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5" r:id="rId3"/>
    <p:sldId id="284" r:id="rId4"/>
    <p:sldId id="283" r:id="rId5"/>
    <p:sldId id="282" r:id="rId6"/>
    <p:sldId id="281" r:id="rId7"/>
    <p:sldId id="280" r:id="rId8"/>
    <p:sldId id="279" r:id="rId9"/>
    <p:sldId id="278" r:id="rId10"/>
    <p:sldId id="277" r:id="rId11"/>
    <p:sldId id="276" r:id="rId12"/>
    <p:sldId id="275" r:id="rId13"/>
    <p:sldId id="274" r:id="rId14"/>
    <p:sldId id="273" r:id="rId15"/>
    <p:sldId id="272" r:id="rId16"/>
    <p:sldId id="271" r:id="rId17"/>
    <p:sldId id="270" r:id="rId18"/>
    <p:sldId id="269" r:id="rId19"/>
    <p:sldId id="268" r:id="rId20"/>
    <p:sldId id="267" r:id="rId21"/>
    <p:sldId id="266" r:id="rId22"/>
    <p:sldId id="265" r:id="rId23"/>
    <p:sldId id="263" r:id="rId24"/>
    <p:sldId id="262" r:id="rId25"/>
    <p:sldId id="261" r:id="rId26"/>
    <p:sldId id="257" r:id="rId27"/>
    <p:sldId id="259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0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191E-57A7-4705-B032-C8E835B25095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A521-3243-43E0-AB64-D77813640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191E-57A7-4705-B032-C8E835B25095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A521-3243-43E0-AB64-D77813640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191E-57A7-4705-B032-C8E835B25095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A521-3243-43E0-AB64-D77813640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191E-57A7-4705-B032-C8E835B25095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A521-3243-43E0-AB64-D77813640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191E-57A7-4705-B032-C8E835B25095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A521-3243-43E0-AB64-D77813640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191E-57A7-4705-B032-C8E835B25095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A521-3243-43E0-AB64-D77813640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191E-57A7-4705-B032-C8E835B25095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A521-3243-43E0-AB64-D77813640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191E-57A7-4705-B032-C8E835B25095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4DA521-3243-43E0-AB64-D778136409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191E-57A7-4705-B032-C8E835B25095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A521-3243-43E0-AB64-D77813640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191E-57A7-4705-B032-C8E835B25095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A4DA521-3243-43E0-AB64-D77813640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C8191E-57A7-4705-B032-C8E835B25095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A521-3243-43E0-AB64-D77813640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C8191E-57A7-4705-B032-C8E835B25095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A4DA521-3243-43E0-AB64-D77813640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pkinsvasculitis.org/types-vasculitis/behcets-diseas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916832"/>
            <a:ext cx="6480048" cy="2016224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/>
              <a:t>Behçet's disease</a:t>
            </a:r>
            <a:br>
              <a:rPr lang="en-GB" sz="60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endParaRPr lang="en-GB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22920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Ghaith Zaidan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Hamzah Alajarma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2699792" cy="83671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3 types: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5040560" cy="5832648"/>
          </a:xfrm>
        </p:spPr>
        <p:txBody>
          <a:bodyPr/>
          <a:lstStyle/>
          <a:p>
            <a:r>
              <a:rPr lang="en-GB" b="1" dirty="0" smtClean="0"/>
              <a:t>Minor ulcer</a:t>
            </a:r>
          </a:p>
          <a:p>
            <a:pPr>
              <a:buNone/>
            </a:pPr>
            <a:r>
              <a:rPr lang="en-GB" dirty="0" smtClean="0"/>
              <a:t>    </a:t>
            </a:r>
            <a:r>
              <a:rPr lang="en-GB" sz="2400" dirty="0" smtClean="0"/>
              <a:t>Consists of 1-5 small, moderately painful ulcers persisting for 4- 14 days</a:t>
            </a:r>
          </a:p>
          <a:p>
            <a:r>
              <a:rPr lang="en-GB" dirty="0" smtClean="0"/>
              <a:t> </a:t>
            </a:r>
            <a:r>
              <a:rPr lang="en-GB" b="1" dirty="0" smtClean="0"/>
              <a:t>Major ulcer</a:t>
            </a:r>
          </a:p>
          <a:p>
            <a:pPr>
              <a:buNone/>
            </a:pPr>
            <a:r>
              <a:rPr lang="en-GB" sz="2400" dirty="0" smtClean="0"/>
              <a:t>     1-10 very painful ulcers, measuring 10-30 mm, persisting up to 6 weeks, and possibly leaving a scar upon healing </a:t>
            </a:r>
          </a:p>
          <a:p>
            <a:r>
              <a:rPr lang="en-GB" b="1" dirty="0" smtClean="0"/>
              <a:t>Herpetiform ulcer</a:t>
            </a:r>
          </a:p>
          <a:p>
            <a:pPr>
              <a:buNone/>
            </a:pPr>
            <a:r>
              <a:rPr lang="en-GB" sz="2400" dirty="0" smtClean="0"/>
              <a:t>     Recurrent crop of as many as 1000 small and painful ulcers</a:t>
            </a:r>
            <a:endParaRPr lang="en-GB" sz="2400" dirty="0"/>
          </a:p>
        </p:txBody>
      </p:sp>
      <p:sp>
        <p:nvSpPr>
          <p:cNvPr id="4" name="object 9"/>
          <p:cNvSpPr/>
          <p:nvPr/>
        </p:nvSpPr>
        <p:spPr>
          <a:xfrm>
            <a:off x="5390642" y="260648"/>
            <a:ext cx="3753358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/>
          <p:cNvSpPr/>
          <p:nvPr/>
        </p:nvSpPr>
        <p:spPr>
          <a:xfrm>
            <a:off x="5364088" y="2708920"/>
            <a:ext cx="3779912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/>
          <p:nvPr/>
        </p:nvSpPr>
        <p:spPr>
          <a:xfrm>
            <a:off x="5364088" y="5013176"/>
            <a:ext cx="3779912" cy="1844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5832648" cy="980728"/>
          </a:xfrm>
        </p:spPr>
        <p:txBody>
          <a:bodyPr>
            <a:normAutofit/>
          </a:bodyPr>
          <a:lstStyle/>
          <a:p>
            <a:r>
              <a:rPr lang="en-GB" sz="4000" b="1" spc="-10" dirty="0" smtClean="0">
                <a:cs typeface="Calibri"/>
              </a:rPr>
              <a:t>Genital</a:t>
            </a:r>
            <a:r>
              <a:rPr lang="en-GB" sz="4000" b="1" spc="-65" dirty="0" smtClean="0">
                <a:cs typeface="Calibri"/>
              </a:rPr>
              <a:t> </a:t>
            </a:r>
            <a:r>
              <a:rPr lang="en-GB" sz="4000" b="1" spc="-15" dirty="0" smtClean="0">
                <a:cs typeface="Calibri"/>
              </a:rPr>
              <a:t>manifestations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5040560" cy="5760640"/>
          </a:xfrm>
        </p:spPr>
        <p:txBody>
          <a:bodyPr>
            <a:no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lang="en-GB" sz="2800" dirty="0" smtClean="0">
                <a:latin typeface="+mj-lt"/>
                <a:cs typeface="Constantia"/>
              </a:rPr>
              <a:t>Genital </a:t>
            </a:r>
            <a:r>
              <a:rPr lang="en-GB" sz="2800" spc="-15" dirty="0" smtClean="0">
                <a:latin typeface="+mj-lt"/>
                <a:cs typeface="Constantia"/>
              </a:rPr>
              <a:t>ulcers </a:t>
            </a:r>
            <a:r>
              <a:rPr lang="en-GB" sz="2800" dirty="0" smtClean="0">
                <a:latin typeface="+mj-lt"/>
                <a:cs typeface="Constantia"/>
              </a:rPr>
              <a:t>(90%, </a:t>
            </a:r>
            <a:r>
              <a:rPr lang="en-GB" sz="2800" spc="-10" dirty="0" smtClean="0">
                <a:latin typeface="+mj-lt"/>
                <a:cs typeface="Constantia"/>
              </a:rPr>
              <a:t>M&gt;F)  </a:t>
            </a:r>
            <a:r>
              <a:rPr lang="en-GB" sz="2800" spc="-5" dirty="0" smtClean="0">
                <a:latin typeface="+mj-lt"/>
                <a:cs typeface="Constantia"/>
              </a:rPr>
              <a:t>resemble their </a:t>
            </a:r>
            <a:r>
              <a:rPr lang="en-GB" sz="2800" spc="-10" dirty="0" smtClean="0">
                <a:latin typeface="+mj-lt"/>
                <a:cs typeface="Constantia"/>
              </a:rPr>
              <a:t>oral  counterparts </a:t>
            </a:r>
            <a:r>
              <a:rPr lang="en-GB" sz="2800" spc="-5" dirty="0" smtClean="0">
                <a:latin typeface="+mj-lt"/>
                <a:cs typeface="Constantia"/>
              </a:rPr>
              <a:t>but cause </a:t>
            </a:r>
            <a:r>
              <a:rPr lang="en-GB" sz="2800" spc="-330" dirty="0" smtClean="0">
                <a:latin typeface="+mj-lt"/>
                <a:cs typeface="Constantia"/>
              </a:rPr>
              <a:t> </a:t>
            </a:r>
            <a:r>
              <a:rPr lang="en-GB" sz="2800" spc="-10" dirty="0" smtClean="0">
                <a:latin typeface="+mj-lt"/>
                <a:cs typeface="Constantia"/>
              </a:rPr>
              <a:t>greater  scarring.</a:t>
            </a:r>
            <a:endParaRPr lang="en-GB" sz="2800" dirty="0" smtClean="0">
              <a:latin typeface="+mj-lt"/>
              <a:cs typeface="Constantia"/>
            </a:endParaRPr>
          </a:p>
          <a:p>
            <a:pPr marL="286385" marR="560705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lang="en-GB" sz="2800" dirty="0" smtClean="0">
                <a:latin typeface="+mj-lt"/>
                <a:cs typeface="Constantia"/>
              </a:rPr>
              <a:t>In </a:t>
            </a:r>
            <a:r>
              <a:rPr lang="en-GB" sz="2800" spc="-10" dirty="0" smtClean="0">
                <a:latin typeface="+mj-lt"/>
                <a:cs typeface="Constantia"/>
              </a:rPr>
              <a:t>males, usually </a:t>
            </a:r>
            <a:r>
              <a:rPr lang="en-GB" sz="2800" spc="-15" dirty="0" smtClean="0">
                <a:latin typeface="+mj-lt"/>
                <a:cs typeface="Constantia"/>
              </a:rPr>
              <a:t>occur </a:t>
            </a:r>
            <a:r>
              <a:rPr lang="en-GB" sz="2800" dirty="0" smtClean="0">
                <a:latin typeface="+mj-lt"/>
                <a:cs typeface="Constantia"/>
              </a:rPr>
              <a:t>on  </a:t>
            </a:r>
            <a:r>
              <a:rPr lang="en-GB" sz="2800" spc="-5" dirty="0" smtClean="0">
                <a:latin typeface="+mj-lt"/>
                <a:cs typeface="Constantia"/>
              </a:rPr>
              <a:t>scrotum, penis, </a:t>
            </a:r>
            <a:r>
              <a:rPr lang="en-GB" sz="2800" dirty="0" smtClean="0">
                <a:latin typeface="+mj-lt"/>
                <a:cs typeface="Constantia"/>
              </a:rPr>
              <a:t>and</a:t>
            </a:r>
            <a:r>
              <a:rPr lang="en-GB" sz="2800" spc="-245" dirty="0" smtClean="0">
                <a:latin typeface="+mj-lt"/>
                <a:cs typeface="Constantia"/>
              </a:rPr>
              <a:t> </a:t>
            </a:r>
            <a:r>
              <a:rPr lang="en-GB" sz="2800" spc="-5" dirty="0" smtClean="0">
                <a:latin typeface="+mj-lt"/>
                <a:cs typeface="Constantia"/>
              </a:rPr>
              <a:t>groin.</a:t>
            </a:r>
            <a:endParaRPr lang="en-GB" sz="2800" dirty="0" smtClean="0">
              <a:latin typeface="+mj-lt"/>
              <a:cs typeface="Constantia"/>
            </a:endParaRPr>
          </a:p>
          <a:p>
            <a:pPr marL="286385" marR="52197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lang="en-GB" sz="2800" dirty="0" smtClean="0">
                <a:latin typeface="+mj-lt"/>
                <a:cs typeface="Constantia"/>
              </a:rPr>
              <a:t>In </a:t>
            </a:r>
            <a:r>
              <a:rPr lang="en-GB" sz="2800" spc="-5" dirty="0" smtClean="0">
                <a:latin typeface="+mj-lt"/>
                <a:cs typeface="Constantia"/>
              </a:rPr>
              <a:t>females, </a:t>
            </a:r>
            <a:r>
              <a:rPr lang="en-GB" sz="2800" spc="-15" dirty="0" smtClean="0">
                <a:latin typeface="+mj-lt"/>
                <a:cs typeface="Constantia"/>
              </a:rPr>
              <a:t>occur </a:t>
            </a:r>
            <a:r>
              <a:rPr lang="en-GB" sz="2800" dirty="0" smtClean="0">
                <a:latin typeface="+mj-lt"/>
                <a:cs typeface="Constantia"/>
              </a:rPr>
              <a:t>on </a:t>
            </a:r>
            <a:r>
              <a:rPr lang="en-GB" sz="2800" spc="-420" dirty="0" smtClean="0">
                <a:latin typeface="+mj-lt"/>
                <a:cs typeface="Constantia"/>
              </a:rPr>
              <a:t> </a:t>
            </a:r>
            <a:r>
              <a:rPr lang="en-GB" sz="2800" spc="-10" dirty="0" smtClean="0">
                <a:latin typeface="+mj-lt"/>
                <a:cs typeface="Constantia"/>
              </a:rPr>
              <a:t>vulva, </a:t>
            </a:r>
            <a:r>
              <a:rPr lang="en-GB" sz="2800" spc="-5" dirty="0" smtClean="0">
                <a:latin typeface="+mj-lt"/>
                <a:cs typeface="Constantia"/>
              </a:rPr>
              <a:t>vagina, groin, and</a:t>
            </a:r>
            <a:r>
              <a:rPr lang="en-GB" sz="2800" spc="-220" dirty="0" smtClean="0">
                <a:latin typeface="+mj-lt"/>
                <a:cs typeface="Constantia"/>
              </a:rPr>
              <a:t> </a:t>
            </a:r>
            <a:r>
              <a:rPr lang="en-GB" sz="2800" dirty="0" smtClean="0">
                <a:latin typeface="+mj-lt"/>
                <a:cs typeface="Constantia"/>
              </a:rPr>
              <a:t>cervix</a:t>
            </a:r>
          </a:p>
          <a:p>
            <a:pPr marL="286385" marR="216535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lang="en-GB" sz="2800" spc="-10" dirty="0" smtClean="0">
                <a:latin typeface="+mj-lt"/>
                <a:cs typeface="Constantia"/>
              </a:rPr>
              <a:t>Ulcers </a:t>
            </a:r>
            <a:r>
              <a:rPr lang="en-GB" sz="2800" spc="-20" dirty="0" smtClean="0">
                <a:latin typeface="+mj-lt"/>
                <a:cs typeface="Constantia"/>
              </a:rPr>
              <a:t>may be </a:t>
            </a:r>
            <a:r>
              <a:rPr lang="en-GB" sz="2800" spc="-5" dirty="0" smtClean="0">
                <a:latin typeface="+mj-lt"/>
                <a:cs typeface="Constantia"/>
              </a:rPr>
              <a:t>found in</a:t>
            </a:r>
            <a:r>
              <a:rPr lang="en-GB" sz="2800" spc="-250" dirty="0" smtClean="0">
                <a:latin typeface="+mj-lt"/>
                <a:cs typeface="Constantia"/>
              </a:rPr>
              <a:t> </a:t>
            </a:r>
            <a:r>
              <a:rPr lang="en-GB" sz="2800" spc="-10" dirty="0" smtClean="0">
                <a:latin typeface="+mj-lt"/>
                <a:cs typeface="Constantia"/>
              </a:rPr>
              <a:t>urethral  </a:t>
            </a:r>
            <a:r>
              <a:rPr lang="en-GB" sz="2800" dirty="0" smtClean="0">
                <a:latin typeface="+mj-lt"/>
                <a:cs typeface="Constantia"/>
              </a:rPr>
              <a:t>orifice and perianal</a:t>
            </a:r>
            <a:r>
              <a:rPr lang="en-GB" sz="2800" spc="-270" dirty="0" smtClean="0">
                <a:latin typeface="+mj-lt"/>
                <a:cs typeface="Constantia"/>
              </a:rPr>
              <a:t> </a:t>
            </a:r>
            <a:r>
              <a:rPr lang="en-GB" sz="2800" spc="-10" dirty="0" smtClean="0">
                <a:latin typeface="+mj-lt"/>
                <a:cs typeface="Constantia"/>
              </a:rPr>
              <a:t>area.</a:t>
            </a:r>
            <a:endParaRPr lang="en-GB" sz="2800" dirty="0" smtClean="0">
              <a:latin typeface="+mj-lt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lang="en-GB" sz="2800" spc="-5" dirty="0" smtClean="0">
                <a:latin typeface="+mj-lt"/>
                <a:cs typeface="Constantia"/>
              </a:rPr>
              <a:t>Epididymitis </a:t>
            </a:r>
            <a:r>
              <a:rPr lang="en-GB" sz="2800" spc="-20" dirty="0" smtClean="0">
                <a:latin typeface="+mj-lt"/>
                <a:cs typeface="Constantia"/>
              </a:rPr>
              <a:t>may </a:t>
            </a:r>
            <a:r>
              <a:rPr lang="en-GB" sz="2800" dirty="0" smtClean="0">
                <a:latin typeface="+mj-lt"/>
                <a:cs typeface="Constantia"/>
              </a:rPr>
              <a:t>arise </a:t>
            </a:r>
            <a:r>
              <a:rPr lang="en-GB" sz="2800" spc="-5" dirty="0" smtClean="0">
                <a:latin typeface="+mj-lt"/>
                <a:cs typeface="Constantia"/>
              </a:rPr>
              <a:t>in</a:t>
            </a:r>
            <a:r>
              <a:rPr lang="en-GB" sz="2800" spc="-385" dirty="0" smtClean="0">
                <a:latin typeface="+mj-lt"/>
                <a:cs typeface="Constantia"/>
              </a:rPr>
              <a:t> </a:t>
            </a:r>
            <a:r>
              <a:rPr lang="en-GB" sz="2800" spc="-5" dirty="0" smtClean="0">
                <a:latin typeface="+mj-lt"/>
                <a:cs typeface="Constantia"/>
              </a:rPr>
              <a:t>men</a:t>
            </a:r>
            <a:endParaRPr lang="en-GB" sz="2800" dirty="0">
              <a:latin typeface="+mj-lt"/>
            </a:endParaRPr>
          </a:p>
        </p:txBody>
      </p:sp>
      <p:sp>
        <p:nvSpPr>
          <p:cNvPr id="4" name="object 9"/>
          <p:cNvSpPr/>
          <p:nvPr/>
        </p:nvSpPr>
        <p:spPr>
          <a:xfrm>
            <a:off x="5181600" y="764704"/>
            <a:ext cx="39624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/>
          <p:cNvSpPr/>
          <p:nvPr/>
        </p:nvSpPr>
        <p:spPr>
          <a:xfrm>
            <a:off x="5148064" y="3573016"/>
            <a:ext cx="3995936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24936" cy="105273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Cutaneous manifestations(58.6-97%)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88632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>
                <a:latin typeface="+mj-lt"/>
                <a:cs typeface="Constantia"/>
              </a:rPr>
              <a:t>A</a:t>
            </a:r>
            <a:r>
              <a:rPr lang="en-GB" sz="3200" spc="-150" dirty="0" smtClean="0">
                <a:latin typeface="+mj-lt"/>
                <a:cs typeface="Constantia"/>
              </a:rPr>
              <a:t> </a:t>
            </a:r>
            <a:r>
              <a:rPr lang="en-GB" sz="3200" spc="-5" dirty="0" smtClean="0">
                <a:latin typeface="+mj-lt"/>
                <a:cs typeface="Constantia"/>
              </a:rPr>
              <a:t>variety</a:t>
            </a:r>
            <a:r>
              <a:rPr lang="en-GB" sz="3200" spc="-140" dirty="0" smtClean="0">
                <a:latin typeface="+mj-lt"/>
                <a:cs typeface="Constantia"/>
              </a:rPr>
              <a:t> </a:t>
            </a:r>
            <a:r>
              <a:rPr lang="en-GB" sz="3200" dirty="0" smtClean="0">
                <a:latin typeface="+mj-lt"/>
                <a:cs typeface="Constantia"/>
              </a:rPr>
              <a:t>of</a:t>
            </a:r>
            <a:r>
              <a:rPr lang="en-GB" sz="3200" spc="-5" dirty="0" smtClean="0">
                <a:latin typeface="+mj-lt"/>
                <a:cs typeface="Constantia"/>
              </a:rPr>
              <a:t> </a:t>
            </a:r>
            <a:r>
              <a:rPr lang="en-GB" sz="3200" dirty="0" smtClean="0">
                <a:latin typeface="+mj-lt"/>
                <a:cs typeface="Constantia"/>
              </a:rPr>
              <a:t>skin</a:t>
            </a:r>
            <a:r>
              <a:rPr lang="en-GB" sz="3200" spc="-45" dirty="0" smtClean="0">
                <a:latin typeface="+mj-lt"/>
                <a:cs typeface="Constantia"/>
              </a:rPr>
              <a:t> </a:t>
            </a:r>
            <a:r>
              <a:rPr lang="en-GB" sz="3200" spc="-5" dirty="0" smtClean="0">
                <a:latin typeface="+mj-lt"/>
                <a:cs typeface="Constantia"/>
              </a:rPr>
              <a:t>lesions</a:t>
            </a:r>
            <a:r>
              <a:rPr lang="en-GB" sz="3200" spc="-75" dirty="0" smtClean="0">
                <a:latin typeface="+mj-lt"/>
                <a:cs typeface="Constantia"/>
              </a:rPr>
              <a:t> </a:t>
            </a:r>
            <a:r>
              <a:rPr lang="en-GB" sz="3200" spc="-20" dirty="0" smtClean="0">
                <a:latin typeface="+mj-lt"/>
                <a:cs typeface="Constantia"/>
              </a:rPr>
              <a:t>may</a:t>
            </a:r>
            <a:r>
              <a:rPr lang="en-GB" sz="3200" spc="-145" dirty="0" smtClean="0">
                <a:latin typeface="+mj-lt"/>
                <a:cs typeface="Constantia"/>
              </a:rPr>
              <a:t> </a:t>
            </a:r>
            <a:r>
              <a:rPr lang="en-GB" sz="3200" spc="-35" dirty="0" smtClean="0">
                <a:latin typeface="+mj-lt"/>
                <a:cs typeface="Constantia"/>
              </a:rPr>
              <a:t>appear :</a:t>
            </a:r>
          </a:p>
          <a:p>
            <a:pPr>
              <a:buNone/>
            </a:pPr>
            <a:r>
              <a:rPr lang="en-GB" sz="2800" spc="-5" dirty="0" smtClean="0">
                <a:latin typeface="+mj-lt"/>
                <a:cs typeface="Constantia"/>
              </a:rPr>
              <a:t>  Erythema </a:t>
            </a:r>
            <a:r>
              <a:rPr lang="en-GB" sz="2800" spc="-10" dirty="0" smtClean="0">
                <a:latin typeface="+mj-lt"/>
                <a:cs typeface="Constantia"/>
              </a:rPr>
              <a:t>nodosum–like  </a:t>
            </a:r>
            <a:r>
              <a:rPr lang="en-GB" sz="2800" spc="-5" dirty="0" smtClean="0">
                <a:latin typeface="+mj-lt"/>
                <a:cs typeface="Constantia"/>
              </a:rPr>
              <a:t>lesions.</a:t>
            </a:r>
          </a:p>
          <a:p>
            <a:pPr>
              <a:buNone/>
            </a:pPr>
            <a:endParaRPr lang="en-GB" sz="2800" spc="-5" dirty="0" smtClean="0">
              <a:latin typeface="+mj-lt"/>
              <a:cs typeface="Constantia"/>
            </a:endParaRPr>
          </a:p>
          <a:p>
            <a:pPr marL="12700">
              <a:spcBef>
                <a:spcPts val="100"/>
              </a:spcBef>
              <a:buNone/>
            </a:pPr>
            <a:r>
              <a:rPr lang="en-GB" sz="2800" dirty="0" smtClean="0">
                <a:latin typeface="+mj-lt"/>
              </a:rPr>
              <a:t>  </a:t>
            </a:r>
            <a:r>
              <a:rPr lang="en-GB" sz="2800" spc="-5" dirty="0" smtClean="0">
                <a:latin typeface="+mj-lt"/>
                <a:cs typeface="Constantia"/>
              </a:rPr>
              <a:t>Papulopustular  </a:t>
            </a:r>
            <a:r>
              <a:rPr lang="en-GB" sz="2800" dirty="0" smtClean="0">
                <a:latin typeface="+mj-lt"/>
                <a:cs typeface="Constantia"/>
              </a:rPr>
              <a:t>eruptions</a:t>
            </a:r>
            <a:r>
              <a:rPr lang="en-GB" sz="2800" b="1" dirty="0" smtClean="0">
                <a:latin typeface="+mj-lt"/>
                <a:cs typeface="Constantia"/>
              </a:rPr>
              <a:t>.</a:t>
            </a:r>
          </a:p>
          <a:p>
            <a:pPr marL="12700">
              <a:spcBef>
                <a:spcPts val="100"/>
              </a:spcBef>
              <a:buNone/>
            </a:pPr>
            <a:endParaRPr lang="en-GB" sz="2800" b="1" dirty="0" smtClean="0">
              <a:latin typeface="+mj-lt"/>
              <a:cs typeface="Constantia"/>
            </a:endParaRPr>
          </a:p>
          <a:p>
            <a:pPr marL="12700">
              <a:spcBef>
                <a:spcPts val="100"/>
              </a:spcBef>
              <a:buNone/>
            </a:pPr>
            <a:r>
              <a:rPr lang="en-GB" sz="2800" dirty="0" smtClean="0">
                <a:latin typeface="+mj-lt"/>
              </a:rPr>
              <a:t>  </a:t>
            </a:r>
            <a:r>
              <a:rPr lang="en-GB" sz="2800" spc="5" dirty="0" smtClean="0">
                <a:latin typeface="+mj-lt"/>
                <a:cs typeface="Arial"/>
              </a:rPr>
              <a:t>Sweet</a:t>
            </a:r>
            <a:r>
              <a:rPr lang="en-GB" sz="2800" spc="-100" dirty="0" smtClean="0">
                <a:latin typeface="+mj-lt"/>
                <a:cs typeface="Arial"/>
              </a:rPr>
              <a:t> </a:t>
            </a:r>
            <a:r>
              <a:rPr lang="en-GB" sz="2800" spc="-5" dirty="0" smtClean="0">
                <a:latin typeface="+mj-lt"/>
                <a:cs typeface="Arial"/>
              </a:rPr>
              <a:t>syndrome</a:t>
            </a:r>
            <a:r>
              <a:rPr lang="en-GB" sz="2800" spc="-5" dirty="0" smtClean="0">
                <a:latin typeface="+mj-lt"/>
                <a:cs typeface="Constantia"/>
              </a:rPr>
              <a:t>–</a:t>
            </a:r>
            <a:r>
              <a:rPr lang="en-GB" sz="2800" spc="-5" dirty="0" smtClean="0">
                <a:latin typeface="+mj-lt"/>
                <a:cs typeface="Arial"/>
              </a:rPr>
              <a:t>like  lesion</a:t>
            </a:r>
            <a:r>
              <a:rPr lang="en-GB" sz="2800" b="1" spc="-5" dirty="0" smtClean="0">
                <a:latin typeface="+mj-lt"/>
                <a:cs typeface="Arial"/>
              </a:rPr>
              <a:t>.</a:t>
            </a:r>
          </a:p>
          <a:p>
            <a:pPr marL="12700">
              <a:spcBef>
                <a:spcPts val="100"/>
              </a:spcBef>
              <a:buNone/>
            </a:pPr>
            <a:endParaRPr lang="en-GB" sz="2800" b="1" spc="-5" dirty="0" smtClean="0">
              <a:latin typeface="+mj-lt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None/>
              <a:tabLst>
                <a:tab pos="286385" algn="l"/>
                <a:tab pos="287020" algn="l"/>
              </a:tabLst>
            </a:pPr>
            <a:r>
              <a:rPr lang="en-GB" sz="2800" dirty="0" smtClean="0">
                <a:latin typeface="+mj-lt"/>
                <a:cs typeface="Constantia"/>
              </a:rPr>
              <a:t>  Erythema </a:t>
            </a:r>
            <a:r>
              <a:rPr lang="en-GB" sz="2800" spc="-5" dirty="0" smtClean="0">
                <a:latin typeface="+mj-lt"/>
                <a:cs typeface="Constantia"/>
              </a:rPr>
              <a:t>multiforme–like</a:t>
            </a:r>
            <a:r>
              <a:rPr lang="en-GB" sz="2800" spc="-229" dirty="0" smtClean="0">
                <a:latin typeface="+mj-lt"/>
                <a:cs typeface="Constantia"/>
              </a:rPr>
              <a:t> </a:t>
            </a:r>
            <a:r>
              <a:rPr lang="en-GB" sz="2800" dirty="0" smtClean="0">
                <a:latin typeface="+mj-lt"/>
                <a:cs typeface="Constantia"/>
              </a:rPr>
              <a:t>lesions</a:t>
            </a:r>
          </a:p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None/>
              <a:tabLst>
                <a:tab pos="286385" algn="l"/>
                <a:tab pos="287020" algn="l"/>
              </a:tabLst>
            </a:pPr>
            <a:endParaRPr lang="en-GB" sz="2800" dirty="0" smtClean="0">
              <a:latin typeface="+mj-lt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None/>
              <a:tabLst>
                <a:tab pos="286385" algn="l"/>
                <a:tab pos="287020" algn="l"/>
              </a:tabLst>
            </a:pPr>
            <a:r>
              <a:rPr lang="en-GB" sz="2800" spc="-10" dirty="0" smtClean="0">
                <a:latin typeface="+mj-lt"/>
                <a:cs typeface="Constantia"/>
              </a:rPr>
              <a:t>  Ulcers</a:t>
            </a: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None/>
              <a:tabLst>
                <a:tab pos="286385" algn="l"/>
                <a:tab pos="287020" algn="l"/>
              </a:tabLst>
            </a:pPr>
            <a:endParaRPr lang="en-GB" sz="2800" dirty="0" smtClean="0">
              <a:latin typeface="+mj-lt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None/>
              <a:tabLst>
                <a:tab pos="286385" algn="l"/>
                <a:tab pos="287020" algn="l"/>
              </a:tabLst>
            </a:pPr>
            <a:r>
              <a:rPr lang="en-GB" sz="2800" spc="-15" dirty="0" smtClean="0">
                <a:latin typeface="+mj-lt"/>
                <a:cs typeface="Constantia"/>
              </a:rPr>
              <a:t>  Pyoderma</a:t>
            </a:r>
            <a:r>
              <a:rPr lang="en-GB" sz="2800" spc="-135" dirty="0" smtClean="0">
                <a:latin typeface="+mj-lt"/>
                <a:cs typeface="Constantia"/>
              </a:rPr>
              <a:t> </a:t>
            </a:r>
            <a:r>
              <a:rPr lang="en-GB" sz="2800" spc="-5" dirty="0" smtClean="0">
                <a:latin typeface="+mj-lt"/>
                <a:cs typeface="Constantia"/>
              </a:rPr>
              <a:t>gangrenosum</a:t>
            </a:r>
            <a:endParaRPr lang="en-GB" sz="2800" dirty="0" smtClean="0">
              <a:latin typeface="+mj-lt"/>
              <a:cs typeface="Constantia"/>
            </a:endParaRPr>
          </a:p>
          <a:p>
            <a:pPr marL="12700">
              <a:spcBef>
                <a:spcPts val="100"/>
              </a:spcBef>
              <a:buFont typeface="Wingdings" pitchFamily="2" charset="2"/>
              <a:buChar char="v"/>
            </a:pPr>
            <a:endParaRPr lang="en-GB" sz="2400" b="1" spc="-5" dirty="0" smtClean="0">
              <a:cs typeface="Arial"/>
            </a:endParaRPr>
          </a:p>
          <a:p>
            <a:pPr marL="12700">
              <a:spcBef>
                <a:spcPts val="100"/>
              </a:spcBef>
              <a:buFont typeface="Wingdings" pitchFamily="2" charset="2"/>
              <a:buChar char="v"/>
            </a:pPr>
            <a:endParaRPr lang="en-GB" sz="2400" dirty="0" smtClean="0">
              <a:cs typeface="Arial"/>
            </a:endParaRPr>
          </a:p>
          <a:p>
            <a:pPr marL="12700">
              <a:spcBef>
                <a:spcPts val="100"/>
              </a:spcBef>
              <a:buFont typeface="Wingdings" pitchFamily="2" charset="2"/>
              <a:buChar char="v"/>
            </a:pPr>
            <a:endParaRPr lang="en-GB" sz="2400" dirty="0" smtClean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GB" sz="2400" dirty="0" smtClean="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8"/>
          <p:cNvSpPr/>
          <p:nvPr/>
        </p:nvSpPr>
        <p:spPr>
          <a:xfrm>
            <a:off x="0" y="0"/>
            <a:ext cx="2483768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/>
          <p:cNvSpPr/>
          <p:nvPr/>
        </p:nvSpPr>
        <p:spPr>
          <a:xfrm>
            <a:off x="2483768" y="3429000"/>
            <a:ext cx="2232248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/>
          <p:cNvSpPr/>
          <p:nvPr/>
        </p:nvSpPr>
        <p:spPr>
          <a:xfrm>
            <a:off x="4716016" y="0"/>
            <a:ext cx="2304256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pyoderma_gangrenosum_2_hig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429000"/>
            <a:ext cx="2123729" cy="3429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3429000"/>
            <a:ext cx="2232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spc="-5" dirty="0">
                <a:cs typeface="Constantia"/>
              </a:rPr>
              <a:t> </a:t>
            </a:r>
            <a:r>
              <a:rPr lang="en-GB" spc="-5" dirty="0">
                <a:cs typeface="Constantia"/>
              </a:rPr>
              <a:t>Erythema </a:t>
            </a:r>
            <a:r>
              <a:rPr lang="en-GB" spc="-10" dirty="0">
                <a:cs typeface="Constantia"/>
              </a:rPr>
              <a:t>nodosum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483768" y="2780928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 </a:t>
            </a:r>
            <a:r>
              <a:rPr lang="en-GB" spc="-5" dirty="0" smtClean="0">
                <a:cs typeface="Constantia"/>
              </a:rPr>
              <a:t>Papulopustular    </a:t>
            </a:r>
            <a:r>
              <a:rPr lang="en-GB" dirty="0" smtClean="0">
                <a:cs typeface="Constantia"/>
              </a:rPr>
              <a:t>eruptions</a:t>
            </a:r>
            <a:r>
              <a:rPr lang="en-GB" b="1" dirty="0">
                <a:cs typeface="Constantia"/>
              </a:rPr>
              <a:t>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860032" y="3429000"/>
            <a:ext cx="195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spc="5" dirty="0">
                <a:cs typeface="Arial"/>
              </a:rPr>
              <a:t>Sweet</a:t>
            </a:r>
            <a:r>
              <a:rPr lang="en-GB" spc="-100" dirty="0">
                <a:cs typeface="Arial"/>
              </a:rPr>
              <a:t> </a:t>
            </a:r>
            <a:r>
              <a:rPr lang="en-GB" spc="-5" dirty="0">
                <a:cs typeface="Arial"/>
              </a:rPr>
              <a:t>syndrome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202647" y="2780928"/>
            <a:ext cx="1941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pc="-15" dirty="0">
                <a:cs typeface="Constantia"/>
              </a:rPr>
              <a:t> Pyoderma</a:t>
            </a:r>
            <a:r>
              <a:rPr lang="en-GB" spc="-135" dirty="0">
                <a:cs typeface="Constantia"/>
              </a:rPr>
              <a:t> </a:t>
            </a:r>
            <a:r>
              <a:rPr lang="en-GB" spc="-5" dirty="0">
                <a:cs typeface="Constantia"/>
              </a:rPr>
              <a:t>gangrenosum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200800" cy="98072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Ocular manifestations(47-65%)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j-lt"/>
              </a:rPr>
              <a:t>Major cause of morbidity.</a:t>
            </a:r>
          </a:p>
          <a:p>
            <a:r>
              <a:rPr lang="en-GB" dirty="0" smtClean="0">
                <a:latin typeface="+mj-lt"/>
              </a:rPr>
              <a:t>Ocular lesions are:</a:t>
            </a:r>
          </a:p>
          <a:p>
            <a:pPr>
              <a:buFont typeface="Wingdings" pitchFamily="2" charset="2"/>
              <a:buChar char="Ø"/>
            </a:pPr>
            <a:r>
              <a:rPr lang="en-GB" sz="2500" dirty="0" smtClean="0">
                <a:latin typeface="+mj-lt"/>
              </a:rPr>
              <a:t>  Anterior </a:t>
            </a:r>
            <a:r>
              <a:rPr lang="en-GB" sz="2500" dirty="0" err="1" smtClean="0">
                <a:latin typeface="+mj-lt"/>
              </a:rPr>
              <a:t>uveitis</a:t>
            </a:r>
            <a:endParaRPr lang="en-GB" sz="25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GB" sz="2500" dirty="0" smtClean="0">
                <a:latin typeface="+mj-lt"/>
              </a:rPr>
              <a:t>  Posterior </a:t>
            </a:r>
            <a:r>
              <a:rPr lang="en-GB" sz="2500" dirty="0" err="1" smtClean="0">
                <a:latin typeface="+mj-lt"/>
              </a:rPr>
              <a:t>uveitis</a:t>
            </a:r>
            <a:r>
              <a:rPr lang="en-GB" sz="2500" dirty="0" smtClean="0">
                <a:latin typeface="+mj-lt"/>
              </a:rPr>
              <a:t> (Retinal vasculitis)-lead to blindness.</a:t>
            </a:r>
          </a:p>
          <a:p>
            <a:pPr>
              <a:buFont typeface="Wingdings" pitchFamily="2" charset="2"/>
              <a:buChar char="Ø"/>
            </a:pPr>
            <a:r>
              <a:rPr lang="en-GB" sz="2500" dirty="0" smtClean="0">
                <a:latin typeface="+mj-lt"/>
              </a:rPr>
              <a:t>  </a:t>
            </a:r>
            <a:r>
              <a:rPr lang="en-GB" sz="2500" dirty="0" err="1" smtClean="0">
                <a:latin typeface="+mj-lt"/>
              </a:rPr>
              <a:t>Hypopyon</a:t>
            </a:r>
            <a:r>
              <a:rPr lang="en-GB" sz="2500" dirty="0" smtClean="0">
                <a:latin typeface="+mj-lt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GB" sz="2500" dirty="0" smtClean="0">
                <a:latin typeface="+mj-lt"/>
              </a:rPr>
              <a:t>Secondary complications (Cataract,Glaucoma,Tractional retinal detachment,chronic,cystoid,macular </a:t>
            </a:r>
            <a:r>
              <a:rPr lang="en-GB" sz="2500" dirty="0" err="1" smtClean="0">
                <a:latin typeface="+mj-lt"/>
              </a:rPr>
              <a:t>edema,vision</a:t>
            </a:r>
            <a:r>
              <a:rPr lang="en-GB" sz="2500" dirty="0" smtClean="0">
                <a:latin typeface="+mj-lt"/>
              </a:rPr>
              <a:t> loss &amp; Neovascular lesions)</a:t>
            </a:r>
          </a:p>
          <a:p>
            <a:r>
              <a:rPr lang="en-GB" dirty="0" smtClean="0">
                <a:latin typeface="+mj-lt"/>
              </a:rPr>
              <a:t>Blindness occur within 4-5 years from onset of ocular 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t-lamp-photograph-left-eye-demonstrated-layered-hypopyon-and-fibrin-formation-in-t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3455187"/>
          </a:xfrm>
          <a:prstGeom prst="rect">
            <a:avLst/>
          </a:prstGeom>
        </p:spPr>
      </p:pic>
      <p:pic>
        <p:nvPicPr>
          <p:cNvPr id="5" name="Picture 4" descr="800w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3429000"/>
          </a:xfrm>
          <a:prstGeom prst="rect">
            <a:avLst/>
          </a:prstGeom>
        </p:spPr>
      </p:pic>
      <p:pic>
        <p:nvPicPr>
          <p:cNvPr id="6" name="Picture 5" descr="A-case-of-Behcets-disease-A-With-active-posterior-uveitis-B-With-active-posteri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429000"/>
            <a:ext cx="439248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5976664" cy="98072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Vascular involvement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832648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+mj-lt"/>
              </a:rPr>
              <a:t> Occurs in 30-50%, mostly men. 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 H/P- media thickening, elastic fiber splitting, and perivascular round cell infiltration.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  4 types of vascular lesions – 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      </a:t>
            </a:r>
            <a:r>
              <a:rPr lang="en-GB" sz="2400" dirty="0" smtClean="0">
                <a:latin typeface="+mj-lt"/>
              </a:rPr>
              <a:t>  • Arterial and venous occlusions, aneurysms, and varices.</a:t>
            </a:r>
          </a:p>
          <a:p>
            <a:pPr>
              <a:buNone/>
            </a:pPr>
            <a:endParaRPr lang="en-GB" sz="2400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  Venous inv. M/C occlusion, rarely varices.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  M/C sites - SVC,IVC, deep femoral vein, and subclavian vein.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+mj-lt"/>
              </a:rPr>
              <a:t>  Arterial complications, 7% , M/C Aneurysm and occlusion</a:t>
            </a:r>
          </a:p>
          <a:p>
            <a:r>
              <a:rPr lang="en-GB" dirty="0" smtClean="0">
                <a:latin typeface="+mj-lt"/>
              </a:rPr>
              <a:t>  Subclavian and pulmonary artery, Most commonly occluded. </a:t>
            </a:r>
          </a:p>
          <a:p>
            <a:r>
              <a:rPr lang="en-GB" dirty="0" smtClean="0">
                <a:latin typeface="+mj-lt"/>
              </a:rPr>
              <a:t>  </a:t>
            </a:r>
            <a:r>
              <a:rPr lang="en-GB" dirty="0" err="1" smtClean="0">
                <a:latin typeface="+mj-lt"/>
              </a:rPr>
              <a:t>Pulseless</a:t>
            </a:r>
            <a:r>
              <a:rPr lang="en-GB" dirty="0" smtClean="0">
                <a:latin typeface="+mj-lt"/>
              </a:rPr>
              <a:t> disease -subclavian artery occlusion.</a:t>
            </a:r>
          </a:p>
          <a:p>
            <a:r>
              <a:rPr lang="en-GB" dirty="0" smtClean="0">
                <a:latin typeface="+mj-lt"/>
              </a:rPr>
              <a:t>  Hypertension - renal artery stenosis.</a:t>
            </a:r>
          </a:p>
          <a:p>
            <a:r>
              <a:rPr lang="en-GB" dirty="0" smtClean="0">
                <a:latin typeface="+mj-lt"/>
              </a:rPr>
              <a:t>  Femoral artery stenosis - intermittent claudication, AVN of femoral head.</a:t>
            </a:r>
          </a:p>
          <a:p>
            <a:r>
              <a:rPr lang="en-GB" dirty="0" smtClean="0">
                <a:latin typeface="+mj-lt"/>
              </a:rPr>
              <a:t>  Pulmonary vasculitis - dyspnea, chest pain, cough haemoptysis.</a:t>
            </a:r>
          </a:p>
          <a:p>
            <a:r>
              <a:rPr lang="en-GB" dirty="0" smtClean="0">
                <a:latin typeface="+mj-lt"/>
              </a:rPr>
              <a:t>  Aneurysm accounts for most vascular deaths.</a:t>
            </a:r>
          </a:p>
          <a:p>
            <a:r>
              <a:rPr lang="en-GB" dirty="0" smtClean="0">
                <a:latin typeface="+mj-lt"/>
              </a:rPr>
              <a:t>  Common sites- abdominal aorta, femoral and thoracic artery. 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 fontScale="92500" lnSpcReduction="20000"/>
          </a:bodyPr>
          <a:lstStyle/>
          <a:p>
            <a:r>
              <a:rPr lang="en-GB" sz="4000" dirty="0" smtClean="0"/>
              <a:t> </a:t>
            </a:r>
            <a:r>
              <a:rPr lang="en-GB" sz="4000" b="1" dirty="0" smtClean="0">
                <a:latin typeface="+mj-lt"/>
              </a:rPr>
              <a:t>Gastrointestinal involvement (&gt;10%)</a:t>
            </a:r>
          </a:p>
          <a:p>
            <a:pPr>
              <a:buNone/>
            </a:pPr>
            <a:r>
              <a:rPr lang="en-GB" sz="2800" dirty="0" smtClean="0">
                <a:latin typeface="+mj-lt"/>
              </a:rPr>
              <a:t> Clinical spectrum is enormously varied • Anorexia, vomiting, dyspepsia, diarrhoea, abdominal distension, abdominal pain and  intestinal ulcers, occurring primarily in the ileum and colon and closely resembling </a:t>
            </a:r>
            <a:r>
              <a:rPr lang="en-GB" sz="2800" dirty="0" err="1" smtClean="0">
                <a:latin typeface="+mj-lt"/>
              </a:rPr>
              <a:t>Crohn</a:t>
            </a:r>
            <a:r>
              <a:rPr lang="en-GB" sz="2800" dirty="0" smtClean="0">
                <a:latin typeface="+mj-lt"/>
              </a:rPr>
              <a:t> disease, may occur.</a:t>
            </a:r>
          </a:p>
          <a:p>
            <a:pPr>
              <a:buNone/>
            </a:pPr>
            <a:endParaRPr lang="en-GB" sz="2800" dirty="0" smtClean="0">
              <a:latin typeface="+mj-lt"/>
            </a:endParaRPr>
          </a:p>
          <a:p>
            <a:r>
              <a:rPr lang="en-GB" sz="3200" dirty="0" smtClean="0"/>
              <a:t> </a:t>
            </a:r>
            <a:r>
              <a:rPr lang="en-GB" sz="4000" b="1" dirty="0" smtClean="0">
                <a:latin typeface="+mj-lt"/>
              </a:rPr>
              <a:t>Cardiac manifestations (5-17%)</a:t>
            </a:r>
          </a:p>
          <a:p>
            <a:pPr>
              <a:buNone/>
            </a:pPr>
            <a:r>
              <a:rPr lang="en-GB" sz="2800" dirty="0" smtClean="0">
                <a:latin typeface="+mj-lt"/>
              </a:rPr>
              <a:t> Coronary vasculitis and thrombosis, pericarditis, myocarditis, endocarditis with granulomatous changes or fibrosis, regurgitation, and diastolic dysfunction</a:t>
            </a:r>
          </a:p>
          <a:p>
            <a:pPr>
              <a:buNone/>
            </a:pPr>
            <a:endParaRPr lang="en-GB" sz="2800" dirty="0" smtClean="0">
              <a:latin typeface="+mj-lt"/>
            </a:endParaRPr>
          </a:p>
          <a:p>
            <a:r>
              <a:rPr lang="en-GB" sz="4000" b="1" dirty="0" smtClean="0"/>
              <a:t> </a:t>
            </a:r>
            <a:r>
              <a:rPr lang="en-GB" sz="4000" b="1" dirty="0" smtClean="0">
                <a:latin typeface="+mj-lt"/>
              </a:rPr>
              <a:t>Lung involvement (up to 18%)</a:t>
            </a:r>
          </a:p>
          <a:p>
            <a:pPr>
              <a:buNone/>
            </a:pPr>
            <a:r>
              <a:rPr lang="en-GB" dirty="0" smtClean="0"/>
              <a:t> </a:t>
            </a:r>
            <a:r>
              <a:rPr lang="en-GB" sz="2800" dirty="0" smtClean="0">
                <a:latin typeface="+mj-lt"/>
              </a:rPr>
              <a:t>Pulmonary vasculitis, hypertension, pleural effusions and Aneurysms</a:t>
            </a:r>
            <a:endParaRPr lang="en-GB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272808" cy="98072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Joint manifestations (30 - 40%)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j-lt"/>
              </a:rPr>
              <a:t> More than half patients develop signs or symptoms of synovitis, arthritis, and/or arthralgia during course of disease.</a:t>
            </a:r>
          </a:p>
          <a:p>
            <a:r>
              <a:rPr lang="en-GB" dirty="0" smtClean="0">
                <a:latin typeface="+mj-lt"/>
              </a:rPr>
              <a:t> Most frequent minor feature in childhood-onset BD is reported to be arthritis, occurring in 11 of 40 patients.</a:t>
            </a:r>
          </a:p>
          <a:p>
            <a:r>
              <a:rPr lang="en-GB" dirty="0" smtClean="0">
                <a:latin typeface="+mj-lt"/>
              </a:rPr>
              <a:t> Multiple-joint involvement is common.</a:t>
            </a:r>
          </a:p>
          <a:p>
            <a:r>
              <a:rPr lang="en-GB" dirty="0" smtClean="0">
                <a:latin typeface="+mj-lt"/>
              </a:rPr>
              <a:t> Clinical features have been reported as pain, tenderness, swelling, limitation of joint movement, warmth, and morning stiffness</a:t>
            </a:r>
            <a:r>
              <a:rPr lang="en-GB" dirty="0" smtClean="0"/>
              <a:t>.</a:t>
            </a:r>
          </a:p>
          <a:p>
            <a:r>
              <a:rPr lang="en-GB" sz="2800" dirty="0" err="1" smtClean="0">
                <a:latin typeface="+mj-lt"/>
              </a:rPr>
              <a:t>Knee,Ankle</a:t>
            </a:r>
            <a:r>
              <a:rPr lang="en-GB" sz="2800" dirty="0" smtClean="0">
                <a:latin typeface="+mj-lt"/>
              </a:rPr>
              <a:t> &amp; Elbow joints commonly affected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95288" y="476250"/>
            <a:ext cx="8424862" cy="5976938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Behçet's disease, or</a:t>
            </a:r>
            <a:r>
              <a:rPr lang="en-GB" dirty="0" smtClean="0"/>
              <a:t> </a:t>
            </a:r>
            <a:r>
              <a:rPr lang="en-GB" b="1" dirty="0" smtClean="0"/>
              <a:t>Behçet's syndrome</a:t>
            </a:r>
            <a:r>
              <a:rPr lang="en-GB" dirty="0" smtClean="0"/>
              <a:t>, is a rare and poorly understood condition that results in inflammation of the blood vessels and tissues.</a:t>
            </a:r>
          </a:p>
          <a:p>
            <a:endParaRPr lang="en-GB" dirty="0" smtClean="0"/>
          </a:p>
          <a:p>
            <a:r>
              <a:rPr lang="en-GB" dirty="0" smtClean="0"/>
              <a:t>It’s a chronic, relapsing-remitting, occlusive vasculitis affecting multiple organ systems</a:t>
            </a:r>
          </a:p>
          <a:p>
            <a:endParaRPr lang="en-GB" dirty="0" smtClean="0"/>
          </a:p>
          <a:p>
            <a:r>
              <a:rPr lang="en-GB" dirty="0" smtClean="0"/>
              <a:t>First described in the 1930’s by the Turksih dermatologist Hulusi Behcet who noted the triad of aphthous oral ulcers, genital lesions, and recurrent eye inflammation. 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363272" cy="922114"/>
          </a:xfrm>
        </p:spPr>
        <p:txBody>
          <a:bodyPr>
            <a:noAutofit/>
          </a:bodyPr>
          <a:lstStyle/>
          <a:p>
            <a:r>
              <a:rPr lang="en-GB" sz="4000" dirty="0" smtClean="0"/>
              <a:t>Neurologic manifestations (3.2-49%)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latin typeface="+mj-lt"/>
              </a:rPr>
              <a:t>May present as meningoencephalitis, a multiple sclerosis–like illness, acute myelitis, stroke, or pseudotumor cerebri. Cerebral venous sinus thrombosis, Cranial nerve palsies, Brainstem lesions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 Most serious, leading to severe disability and a high fatality rate.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 Usually occur within 5 years of disease onset. 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 Severe headache is most frequent initial symptom.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r>
              <a:rPr lang="en-GB" dirty="0" smtClean="0"/>
              <a:t>The disease tends to involve the “white matter” portion of the brain and brainstem, and may lead confusion, strokes, personality changes, and (rarely) dementia. </a:t>
            </a:r>
          </a:p>
          <a:p>
            <a:endParaRPr lang="en-GB" dirty="0" smtClean="0"/>
          </a:p>
          <a:p>
            <a:r>
              <a:rPr lang="en-GB" dirty="0" smtClean="0"/>
              <a:t>The meningitis of Behcet’s disease is not associated with any known infection, it is often referred to as “aseptic” meningitis.</a:t>
            </a:r>
          </a:p>
          <a:p>
            <a:endParaRPr lang="en-GB" dirty="0"/>
          </a:p>
        </p:txBody>
      </p:sp>
      <p:pic>
        <p:nvPicPr>
          <p:cNvPr id="4" name="Picture 3" descr="neuro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191000"/>
            <a:ext cx="38100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57670"/>
            <a:ext cx="5364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(MRI) study of a Behcet’s patient demonstrating central nervous system involvement (white matter changes in the pons).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/>
              <a:t>How is Behcet’s Disease Diagnosed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4656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>
                <a:latin typeface="+mj-lt"/>
              </a:rPr>
              <a:t>Diagnostic Criteria</a:t>
            </a:r>
            <a:r>
              <a:rPr lang="en-GB" dirty="0" smtClean="0">
                <a:latin typeface="+mj-lt"/>
              </a:rPr>
              <a:t>.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+mj-lt"/>
              </a:rPr>
              <a:t>          SYMPTOM                    -                     POINTS 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 Ocular lesions (recurrent)                              2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 Oral ulcers (recurrent)                                    2 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 Genital ulcers (recurrent)                               2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 Skin lesions (recurrent)                                  1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 CNS symptoms                                                1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 Vascular manifestations                                 1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 Pathergy test (+ve)                                          1 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+mj-lt"/>
              </a:rPr>
              <a:t>                                    Total           -                  10 </a:t>
            </a:r>
          </a:p>
          <a:p>
            <a:r>
              <a:rPr lang="en-GB" dirty="0" smtClean="0">
                <a:latin typeface="+mj-lt"/>
              </a:rPr>
              <a:t>BCD scoring: Score&gt;4 indicates Behcet disease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0"/>
            <a:ext cx="5040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+mj-lt"/>
              </a:rPr>
              <a:t>• Major features </a:t>
            </a:r>
          </a:p>
          <a:p>
            <a:r>
              <a:rPr lang="en-GB" sz="2800" dirty="0" smtClean="0">
                <a:solidFill>
                  <a:srgbClr val="00B0F0"/>
                </a:solidFill>
                <a:latin typeface="+mj-lt"/>
              </a:rPr>
              <a:t>    </a:t>
            </a:r>
            <a:r>
              <a:rPr lang="en-GB" sz="2400" dirty="0" smtClean="0">
                <a:solidFill>
                  <a:srgbClr val="00B0F0"/>
                </a:solidFill>
                <a:latin typeface="+mj-lt"/>
              </a:rPr>
              <a:t>•</a:t>
            </a:r>
            <a:r>
              <a:rPr lang="en-GB" sz="2400" dirty="0" smtClean="0">
                <a:latin typeface="+mj-lt"/>
              </a:rPr>
              <a:t> Recurrent </a:t>
            </a:r>
            <a:r>
              <a:rPr lang="en-GB" sz="2000" dirty="0" smtClean="0">
                <a:latin typeface="+mj-lt"/>
              </a:rPr>
              <a:t>aphthous ulceration of oral mucous membrane </a:t>
            </a:r>
          </a:p>
          <a:p>
            <a:r>
              <a:rPr lang="en-GB" sz="2400" dirty="0" smtClean="0">
                <a:solidFill>
                  <a:srgbClr val="00B0F0"/>
                </a:solidFill>
                <a:latin typeface="+mj-lt"/>
              </a:rPr>
              <a:t>    •</a:t>
            </a:r>
            <a:r>
              <a:rPr lang="en-GB" sz="2400" dirty="0" smtClean="0">
                <a:latin typeface="+mj-lt"/>
              </a:rPr>
              <a:t> Skin lesions </a:t>
            </a:r>
            <a:r>
              <a:rPr lang="en-GB" sz="2000" dirty="0" smtClean="0">
                <a:latin typeface="+mj-lt"/>
              </a:rPr>
              <a:t>-Erythema nodosum – like lesions, subcutaneous thrombophlebitis, folliculitis (acne like lesions), cutaneous hypersensitivity </a:t>
            </a:r>
          </a:p>
          <a:p>
            <a:r>
              <a:rPr lang="en-GB" sz="2000" dirty="0" smtClean="0">
                <a:solidFill>
                  <a:srgbClr val="00B0F0"/>
                </a:solidFill>
                <a:latin typeface="+mj-lt"/>
              </a:rPr>
              <a:t>    </a:t>
            </a:r>
            <a:r>
              <a:rPr lang="en-GB" sz="2400" dirty="0" smtClean="0">
                <a:solidFill>
                  <a:srgbClr val="00B0F0"/>
                </a:solidFill>
                <a:latin typeface="+mj-lt"/>
              </a:rPr>
              <a:t>•</a:t>
            </a:r>
            <a:r>
              <a:rPr lang="en-GB" sz="2400" dirty="0" smtClean="0">
                <a:latin typeface="+mj-lt"/>
              </a:rPr>
              <a:t> Eye lesions -</a:t>
            </a:r>
            <a:r>
              <a:rPr lang="en-GB" sz="2000" dirty="0" smtClean="0">
                <a:latin typeface="+mj-lt"/>
              </a:rPr>
              <a:t> Iridocyclitis, chorioretinitis, retinouveitis, definite history of chorioretinitis or retinouveitis </a:t>
            </a:r>
          </a:p>
          <a:p>
            <a:r>
              <a:rPr lang="en-GB" sz="2000" dirty="0" smtClean="0">
                <a:solidFill>
                  <a:srgbClr val="00B0F0"/>
                </a:solidFill>
                <a:latin typeface="+mj-lt"/>
              </a:rPr>
              <a:t>    </a:t>
            </a:r>
            <a:r>
              <a:rPr lang="en-GB" sz="2400" dirty="0" smtClean="0">
                <a:solidFill>
                  <a:srgbClr val="00B0F0"/>
                </a:solidFill>
                <a:latin typeface="+mj-lt"/>
              </a:rPr>
              <a:t>•</a:t>
            </a:r>
            <a:r>
              <a:rPr lang="en-GB" sz="2400" dirty="0" smtClean="0">
                <a:latin typeface="+mj-lt"/>
              </a:rPr>
              <a:t> Genital ulcers </a:t>
            </a:r>
          </a:p>
          <a:p>
            <a:r>
              <a:rPr lang="en-GB" sz="2800" b="1" dirty="0" smtClean="0">
                <a:solidFill>
                  <a:srgbClr val="FF0000"/>
                </a:solidFill>
                <a:latin typeface="+mj-lt"/>
              </a:rPr>
              <a:t>• Minor features </a:t>
            </a:r>
          </a:p>
          <a:p>
            <a:r>
              <a:rPr lang="en-GB" sz="2000" dirty="0" smtClean="0">
                <a:solidFill>
                  <a:srgbClr val="00B0F0"/>
                </a:solidFill>
                <a:latin typeface="+mj-lt"/>
              </a:rPr>
              <a:t>     </a:t>
            </a:r>
            <a:r>
              <a:rPr lang="en-GB" sz="2400" dirty="0" smtClean="0">
                <a:solidFill>
                  <a:srgbClr val="00B0F0"/>
                </a:solidFill>
                <a:latin typeface="+mj-lt"/>
              </a:rPr>
              <a:t>•</a:t>
            </a:r>
            <a:r>
              <a:rPr lang="en-GB" sz="2400" dirty="0" smtClean="0">
                <a:latin typeface="+mj-lt"/>
              </a:rPr>
              <a:t> Arthritis </a:t>
            </a:r>
            <a:r>
              <a:rPr lang="en-GB" sz="2000" dirty="0" smtClean="0">
                <a:latin typeface="+mj-lt"/>
              </a:rPr>
              <a:t>without deformity and ankylosis</a:t>
            </a:r>
          </a:p>
          <a:p>
            <a:r>
              <a:rPr lang="en-GB" sz="2400" dirty="0" smtClean="0">
                <a:latin typeface="+mj-lt"/>
              </a:rPr>
              <a:t>    </a:t>
            </a:r>
            <a:r>
              <a:rPr lang="en-GB" sz="2400" dirty="0" smtClean="0">
                <a:solidFill>
                  <a:srgbClr val="00B0F0"/>
                </a:solidFill>
                <a:latin typeface="+mj-lt"/>
              </a:rPr>
              <a:t>•</a:t>
            </a:r>
            <a:r>
              <a:rPr lang="en-GB" sz="2400" dirty="0" smtClean="0">
                <a:latin typeface="+mj-lt"/>
              </a:rPr>
              <a:t> Gastrointestinal lesions </a:t>
            </a:r>
            <a:r>
              <a:rPr lang="en-GB" sz="2000" dirty="0" smtClean="0">
                <a:latin typeface="+mj-lt"/>
              </a:rPr>
              <a:t>characterized by  ileocecal ulcers</a:t>
            </a:r>
          </a:p>
          <a:p>
            <a:r>
              <a:rPr lang="en-GB" sz="2400" dirty="0" smtClean="0">
                <a:solidFill>
                  <a:srgbClr val="00B0F0"/>
                </a:solidFill>
                <a:latin typeface="+mj-lt"/>
              </a:rPr>
              <a:t>    •</a:t>
            </a:r>
            <a:r>
              <a:rPr lang="en-GB" sz="2400" dirty="0" smtClean="0">
                <a:latin typeface="+mj-lt"/>
              </a:rPr>
              <a:t> Epididymitis</a:t>
            </a:r>
          </a:p>
          <a:p>
            <a:r>
              <a:rPr lang="en-GB" sz="2000" dirty="0" smtClean="0">
                <a:latin typeface="+mj-lt"/>
              </a:rPr>
              <a:t>     </a:t>
            </a:r>
            <a:r>
              <a:rPr lang="en-GB" sz="2400" dirty="0" smtClean="0">
                <a:solidFill>
                  <a:srgbClr val="00B0F0"/>
                </a:solidFill>
                <a:latin typeface="+mj-lt"/>
              </a:rPr>
              <a:t>•</a:t>
            </a:r>
            <a:r>
              <a:rPr lang="en-GB" sz="2400" dirty="0" smtClean="0">
                <a:latin typeface="+mj-lt"/>
              </a:rPr>
              <a:t> Vascular lesions </a:t>
            </a:r>
          </a:p>
          <a:p>
            <a:r>
              <a:rPr lang="en-GB" sz="2000" b="1" dirty="0" smtClean="0">
                <a:solidFill>
                  <a:srgbClr val="00B0F0"/>
                </a:solidFill>
                <a:latin typeface="+mj-lt"/>
              </a:rPr>
              <a:t>     •</a:t>
            </a:r>
            <a:r>
              <a:rPr lang="en-GB" sz="2000" b="1" dirty="0" smtClean="0">
                <a:latin typeface="+mj-lt"/>
              </a:rPr>
              <a:t> Central nervous system lesions</a:t>
            </a:r>
            <a:endParaRPr lang="en-GB" sz="20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1052736"/>
            <a:ext cx="30963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+mj-lt"/>
              </a:rPr>
              <a:t>Diagnosis </a:t>
            </a:r>
          </a:p>
          <a:p>
            <a:pPr marL="342900" indent="-342900">
              <a:buAutoNum type="alphaLcParenR"/>
            </a:pPr>
            <a:r>
              <a:rPr lang="en-GB" sz="2400" b="1" dirty="0" smtClean="0">
                <a:latin typeface="+mj-lt"/>
              </a:rPr>
              <a:t>Complete – </a:t>
            </a:r>
          </a:p>
          <a:p>
            <a:pPr marL="342900" indent="-342900"/>
            <a:r>
              <a:rPr lang="en-GB" sz="2000" dirty="0" smtClean="0">
                <a:latin typeface="+mj-lt"/>
              </a:rPr>
              <a:t>Four major features </a:t>
            </a:r>
          </a:p>
          <a:p>
            <a:pPr marL="342900" indent="-342900"/>
            <a:r>
              <a:rPr lang="en-GB" sz="2400" b="1" dirty="0" smtClean="0">
                <a:latin typeface="+mj-lt"/>
              </a:rPr>
              <a:t>b) Incomplete – 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+mj-lt"/>
              </a:rPr>
              <a:t>3 major features, 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+mj-lt"/>
              </a:rPr>
              <a:t>2 major and 2 minor features, 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+mj-lt"/>
              </a:rPr>
              <a:t>Typical ocular symptom and 1 major or 2 minor features</a:t>
            </a:r>
          </a:p>
          <a:p>
            <a:pPr marL="342900" indent="-342900">
              <a:buClr>
                <a:srgbClr val="0070C0"/>
              </a:buClr>
            </a:pPr>
            <a:r>
              <a:rPr lang="en-GB" sz="2400" b="1" dirty="0" smtClean="0">
                <a:latin typeface="+mj-lt"/>
              </a:rPr>
              <a:t> c) Possible –</a:t>
            </a:r>
            <a:r>
              <a:rPr lang="en-GB" sz="2000" dirty="0" smtClean="0">
                <a:latin typeface="+mj-lt"/>
              </a:rPr>
              <a:t> 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+mj-lt"/>
              </a:rPr>
              <a:t>2 major features 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dirty="0" smtClean="0">
                <a:latin typeface="+mj-lt"/>
              </a:rPr>
              <a:t>1 major and 2 minor features 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6480720" cy="105273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Laboratory Investigation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+mj-lt"/>
              </a:rPr>
              <a:t>Complete blood count: </a:t>
            </a:r>
            <a:r>
              <a:rPr lang="en-GB" dirty="0" err="1" smtClean="0">
                <a:latin typeface="+mj-lt"/>
              </a:rPr>
              <a:t>neutrophilia</a:t>
            </a:r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C –reactive protein- raised </a:t>
            </a:r>
          </a:p>
          <a:p>
            <a:r>
              <a:rPr lang="en-GB" dirty="0" smtClean="0">
                <a:latin typeface="+mj-lt"/>
              </a:rPr>
              <a:t>Beta 2 microglobulin- raised </a:t>
            </a:r>
          </a:p>
          <a:p>
            <a:r>
              <a:rPr lang="en-GB" dirty="0" smtClean="0">
                <a:latin typeface="+mj-lt"/>
              </a:rPr>
              <a:t>Serum myeloperoxidase- raised </a:t>
            </a:r>
          </a:p>
          <a:p>
            <a:r>
              <a:rPr lang="en-GB" dirty="0" smtClean="0">
                <a:latin typeface="+mj-lt"/>
              </a:rPr>
              <a:t>LFT-raised(if liver involved)</a:t>
            </a:r>
          </a:p>
          <a:p>
            <a:r>
              <a:rPr lang="en-GB" dirty="0" smtClean="0">
                <a:latin typeface="+mj-lt"/>
              </a:rPr>
              <a:t>Skin Biopsy </a:t>
            </a:r>
          </a:p>
          <a:p>
            <a:r>
              <a:rPr lang="en-GB" dirty="0" smtClean="0">
                <a:latin typeface="+mj-lt"/>
              </a:rPr>
              <a:t>Urine analysis, Proteinuria, hematuria (if kidney involved) </a:t>
            </a:r>
          </a:p>
          <a:p>
            <a:r>
              <a:rPr lang="en-GB" dirty="0" smtClean="0">
                <a:latin typeface="+mj-lt"/>
              </a:rPr>
              <a:t>Barium studies</a:t>
            </a:r>
          </a:p>
          <a:p>
            <a:r>
              <a:rPr lang="en-GB" dirty="0" smtClean="0">
                <a:latin typeface="+mj-lt"/>
              </a:rPr>
              <a:t>CSF analysis</a:t>
            </a:r>
          </a:p>
          <a:p>
            <a:r>
              <a:rPr lang="en-GB" dirty="0" smtClean="0">
                <a:latin typeface="+mj-lt"/>
              </a:rPr>
              <a:t>MRI/CT Scan</a:t>
            </a:r>
          </a:p>
          <a:p>
            <a:r>
              <a:rPr lang="en-GB" dirty="0" smtClean="0">
                <a:latin typeface="+mj-lt"/>
              </a:rPr>
              <a:t>Chest X ray </a:t>
            </a:r>
          </a:p>
          <a:p>
            <a:r>
              <a:rPr lang="en-GB" dirty="0" smtClean="0">
                <a:latin typeface="+mj-lt"/>
              </a:rPr>
              <a:t>Endoscopy </a:t>
            </a:r>
          </a:p>
          <a:p>
            <a:r>
              <a:rPr lang="en-GB" dirty="0" smtClean="0">
                <a:latin typeface="+mj-lt"/>
              </a:rPr>
              <a:t>Pathergy test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5040560" cy="98072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PATHERGY TEST: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5904656" cy="5616624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sz="2800" dirty="0" smtClean="0">
                <a:latin typeface="+mj-lt"/>
              </a:rPr>
              <a:t>Site: Commonly volar aspect of forearm.</a:t>
            </a:r>
          </a:p>
          <a:p>
            <a:r>
              <a:rPr lang="en-GB" sz="2800" dirty="0" smtClean="0">
                <a:latin typeface="+mj-lt"/>
              </a:rPr>
              <a:t> Intradermal injection of 0.1 ml isotonic salt solution using 20 G needle without prior disinfection of the injection site.</a:t>
            </a:r>
          </a:p>
          <a:p>
            <a:r>
              <a:rPr lang="en-GB" sz="2800" dirty="0" smtClean="0">
                <a:latin typeface="+mj-lt"/>
              </a:rPr>
              <a:t> 3-5 mm </a:t>
            </a:r>
            <a:r>
              <a:rPr lang="en-GB" sz="2800" dirty="0" err="1" smtClean="0">
                <a:latin typeface="+mj-lt"/>
              </a:rPr>
              <a:t>intradermally</a:t>
            </a:r>
            <a:r>
              <a:rPr lang="en-GB" sz="2800" dirty="0" smtClean="0">
                <a:latin typeface="+mj-lt"/>
              </a:rPr>
              <a:t> at an angle of 45 degree.</a:t>
            </a:r>
          </a:p>
          <a:p>
            <a:r>
              <a:rPr lang="en-GB" sz="2800" dirty="0" smtClean="0">
                <a:latin typeface="+mj-lt"/>
              </a:rPr>
              <a:t> Reading – after 24-48 hours </a:t>
            </a:r>
          </a:p>
          <a:p>
            <a:r>
              <a:rPr lang="en-GB" sz="2800" dirty="0" smtClean="0">
                <a:latin typeface="+mj-lt"/>
              </a:rPr>
              <a:t> +ve result- Erythematous papule or pustule (&gt;2 mm) at prick site.</a:t>
            </a:r>
            <a:endParaRPr lang="en-GB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4824536" cy="6192688"/>
          </a:xfrm>
        </p:spPr>
        <p:txBody>
          <a:bodyPr/>
          <a:lstStyle/>
          <a:p>
            <a:r>
              <a:rPr lang="en-GB" sz="3200" dirty="0" smtClean="0">
                <a:latin typeface="+mj-lt"/>
              </a:rPr>
              <a:t>Pathergy test is not pathognomic.</a:t>
            </a:r>
          </a:p>
          <a:p>
            <a:r>
              <a:rPr lang="en-GB" sz="3200" dirty="0" smtClean="0">
                <a:latin typeface="+mj-lt"/>
              </a:rPr>
              <a:t>+</a:t>
            </a:r>
            <a:r>
              <a:rPr lang="en-GB" sz="3200" dirty="0" err="1" smtClean="0">
                <a:latin typeface="+mj-lt"/>
              </a:rPr>
              <a:t>ve</a:t>
            </a:r>
            <a:r>
              <a:rPr lang="en-GB" sz="3200" dirty="0" smtClean="0">
                <a:latin typeface="+mj-lt"/>
              </a:rPr>
              <a:t> results can also occur in patients with,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+mj-lt"/>
              </a:rPr>
              <a:t> Pyoderma gangrenosum 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+mj-lt"/>
              </a:rPr>
              <a:t> Rheumatoid arthritis 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+mj-lt"/>
              </a:rPr>
              <a:t> Crohn disease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+mj-lt"/>
              </a:rPr>
              <a:t> Genital herpes infection</a:t>
            </a:r>
            <a:endParaRPr lang="en-GB" sz="2800" dirty="0">
              <a:latin typeface="+mj-l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61860" y="0"/>
            <a:ext cx="4482140" cy="3744416"/>
            <a:chOff x="450912" y="1108772"/>
            <a:chExt cx="8171180" cy="5217160"/>
          </a:xfrm>
        </p:grpSpPr>
        <p:sp>
          <p:nvSpPr>
            <p:cNvPr id="5" name="object 5"/>
            <p:cNvSpPr/>
            <p:nvPr/>
          </p:nvSpPr>
          <p:spPr>
            <a:xfrm>
              <a:off x="495300" y="1153159"/>
              <a:ext cx="8082280" cy="5128260"/>
            </a:xfrm>
            <a:custGeom>
              <a:avLst/>
              <a:gdLst/>
              <a:ahLst/>
              <a:cxnLst/>
              <a:rect l="l" t="t" r="r" b="b"/>
              <a:pathLst>
                <a:path w="8082280" h="5128260">
                  <a:moveTo>
                    <a:pt x="0" y="0"/>
                  </a:moveTo>
                  <a:lnTo>
                    <a:pt x="8082280" y="0"/>
                  </a:lnTo>
                  <a:lnTo>
                    <a:pt x="8082280" y="5128260"/>
                  </a:lnTo>
                  <a:lnTo>
                    <a:pt x="0" y="5128260"/>
                  </a:lnTo>
                  <a:lnTo>
                    <a:pt x="0" y="0"/>
                  </a:lnTo>
                  <a:close/>
                </a:path>
              </a:pathLst>
            </a:custGeom>
            <a:ln w="887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9750" y="1196339"/>
              <a:ext cx="7993380" cy="50406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2" descr="behcets-disease-28-638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6992" y="3717032"/>
            <a:ext cx="3647008" cy="314096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467600" cy="98072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Treatment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Choice of treatment depends on site and severity of clinical manifestations.</a:t>
            </a:r>
          </a:p>
          <a:p>
            <a:pPr>
              <a:buNone/>
            </a:pPr>
            <a:r>
              <a:rPr lang="en-GB" dirty="0" smtClean="0"/>
              <a:t> </a:t>
            </a:r>
          </a:p>
          <a:p>
            <a:r>
              <a:rPr lang="en-GB" b="1" dirty="0" smtClean="0">
                <a:solidFill>
                  <a:srgbClr val="00B0F0"/>
                </a:solidFill>
              </a:rPr>
              <a:t>Mucous membrane inv: </a:t>
            </a:r>
          </a:p>
          <a:p>
            <a:r>
              <a:rPr lang="en-GB" dirty="0" smtClean="0"/>
              <a:t>Topical glucocorticoids.</a:t>
            </a:r>
          </a:p>
          <a:p>
            <a:pPr>
              <a:buNone/>
            </a:pPr>
            <a:r>
              <a:rPr lang="en-GB" dirty="0" smtClean="0"/>
              <a:t>        </a:t>
            </a:r>
            <a:r>
              <a:rPr lang="en-GB" sz="2400" dirty="0" smtClean="0"/>
              <a:t>Triamcinolone , prednisolone</a:t>
            </a:r>
          </a:p>
          <a:p>
            <a:r>
              <a:rPr lang="en-GB" dirty="0" smtClean="0"/>
              <a:t>Topical anaesthetics.</a:t>
            </a:r>
          </a:p>
          <a:p>
            <a:pPr>
              <a:buNone/>
            </a:pPr>
            <a:r>
              <a:rPr lang="en-GB" sz="2400" dirty="0" smtClean="0"/>
              <a:t>          Lidocaine</a:t>
            </a:r>
          </a:p>
          <a:p>
            <a:r>
              <a:rPr lang="en-GB" dirty="0" smtClean="0"/>
              <a:t>Topical immunosuppressant</a:t>
            </a:r>
          </a:p>
          <a:p>
            <a:pPr>
              <a:buNone/>
            </a:pPr>
            <a:r>
              <a:rPr lang="en-GB" sz="2400" dirty="0" smtClean="0"/>
              <a:t>         Cyclosporine solution</a:t>
            </a:r>
          </a:p>
          <a:p>
            <a:r>
              <a:rPr lang="en-GB" dirty="0" smtClean="0"/>
              <a:t>Serious cases- thalidomide</a:t>
            </a:r>
            <a:endParaRPr lang="en-GB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</a:rPr>
              <a:t>Arthritis:</a:t>
            </a:r>
          </a:p>
          <a:p>
            <a:pPr>
              <a:buFont typeface="Courier New" pitchFamily="49" charset="0"/>
              <a:buChar char="o"/>
            </a:pPr>
            <a:r>
              <a:rPr lang="en-GB" sz="2400" dirty="0" smtClean="0"/>
              <a:t>  Colchicine</a:t>
            </a:r>
          </a:p>
          <a:p>
            <a:pPr>
              <a:buFont typeface="Courier New" pitchFamily="49" charset="0"/>
              <a:buChar char="o"/>
            </a:pPr>
            <a:r>
              <a:rPr lang="en-GB" sz="2400" dirty="0" smtClean="0"/>
              <a:t>  Azathioprine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00B0F0"/>
                </a:solidFill>
              </a:rPr>
              <a:t>Thrombophlebitis:</a:t>
            </a:r>
          </a:p>
          <a:p>
            <a:pPr>
              <a:buFont typeface="Courier New" pitchFamily="49" charset="0"/>
              <a:buChar char="o"/>
            </a:pPr>
            <a:r>
              <a:rPr lang="en-GB" sz="2400" dirty="0" smtClean="0"/>
              <a:t>     Aspirin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b="1" dirty="0" smtClean="0">
                <a:solidFill>
                  <a:srgbClr val="00B0F0"/>
                </a:solidFill>
              </a:rPr>
              <a:t>Uveitis: </a:t>
            </a:r>
          </a:p>
          <a:p>
            <a:pPr>
              <a:buFont typeface="Courier New" pitchFamily="49" charset="0"/>
              <a:buChar char="o"/>
            </a:pPr>
            <a:r>
              <a:rPr lang="en-GB" sz="2400" dirty="0" smtClean="0"/>
              <a:t>Systemic steroids( Methyl prednisolone ) </a:t>
            </a:r>
          </a:p>
          <a:p>
            <a:pPr>
              <a:buFont typeface="Courier New" pitchFamily="49" charset="0"/>
              <a:buChar char="o"/>
            </a:pPr>
            <a:r>
              <a:rPr lang="en-GB" sz="2400" dirty="0" smtClean="0"/>
              <a:t> Azathioprine</a:t>
            </a:r>
          </a:p>
          <a:p>
            <a:pPr>
              <a:buFont typeface="Courier New" pitchFamily="49" charset="0"/>
              <a:buChar char="o"/>
            </a:pPr>
            <a:r>
              <a:rPr lang="en-GB" sz="2400" dirty="0" smtClean="0"/>
              <a:t> Cyclosporin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rgbClr val="00B0F0"/>
                </a:solidFill>
                <a:latin typeface="+mj-lt"/>
              </a:rPr>
              <a:t>Pulmonary or peripheral arterial aneurysms </a:t>
            </a:r>
          </a:p>
          <a:p>
            <a:pPr>
              <a:buFont typeface="Courier New" pitchFamily="49" charset="0"/>
              <a:buChar char="o"/>
            </a:pPr>
            <a:r>
              <a:rPr lang="en-GB" sz="2400" dirty="0" smtClean="0"/>
              <a:t>Anti– TNF</a:t>
            </a:r>
          </a:p>
          <a:p>
            <a:pPr>
              <a:buFont typeface="Courier New" pitchFamily="49" charset="0"/>
              <a:buChar char="o"/>
            </a:pPr>
            <a:endParaRPr lang="en-GB" sz="2400" dirty="0" smtClean="0"/>
          </a:p>
          <a:p>
            <a:r>
              <a:rPr lang="en-GB" b="1" dirty="0" smtClean="0">
                <a:solidFill>
                  <a:srgbClr val="00B0F0"/>
                </a:solidFill>
                <a:latin typeface="+mj-lt"/>
              </a:rPr>
              <a:t> Neurological involvement</a:t>
            </a:r>
            <a:r>
              <a:rPr lang="en-GB" b="1" dirty="0" smtClean="0">
                <a:solidFill>
                  <a:srgbClr val="00B0F0"/>
                </a:solidFill>
              </a:rPr>
              <a:t>:</a:t>
            </a:r>
          </a:p>
          <a:p>
            <a:pPr marL="493776" indent="-457200">
              <a:buFont typeface="Courier New" pitchFamily="49" charset="0"/>
              <a:buChar char="o"/>
            </a:pPr>
            <a:r>
              <a:rPr lang="en-GB" sz="2400" dirty="0" smtClean="0"/>
              <a:t>Azathioprine </a:t>
            </a:r>
          </a:p>
          <a:p>
            <a:pPr marL="493776" indent="-457200">
              <a:buFont typeface="Courier New" pitchFamily="49" charset="0"/>
              <a:buChar char="o"/>
            </a:pPr>
            <a:endParaRPr lang="en-GB" sz="2400" dirty="0" smtClean="0"/>
          </a:p>
          <a:p>
            <a:pPr marL="493776" indent="-457200"/>
            <a:r>
              <a:rPr lang="en-GB" sz="3600" b="1" dirty="0" smtClean="0">
                <a:solidFill>
                  <a:srgbClr val="FF0000"/>
                </a:solidFill>
                <a:latin typeface="+mj-lt"/>
              </a:rPr>
              <a:t>Prognosis:</a:t>
            </a:r>
          </a:p>
          <a:p>
            <a:pPr marL="286385" marR="35941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lang="en-GB" sz="3200" spc="-10" dirty="0" smtClean="0">
                <a:latin typeface="+mj-lt"/>
                <a:cs typeface="Constantia"/>
              </a:rPr>
              <a:t>Behcet's </a:t>
            </a:r>
            <a:r>
              <a:rPr lang="en-GB" sz="3200" spc="-5" dirty="0" smtClean="0">
                <a:latin typeface="+mj-lt"/>
                <a:cs typeface="Constantia"/>
              </a:rPr>
              <a:t>disease </a:t>
            </a:r>
            <a:r>
              <a:rPr lang="en-GB" sz="3200" dirty="0" smtClean="0">
                <a:latin typeface="+mj-lt"/>
                <a:cs typeface="Constantia"/>
              </a:rPr>
              <a:t>has an undulating </a:t>
            </a:r>
            <a:r>
              <a:rPr lang="en-GB" sz="3200" spc="-10" dirty="0" smtClean="0">
                <a:latin typeface="+mj-lt"/>
                <a:cs typeface="Constantia"/>
              </a:rPr>
              <a:t>course </a:t>
            </a:r>
            <a:r>
              <a:rPr lang="en-GB" sz="3200" dirty="0" smtClean="0">
                <a:latin typeface="+mj-lt"/>
                <a:cs typeface="Constantia"/>
              </a:rPr>
              <a:t>of  </a:t>
            </a:r>
            <a:r>
              <a:rPr lang="en-GB" sz="3200" spc="-10" dirty="0" smtClean="0">
                <a:latin typeface="+mj-lt"/>
                <a:cs typeface="Constantia"/>
              </a:rPr>
              <a:t>exacerbations </a:t>
            </a:r>
            <a:r>
              <a:rPr lang="en-GB" sz="3200" dirty="0" smtClean="0">
                <a:latin typeface="+mj-lt"/>
                <a:cs typeface="Constantia"/>
              </a:rPr>
              <a:t>and </a:t>
            </a:r>
            <a:r>
              <a:rPr lang="en-GB" sz="3200" spc="-10" dirty="0" smtClean="0">
                <a:latin typeface="+mj-lt"/>
                <a:cs typeface="Constantia"/>
              </a:rPr>
              <a:t>remissions, </a:t>
            </a:r>
            <a:r>
              <a:rPr lang="en-GB" sz="3200" dirty="0" smtClean="0">
                <a:latin typeface="+mj-lt"/>
                <a:cs typeface="Constantia"/>
              </a:rPr>
              <a:t>and </a:t>
            </a:r>
            <a:r>
              <a:rPr lang="en-GB" sz="3200" spc="-20" dirty="0" smtClean="0">
                <a:latin typeface="+mj-lt"/>
                <a:cs typeface="Constantia"/>
              </a:rPr>
              <a:t>may </a:t>
            </a:r>
            <a:r>
              <a:rPr lang="en-GB" sz="3200" spc="-10" dirty="0" smtClean="0">
                <a:latin typeface="+mj-lt"/>
                <a:cs typeface="Constantia"/>
              </a:rPr>
              <a:t>become</a:t>
            </a:r>
            <a:r>
              <a:rPr lang="en-GB" sz="3200" spc="-400" dirty="0" smtClean="0">
                <a:latin typeface="+mj-lt"/>
                <a:cs typeface="Constantia"/>
              </a:rPr>
              <a:t> </a:t>
            </a:r>
            <a:r>
              <a:rPr lang="en-GB" sz="3200" dirty="0" smtClean="0">
                <a:latin typeface="+mj-lt"/>
                <a:cs typeface="Constantia"/>
              </a:rPr>
              <a:t>less </a:t>
            </a:r>
            <a:r>
              <a:rPr lang="en-GB" sz="3200" spc="-15" dirty="0" smtClean="0">
                <a:latin typeface="+mj-lt"/>
                <a:cs typeface="Constantia"/>
              </a:rPr>
              <a:t>severe </a:t>
            </a:r>
            <a:r>
              <a:rPr lang="en-GB" sz="3200" spc="-10" dirty="0" smtClean="0">
                <a:latin typeface="+mj-lt"/>
                <a:cs typeface="Constantia"/>
              </a:rPr>
              <a:t>after </a:t>
            </a:r>
            <a:r>
              <a:rPr lang="en-GB" sz="3200" spc="-15" dirty="0" smtClean="0">
                <a:latin typeface="+mj-lt"/>
                <a:cs typeface="Constantia"/>
              </a:rPr>
              <a:t>approximately </a:t>
            </a:r>
            <a:r>
              <a:rPr lang="en-GB" sz="3200" spc="-5" dirty="0" smtClean="0">
                <a:latin typeface="+mj-lt"/>
                <a:cs typeface="Constantia"/>
              </a:rPr>
              <a:t>20</a:t>
            </a:r>
            <a:r>
              <a:rPr lang="en-GB" sz="3200" spc="-465" dirty="0" smtClean="0">
                <a:latin typeface="+mj-lt"/>
                <a:cs typeface="Constantia"/>
              </a:rPr>
              <a:t> </a:t>
            </a:r>
            <a:r>
              <a:rPr lang="en-GB" sz="3200" spc="-20" dirty="0" smtClean="0">
                <a:latin typeface="+mj-lt"/>
                <a:cs typeface="Constantia"/>
              </a:rPr>
              <a:t>years.</a:t>
            </a:r>
            <a:endParaRPr lang="en-GB" sz="3200" dirty="0" smtClean="0">
              <a:latin typeface="+mj-lt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lang="en-GB" sz="3200" spc="-5" dirty="0" smtClean="0">
                <a:latin typeface="+mj-lt"/>
                <a:cs typeface="Constantia"/>
              </a:rPr>
              <a:t>Appears</a:t>
            </a:r>
            <a:r>
              <a:rPr lang="en-GB" sz="3200" spc="-110" dirty="0" smtClean="0">
                <a:latin typeface="+mj-lt"/>
                <a:cs typeface="Constantia"/>
              </a:rPr>
              <a:t> </a:t>
            </a:r>
            <a:r>
              <a:rPr lang="en-GB" sz="3200" spc="-20" dirty="0" smtClean="0">
                <a:latin typeface="+mj-lt"/>
                <a:cs typeface="Constantia"/>
              </a:rPr>
              <a:t>to</a:t>
            </a:r>
            <a:r>
              <a:rPr lang="en-GB" sz="3200" spc="-85" dirty="0" smtClean="0">
                <a:latin typeface="+mj-lt"/>
                <a:cs typeface="Constantia"/>
              </a:rPr>
              <a:t> </a:t>
            </a:r>
            <a:r>
              <a:rPr lang="en-GB" sz="3200" spc="-5" dirty="0" smtClean="0">
                <a:latin typeface="+mj-lt"/>
                <a:cs typeface="Constantia"/>
              </a:rPr>
              <a:t>be</a:t>
            </a:r>
            <a:r>
              <a:rPr lang="en-GB" sz="3200" spc="-60" dirty="0" smtClean="0">
                <a:latin typeface="+mj-lt"/>
                <a:cs typeface="Constantia"/>
              </a:rPr>
              <a:t> </a:t>
            </a:r>
            <a:r>
              <a:rPr lang="en-GB" sz="3200" spc="-15" dirty="0" smtClean="0">
                <a:latin typeface="+mj-lt"/>
                <a:cs typeface="Constantia"/>
              </a:rPr>
              <a:t>more</a:t>
            </a:r>
            <a:r>
              <a:rPr lang="en-GB" sz="3200" spc="-125" dirty="0" smtClean="0">
                <a:latin typeface="+mj-lt"/>
                <a:cs typeface="Constantia"/>
              </a:rPr>
              <a:t> </a:t>
            </a:r>
            <a:r>
              <a:rPr lang="en-GB" sz="3200" spc="-15" dirty="0" smtClean="0">
                <a:latin typeface="+mj-lt"/>
                <a:cs typeface="Constantia"/>
              </a:rPr>
              <a:t>severe</a:t>
            </a:r>
            <a:r>
              <a:rPr lang="en-GB" sz="3200" spc="-85" dirty="0" smtClean="0">
                <a:latin typeface="+mj-lt"/>
                <a:cs typeface="Constantia"/>
              </a:rPr>
              <a:t> </a:t>
            </a:r>
            <a:r>
              <a:rPr lang="en-GB" sz="3200" spc="-5" dirty="0" smtClean="0">
                <a:latin typeface="+mj-lt"/>
                <a:cs typeface="Constantia"/>
              </a:rPr>
              <a:t>in</a:t>
            </a:r>
            <a:r>
              <a:rPr lang="en-GB" sz="3200" spc="-125" dirty="0" smtClean="0">
                <a:latin typeface="+mj-lt"/>
                <a:cs typeface="Constantia"/>
              </a:rPr>
              <a:t> </a:t>
            </a:r>
            <a:r>
              <a:rPr lang="en-GB" sz="3200" spc="-20" dirty="0" smtClean="0">
                <a:latin typeface="+mj-lt"/>
                <a:cs typeface="Constantia"/>
              </a:rPr>
              <a:t>young</a:t>
            </a:r>
            <a:r>
              <a:rPr lang="en-GB" sz="3200" spc="-25" dirty="0" smtClean="0">
                <a:latin typeface="+mj-lt"/>
                <a:cs typeface="Constantia"/>
              </a:rPr>
              <a:t> </a:t>
            </a:r>
            <a:r>
              <a:rPr lang="en-GB" sz="3200" spc="-5" dirty="0" smtClean="0">
                <a:latin typeface="+mj-lt"/>
                <a:cs typeface="Constantia"/>
              </a:rPr>
              <a:t>male,</a:t>
            </a:r>
            <a:r>
              <a:rPr lang="en-GB" sz="3200" spc="-85" dirty="0" smtClean="0">
                <a:latin typeface="+mj-lt"/>
                <a:cs typeface="Constantia"/>
              </a:rPr>
              <a:t> </a:t>
            </a:r>
            <a:r>
              <a:rPr lang="en-GB" sz="3200" dirty="0" smtClean="0">
                <a:latin typeface="+mj-lt"/>
                <a:cs typeface="Constantia"/>
              </a:rPr>
              <a:t>and </a:t>
            </a:r>
            <a:r>
              <a:rPr lang="en-GB" sz="3200" spc="-5" dirty="0" smtClean="0">
                <a:latin typeface="+mj-lt"/>
                <a:cs typeface="Constantia"/>
              </a:rPr>
              <a:t>Middle  Eastern </a:t>
            </a:r>
            <a:r>
              <a:rPr lang="en-GB" sz="3200" dirty="0" smtClean="0">
                <a:latin typeface="+mj-lt"/>
                <a:cs typeface="Constantia"/>
              </a:rPr>
              <a:t>or </a:t>
            </a:r>
            <a:r>
              <a:rPr lang="en-GB" sz="3200" spc="-40" dirty="0" smtClean="0">
                <a:latin typeface="+mj-lt"/>
                <a:cs typeface="Constantia"/>
              </a:rPr>
              <a:t>Far </a:t>
            </a:r>
            <a:r>
              <a:rPr lang="en-GB" sz="3200" spc="-5" dirty="0" smtClean="0">
                <a:latin typeface="+mj-lt"/>
                <a:cs typeface="Constantia"/>
              </a:rPr>
              <a:t>Eastern</a:t>
            </a:r>
            <a:r>
              <a:rPr lang="en-GB" sz="3200" spc="-385" dirty="0" smtClean="0">
                <a:latin typeface="+mj-lt"/>
                <a:cs typeface="Constantia"/>
              </a:rPr>
              <a:t> </a:t>
            </a:r>
            <a:r>
              <a:rPr lang="en-GB" sz="3200" spc="-10" dirty="0" smtClean="0">
                <a:latin typeface="+mj-lt"/>
                <a:cs typeface="Constantia"/>
              </a:rPr>
              <a:t>patients</a:t>
            </a: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lang="en-GB" sz="3200" dirty="0" smtClean="0">
                <a:latin typeface="+mj-lt"/>
              </a:rPr>
              <a:t>Risk of death is highest for young men and patients with arterial disease or a high number of flare-ups. Many patients eventually go into remission.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Who gets Behcet’s Disease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18457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 disease is most common along the “Old Silk Route,” which spans the region from Japan and China in the Far East to the Mediterranean Sea.</a:t>
            </a:r>
          </a:p>
          <a:p>
            <a:endParaRPr lang="en-GB" dirty="0" smtClean="0"/>
          </a:p>
          <a:p>
            <a:r>
              <a:rPr lang="en-GB" dirty="0" smtClean="0"/>
              <a:t>• </a:t>
            </a:r>
            <a:r>
              <a:rPr lang="en-GB" b="1" dirty="0" smtClean="0"/>
              <a:t>Predominant age: </a:t>
            </a:r>
            <a:r>
              <a:rPr lang="en-GB" dirty="0" smtClean="0"/>
              <a:t>3rd to 4th decades.</a:t>
            </a:r>
          </a:p>
          <a:p>
            <a:r>
              <a:rPr lang="en-GB" dirty="0" smtClean="0"/>
              <a:t>• </a:t>
            </a:r>
            <a:r>
              <a:rPr lang="en-GB" b="1" dirty="0" smtClean="0"/>
              <a:t>Predominant sex: </a:t>
            </a:r>
            <a:r>
              <a:rPr lang="en-GB" dirty="0" smtClean="0"/>
              <a:t>M &gt; F and with more severe disease in some Mediterranean areas.</a:t>
            </a:r>
          </a:p>
          <a:p>
            <a:endParaRPr lang="en-GB" dirty="0" smtClean="0"/>
          </a:p>
          <a:p>
            <a:r>
              <a:rPr lang="en-GB" dirty="0" smtClean="0"/>
              <a:t>• Turkey has the highest prevalence: 80 to 370 cases per 100,000 population.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What causes Behcet’s Disease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616624"/>
          </a:xfrm>
        </p:spPr>
        <p:txBody>
          <a:bodyPr/>
          <a:lstStyle/>
          <a:p>
            <a:r>
              <a:rPr lang="en-US" dirty="0" smtClean="0"/>
              <a:t>Etiology and pathogenesis</a:t>
            </a:r>
            <a:r>
              <a:rPr lang="en-US" sz="3200" dirty="0" smtClean="0"/>
              <a:t> – </a:t>
            </a:r>
            <a:r>
              <a:rPr lang="en-US" sz="3200" u="sng" dirty="0" smtClean="0">
                <a:solidFill>
                  <a:srgbClr val="FF2600"/>
                </a:solidFill>
              </a:rPr>
              <a:t>Unknown</a:t>
            </a:r>
          </a:p>
          <a:p>
            <a:r>
              <a:rPr lang="en-GB" sz="3200" dirty="0" smtClean="0"/>
              <a:t>Immunogenetics, immune regulation, vascular abnormalities, or bacterial and viral infection may have a role.</a:t>
            </a:r>
            <a:endParaRPr lang="en-US" sz="3200" u="sng" dirty="0" smtClean="0">
              <a:solidFill>
                <a:srgbClr val="FF2600"/>
              </a:solidFill>
            </a:endParaRPr>
          </a:p>
          <a:p>
            <a:r>
              <a:rPr lang="en-GB" dirty="0" smtClean="0"/>
              <a:t>The presence of the gene HLA–B51 is a risk factor for this disease (but it isn’t enough).</a:t>
            </a:r>
          </a:p>
          <a:p>
            <a:r>
              <a:rPr lang="en-GB" dirty="0" smtClean="0"/>
              <a:t>Viral and bacterial infection:</a:t>
            </a:r>
          </a:p>
          <a:p>
            <a:r>
              <a:rPr lang="en-GB" dirty="0" smtClean="0"/>
              <a:t>   </a:t>
            </a:r>
            <a:r>
              <a:rPr lang="en-GB" sz="2800" dirty="0" smtClean="0"/>
              <a:t>HSV-1</a:t>
            </a:r>
          </a:p>
          <a:p>
            <a:r>
              <a:rPr lang="en-GB" sz="2800" dirty="0" smtClean="0"/>
              <a:t>   Hepatitis virus</a:t>
            </a:r>
          </a:p>
          <a:p>
            <a:r>
              <a:rPr lang="en-GB" sz="2800" dirty="0" smtClean="0"/>
              <a:t>   Streptococcal infection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250825" y="476250"/>
            <a:ext cx="8713788" cy="5976938"/>
          </a:xfrm>
        </p:spPr>
        <p:txBody>
          <a:bodyPr/>
          <a:lstStyle/>
          <a:p>
            <a:pPr marL="260350" indent="-260350">
              <a:buSzPct val="60000"/>
              <a:buBlip>
                <a:blip r:embed="rId2"/>
              </a:buBlip>
            </a:pPr>
            <a:r>
              <a:rPr lang="en-US" sz="3200" dirty="0" smtClean="0"/>
              <a:t>Behcet’s disease is both </a:t>
            </a:r>
            <a:r>
              <a:rPr lang="en-US" sz="3200" b="1" i="1" dirty="0" smtClean="0">
                <a:solidFill>
                  <a:srgbClr val="FF2600"/>
                </a:solidFill>
              </a:rPr>
              <a:t>auto inflammatory</a:t>
            </a:r>
            <a:r>
              <a:rPr lang="en-US" sz="3200" dirty="0" smtClean="0"/>
              <a:t> and </a:t>
            </a:r>
            <a:r>
              <a:rPr lang="en-US" sz="3200" b="1" i="1" dirty="0" smtClean="0">
                <a:solidFill>
                  <a:srgbClr val="FF2600"/>
                </a:solidFill>
              </a:rPr>
              <a:t>autoimmune</a:t>
            </a:r>
            <a:r>
              <a:rPr lang="en-US" sz="3200" dirty="0" smtClean="0"/>
              <a:t> disorder. </a:t>
            </a:r>
          </a:p>
          <a:p>
            <a:pPr marL="260350" indent="-260350">
              <a:buSzPct val="60000"/>
              <a:buBlip>
                <a:blip r:embed="rId2"/>
              </a:buBlip>
            </a:pPr>
            <a:endParaRPr lang="en-US" sz="3200" dirty="0" smtClean="0"/>
          </a:p>
          <a:p>
            <a:pPr marL="260350" indent="-260350">
              <a:buSzPct val="60000"/>
              <a:buBlip>
                <a:blip r:embed="rId2"/>
              </a:buBlip>
            </a:pPr>
            <a:r>
              <a:rPr lang="en-US" sz="3200" b="1" i="1" dirty="0" smtClean="0">
                <a:solidFill>
                  <a:srgbClr val="FF2600"/>
                </a:solidFill>
              </a:rPr>
              <a:t>Auto inflammatory</a:t>
            </a:r>
            <a:r>
              <a:rPr lang="en-US" sz="3200" dirty="0" smtClean="0"/>
              <a:t> :refers to inherited disorders with episodes of recurrent inflammatory reactions of the innate immune system without remarkable provocation.</a:t>
            </a:r>
          </a:p>
          <a:p>
            <a:pPr marL="260350" indent="-260350">
              <a:buSzPct val="60000"/>
              <a:buBlip>
                <a:blip r:embed="rId2"/>
              </a:buBlip>
            </a:pPr>
            <a:endParaRPr lang="en-US" sz="3200" dirty="0" smtClean="0"/>
          </a:p>
          <a:p>
            <a:pPr marL="260350" indent="-260350">
              <a:buSzPct val="60000"/>
              <a:buBlip>
                <a:blip r:embed="rId2"/>
              </a:buBlip>
            </a:pPr>
            <a:r>
              <a:rPr lang="en-US" sz="3200" dirty="0" smtClean="0"/>
              <a:t> </a:t>
            </a:r>
            <a:r>
              <a:rPr lang="en-US" sz="3200" b="1" i="1" dirty="0" smtClean="0">
                <a:solidFill>
                  <a:srgbClr val="FF2600"/>
                </a:solidFill>
              </a:rPr>
              <a:t>Autoimmunity</a:t>
            </a:r>
            <a:r>
              <a:rPr lang="en-US" sz="3200" dirty="0" smtClean="0"/>
              <a:t> :refers to significant levels of high titer auto antibodies or antigen specific T cells.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7467600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History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6021288"/>
          </a:xfrm>
        </p:spPr>
        <p:txBody>
          <a:bodyPr>
            <a:noAutofit/>
          </a:bodyPr>
          <a:lstStyle/>
          <a:p>
            <a:r>
              <a:rPr lang="en-GB" sz="2500" dirty="0" smtClean="0"/>
              <a:t>• Signs and symptoms may be recurrent, may precede onset of mucosal membrane ulcerations by 6 months to 5 years.</a:t>
            </a:r>
          </a:p>
          <a:p>
            <a:r>
              <a:rPr lang="en-GB" sz="2500" dirty="0" smtClean="0"/>
              <a:t> • Prior to onset of disease, patients may experience a variety of symptoms.</a:t>
            </a:r>
          </a:p>
          <a:p>
            <a:pPr>
              <a:buNone/>
            </a:pPr>
            <a:r>
              <a:rPr lang="en-GB" sz="1800" dirty="0" smtClean="0"/>
              <a:t>      • Malaise</a:t>
            </a:r>
          </a:p>
          <a:p>
            <a:pPr>
              <a:buNone/>
            </a:pPr>
            <a:r>
              <a:rPr lang="en-GB" sz="1800" dirty="0" smtClean="0"/>
              <a:t>      • Anorexia  </a:t>
            </a:r>
          </a:p>
          <a:p>
            <a:pPr>
              <a:buNone/>
            </a:pPr>
            <a:r>
              <a:rPr lang="en-GB" sz="1800" dirty="0" smtClean="0"/>
              <a:t>      • Weight loss</a:t>
            </a:r>
          </a:p>
          <a:p>
            <a:pPr>
              <a:buNone/>
            </a:pPr>
            <a:r>
              <a:rPr lang="en-GB" sz="1800" dirty="0" smtClean="0"/>
              <a:t>      • Generalized weakness</a:t>
            </a:r>
          </a:p>
          <a:p>
            <a:pPr>
              <a:buNone/>
            </a:pPr>
            <a:r>
              <a:rPr lang="en-GB" sz="1800" dirty="0" smtClean="0"/>
              <a:t>      • Headache </a:t>
            </a:r>
          </a:p>
          <a:p>
            <a:pPr>
              <a:buNone/>
            </a:pPr>
            <a:r>
              <a:rPr lang="en-GB" sz="1800" dirty="0" smtClean="0"/>
              <a:t>      • Perspiration </a:t>
            </a:r>
          </a:p>
          <a:p>
            <a:pPr>
              <a:buNone/>
            </a:pPr>
            <a:r>
              <a:rPr lang="en-GB" sz="1800" dirty="0" smtClean="0"/>
              <a:t>      • Decreased or elevated temperature</a:t>
            </a:r>
          </a:p>
          <a:p>
            <a:pPr>
              <a:buNone/>
            </a:pPr>
            <a:r>
              <a:rPr lang="en-GB" sz="1800" dirty="0" smtClean="0"/>
              <a:t>      • Lymphadenopathy </a:t>
            </a:r>
          </a:p>
          <a:p>
            <a:pPr>
              <a:buNone/>
            </a:pPr>
            <a:r>
              <a:rPr lang="en-GB" sz="1800" dirty="0" smtClean="0"/>
              <a:t>      • Pain of the substernal and temporal regions</a:t>
            </a:r>
            <a:r>
              <a:rPr lang="en-GB" sz="2500" dirty="0" smtClean="0"/>
              <a:t> </a:t>
            </a:r>
          </a:p>
          <a:p>
            <a:pPr>
              <a:buNone/>
            </a:pPr>
            <a:r>
              <a:rPr lang="en-GB" sz="2400" dirty="0" smtClean="0"/>
              <a:t>   A history of repeated sore throats, tonsillitis, myalgias, and migratory erythralgias without overt arthritis is common.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en-US" sz="4800" b="1" dirty="0" smtClean="0"/>
              <a:t>Clinical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6612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Recurrent oral &amp; genital ulcers, ocular lesions skin manifestations &amp; arthritis / arthropathy most frequent clinical manifestations.</a:t>
            </a:r>
          </a:p>
          <a:p>
            <a:r>
              <a:rPr lang="en-GB" dirty="0" smtClean="0"/>
              <a:t>Behcet’s may occur at many sites throughout the body but the disease has a predilection for certain organs and tissues:</a:t>
            </a:r>
          </a:p>
          <a:p>
            <a:r>
              <a:rPr lang="en-GB" b="1" u="sng" dirty="0" smtClean="0">
                <a:hlinkClick r:id="rId2"/>
              </a:rPr>
              <a:t>Eye</a:t>
            </a:r>
            <a:endParaRPr lang="en-GB" dirty="0" smtClean="0"/>
          </a:p>
          <a:p>
            <a:r>
              <a:rPr lang="en-GB" b="1" u="sng" dirty="0" smtClean="0">
                <a:hlinkClick r:id="rId2"/>
              </a:rPr>
              <a:t>Mouth</a:t>
            </a:r>
            <a:endParaRPr lang="en-GB" dirty="0" smtClean="0"/>
          </a:p>
          <a:p>
            <a:r>
              <a:rPr lang="en-GB" b="1" u="sng" dirty="0" smtClean="0">
                <a:hlinkClick r:id="rId2"/>
              </a:rPr>
              <a:t>Skin</a:t>
            </a:r>
            <a:endParaRPr lang="en-GB" dirty="0" smtClean="0"/>
          </a:p>
          <a:p>
            <a:r>
              <a:rPr lang="en-GB" b="1" u="sng" dirty="0" smtClean="0">
                <a:hlinkClick r:id="rId2"/>
              </a:rPr>
              <a:t>Lungs</a:t>
            </a:r>
            <a:endParaRPr lang="en-GB" dirty="0" smtClean="0"/>
          </a:p>
          <a:p>
            <a:r>
              <a:rPr lang="en-GB" b="1" u="sng" dirty="0" smtClean="0">
                <a:hlinkClick r:id="rId2"/>
              </a:rPr>
              <a:t>Joints</a:t>
            </a:r>
            <a:endParaRPr lang="en-GB" dirty="0" smtClean="0"/>
          </a:p>
          <a:p>
            <a:r>
              <a:rPr lang="en-GB" b="1" u="sng" dirty="0" smtClean="0">
                <a:hlinkClick r:id="rId2"/>
              </a:rPr>
              <a:t>Brain</a:t>
            </a:r>
            <a:endParaRPr lang="en-GB" dirty="0" smtClean="0"/>
          </a:p>
          <a:p>
            <a:r>
              <a:rPr lang="en-GB" b="1" u="sng" dirty="0" smtClean="0">
                <a:hlinkClick r:id="rId2"/>
              </a:rPr>
              <a:t>Genitals</a:t>
            </a:r>
            <a:endParaRPr lang="en-GB" dirty="0" smtClean="0"/>
          </a:p>
          <a:p>
            <a:r>
              <a:rPr lang="en-GB" b="1" dirty="0" smtClean="0">
                <a:hlinkClick r:id="rId2"/>
              </a:rPr>
              <a:t>Gastrointestinal Tract</a:t>
            </a: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9807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spectrum of organ involvement</a:t>
            </a:r>
            <a:endParaRPr lang="en-GB" dirty="0"/>
          </a:p>
        </p:txBody>
      </p:sp>
      <p:pic>
        <p:nvPicPr>
          <p:cNvPr id="4" name="Content Placeholder 3" descr="bjophthalmol-2003-September-87-9-1175-F1.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281792" cy="55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6696744" cy="980728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sz="4000" dirty="0" smtClean="0"/>
              <a:t>Oral ulcers (100%)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 fontScale="92500"/>
          </a:bodyPr>
          <a:lstStyle/>
          <a:p>
            <a:r>
              <a:rPr lang="en-GB" sz="2600" dirty="0" smtClean="0"/>
              <a:t> Indistinguishable from common </a:t>
            </a:r>
            <a:r>
              <a:rPr lang="en-GB" sz="2600" dirty="0" err="1" smtClean="0"/>
              <a:t>aphthae</a:t>
            </a:r>
            <a:r>
              <a:rPr lang="en-GB" sz="2600" dirty="0" smtClean="0"/>
              <a:t> (canker sores).</a:t>
            </a:r>
          </a:p>
          <a:p>
            <a:r>
              <a:rPr lang="en-GB" sz="2600" dirty="0" smtClean="0"/>
              <a:t> Aphthae may be more extensive, more painful, more frequent, and evolve quickly from a pinpoint flat ulcer to a large sore.</a:t>
            </a:r>
          </a:p>
          <a:p>
            <a:r>
              <a:rPr lang="en-GB" sz="2600" dirty="0" smtClean="0"/>
              <a:t> Lesions can be shallow or deep (2-30 mm in diameter) and usually have a central, yellowish, necrotic base and a punched out, clean margin.</a:t>
            </a:r>
          </a:p>
          <a:p>
            <a:r>
              <a:rPr lang="en-GB" sz="2600" dirty="0" smtClean="0"/>
              <a:t> Appear singly or in crops, located anywhere in the oral cavity, persist for 1-2 weeks, and subside without leaving scars.</a:t>
            </a:r>
          </a:p>
          <a:p>
            <a:r>
              <a:rPr lang="en-GB" sz="2600" dirty="0" smtClean="0"/>
              <a:t> M/c sites - tongue, lips, buccal mucosa, and gingiva.</a:t>
            </a:r>
          </a:p>
          <a:p>
            <a:r>
              <a:rPr lang="en-GB" sz="2600" dirty="0" smtClean="0"/>
              <a:t> Tonsils, palate, and pharynx are less common sites.</a:t>
            </a:r>
          </a:p>
          <a:p>
            <a:r>
              <a:rPr lang="en-GB" sz="2600" dirty="0" smtClean="0"/>
              <a:t> Interval b/w recurrences ranges from weeks to months.</a:t>
            </a: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5335</TotalTime>
  <Words>1489</Words>
  <Application>Microsoft Office PowerPoint</Application>
  <PresentationFormat>On-screen Show (4:3)</PresentationFormat>
  <Paragraphs>238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Technic</vt:lpstr>
      <vt:lpstr>Behçet's disease    </vt:lpstr>
      <vt:lpstr>Slide 2</vt:lpstr>
      <vt:lpstr>Who gets Behcet’s Disease </vt:lpstr>
      <vt:lpstr>What causes Behcet’s Disease </vt:lpstr>
      <vt:lpstr>Slide 5</vt:lpstr>
      <vt:lpstr>History </vt:lpstr>
      <vt:lpstr>Clinical findings</vt:lpstr>
      <vt:lpstr>spectrum of organ involvement</vt:lpstr>
      <vt:lpstr> Oral ulcers (100%)</vt:lpstr>
      <vt:lpstr>3 types:</vt:lpstr>
      <vt:lpstr>Genital manifestations</vt:lpstr>
      <vt:lpstr>Cutaneous manifestations(58.6-97%)</vt:lpstr>
      <vt:lpstr>Slide 13</vt:lpstr>
      <vt:lpstr>Ocular manifestations(47-65%)</vt:lpstr>
      <vt:lpstr>Slide 15</vt:lpstr>
      <vt:lpstr>Vascular involvement </vt:lpstr>
      <vt:lpstr>Slide 17</vt:lpstr>
      <vt:lpstr>Slide 18</vt:lpstr>
      <vt:lpstr>Joint manifestations (30 - 40%)</vt:lpstr>
      <vt:lpstr>Neurologic manifestations (3.2-49%) </vt:lpstr>
      <vt:lpstr>Slide 21</vt:lpstr>
      <vt:lpstr>How is Behcet’s Disease Diagnosed </vt:lpstr>
      <vt:lpstr>Slide 23</vt:lpstr>
      <vt:lpstr>Laboratory Investigation</vt:lpstr>
      <vt:lpstr>PATHERGY TEST: </vt:lpstr>
      <vt:lpstr>Slide 26</vt:lpstr>
      <vt:lpstr>Treatment </vt:lpstr>
      <vt:lpstr>Slide 28</vt:lpstr>
      <vt:lpstr>Slide 29</vt:lpstr>
      <vt:lpstr>Slide 30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Bechets disease</dc:title>
  <dc:creator>Ayash-Salim</dc:creator>
  <cp:lastModifiedBy>Ayash-Salim</cp:lastModifiedBy>
  <cp:revision>59</cp:revision>
  <dcterms:created xsi:type="dcterms:W3CDTF">2020-11-14T16:57:23Z</dcterms:created>
  <dcterms:modified xsi:type="dcterms:W3CDTF">2020-11-27T21:03:09Z</dcterms:modified>
</cp:coreProperties>
</file>