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1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</p:sldIdLst>
  <p:sldSz cy="6858000" cx="9144000"/>
  <p:notesSz cx="6858000" cy="9144000"/>
  <p:defaultTextStyle>
    <a:defPPr lvl="0">
      <a:defRPr lang="en-US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1.xml><?xml version="1.0" encoding="utf-8"?>
<a:tblStyleLst xmlns:a="http://schemas.openxmlformats.org/drawingml/2006/main" xmlns:r="http://schemas.openxmlformats.org/officeDocument/2006/relationships" def="{90651C3A-4460-11DB-9652-00E08161165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tableStyles" Target="tableStyles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F2ECD01-C7F6-4456-B10E-443F6EBD5797}" type="datetimeFigureOut">
              <a:rPr lang="ar-JO" smtClean="0"/>
              <a:pPr/>
              <a:t>14/01/1445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58D3D45-9325-4289-BC18-C2E2F5382E8E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05146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95444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99383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Obtuse</a:t>
            </a:r>
            <a:r>
              <a:rPr lang="en-US" baseline="0" dirty="0"/>
              <a:t> 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88701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28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38500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should include volume and frequency of feedings, type of </a:t>
            </a:r>
            <a:r>
              <a:rPr lang="en-US" dirty="0" err="1"/>
              <a:t>formula,preparationofformula,andpositioningoftheinfant</a:t>
            </a:r>
            <a:r>
              <a:rPr lang="en-US" dirty="0"/>
              <a:t> during the feeds.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30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734617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bedifﬁculttodiagnoseGERDinneurologicallyimpaired</a:t>
            </a:r>
            <a:r>
              <a:rPr lang="en-US" dirty="0"/>
              <a:t> children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34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3072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40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334957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58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93896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898525" indent="-173038" algn="l" rtl="0"/>
            <a:r>
              <a:rPr lang="en-US" dirty="0" err="1"/>
              <a:t>Bethanechol</a:t>
            </a:r>
            <a:endParaRPr lang="en-US" dirty="0"/>
          </a:p>
          <a:p>
            <a:pPr marL="898525" indent="-173038" algn="l" rtl="0"/>
            <a:r>
              <a:rPr lang="en-US" dirty="0" err="1"/>
              <a:t>crisapride</a:t>
            </a:r>
            <a:endParaRPr lang="ar-JO" dirty="0"/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59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8975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1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r" rtl="1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r" rtl="1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r" rtl="1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r" rtl="1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6400800" cy="1752600"/>
          </a:xfrm>
        </p:spPr>
        <p:txBody>
          <a:bodyPr/>
          <a:lstStyle/>
          <a:p>
            <a:r>
              <a:rPr lang="en-US" dirty="0"/>
              <a:t>Backer rawashdeh , md</a:t>
            </a:r>
            <a:endParaRPr lang="ar-J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Infantile gastroesophageal reflux</a:t>
            </a:r>
            <a:br>
              <a:rPr lang="ar-JO" dirty="0"/>
            </a:br>
            <a:endParaRPr lang="ar-J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4CDA3-7395-B89C-C3C7-DAD947B55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200400"/>
            <a:ext cx="4191000" cy="3145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Pathophysiology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algn="l" rtl="0"/>
            <a:r>
              <a:rPr lang="en-US" dirty="0"/>
              <a:t>GER results from relaxation of the lower esophageal sphincter (LES) 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In healthy infants and children, relaxation of the LES is transient. In infants, gastric distention associated with large volume feeds portends </a:t>
            </a:r>
            <a:r>
              <a:rPr lang="en-US" i="1" dirty="0">
                <a:solidFill>
                  <a:srgbClr val="FF0000"/>
                </a:solidFill>
              </a:rPr>
              <a:t>more frequent transient LES relaxations. </a:t>
            </a:r>
          </a:p>
          <a:p>
            <a:pPr algn="l" rtl="0"/>
            <a:endParaRPr lang="en-US" i="1" dirty="0">
              <a:solidFill>
                <a:srgbClr val="FF0000"/>
              </a:solidFill>
            </a:endParaRPr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Delayed</a:t>
            </a:r>
            <a:r>
              <a:rPr lang="en-US" dirty="0"/>
              <a:t> gastric emptying also can increase the frequency of transient LES relaxations. Esophageal clearance and mucosal defense (secretions) play a signiﬁcant role in prevention of esophagitis 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In neurologically impaired children, decreased basal LES </a:t>
            </a:r>
            <a:r>
              <a:rPr lang="en-US" dirty="0">
                <a:solidFill>
                  <a:srgbClr val="FF0000"/>
                </a:solidFill>
              </a:rPr>
              <a:t>tone</a:t>
            </a:r>
            <a:r>
              <a:rPr lang="en-US" dirty="0"/>
              <a:t> also is likely to contribute to GER.</a:t>
            </a:r>
          </a:p>
          <a:p>
            <a:pPr algn="l" rtl="0"/>
            <a:endParaRPr lang="ar-JO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rtl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ctr" rtl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ctr" rtl="0">
              <a:buNone/>
            </a:pPr>
            <a:r>
              <a:rPr lang="en-US" dirty="0">
                <a:solidFill>
                  <a:srgbClr val="FF0000"/>
                </a:solidFill>
              </a:rPr>
              <a:t>Most of the infantile reflux is NON acidic reflux :-formula</a:t>
            </a:r>
            <a:endParaRPr lang="ar-JO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32D3-A8B2-936B-5272-310720FA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7962C-C16C-5202-074A-8B5B59CA690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CCB126-7997-A6AF-48BD-AEB54DAAF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18889" r="40833" b="21852"/>
          <a:stretch/>
        </p:blipFill>
        <p:spPr>
          <a:xfrm>
            <a:off x="0" y="304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16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32D3-A8B2-936B-5272-310720FA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7962C-C16C-5202-074A-8B5B59CA690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664EDF-B053-932C-3221-78AAA095E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2" t="20741" r="41825" b="23182"/>
          <a:stretch/>
        </p:blipFill>
        <p:spPr>
          <a:xfrm>
            <a:off x="0" y="27992"/>
            <a:ext cx="9067800" cy="63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50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B43BB-28E9-32B9-FBF5-DAC13832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F6824-3FFD-26A0-E05C-6955175CEA7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95CE8-D060-34B4-0C3B-1692D7430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17408" r="41667" b="21852"/>
          <a:stretch/>
        </p:blipFill>
        <p:spPr>
          <a:xfrm>
            <a:off x="9330" y="44725"/>
            <a:ext cx="9125340" cy="676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99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8E8B3-C2BA-144B-E050-4060E12E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BE4D2-1BF9-3044-5269-4880A36853C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E2D2B-2227-6BF9-F79D-FCD1C95CE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21852" r="42500" b="23333"/>
          <a:stretch/>
        </p:blipFill>
        <p:spPr>
          <a:xfrm>
            <a:off x="17106" y="0"/>
            <a:ext cx="9126894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81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F9ABB-6EF8-A987-D598-6AFB357C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5EB90-313E-EC1D-CC15-03A40DFA027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35B7F-935D-3061-933D-6318A01CB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2" t="23099" r="41668" b="22087"/>
          <a:stretch/>
        </p:blipFill>
        <p:spPr>
          <a:xfrm>
            <a:off x="0" y="15551"/>
            <a:ext cx="9144000" cy="67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76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6708648" cy="45720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Reflux esophagitis</a:t>
            </a:r>
          </a:p>
          <a:p>
            <a:pPr algn="l" rtl="0">
              <a:buNone/>
            </a:pPr>
            <a:r>
              <a:rPr lang="en-US" dirty="0">
                <a:solidFill>
                  <a:srgbClr val="FF0000"/>
                </a:solidFill>
              </a:rPr>
              <a:t>Frequency and severity of symptoms does not predict development of esophagitis</a:t>
            </a:r>
          </a:p>
          <a:p>
            <a:pPr algn="l" rtl="0"/>
            <a:r>
              <a:rPr lang="en-US" dirty="0"/>
              <a:t>Barrett esophagus</a:t>
            </a:r>
          </a:p>
          <a:p>
            <a:pPr marL="623888" indent="0" algn="l" rtl="0">
              <a:buFont typeface="Wingdings" pitchFamily="2" charset="2"/>
              <a:buChar char="Ø"/>
            </a:pPr>
            <a:r>
              <a:rPr lang="en-US" dirty="0"/>
              <a:t>Rare in pediatric </a:t>
            </a:r>
          </a:p>
          <a:p>
            <a:pPr marL="623888" indent="0" algn="l" rtl="0">
              <a:buFont typeface="Wingdings" pitchFamily="2" charset="2"/>
              <a:buChar char="Ø"/>
            </a:pPr>
            <a:r>
              <a:rPr lang="en-US" dirty="0"/>
              <a:t>0.25% of endoscopies of pediatrics</a:t>
            </a:r>
          </a:p>
          <a:p>
            <a:pPr marL="623888" indent="0" algn="l" rtl="0">
              <a:buFont typeface="Wingdings" pitchFamily="2" charset="2"/>
              <a:buChar char="Ø"/>
            </a:pPr>
            <a:r>
              <a:rPr lang="en-US" dirty="0"/>
              <a:t>1-3% progress to adenocarcinoma </a:t>
            </a:r>
          </a:p>
          <a:p>
            <a:pPr marL="623888" indent="0" algn="l" rtl="0">
              <a:buFont typeface="Wingdings" pitchFamily="2" charset="2"/>
              <a:buChar char="Ø"/>
            </a:pPr>
            <a:r>
              <a:rPr lang="en-US" dirty="0"/>
              <a:t>Familial</a:t>
            </a:r>
          </a:p>
          <a:p>
            <a:pPr marL="623888" indent="0" algn="l" rtl="0">
              <a:buFont typeface="Wingdings" pitchFamily="2" charset="2"/>
              <a:buChar char="Ø"/>
            </a:pPr>
            <a:endParaRPr lang="en-US" dirty="0"/>
          </a:p>
          <a:p>
            <a:pPr marL="0" indent="0" algn="l" rtl="0">
              <a:buFont typeface="Arial" pitchFamily="34" charset="0"/>
              <a:buChar char="•"/>
            </a:pPr>
            <a:r>
              <a:rPr lang="en-US" dirty="0"/>
              <a:t> Esophageal stricture 5% . </a:t>
            </a:r>
          </a:p>
          <a:p>
            <a:pPr algn="l" rtl="0"/>
            <a:endParaRPr lang="ar-JO" dirty="0"/>
          </a:p>
        </p:txBody>
      </p:sp>
      <p:pic>
        <p:nvPicPr>
          <p:cNvPr id="21506" name="Picture 2" descr="Barretts esophag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3600450"/>
            <a:ext cx="2133600" cy="3257550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0"/>
            <a:ext cx="2133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Pneumonia</a:t>
            </a:r>
          </a:p>
          <a:p>
            <a:pPr algn="l" rtl="0">
              <a:buNone/>
            </a:pPr>
            <a:endParaRPr lang="en-US" dirty="0"/>
          </a:p>
          <a:p>
            <a:pPr algn="l" rtl="0"/>
            <a:r>
              <a:rPr lang="en-US" dirty="0"/>
              <a:t>Asthma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Upper airway symptoms</a:t>
            </a:r>
          </a:p>
          <a:p>
            <a:pPr algn="l" rtl="0">
              <a:buNone/>
            </a:pPr>
            <a:endParaRPr lang="ar-JO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Asthma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6708648" cy="4572000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dirty="0"/>
              <a:t>Does GERD cause asthma?</a:t>
            </a:r>
          </a:p>
          <a:p>
            <a:pPr marL="708025" indent="-273050" algn="l" rtl="0">
              <a:buFont typeface="Wingdings" pitchFamily="2" charset="2"/>
              <a:buChar char="Ø"/>
            </a:pPr>
            <a:r>
              <a:rPr lang="en-US" dirty="0"/>
              <a:t>Aspiration to lungs and hyperresponsiveness</a:t>
            </a:r>
          </a:p>
          <a:p>
            <a:pPr marL="708025" indent="-273050" algn="l" rtl="0">
              <a:buFont typeface="Wingdings" pitchFamily="2" charset="2"/>
              <a:buChar char="Ø"/>
            </a:pPr>
            <a:r>
              <a:rPr lang="en-US" dirty="0"/>
              <a:t>Vagal mediated bronchial spasm</a:t>
            </a:r>
          </a:p>
          <a:p>
            <a:pPr marL="708025" indent="-273050" algn="l" rtl="0">
              <a:buNone/>
            </a:pPr>
            <a:endParaRPr lang="en-US" dirty="0"/>
          </a:p>
          <a:p>
            <a:pPr marL="708025" indent="-273050" algn="l" rtl="0">
              <a:buNone/>
            </a:pPr>
            <a:endParaRPr lang="en-US" dirty="0"/>
          </a:p>
          <a:p>
            <a:pPr algn="l" rtl="0"/>
            <a:r>
              <a:rPr lang="en-US" dirty="0"/>
              <a:t>Doses asthma cause GERD?</a:t>
            </a:r>
          </a:p>
          <a:p>
            <a:pPr marL="449263" indent="0" algn="l" rtl="0">
              <a:buFont typeface="Wingdings" pitchFamily="2" charset="2"/>
              <a:buChar char="Ø"/>
            </a:pPr>
            <a:r>
              <a:rPr lang="en-US" dirty="0"/>
              <a:t>High negative intrathoracic pressure, LES relaxation</a:t>
            </a:r>
          </a:p>
          <a:p>
            <a:pPr marL="449263" indent="0" algn="l" rtl="0">
              <a:buFont typeface="Wingdings" pitchFamily="2" charset="2"/>
              <a:buChar char="Ø"/>
            </a:pPr>
            <a:r>
              <a:rPr lang="en-US" dirty="0"/>
              <a:t>Increased abdominal pressure</a:t>
            </a:r>
          </a:p>
          <a:p>
            <a:pPr marL="449263" indent="0" algn="l" rtl="0">
              <a:buFont typeface="Wingdings" pitchFamily="2" charset="2"/>
              <a:buChar char="Ø"/>
            </a:pPr>
            <a:r>
              <a:rPr lang="en-US" dirty="0"/>
              <a:t>Drugs</a:t>
            </a:r>
            <a:endParaRPr lang="ar-JO" dirty="0"/>
          </a:p>
        </p:txBody>
      </p:sp>
      <p:sp>
        <p:nvSpPr>
          <p:cNvPr id="53250" name="AutoShape 2" descr="نتيجة بحث الصور عن ‪egg and chicken‬‏"/>
          <p:cNvSpPr>
            <a:spLocks noChangeAspect="1" noChangeArrowheads="1"/>
          </p:cNvSpPr>
          <p:nvPr/>
        </p:nvSpPr>
        <p:spPr bwMode="auto">
          <a:xfrm>
            <a:off x="8115300" y="-1889125"/>
            <a:ext cx="3943350" cy="3943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3252" name="AutoShape 4" descr="نتيجة بحث الصور عن ‪egg and chicken‬‏"/>
          <p:cNvSpPr>
            <a:spLocks noChangeAspect="1" noChangeArrowheads="1"/>
          </p:cNvSpPr>
          <p:nvPr/>
        </p:nvSpPr>
        <p:spPr bwMode="auto">
          <a:xfrm>
            <a:off x="8115300" y="-1889125"/>
            <a:ext cx="3943350" cy="3943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1520952"/>
            <a:ext cx="22193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381000"/>
            <a:ext cx="22860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89848" cy="4873752"/>
          </a:xfrm>
        </p:spPr>
        <p:txBody>
          <a:bodyPr/>
          <a:lstStyle/>
          <a:p>
            <a:pPr algn="l" rtl="0"/>
            <a:r>
              <a:rPr lang="en-US" dirty="0">
                <a:solidFill>
                  <a:srgbClr val="FF0000"/>
                </a:solidFill>
              </a:rPr>
              <a:t>GER    </a:t>
            </a:r>
            <a:r>
              <a:rPr lang="en-US" dirty="0"/>
              <a:t>:- passage of gastric contents into the esophagus with or without regurgitation or vomiting </a:t>
            </a:r>
          </a:p>
          <a:p>
            <a:pPr marL="0" indent="0" algn="l" rtl="0">
              <a:buNone/>
            </a:pPr>
            <a:r>
              <a:rPr lang="en-US" dirty="0"/>
              <a:t>                                                                    NASPGAN 2009</a:t>
            </a:r>
          </a:p>
          <a:p>
            <a:pPr marL="0" indent="0" algn="l" rtl="0">
              <a:buNone/>
            </a:pPr>
            <a:r>
              <a:rPr lang="en-US" dirty="0"/>
              <a:t>Retrograde movement of gastric contents across the lower esophageal sphincter (LES ) into the esophagus </a:t>
            </a:r>
          </a:p>
          <a:p>
            <a:pPr marL="0" indent="0" algn="l" rtl="0">
              <a:buNone/>
            </a:pPr>
            <a:r>
              <a:rPr lang="en-US" dirty="0"/>
              <a:t>                                                                     Nelson 19 </a:t>
            </a:r>
            <a:r>
              <a:rPr lang="en-US" dirty="0" err="1"/>
              <a:t>th</a:t>
            </a:r>
            <a:r>
              <a:rPr lang="en-US" dirty="0"/>
              <a:t>  </a:t>
            </a:r>
          </a:p>
          <a:p>
            <a:pPr marL="0" indent="0" algn="l" rtl="0">
              <a:buNone/>
            </a:pPr>
            <a:endParaRPr lang="en-US" dirty="0"/>
          </a:p>
          <a:p>
            <a:pPr algn="l" rtl="0"/>
            <a:endParaRPr lang="en-US" dirty="0"/>
          </a:p>
          <a:p>
            <a:pPr algn="l" rtl="0"/>
            <a:endParaRPr lang="ar-JO" dirty="0"/>
          </a:p>
        </p:txBody>
      </p:sp>
      <p:pic>
        <p:nvPicPr>
          <p:cNvPr id="24578" name="Picture 2" descr="نتيجة بحث الصور عن ‪pediatric GERD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299" y="3963924"/>
            <a:ext cx="4724398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AADD1-4666-C196-21DC-06011A2E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92933-E0A7-853B-2698-C62E711B45C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C39BF-7803-01A7-F1E7-F10616CCC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71" t="18957" r="41128" b="21442"/>
          <a:stretch/>
        </p:blipFill>
        <p:spPr>
          <a:xfrm>
            <a:off x="29546" y="-1"/>
            <a:ext cx="9114454" cy="68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8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35DFE-C052-FB6B-D800-C9C10B3F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31189-CE9C-5AAA-FEF7-94CDD107F14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BFFD1-B8F8-7A94-D157-E2C330214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1" t="16781" r="41860" b="28500"/>
          <a:stretch/>
        </p:blipFill>
        <p:spPr>
          <a:xfrm>
            <a:off x="0" y="50834"/>
            <a:ext cx="9144000" cy="62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25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E1FE-8E29-A2C0-93DE-B12A8025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BDBAC-C2E4-E2E1-2BB0-9487828CCF2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DE01B-62D1-3624-EC1E-2E73164F1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15964" r="40000" b="23295"/>
          <a:stretch/>
        </p:blipFill>
        <p:spPr>
          <a:xfrm>
            <a:off x="6220" y="-1"/>
            <a:ext cx="9137780" cy="667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28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Rarely caused my GERD</a:t>
            </a:r>
            <a:endParaRPr lang="ar-J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551AD-3026-7918-B664-6E215ADAA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8889" r="42500" b="23333"/>
          <a:stretch/>
        </p:blipFill>
        <p:spPr>
          <a:xfrm>
            <a:off x="301752" y="2133600"/>
            <a:ext cx="8534400" cy="4187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1ED09-F46A-CE3C-2C22-37DF74321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1" t="18592" r="41466" b="51482"/>
          <a:stretch/>
        </p:blipFill>
        <p:spPr>
          <a:xfrm>
            <a:off x="4953000" y="1363971"/>
            <a:ext cx="3852672" cy="158826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55023-34DE-C063-55BD-E61EFFFF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DDX ..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6E378-02BF-7766-6941-7F2017027B6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0A619-499A-CB59-5A7E-70409353E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30741" r="42500" b="23333"/>
          <a:stretch/>
        </p:blipFill>
        <p:spPr>
          <a:xfrm>
            <a:off x="152400" y="1371600"/>
            <a:ext cx="883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6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B9614-FCCB-26C4-F7CF-D972F15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62C7A-8FD0-BE7C-08DF-CADC00F6B67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3C23C-2765-93FF-4E28-BEE1DD53D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21852" r="41667" b="24814"/>
          <a:stretch/>
        </p:blipFill>
        <p:spPr>
          <a:xfrm>
            <a:off x="152400" y="281354"/>
            <a:ext cx="8839200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5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Dental erosion</a:t>
            </a:r>
            <a:br>
              <a:rPr lang="ar-JO" dirty="0"/>
            </a:b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endParaRPr lang="ar-JO" dirty="0"/>
          </a:p>
        </p:txBody>
      </p:sp>
      <p:sp>
        <p:nvSpPr>
          <p:cNvPr id="19458" name="AutoShape 2" descr="نتيجة بحث الصور عن ‪dental erosion in gastroesophageal reflux disease‬‏"/>
          <p:cNvSpPr>
            <a:spLocks noChangeAspect="1" noChangeArrowheads="1"/>
          </p:cNvSpPr>
          <p:nvPr/>
        </p:nvSpPr>
        <p:spPr bwMode="auto">
          <a:xfrm>
            <a:off x="8115300" y="-1889125"/>
            <a:ext cx="6038850" cy="3943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9460" name="Picture 4" descr="نتيجة بحث الصور عن ‪dental erosion in gastroesophageal reflux disease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7048"/>
            <a:ext cx="4800600" cy="48711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 err="1"/>
              <a:t>Sandifer</a:t>
            </a:r>
            <a:r>
              <a:rPr lang="en-US" dirty="0"/>
              <a:t> syndrome = GERD + </a:t>
            </a:r>
            <a:r>
              <a:rPr lang="en-US" dirty="0" err="1"/>
              <a:t>opsthatnous</a:t>
            </a:r>
            <a:r>
              <a:rPr lang="en-US" dirty="0"/>
              <a:t>  position</a:t>
            </a:r>
          </a:p>
          <a:p>
            <a:pPr algn="l" rtl="0"/>
            <a:r>
              <a:rPr lang="en-US" dirty="0" err="1"/>
              <a:t>Vagal</a:t>
            </a:r>
            <a:r>
              <a:rPr lang="en-US" dirty="0"/>
              <a:t> reflex</a:t>
            </a:r>
          </a:p>
          <a:p>
            <a:pPr algn="l" rtl="0"/>
            <a:r>
              <a:rPr lang="en-US" dirty="0"/>
              <a:t>Responds to acid </a:t>
            </a:r>
            <a:r>
              <a:rPr lang="en-US" dirty="0" err="1"/>
              <a:t>supression</a:t>
            </a:r>
            <a:endParaRPr lang="ar-JO" dirty="0"/>
          </a:p>
        </p:txBody>
      </p:sp>
      <p:sp>
        <p:nvSpPr>
          <p:cNvPr id="17410" name="AutoShape 2" descr="نتيجة بحث الصور عن ‪Sandifer syndrome‬‏"/>
          <p:cNvSpPr>
            <a:spLocks noChangeAspect="1" noChangeArrowheads="1"/>
          </p:cNvSpPr>
          <p:nvPr/>
        </p:nvSpPr>
        <p:spPr bwMode="auto">
          <a:xfrm>
            <a:off x="8115300" y="-1889125"/>
            <a:ext cx="7010400" cy="3943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7412" name="Picture 4" descr="نتيجة بحث الصور عن ‪Sandifer syndrome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6778" y="3105276"/>
            <a:ext cx="5587775" cy="3143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 </a:t>
            </a:r>
            <a:endParaRPr lang="ar-JO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</p:nvPr>
        </p:nvGraphicFramePr>
        <p:xfrm>
          <a:off x="0" y="0"/>
          <a:ext cx="9144000" cy="72237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62800"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Neurologic </a:t>
                      </a:r>
                    </a:p>
                    <a:p>
                      <a:pPr marL="261938" indent="0" algn="l" rtl="0"/>
                      <a:r>
                        <a:rPr lang="en-US" dirty="0"/>
                        <a:t>Meningitis </a:t>
                      </a:r>
                    </a:p>
                    <a:p>
                      <a:pPr marL="261938" indent="0" algn="l" rtl="0"/>
                      <a:r>
                        <a:rPr lang="en-US" dirty="0"/>
                        <a:t>Increased intracranial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pressure Migraine</a:t>
                      </a:r>
                    </a:p>
                    <a:p>
                      <a:pPr marL="261938" indent="0" algn="l" rtl="0"/>
                      <a:endParaRPr lang="en-US" dirty="0"/>
                    </a:p>
                    <a:p>
                      <a:pPr marL="0" indent="0" algn="l" rtl="0"/>
                      <a:r>
                        <a:rPr lang="en-US" dirty="0"/>
                        <a:t>Respiratory </a:t>
                      </a:r>
                    </a:p>
                    <a:p>
                      <a:pPr marL="261938" indent="0" algn="l" rtl="0"/>
                      <a:r>
                        <a:rPr lang="en-US" dirty="0"/>
                        <a:t>Post </a:t>
                      </a:r>
                      <a:r>
                        <a:rPr lang="en-US" dirty="0" err="1"/>
                        <a:t>tussive</a:t>
                      </a:r>
                      <a:r>
                        <a:rPr lang="en-US" dirty="0"/>
                        <a:t> emesis </a:t>
                      </a:r>
                    </a:p>
                    <a:p>
                      <a:pPr marL="261938" indent="0" algn="l" rtl="0"/>
                      <a:r>
                        <a:rPr lang="en-US" dirty="0"/>
                        <a:t>Pneumonia</a:t>
                      </a:r>
                    </a:p>
                    <a:p>
                      <a:pPr marL="261938" indent="0" algn="l" rtl="0"/>
                      <a:endParaRPr lang="en-US" dirty="0"/>
                    </a:p>
                    <a:p>
                      <a:pPr marL="0" indent="0" algn="l" rtl="0"/>
                      <a:r>
                        <a:rPr lang="en-US" dirty="0"/>
                        <a:t>Renal </a:t>
                      </a:r>
                    </a:p>
                    <a:p>
                      <a:pPr marL="261938" indent="0" algn="l" rtl="0"/>
                      <a:r>
                        <a:rPr lang="en-US" dirty="0"/>
                        <a:t>Obstructive </a:t>
                      </a:r>
                      <a:r>
                        <a:rPr lang="en-US" dirty="0" err="1"/>
                        <a:t>uropathy</a:t>
                      </a:r>
                      <a:r>
                        <a:rPr lang="en-US" dirty="0"/>
                        <a:t> Renal </a:t>
                      </a:r>
                      <a:r>
                        <a:rPr lang="en-US" dirty="0" err="1"/>
                        <a:t>insufﬁciency</a:t>
                      </a:r>
                      <a:r>
                        <a:rPr lang="en-US" dirty="0"/>
                        <a:t> </a:t>
                      </a:r>
                    </a:p>
                    <a:p>
                      <a:pPr marL="0" indent="0" algn="l" rtl="0"/>
                      <a:endParaRPr lang="en-US" dirty="0"/>
                    </a:p>
                    <a:p>
                      <a:pPr marL="0" indent="0" algn="l" rtl="0"/>
                      <a:r>
                        <a:rPr lang="en-US" dirty="0"/>
                        <a:t>Cardiac </a:t>
                      </a:r>
                    </a:p>
                    <a:p>
                      <a:pPr marL="261938" indent="0" algn="l" rtl="0"/>
                      <a:r>
                        <a:rPr lang="en-US" dirty="0"/>
                        <a:t>Congestive heart failure</a:t>
                      </a:r>
                    </a:p>
                    <a:p>
                      <a:pPr marL="261938" indent="0" algn="l" rtl="0"/>
                      <a:endParaRPr lang="en-US" dirty="0"/>
                    </a:p>
                    <a:p>
                      <a:pPr marL="0" indent="0" algn="l" rtl="0"/>
                      <a:r>
                        <a:rPr lang="en-US" dirty="0"/>
                        <a:t>Behavioral </a:t>
                      </a:r>
                    </a:p>
                    <a:p>
                      <a:pPr marL="261938" indent="0" algn="l" rtl="0"/>
                      <a:r>
                        <a:rPr lang="en-US" dirty="0"/>
                        <a:t>Overfeeding </a:t>
                      </a:r>
                    </a:p>
                    <a:p>
                      <a:pPr marL="261938" indent="0" algn="l" rtl="0"/>
                      <a:r>
                        <a:rPr lang="en-US" dirty="0"/>
                        <a:t>Self-induced emesis</a:t>
                      </a:r>
                    </a:p>
                    <a:p>
                      <a:pPr marL="0" indent="0" algn="l" rtl="0"/>
                      <a:endParaRPr lang="en-US" dirty="0"/>
                    </a:p>
                    <a:p>
                      <a:pPr marL="0" indent="0" algn="l" rtl="0"/>
                      <a:r>
                        <a:rPr lang="en-US" dirty="0"/>
                        <a:t>Metabolic</a:t>
                      </a:r>
                    </a:p>
                    <a:p>
                      <a:pPr marL="363538" indent="0" algn="l" rtl="0"/>
                      <a:r>
                        <a:rPr lang="en-US" dirty="0" err="1"/>
                        <a:t>galactosemia</a:t>
                      </a:r>
                      <a:r>
                        <a:rPr lang="en-US" dirty="0"/>
                        <a:t> </a:t>
                      </a:r>
                    </a:p>
                    <a:p>
                      <a:pPr marL="363538" indent="0" algn="l" rtl="0"/>
                      <a:r>
                        <a:rPr lang="en-US" dirty="0" err="1"/>
                        <a:t>fructosemia</a:t>
                      </a:r>
                      <a:r>
                        <a:rPr lang="en-US" dirty="0"/>
                        <a:t> </a:t>
                      </a:r>
                    </a:p>
                    <a:p>
                      <a:pPr marL="363538" indent="0" algn="l" rtl="0"/>
                      <a:r>
                        <a:rPr lang="en-US" dirty="0"/>
                        <a:t>Urea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cycle defects</a:t>
                      </a:r>
                    </a:p>
                    <a:p>
                      <a:pPr marL="363538" indent="0" algn="l" rtl="0"/>
                      <a:r>
                        <a:rPr lang="en-US" dirty="0"/>
                        <a:t>congenital adrenal hyperplasia</a:t>
                      </a:r>
                    </a:p>
                    <a:p>
                      <a:pPr marL="0" indent="0" algn="l" rtl="0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Infection</a:t>
                      </a:r>
                    </a:p>
                    <a:p>
                      <a:pPr marL="363538" indent="0" algn="l" rtl="0"/>
                      <a:r>
                        <a:rPr lang="en-US" dirty="0"/>
                        <a:t>Sepsis</a:t>
                      </a:r>
                    </a:p>
                    <a:p>
                      <a:pPr marL="363538" indent="0" algn="l" rtl="0"/>
                      <a:r>
                        <a:rPr lang="en-US" dirty="0"/>
                        <a:t>Meningitis </a:t>
                      </a:r>
                    </a:p>
                    <a:p>
                      <a:pPr marL="363538" indent="0" algn="l" rtl="0"/>
                      <a:r>
                        <a:rPr lang="en-US" dirty="0"/>
                        <a:t>Gastroenteritis </a:t>
                      </a:r>
                    </a:p>
                    <a:p>
                      <a:pPr marL="363538" indent="0" algn="l" rtl="0"/>
                      <a:r>
                        <a:rPr lang="en-US" dirty="0"/>
                        <a:t>Urinary tract infection</a:t>
                      </a:r>
                    </a:p>
                    <a:p>
                      <a:pPr marL="363538" indent="0" algn="l" rtl="0"/>
                      <a:r>
                        <a:rPr lang="en-US" dirty="0"/>
                        <a:t> </a:t>
                      </a:r>
                      <a:r>
                        <a:rPr lang="en-US" dirty="0" err="1"/>
                        <a:t>Otitis</a:t>
                      </a:r>
                      <a:r>
                        <a:rPr lang="en-US" dirty="0"/>
                        <a:t> media</a:t>
                      </a:r>
                    </a:p>
                    <a:p>
                      <a:pPr marL="0" indent="0" algn="l" rtl="0"/>
                      <a:endParaRPr lang="en-US" dirty="0"/>
                    </a:p>
                    <a:p>
                      <a:pPr marL="0" indent="0" algn="l" rtl="0"/>
                      <a:r>
                        <a:rPr lang="en-US" dirty="0"/>
                        <a:t>Anatomic/Obstructive </a:t>
                      </a:r>
                    </a:p>
                    <a:p>
                      <a:pPr marL="363538" indent="0" algn="l" rtl="0"/>
                      <a:r>
                        <a:rPr lang="en-US" dirty="0"/>
                        <a:t>Foreign body </a:t>
                      </a:r>
                    </a:p>
                    <a:p>
                      <a:pPr marL="363538" indent="0" algn="l" rtl="0"/>
                      <a:r>
                        <a:rPr lang="en-US" dirty="0"/>
                        <a:t>Pyloric </a:t>
                      </a:r>
                      <a:r>
                        <a:rPr lang="en-US" dirty="0" err="1"/>
                        <a:t>stenosis</a:t>
                      </a:r>
                      <a:r>
                        <a:rPr lang="en-US" dirty="0"/>
                        <a:t> </a:t>
                      </a:r>
                    </a:p>
                    <a:p>
                      <a:pPr marL="363538" indent="0" algn="l" rtl="0"/>
                      <a:r>
                        <a:rPr lang="en-US" dirty="0" err="1"/>
                        <a:t>Malrotation</a:t>
                      </a:r>
                      <a:r>
                        <a:rPr lang="en-US" dirty="0"/>
                        <a:t> </a:t>
                      </a:r>
                    </a:p>
                    <a:p>
                      <a:pPr marL="363538" indent="0" algn="l" rtl="0"/>
                      <a:r>
                        <a:rPr lang="en-US" dirty="0" err="1"/>
                        <a:t>Intussusception</a:t>
                      </a:r>
                      <a:endParaRPr lang="en-US" dirty="0"/>
                    </a:p>
                    <a:p>
                      <a:pPr marL="363538" indent="0" algn="l" rtl="0"/>
                      <a:endParaRPr lang="en-US" dirty="0"/>
                    </a:p>
                    <a:p>
                      <a:pPr marL="0" indent="0" algn="l" rtl="0"/>
                      <a:r>
                        <a:rPr lang="en-US" dirty="0"/>
                        <a:t>Gastrointestinal </a:t>
                      </a:r>
                    </a:p>
                    <a:p>
                      <a:pPr marL="363538" indent="0" algn="l" rtl="0"/>
                      <a:r>
                        <a:rPr lang="en-US" dirty="0" err="1"/>
                        <a:t>Eosinophilic</a:t>
                      </a:r>
                      <a:r>
                        <a:rPr lang="en-US" dirty="0"/>
                        <a:t>  esophagitis </a:t>
                      </a:r>
                    </a:p>
                    <a:p>
                      <a:pPr marL="363538" indent="0" algn="l" rtl="0"/>
                      <a:r>
                        <a:rPr lang="en-US" dirty="0"/>
                        <a:t>Pill esophagitis </a:t>
                      </a:r>
                    </a:p>
                    <a:p>
                      <a:pPr marL="363538" indent="0" algn="l" rtl="0"/>
                      <a:r>
                        <a:rPr lang="en-US" dirty="0"/>
                        <a:t>Infectious esophagitis</a:t>
                      </a:r>
                    </a:p>
                    <a:p>
                      <a:pPr marL="363538" indent="0" algn="l" rtl="0"/>
                      <a:r>
                        <a:rPr lang="en-US" dirty="0" err="1"/>
                        <a:t>Achalasia</a:t>
                      </a:r>
                      <a:endParaRPr lang="en-US" dirty="0"/>
                    </a:p>
                    <a:p>
                      <a:pPr marL="363538" indent="0" algn="l" rtl="0"/>
                      <a:r>
                        <a:rPr lang="en-US" dirty="0"/>
                        <a:t>Hepatitis </a:t>
                      </a:r>
                    </a:p>
                    <a:p>
                      <a:pPr marL="363538" indent="0" algn="l" rtl="0"/>
                      <a:r>
                        <a:rPr lang="en-US" dirty="0"/>
                        <a:t>Pancreatitis </a:t>
                      </a:r>
                    </a:p>
                    <a:p>
                      <a:pPr marL="0" indent="0" algn="l" rtl="0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The history and examination alone may be sufficient to diagnose benign GER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Investigations are reserved for infants and children who have complications related to GERD and to evaluate for other causes of vomiting. </a:t>
            </a:r>
            <a:endParaRPr lang="ar-JO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A6316-70CB-209C-A200-C6269AF7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966C9-B18A-7BC1-420B-59F1DB45D91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371600"/>
            <a:ext cx="5946648" cy="4953000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dirty="0">
                <a:solidFill>
                  <a:srgbClr val="FF0000"/>
                </a:solidFill>
              </a:rPr>
              <a:t>GERD </a:t>
            </a:r>
            <a:r>
              <a:rPr lang="en-US" dirty="0"/>
              <a:t>:-</a:t>
            </a:r>
          </a:p>
          <a:p>
            <a:pPr algn="l" rtl="0"/>
            <a:r>
              <a:rPr lang="en-US" dirty="0"/>
              <a:t>Presence of troublesome symptoms and / or complications of persistent GER . </a:t>
            </a:r>
          </a:p>
          <a:p>
            <a:pPr marL="0" indent="0" algn="l" rtl="0">
              <a:buNone/>
            </a:pPr>
            <a:r>
              <a:rPr lang="en-US" dirty="0"/>
              <a:t>	                                  NASPGHAN </a:t>
            </a:r>
          </a:p>
          <a:p>
            <a:pPr marL="0" indent="0" algn="l" rtl="0">
              <a:buNone/>
            </a:pPr>
            <a:r>
              <a:rPr lang="en-US" dirty="0"/>
              <a:t>                                      Or</a:t>
            </a:r>
          </a:p>
          <a:p>
            <a:pPr algn="l" rtl="0"/>
            <a:r>
              <a:rPr lang="en-US" dirty="0"/>
              <a:t>GER becomes pathological when it causes troublesome symptoms and physical complication , hence the term gastro esophageal reflux disease GERD </a:t>
            </a:r>
          </a:p>
          <a:p>
            <a:pPr marL="0" indent="0" algn="l" rtl="0">
              <a:buNone/>
            </a:pPr>
            <a:r>
              <a:rPr lang="en-US" dirty="0"/>
              <a:t>									           Nelson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EC27F-D17A-61B6-3F6E-F978E1414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30" t="48957" r="42746" b="22761"/>
          <a:stretch/>
        </p:blipFill>
        <p:spPr>
          <a:xfrm>
            <a:off x="6324600" y="1524000"/>
            <a:ext cx="2590801" cy="304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4410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and exam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algn="l" rtl="0"/>
            <a:r>
              <a:rPr lang="en-US" dirty="0" err="1"/>
              <a:t>Vomitting</a:t>
            </a:r>
            <a:endParaRPr lang="en-US" dirty="0"/>
          </a:p>
          <a:p>
            <a:pPr marL="812800" indent="0" algn="l" rtl="0"/>
            <a:r>
              <a:rPr lang="en-US" dirty="0"/>
              <a:t>Age of onset</a:t>
            </a:r>
          </a:p>
          <a:p>
            <a:pPr marL="812800" indent="0" algn="l" rtl="0"/>
            <a:r>
              <a:rPr lang="en-US" dirty="0"/>
              <a:t>Bile stained</a:t>
            </a:r>
          </a:p>
          <a:p>
            <a:pPr marL="812800" indent="0" algn="l" rtl="0"/>
            <a:r>
              <a:rPr lang="en-US" dirty="0"/>
              <a:t>Forceful or effortless</a:t>
            </a:r>
          </a:p>
          <a:p>
            <a:pPr marL="812800" indent="0" algn="l" rtl="0"/>
            <a:r>
              <a:rPr lang="en-US" dirty="0"/>
              <a:t>Fever </a:t>
            </a:r>
          </a:p>
          <a:p>
            <a:pPr marL="0" indent="0" algn="l" rtl="0"/>
            <a:r>
              <a:rPr lang="en-US" dirty="0"/>
              <a:t>Feeding history</a:t>
            </a:r>
          </a:p>
          <a:p>
            <a:pPr marL="0" indent="0" algn="l" rtl="0"/>
            <a:r>
              <a:rPr lang="en-US" dirty="0"/>
              <a:t>Past medical history </a:t>
            </a:r>
          </a:p>
          <a:p>
            <a:pPr marL="812800" indent="0" algn="l" rtl="0"/>
            <a:r>
              <a:rPr lang="en-US" dirty="0"/>
              <a:t>Prematurity</a:t>
            </a:r>
          </a:p>
          <a:p>
            <a:pPr marL="812800" indent="0" algn="l" rtl="0"/>
            <a:r>
              <a:rPr lang="en-US" dirty="0"/>
              <a:t>Neurologic problems,</a:t>
            </a:r>
          </a:p>
          <a:p>
            <a:pPr marL="812800" indent="0" algn="l" rtl="0"/>
            <a:r>
              <a:rPr lang="en-US" dirty="0"/>
              <a:t>Growth or developmental</a:t>
            </a:r>
          </a:p>
          <a:p>
            <a:pPr marL="0" indent="0" algn="l" rtl="0"/>
            <a:r>
              <a:rPr lang="en-US" dirty="0"/>
              <a:t>Food allergy CMPA . </a:t>
            </a:r>
          </a:p>
          <a:p>
            <a:pPr marL="0" indent="0" algn="l" rtl="0"/>
            <a:r>
              <a:rPr lang="en-US" dirty="0"/>
              <a:t>Growth parameters</a:t>
            </a:r>
          </a:p>
          <a:p>
            <a:pPr marL="0" indent="0" algn="l" rtl="0"/>
            <a:r>
              <a:rPr lang="en-US" dirty="0"/>
              <a:t>A thorough examination  </a:t>
            </a:r>
          </a:p>
          <a:p>
            <a:pPr algn="l" rtl="0">
              <a:buNone/>
            </a:pPr>
            <a:endParaRPr lang="ar-JO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295400"/>
            <a:ext cx="4038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3581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GER \GERD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 algn="l" rtl="0"/>
            <a:r>
              <a:rPr lang="en-US" dirty="0"/>
              <a:t>Starting soon after birth</a:t>
            </a:r>
          </a:p>
          <a:p>
            <a:pPr lvl="0" algn="l" rtl="0"/>
            <a:r>
              <a:rPr lang="en-US" dirty="0">
                <a:solidFill>
                  <a:srgbClr val="FF0000"/>
                </a:solidFill>
              </a:rPr>
              <a:t>Non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bilious</a:t>
            </a:r>
            <a:r>
              <a:rPr lang="en-US" dirty="0"/>
              <a:t> vomiting</a:t>
            </a:r>
          </a:p>
          <a:p>
            <a:pPr lvl="0" algn="l" rtl="0"/>
            <a:r>
              <a:rPr lang="en-US" dirty="0"/>
              <a:t>most of the time </a:t>
            </a:r>
            <a:r>
              <a:rPr lang="en-US" dirty="0">
                <a:solidFill>
                  <a:srgbClr val="FF0000"/>
                </a:solidFill>
              </a:rPr>
              <a:t>non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projectile</a:t>
            </a:r>
            <a:r>
              <a:rPr lang="en-US" dirty="0"/>
              <a:t> vomitus</a:t>
            </a:r>
          </a:p>
          <a:p>
            <a:pPr lvl="0" algn="l" rtl="0"/>
            <a:r>
              <a:rPr lang="en-US" dirty="0"/>
              <a:t>After feeding</a:t>
            </a:r>
          </a:p>
          <a:p>
            <a:pPr lvl="0" algn="l" rtl="0"/>
            <a:r>
              <a:rPr lang="en-US" dirty="0"/>
              <a:t>Milk or food content</a:t>
            </a:r>
          </a:p>
          <a:p>
            <a:pPr lvl="0" algn="l" rtl="0"/>
            <a:r>
              <a:rPr lang="en-US" dirty="0"/>
              <a:t>Most of the time small amount</a:t>
            </a:r>
          </a:p>
          <a:p>
            <a:pPr lvl="0" algn="l" rtl="0"/>
            <a:r>
              <a:rPr lang="en-US" dirty="0"/>
              <a:t>No fever ,  diarrhea or Jaundice, </a:t>
            </a:r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20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28866387"/>
              </p:ext>
            </p:extLst>
          </p:nvPr>
        </p:nvGraphicFramePr>
        <p:xfrm>
          <a:off x="301752" y="1524000"/>
          <a:ext cx="8534400" cy="4724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3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91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Irritability and crying (esophagitis)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FTT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Not improved over time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Family history might be present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Associated with complications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May be secondary to another disease or problems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Vomitus might be bloody (esophagitis)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728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GERD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Neurologic impairment</a:t>
            </a:r>
          </a:p>
          <a:p>
            <a:pPr algn="l" rtl="0"/>
            <a:r>
              <a:rPr lang="en-US" dirty="0"/>
              <a:t>Cystic fibrosis</a:t>
            </a:r>
          </a:p>
          <a:p>
            <a:pPr algn="l" rtl="0"/>
            <a:r>
              <a:rPr lang="en-US" dirty="0"/>
              <a:t>Esophageal </a:t>
            </a:r>
            <a:r>
              <a:rPr lang="en-US" dirty="0" err="1"/>
              <a:t>atresia</a:t>
            </a:r>
            <a:endParaRPr lang="en-US" dirty="0"/>
          </a:p>
          <a:p>
            <a:pPr algn="l" rtl="0"/>
            <a:r>
              <a:rPr lang="en-US" dirty="0" err="1"/>
              <a:t>Malrotation</a:t>
            </a:r>
            <a:endParaRPr lang="en-US" dirty="0"/>
          </a:p>
          <a:p>
            <a:pPr algn="l" rtl="0"/>
            <a:r>
              <a:rPr lang="en-US" dirty="0" err="1"/>
              <a:t>Hiatal</a:t>
            </a:r>
            <a:r>
              <a:rPr lang="en-US" dirty="0"/>
              <a:t> hernia</a:t>
            </a:r>
          </a:p>
          <a:p>
            <a:pPr algn="l" rtl="0"/>
            <a:r>
              <a:rPr lang="en-US" dirty="0"/>
              <a:t>Prematurity</a:t>
            </a:r>
          </a:p>
          <a:p>
            <a:pPr algn="l" rtl="0"/>
            <a:r>
              <a:rPr lang="en-US" dirty="0"/>
              <a:t>TEF </a:t>
            </a:r>
          </a:p>
          <a:p>
            <a:pPr algn="l" rtl="0"/>
            <a:r>
              <a:rPr lang="en-US" dirty="0"/>
              <a:t>Family history of GERD</a:t>
            </a:r>
          </a:p>
          <a:p>
            <a:pPr algn="l" rtl="0"/>
            <a:endParaRPr lang="ar-JO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9811-24E2-B914-3C5A-4BDA7416A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2342-485A-1907-081E-81C30A21F1C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A9CFD-23C7-01F4-B128-A1558A46B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20741" r="40833" b="22963"/>
          <a:stretch/>
        </p:blipFill>
        <p:spPr>
          <a:xfrm>
            <a:off x="0" y="0"/>
            <a:ext cx="917608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62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 probe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To records the </a:t>
            </a:r>
            <a:r>
              <a:rPr lang="en-US" dirty="0">
                <a:solidFill>
                  <a:srgbClr val="00B0F0"/>
                </a:solidFill>
              </a:rPr>
              <a:t>number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duration</a:t>
            </a:r>
            <a:r>
              <a:rPr lang="en-US" dirty="0"/>
              <a:t> of </a:t>
            </a:r>
            <a:r>
              <a:rPr lang="en-US" dirty="0">
                <a:solidFill>
                  <a:srgbClr val="92D050"/>
                </a:solidFill>
              </a:rPr>
              <a:t>acid</a:t>
            </a:r>
            <a:r>
              <a:rPr lang="en-US" dirty="0"/>
              <a:t> </a:t>
            </a:r>
            <a:r>
              <a:rPr lang="en-US" dirty="0">
                <a:solidFill>
                  <a:srgbClr val="92D050"/>
                </a:solidFill>
              </a:rPr>
              <a:t>reflux</a:t>
            </a:r>
            <a:r>
              <a:rPr lang="en-US" dirty="0"/>
              <a:t> episodes </a:t>
            </a:r>
          </a:p>
          <a:p>
            <a:pPr algn="l" rtl="0">
              <a:buNone/>
            </a:pPr>
            <a:endParaRPr lang="en-US" dirty="0"/>
          </a:p>
          <a:p>
            <a:pPr algn="l" rtl="0"/>
            <a:r>
              <a:rPr lang="en-US" dirty="0"/>
              <a:t>If the infant has &gt; 12 episodes  in 24-hours with decreased pH as detected by the probe, the infant is at risk of esophagitis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/>
              <a:t>A </a:t>
            </a:r>
            <a:r>
              <a:rPr lang="en-US" dirty="0" err="1"/>
              <a:t>nomal</a:t>
            </a:r>
            <a:r>
              <a:rPr lang="en-US" dirty="0"/>
              <a:t> pH study </a:t>
            </a:r>
            <a:r>
              <a:rPr lang="en-US" dirty="0" err="1"/>
              <a:t>dosen’t</a:t>
            </a:r>
            <a:r>
              <a:rPr lang="en-US" dirty="0"/>
              <a:t> role out GER</a:t>
            </a:r>
            <a:endParaRPr lang="ar-JO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3733800"/>
            <a:ext cx="177200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4F639-8666-7880-F9E2-073A3ABA0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AFD24-D625-C572-73C8-3E376D7F99C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3DA9A-53B2-9077-5784-87F326200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4" t="20371" r="40000" b="21852"/>
          <a:stretch/>
        </p:blipFill>
        <p:spPr>
          <a:xfrm>
            <a:off x="0" y="20216"/>
            <a:ext cx="9144000" cy="676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25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3F6F7-44B2-3F19-5E70-E549C5699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9A15A-4302-CEEE-F655-9C3EE9AC511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B770A-730D-AED7-24DA-49A25B127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9318" r="41666" b="22904"/>
          <a:stretch/>
        </p:blipFill>
        <p:spPr>
          <a:xfrm>
            <a:off x="76200" y="-1"/>
            <a:ext cx="9067800" cy="683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00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9938" name="Picture 2" descr="نتيجة بحث الصور عن ‪PH probe GERd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77" y="0"/>
            <a:ext cx="90868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>
                <a:solidFill>
                  <a:srgbClr val="FF0000"/>
                </a:solidFill>
              </a:rPr>
              <a:t>Regurgitation “spitting up” </a:t>
            </a:r>
            <a:r>
              <a:rPr lang="en-US" dirty="0"/>
              <a:t>:</a:t>
            </a:r>
          </a:p>
          <a:p>
            <a:pPr marL="0" indent="0" algn="l" rtl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00B050"/>
                </a:solidFill>
              </a:rPr>
              <a:t>effortless </a:t>
            </a:r>
            <a:r>
              <a:rPr lang="en-US" dirty="0"/>
              <a:t>movement of stomach contents into the esophagus and mouth 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Vomiting </a:t>
            </a:r>
            <a:r>
              <a:rPr lang="en-US" dirty="0"/>
              <a:t>:-</a:t>
            </a:r>
          </a:p>
          <a:p>
            <a:pPr algn="l" rtl="0"/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forceful </a:t>
            </a:r>
            <a:r>
              <a:rPr lang="en-US" dirty="0"/>
              <a:t>expulsion of gastric contents out of the mouth. 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 probe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err="1">
                <a:solidFill>
                  <a:srgbClr val="FF0000"/>
                </a:solidFill>
              </a:rPr>
              <a:t>Reﬂux</a:t>
            </a:r>
            <a:r>
              <a:rPr lang="en-US" dirty="0">
                <a:solidFill>
                  <a:srgbClr val="FF0000"/>
                </a:solidFill>
              </a:rPr>
              <a:t> index: </a:t>
            </a:r>
            <a:r>
              <a:rPr lang="en-US" dirty="0"/>
              <a:t>percentage of study during which the pH is &lt;4.0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Symptom index: </a:t>
            </a:r>
            <a:r>
              <a:rPr lang="en-US" dirty="0"/>
              <a:t>the number of times a particular symptom associated with acid </a:t>
            </a:r>
            <a:r>
              <a:rPr lang="en-US" dirty="0" err="1"/>
              <a:t>reﬂux</a:t>
            </a:r>
            <a:r>
              <a:rPr lang="en-US" dirty="0"/>
              <a:t> occurs divided by the total number of times that particular symptom is recorded.</a:t>
            </a:r>
            <a:endParaRPr lang="ar-JO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 probes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Can not detect non-acid reflux episodes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 Esophageal pH monitoring is effective also for evaluating the efficacy of acid suppression therapy. </a:t>
            </a:r>
            <a:endParaRPr lang="ar-JO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8652" y="3413449"/>
            <a:ext cx="28575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COMBINED MULTIPLE INTRALUMINAL IMPEDANCE AND PH MONITORING. (MII)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Detect acid, weak acids, and non acid reflux</a:t>
            </a:r>
            <a:endParaRPr lang="ar-J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4CB82-2704-2737-735A-A79D5AF1C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90" y="2133600"/>
            <a:ext cx="2937419" cy="407974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44A73-5374-EC61-AF27-E47CAFE55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AEB01-52B9-9A07-DE20-44DDE291B80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F2311-293F-7954-576A-A87A2EF77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20370" r="41667" b="26616"/>
          <a:stretch/>
        </p:blipFill>
        <p:spPr>
          <a:xfrm>
            <a:off x="0" y="-1"/>
            <a:ext cx="9144000" cy="66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14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GI exam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To role out </a:t>
            </a:r>
            <a:r>
              <a:rPr lang="en-US" dirty="0">
                <a:solidFill>
                  <a:srgbClr val="00B0F0"/>
                </a:solidFill>
              </a:rPr>
              <a:t>anatomic</a:t>
            </a:r>
            <a:r>
              <a:rPr lang="en-US" dirty="0"/>
              <a:t> abnormalities in the vomiting child, such as pyloric </a:t>
            </a:r>
            <a:r>
              <a:rPr lang="en-US" dirty="0" err="1"/>
              <a:t>stenosis</a:t>
            </a:r>
            <a:r>
              <a:rPr lang="en-US" dirty="0"/>
              <a:t>, and esophageal stricture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Also shows </a:t>
            </a:r>
            <a:r>
              <a:rPr lang="en-US" dirty="0">
                <a:solidFill>
                  <a:srgbClr val="00B0F0"/>
                </a:solidFill>
              </a:rPr>
              <a:t>motility</a:t>
            </a:r>
            <a:r>
              <a:rPr lang="en-US" dirty="0"/>
              <a:t> disorders as </a:t>
            </a:r>
            <a:r>
              <a:rPr lang="en-US" dirty="0" err="1"/>
              <a:t>achalasia</a:t>
            </a:r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It should not be used to diagnose GERD because </a:t>
            </a:r>
            <a:r>
              <a:rPr lang="en-US" dirty="0" err="1">
                <a:solidFill>
                  <a:srgbClr val="FF0000"/>
                </a:solidFill>
              </a:rPr>
              <a:t>nonpathologic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reﬂux</a:t>
            </a:r>
            <a:r>
              <a:rPr lang="en-US" dirty="0">
                <a:solidFill>
                  <a:srgbClr val="FF0000"/>
                </a:solidFill>
              </a:rPr>
              <a:t> frequently is detected during this study.</a:t>
            </a:r>
            <a:endParaRPr lang="ar-JO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FBBE2-F870-0801-7CD7-E709AC6DC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06569-F012-8027-17D0-460C097CB70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0284B1-DE32-DFEF-AF81-056217400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18889" r="40833" b="23333"/>
          <a:stretch/>
        </p:blipFill>
        <p:spPr>
          <a:xfrm>
            <a:off x="114300" y="0"/>
            <a:ext cx="89154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49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95" y="1223772"/>
            <a:ext cx="9002713" cy="517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biopsy</a:t>
            </a:r>
            <a:r>
              <a:rPr lang="ar-JO" dirty="0"/>
              <a:t> </a:t>
            </a:r>
            <a:r>
              <a:rPr lang="en-US" dirty="0"/>
              <a:t>Upper endoscopy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Can be used for diagnosis of esophagitis</a:t>
            </a:r>
          </a:p>
          <a:p>
            <a:pPr algn="l" rtl="0"/>
            <a:r>
              <a:rPr lang="en-US" dirty="0"/>
              <a:t>Also used for diagnosis of PU, and </a:t>
            </a:r>
            <a:r>
              <a:rPr lang="en-US" dirty="0" err="1"/>
              <a:t>crohn</a:t>
            </a:r>
            <a:r>
              <a:rPr lang="en-US" dirty="0"/>
              <a:t> disease</a:t>
            </a:r>
            <a:endParaRPr lang="ar-JO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667000"/>
            <a:ext cx="7010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34C6-85DA-983C-770D-986C77A92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FBFEA-28C5-2FF0-BDFF-304C4344132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380E2-9E6A-6C3C-32D4-AF974A392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8889" r="40832" b="23333"/>
          <a:stretch/>
        </p:blipFill>
        <p:spPr>
          <a:xfrm>
            <a:off x="0" y="-1"/>
            <a:ext cx="9144000" cy="66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742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ED701-E9A0-39FC-FF64-477D1BA0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D7F7C7-A7E9-5AE9-91E0-0C11FC6E26F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82" y="2209800"/>
            <a:ext cx="8791939" cy="3677816"/>
          </a:xfrm>
        </p:spPr>
      </p:pic>
    </p:spTree>
    <p:extLst>
      <p:ext uri="{BB962C8B-B14F-4D97-AF65-F5344CB8AC3E}">
        <p14:creationId xmlns:p14="http://schemas.microsoft.com/office/powerpoint/2010/main" val="152892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Defintions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GER</a:t>
            </a:r>
          </a:p>
          <a:p>
            <a:pPr algn="l" rtl="0"/>
            <a:r>
              <a:rPr lang="en-US" dirty="0"/>
              <a:t>GERD</a:t>
            </a:r>
          </a:p>
          <a:p>
            <a:pPr algn="l" rtl="0"/>
            <a:r>
              <a:rPr lang="en-US" dirty="0"/>
              <a:t>Secondary GERD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3E7C6-6F77-CC2F-5359-488A93C2B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2" t="18888" r="40835" b="23334"/>
          <a:stretch/>
        </p:blipFill>
        <p:spPr>
          <a:xfrm>
            <a:off x="152400" y="1371600"/>
            <a:ext cx="883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612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</a:t>
            </a:r>
            <a:r>
              <a:rPr lang="en-US" dirty="0" err="1"/>
              <a:t>scintigraphy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Not routinely used</a:t>
            </a:r>
          </a:p>
          <a:p>
            <a:pPr algn="l" rtl="0"/>
            <a:r>
              <a:rPr lang="en-US" dirty="0"/>
              <a:t>To see where the formula goes after normal feeding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An </a:t>
            </a:r>
            <a:r>
              <a:rPr lang="en-US" dirty="0" err="1"/>
              <a:t>isotop</a:t>
            </a:r>
            <a:r>
              <a:rPr lang="en-US" dirty="0"/>
              <a:t> labeled formula is given and baby is monitored for GER for 1 hour after feeding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Diagnostic if material is seen in the lung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Also used to assess gastric emptying</a:t>
            </a:r>
          </a:p>
          <a:p>
            <a:pPr algn="l" rtl="0"/>
            <a:endParaRPr lang="en-US" dirty="0"/>
          </a:p>
          <a:p>
            <a:pPr algn="l" rtl="0"/>
            <a:endParaRPr lang="ar-JO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CC1F7-266C-B762-2FD4-AB8E152C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DF2BB-32F5-A214-9EDB-0B5416F8281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F474D-427A-715E-A1F9-B2164383A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2" t="18889" r="37502" b="21852"/>
          <a:stretch/>
        </p:blipFill>
        <p:spPr>
          <a:xfrm>
            <a:off x="152400" y="-6221"/>
            <a:ext cx="8991600" cy="68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913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Esophageal </a:t>
            </a:r>
            <a:r>
              <a:rPr lang="en-US" dirty="0" err="1"/>
              <a:t>manometry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Assess esophageal peristalsis and LES pressures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Diagnosis of esophageal motility disorders, such as </a:t>
            </a:r>
            <a:r>
              <a:rPr lang="en-US" dirty="0" err="1"/>
              <a:t>achalasia</a:t>
            </a:r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/>
              <a:t>Manometry can not be used to diagnose GERD or predict success with therapy because it cannot determine whether any </a:t>
            </a:r>
            <a:r>
              <a:rPr lang="en-US" dirty="0" err="1"/>
              <a:t>reﬂux</a:t>
            </a:r>
            <a:r>
              <a:rPr lang="en-US" dirty="0"/>
              <a:t> (acid or nonacid) or esophagitis is present. </a:t>
            </a:r>
            <a:endParaRPr lang="ar-JO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4C63-B806-82E6-C6C9-87F0A2726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4B496-6E76-56C3-543C-0163D992390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994E1F-C0E9-630A-77E0-404C6CC5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8889" r="40833" b="21852"/>
          <a:stretch/>
        </p:blipFill>
        <p:spPr>
          <a:xfrm>
            <a:off x="23326" y="-9331"/>
            <a:ext cx="9120673" cy="68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527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EE9FE-E014-58D9-B7FD-4157E831F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EFDB0-64F6-4D30-E0B3-54913334269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1854B-D09C-965B-D4D0-2CAC93629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1" t="17778" r="42126" b="21482"/>
          <a:stretch/>
        </p:blipFill>
        <p:spPr>
          <a:xfrm>
            <a:off x="0" y="6220"/>
            <a:ext cx="9144000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941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GER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Elevation of head on bed</a:t>
            </a:r>
          </a:p>
          <a:p>
            <a:pPr algn="l" rtl="0"/>
            <a:r>
              <a:rPr lang="en-US" dirty="0"/>
              <a:t>Don’t encourage sleeping on prone position</a:t>
            </a:r>
          </a:p>
          <a:p>
            <a:pPr algn="l" rtl="0"/>
            <a:r>
              <a:rPr lang="en-US" dirty="0"/>
              <a:t>Thickening of formula, using 1-2 tablespoon  rice cereals, per ounce formula</a:t>
            </a:r>
          </a:p>
          <a:p>
            <a:pPr algn="l" rtl="0"/>
            <a:r>
              <a:rPr lang="en-US" dirty="0"/>
              <a:t>AR formula</a:t>
            </a:r>
          </a:p>
          <a:p>
            <a:pPr algn="l" rtl="0"/>
            <a:r>
              <a:rPr lang="en-US" dirty="0"/>
              <a:t>A trial of low allergy formula for 2 weeks ??</a:t>
            </a:r>
          </a:p>
          <a:p>
            <a:pPr algn="l" rtl="0"/>
            <a:r>
              <a:rPr lang="en-US" dirty="0"/>
              <a:t>Avoid overfeeding</a:t>
            </a:r>
          </a:p>
          <a:p>
            <a:pPr algn="l" rtl="0"/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3334-DC0A-22E6-0B36-79D1A14C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DC09C57-82BE-A72C-AD0E-0C386604AEC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8812"/>
            <a:ext cx="8915400" cy="6490588"/>
          </a:xfrm>
        </p:spPr>
      </p:pic>
    </p:spTree>
    <p:extLst>
      <p:ext uri="{BB962C8B-B14F-4D97-AF65-F5344CB8AC3E}">
        <p14:creationId xmlns:p14="http://schemas.microsoft.com/office/powerpoint/2010/main" val="3369210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EB9598-4777-2293-E696-2D497F55427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877330"/>
            <a:ext cx="4191000" cy="5980670"/>
          </a:xfrm>
        </p:spPr>
      </p:pic>
    </p:spTree>
    <p:extLst>
      <p:ext uri="{BB962C8B-B14F-4D97-AF65-F5344CB8AC3E}">
        <p14:creationId xmlns:p14="http://schemas.microsoft.com/office/powerpoint/2010/main" val="12347912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 measures for GERD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When previous measures fail</a:t>
            </a:r>
          </a:p>
          <a:p>
            <a:pPr algn="l" rtl="0"/>
            <a:r>
              <a:rPr lang="en-US" dirty="0"/>
              <a:t>esophagitis</a:t>
            </a:r>
          </a:p>
          <a:p>
            <a:pPr algn="l" rtl="0"/>
            <a:r>
              <a:rPr lang="en-US" dirty="0"/>
              <a:t>PPI</a:t>
            </a:r>
          </a:p>
          <a:p>
            <a:pPr marL="725488" indent="0" algn="l" rtl="0"/>
            <a:r>
              <a:rPr lang="en-US" dirty="0" err="1"/>
              <a:t>Omeprazole</a:t>
            </a:r>
            <a:endParaRPr lang="en-US" dirty="0"/>
          </a:p>
          <a:p>
            <a:pPr marL="725488" indent="0" algn="l" rtl="0"/>
            <a:r>
              <a:rPr lang="en-US" dirty="0" err="1"/>
              <a:t>Lanzoprazole</a:t>
            </a:r>
            <a:endParaRPr lang="en-US" dirty="0"/>
          </a:p>
          <a:p>
            <a:pPr marL="725488" indent="0" algn="l" rtl="0"/>
            <a:r>
              <a:rPr lang="en-US" dirty="0" err="1"/>
              <a:t>Emeprazole</a:t>
            </a:r>
            <a:endParaRPr lang="en-US" dirty="0"/>
          </a:p>
          <a:p>
            <a:pPr marL="725488" indent="0" algn="l" rtl="0"/>
            <a:r>
              <a:rPr lang="en-US" dirty="0" err="1"/>
              <a:t>Pantoprazole</a:t>
            </a:r>
            <a:endParaRPr lang="en-US" dirty="0"/>
          </a:p>
          <a:p>
            <a:pPr marL="725488" indent="0" algn="l" rtl="0"/>
            <a:r>
              <a:rPr lang="en-US" dirty="0" err="1"/>
              <a:t>Rapeprazole</a:t>
            </a:r>
            <a:endParaRPr lang="en-US" dirty="0"/>
          </a:p>
          <a:p>
            <a:pPr marL="725488" indent="0" algn="l" rt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896B40-1B40-8CFB-1F99-041F6DBD1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86" y="2362200"/>
            <a:ext cx="5119688" cy="383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 measures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H2 blockers</a:t>
            </a:r>
          </a:p>
          <a:p>
            <a:pPr marL="725488" indent="0" algn="l" rtl="0"/>
            <a:r>
              <a:rPr lang="en-US" dirty="0"/>
              <a:t>Ranitidine</a:t>
            </a:r>
          </a:p>
          <a:p>
            <a:pPr marL="725488" indent="0" algn="l" rtl="0"/>
            <a:r>
              <a:rPr lang="en-US" dirty="0" err="1"/>
              <a:t>Famotidine</a:t>
            </a:r>
            <a:endParaRPr lang="en-US" dirty="0"/>
          </a:p>
          <a:p>
            <a:pPr marL="725488" indent="0" algn="l" rtl="0"/>
            <a:r>
              <a:rPr lang="en-US" dirty="0" err="1"/>
              <a:t>nizatidine</a:t>
            </a:r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 err="1"/>
              <a:t>Prokinatics</a:t>
            </a:r>
            <a:r>
              <a:rPr lang="en-US" dirty="0"/>
              <a:t>?  </a:t>
            </a:r>
          </a:p>
          <a:p>
            <a:pPr marL="898525" indent="-173038" algn="l" rtl="0"/>
            <a:r>
              <a:rPr lang="en-US" dirty="0" err="1"/>
              <a:t>Metochlopramide</a:t>
            </a:r>
            <a:endParaRPr lang="en-US" dirty="0"/>
          </a:p>
          <a:p>
            <a:pPr marL="898525" indent="-173038" algn="l" rtl="0"/>
            <a:r>
              <a:rPr lang="en-US" dirty="0"/>
              <a:t>Erythromycin</a:t>
            </a:r>
          </a:p>
          <a:p>
            <a:pPr algn="l" rtl="0"/>
            <a:endParaRPr lang="ar-JO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 is common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½ of infants less than 3 months vomits at least once daily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2/3 of infants by age of 4 months ( peak )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By 12 months only 5% of infants .</a:t>
            </a:r>
          </a:p>
          <a:p>
            <a:pPr algn="l" rtl="0"/>
            <a:endParaRPr lang="en-US" dirty="0"/>
          </a:p>
          <a:p>
            <a:pPr marL="0" indent="0" algn="l" rtl="0">
              <a:buNone/>
            </a:pPr>
            <a:endParaRPr lang="ar-JO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FUNDOPLICATION: reserved for neurologically impaired patients</a:t>
            </a:r>
          </a:p>
          <a:p>
            <a:pPr algn="l" rtl="0"/>
            <a:r>
              <a:rPr lang="en-US" dirty="0"/>
              <a:t> Also for GERD complications refractory to management</a:t>
            </a:r>
          </a:p>
          <a:p>
            <a:pPr algn="l" rtl="0"/>
            <a:r>
              <a:rPr lang="en-US" dirty="0"/>
              <a:t>Post operative risk of pneumonia is the same as  </a:t>
            </a:r>
            <a:r>
              <a:rPr lang="en-US" dirty="0" err="1"/>
              <a:t>gastrojujenal</a:t>
            </a:r>
            <a:r>
              <a:rPr lang="en-US" dirty="0"/>
              <a:t> feeding</a:t>
            </a:r>
            <a:endParaRPr lang="ar-JO" dirty="0"/>
          </a:p>
        </p:txBody>
      </p:sp>
      <p:pic>
        <p:nvPicPr>
          <p:cNvPr id="54274" name="Picture 2" descr="نتيجة بحث الصور عن ‪nissen fundoplication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3962400"/>
            <a:ext cx="3619500" cy="2295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026" name="Picture 2" descr="نتيجة بحث الصور عن ‪gastrojejunal tube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8001000" cy="4552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 rtl="0">
              <a:buNone/>
            </a:pPr>
            <a:endParaRPr lang="en-US" dirty="0"/>
          </a:p>
          <a:p>
            <a:pPr algn="ctr" rtl="0">
              <a:buNone/>
            </a:pPr>
            <a:endParaRPr lang="en-US" dirty="0"/>
          </a:p>
          <a:p>
            <a:pPr algn="ctr" rtl="0">
              <a:buNone/>
            </a:pPr>
            <a:endParaRPr lang="en-US" dirty="0"/>
          </a:p>
          <a:p>
            <a:pPr algn="ctr" rtl="0">
              <a:buNone/>
            </a:pPr>
            <a:endParaRPr lang="en-US" dirty="0"/>
          </a:p>
          <a:p>
            <a:pPr algn="ctr" rtl="0">
              <a:buNone/>
            </a:pPr>
            <a:r>
              <a:rPr lang="en-US" sz="8000" dirty="0"/>
              <a:t>THANK U</a:t>
            </a:r>
            <a:endParaRPr lang="ar-JO" sz="8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511A3-50B1-80DA-DA75-3923124AB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8889" r="40833" b="23333"/>
          <a:stretch/>
        </p:blipFill>
        <p:spPr>
          <a:xfrm>
            <a:off x="0" y="-1"/>
            <a:ext cx="9144000" cy="68759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802664" cy="631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Pathophysiology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447800"/>
            <a:ext cx="6705600" cy="486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Pathophysiology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LES in infants is very </a:t>
            </a:r>
            <a:r>
              <a:rPr lang="en-US" dirty="0">
                <a:solidFill>
                  <a:srgbClr val="FF0000"/>
                </a:solidFill>
              </a:rPr>
              <a:t>short</a:t>
            </a:r>
            <a:r>
              <a:rPr lang="en-US" dirty="0"/>
              <a:t> &lt;1 cm. In adults, the LES ranges from 3-6 cm</a:t>
            </a:r>
          </a:p>
          <a:p>
            <a:pPr algn="l" rtl="0"/>
            <a:r>
              <a:rPr lang="en-US" dirty="0"/>
              <a:t> </a:t>
            </a:r>
          </a:p>
          <a:p>
            <a:pPr algn="l" rtl="0"/>
            <a:r>
              <a:rPr lang="en-US" dirty="0"/>
              <a:t>LES in infants is located more </a:t>
            </a:r>
            <a:r>
              <a:rPr lang="en-US" dirty="0">
                <a:solidFill>
                  <a:srgbClr val="FF0000"/>
                </a:solidFill>
              </a:rPr>
              <a:t>superiorly</a:t>
            </a:r>
            <a:r>
              <a:rPr lang="en-US" dirty="0"/>
              <a:t> than in adults and is subjected to negative intrathoracic pressure during inspiration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The LES lengthens and moves more inferiorly during the first year of life</a:t>
            </a:r>
            <a:endParaRPr lang="ar-JO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