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703" r:id="rId2"/>
    <p:sldId id="531" r:id="rId3"/>
    <p:sldId id="532" r:id="rId4"/>
    <p:sldId id="733" r:id="rId5"/>
    <p:sldId id="533" r:id="rId6"/>
    <p:sldId id="476" r:id="rId7"/>
    <p:sldId id="483" r:id="rId8"/>
    <p:sldId id="429" r:id="rId9"/>
    <p:sldId id="430" r:id="rId10"/>
    <p:sldId id="391" r:id="rId11"/>
    <p:sldId id="730" r:id="rId12"/>
    <p:sldId id="731" r:id="rId13"/>
    <p:sldId id="732" r:id="rId14"/>
    <p:sldId id="734" r:id="rId15"/>
    <p:sldId id="735" r:id="rId16"/>
    <p:sldId id="728" r:id="rId17"/>
    <p:sldId id="709" r:id="rId18"/>
    <p:sldId id="736" r:id="rId19"/>
    <p:sldId id="739" r:id="rId20"/>
    <p:sldId id="746" r:id="rId21"/>
    <p:sldId id="742" r:id="rId22"/>
    <p:sldId id="743" r:id="rId23"/>
    <p:sldId id="744" r:id="rId24"/>
    <p:sldId id="745" r:id="rId25"/>
    <p:sldId id="528" r:id="rId26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99"/>
    <a:srgbClr val="009900"/>
    <a:srgbClr val="FF99FF"/>
    <a:srgbClr val="CC0066"/>
    <a:srgbClr val="800080"/>
    <a:srgbClr val="00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3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/>
            </a:lvl1pPr>
          </a:lstStyle>
          <a:p>
            <a:pPr>
              <a:defRPr/>
            </a:pPr>
            <a:fld id="{00345584-2E03-47FA-98D4-7BBF934D46E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1E4141-399D-4CAD-AA66-E0E600EB00EA}" type="slidenum">
              <a:rPr lang="ar-SA" altLang="en-US"/>
              <a:pPr/>
              <a:t>3</a:t>
            </a:fld>
            <a:endParaRPr lang="en-US" altLang="en-US"/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8412958-A8A3-4190-B2A4-FF62F618FED4}" type="slidenum">
              <a:rPr lang="ar-SA" altLang="en-US" sz="1200"/>
              <a:pPr algn="r" eaLnBrk="1" hangingPunct="1"/>
              <a:t>3</a:t>
            </a:fld>
            <a:endParaRPr lang="fr-FR" altLang="en-US" sz="1200"/>
          </a:p>
        </p:txBody>
      </p:sp>
      <p:sp>
        <p:nvSpPr>
          <p:cNvPr id="71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 altLang="en-US" smtClean="0"/>
          </a:p>
        </p:txBody>
      </p:sp>
      <p:sp>
        <p:nvSpPr>
          <p:cNvPr id="922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6BC47E-F0C5-4576-912D-09C3503428F7}" type="slidenum">
              <a:rPr lang="ar-SA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47223B-B90F-45E0-B5CA-363A2A57124C}" type="slidenum">
              <a:rPr lang="ar-SA" altLang="en-US"/>
              <a:pPr/>
              <a:t>5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D3F952F-E934-420A-ACCC-02E691CDA859}" type="slidenum">
              <a:rPr lang="ar-SA" altLang="en-US" sz="1200"/>
              <a:pPr algn="r" eaLnBrk="1" hangingPunct="1"/>
              <a:t>5</a:t>
            </a:fld>
            <a:endParaRPr lang="fr-FR" altLang="en-US" sz="1200"/>
          </a:p>
        </p:txBody>
      </p:sp>
      <p:sp>
        <p:nvSpPr>
          <p:cNvPr id="112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 altLang="en-US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1E4EA9-1949-40F4-BC1D-6ABE59AD5376}" type="slidenum">
              <a:rPr lang="ar-SA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 altLang="en-US" smtClean="0"/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3C71CA-79D2-4413-B1D6-1590847B09DF}" type="slidenum">
              <a:rPr lang="ar-SA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52C75-A9B2-402C-9DF3-1C48EF46268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7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4DFF1-E93E-428A-8928-5369E472B1A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26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B6982-B962-47A2-A27B-EBE9A3E1338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25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BDA4D-5A63-4C36-8D3D-F706D8FAAAF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25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228F-2196-445A-9D17-F61B3CA53CE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24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D762-3656-4558-810F-D7DAB61F664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65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3048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36957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524000"/>
            <a:ext cx="36957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3848100"/>
            <a:ext cx="36957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848100"/>
            <a:ext cx="36957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E1B212-0E4D-45B5-BCAF-ED8B4D4600D3}" type="slidenum">
              <a:rPr lang="ar-SA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0717659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C88C7-F6A2-409D-8318-E8EB38EABDC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04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6BDB2-FB27-44DE-980C-7AAD442F173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9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A9F39-EBE3-4C90-A53F-81334B85295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79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E1CB-2D95-49FF-A01F-5206AB535BC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4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1E48E-FE45-4850-BAE3-5B5F741AE42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90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C487B-42C4-4588-A764-4FFE357631B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82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753FC-30D2-45B6-A112-5DF9F14299C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62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2AE5-84F0-457C-93CC-524B1DEB24B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64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 smtClean="0"/>
            </a:lvl1pPr>
          </a:lstStyle>
          <a:p>
            <a:pPr>
              <a:defRPr/>
            </a:pPr>
            <a:fld id="{B74D5379-A005-4B8D-AD17-262FB364700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video" Target="file:///G:\pharmacy\Video-0006.avi" TargetMode="External"/><Relationship Id="rId7" Type="http://schemas.openxmlformats.org/officeDocument/2006/relationships/image" Target="../media/image5.png"/><Relationship Id="rId2" Type="http://schemas.openxmlformats.org/officeDocument/2006/relationships/video" Target="file:///G:\pharmacy\Video-0004.avi" TargetMode="External"/><Relationship Id="rId1" Type="http://schemas.openxmlformats.org/officeDocument/2006/relationships/video" Target="file:///G:\pharmacy\Video-0005.avi" TargetMode="Externa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5" b="3448"/>
          <a:stretch>
            <a:fillRect/>
          </a:stretch>
        </p:blipFill>
        <p:spPr bwMode="auto">
          <a:xfrm>
            <a:off x="2519363" y="990600"/>
            <a:ext cx="63198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431925"/>
            <a:ext cx="23352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Origin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differentiation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rtl="1" eaLnBrk="1" hangingPunct="1">
              <a:defRPr/>
            </a:pPr>
            <a:r>
              <a:rPr lang="en-US" sz="3600" kern="0" dirty="0">
                <a:solidFill>
                  <a:schemeClr val="accent2"/>
                </a:solidFill>
                <a:latin typeface="Arial Black" pitchFamily="34" charset="0"/>
                <a:ea typeface="+mj-ea"/>
                <a:cs typeface="+mj-cs"/>
              </a:rPr>
              <a:t> Glandular Epithelium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45648" r="900" b="18910"/>
          <a:stretch>
            <a:fillRect/>
          </a:stretch>
        </p:blipFill>
        <p:spPr bwMode="auto">
          <a:xfrm>
            <a:off x="-14288" y="2362200"/>
            <a:ext cx="8982076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87313" y="152400"/>
            <a:ext cx="91170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3600" b="1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  <a:latin typeface="Arial Black" panose="020B0A04020102020204" pitchFamily="34" charset="0"/>
              </a:rPr>
              <a:t>Classification of Compound Glands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99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</a:rPr>
              <a:t>Compound: branched duct, branched secretory portion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99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</a:rPr>
              <a:t>                     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46088" y="6019800"/>
            <a:ext cx="839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</a:rPr>
              <a:t>Liver                      mammary glands           salivary glands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accent2"/>
                </a:solidFill>
                <a:latin typeface="Arial Black" panose="020B0A04020102020204" pitchFamily="34" charset="0"/>
              </a:rPr>
              <a:t>Goblet cells</a:t>
            </a:r>
            <a:endParaRPr lang="en-US" altLang="en-US" sz="3600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447800"/>
            <a:ext cx="5486400" cy="4876800"/>
          </a:xfrm>
        </p:spPr>
        <p:txBody>
          <a:bodyPr/>
          <a:lstStyle/>
          <a:p>
            <a:pPr algn="l" rtl="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Unicellular </a:t>
            </a:r>
          </a:p>
          <a:p>
            <a:pPr algn="l" rtl="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Exocrine </a:t>
            </a:r>
          </a:p>
          <a:p>
            <a:pPr algn="l" rtl="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of the cell : flask shape with basal nuclei </a:t>
            </a:r>
          </a:p>
          <a:p>
            <a:pPr algn="l" rtl="0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secretion:  Merocrine </a:t>
            </a:r>
          </a:p>
          <a:p>
            <a:pPr algn="l" rtl="0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secretion : Mucus </a:t>
            </a:r>
          </a:p>
          <a:p>
            <a:pPr algn="l" rtl="0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Respiratory system , 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Content Placeholder 4" descr="30972 epi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5" t="23529" b="47060"/>
          <a:stretch>
            <a:fillRect/>
          </a:stretch>
        </p:blipFill>
        <p:spPr>
          <a:xfrm>
            <a:off x="6477000" y="647700"/>
            <a:ext cx="2560638" cy="2171700"/>
          </a:xfrm>
          <a:noFill/>
        </p:spPr>
      </p:pic>
      <p:pic>
        <p:nvPicPr>
          <p:cNvPr id="17413" name="Picture 8" descr="VisualHistology_Atlas_2-0-23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86543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 b="1" smtClean="0">
                <a:latin typeface="Arial Black" panose="020B0A04020102020204" pitchFamily="34" charset="0"/>
              </a:rPr>
              <a:t>Sebaceous gland</a:t>
            </a:r>
            <a:endParaRPr lang="en-US" altLang="en-US" sz="3600" smtClean="0">
              <a:latin typeface="Arial Black" panose="020B0A04020102020204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953000" cy="5400675"/>
          </a:xfrm>
        </p:spPr>
        <p:txBody>
          <a:bodyPr/>
          <a:lstStyle/>
          <a:p>
            <a:pPr algn="l" rtl="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Exocrine </a:t>
            </a:r>
          </a:p>
          <a:p>
            <a:pPr algn="l" rtl="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: Holocrine </a:t>
            </a:r>
          </a:p>
          <a:p>
            <a:pPr algn="l" rtl="0"/>
            <a:r>
              <a:rPr lang="en-US" altLang="en-US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: (oily secretion)</a:t>
            </a:r>
          </a:p>
          <a:p>
            <a:pPr algn="l" rtl="0"/>
            <a:r>
              <a:rPr lang="en-US" altLang="en-US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of secretory units : Branched alveolar </a:t>
            </a:r>
          </a:p>
          <a:p>
            <a:pPr algn="l" rtl="0"/>
            <a:r>
              <a:rPr lang="en-US" altLang="en-US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: Related to hair follicles</a:t>
            </a:r>
          </a:p>
          <a:p>
            <a:pPr algn="l" rtl="0"/>
            <a:r>
              <a:rPr lang="en-US" altLang="en-US" sz="20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of the gland increase at the age of puberty </a:t>
            </a:r>
          </a:p>
          <a:p>
            <a:pPr algn="l" rtl="0"/>
            <a:r>
              <a:rPr lang="en-US" altLang="en-US" sz="20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Obstruction of the duct by thick secretion  &amp; keratin                   Acne </a:t>
            </a:r>
            <a:br>
              <a:rPr lang="en-US" altLang="en-US" sz="20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altLang="en-US" smtClean="0"/>
          </a:p>
        </p:txBody>
      </p:sp>
      <p:pic>
        <p:nvPicPr>
          <p:cNvPr id="1843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0138" y="1057275"/>
            <a:ext cx="4191000" cy="2895600"/>
          </a:xfrm>
        </p:spPr>
      </p:pic>
      <p:pic>
        <p:nvPicPr>
          <p:cNvPr id="18437" name="Picture 2" descr="Image result for sebaceous gland histology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05275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سهم إلى اليمين 1"/>
          <p:cNvSpPr>
            <a:spLocks noChangeArrowheads="1"/>
          </p:cNvSpPr>
          <p:nvPr/>
        </p:nvSpPr>
        <p:spPr bwMode="auto">
          <a:xfrm>
            <a:off x="2743200" y="5362575"/>
            <a:ext cx="977900" cy="241300"/>
          </a:xfrm>
          <a:prstGeom prst="rightArrow">
            <a:avLst>
              <a:gd name="adj1" fmla="val 50000"/>
              <a:gd name="adj2" fmla="val 501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  <a:latin typeface="Arial Black" panose="020B0A04020102020204" pitchFamily="34" charset="0"/>
              </a:rPr>
              <a:t>Mammary gland</a:t>
            </a:r>
            <a:endParaRPr lang="en-US" altLang="en-US" sz="360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648200" cy="4525963"/>
          </a:xfrm>
        </p:spPr>
        <p:txBody>
          <a:bodyPr/>
          <a:lstStyle/>
          <a:p>
            <a:pPr algn="l" rtl="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Exocrine </a:t>
            </a:r>
          </a:p>
          <a:p>
            <a:pPr algn="l" rtl="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: Apocrine </a:t>
            </a:r>
          </a:p>
          <a:p>
            <a:pPr algn="l" rtl="0"/>
            <a:r>
              <a:rPr lang="en-US" altLang="en-US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: (milk secretion)</a:t>
            </a:r>
          </a:p>
          <a:p>
            <a:pPr algn="l" rtl="0"/>
            <a:r>
              <a:rPr lang="en-US" altLang="en-US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of secretory units : Compound alveolar </a:t>
            </a:r>
          </a:p>
          <a:p>
            <a:pPr algn="l" rtl="0"/>
            <a:r>
              <a:rPr lang="en-US" altLang="en-US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: Related to skin </a:t>
            </a:r>
            <a:br>
              <a:rPr lang="en-US" altLang="en-US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2" descr="Image result for mammary  gland histology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9625" y="1524000"/>
            <a:ext cx="4495800" cy="35814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00"/>
                </a:solidFill>
                <a:latin typeface="Arial Black" pitchFamily="34" charset="0"/>
                <a:ea typeface="+mn-ea"/>
              </a:rPr>
              <a:t>Special types of epithelium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52400" y="1676400"/>
            <a:ext cx="4495800" cy="4525963"/>
          </a:xfrm>
        </p:spPr>
        <p:txBody>
          <a:bodyPr/>
          <a:lstStyle/>
          <a:p>
            <a:pPr algn="l" rtl="0">
              <a:defRPr/>
            </a:pPr>
            <a:r>
              <a:rPr lang="en-US" altLang="en-US" sz="2800" b="1" kern="1200" dirty="0" smtClean="0">
                <a:solidFill>
                  <a:srgbClr val="000099"/>
                </a:solidFill>
                <a:latin typeface="Arial Black" pitchFamily="34" charset="0"/>
              </a:rPr>
              <a:t>1-Neuroepithelium</a:t>
            </a:r>
            <a:endParaRPr lang="en-US" altLang="en-US" sz="2800" b="1" kern="1200" dirty="0">
              <a:solidFill>
                <a:srgbClr val="000099"/>
              </a:solidFill>
              <a:latin typeface="Arial Black" pitchFamily="34" charset="0"/>
            </a:endParaRPr>
          </a:p>
          <a:p>
            <a:pPr algn="l" rtl="0">
              <a:defRPr/>
            </a:pPr>
            <a:r>
              <a:rPr lang="en-US" altLang="en-US" sz="2800" kern="1200" dirty="0" smtClean="0">
                <a:solidFill>
                  <a:srgbClr val="000099"/>
                </a:solidFill>
              </a:rPr>
              <a:t>E.g. Taste buds</a:t>
            </a:r>
          </a:p>
          <a:p>
            <a:pPr algn="l" rtl="0">
              <a:defRPr/>
            </a:pPr>
            <a:r>
              <a:rPr lang="en-US" altLang="en-US" sz="2800" kern="1200" dirty="0" smtClean="0">
                <a:solidFill>
                  <a:srgbClr val="000099"/>
                </a:solidFill>
              </a:rPr>
              <a:t>Site :  dorsal surface of the tongue</a:t>
            </a:r>
          </a:p>
          <a:p>
            <a:pPr algn="l" rtl="0">
              <a:defRPr/>
            </a:pPr>
            <a:r>
              <a:rPr lang="en-US" sz="2800" kern="1200" dirty="0" smtClean="0">
                <a:solidFill>
                  <a:srgbClr val="000099"/>
                </a:solidFill>
              </a:rPr>
              <a:t>Function : sensation </a:t>
            </a:r>
            <a:endParaRPr lang="ar-JO" sz="2800" dirty="0"/>
          </a:p>
        </p:txBody>
      </p:sp>
      <p:pic>
        <p:nvPicPr>
          <p:cNvPr id="21508" name="Picture 2" descr="C:\Users\MCC\Desktop\صورة1 - Cop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371600"/>
            <a:ext cx="4038600" cy="2514600"/>
          </a:xfrm>
          <a:noFill/>
        </p:spPr>
      </p:pic>
      <p:pic>
        <p:nvPicPr>
          <p:cNvPr id="21509" name="Picture 3" descr="C:\Users\MCC\Desktop\صورة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962400"/>
            <a:ext cx="3657600" cy="276701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000000"/>
                </a:solidFill>
                <a:latin typeface="Arial Black" panose="020B0A04020102020204" pitchFamily="34" charset="0"/>
              </a:rPr>
              <a:t>Special types of epithelium</a:t>
            </a:r>
            <a:endParaRPr lang="ar-JO" altLang="en-US" smtClean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marL="0" indent="0" algn="ctr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kern="1200" dirty="0" smtClean="0">
                <a:solidFill>
                  <a:srgbClr val="000099"/>
                </a:solidFill>
                <a:latin typeface="Arial Black" pitchFamily="34" charset="0"/>
              </a:rPr>
              <a:t>2. </a:t>
            </a:r>
            <a:r>
              <a:rPr lang="en-US" altLang="en-US" sz="2800" b="1" kern="1200" dirty="0">
                <a:solidFill>
                  <a:srgbClr val="000000"/>
                </a:solidFill>
                <a:latin typeface="Arial Black" pitchFamily="34" charset="0"/>
              </a:rPr>
              <a:t>Germinal </a:t>
            </a:r>
            <a:r>
              <a:rPr lang="en-US" altLang="en-US" sz="2800" b="1" kern="1200" dirty="0" smtClean="0">
                <a:solidFill>
                  <a:srgbClr val="000000"/>
                </a:solidFill>
                <a:latin typeface="Arial Black" pitchFamily="34" charset="0"/>
              </a:rPr>
              <a:t>epithelium</a:t>
            </a:r>
          </a:p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kern="12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Testis: </a:t>
            </a:r>
            <a:r>
              <a:rPr lang="en-US" altLang="en-US" sz="2800" kern="1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sperm</a:t>
            </a:r>
          </a:p>
          <a:p>
            <a:pPr marL="0" indent="0" algn="just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800" b="1" kern="12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r="3999"/>
          <a:stretch>
            <a:fillRect/>
          </a:stretch>
        </p:blipFill>
        <p:spPr>
          <a:xfrm>
            <a:off x="5514975" y="1600200"/>
            <a:ext cx="3306763" cy="3124200"/>
          </a:xfrm>
          <a:noFill/>
        </p:spPr>
      </p:pic>
      <p:pic>
        <p:nvPicPr>
          <p:cNvPr id="22533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9" r="20480"/>
          <a:stretch>
            <a:fillRect/>
          </a:stretch>
        </p:blipFill>
        <p:spPr>
          <a:xfrm>
            <a:off x="533400" y="2895600"/>
            <a:ext cx="4343400" cy="3352800"/>
          </a:xfrm>
          <a:noFill/>
        </p:spPr>
      </p:pic>
      <p:sp>
        <p:nvSpPr>
          <p:cNvPr id="22534" name="مستطيل 7"/>
          <p:cNvSpPr>
            <a:spLocks noChangeArrowheads="1"/>
          </p:cNvSpPr>
          <p:nvPr/>
        </p:nvSpPr>
        <p:spPr bwMode="auto">
          <a:xfrm>
            <a:off x="5522913" y="4953000"/>
            <a:ext cx="3468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Ovary: </a:t>
            </a: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ovum</a:t>
            </a:r>
          </a:p>
          <a:p>
            <a:pPr algn="just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Function:  </a:t>
            </a: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Reproduction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000000"/>
                </a:solidFill>
                <a:latin typeface="Arial Black" panose="020B0A04020102020204" pitchFamily="34" charset="0"/>
              </a:rPr>
              <a:t>3- Myoepithelium </a:t>
            </a:r>
            <a:endParaRPr lang="ar-EG" altLang="en-US" sz="280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038600" cy="5181600"/>
          </a:xfrm>
        </p:spPr>
        <p:txBody>
          <a:bodyPr/>
          <a:lstStyle/>
          <a:p>
            <a:pPr marL="0" indent="0" algn="l" rtl="0">
              <a:buFontTx/>
              <a:buNone/>
            </a:pPr>
            <a:endParaRPr lang="en-US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: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 with many processes </a:t>
            </a:r>
          </a:p>
          <a:p>
            <a:pPr marL="0" indent="0" algn="l" rtl="0"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actin &amp; myosin in the cytoplasm 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Acini &amp; ducts of the gland </a:t>
            </a:r>
          </a:p>
          <a:p>
            <a:pPr marL="0" indent="0" algn="l" rtl="0"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: </a:t>
            </a:r>
          </a:p>
          <a:p>
            <a:pPr marL="0" indent="0" algn="l" rtl="0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 for squeezing the secretion  </a:t>
            </a:r>
            <a:endParaRPr lang="ar-EG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Content Placeholder 3" descr="efr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0345" r="3175" b="8276"/>
          <a:stretch>
            <a:fillRect/>
          </a:stretch>
        </p:blipFill>
        <p:spPr>
          <a:xfrm>
            <a:off x="4711700" y="1600200"/>
            <a:ext cx="39116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39200" cy="497681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Secretory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 and gas exchange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Sensation (neuroepithelium)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(germinal epithelium)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 in myoepithelial cells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7975" y="381000"/>
            <a:ext cx="8229600" cy="52387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000099"/>
                </a:solidFill>
                <a:latin typeface="Arial Black" panose="020B0A04020102020204" pitchFamily="34" charset="0"/>
              </a:rPr>
              <a:t>Functions of epithelium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rgbClr val="000000"/>
                </a:solidFill>
                <a:latin typeface="Arial Black" panose="020B0A04020102020204" pitchFamily="34" charset="0"/>
              </a:rPr>
              <a:t>Epithelial polarity</a:t>
            </a:r>
            <a:endParaRPr lang="ar-JO" altLang="en-US" sz="3600" smtClean="0">
              <a:latin typeface="Arial Black" panose="020B0A040201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953000" cy="51816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 have a top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lateral side and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bottom</a:t>
            </a:r>
          </a:p>
          <a:p>
            <a:pPr algn="l" rtl="0" eaLnBrk="1" hangingPunct="1"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 different activities take place at different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50000"/>
              </a:spcBef>
              <a:defRPr/>
            </a:pPr>
            <a:r>
              <a:rPr lang="en-US" altLang="en-US" sz="2400" b="1" kern="1200" dirty="0">
                <a:solidFill>
                  <a:srgbClr val="000000"/>
                </a:solidFill>
              </a:rPr>
              <a:t>Apical modification</a:t>
            </a:r>
            <a:r>
              <a:rPr lang="en-US" altLang="en-US" sz="2400" kern="1200" dirty="0">
                <a:solidFill>
                  <a:srgbClr val="000000"/>
                </a:solidFill>
              </a:rPr>
              <a:t>s</a:t>
            </a:r>
            <a:endParaRPr lang="fr-FR" altLang="en-US" sz="2400" kern="1200" dirty="0">
              <a:solidFill>
                <a:srgbClr val="000000"/>
              </a:solidFill>
            </a:endParaRPr>
          </a:p>
          <a:p>
            <a:pPr algn="l" rtl="0" eaLnBrk="1" hangingPunct="1">
              <a:spcBef>
                <a:spcPct val="50000"/>
              </a:spcBef>
              <a:defRPr/>
            </a:pPr>
            <a:r>
              <a:rPr lang="en-US" altLang="en-US" sz="2400" b="1" kern="1200" dirty="0">
                <a:solidFill>
                  <a:srgbClr val="FF0000"/>
                </a:solidFill>
              </a:rPr>
              <a:t>Basal modification</a:t>
            </a:r>
            <a:r>
              <a:rPr lang="en-US" altLang="en-US" sz="2400" kern="1200" dirty="0">
                <a:solidFill>
                  <a:srgbClr val="FF0000"/>
                </a:solidFill>
              </a:rPr>
              <a:t>s</a:t>
            </a:r>
            <a:endParaRPr lang="fr-FR" altLang="en-US" sz="2400" kern="1200" dirty="0">
              <a:solidFill>
                <a:srgbClr val="FF0000"/>
              </a:solidFill>
            </a:endParaRPr>
          </a:p>
          <a:p>
            <a:pPr algn="l" rtl="0" eaLnBrk="1" hangingPunct="1">
              <a:spcBef>
                <a:spcPct val="50000"/>
              </a:spcBef>
              <a:defRPr/>
            </a:pPr>
            <a:r>
              <a:rPr lang="en-US" altLang="en-US" sz="2400" b="1" kern="1200" dirty="0">
                <a:solidFill>
                  <a:srgbClr val="0070C0"/>
                </a:solidFill>
              </a:rPr>
              <a:t>Lateral modifications</a:t>
            </a:r>
            <a:endParaRPr lang="fr-FR" altLang="en-US" sz="2400" b="1" kern="1200" dirty="0">
              <a:solidFill>
                <a:srgbClr val="0070C0"/>
              </a:solidFill>
            </a:endParaRPr>
          </a:p>
          <a:p>
            <a:pPr algn="l" rtl="0"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3" descr="membr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3"/>
          <a:stretch>
            <a:fillRect/>
          </a:stretch>
        </p:blipFill>
        <p:spPr>
          <a:xfrm>
            <a:off x="5257800" y="1371600"/>
            <a:ext cx="3429000" cy="48006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000000"/>
                </a:solidFill>
                <a:latin typeface="Arial Black" panose="020B0A04020102020204" pitchFamily="34" charset="0"/>
              </a:rPr>
              <a:t>Apical modifications</a:t>
            </a:r>
            <a:endParaRPr lang="ar-JO" altLang="en-US" smtClean="0"/>
          </a:p>
        </p:txBody>
      </p:sp>
      <p:sp>
        <p:nvSpPr>
          <p:cNvPr id="27651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altLang="en-US" sz="2800" smtClean="0">
              <a:solidFill>
                <a:srgbClr val="000000"/>
              </a:solidFill>
            </a:endParaRPr>
          </a:p>
          <a:p>
            <a:endParaRPr lang="en-US" altLang="en-US" sz="2800" smtClean="0">
              <a:solidFill>
                <a:srgbClr val="000000"/>
              </a:solidFill>
            </a:endParaRPr>
          </a:p>
          <a:p>
            <a:pPr algn="l" rtl="0"/>
            <a:endParaRPr lang="ar-JO" altLang="en-US" smtClean="0"/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505200"/>
            <a:ext cx="38862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 descr="cili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924300"/>
            <a:ext cx="239553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601663" y="1295400"/>
            <a:ext cx="3048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Arial Black" pitchFamily="34" charset="0"/>
                <a:cs typeface="Arial"/>
              </a:rPr>
              <a:t>Cilia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Arial Black" pitchFamily="34" charset="0"/>
                <a:cs typeface="Arial"/>
              </a:rPr>
              <a:t>Microvilli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altLang="en-US" sz="2800" kern="0" dirty="0" err="1">
                <a:solidFill>
                  <a:srgbClr val="000000"/>
                </a:solidFill>
                <a:latin typeface="Arial Black" pitchFamily="34" charset="0"/>
                <a:cs typeface="Arial"/>
              </a:rPr>
              <a:t>Stereocilia</a:t>
            </a:r>
            <a:endParaRPr lang="ar-JO" sz="2800" dirty="0"/>
          </a:p>
          <a:p>
            <a:pPr>
              <a:defRPr/>
            </a:pPr>
            <a:r>
              <a:rPr lang="en-US" altLang="en-US" sz="2800" u="sng" kern="0" dirty="0">
                <a:solidFill>
                  <a:srgbClr val="000000"/>
                </a:solidFill>
                <a:latin typeface="Arial Black" pitchFamily="34" charset="0"/>
                <a:cs typeface="Arial"/>
              </a:rPr>
              <a:t> </a:t>
            </a:r>
            <a:r>
              <a:rPr lang="fr-FR" altLang="en-US" sz="2800" u="sng" kern="0" dirty="0">
                <a:solidFill>
                  <a:srgbClr val="000000"/>
                </a:solidFill>
                <a:latin typeface="Arial Black" pitchFamily="34" charset="0"/>
                <a:cs typeface="Arial"/>
              </a:rPr>
              <a:t/>
            </a:r>
            <a:br>
              <a:rPr lang="fr-FR" altLang="en-US" sz="2800" u="sng" kern="0" dirty="0">
                <a:solidFill>
                  <a:srgbClr val="000000"/>
                </a:solidFill>
                <a:latin typeface="Arial Black" pitchFamily="34" charset="0"/>
                <a:cs typeface="Arial"/>
              </a:rPr>
            </a:br>
            <a:endParaRPr lang="ar-JO" dirty="0"/>
          </a:p>
        </p:txBody>
      </p:sp>
      <p:pic>
        <p:nvPicPr>
          <p:cNvPr id="27655" name="Picture 1033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3963" y="1143000"/>
            <a:ext cx="2862262" cy="5562600"/>
          </a:xfrm>
          <a:noFill/>
        </p:spPr>
      </p:pic>
      <p:sp>
        <p:nvSpPr>
          <p:cNvPr id="27656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ar-JO" smtClean="0"/>
          </a:p>
        </p:txBody>
      </p:sp>
      <p:pic>
        <p:nvPicPr>
          <p:cNvPr id="27657" name="Picture 10" descr="Image result for EM of cilia and microvilli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295400"/>
            <a:ext cx="26416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382000" cy="914400"/>
          </a:xfrm>
        </p:spPr>
        <p:txBody>
          <a:bodyPr lIns="0" rIns="0" bIns="0" anchor="b"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  <a:latin typeface="Arial Black" panose="020B0A04020102020204" pitchFamily="34" charset="0"/>
              </a:rPr>
              <a:t>Types of glandular epithelium</a:t>
            </a:r>
            <a:endParaRPr lang="en-US" altLang="en-US" sz="360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262438"/>
          </a:xfrm>
        </p:spPr>
        <p:txBody>
          <a:bodyPr/>
          <a:lstStyle/>
          <a:p>
            <a:pPr marL="273050" indent="-273050" algn="l" rtl="0" eaLnBrk="1" hangingPunct="1">
              <a:buFontTx/>
              <a:buNone/>
            </a:pPr>
            <a:r>
              <a:rPr lang="en-US" altLang="en-US" b="1" smtClean="0"/>
              <a:t>       It is classified according to:</a:t>
            </a:r>
          </a:p>
          <a:p>
            <a:pPr marL="273050" indent="-273050" algn="l" rtl="0" eaLnBrk="1" hangingPunct="1">
              <a:buFontTx/>
              <a:buNone/>
            </a:pPr>
            <a:r>
              <a:rPr lang="en-US" altLang="en-US" sz="2800" b="1" smtClean="0"/>
              <a:t>1- Number of cells</a:t>
            </a:r>
            <a:endParaRPr lang="en-US" altLang="en-US" sz="2800" smtClean="0"/>
          </a:p>
          <a:p>
            <a:pPr marL="273050" indent="-273050" algn="l" rtl="0" eaLnBrk="1" hangingPunct="1">
              <a:buFontTx/>
              <a:buNone/>
            </a:pPr>
            <a:r>
              <a:rPr lang="en-US" altLang="en-US" sz="2800" b="1" smtClean="0"/>
              <a:t>2- Presence or absence of a duct system</a:t>
            </a:r>
            <a:endParaRPr lang="en-US" altLang="en-US" sz="2800" smtClean="0"/>
          </a:p>
          <a:p>
            <a:pPr marL="273050" indent="-273050" algn="l" rtl="0" eaLnBrk="1" hangingPunct="1">
              <a:buFontTx/>
              <a:buNone/>
            </a:pPr>
            <a:r>
              <a:rPr lang="en-US" altLang="en-US" sz="2800" b="1" smtClean="0"/>
              <a:t>3- Mode of secretion (mechanism)</a:t>
            </a:r>
          </a:p>
          <a:p>
            <a:pPr marL="273050" indent="-273050" algn="l" rtl="0" eaLnBrk="1" hangingPunct="1">
              <a:buFontTx/>
              <a:buNone/>
            </a:pPr>
            <a:r>
              <a:rPr lang="en-US" altLang="en-US" sz="2800" b="1" smtClean="0"/>
              <a:t>4- Nature of secretion</a:t>
            </a:r>
          </a:p>
          <a:p>
            <a:pPr marL="273050" indent="-273050" algn="l" rtl="0" eaLnBrk="1" hangingPunct="1">
              <a:buFontTx/>
              <a:buNone/>
            </a:pPr>
            <a:r>
              <a:rPr lang="en-US" altLang="en-US" sz="2800" b="1" smtClean="0"/>
              <a:t>5- Shape of the secretory portion</a:t>
            </a:r>
          </a:p>
          <a:p>
            <a:pPr marL="273050" indent="-273050" algn="l" rtl="0" eaLnBrk="1" hangingPunct="1">
              <a:buFontTx/>
              <a:buNone/>
            </a:pPr>
            <a:r>
              <a:rPr lang="en-US" altLang="en-US" sz="2800" b="1" smtClean="0"/>
              <a:t>6- Branching of duct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 Black" panose="020B0A04020102020204" pitchFamily="34" charset="0"/>
              </a:rPr>
              <a:t>Apical modifications</a:t>
            </a:r>
            <a:endParaRPr lang="en-US" altLang="ar-JO" smtClean="0"/>
          </a:p>
        </p:txBody>
      </p:sp>
      <p:pic>
        <p:nvPicPr>
          <p:cNvPr id="2867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963" y="2393950"/>
            <a:ext cx="3962400" cy="4418013"/>
          </a:xfrm>
        </p:spPr>
      </p:pic>
      <p:pic>
        <p:nvPicPr>
          <p:cNvPr id="2867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393950"/>
            <a:ext cx="4343400" cy="4418013"/>
          </a:xfrm>
        </p:spPr>
      </p:pic>
      <p:pic>
        <p:nvPicPr>
          <p:cNvPr id="28677" name="Picture 2" descr="Image result for EM of cilia and microvill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417638"/>
            <a:ext cx="2333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Image result for EM of cilia and microvilli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2409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/>
          <p:cNvSpPr>
            <a:spLocks noGrp="1"/>
          </p:cNvSpPr>
          <p:nvPr>
            <p:ph type="title"/>
          </p:nvPr>
        </p:nvSpPr>
        <p:spPr>
          <a:xfrm>
            <a:off x="304800" y="11113"/>
            <a:ext cx="8229600" cy="11430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0000"/>
                </a:solidFill>
              </a:rPr>
              <a:t>Intercellular junctions</a:t>
            </a:r>
            <a:br>
              <a:rPr lang="en-US" altLang="en-US" sz="3200" b="1" smtClean="0">
                <a:solidFill>
                  <a:srgbClr val="000000"/>
                </a:solidFill>
              </a:rPr>
            </a:br>
            <a:r>
              <a:rPr lang="en-US" altLang="en-US" sz="3200" b="1" smtClean="0">
                <a:solidFill>
                  <a:srgbClr val="000000"/>
                </a:solidFill>
              </a:rPr>
              <a:t>(cell to cell adhesion)</a:t>
            </a:r>
            <a:endParaRPr lang="ar-JO" altLang="en-US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5181600" cy="5562600"/>
          </a:xfrm>
        </p:spPr>
        <p:txBody>
          <a:bodyPr/>
          <a:lstStyle/>
          <a:p>
            <a:pPr algn="l" rtl="0"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The intercellular junctions are more </a:t>
            </a:r>
            <a:r>
              <a:rPr lang="en-US" altLang="en-US" sz="2000" b="1" dirty="0">
                <a:solidFill>
                  <a:srgbClr val="FF0000"/>
                </a:solidFill>
              </a:rPr>
              <a:t>numerous between the epithelial cells</a:t>
            </a:r>
            <a:r>
              <a:rPr lang="en-US" altLang="en-US" sz="2000" dirty="0">
                <a:solidFill>
                  <a:srgbClr val="000000"/>
                </a:solidFill>
              </a:rPr>
              <a:t>. They are three types</a:t>
            </a:r>
          </a:p>
          <a:p>
            <a:pPr marL="0" indent="0" algn="l" rtl="0"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1- Occluding junctions: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2000" b="1" kern="1200" dirty="0" smtClean="0">
                <a:solidFill>
                  <a:srgbClr val="FF0000"/>
                </a:solidFill>
              </a:rPr>
              <a:t>Tight )</a:t>
            </a:r>
          </a:p>
          <a:p>
            <a:pPr marL="0" indent="0" algn="l" rtl="0">
              <a:buFontTx/>
              <a:buNone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link </a:t>
            </a:r>
            <a:r>
              <a:rPr lang="en-US" altLang="en-US" sz="2000" dirty="0">
                <a:solidFill>
                  <a:srgbClr val="000000"/>
                </a:solidFill>
              </a:rPr>
              <a:t>cells to form an impermeable barrier.</a:t>
            </a:r>
          </a:p>
          <a:p>
            <a:pPr marL="0" indent="0" algn="l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2- Anchoring junctions:  </a:t>
            </a:r>
            <a:r>
              <a:rPr lang="en-US" altLang="en-US" sz="2000" b="1" dirty="0">
                <a:solidFill>
                  <a:srgbClr val="FF0000"/>
                </a:solidFill>
              </a:rPr>
              <a:t>(</a:t>
            </a:r>
            <a:r>
              <a:rPr lang="en-US" altLang="en-US" sz="2000" b="1" kern="1200" dirty="0">
                <a:solidFill>
                  <a:srgbClr val="FF0000"/>
                </a:solidFill>
              </a:rPr>
              <a:t>Adhering)</a:t>
            </a:r>
            <a:endParaRPr lang="fr-FR" altLang="en-US" sz="2000" b="1" kern="1200" dirty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provide mechanical stability to the epithelial cells</a:t>
            </a:r>
            <a:r>
              <a:rPr lang="en-US" altLang="en-US" sz="2000" dirty="0" smtClean="0">
                <a:solidFill>
                  <a:srgbClr val="000000"/>
                </a:solidFill>
              </a:rPr>
              <a:t>.</a:t>
            </a:r>
          </a:p>
          <a:p>
            <a:pPr algn="l" rtl="0">
              <a:defRPr/>
            </a:pPr>
            <a:r>
              <a:rPr lang="en-US" altLang="en-US" sz="1800" b="1" dirty="0" err="1">
                <a:solidFill>
                  <a:srgbClr val="FF0000"/>
                </a:solidFill>
              </a:rPr>
              <a:t>Zonula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adherens</a:t>
            </a:r>
            <a:r>
              <a:rPr lang="en-US" altLang="en-US" sz="1800" b="1" dirty="0">
                <a:solidFill>
                  <a:srgbClr val="FF0000"/>
                </a:solidFill>
              </a:rPr>
              <a:t>: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endParaRPr lang="en-US" altLang="en-US" sz="1800" dirty="0" smtClean="0">
              <a:solidFill>
                <a:srgbClr val="FF0000"/>
              </a:solidFill>
            </a:endParaRP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sz="1800" b="1" kern="1200" dirty="0">
                <a:solidFill>
                  <a:srgbClr val="000000"/>
                </a:solidFill>
              </a:rPr>
              <a:t> </a:t>
            </a:r>
            <a:r>
              <a:rPr lang="en-US" sz="1800" b="1" kern="1200" dirty="0">
                <a:solidFill>
                  <a:srgbClr val="FF0000"/>
                </a:solidFill>
              </a:rPr>
              <a:t>Macula </a:t>
            </a:r>
            <a:r>
              <a:rPr lang="en-US" sz="1800" b="1" kern="1200" dirty="0" err="1">
                <a:solidFill>
                  <a:srgbClr val="FF0000"/>
                </a:solidFill>
              </a:rPr>
              <a:t>adherens</a:t>
            </a:r>
            <a:r>
              <a:rPr lang="en-US" sz="1800" b="1" kern="1200" dirty="0">
                <a:solidFill>
                  <a:srgbClr val="FF0000"/>
                </a:solidFill>
              </a:rPr>
              <a:t> </a:t>
            </a:r>
            <a:r>
              <a:rPr lang="en-US" sz="1800" b="1" kern="1200" dirty="0" smtClean="0">
                <a:solidFill>
                  <a:srgbClr val="FF0000"/>
                </a:solidFill>
              </a:rPr>
              <a:t>= desmosomes: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marL="0" indent="0" algn="l" rtl="0"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3- Communicating junctions: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2000" b="1" kern="1200" dirty="0" smtClean="0">
                <a:solidFill>
                  <a:srgbClr val="FF0000"/>
                </a:solidFill>
              </a:rPr>
              <a:t>Gap)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allow movement of molecules between </a:t>
            </a:r>
            <a:r>
              <a:rPr lang="en-US" altLang="en-US" sz="2000" dirty="0" smtClean="0">
                <a:solidFill>
                  <a:srgbClr val="000000"/>
                </a:solidFill>
              </a:rPr>
              <a:t>cells</a:t>
            </a:r>
          </a:p>
          <a:p>
            <a:pPr marL="0" indent="0"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kern="1200" dirty="0">
                <a:solidFill>
                  <a:srgbClr val="333399"/>
                </a:solidFill>
              </a:rPr>
              <a:t>It permits the exchange of molecules e.g. ions, amino acids allowing integration, communication and coordination between cells</a:t>
            </a:r>
          </a:p>
          <a:p>
            <a:pPr marL="0" indent="0" algn="ctr" rtl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b="1" kern="1200" dirty="0">
              <a:solidFill>
                <a:srgbClr val="333399"/>
              </a:solidFill>
            </a:endParaRPr>
          </a:p>
          <a:p>
            <a:pPr marL="0" indent="0" algn="ctr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kern="1200" dirty="0">
                <a:solidFill>
                  <a:srgbClr val="333399"/>
                </a:solidFill>
              </a:rPr>
              <a:t>It is found mainly in cardiac and smooth muscle cells</a:t>
            </a:r>
          </a:p>
          <a:p>
            <a:pPr marL="0" indent="0" algn="l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kern="1200" dirty="0">
              <a:solidFill>
                <a:srgbClr val="000000"/>
              </a:solidFill>
            </a:endParaRPr>
          </a:p>
          <a:p>
            <a:pPr marL="0" indent="0" algn="l" rtl="0">
              <a:buFontTx/>
              <a:buNone/>
              <a:defRPr/>
            </a:pPr>
            <a:endParaRPr lang="ar-EG" altLang="en-US" sz="2000" dirty="0">
              <a:solidFill>
                <a:srgbClr val="000000"/>
              </a:solidFill>
            </a:endParaRPr>
          </a:p>
          <a:p>
            <a:pPr algn="l" rtl="0">
              <a:defRPr/>
            </a:pPr>
            <a:endParaRPr lang="ar-JO" dirty="0"/>
          </a:p>
        </p:txBody>
      </p:sp>
      <p:pic>
        <p:nvPicPr>
          <p:cNvPr id="29700" name="Picture 4" descr="tight-junc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00200"/>
            <a:ext cx="3581400" cy="4953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0000"/>
                </a:solidFill>
              </a:rPr>
              <a:t>Intercellular junctions</a:t>
            </a:r>
            <a:endParaRPr lang="ar-JO" altLang="en-US" smtClean="0"/>
          </a:p>
        </p:txBody>
      </p:sp>
      <p:pic>
        <p:nvPicPr>
          <p:cNvPr id="30723" name="Picture 3" descr="jun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r="40556"/>
          <a:stretch>
            <a:fillRect/>
          </a:stretch>
        </p:blipFill>
        <p:spPr>
          <a:xfrm>
            <a:off x="6248400" y="1371600"/>
            <a:ext cx="2743200" cy="5246688"/>
          </a:xfrm>
          <a:noFill/>
        </p:spPr>
      </p:pic>
      <p:pic>
        <p:nvPicPr>
          <p:cNvPr id="30724" name="Picture 5" descr="TightJunc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2895600" cy="5207000"/>
          </a:xfrm>
          <a:noFill/>
        </p:spPr>
      </p:pic>
      <p:pic>
        <p:nvPicPr>
          <p:cNvPr id="30725" name="Picture 4" descr="1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" r="3923"/>
          <a:stretch>
            <a:fillRect/>
          </a:stretch>
        </p:blipFill>
        <p:spPr bwMode="auto">
          <a:xfrm>
            <a:off x="2895600" y="1371600"/>
            <a:ext cx="3048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000000"/>
                </a:solidFill>
                <a:latin typeface="Arial Black" panose="020B0A04020102020204" pitchFamily="34" charset="0"/>
              </a:rPr>
              <a:t>Basal modifications</a:t>
            </a:r>
            <a:br>
              <a:rPr lang="en-US" altLang="en-US" sz="2800" smtClean="0">
                <a:solidFill>
                  <a:srgbClr val="000000"/>
                </a:solidFill>
                <a:latin typeface="Arial Black" panose="020B0A04020102020204" pitchFamily="34" charset="0"/>
              </a:rPr>
            </a:br>
            <a:endParaRPr lang="ar-JO" altLang="en-US" smtClean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331788" y="990600"/>
            <a:ext cx="4724400" cy="5486400"/>
          </a:xfrm>
        </p:spPr>
        <p:txBody>
          <a:bodyPr/>
          <a:lstStyle/>
          <a:p>
            <a:pPr algn="l" rtl="0"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Basement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 rtl="0"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Basal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infolding</a:t>
            </a: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 rtl="0">
              <a:defRPr/>
            </a:pP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Hemidesmosome</a:t>
            </a: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12" descr="b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0938" y="895350"/>
            <a:ext cx="4011612" cy="2971800"/>
          </a:xfrm>
          <a:noFill/>
        </p:spPr>
      </p:pic>
      <p:pic>
        <p:nvPicPr>
          <p:cNvPr id="31749" name="Picture 3" descr="junc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r="40556"/>
          <a:stretch>
            <a:fillRect/>
          </a:stretch>
        </p:blipFill>
        <p:spPr>
          <a:xfrm>
            <a:off x="381000" y="3048000"/>
            <a:ext cx="3962400" cy="3810000"/>
          </a:xfrm>
          <a:noFill/>
        </p:spPr>
      </p:pic>
      <p:sp>
        <p:nvSpPr>
          <p:cNvPr id="31750" name="AutoShape 11" descr="Image result for EM of hemidesmosome 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ar-JO"/>
          </a:p>
        </p:txBody>
      </p:sp>
      <p:pic>
        <p:nvPicPr>
          <p:cNvPr id="31751" name="Picture 17" descr="Image result for EM of hemidesmosome 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3933825"/>
            <a:ext cx="401161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000000"/>
                </a:solidFill>
                <a:latin typeface="Arial Black" panose="020B0A04020102020204" pitchFamily="34" charset="0"/>
              </a:rPr>
              <a:t>Basement membrane</a:t>
            </a:r>
            <a:endParaRPr lang="ar-JO" altLang="en-US" smtClean="0"/>
          </a:p>
        </p:txBody>
      </p:sp>
      <p:sp>
        <p:nvSpPr>
          <p:cNvPr id="2560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0" y="990600"/>
            <a:ext cx="5715000" cy="5791200"/>
          </a:xfrm>
        </p:spPr>
        <p:txBody>
          <a:bodyPr/>
          <a:lstStyle/>
          <a:p>
            <a:pPr algn="l" rtl="0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 extracellular layer having two parts:</a:t>
            </a:r>
          </a:p>
          <a:p>
            <a:pPr algn="l" rtl="0"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Basal lamina 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IV collagen + laminin</a:t>
            </a:r>
          </a:p>
          <a:p>
            <a:pPr algn="l" rtl="0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by epithelial cell  </a:t>
            </a:r>
          </a:p>
          <a:p>
            <a:pPr algn="l" rtl="0"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Reticular lamina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Type VII collagen + type III collagen (reticular F) </a:t>
            </a:r>
          </a:p>
          <a:p>
            <a:pPr algn="l" rtl="0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Secreted by C.T. cells </a:t>
            </a:r>
          </a:p>
          <a:p>
            <a:pPr marL="0" indent="0" algn="l" rtl="0">
              <a:buFontTx/>
              <a:buNone/>
              <a:defRPr/>
            </a:pPr>
            <a:r>
              <a:rPr lang="en-US" altLang="en-US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Function : </a:t>
            </a:r>
          </a:p>
          <a:p>
            <a:pPr algn="l" rtl="0">
              <a:buFontTx/>
              <a:buAutoNum type="arabicPeriod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 epithelium to C.T. </a:t>
            </a:r>
          </a:p>
          <a:p>
            <a:pPr algn="l" rtl="0">
              <a:buFontTx/>
              <a:buAutoNum type="arabicPeriod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epithelium from other tissue </a:t>
            </a:r>
          </a:p>
          <a:p>
            <a:pPr algn="l" rtl="0">
              <a:buFontTx/>
              <a:buAutoNum type="arabicPeriod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Regulate (filter) substances passing from C.T. to epithelium </a:t>
            </a:r>
          </a:p>
          <a:p>
            <a:pPr algn="l" rtl="0">
              <a:buFontTx/>
              <a:buAutoNum type="arabicPeriod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 during tissue regeneration </a:t>
            </a:r>
            <a:endParaRPr lang="ar-JO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4" descr="087z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524000"/>
            <a:ext cx="3289300" cy="2590800"/>
          </a:xfrm>
          <a:noFill/>
        </p:spPr>
      </p:pic>
      <p:pic>
        <p:nvPicPr>
          <p:cNvPr id="7" name="Picture 6" descr="r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4267200"/>
            <a:ext cx="3276600" cy="243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ank Yo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65175"/>
            <a:ext cx="5016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940425" y="5445125"/>
            <a:ext cx="122396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ar-EG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543800" cy="1285875"/>
          </a:xfrm>
        </p:spPr>
        <p:txBody>
          <a:bodyPr lIns="0" rIns="0" bIns="0" anchor="b"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  <a:latin typeface="Arial Black" panose="020B0A04020102020204" pitchFamily="34" charset="0"/>
              </a:rPr>
              <a:t>Number of cells</a:t>
            </a:r>
            <a:endParaRPr lang="fr-FR" altLang="en-US" sz="3600" b="1" u="sng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7" name="Picture 17" descr="pan40h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330575"/>
            <a:ext cx="4191000" cy="3222625"/>
          </a:xfrm>
          <a:noFill/>
        </p:spPr>
      </p:pic>
      <p:sp>
        <p:nvSpPr>
          <p:cNvPr id="6148" name="AutoShape 5"/>
          <p:cNvSpPr>
            <a:spLocks noChangeArrowheads="1"/>
          </p:cNvSpPr>
          <p:nvPr/>
        </p:nvSpPr>
        <p:spPr bwMode="auto">
          <a:xfrm rot="1991407">
            <a:off x="2627313" y="1341438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Arial Black" panose="020B0A04020102020204" pitchFamily="34" charset="0"/>
            </a:endParaRPr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 rot="-2582091">
            <a:off x="5724525" y="1268413"/>
            <a:ext cx="431800" cy="708025"/>
          </a:xfrm>
          <a:prstGeom prst="downArrow">
            <a:avLst>
              <a:gd name="adj1" fmla="val 50000"/>
              <a:gd name="adj2" fmla="val 409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Arial Black" panose="020B0A04020102020204" pitchFamily="34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971550" y="1989138"/>
            <a:ext cx="29527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 Black" panose="020B0A04020102020204" pitchFamily="34" charset="0"/>
              </a:rPr>
              <a:t>Unicellular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Arial Black" panose="020B0A04020102020204" pitchFamily="34" charset="0"/>
              </a:rPr>
              <a:t>(goblet cell) 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5173663" y="1989138"/>
            <a:ext cx="30384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Black" panose="020B0A04020102020204" pitchFamily="34" charset="0"/>
              </a:rPr>
              <a:t>Multicellular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Arial Black" panose="020B0A04020102020204" pitchFamily="34" charset="0"/>
              </a:rPr>
              <a:t>(Most of the glands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Arial Black" panose="020B0A04020102020204" pitchFamily="34" charset="0"/>
              </a:rPr>
              <a:t>e.g. Salivary glands)</a:t>
            </a:r>
          </a:p>
        </p:txBody>
      </p:sp>
      <p:pic>
        <p:nvPicPr>
          <p:cNvPr id="6152" name="Picture 4" descr="30972 epi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5" t="23529" b="47060"/>
          <a:stretch>
            <a:fillRect/>
          </a:stretch>
        </p:blipFill>
        <p:spPr bwMode="auto">
          <a:xfrm>
            <a:off x="152400" y="3330575"/>
            <a:ext cx="44196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06413" y="38100"/>
            <a:ext cx="8229600" cy="1325563"/>
          </a:xfrm>
        </p:spPr>
        <p:txBody>
          <a:bodyPr/>
          <a:lstStyle/>
          <a:p>
            <a:r>
              <a:rPr lang="en-US" altLang="en-US" sz="2800" smtClean="0">
                <a:latin typeface="Arial Black" panose="020B0A04020102020204" pitchFamily="34" charset="0"/>
              </a:rPr>
              <a:t>Mechanism (Mode) of Glandular secretions</a:t>
            </a:r>
            <a:br>
              <a:rPr lang="en-US" altLang="en-US" sz="2800" smtClean="0">
                <a:latin typeface="Arial Black" panose="020B0A04020102020204" pitchFamily="34" charset="0"/>
              </a:rPr>
            </a:br>
            <a:endParaRPr lang="en-US" altLang="en-US" sz="2800" smtClean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5181600" cy="5410200"/>
          </a:xfrm>
        </p:spPr>
        <p:txBody>
          <a:bodyPr/>
          <a:lstStyle/>
          <a:p>
            <a:pPr algn="l" rtl="0"/>
            <a:r>
              <a:rPr lang="en-US" altLang="en-US" sz="2400" b="1" smtClean="0">
                <a:solidFill>
                  <a:srgbClr val="A50021"/>
                </a:solidFill>
              </a:rPr>
              <a:t>Merocrine glands</a:t>
            </a:r>
          </a:p>
          <a:p>
            <a:pPr algn="l" rtl="0"/>
            <a:r>
              <a:rPr lang="en-US" altLang="en-US" sz="2000" b="1" smtClean="0"/>
              <a:t>The secretion  released through exocytosis e.g. </a:t>
            </a:r>
            <a:r>
              <a:rPr lang="en-US" altLang="en-US" sz="2000" b="1" smtClean="0">
                <a:solidFill>
                  <a:srgbClr val="009900"/>
                </a:solidFill>
              </a:rPr>
              <a:t>Pancreas</a:t>
            </a:r>
          </a:p>
          <a:p>
            <a:pPr algn="l" rtl="0"/>
            <a:endParaRPr lang="en-US" altLang="en-US" sz="2000" b="1" smtClean="0">
              <a:solidFill>
                <a:srgbClr val="009900"/>
              </a:solidFill>
            </a:endParaRPr>
          </a:p>
          <a:p>
            <a:pPr algn="l" rtl="0"/>
            <a:r>
              <a:rPr lang="en-US" altLang="en-US" sz="2400" b="1" smtClean="0">
                <a:solidFill>
                  <a:srgbClr val="A50021"/>
                </a:solidFill>
              </a:rPr>
              <a:t>Apocrine glands</a:t>
            </a:r>
            <a:endParaRPr lang="ar-EG" altLang="en-US" sz="2400" smtClean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 smtClean="0"/>
              <a:t>The secretion involves the loss of both product and apical cytoplasm e. g. </a:t>
            </a:r>
            <a:r>
              <a:rPr lang="en-US" altLang="en-US" sz="2000" b="1" smtClean="0">
                <a:solidFill>
                  <a:srgbClr val="009900"/>
                </a:solidFill>
              </a:rPr>
              <a:t>Mammary glands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en-US" sz="2000" smtClean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A50021"/>
                </a:solidFill>
              </a:rPr>
              <a:t>. Holocrine gland</a:t>
            </a:r>
            <a:endParaRPr lang="en-US" altLang="en-US" sz="2400" b="1" smtClean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 smtClean="0"/>
              <a:t>The secretion destroys the cell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solidFill>
                  <a:srgbClr val="009900"/>
                </a:solidFill>
              </a:rPr>
              <a:t>Sebaceous glands</a:t>
            </a:r>
          </a:p>
          <a:p>
            <a:pPr algn="l" rtl="0"/>
            <a:endParaRPr lang="en-US" altLang="en-US" sz="2400" smtClean="0"/>
          </a:p>
        </p:txBody>
      </p:sp>
      <p:pic>
        <p:nvPicPr>
          <p:cNvPr id="6" name="Video-0005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814513"/>
            <a:ext cx="2254250" cy="2185987"/>
          </a:xfrm>
        </p:spPr>
      </p:pic>
      <p:pic>
        <p:nvPicPr>
          <p:cNvPr id="7" name="Video-0004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9913" y="4440238"/>
            <a:ext cx="2209800" cy="2187575"/>
          </a:xfrm>
        </p:spPr>
      </p:pic>
      <p:pic>
        <p:nvPicPr>
          <p:cNvPr id="8" name="Video-0006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4362450"/>
            <a:ext cx="2011362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66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386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723" y="1"/>
            <a:ext cx="9107277" cy="2209800"/>
          </a:xfrm>
          <a:ln>
            <a:miter lim="800000"/>
            <a:headEnd/>
            <a:tailEnd/>
          </a:ln>
          <a:extLst/>
        </p:spPr>
        <p:txBody>
          <a:bodyPr l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99"/>
                </a:solidFill>
              </a:rPr>
              <a:t/>
            </a:r>
            <a:br>
              <a:rPr lang="en-US" sz="3600" b="1" dirty="0" smtClean="0">
                <a:solidFill>
                  <a:srgbClr val="000099"/>
                </a:solidFill>
              </a:rPr>
            </a:br>
            <a:r>
              <a:rPr lang="en-US" sz="3600" b="1" dirty="0">
                <a:solidFill>
                  <a:srgbClr val="000099"/>
                </a:solidFill>
                <a:latin typeface="Arial Black" panose="020B0A04020102020204" pitchFamily="34" charset="0"/>
              </a:rPr>
              <a:t>Presence </a:t>
            </a:r>
            <a:r>
              <a:rPr lang="en-US" sz="36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of </a:t>
            </a:r>
            <a:r>
              <a:rPr lang="en-US" sz="3600" b="1" dirty="0">
                <a:solidFill>
                  <a:srgbClr val="000099"/>
                </a:solidFill>
                <a:latin typeface="Arial Black" panose="020B0A04020102020204" pitchFamily="34" charset="0"/>
              </a:rPr>
              <a:t>a duct </a:t>
            </a:r>
            <a:r>
              <a:rPr lang="en-US" sz="3600" b="1" dirty="0" smtClean="0">
                <a:solidFill>
                  <a:srgbClr val="000099"/>
                </a:solidFill>
                <a:latin typeface="Arial Black" pitchFamily="34" charset="0"/>
              </a:rPr>
              <a:t>system</a:t>
            </a:r>
            <a:br>
              <a:rPr lang="en-US" sz="3600" b="1" dirty="0" smtClean="0">
                <a:solidFill>
                  <a:srgbClr val="000099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Exocrine     Endocrine    mixed</a:t>
            </a:r>
            <a:r>
              <a:rPr lang="en-US" sz="36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en-US" sz="36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en-US" sz="3600" b="1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endParaRPr lang="fr-FR" sz="3200" b="1" kern="12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3" name="Picture 3" descr="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8534400" cy="5029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990600"/>
            <a:ext cx="68580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l" rtl="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Serous glands: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parotid gland</a:t>
            </a: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Mucous glands: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sublingual gland</a:t>
            </a:r>
          </a:p>
          <a:p>
            <a:pPr algn="l" rtl="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glands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submandibular gland</a:t>
            </a: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Glands with special secretion:          </a:t>
            </a:r>
          </a:p>
          <a:p>
            <a:pPr marL="457200" indent="-457200" algn="l" rtl="0" eaLnBrk="1" hangingPunct="1">
              <a:spcBef>
                <a:spcPct val="0"/>
              </a:spcBef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sebaceous gland</a:t>
            </a: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(oily secretion)</a:t>
            </a:r>
          </a:p>
          <a:p>
            <a:pPr marL="457200" indent="-457200" algn="l" rtl="0" eaLnBrk="1" hangingPunct="1">
              <a:spcBef>
                <a:spcPct val="0"/>
              </a:spcBef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lacrimal gland    </a:t>
            </a: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watery secretion</a:t>
            </a:r>
          </a:p>
          <a:p>
            <a:pPr marL="457200" indent="-457200" algn="l" rtl="0" eaLnBrk="1" hangingPunct="1">
              <a:spcBef>
                <a:spcPct val="0"/>
              </a:spcBef>
              <a:defRPr/>
            </a:pP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Mammary gland : Milk secretion</a:t>
            </a:r>
          </a:p>
          <a:p>
            <a:pPr marL="457200" indent="-457200" algn="l" rtl="0" eaLnBrk="1" hangingPunct="1">
              <a:spcBef>
                <a:spcPct val="0"/>
              </a:spcBef>
              <a:defRPr/>
            </a:pP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Glands in the ear : wax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800" b="1" dirty="0" smtClean="0"/>
          </a:p>
          <a:p>
            <a:pPr algn="l" rtl="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b="1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01613" y="287338"/>
            <a:ext cx="8566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Arial Black" panose="020B0A04020102020204" pitchFamily="34" charset="0"/>
              </a:rPr>
              <a:t>Nature of Glandular secretions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9"/>
          <a:stretch>
            <a:fillRect/>
          </a:stretch>
        </p:blipFill>
        <p:spPr bwMode="auto">
          <a:xfrm>
            <a:off x="6372225" y="2647950"/>
            <a:ext cx="27717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Picture 5" descr="Copy of mixed salivary acini"/>
          <p:cNvSpPr>
            <a:spLocks noChangeAspect="1" noChangeArrowheads="1"/>
          </p:cNvSpPr>
          <p:nvPr/>
        </p:nvSpPr>
        <p:spPr bwMode="auto">
          <a:xfrm>
            <a:off x="13536613" y="88820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ar-EG" altLang="en-US" sz="1800"/>
          </a:p>
        </p:txBody>
      </p:sp>
      <p:sp>
        <p:nvSpPr>
          <p:cNvPr id="12294" name="Picture 2"/>
          <p:cNvSpPr>
            <a:spLocks noChangeAspect="1" noChangeArrowheads="1"/>
          </p:cNvSpPr>
          <p:nvPr/>
        </p:nvSpPr>
        <p:spPr bwMode="auto">
          <a:xfrm>
            <a:off x="7239000" y="5486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ar-EG" altLang="en-US" sz="1800"/>
          </a:p>
        </p:txBody>
      </p:sp>
      <p:pic>
        <p:nvPicPr>
          <p:cNvPr id="12295" name="Picture 11" descr="Image result for parotid   gland histology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573588"/>
            <a:ext cx="277177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5" descr="Image result for parotid   gland histology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727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سهم إلى اليمين 3"/>
          <p:cNvSpPr>
            <a:spLocks noChangeArrowheads="1"/>
          </p:cNvSpPr>
          <p:nvPr/>
        </p:nvSpPr>
        <p:spPr bwMode="auto">
          <a:xfrm>
            <a:off x="5051425" y="2776538"/>
            <a:ext cx="2209800" cy="203200"/>
          </a:xfrm>
          <a:prstGeom prst="rightArrow">
            <a:avLst>
              <a:gd name="adj1" fmla="val 50000"/>
              <a:gd name="adj2" fmla="val 497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 b="1" smtClean="0">
                <a:solidFill>
                  <a:schemeClr val="accent2"/>
                </a:solidFill>
                <a:latin typeface="Arial Black" panose="020B0A04020102020204" pitchFamily="34" charset="0"/>
              </a:rPr>
              <a:t>shape of secretory portion</a:t>
            </a:r>
          </a:p>
        </p:txBody>
      </p:sp>
      <p:pic>
        <p:nvPicPr>
          <p:cNvPr id="13315" name="Picture 4" descr="gla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0" b="28976"/>
          <a:stretch>
            <a:fillRect/>
          </a:stretch>
        </p:blipFill>
        <p:spPr bwMode="auto">
          <a:xfrm>
            <a:off x="3046413" y="1322388"/>
            <a:ext cx="22844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gla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99"/>
          <a:stretch>
            <a:fillRect/>
          </a:stretch>
        </p:blipFill>
        <p:spPr bwMode="auto">
          <a:xfrm>
            <a:off x="58738" y="1466850"/>
            <a:ext cx="185896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13"/>
          <p:cNvGrpSpPr>
            <a:grpSpLocks/>
          </p:cNvGrpSpPr>
          <p:nvPr/>
        </p:nvGrpSpPr>
        <p:grpSpPr bwMode="auto">
          <a:xfrm>
            <a:off x="6288088" y="1322388"/>
            <a:ext cx="2284412" cy="4038600"/>
            <a:chOff x="3601" y="1200"/>
            <a:chExt cx="1439" cy="2544"/>
          </a:xfrm>
        </p:grpSpPr>
        <p:grpSp>
          <p:nvGrpSpPr>
            <p:cNvPr id="13319" name="Group 5"/>
            <p:cNvGrpSpPr>
              <a:grpSpLocks/>
            </p:cNvGrpSpPr>
            <p:nvPr/>
          </p:nvGrpSpPr>
          <p:grpSpPr bwMode="auto">
            <a:xfrm>
              <a:off x="3601" y="1200"/>
              <a:ext cx="1439" cy="2544"/>
              <a:chOff x="1200" y="1200"/>
              <a:chExt cx="1439" cy="2544"/>
            </a:xfrm>
          </p:grpSpPr>
          <p:pic>
            <p:nvPicPr>
              <p:cNvPr id="13323" name="Picture 6" descr="gland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000"/>
              <a:stretch>
                <a:fillRect/>
              </a:stretch>
            </p:blipFill>
            <p:spPr bwMode="auto">
              <a:xfrm>
                <a:off x="1271" y="1200"/>
                <a:ext cx="1129" cy="2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7" descr="gland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00" t="40585" b="16800"/>
              <a:stretch>
                <a:fillRect/>
              </a:stretch>
            </p:blipFill>
            <p:spPr bwMode="auto">
              <a:xfrm>
                <a:off x="1200" y="2736"/>
                <a:ext cx="1439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0" name="Picture 9" descr="gland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75" r="12650" b="77678"/>
            <a:stretch>
              <a:fillRect/>
            </a:stretch>
          </p:blipFill>
          <p:spPr bwMode="auto">
            <a:xfrm>
              <a:off x="4560" y="1200"/>
              <a:ext cx="48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>
              <a:off x="4454" y="1369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-</a:t>
              </a:r>
            </a:p>
          </p:txBody>
        </p:sp>
        <p:sp>
          <p:nvSpPr>
            <p:cNvPr id="13322" name="Text Box 11"/>
            <p:cNvSpPr txBox="1">
              <a:spLocks noChangeArrowheads="1"/>
            </p:cNvSpPr>
            <p:nvPr/>
          </p:nvSpPr>
          <p:spPr bwMode="auto">
            <a:xfrm>
              <a:off x="4356" y="140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o</a:t>
              </a:r>
            </a:p>
          </p:txBody>
        </p:sp>
      </p:grpSp>
      <p:pic>
        <p:nvPicPr>
          <p:cNvPr id="13318" name="Picture 4" descr="gla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0" t="36526" b="16800"/>
          <a:stretch>
            <a:fillRect/>
          </a:stretch>
        </p:blipFill>
        <p:spPr bwMode="auto">
          <a:xfrm>
            <a:off x="2687638" y="2438400"/>
            <a:ext cx="30035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8229600" cy="7620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sz="2400" b="1" smtClean="0">
                <a:solidFill>
                  <a:srgbClr val="A50021"/>
                </a:solidFill>
              </a:rPr>
              <a:t>Intestinal glands       Sweat glands           Fundic glands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9" b="66891"/>
          <a:stretch>
            <a:fillRect/>
          </a:stretch>
        </p:blipFill>
        <p:spPr bwMode="auto">
          <a:xfrm>
            <a:off x="169863" y="1752600"/>
            <a:ext cx="8686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000099"/>
                </a:solidFill>
                <a:latin typeface="Arial Black" panose="020B0A04020102020204" pitchFamily="34" charset="0"/>
              </a:rPr>
              <a:t>Classification of Tubular Glands</a:t>
            </a:r>
            <a:br>
              <a:rPr lang="en-US" altLang="en-US" sz="3600" b="1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en-US" altLang="en-US" sz="3600" b="1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3600" b="1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endParaRPr lang="en-US" altLang="en-US" sz="3600" b="1" smtClean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000099"/>
                </a:solidFill>
                <a:latin typeface="Arial Black" panose="020B0A04020102020204" pitchFamily="34" charset="0"/>
              </a:rPr>
              <a:t>Classification of Alveolar Glands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562600"/>
            <a:ext cx="8229600" cy="6096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sz="2800" b="1" smtClean="0">
                <a:solidFill>
                  <a:srgbClr val="A50021"/>
                </a:solidFill>
              </a:rPr>
              <a:t>Sebaceous glands             Tarsal glands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1" b="68719"/>
          <a:stretch>
            <a:fillRect/>
          </a:stretch>
        </p:blipFill>
        <p:spPr bwMode="auto">
          <a:xfrm>
            <a:off x="1398588" y="1295400"/>
            <a:ext cx="66294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608</Words>
  <Application>Microsoft Office PowerPoint</Application>
  <PresentationFormat>On-screen Show (4:3)</PresentationFormat>
  <Paragraphs>159</Paragraphs>
  <Slides>25</Slides>
  <Notes>5</Notes>
  <HiddenSlides>1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Times New Roman</vt:lpstr>
      <vt:lpstr>Default Design</vt:lpstr>
      <vt:lpstr>PowerPoint Presentation</vt:lpstr>
      <vt:lpstr>Types of glandular epithelium</vt:lpstr>
      <vt:lpstr>Number of cells</vt:lpstr>
      <vt:lpstr>Mechanism (Mode) of Glandular secretions </vt:lpstr>
      <vt:lpstr> Presence of a duct system Exocrine     Endocrine    mixed  </vt:lpstr>
      <vt:lpstr>PowerPoint Presentation</vt:lpstr>
      <vt:lpstr> shape of secretory portion</vt:lpstr>
      <vt:lpstr>Classification of Tubular Glands  </vt:lpstr>
      <vt:lpstr>Classification of Alveolar Glands</vt:lpstr>
      <vt:lpstr>PowerPoint Presentation</vt:lpstr>
      <vt:lpstr>Goblet cells</vt:lpstr>
      <vt:lpstr>Sebaceous gland</vt:lpstr>
      <vt:lpstr>Mammary gland</vt:lpstr>
      <vt:lpstr>Special types of epithelium</vt:lpstr>
      <vt:lpstr>Special types of epithelium</vt:lpstr>
      <vt:lpstr>3- Myoepithelium </vt:lpstr>
      <vt:lpstr>Functions of epithelium</vt:lpstr>
      <vt:lpstr>Epithelial polarity</vt:lpstr>
      <vt:lpstr>Apical modifications</vt:lpstr>
      <vt:lpstr>Apical modifications</vt:lpstr>
      <vt:lpstr>Intercellular junctions (cell to cell adhesion)</vt:lpstr>
      <vt:lpstr>Intercellular junctions</vt:lpstr>
      <vt:lpstr>Basal modifications </vt:lpstr>
      <vt:lpstr>Basement membrane</vt:lpstr>
      <vt:lpstr>PowerPoint Presentation</vt:lpstr>
    </vt:vector>
  </TitlesOfParts>
  <Company>Wesmosis@Yahoo.Dk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epithelium</dc:title>
  <dc:creator>USER</dc:creator>
  <cp:lastModifiedBy>Windows User</cp:lastModifiedBy>
  <cp:revision>557</cp:revision>
  <dcterms:created xsi:type="dcterms:W3CDTF">2008-08-19T18:37:09Z</dcterms:created>
  <dcterms:modified xsi:type="dcterms:W3CDTF">2021-02-12T14:40:12Z</dcterms:modified>
</cp:coreProperties>
</file>