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58" r:id="rId4"/>
    <p:sldId id="271" r:id="rId5"/>
    <p:sldId id="272" r:id="rId6"/>
    <p:sldId id="273" r:id="rId7"/>
    <p:sldId id="274" r:id="rId8"/>
    <p:sldId id="275" r:id="rId9"/>
    <p:sldId id="266" r:id="rId10"/>
    <p:sldId id="268" r:id="rId11"/>
    <p:sldId id="269" r:id="rId12"/>
    <p:sldId id="270" r:id="rId13"/>
    <p:sldId id="261" r:id="rId14"/>
    <p:sldId id="262" r:id="rId15"/>
    <p:sldId id="263" r:id="rId16"/>
    <p:sldId id="335" r:id="rId17"/>
    <p:sldId id="264" r:id="rId18"/>
    <p:sldId id="265" r:id="rId19"/>
    <p:sldId id="259" r:id="rId20"/>
    <p:sldId id="286" r:id="rId21"/>
    <p:sldId id="285" r:id="rId22"/>
    <p:sldId id="288" r:id="rId23"/>
    <p:sldId id="284" r:id="rId24"/>
    <p:sldId id="283" r:id="rId25"/>
    <p:sldId id="292" r:id="rId26"/>
    <p:sldId id="291" r:id="rId27"/>
    <p:sldId id="290" r:id="rId28"/>
    <p:sldId id="289" r:id="rId29"/>
    <p:sldId id="294" r:id="rId30"/>
    <p:sldId id="337" r:id="rId31"/>
    <p:sldId id="282" r:id="rId32"/>
    <p:sldId id="338" r:id="rId33"/>
    <p:sldId id="336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  <a:srgbClr val="008000"/>
    <a:srgbClr val="9900CC"/>
    <a:srgbClr val="006600"/>
    <a:srgbClr val="336600"/>
    <a:srgbClr val="5F2987"/>
    <a:srgbClr val="CC0066"/>
    <a:srgbClr val="FF9900"/>
    <a:srgbClr val="91A468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3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DBDACE-3790-4900-A345-5228C5C898F2}" type="datetimeFigureOut">
              <a:rPr lang="en-MY" smtClean="0"/>
              <a:t>24/11/2020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DC4D17-D23C-4D43-9D27-268E1F659CD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09994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C4D17-D23C-4D43-9D27-268E1F659CD1}" type="slidenum">
              <a:rPr lang="en-MY" smtClean="0"/>
              <a:t>20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45132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fld id="{25454445-B45A-4C88-97AF-675D1A8DEE55}" type="slidenum">
              <a:rPr lang="ar-SA" smtClean="0">
                <a:latin typeface="Arial" charset="0"/>
              </a:rPr>
              <a:pPr eaLnBrk="1" hangingPunct="1"/>
              <a:t>30</a:t>
            </a:fld>
            <a:endParaRPr lang="en-GB" smtClean="0">
              <a:latin typeface="Arial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DB8C2-FA90-4D1F-BE0B-30FB5D6DB970}" type="datetime1">
              <a:rPr lang="en-US" smtClean="0"/>
              <a:t>11/24/2020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53894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07FB4-0EF4-4D82-A1DB-E366383429C9}" type="datetime1">
              <a:rPr lang="en-US" smtClean="0"/>
              <a:t>11/24/2020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5561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0DE35-D5C1-4058-92D6-EE4DE3D10933}" type="datetime1">
              <a:rPr lang="en-US" smtClean="0"/>
              <a:t>11/24/2020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76383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AB8A7-1538-4F01-9648-324469C62A76}" type="datetime1">
              <a:rPr lang="en-US" smtClean="0"/>
              <a:t>11/24/2020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7531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6857E-44C4-4408-8C41-A5AAE0BC2A5D}" type="datetime1">
              <a:rPr lang="en-US" smtClean="0"/>
              <a:t>11/24/2020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42809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83B61-FE97-42AE-A421-6E96BBBD7D54}" type="datetime1">
              <a:rPr lang="en-US" smtClean="0"/>
              <a:t>11/24/2020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96606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1B16F-794F-4AF9-91E1-28723E367B96}" type="datetime1">
              <a:rPr lang="en-US" smtClean="0"/>
              <a:t>11/24/2020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2774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1A985-D87B-427D-AA59-F9C51327A6B1}" type="datetime1">
              <a:rPr lang="en-US" smtClean="0"/>
              <a:t>11/24/2020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5643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29B43-BA3E-423C-BEC0-193BBF6367B5}" type="datetime1">
              <a:rPr lang="en-US" smtClean="0"/>
              <a:t>11/24/2020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911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92347-01D4-4A14-AE49-D4839561F753}" type="datetime1">
              <a:rPr lang="en-US" smtClean="0"/>
              <a:t>11/24/2020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68239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59FD5-9DD8-4D55-91BF-1C4C2C1C2A15}" type="datetime1">
              <a:rPr lang="en-US" smtClean="0"/>
              <a:t>11/24/2020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7701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05E36-32E6-47DB-BDF2-659623946E63}" type="datetime1">
              <a:rPr lang="en-US" smtClean="0"/>
              <a:t>11/24/2020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29205-FC73-4C6B-A648-8C09F1B8788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4967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3"/>
          <p:cNvSpPr>
            <a:spLocks noChangeArrowheads="1" noChangeShapeType="1" noTextEdit="1"/>
          </p:cNvSpPr>
          <p:nvPr/>
        </p:nvSpPr>
        <p:spPr bwMode="auto">
          <a:xfrm>
            <a:off x="526504" y="659567"/>
            <a:ext cx="7467600" cy="182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AE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"/>
                <a:cs typeface="Arial"/>
              </a:rPr>
              <a:t>بسم الله الرحمن الرحيم</a:t>
            </a:r>
            <a:endParaRPr lang="en-MY" sz="3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47664" y="4365104"/>
            <a:ext cx="74168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3600" b="1" i="1" dirty="0">
                <a:solidFill>
                  <a:srgbClr val="002060"/>
                </a:solidFill>
                <a:latin typeface="Arial" charset="0"/>
                <a:cs typeface="Arial" charset="0"/>
              </a:rPr>
              <a:t>Prof  DR. Waqar Al – Kubaisy</a:t>
            </a:r>
            <a:r>
              <a:rPr lang="nl-NL" sz="3600" dirty="0">
                <a:solidFill>
                  <a:srgbClr val="002060"/>
                </a:solidFill>
                <a:latin typeface="Arial" charset="0"/>
                <a:cs typeface="Arial" charset="0"/>
              </a:rPr>
              <a:t> </a:t>
            </a:r>
          </a:p>
          <a:p>
            <a:pPr lvl="0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nl-NL" dirty="0">
              <a:solidFill>
                <a:srgbClr val="E8E818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E3B4-37DC-4E8F-A264-32BA27C6A621}" type="datetime1">
              <a:rPr lang="en-US" smtClean="0"/>
              <a:t>11/24/2020</a:t>
            </a:fld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994086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0051" y="0"/>
            <a:ext cx="21602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>
                <a:solidFill>
                  <a:srgbClr val="FF0000"/>
                </a:solidFill>
                <a:latin typeface="Garamond" pitchFamily="18" charset="0"/>
              </a:rPr>
              <a:t>Ratio</a:t>
            </a:r>
          </a:p>
        </p:txBody>
      </p:sp>
      <p:sp>
        <p:nvSpPr>
          <p:cNvPr id="3" name="Rectangle 2"/>
          <p:cNvSpPr/>
          <p:nvPr/>
        </p:nvSpPr>
        <p:spPr>
          <a:xfrm>
            <a:off x="179512" y="512386"/>
            <a:ext cx="60486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>
                <a:solidFill>
                  <a:srgbClr val="002060"/>
                </a:solidFill>
              </a:rPr>
              <a:t>General  definition of </a:t>
            </a:r>
            <a:r>
              <a:rPr lang="en-US" sz="2400" b="1" u="sng" dirty="0" smtClean="0">
                <a:solidFill>
                  <a:srgbClr val="002060"/>
                </a:solidFill>
              </a:rPr>
              <a:t>Ratio</a:t>
            </a:r>
            <a:endParaRPr lang="en-US" sz="2400" b="1" u="sng" dirty="0">
              <a:solidFill>
                <a:srgbClr val="002060"/>
              </a:solidFill>
            </a:endParaRPr>
          </a:p>
          <a:p>
            <a:pPr lvl="0" rtl="1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514"/>
                </a:solidFill>
                <a:cs typeface="Arial" charset="0"/>
              </a:rPr>
              <a:t>is the </a:t>
            </a:r>
            <a:r>
              <a:rPr lang="en-US" sz="2400" b="1" dirty="0">
                <a:solidFill>
                  <a:srgbClr val="FF0000"/>
                </a:solidFill>
                <a:cs typeface="Arial" charset="0"/>
              </a:rPr>
              <a:t>relation</a:t>
            </a:r>
            <a:r>
              <a:rPr lang="en-US" sz="2400" b="1" dirty="0">
                <a:solidFill>
                  <a:srgbClr val="000514"/>
                </a:solidFill>
                <a:cs typeface="Arial" charset="0"/>
              </a:rPr>
              <a:t> in: 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cs typeface="Arial" charset="0"/>
              </a:rPr>
              <a:t>number</a:t>
            </a:r>
            <a:r>
              <a:rPr lang="en-US" sz="2400" b="1" dirty="0">
                <a:solidFill>
                  <a:srgbClr val="002060"/>
                </a:solidFill>
                <a:cs typeface="Arial" charset="0"/>
              </a:rPr>
              <a:t> degree</a:t>
            </a:r>
            <a:r>
              <a:rPr lang="en-US" sz="2400" b="1" dirty="0">
                <a:solidFill>
                  <a:srgbClr val="000514"/>
                </a:solidFill>
                <a:cs typeface="Arial" charset="0"/>
              </a:rPr>
              <a:t>, or </a:t>
            </a:r>
            <a:r>
              <a:rPr lang="en-US" sz="2400" b="1" dirty="0">
                <a:solidFill>
                  <a:srgbClr val="002060"/>
                </a:solidFill>
                <a:cs typeface="Arial" charset="0"/>
              </a:rPr>
              <a:t>quantity</a:t>
            </a:r>
            <a:endParaRPr lang="en-MY" sz="2400" dirty="0">
              <a:solidFill>
                <a:srgbClr val="002060"/>
              </a:solidFill>
              <a:cs typeface="Arial" charset="0"/>
            </a:endParaRPr>
          </a:p>
          <a:p>
            <a:r>
              <a:rPr lang="en-US" sz="2400" b="1" dirty="0"/>
              <a:t>existing </a:t>
            </a:r>
            <a:r>
              <a:rPr lang="en-US" sz="2400" b="1" dirty="0">
                <a:solidFill>
                  <a:srgbClr val="002060"/>
                </a:solidFill>
              </a:rPr>
              <a:t>between</a:t>
            </a:r>
            <a:r>
              <a:rPr lang="en-US" sz="2400" b="1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two independent </a:t>
            </a:r>
            <a:r>
              <a:rPr lang="en-US" sz="2400" b="1" dirty="0" smtClean="0">
                <a:solidFill>
                  <a:srgbClr val="FF0000"/>
                </a:solidFill>
              </a:rPr>
              <a:t>groups</a:t>
            </a:r>
            <a:endParaRPr lang="en-MY" sz="24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4218" y="1897381"/>
            <a:ext cx="63399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>
                <a:latin typeface="Garamond" pitchFamily="18" charset="0"/>
              </a:rPr>
              <a:t>Ratio</a:t>
            </a:r>
            <a:r>
              <a:rPr lang="en-US" sz="2400" dirty="0">
                <a:latin typeface="Garamond" pitchFamily="18" charset="0"/>
              </a:rPr>
              <a:t> </a:t>
            </a:r>
            <a:r>
              <a:rPr lang="en-US" sz="2400" b="1" dirty="0">
                <a:latin typeface="Garamond" pitchFamily="18" charset="0"/>
              </a:rPr>
              <a:t>is the result of </a:t>
            </a:r>
          </a:p>
          <a:p>
            <a:pPr>
              <a:defRPr/>
            </a:pP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one quantity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divided</a:t>
            </a:r>
            <a:r>
              <a:rPr lang="en-US" sz="2400" b="1" dirty="0">
                <a:latin typeface="Garamond" pitchFamily="18" charset="0"/>
              </a:rPr>
              <a:t> by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another</a:t>
            </a:r>
            <a:r>
              <a:rPr lang="en-US" sz="2400" b="1" dirty="0">
                <a:latin typeface="Garamond" pitchFamily="18" charset="0"/>
              </a:rPr>
              <a:t> of a same kind</a:t>
            </a:r>
          </a:p>
        </p:txBody>
      </p:sp>
      <p:sp>
        <p:nvSpPr>
          <p:cNvPr id="5" name="Rectangle 4"/>
          <p:cNvSpPr/>
          <p:nvPr/>
        </p:nvSpPr>
        <p:spPr>
          <a:xfrm>
            <a:off x="1259632" y="3811582"/>
            <a:ext cx="21451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bg2"/>
                </a:solidFill>
                <a:latin typeface="Garamond" pitchFamily="18" charset="0"/>
              </a:rPr>
              <a:t>TB</a:t>
            </a:r>
            <a:r>
              <a:rPr lang="en-US" sz="2400" b="1" dirty="0" smtClean="0"/>
              <a:t> </a:t>
            </a:r>
            <a:r>
              <a:rPr lang="en-US" sz="2400" b="1" dirty="0">
                <a:latin typeface="Garamond" pitchFamily="18" charset="0"/>
              </a:rPr>
              <a:t>♂ </a:t>
            </a:r>
            <a:r>
              <a:rPr lang="en-US" sz="2400" b="1" dirty="0" smtClean="0"/>
              <a:t>ratio</a:t>
            </a:r>
            <a:r>
              <a:rPr lang="en-US" sz="2400" b="1" dirty="0" smtClean="0">
                <a:solidFill>
                  <a:schemeClr val="bg2"/>
                </a:solidFill>
                <a:latin typeface="Garamond" pitchFamily="18" charset="0"/>
              </a:rPr>
              <a:t> </a:t>
            </a:r>
            <a:r>
              <a:rPr lang="en-US" sz="2400" b="1" dirty="0">
                <a:latin typeface="Garamond" pitchFamily="18" charset="0"/>
              </a:rPr>
              <a:t>to</a:t>
            </a:r>
            <a:r>
              <a:rPr lang="en-US" sz="2400" b="1" dirty="0" smtClean="0">
                <a:latin typeface="Garamond" pitchFamily="18" charset="0"/>
              </a:rPr>
              <a:t>♀</a:t>
            </a:r>
            <a:endParaRPr lang="en-MY" sz="2400" dirty="0">
              <a:latin typeface="Garamond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4218" y="2827424"/>
            <a:ext cx="41530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TB ratio school </a:t>
            </a:r>
            <a:r>
              <a:rPr lang="en-US" sz="2400" b="1" dirty="0">
                <a:solidFill>
                  <a:schemeClr val="tx2"/>
                </a:solidFill>
              </a:rPr>
              <a:t>A/school B</a:t>
            </a:r>
          </a:p>
        </p:txBody>
      </p:sp>
      <p:sp>
        <p:nvSpPr>
          <p:cNvPr id="7" name="Rectangle 6"/>
          <p:cNvSpPr/>
          <p:nvPr/>
        </p:nvSpPr>
        <p:spPr>
          <a:xfrm>
            <a:off x="1555180" y="3212263"/>
            <a:ext cx="23951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Garamond" pitchFamily="18" charset="0"/>
              </a:rPr>
              <a:t>20/30=   0.66: 1</a:t>
            </a:r>
            <a:endParaRPr lang="en-MY" sz="2400" dirty="0">
              <a:latin typeface="Garamond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5536" y="4334802"/>
            <a:ext cx="30092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Garamond" pitchFamily="18" charset="0"/>
              </a:rPr>
              <a:t>10/25    =0.4</a:t>
            </a:r>
            <a:r>
              <a:rPr lang="en-MY" sz="2400" dirty="0">
                <a:latin typeface="Garamond" pitchFamily="18" charset="0"/>
              </a:rPr>
              <a:t>      </a:t>
            </a:r>
            <a:r>
              <a:rPr lang="en-US" sz="2400" b="1" dirty="0">
                <a:latin typeface="Garamond" pitchFamily="18" charset="0"/>
              </a:rPr>
              <a:t>♂/♀</a:t>
            </a:r>
            <a:endParaRPr lang="en-MY" sz="2400" dirty="0">
              <a:latin typeface="Garamond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24694" y="2752474"/>
            <a:ext cx="3623770" cy="1200329"/>
          </a:xfrm>
          <a:prstGeom prst="rect">
            <a:avLst/>
          </a:prstGeom>
          <a:ln w="19050" cmpd="thickThin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3399"/>
                </a:solidFill>
                <a:latin typeface="Garamond" pitchFamily="18" charset="0"/>
                <a:cs typeface="Arial" charset="0"/>
              </a:rPr>
              <a:t>No. of student with (TB) 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3399"/>
                </a:solidFill>
                <a:latin typeface="Garamond" pitchFamily="18" charset="0"/>
                <a:cs typeface="Arial" charset="0"/>
              </a:rPr>
              <a:t>20 school A       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3399"/>
                </a:solidFill>
                <a:latin typeface="Garamond" pitchFamily="18" charset="0"/>
                <a:cs typeface="Arial" charset="0"/>
              </a:rPr>
              <a:t> 30 school B</a:t>
            </a:r>
          </a:p>
        </p:txBody>
      </p:sp>
      <p:cxnSp>
        <p:nvCxnSpPr>
          <p:cNvPr id="11" name="Elbow Connector 3"/>
          <p:cNvCxnSpPr>
            <a:cxnSpLocks noChangeShapeType="1"/>
          </p:cNvCxnSpPr>
          <p:nvPr/>
        </p:nvCxnSpPr>
        <p:spPr bwMode="auto">
          <a:xfrm rot="10800000">
            <a:off x="4094584" y="3418490"/>
            <a:ext cx="2133600" cy="49213"/>
          </a:xfrm>
          <a:prstGeom prst="bentConnector3">
            <a:avLst>
              <a:gd name="adj1" fmla="val 50000"/>
            </a:avLst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Rectangle 11"/>
          <p:cNvSpPr/>
          <p:nvPr/>
        </p:nvSpPr>
        <p:spPr>
          <a:xfrm>
            <a:off x="35496" y="4725144"/>
            <a:ext cx="88105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solidFill>
                  <a:srgbClr val="FF0000"/>
                </a:solidFill>
                <a:latin typeface="Garamond" pitchFamily="18" charset="0"/>
              </a:rPr>
              <a:t>    Ratio</a:t>
            </a:r>
            <a:r>
              <a:rPr lang="en-US" sz="2800" b="1" u="sng" dirty="0" smtClean="0">
                <a:latin typeface="Garamond" pitchFamily="18" charset="0"/>
              </a:rPr>
              <a:t> </a:t>
            </a:r>
            <a:endParaRPr lang="en-US" sz="2800" b="1" u="sng" dirty="0">
              <a:latin typeface="Garamond" pitchFamily="18" charset="0"/>
            </a:endParaRPr>
          </a:p>
          <a:p>
            <a:r>
              <a:rPr lang="en-US" sz="2800" b="1" dirty="0" smtClean="0">
                <a:latin typeface="Garamond" pitchFamily="18" charset="0"/>
              </a:rPr>
              <a:t>     </a:t>
            </a:r>
            <a:r>
              <a:rPr lang="en-US" sz="2400" b="1" dirty="0" smtClean="0">
                <a:latin typeface="Garamond" pitchFamily="18" charset="0"/>
              </a:rPr>
              <a:t>Is </a:t>
            </a:r>
            <a:r>
              <a:rPr lang="en-US" sz="2400" b="1" dirty="0">
                <a:latin typeface="Garamond" pitchFamily="18" charset="0"/>
              </a:rPr>
              <a:t>a relative No.</a:t>
            </a:r>
            <a:r>
              <a:rPr lang="en-US" sz="2400" dirty="0">
                <a:latin typeface="Garamond" pitchFamily="18" charset="0"/>
              </a:rPr>
              <a:t> </a:t>
            </a:r>
            <a:r>
              <a:rPr lang="en-US" sz="2400" b="1" dirty="0">
                <a:latin typeface="Garamond" pitchFamily="18" charset="0"/>
              </a:rPr>
              <a:t>that express the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magnitude of one </a:t>
            </a:r>
            <a:r>
              <a:rPr lang="en-US" sz="2400" b="1" dirty="0">
                <a:latin typeface="Garamond" pitchFamily="18" charset="0"/>
              </a:rPr>
              <a:t>occurrence </a:t>
            </a:r>
            <a:endParaRPr lang="en-US" sz="2400" b="1" dirty="0" smtClean="0">
              <a:latin typeface="Garamond" pitchFamily="18" charset="0"/>
            </a:endParaRPr>
          </a:p>
          <a:p>
            <a:r>
              <a:rPr lang="en-US" sz="2400" b="1" dirty="0">
                <a:latin typeface="Garamond" pitchFamily="18" charset="0"/>
              </a:rPr>
              <a:t> </a:t>
            </a:r>
            <a:r>
              <a:rPr lang="en-US" sz="2400" b="1" dirty="0" smtClean="0">
                <a:latin typeface="Garamond" pitchFamily="18" charset="0"/>
              </a:rPr>
              <a:t>     in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relation to the other</a:t>
            </a:r>
            <a:r>
              <a:rPr lang="en-US" sz="2400" dirty="0" smtClean="0">
                <a:solidFill>
                  <a:srgbClr val="002060"/>
                </a:solidFill>
                <a:latin typeface="Garamond" pitchFamily="18" charset="0"/>
              </a:rPr>
              <a:t>. (</a:t>
            </a:r>
            <a:r>
              <a:rPr lang="en-US" sz="2400" b="1" dirty="0" smtClean="0">
                <a:solidFill>
                  <a:srgbClr val="7030A0"/>
                </a:solidFill>
                <a:latin typeface="Garamond" pitchFamily="18" charset="0"/>
              </a:rPr>
              <a:t>2 </a:t>
            </a:r>
            <a:r>
              <a:rPr lang="en-US" sz="2400" b="1" dirty="0" smtClean="0">
                <a:solidFill>
                  <a:srgbClr val="5F2987"/>
                </a:solidFill>
                <a:latin typeface="Garamond" pitchFamily="18" charset="0"/>
              </a:rPr>
              <a:t>independents</a:t>
            </a:r>
            <a:r>
              <a:rPr lang="en-US" sz="2400" b="1" dirty="0" smtClean="0">
                <a:solidFill>
                  <a:srgbClr val="7030A0"/>
                </a:solidFill>
                <a:latin typeface="Garamond" pitchFamily="18" charset="0"/>
              </a:rPr>
              <a:t> Groups</a:t>
            </a:r>
            <a:r>
              <a:rPr lang="en-US" sz="2800" dirty="0" smtClean="0">
                <a:solidFill>
                  <a:srgbClr val="002060"/>
                </a:solidFill>
                <a:latin typeface="Garamond" pitchFamily="18" charset="0"/>
              </a:rPr>
              <a:t>)</a:t>
            </a:r>
            <a:endParaRPr lang="en-MY" sz="2800" dirty="0">
              <a:solidFill>
                <a:srgbClr val="002060"/>
              </a:solidFill>
              <a:latin typeface="Garamond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433" y="6096813"/>
            <a:ext cx="80089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Ratio</a:t>
            </a:r>
            <a:r>
              <a:rPr lang="en-US" sz="2400" b="1" dirty="0">
                <a:latin typeface="Garamond" pitchFamily="18" charset="0"/>
              </a:rPr>
              <a:t> is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less useful </a:t>
            </a:r>
            <a:r>
              <a:rPr lang="en-US" sz="2400" b="1" dirty="0">
                <a:latin typeface="Garamond" pitchFamily="18" charset="0"/>
              </a:rPr>
              <a:t>than rates in epidemiology  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??????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100392" y="-28725"/>
            <a:ext cx="916750" cy="830997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b="1" dirty="0">
                <a:latin typeface="Garamond" pitchFamily="18" charset="0"/>
              </a:rPr>
              <a:t>Rate</a:t>
            </a:r>
          </a:p>
          <a:p>
            <a:pPr>
              <a:defRPr/>
            </a:pPr>
            <a:r>
              <a:rPr lang="en-US" sz="1200" b="1" dirty="0">
                <a:solidFill>
                  <a:srgbClr val="FF0000"/>
                </a:solidFill>
                <a:latin typeface="Garamond" pitchFamily="18" charset="0"/>
              </a:rPr>
              <a:t> Ratios</a:t>
            </a:r>
          </a:p>
          <a:p>
            <a:pPr>
              <a:defRPr/>
            </a:pPr>
            <a:r>
              <a:rPr lang="en-US" sz="1200" b="1" dirty="0">
                <a:solidFill>
                  <a:schemeClr val="tx2">
                    <a:lumMod val="25000"/>
                  </a:schemeClr>
                </a:solidFill>
                <a:latin typeface="Garamond" pitchFamily="18" charset="0"/>
                <a:cs typeface="Times New Roman" pitchFamily="18" charset="0"/>
              </a:rPr>
              <a:t>Proportion</a:t>
            </a:r>
          </a:p>
          <a:p>
            <a:pPr>
              <a:defRPr/>
            </a:pPr>
            <a:r>
              <a:rPr lang="en-US" sz="1200" b="1" dirty="0">
                <a:solidFill>
                  <a:schemeClr val="tx2">
                    <a:lumMod val="25000"/>
                  </a:schemeClr>
                </a:solidFill>
                <a:latin typeface="Garamond" pitchFamily="18" charset="0"/>
              </a:rPr>
              <a:t>percentage</a:t>
            </a:r>
            <a:endParaRPr lang="en-MY" sz="1200" dirty="0">
              <a:latin typeface="Garamond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309274" y="1420327"/>
            <a:ext cx="1058597" cy="954107"/>
          </a:xfrm>
          <a:prstGeom prst="rect">
            <a:avLst/>
          </a:prstGeom>
          <a:ln w="25400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u="sng" dirty="0" smtClean="0">
                <a:solidFill>
                  <a:schemeClr val="tx2">
                    <a:lumMod val="25000"/>
                  </a:schemeClr>
                </a:solidFill>
                <a:latin typeface="Garamond" pitchFamily="18" charset="0"/>
              </a:rPr>
              <a:t>  a__</a:t>
            </a:r>
            <a:r>
              <a:rPr lang="en-US" sz="2800" b="1" dirty="0" smtClean="0">
                <a:solidFill>
                  <a:schemeClr val="tx2">
                    <a:lumMod val="25000"/>
                  </a:schemeClr>
                </a:solidFill>
                <a:latin typeface="Garamond" pitchFamily="18" charset="0"/>
              </a:rPr>
              <a:t>                            b</a:t>
            </a:r>
            <a:endParaRPr lang="en-US" sz="2800" b="1" dirty="0">
              <a:solidFill>
                <a:schemeClr val="tx2">
                  <a:lumMod val="25000"/>
                </a:schemeClr>
              </a:solidFill>
              <a:latin typeface="Garamond" pitchFamily="18" charset="0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10</a:t>
            </a:fld>
            <a:endParaRPr lang="en-MY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85ED0-A2E6-4762-B287-645307D17FDE}" type="datetime1">
              <a:rPr lang="en-US" smtClean="0"/>
              <a:t>11/24/2020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7136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404664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66FF33"/>
              </a:buClr>
              <a:buFont typeface="Wingdings" pitchFamily="2" charset="2"/>
              <a:buChar char="Ø"/>
            </a:pPr>
            <a:r>
              <a:rPr lang="en-US" sz="2400" b="1" dirty="0">
                <a:solidFill>
                  <a:schemeClr val="tx2"/>
                </a:solidFill>
                <a:latin typeface="Garamond" pitchFamily="18" charset="0"/>
              </a:rPr>
              <a:t>Ratio is less useful than rates in epidemiology </a:t>
            </a:r>
          </a:p>
          <a:p>
            <a:pPr>
              <a:buClr>
                <a:srgbClr val="66FF33"/>
              </a:buClr>
            </a:pP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as the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time element is missing</a:t>
            </a:r>
            <a:r>
              <a:rPr lang="en-US" sz="2400" b="1" dirty="0">
                <a:latin typeface="Garamond" pitchFamily="18" charset="0"/>
              </a:rPr>
              <a:t>, making the result more generalized finding</a:t>
            </a:r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1555315" y="1578700"/>
            <a:ext cx="4881953" cy="120032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All Rates can be viewed as ratios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>
              <a:defRPr/>
            </a:pP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but </a:t>
            </a:r>
          </a:p>
          <a:p>
            <a:pPr algn="l"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ratios are not necessarily Rates</a:t>
            </a:r>
            <a:r>
              <a:rPr lang="en-US" sz="2400" dirty="0"/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203780" y="2996952"/>
            <a:ext cx="76321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66FF33"/>
              </a:buClr>
              <a:buFont typeface="Wingdings" pitchFamily="2" charset="2"/>
              <a:buChar char="Ø"/>
            </a:pP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In Ratio</a:t>
            </a:r>
            <a:r>
              <a:rPr lang="en-US" sz="2400" dirty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sz="2400" b="1" dirty="0">
                <a:latin typeface="Garamond" pitchFamily="18" charset="0"/>
              </a:rPr>
              <a:t>the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numerator</a:t>
            </a:r>
            <a:r>
              <a:rPr lang="en-US" sz="2400" b="1" dirty="0">
                <a:latin typeface="Garamond" pitchFamily="18" charset="0"/>
              </a:rPr>
              <a:t> is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not included </a:t>
            </a:r>
            <a:r>
              <a:rPr lang="en-US" sz="2400" b="1" dirty="0">
                <a:latin typeface="Garamond" pitchFamily="18" charset="0"/>
              </a:rPr>
              <a:t>in the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population </a:t>
            </a:r>
            <a:r>
              <a:rPr lang="en-US" sz="2400" b="1" dirty="0">
                <a:latin typeface="Garamond" pitchFamily="18" charset="0"/>
              </a:rPr>
              <a:t>defined by the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denominator </a:t>
            </a:r>
          </a:p>
          <a:p>
            <a:pPr>
              <a:buClr>
                <a:srgbClr val="66FF33"/>
              </a:buClr>
              <a:buFont typeface="Wingdings" pitchFamily="2" charset="2"/>
              <a:buChar char="Ø"/>
            </a:pPr>
            <a:r>
              <a:rPr lang="en-US" sz="2400" b="1" dirty="0">
                <a:latin typeface="Garamond" pitchFamily="18" charset="0"/>
              </a:rPr>
              <a:t>20/30                                   10/25</a:t>
            </a:r>
            <a:endParaRPr lang="en-MY" sz="2400" dirty="0">
              <a:latin typeface="Garamond" pitchFamily="18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95536" y="4437112"/>
            <a:ext cx="6452964" cy="830997"/>
          </a:xfrm>
          <a:prstGeom prst="rect">
            <a:avLst/>
          </a:prstGeom>
          <a:noFill/>
          <a:ln w="349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l" rtl="0">
              <a:buClr>
                <a:srgbClr val="66FF33"/>
              </a:buClr>
              <a:buFont typeface="Wingdings" pitchFamily="2" charset="2"/>
              <a:buChar char="Ø"/>
            </a:pPr>
            <a:r>
              <a:rPr lang="en-US" sz="2400" b="1" dirty="0">
                <a:solidFill>
                  <a:srgbClr val="FF0000"/>
                </a:solidFill>
              </a:rPr>
              <a:t>In Ratio </a:t>
            </a:r>
            <a:r>
              <a:rPr lang="en-US" sz="2400" b="1" dirty="0"/>
              <a:t>the </a:t>
            </a:r>
            <a:r>
              <a:rPr lang="en-US" sz="2400" b="1" dirty="0">
                <a:solidFill>
                  <a:srgbClr val="0070C0"/>
                </a:solidFill>
              </a:rPr>
              <a:t>numerator is not part of the denominator</a:t>
            </a:r>
            <a:r>
              <a:rPr lang="en-US" sz="2400" b="1" dirty="0"/>
              <a:t> population </a:t>
            </a:r>
            <a:endParaRPr lang="en-US" sz="2400" b="1" dirty="0">
              <a:solidFill>
                <a:srgbClr val="66FF66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C5496-A101-4A8D-83E6-56F3989EF9CB}" type="datetime1">
              <a:rPr lang="en-US" smtClean="0"/>
              <a:t>11/24/2020</a:t>
            </a:fld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11</a:t>
            </a:fld>
            <a:endParaRPr lang="en-MY"/>
          </a:p>
        </p:txBody>
      </p:sp>
      <p:sp>
        <p:nvSpPr>
          <p:cNvPr id="8" name="Rectangle 7"/>
          <p:cNvSpPr/>
          <p:nvPr/>
        </p:nvSpPr>
        <p:spPr>
          <a:xfrm>
            <a:off x="7596336" y="2643009"/>
            <a:ext cx="1058597" cy="954107"/>
          </a:xfrm>
          <a:prstGeom prst="rect">
            <a:avLst/>
          </a:prstGeom>
          <a:ln w="25400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u="sng" dirty="0" smtClean="0">
                <a:solidFill>
                  <a:schemeClr val="tx2">
                    <a:lumMod val="25000"/>
                  </a:schemeClr>
                </a:solidFill>
                <a:latin typeface="Garamond" pitchFamily="18" charset="0"/>
              </a:rPr>
              <a:t>  a__</a:t>
            </a:r>
            <a:r>
              <a:rPr lang="en-US" sz="2800" b="1" dirty="0" smtClean="0">
                <a:solidFill>
                  <a:schemeClr val="tx2">
                    <a:lumMod val="25000"/>
                  </a:schemeClr>
                </a:solidFill>
                <a:latin typeface="Garamond" pitchFamily="18" charset="0"/>
              </a:rPr>
              <a:t>                            b</a:t>
            </a:r>
            <a:endParaRPr lang="en-US" sz="2800" b="1" dirty="0">
              <a:solidFill>
                <a:schemeClr val="tx2">
                  <a:lumMod val="25000"/>
                </a:schemeClr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319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08000" y="0"/>
            <a:ext cx="4749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 rtl="0"/>
            <a:r>
              <a:rPr lang="en-US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Proportion  &amp; percentage</a:t>
            </a:r>
            <a:endParaRPr lang="en-US" sz="28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8000" y="534267"/>
            <a:ext cx="25518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The proportion</a:t>
            </a:r>
            <a:endParaRPr lang="en-US" sz="2400" b="1" dirty="0">
              <a:solidFill>
                <a:srgbClr val="FF0000"/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028384" y="2068"/>
            <a:ext cx="1080120" cy="769441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100" b="1" dirty="0">
                <a:latin typeface="Garamond" pitchFamily="18" charset="0"/>
              </a:rPr>
              <a:t>Rate</a:t>
            </a:r>
          </a:p>
          <a:p>
            <a:pPr>
              <a:defRPr/>
            </a:pPr>
            <a:r>
              <a:rPr lang="en-US" sz="1100" b="1" dirty="0">
                <a:latin typeface="Garamond" pitchFamily="18" charset="0"/>
              </a:rPr>
              <a:t> Ratios</a:t>
            </a:r>
          </a:p>
          <a:p>
            <a:pPr>
              <a:defRPr/>
            </a:pPr>
            <a:r>
              <a:rPr lang="en-US" sz="11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Proportion</a:t>
            </a:r>
          </a:p>
          <a:p>
            <a:pPr>
              <a:defRPr/>
            </a:pPr>
            <a:r>
              <a:rPr lang="en-US" sz="1100" b="1" dirty="0">
                <a:solidFill>
                  <a:srgbClr val="FF0000"/>
                </a:solidFill>
                <a:latin typeface="Garamond" pitchFamily="18" charset="0"/>
              </a:rPr>
              <a:t>percentage</a:t>
            </a:r>
            <a:endParaRPr lang="en-MY" sz="1100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8535" y="1196752"/>
            <a:ext cx="90590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Garamond" pitchFamily="18" charset="0"/>
              </a:rPr>
              <a:t>Is a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 relation between </a:t>
            </a:r>
            <a:r>
              <a:rPr lang="en-US" sz="2400" b="1" dirty="0">
                <a:latin typeface="Garamond" pitchFamily="18" charset="0"/>
              </a:rPr>
              <a:t>the amount , No., size or </a:t>
            </a:r>
            <a:r>
              <a:rPr lang="en-US" sz="2400" b="1" dirty="0" smtClean="0">
                <a:latin typeface="Garamond" pitchFamily="18" charset="0"/>
              </a:rPr>
              <a:t> degree </a:t>
            </a:r>
            <a:r>
              <a:rPr lang="en-US" sz="2400" b="1" dirty="0">
                <a:latin typeface="Garamond" pitchFamily="18" charset="0"/>
              </a:rPr>
              <a:t>of </a:t>
            </a:r>
            <a:endParaRPr lang="en-US" sz="2400" b="1" dirty="0" smtClean="0">
              <a:latin typeface="Garamond" pitchFamily="18" charset="0"/>
            </a:endParaRPr>
          </a:p>
          <a:p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 one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thing </a:t>
            </a:r>
            <a:r>
              <a:rPr lang="en-US" sz="2400" b="1" dirty="0">
                <a:latin typeface="Garamond" pitchFamily="18" charset="0"/>
              </a:rPr>
              <a:t>and the amount, size, No., or degree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of another.</a:t>
            </a:r>
            <a:r>
              <a:rPr lang="en-US" sz="2400" dirty="0">
                <a:solidFill>
                  <a:srgbClr val="FF0000"/>
                </a:solidFill>
                <a:latin typeface="Garamond" pitchFamily="18" charset="0"/>
              </a:rPr>
              <a:t>    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????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57013" y="2132856"/>
            <a:ext cx="8821118" cy="1938992"/>
          </a:xfrm>
          <a:prstGeom prst="rect">
            <a:avLst/>
          </a:prstGeom>
          <a:noFill/>
          <a:ln w="9525">
            <a:solidFill>
              <a:srgbClr val="FF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marL="342900" indent="-342900" algn="l">
              <a:buFont typeface="Wingdings" pitchFamily="2" charset="2"/>
              <a:buChar char="v"/>
            </a:pPr>
            <a:r>
              <a:rPr lang="en-US" sz="2400" b="1" dirty="0"/>
              <a:t>In epidemiology  </a:t>
            </a:r>
          </a:p>
          <a:p>
            <a:pPr marL="342900" indent="-342900" algn="l">
              <a:buFont typeface="Wingdings" pitchFamily="2" charset="2"/>
              <a:buChar char="§"/>
            </a:pPr>
            <a:r>
              <a:rPr lang="en-US" sz="2400" b="1" dirty="0"/>
              <a:t>a </a:t>
            </a:r>
            <a:r>
              <a:rPr lang="en-US" sz="2400" b="1" dirty="0">
                <a:solidFill>
                  <a:srgbClr val="0070C0"/>
                </a:solidFill>
              </a:rPr>
              <a:t>proportion is </a:t>
            </a:r>
            <a:r>
              <a:rPr lang="en-US" sz="2400" b="1" dirty="0"/>
              <a:t>a  ratio in which the </a:t>
            </a:r>
            <a:r>
              <a:rPr lang="en-US" sz="2400" b="1" dirty="0">
                <a:solidFill>
                  <a:srgbClr val="0070C0"/>
                </a:solidFill>
              </a:rPr>
              <a:t>numerator</a:t>
            </a:r>
            <a:r>
              <a:rPr lang="en-US" sz="2400" b="1" dirty="0"/>
              <a:t> is </a:t>
            </a:r>
            <a:r>
              <a:rPr lang="en-US" sz="2400" b="1" dirty="0" smtClean="0">
                <a:solidFill>
                  <a:srgbClr val="0070C0"/>
                </a:solidFill>
              </a:rPr>
              <a:t>included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/>
              <a:t>as part of denominator</a:t>
            </a:r>
            <a:r>
              <a:rPr lang="en-US" sz="2400" dirty="0"/>
              <a:t>.  </a:t>
            </a: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????</a:t>
            </a:r>
            <a:endParaRPr lang="en-US" sz="2400" b="1" dirty="0"/>
          </a:p>
          <a:p>
            <a:pPr marL="342900" indent="-342900" algn="l">
              <a:buFont typeface="Wingdings" pitchFamily="2" charset="2"/>
              <a:buChar char="v"/>
            </a:pPr>
            <a:r>
              <a:rPr lang="en-US" sz="2400" b="1" dirty="0"/>
              <a:t>In strict definition </a:t>
            </a:r>
            <a:r>
              <a:rPr lang="en-US" sz="2400" b="1" u="sng" dirty="0"/>
              <a:t>the proportion</a:t>
            </a:r>
            <a:r>
              <a:rPr lang="en-US" sz="2400" b="1" dirty="0"/>
              <a:t> </a:t>
            </a:r>
            <a:endParaRPr lang="en-US" sz="2400" b="1" dirty="0" smtClean="0"/>
          </a:p>
          <a:p>
            <a:pPr marL="342900" indent="-342900" algn="l">
              <a:buFont typeface="Wingdings" pitchFamily="2" charset="2"/>
              <a:buChar char="v"/>
            </a:pPr>
            <a:r>
              <a:rPr lang="en-US" sz="2400" b="1" dirty="0"/>
              <a:t> </a:t>
            </a:r>
            <a:r>
              <a:rPr lang="en-US" sz="2400" b="1" dirty="0" smtClean="0"/>
              <a:t>     must </a:t>
            </a:r>
            <a:r>
              <a:rPr lang="en-US" sz="2400" b="1" dirty="0"/>
              <a:t>fall within the range of   </a:t>
            </a:r>
            <a:r>
              <a:rPr lang="en-US" sz="2400" b="1" dirty="0">
                <a:solidFill>
                  <a:srgbClr val="0070C0"/>
                </a:solidFill>
              </a:rPr>
              <a:t>0.0 to 1.0.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05807" y="4591288"/>
            <a:ext cx="6470450" cy="1569660"/>
          </a:xfrm>
          <a:prstGeom prst="rect">
            <a:avLst/>
          </a:prstGeom>
          <a:noFill/>
          <a:ln w="76200">
            <a:solidFill>
              <a:srgbClr val="339966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 rtl="0">
              <a:defRPr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impotent difference between a</a:t>
            </a:r>
          </a:p>
          <a:p>
            <a:pPr algn="ctr" rtl="0">
              <a:defRPr/>
            </a:pP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ratio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and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proportion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   is that </a:t>
            </a:r>
          </a:p>
          <a:p>
            <a:pPr algn="l" rtl="0">
              <a:defRPr/>
            </a:pP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the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numerator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of a proportion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is included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in the population defined by the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denominator</a:t>
            </a:r>
            <a:r>
              <a:rPr lang="en-US" sz="2400" b="1" dirty="0">
                <a:latin typeface="Garamond" pitchFamily="18" charset="0"/>
              </a:rPr>
              <a:t>. </a:t>
            </a:r>
            <a:endParaRPr lang="en-US" sz="2400" dirty="0">
              <a:latin typeface="Garamond" pitchFamily="18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042E1-6014-40CB-9168-0F7C0B55B10D}" type="datetime1">
              <a:rPr lang="en-US" smtClean="0"/>
              <a:t>11/24/2020</a:t>
            </a:fld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12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4533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95536" y="288757"/>
            <a:ext cx="689579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l"/>
            <a:r>
              <a:rPr lang="en-US" sz="28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Epidemiological Measures of Health Status</a:t>
            </a:r>
            <a:r>
              <a:rPr lang="en-US" sz="2800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331640" y="925512"/>
            <a:ext cx="596093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CC3399"/>
                </a:solidFill>
                <a:latin typeface="Garamond" pitchFamily="18" charset="0"/>
              </a:rPr>
              <a:t>Measurements of disease frequency </a:t>
            </a:r>
            <a:endParaRPr lang="en-MY" sz="2800" b="1" dirty="0">
              <a:solidFill>
                <a:srgbClr val="CC3399"/>
              </a:solidFill>
              <a:latin typeface="Garamond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7297" y="1628800"/>
            <a:ext cx="6056911" cy="1426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56032" algn="l" rtl="0" fontAlgn="auto">
              <a:spcAft>
                <a:spcPts val="0"/>
              </a:spcAft>
              <a:buFont typeface="Wingdings 3"/>
              <a:buNone/>
              <a:defRPr/>
            </a:pPr>
            <a:endParaRPr lang="en-US" sz="8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5760" indent="-256032" algn="l" rtl="0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There are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two types of rates:</a:t>
            </a:r>
          </a:p>
          <a:p>
            <a:pPr marL="365760" indent="-256032" algn="l" rtl="0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Char char=""/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Rates of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morbidity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 (frequency of illness)</a:t>
            </a:r>
          </a:p>
          <a:p>
            <a:pPr marL="365760" indent="-256032" algn="l" rtl="0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Char char=""/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Rates of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mortality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(frequency of deaths)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51980" y="3277724"/>
            <a:ext cx="41798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rtl="0">
              <a:defRPr/>
            </a:pPr>
            <a:r>
              <a:rPr lang="en-US" sz="2400" b="1" dirty="0">
                <a:solidFill>
                  <a:srgbClr val="0070C0"/>
                </a:solidFill>
              </a:rPr>
              <a:t>Sickness </a:t>
            </a:r>
            <a:r>
              <a:rPr lang="en-US" sz="2400" dirty="0"/>
              <a:t>-</a:t>
            </a:r>
            <a:r>
              <a:rPr lang="en-US" sz="2400" b="1" dirty="0"/>
              <a:t>Morbidity  rates</a:t>
            </a:r>
          </a:p>
          <a:p>
            <a:pPr algn="l" rtl="0">
              <a:defRPr/>
            </a:pPr>
            <a:r>
              <a:rPr lang="en-US" sz="2400" b="1" dirty="0">
                <a:solidFill>
                  <a:srgbClr val="0070C0"/>
                </a:solidFill>
              </a:rPr>
              <a:t>Death</a:t>
            </a:r>
            <a:r>
              <a:rPr lang="en-US" sz="2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dirty="0"/>
              <a:t>-</a:t>
            </a:r>
            <a:r>
              <a:rPr lang="en-US" sz="2400" b="1" dirty="0"/>
              <a:t>Mortality rates 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932040" y="3389431"/>
            <a:ext cx="2872902" cy="830997"/>
          </a:xfrm>
          <a:prstGeom prst="rect">
            <a:avLst/>
          </a:prstGeom>
          <a:solidFill>
            <a:srgbClr val="CC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 b="1" dirty="0"/>
              <a:t>are used as H. status </a:t>
            </a:r>
          </a:p>
          <a:p>
            <a:pPr algn="l"/>
            <a:r>
              <a:rPr lang="en-US" sz="2400" b="1" dirty="0"/>
              <a:t>indicator</a:t>
            </a:r>
          </a:p>
        </p:txBody>
      </p:sp>
      <p:sp>
        <p:nvSpPr>
          <p:cNvPr id="7" name="Right Brace 6"/>
          <p:cNvSpPr/>
          <p:nvPr/>
        </p:nvSpPr>
        <p:spPr>
          <a:xfrm>
            <a:off x="3824993" y="3389431"/>
            <a:ext cx="1412022" cy="810071"/>
          </a:xfrm>
          <a:prstGeom prst="rightBrac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>
            <a:off x="6858000" y="5943600"/>
            <a:ext cx="1295400" cy="485775"/>
          </a:xfrm>
          <a:prstGeom prst="notchedRightArrow">
            <a:avLst>
              <a:gd name="adj1" fmla="val 50000"/>
              <a:gd name="adj2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Morbidity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B7EAA-CEC6-48AD-A554-9C1FD622F262}" type="datetime1">
              <a:rPr lang="en-US" smtClean="0"/>
              <a:t>11/24/2020</a:t>
            </a:fld>
            <a:endParaRPr lang="en-MY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13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5918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304800" y="228600"/>
            <a:ext cx="73929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MEASURES OF DISEASE FREQUENCY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79512" y="929491"/>
            <a:ext cx="8915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 sz="2400" b="1" u="sng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Morbidity Rate</a:t>
            </a:r>
            <a:endParaRPr lang="en-US" sz="2400" dirty="0">
              <a:solidFill>
                <a:srgbClr val="FF0000"/>
              </a:solidFill>
              <a:latin typeface="Garamond" pitchFamily="18" charset="0"/>
            </a:endParaRPr>
          </a:p>
          <a:p>
            <a:pPr algn="l"/>
            <a:r>
              <a:rPr lang="en-US" sz="2400" b="1" dirty="0">
                <a:latin typeface="Garamond" pitchFamily="18" charset="0"/>
                <a:cs typeface="Times New Roman" pitchFamily="18" charset="0"/>
              </a:rPr>
              <a:t>Morbidity is the extend of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illness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, injuries, or disability </a:t>
            </a:r>
          </a:p>
          <a:p>
            <a:pPr algn="l"/>
            <a:r>
              <a:rPr lang="en-US" sz="2400" b="1" dirty="0">
                <a:latin typeface="Garamond" pitchFamily="18" charset="0"/>
                <a:cs typeface="Times New Roman" pitchFamily="18" charset="0"/>
              </a:rPr>
              <a:t>in  a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defined population</a:t>
            </a:r>
            <a:r>
              <a:rPr lang="en-US" sz="2400" dirty="0">
                <a:solidFill>
                  <a:srgbClr val="0070C0"/>
                </a:solidFill>
                <a:latin typeface="Garamond" pitchFamily="18" charset="0"/>
              </a:rPr>
              <a:t>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during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specific period of time</a:t>
            </a:r>
            <a:endParaRPr lang="en-US" sz="2400" dirty="0">
              <a:solidFill>
                <a:srgbClr val="0070C0"/>
              </a:solidFill>
              <a:latin typeface="Garamond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43608" y="2129820"/>
            <a:ext cx="6172200" cy="1569660"/>
          </a:xfrm>
          <a:prstGeom prst="rect">
            <a:avLst/>
          </a:prstGeom>
          <a:noFill/>
          <a:ln w="38100">
            <a:solidFill>
              <a:srgbClr val="FF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 sz="2400" b="1" dirty="0">
                <a:latin typeface="Garamond" pitchFamily="18" charset="0"/>
              </a:rPr>
              <a:t>In epidemiology </a:t>
            </a:r>
            <a:r>
              <a:rPr lang="en-US" sz="2400" b="1" u="sng" dirty="0">
                <a:solidFill>
                  <a:srgbClr val="FF0000"/>
                </a:solidFill>
                <a:latin typeface="Garamond" pitchFamily="18" charset="0"/>
              </a:rPr>
              <a:t>three key morbidity</a:t>
            </a:r>
            <a:endParaRPr lang="en-US" sz="2400" dirty="0">
              <a:solidFill>
                <a:srgbClr val="FF0000"/>
              </a:solidFill>
              <a:latin typeface="Garamond" pitchFamily="18" charset="0"/>
            </a:endParaRPr>
          </a:p>
          <a:p>
            <a:pPr algn="l" rtl="0">
              <a:buClr>
                <a:srgbClr val="FF3300"/>
              </a:buClr>
              <a:buFont typeface="Wingdings" pitchFamily="2" charset="2"/>
              <a:buChar char="v"/>
            </a:pPr>
            <a:r>
              <a:rPr lang="en-US" sz="2400" dirty="0">
                <a:solidFill>
                  <a:srgbClr val="0070C0"/>
                </a:solidFill>
                <a:latin typeface="Garamond" pitchFamily="18" charset="0"/>
              </a:rPr>
              <a:t>     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1 Incidence </a:t>
            </a:r>
          </a:p>
          <a:p>
            <a:pPr algn="l" rtl="0">
              <a:buClr>
                <a:srgbClr val="FF3300"/>
              </a:buClr>
              <a:buFont typeface="Wingdings" pitchFamily="2" charset="2"/>
              <a:buChar char="v"/>
            </a:pP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       2-Prevalence</a:t>
            </a:r>
          </a:p>
          <a:p>
            <a:pPr algn="l" rtl="0">
              <a:buClr>
                <a:srgbClr val="FF3300"/>
              </a:buClr>
              <a:buFont typeface="Wingdings" pitchFamily="2" charset="2"/>
              <a:buChar char="v"/>
            </a:pP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       3- Attack Rate</a:t>
            </a:r>
          </a:p>
        </p:txBody>
      </p:sp>
      <p:sp>
        <p:nvSpPr>
          <p:cNvPr id="5" name="Rectangle 4"/>
          <p:cNvSpPr/>
          <p:nvPr/>
        </p:nvSpPr>
        <p:spPr>
          <a:xfrm>
            <a:off x="8493" y="4077072"/>
            <a:ext cx="8937838" cy="1286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Garamond" pitchFamily="18" charset="0"/>
              </a:rPr>
              <a:t>The </a:t>
            </a:r>
            <a:r>
              <a:rPr lang="en-US" sz="2400" b="1" dirty="0">
                <a:solidFill>
                  <a:srgbClr val="000000"/>
                </a:solidFill>
                <a:latin typeface="Garamond" pitchFamily="18" charset="0"/>
              </a:rPr>
              <a:t>measures of disease frequency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used most frequently </a:t>
            </a:r>
            <a:r>
              <a:rPr lang="en-US" sz="2400" b="1" dirty="0">
                <a:solidFill>
                  <a:srgbClr val="000000"/>
                </a:solidFill>
                <a:latin typeface="Garamond" pitchFamily="18" charset="0"/>
              </a:rPr>
              <a:t>in epidemiology fall into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two broad categories</a:t>
            </a:r>
            <a:r>
              <a:rPr lang="en-US" sz="2400" b="1" dirty="0">
                <a:solidFill>
                  <a:srgbClr val="000000"/>
                </a:solidFill>
                <a:latin typeface="Garamond" pitchFamily="18" charset="0"/>
              </a:rPr>
              <a:t>: </a:t>
            </a:r>
            <a:endParaRPr lang="en-US" sz="2400" b="1" dirty="0" smtClean="0">
              <a:solidFill>
                <a:srgbClr val="000000"/>
              </a:solidFill>
              <a:latin typeface="Garamond" pitchFamily="18" charset="0"/>
            </a:endParaRPr>
          </a:p>
          <a:p>
            <a:pPr>
              <a:lnSpc>
                <a:spcPct val="80000"/>
              </a:lnSpc>
            </a:pPr>
            <a:r>
              <a:rPr lang="en-US" sz="2400" b="1" dirty="0">
                <a:solidFill>
                  <a:srgbClr val="000000"/>
                </a:solidFill>
                <a:latin typeface="Garamond" pitchFamily="18" charset="0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Garamond" pitchFamily="18" charset="0"/>
              </a:rPr>
              <a:t>                      </a:t>
            </a:r>
            <a:r>
              <a:rPr lang="en-US" sz="2400" b="1" dirty="0" smtClean="0">
                <a:solidFill>
                  <a:srgbClr val="CC0000"/>
                </a:solidFill>
                <a:latin typeface="Garamond" pitchFamily="18" charset="0"/>
              </a:rPr>
              <a:t>prevalence</a:t>
            </a:r>
            <a:r>
              <a:rPr lang="en-US" sz="2400" b="1" dirty="0" smtClean="0">
                <a:solidFill>
                  <a:srgbClr val="000000"/>
                </a:solidFill>
                <a:latin typeface="Garamond" pitchFamily="18" charset="0"/>
              </a:rPr>
              <a:t> and</a:t>
            </a:r>
          </a:p>
          <a:p>
            <a:pPr>
              <a:lnSpc>
                <a:spcPct val="80000"/>
              </a:lnSpc>
            </a:pPr>
            <a:r>
              <a:rPr lang="en-US" sz="2400" b="1" dirty="0">
                <a:solidFill>
                  <a:srgbClr val="000000"/>
                </a:solidFill>
                <a:latin typeface="Garamond" pitchFamily="18" charset="0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Garamond" pitchFamily="18" charset="0"/>
              </a:rPr>
              <a:t>                       </a:t>
            </a:r>
            <a:r>
              <a:rPr lang="en-US" sz="2400" b="1" dirty="0">
                <a:solidFill>
                  <a:srgbClr val="CC0000"/>
                </a:solidFill>
                <a:latin typeface="Garamond" pitchFamily="18" charset="0"/>
              </a:rPr>
              <a:t>incidence</a:t>
            </a:r>
            <a:r>
              <a:rPr lang="en-US" sz="2400" b="1" dirty="0" smtClean="0">
                <a:solidFill>
                  <a:srgbClr val="000000"/>
                </a:solidFill>
                <a:latin typeface="Garamond" pitchFamily="18" charset="0"/>
              </a:rPr>
              <a:t>.</a:t>
            </a:r>
            <a:endParaRPr lang="en-US" sz="2400" b="1" dirty="0">
              <a:solidFill>
                <a:srgbClr val="000000"/>
              </a:solidFill>
              <a:latin typeface="Garamond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A58E2-BD79-4777-AF82-07C2E3DE6A05}" type="datetime1">
              <a:rPr lang="en-US" smtClean="0"/>
              <a:t>11/24/2020</a:t>
            </a:fld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14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7401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11560" y="226782"/>
            <a:ext cx="2590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 rtl="0"/>
            <a:r>
              <a:rPr lang="en-US" sz="2800" dirty="0"/>
              <a:t> </a:t>
            </a:r>
            <a:r>
              <a:rPr lang="en-US" sz="2800" b="1" u="sng" dirty="0">
                <a:solidFill>
                  <a:srgbClr val="C00000"/>
                </a:solidFill>
                <a:latin typeface="Garamond" pitchFamily="18" charset="0"/>
              </a:rPr>
              <a:t>Incidence</a:t>
            </a:r>
            <a:r>
              <a:rPr lang="en-US" sz="2800" dirty="0">
                <a:solidFill>
                  <a:srgbClr val="C00000"/>
                </a:solidFill>
                <a:latin typeface="Garamond" pitchFamily="18" charset="0"/>
              </a:rPr>
              <a:t> </a:t>
            </a:r>
          </a:p>
        </p:txBody>
      </p:sp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7953322" y="-31812"/>
            <a:ext cx="1190678" cy="830997"/>
          </a:xfrm>
          <a:prstGeom prst="rect">
            <a:avLst/>
          </a:prstGeom>
          <a:noFill/>
          <a:ln w="25400">
            <a:solidFill>
              <a:schemeClr val="bg2">
                <a:lumMod val="2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l" rtl="0">
              <a:buClr>
                <a:srgbClr val="FF3300"/>
              </a:buClr>
              <a:defRPr/>
            </a:pPr>
            <a:r>
              <a:rPr lang="en-US" sz="1200" b="1" dirty="0"/>
              <a:t>morbidity</a:t>
            </a:r>
            <a:endParaRPr lang="en-US" sz="1200" b="1" dirty="0">
              <a:solidFill>
                <a:srgbClr val="FFFF00"/>
              </a:solidFill>
            </a:endParaRPr>
          </a:p>
          <a:p>
            <a:pPr marL="342900" indent="-342900" algn="l" rtl="0">
              <a:buClr>
                <a:srgbClr val="FF3300"/>
              </a:buClr>
              <a:buFont typeface="Wingdings" pitchFamily="2" charset="2"/>
              <a:buChar char="v"/>
              <a:defRPr/>
            </a:pPr>
            <a:r>
              <a:rPr lang="en-US" sz="1200" b="1" dirty="0"/>
              <a:t>Incidence </a:t>
            </a:r>
          </a:p>
          <a:p>
            <a:pPr algn="l" rtl="0">
              <a:buClr>
                <a:srgbClr val="FF3300"/>
              </a:buClr>
              <a:buFont typeface="Wingdings" pitchFamily="2" charset="2"/>
              <a:buChar char="v"/>
              <a:defRPr/>
            </a:pPr>
            <a:r>
              <a:rPr lang="en-US" sz="1200" b="1" dirty="0"/>
              <a:t>  </a:t>
            </a:r>
            <a:r>
              <a:rPr lang="en-US" sz="1200" b="1" dirty="0" smtClean="0"/>
              <a:t>Prevalence</a:t>
            </a:r>
            <a:endParaRPr lang="en-US" sz="1200" b="1" dirty="0"/>
          </a:p>
          <a:p>
            <a:pPr algn="l" rtl="0">
              <a:buClr>
                <a:srgbClr val="FF3300"/>
              </a:buClr>
              <a:buFont typeface="Wingdings" pitchFamily="2" charset="2"/>
              <a:buChar char="v"/>
              <a:defRPr/>
            </a:pPr>
            <a:r>
              <a:rPr lang="en-US" sz="1200" b="1" dirty="0"/>
              <a:t>  </a:t>
            </a:r>
            <a:r>
              <a:rPr lang="en-US" sz="1200" b="1" dirty="0" smtClean="0"/>
              <a:t> </a:t>
            </a:r>
            <a:r>
              <a:rPr lang="en-US" sz="1200" b="1" dirty="0"/>
              <a:t>Attack Rate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7699" y="730507"/>
            <a:ext cx="909630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l" rtl="0"/>
            <a:r>
              <a:rPr lang="en-US" sz="2400" b="1" dirty="0">
                <a:latin typeface="Garamond" pitchFamily="18" charset="0"/>
                <a:cs typeface="Times New Roman" pitchFamily="18" charset="0"/>
              </a:rPr>
              <a:t>Incidence is the No. of </a:t>
            </a:r>
            <a:r>
              <a:rPr lang="en-US" sz="2400" b="1" u="sng" dirty="0">
                <a:solidFill>
                  <a:srgbClr val="00B050"/>
                </a:solidFill>
                <a:latin typeface="Garamond" pitchFamily="18" charset="0"/>
                <a:cs typeface="Times New Roman" pitchFamily="18" charset="0"/>
              </a:rPr>
              <a:t>new cases</a:t>
            </a:r>
            <a:r>
              <a:rPr lang="en-US" sz="2400" b="1" dirty="0">
                <a:solidFill>
                  <a:srgbClr val="00B05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200" b="1" dirty="0">
                <a:latin typeface="Garamond" pitchFamily="18" charset="0"/>
                <a:cs typeface="Times New Roman" pitchFamily="18" charset="0"/>
              </a:rPr>
              <a:t>of disease </a:t>
            </a:r>
            <a:r>
              <a:rPr lang="en-US" sz="2200" b="1" dirty="0" smtClean="0">
                <a:latin typeface="Garamond" pitchFamily="18" charset="0"/>
                <a:cs typeface="Times New Roman" pitchFamily="18" charset="0"/>
              </a:rPr>
              <a:t>which came into existence </a:t>
            </a:r>
            <a:r>
              <a:rPr lang="en-US" sz="2200" b="1" dirty="0">
                <a:latin typeface="Garamond" pitchFamily="18" charset="0"/>
                <a:cs typeface="Times New Roman" pitchFamily="18" charset="0"/>
              </a:rPr>
              <a:t>within a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certain period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of time </a:t>
            </a:r>
            <a:endParaRPr lang="en-US" sz="2400" b="1" dirty="0" smtClean="0">
              <a:latin typeface="Garamond" pitchFamily="18" charset="0"/>
              <a:cs typeface="Times New Roman" pitchFamily="18" charset="0"/>
            </a:endParaRPr>
          </a:p>
          <a:p>
            <a:pPr algn="l" rtl="0"/>
            <a:r>
              <a:rPr lang="en-US" sz="2400" b="1" dirty="0" smtClean="0">
                <a:latin typeface="Garamond" pitchFamily="18" charset="0"/>
                <a:cs typeface="Times New Roman" pitchFamily="18" charset="0"/>
              </a:rPr>
              <a:t> per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specific unit of population</a:t>
            </a:r>
            <a:r>
              <a:rPr lang="en-US" sz="2400" b="1" dirty="0">
                <a:solidFill>
                  <a:srgbClr val="1FE1CF"/>
                </a:solidFill>
                <a:latin typeface="Garamond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2833" y="1993533"/>
            <a:ext cx="7029447" cy="830997"/>
          </a:xfrm>
          <a:prstGeom prst="rect">
            <a:avLst/>
          </a:prstGeom>
          <a:noFill/>
          <a:ln w="15875">
            <a:solidFill>
              <a:schemeClr val="tx1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algn="l" rtl="0"/>
            <a:r>
              <a:rPr lang="en-US" sz="2400" b="1" dirty="0">
                <a:latin typeface="Garamond" pitchFamily="18" charset="0"/>
                <a:cs typeface="Times New Roman" pitchFamily="18" charset="0"/>
              </a:rPr>
              <a:t>it is the No. of </a:t>
            </a:r>
            <a:r>
              <a:rPr lang="en-US" sz="2400" b="1" u="sng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new cases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of a disease </a:t>
            </a:r>
            <a:r>
              <a:rPr lang="en-US" sz="2400" b="1" dirty="0" smtClean="0">
                <a:latin typeface="Garamond" pitchFamily="18" charset="0"/>
                <a:cs typeface="Times New Roman" pitchFamily="18" charset="0"/>
              </a:rPr>
              <a:t>occurring 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in </a:t>
            </a:r>
            <a:endParaRPr lang="en-US" sz="2400" b="1" dirty="0" smtClean="0">
              <a:latin typeface="Garamond" pitchFamily="18" charset="0"/>
              <a:cs typeface="Times New Roman" pitchFamily="18" charset="0"/>
            </a:endParaRPr>
          </a:p>
          <a:p>
            <a:pPr algn="l" rtl="0"/>
            <a:r>
              <a:rPr lang="en-US" sz="2400" b="1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Garamond" pitchFamily="18" charset="0"/>
                <a:cs typeface="Times New Roman" pitchFamily="18" charset="0"/>
              </a:rPr>
              <a:t>      a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specific population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in a 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specified time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period</a:t>
            </a:r>
          </a:p>
        </p:txBody>
      </p:sp>
      <p:sp>
        <p:nvSpPr>
          <p:cNvPr id="6" name="Rectangle 5"/>
          <p:cNvSpPr/>
          <p:nvPr/>
        </p:nvSpPr>
        <p:spPr>
          <a:xfrm>
            <a:off x="62833" y="2996952"/>
            <a:ext cx="8915400" cy="120032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22225">
            <a:solidFill>
              <a:srgbClr val="C00000"/>
            </a:solidFill>
          </a:ln>
        </p:spPr>
        <p:txBody>
          <a:bodyPr>
            <a:spAutoFit/>
          </a:bodyPr>
          <a:lstStyle/>
          <a:p>
            <a:pPr marL="109728" algn="l" rtl="0" fontAlgn="auto"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Incidence rate </a:t>
            </a:r>
            <a:r>
              <a:rPr lang="en-US" sz="2800" b="1" dirty="0">
                <a:solidFill>
                  <a:schemeClr val="accent5"/>
                </a:solidFill>
                <a:latin typeface="Garamond" pitchFamily="18" charset="0"/>
              </a:rPr>
              <a:t>=</a:t>
            </a:r>
            <a:r>
              <a:rPr lang="en-US" sz="2200" b="1" dirty="0">
                <a:latin typeface="Garamond" pitchFamily="18" charset="0"/>
              </a:rPr>
              <a:t>The number of persons developing </a:t>
            </a:r>
            <a:r>
              <a:rPr lang="en-US" sz="2200" b="1" dirty="0" smtClean="0">
                <a:latin typeface="Garamond" pitchFamily="18" charset="0"/>
              </a:rPr>
              <a:t>a</a:t>
            </a:r>
          </a:p>
          <a:p>
            <a:pPr marL="109728" algn="l" rtl="0" fontAlgn="auto">
              <a:spcAft>
                <a:spcPts val="0"/>
              </a:spcAft>
              <a:defRPr/>
            </a:pPr>
            <a:r>
              <a:rPr lang="en-US" sz="2200" b="1" dirty="0">
                <a:latin typeface="Garamond" pitchFamily="18" charset="0"/>
              </a:rPr>
              <a:t> </a:t>
            </a:r>
            <a:r>
              <a:rPr lang="en-US" sz="2200" b="1" dirty="0" smtClean="0">
                <a:latin typeface="Garamond" pitchFamily="18" charset="0"/>
              </a:rPr>
              <a:t>                       </a:t>
            </a:r>
            <a:r>
              <a:rPr lang="en-US" sz="2200" b="1" u="sng" dirty="0">
                <a:latin typeface="Garamond" pitchFamily="18" charset="0"/>
              </a:rPr>
              <a:t>disease (new cases) in a specific time and locality </a:t>
            </a:r>
            <a:r>
              <a:rPr lang="en-US" sz="2200" b="1" dirty="0">
                <a:latin typeface="Garamond" pitchFamily="18" charset="0"/>
              </a:rPr>
              <a:t>X1000</a:t>
            </a:r>
          </a:p>
          <a:p>
            <a:pPr marL="365760" indent="-256032" algn="l" rtl="0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                                         total 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number of </a:t>
            </a:r>
            <a:r>
              <a:rPr lang="en-US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population  at risk</a:t>
            </a:r>
            <a:endParaRPr lang="ar-EG" sz="2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866" y="4725144"/>
            <a:ext cx="8965367" cy="1141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GB" sz="2800" dirty="0">
                <a:latin typeface="Garamond" pitchFamily="18" charset="0"/>
              </a:rPr>
              <a:t>Incidence of disease is the number of new cases that occur in a defined population in a specific period of time</a:t>
            </a:r>
          </a:p>
          <a:p>
            <a:pPr>
              <a:lnSpc>
                <a:spcPct val="80000"/>
              </a:lnSpc>
            </a:pPr>
            <a:r>
              <a:rPr lang="en-GB" sz="2800" dirty="0">
                <a:latin typeface="Garamond" pitchFamily="18" charset="0"/>
              </a:rPr>
              <a:t>*The rate at which new cases of a disease </a:t>
            </a:r>
            <a:r>
              <a:rPr lang="en-GB" sz="2800" dirty="0" smtClean="0">
                <a:latin typeface="Garamond" pitchFamily="18" charset="0"/>
              </a:rPr>
              <a:t>arise</a:t>
            </a:r>
            <a:endParaRPr lang="en-GB" sz="2800" dirty="0">
              <a:latin typeface="Garamond" pitchFamily="18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83DAB-8296-428C-BA5A-DACE86C9E2EB}" type="datetime1">
              <a:rPr lang="en-US" smtClean="0"/>
              <a:t>11/24/2020</a:t>
            </a:fld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15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7136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8323" y="459627"/>
            <a:ext cx="876817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Incidence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Garamond" pitchFamily="18" charset="0"/>
                <a:cs typeface="Times New Roman" pitchFamily="18" charset="0"/>
              </a:rPr>
              <a:t>=</a:t>
            </a:r>
            <a:r>
              <a:rPr lang="en-GB" sz="2400" dirty="0" smtClean="0">
                <a:latin typeface="Garamond" pitchFamily="18" charset="0"/>
              </a:rPr>
              <a:t>Number </a:t>
            </a:r>
            <a:r>
              <a:rPr lang="en-GB" sz="2400" dirty="0">
                <a:latin typeface="Garamond" pitchFamily="18" charset="0"/>
              </a:rPr>
              <a:t>of new cases of a disease occurring </a:t>
            </a:r>
            <a:r>
              <a:rPr lang="en-GB" sz="2400" dirty="0" smtClean="0">
                <a:latin typeface="Garamond" pitchFamily="18" charset="0"/>
              </a:rPr>
              <a:t>in the </a:t>
            </a:r>
          </a:p>
          <a:p>
            <a:r>
              <a:rPr lang="en-GB" sz="2400" dirty="0" smtClean="0">
                <a:latin typeface="Garamond" pitchFamily="18" charset="0"/>
              </a:rPr>
              <a:t>                      </a:t>
            </a:r>
            <a:r>
              <a:rPr lang="en-GB" sz="2400" b="1" u="sng" dirty="0" smtClean="0">
                <a:latin typeface="Garamond" pitchFamily="18" charset="0"/>
              </a:rPr>
              <a:t>population </a:t>
            </a:r>
            <a:r>
              <a:rPr lang="en-GB" sz="2400" b="1" u="sng" dirty="0">
                <a:latin typeface="Garamond" pitchFamily="18" charset="0"/>
              </a:rPr>
              <a:t>during a specified period of time   </a:t>
            </a:r>
            <a:r>
              <a:rPr lang="en-GB" sz="2400" b="1" dirty="0">
                <a:latin typeface="Garamond" pitchFamily="18" charset="0"/>
              </a:rPr>
              <a:t> </a:t>
            </a:r>
            <a:r>
              <a:rPr lang="en-GB" sz="2400" dirty="0" smtClean="0">
                <a:latin typeface="Garamond" pitchFamily="18" charset="0"/>
              </a:rPr>
              <a:t>×</a:t>
            </a:r>
            <a:r>
              <a:rPr lang="en-GB" sz="2400" dirty="0">
                <a:latin typeface="Garamond" pitchFamily="18" charset="0"/>
              </a:rPr>
              <a:t>1000</a:t>
            </a:r>
          </a:p>
          <a:p>
            <a:r>
              <a:rPr lang="en-GB" sz="2400" dirty="0" smtClean="0">
                <a:latin typeface="Garamond" pitchFamily="18" charset="0"/>
              </a:rPr>
              <a:t>                Number </a:t>
            </a:r>
            <a:r>
              <a:rPr lang="en-GB" sz="2400" dirty="0">
                <a:latin typeface="Garamond" pitchFamily="18" charset="0"/>
              </a:rPr>
              <a:t>of persons exposed to the risk of developing the </a:t>
            </a:r>
            <a:endParaRPr lang="en-GB" sz="2400" dirty="0" smtClean="0">
              <a:latin typeface="Garamond" pitchFamily="18" charset="0"/>
            </a:endParaRPr>
          </a:p>
          <a:p>
            <a:r>
              <a:rPr lang="en-GB" sz="2400" dirty="0">
                <a:latin typeface="Garamond" pitchFamily="18" charset="0"/>
              </a:rPr>
              <a:t> </a:t>
            </a:r>
            <a:r>
              <a:rPr lang="en-GB" sz="2400" dirty="0" smtClean="0">
                <a:latin typeface="Garamond" pitchFamily="18" charset="0"/>
              </a:rPr>
              <a:t>                 disease </a:t>
            </a:r>
            <a:r>
              <a:rPr lang="en-GB" sz="2400" dirty="0">
                <a:latin typeface="Garamond" pitchFamily="18" charset="0"/>
              </a:rPr>
              <a:t>during that period of </a:t>
            </a:r>
            <a:r>
              <a:rPr lang="en-GB" sz="2400" dirty="0" smtClean="0">
                <a:latin typeface="Garamond" pitchFamily="18" charset="0"/>
              </a:rPr>
              <a:t>time</a:t>
            </a:r>
            <a:endParaRPr lang="en-GB" sz="2800" b="1" dirty="0" smtClean="0">
              <a:solidFill>
                <a:srgbClr val="002060"/>
              </a:solidFill>
              <a:latin typeface="Garamond" pitchFamily="18" charset="0"/>
            </a:endParaRPr>
          </a:p>
          <a:p>
            <a:r>
              <a:rPr lang="en-GB" sz="2400" b="1" dirty="0" smtClean="0">
                <a:solidFill>
                  <a:srgbClr val="002060"/>
                </a:solidFill>
                <a:latin typeface="Garamond" pitchFamily="18" charset="0"/>
              </a:rPr>
              <a:t>The </a:t>
            </a:r>
            <a:r>
              <a:rPr lang="en-GB" sz="2400" b="1" dirty="0">
                <a:solidFill>
                  <a:srgbClr val="002060"/>
                </a:solidFill>
                <a:latin typeface="Garamond" pitchFamily="18" charset="0"/>
              </a:rPr>
              <a:t>incidence of a particular disease could therefore be </a:t>
            </a:r>
            <a:endParaRPr lang="en-GB" sz="2400" b="1" dirty="0" smtClean="0">
              <a:solidFill>
                <a:srgbClr val="002060"/>
              </a:solidFill>
              <a:latin typeface="Garamond" pitchFamily="18" charset="0"/>
            </a:endParaRPr>
          </a:p>
          <a:p>
            <a:r>
              <a:rPr lang="en-GB" sz="2400" b="1" dirty="0" smtClean="0">
                <a:solidFill>
                  <a:srgbClr val="002060"/>
                </a:solidFill>
                <a:latin typeface="Garamond" pitchFamily="18" charset="0"/>
              </a:rPr>
              <a:t>expressed </a:t>
            </a:r>
            <a:r>
              <a:rPr lang="en-GB" sz="2400" b="1" dirty="0">
                <a:solidFill>
                  <a:srgbClr val="002060"/>
                </a:solidFill>
                <a:latin typeface="Garamond" pitchFamily="18" charset="0"/>
              </a:rPr>
              <a:t>as, say, 5 per 1000 person per year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6059" y="3140968"/>
            <a:ext cx="9010437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eaLnBrk="0" hangingPunct="0">
              <a:buFont typeface="Wingdings" pitchFamily="2" charset="2"/>
              <a:buChar char="v"/>
              <a:tabLst>
                <a:tab pos="685800" algn="l"/>
                <a:tab pos="914400" algn="l"/>
                <a:tab pos="1371600" algn="l"/>
                <a:tab pos="1600200" algn="r"/>
                <a:tab pos="1709738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sz="24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The incidence of a disease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quantifies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the </a:t>
            </a:r>
            <a:r>
              <a:rPr lang="en-US" sz="2400" b="1" i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rate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of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new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events or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cases </a:t>
            </a:r>
            <a:r>
              <a:rPr lang="en-US" sz="2400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of a disease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that develop in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a population at risk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during the </a:t>
            </a:r>
            <a:r>
              <a:rPr lang="en-US" sz="2400" b="1" dirty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specified time </a:t>
            </a:r>
            <a:r>
              <a:rPr lang="en-US" sz="2400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interval. </a:t>
            </a:r>
          </a:p>
          <a:p>
            <a:pPr marL="457200" indent="-457200" eaLnBrk="0" hangingPunct="0">
              <a:buFont typeface="Wingdings" pitchFamily="2" charset="2"/>
              <a:buChar char="v"/>
              <a:tabLst>
                <a:tab pos="685800" algn="l"/>
                <a:tab pos="914400" algn="l"/>
                <a:tab pos="1371600" algn="l"/>
                <a:tab pos="1600200" algn="r"/>
                <a:tab pos="1709738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sz="2400" b="1" dirty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It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permits</a:t>
            </a:r>
            <a:r>
              <a:rPr lang="en-US" sz="2400" b="1" dirty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 to calculate the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probability (risk) </a:t>
            </a:r>
            <a:r>
              <a:rPr lang="en-US" sz="2400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of each individuals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to become ill </a:t>
            </a:r>
            <a:r>
              <a:rPr lang="en-US" sz="2400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in a set period of time</a:t>
            </a:r>
            <a:r>
              <a:rPr lang="en-US" sz="2400" b="1" dirty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. </a:t>
            </a:r>
            <a:endParaRPr lang="en-US" sz="2400" b="1" dirty="0">
              <a:latin typeface="Times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283968" y="90295"/>
            <a:ext cx="22479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l" rtl="0"/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/>
              <a:t>Cont.  ……</a:t>
            </a:r>
            <a:r>
              <a:rPr lang="en-US" b="1" dirty="0" smtClean="0"/>
              <a:t>Incidence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9244-D6F6-4F5D-9D3E-B1D0CE94A3B1}" type="datetime1">
              <a:rPr lang="en-US" smtClean="0"/>
              <a:t>11/24/2020</a:t>
            </a:fld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16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25893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919163" y="31750"/>
            <a:ext cx="16446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 rtl="0">
              <a:buClr>
                <a:srgbClr val="FF3300"/>
              </a:buClr>
            </a:pPr>
            <a:r>
              <a:rPr lang="en-US" sz="2800" b="1" dirty="0"/>
              <a:t>Example </a:t>
            </a:r>
          </a:p>
        </p:txBody>
      </p:sp>
      <p:sp>
        <p:nvSpPr>
          <p:cNvPr id="3" name="Rectangle 2"/>
          <p:cNvSpPr/>
          <p:nvPr/>
        </p:nvSpPr>
        <p:spPr>
          <a:xfrm>
            <a:off x="179512" y="555625"/>
            <a:ext cx="87849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3300"/>
              </a:buClr>
            </a:pPr>
            <a:r>
              <a:rPr lang="en-US" sz="2400" b="1" dirty="0">
                <a:latin typeface="Garamond" pitchFamily="18" charset="0"/>
              </a:rPr>
              <a:t>A study done on 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1000 </a:t>
            </a:r>
            <a:r>
              <a:rPr lang="en-US" sz="2400" b="1" dirty="0">
                <a:latin typeface="Garamond" pitchFamily="18" charset="0"/>
              </a:rPr>
              <a:t>school children  during </a:t>
            </a:r>
            <a:r>
              <a:rPr lang="en-US" sz="2400" b="1" dirty="0" smtClean="0">
                <a:solidFill>
                  <a:srgbClr val="0070C0"/>
                </a:solidFill>
                <a:latin typeface="Garamond" pitchFamily="18" charset="0"/>
              </a:rPr>
              <a:t>2018 </a:t>
            </a:r>
            <a:r>
              <a:rPr lang="en-US" sz="2400" b="1" dirty="0">
                <a:latin typeface="Garamond" pitchFamily="18" charset="0"/>
              </a:rPr>
              <a:t>found 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20 </a:t>
            </a:r>
            <a:r>
              <a:rPr lang="en-US" sz="2400" b="1" dirty="0">
                <a:latin typeface="Garamond" pitchFamily="18" charset="0"/>
              </a:rPr>
              <a:t>with TB.  By follow up the school children during </a:t>
            </a:r>
            <a:r>
              <a:rPr lang="en-US" sz="2400" b="1" dirty="0" smtClean="0">
                <a:solidFill>
                  <a:srgbClr val="0070C0"/>
                </a:solidFill>
                <a:latin typeface="Garamond" pitchFamily="18" charset="0"/>
              </a:rPr>
              <a:t>2019 </a:t>
            </a:r>
            <a:r>
              <a:rPr lang="en-US" sz="2400" b="1" dirty="0" smtClean="0">
                <a:latin typeface="Garamond" pitchFamily="18" charset="0"/>
              </a:rPr>
              <a:t> </a:t>
            </a:r>
            <a:r>
              <a:rPr lang="en-US" sz="2400" b="1" dirty="0">
                <a:latin typeface="Garamond" pitchFamily="18" charset="0"/>
              </a:rPr>
              <a:t>the number of students with TB was  </a:t>
            </a:r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28</a:t>
            </a:r>
            <a:endParaRPr lang="en-US" sz="2400" b="1" dirty="0" smtClean="0">
              <a:latin typeface="Garamond" pitchFamily="18" charset="0"/>
            </a:endParaRPr>
          </a:p>
          <a:p>
            <a:pPr>
              <a:buClr>
                <a:srgbClr val="FF3300"/>
              </a:buClr>
            </a:pPr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New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cases   </a:t>
            </a:r>
            <a:r>
              <a:rPr lang="en-US" sz="2400" b="1" dirty="0">
                <a:latin typeface="Garamond" pitchFamily="18" charset="0"/>
              </a:rPr>
              <a:t>were 8    =  28-20= 8</a:t>
            </a:r>
          </a:p>
          <a:p>
            <a:pPr>
              <a:buClr>
                <a:srgbClr val="FF3300"/>
              </a:buClr>
            </a:pPr>
            <a:r>
              <a:rPr lang="en-US" sz="2400" b="1" dirty="0">
                <a:latin typeface="Garamond" pitchFamily="18" charset="0"/>
              </a:rPr>
              <a:t>Incidence 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new cases </a:t>
            </a:r>
            <a:r>
              <a:rPr lang="en-US" sz="2400" b="1" dirty="0">
                <a:latin typeface="Garamond" pitchFamily="18" charset="0"/>
              </a:rPr>
              <a:t>only 2016 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=  </a:t>
            </a:r>
            <a:r>
              <a:rPr lang="en-US" sz="2400" b="1" dirty="0" smtClean="0">
                <a:solidFill>
                  <a:srgbClr val="0070C0"/>
                </a:solidFill>
                <a:latin typeface="Garamond" pitchFamily="18" charset="0"/>
              </a:rPr>
              <a:t>8/1000 X 1000</a:t>
            </a:r>
            <a:endParaRPr lang="en-US" sz="2400" b="1" dirty="0">
              <a:solidFill>
                <a:srgbClr val="0070C0"/>
              </a:solidFill>
              <a:latin typeface="Garamond" pitchFamily="18" charset="0"/>
            </a:endParaRPr>
          </a:p>
          <a:p>
            <a:pPr>
              <a:buClr>
                <a:srgbClr val="FF3300"/>
              </a:buClr>
            </a:pPr>
            <a:r>
              <a:rPr lang="en-US" sz="2400" b="1" dirty="0">
                <a:latin typeface="Garamond" pitchFamily="18" charset="0"/>
              </a:rPr>
              <a:t>Incidence =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8/1000 population 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19163" y="2863949"/>
            <a:ext cx="7056784" cy="154984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>
            <a:solidFill>
              <a:schemeClr val="tx1">
                <a:lumMod val="95000"/>
              </a:schemeClr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defRPr/>
            </a:pP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Incidence rate =       </a:t>
            </a:r>
          </a:p>
          <a:p>
            <a:pPr algn="l">
              <a:lnSpc>
                <a:spcPct val="65000"/>
              </a:lnSpc>
              <a:defRPr/>
            </a:pP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№  of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new cases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of a disease within a </a:t>
            </a:r>
          </a:p>
          <a:p>
            <a:pPr algn="l">
              <a:lnSpc>
                <a:spcPct val="65000"/>
              </a:lnSpc>
              <a:defRPr/>
            </a:pP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       </a:t>
            </a:r>
            <a:r>
              <a:rPr lang="en-US" sz="2400" b="1" u="sng" dirty="0">
                <a:latin typeface="Garamond" pitchFamily="18" charset="0"/>
                <a:cs typeface="Times New Roman" pitchFamily="18" charset="0"/>
              </a:rPr>
              <a:t>      population in a </a:t>
            </a:r>
            <a:r>
              <a:rPr lang="en-US" sz="2400" b="1" u="sng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given time </a:t>
            </a:r>
            <a:r>
              <a:rPr lang="en-US" sz="2400" b="1" u="sng" dirty="0">
                <a:latin typeface="Garamond" pitchFamily="18" charset="0"/>
                <a:cs typeface="Times New Roman" pitchFamily="18" charset="0"/>
              </a:rPr>
              <a:t>period</a:t>
            </a:r>
            <a:r>
              <a:rPr lang="en-US" sz="2400" b="1" u="sng" dirty="0">
                <a:latin typeface="Garamond" pitchFamily="18" charset="0"/>
              </a:rPr>
              <a:t> </a:t>
            </a:r>
            <a:r>
              <a:rPr lang="en-US" sz="2400" b="1" dirty="0">
                <a:latin typeface="Garamond" pitchFamily="18" charset="0"/>
              </a:rPr>
              <a:t>       </a:t>
            </a:r>
            <a:r>
              <a:rPr lang="en-US" sz="2400" b="1" dirty="0">
                <a:solidFill>
                  <a:schemeClr val="hlink"/>
                </a:solidFill>
              </a:rPr>
              <a:t>X 1000</a:t>
            </a:r>
            <a:endParaRPr lang="en-US" sz="2400" b="1" dirty="0"/>
          </a:p>
          <a:p>
            <a:pPr algn="l">
              <a:lnSpc>
                <a:spcPct val="65000"/>
              </a:lnSpc>
              <a:defRPr/>
            </a:pPr>
            <a:r>
              <a:rPr lang="en-US" sz="2400" b="1" dirty="0"/>
              <a:t>    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№ of </a:t>
            </a:r>
            <a:r>
              <a:rPr lang="en-US" sz="2400" b="1" dirty="0">
                <a:latin typeface="Garamond" pitchFamily="18" charset="0"/>
              </a:rPr>
              <a:t>persons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exposed to risk </a:t>
            </a:r>
            <a:r>
              <a:rPr lang="en-US" sz="2400" b="1" dirty="0">
                <a:latin typeface="Garamond" pitchFamily="18" charset="0"/>
              </a:rPr>
              <a:t>of developing</a:t>
            </a:r>
          </a:p>
          <a:p>
            <a:pPr algn="l">
              <a:lnSpc>
                <a:spcPct val="65000"/>
              </a:lnSpc>
              <a:defRPr/>
            </a:pPr>
            <a:r>
              <a:rPr lang="en-US" sz="2400" b="1" dirty="0">
                <a:latin typeface="Garamond" pitchFamily="18" charset="0"/>
              </a:rPr>
              <a:t>          the disease in the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same time period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4725144"/>
            <a:ext cx="919276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algn="l" rtl="0" fontAlgn="auto">
              <a:spcAft>
                <a:spcPts val="0"/>
              </a:spcAft>
              <a:buClr>
                <a:schemeClr val="accent2"/>
              </a:buClr>
              <a:buSzPct val="100000"/>
              <a:defRPr/>
            </a:pPr>
            <a:r>
              <a:rPr lang="en-US" sz="2400" b="1" dirty="0"/>
              <a:t>Incidence rate:</a:t>
            </a:r>
          </a:p>
          <a:p>
            <a:pPr marL="566928" indent="-457200" algn="l" rtl="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b="1" dirty="0">
                <a:latin typeface="Garamond" pitchFamily="18" charset="0"/>
              </a:rPr>
              <a:t>The rate of developing the disease</a:t>
            </a:r>
          </a:p>
          <a:p>
            <a:pPr marL="566928" indent="-457200" algn="l" rtl="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It is of value for searching for the causes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of the disease</a:t>
            </a:r>
            <a:r>
              <a:rPr lang="en-US" sz="24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494CC-CE84-428C-AE30-3CC83379A052}" type="datetime1">
              <a:rPr lang="en-US" smtClean="0"/>
              <a:t>11/24/2020</a:t>
            </a:fld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17</a:t>
            </a:fld>
            <a:endParaRPr lang="en-MY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716016" y="31750"/>
            <a:ext cx="22479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l" rtl="0"/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/>
              <a:t>Cont.  ……</a:t>
            </a:r>
            <a:r>
              <a:rPr lang="en-US" b="1" dirty="0" smtClean="0"/>
              <a:t>Incidence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19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171450" y="422151"/>
            <a:ext cx="8991600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sz="2400" b="1" dirty="0">
                <a:solidFill>
                  <a:schemeClr val="hlink"/>
                </a:solidFill>
                <a:latin typeface="Garamond" pitchFamily="18" charset="0"/>
                <a:cs typeface="Times New Roman" pitchFamily="18" charset="0"/>
              </a:rPr>
              <a:t>1-An incidence rate can be used to</a:t>
            </a:r>
          </a:p>
          <a:p>
            <a:pPr marL="742950" lvl="1" indent="-285750" algn="l" rtl="0">
              <a:buClr>
                <a:srgbClr val="CC3300"/>
              </a:buClr>
              <a:buFont typeface="Wingdings" pitchFamily="2" charset="2"/>
              <a:buChar char="v"/>
            </a:pPr>
            <a:r>
              <a:rPr lang="en-US" sz="2400" dirty="0">
                <a:solidFill>
                  <a:schemeClr val="hlink"/>
                </a:solidFill>
                <a:latin typeface="Garamond" pitchFamily="18" charset="0"/>
                <a:cs typeface="Times New Roman" pitchFamily="18" charset="0"/>
              </a:rPr>
              <a:t>  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Estimate the probability of or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risk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 of developing </a:t>
            </a:r>
            <a:r>
              <a:rPr lang="en-US" sz="2400" b="1" dirty="0">
                <a:solidFill>
                  <a:schemeClr val="hlink"/>
                </a:solidFill>
                <a:latin typeface="Garamond" pitchFamily="18" charset="0"/>
                <a:cs typeface="Times New Roman" pitchFamily="18" charset="0"/>
              </a:rPr>
              <a:t>a disease during a specific time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Garamond" pitchFamily="18" charset="0"/>
                <a:cs typeface="Times New Roman" pitchFamily="18" charset="0"/>
              </a:rPr>
              <a:t>period</a:t>
            </a:r>
            <a:endParaRPr lang="en-US" sz="2400" dirty="0">
              <a:latin typeface="Garamond" pitchFamily="18" charset="0"/>
              <a:cs typeface="Times New Roman" pitchFamily="18" charset="0"/>
            </a:endParaRPr>
          </a:p>
          <a:p>
            <a:pPr algn="l"/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Incidence</a:t>
            </a:r>
            <a:r>
              <a:rPr lang="en-US" sz="2400" b="1" dirty="0">
                <a:latin typeface="Garamond" pitchFamily="18" charset="0"/>
              </a:rPr>
              <a:t> = 8/1000 population/year  </a:t>
            </a:r>
          </a:p>
          <a:p>
            <a:pPr algn="l"/>
            <a:endParaRPr lang="en-US" sz="2400" b="1" dirty="0">
              <a:latin typeface="Garamond" pitchFamily="18" charset="0"/>
              <a:cs typeface="Times New Roman" pitchFamily="18" charset="0"/>
            </a:endParaRPr>
          </a:p>
          <a:p>
            <a:pPr algn="l"/>
            <a:r>
              <a:rPr lang="en-US" sz="2400" b="1" dirty="0">
                <a:latin typeface="Garamond" pitchFamily="18" charset="0"/>
                <a:cs typeface="Times New Roman" pitchFamily="18" charset="0"/>
              </a:rPr>
              <a:t>2-As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incidence goes up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the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risk possibility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or probability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goes </a:t>
            </a:r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up</a:t>
            </a:r>
          </a:p>
          <a:p>
            <a:pPr algn="l"/>
            <a:endParaRPr lang="en-US" sz="2800" b="1" dirty="0">
              <a:solidFill>
                <a:srgbClr val="FF0000"/>
              </a:solidFill>
              <a:latin typeface="Garamond" pitchFamily="18" charset="0"/>
              <a:cs typeface="Times New Roman" pitchFamily="18" charset="0"/>
            </a:endParaRPr>
          </a:p>
          <a:p>
            <a:pPr algn="l"/>
            <a:endParaRPr lang="en-US" sz="2800" b="1" dirty="0" smtClean="0">
              <a:solidFill>
                <a:srgbClr val="FF0000"/>
              </a:solidFill>
              <a:latin typeface="Garamond" pitchFamily="18" charset="0"/>
              <a:cs typeface="Times New Roman" pitchFamily="18" charset="0"/>
            </a:endParaRPr>
          </a:p>
          <a:p>
            <a:pPr algn="l"/>
            <a:endParaRPr lang="en-US" sz="2800" b="1" dirty="0">
              <a:solidFill>
                <a:srgbClr val="FF0000"/>
              </a:solidFill>
              <a:latin typeface="Garamond" pitchFamily="18" charset="0"/>
              <a:cs typeface="Times New Roman" pitchFamily="18" charset="0"/>
            </a:endParaRPr>
          </a:p>
          <a:p>
            <a:pPr algn="l"/>
            <a:endParaRPr lang="en-US" sz="2800" b="1" dirty="0" smtClean="0">
              <a:solidFill>
                <a:srgbClr val="FF0000"/>
              </a:solidFill>
              <a:latin typeface="Garamond" pitchFamily="18" charset="0"/>
              <a:cs typeface="Times New Roman" pitchFamily="18" charset="0"/>
            </a:endParaRPr>
          </a:p>
          <a:p>
            <a:pPr algn="l"/>
            <a:endParaRPr lang="en-US" sz="2800" b="1" dirty="0">
              <a:solidFill>
                <a:srgbClr val="FF0000"/>
              </a:solidFill>
              <a:latin typeface="Garamond" pitchFamily="18" charset="0"/>
              <a:cs typeface="Times New Roman" pitchFamily="18" charset="0"/>
            </a:endParaRPr>
          </a:p>
          <a:p>
            <a:pPr algn="l"/>
            <a:endParaRPr lang="en-US" sz="2800" b="1" dirty="0">
              <a:solidFill>
                <a:srgbClr val="FF0000"/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06801" y="3547946"/>
            <a:ext cx="861367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/>
              <a:t>           Time-            </a:t>
            </a:r>
            <a:r>
              <a:rPr lang="en-US" sz="2400" dirty="0" smtClean="0"/>
              <a:t> </a:t>
            </a:r>
            <a:r>
              <a:rPr lang="en-US" sz="2400" b="1" dirty="0"/>
              <a:t>Place  -      Person </a:t>
            </a:r>
          </a:p>
          <a:p>
            <a:pPr algn="l"/>
            <a:r>
              <a:rPr lang="en-US" sz="2400" b="1" dirty="0"/>
              <a:t>Higher Incidence existence of or potential for an epidemic become known and predictable</a:t>
            </a:r>
          </a:p>
        </p:txBody>
      </p:sp>
      <p:sp>
        <p:nvSpPr>
          <p:cNvPr id="5" name="Down Arrow 4"/>
          <p:cNvSpPr/>
          <p:nvPr/>
        </p:nvSpPr>
        <p:spPr>
          <a:xfrm>
            <a:off x="1151414" y="2698702"/>
            <a:ext cx="484632" cy="8492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" name="Down Arrow 5"/>
          <p:cNvSpPr/>
          <p:nvPr/>
        </p:nvSpPr>
        <p:spPr>
          <a:xfrm>
            <a:off x="2628900" y="2767124"/>
            <a:ext cx="484632" cy="8492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7" name="Down Arrow 6"/>
          <p:cNvSpPr/>
          <p:nvPr/>
        </p:nvSpPr>
        <p:spPr>
          <a:xfrm>
            <a:off x="4114683" y="2716323"/>
            <a:ext cx="484632" cy="8492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9" name="Rectangle 8"/>
          <p:cNvSpPr/>
          <p:nvPr/>
        </p:nvSpPr>
        <p:spPr>
          <a:xfrm>
            <a:off x="611560" y="4838744"/>
            <a:ext cx="65131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Garamond" pitchFamily="18" charset="0"/>
              </a:rPr>
              <a:t>Incidence rate=absolute risk</a:t>
            </a:r>
          </a:p>
          <a:p>
            <a:r>
              <a:rPr lang="en-GB" sz="2400" b="1" dirty="0">
                <a:solidFill>
                  <a:srgbClr val="FF0000"/>
                </a:solidFill>
                <a:latin typeface="Garamond" pitchFamily="18" charset="0"/>
              </a:rPr>
              <a:t>Probability </a:t>
            </a:r>
            <a:r>
              <a:rPr lang="en-GB" sz="2400" b="1" dirty="0">
                <a:latin typeface="Garamond" pitchFamily="18" charset="0"/>
              </a:rPr>
              <a:t>of </a:t>
            </a:r>
            <a:r>
              <a:rPr lang="en-GB" sz="2400" b="1" dirty="0">
                <a:solidFill>
                  <a:srgbClr val="FF0000"/>
                </a:solidFill>
                <a:latin typeface="Garamond" pitchFamily="18" charset="0"/>
              </a:rPr>
              <a:t>developing </a:t>
            </a:r>
            <a:r>
              <a:rPr lang="en-GB" sz="2400" b="1" dirty="0">
                <a:latin typeface="Garamond" pitchFamily="18" charset="0"/>
              </a:rPr>
              <a:t>a disease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501D8-86B7-464E-ADD3-2EBCFA3A5C8E}" type="datetime1">
              <a:rPr lang="en-US" smtClean="0"/>
              <a:t>11/24/2020</a:t>
            </a:fld>
            <a:endParaRPr lang="en-MY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18</a:t>
            </a:fld>
            <a:endParaRPr lang="en-MY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4876800" y="43523"/>
            <a:ext cx="22479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l" rtl="0"/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/>
              <a:t>Cont.  ……</a:t>
            </a:r>
            <a:r>
              <a:rPr lang="en-US" b="1" dirty="0" smtClean="0"/>
              <a:t>Incidence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33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738664"/>
            <a:ext cx="54360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l"/>
            <a:r>
              <a:rPr lang="en-US" sz="2400" b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Garamond" pitchFamily="18" charset="0"/>
              </a:rPr>
              <a:t>Numerator &amp; Denominator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Garamond" pitchFamily="18" charset="0"/>
              </a:rPr>
              <a:t>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Garamond" pitchFamily="18" charset="0"/>
                <a:cs typeface="Times New Roman" pitchFamily="18" charset="0"/>
              </a:rPr>
              <a:t>in incidence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Garamond" pitchFamily="18" charset="0"/>
              </a:rPr>
              <a:t> 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9522" y="1316282"/>
            <a:ext cx="90995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 sz="2400" b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Garamond" pitchFamily="18" charset="0"/>
                <a:cs typeface="Times New Roman" pitchFamily="18" charset="0"/>
              </a:rPr>
              <a:t>Numerator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  <a:latin typeface="Garamond" pitchFamily="18" charset="0"/>
            </a:endParaRPr>
          </a:p>
          <a:p>
            <a:pPr algn="l"/>
            <a:r>
              <a:rPr lang="en-US" sz="2400" b="1" dirty="0">
                <a:latin typeface="Garamond" pitchFamily="18" charset="0"/>
              </a:rPr>
              <a:t>Is the No. of </a:t>
            </a:r>
            <a:r>
              <a:rPr lang="en-US" sz="2400" b="1" u="sng" dirty="0">
                <a:solidFill>
                  <a:srgbClr val="FF0000"/>
                </a:solidFill>
                <a:latin typeface="Garamond" pitchFamily="18" charset="0"/>
              </a:rPr>
              <a:t>new cases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sz="2400" b="1" dirty="0">
                <a:latin typeface="Garamond" pitchFamily="18" charset="0"/>
              </a:rPr>
              <a:t>within a time period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. 8 cases </a:t>
            </a:r>
            <a:endParaRPr lang="en-US" sz="2400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179512" y="2175765"/>
            <a:ext cx="8686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sz="2400" b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Garamond" pitchFamily="18" charset="0"/>
                <a:cs typeface="Times New Roman" pitchFamily="18" charset="0"/>
              </a:rPr>
              <a:t>Denominator </a:t>
            </a:r>
          </a:p>
          <a:p>
            <a:pPr algn="l"/>
            <a:r>
              <a:rPr lang="en-US" sz="2400" b="1" dirty="0">
                <a:latin typeface="Garamond" pitchFamily="18" charset="0"/>
                <a:cs typeface="Times New Roman" pitchFamily="18" charset="0"/>
              </a:rPr>
              <a:t>the number of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population at risk </a:t>
            </a:r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.</a:t>
            </a:r>
            <a:r>
              <a:rPr lang="en-US" sz="2400" b="1" dirty="0" smtClean="0">
                <a:latin typeface="Garamond" pitchFamily="18" charset="0"/>
                <a:cs typeface="Times New Roman" pitchFamily="18" charset="0"/>
              </a:rPr>
              <a:t>or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under study in the group or population.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1000 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21581" y="3339265"/>
            <a:ext cx="651066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 rtl="0">
              <a:buClr>
                <a:srgbClr val="FF3300"/>
              </a:buClr>
            </a:pP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New cases   </a:t>
            </a:r>
            <a:r>
              <a:rPr lang="en-US" sz="2400" b="1" dirty="0">
                <a:latin typeface="Garamond" pitchFamily="18" charset="0"/>
              </a:rPr>
              <a:t>were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8 </a:t>
            </a:r>
            <a:r>
              <a:rPr lang="en-US" sz="2400" b="1" dirty="0">
                <a:latin typeface="Garamond" pitchFamily="18" charset="0"/>
              </a:rPr>
              <a:t>   =  </a:t>
            </a:r>
            <a:r>
              <a:rPr lang="en-US" sz="2400" b="1" dirty="0">
                <a:solidFill>
                  <a:schemeClr val="tx2"/>
                </a:solidFill>
                <a:latin typeface="Garamond" pitchFamily="18" charset="0"/>
              </a:rPr>
              <a:t>28-20= 8</a:t>
            </a:r>
          </a:p>
          <a:p>
            <a:pPr algn="l" rtl="0">
              <a:buClr>
                <a:srgbClr val="FF3300"/>
              </a:buClr>
            </a:pPr>
            <a:r>
              <a:rPr lang="en-US" sz="2400" b="1" dirty="0">
                <a:latin typeface="Garamond" pitchFamily="18" charset="0"/>
              </a:rPr>
              <a:t>Incidence  new cases only </a:t>
            </a:r>
            <a:r>
              <a:rPr lang="en-US" sz="2400" b="1" dirty="0" smtClean="0">
                <a:solidFill>
                  <a:srgbClr val="0070C0"/>
                </a:solidFill>
                <a:latin typeface="Garamond" pitchFamily="18" charset="0"/>
              </a:rPr>
              <a:t>2016 </a:t>
            </a:r>
            <a:r>
              <a:rPr lang="en-US" sz="2400" b="1" dirty="0" smtClean="0">
                <a:latin typeface="Garamond" pitchFamily="18" charset="0"/>
              </a:rPr>
              <a:t> </a:t>
            </a:r>
            <a:r>
              <a:rPr lang="en-US" sz="2400" b="1" dirty="0">
                <a:latin typeface="Garamond" pitchFamily="18" charset="0"/>
              </a:rPr>
              <a:t>= 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8/1000</a:t>
            </a:r>
            <a:r>
              <a:rPr lang="en-US" sz="2400" b="1" dirty="0">
                <a:latin typeface="Garamond" pitchFamily="18" charset="0"/>
              </a:rPr>
              <a:t>x </a:t>
            </a:r>
            <a:r>
              <a:rPr lang="en-US" sz="2400" b="1" dirty="0" smtClean="0">
                <a:latin typeface="Garamond" pitchFamily="18" charset="0"/>
              </a:rPr>
              <a:t>1000</a:t>
            </a:r>
            <a:endParaRPr lang="en-US" sz="2400" b="1" dirty="0">
              <a:latin typeface="Garamond" pitchFamily="18" charset="0"/>
            </a:endParaRPr>
          </a:p>
          <a:p>
            <a:pPr algn="l" rtl="0">
              <a:buClr>
                <a:srgbClr val="FF3300"/>
              </a:buClr>
            </a:pPr>
            <a:r>
              <a:rPr lang="en-US" sz="2400" b="1" dirty="0">
                <a:latin typeface="Garamond" pitchFamily="18" charset="0"/>
              </a:rPr>
              <a:t>Incidence </a:t>
            </a:r>
            <a:r>
              <a:rPr lang="en-US" sz="2400" b="1" dirty="0" smtClean="0">
                <a:latin typeface="Garamond" pitchFamily="18" charset="0"/>
              </a:rPr>
              <a:t>=</a:t>
            </a:r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8/1000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population/year  </a:t>
            </a:r>
          </a:p>
        </p:txBody>
      </p:sp>
      <p:sp>
        <p:nvSpPr>
          <p:cNvPr id="6" name="Rectangle 5"/>
          <p:cNvSpPr/>
          <p:nvPr/>
        </p:nvSpPr>
        <p:spPr>
          <a:xfrm>
            <a:off x="5518048" y="0"/>
            <a:ext cx="3816424" cy="1200329"/>
          </a:xfrm>
          <a:prstGeom prst="rect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l" rtl="0">
              <a:buClr>
                <a:srgbClr val="FF3300"/>
              </a:buClr>
              <a:defRPr/>
            </a:pPr>
            <a:r>
              <a:rPr lang="en-US" b="1" dirty="0"/>
              <a:t>A study done on  </a:t>
            </a:r>
            <a:r>
              <a:rPr lang="en-US" b="1" dirty="0">
                <a:solidFill>
                  <a:srgbClr val="FF0000"/>
                </a:solidFill>
              </a:rPr>
              <a:t>1000</a:t>
            </a:r>
            <a:r>
              <a:rPr lang="en-US" b="1" dirty="0"/>
              <a:t> school children  during </a:t>
            </a:r>
            <a:r>
              <a:rPr lang="en-US" b="1" dirty="0" smtClean="0">
                <a:solidFill>
                  <a:srgbClr val="0070C0"/>
                </a:solidFill>
              </a:rPr>
              <a:t>2018</a:t>
            </a:r>
            <a:r>
              <a:rPr lang="en-US" b="1" dirty="0" smtClean="0"/>
              <a:t> </a:t>
            </a:r>
            <a:r>
              <a:rPr lang="en-US" b="1" dirty="0"/>
              <a:t>found  </a:t>
            </a:r>
            <a:r>
              <a:rPr lang="en-US" b="1" dirty="0">
                <a:solidFill>
                  <a:srgbClr val="FF0000"/>
                </a:solidFill>
              </a:rPr>
              <a:t>20</a:t>
            </a:r>
            <a:r>
              <a:rPr lang="en-US" b="1" dirty="0"/>
              <a:t> with TB.  </a:t>
            </a:r>
            <a:endParaRPr lang="en-US" b="1" dirty="0" smtClean="0"/>
          </a:p>
          <a:p>
            <a:pPr algn="l" rtl="0">
              <a:buClr>
                <a:srgbClr val="FF3300"/>
              </a:buClr>
              <a:defRPr/>
            </a:pPr>
            <a:r>
              <a:rPr lang="en-US" b="1" dirty="0" smtClean="0"/>
              <a:t>By </a:t>
            </a:r>
            <a:r>
              <a:rPr lang="en-US" b="1" dirty="0"/>
              <a:t>follow up during </a:t>
            </a:r>
            <a:r>
              <a:rPr lang="en-US" b="1" dirty="0" smtClean="0">
                <a:solidFill>
                  <a:srgbClr val="0070C0"/>
                </a:solidFill>
              </a:rPr>
              <a:t>2019</a:t>
            </a:r>
            <a:r>
              <a:rPr lang="en-US" b="1" dirty="0" smtClean="0"/>
              <a:t>  </a:t>
            </a:r>
            <a:r>
              <a:rPr lang="en-US" b="1" dirty="0"/>
              <a:t>the number </a:t>
            </a:r>
            <a:endParaRPr lang="en-US" b="1" dirty="0" smtClean="0"/>
          </a:p>
          <a:p>
            <a:pPr algn="l" rtl="0">
              <a:buClr>
                <a:srgbClr val="FF3300"/>
              </a:buClr>
              <a:defRPr/>
            </a:pPr>
            <a:r>
              <a:rPr lang="en-US" b="1" dirty="0" smtClean="0"/>
              <a:t>of </a:t>
            </a:r>
            <a:r>
              <a:rPr lang="en-US" b="1" dirty="0"/>
              <a:t>students with </a:t>
            </a:r>
            <a:r>
              <a:rPr lang="en-US" b="1" dirty="0">
                <a:solidFill>
                  <a:srgbClr val="FF0000"/>
                </a:solidFill>
              </a:rPr>
              <a:t>TB 28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8AE56-194D-458C-B252-B7B1A0EC4250}" type="datetime1">
              <a:rPr lang="en-US" smtClean="0"/>
              <a:t>11/24/2020</a:t>
            </a:fld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19</a:t>
            </a:fld>
            <a:endParaRPr lang="en-MY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408815" y="44624"/>
            <a:ext cx="22479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l" rtl="0"/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/>
              <a:t>Cont.  ……</a:t>
            </a:r>
            <a:r>
              <a:rPr lang="en-US" b="1" dirty="0" smtClean="0"/>
              <a:t>Incidence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91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028617"/>
            <a:ext cx="9036496" cy="1446550"/>
          </a:xfrm>
          <a:prstGeom prst="rect">
            <a:avLst/>
          </a:prstGeom>
          <a:ln w="19050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</a:ln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dirty="0">
                <a:solidFill>
                  <a:srgbClr val="CC0066"/>
                </a:solidFill>
                <a:latin typeface="Garamond" pitchFamily="18" charset="0"/>
                <a:cs typeface="Arial" charset="0"/>
              </a:rPr>
              <a:t>MEASURES OF  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dirty="0">
                <a:solidFill>
                  <a:srgbClr val="CC0066"/>
                </a:solidFill>
                <a:latin typeface="Garamond" pitchFamily="18" charset="0"/>
                <a:cs typeface="Arial" charset="0"/>
              </a:rPr>
              <a:t>     DISEASE FREQUENCY</a:t>
            </a:r>
          </a:p>
        </p:txBody>
      </p:sp>
      <p:pic>
        <p:nvPicPr>
          <p:cNvPr id="3" name="Picture 2" descr="G: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00"/>
            <a:ext cx="1858963" cy="168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 descr="ag00020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88640"/>
            <a:ext cx="2232248" cy="2041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467544" y="5229200"/>
            <a:ext cx="8352928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3600" b="1" kern="1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/>
                <a:cs typeface="Arial" charset="0"/>
              </a:rPr>
              <a:t>Prof  DR. Waqar Al – Kubaisy </a:t>
            </a:r>
            <a:endParaRPr lang="en-MY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Garamond" pitchFamily="18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30362" y="3789040"/>
            <a:ext cx="1575771" cy="6056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GB" sz="4000" dirty="0">
                <a:latin typeface="Garamond" pitchFamily="18" charset="0"/>
              </a:rPr>
              <a:t>Part </a:t>
            </a:r>
            <a:r>
              <a:rPr lang="en-GB" sz="4000" dirty="0" smtClean="0">
                <a:latin typeface="Garamond" pitchFamily="18" charset="0"/>
              </a:rPr>
              <a:t>1 </a:t>
            </a:r>
            <a:endParaRPr lang="en-GB" sz="4000" dirty="0">
              <a:latin typeface="Garamond" pitchFamily="18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7847-48C3-42C6-85B1-01373FDE5101}" type="datetime1">
              <a:rPr lang="en-US" smtClean="0"/>
              <a:t>11/24/2020</a:t>
            </a:fld>
            <a:endParaRPr lang="en-MY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18914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52536" y="2630575"/>
            <a:ext cx="9865096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66928" indent="-457200" algn="l" rtl="0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400" b="1" dirty="0">
                <a:latin typeface="Garamond" pitchFamily="18" charset="0"/>
              </a:rPr>
              <a:t>The</a:t>
            </a:r>
            <a:r>
              <a:rPr lang="en-US" sz="2400" b="1" dirty="0">
                <a:solidFill>
                  <a:srgbClr val="00FF00"/>
                </a:solidFill>
                <a:latin typeface="Garamond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midyear population </a:t>
            </a:r>
            <a:r>
              <a:rPr lang="en-US" sz="2400" b="1" dirty="0">
                <a:latin typeface="Garamond" pitchFamily="18" charset="0"/>
              </a:rPr>
              <a:t>could be used as a </a:t>
            </a:r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denominator</a:t>
            </a:r>
          </a:p>
          <a:p>
            <a:pPr marL="365760" indent="-256032" algn="l" rtl="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b="1" dirty="0" smtClean="0">
                <a:latin typeface="Garamond" pitchFamily="18" charset="0"/>
              </a:rPr>
              <a:t> </a:t>
            </a:r>
            <a:r>
              <a:rPr lang="en-US" sz="2400" b="1" dirty="0">
                <a:latin typeface="Garamond" pitchFamily="18" charset="0"/>
              </a:rPr>
              <a:t>in diseases </a:t>
            </a:r>
            <a:r>
              <a:rPr lang="en-US" sz="2400" b="1" dirty="0">
                <a:solidFill>
                  <a:srgbClr val="7030A0"/>
                </a:solidFill>
                <a:latin typeface="Garamond" pitchFamily="18" charset="0"/>
              </a:rPr>
              <a:t>affecting the whole community</a:t>
            </a:r>
            <a:r>
              <a:rPr lang="en-US" sz="2400" b="1" dirty="0">
                <a:solidFill>
                  <a:srgbClr val="00FF00"/>
                </a:solidFill>
                <a:latin typeface="Garamond" pitchFamily="18" charset="0"/>
              </a:rPr>
              <a:t>. </a:t>
            </a:r>
            <a:r>
              <a:rPr lang="en-US" sz="2400" b="1" dirty="0">
                <a:latin typeface="Garamond" pitchFamily="18" charset="0"/>
              </a:rPr>
              <a:t>(cholera, TB</a:t>
            </a:r>
            <a:r>
              <a:rPr lang="en-US" sz="2400" b="1" dirty="0" smtClean="0">
                <a:latin typeface="Garamond" pitchFamily="18" charset="0"/>
              </a:rPr>
              <a:t>)</a:t>
            </a:r>
          </a:p>
          <a:p>
            <a:pPr marL="365760" indent="-256032" algn="l" rtl="0" fontAlgn="auto">
              <a:spcAft>
                <a:spcPts val="0"/>
              </a:spcAft>
              <a:buFont typeface="Wingdings 3"/>
              <a:buNone/>
              <a:defRPr/>
            </a:pPr>
            <a:endParaRPr lang="en-US" sz="2400" b="1" dirty="0" smtClean="0">
              <a:solidFill>
                <a:schemeClr val="accent5"/>
              </a:solidFill>
              <a:latin typeface="Garamond" pitchFamily="18" charset="0"/>
            </a:endParaRPr>
          </a:p>
          <a:p>
            <a:pPr marL="566928" indent="-457200" algn="l" rtl="0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400" b="1" dirty="0" smtClean="0">
                <a:latin typeface="Garamond" pitchFamily="18" charset="0"/>
              </a:rPr>
              <a:t>In </a:t>
            </a:r>
            <a:r>
              <a:rPr lang="en-US" sz="2400" b="1" dirty="0">
                <a:latin typeface="Garamond" pitchFamily="18" charset="0"/>
              </a:rPr>
              <a:t>other diseases</a:t>
            </a:r>
            <a:r>
              <a:rPr lang="en-US" sz="2400" b="1" dirty="0">
                <a:solidFill>
                  <a:srgbClr val="00FF00"/>
                </a:solidFill>
                <a:latin typeface="Garamond" pitchFamily="18" charset="0"/>
              </a:rPr>
              <a:t>,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not everyone </a:t>
            </a:r>
            <a:r>
              <a:rPr lang="en-US" sz="2400" b="1" dirty="0">
                <a:latin typeface="Garamond" pitchFamily="18" charset="0"/>
              </a:rPr>
              <a:t>in</a:t>
            </a:r>
            <a:r>
              <a:rPr lang="en-US" sz="2400" b="1" dirty="0">
                <a:solidFill>
                  <a:srgbClr val="00FF00"/>
                </a:solidFill>
                <a:latin typeface="Garamond" pitchFamily="18" charset="0"/>
              </a:rPr>
              <a:t> </a:t>
            </a:r>
            <a:r>
              <a:rPr lang="en-US" sz="2400" b="1" dirty="0">
                <a:latin typeface="Garamond" pitchFamily="18" charset="0"/>
              </a:rPr>
              <a:t>a study population </a:t>
            </a:r>
            <a:r>
              <a:rPr lang="en-US" sz="2400" b="1" dirty="0" smtClean="0">
                <a:latin typeface="Garamond" pitchFamily="18" charset="0"/>
              </a:rPr>
              <a:t>may</a:t>
            </a:r>
          </a:p>
          <a:p>
            <a:pPr marL="109728" algn="l" rtl="0" fontAlgn="auto">
              <a:spcAft>
                <a:spcPts val="0"/>
              </a:spcAft>
              <a:defRPr/>
            </a:pPr>
            <a:r>
              <a:rPr lang="en-US" sz="2400" b="1" dirty="0">
                <a:latin typeface="Garamond" pitchFamily="18" charset="0"/>
              </a:rPr>
              <a:t> </a:t>
            </a:r>
            <a:r>
              <a:rPr lang="en-US" sz="2400" b="1" dirty="0" smtClean="0">
                <a:latin typeface="Garamond" pitchFamily="18" charset="0"/>
              </a:rPr>
              <a:t>    </a:t>
            </a:r>
            <a:r>
              <a:rPr lang="en-US" sz="2400" b="1" dirty="0">
                <a:latin typeface="Garamond" pitchFamily="18" charset="0"/>
              </a:rPr>
              <a:t>be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at risk </a:t>
            </a:r>
            <a:r>
              <a:rPr lang="en-US" sz="2400" b="1" dirty="0">
                <a:latin typeface="Garamond" pitchFamily="18" charset="0"/>
              </a:rPr>
              <a:t>for developing diseases</a:t>
            </a:r>
            <a:r>
              <a:rPr lang="en-US" sz="2400" b="1" dirty="0">
                <a:solidFill>
                  <a:srgbClr val="00FF00"/>
                </a:solidFill>
                <a:latin typeface="Garamond" pitchFamily="18" charset="0"/>
              </a:rPr>
              <a:t>.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(e.g. some diseases are </a:t>
            </a:r>
            <a:r>
              <a:rPr lang="en-US" sz="2400" b="1" dirty="0" smtClean="0">
                <a:solidFill>
                  <a:srgbClr val="002060"/>
                </a:solidFill>
                <a:latin typeface="Garamond" pitchFamily="18" charset="0"/>
              </a:rPr>
              <a:t>lifelong</a:t>
            </a:r>
          </a:p>
          <a:p>
            <a:pPr marL="109728" algn="l" rtl="0" fontAlgn="auto"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Garamond" pitchFamily="18" charset="0"/>
              </a:rPr>
              <a:t>   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in duration</a:t>
            </a:r>
            <a:r>
              <a:rPr lang="en-US" sz="2400" b="1" dirty="0">
                <a:latin typeface="Garamond" pitchFamily="18" charset="0"/>
              </a:rPr>
              <a:t>,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so that once a person has it, he </a:t>
            </a:r>
            <a:r>
              <a:rPr lang="en-US" sz="2400" b="1" dirty="0" smtClean="0">
                <a:latin typeface="Garamond" pitchFamily="18" charset="0"/>
              </a:rPr>
              <a:t> will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not develop it again</a:t>
            </a:r>
            <a:r>
              <a:rPr lang="en-US" sz="2400" b="1" dirty="0">
                <a:latin typeface="Garamond" pitchFamily="18" charset="0"/>
              </a:rPr>
              <a:t>; </a:t>
            </a:r>
          </a:p>
          <a:p>
            <a:pPr marL="109728" algn="l" rtl="0" fontAlgn="auto"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0070C0"/>
                </a:solidFill>
                <a:latin typeface="Garamond" pitchFamily="18" charset="0"/>
              </a:rPr>
              <a:t>     those </a:t>
            </a:r>
            <a:r>
              <a:rPr lang="en-US" sz="2800" b="1" dirty="0">
                <a:solidFill>
                  <a:srgbClr val="0070C0"/>
                </a:solidFill>
                <a:latin typeface="Garamond" pitchFamily="18" charset="0"/>
              </a:rPr>
              <a:t>persons are removed from the denominator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)</a:t>
            </a:r>
          </a:p>
        </p:txBody>
      </p:sp>
      <p:sp>
        <p:nvSpPr>
          <p:cNvPr id="3" name="Rectangle 2"/>
          <p:cNvSpPr/>
          <p:nvPr/>
        </p:nvSpPr>
        <p:spPr>
          <a:xfrm>
            <a:off x="175080" y="412938"/>
            <a:ext cx="64131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66928" indent="-457200" algn="l" rtl="0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400" b="1" dirty="0">
                <a:solidFill>
                  <a:srgbClr val="FF0000"/>
                </a:solidFill>
              </a:rPr>
              <a:t>Population at risk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be used as a denominator </a:t>
            </a:r>
          </a:p>
        </p:txBody>
      </p:sp>
      <p:sp>
        <p:nvSpPr>
          <p:cNvPr id="5" name="Rectangle 4"/>
          <p:cNvSpPr/>
          <p:nvPr/>
        </p:nvSpPr>
        <p:spPr>
          <a:xfrm>
            <a:off x="-82058" y="815442"/>
            <a:ext cx="9118554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eaLnBrk="0" hangingPunct="0">
              <a:buFont typeface="Wingdings" pitchFamily="2" charset="2"/>
              <a:buChar char="ü"/>
              <a:tabLst>
                <a:tab pos="685800" algn="l"/>
                <a:tab pos="914400" algn="l"/>
                <a:tab pos="1371600" algn="l"/>
                <a:tab pos="1600200" algn="r"/>
                <a:tab pos="1709738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sz="2200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The </a:t>
            </a:r>
            <a:r>
              <a:rPr lang="en-US" sz="22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incidence </a:t>
            </a:r>
            <a:r>
              <a:rPr lang="en-US" sz="2200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of a disease </a:t>
            </a:r>
            <a:r>
              <a:rPr lang="en-US" sz="22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quantifies the </a:t>
            </a:r>
            <a:r>
              <a:rPr lang="en-US" sz="2200" b="1" i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rate</a:t>
            </a:r>
            <a:r>
              <a:rPr lang="en-US" sz="22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of </a:t>
            </a:r>
            <a:r>
              <a:rPr lang="en-US" sz="2200" b="1" i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new</a:t>
            </a:r>
            <a:r>
              <a:rPr lang="en-US" sz="22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200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events or cases of a disease </a:t>
            </a:r>
            <a:r>
              <a:rPr lang="en-US" sz="2200" b="1" dirty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that develop in a </a:t>
            </a:r>
            <a:r>
              <a:rPr lang="en-US" sz="22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population at risk </a:t>
            </a:r>
            <a:r>
              <a:rPr lang="en-US" sz="2200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during the </a:t>
            </a:r>
            <a:r>
              <a:rPr lang="en-US" sz="2200" b="1" dirty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specified time interval</a:t>
            </a:r>
            <a:r>
              <a:rPr lang="en-US" sz="2200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. </a:t>
            </a:r>
          </a:p>
          <a:p>
            <a:pPr marL="457200" indent="-457200" eaLnBrk="0" hangingPunct="0">
              <a:buFont typeface="Wingdings" pitchFamily="2" charset="2"/>
              <a:buChar char="ü"/>
              <a:tabLst>
                <a:tab pos="685800" algn="l"/>
                <a:tab pos="914400" algn="l"/>
                <a:tab pos="1371600" algn="l"/>
                <a:tab pos="1600200" algn="r"/>
                <a:tab pos="1709738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sz="2200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It permits to calculate the probability (risk) of each individuals to become ill in a set period of time. </a:t>
            </a:r>
            <a:endParaRPr lang="en-US" sz="2200" b="1" dirty="0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780D5-B1BF-4E1A-B56D-567C1308B25C}" type="datetime1">
              <a:rPr lang="en-US" smtClean="0"/>
              <a:t>11/24/2020</a:t>
            </a:fld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20</a:t>
            </a:fld>
            <a:endParaRPr lang="en-MY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876800" y="43523"/>
            <a:ext cx="22479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l" rtl="0"/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/>
              <a:t>Cont.  ……</a:t>
            </a:r>
            <a:r>
              <a:rPr lang="en-US" b="1" dirty="0" smtClean="0"/>
              <a:t>Incidence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98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08520" y="332656"/>
            <a:ext cx="9204595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56032" algn="l" rtl="0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Population at risk</a:t>
            </a:r>
          </a:p>
          <a:p>
            <a:pPr marL="365760" indent="-256032" algn="l" rtl="0" fontAlgn="auto">
              <a:spcAft>
                <a:spcPts val="0"/>
              </a:spcAft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The people who 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are susceptible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to a given disease are called the </a:t>
            </a:r>
            <a:r>
              <a:rPr lang="en-US" sz="2400" dirty="0">
                <a:latin typeface="Garamond" pitchFamily="18" charset="0"/>
              </a:rPr>
              <a:t>population at risk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, and can be defined by 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demographic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, 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geographic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or 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environmenta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l factors. </a:t>
            </a:r>
          </a:p>
          <a:p>
            <a:pPr marL="365760" indent="-256032" algn="l" rtl="0" fontAlgn="auto">
              <a:spcAft>
                <a:spcPts val="0"/>
              </a:spcAft>
              <a:buFont typeface="Wingdings 3"/>
              <a:buNone/>
              <a:defRPr/>
            </a:pPr>
            <a:endParaRPr lang="en-US" sz="2400" b="1" dirty="0">
              <a:solidFill>
                <a:srgbClr val="66FF66"/>
              </a:solidFill>
              <a:latin typeface="Garamond" pitchFamily="18" charset="0"/>
            </a:endParaRPr>
          </a:p>
          <a:p>
            <a:pPr marL="365760" indent="-256032" algn="l" rtl="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b="1" dirty="0">
                <a:solidFill>
                  <a:srgbClr val="7030A0"/>
                </a:solidFill>
                <a:latin typeface="Garamond" pitchFamily="18" charset="0"/>
              </a:rPr>
              <a:t>An important factor in calculating measures </a:t>
            </a:r>
            <a:r>
              <a:rPr lang="en-US" sz="2400" dirty="0">
                <a:latin typeface="Garamond" pitchFamily="18" charset="0"/>
              </a:rPr>
              <a:t>of disease frequency is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the correct estimate of the numbers of people under study. </a:t>
            </a:r>
          </a:p>
          <a:p>
            <a:pPr marL="365760" indent="-256032" algn="l" rtl="0" fontAlgn="auto">
              <a:spcAft>
                <a:spcPts val="0"/>
              </a:spcAft>
              <a:buFont typeface="Wingdings 3"/>
              <a:buNone/>
              <a:defRPr/>
            </a:pPr>
            <a:endParaRPr lang="en-US" sz="2400" dirty="0">
              <a:latin typeface="Garamond" pitchFamily="18" charset="0"/>
            </a:endParaRPr>
          </a:p>
          <a:p>
            <a:pPr marL="365760" indent="-256032" algn="l" rtl="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b="1" dirty="0">
                <a:latin typeface="Garamond" pitchFamily="18" charset="0"/>
              </a:rPr>
              <a:t>Ideally these numbers should only include people who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are potentially susceptible </a:t>
            </a:r>
            <a:r>
              <a:rPr lang="en-US" sz="2400" b="1" dirty="0">
                <a:latin typeface="Garamond" pitchFamily="18" charset="0"/>
              </a:rPr>
              <a:t>to the diseases being studied</a:t>
            </a:r>
            <a:r>
              <a:rPr lang="en-US" sz="2400" dirty="0">
                <a:latin typeface="Garamond" pitchFamily="18" charset="0"/>
              </a:rPr>
              <a:t>. </a:t>
            </a:r>
          </a:p>
          <a:p>
            <a:pPr marL="365760" indent="-256032" algn="l" rtl="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b="1" dirty="0">
                <a:latin typeface="Garamond" pitchFamily="18" charset="0"/>
              </a:rPr>
              <a:t>For instance, men should not be included when calculating the frequency of cervical cancer</a:t>
            </a:r>
            <a:endParaRPr lang="ar-EG" sz="2400" b="1" dirty="0">
              <a:latin typeface="Garamond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27AEA-5DAE-48E5-A182-61C0385F7CED}" type="datetime1">
              <a:rPr lang="en-US" smtClean="0"/>
              <a:t>11/24/2020</a:t>
            </a:fld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21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4830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32"/>
          <a:stretch>
            <a:fillRect/>
          </a:stretch>
        </p:blipFill>
        <p:spPr bwMode="auto">
          <a:xfrm>
            <a:off x="179512" y="1484784"/>
            <a:ext cx="8346703" cy="4915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77846" y="1093324"/>
            <a:ext cx="2863850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Population at risk</a:t>
            </a:r>
            <a:endParaRPr lang="en-MY" sz="2800" b="1" dirty="0"/>
          </a:p>
        </p:txBody>
      </p:sp>
      <p:sp>
        <p:nvSpPr>
          <p:cNvPr id="2" name="Rectangle 1"/>
          <p:cNvSpPr/>
          <p:nvPr/>
        </p:nvSpPr>
        <p:spPr>
          <a:xfrm>
            <a:off x="0" y="16106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The population at risk is the group of people susceptible to develop a characteristic.  </a:t>
            </a:r>
            <a:r>
              <a:rPr lang="en-US" sz="1600" b="1" dirty="0">
                <a:solidFill>
                  <a:srgbClr val="00B050"/>
                </a:solidFill>
                <a:latin typeface="Garamond" pitchFamily="18" charset="0"/>
                <a:cs typeface="Times New Roman" pitchFamily="18" charset="0"/>
              </a:rPr>
              <a:t>For example when studying measles, the population at risk used for the calculation should be the children under five years of age, because measles is rare after that age. </a:t>
            </a:r>
            <a:r>
              <a:rPr lang="en-US" sz="1600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The population at risk is used as the denominator when calculating proportions or rates</a:t>
            </a:r>
            <a:endParaRPr lang="en-MY" sz="1600" dirty="0">
              <a:latin typeface="Garamond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8AE70-FDCB-4C1F-A5B3-71B5B9618AA8}" type="datetime1">
              <a:rPr lang="en-US" smtClean="0"/>
              <a:t>11/24/2020</a:t>
            </a:fld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22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0636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9225" y="14041"/>
            <a:ext cx="9009063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 marL="109728" algn="l" rtl="0" fontAlgn="auto">
              <a:spcAft>
                <a:spcPts val="0"/>
              </a:spcAft>
              <a:buClr>
                <a:schemeClr val="accent2"/>
              </a:buClr>
              <a:buSzPct val="100000"/>
              <a:defRPr/>
            </a:pPr>
            <a:r>
              <a:rPr lang="en-US" sz="2800" b="1" dirty="0">
                <a:latin typeface="Garamond" pitchFamily="18" charset="0"/>
              </a:rPr>
              <a:t>2  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Attack rate:</a:t>
            </a:r>
          </a:p>
          <a:p>
            <a:pPr marL="624078" indent="-514350" algn="l" rtl="0" fontAlgn="auto">
              <a:spcAft>
                <a:spcPts val="0"/>
              </a:spcAft>
              <a:buClr>
                <a:schemeClr val="accent2"/>
              </a:buClr>
              <a:buSzPct val="100000"/>
              <a:buFont typeface="Wingdings 3"/>
              <a:buChar char=""/>
              <a:defRPr/>
            </a:pP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A specific  form of incidence rate </a:t>
            </a:r>
            <a:r>
              <a:rPr lang="en-US" sz="2400" b="1" dirty="0">
                <a:latin typeface="Garamond" pitchFamily="18" charset="0"/>
              </a:rPr>
              <a:t>in which there is a limited period of risk as in: </a:t>
            </a:r>
          </a:p>
          <a:p>
            <a:pPr marL="624078" indent="-514350" algn="l" rtl="0" fontAlgn="auto">
              <a:spcAft>
                <a:spcPts val="0"/>
              </a:spcAft>
              <a:buClr>
                <a:schemeClr val="accent2"/>
              </a:buClr>
              <a:buSzPct val="100000"/>
              <a:buFont typeface="Wingdings" pitchFamily="2" charset="2"/>
              <a:buChar char="q"/>
              <a:defRPr/>
            </a:pPr>
            <a:r>
              <a:rPr lang="en-US" sz="2400" b="1" dirty="0">
                <a:latin typeface="Garamond" pitchFamily="18" charset="0"/>
              </a:rPr>
              <a:t>cases of epidemics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 reflecting the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 virulence of the organisms</a:t>
            </a:r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.</a:t>
            </a:r>
            <a:endParaRPr lang="en-US" sz="2400" b="1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9225" y="2132856"/>
            <a:ext cx="890155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MY" sz="2400" b="1" dirty="0">
                <a:latin typeface="Garamond" pitchFamily="18" charset="0"/>
              </a:rPr>
              <a:t>3</a:t>
            </a:r>
            <a:r>
              <a:rPr lang="en-MY" sz="2400" dirty="0">
                <a:latin typeface="Garamond" pitchFamily="18" charset="0"/>
              </a:rPr>
              <a:t> </a:t>
            </a:r>
            <a:r>
              <a:rPr lang="en-MY" sz="2400" b="1" dirty="0">
                <a:latin typeface="Garamond" pitchFamily="18" charset="0"/>
              </a:rPr>
              <a:t>Secondary attack rate</a:t>
            </a:r>
            <a:r>
              <a:rPr lang="en-MY" sz="2400" b="1" dirty="0">
                <a:solidFill>
                  <a:srgbClr val="FFFF00"/>
                </a:solidFill>
                <a:latin typeface="Garamond" pitchFamily="18" charset="0"/>
              </a:rPr>
              <a:t>:  </a:t>
            </a:r>
            <a:r>
              <a:rPr lang="en-MY" sz="2400" dirty="0">
                <a:latin typeface="Garamond" pitchFamily="18" charset="0"/>
              </a:rPr>
              <a:t>=</a:t>
            </a:r>
            <a:r>
              <a:rPr lang="en-US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 №. </a:t>
            </a:r>
            <a:r>
              <a:rPr lang="en-MY" sz="2400" b="1" u="sng" dirty="0">
                <a:latin typeface="Garamond" pitchFamily="18" charset="0"/>
              </a:rPr>
              <a:t>of secondary cases  </a:t>
            </a:r>
            <a:r>
              <a:rPr lang="en-MY" sz="2400" b="1" dirty="0">
                <a:latin typeface="Garamond" pitchFamily="18" charset="0"/>
              </a:rPr>
              <a:t>x100</a:t>
            </a:r>
          </a:p>
          <a:p>
            <a:pPr algn="l">
              <a:defRPr/>
            </a:pPr>
            <a:r>
              <a:rPr lang="en-MY" sz="2400" b="1" dirty="0">
                <a:latin typeface="Garamond" pitchFamily="18" charset="0"/>
              </a:rPr>
              <a:t>                                               </a:t>
            </a:r>
            <a:r>
              <a:rPr lang="en-US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№.</a:t>
            </a:r>
            <a:r>
              <a:rPr lang="en-MY" sz="2400" b="1" dirty="0">
                <a:latin typeface="Garamond" pitchFamily="18" charset="0"/>
              </a:rPr>
              <a:t> of susceptible</a:t>
            </a:r>
          </a:p>
          <a:p>
            <a:pPr algn="l">
              <a:defRPr/>
            </a:pPr>
            <a:r>
              <a:rPr lang="en-MY" sz="2400" dirty="0">
                <a:latin typeface="Garamond" pitchFamily="18" charset="0"/>
              </a:rPr>
              <a:t>This rate is used to </a:t>
            </a:r>
            <a:r>
              <a:rPr lang="en-MY" sz="2400" b="1" dirty="0">
                <a:solidFill>
                  <a:srgbClr val="002060"/>
                </a:solidFill>
                <a:latin typeface="Garamond" pitchFamily="18" charset="0"/>
              </a:rPr>
              <a:t>measure the ease </a:t>
            </a:r>
            <a:r>
              <a:rPr lang="en-MY" sz="2400" b="1" dirty="0">
                <a:latin typeface="Garamond" pitchFamily="18" charset="0"/>
              </a:rPr>
              <a:t>of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</a:rPr>
              <a:t>communicability </a:t>
            </a:r>
            <a:r>
              <a:rPr lang="en-MY" sz="2400" dirty="0">
                <a:solidFill>
                  <a:srgbClr val="FF0000"/>
                </a:solidFill>
                <a:latin typeface="Garamond" pitchFamily="18" charset="0"/>
              </a:rPr>
              <a:t>i</a:t>
            </a:r>
            <a:r>
              <a:rPr lang="en-MY" sz="2400" dirty="0">
                <a:latin typeface="Garamond" pitchFamily="18" charset="0"/>
              </a:rPr>
              <a:t>n case of communicable diseases</a:t>
            </a:r>
          </a:p>
          <a:p>
            <a:pPr algn="l">
              <a:defRPr/>
            </a:pPr>
            <a:r>
              <a:rPr lang="en-MY" sz="2400" dirty="0">
                <a:latin typeface="Garamond" pitchFamily="18" charset="0"/>
              </a:rPr>
              <a:t>*The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</a:rPr>
              <a:t>length of incubation period </a:t>
            </a:r>
            <a:r>
              <a:rPr lang="en-MY" sz="2400" dirty="0">
                <a:latin typeface="Garamond" pitchFamily="18" charset="0"/>
              </a:rPr>
              <a:t>is important to identify the secondary cases.</a:t>
            </a:r>
          </a:p>
          <a:p>
            <a:pPr algn="l">
              <a:defRPr/>
            </a:pPr>
            <a:r>
              <a:rPr lang="en-MY" sz="2400" dirty="0">
                <a:latin typeface="Garamond" pitchFamily="18" charset="0"/>
              </a:rPr>
              <a:t>*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</a:rPr>
              <a:t>Immune Individuals </a:t>
            </a:r>
            <a:r>
              <a:rPr lang="en-MY" sz="2400" b="1" dirty="0">
                <a:latin typeface="Garamond" pitchFamily="18" charset="0"/>
              </a:rPr>
              <a:t>(whether due to natural infection or immunization)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</a:rPr>
              <a:t>should be excluded from the denominator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8CF4D-4E68-41C2-AEE3-3EAA24EC5181}" type="datetime1">
              <a:rPr lang="en-US" smtClean="0"/>
              <a:t>11/24/2020</a:t>
            </a:fld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23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038138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055575" y="0"/>
            <a:ext cx="29781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 rtl="0"/>
            <a:r>
              <a:rPr lang="en-US" sz="28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Prevalence 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01305" y="959932"/>
            <a:ext cx="8839200" cy="156966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rtl="0">
              <a:defRPr/>
            </a:pPr>
            <a:r>
              <a:rPr lang="en-US" sz="2400" b="1" u="sng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Prevalence</a:t>
            </a:r>
          </a:p>
          <a:p>
            <a:pPr algn="l" rtl="0">
              <a:defRPr/>
            </a:pP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is the </a:t>
            </a:r>
            <a:r>
              <a:rPr lang="en-US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№</a:t>
            </a:r>
            <a:r>
              <a:rPr lang="en-US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of 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All cases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of disease,, or condition, present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at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 a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particular time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, in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relation </a:t>
            </a:r>
            <a:r>
              <a:rPr lang="en-US" sz="2400" b="1" dirty="0">
                <a:solidFill>
                  <a:schemeClr val="accent1"/>
                </a:solidFill>
                <a:latin typeface="Garamond" pitchFamily="18" charset="0"/>
                <a:cs typeface="Times New Roman" pitchFamily="18" charset="0"/>
              </a:rPr>
              <a:t>to the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size of population </a:t>
            </a:r>
            <a:r>
              <a:rPr lang="en-US" sz="2400" b="1" dirty="0">
                <a:solidFill>
                  <a:schemeClr val="accent1"/>
                </a:solidFill>
                <a:latin typeface="Garamond" pitchFamily="18" charset="0"/>
                <a:cs typeface="Times New Roman" pitchFamily="18" charset="0"/>
              </a:rPr>
              <a:t>from which it is drown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.</a:t>
            </a:r>
            <a:r>
              <a:rPr lang="en-US" sz="2400" dirty="0">
                <a:latin typeface="Garamond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7799258" y="-1"/>
            <a:ext cx="1322784" cy="830997"/>
          </a:xfrm>
          <a:prstGeom prst="rect">
            <a:avLst/>
          </a:prstGeom>
          <a:noFill/>
          <a:ln w="25400">
            <a:solidFill>
              <a:schemeClr val="bg2">
                <a:lumMod val="2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l" rtl="0">
              <a:buClr>
                <a:srgbClr val="FF3300"/>
              </a:buClr>
              <a:defRPr/>
            </a:pPr>
            <a:r>
              <a:rPr lang="en-US" sz="1200" b="1" dirty="0"/>
              <a:t>morbidity</a:t>
            </a:r>
            <a:endParaRPr lang="en-US" sz="1200" b="1" dirty="0">
              <a:solidFill>
                <a:srgbClr val="FFFF00"/>
              </a:solidFill>
            </a:endParaRPr>
          </a:p>
          <a:p>
            <a:pPr marL="342900" indent="-342900" algn="l" rtl="0">
              <a:buClr>
                <a:srgbClr val="FF3300"/>
              </a:buClr>
              <a:buFont typeface="Wingdings" pitchFamily="2" charset="2"/>
              <a:buChar char="v"/>
              <a:defRPr/>
            </a:pPr>
            <a:r>
              <a:rPr lang="en-US" sz="1200" b="1" dirty="0"/>
              <a:t>Incidence </a:t>
            </a:r>
          </a:p>
          <a:p>
            <a:pPr algn="l" rtl="0">
              <a:buClr>
                <a:srgbClr val="FF3300"/>
              </a:buClr>
              <a:buFont typeface="Wingdings" pitchFamily="2" charset="2"/>
              <a:buChar char="v"/>
              <a:defRPr/>
            </a:pPr>
            <a:r>
              <a:rPr lang="en-US" sz="1200" b="1" dirty="0"/>
              <a:t>  </a:t>
            </a:r>
            <a:r>
              <a:rPr lang="en-US" sz="1200" b="1" dirty="0" smtClean="0">
                <a:solidFill>
                  <a:srgbClr val="FF0000"/>
                </a:solidFill>
              </a:rPr>
              <a:t>Prevalence</a:t>
            </a:r>
            <a:endParaRPr lang="en-US" sz="1200" b="1" dirty="0">
              <a:solidFill>
                <a:srgbClr val="FF0000"/>
              </a:solidFill>
            </a:endParaRPr>
          </a:p>
          <a:p>
            <a:pPr algn="l" rtl="0">
              <a:buClr>
                <a:srgbClr val="FF3300"/>
              </a:buClr>
              <a:buFont typeface="Wingdings" pitchFamily="2" charset="2"/>
              <a:buChar char="v"/>
              <a:defRPr/>
            </a:pPr>
            <a:r>
              <a:rPr lang="en-US" sz="1200" b="1" dirty="0"/>
              <a:t>  </a:t>
            </a:r>
            <a:r>
              <a:rPr lang="en-US" sz="1200" b="1" dirty="0" smtClean="0"/>
              <a:t> </a:t>
            </a:r>
            <a:r>
              <a:rPr lang="en-US" sz="1200" b="1" dirty="0"/>
              <a:t>Attack Rate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66800" y="2864549"/>
            <a:ext cx="4945360" cy="461665"/>
          </a:xfrm>
          <a:prstGeom prst="rect">
            <a:avLst/>
          </a:prstGeom>
          <a:noFill/>
          <a:ln w="1905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algn="l" rtl="0"/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Prevalence </a:t>
            </a:r>
            <a:r>
              <a:rPr lang="en-US" sz="2400" b="1" dirty="0">
                <a:latin typeface="Garamond" pitchFamily="18" charset="0"/>
              </a:rPr>
              <a:t>means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ALL. </a:t>
            </a:r>
            <a:r>
              <a:rPr lang="en-US" sz="2400" b="1" dirty="0">
                <a:latin typeface="Garamond" pitchFamily="18" charset="0"/>
              </a:rPr>
              <a:t>(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Old+ New</a:t>
            </a:r>
            <a:r>
              <a:rPr lang="en-US" sz="2400" b="1" dirty="0">
                <a:latin typeface="Garamond" pitchFamily="18" charset="0"/>
              </a:rPr>
              <a:t>) 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177505" y="3333745"/>
            <a:ext cx="8686800" cy="1200329"/>
          </a:xfrm>
          <a:prstGeom prst="rect">
            <a:avLst/>
          </a:prstGeom>
          <a:noFill/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defRPr/>
            </a:pPr>
            <a:r>
              <a:rPr lang="en-US" sz="2400" b="1" u="sng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Prevalence </a:t>
            </a:r>
          </a:p>
          <a:p>
            <a:pPr algn="l" rtl="0">
              <a:defRPr/>
            </a:pP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quantifies the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proportion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of individuals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in a population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who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have the disease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at a specific time       </a:t>
            </a:r>
          </a:p>
        </p:txBody>
      </p:sp>
      <p:sp>
        <p:nvSpPr>
          <p:cNvPr id="8" name="Rectangle 7"/>
          <p:cNvSpPr/>
          <p:nvPr/>
        </p:nvSpPr>
        <p:spPr>
          <a:xfrm>
            <a:off x="197550" y="4797152"/>
            <a:ext cx="8646709" cy="1286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GB" sz="2400" b="1" dirty="0">
                <a:solidFill>
                  <a:srgbClr val="9900CC"/>
                </a:solidFill>
                <a:latin typeface="Garamond" pitchFamily="18" charset="0"/>
              </a:rPr>
              <a:t>Prevalence: </a:t>
            </a:r>
            <a:r>
              <a:rPr lang="en-GB" sz="2400" dirty="0">
                <a:latin typeface="Garamond" pitchFamily="18" charset="0"/>
              </a:rPr>
              <a:t>in the </a:t>
            </a:r>
            <a:r>
              <a:rPr lang="en-GB" sz="2400" b="1" dirty="0">
                <a:solidFill>
                  <a:srgbClr val="FF0000"/>
                </a:solidFill>
                <a:latin typeface="Garamond" pitchFamily="18" charset="0"/>
              </a:rPr>
              <a:t>number of cases </a:t>
            </a:r>
            <a:r>
              <a:rPr lang="en-GB" sz="2400" dirty="0">
                <a:solidFill>
                  <a:srgbClr val="FF0000"/>
                </a:solidFill>
                <a:latin typeface="Garamond" pitchFamily="18" charset="0"/>
              </a:rPr>
              <a:t>of </a:t>
            </a:r>
            <a:r>
              <a:rPr lang="en-GB" sz="2400" dirty="0">
                <a:latin typeface="Garamond" pitchFamily="18" charset="0"/>
              </a:rPr>
              <a:t>a disease present </a:t>
            </a:r>
            <a:r>
              <a:rPr lang="en-GB" sz="2400" b="1" dirty="0">
                <a:solidFill>
                  <a:srgbClr val="FF0000"/>
                </a:solidFill>
                <a:latin typeface="Garamond" pitchFamily="18" charset="0"/>
              </a:rPr>
              <a:t>in a defined population</a:t>
            </a:r>
            <a:r>
              <a:rPr lang="en-GB" sz="2400" dirty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GB" sz="2400" dirty="0">
                <a:latin typeface="Garamond" pitchFamily="18" charset="0"/>
              </a:rPr>
              <a:t>at a given </a:t>
            </a:r>
            <a:r>
              <a:rPr lang="en-GB" sz="2400" b="1" dirty="0">
                <a:solidFill>
                  <a:srgbClr val="FF0000"/>
                </a:solidFill>
                <a:latin typeface="Garamond" pitchFamily="18" charset="0"/>
              </a:rPr>
              <a:t>point of time</a:t>
            </a:r>
          </a:p>
          <a:p>
            <a:pPr>
              <a:lnSpc>
                <a:spcPct val="80000"/>
              </a:lnSpc>
            </a:pPr>
            <a:r>
              <a:rPr lang="en-GB" sz="2400" dirty="0">
                <a:latin typeface="Garamond" pitchFamily="18" charset="0"/>
              </a:rPr>
              <a:t>*</a:t>
            </a:r>
            <a:r>
              <a:rPr lang="en-GB" sz="2400" b="1" dirty="0">
                <a:solidFill>
                  <a:srgbClr val="002060"/>
                </a:solidFill>
                <a:latin typeface="Garamond" pitchFamily="18" charset="0"/>
              </a:rPr>
              <a:t>Proportion </a:t>
            </a:r>
            <a:r>
              <a:rPr lang="en-GB" sz="2400" b="1" dirty="0">
                <a:latin typeface="Garamond" pitchFamily="18" charset="0"/>
              </a:rPr>
              <a:t>of a population </a:t>
            </a:r>
            <a:r>
              <a:rPr lang="en-GB" sz="2400" b="1" dirty="0">
                <a:solidFill>
                  <a:srgbClr val="002060"/>
                </a:solidFill>
                <a:latin typeface="Garamond" pitchFamily="18" charset="0"/>
              </a:rPr>
              <a:t>already affected by </a:t>
            </a:r>
            <a:r>
              <a:rPr lang="en-GB" sz="2400" b="1" dirty="0">
                <a:latin typeface="Garamond" pitchFamily="18" charset="0"/>
              </a:rPr>
              <a:t>a particular disease </a:t>
            </a:r>
            <a:r>
              <a:rPr lang="en-GB" sz="2400" b="1" dirty="0">
                <a:solidFill>
                  <a:srgbClr val="002060"/>
                </a:solidFill>
                <a:latin typeface="Garamond" pitchFamily="18" charset="0"/>
              </a:rPr>
              <a:t>at a particular time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7828-740D-45EC-B2BA-91E98C507207}" type="datetime1">
              <a:rPr lang="en-US" smtClean="0"/>
              <a:t>11/24/2020</a:t>
            </a:fld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24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676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214313" y="127000"/>
            <a:ext cx="9082087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buClr>
                <a:srgbClr val="FF3300"/>
              </a:buClr>
              <a:defRPr/>
            </a:pPr>
            <a:r>
              <a:rPr lang="en-US" sz="2400" b="1" dirty="0">
                <a:latin typeface="Garamond" pitchFamily="18" charset="0"/>
              </a:rPr>
              <a:t>A study done on  1000 school children </a:t>
            </a:r>
            <a:r>
              <a:rPr lang="en-US" sz="2400" b="1" dirty="0" smtClean="0">
                <a:latin typeface="Garamond" pitchFamily="18" charset="0"/>
              </a:rPr>
              <a:t> at  Al-</a:t>
            </a:r>
            <a:r>
              <a:rPr lang="en-US" sz="2400" b="1" dirty="0" err="1" smtClean="0">
                <a:latin typeface="Garamond" pitchFamily="18" charset="0"/>
              </a:rPr>
              <a:t>Karak</a:t>
            </a:r>
            <a:r>
              <a:rPr lang="en-US" sz="2400" b="1" dirty="0" smtClean="0">
                <a:latin typeface="Garamond" pitchFamily="18" charset="0"/>
              </a:rPr>
              <a:t> , </a:t>
            </a:r>
            <a:r>
              <a:rPr lang="en-US" sz="2400" b="1" dirty="0">
                <a:latin typeface="Garamond" pitchFamily="18" charset="0"/>
              </a:rPr>
              <a:t>during </a:t>
            </a:r>
            <a:r>
              <a:rPr lang="en-US" sz="2400" b="1" dirty="0" smtClean="0">
                <a:solidFill>
                  <a:srgbClr val="0070C0"/>
                </a:solidFill>
                <a:latin typeface="Garamond" pitchFamily="18" charset="0"/>
              </a:rPr>
              <a:t>2018 f</a:t>
            </a:r>
            <a:r>
              <a:rPr lang="en-US" sz="2400" b="1" dirty="0" smtClean="0">
                <a:latin typeface="Garamond" pitchFamily="18" charset="0"/>
              </a:rPr>
              <a:t>ound 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20</a:t>
            </a:r>
            <a:r>
              <a:rPr lang="en-US" sz="2400" b="1" dirty="0">
                <a:latin typeface="Garamond" pitchFamily="18" charset="0"/>
              </a:rPr>
              <a:t> with TB.  By follow up during </a:t>
            </a:r>
            <a:r>
              <a:rPr lang="en-US" sz="2400" b="1" dirty="0" smtClean="0">
                <a:solidFill>
                  <a:srgbClr val="0070C0"/>
                </a:solidFill>
                <a:latin typeface="Garamond" pitchFamily="18" charset="0"/>
              </a:rPr>
              <a:t>2019</a:t>
            </a:r>
            <a:r>
              <a:rPr lang="en-US" sz="2400" b="1" dirty="0" smtClean="0">
                <a:latin typeface="Garamond" pitchFamily="18" charset="0"/>
              </a:rPr>
              <a:t> </a:t>
            </a:r>
            <a:r>
              <a:rPr lang="en-US" sz="2400" b="1" dirty="0">
                <a:latin typeface="Garamond" pitchFamily="18" charset="0"/>
              </a:rPr>
              <a:t>the number </a:t>
            </a:r>
            <a:r>
              <a:rPr lang="en-US" sz="2400" b="1" dirty="0" smtClean="0">
                <a:latin typeface="Garamond" pitchFamily="18" charset="0"/>
              </a:rPr>
              <a:t>of</a:t>
            </a:r>
          </a:p>
          <a:p>
            <a:pPr algn="l" rtl="0">
              <a:buClr>
                <a:srgbClr val="FF3300"/>
              </a:buClr>
              <a:defRPr/>
            </a:pPr>
            <a:r>
              <a:rPr lang="en-US" sz="2400" b="1" dirty="0" smtClean="0">
                <a:latin typeface="Garamond" pitchFamily="18" charset="0"/>
              </a:rPr>
              <a:t> </a:t>
            </a:r>
            <a:r>
              <a:rPr lang="en-US" sz="2400" b="1" dirty="0">
                <a:latin typeface="Garamond" pitchFamily="18" charset="0"/>
              </a:rPr>
              <a:t>students with TB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28</a:t>
            </a:r>
          </a:p>
          <a:p>
            <a:pPr algn="l" rtl="0">
              <a:buClr>
                <a:srgbClr val="FF3300"/>
              </a:buClr>
              <a:defRPr/>
            </a:pPr>
            <a:endParaRPr lang="en-US" sz="2800" b="1" dirty="0">
              <a:latin typeface="Garamond" pitchFamily="18" charset="0"/>
            </a:endParaRPr>
          </a:p>
          <a:p>
            <a:pPr algn="l" rtl="0">
              <a:buClr>
                <a:srgbClr val="FF3300"/>
              </a:buClr>
              <a:defRPr/>
            </a:pP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Incidence</a:t>
            </a:r>
            <a:r>
              <a:rPr lang="en-US" sz="2400" b="1" dirty="0">
                <a:latin typeface="Garamond" pitchFamily="18" charset="0"/>
              </a:rPr>
              <a:t>  </a:t>
            </a:r>
            <a:r>
              <a:rPr lang="en-US" sz="2400" b="1" dirty="0">
                <a:solidFill>
                  <a:srgbClr val="008000"/>
                </a:solidFill>
                <a:latin typeface="Garamond" pitchFamily="18" charset="0"/>
              </a:rPr>
              <a:t>new cases </a:t>
            </a:r>
            <a:r>
              <a:rPr lang="en-US" sz="2400" b="1" dirty="0">
                <a:latin typeface="Garamond" pitchFamily="18" charset="0"/>
              </a:rPr>
              <a:t>only </a:t>
            </a:r>
            <a:r>
              <a:rPr lang="en-US" sz="2400" b="1" dirty="0" smtClean="0">
                <a:solidFill>
                  <a:srgbClr val="0070C0"/>
                </a:solidFill>
                <a:latin typeface="Garamond" pitchFamily="18" charset="0"/>
              </a:rPr>
              <a:t>2019</a:t>
            </a:r>
            <a:r>
              <a:rPr lang="en-US" sz="2400" b="1" dirty="0" smtClean="0">
                <a:latin typeface="Garamond" pitchFamily="18" charset="0"/>
              </a:rPr>
              <a:t>  </a:t>
            </a:r>
            <a:r>
              <a:rPr lang="en-US" sz="2400" b="1" dirty="0">
                <a:latin typeface="Garamond" pitchFamily="18" charset="0"/>
              </a:rPr>
              <a:t>= 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8</a:t>
            </a:r>
          </a:p>
          <a:p>
            <a:pPr algn="l" rtl="0">
              <a:buClr>
                <a:srgbClr val="FF3300"/>
              </a:buClr>
              <a:defRPr/>
            </a:pPr>
            <a:r>
              <a:rPr lang="en-US" sz="2400" b="1" dirty="0">
                <a:latin typeface="Garamond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prevalence</a:t>
            </a:r>
            <a:r>
              <a:rPr lang="en-US" sz="2400" b="1" dirty="0">
                <a:latin typeface="Garamond" pitchFamily="18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Garamond" pitchFamily="18" charset="0"/>
              </a:rPr>
              <a:t>??  </a:t>
            </a:r>
            <a:r>
              <a:rPr lang="en-US" sz="2400" b="1" dirty="0">
                <a:latin typeface="Garamond" pitchFamily="18" charset="0"/>
              </a:rPr>
              <a:t>        </a:t>
            </a:r>
            <a:r>
              <a:rPr lang="en-US" sz="2400" b="1" dirty="0" smtClean="0">
                <a:solidFill>
                  <a:schemeClr val="accent1"/>
                </a:solidFill>
                <a:latin typeface="Garamond" pitchFamily="18" charset="0"/>
              </a:rPr>
              <a:t>2018</a:t>
            </a:r>
            <a:endParaRPr lang="en-US" sz="2400" b="1" dirty="0">
              <a:solidFill>
                <a:schemeClr val="accent1"/>
              </a:solidFill>
              <a:latin typeface="Garamond" pitchFamily="18" charset="0"/>
            </a:endParaRPr>
          </a:p>
          <a:p>
            <a:pPr algn="l" rtl="0">
              <a:buClr>
                <a:srgbClr val="FF3300"/>
              </a:buClr>
              <a:defRPr/>
            </a:pPr>
            <a:r>
              <a:rPr lang="en-US" sz="2400" b="1" dirty="0">
                <a:latin typeface="Garamond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prevalence</a:t>
            </a:r>
            <a:r>
              <a:rPr lang="en-US" sz="2400" b="1" dirty="0">
                <a:latin typeface="Garamond" pitchFamily="18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Garamond" pitchFamily="18" charset="0"/>
              </a:rPr>
              <a:t>?? </a:t>
            </a:r>
            <a:r>
              <a:rPr lang="en-US" sz="2400" b="1" dirty="0">
                <a:latin typeface="Garamond" pitchFamily="18" charset="0"/>
              </a:rPr>
              <a:t>        </a:t>
            </a:r>
            <a:r>
              <a:rPr lang="en-US" sz="2400" b="1" dirty="0" smtClean="0">
                <a:solidFill>
                  <a:schemeClr val="accent1"/>
                </a:solidFill>
                <a:latin typeface="Garamond" pitchFamily="18" charset="0"/>
              </a:rPr>
              <a:t>2019</a:t>
            </a:r>
            <a:endParaRPr lang="en-US" sz="2400" b="1" dirty="0">
              <a:solidFill>
                <a:schemeClr val="accent1"/>
              </a:solidFill>
              <a:latin typeface="Garamond" pitchFamily="18" charset="0"/>
            </a:endParaRPr>
          </a:p>
          <a:p>
            <a:pPr algn="l" rtl="0">
              <a:buClr>
                <a:srgbClr val="FF3300"/>
              </a:buClr>
              <a:defRPr/>
            </a:pPr>
            <a:endParaRPr lang="en-US" sz="2400" b="1" dirty="0">
              <a:solidFill>
                <a:srgbClr val="FFFF00"/>
              </a:solidFill>
            </a:endParaRPr>
          </a:p>
          <a:p>
            <a:pPr algn="l" rtl="0">
              <a:buClr>
                <a:srgbClr val="FF3300"/>
              </a:buClr>
              <a:defRPr/>
            </a:pP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Prevalence</a:t>
            </a:r>
            <a:r>
              <a:rPr lang="en-US" sz="2400" b="1" dirty="0">
                <a:latin typeface="Garamond" pitchFamily="18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Garamond" pitchFamily="18" charset="0"/>
              </a:rPr>
              <a:t>2018</a:t>
            </a:r>
            <a:r>
              <a:rPr lang="en-US" sz="2400" b="1" dirty="0" smtClean="0">
                <a:latin typeface="Garamond" pitchFamily="18" charset="0"/>
              </a:rPr>
              <a:t>  </a:t>
            </a:r>
            <a:r>
              <a:rPr lang="en-US" sz="2400" b="1" dirty="0">
                <a:latin typeface="Garamond" pitchFamily="18" charset="0"/>
              </a:rPr>
              <a:t>= </a:t>
            </a:r>
            <a:r>
              <a:rPr lang="en-US" sz="2400" b="1" dirty="0">
                <a:solidFill>
                  <a:schemeClr val="accent1"/>
                </a:solidFill>
                <a:latin typeface="Garamond" pitchFamily="18" charset="0"/>
              </a:rPr>
              <a:t>20/1000</a:t>
            </a:r>
            <a:r>
              <a:rPr lang="en-US" sz="2400" b="1" dirty="0">
                <a:latin typeface="Garamond" pitchFamily="18" charset="0"/>
              </a:rPr>
              <a:t>x1000=20/1000population/year</a:t>
            </a:r>
          </a:p>
          <a:p>
            <a:pPr algn="l" rtl="0">
              <a:buClr>
                <a:srgbClr val="FF3300"/>
              </a:buClr>
              <a:defRPr/>
            </a:pP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Prevalence </a:t>
            </a:r>
            <a:r>
              <a:rPr lang="en-US" sz="2400" b="1" dirty="0" smtClean="0">
                <a:solidFill>
                  <a:srgbClr val="0070C0"/>
                </a:solidFill>
                <a:latin typeface="Garamond" pitchFamily="18" charset="0"/>
              </a:rPr>
              <a:t>2019  </a:t>
            </a:r>
            <a:r>
              <a:rPr lang="en-US" sz="2400" b="1" dirty="0">
                <a:latin typeface="Garamond" pitchFamily="18" charset="0"/>
              </a:rPr>
              <a:t>=</a:t>
            </a:r>
            <a:r>
              <a:rPr lang="en-US" sz="2400" b="1" dirty="0">
                <a:solidFill>
                  <a:schemeClr val="accent1"/>
                </a:solidFill>
                <a:latin typeface="Garamond" pitchFamily="18" charset="0"/>
              </a:rPr>
              <a:t>28/1000</a:t>
            </a:r>
            <a:r>
              <a:rPr lang="en-US" sz="2400" b="1" dirty="0">
                <a:latin typeface="Garamond" pitchFamily="18" charset="0"/>
              </a:rPr>
              <a:t>X1000=28/1000population/year</a:t>
            </a:r>
          </a:p>
          <a:p>
            <a:pPr algn="l" rtl="0">
              <a:buClr>
                <a:srgbClr val="FF3300"/>
              </a:buClr>
              <a:defRPr/>
            </a:pPr>
            <a:endParaRPr lang="en-US" sz="2800" b="1" dirty="0">
              <a:solidFill>
                <a:srgbClr val="FFFF00"/>
              </a:solidFill>
              <a:latin typeface="Garamond" pitchFamily="18" charset="0"/>
            </a:endParaRPr>
          </a:p>
          <a:p>
            <a:pPr algn="l" rtl="0">
              <a:buClr>
                <a:srgbClr val="FF3300"/>
              </a:buClr>
              <a:defRPr/>
            </a:pPr>
            <a:endParaRPr lang="en-US" sz="2800" b="1" dirty="0" smtClean="0">
              <a:solidFill>
                <a:srgbClr val="FFFF00"/>
              </a:solidFill>
            </a:endParaRPr>
          </a:p>
          <a:p>
            <a:pPr algn="l" rtl="0">
              <a:buClr>
                <a:srgbClr val="FF3300"/>
              </a:buClr>
              <a:defRPr/>
            </a:pPr>
            <a:endParaRPr lang="en-US" sz="2800" b="1" dirty="0">
              <a:solidFill>
                <a:srgbClr val="FFFF00"/>
              </a:solidFill>
            </a:endParaRPr>
          </a:p>
          <a:p>
            <a:pPr algn="l" rtl="0">
              <a:buClr>
                <a:srgbClr val="FF3300"/>
              </a:buClr>
              <a:defRPr/>
            </a:pPr>
            <a:endParaRPr lang="en-US" sz="2800" b="1" dirty="0">
              <a:solidFill>
                <a:srgbClr val="FFFF00"/>
              </a:solidFill>
            </a:endParaRPr>
          </a:p>
          <a:p>
            <a:pPr algn="l" rtl="0">
              <a:buClr>
                <a:srgbClr val="FF3300"/>
              </a:buClr>
              <a:defRPr/>
            </a:pP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1446" y="4726063"/>
            <a:ext cx="8610600" cy="1384995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2225">
            <a:solidFill>
              <a:srgbClr val="00B050"/>
            </a:solidFill>
          </a:ln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2800" b="1" dirty="0">
                <a:latin typeface="Garamond" pitchFamily="18" charset="0"/>
                <a:cs typeface="Times New Roman" pitchFamily="18" charset="0"/>
              </a:rPr>
              <a:t>Thus, 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prevalence</a:t>
            </a:r>
            <a:r>
              <a:rPr lang="en-US" sz="2800" b="1" dirty="0">
                <a:latin typeface="Garamond" pitchFamily="18" charset="0"/>
                <a:cs typeface="Times New Roman" pitchFamily="18" charset="0"/>
              </a:rPr>
              <a:t> can be thought of as the 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status </a:t>
            </a:r>
            <a:r>
              <a:rPr lang="en-US" sz="2800" b="1" dirty="0">
                <a:latin typeface="Garamond" pitchFamily="18" charset="0"/>
                <a:cs typeface="Times New Roman" pitchFamily="18" charset="0"/>
              </a:rPr>
              <a:t>of the 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disease in a population at a point in </a:t>
            </a:r>
            <a:r>
              <a:rPr lang="en-US" sz="2800" b="1" dirty="0">
                <a:latin typeface="Garamond" pitchFamily="18" charset="0"/>
                <a:cs typeface="Times New Roman" pitchFamily="18" charset="0"/>
              </a:rPr>
              <a:t>time and as such is also referred to as 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point prevalence</a:t>
            </a:r>
            <a:endParaRPr lang="en-US" sz="2800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9A99A-9BDA-45A2-9320-2BB55BF354C3}" type="datetime1">
              <a:rPr lang="en-US" smtClean="0"/>
              <a:t>11/24/2020</a:t>
            </a:fld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25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1852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28600" y="493067"/>
            <a:ext cx="8915400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>
              <a:defRPr/>
            </a:pPr>
            <a:r>
              <a:rPr lang="en-US" sz="2400" b="1" u="sng" dirty="0">
                <a:latin typeface="Garamond" pitchFamily="18" charset="0"/>
              </a:rPr>
              <a:t>example</a:t>
            </a:r>
            <a:r>
              <a:rPr lang="en-US" sz="2400" dirty="0">
                <a:latin typeface="Garamond" pitchFamily="18" charset="0"/>
              </a:rPr>
              <a:t>, </a:t>
            </a:r>
          </a:p>
          <a:p>
            <a:pPr>
              <a:defRPr/>
            </a:pPr>
            <a:r>
              <a:rPr lang="en-US" sz="2800" dirty="0">
                <a:latin typeface="Garamond" pitchFamily="18" charset="0"/>
              </a:rPr>
              <a:t>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visual examination survey conducted </a:t>
            </a:r>
            <a:r>
              <a:rPr lang="en-US" sz="2400" b="1" dirty="0" smtClean="0">
                <a:latin typeface="Garamond" pitchFamily="18" charset="0"/>
                <a:cs typeface="Times New Roman" pitchFamily="18" charset="0"/>
              </a:rPr>
              <a:t>in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Al </a:t>
            </a:r>
            <a:r>
              <a:rPr lang="en-US" sz="2400" b="1" dirty="0" err="1" smtClean="0">
                <a:latin typeface="Garamond" pitchFamily="18" charset="0"/>
                <a:cs typeface="Times New Roman" pitchFamily="18" charset="0"/>
              </a:rPr>
              <a:t>Karak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 among</a:t>
            </a:r>
          </a:p>
          <a:p>
            <a:pPr algn="l">
              <a:defRPr/>
            </a:pP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 individuals , 52 - 85 years of </a:t>
            </a:r>
            <a:r>
              <a:rPr lang="en-US" sz="2400" b="1" dirty="0" smtClean="0">
                <a:latin typeface="Garamond" pitchFamily="18" charset="0"/>
                <a:cs typeface="Times New Roman" pitchFamily="18" charset="0"/>
              </a:rPr>
              <a:t>age,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during  2017</a:t>
            </a:r>
          </a:p>
          <a:p>
            <a:pPr algn="l">
              <a:defRPr/>
            </a:pPr>
            <a:r>
              <a:rPr lang="en-US" sz="24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310</a:t>
            </a: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of the 2477 persons examined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had cataracts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at the time of the survey.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???????</a:t>
            </a:r>
          </a:p>
          <a:p>
            <a:pPr algn="l">
              <a:defRPr/>
            </a:pP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The prevalence of cataract in that age group was </a:t>
            </a:r>
          </a:p>
          <a:p>
            <a:pPr algn="l">
              <a:defRPr/>
            </a:pPr>
            <a:r>
              <a:rPr lang="en-US" sz="2800" b="1" dirty="0">
                <a:latin typeface="Garamond" pitchFamily="18" charset="0"/>
                <a:cs typeface="Times New Roman" pitchFamily="18" charset="0"/>
              </a:rPr>
              <a:t> </a:t>
            </a:r>
          </a:p>
          <a:p>
            <a:pPr algn="l">
              <a:defRPr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l">
              <a:defRPr/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l">
              <a:defRPr/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310 / 2477 X100 ,=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12.5%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 prevalence of cataract among population aging  52 - 85 years in Al </a:t>
            </a:r>
            <a:r>
              <a:rPr lang="en-US" sz="2400" b="1" dirty="0" err="1">
                <a:latin typeface="Garamond" pitchFamily="18" charset="0"/>
                <a:cs typeface="Times New Roman" pitchFamily="18" charset="0"/>
              </a:rPr>
              <a:t>Karak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Garamond" pitchFamily="18" charset="0"/>
                <a:cs typeface="Times New Roman" pitchFamily="18" charset="0"/>
              </a:rPr>
              <a:t>during 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2017</a:t>
            </a:r>
          </a:p>
        </p:txBody>
      </p:sp>
      <p:sp>
        <p:nvSpPr>
          <p:cNvPr id="3" name="Rectangle 2"/>
          <p:cNvSpPr/>
          <p:nvPr/>
        </p:nvSpPr>
        <p:spPr>
          <a:xfrm>
            <a:off x="372761" y="3356992"/>
            <a:ext cx="8655496" cy="954088"/>
          </a:xfrm>
          <a:prstGeom prst="rect">
            <a:avLst/>
          </a:prstGeom>
          <a:solidFill>
            <a:srgbClr val="C7D9BD">
              <a:alpha val="18000"/>
            </a:srgbClr>
          </a:solidFill>
          <a:ln w="317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l" rtl="0">
              <a:defRPr/>
            </a:pP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P</a:t>
            </a:r>
            <a:r>
              <a:rPr lang="en-US" sz="2800" b="1" dirty="0">
                <a:solidFill>
                  <a:srgbClr val="003399"/>
                </a:solidFill>
                <a:latin typeface="Garamond" pitchFamily="18" charset="0"/>
              </a:rPr>
              <a:t> =</a:t>
            </a:r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 </a:t>
            </a:r>
            <a:r>
              <a:rPr lang="en-US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№</a:t>
            </a:r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 </a:t>
            </a:r>
            <a:r>
              <a:rPr lang="en-US" sz="2800" b="1" u="sng" dirty="0">
                <a:solidFill>
                  <a:srgbClr val="003399"/>
                </a:solidFill>
                <a:latin typeface="Garamond" pitchFamily="18" charset="0"/>
              </a:rPr>
              <a:t>of existing cases of a disease</a:t>
            </a:r>
            <a:r>
              <a:rPr lang="en-US" sz="2800" b="1" dirty="0">
                <a:solidFill>
                  <a:srgbClr val="003399"/>
                </a:solidFill>
                <a:latin typeface="Garamond" pitchFamily="18" charset="0"/>
              </a:rPr>
              <a:t>  X 100</a:t>
            </a:r>
          </a:p>
          <a:p>
            <a:pPr algn="ctr">
              <a:defRPr/>
            </a:pPr>
            <a:r>
              <a:rPr lang="en-US" sz="2800" b="1" dirty="0">
                <a:solidFill>
                  <a:srgbClr val="003399"/>
                </a:solidFill>
                <a:latin typeface="Garamond" pitchFamily="18" charset="0"/>
              </a:rPr>
              <a:t>  total population  at risk at a given point in 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58A5-FADD-44A6-8B3C-41E3CB747E4A}" type="datetime1">
              <a:rPr lang="en-US" smtClean="0"/>
              <a:t>11/24/2020</a:t>
            </a:fld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26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1852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04517" y="559118"/>
            <a:ext cx="8686800" cy="1938992"/>
          </a:xfrm>
          <a:prstGeom prst="rect">
            <a:avLst/>
          </a:prstGeom>
          <a:solidFill>
            <a:schemeClr val="bg2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>
              <a:defRPr/>
            </a:pPr>
            <a:r>
              <a:rPr lang="en-US" sz="2400" b="1" u="sng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Prevalence is </a:t>
            </a:r>
            <a:r>
              <a:rPr lang="en-US" sz="2400" b="1" u="sng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controlled by two </a:t>
            </a:r>
            <a:r>
              <a:rPr lang="en-US" sz="2400" b="1" u="sng" dirty="0">
                <a:solidFill>
                  <a:srgbClr val="008000"/>
                </a:solidFill>
                <a:latin typeface="Garamond" pitchFamily="18" charset="0"/>
                <a:cs typeface="Times New Roman" pitchFamily="18" charset="0"/>
              </a:rPr>
              <a:t>elements </a:t>
            </a:r>
            <a:endParaRPr lang="en-US" sz="2400" b="1" dirty="0">
              <a:solidFill>
                <a:srgbClr val="008000"/>
              </a:solidFill>
              <a:latin typeface="Garamond" pitchFamily="18" charset="0"/>
              <a:cs typeface="Times New Roman" pitchFamily="18" charset="0"/>
            </a:endParaRPr>
          </a:p>
          <a:p>
            <a:pPr algn="l" rtl="0">
              <a:buClr>
                <a:srgbClr val="66FF33"/>
              </a:buClr>
              <a:buFont typeface="Wingdings" pitchFamily="2" charset="2"/>
              <a:buChar char="Ø"/>
              <a:defRPr/>
            </a:pP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No. of individuals who have been diseased in the past</a:t>
            </a:r>
          </a:p>
          <a:p>
            <a:pPr algn="l" rtl="0">
              <a:buClr>
                <a:srgbClr val="66FF33"/>
              </a:buClr>
              <a:defRPr/>
            </a:pPr>
            <a:endParaRPr lang="en-US" sz="2400" b="1" dirty="0">
              <a:latin typeface="Garamond" pitchFamily="18" charset="0"/>
              <a:cs typeface="Times New Roman" pitchFamily="18" charset="0"/>
            </a:endParaRPr>
          </a:p>
          <a:p>
            <a:pPr algn="l" rtl="0">
              <a:buClr>
                <a:srgbClr val="66FF33"/>
              </a:buClr>
              <a:buFont typeface="Wingdings" pitchFamily="2" charset="2"/>
              <a:buChar char="Ø"/>
              <a:defRPr/>
            </a:pP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 the length or duration of the illness.</a:t>
            </a:r>
            <a:endParaRPr lang="en-US" sz="2400" dirty="0">
              <a:latin typeface="Garamond" pitchFamily="18" charset="0"/>
              <a:cs typeface="Times New Roman" pitchFamily="18" charset="0"/>
            </a:endParaRPr>
          </a:p>
          <a:p>
            <a:pPr algn="l" rtl="0">
              <a:buClr>
                <a:srgbClr val="66FF33"/>
              </a:buClr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34071" y="3033713"/>
            <a:ext cx="5041985" cy="46166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2400" b="1" dirty="0">
                <a:latin typeface="Garamond" pitchFamily="18" charset="0"/>
              </a:rPr>
              <a:t>Prevalence will vary in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direct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relation</a:t>
            </a:r>
          </a:p>
        </p:txBody>
      </p:sp>
      <p:sp>
        <p:nvSpPr>
          <p:cNvPr id="4" name="Rectangle 19"/>
          <p:cNvSpPr>
            <a:spLocks noChangeArrowheads="1"/>
          </p:cNvSpPr>
          <p:nvPr/>
        </p:nvSpPr>
        <p:spPr bwMode="auto">
          <a:xfrm>
            <a:off x="5530703" y="2800227"/>
            <a:ext cx="2590800" cy="830997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l" rtl="0">
              <a:buClr>
                <a:srgbClr val="66FF33"/>
              </a:buClr>
            </a:pP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Duration   and   </a:t>
            </a:r>
          </a:p>
          <a:p>
            <a:pPr algn="l" rtl="0">
              <a:buClr>
                <a:srgbClr val="FFFF66"/>
              </a:buClr>
            </a:pP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  Incidence</a:t>
            </a:r>
            <a:endParaRPr lang="en-US" sz="2400" dirty="0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5" name="Right Brace 4"/>
          <p:cNvSpPr/>
          <p:nvPr/>
        </p:nvSpPr>
        <p:spPr>
          <a:xfrm rot="10204089">
            <a:off x="4994139" y="2869785"/>
            <a:ext cx="661016" cy="777514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1034689" y="4138612"/>
            <a:ext cx="3657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sz="2400" b="1" dirty="0">
                <a:latin typeface="Garamond" pitchFamily="18" charset="0"/>
                <a:cs typeface="Times New Roman" pitchFamily="18" charset="0"/>
              </a:rPr>
              <a:t>duration of the illness</a:t>
            </a:r>
            <a:endParaRPr lang="en-US" sz="2400" dirty="0">
              <a:latin typeface="Garamond" pitchFamily="18" charset="0"/>
            </a:endParaRPr>
          </a:p>
        </p:txBody>
      </p:sp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5717254" y="4116821"/>
            <a:ext cx="1905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valence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Rectangle 22"/>
          <p:cNvSpPr>
            <a:spLocks noChangeArrowheads="1"/>
          </p:cNvSpPr>
          <p:nvPr/>
        </p:nvSpPr>
        <p:spPr bwMode="auto">
          <a:xfrm>
            <a:off x="5253632" y="5099174"/>
            <a:ext cx="1905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valence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1331640" y="5191125"/>
            <a:ext cx="15318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Garamond" pitchFamily="18" charset="0"/>
                <a:cs typeface="Times New Roman" pitchFamily="18" charset="0"/>
              </a:rPr>
              <a:t>incidence</a:t>
            </a:r>
            <a:endParaRPr lang="en-US" sz="2400" dirty="0">
              <a:latin typeface="Garamond" pitchFamily="18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070547" y="4397164"/>
            <a:ext cx="130888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131840" y="5452341"/>
            <a:ext cx="1593147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ight Arrow 16"/>
          <p:cNvSpPr/>
          <p:nvPr/>
        </p:nvSpPr>
        <p:spPr>
          <a:xfrm rot="16200000">
            <a:off x="5149506" y="4154848"/>
            <a:ext cx="845170" cy="484632"/>
          </a:xfrm>
          <a:prstGeom prst="rightArrow">
            <a:avLst/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8" name="Right Arrow 17"/>
          <p:cNvSpPr/>
          <p:nvPr/>
        </p:nvSpPr>
        <p:spPr>
          <a:xfrm rot="16200000">
            <a:off x="4613458" y="5104804"/>
            <a:ext cx="845170" cy="484632"/>
          </a:xfrm>
          <a:prstGeom prst="rightArrow">
            <a:avLst/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9" name="Right Arrow 18"/>
          <p:cNvSpPr/>
          <p:nvPr/>
        </p:nvSpPr>
        <p:spPr>
          <a:xfrm rot="16200000">
            <a:off x="622152" y="4273039"/>
            <a:ext cx="576825" cy="2482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0" name="Right Arrow 19"/>
          <p:cNvSpPr/>
          <p:nvPr/>
        </p:nvSpPr>
        <p:spPr>
          <a:xfrm rot="16200000">
            <a:off x="870403" y="5249471"/>
            <a:ext cx="576825" cy="248251"/>
          </a:xfrm>
          <a:prstGeom prst="rightArrow">
            <a:avLst/>
          </a:prstGeom>
          <a:solidFill>
            <a:srgbClr val="CC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1F6EF-1222-41CB-92C1-29EFE22D7845}" type="datetime1">
              <a:rPr lang="en-US" smtClean="0"/>
              <a:t>11/24/2020</a:t>
            </a:fld>
            <a:endParaRPr lang="en-MY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27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185279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 txBox="1">
            <a:spLocks noChangeArrowheads="1"/>
          </p:cNvSpPr>
          <p:nvPr/>
        </p:nvSpPr>
        <p:spPr bwMode="auto">
          <a:xfrm>
            <a:off x="152400" y="228600"/>
            <a:ext cx="8763000" cy="6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algn="l" rtl="0" eaLnBrk="1" hangingPunct="1"/>
            <a:r>
              <a:rPr lang="en-US" sz="2800" b="1" dirty="0">
                <a:solidFill>
                  <a:srgbClr val="FF0000"/>
                </a:solidFill>
              </a:rPr>
              <a:t>Relationship Between Incidence and Prevalence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76200" y="4077072"/>
            <a:ext cx="89154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 rtl="0"/>
            <a:r>
              <a:rPr lang="en-US" sz="2200" b="1" dirty="0">
                <a:latin typeface="Garamond" pitchFamily="18" charset="0"/>
                <a:cs typeface="Times New Roman" pitchFamily="18" charset="0"/>
              </a:rPr>
              <a:t>Incidence </a:t>
            </a:r>
            <a:r>
              <a:rPr lang="en-US" sz="2200" dirty="0">
                <a:latin typeface="Garamond" pitchFamily="18" charset="0"/>
                <a:cs typeface="Times New Roman" pitchFamily="18" charset="0"/>
              </a:rPr>
              <a:t>is </a:t>
            </a:r>
            <a:r>
              <a:rPr lang="en-US" sz="2200" b="1" dirty="0">
                <a:solidFill>
                  <a:srgbClr val="008000"/>
                </a:solidFill>
                <a:latin typeface="Garamond" pitchFamily="18" charset="0"/>
                <a:cs typeface="Times New Roman" pitchFamily="18" charset="0"/>
              </a:rPr>
              <a:t>all new </a:t>
            </a:r>
            <a:r>
              <a:rPr lang="en-US" sz="2200" dirty="0">
                <a:latin typeface="Garamond" pitchFamily="18" charset="0"/>
                <a:cs typeface="Times New Roman" pitchFamily="18" charset="0"/>
              </a:rPr>
              <a:t>cases of the disease. </a:t>
            </a:r>
            <a:endParaRPr lang="en-US" sz="2200" dirty="0" smtClean="0">
              <a:latin typeface="Garamond" pitchFamily="18" charset="0"/>
              <a:cs typeface="Times New Roman" pitchFamily="18" charset="0"/>
            </a:endParaRPr>
          </a:p>
          <a:p>
            <a:pPr algn="l" rtl="0"/>
            <a:r>
              <a:rPr lang="en-US" sz="2200" dirty="0" smtClean="0">
                <a:latin typeface="Garamond" pitchFamily="18" charset="0"/>
                <a:cs typeface="Times New Roman" pitchFamily="18" charset="0"/>
              </a:rPr>
              <a:t>They </a:t>
            </a:r>
            <a:r>
              <a:rPr lang="en-US" sz="2200" dirty="0">
                <a:latin typeface="Garamond" pitchFamily="18" charset="0"/>
                <a:cs typeface="Times New Roman" pitchFamily="18" charset="0"/>
              </a:rPr>
              <a:t>enter the prevalence pot. </a:t>
            </a:r>
          </a:p>
          <a:p>
            <a:pPr algn="l" rtl="0"/>
            <a:r>
              <a:rPr lang="en-US" sz="2200" dirty="0">
                <a:latin typeface="Garamond" pitchFamily="18" charset="0"/>
                <a:cs typeface="Times New Roman" pitchFamily="18" charset="0"/>
              </a:rPr>
              <a:t> If no cases leave the prevalence pot, it continues to Fill, adding to the number of cases </a:t>
            </a:r>
            <a:r>
              <a:rPr lang="en-US" sz="22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unless</a:t>
            </a:r>
          </a:p>
          <a:p>
            <a:pPr algn="l" rtl="0"/>
            <a:r>
              <a:rPr lang="en-US" sz="2200" dirty="0" smtClean="0"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Garamond" pitchFamily="18" charset="0"/>
                <a:cs typeface="Times New Roman" pitchFamily="18" charset="0"/>
              </a:rPr>
              <a:t>some cases either</a:t>
            </a:r>
            <a:r>
              <a:rPr lang="en-US" sz="2200" b="1" dirty="0">
                <a:solidFill>
                  <a:srgbClr val="FF990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200" b="1" dirty="0">
                <a:solidFill>
                  <a:srgbClr val="006600"/>
                </a:solidFill>
                <a:latin typeface="Garamond" pitchFamily="18" charset="0"/>
                <a:cs typeface="Times New Roman" pitchFamily="18" charset="0"/>
              </a:rPr>
              <a:t>recover</a:t>
            </a:r>
            <a:r>
              <a:rPr lang="en-US" sz="2200" b="1" dirty="0">
                <a:solidFill>
                  <a:srgbClr val="FF990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Garamond" pitchFamily="18" charset="0"/>
                <a:cs typeface="Times New Roman" pitchFamily="18" charset="0"/>
              </a:rPr>
              <a:t>or </a:t>
            </a:r>
            <a:r>
              <a:rPr lang="en-US" sz="2200" b="1" dirty="0">
                <a:latin typeface="Garamond" pitchFamily="18" charset="0"/>
                <a:cs typeface="Times New Roman" pitchFamily="18" charset="0"/>
              </a:rPr>
              <a:t>die </a:t>
            </a:r>
            <a:r>
              <a:rPr lang="en-US" sz="22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reducing the prevalence</a:t>
            </a:r>
            <a:r>
              <a:rPr lang="en-US" sz="2800" dirty="0">
                <a:latin typeface="Garamond" pitchFamily="18" charset="0"/>
                <a:cs typeface="Times New Roman" pitchFamily="18" charset="0"/>
              </a:rPr>
              <a:t>.  </a:t>
            </a:r>
          </a:p>
          <a:p>
            <a:pPr algn="l" rtl="0"/>
            <a:r>
              <a:rPr lang="en-US" sz="2800" dirty="0">
                <a:latin typeface="Garamond" pitchFamily="18" charset="0"/>
                <a:cs typeface="Times New Roman" pitchFamily="18" charset="0"/>
              </a:rPr>
              <a:t>                 </a:t>
            </a:r>
          </a:p>
        </p:txBody>
      </p:sp>
      <p:sp>
        <p:nvSpPr>
          <p:cNvPr id="4" name="Freeform 19"/>
          <p:cNvSpPr>
            <a:spLocks/>
          </p:cNvSpPr>
          <p:nvPr/>
        </p:nvSpPr>
        <p:spPr bwMode="auto">
          <a:xfrm>
            <a:off x="2915816" y="1124744"/>
            <a:ext cx="4038600" cy="2776538"/>
          </a:xfrm>
          <a:custGeom>
            <a:avLst/>
            <a:gdLst>
              <a:gd name="T0" fmla="*/ 0 w 2688"/>
              <a:gd name="T1" fmla="*/ 2147483647 h 1912"/>
              <a:gd name="T2" fmla="*/ 2147483647 w 2688"/>
              <a:gd name="T3" fmla="*/ 2147483647 h 1912"/>
              <a:gd name="T4" fmla="*/ 2147483647 w 2688"/>
              <a:gd name="T5" fmla="*/ 2147483647 h 1912"/>
              <a:gd name="T6" fmla="*/ 2147483647 w 2688"/>
              <a:gd name="T7" fmla="*/ 2147483647 h 1912"/>
              <a:gd name="T8" fmla="*/ 2147483647 w 2688"/>
              <a:gd name="T9" fmla="*/ 2147483647 h 19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88"/>
              <a:gd name="T16" fmla="*/ 0 h 1912"/>
              <a:gd name="T17" fmla="*/ 2688 w 2688"/>
              <a:gd name="T18" fmla="*/ 1912 h 19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88" h="1912">
                <a:moveTo>
                  <a:pt x="0" y="312"/>
                </a:moveTo>
                <a:cubicBezTo>
                  <a:pt x="28" y="204"/>
                  <a:pt x="56" y="96"/>
                  <a:pt x="288" y="360"/>
                </a:cubicBezTo>
                <a:cubicBezTo>
                  <a:pt x="520" y="624"/>
                  <a:pt x="1032" y="1912"/>
                  <a:pt x="1392" y="1896"/>
                </a:cubicBezTo>
                <a:cubicBezTo>
                  <a:pt x="1752" y="1880"/>
                  <a:pt x="2232" y="528"/>
                  <a:pt x="2448" y="264"/>
                </a:cubicBezTo>
                <a:cubicBezTo>
                  <a:pt x="2664" y="0"/>
                  <a:pt x="2648" y="312"/>
                  <a:pt x="2688" y="312"/>
                </a:cubicBezTo>
              </a:path>
            </a:pathLst>
          </a:custGeom>
          <a:noFill/>
          <a:ln w="76200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  <a:round/>
            <a:headEnd/>
            <a:tailEnd/>
          </a:ln>
        </p:spPr>
        <p:txBody>
          <a:bodyPr lIns="50417" tIns="25208" rIns="50417" bIns="25208">
            <a:spAutoFit/>
          </a:bodyPr>
          <a:lstStyle/>
          <a:p>
            <a:endParaRPr lang="en-MY"/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7294563" y="1852613"/>
            <a:ext cx="1522412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0417" tIns="25208" rIns="50417" bIns="25208">
            <a:spAutoFit/>
          </a:bodyPr>
          <a:lstStyle/>
          <a:p>
            <a:pPr algn="l" defTabSz="749300" rtl="0" eaLnBrk="0" hangingPunct="0">
              <a:spcBef>
                <a:spcPct val="50000"/>
              </a:spcBef>
              <a:defRPr/>
            </a:pPr>
            <a:r>
              <a:rPr lang="en-US" sz="2800" b="1" dirty="0">
                <a:solidFill>
                  <a:srgbClr val="002060"/>
                </a:solidFill>
                <a:latin typeface="Calibri" pitchFamily="34" charset="0"/>
              </a:rPr>
              <a:t>Death</a:t>
            </a:r>
          </a:p>
        </p:txBody>
      </p:sp>
      <p:sp>
        <p:nvSpPr>
          <p:cNvPr id="6" name="Rectangle 5"/>
          <p:cNvSpPr/>
          <p:nvPr/>
        </p:nvSpPr>
        <p:spPr>
          <a:xfrm>
            <a:off x="7246658" y="1124744"/>
            <a:ext cx="18625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9900"/>
                </a:solidFill>
                <a:latin typeface="Garamond" pitchFamily="18" charset="0"/>
              </a:rPr>
              <a:t>Recovery</a:t>
            </a:r>
          </a:p>
        </p:txBody>
      </p:sp>
      <p:sp>
        <p:nvSpPr>
          <p:cNvPr id="7" name="Text Box 21"/>
          <p:cNvSpPr txBox="1">
            <a:spLocks noChangeArrowheads="1"/>
          </p:cNvSpPr>
          <p:nvPr/>
        </p:nvSpPr>
        <p:spPr bwMode="auto">
          <a:xfrm>
            <a:off x="4052888" y="2554577"/>
            <a:ext cx="2119312" cy="112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417" tIns="25208" rIns="50417" bIns="25208">
            <a:spAutoFit/>
          </a:bodyPr>
          <a:lstStyle>
            <a:lvl1pPr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algn="r" defTabSz="7493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algn="r" defTabSz="7493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algn="r" defTabSz="7493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algn="r" defTabSz="7493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algn="ctr" rtl="0">
              <a:spcBef>
                <a:spcPct val="50000"/>
              </a:spcBef>
            </a:pPr>
            <a:r>
              <a:rPr lang="en-US" sz="2800" b="1" dirty="0">
                <a:latin typeface="Calibri" pitchFamily="34" charset="0"/>
              </a:rPr>
              <a:t>Prevalenc</a:t>
            </a:r>
            <a:r>
              <a:rPr lang="en-US" sz="2800" dirty="0">
                <a:latin typeface="Calibri" pitchFamily="34" charset="0"/>
              </a:rPr>
              <a:t>e</a:t>
            </a:r>
          </a:p>
          <a:p>
            <a:pPr algn="ctr" rtl="0">
              <a:spcBef>
                <a:spcPct val="50000"/>
              </a:spcBef>
            </a:pPr>
            <a:r>
              <a:rPr lang="en-US" sz="2800" b="1" dirty="0">
                <a:latin typeface="Calibri" pitchFamily="34" charset="0"/>
              </a:rPr>
              <a:t>Pot</a:t>
            </a:r>
          </a:p>
        </p:txBody>
      </p: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1212428" y="1854200"/>
            <a:ext cx="1703388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417" tIns="25208" rIns="50417" bIns="25208">
            <a:spAutoFit/>
          </a:bodyPr>
          <a:lstStyle>
            <a:lvl1pPr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algn="r" defTabSz="7493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algn="r" defTabSz="7493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algn="r" defTabSz="7493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algn="r" defTabSz="7493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algn="l" rtl="0">
              <a:spcBef>
                <a:spcPct val="50000"/>
              </a:spcBef>
            </a:pPr>
            <a:r>
              <a:rPr lang="en-US" sz="2800" b="1" dirty="0">
                <a:solidFill>
                  <a:srgbClr val="00B050"/>
                </a:solidFill>
                <a:latin typeface="Calibri" pitchFamily="34" charset="0"/>
              </a:rPr>
              <a:t>Incidence</a:t>
            </a:r>
          </a:p>
        </p:txBody>
      </p:sp>
      <p:sp>
        <p:nvSpPr>
          <p:cNvPr id="9" name="Freeform 22"/>
          <p:cNvSpPr>
            <a:spLocks/>
          </p:cNvSpPr>
          <p:nvPr/>
        </p:nvSpPr>
        <p:spPr bwMode="auto">
          <a:xfrm>
            <a:off x="2638425" y="1332254"/>
            <a:ext cx="2047875" cy="1468438"/>
          </a:xfrm>
          <a:custGeom>
            <a:avLst/>
            <a:gdLst>
              <a:gd name="T0" fmla="*/ 0 w 1680"/>
              <a:gd name="T1" fmla="*/ 2147483647 h 1040"/>
              <a:gd name="T2" fmla="*/ 2147483647 w 1680"/>
              <a:gd name="T3" fmla="*/ 2147483647 h 1040"/>
              <a:gd name="T4" fmla="*/ 2147483647 w 1680"/>
              <a:gd name="T5" fmla="*/ 2147483647 h 1040"/>
              <a:gd name="T6" fmla="*/ 0 60000 65536"/>
              <a:gd name="T7" fmla="*/ 0 60000 65536"/>
              <a:gd name="T8" fmla="*/ 0 60000 65536"/>
              <a:gd name="T9" fmla="*/ 0 w 1680"/>
              <a:gd name="T10" fmla="*/ 0 h 1040"/>
              <a:gd name="T11" fmla="*/ 1680 w 1680"/>
              <a:gd name="T12" fmla="*/ 1040 h 10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80" h="1040">
                <a:moveTo>
                  <a:pt x="0" y="560"/>
                </a:moveTo>
                <a:cubicBezTo>
                  <a:pt x="172" y="280"/>
                  <a:pt x="344" y="0"/>
                  <a:pt x="624" y="80"/>
                </a:cubicBezTo>
                <a:cubicBezTo>
                  <a:pt x="904" y="160"/>
                  <a:pt x="1292" y="600"/>
                  <a:pt x="1680" y="1040"/>
                </a:cubicBezTo>
              </a:path>
            </a:pathLst>
          </a:cu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0417" tIns="25208" rIns="50417" bIns="25208">
            <a:spAutoFit/>
          </a:bodyPr>
          <a:lstStyle/>
          <a:p>
            <a:endParaRPr lang="en-MY"/>
          </a:p>
        </p:txBody>
      </p:sp>
      <p:sp>
        <p:nvSpPr>
          <p:cNvPr id="10" name="Freeform 24"/>
          <p:cNvSpPr>
            <a:spLocks/>
          </p:cNvSpPr>
          <p:nvPr/>
        </p:nvSpPr>
        <p:spPr bwMode="auto">
          <a:xfrm>
            <a:off x="5112544" y="1119529"/>
            <a:ext cx="2328863" cy="1681163"/>
          </a:xfrm>
          <a:custGeom>
            <a:avLst/>
            <a:gdLst>
              <a:gd name="T0" fmla="*/ 0 w 1728"/>
              <a:gd name="T1" fmla="*/ 2147483647 h 1056"/>
              <a:gd name="T2" fmla="*/ 2147483647 w 1728"/>
              <a:gd name="T3" fmla="*/ 2147483647 h 1056"/>
              <a:gd name="T4" fmla="*/ 2147483647 w 1728"/>
              <a:gd name="T5" fmla="*/ 2147483647 h 1056"/>
              <a:gd name="T6" fmla="*/ 0 60000 65536"/>
              <a:gd name="T7" fmla="*/ 0 60000 65536"/>
              <a:gd name="T8" fmla="*/ 0 60000 65536"/>
              <a:gd name="T9" fmla="*/ 0 w 1728"/>
              <a:gd name="T10" fmla="*/ 0 h 1056"/>
              <a:gd name="T11" fmla="*/ 1728 w 1728"/>
              <a:gd name="T12" fmla="*/ 1056 h 10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056">
                <a:moveTo>
                  <a:pt x="0" y="1056"/>
                </a:moveTo>
                <a:cubicBezTo>
                  <a:pt x="264" y="672"/>
                  <a:pt x="528" y="288"/>
                  <a:pt x="816" y="144"/>
                </a:cubicBezTo>
                <a:cubicBezTo>
                  <a:pt x="1104" y="0"/>
                  <a:pt x="1576" y="184"/>
                  <a:pt x="1728" y="192"/>
                </a:cubicBezTo>
              </a:path>
            </a:pathLst>
          </a:custGeom>
          <a:noFill/>
          <a:ln w="41275">
            <a:solidFill>
              <a:srgbClr val="FF9900"/>
            </a:solidFill>
            <a:round/>
            <a:headEnd/>
            <a:tailEnd type="triangle" w="med" len="med"/>
          </a:ln>
        </p:spPr>
        <p:txBody>
          <a:bodyPr lIns="50417" tIns="25208" rIns="50417" bIns="25208">
            <a:spAutoFit/>
          </a:bodyPr>
          <a:lstStyle/>
          <a:p>
            <a:endParaRPr lang="en-MY"/>
          </a:p>
        </p:txBody>
      </p:sp>
      <p:sp>
        <p:nvSpPr>
          <p:cNvPr id="11" name="Freeform 24"/>
          <p:cNvSpPr>
            <a:spLocks/>
          </p:cNvSpPr>
          <p:nvPr/>
        </p:nvSpPr>
        <p:spPr bwMode="auto">
          <a:xfrm>
            <a:off x="5382609" y="1559531"/>
            <a:ext cx="1941686" cy="1361943"/>
          </a:xfrm>
          <a:custGeom>
            <a:avLst/>
            <a:gdLst>
              <a:gd name="T0" fmla="*/ 0 w 1728"/>
              <a:gd name="T1" fmla="*/ 2147483647 h 1056"/>
              <a:gd name="T2" fmla="*/ 2147483647 w 1728"/>
              <a:gd name="T3" fmla="*/ 2147483647 h 1056"/>
              <a:gd name="T4" fmla="*/ 2147483647 w 1728"/>
              <a:gd name="T5" fmla="*/ 2147483647 h 1056"/>
              <a:gd name="T6" fmla="*/ 0 60000 65536"/>
              <a:gd name="T7" fmla="*/ 0 60000 65536"/>
              <a:gd name="T8" fmla="*/ 0 60000 65536"/>
              <a:gd name="T9" fmla="*/ 0 w 1728"/>
              <a:gd name="T10" fmla="*/ 0 h 1056"/>
              <a:gd name="T11" fmla="*/ 1728 w 1728"/>
              <a:gd name="T12" fmla="*/ 1056 h 10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056">
                <a:moveTo>
                  <a:pt x="0" y="1056"/>
                </a:moveTo>
                <a:cubicBezTo>
                  <a:pt x="264" y="672"/>
                  <a:pt x="528" y="288"/>
                  <a:pt x="816" y="144"/>
                </a:cubicBezTo>
                <a:cubicBezTo>
                  <a:pt x="1104" y="0"/>
                  <a:pt x="1576" y="184"/>
                  <a:pt x="1728" y="192"/>
                </a:cubicBezTo>
              </a:path>
            </a:pathLst>
          </a:cu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 lIns="50417" tIns="25208" rIns="50417" bIns="25208">
            <a:spAutoFit/>
          </a:bodyPr>
          <a:lstStyle/>
          <a:p>
            <a:endParaRPr lang="en-MY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C3884-8ED6-4E54-BAA7-4D78177E4613}" type="datetime1">
              <a:rPr lang="en-US" smtClean="0"/>
              <a:t>11/24/2020</a:t>
            </a:fld>
            <a:endParaRPr lang="en-MY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28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1852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 txBox="1">
            <a:spLocks noChangeArrowheads="1"/>
          </p:cNvSpPr>
          <p:nvPr/>
        </p:nvSpPr>
        <p:spPr bwMode="auto">
          <a:xfrm>
            <a:off x="152400" y="228600"/>
            <a:ext cx="8763000" cy="6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algn="l" rtl="0" eaLnBrk="1" hangingPunct="1"/>
            <a:r>
              <a:rPr lang="en-US" sz="2800" b="1" dirty="0">
                <a:solidFill>
                  <a:srgbClr val="FF0000"/>
                </a:solidFill>
              </a:rPr>
              <a:t>Relationship Between Incidence and Prevalence</a:t>
            </a:r>
          </a:p>
        </p:txBody>
      </p:sp>
      <p:sp>
        <p:nvSpPr>
          <p:cNvPr id="4" name="Freeform 19"/>
          <p:cNvSpPr>
            <a:spLocks/>
          </p:cNvSpPr>
          <p:nvPr/>
        </p:nvSpPr>
        <p:spPr bwMode="auto">
          <a:xfrm>
            <a:off x="4283968" y="1201839"/>
            <a:ext cx="2592288" cy="2776538"/>
          </a:xfrm>
          <a:custGeom>
            <a:avLst/>
            <a:gdLst>
              <a:gd name="T0" fmla="*/ 0 w 2688"/>
              <a:gd name="T1" fmla="*/ 2147483647 h 1912"/>
              <a:gd name="T2" fmla="*/ 2147483647 w 2688"/>
              <a:gd name="T3" fmla="*/ 2147483647 h 1912"/>
              <a:gd name="T4" fmla="*/ 2147483647 w 2688"/>
              <a:gd name="T5" fmla="*/ 2147483647 h 1912"/>
              <a:gd name="T6" fmla="*/ 2147483647 w 2688"/>
              <a:gd name="T7" fmla="*/ 2147483647 h 1912"/>
              <a:gd name="T8" fmla="*/ 2147483647 w 2688"/>
              <a:gd name="T9" fmla="*/ 2147483647 h 19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88"/>
              <a:gd name="T16" fmla="*/ 0 h 1912"/>
              <a:gd name="T17" fmla="*/ 2688 w 2688"/>
              <a:gd name="T18" fmla="*/ 1912 h 19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88" h="1912">
                <a:moveTo>
                  <a:pt x="0" y="312"/>
                </a:moveTo>
                <a:cubicBezTo>
                  <a:pt x="28" y="204"/>
                  <a:pt x="56" y="96"/>
                  <a:pt x="288" y="360"/>
                </a:cubicBezTo>
                <a:cubicBezTo>
                  <a:pt x="520" y="624"/>
                  <a:pt x="1032" y="1912"/>
                  <a:pt x="1392" y="1896"/>
                </a:cubicBezTo>
                <a:cubicBezTo>
                  <a:pt x="1752" y="1880"/>
                  <a:pt x="2232" y="528"/>
                  <a:pt x="2448" y="264"/>
                </a:cubicBezTo>
                <a:cubicBezTo>
                  <a:pt x="2664" y="0"/>
                  <a:pt x="2648" y="312"/>
                  <a:pt x="2688" y="312"/>
                </a:cubicBezTo>
              </a:path>
            </a:pathLst>
          </a:custGeom>
          <a:noFill/>
          <a:ln w="76200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  <a:round/>
            <a:headEnd/>
            <a:tailEnd/>
          </a:ln>
        </p:spPr>
        <p:txBody>
          <a:bodyPr wrap="square" lIns="50417" tIns="25208" rIns="50417" bIns="25208">
            <a:spAutoFit/>
          </a:bodyPr>
          <a:lstStyle/>
          <a:p>
            <a:endParaRPr lang="en-MY"/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7294563" y="1852613"/>
            <a:ext cx="1522412" cy="42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0417" tIns="25208" rIns="50417" bIns="25208">
            <a:spAutoFit/>
          </a:bodyPr>
          <a:lstStyle/>
          <a:p>
            <a:pPr algn="l" defTabSz="749300" rtl="0" eaLnBrk="0" hangingPunct="0"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002060"/>
                </a:solidFill>
                <a:latin typeface="Calibri" pitchFamily="34" charset="0"/>
              </a:rPr>
              <a:t>Death</a:t>
            </a:r>
          </a:p>
        </p:txBody>
      </p:sp>
      <p:sp>
        <p:nvSpPr>
          <p:cNvPr id="6" name="Rectangle 5"/>
          <p:cNvSpPr/>
          <p:nvPr/>
        </p:nvSpPr>
        <p:spPr>
          <a:xfrm>
            <a:off x="7124489" y="1265250"/>
            <a:ext cx="18625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9900"/>
                </a:solidFill>
                <a:latin typeface="Garamond" pitchFamily="18" charset="0"/>
              </a:rPr>
              <a:t>Recovery</a:t>
            </a:r>
          </a:p>
        </p:txBody>
      </p:sp>
      <p:sp>
        <p:nvSpPr>
          <p:cNvPr id="7" name="Text Box 21"/>
          <p:cNvSpPr txBox="1">
            <a:spLocks noChangeArrowheads="1"/>
          </p:cNvSpPr>
          <p:nvPr/>
        </p:nvSpPr>
        <p:spPr bwMode="auto">
          <a:xfrm>
            <a:off x="4533900" y="2513013"/>
            <a:ext cx="1982316" cy="97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0417" tIns="25208" rIns="50417" bIns="25208">
            <a:spAutoFit/>
          </a:bodyPr>
          <a:lstStyle>
            <a:lvl1pPr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algn="r" defTabSz="7493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algn="r" defTabSz="7493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algn="r" defTabSz="7493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algn="r" defTabSz="7493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algn="ctr" rtl="0">
              <a:spcBef>
                <a:spcPct val="50000"/>
              </a:spcBef>
            </a:pPr>
            <a:r>
              <a:rPr lang="en-US" sz="2400" b="1" dirty="0"/>
              <a:t>Prevalenc</a:t>
            </a:r>
            <a:r>
              <a:rPr lang="en-US" sz="2400" dirty="0"/>
              <a:t>e</a:t>
            </a:r>
          </a:p>
          <a:p>
            <a:pPr algn="ctr" rtl="0">
              <a:spcBef>
                <a:spcPct val="50000"/>
              </a:spcBef>
            </a:pPr>
            <a:r>
              <a:rPr lang="en-US" sz="2400" b="1" dirty="0"/>
              <a:t>Pot</a:t>
            </a:r>
          </a:p>
        </p:txBody>
      </p: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2830512" y="2039649"/>
            <a:ext cx="1703388" cy="42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417" tIns="25208" rIns="50417" bIns="25208">
            <a:spAutoFit/>
          </a:bodyPr>
          <a:lstStyle>
            <a:lvl1pPr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algn="r" defTabSz="7493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algn="r" defTabSz="7493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algn="r" defTabSz="7493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algn="r" defTabSz="7493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algn="l" rtl="0">
              <a:spcBef>
                <a:spcPct val="50000"/>
              </a:spcBef>
            </a:pPr>
            <a:r>
              <a:rPr lang="en-US" sz="2400" b="1" dirty="0">
                <a:solidFill>
                  <a:srgbClr val="006600"/>
                </a:solidFill>
              </a:rPr>
              <a:t>Incidence</a:t>
            </a:r>
          </a:p>
        </p:txBody>
      </p:sp>
      <p:sp>
        <p:nvSpPr>
          <p:cNvPr id="9" name="Freeform 22"/>
          <p:cNvSpPr>
            <a:spLocks/>
          </p:cNvSpPr>
          <p:nvPr/>
        </p:nvSpPr>
        <p:spPr bwMode="auto">
          <a:xfrm>
            <a:off x="3940882" y="1702513"/>
            <a:ext cx="1584176" cy="976312"/>
          </a:xfrm>
          <a:custGeom>
            <a:avLst/>
            <a:gdLst>
              <a:gd name="T0" fmla="*/ 0 w 1680"/>
              <a:gd name="T1" fmla="*/ 2147483647 h 1040"/>
              <a:gd name="T2" fmla="*/ 2147483647 w 1680"/>
              <a:gd name="T3" fmla="*/ 2147483647 h 1040"/>
              <a:gd name="T4" fmla="*/ 2147483647 w 1680"/>
              <a:gd name="T5" fmla="*/ 2147483647 h 1040"/>
              <a:gd name="T6" fmla="*/ 0 60000 65536"/>
              <a:gd name="T7" fmla="*/ 0 60000 65536"/>
              <a:gd name="T8" fmla="*/ 0 60000 65536"/>
              <a:gd name="T9" fmla="*/ 0 w 1680"/>
              <a:gd name="T10" fmla="*/ 0 h 1040"/>
              <a:gd name="T11" fmla="*/ 1680 w 1680"/>
              <a:gd name="T12" fmla="*/ 1040 h 10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80" h="1040">
                <a:moveTo>
                  <a:pt x="0" y="560"/>
                </a:moveTo>
                <a:cubicBezTo>
                  <a:pt x="172" y="280"/>
                  <a:pt x="344" y="0"/>
                  <a:pt x="624" y="80"/>
                </a:cubicBezTo>
                <a:cubicBezTo>
                  <a:pt x="904" y="160"/>
                  <a:pt x="1292" y="600"/>
                  <a:pt x="1680" y="1040"/>
                </a:cubicBezTo>
              </a:path>
            </a:pathLst>
          </a:custGeom>
          <a:noFill/>
          <a:ln w="38100">
            <a:solidFill>
              <a:srgbClr val="00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50417" tIns="25208" rIns="50417" bIns="25208">
            <a:spAutoFit/>
          </a:bodyPr>
          <a:lstStyle/>
          <a:p>
            <a:endParaRPr lang="en-MY"/>
          </a:p>
        </p:txBody>
      </p:sp>
      <p:sp>
        <p:nvSpPr>
          <p:cNvPr id="10" name="Freeform 24"/>
          <p:cNvSpPr>
            <a:spLocks/>
          </p:cNvSpPr>
          <p:nvPr/>
        </p:nvSpPr>
        <p:spPr bwMode="auto">
          <a:xfrm>
            <a:off x="5798578" y="1496083"/>
            <a:ext cx="1501255" cy="946944"/>
          </a:xfrm>
          <a:custGeom>
            <a:avLst/>
            <a:gdLst>
              <a:gd name="T0" fmla="*/ 0 w 1728"/>
              <a:gd name="T1" fmla="*/ 2147483647 h 1056"/>
              <a:gd name="T2" fmla="*/ 2147483647 w 1728"/>
              <a:gd name="T3" fmla="*/ 2147483647 h 1056"/>
              <a:gd name="T4" fmla="*/ 2147483647 w 1728"/>
              <a:gd name="T5" fmla="*/ 2147483647 h 1056"/>
              <a:gd name="T6" fmla="*/ 0 60000 65536"/>
              <a:gd name="T7" fmla="*/ 0 60000 65536"/>
              <a:gd name="T8" fmla="*/ 0 60000 65536"/>
              <a:gd name="T9" fmla="*/ 0 w 1728"/>
              <a:gd name="T10" fmla="*/ 0 h 1056"/>
              <a:gd name="T11" fmla="*/ 1728 w 1728"/>
              <a:gd name="T12" fmla="*/ 1056 h 10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056">
                <a:moveTo>
                  <a:pt x="0" y="1056"/>
                </a:moveTo>
                <a:cubicBezTo>
                  <a:pt x="264" y="672"/>
                  <a:pt x="528" y="288"/>
                  <a:pt x="816" y="144"/>
                </a:cubicBezTo>
                <a:cubicBezTo>
                  <a:pt x="1104" y="0"/>
                  <a:pt x="1576" y="184"/>
                  <a:pt x="1728" y="192"/>
                </a:cubicBezTo>
              </a:path>
            </a:pathLst>
          </a:custGeom>
          <a:noFill/>
          <a:ln w="41275">
            <a:solidFill>
              <a:srgbClr val="FF9900"/>
            </a:solidFill>
            <a:round/>
            <a:headEnd/>
            <a:tailEnd type="triangle" w="med" len="med"/>
          </a:ln>
        </p:spPr>
        <p:txBody>
          <a:bodyPr wrap="square" lIns="50417" tIns="25208" rIns="50417" bIns="25208">
            <a:spAutoFit/>
          </a:bodyPr>
          <a:lstStyle/>
          <a:p>
            <a:endParaRPr lang="en-MY"/>
          </a:p>
        </p:txBody>
      </p:sp>
      <p:sp>
        <p:nvSpPr>
          <p:cNvPr id="11" name="Freeform 24"/>
          <p:cNvSpPr>
            <a:spLocks/>
          </p:cNvSpPr>
          <p:nvPr/>
        </p:nvSpPr>
        <p:spPr bwMode="auto">
          <a:xfrm>
            <a:off x="5863449" y="1969555"/>
            <a:ext cx="1528159" cy="1030577"/>
          </a:xfrm>
          <a:custGeom>
            <a:avLst/>
            <a:gdLst>
              <a:gd name="T0" fmla="*/ 0 w 1728"/>
              <a:gd name="T1" fmla="*/ 2147483647 h 1056"/>
              <a:gd name="T2" fmla="*/ 2147483647 w 1728"/>
              <a:gd name="T3" fmla="*/ 2147483647 h 1056"/>
              <a:gd name="T4" fmla="*/ 2147483647 w 1728"/>
              <a:gd name="T5" fmla="*/ 2147483647 h 1056"/>
              <a:gd name="T6" fmla="*/ 0 60000 65536"/>
              <a:gd name="T7" fmla="*/ 0 60000 65536"/>
              <a:gd name="T8" fmla="*/ 0 60000 65536"/>
              <a:gd name="T9" fmla="*/ 0 w 1728"/>
              <a:gd name="T10" fmla="*/ 0 h 1056"/>
              <a:gd name="T11" fmla="*/ 1728 w 1728"/>
              <a:gd name="T12" fmla="*/ 1056 h 10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056">
                <a:moveTo>
                  <a:pt x="0" y="1056"/>
                </a:moveTo>
                <a:cubicBezTo>
                  <a:pt x="264" y="672"/>
                  <a:pt x="528" y="288"/>
                  <a:pt x="816" y="144"/>
                </a:cubicBezTo>
                <a:cubicBezTo>
                  <a:pt x="1104" y="0"/>
                  <a:pt x="1576" y="184"/>
                  <a:pt x="1728" y="192"/>
                </a:cubicBezTo>
              </a:path>
            </a:pathLst>
          </a:cu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 lIns="50417" tIns="25208" rIns="50417" bIns="25208">
            <a:spAutoFit/>
          </a:bodyPr>
          <a:lstStyle/>
          <a:p>
            <a:endParaRPr lang="en-MY"/>
          </a:p>
        </p:txBody>
      </p:sp>
      <p:sp>
        <p:nvSpPr>
          <p:cNvPr id="12" name="Rectangle 11"/>
          <p:cNvSpPr/>
          <p:nvPr/>
        </p:nvSpPr>
        <p:spPr>
          <a:xfrm>
            <a:off x="611560" y="1239911"/>
            <a:ext cx="2880320" cy="46166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5875"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Prevalence </a:t>
            </a:r>
            <a:r>
              <a:rPr lang="en-US" sz="2400" dirty="0">
                <a:latin typeface="Garamond" pitchFamily="18" charset="0"/>
              </a:rPr>
              <a:t>=</a:t>
            </a:r>
            <a:r>
              <a:rPr lang="en-US" sz="2400" b="1" dirty="0">
                <a:latin typeface="Garamond" pitchFamily="18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I </a:t>
            </a:r>
            <a:r>
              <a:rPr lang="en-US" sz="2400" dirty="0">
                <a:solidFill>
                  <a:srgbClr val="0070C0"/>
                </a:solidFill>
                <a:latin typeface="Garamond" pitchFamily="18" charset="0"/>
              </a:rPr>
              <a:t>*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D</a:t>
            </a:r>
            <a:endParaRPr lang="en-MY" sz="2400" dirty="0">
              <a:solidFill>
                <a:srgbClr val="0070C0"/>
              </a:solidFill>
              <a:latin typeface="Garamond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8236" y="2513013"/>
            <a:ext cx="2183524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b="1" dirty="0">
                <a:latin typeface="Garamond" pitchFamily="18" charset="0"/>
              </a:rPr>
              <a:t>I = incidence</a:t>
            </a:r>
          </a:p>
          <a:p>
            <a:pPr>
              <a:spcBef>
                <a:spcPct val="20000"/>
              </a:spcBef>
            </a:pPr>
            <a:r>
              <a:rPr lang="en-US" sz="2400" b="1" dirty="0">
                <a:latin typeface="Garamond" pitchFamily="18" charset="0"/>
              </a:rPr>
              <a:t>D = duration</a:t>
            </a: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152400" y="5029200"/>
            <a:ext cx="5867400" cy="52387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l"/>
            <a:r>
              <a:rPr lang="en-US" sz="2800" b="1" dirty="0">
                <a:solidFill>
                  <a:srgbClr val="0070C0"/>
                </a:solidFill>
                <a:latin typeface="Garamond" pitchFamily="18" charset="0"/>
              </a:rPr>
              <a:t>Prevalence </a:t>
            </a:r>
            <a:r>
              <a:rPr lang="en-US" sz="2800" b="1" dirty="0">
                <a:latin typeface="Garamond" pitchFamily="18" charset="0"/>
              </a:rPr>
              <a:t>will vary in 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direct 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relation</a:t>
            </a:r>
          </a:p>
        </p:txBody>
      </p:sp>
      <p:sp>
        <p:nvSpPr>
          <p:cNvPr id="15" name="Rectangle 19"/>
          <p:cNvSpPr>
            <a:spLocks noChangeArrowheads="1"/>
          </p:cNvSpPr>
          <p:nvPr/>
        </p:nvSpPr>
        <p:spPr bwMode="auto">
          <a:xfrm>
            <a:off x="6627528" y="4783137"/>
            <a:ext cx="2590800" cy="954107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l" rtl="0">
              <a:buClr>
                <a:srgbClr val="66FF33"/>
              </a:buClr>
            </a:pPr>
            <a:r>
              <a:rPr lang="en-US" sz="2800" b="1" dirty="0">
                <a:latin typeface="Garamond" pitchFamily="18" charset="0"/>
                <a:cs typeface="Times New Roman" pitchFamily="18" charset="0"/>
              </a:rPr>
              <a:t>Duration   and   </a:t>
            </a:r>
          </a:p>
          <a:p>
            <a:pPr algn="l" rtl="0">
              <a:buClr>
                <a:srgbClr val="FFFF66"/>
              </a:buClr>
            </a:pPr>
            <a:r>
              <a:rPr lang="en-US" sz="2800" b="1" dirty="0">
                <a:latin typeface="Garamond" pitchFamily="18" charset="0"/>
                <a:cs typeface="Times New Roman" pitchFamily="18" charset="0"/>
              </a:rPr>
              <a:t>  Incidence</a:t>
            </a:r>
            <a:endParaRPr lang="en-US" sz="2800" dirty="0">
              <a:latin typeface="Garamond" pitchFamily="18" charset="0"/>
              <a:cs typeface="Times New Roman" pitchFamily="18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5863449" y="5395308"/>
            <a:ext cx="1012807" cy="15776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5941772" y="5029200"/>
            <a:ext cx="790468" cy="25067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EFD5F-55D9-488A-87C1-0DECCEE27B50}" type="datetime1">
              <a:rPr lang="en-US" smtClean="0"/>
              <a:t>11/24/2020</a:t>
            </a:fld>
            <a:endParaRPr lang="en-MY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29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1243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438944" y="116632"/>
            <a:ext cx="969146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rtl="1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C00000"/>
                </a:solidFill>
                <a:latin typeface="Garamond" pitchFamily="18" charset="0"/>
                <a:cs typeface="Arial" charset="0"/>
              </a:rPr>
              <a:t>              </a:t>
            </a:r>
            <a:r>
              <a:rPr lang="en-US" sz="2800" b="1" u="sng" dirty="0" smtClean="0">
                <a:solidFill>
                  <a:srgbClr val="C00000"/>
                </a:solidFill>
                <a:latin typeface="Garamond" pitchFamily="18" charset="0"/>
                <a:cs typeface="Arial" charset="0"/>
              </a:rPr>
              <a:t>Aims </a:t>
            </a:r>
            <a:r>
              <a:rPr lang="en-US" sz="2800" b="1" u="sng" dirty="0">
                <a:solidFill>
                  <a:srgbClr val="C00000"/>
                </a:solidFill>
                <a:latin typeface="Garamond" pitchFamily="18" charset="0"/>
                <a:cs typeface="Arial" charset="0"/>
              </a:rPr>
              <a:t>of epidemiological study</a:t>
            </a:r>
            <a:r>
              <a:rPr lang="en-US" sz="2800" b="1" u="sng" dirty="0">
                <a:solidFill>
                  <a:srgbClr val="002060"/>
                </a:solidFill>
                <a:latin typeface="Garamond" pitchFamily="18" charset="0"/>
                <a:cs typeface="Arial" charset="0"/>
              </a:rPr>
              <a:t>:-</a:t>
            </a:r>
            <a:endParaRPr lang="en-US" sz="2800" dirty="0">
              <a:solidFill>
                <a:srgbClr val="002060"/>
              </a:solidFill>
              <a:latin typeface="Garamond" pitchFamily="18" charset="0"/>
              <a:cs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v"/>
            </a:pPr>
            <a:r>
              <a:rPr lang="en-US" sz="2200" dirty="0" smtClean="0">
                <a:solidFill>
                  <a:srgbClr val="002060"/>
                </a:solidFill>
                <a:latin typeface="Garamond" pitchFamily="18" charset="0"/>
                <a:cs typeface="Arial" charset="0"/>
              </a:rPr>
              <a:t>    1 </a:t>
            </a:r>
            <a:r>
              <a:rPr lang="en-US" sz="2200" b="1" dirty="0">
                <a:solidFill>
                  <a:srgbClr val="002060"/>
                </a:solidFill>
                <a:latin typeface="Garamond" pitchFamily="18" charset="0"/>
                <a:cs typeface="Arial" charset="0"/>
              </a:rPr>
              <a:t>Controlling or preventing the spread of disease</a:t>
            </a:r>
            <a:r>
              <a:rPr lang="en-US" sz="2200" b="1" dirty="0" smtClean="0">
                <a:solidFill>
                  <a:srgbClr val="002060"/>
                </a:solidFill>
                <a:latin typeface="Garamond" pitchFamily="18" charset="0"/>
                <a:cs typeface="Arial" charset="0"/>
              </a:rPr>
              <a:t>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</a:pPr>
            <a:r>
              <a:rPr lang="en-US" sz="2200" b="1" dirty="0" smtClean="0">
                <a:solidFill>
                  <a:srgbClr val="002060"/>
                </a:solidFill>
                <a:latin typeface="Garamond" pitchFamily="18" charset="0"/>
                <a:cs typeface="Arial" charset="0"/>
              </a:rPr>
              <a:t>               preventing re-occurrence of disease.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</a:pPr>
            <a:endParaRPr lang="en-US" sz="2200" b="1" dirty="0">
              <a:solidFill>
                <a:srgbClr val="002060"/>
              </a:solidFill>
              <a:latin typeface="Garamond" pitchFamily="18" charset="0"/>
              <a:cs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v"/>
            </a:pPr>
            <a:r>
              <a:rPr lang="en-US" sz="2200" dirty="0" smtClean="0">
                <a:solidFill>
                  <a:srgbClr val="002060"/>
                </a:solidFill>
                <a:latin typeface="Garamond" pitchFamily="18" charset="0"/>
                <a:cs typeface="Arial" charset="0"/>
              </a:rPr>
              <a:t>   2- </a:t>
            </a:r>
            <a:r>
              <a:rPr lang="en-US" sz="2200" b="1" dirty="0">
                <a:solidFill>
                  <a:srgbClr val="002060"/>
                </a:solidFill>
                <a:latin typeface="Garamond" pitchFamily="18" charset="0"/>
                <a:cs typeface="Arial" charset="0"/>
              </a:rPr>
              <a:t>Preventing the introduction of disease not </a:t>
            </a:r>
            <a:r>
              <a:rPr lang="en-US" sz="2200" b="1" dirty="0" smtClean="0">
                <a:solidFill>
                  <a:srgbClr val="002060"/>
                </a:solidFill>
                <a:latin typeface="Garamond" pitchFamily="18" charset="0"/>
                <a:cs typeface="Arial" charset="0"/>
              </a:rPr>
              <a:t>Present </a:t>
            </a:r>
            <a:r>
              <a:rPr lang="en-US" sz="2200" b="1" dirty="0">
                <a:solidFill>
                  <a:srgbClr val="002060"/>
                </a:solidFill>
                <a:latin typeface="Garamond" pitchFamily="18" charset="0"/>
                <a:cs typeface="Arial" charset="0"/>
              </a:rPr>
              <a:t>in the community.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v"/>
            </a:pPr>
            <a:r>
              <a:rPr lang="en-US" sz="2200" b="1" dirty="0" smtClean="0">
                <a:solidFill>
                  <a:srgbClr val="002060"/>
                </a:solidFill>
                <a:latin typeface="Garamond" pitchFamily="18" charset="0"/>
                <a:cs typeface="Arial" charset="0"/>
              </a:rPr>
              <a:t>    3- </a:t>
            </a:r>
            <a:r>
              <a:rPr lang="en-US" sz="2200" b="1" dirty="0">
                <a:solidFill>
                  <a:srgbClr val="002060"/>
                </a:solidFill>
                <a:latin typeface="Garamond" pitchFamily="18" charset="0"/>
                <a:cs typeface="Arial" charset="0"/>
              </a:rPr>
              <a:t>Eradicating disease already present</a:t>
            </a:r>
            <a:r>
              <a:rPr lang="en-US" sz="2200" b="1" dirty="0" smtClean="0">
                <a:solidFill>
                  <a:srgbClr val="002060"/>
                </a:solidFill>
                <a:latin typeface="Garamond" pitchFamily="18" charset="0"/>
                <a:cs typeface="Arial" charset="0"/>
              </a:rPr>
              <a:t>.</a:t>
            </a:r>
            <a:endParaRPr lang="en-US" sz="2200" b="1" dirty="0">
              <a:solidFill>
                <a:srgbClr val="002060"/>
              </a:solidFill>
              <a:latin typeface="Garamond" pitchFamily="18" charset="0"/>
              <a:cs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v"/>
            </a:pPr>
            <a:r>
              <a:rPr lang="en-US" sz="2200" b="1" dirty="0" smtClean="0">
                <a:solidFill>
                  <a:srgbClr val="002060"/>
                </a:solidFill>
                <a:latin typeface="Garamond" pitchFamily="18" charset="0"/>
                <a:cs typeface="Arial" charset="0"/>
              </a:rPr>
              <a:t> 4- </a:t>
            </a:r>
            <a:r>
              <a:rPr lang="en-US" sz="2000" b="1" dirty="0">
                <a:solidFill>
                  <a:srgbClr val="002060"/>
                </a:solidFill>
                <a:latin typeface="Garamond" pitchFamily="18" charset="0"/>
                <a:cs typeface="Arial" charset="0"/>
              </a:rPr>
              <a:t>Detecting means for promoting health </a:t>
            </a:r>
            <a:r>
              <a:rPr lang="en-US" sz="2000" b="1" dirty="0" smtClean="0">
                <a:solidFill>
                  <a:srgbClr val="002060"/>
                </a:solidFill>
                <a:latin typeface="Garamond" pitchFamily="18" charset="0"/>
                <a:cs typeface="Arial" charset="0"/>
              </a:rPr>
              <a:t>&amp; </a:t>
            </a:r>
            <a:r>
              <a:rPr lang="en-US" sz="2000" b="1" dirty="0">
                <a:solidFill>
                  <a:srgbClr val="002060"/>
                </a:solidFill>
                <a:latin typeface="Garamond" pitchFamily="18" charset="0"/>
                <a:cs typeface="Arial" charset="0"/>
              </a:rPr>
              <a:t>efficiency of population in a community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085C6-C4FF-4C5F-8B07-383D7A9BCAEE}" type="datetime1">
              <a:rPr lang="en-US" smtClean="0"/>
              <a:t>11/24/2020</a:t>
            </a:fld>
            <a:endParaRPr lang="en-MY"/>
          </a:p>
        </p:txBody>
      </p:sp>
      <p:sp>
        <p:nvSpPr>
          <p:cNvPr id="4" name="Rectangle 3"/>
          <p:cNvSpPr/>
          <p:nvPr/>
        </p:nvSpPr>
        <p:spPr>
          <a:xfrm>
            <a:off x="3592" y="2758346"/>
            <a:ext cx="9140407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66FF33"/>
              </a:buClr>
            </a:pPr>
            <a:r>
              <a:rPr lang="en-US" sz="2400" b="1" dirty="0" smtClean="0">
                <a:solidFill>
                  <a:srgbClr val="C00000"/>
                </a:solidFill>
                <a:latin typeface="Garamond" pitchFamily="18" charset="0"/>
              </a:rPr>
              <a:t>                     </a:t>
            </a:r>
            <a:r>
              <a:rPr lang="en-US" sz="2400" b="1" u="sng" dirty="0" smtClean="0">
                <a:solidFill>
                  <a:srgbClr val="C00000"/>
                </a:solidFill>
                <a:latin typeface="Garamond" pitchFamily="18" charset="0"/>
              </a:rPr>
              <a:t>Uses </a:t>
            </a:r>
            <a:r>
              <a:rPr lang="en-US" sz="2400" b="1" u="sng" dirty="0">
                <a:solidFill>
                  <a:srgbClr val="C00000"/>
                </a:solidFill>
                <a:latin typeface="Garamond" pitchFamily="18" charset="0"/>
              </a:rPr>
              <a:t>of Epidemiology:-</a:t>
            </a:r>
            <a:endParaRPr lang="en-US" sz="2400" dirty="0">
              <a:solidFill>
                <a:srgbClr val="C00000"/>
              </a:solidFill>
              <a:latin typeface="Garamond" pitchFamily="18" charset="0"/>
            </a:endParaRPr>
          </a:p>
          <a:p>
            <a:pPr>
              <a:buClr>
                <a:srgbClr val="66FF33"/>
              </a:buClr>
              <a:buFont typeface="Wingdings" pitchFamily="2" charset="2"/>
              <a:buChar char="Ø"/>
            </a:pPr>
            <a:r>
              <a:rPr lang="en-US" sz="2200" b="1" dirty="0">
                <a:latin typeface="Garamond" pitchFamily="18" charset="0"/>
              </a:rPr>
              <a:t>1-To Describe the </a:t>
            </a:r>
            <a:r>
              <a:rPr lang="en-US" sz="2200" b="1" u="sng" dirty="0">
                <a:solidFill>
                  <a:srgbClr val="FF0000"/>
                </a:solidFill>
                <a:latin typeface="Garamond" pitchFamily="18" charset="0"/>
              </a:rPr>
              <a:t>distribution</a:t>
            </a:r>
            <a:r>
              <a:rPr lang="en-US" sz="2200" b="1" u="sng" dirty="0">
                <a:latin typeface="Garamond" pitchFamily="18" charset="0"/>
              </a:rPr>
              <a:t> &amp; </a:t>
            </a:r>
            <a:r>
              <a:rPr lang="en-US" sz="2200" b="1" u="sng" dirty="0">
                <a:solidFill>
                  <a:srgbClr val="FF0000"/>
                </a:solidFill>
                <a:latin typeface="Garamond" pitchFamily="18" charset="0"/>
              </a:rPr>
              <a:t>size</a:t>
            </a:r>
            <a:r>
              <a:rPr lang="en-US" sz="2200" b="1" dirty="0">
                <a:latin typeface="Garamond" pitchFamily="18" charset="0"/>
              </a:rPr>
              <a:t> of diseases </a:t>
            </a:r>
            <a:r>
              <a:rPr lang="en-US" sz="2200" b="1" dirty="0" smtClean="0">
                <a:latin typeface="Garamond" pitchFamily="18" charset="0"/>
              </a:rPr>
              <a:t>  </a:t>
            </a:r>
            <a:r>
              <a:rPr lang="en-US" sz="2200" b="1" dirty="0">
                <a:latin typeface="Garamond" pitchFamily="18" charset="0"/>
              </a:rPr>
              <a:t>in human population. Age, sex social class…..</a:t>
            </a:r>
          </a:p>
          <a:p>
            <a:pPr>
              <a:buClr>
                <a:srgbClr val="66FF33"/>
              </a:buClr>
            </a:pPr>
            <a:endParaRPr lang="en-US" sz="2200" b="1" dirty="0">
              <a:latin typeface="Garamond" pitchFamily="18" charset="0"/>
            </a:endParaRPr>
          </a:p>
          <a:p>
            <a:pPr>
              <a:buClr>
                <a:srgbClr val="66FF33"/>
              </a:buClr>
              <a:buFont typeface="Wingdings" pitchFamily="2" charset="2"/>
              <a:buChar char="Ø"/>
            </a:pPr>
            <a:r>
              <a:rPr lang="en-US" sz="2200" b="1" dirty="0">
                <a:latin typeface="Garamond" pitchFamily="18" charset="0"/>
              </a:rPr>
              <a:t>2- To Identify etiological factors in the pathogenesis </a:t>
            </a:r>
            <a:r>
              <a:rPr lang="en-US" sz="2200" b="1" dirty="0" smtClean="0">
                <a:latin typeface="Garamond" pitchFamily="18" charset="0"/>
              </a:rPr>
              <a:t>of </a:t>
            </a:r>
            <a:r>
              <a:rPr lang="en-US" sz="2200" b="1" dirty="0">
                <a:latin typeface="Garamond" pitchFamily="18" charset="0"/>
              </a:rPr>
              <a:t>disease</a:t>
            </a:r>
          </a:p>
          <a:p>
            <a:pPr>
              <a:buClr>
                <a:srgbClr val="66FF33"/>
              </a:buClr>
            </a:pPr>
            <a:endParaRPr lang="en-US" sz="2200" b="1" dirty="0">
              <a:latin typeface="Garamond" pitchFamily="18" charset="0"/>
            </a:endParaRPr>
          </a:p>
          <a:p>
            <a:pPr>
              <a:buClr>
                <a:srgbClr val="66FF33"/>
              </a:buClr>
              <a:buFont typeface="Wingdings" pitchFamily="2" charset="2"/>
              <a:buChar char="Ø"/>
            </a:pPr>
            <a:r>
              <a:rPr lang="en-US" sz="2200" b="1" dirty="0">
                <a:latin typeface="Garamond" pitchFamily="18" charset="0"/>
              </a:rPr>
              <a:t>3-To Provide the data essential for management.</a:t>
            </a:r>
          </a:p>
          <a:p>
            <a:pPr>
              <a:buClr>
                <a:srgbClr val="66FF33"/>
              </a:buClr>
            </a:pPr>
            <a:endParaRPr lang="en-US" sz="2200" b="1" dirty="0">
              <a:latin typeface="Garamond" pitchFamily="18" charset="0"/>
            </a:endParaRPr>
          </a:p>
          <a:p>
            <a:pPr>
              <a:buClr>
                <a:srgbClr val="66FF33"/>
              </a:buClr>
              <a:buFont typeface="Wingdings" pitchFamily="2" charset="2"/>
              <a:buChar char="Ø"/>
            </a:pPr>
            <a:r>
              <a:rPr lang="en-US" sz="2200" b="1" dirty="0">
                <a:latin typeface="Garamond" pitchFamily="18" charset="0"/>
              </a:rPr>
              <a:t>4- To Evaluation and planning of services for </a:t>
            </a:r>
            <a:r>
              <a:rPr lang="en-US" sz="2200" b="1" dirty="0" smtClean="0">
                <a:latin typeface="Garamond" pitchFamily="18" charset="0"/>
              </a:rPr>
              <a:t>the prevention </a:t>
            </a:r>
            <a:r>
              <a:rPr lang="en-US" sz="2200" b="1" dirty="0">
                <a:latin typeface="Garamond" pitchFamily="18" charset="0"/>
              </a:rPr>
              <a:t>&amp; control and treatment of disease</a:t>
            </a:r>
            <a:endParaRPr lang="en-MY" sz="2200" dirty="0">
              <a:latin typeface="Garamond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0"/>
            <a:ext cx="1328881" cy="165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1891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0"/>
            <a:ext cx="8229600" cy="1096963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chemeClr val="bg1"/>
                </a:solidFill>
              </a:rPr>
              <a:t>Factors influencing prevalence rate</a:t>
            </a:r>
            <a:endParaRPr lang="en-AU" sz="2800" dirty="0" smtClean="0">
              <a:solidFill>
                <a:schemeClr val="bg1"/>
              </a:solidFill>
            </a:endParaRPr>
          </a:p>
        </p:txBody>
      </p:sp>
      <p:grpSp>
        <p:nvGrpSpPr>
          <p:cNvPr id="33794" name="Group 4"/>
          <p:cNvGrpSpPr>
            <a:grpSpLocks noChangeAspect="1"/>
          </p:cNvGrpSpPr>
          <p:nvPr/>
        </p:nvGrpSpPr>
        <p:grpSpPr bwMode="auto">
          <a:xfrm>
            <a:off x="-1376780" y="-857031"/>
            <a:ext cx="12279788" cy="8230886"/>
            <a:chOff x="1343" y="8355"/>
            <a:chExt cx="11260" cy="5417"/>
          </a:xfrm>
        </p:grpSpPr>
        <p:sp>
          <p:nvSpPr>
            <p:cNvPr id="62468" name="AutoShape 5"/>
            <p:cNvSpPr>
              <a:spLocks noChangeAspect="1" noChangeArrowheads="1"/>
            </p:cNvSpPr>
            <p:nvPr/>
          </p:nvSpPr>
          <p:spPr bwMode="auto">
            <a:xfrm>
              <a:off x="2977" y="8355"/>
              <a:ext cx="765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2469" name="Group 6"/>
            <p:cNvGrpSpPr>
              <a:grpSpLocks/>
            </p:cNvGrpSpPr>
            <p:nvPr/>
          </p:nvGrpSpPr>
          <p:grpSpPr bwMode="auto">
            <a:xfrm>
              <a:off x="1343" y="8646"/>
              <a:ext cx="11260" cy="5126"/>
              <a:chOff x="1343" y="8646"/>
              <a:chExt cx="11260" cy="5126"/>
            </a:xfrm>
          </p:grpSpPr>
          <p:sp>
            <p:nvSpPr>
              <p:cNvPr id="62470" name="Text Box 7"/>
              <p:cNvSpPr txBox="1">
                <a:spLocks noChangeArrowheads="1"/>
              </p:cNvSpPr>
              <p:nvPr/>
            </p:nvSpPr>
            <p:spPr bwMode="auto">
              <a:xfrm>
                <a:off x="5031" y="11513"/>
                <a:ext cx="1852" cy="46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800" b="1" dirty="0">
                    <a:solidFill>
                      <a:srgbClr val="FF0000"/>
                    </a:solidFill>
                  </a:rPr>
                  <a:t>Prevalence</a:t>
                </a:r>
              </a:p>
            </p:txBody>
          </p:sp>
          <p:sp>
            <p:nvSpPr>
              <p:cNvPr id="62471" name="AutoShape 8"/>
              <p:cNvSpPr>
                <a:spLocks noChangeArrowheads="1"/>
              </p:cNvSpPr>
              <p:nvPr/>
            </p:nvSpPr>
            <p:spPr bwMode="auto">
              <a:xfrm>
                <a:off x="1343" y="8646"/>
                <a:ext cx="7558" cy="4710"/>
              </a:xfrm>
              <a:prstGeom prst="upArrow">
                <a:avLst>
                  <a:gd name="adj1" fmla="val 50000"/>
                  <a:gd name="adj2" fmla="val 25001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2800" b="1" u="sng" dirty="0" err="1">
                    <a:solidFill>
                      <a:srgbClr val="FF0000"/>
                    </a:solidFill>
                    <a:latin typeface="Garamond" pitchFamily="18" charset="0"/>
                  </a:rPr>
                  <a:t>Incr</a:t>
                </a:r>
                <a:r>
                  <a:rPr lang="en-US" sz="2800" b="1" u="sng" dirty="0">
                    <a:solidFill>
                      <a:srgbClr val="FF0000"/>
                    </a:solidFill>
                    <a:latin typeface="Garamond" pitchFamily="18" charset="0"/>
                  </a:rPr>
                  <a:t> by:</a:t>
                </a:r>
              </a:p>
              <a:p>
                <a:pPr marL="514350" lvl="1" indent="-342900">
                  <a:buFont typeface="Wingdings" pitchFamily="2" charset="2"/>
                  <a:buChar char="§"/>
                </a:pPr>
                <a:r>
                  <a:rPr lang="en-US" sz="2400" b="1" dirty="0">
                    <a:latin typeface="Times New Roman" pitchFamily="18" charset="0"/>
                    <a:cs typeface="Times New Roman" pitchFamily="18" charset="0"/>
                  </a:rPr>
                  <a:t>longer duration of disease</a:t>
                </a:r>
              </a:p>
              <a:p>
                <a:pPr marL="514350" lvl="1" indent="-342900">
                  <a:buFont typeface="Wingdings" pitchFamily="2" charset="2"/>
                  <a:buChar char="§"/>
                </a:pPr>
                <a:r>
                  <a:rPr lang="en-US" sz="2400" b="1" dirty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prolongation of life without cure</a:t>
                </a:r>
              </a:p>
              <a:p>
                <a:pPr marL="514350" lvl="1" indent="-342900">
                  <a:buFont typeface="Wingdings" pitchFamily="2" charset="2"/>
                  <a:buChar char="§"/>
                </a:pPr>
                <a:r>
                  <a:rPr lang="en-GB" sz="2400" b="1" dirty="0">
                    <a:solidFill>
                      <a:srgbClr val="008000"/>
                    </a:solidFill>
                    <a:latin typeface="Times New Roman" pitchFamily="18" charset="0"/>
                    <a:cs typeface="Times New Roman" pitchFamily="18" charset="0"/>
                  </a:rPr>
                  <a:t>Increase in the incidence of the disease</a:t>
                </a:r>
                <a:endParaRPr lang="en-US" sz="2400" b="1" dirty="0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514350" lvl="1" indent="-342900">
                  <a:buFont typeface="Wingdings" pitchFamily="2" charset="2"/>
                  <a:buChar char="§"/>
                </a:pPr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Immigration </a:t>
                </a:r>
                <a:r>
                  <a:rPr lang="en-US" sz="2400" b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of cases</a:t>
                </a:r>
              </a:p>
              <a:p>
                <a:pPr marL="514350" lvl="1" indent="-342900">
                  <a:buFont typeface="Wingdings" pitchFamily="2" charset="2"/>
                  <a:buChar char="§"/>
                </a:pPr>
                <a:r>
                  <a:rPr lang="en-US" sz="2400" b="1" dirty="0">
                    <a:solidFill>
                      <a:srgbClr val="CC0066"/>
                    </a:solidFill>
                    <a:latin typeface="Times New Roman" pitchFamily="18" charset="0"/>
                    <a:cs typeface="Times New Roman" pitchFamily="18" charset="0"/>
                  </a:rPr>
                  <a:t>out migration of healthy people</a:t>
                </a:r>
              </a:p>
              <a:p>
                <a:pPr marL="514350" lvl="1" indent="-342900">
                  <a:buFont typeface="Wingdings" pitchFamily="2" charset="2"/>
                  <a:buChar char="§"/>
                </a:pPr>
                <a:r>
                  <a:rPr lang="en-US" sz="2400" b="1" dirty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improved </a:t>
                </a:r>
                <a:r>
                  <a:rPr lang="en-US" sz="2400" b="1" dirty="0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diagnosi</a:t>
                </a:r>
                <a:r>
                  <a:rPr lang="en-US" b="1" dirty="0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s</a:t>
                </a:r>
              </a:p>
              <a:p>
                <a:pPr marL="514350" lvl="1" indent="-342900">
                  <a:buFont typeface="Wingdings" pitchFamily="2" charset="2"/>
                  <a:buChar char="§"/>
                </a:pPr>
                <a:r>
                  <a:rPr lang="en-US" b="1" dirty="0">
                    <a:solidFill>
                      <a:srgbClr val="FFFFFF"/>
                    </a:solidFill>
                    <a:latin typeface="Times New Roman" pitchFamily="18" charset="0"/>
                    <a:cs typeface="Times New Roman" pitchFamily="18" charset="0"/>
                  </a:rPr>
                  <a:t>Better reporting </a:t>
                </a:r>
              </a:p>
              <a:p>
                <a:pPr marL="514350" lvl="1" indent="-342900">
                  <a:buFont typeface="Wingdings" pitchFamily="2" charset="2"/>
                  <a:buChar char="§"/>
                </a:pPr>
                <a:r>
                  <a:rPr lang="en-US" sz="2800" b="1" dirty="0">
                    <a:solidFill>
                      <a:srgbClr val="C00000"/>
                    </a:solidFill>
                    <a:latin typeface="Garamond" pitchFamily="18" charset="0"/>
                    <a:cs typeface="Times New Roman" pitchFamily="18" charset="0"/>
                  </a:rPr>
                  <a:t>Better reporting </a:t>
                </a:r>
              </a:p>
              <a:p>
                <a:pPr marL="514350" lvl="1" indent="-342900">
                  <a:buFont typeface="Wingdings" pitchFamily="2" charset="2"/>
                  <a:buChar char="§"/>
                </a:pPr>
                <a:endParaRPr lang="en-US" b="1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2472" name="AutoShape 9"/>
              <p:cNvSpPr>
                <a:spLocks noChangeArrowheads="1"/>
              </p:cNvSpPr>
              <p:nvPr/>
            </p:nvSpPr>
            <p:spPr bwMode="auto">
              <a:xfrm>
                <a:off x="5573" y="9011"/>
                <a:ext cx="7030" cy="4761"/>
              </a:xfrm>
              <a:prstGeom prst="downArrow">
                <a:avLst>
                  <a:gd name="adj1" fmla="val 50000"/>
                  <a:gd name="adj2" fmla="val 24998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2400" b="1" u="sng" dirty="0" smtClean="0">
                    <a:solidFill>
                      <a:srgbClr val="FF0000"/>
                    </a:solidFill>
                  </a:rPr>
                  <a:t>Decreased </a:t>
                </a:r>
                <a:r>
                  <a:rPr lang="en-US" sz="2400" b="1" u="sng" dirty="0">
                    <a:solidFill>
                      <a:srgbClr val="FF0000"/>
                    </a:solidFill>
                  </a:rPr>
                  <a:t>by:</a:t>
                </a:r>
              </a:p>
              <a:p>
                <a:pPr marL="171450" lvl="1">
                  <a:buFont typeface="Times New Roman" pitchFamily="18" charset="0"/>
                  <a:buChar char="-"/>
                </a:pPr>
                <a:r>
                  <a:rPr lang="en-US" sz="2400" b="1" dirty="0"/>
                  <a:t>short duration of disease</a:t>
                </a:r>
              </a:p>
              <a:p>
                <a:pPr marL="171450" lvl="1">
                  <a:buFont typeface="Times New Roman" pitchFamily="18" charset="0"/>
                  <a:buChar char="-"/>
                </a:pPr>
                <a:r>
                  <a:rPr lang="en-US" sz="2400" b="1" dirty="0">
                    <a:solidFill>
                      <a:srgbClr val="0070C0"/>
                    </a:solidFill>
                  </a:rPr>
                  <a:t>high case-fatality rate from disease</a:t>
                </a:r>
              </a:p>
              <a:p>
                <a:pPr marL="171450" lvl="1">
                  <a:buFont typeface="Times New Roman" pitchFamily="18" charset="0"/>
                  <a:buChar char="-"/>
                </a:pPr>
                <a:r>
                  <a:rPr lang="en-US" sz="2400" b="1" dirty="0">
                    <a:solidFill>
                      <a:srgbClr val="008000"/>
                    </a:solidFill>
                  </a:rPr>
                  <a:t>decrease in incidence</a:t>
                </a:r>
              </a:p>
              <a:p>
                <a:pPr>
                  <a:buFont typeface="Times New Roman" pitchFamily="18" charset="0"/>
                  <a:buChar char="-"/>
                </a:pPr>
                <a:r>
                  <a:rPr lang="en-US" sz="2400" b="1" dirty="0">
                    <a:solidFill>
                      <a:srgbClr val="002060"/>
                    </a:solidFill>
                  </a:rPr>
                  <a:t>in-migration of healthy people</a:t>
                </a:r>
              </a:p>
              <a:p>
                <a:pPr>
                  <a:buFont typeface="Times New Roman" pitchFamily="18" charset="0"/>
                  <a:buChar char="-"/>
                </a:pPr>
                <a:r>
                  <a:rPr lang="en-US" sz="2400" b="1" dirty="0">
                    <a:solidFill>
                      <a:srgbClr val="CC0066"/>
                    </a:solidFill>
                  </a:rPr>
                  <a:t>E</a:t>
                </a:r>
                <a:r>
                  <a:rPr lang="en-US" sz="2400" b="1" dirty="0" smtClean="0">
                    <a:solidFill>
                      <a:srgbClr val="CC0066"/>
                    </a:solidFill>
                  </a:rPr>
                  <a:t>migration </a:t>
                </a:r>
                <a:r>
                  <a:rPr lang="en-US" sz="2400" b="1" dirty="0">
                    <a:solidFill>
                      <a:srgbClr val="CC0066"/>
                    </a:solidFill>
                  </a:rPr>
                  <a:t>of cases</a:t>
                </a:r>
              </a:p>
              <a:p>
                <a:pPr>
                  <a:buFont typeface="Times New Roman" pitchFamily="18" charset="0"/>
                  <a:buChar char="-"/>
                </a:pPr>
                <a:r>
                  <a:rPr lang="en-US" sz="2400" b="1" dirty="0">
                    <a:solidFill>
                      <a:srgbClr val="0070C0"/>
                    </a:solidFill>
                  </a:rPr>
                  <a:t>improved cure </a:t>
                </a:r>
                <a:r>
                  <a:rPr lang="en-US" sz="2400" b="1" dirty="0" smtClean="0">
                    <a:solidFill>
                      <a:srgbClr val="0070C0"/>
                    </a:solidFill>
                  </a:rPr>
                  <a:t>rate</a:t>
                </a:r>
              </a:p>
              <a:p>
                <a:pPr>
                  <a:buFont typeface="Times New Roman" pitchFamily="18" charset="0"/>
                  <a:buChar char="-"/>
                </a:pPr>
                <a:r>
                  <a:rPr lang="en-US" sz="2400" b="1" dirty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Immunization prevents new cases</a:t>
                </a:r>
              </a:p>
              <a:p>
                <a:pPr>
                  <a:buFont typeface="Times New Roman" pitchFamily="18" charset="0"/>
                  <a:buChar char="-"/>
                </a:pPr>
                <a:r>
                  <a:rPr lang="en-US" sz="2400" b="1" dirty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Prolongation of non diseased &amp; healthy population</a:t>
                </a:r>
                <a:endParaRPr lang="en-US" sz="2400" b="1" dirty="0">
                  <a:solidFill>
                    <a:srgbClr val="0070C0"/>
                  </a:solidFill>
                </a:endParaRPr>
              </a:p>
            </p:txBody>
          </p:sp>
        </p:grpSp>
      </p:grp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419872" y="-4261"/>
            <a:ext cx="1966404" cy="74525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2800" b="1" dirty="0">
                <a:solidFill>
                  <a:srgbClr val="FF0000"/>
                </a:solidFill>
              </a:rPr>
              <a:t>Prevalence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6CAE1-A5EB-49E3-B0D9-306A255BF566}" type="datetime1">
              <a:rPr lang="en-US" smtClean="0"/>
              <a:t>11/24/2020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30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48239952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09600" y="260648"/>
            <a:ext cx="7010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l" rtl="0"/>
            <a:r>
              <a:rPr lang="en-US" sz="2800" b="1" u="sng" dirty="0">
                <a:solidFill>
                  <a:srgbClr val="FF0000"/>
                </a:solidFill>
                <a:latin typeface="Garamond" pitchFamily="18" charset="0"/>
              </a:rPr>
              <a:t>Types of Prevalence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09600" y="1038263"/>
            <a:ext cx="3314328" cy="830997"/>
          </a:xfrm>
          <a:prstGeom prst="rect">
            <a:avLst/>
          </a:prstGeom>
          <a:noFill/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342900" indent="-342900" algn="l" rtl="0">
              <a:buFontTx/>
              <a:buAutoNum type="arabicPeriod"/>
              <a:defRPr/>
            </a:pP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Period Prevalence</a:t>
            </a:r>
          </a:p>
          <a:p>
            <a:pPr marL="342900" indent="-342900" algn="l" rtl="0">
              <a:buFontTx/>
              <a:buAutoNum type="arabicPeriod"/>
              <a:defRPr/>
            </a:pP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Point Prevalence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28600" y="2132856"/>
            <a:ext cx="85344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buClr>
                <a:srgbClr val="FF3300"/>
              </a:buClr>
              <a:defRPr/>
            </a:pPr>
            <a:r>
              <a:rPr lang="en-US" sz="2400" b="1" dirty="0">
                <a:latin typeface="Garamond" pitchFamily="18" charset="0"/>
              </a:rPr>
              <a:t>A study done on  1000 school children </a:t>
            </a:r>
            <a:r>
              <a:rPr lang="en-US" sz="2400" b="1" dirty="0" smtClean="0">
                <a:latin typeface="Garamond" pitchFamily="18" charset="0"/>
              </a:rPr>
              <a:t>at Al </a:t>
            </a:r>
            <a:r>
              <a:rPr lang="en-US" sz="2400" b="1" dirty="0" err="1" smtClean="0">
                <a:latin typeface="Garamond" pitchFamily="18" charset="0"/>
              </a:rPr>
              <a:t>Karak</a:t>
            </a:r>
            <a:r>
              <a:rPr lang="en-US" sz="2400" b="1" dirty="0" smtClean="0">
                <a:latin typeface="Garamond" pitchFamily="18" charset="0"/>
              </a:rPr>
              <a:t> </a:t>
            </a:r>
            <a:r>
              <a:rPr lang="en-US" sz="2400" b="1" dirty="0">
                <a:latin typeface="Garamond" pitchFamily="18" charset="0"/>
              </a:rPr>
              <a:t>during </a:t>
            </a:r>
            <a:r>
              <a:rPr lang="en-US" sz="2400" b="1" dirty="0" smtClean="0">
                <a:solidFill>
                  <a:srgbClr val="0070C0"/>
                </a:solidFill>
                <a:latin typeface="Garamond" pitchFamily="18" charset="0"/>
              </a:rPr>
              <a:t>2018</a:t>
            </a:r>
            <a:r>
              <a:rPr lang="en-US" sz="2400" b="1" dirty="0" smtClean="0">
                <a:latin typeface="Garamond" pitchFamily="18" charset="0"/>
              </a:rPr>
              <a:t> </a:t>
            </a:r>
            <a:r>
              <a:rPr lang="en-US" sz="2400" b="1" dirty="0">
                <a:latin typeface="Garamond" pitchFamily="18" charset="0"/>
              </a:rPr>
              <a:t>found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 20 </a:t>
            </a:r>
            <a:r>
              <a:rPr lang="en-US" sz="2400" b="1" dirty="0">
                <a:latin typeface="Garamond" pitchFamily="18" charset="0"/>
              </a:rPr>
              <a:t>with TB.  By follow up  of school children during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Garamond" pitchFamily="18" charset="0"/>
              </a:rPr>
              <a:t>2019 </a:t>
            </a:r>
            <a:r>
              <a:rPr lang="en-US" sz="2400" b="1" dirty="0">
                <a:latin typeface="Garamond" pitchFamily="18" charset="0"/>
              </a:rPr>
              <a:t>the number of students with TB was 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28</a:t>
            </a:r>
          </a:p>
          <a:p>
            <a:pPr algn="l" rtl="0">
              <a:buClr>
                <a:srgbClr val="FF3300"/>
              </a:buClr>
              <a:defRPr/>
            </a:pPr>
            <a:endParaRPr lang="en-US" sz="2400" b="1" dirty="0">
              <a:latin typeface="Garamond" pitchFamily="18" charset="0"/>
            </a:endParaRPr>
          </a:p>
          <a:p>
            <a:pPr algn="l" rtl="0">
              <a:buClr>
                <a:srgbClr val="FF3300"/>
              </a:buClr>
              <a:defRPr/>
            </a:pPr>
            <a:r>
              <a:rPr lang="en-US" sz="2400" b="1" dirty="0">
                <a:latin typeface="Garamond" pitchFamily="18" charset="0"/>
              </a:rPr>
              <a:t> prevalence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20          </a:t>
            </a:r>
            <a:r>
              <a:rPr lang="en-US" sz="2400" b="1" dirty="0">
                <a:latin typeface="Garamond" pitchFamily="18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Garamond" pitchFamily="18" charset="0"/>
              </a:rPr>
              <a:t>2018</a:t>
            </a:r>
            <a:endParaRPr lang="en-US" sz="2400" b="1" dirty="0">
              <a:solidFill>
                <a:srgbClr val="0070C0"/>
              </a:solidFill>
              <a:latin typeface="Garamond" pitchFamily="18" charset="0"/>
            </a:endParaRPr>
          </a:p>
          <a:p>
            <a:pPr algn="l" rtl="0">
              <a:buClr>
                <a:srgbClr val="FF3300"/>
              </a:buClr>
              <a:defRPr/>
            </a:pPr>
            <a:r>
              <a:rPr lang="en-US" sz="2400" b="1" dirty="0">
                <a:latin typeface="Garamond" pitchFamily="18" charset="0"/>
              </a:rPr>
              <a:t> prevalence 28         </a:t>
            </a:r>
            <a:r>
              <a:rPr lang="en-US" sz="2400" b="1" dirty="0" smtClean="0">
                <a:solidFill>
                  <a:srgbClr val="0070C0"/>
                </a:solidFill>
                <a:latin typeface="Garamond" pitchFamily="18" charset="0"/>
              </a:rPr>
              <a:t>2019</a:t>
            </a:r>
            <a:endParaRPr lang="en-US" sz="2400" b="1" dirty="0">
              <a:solidFill>
                <a:srgbClr val="0070C0"/>
              </a:solidFill>
              <a:latin typeface="Garamond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7504" y="4869160"/>
            <a:ext cx="9239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Garamond" pitchFamily="18" charset="0"/>
              </a:rPr>
              <a:t>Period prevalence:</a:t>
            </a:r>
          </a:p>
          <a:p>
            <a:r>
              <a:rPr lang="en-GB" sz="2400" dirty="0">
                <a:latin typeface="Garamond" pitchFamily="18" charset="0"/>
              </a:rPr>
              <a:t>Number of cases that occur </a:t>
            </a:r>
            <a:r>
              <a:rPr lang="en-GB" sz="2400" b="1" dirty="0">
                <a:solidFill>
                  <a:srgbClr val="FF0000"/>
                </a:solidFill>
                <a:latin typeface="Garamond" pitchFamily="18" charset="0"/>
              </a:rPr>
              <a:t>during a specified period of time</a:t>
            </a:r>
          </a:p>
          <a:p>
            <a:r>
              <a:rPr lang="en-GB" sz="2400" dirty="0" smtClean="0">
                <a:latin typeface="Garamond" pitchFamily="18" charset="0"/>
              </a:rPr>
              <a:t>2018 –2019</a:t>
            </a:r>
            <a:endParaRPr lang="en-GB" sz="2400" dirty="0">
              <a:latin typeface="Garamond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728D-C520-4AA2-8C18-A10416152619}" type="datetime1">
              <a:rPr lang="en-US" smtClean="0"/>
              <a:t>11/24/2020</a:t>
            </a:fld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31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0831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21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3"/>
          <p:cNvSpPr>
            <a:spLocks noChangeArrowheads="1" noChangeShapeType="1" noTextEdit="1"/>
          </p:cNvSpPr>
          <p:nvPr/>
        </p:nvSpPr>
        <p:spPr bwMode="auto">
          <a:xfrm>
            <a:off x="1043608" y="1628800"/>
            <a:ext cx="6096000" cy="1619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MY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THANK   YOU  ALL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E867B-0C29-4ADE-851D-76CE5F38D323}" type="datetime1">
              <a:rPr lang="en-US" smtClean="0"/>
              <a:t>11/24/2020</a:t>
            </a:fld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33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19808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40152" y="-99392"/>
            <a:ext cx="3348880" cy="1292662"/>
          </a:xfrm>
          <a:prstGeom prst="rect">
            <a:avLst/>
          </a:prstGeom>
          <a:ln w="15875">
            <a:solidFill>
              <a:srgbClr val="91A468"/>
            </a:solidFill>
          </a:ln>
        </p:spPr>
        <p:txBody>
          <a:bodyPr wrap="square">
            <a:spAutoFit/>
          </a:bodyPr>
          <a:lstStyle/>
          <a:p>
            <a:r>
              <a:rPr lang="en-MY" dirty="0"/>
              <a:t> </a:t>
            </a:r>
            <a:r>
              <a:rPr lang="en-MY" sz="1000" b="1" dirty="0"/>
              <a:t>Uses of Epidemiology</a:t>
            </a:r>
            <a:r>
              <a:rPr lang="en-MY" sz="1000" b="1" dirty="0" smtClean="0"/>
              <a:t>:-</a:t>
            </a:r>
          </a:p>
          <a:p>
            <a:r>
              <a:rPr lang="en-MY" sz="1000" b="1" dirty="0" smtClean="0">
                <a:solidFill>
                  <a:srgbClr val="FF0000"/>
                </a:solidFill>
              </a:rPr>
              <a:t>To </a:t>
            </a:r>
            <a:r>
              <a:rPr lang="en-MY" sz="1000" b="1" dirty="0">
                <a:solidFill>
                  <a:srgbClr val="FF0000"/>
                </a:solidFill>
              </a:rPr>
              <a:t>Describe the distribution &amp; size of diseases </a:t>
            </a:r>
            <a:r>
              <a:rPr lang="en-MY" sz="1000" b="1" dirty="0" smtClean="0">
                <a:solidFill>
                  <a:srgbClr val="FF0000"/>
                </a:solidFill>
              </a:rPr>
              <a:t>  </a:t>
            </a:r>
            <a:r>
              <a:rPr lang="en-MY" sz="1000" b="1" dirty="0">
                <a:solidFill>
                  <a:srgbClr val="FF0000"/>
                </a:solidFill>
              </a:rPr>
              <a:t>in human </a:t>
            </a:r>
            <a:endParaRPr lang="en-MY" sz="1000" b="1" dirty="0" smtClean="0">
              <a:solidFill>
                <a:srgbClr val="FF0000"/>
              </a:solidFill>
            </a:endParaRPr>
          </a:p>
          <a:p>
            <a:r>
              <a:rPr lang="en-MY" sz="1000" b="1" dirty="0" smtClean="0">
                <a:solidFill>
                  <a:srgbClr val="FF0000"/>
                </a:solidFill>
              </a:rPr>
              <a:t>population</a:t>
            </a:r>
            <a:r>
              <a:rPr lang="en-MY" sz="1000" b="1" dirty="0">
                <a:solidFill>
                  <a:srgbClr val="FF0000"/>
                </a:solidFill>
              </a:rPr>
              <a:t>. Age, sex social class…..</a:t>
            </a:r>
          </a:p>
          <a:p>
            <a:r>
              <a:rPr lang="en-MY" sz="1000" dirty="0" smtClean="0"/>
              <a:t>To </a:t>
            </a:r>
            <a:r>
              <a:rPr lang="en-MY" sz="1000" dirty="0"/>
              <a:t>Identify etiological factors in the pathogenesis </a:t>
            </a:r>
            <a:r>
              <a:rPr lang="en-MY" sz="1000" dirty="0" smtClean="0"/>
              <a:t> </a:t>
            </a:r>
            <a:r>
              <a:rPr lang="en-MY" sz="1000" dirty="0"/>
              <a:t>of </a:t>
            </a:r>
            <a:r>
              <a:rPr lang="en-MY" sz="1000" dirty="0" smtClean="0"/>
              <a:t>disease</a:t>
            </a:r>
          </a:p>
          <a:p>
            <a:r>
              <a:rPr lang="en-MY" sz="1000" dirty="0" smtClean="0"/>
              <a:t>To </a:t>
            </a:r>
            <a:r>
              <a:rPr lang="en-MY" sz="1000" dirty="0"/>
              <a:t>Provide the data essential for management</a:t>
            </a:r>
            <a:r>
              <a:rPr lang="en-MY" sz="1000" dirty="0" smtClean="0"/>
              <a:t>.</a:t>
            </a:r>
          </a:p>
          <a:p>
            <a:r>
              <a:rPr lang="en-MY" sz="1000" dirty="0" smtClean="0"/>
              <a:t> </a:t>
            </a:r>
            <a:r>
              <a:rPr lang="en-MY" sz="1000" dirty="0"/>
              <a:t>To Evaluation and planning of services for </a:t>
            </a:r>
            <a:r>
              <a:rPr lang="en-MY" sz="1000" dirty="0" smtClean="0"/>
              <a:t>the prevention </a:t>
            </a:r>
          </a:p>
          <a:p>
            <a:r>
              <a:rPr lang="en-MY" sz="1000" dirty="0" smtClean="0"/>
              <a:t>&amp; </a:t>
            </a:r>
            <a:r>
              <a:rPr lang="en-MY" sz="1000" dirty="0"/>
              <a:t>control and treatment of disease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332656"/>
            <a:ext cx="8964488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u="sng" dirty="0">
                <a:solidFill>
                  <a:srgbClr val="FF0000"/>
                </a:solidFill>
                <a:latin typeface="Garamond" pitchFamily="18" charset="0"/>
              </a:rPr>
              <a:t>MEASURES OF DISEASE FREQUENCY</a:t>
            </a:r>
            <a:endParaRPr lang="en-US" sz="2400" b="1" dirty="0">
              <a:solidFill>
                <a:srgbClr val="FF0000"/>
              </a:solidFill>
              <a:latin typeface="Garamond" pitchFamily="18" charset="0"/>
            </a:endParaRPr>
          </a:p>
          <a:p>
            <a:pPr>
              <a:defRPr/>
            </a:pPr>
            <a:r>
              <a:rPr lang="en-US" sz="2200" b="1" dirty="0">
                <a:latin typeface="Garamond" pitchFamily="18" charset="0"/>
              </a:rPr>
              <a:t>A prerequisite for any epidemiologic </a:t>
            </a:r>
            <a:endParaRPr lang="en-US" sz="2200" b="1" dirty="0" smtClean="0">
              <a:latin typeface="Garamond" pitchFamily="18" charset="0"/>
            </a:endParaRPr>
          </a:p>
          <a:p>
            <a:pPr>
              <a:defRPr/>
            </a:pPr>
            <a:r>
              <a:rPr lang="en-US" sz="2200" b="1" dirty="0">
                <a:latin typeface="Garamond" pitchFamily="18" charset="0"/>
              </a:rPr>
              <a:t> </a:t>
            </a:r>
            <a:r>
              <a:rPr lang="en-US" sz="2200" b="1" dirty="0" smtClean="0">
                <a:latin typeface="Garamond" pitchFamily="18" charset="0"/>
              </a:rPr>
              <a:t>investigation </a:t>
            </a:r>
            <a:r>
              <a:rPr lang="en-US" sz="2200" b="1" dirty="0">
                <a:latin typeface="Garamond" pitchFamily="18" charset="0"/>
              </a:rPr>
              <a:t>is </a:t>
            </a:r>
            <a:r>
              <a:rPr lang="en-US" sz="2200" b="1" dirty="0">
                <a:solidFill>
                  <a:srgbClr val="FF0000"/>
                </a:solidFill>
                <a:latin typeface="Garamond" pitchFamily="18" charset="0"/>
              </a:rPr>
              <a:t>quantify</a:t>
            </a:r>
            <a:r>
              <a:rPr lang="en-US" sz="2200" b="1" dirty="0">
                <a:latin typeface="Garamond" pitchFamily="18" charset="0"/>
              </a:rPr>
              <a:t> the occurrence of disease. </a:t>
            </a:r>
          </a:p>
          <a:p>
            <a:pPr>
              <a:defRPr/>
            </a:pPr>
            <a:endParaRPr lang="en-US" sz="2200" b="1" dirty="0">
              <a:latin typeface="Garamond" pitchFamily="18" charset="0"/>
            </a:endParaRPr>
          </a:p>
          <a:p>
            <a:pPr algn="ctr">
              <a:defRPr/>
            </a:pPr>
            <a:r>
              <a:rPr lang="en-US" sz="2200" b="1" dirty="0">
                <a:latin typeface="Garamond" pitchFamily="18" charset="0"/>
              </a:rPr>
              <a:t>The most basic &amp; 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simplest method of expressing disease 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frequency</a:t>
            </a:r>
            <a:r>
              <a:rPr lang="en-US" sz="2200" b="1" dirty="0" smtClean="0">
                <a:latin typeface="Garamond" pitchFamily="18" charset="0"/>
              </a:rPr>
              <a:t>             simple </a:t>
            </a:r>
            <a:r>
              <a:rPr lang="en-US" sz="2200" b="1" dirty="0">
                <a:latin typeface="Garamond" pitchFamily="18" charset="0"/>
              </a:rPr>
              <a:t>count. </a:t>
            </a:r>
            <a:r>
              <a:rPr lang="en-US" sz="2200" b="1" dirty="0" smtClean="0">
                <a:latin typeface="Garamond" pitchFamily="18" charset="0"/>
              </a:rPr>
              <a:t>         </a:t>
            </a:r>
            <a:r>
              <a:rPr lang="en-US" sz="2200" dirty="0" smtClean="0">
                <a:solidFill>
                  <a:srgbClr val="FF00FF"/>
                </a:solidFill>
              </a:rPr>
              <a:t>♀</a:t>
            </a:r>
            <a:r>
              <a:rPr lang="en-US" sz="2200" b="1" dirty="0" smtClean="0">
                <a:solidFill>
                  <a:srgbClr val="99FF33"/>
                </a:solidFill>
              </a:rPr>
              <a:t> </a:t>
            </a:r>
            <a:r>
              <a:rPr lang="en-US" sz="2200" b="1" dirty="0" smtClean="0">
                <a:latin typeface="Garamond" pitchFamily="18" charset="0"/>
              </a:rPr>
              <a:t>25        </a:t>
            </a:r>
            <a:r>
              <a:rPr lang="en-US" sz="2200" b="1" dirty="0"/>
              <a:t>♂</a:t>
            </a:r>
            <a:r>
              <a:rPr lang="en-US" sz="2200" b="1" dirty="0" smtClean="0">
                <a:latin typeface="Garamond" pitchFamily="18" charset="0"/>
              </a:rPr>
              <a:t> 10</a:t>
            </a:r>
            <a:endParaRPr lang="en-US" sz="2200" b="1" dirty="0">
              <a:latin typeface="Garamond" pitchFamily="18" charset="0"/>
            </a:endParaRPr>
          </a:p>
          <a:p>
            <a:pPr>
              <a:defRPr/>
            </a:pPr>
            <a:r>
              <a:rPr lang="en-US" sz="2200" b="1" dirty="0" smtClean="0">
                <a:solidFill>
                  <a:srgbClr val="002060"/>
                </a:solidFill>
                <a:latin typeface="Garamond" pitchFamily="18" charset="0"/>
              </a:rPr>
              <a:t>         However </a:t>
            </a:r>
            <a:endParaRPr lang="en-US" sz="2200" b="1" dirty="0">
              <a:solidFill>
                <a:srgbClr val="002060"/>
              </a:solidFill>
              <a:latin typeface="Garamond" pitchFamily="18" charset="0"/>
            </a:endParaRPr>
          </a:p>
          <a:p>
            <a:pPr>
              <a:defRPr/>
            </a:pPr>
            <a:r>
              <a:rPr lang="en-US" sz="2200" b="1" dirty="0">
                <a:latin typeface="Garamond" pitchFamily="18" charset="0"/>
              </a:rPr>
              <a:t>count data alone have </a:t>
            </a:r>
            <a:r>
              <a:rPr lang="en-US" sz="2200" b="1" dirty="0">
                <a:solidFill>
                  <a:srgbClr val="FF0000"/>
                </a:solidFill>
                <a:latin typeface="Garamond" pitchFamily="18" charset="0"/>
              </a:rPr>
              <a:t>very limited </a:t>
            </a:r>
            <a:r>
              <a:rPr lang="en-US" sz="2200" b="1" dirty="0">
                <a:latin typeface="Garamond" pitchFamily="18" charset="0"/>
              </a:rPr>
              <a:t>utility for epidemiologists.</a:t>
            </a:r>
            <a:endParaRPr lang="en-MY" sz="2200" dirty="0">
              <a:latin typeface="Garamond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07469" y="3068960"/>
            <a:ext cx="48610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latin typeface="Garamond" pitchFamily="18" charset="0"/>
              </a:rPr>
              <a:t>No. of student </a:t>
            </a:r>
            <a:r>
              <a:rPr lang="en-US" sz="2200" b="1" dirty="0" smtClean="0">
                <a:latin typeface="Garamond" pitchFamily="18" charset="0"/>
              </a:rPr>
              <a:t>with Tuberculosis(TB</a:t>
            </a:r>
            <a:r>
              <a:rPr lang="en-US" sz="2200" b="1" dirty="0">
                <a:latin typeface="Garamond" pitchFamily="18" charset="0"/>
              </a:rPr>
              <a:t>)  </a:t>
            </a:r>
          </a:p>
          <a:p>
            <a:r>
              <a:rPr lang="en-US" sz="2200" b="1" dirty="0">
                <a:solidFill>
                  <a:srgbClr val="002060"/>
                </a:solidFill>
                <a:latin typeface="Garamond" pitchFamily="18" charset="0"/>
              </a:rPr>
              <a:t>          </a:t>
            </a:r>
            <a:r>
              <a:rPr lang="en-US" sz="2200" b="1" dirty="0" smtClean="0">
                <a:solidFill>
                  <a:srgbClr val="002060"/>
                </a:solidFill>
                <a:latin typeface="Garamond" pitchFamily="18" charset="0"/>
              </a:rPr>
              <a:t>   </a:t>
            </a:r>
            <a:r>
              <a:rPr lang="en-US" sz="2200" b="1" dirty="0">
                <a:solidFill>
                  <a:srgbClr val="002060"/>
                </a:solidFill>
                <a:latin typeface="Garamond" pitchFamily="18" charset="0"/>
              </a:rPr>
              <a:t>=20 school A</a:t>
            </a:r>
          </a:p>
          <a:p>
            <a:pPr algn="ctr"/>
            <a:r>
              <a:rPr lang="en-US" sz="2200" b="1" dirty="0">
                <a:solidFill>
                  <a:srgbClr val="002060"/>
                </a:solidFill>
                <a:latin typeface="Garamond" pitchFamily="18" charset="0"/>
              </a:rPr>
              <a:t>= 30 school B   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????????</a:t>
            </a:r>
          </a:p>
        </p:txBody>
      </p:sp>
      <p:sp>
        <p:nvSpPr>
          <p:cNvPr id="5" name="Right Arrow 4"/>
          <p:cNvSpPr/>
          <p:nvPr/>
        </p:nvSpPr>
        <p:spPr>
          <a:xfrm>
            <a:off x="7740352" y="639817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48CEA-0146-44B5-AF1A-F05075157B8B}" type="datetime1">
              <a:rPr lang="en-US" smtClean="0"/>
              <a:t>11/24/2020</a:t>
            </a:fld>
            <a:endParaRPr lang="en-MY"/>
          </a:p>
        </p:txBody>
      </p:sp>
      <p:sp>
        <p:nvSpPr>
          <p:cNvPr id="7" name="Rectangle 6"/>
          <p:cNvSpPr/>
          <p:nvPr/>
        </p:nvSpPr>
        <p:spPr>
          <a:xfrm>
            <a:off x="111024" y="4308867"/>
            <a:ext cx="86077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chemeClr val="tx2"/>
                </a:solidFill>
              </a:rPr>
              <a:t>To know  distributions and determinants of disease</a:t>
            </a:r>
            <a:r>
              <a:rPr lang="en-US" sz="2800" b="1" dirty="0" smtClean="0">
                <a:solidFill>
                  <a:schemeClr val="tx2"/>
                </a:solidFill>
              </a:rPr>
              <a:t>,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01334" y="4941168"/>
            <a:ext cx="352839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200" b="1" dirty="0">
                <a:solidFill>
                  <a:srgbClr val="002060"/>
                </a:solidFill>
                <a:latin typeface="Garamond" pitchFamily="18" charset="0"/>
              </a:rPr>
              <a:t>it is also necessary to know</a:t>
            </a:r>
          </a:p>
          <a:p>
            <a:pPr>
              <a:buClr>
                <a:srgbClr val="CC3300"/>
              </a:buClr>
              <a:buFont typeface="Wingdings" pitchFamily="2" charset="2"/>
              <a:buChar char="§"/>
              <a:defRPr/>
            </a:pPr>
            <a:r>
              <a:rPr lang="en-US" sz="2200" b="1" dirty="0">
                <a:latin typeface="Garamond" pitchFamily="18" charset="0"/>
              </a:rPr>
              <a:t>The </a:t>
            </a:r>
            <a:r>
              <a:rPr lang="en-US" sz="2200" b="1" dirty="0">
                <a:solidFill>
                  <a:srgbClr val="FF0000"/>
                </a:solidFill>
                <a:latin typeface="Garamond" pitchFamily="18" charset="0"/>
              </a:rPr>
              <a:t>size</a:t>
            </a:r>
            <a:r>
              <a:rPr lang="en-US" sz="22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Garamond" pitchFamily="18" charset="0"/>
              </a:rPr>
              <a:t> </a:t>
            </a:r>
            <a:r>
              <a:rPr lang="en-US" sz="2200" b="1" dirty="0">
                <a:latin typeface="Garamond" pitchFamily="18" charset="0"/>
              </a:rPr>
              <a:t>of the population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4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5918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91880" y="404664"/>
            <a:ext cx="2664296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Garamond" pitchFamily="18" charset="0"/>
              </a:rPr>
              <a:t>♀  200           ♂ 50</a:t>
            </a:r>
          </a:p>
        </p:txBody>
      </p:sp>
      <p:sp>
        <p:nvSpPr>
          <p:cNvPr id="5" name="Rectangle 4"/>
          <p:cNvSpPr/>
          <p:nvPr/>
        </p:nvSpPr>
        <p:spPr>
          <a:xfrm>
            <a:off x="1331640" y="404604"/>
            <a:ext cx="19704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FF00FF"/>
                </a:solidFill>
                <a:latin typeface="Garamond" pitchFamily="18" charset="0"/>
              </a:rPr>
              <a:t>♀</a:t>
            </a:r>
            <a:r>
              <a:rPr lang="en-US" sz="2400" b="1" dirty="0">
                <a:solidFill>
                  <a:srgbClr val="99FF33"/>
                </a:solidFill>
                <a:latin typeface="Garamond" pitchFamily="18" charset="0"/>
              </a:rPr>
              <a:t> </a:t>
            </a:r>
            <a:r>
              <a:rPr lang="en-US" sz="2400" b="1" dirty="0">
                <a:latin typeface="Garamond" pitchFamily="18" charset="0"/>
              </a:rPr>
              <a:t>25        ♂ 10</a:t>
            </a:r>
          </a:p>
        </p:txBody>
      </p:sp>
      <p:sp>
        <p:nvSpPr>
          <p:cNvPr id="6" name="Rectangle 5"/>
          <p:cNvSpPr/>
          <p:nvPr/>
        </p:nvSpPr>
        <p:spPr>
          <a:xfrm>
            <a:off x="4257037" y="1146106"/>
            <a:ext cx="2790056" cy="830997"/>
          </a:xfrm>
          <a:prstGeom prst="rect">
            <a:avLst/>
          </a:prstGeom>
          <a:ln w="15875">
            <a:solidFill>
              <a:srgbClr val="CC0066"/>
            </a:solidFill>
          </a:ln>
        </p:spPr>
        <p:txBody>
          <a:bodyPr wrap="square">
            <a:spAutoFit/>
          </a:bodyPr>
          <a:lstStyle/>
          <a:p>
            <a:pPr>
              <a:buClr>
                <a:srgbClr val="CC3300"/>
              </a:buClr>
              <a:buFont typeface="Wingdings" pitchFamily="2" charset="2"/>
              <a:buChar char="§"/>
            </a:pP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100   School     A         </a:t>
            </a:r>
          </a:p>
          <a:p>
            <a:pPr>
              <a:buClr>
                <a:srgbClr val="CC3300"/>
              </a:buClr>
            </a:pP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   200   School     B</a:t>
            </a:r>
          </a:p>
        </p:txBody>
      </p:sp>
      <p:sp>
        <p:nvSpPr>
          <p:cNvPr id="7" name="Rectangle 6"/>
          <p:cNvSpPr/>
          <p:nvPr/>
        </p:nvSpPr>
        <p:spPr>
          <a:xfrm>
            <a:off x="89030" y="2785193"/>
            <a:ext cx="90364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CC3300"/>
              </a:buClr>
              <a:buFont typeface="Wingdings" pitchFamily="2" charset="2"/>
              <a:buChar char="§"/>
              <a:defRPr/>
            </a:pP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The time period during which the data were collected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.</a:t>
            </a:r>
          </a:p>
          <a:p>
            <a:pPr>
              <a:buClr>
                <a:srgbClr val="CC3300"/>
              </a:buClr>
              <a:defRPr/>
            </a:pPr>
            <a:endParaRPr lang="en-US" sz="2400" b="1" dirty="0">
              <a:solidFill>
                <a:srgbClr val="FF0000"/>
              </a:solidFill>
              <a:latin typeface="Garamond" pitchFamily="18" charset="0"/>
            </a:endParaRPr>
          </a:p>
          <a:p>
            <a:pPr>
              <a:buClr>
                <a:srgbClr val="66FF33"/>
              </a:buClr>
              <a:buFont typeface="Wingdings" pitchFamily="2" charset="2"/>
              <a:buChar char="q"/>
              <a:defRPr/>
            </a:pPr>
            <a:r>
              <a:rPr lang="en-US" sz="2400" b="1" dirty="0">
                <a:latin typeface="Garamond" pitchFamily="18" charset="0"/>
              </a:rPr>
              <a:t>Such measures allows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direct comparisons </a:t>
            </a:r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sz="2400" b="1" dirty="0" smtClean="0">
                <a:latin typeface="Garamond" pitchFamily="18" charset="0"/>
              </a:rPr>
              <a:t>of </a:t>
            </a:r>
            <a:r>
              <a:rPr lang="en-US" sz="2400" b="1" dirty="0">
                <a:latin typeface="Garamond" pitchFamily="18" charset="0"/>
              </a:rPr>
              <a:t>disease frequencies in two or more </a:t>
            </a:r>
            <a:r>
              <a:rPr lang="en-US" sz="2400" b="1" dirty="0" smtClean="0">
                <a:latin typeface="Garamond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sz="2400" b="1" dirty="0">
                <a:latin typeface="Garamond" pitchFamily="18" charset="0"/>
              </a:rPr>
              <a:t>groups of individuals</a:t>
            </a:r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.     a</a:t>
            </a:r>
            <a:endParaRPr lang="en-US" sz="2400" b="1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740749" y="4566810"/>
            <a:ext cx="2304257" cy="1815882"/>
          </a:xfrm>
          <a:prstGeom prst="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chemeClr val="tx2">
                    <a:lumMod val="25000"/>
                  </a:schemeClr>
                </a:solidFill>
                <a:latin typeface="Garamond" pitchFamily="18" charset="0"/>
              </a:rPr>
              <a:t>Rate</a:t>
            </a:r>
          </a:p>
          <a:p>
            <a:pPr>
              <a:defRPr/>
            </a:pPr>
            <a:r>
              <a:rPr lang="en-US" sz="2800" b="1" dirty="0">
                <a:solidFill>
                  <a:schemeClr val="tx2">
                    <a:lumMod val="25000"/>
                  </a:schemeClr>
                </a:solidFill>
                <a:latin typeface="Garamond" pitchFamily="18" charset="0"/>
              </a:rPr>
              <a:t> </a:t>
            </a:r>
            <a:r>
              <a:rPr lang="en-US" sz="2800" b="1" dirty="0" smtClean="0">
                <a:solidFill>
                  <a:schemeClr val="tx2">
                    <a:lumMod val="25000"/>
                  </a:schemeClr>
                </a:solidFill>
                <a:latin typeface="Garamond" pitchFamily="18" charset="0"/>
              </a:rPr>
              <a:t>Ratios </a:t>
            </a:r>
          </a:p>
          <a:p>
            <a:pPr>
              <a:defRPr/>
            </a:pPr>
            <a:r>
              <a:rPr lang="en-US" sz="2800" b="1" dirty="0" smtClean="0">
                <a:solidFill>
                  <a:schemeClr val="tx2">
                    <a:lumMod val="25000"/>
                  </a:schemeClr>
                </a:solidFill>
                <a:latin typeface="Garamond" pitchFamily="18" charset="0"/>
                <a:cs typeface="Times New Roman" pitchFamily="18" charset="0"/>
              </a:rPr>
              <a:t>Proportion</a:t>
            </a:r>
            <a:endParaRPr lang="en-US" sz="2800" b="1" dirty="0">
              <a:solidFill>
                <a:schemeClr val="tx2">
                  <a:lumMod val="25000"/>
                </a:schemeClr>
              </a:solidFill>
              <a:latin typeface="Garamond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800" b="1" dirty="0">
                <a:solidFill>
                  <a:schemeClr val="tx2">
                    <a:lumMod val="25000"/>
                  </a:schemeClr>
                </a:solidFill>
                <a:latin typeface="Garamond" pitchFamily="18" charset="0"/>
              </a:rPr>
              <a:t>percentage</a:t>
            </a:r>
            <a:endParaRPr lang="en-MY" sz="2800" dirty="0">
              <a:latin typeface="Garamond" pitchFamily="18" charset="0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4418130" y="3212976"/>
            <a:ext cx="378296" cy="432048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0" name="Rectangle 9"/>
          <p:cNvSpPr/>
          <p:nvPr/>
        </p:nvSpPr>
        <p:spPr>
          <a:xfrm>
            <a:off x="1763688" y="1268760"/>
            <a:ext cx="23762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Garamond" pitchFamily="18" charset="0"/>
              </a:rPr>
              <a:t>TB=20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school </a:t>
            </a:r>
            <a:r>
              <a:rPr lang="en-US" sz="2400" b="1" dirty="0" smtClean="0">
                <a:solidFill>
                  <a:srgbClr val="002060"/>
                </a:solidFill>
                <a:latin typeface="Garamond" pitchFamily="18" charset="0"/>
              </a:rPr>
              <a:t>A</a:t>
            </a:r>
          </a:p>
          <a:p>
            <a:r>
              <a:rPr lang="en-US" sz="2400" b="1" dirty="0" smtClean="0">
                <a:solidFill>
                  <a:srgbClr val="002060"/>
                </a:solidFill>
                <a:latin typeface="Garamond" pitchFamily="18" charset="0"/>
              </a:rPr>
              <a:t>TB=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30 school B </a:t>
            </a:r>
            <a:endParaRPr lang="en-MY" sz="2400" dirty="0"/>
          </a:p>
        </p:txBody>
      </p:sp>
      <p:pic>
        <p:nvPicPr>
          <p:cNvPr id="11" name="Picture 3" descr="ag00020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16632"/>
            <a:ext cx="1835696" cy="1656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8585A-F0E3-4169-891B-362EBE2F1F50}" type="datetime1">
              <a:rPr lang="en-US" smtClean="0"/>
              <a:t>11/24/2020</a:t>
            </a:fld>
            <a:endParaRPr lang="en-MY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5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7401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039" y="87595"/>
            <a:ext cx="8939515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>
                <a:solidFill>
                  <a:srgbClr val="C00000"/>
                </a:solidFill>
                <a:latin typeface="Garamond" pitchFamily="18" charset="0"/>
              </a:rPr>
              <a:t>Rate</a:t>
            </a:r>
          </a:p>
          <a:p>
            <a:r>
              <a:rPr lang="en-US" sz="2400" b="1" dirty="0">
                <a:latin typeface="Garamond" pitchFamily="18" charset="0"/>
              </a:rPr>
              <a:t>Is the measure of an </a:t>
            </a:r>
            <a:r>
              <a:rPr lang="en-US" sz="2400" b="1" dirty="0" smtClean="0">
                <a:latin typeface="Garamond" pitchFamily="18" charset="0"/>
              </a:rPr>
              <a:t>event, condition (</a:t>
            </a:r>
            <a:r>
              <a:rPr lang="en-US" sz="2400" b="1" dirty="0">
                <a:latin typeface="Garamond" pitchFamily="18" charset="0"/>
              </a:rPr>
              <a:t>disease, disability  or death)</a:t>
            </a:r>
          </a:p>
          <a:p>
            <a:r>
              <a:rPr lang="en-US" sz="2400" b="1" dirty="0">
                <a:latin typeface="Garamond" pitchFamily="18" charset="0"/>
              </a:rPr>
              <a:t>  with a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unit population </a:t>
            </a:r>
            <a:r>
              <a:rPr lang="en-US" sz="2400" b="1" dirty="0">
                <a:latin typeface="Garamond" pitchFamily="18" charset="0"/>
              </a:rPr>
              <a:t>and </a:t>
            </a:r>
          </a:p>
          <a:p>
            <a:r>
              <a:rPr lang="en-US" sz="2400" b="1" dirty="0">
                <a:latin typeface="Garamond" pitchFamily="18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within a time period</a:t>
            </a:r>
            <a:r>
              <a:rPr lang="en-US" sz="2400" b="1" dirty="0">
                <a:latin typeface="Garamond" pitchFamily="18" charset="0"/>
              </a:rPr>
              <a:t>.</a:t>
            </a:r>
            <a:endParaRPr lang="en-MY" sz="2400" dirty="0"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607207" y="1183672"/>
            <a:ext cx="2327335" cy="830997"/>
          </a:xfrm>
          <a:prstGeom prst="rect">
            <a:avLst/>
          </a:prstGeom>
          <a:ln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Garamond" pitchFamily="18" charset="0"/>
              </a:rPr>
              <a:t>20 /100school A</a:t>
            </a:r>
          </a:p>
          <a:p>
            <a:r>
              <a:rPr lang="en-US" sz="2400" b="1" dirty="0">
                <a:latin typeface="Garamond" pitchFamily="18" charset="0"/>
              </a:rPr>
              <a:t>30/200 school B</a:t>
            </a:r>
          </a:p>
        </p:txBody>
      </p:sp>
      <p:sp>
        <p:nvSpPr>
          <p:cNvPr id="4" name="Rectangle 3"/>
          <p:cNvSpPr/>
          <p:nvPr/>
        </p:nvSpPr>
        <p:spPr>
          <a:xfrm>
            <a:off x="3347864" y="1599170"/>
            <a:ext cx="3108543" cy="461665"/>
          </a:xfrm>
          <a:prstGeom prst="rect">
            <a:avLst/>
          </a:prstGeom>
          <a:ln w="19050"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r>
              <a:rPr lang="en-US" sz="2400" b="1" dirty="0">
                <a:latin typeface="Garamond" pitchFamily="18" charset="0"/>
              </a:rPr>
              <a:t>♀  25/200     </a:t>
            </a:r>
            <a:r>
              <a:rPr lang="en-US" sz="2400" b="1" dirty="0" smtClean="0">
                <a:latin typeface="Garamond" pitchFamily="18" charset="0"/>
              </a:rPr>
              <a:t>   </a:t>
            </a:r>
            <a:r>
              <a:rPr lang="en-US" sz="2400" b="1" dirty="0">
                <a:latin typeface="Garamond" pitchFamily="18" charset="0"/>
              </a:rPr>
              <a:t>♂ 10/50</a:t>
            </a:r>
          </a:p>
        </p:txBody>
      </p:sp>
      <p:sp>
        <p:nvSpPr>
          <p:cNvPr id="5" name="Rectangle 4"/>
          <p:cNvSpPr/>
          <p:nvPr/>
        </p:nvSpPr>
        <p:spPr>
          <a:xfrm>
            <a:off x="186960" y="2389525"/>
            <a:ext cx="8928714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FF0000"/>
                </a:solidFill>
              </a:rPr>
              <a:t>Basic factors needed to develop rate are 3</a:t>
            </a:r>
            <a:endParaRPr lang="en-US" sz="2800" b="1" dirty="0">
              <a:solidFill>
                <a:srgbClr val="FF0000"/>
              </a:solidFill>
            </a:endParaRPr>
          </a:p>
          <a:p>
            <a:r>
              <a:rPr lang="en-US" sz="2400" b="1" dirty="0"/>
              <a:t>1- </a:t>
            </a:r>
            <a:r>
              <a:rPr lang="en-US" sz="2400" b="1" dirty="0">
                <a:solidFill>
                  <a:srgbClr val="002060"/>
                </a:solidFill>
              </a:rPr>
              <a:t>Numerator </a:t>
            </a:r>
            <a:r>
              <a:rPr lang="en-US" sz="2400" b="1" dirty="0"/>
              <a:t>( </a:t>
            </a:r>
            <a:r>
              <a:rPr lang="en-US" sz="2400" b="1" dirty="0">
                <a:solidFill>
                  <a:srgbClr val="0070C0"/>
                </a:solidFill>
              </a:rPr>
              <a:t>No. of individual affected </a:t>
            </a:r>
            <a:r>
              <a:rPr lang="en-US" sz="2400" b="1" dirty="0"/>
              <a:t>, diseased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            20</a:t>
            </a:r>
            <a:r>
              <a:rPr lang="en-US" sz="2400" b="1" dirty="0" smtClean="0"/>
              <a:t> </a:t>
            </a:r>
            <a:r>
              <a:rPr lang="en-US" sz="2400" b="1" dirty="0"/>
              <a:t>school A       </a:t>
            </a:r>
            <a:r>
              <a:rPr lang="en-US" sz="2400" b="1" dirty="0">
                <a:solidFill>
                  <a:srgbClr val="FF0000"/>
                </a:solidFill>
              </a:rPr>
              <a:t>30</a:t>
            </a:r>
            <a:r>
              <a:rPr lang="en-US" sz="2400" b="1" dirty="0"/>
              <a:t> school </a:t>
            </a:r>
            <a:r>
              <a:rPr lang="en-US" sz="2400" b="1" dirty="0" smtClean="0"/>
              <a:t>B</a:t>
            </a:r>
            <a:endParaRPr lang="en-US" sz="2400" b="1" dirty="0"/>
          </a:p>
          <a:p>
            <a:endParaRPr lang="en-US" sz="2400" b="1" dirty="0" smtClean="0"/>
          </a:p>
          <a:p>
            <a:r>
              <a:rPr lang="en-US" sz="2400" b="1" dirty="0" smtClean="0"/>
              <a:t>2-</a:t>
            </a:r>
            <a:r>
              <a:rPr lang="en-US" sz="2400" b="1" dirty="0" smtClean="0">
                <a:solidFill>
                  <a:srgbClr val="002060"/>
                </a:solidFill>
              </a:rPr>
              <a:t>Denominator </a:t>
            </a:r>
            <a:r>
              <a:rPr lang="en-US" sz="2400" b="1" dirty="0"/>
              <a:t>;the </a:t>
            </a:r>
            <a:r>
              <a:rPr lang="en-US" sz="2400" b="1" dirty="0">
                <a:solidFill>
                  <a:srgbClr val="0070C0"/>
                </a:solidFill>
              </a:rPr>
              <a:t>total population </a:t>
            </a:r>
            <a:r>
              <a:rPr lang="en-US" sz="2400" b="1" dirty="0"/>
              <a:t>of the study, </a:t>
            </a:r>
          </a:p>
          <a:p>
            <a:r>
              <a:rPr lang="en-US" sz="2400" b="1" dirty="0"/>
              <a:t>               the total No. of group </a:t>
            </a:r>
            <a:r>
              <a:rPr lang="en-US" sz="2400" b="1" dirty="0">
                <a:solidFill>
                  <a:srgbClr val="0070C0"/>
                </a:solidFill>
              </a:rPr>
              <a:t>among which </a:t>
            </a:r>
            <a:r>
              <a:rPr lang="en-US" sz="2400" b="1" dirty="0"/>
              <a:t>the </a:t>
            </a:r>
          </a:p>
          <a:p>
            <a:r>
              <a:rPr lang="en-US" sz="2400" b="1" dirty="0"/>
              <a:t>        </a:t>
            </a:r>
            <a:r>
              <a:rPr lang="en-US" sz="2400" b="1" dirty="0">
                <a:solidFill>
                  <a:srgbClr val="0070C0"/>
                </a:solidFill>
              </a:rPr>
              <a:t>affected</a:t>
            </a:r>
            <a:r>
              <a:rPr lang="en-US" sz="2400" b="1" dirty="0"/>
              <a:t>(diseased</a:t>
            </a:r>
            <a:r>
              <a:rPr lang="en-US" sz="2400" b="1" dirty="0">
                <a:solidFill>
                  <a:srgbClr val="0070C0"/>
                </a:solidFill>
              </a:rPr>
              <a:t>) persons are derived</a:t>
            </a:r>
          </a:p>
        </p:txBody>
      </p:sp>
      <p:sp>
        <p:nvSpPr>
          <p:cNvPr id="6" name="Rectangle 5"/>
          <p:cNvSpPr/>
          <p:nvPr/>
        </p:nvSpPr>
        <p:spPr>
          <a:xfrm>
            <a:off x="8175893" y="-27385"/>
            <a:ext cx="939781" cy="769441"/>
          </a:xfrm>
          <a:prstGeom prst="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100" b="1" dirty="0">
                <a:solidFill>
                  <a:srgbClr val="FF0000"/>
                </a:solidFill>
                <a:latin typeface="Garamond" pitchFamily="18" charset="0"/>
              </a:rPr>
              <a:t>Rate</a:t>
            </a:r>
          </a:p>
          <a:p>
            <a:pPr>
              <a:defRPr/>
            </a:pPr>
            <a:r>
              <a:rPr lang="en-US" sz="1100" b="1" dirty="0">
                <a:solidFill>
                  <a:schemeClr val="tx2">
                    <a:lumMod val="25000"/>
                  </a:schemeClr>
                </a:solidFill>
                <a:latin typeface="Garamond" pitchFamily="18" charset="0"/>
              </a:rPr>
              <a:t> Ratios</a:t>
            </a:r>
          </a:p>
          <a:p>
            <a:pPr>
              <a:defRPr/>
            </a:pPr>
            <a:r>
              <a:rPr lang="en-US" sz="1100" b="1" dirty="0">
                <a:solidFill>
                  <a:schemeClr val="tx2">
                    <a:lumMod val="25000"/>
                  </a:schemeClr>
                </a:solidFill>
                <a:latin typeface="Garamond" pitchFamily="18" charset="0"/>
                <a:cs typeface="Times New Roman" pitchFamily="18" charset="0"/>
              </a:rPr>
              <a:t>Proportion</a:t>
            </a:r>
          </a:p>
          <a:p>
            <a:pPr>
              <a:defRPr/>
            </a:pPr>
            <a:r>
              <a:rPr lang="en-US" sz="1100" b="1" dirty="0">
                <a:solidFill>
                  <a:schemeClr val="tx2">
                    <a:lumMod val="25000"/>
                  </a:schemeClr>
                </a:solidFill>
                <a:latin typeface="Garamond" pitchFamily="18" charset="0"/>
              </a:rPr>
              <a:t>percentage</a:t>
            </a:r>
            <a:endParaRPr lang="en-MY" sz="1100" dirty="0">
              <a:latin typeface="Garamond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705999" y="4690646"/>
            <a:ext cx="2260555" cy="430887"/>
          </a:xfrm>
          <a:prstGeom prst="rect">
            <a:avLst/>
          </a:prstGeom>
          <a:ln w="19050"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none">
            <a:spAutoFit/>
          </a:bodyPr>
          <a:lstStyle/>
          <a:p>
            <a:pPr lvl="0" rtl="1" fontAlgn="base">
              <a:spcBef>
                <a:spcPct val="0"/>
              </a:spcBef>
              <a:spcAft>
                <a:spcPct val="0"/>
              </a:spcAft>
            </a:pPr>
            <a:r>
              <a:rPr lang="en-US" sz="2200" b="1" dirty="0">
                <a:solidFill>
                  <a:srgbClr val="0070C0"/>
                </a:solidFill>
                <a:latin typeface="Garamond" pitchFamily="18" charset="0"/>
                <a:cs typeface="Arial" charset="0"/>
              </a:rPr>
              <a:t>♀  200           ♂ 50</a:t>
            </a:r>
          </a:p>
        </p:txBody>
      </p:sp>
      <p:sp>
        <p:nvSpPr>
          <p:cNvPr id="8" name="Rectangle 7"/>
          <p:cNvSpPr/>
          <p:nvPr/>
        </p:nvSpPr>
        <p:spPr>
          <a:xfrm>
            <a:off x="6699293" y="3861048"/>
            <a:ext cx="2253005" cy="769441"/>
          </a:xfrm>
          <a:prstGeom prst="rect">
            <a:avLst/>
          </a:prstGeom>
          <a:ln w="22225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</a:ln>
        </p:spPr>
        <p:txBody>
          <a:bodyPr wrap="square">
            <a:spAutoFit/>
          </a:bodyPr>
          <a:lstStyle/>
          <a:p>
            <a:pPr>
              <a:buClr>
                <a:srgbClr val="CC3300"/>
              </a:buClr>
            </a:pPr>
            <a:r>
              <a:rPr lang="en-US" sz="2200" b="1" dirty="0">
                <a:latin typeface="Garamond" pitchFamily="18" charset="0"/>
                <a:cs typeface="Times New Roman" pitchFamily="18" charset="0"/>
              </a:rPr>
              <a:t>100   School     A         </a:t>
            </a:r>
          </a:p>
          <a:p>
            <a:pPr>
              <a:buClr>
                <a:srgbClr val="CC3300"/>
              </a:buClr>
            </a:pPr>
            <a:r>
              <a:rPr lang="en-US" sz="2200" b="1" dirty="0">
                <a:latin typeface="Garamond" pitchFamily="18" charset="0"/>
                <a:cs typeface="Times New Roman" pitchFamily="18" charset="0"/>
              </a:rPr>
              <a:t> 200   School     B</a:t>
            </a:r>
          </a:p>
        </p:txBody>
      </p:sp>
      <p:sp>
        <p:nvSpPr>
          <p:cNvPr id="9" name="Rectangle 8"/>
          <p:cNvSpPr/>
          <p:nvPr/>
        </p:nvSpPr>
        <p:spPr>
          <a:xfrm>
            <a:off x="249149" y="5510395"/>
            <a:ext cx="46529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Garamond" pitchFamily="18" charset="0"/>
              </a:rPr>
              <a:t>3-</a:t>
            </a:r>
            <a:r>
              <a:rPr lang="en-US" sz="2800" b="1" dirty="0">
                <a:solidFill>
                  <a:srgbClr val="0070C0"/>
                </a:solidFill>
                <a:latin typeface="Garamond" pitchFamily="18" charset="0"/>
              </a:rPr>
              <a:t> </a:t>
            </a:r>
            <a:r>
              <a:rPr lang="en-US" sz="2800" b="1" dirty="0">
                <a:solidFill>
                  <a:srgbClr val="002060"/>
                </a:solidFill>
                <a:latin typeface="Garamond" pitchFamily="18" charset="0"/>
              </a:rPr>
              <a:t>Time period   </a:t>
            </a:r>
            <a:r>
              <a:rPr lang="en-US" sz="2800" b="1" dirty="0">
                <a:latin typeface="Garamond" pitchFamily="18" charset="0"/>
              </a:rPr>
              <a:t>usually </a:t>
            </a:r>
            <a:r>
              <a:rPr lang="en-US" sz="2800" b="1" dirty="0" smtClean="0">
                <a:latin typeface="Garamond" pitchFamily="18" charset="0"/>
              </a:rPr>
              <a:t>year</a:t>
            </a:r>
            <a:endParaRPr lang="en-US" sz="2800" b="1" dirty="0">
              <a:latin typeface="Garamond" pitchFamily="18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7602587" y="6615040"/>
            <a:ext cx="1266440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0DBD7-699A-48EC-915E-5416A45B2992}" type="datetime1">
              <a:rPr lang="en-US" smtClean="0"/>
              <a:t>11/24/2020</a:t>
            </a:fld>
            <a:endParaRPr lang="en-MY"/>
          </a:p>
        </p:txBody>
      </p:sp>
      <p:sp>
        <p:nvSpPr>
          <p:cNvPr id="14" name="Rectangle 13"/>
          <p:cNvSpPr/>
          <p:nvPr/>
        </p:nvSpPr>
        <p:spPr>
          <a:xfrm>
            <a:off x="7428867" y="2276872"/>
            <a:ext cx="14401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u="sng" dirty="0" smtClean="0">
                <a:solidFill>
                  <a:schemeClr val="tx2">
                    <a:lumMod val="25000"/>
                  </a:schemeClr>
                </a:solidFill>
                <a:latin typeface="Garamond" pitchFamily="18" charset="0"/>
              </a:rPr>
              <a:t>  a__</a:t>
            </a:r>
            <a:r>
              <a:rPr lang="en-US" sz="2800" b="1" dirty="0" smtClean="0">
                <a:solidFill>
                  <a:schemeClr val="tx2">
                    <a:lumMod val="25000"/>
                  </a:schemeClr>
                </a:solidFill>
                <a:latin typeface="Garamond" pitchFamily="18" charset="0"/>
              </a:rPr>
              <a:t>                      </a:t>
            </a:r>
            <a:r>
              <a:rPr lang="en-US" sz="2800" b="1" dirty="0" err="1">
                <a:solidFill>
                  <a:schemeClr val="tx2">
                    <a:lumMod val="25000"/>
                  </a:schemeClr>
                </a:solidFill>
                <a:latin typeface="Garamond" pitchFamily="18" charset="0"/>
              </a:rPr>
              <a:t>a+b</a:t>
            </a:r>
            <a:endParaRPr lang="en-US" sz="2800" b="1" dirty="0">
              <a:solidFill>
                <a:schemeClr val="tx2">
                  <a:lumMod val="25000"/>
                </a:schemeClr>
              </a:solidFill>
              <a:latin typeface="Garamond" pitchFamily="18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6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7136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60648"/>
            <a:ext cx="9144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002060"/>
                </a:solidFill>
              </a:rPr>
              <a:t>        </a:t>
            </a:r>
            <a:r>
              <a:rPr lang="en-US" sz="2800" b="1" u="sng" dirty="0" smtClean="0">
                <a:solidFill>
                  <a:srgbClr val="002060"/>
                </a:solidFill>
              </a:rPr>
              <a:t>Rate </a:t>
            </a:r>
            <a:r>
              <a:rPr lang="en-US" sz="2800" b="1" u="sng" dirty="0" smtClean="0">
                <a:solidFill>
                  <a:srgbClr val="002060"/>
                </a:solidFill>
                <a:latin typeface="Garamond" pitchFamily="18" charset="0"/>
                <a:cs typeface="Arial" charset="0"/>
              </a:rPr>
              <a:t>derived </a:t>
            </a:r>
            <a:r>
              <a:rPr lang="en-US" sz="2800" b="1" u="sng" dirty="0">
                <a:solidFill>
                  <a:srgbClr val="003399"/>
                </a:solidFill>
                <a:latin typeface="Garamond" pitchFamily="18" charset="0"/>
                <a:cs typeface="Arial" charset="0"/>
              </a:rPr>
              <a:t>by </a:t>
            </a:r>
            <a:r>
              <a:rPr lang="en-US" sz="2800" b="1" dirty="0">
                <a:solidFill>
                  <a:srgbClr val="003399"/>
                </a:solidFill>
                <a:latin typeface="Garamond" pitchFamily="18" charset="0"/>
                <a:cs typeface="Arial" charset="0"/>
              </a:rPr>
              <a:t>  </a:t>
            </a:r>
            <a:r>
              <a:rPr lang="en-US" sz="2800" dirty="0">
                <a:solidFill>
                  <a:srgbClr val="003399"/>
                </a:solidFill>
                <a:latin typeface="Garamond" pitchFamily="18" charset="0"/>
                <a:cs typeface="Arial" charset="0"/>
              </a:rPr>
              <a:t> 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Arial" charset="0"/>
              </a:rPr>
              <a:t>Dividing</a:t>
            </a:r>
            <a:r>
              <a:rPr lang="en-US" sz="2400" b="1" dirty="0">
                <a:solidFill>
                  <a:srgbClr val="003399"/>
                </a:solidFill>
                <a:latin typeface="Garamond" pitchFamily="18" charset="0"/>
                <a:cs typeface="Arial" charset="0"/>
              </a:rPr>
              <a:t> </a:t>
            </a:r>
            <a:r>
              <a:rPr lang="en-US" sz="2400" dirty="0">
                <a:solidFill>
                  <a:srgbClr val="003399"/>
                </a:solidFill>
                <a:latin typeface="Garamond" pitchFamily="18" charset="0"/>
                <a:cs typeface="Arial" charset="0"/>
              </a:rPr>
              <a:t> </a:t>
            </a:r>
            <a:r>
              <a:rPr lang="en-US" sz="2400" b="1" dirty="0">
                <a:solidFill>
                  <a:srgbClr val="003399"/>
                </a:solidFill>
                <a:latin typeface="Garamond" pitchFamily="18" charset="0"/>
                <a:cs typeface="Arial" charset="0"/>
              </a:rPr>
              <a:t>the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Arial" charset="0"/>
              </a:rPr>
              <a:t>number of cases   </a:t>
            </a:r>
            <a:r>
              <a:rPr lang="en-US" sz="2400" dirty="0">
                <a:solidFill>
                  <a:srgbClr val="003399"/>
                </a:solidFill>
                <a:latin typeface="Garamond" pitchFamily="18" charset="0"/>
                <a:cs typeface="Arial" charset="0"/>
              </a:rPr>
              <a:t>(</a:t>
            </a:r>
            <a:r>
              <a:rPr lang="en-US" sz="2400" b="1" dirty="0">
                <a:latin typeface="Garamond" pitchFamily="18" charset="0"/>
                <a:cs typeface="Arial" charset="0"/>
              </a:rPr>
              <a:t>the numerator</a:t>
            </a:r>
            <a:r>
              <a:rPr lang="en-US" sz="2400" dirty="0">
                <a:solidFill>
                  <a:srgbClr val="003399"/>
                </a:solidFill>
                <a:latin typeface="Garamond" pitchFamily="18" charset="0"/>
                <a:cs typeface="Arial" charset="0"/>
              </a:rPr>
              <a:t>)   </a:t>
            </a:r>
            <a:r>
              <a:rPr lang="en-US" sz="2400" b="1" dirty="0">
                <a:latin typeface="Garamond" pitchFamily="18" charset="0"/>
                <a:cs typeface="Arial" charset="0"/>
              </a:rPr>
              <a:t>20,or 30 </a:t>
            </a:r>
            <a:r>
              <a:rPr lang="en-US" sz="2400" b="1" dirty="0">
                <a:solidFill>
                  <a:srgbClr val="003399"/>
                </a:solidFill>
                <a:latin typeface="Garamond" pitchFamily="18" charset="0"/>
                <a:cs typeface="Arial" charset="0"/>
              </a:rPr>
              <a:t>   </a:t>
            </a:r>
            <a:r>
              <a:rPr lang="en-US" sz="2400" b="1" dirty="0">
                <a:solidFill>
                  <a:schemeClr val="tx2"/>
                </a:solidFill>
                <a:latin typeface="Garamond" pitchFamily="18" charset="0"/>
                <a:cs typeface="Arial" charset="0"/>
              </a:rPr>
              <a:t>by </a:t>
            </a:r>
            <a:r>
              <a:rPr lang="en-US" sz="2400" dirty="0" smtClean="0">
                <a:solidFill>
                  <a:schemeClr val="tx2"/>
                </a:solidFill>
                <a:latin typeface="Garamond" pitchFamily="18" charset="0"/>
                <a:cs typeface="Arial" charset="0"/>
              </a:rPr>
              <a:t>the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chemeClr val="tx2"/>
                </a:solidFill>
                <a:latin typeface="Garamond" pitchFamily="18" charset="0"/>
                <a:cs typeface="Arial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Arial" charset="0"/>
              </a:rPr>
              <a:t>total number capable of experiencing </a:t>
            </a:r>
            <a:r>
              <a:rPr lang="en-US" sz="2400" b="1" dirty="0">
                <a:latin typeface="Garamond" pitchFamily="18" charset="0"/>
                <a:cs typeface="Arial" charset="0"/>
              </a:rPr>
              <a:t>the event</a:t>
            </a:r>
            <a:r>
              <a:rPr lang="en-US" sz="2400" b="1" dirty="0">
                <a:solidFill>
                  <a:srgbClr val="003399"/>
                </a:solidFill>
                <a:latin typeface="Garamond" pitchFamily="18" charset="0"/>
                <a:cs typeface="Arial" charset="0"/>
              </a:rPr>
              <a:t> </a:t>
            </a:r>
            <a:endParaRPr lang="en-US" sz="2400" b="1" dirty="0" smtClean="0">
              <a:solidFill>
                <a:srgbClr val="003399"/>
              </a:solidFill>
              <a:latin typeface="Garamond" pitchFamily="18" charset="0"/>
              <a:cs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3399"/>
                </a:solidFill>
                <a:latin typeface="Garamond" pitchFamily="18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003399"/>
                </a:solidFill>
                <a:latin typeface="Garamond" pitchFamily="18" charset="0"/>
                <a:cs typeface="Arial" charset="0"/>
              </a:rPr>
              <a:t>           </a:t>
            </a:r>
            <a:r>
              <a:rPr lang="en-US" sz="2400" dirty="0" smtClean="0">
                <a:solidFill>
                  <a:srgbClr val="003399"/>
                </a:solidFill>
                <a:latin typeface="Garamond" pitchFamily="18" charset="0"/>
                <a:cs typeface="Arial" charset="0"/>
              </a:rPr>
              <a:t>(</a:t>
            </a:r>
            <a:r>
              <a:rPr lang="en-US" sz="2400" b="1" dirty="0">
                <a:solidFill>
                  <a:srgbClr val="003399"/>
                </a:solidFill>
                <a:latin typeface="Garamond" pitchFamily="18" charset="0"/>
                <a:cs typeface="Arial" charset="0"/>
              </a:rPr>
              <a:t>denominator,</a:t>
            </a:r>
            <a:r>
              <a:rPr lang="en-US" sz="2400" dirty="0">
                <a:solidFill>
                  <a:srgbClr val="003399"/>
                </a:solidFill>
                <a:latin typeface="Garamond" pitchFamily="18" charset="0"/>
                <a:cs typeface="Arial" charset="0"/>
              </a:rPr>
              <a:t> or </a:t>
            </a:r>
            <a:r>
              <a:rPr lang="en-US" sz="2400" b="1" dirty="0">
                <a:latin typeface="Garamond" pitchFamily="18" charset="0"/>
                <a:cs typeface="Arial" charset="0"/>
              </a:rPr>
              <a:t>population at risk</a:t>
            </a:r>
            <a:r>
              <a:rPr lang="en-US" sz="2400" dirty="0">
                <a:solidFill>
                  <a:srgbClr val="003399"/>
                </a:solidFill>
                <a:latin typeface="Garamond" pitchFamily="18" charset="0"/>
                <a:cs typeface="Arial" charset="0"/>
              </a:rPr>
              <a:t>)   </a:t>
            </a:r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  <a:cs typeface="Arial" charset="0"/>
              </a:rPr>
              <a:t>100 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Arial" charset="0"/>
              </a:rPr>
              <a:t>or  200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>
                <a:solidFill>
                  <a:srgbClr val="FF0000"/>
                </a:solidFill>
                <a:latin typeface="Garamond" pitchFamily="18" charset="0"/>
                <a:cs typeface="Arial" charset="0"/>
              </a:rPr>
              <a:t>                       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Arial" charset="0"/>
              </a:rPr>
              <a:t>20/ 100     </a:t>
            </a:r>
            <a:r>
              <a:rPr lang="en-US" sz="2400" b="1" dirty="0">
                <a:solidFill>
                  <a:srgbClr val="003399"/>
                </a:solidFill>
                <a:latin typeface="Garamond" pitchFamily="18" charset="0"/>
                <a:cs typeface="Arial" charset="0"/>
              </a:rPr>
              <a:t>or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Arial" charset="0"/>
              </a:rPr>
              <a:t>30/200</a:t>
            </a:r>
            <a:endParaRPr lang="en-US" sz="2400" dirty="0">
              <a:solidFill>
                <a:srgbClr val="FF0000"/>
              </a:solidFill>
              <a:latin typeface="Garamond" pitchFamily="18" charset="0"/>
              <a:cs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3399"/>
                </a:solidFill>
                <a:latin typeface="Garamond" pitchFamily="18" charset="0"/>
                <a:cs typeface="Arial" charset="0"/>
              </a:rPr>
              <a:t>                                  and 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Arial" charset="0"/>
              </a:rPr>
              <a:t>multiplying</a:t>
            </a:r>
            <a:r>
              <a:rPr lang="en-US" sz="2400" b="1" dirty="0">
                <a:solidFill>
                  <a:srgbClr val="003399"/>
                </a:solidFill>
                <a:latin typeface="Garamond" pitchFamily="18" charset="0"/>
                <a:cs typeface="Arial" charset="0"/>
              </a:rPr>
              <a:t> the result by </a:t>
            </a:r>
            <a:r>
              <a:rPr lang="en-US" sz="2400" b="1" dirty="0" smtClean="0">
                <a:solidFill>
                  <a:srgbClr val="003399"/>
                </a:solidFill>
                <a:latin typeface="Garamond" pitchFamily="18" charset="0"/>
                <a:cs typeface="Arial" charset="0"/>
              </a:rPr>
              <a:t>  100,1000,or </a:t>
            </a:r>
            <a:r>
              <a:rPr lang="en-US" sz="2400" b="1" dirty="0">
                <a:solidFill>
                  <a:srgbClr val="003399"/>
                </a:solidFill>
                <a:latin typeface="Garamond" pitchFamily="18" charset="0"/>
                <a:cs typeface="Arial" charset="0"/>
              </a:rPr>
              <a:t>10000    </a:t>
            </a:r>
            <a:r>
              <a:rPr lang="en-US" sz="2800" b="1" dirty="0">
                <a:solidFill>
                  <a:srgbClr val="003399"/>
                </a:solidFill>
                <a:latin typeface="Garamond" pitchFamily="18" charset="0"/>
                <a:cs typeface="Arial" charset="0"/>
              </a:rPr>
              <a:t>(constant)</a:t>
            </a:r>
            <a:r>
              <a:rPr lang="en-US" sz="2800" dirty="0">
                <a:solidFill>
                  <a:srgbClr val="003399"/>
                </a:solidFill>
                <a:latin typeface="Garamond" pitchFamily="18" charset="0"/>
                <a:cs typeface="Arial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4355976" y="75982"/>
            <a:ext cx="15889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Cont. .. .Rate</a:t>
            </a:r>
            <a:endParaRPr lang="en-MY" dirty="0"/>
          </a:p>
        </p:txBody>
      </p:sp>
      <p:sp>
        <p:nvSpPr>
          <p:cNvPr id="4" name="Rectangle 3"/>
          <p:cNvSpPr/>
          <p:nvPr/>
        </p:nvSpPr>
        <p:spPr>
          <a:xfrm>
            <a:off x="853551" y="3212976"/>
            <a:ext cx="7004847" cy="830997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19050"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Rate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=     </a:t>
            </a:r>
            <a:r>
              <a:rPr lang="en-US" sz="2400" b="1" u="sng" dirty="0">
                <a:solidFill>
                  <a:srgbClr val="002060"/>
                </a:solidFill>
                <a:latin typeface="Garamond" pitchFamily="18" charset="0"/>
              </a:rPr>
              <a:t>Number of cases</a:t>
            </a:r>
            <a:r>
              <a:rPr lang="en-US" sz="2400" b="1" u="sng" dirty="0">
                <a:solidFill>
                  <a:srgbClr val="102E13"/>
                </a:solidFill>
                <a:latin typeface="Garamond" pitchFamily="18" charset="0"/>
              </a:rPr>
              <a:t>                       </a:t>
            </a:r>
            <a:r>
              <a:rPr lang="en-US" sz="2400" b="1" dirty="0">
                <a:solidFill>
                  <a:srgbClr val="102E13"/>
                </a:solidFill>
                <a:latin typeface="Garamond" pitchFamily="18" charset="0"/>
              </a:rPr>
              <a:t>  </a:t>
            </a:r>
            <a:r>
              <a:rPr lang="en-US" sz="2400" b="1" dirty="0" smtClean="0">
                <a:solidFill>
                  <a:srgbClr val="102E13"/>
                </a:solidFill>
                <a:latin typeface="Garamond" pitchFamily="18" charset="0"/>
              </a:rPr>
              <a:t>        </a:t>
            </a:r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X 100</a:t>
            </a:r>
            <a:endParaRPr lang="en-US" sz="2400" b="1" dirty="0">
              <a:solidFill>
                <a:srgbClr val="FF0000"/>
              </a:solidFill>
              <a:latin typeface="Garamond" pitchFamily="18" charset="0"/>
            </a:endParaRPr>
          </a:p>
          <a:p>
            <a:pPr>
              <a:defRPr/>
            </a:pPr>
            <a:r>
              <a:rPr lang="en-US" sz="2400" b="1" dirty="0">
                <a:solidFill>
                  <a:srgbClr val="102E13"/>
                </a:solidFill>
                <a:latin typeface="Garamond" pitchFamily="18" charset="0"/>
              </a:rPr>
              <a:t>    </a:t>
            </a:r>
            <a:r>
              <a:rPr lang="en-US" sz="2400" b="1" dirty="0" smtClean="0">
                <a:solidFill>
                  <a:srgbClr val="102E13"/>
                </a:solidFill>
                <a:latin typeface="Garamond" pitchFamily="18" charset="0"/>
              </a:rPr>
              <a:t>      Population </a:t>
            </a:r>
            <a:r>
              <a:rPr lang="en-US" sz="2400" b="1" dirty="0">
                <a:solidFill>
                  <a:srgbClr val="102E13"/>
                </a:solidFill>
                <a:latin typeface="Garamond" pitchFamily="18" charset="0"/>
              </a:rPr>
              <a:t>of the area in specific time period</a:t>
            </a:r>
          </a:p>
        </p:txBody>
      </p:sp>
      <p:sp>
        <p:nvSpPr>
          <p:cNvPr id="5" name="Rectangle 4"/>
          <p:cNvSpPr/>
          <p:nvPr/>
        </p:nvSpPr>
        <p:spPr>
          <a:xfrm>
            <a:off x="614935" y="4347663"/>
            <a:ext cx="82035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Garamond" pitchFamily="18" charset="0"/>
              </a:rPr>
              <a:t>A .TB =  </a:t>
            </a:r>
            <a:r>
              <a:rPr lang="en-US" sz="2400" b="1" dirty="0">
                <a:solidFill>
                  <a:schemeClr val="tx2"/>
                </a:solidFill>
                <a:latin typeface="Garamond" pitchFamily="18" charset="0"/>
              </a:rPr>
              <a:t>20/ 100 X 100 =        or      </a:t>
            </a:r>
            <a:r>
              <a:rPr lang="en-US" sz="2400" b="1" dirty="0" smtClean="0">
                <a:solidFill>
                  <a:schemeClr val="tx2"/>
                </a:solidFill>
                <a:latin typeface="Garamond" pitchFamily="18" charset="0"/>
              </a:rPr>
              <a:t>B.TB=  </a:t>
            </a:r>
            <a:r>
              <a:rPr lang="en-US" sz="2400" b="1" dirty="0">
                <a:solidFill>
                  <a:schemeClr val="tx2"/>
                </a:solidFill>
                <a:latin typeface="Garamond" pitchFamily="18" charset="0"/>
              </a:rPr>
              <a:t>30/200X 100=</a:t>
            </a:r>
            <a:endParaRPr lang="en-US" sz="2400" dirty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1560" y="5026307"/>
            <a:ext cx="29931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002060"/>
                </a:solidFill>
                <a:latin typeface="Garamond" pitchFamily="18" charset="0"/>
              </a:rPr>
              <a:t>♂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 </a:t>
            </a:r>
            <a:r>
              <a:rPr lang="en-US" sz="2400" b="1" dirty="0">
                <a:latin typeface="Garamond" pitchFamily="18" charset="0"/>
              </a:rPr>
              <a:t>= 10 / 50X100=20</a:t>
            </a:r>
            <a:r>
              <a:rPr lang="en-US" sz="2400" b="1" dirty="0"/>
              <a:t>%</a:t>
            </a:r>
          </a:p>
        </p:txBody>
      </p:sp>
      <p:sp>
        <p:nvSpPr>
          <p:cNvPr id="7" name="Rectangle 6"/>
          <p:cNvSpPr/>
          <p:nvPr/>
        </p:nvSpPr>
        <p:spPr>
          <a:xfrm>
            <a:off x="4860032" y="5026307"/>
            <a:ext cx="36760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CC0066"/>
                </a:solidFill>
                <a:latin typeface="Garamond" pitchFamily="18" charset="0"/>
              </a:rPr>
              <a:t>♀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 </a:t>
            </a:r>
            <a:r>
              <a:rPr lang="en-US" sz="2400" b="1" dirty="0">
                <a:latin typeface="Garamond" pitchFamily="18" charset="0"/>
              </a:rPr>
              <a:t>= 25/200X100= =12.5%  </a:t>
            </a:r>
          </a:p>
        </p:txBody>
      </p:sp>
      <p:sp>
        <p:nvSpPr>
          <p:cNvPr id="8" name="Rectangle 7"/>
          <p:cNvSpPr/>
          <p:nvPr/>
        </p:nvSpPr>
        <p:spPr>
          <a:xfrm>
            <a:off x="8457" y="5727537"/>
            <a:ext cx="88840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300" b="1" dirty="0">
                <a:solidFill>
                  <a:srgbClr val="002060"/>
                </a:solidFill>
                <a:latin typeface="Garamond" pitchFamily="18" charset="0"/>
                <a:cs typeface="Arial" charset="0"/>
              </a:rPr>
              <a:t>in order to know how many cases accrued for  </a:t>
            </a:r>
            <a:r>
              <a:rPr lang="en-US" sz="2300" b="1" dirty="0" smtClean="0">
                <a:solidFill>
                  <a:srgbClr val="002060"/>
                </a:solidFill>
                <a:latin typeface="Garamond" pitchFamily="18" charset="0"/>
                <a:cs typeface="Arial" charset="0"/>
              </a:rPr>
              <a:t>that  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  <a:cs typeface="Arial" charset="0"/>
              </a:rPr>
              <a:t>unit of population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33343-BE41-47EF-A4CB-6B56F737D87D}" type="datetime1">
              <a:rPr lang="en-US" smtClean="0"/>
              <a:t>11/24/2020</a:t>
            </a:fld>
            <a:endParaRPr lang="en-MY"/>
          </a:p>
        </p:txBody>
      </p:sp>
      <p:sp>
        <p:nvSpPr>
          <p:cNvPr id="10" name="Rectangle 9"/>
          <p:cNvSpPr/>
          <p:nvPr/>
        </p:nvSpPr>
        <p:spPr>
          <a:xfrm>
            <a:off x="7517648" y="1556792"/>
            <a:ext cx="14401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u="sng" dirty="0" smtClean="0">
                <a:solidFill>
                  <a:schemeClr val="tx2">
                    <a:lumMod val="25000"/>
                  </a:schemeClr>
                </a:solidFill>
                <a:latin typeface="Garamond" pitchFamily="18" charset="0"/>
              </a:rPr>
              <a:t>  a__</a:t>
            </a:r>
            <a:r>
              <a:rPr lang="en-US" sz="2800" b="1" dirty="0" smtClean="0">
                <a:solidFill>
                  <a:schemeClr val="tx2">
                    <a:lumMod val="25000"/>
                  </a:schemeClr>
                </a:solidFill>
                <a:latin typeface="Garamond" pitchFamily="18" charset="0"/>
              </a:rPr>
              <a:t>                      </a:t>
            </a:r>
            <a:r>
              <a:rPr lang="en-US" sz="2800" b="1" dirty="0">
                <a:solidFill>
                  <a:schemeClr val="tx2">
                    <a:lumMod val="25000"/>
                  </a:schemeClr>
                </a:solidFill>
                <a:latin typeface="Garamond" pitchFamily="18" charset="0"/>
              </a:rPr>
              <a:t>a</a:t>
            </a:r>
            <a:r>
              <a:rPr lang="en-US" sz="2800" b="1" dirty="0" smtClean="0">
                <a:solidFill>
                  <a:schemeClr val="tx2">
                    <a:lumMod val="25000"/>
                  </a:schemeClr>
                </a:solidFill>
                <a:latin typeface="Garamond" pitchFamily="18" charset="0"/>
              </a:rPr>
              <a:t>+ b</a:t>
            </a:r>
            <a:endParaRPr lang="en-US" sz="2800" b="1" dirty="0">
              <a:solidFill>
                <a:schemeClr val="tx2">
                  <a:lumMod val="25000"/>
                </a:schemeClr>
              </a:solidFill>
              <a:latin typeface="Garamond" pitchFamily="18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7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8319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88640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Arial" charset="0"/>
              </a:rPr>
              <a:t>Rate=  </a:t>
            </a:r>
            <a:r>
              <a:rPr lang="en-US" sz="2400" b="1" u="sng" dirty="0">
                <a:solidFill>
                  <a:srgbClr val="FF0000"/>
                </a:solidFill>
                <a:latin typeface="Garamond" pitchFamily="18" charset="0"/>
                <a:cs typeface="Arial" charset="0"/>
              </a:rPr>
              <a:t> </a:t>
            </a:r>
            <a:r>
              <a:rPr lang="en-US" sz="2400" b="1" u="sng" dirty="0">
                <a:solidFill>
                  <a:srgbClr val="002060"/>
                </a:solidFill>
                <a:latin typeface="Garamond" pitchFamily="18" charset="0"/>
                <a:cs typeface="Arial" charset="0"/>
              </a:rPr>
              <a:t>Number of cases             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  <a:cs typeface="Arial" charset="0"/>
              </a:rPr>
              <a:t>    X </a:t>
            </a:r>
            <a:r>
              <a:rPr lang="en-US" sz="2400" b="1" dirty="0" smtClean="0">
                <a:solidFill>
                  <a:srgbClr val="002060"/>
                </a:solidFill>
                <a:latin typeface="Garamond" pitchFamily="18" charset="0"/>
                <a:cs typeface="Arial" charset="0"/>
              </a:rPr>
              <a:t>100</a:t>
            </a:r>
            <a:endParaRPr lang="en-US" sz="2400" b="1" dirty="0">
              <a:solidFill>
                <a:srgbClr val="002060"/>
              </a:solidFill>
              <a:latin typeface="Garamond" pitchFamily="18" charset="0"/>
              <a:cs typeface="Arial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2060"/>
                </a:solidFill>
                <a:latin typeface="Garamond" pitchFamily="18" charset="0"/>
                <a:cs typeface="Arial" charset="0"/>
              </a:rPr>
              <a:t> 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Population of the area in specific time period</a:t>
            </a:r>
          </a:p>
        </p:txBody>
      </p:sp>
      <p:sp>
        <p:nvSpPr>
          <p:cNvPr id="3" name="Rectangle 2"/>
          <p:cNvSpPr/>
          <p:nvPr/>
        </p:nvSpPr>
        <p:spPr>
          <a:xfrm>
            <a:off x="179512" y="1125591"/>
            <a:ext cx="6120680" cy="830997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In</a:t>
            </a:r>
            <a:r>
              <a:rPr lang="en-US" sz="2400" b="1" dirty="0">
                <a:solidFill>
                  <a:schemeClr val="bg2"/>
                </a:solidFill>
                <a:latin typeface="Garamond" pitchFamily="18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Rate the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№.  of cases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in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numerator </a:t>
            </a:r>
            <a:r>
              <a:rPr lang="en-US" sz="2400" b="1" dirty="0">
                <a:latin typeface="Garamond" pitchFamily="18" charset="0"/>
              </a:rPr>
              <a:t>is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 </a:t>
            </a:r>
            <a:endParaRPr lang="en-US" sz="2400" b="1" dirty="0" smtClean="0">
              <a:solidFill>
                <a:srgbClr val="002060"/>
              </a:solidFill>
              <a:latin typeface="Garamond" pitchFamily="18" charset="0"/>
            </a:endParaRPr>
          </a:p>
          <a:p>
            <a:r>
              <a:rPr lang="en-US" sz="2400" b="1" u="sng" dirty="0" smtClean="0">
                <a:solidFill>
                  <a:srgbClr val="FF0000"/>
                </a:solidFill>
                <a:latin typeface="Garamond" pitchFamily="18" charset="0"/>
              </a:rPr>
              <a:t>subset</a:t>
            </a:r>
            <a:r>
              <a:rPr lang="en-US" sz="2400" b="1" u="sng" dirty="0" smtClean="0">
                <a:solidFill>
                  <a:srgbClr val="0070C0"/>
                </a:solidFill>
                <a:latin typeface="Garamond" pitchFamily="18" charset="0"/>
              </a:rPr>
              <a:t> </a:t>
            </a:r>
            <a:r>
              <a:rPr lang="en-US" sz="2400" b="1" u="sng" dirty="0">
                <a:solidFill>
                  <a:srgbClr val="0070C0"/>
                </a:solidFill>
                <a:latin typeface="Garamond" pitchFamily="18" charset="0"/>
              </a:rPr>
              <a:t>o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f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the population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№. </a:t>
            </a:r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in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denominator</a:t>
            </a:r>
          </a:p>
        </p:txBody>
      </p:sp>
      <p:sp>
        <p:nvSpPr>
          <p:cNvPr id="4" name="Rectangle 3"/>
          <p:cNvSpPr/>
          <p:nvPr/>
        </p:nvSpPr>
        <p:spPr>
          <a:xfrm>
            <a:off x="251520" y="2206173"/>
            <a:ext cx="79573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Garamond" pitchFamily="18" charset="0"/>
              </a:rPr>
              <a:t>Rate= </a:t>
            </a:r>
            <a:r>
              <a:rPr lang="en-US" sz="2400" b="1" u="sng" dirty="0">
                <a:latin typeface="Garamond" pitchFamily="18" charset="0"/>
              </a:rPr>
              <a:t> Number of TB cases  in Jordan 2017         </a:t>
            </a:r>
            <a:r>
              <a:rPr lang="en-US" sz="2400" b="1" dirty="0" smtClean="0">
                <a:latin typeface="Garamond" pitchFamily="18" charset="0"/>
              </a:rPr>
              <a:t>X 100000</a:t>
            </a:r>
            <a:endParaRPr lang="en-US" sz="2400" b="1" dirty="0">
              <a:latin typeface="Garamond" pitchFamily="18" charset="0"/>
            </a:endParaRPr>
          </a:p>
          <a:p>
            <a:r>
              <a:rPr lang="en-US" sz="2400" b="1" dirty="0">
                <a:latin typeface="Garamond" pitchFamily="18" charset="0"/>
              </a:rPr>
              <a:t>         Population of the Jordan in specific time period(2017</a:t>
            </a:r>
          </a:p>
        </p:txBody>
      </p:sp>
      <p:sp>
        <p:nvSpPr>
          <p:cNvPr id="5" name="Rectangle 4"/>
          <p:cNvSpPr/>
          <p:nvPr/>
        </p:nvSpPr>
        <p:spPr>
          <a:xfrm>
            <a:off x="827584" y="3158970"/>
            <a:ext cx="6408712" cy="83099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27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Garamond" pitchFamily="18" charset="0"/>
              </a:rPr>
              <a:t>Rates are expressed in term of population, also</a:t>
            </a:r>
          </a:p>
          <a:p>
            <a:r>
              <a:rPr lang="en-US" sz="2400" b="1" dirty="0">
                <a:latin typeface="Garamond" pitchFamily="18" charset="0"/>
              </a:rPr>
              <a:t> are expressed in term of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subgroups.♀</a:t>
            </a:r>
            <a:r>
              <a:rPr lang="en-US" sz="2400" b="1" dirty="0">
                <a:latin typeface="Garamond" pitchFamily="18" charset="0"/>
              </a:rPr>
              <a:t> or   ♂. </a:t>
            </a:r>
          </a:p>
        </p:txBody>
      </p:sp>
      <p:sp>
        <p:nvSpPr>
          <p:cNvPr id="6" name="Rectangle 5"/>
          <p:cNvSpPr/>
          <p:nvPr/>
        </p:nvSpPr>
        <p:spPr>
          <a:xfrm>
            <a:off x="71500" y="4221088"/>
            <a:ext cx="78848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70C0"/>
                </a:solidFill>
                <a:latin typeface="Garamond" pitchFamily="18" charset="0"/>
                <a:cs typeface="Arial" charset="0"/>
              </a:rPr>
              <a:t>Rate= </a:t>
            </a:r>
            <a:r>
              <a:rPr lang="en-US" sz="2400" b="1" u="sng" dirty="0">
                <a:solidFill>
                  <a:srgbClr val="0070C0"/>
                </a:solidFill>
                <a:latin typeface="Garamond" pitchFamily="18" charset="0"/>
                <a:cs typeface="Arial" charset="0"/>
              </a:rPr>
              <a:t> </a:t>
            </a:r>
            <a:r>
              <a:rPr lang="en-US" sz="2400" b="1" u="sng" dirty="0">
                <a:solidFill>
                  <a:srgbClr val="002060"/>
                </a:solidFill>
                <a:latin typeface="Garamond" pitchFamily="18" charset="0"/>
                <a:cs typeface="Arial" charset="0"/>
              </a:rPr>
              <a:t>№ of TB cases among ♂ in Jordan </a:t>
            </a:r>
            <a:r>
              <a:rPr lang="en-US" sz="2400" b="1" u="sng" dirty="0" smtClean="0">
                <a:solidFill>
                  <a:srgbClr val="002060"/>
                </a:solidFill>
                <a:latin typeface="Garamond" pitchFamily="18" charset="0"/>
                <a:cs typeface="Arial" charset="0"/>
              </a:rPr>
              <a:t>2019  </a:t>
            </a:r>
            <a:r>
              <a:rPr lang="en-US" sz="2400" b="1" dirty="0" smtClean="0">
                <a:solidFill>
                  <a:srgbClr val="002060"/>
                </a:solidFill>
                <a:latin typeface="Garamond" pitchFamily="18" charset="0"/>
                <a:cs typeface="Arial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  <a:cs typeface="Arial" charset="0"/>
              </a:rPr>
              <a:t>X </a:t>
            </a:r>
            <a:r>
              <a:rPr lang="en-US" sz="2400" b="1" dirty="0" smtClean="0">
                <a:solidFill>
                  <a:srgbClr val="0070C0"/>
                </a:solidFill>
                <a:latin typeface="Garamond" pitchFamily="18" charset="0"/>
                <a:cs typeface="Arial" charset="0"/>
              </a:rPr>
              <a:t>100000 </a:t>
            </a:r>
            <a:endParaRPr lang="en-US" sz="2400" b="1" dirty="0">
              <a:solidFill>
                <a:srgbClr val="0070C0"/>
              </a:solidFill>
              <a:latin typeface="Garamond" pitchFamily="18" charset="0"/>
              <a:cs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70C0"/>
                </a:solidFill>
                <a:latin typeface="Garamond" pitchFamily="18" charset="0"/>
                <a:cs typeface="Arial" charset="0"/>
              </a:rPr>
              <a:t>      </a:t>
            </a:r>
            <a:r>
              <a:rPr lang="en-US" sz="2400" b="1" dirty="0">
                <a:latin typeface="Garamond" pitchFamily="18" charset="0"/>
                <a:cs typeface="Arial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  <a:cs typeface="Arial" charset="0"/>
              </a:rPr>
              <a:t>♂</a:t>
            </a:r>
            <a:r>
              <a:rPr lang="en-US" sz="2400" b="1" u="sng" dirty="0">
                <a:solidFill>
                  <a:srgbClr val="002060"/>
                </a:solidFill>
                <a:latin typeface="Garamond" pitchFamily="18" charset="0"/>
                <a:cs typeface="Arial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  <a:cs typeface="Arial" charset="0"/>
              </a:rPr>
              <a:t>Population in Jordan in specific time </a:t>
            </a:r>
            <a:r>
              <a:rPr lang="en-US" sz="2400" b="1" dirty="0" smtClean="0">
                <a:solidFill>
                  <a:srgbClr val="002060"/>
                </a:solidFill>
                <a:latin typeface="Garamond" pitchFamily="18" charset="0"/>
                <a:cs typeface="Arial" charset="0"/>
              </a:rPr>
              <a:t>period(2019</a:t>
            </a:r>
            <a:endParaRPr lang="en-US" sz="2400" b="1" dirty="0">
              <a:solidFill>
                <a:srgbClr val="002060"/>
              </a:solidFill>
              <a:latin typeface="Garamond" pitchFamily="18" charset="0"/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9512" y="5453513"/>
            <a:ext cx="8964488" cy="830997"/>
          </a:xfrm>
          <a:prstGeom prst="rect">
            <a:avLst/>
          </a:prstGeom>
          <a:pattFill prst="dashHorz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22225">
            <a:solidFill>
              <a:srgbClr val="FF0000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Rate</a:t>
            </a:r>
            <a:r>
              <a:rPr lang="en-US" sz="2400" b="1" dirty="0">
                <a:latin typeface="Garamond" pitchFamily="18" charset="0"/>
              </a:rPr>
              <a:t>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is defined as the 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number of cases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defined / 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unit of population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 / </a:t>
            </a:r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unit of time</a:t>
            </a:r>
            <a:endParaRPr lang="en-MY" sz="2400" dirty="0">
              <a:solidFill>
                <a:srgbClr val="002060"/>
              </a:solidFill>
              <a:latin typeface="Garamond" pitchFamily="18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7628801" y="6591287"/>
            <a:ext cx="1266440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3C0A0-CDB2-4602-BAD1-21F2316396DB}" type="datetime1">
              <a:rPr lang="en-US" smtClean="0"/>
              <a:t>11/24/2020</a:t>
            </a:fld>
            <a:endParaRPr lang="en-MY"/>
          </a:p>
        </p:txBody>
      </p:sp>
      <p:sp>
        <p:nvSpPr>
          <p:cNvPr id="11" name="Rectangle 10"/>
          <p:cNvSpPr/>
          <p:nvPr/>
        </p:nvSpPr>
        <p:spPr>
          <a:xfrm>
            <a:off x="6039805" y="40813"/>
            <a:ext cx="15889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Cont. .. .Rate</a:t>
            </a:r>
            <a:endParaRPr lang="en-MY" dirty="0"/>
          </a:p>
        </p:txBody>
      </p:sp>
      <p:sp>
        <p:nvSpPr>
          <p:cNvPr id="12" name="Rectangle 11"/>
          <p:cNvSpPr/>
          <p:nvPr/>
        </p:nvSpPr>
        <p:spPr>
          <a:xfrm>
            <a:off x="7545851" y="1019637"/>
            <a:ext cx="105859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u="sng" dirty="0" smtClean="0">
                <a:solidFill>
                  <a:schemeClr val="tx2">
                    <a:lumMod val="25000"/>
                  </a:schemeClr>
                </a:solidFill>
                <a:latin typeface="Garamond" pitchFamily="18" charset="0"/>
              </a:rPr>
              <a:t>  a__</a:t>
            </a:r>
            <a:r>
              <a:rPr lang="en-US" sz="2800" b="1" dirty="0" smtClean="0">
                <a:solidFill>
                  <a:schemeClr val="tx2">
                    <a:lumMod val="25000"/>
                  </a:schemeClr>
                </a:solidFill>
                <a:latin typeface="Garamond" pitchFamily="18" charset="0"/>
              </a:rPr>
              <a:t>                      </a:t>
            </a:r>
            <a:r>
              <a:rPr lang="en-US" sz="2800" b="1" dirty="0">
                <a:solidFill>
                  <a:schemeClr val="tx2">
                    <a:lumMod val="25000"/>
                  </a:schemeClr>
                </a:solidFill>
                <a:latin typeface="Garamond" pitchFamily="18" charset="0"/>
              </a:rPr>
              <a:t>a</a:t>
            </a:r>
            <a:r>
              <a:rPr lang="en-US" sz="2800" b="1" dirty="0" smtClean="0">
                <a:solidFill>
                  <a:schemeClr val="tx2">
                    <a:lumMod val="25000"/>
                  </a:schemeClr>
                </a:solidFill>
                <a:latin typeface="Garamond" pitchFamily="18" charset="0"/>
              </a:rPr>
              <a:t>+ b</a:t>
            </a:r>
            <a:endParaRPr lang="en-US" sz="2800" b="1" dirty="0">
              <a:solidFill>
                <a:schemeClr val="tx2">
                  <a:lumMod val="25000"/>
                </a:schemeClr>
              </a:solidFill>
              <a:latin typeface="Garamond" pitchFamily="18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8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4533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7951" y="1602912"/>
            <a:ext cx="76732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High rates as well as low rates provide useful </a:t>
            </a:r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information</a:t>
            </a:r>
            <a:endParaRPr lang="en-US" sz="2400" b="1" dirty="0">
              <a:solidFill>
                <a:srgbClr val="FF0000"/>
              </a:solidFill>
              <a:latin typeface="Garamond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en-US" sz="24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 spread, </a:t>
            </a:r>
          </a:p>
          <a:p>
            <a:pPr>
              <a:buFont typeface="Arial" charset="0"/>
              <a:buChar char="•"/>
            </a:pPr>
            <a:r>
              <a:rPr lang="en-US" sz="24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transmission. </a:t>
            </a:r>
          </a:p>
          <a:p>
            <a:pPr>
              <a:buFont typeface="Arial" charset="0"/>
              <a:buChar char="•"/>
            </a:pPr>
            <a:r>
              <a:rPr lang="en-US" sz="24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cause,      </a:t>
            </a:r>
          </a:p>
          <a:p>
            <a:pPr>
              <a:buFont typeface="Arial" charset="0"/>
              <a:buChar char="•"/>
            </a:pPr>
            <a:r>
              <a:rPr lang="en-US" sz="24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 control measurements</a:t>
            </a:r>
          </a:p>
        </p:txBody>
      </p:sp>
      <p:sp>
        <p:nvSpPr>
          <p:cNvPr id="3" name="Rectangle 2"/>
          <p:cNvSpPr/>
          <p:nvPr/>
        </p:nvSpPr>
        <p:spPr>
          <a:xfrm>
            <a:off x="1360094" y="3541904"/>
            <a:ext cx="31683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>
                <a:latin typeface="Garamond" pitchFamily="18" charset="0"/>
              </a:rPr>
              <a:t>♂</a:t>
            </a:r>
            <a:r>
              <a:rPr lang="en-US" sz="2400" b="1" dirty="0">
                <a:latin typeface="Garamond" pitchFamily="18" charset="0"/>
              </a:rPr>
              <a:t> = 10 / 50X100=20%</a:t>
            </a:r>
          </a:p>
        </p:txBody>
      </p:sp>
      <p:sp>
        <p:nvSpPr>
          <p:cNvPr id="4" name="Rectangle 3"/>
          <p:cNvSpPr/>
          <p:nvPr/>
        </p:nvSpPr>
        <p:spPr>
          <a:xfrm>
            <a:off x="5109818" y="3311071"/>
            <a:ext cx="37223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Garamond" pitchFamily="18" charset="0"/>
              </a:rPr>
              <a:t>♀ = 25/200X100= =12.5%  </a:t>
            </a:r>
          </a:p>
        </p:txBody>
      </p:sp>
      <p:sp>
        <p:nvSpPr>
          <p:cNvPr id="5" name="Rectangle 4"/>
          <p:cNvSpPr/>
          <p:nvPr/>
        </p:nvSpPr>
        <p:spPr>
          <a:xfrm>
            <a:off x="177951" y="3951744"/>
            <a:ext cx="864096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latin typeface="Garamond" pitchFamily="18" charset="0"/>
                <a:cs typeface="Times New Roman" pitchFamily="18" charset="0"/>
              </a:rPr>
              <a:t>Example</a:t>
            </a:r>
          </a:p>
          <a:p>
            <a:r>
              <a:rPr lang="en-US" sz="2200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200" b="1" dirty="0">
                <a:latin typeface="Garamond" pitchFamily="18" charset="0"/>
                <a:cs typeface="Times New Roman" pitchFamily="18" charset="0"/>
              </a:rPr>
              <a:t>TB  is higher  in males   than females population in the same community so</a:t>
            </a:r>
          </a:p>
          <a:p>
            <a:r>
              <a:rPr lang="en-US" sz="2200" b="1" dirty="0">
                <a:latin typeface="Garamond" pitchFamily="18" charset="0"/>
                <a:cs typeface="Times New Roman" pitchFamily="18" charset="0"/>
              </a:rPr>
              <a:t>TB  occurrence in males  may  related to </a:t>
            </a:r>
          </a:p>
          <a:p>
            <a:r>
              <a:rPr lang="en-US" sz="2200" b="1" dirty="0">
                <a:latin typeface="Garamond" pitchFamily="18" charset="0"/>
                <a:cs typeface="Times New Roman" pitchFamily="18" charset="0"/>
              </a:rPr>
              <a:t>Smoking, HIV ,drug abuse  or any other factors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5096-0442-4B8A-90E6-35541FE57F4F}" type="datetime1">
              <a:rPr lang="en-US" smtClean="0"/>
              <a:t>11/24/2020</a:t>
            </a:fld>
            <a:endParaRPr lang="en-MY"/>
          </a:p>
        </p:txBody>
      </p:sp>
      <p:sp>
        <p:nvSpPr>
          <p:cNvPr id="8" name="Rectangle 7"/>
          <p:cNvSpPr/>
          <p:nvPr/>
        </p:nvSpPr>
        <p:spPr>
          <a:xfrm>
            <a:off x="177951" y="7929"/>
            <a:ext cx="8640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>
                <a:solidFill>
                  <a:srgbClr val="C00000"/>
                </a:solidFill>
                <a:latin typeface="Garamond" pitchFamily="18" charset="0"/>
              </a:rPr>
              <a:t>There are 3 types of rates  </a:t>
            </a:r>
            <a:endParaRPr lang="en-US" sz="2400" b="1" dirty="0">
              <a:solidFill>
                <a:srgbClr val="C00000"/>
              </a:solidFill>
              <a:latin typeface="Garamond" pitchFamily="18" charset="0"/>
            </a:endParaRPr>
          </a:p>
          <a:p>
            <a:pPr>
              <a:buClr>
                <a:srgbClr val="66FF33"/>
              </a:buClr>
              <a:buFont typeface="Wingdings" pitchFamily="2" charset="2"/>
              <a:buChar char="v"/>
            </a:pPr>
            <a:r>
              <a:rPr lang="en-US" sz="2400" b="1" dirty="0">
                <a:latin typeface="Garamond" pitchFamily="18" charset="0"/>
              </a:rPr>
              <a:t>Crud Rates</a:t>
            </a:r>
            <a:endParaRPr lang="en-US" sz="2400" dirty="0">
              <a:latin typeface="Garamond" pitchFamily="18" charset="0"/>
            </a:endParaRPr>
          </a:p>
          <a:p>
            <a:pPr>
              <a:buClr>
                <a:srgbClr val="66FF33"/>
              </a:buClr>
              <a:buFont typeface="Wingdings" pitchFamily="2" charset="2"/>
              <a:buChar char="v"/>
            </a:pPr>
            <a:r>
              <a:rPr lang="en-US" sz="2400" b="1" dirty="0">
                <a:latin typeface="Garamond" pitchFamily="18" charset="0"/>
              </a:rPr>
              <a:t>Adjusted Rates</a:t>
            </a:r>
            <a:endParaRPr lang="en-US" sz="2400" dirty="0">
              <a:latin typeface="Garamond" pitchFamily="18" charset="0"/>
            </a:endParaRPr>
          </a:p>
          <a:p>
            <a:pPr>
              <a:buClr>
                <a:srgbClr val="66FF33"/>
              </a:buClr>
              <a:buFont typeface="Wingdings" pitchFamily="2" charset="2"/>
              <a:buChar char="v"/>
            </a:pPr>
            <a:r>
              <a:rPr lang="en-US" sz="2400" b="1" dirty="0">
                <a:latin typeface="Garamond" pitchFamily="18" charset="0"/>
              </a:rPr>
              <a:t>Specific Rates</a:t>
            </a:r>
            <a:r>
              <a:rPr lang="en-US" sz="2400" dirty="0">
                <a:latin typeface="Garamond" pitchFamily="18" charset="0"/>
              </a:rPr>
              <a:t> For subset or subgroup of total population 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59721" y="5742710"/>
            <a:ext cx="8737449" cy="83099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 rtl="0"/>
            <a:r>
              <a:rPr lang="en-US" sz="2400" b="1" dirty="0"/>
              <a:t>In Rate the No</a:t>
            </a:r>
            <a:r>
              <a:rPr lang="en-US" sz="2400" dirty="0"/>
              <a:t>.  </a:t>
            </a:r>
            <a:r>
              <a:rPr lang="en-US" sz="2400" b="1" dirty="0"/>
              <a:t>of </a:t>
            </a:r>
            <a:r>
              <a:rPr lang="en-US" sz="2400" b="1" dirty="0">
                <a:solidFill>
                  <a:srgbClr val="008000"/>
                </a:solidFill>
              </a:rPr>
              <a:t>cases in numerator </a:t>
            </a:r>
            <a:r>
              <a:rPr lang="en-US" sz="2400" b="1" dirty="0"/>
              <a:t>is</a:t>
            </a:r>
            <a:r>
              <a:rPr lang="en-US" sz="2400" b="1" dirty="0">
                <a:solidFill>
                  <a:schemeClr val="bg2"/>
                </a:solidFill>
              </a:rPr>
              <a:t> </a:t>
            </a:r>
            <a:r>
              <a:rPr lang="en-US" sz="2400" b="1" u="sng" dirty="0">
                <a:solidFill>
                  <a:srgbClr val="008000"/>
                </a:solidFill>
              </a:rPr>
              <a:t>subset o</a:t>
            </a:r>
            <a:r>
              <a:rPr lang="en-US" sz="2400" b="1" dirty="0">
                <a:solidFill>
                  <a:srgbClr val="008000"/>
                </a:solidFill>
              </a:rPr>
              <a:t>f the population</a:t>
            </a:r>
            <a:r>
              <a:rPr lang="en-US" sz="2400" b="1" dirty="0">
                <a:solidFill>
                  <a:schemeClr val="bg2"/>
                </a:solidFill>
              </a:rPr>
              <a:t> </a:t>
            </a:r>
            <a:r>
              <a:rPr lang="en-US" sz="2400" b="1" dirty="0"/>
              <a:t>No. In denominator</a:t>
            </a:r>
          </a:p>
        </p:txBody>
      </p:sp>
      <p:sp>
        <p:nvSpPr>
          <p:cNvPr id="10" name="Rectangle 9"/>
          <p:cNvSpPr/>
          <p:nvPr/>
        </p:nvSpPr>
        <p:spPr>
          <a:xfrm>
            <a:off x="7838573" y="4653136"/>
            <a:ext cx="1058597" cy="954107"/>
          </a:xfrm>
          <a:prstGeom prst="rect">
            <a:avLst/>
          </a:prstGeom>
          <a:ln w="25400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u="sng" dirty="0" smtClean="0">
                <a:solidFill>
                  <a:schemeClr val="tx2">
                    <a:lumMod val="25000"/>
                  </a:schemeClr>
                </a:solidFill>
                <a:latin typeface="Garamond" pitchFamily="18" charset="0"/>
              </a:rPr>
              <a:t>  a__</a:t>
            </a:r>
            <a:r>
              <a:rPr lang="en-US" sz="2800" b="1" dirty="0" smtClean="0">
                <a:solidFill>
                  <a:schemeClr val="tx2">
                    <a:lumMod val="25000"/>
                  </a:schemeClr>
                </a:solidFill>
                <a:latin typeface="Garamond" pitchFamily="18" charset="0"/>
              </a:rPr>
              <a:t>                      </a:t>
            </a:r>
            <a:r>
              <a:rPr lang="en-US" sz="2800" b="1" dirty="0">
                <a:solidFill>
                  <a:schemeClr val="tx2">
                    <a:lumMod val="25000"/>
                  </a:schemeClr>
                </a:solidFill>
                <a:latin typeface="Garamond" pitchFamily="18" charset="0"/>
              </a:rPr>
              <a:t>a</a:t>
            </a:r>
            <a:r>
              <a:rPr lang="en-US" sz="2800" b="1" dirty="0" smtClean="0">
                <a:solidFill>
                  <a:schemeClr val="tx2">
                    <a:lumMod val="25000"/>
                  </a:schemeClr>
                </a:solidFill>
                <a:latin typeface="Garamond" pitchFamily="18" charset="0"/>
              </a:rPr>
              <a:t>+ b</a:t>
            </a:r>
            <a:endParaRPr lang="en-US" sz="2800" b="1" dirty="0">
              <a:solidFill>
                <a:schemeClr val="tx2">
                  <a:lumMod val="25000"/>
                </a:schemeClr>
              </a:solidFill>
              <a:latin typeface="Garamond" pitchFamily="18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9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5918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2095</TotalTime>
  <Words>2714</Words>
  <Application>Microsoft Office PowerPoint</Application>
  <PresentationFormat>On-screen Show (4:3)</PresentationFormat>
  <Paragraphs>452</Paragraphs>
  <Slides>33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Factors influencing prevalence rate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155</cp:revision>
  <dcterms:created xsi:type="dcterms:W3CDTF">2019-09-24T19:58:10Z</dcterms:created>
  <dcterms:modified xsi:type="dcterms:W3CDTF">2020-11-24T16:47:28Z</dcterms:modified>
</cp:coreProperties>
</file>