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ink/ink2.xml" ContentType="application/inkml+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ink/ink1.xml" ContentType="application/inkml+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4199" r:id="rId1"/>
  </p:sldMasterIdLst>
  <p:notesMasterIdLst>
    <p:notesMasterId r:id="rId56"/>
  </p:notesMasterIdLst>
  <p:sldIdLst>
    <p:sldId id="356" r:id="rId2"/>
    <p:sldId id="327" r:id="rId3"/>
    <p:sldId id="328" r:id="rId4"/>
    <p:sldId id="329" r:id="rId5"/>
    <p:sldId id="330" r:id="rId6"/>
    <p:sldId id="331" r:id="rId7"/>
    <p:sldId id="332" r:id="rId8"/>
    <p:sldId id="333" r:id="rId9"/>
    <p:sldId id="334" r:id="rId10"/>
    <p:sldId id="335" r:id="rId11"/>
    <p:sldId id="336" r:id="rId12"/>
    <p:sldId id="337" r:id="rId13"/>
    <p:sldId id="338" r:id="rId14"/>
    <p:sldId id="339" r:id="rId15"/>
    <p:sldId id="340" r:id="rId16"/>
    <p:sldId id="341" r:id="rId17"/>
    <p:sldId id="342" r:id="rId18"/>
    <p:sldId id="358" r:id="rId19"/>
    <p:sldId id="289" r:id="rId20"/>
    <p:sldId id="290" r:id="rId21"/>
    <p:sldId id="314" r:id="rId22"/>
    <p:sldId id="291" r:id="rId23"/>
    <p:sldId id="292" r:id="rId24"/>
    <p:sldId id="315" r:id="rId25"/>
    <p:sldId id="324" r:id="rId26"/>
    <p:sldId id="293" r:id="rId27"/>
    <p:sldId id="316" r:id="rId28"/>
    <p:sldId id="294" r:id="rId29"/>
    <p:sldId id="317" r:id="rId30"/>
    <p:sldId id="295" r:id="rId31"/>
    <p:sldId id="318" r:id="rId32"/>
    <p:sldId id="323" r:id="rId33"/>
    <p:sldId id="296" r:id="rId34"/>
    <p:sldId id="319" r:id="rId35"/>
    <p:sldId id="321" r:id="rId36"/>
    <p:sldId id="320" r:id="rId37"/>
    <p:sldId id="297" r:id="rId38"/>
    <p:sldId id="298" r:id="rId39"/>
    <p:sldId id="322" r:id="rId40"/>
    <p:sldId id="299" r:id="rId41"/>
    <p:sldId id="300" r:id="rId42"/>
    <p:sldId id="357" r:id="rId43"/>
    <p:sldId id="344" r:id="rId44"/>
    <p:sldId id="345" r:id="rId45"/>
    <p:sldId id="346" r:id="rId46"/>
    <p:sldId id="347" r:id="rId47"/>
    <p:sldId id="348" r:id="rId48"/>
    <p:sldId id="349" r:id="rId49"/>
    <p:sldId id="350" r:id="rId50"/>
    <p:sldId id="352" r:id="rId51"/>
    <p:sldId id="353" r:id="rId52"/>
    <p:sldId id="354" r:id="rId53"/>
    <p:sldId id="355" r:id="rId54"/>
    <p:sldId id="359" r:id="rId55"/>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5" d="100"/>
          <a:sy n="65" d="100"/>
        </p:scale>
        <p:origin x="-1452" y="-108"/>
      </p:cViewPr>
      <p:guideLst>
        <p:guide orient="horz" pos="2880"/>
        <p:guide pos="216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D371AF-5583-4773-8BED-3C199C210FDA}"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n-US"/>
        </a:p>
      </dgm:t>
    </dgm:pt>
    <dgm:pt modelId="{793117FC-8116-47AE-A0D8-65A7F517E1BE}">
      <dgm:prSet phldrT="[Text]" custT="1"/>
      <dgm:spPr/>
      <dgm:t>
        <a:bodyPr/>
        <a:lstStyle/>
        <a:p>
          <a:r>
            <a:rPr lang="en-US" sz="2000" b="1" dirty="0">
              <a:solidFill>
                <a:srgbClr val="FFFF00"/>
              </a:solidFill>
            </a:rPr>
            <a:t>Diagnosis of melanoma</a:t>
          </a:r>
        </a:p>
      </dgm:t>
    </dgm:pt>
    <dgm:pt modelId="{E1B43B16-870D-4505-89C1-B48B417FFE18}" type="parTrans" cxnId="{07DC3B04-F61F-4436-974D-63BF7307B721}">
      <dgm:prSet/>
      <dgm:spPr/>
      <dgm:t>
        <a:bodyPr/>
        <a:lstStyle/>
        <a:p>
          <a:endParaRPr lang="en-US"/>
        </a:p>
      </dgm:t>
    </dgm:pt>
    <dgm:pt modelId="{0F0B7F30-1A89-4462-92E5-1A292DB6D93B}" type="sibTrans" cxnId="{07DC3B04-F61F-4436-974D-63BF7307B721}">
      <dgm:prSet/>
      <dgm:spPr/>
      <dgm:t>
        <a:bodyPr/>
        <a:lstStyle/>
        <a:p>
          <a:endParaRPr lang="en-US"/>
        </a:p>
      </dgm:t>
    </dgm:pt>
    <dgm:pt modelId="{9F765F30-D38A-4DF0-9EFB-19CF1C960655}">
      <dgm:prSet phldrT="[Text]" custT="1"/>
      <dgm:spPr/>
      <dgm:t>
        <a:bodyPr/>
        <a:lstStyle/>
        <a:p>
          <a:r>
            <a:rPr lang="en-US" sz="1800" b="1" dirty="0"/>
            <a:t>A. History</a:t>
          </a:r>
        </a:p>
      </dgm:t>
    </dgm:pt>
    <dgm:pt modelId="{D7D8C8D0-DE5C-4F68-948A-C2A8CC921A96}" type="parTrans" cxnId="{DC79A548-DD0C-48B3-BE14-11BBB0578E8D}">
      <dgm:prSet/>
      <dgm:spPr/>
      <dgm:t>
        <a:bodyPr/>
        <a:lstStyle/>
        <a:p>
          <a:endParaRPr lang="en-US"/>
        </a:p>
      </dgm:t>
    </dgm:pt>
    <dgm:pt modelId="{DE9EC99A-490D-4505-8BB3-4BA270A2352F}" type="sibTrans" cxnId="{DC79A548-DD0C-48B3-BE14-11BBB0578E8D}">
      <dgm:prSet/>
      <dgm:spPr/>
      <dgm:t>
        <a:bodyPr/>
        <a:lstStyle/>
        <a:p>
          <a:endParaRPr lang="en-US"/>
        </a:p>
      </dgm:t>
    </dgm:pt>
    <dgm:pt modelId="{576AD85A-A9DD-425F-BEB1-99B8E68DCADB}">
      <dgm:prSet phldrT="[Text]" custT="1"/>
      <dgm:spPr/>
      <dgm:t>
        <a:bodyPr/>
        <a:lstStyle/>
        <a:p>
          <a:r>
            <a:rPr lang="en-US" sz="1800" b="1" dirty="0"/>
            <a:t>B. Physical exam</a:t>
          </a:r>
        </a:p>
      </dgm:t>
    </dgm:pt>
    <dgm:pt modelId="{955A2D63-A9A7-4399-861A-5FDDC4553FB3}" type="parTrans" cxnId="{06EA1DDC-4C6A-4F59-9AA0-E825C4F07E9C}">
      <dgm:prSet/>
      <dgm:spPr/>
      <dgm:t>
        <a:bodyPr/>
        <a:lstStyle/>
        <a:p>
          <a:endParaRPr lang="en-US"/>
        </a:p>
      </dgm:t>
    </dgm:pt>
    <dgm:pt modelId="{37580D0B-D5B7-470F-86F7-3DFF5788659F}" type="sibTrans" cxnId="{06EA1DDC-4C6A-4F59-9AA0-E825C4F07E9C}">
      <dgm:prSet/>
      <dgm:spPr/>
      <dgm:t>
        <a:bodyPr/>
        <a:lstStyle/>
        <a:p>
          <a:endParaRPr lang="en-US"/>
        </a:p>
      </dgm:t>
    </dgm:pt>
    <dgm:pt modelId="{0AEF942D-410F-4075-BCC4-59DC01C0C636}">
      <dgm:prSet/>
      <dgm:spPr/>
      <dgm:t>
        <a:bodyPr/>
        <a:lstStyle/>
        <a:p>
          <a:r>
            <a:rPr lang="en-US" dirty="0">
              <a:solidFill>
                <a:schemeClr val="tx1"/>
              </a:solidFill>
            </a:rPr>
            <a:t>* Only 60%-80% sensitivity </a:t>
          </a:r>
          <a:br>
            <a:rPr lang="en-US" dirty="0">
              <a:solidFill>
                <a:schemeClr val="tx1"/>
              </a:solidFill>
            </a:rPr>
          </a:br>
          <a:r>
            <a:rPr lang="en-US" dirty="0">
              <a:solidFill>
                <a:schemeClr val="tx1"/>
              </a:solidFill>
            </a:rPr>
            <a:t>*</a:t>
          </a:r>
          <a:r>
            <a:rPr lang="en-US" b="1" u="sng" dirty="0">
              <a:solidFill>
                <a:schemeClr val="tx1"/>
              </a:solidFill>
            </a:rPr>
            <a:t>Common clinical features of melanoma lesions: (ABCDE)</a:t>
          </a:r>
        </a:p>
        <a:p>
          <a:r>
            <a:rPr lang="en-US" dirty="0">
              <a:solidFill>
                <a:schemeClr val="tx1"/>
              </a:solidFill>
            </a:rPr>
            <a:t>1. Asymmetry</a:t>
          </a:r>
        </a:p>
        <a:p>
          <a:r>
            <a:rPr lang="en-US" dirty="0">
              <a:solidFill>
                <a:schemeClr val="tx1"/>
              </a:solidFill>
            </a:rPr>
            <a:t>2. Border irregularity</a:t>
          </a:r>
        </a:p>
        <a:p>
          <a:r>
            <a:rPr lang="en-US" dirty="0">
              <a:solidFill>
                <a:schemeClr val="tx1"/>
              </a:solidFill>
            </a:rPr>
            <a:t>3. Color variation</a:t>
          </a:r>
        </a:p>
        <a:p>
          <a:r>
            <a:rPr lang="en-US" dirty="0">
              <a:solidFill>
                <a:schemeClr val="tx1"/>
              </a:solidFill>
            </a:rPr>
            <a:t>4. Diameter &gt;6 mm</a:t>
          </a:r>
        </a:p>
        <a:p>
          <a:r>
            <a:rPr lang="en-US" dirty="0">
              <a:solidFill>
                <a:schemeClr val="tx1"/>
              </a:solidFill>
            </a:rPr>
            <a:t>5. Enlarging/evolving lesion</a:t>
          </a:r>
        </a:p>
        <a:p>
          <a:endParaRPr lang="en-US" dirty="0"/>
        </a:p>
      </dgm:t>
    </dgm:pt>
    <dgm:pt modelId="{D13A8272-E0B5-48C5-85E2-05491C85F536}" type="parTrans" cxnId="{31E5B242-3B47-4498-A7E5-C20F7FE1AFF8}">
      <dgm:prSet/>
      <dgm:spPr/>
      <dgm:t>
        <a:bodyPr/>
        <a:lstStyle/>
        <a:p>
          <a:endParaRPr lang="en-US"/>
        </a:p>
      </dgm:t>
    </dgm:pt>
    <dgm:pt modelId="{2B3ADF73-9788-4C3F-882E-AC94558DECD5}" type="sibTrans" cxnId="{31E5B242-3B47-4498-A7E5-C20F7FE1AFF8}">
      <dgm:prSet/>
      <dgm:spPr/>
      <dgm:t>
        <a:bodyPr/>
        <a:lstStyle/>
        <a:p>
          <a:endParaRPr lang="en-US"/>
        </a:p>
      </dgm:t>
    </dgm:pt>
    <dgm:pt modelId="{61607DAB-0F52-4781-9BD5-C8438F3D1493}" type="pres">
      <dgm:prSet presAssocID="{33D371AF-5583-4773-8BED-3C199C210FDA}" presName="hierChild1" presStyleCnt="0">
        <dgm:presLayoutVars>
          <dgm:orgChart val="1"/>
          <dgm:chPref val="1"/>
          <dgm:dir/>
          <dgm:animOne val="branch"/>
          <dgm:animLvl val="lvl"/>
          <dgm:resizeHandles/>
        </dgm:presLayoutVars>
      </dgm:prSet>
      <dgm:spPr/>
      <dgm:t>
        <a:bodyPr/>
        <a:lstStyle/>
        <a:p>
          <a:pPr rtl="1"/>
          <a:endParaRPr lang="ar-SA"/>
        </a:p>
      </dgm:t>
    </dgm:pt>
    <dgm:pt modelId="{542051C2-1A37-4C93-8758-96D4D65393A2}" type="pres">
      <dgm:prSet presAssocID="{793117FC-8116-47AE-A0D8-65A7F517E1BE}" presName="hierRoot1" presStyleCnt="0">
        <dgm:presLayoutVars>
          <dgm:hierBranch val="init"/>
        </dgm:presLayoutVars>
      </dgm:prSet>
      <dgm:spPr/>
    </dgm:pt>
    <dgm:pt modelId="{3BC7BE19-49B0-4883-B1E6-E6E703B98A65}" type="pres">
      <dgm:prSet presAssocID="{793117FC-8116-47AE-A0D8-65A7F517E1BE}" presName="rootComposite1" presStyleCnt="0"/>
      <dgm:spPr/>
    </dgm:pt>
    <dgm:pt modelId="{F0FE70CD-2617-439A-881C-8DFB3CC17EED}" type="pres">
      <dgm:prSet presAssocID="{793117FC-8116-47AE-A0D8-65A7F517E1BE}" presName="rootText1" presStyleLbl="node0" presStyleIdx="0" presStyleCnt="1" custScaleY="46239">
        <dgm:presLayoutVars>
          <dgm:chPref val="3"/>
        </dgm:presLayoutVars>
      </dgm:prSet>
      <dgm:spPr/>
      <dgm:t>
        <a:bodyPr/>
        <a:lstStyle/>
        <a:p>
          <a:pPr rtl="1"/>
          <a:endParaRPr lang="ar-SA"/>
        </a:p>
      </dgm:t>
    </dgm:pt>
    <dgm:pt modelId="{FD40F173-4F69-44CB-9DA5-5614B7C7E8A4}" type="pres">
      <dgm:prSet presAssocID="{793117FC-8116-47AE-A0D8-65A7F517E1BE}" presName="rootConnector1" presStyleLbl="node1" presStyleIdx="0" presStyleCnt="0"/>
      <dgm:spPr/>
      <dgm:t>
        <a:bodyPr/>
        <a:lstStyle/>
        <a:p>
          <a:pPr rtl="1"/>
          <a:endParaRPr lang="ar-SA"/>
        </a:p>
      </dgm:t>
    </dgm:pt>
    <dgm:pt modelId="{86D9B428-DA13-4FF5-A185-7B9189658E26}" type="pres">
      <dgm:prSet presAssocID="{793117FC-8116-47AE-A0D8-65A7F517E1BE}" presName="hierChild2" presStyleCnt="0"/>
      <dgm:spPr/>
    </dgm:pt>
    <dgm:pt modelId="{56E9CE4F-D2F2-4598-B636-07091D611D85}" type="pres">
      <dgm:prSet presAssocID="{D7D8C8D0-DE5C-4F68-948A-C2A8CC921A96}" presName="Name37" presStyleLbl="parChTrans1D2" presStyleIdx="0" presStyleCnt="2"/>
      <dgm:spPr/>
      <dgm:t>
        <a:bodyPr/>
        <a:lstStyle/>
        <a:p>
          <a:pPr rtl="1"/>
          <a:endParaRPr lang="ar-SA"/>
        </a:p>
      </dgm:t>
    </dgm:pt>
    <dgm:pt modelId="{CBD91FC4-1097-44B1-A893-F5B4B7E61540}" type="pres">
      <dgm:prSet presAssocID="{9F765F30-D38A-4DF0-9EFB-19CF1C960655}" presName="hierRoot2" presStyleCnt="0">
        <dgm:presLayoutVars>
          <dgm:hierBranch val="init"/>
        </dgm:presLayoutVars>
      </dgm:prSet>
      <dgm:spPr/>
    </dgm:pt>
    <dgm:pt modelId="{7F6AD46F-7982-4E2D-8A94-9051228DCAFF}" type="pres">
      <dgm:prSet presAssocID="{9F765F30-D38A-4DF0-9EFB-19CF1C960655}" presName="rootComposite" presStyleCnt="0"/>
      <dgm:spPr/>
    </dgm:pt>
    <dgm:pt modelId="{42D12537-D6A7-422E-A020-5D1798C8F0D2}" type="pres">
      <dgm:prSet presAssocID="{9F765F30-D38A-4DF0-9EFB-19CF1C960655}" presName="rootText" presStyleLbl="node2" presStyleIdx="0" presStyleCnt="2" custScaleX="77998" custScaleY="46509" custLinFactNeighborX="-3" custLinFactNeighborY="-2276">
        <dgm:presLayoutVars>
          <dgm:chPref val="3"/>
        </dgm:presLayoutVars>
      </dgm:prSet>
      <dgm:spPr/>
      <dgm:t>
        <a:bodyPr/>
        <a:lstStyle/>
        <a:p>
          <a:pPr rtl="1"/>
          <a:endParaRPr lang="ar-SA"/>
        </a:p>
      </dgm:t>
    </dgm:pt>
    <dgm:pt modelId="{F40883F4-5F07-4495-A46C-E99C5A2CEDBC}" type="pres">
      <dgm:prSet presAssocID="{9F765F30-D38A-4DF0-9EFB-19CF1C960655}" presName="rootConnector" presStyleLbl="node2" presStyleIdx="0" presStyleCnt="2"/>
      <dgm:spPr/>
      <dgm:t>
        <a:bodyPr/>
        <a:lstStyle/>
        <a:p>
          <a:pPr rtl="1"/>
          <a:endParaRPr lang="ar-SA"/>
        </a:p>
      </dgm:t>
    </dgm:pt>
    <dgm:pt modelId="{08304585-EDA3-45C8-ADD7-3325174976A9}" type="pres">
      <dgm:prSet presAssocID="{9F765F30-D38A-4DF0-9EFB-19CF1C960655}" presName="hierChild4" presStyleCnt="0"/>
      <dgm:spPr/>
    </dgm:pt>
    <dgm:pt modelId="{BE8C5590-ACA3-40D3-BF48-59094C45A95C}" type="pres">
      <dgm:prSet presAssocID="{9F765F30-D38A-4DF0-9EFB-19CF1C960655}" presName="hierChild5" presStyleCnt="0"/>
      <dgm:spPr/>
    </dgm:pt>
    <dgm:pt modelId="{76001C92-60FE-4153-AB2D-CB0EA77A5FC7}" type="pres">
      <dgm:prSet presAssocID="{955A2D63-A9A7-4399-861A-5FDDC4553FB3}" presName="Name37" presStyleLbl="parChTrans1D2" presStyleIdx="1" presStyleCnt="2"/>
      <dgm:spPr/>
      <dgm:t>
        <a:bodyPr/>
        <a:lstStyle/>
        <a:p>
          <a:pPr rtl="1"/>
          <a:endParaRPr lang="ar-SA"/>
        </a:p>
      </dgm:t>
    </dgm:pt>
    <dgm:pt modelId="{9F7625E6-39AB-405C-9473-029ACEB01357}" type="pres">
      <dgm:prSet presAssocID="{576AD85A-A9DD-425F-BEB1-99B8E68DCADB}" presName="hierRoot2" presStyleCnt="0">
        <dgm:presLayoutVars>
          <dgm:hierBranch val="init"/>
        </dgm:presLayoutVars>
      </dgm:prSet>
      <dgm:spPr/>
    </dgm:pt>
    <dgm:pt modelId="{0E716362-FB84-4F2A-B25D-D9EC392B1D9B}" type="pres">
      <dgm:prSet presAssocID="{576AD85A-A9DD-425F-BEB1-99B8E68DCADB}" presName="rootComposite" presStyleCnt="0"/>
      <dgm:spPr/>
    </dgm:pt>
    <dgm:pt modelId="{B5DF3BCE-60A2-41E8-A487-B07B69A412B9}" type="pres">
      <dgm:prSet presAssocID="{576AD85A-A9DD-425F-BEB1-99B8E68DCADB}" presName="rootText" presStyleLbl="node2" presStyleIdx="1" presStyleCnt="2" custScaleX="84333" custScaleY="49422" custLinFactNeighborX="9211" custLinFactNeighborY="1925">
        <dgm:presLayoutVars>
          <dgm:chPref val="3"/>
        </dgm:presLayoutVars>
      </dgm:prSet>
      <dgm:spPr/>
      <dgm:t>
        <a:bodyPr/>
        <a:lstStyle/>
        <a:p>
          <a:pPr rtl="1"/>
          <a:endParaRPr lang="ar-SA"/>
        </a:p>
      </dgm:t>
    </dgm:pt>
    <dgm:pt modelId="{AAB0ED5E-66BA-4D08-91B5-2896FA0C66AE}" type="pres">
      <dgm:prSet presAssocID="{576AD85A-A9DD-425F-BEB1-99B8E68DCADB}" presName="rootConnector" presStyleLbl="node2" presStyleIdx="1" presStyleCnt="2"/>
      <dgm:spPr/>
      <dgm:t>
        <a:bodyPr/>
        <a:lstStyle/>
        <a:p>
          <a:pPr rtl="1"/>
          <a:endParaRPr lang="ar-SA"/>
        </a:p>
      </dgm:t>
    </dgm:pt>
    <dgm:pt modelId="{D2463D74-C0EF-43F0-AE84-BFF7F79EB2BC}" type="pres">
      <dgm:prSet presAssocID="{576AD85A-A9DD-425F-BEB1-99B8E68DCADB}" presName="hierChild4" presStyleCnt="0"/>
      <dgm:spPr/>
    </dgm:pt>
    <dgm:pt modelId="{8D50EC24-BBBF-4DDD-BCF2-2E765847BB31}" type="pres">
      <dgm:prSet presAssocID="{D13A8272-E0B5-48C5-85E2-05491C85F536}" presName="Name37" presStyleLbl="parChTrans1D3" presStyleIdx="0" presStyleCnt="1"/>
      <dgm:spPr/>
      <dgm:t>
        <a:bodyPr/>
        <a:lstStyle/>
        <a:p>
          <a:pPr rtl="1"/>
          <a:endParaRPr lang="ar-SA"/>
        </a:p>
      </dgm:t>
    </dgm:pt>
    <dgm:pt modelId="{8B161EF2-4ED8-4AF1-87C5-A4C72772D188}" type="pres">
      <dgm:prSet presAssocID="{0AEF942D-410F-4075-BCC4-59DC01C0C636}" presName="hierRoot2" presStyleCnt="0">
        <dgm:presLayoutVars>
          <dgm:hierBranch val="init"/>
        </dgm:presLayoutVars>
      </dgm:prSet>
      <dgm:spPr/>
    </dgm:pt>
    <dgm:pt modelId="{F6266F3E-5187-46A8-B085-87CEB8833066}" type="pres">
      <dgm:prSet presAssocID="{0AEF942D-410F-4075-BCC4-59DC01C0C636}" presName="rootComposite" presStyleCnt="0"/>
      <dgm:spPr/>
    </dgm:pt>
    <dgm:pt modelId="{C1E8F12E-511A-48E5-8831-F010260DF4AB}" type="pres">
      <dgm:prSet presAssocID="{0AEF942D-410F-4075-BCC4-59DC01C0C636}" presName="rootText" presStyleLbl="node3" presStyleIdx="0" presStyleCnt="1" custScaleY="172683">
        <dgm:presLayoutVars>
          <dgm:chPref val="3"/>
        </dgm:presLayoutVars>
      </dgm:prSet>
      <dgm:spPr/>
      <dgm:t>
        <a:bodyPr/>
        <a:lstStyle/>
        <a:p>
          <a:pPr rtl="1"/>
          <a:endParaRPr lang="ar-SA"/>
        </a:p>
      </dgm:t>
    </dgm:pt>
    <dgm:pt modelId="{60999896-4A38-4A83-93AF-B564929365BE}" type="pres">
      <dgm:prSet presAssocID="{0AEF942D-410F-4075-BCC4-59DC01C0C636}" presName="rootConnector" presStyleLbl="node3" presStyleIdx="0" presStyleCnt="1"/>
      <dgm:spPr/>
      <dgm:t>
        <a:bodyPr/>
        <a:lstStyle/>
        <a:p>
          <a:pPr rtl="1"/>
          <a:endParaRPr lang="ar-SA"/>
        </a:p>
      </dgm:t>
    </dgm:pt>
    <dgm:pt modelId="{44376AFD-59D9-4129-A78F-EE2872A6F1CC}" type="pres">
      <dgm:prSet presAssocID="{0AEF942D-410F-4075-BCC4-59DC01C0C636}" presName="hierChild4" presStyleCnt="0"/>
      <dgm:spPr/>
    </dgm:pt>
    <dgm:pt modelId="{413EF8E6-1D2D-4484-9B6D-E8724BAC438F}" type="pres">
      <dgm:prSet presAssocID="{0AEF942D-410F-4075-BCC4-59DC01C0C636}" presName="hierChild5" presStyleCnt="0"/>
      <dgm:spPr/>
    </dgm:pt>
    <dgm:pt modelId="{80A639F5-F8CA-4525-8E19-E7FEB5C2369B}" type="pres">
      <dgm:prSet presAssocID="{576AD85A-A9DD-425F-BEB1-99B8E68DCADB}" presName="hierChild5" presStyleCnt="0"/>
      <dgm:spPr/>
    </dgm:pt>
    <dgm:pt modelId="{37F07C3E-5563-45DA-921F-886CD138273B}" type="pres">
      <dgm:prSet presAssocID="{793117FC-8116-47AE-A0D8-65A7F517E1BE}" presName="hierChild3" presStyleCnt="0"/>
      <dgm:spPr/>
    </dgm:pt>
  </dgm:ptLst>
  <dgm:cxnLst>
    <dgm:cxn modelId="{DC79A548-DD0C-48B3-BE14-11BBB0578E8D}" srcId="{793117FC-8116-47AE-A0D8-65A7F517E1BE}" destId="{9F765F30-D38A-4DF0-9EFB-19CF1C960655}" srcOrd="0" destOrd="0" parTransId="{D7D8C8D0-DE5C-4F68-948A-C2A8CC921A96}" sibTransId="{DE9EC99A-490D-4505-8BB3-4BA270A2352F}"/>
    <dgm:cxn modelId="{31E5B242-3B47-4498-A7E5-C20F7FE1AFF8}" srcId="{576AD85A-A9DD-425F-BEB1-99B8E68DCADB}" destId="{0AEF942D-410F-4075-BCC4-59DC01C0C636}" srcOrd="0" destOrd="0" parTransId="{D13A8272-E0B5-48C5-85E2-05491C85F536}" sibTransId="{2B3ADF73-9788-4C3F-882E-AC94558DECD5}"/>
    <dgm:cxn modelId="{69147A34-E375-4429-8F22-58EF02C9CC31}" type="presOf" srcId="{9F765F30-D38A-4DF0-9EFB-19CF1C960655}" destId="{F40883F4-5F07-4495-A46C-E99C5A2CEDBC}" srcOrd="1" destOrd="0" presId="urn:microsoft.com/office/officeart/2005/8/layout/orgChart1"/>
    <dgm:cxn modelId="{152A348B-BA86-4988-A6CD-F6A2FDD0926C}" type="presOf" srcId="{0AEF942D-410F-4075-BCC4-59DC01C0C636}" destId="{C1E8F12E-511A-48E5-8831-F010260DF4AB}" srcOrd="0" destOrd="0" presId="urn:microsoft.com/office/officeart/2005/8/layout/orgChart1"/>
    <dgm:cxn modelId="{AA1526BE-D741-4EAF-A8D5-9BC7812F8B56}" type="presOf" srcId="{955A2D63-A9A7-4399-861A-5FDDC4553FB3}" destId="{76001C92-60FE-4153-AB2D-CB0EA77A5FC7}" srcOrd="0" destOrd="0" presId="urn:microsoft.com/office/officeart/2005/8/layout/orgChart1"/>
    <dgm:cxn modelId="{62A2967A-26ED-44ED-AEBE-3328DE334DD9}" type="presOf" srcId="{33D371AF-5583-4773-8BED-3C199C210FDA}" destId="{61607DAB-0F52-4781-9BD5-C8438F3D1493}" srcOrd="0" destOrd="0" presId="urn:microsoft.com/office/officeart/2005/8/layout/orgChart1"/>
    <dgm:cxn modelId="{CDBFEB84-F55B-4C8B-BC67-F68D6E4E9699}" type="presOf" srcId="{793117FC-8116-47AE-A0D8-65A7F517E1BE}" destId="{FD40F173-4F69-44CB-9DA5-5614B7C7E8A4}" srcOrd="1" destOrd="0" presId="urn:microsoft.com/office/officeart/2005/8/layout/orgChart1"/>
    <dgm:cxn modelId="{F08282D9-522F-4F25-986B-6682BF2F0C1B}" type="presOf" srcId="{D13A8272-E0B5-48C5-85E2-05491C85F536}" destId="{8D50EC24-BBBF-4DDD-BCF2-2E765847BB31}" srcOrd="0" destOrd="0" presId="urn:microsoft.com/office/officeart/2005/8/layout/orgChart1"/>
    <dgm:cxn modelId="{11CAA327-98EE-4523-BEC9-E7FA7C23F896}" type="presOf" srcId="{9F765F30-D38A-4DF0-9EFB-19CF1C960655}" destId="{42D12537-D6A7-422E-A020-5D1798C8F0D2}" srcOrd="0" destOrd="0" presId="urn:microsoft.com/office/officeart/2005/8/layout/orgChart1"/>
    <dgm:cxn modelId="{06EA1DDC-4C6A-4F59-9AA0-E825C4F07E9C}" srcId="{793117FC-8116-47AE-A0D8-65A7F517E1BE}" destId="{576AD85A-A9DD-425F-BEB1-99B8E68DCADB}" srcOrd="1" destOrd="0" parTransId="{955A2D63-A9A7-4399-861A-5FDDC4553FB3}" sibTransId="{37580D0B-D5B7-470F-86F7-3DFF5788659F}"/>
    <dgm:cxn modelId="{9D5883CD-56F0-4F9E-BF79-7E63FFDB6A15}" type="presOf" srcId="{0AEF942D-410F-4075-BCC4-59DC01C0C636}" destId="{60999896-4A38-4A83-93AF-B564929365BE}" srcOrd="1" destOrd="0" presId="urn:microsoft.com/office/officeart/2005/8/layout/orgChart1"/>
    <dgm:cxn modelId="{3971D983-7C65-4BB8-BDA7-4DC1A79DF44C}" type="presOf" srcId="{576AD85A-A9DD-425F-BEB1-99B8E68DCADB}" destId="{B5DF3BCE-60A2-41E8-A487-B07B69A412B9}" srcOrd="0" destOrd="0" presId="urn:microsoft.com/office/officeart/2005/8/layout/orgChart1"/>
    <dgm:cxn modelId="{B086D13C-433E-42F4-A207-31E4AB18223F}" type="presOf" srcId="{576AD85A-A9DD-425F-BEB1-99B8E68DCADB}" destId="{AAB0ED5E-66BA-4D08-91B5-2896FA0C66AE}" srcOrd="1" destOrd="0" presId="urn:microsoft.com/office/officeart/2005/8/layout/orgChart1"/>
    <dgm:cxn modelId="{07DC3B04-F61F-4436-974D-63BF7307B721}" srcId="{33D371AF-5583-4773-8BED-3C199C210FDA}" destId="{793117FC-8116-47AE-A0D8-65A7F517E1BE}" srcOrd="0" destOrd="0" parTransId="{E1B43B16-870D-4505-89C1-B48B417FFE18}" sibTransId="{0F0B7F30-1A89-4462-92E5-1A292DB6D93B}"/>
    <dgm:cxn modelId="{EE420433-2FA3-4880-AE69-653DA5913AE0}" type="presOf" srcId="{793117FC-8116-47AE-A0D8-65A7F517E1BE}" destId="{F0FE70CD-2617-439A-881C-8DFB3CC17EED}" srcOrd="0" destOrd="0" presId="urn:microsoft.com/office/officeart/2005/8/layout/orgChart1"/>
    <dgm:cxn modelId="{DA9A1FF1-9704-456D-B6ED-145DAC890EF4}" type="presOf" srcId="{D7D8C8D0-DE5C-4F68-948A-C2A8CC921A96}" destId="{56E9CE4F-D2F2-4598-B636-07091D611D85}" srcOrd="0" destOrd="0" presId="urn:microsoft.com/office/officeart/2005/8/layout/orgChart1"/>
    <dgm:cxn modelId="{B663F32B-D6B7-4B63-A0C0-144705FB0062}" type="presParOf" srcId="{61607DAB-0F52-4781-9BD5-C8438F3D1493}" destId="{542051C2-1A37-4C93-8758-96D4D65393A2}" srcOrd="0" destOrd="0" presId="urn:microsoft.com/office/officeart/2005/8/layout/orgChart1"/>
    <dgm:cxn modelId="{2D6D4767-0151-48CC-B8D9-1442D916CE17}" type="presParOf" srcId="{542051C2-1A37-4C93-8758-96D4D65393A2}" destId="{3BC7BE19-49B0-4883-B1E6-E6E703B98A65}" srcOrd="0" destOrd="0" presId="urn:microsoft.com/office/officeart/2005/8/layout/orgChart1"/>
    <dgm:cxn modelId="{BC0C29D1-B3D8-4BC6-84BB-BE0D76DF7545}" type="presParOf" srcId="{3BC7BE19-49B0-4883-B1E6-E6E703B98A65}" destId="{F0FE70CD-2617-439A-881C-8DFB3CC17EED}" srcOrd="0" destOrd="0" presId="urn:microsoft.com/office/officeart/2005/8/layout/orgChart1"/>
    <dgm:cxn modelId="{415C0332-DD31-4F60-9568-7EF1754CE76F}" type="presParOf" srcId="{3BC7BE19-49B0-4883-B1E6-E6E703B98A65}" destId="{FD40F173-4F69-44CB-9DA5-5614B7C7E8A4}" srcOrd="1" destOrd="0" presId="urn:microsoft.com/office/officeart/2005/8/layout/orgChart1"/>
    <dgm:cxn modelId="{80A854B8-011D-447F-AC7F-D6D25AC5C40C}" type="presParOf" srcId="{542051C2-1A37-4C93-8758-96D4D65393A2}" destId="{86D9B428-DA13-4FF5-A185-7B9189658E26}" srcOrd="1" destOrd="0" presId="urn:microsoft.com/office/officeart/2005/8/layout/orgChart1"/>
    <dgm:cxn modelId="{85EF0D1D-2CC4-427E-AEFC-0A827326687C}" type="presParOf" srcId="{86D9B428-DA13-4FF5-A185-7B9189658E26}" destId="{56E9CE4F-D2F2-4598-B636-07091D611D85}" srcOrd="0" destOrd="0" presId="urn:microsoft.com/office/officeart/2005/8/layout/orgChart1"/>
    <dgm:cxn modelId="{1E2AF880-FB2B-4CE6-B05B-BA8FE63BD970}" type="presParOf" srcId="{86D9B428-DA13-4FF5-A185-7B9189658E26}" destId="{CBD91FC4-1097-44B1-A893-F5B4B7E61540}" srcOrd="1" destOrd="0" presId="urn:microsoft.com/office/officeart/2005/8/layout/orgChart1"/>
    <dgm:cxn modelId="{BC8BEB9A-EF48-4130-8F2F-96EDBCCD8E5D}" type="presParOf" srcId="{CBD91FC4-1097-44B1-A893-F5B4B7E61540}" destId="{7F6AD46F-7982-4E2D-8A94-9051228DCAFF}" srcOrd="0" destOrd="0" presId="urn:microsoft.com/office/officeart/2005/8/layout/orgChart1"/>
    <dgm:cxn modelId="{358DE27D-B7D1-411E-95BA-816FD1D9BB8F}" type="presParOf" srcId="{7F6AD46F-7982-4E2D-8A94-9051228DCAFF}" destId="{42D12537-D6A7-422E-A020-5D1798C8F0D2}" srcOrd="0" destOrd="0" presId="urn:microsoft.com/office/officeart/2005/8/layout/orgChart1"/>
    <dgm:cxn modelId="{A21EFB53-BDD8-4B43-A6F5-FB99838FA613}" type="presParOf" srcId="{7F6AD46F-7982-4E2D-8A94-9051228DCAFF}" destId="{F40883F4-5F07-4495-A46C-E99C5A2CEDBC}" srcOrd="1" destOrd="0" presId="urn:microsoft.com/office/officeart/2005/8/layout/orgChart1"/>
    <dgm:cxn modelId="{9EC33B8E-4B80-4868-8B7A-B55AB293DFBA}" type="presParOf" srcId="{CBD91FC4-1097-44B1-A893-F5B4B7E61540}" destId="{08304585-EDA3-45C8-ADD7-3325174976A9}" srcOrd="1" destOrd="0" presId="urn:microsoft.com/office/officeart/2005/8/layout/orgChart1"/>
    <dgm:cxn modelId="{4DF83D19-2716-40A1-AEB0-714A0538E938}" type="presParOf" srcId="{CBD91FC4-1097-44B1-A893-F5B4B7E61540}" destId="{BE8C5590-ACA3-40D3-BF48-59094C45A95C}" srcOrd="2" destOrd="0" presId="urn:microsoft.com/office/officeart/2005/8/layout/orgChart1"/>
    <dgm:cxn modelId="{690F703D-D510-422A-8509-88DDF44AB67F}" type="presParOf" srcId="{86D9B428-DA13-4FF5-A185-7B9189658E26}" destId="{76001C92-60FE-4153-AB2D-CB0EA77A5FC7}" srcOrd="2" destOrd="0" presId="urn:microsoft.com/office/officeart/2005/8/layout/orgChart1"/>
    <dgm:cxn modelId="{25CBB8B5-12DA-44FF-9EF0-70409ABC9792}" type="presParOf" srcId="{86D9B428-DA13-4FF5-A185-7B9189658E26}" destId="{9F7625E6-39AB-405C-9473-029ACEB01357}" srcOrd="3" destOrd="0" presId="urn:microsoft.com/office/officeart/2005/8/layout/orgChart1"/>
    <dgm:cxn modelId="{EC0A8883-408E-4AFE-8C3A-CE50B04CAF29}" type="presParOf" srcId="{9F7625E6-39AB-405C-9473-029ACEB01357}" destId="{0E716362-FB84-4F2A-B25D-D9EC392B1D9B}" srcOrd="0" destOrd="0" presId="urn:microsoft.com/office/officeart/2005/8/layout/orgChart1"/>
    <dgm:cxn modelId="{CB08EE11-354C-4CCE-B82D-B2E362425C17}" type="presParOf" srcId="{0E716362-FB84-4F2A-B25D-D9EC392B1D9B}" destId="{B5DF3BCE-60A2-41E8-A487-B07B69A412B9}" srcOrd="0" destOrd="0" presId="urn:microsoft.com/office/officeart/2005/8/layout/orgChart1"/>
    <dgm:cxn modelId="{B5624865-E7CE-438A-8127-0B825C2BACD1}" type="presParOf" srcId="{0E716362-FB84-4F2A-B25D-D9EC392B1D9B}" destId="{AAB0ED5E-66BA-4D08-91B5-2896FA0C66AE}" srcOrd="1" destOrd="0" presId="urn:microsoft.com/office/officeart/2005/8/layout/orgChart1"/>
    <dgm:cxn modelId="{38F01418-1985-4496-8D12-CBDCDB86A868}" type="presParOf" srcId="{9F7625E6-39AB-405C-9473-029ACEB01357}" destId="{D2463D74-C0EF-43F0-AE84-BFF7F79EB2BC}" srcOrd="1" destOrd="0" presId="urn:microsoft.com/office/officeart/2005/8/layout/orgChart1"/>
    <dgm:cxn modelId="{D249B6D3-6327-4DEB-BD6B-D10F4C65926B}" type="presParOf" srcId="{D2463D74-C0EF-43F0-AE84-BFF7F79EB2BC}" destId="{8D50EC24-BBBF-4DDD-BCF2-2E765847BB31}" srcOrd="0" destOrd="0" presId="urn:microsoft.com/office/officeart/2005/8/layout/orgChart1"/>
    <dgm:cxn modelId="{57512881-D2F2-4E60-AC2A-D8E142769424}" type="presParOf" srcId="{D2463D74-C0EF-43F0-AE84-BFF7F79EB2BC}" destId="{8B161EF2-4ED8-4AF1-87C5-A4C72772D188}" srcOrd="1" destOrd="0" presId="urn:microsoft.com/office/officeart/2005/8/layout/orgChart1"/>
    <dgm:cxn modelId="{28027C39-906B-4798-AE57-7472682F2114}" type="presParOf" srcId="{8B161EF2-4ED8-4AF1-87C5-A4C72772D188}" destId="{F6266F3E-5187-46A8-B085-87CEB8833066}" srcOrd="0" destOrd="0" presId="urn:microsoft.com/office/officeart/2005/8/layout/orgChart1"/>
    <dgm:cxn modelId="{49F25FB9-E121-403F-B4F9-21E904A9F0B0}" type="presParOf" srcId="{F6266F3E-5187-46A8-B085-87CEB8833066}" destId="{C1E8F12E-511A-48E5-8831-F010260DF4AB}" srcOrd="0" destOrd="0" presId="urn:microsoft.com/office/officeart/2005/8/layout/orgChart1"/>
    <dgm:cxn modelId="{7F28B5FF-E01C-4238-99C6-839D77901D62}" type="presParOf" srcId="{F6266F3E-5187-46A8-B085-87CEB8833066}" destId="{60999896-4A38-4A83-93AF-B564929365BE}" srcOrd="1" destOrd="0" presId="urn:microsoft.com/office/officeart/2005/8/layout/orgChart1"/>
    <dgm:cxn modelId="{14E82695-C66A-41C2-914D-C4CD95633B8B}" type="presParOf" srcId="{8B161EF2-4ED8-4AF1-87C5-A4C72772D188}" destId="{44376AFD-59D9-4129-A78F-EE2872A6F1CC}" srcOrd="1" destOrd="0" presId="urn:microsoft.com/office/officeart/2005/8/layout/orgChart1"/>
    <dgm:cxn modelId="{6B3B8FE0-A953-49EB-B44E-55818EDA23DE}" type="presParOf" srcId="{8B161EF2-4ED8-4AF1-87C5-A4C72772D188}" destId="{413EF8E6-1D2D-4484-9B6D-E8724BAC438F}" srcOrd="2" destOrd="0" presId="urn:microsoft.com/office/officeart/2005/8/layout/orgChart1"/>
    <dgm:cxn modelId="{AA4E25A8-78E4-420E-A3D8-F0BD5811E312}" type="presParOf" srcId="{9F7625E6-39AB-405C-9473-029ACEB01357}" destId="{80A639F5-F8CA-4525-8E19-E7FEB5C2369B}" srcOrd="2" destOrd="0" presId="urn:microsoft.com/office/officeart/2005/8/layout/orgChart1"/>
    <dgm:cxn modelId="{533FD506-87E1-4032-9B9F-517DE8A42284}" type="presParOf" srcId="{542051C2-1A37-4C93-8758-96D4D65393A2}" destId="{37F07C3E-5563-45DA-921F-886CD138273B}"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37EEA7-58B7-473C-BEFF-47DF46D5CE27}"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n-US"/>
        </a:p>
      </dgm:t>
    </dgm:pt>
    <dgm:pt modelId="{4D3512CC-BF96-4BF8-A533-3D1AE183E9D6}">
      <dgm:prSet phldrT="[Text]" custT="1"/>
      <dgm:spPr/>
      <dgm:t>
        <a:bodyPr/>
        <a:lstStyle/>
        <a:p>
          <a:r>
            <a:rPr lang="en-US" sz="1600" b="1" dirty="0"/>
            <a:t>C- full-thickness biopsy specimens</a:t>
          </a:r>
        </a:p>
      </dgm:t>
    </dgm:pt>
    <dgm:pt modelId="{9D14ACB7-D3EF-452C-BF8C-CAB11F7B8940}" type="parTrans" cxnId="{4BDE9DCB-BE4C-47EA-8760-82CB92E98971}">
      <dgm:prSet/>
      <dgm:spPr/>
      <dgm:t>
        <a:bodyPr/>
        <a:lstStyle/>
        <a:p>
          <a:endParaRPr lang="en-US"/>
        </a:p>
      </dgm:t>
    </dgm:pt>
    <dgm:pt modelId="{427D12CB-CFEF-422D-849C-E523B07534D6}" type="sibTrans" cxnId="{4BDE9DCB-BE4C-47EA-8760-82CB92E98971}">
      <dgm:prSet/>
      <dgm:spPr/>
      <dgm:t>
        <a:bodyPr/>
        <a:lstStyle/>
        <a:p>
          <a:endParaRPr lang="en-US"/>
        </a:p>
      </dgm:t>
    </dgm:pt>
    <dgm:pt modelId="{BA306058-286D-46E5-A1F3-5CF045776B19}">
      <dgm:prSet custT="1"/>
      <dgm:spPr/>
      <dgm:t>
        <a:bodyPr/>
        <a:lstStyle/>
        <a:p>
          <a:r>
            <a:rPr lang="en-US" sz="1400" b="1" dirty="0"/>
            <a:t>1. Excisional biopsy </a:t>
          </a:r>
        </a:p>
      </dgm:t>
    </dgm:pt>
    <dgm:pt modelId="{A2AA6F43-7DA4-4892-8410-8DC9A72247DE}" type="parTrans" cxnId="{0DC9ADD6-A18C-406F-AF75-D57EB503C735}">
      <dgm:prSet/>
      <dgm:spPr/>
      <dgm:t>
        <a:bodyPr/>
        <a:lstStyle/>
        <a:p>
          <a:endParaRPr lang="en-US"/>
        </a:p>
      </dgm:t>
    </dgm:pt>
    <dgm:pt modelId="{4834798D-675F-45F6-9CC0-81B69850ED71}" type="sibTrans" cxnId="{0DC9ADD6-A18C-406F-AF75-D57EB503C735}">
      <dgm:prSet/>
      <dgm:spPr/>
      <dgm:t>
        <a:bodyPr/>
        <a:lstStyle/>
        <a:p>
          <a:endParaRPr lang="en-US"/>
        </a:p>
      </dgm:t>
    </dgm:pt>
    <dgm:pt modelId="{429607E6-0CBD-490C-B56B-2FC00E064C29}">
      <dgm:prSet custT="1"/>
      <dgm:spPr/>
      <dgm:t>
        <a:bodyPr/>
        <a:lstStyle/>
        <a:p>
          <a:r>
            <a:rPr lang="en-US" sz="1400" b="1" u="sng" dirty="0">
              <a:solidFill>
                <a:schemeClr val="tx1"/>
              </a:solidFill>
            </a:rPr>
            <a:t>Preferred when :</a:t>
          </a:r>
          <a:br>
            <a:rPr lang="en-US" sz="1400" b="1" u="sng" dirty="0">
              <a:solidFill>
                <a:schemeClr val="tx1"/>
              </a:solidFill>
            </a:rPr>
          </a:br>
          <a:endParaRPr lang="en-US" sz="1400" b="1" u="sng" dirty="0">
            <a:solidFill>
              <a:schemeClr val="tx1"/>
            </a:solidFill>
          </a:endParaRPr>
        </a:p>
        <a:p>
          <a:r>
            <a:rPr lang="en-US" sz="1400" dirty="0">
              <a:solidFill>
                <a:schemeClr val="tx1"/>
              </a:solidFill>
            </a:rPr>
            <a:t>-small lesions &lt;1.5 cm in diameter</a:t>
          </a:r>
        </a:p>
      </dgm:t>
    </dgm:pt>
    <dgm:pt modelId="{17CF5A79-509E-4B92-A564-85E90E52D586}" type="parTrans" cxnId="{B29CD195-89E9-40CF-BF63-CCF0BF034750}">
      <dgm:prSet/>
      <dgm:spPr/>
      <dgm:t>
        <a:bodyPr/>
        <a:lstStyle/>
        <a:p>
          <a:endParaRPr lang="en-US"/>
        </a:p>
      </dgm:t>
    </dgm:pt>
    <dgm:pt modelId="{027FD28F-EF2B-413E-9845-3848D188628D}" type="sibTrans" cxnId="{B29CD195-89E9-40CF-BF63-CCF0BF034750}">
      <dgm:prSet/>
      <dgm:spPr/>
      <dgm:t>
        <a:bodyPr/>
        <a:lstStyle/>
        <a:p>
          <a:endParaRPr lang="en-US"/>
        </a:p>
      </dgm:t>
    </dgm:pt>
    <dgm:pt modelId="{3EBB63D5-84BF-421E-814B-0FF57CFFFBD0}">
      <dgm:prSet custT="1"/>
      <dgm:spPr/>
      <dgm:t>
        <a:bodyPr/>
        <a:lstStyle/>
        <a:p>
          <a:r>
            <a:rPr lang="en-US" sz="1400" b="1" dirty="0"/>
            <a:t>2. Incisional biopsy </a:t>
          </a:r>
        </a:p>
      </dgm:t>
    </dgm:pt>
    <dgm:pt modelId="{A476540D-305D-4734-989D-EECDACB7A78C}" type="parTrans" cxnId="{994277A6-3D05-4A55-9844-5E151442F6ED}">
      <dgm:prSet/>
      <dgm:spPr/>
      <dgm:t>
        <a:bodyPr/>
        <a:lstStyle/>
        <a:p>
          <a:endParaRPr lang="en-US"/>
        </a:p>
      </dgm:t>
    </dgm:pt>
    <dgm:pt modelId="{FB4C670B-1F0A-4475-A603-DA295AC44C24}" type="sibTrans" cxnId="{994277A6-3D05-4A55-9844-5E151442F6ED}">
      <dgm:prSet/>
      <dgm:spPr/>
      <dgm:t>
        <a:bodyPr/>
        <a:lstStyle/>
        <a:p>
          <a:endParaRPr lang="en-US"/>
        </a:p>
      </dgm:t>
    </dgm:pt>
    <dgm:pt modelId="{58D27713-4936-496E-A4C3-624753C5FEB5}">
      <dgm:prSet custT="1"/>
      <dgm:spPr/>
      <dgm:t>
        <a:bodyPr/>
        <a:lstStyle/>
        <a:p>
          <a:r>
            <a:rPr lang="en-US" sz="1400" b="1" u="sng" dirty="0">
              <a:solidFill>
                <a:schemeClr val="tx1"/>
              </a:solidFill>
            </a:rPr>
            <a:t>preferred when :</a:t>
          </a:r>
          <a:br>
            <a:rPr lang="en-US" sz="1400" b="1" u="sng" dirty="0">
              <a:solidFill>
                <a:schemeClr val="tx1"/>
              </a:solidFill>
            </a:rPr>
          </a:br>
          <a:r>
            <a:rPr lang="en-US" sz="1400" b="1" u="sng" dirty="0">
              <a:solidFill>
                <a:schemeClr val="tx1"/>
              </a:solidFill>
            </a:rPr>
            <a:t/>
          </a:r>
          <a:br>
            <a:rPr lang="en-US" sz="1400" b="1" u="sng" dirty="0">
              <a:solidFill>
                <a:schemeClr val="tx1"/>
              </a:solidFill>
            </a:rPr>
          </a:br>
          <a:r>
            <a:rPr lang="en-US" sz="1400" dirty="0">
              <a:solidFill>
                <a:schemeClr val="tx1"/>
              </a:solidFill>
            </a:rPr>
            <a:t>1. suspicion is low </a:t>
          </a:r>
          <a:br>
            <a:rPr lang="en-US" sz="1400" dirty="0">
              <a:solidFill>
                <a:schemeClr val="tx1"/>
              </a:solidFill>
            </a:rPr>
          </a:br>
          <a:r>
            <a:rPr lang="en-US" sz="1400" dirty="0">
              <a:solidFill>
                <a:schemeClr val="tx1"/>
              </a:solidFill>
            </a:rPr>
            <a:t>2. Large lesion (&gt;1.5 cm</a:t>
          </a:r>
        </a:p>
        <a:p>
          <a:r>
            <a:rPr lang="en-US" sz="1400" dirty="0">
              <a:solidFill>
                <a:schemeClr val="tx1"/>
              </a:solidFill>
            </a:rPr>
            <a:t>3. The lesion is located in a potentially disfiguring area (face, hands, and feet),</a:t>
          </a:r>
          <a:br>
            <a:rPr lang="en-US" sz="1400" dirty="0">
              <a:solidFill>
                <a:schemeClr val="tx1"/>
              </a:solidFill>
            </a:rPr>
          </a:br>
          <a:r>
            <a:rPr lang="en-US" sz="1400" dirty="0">
              <a:solidFill>
                <a:schemeClr val="tx1"/>
              </a:solidFill>
            </a:rPr>
            <a:t>4. when is empirical to perform complete excision </a:t>
          </a:r>
        </a:p>
      </dgm:t>
    </dgm:pt>
    <dgm:pt modelId="{43D6CFB3-0B75-4C31-BD4C-8D5986EE0312}" type="parTrans" cxnId="{0BC7B6F2-8044-4221-BF91-4F157FE3F821}">
      <dgm:prSet/>
      <dgm:spPr/>
      <dgm:t>
        <a:bodyPr/>
        <a:lstStyle/>
        <a:p>
          <a:endParaRPr lang="en-US"/>
        </a:p>
      </dgm:t>
    </dgm:pt>
    <dgm:pt modelId="{D941E908-336E-463D-9F8B-F1CD8F0DE670}" type="sibTrans" cxnId="{0BC7B6F2-8044-4221-BF91-4F157FE3F821}">
      <dgm:prSet/>
      <dgm:spPr/>
      <dgm:t>
        <a:bodyPr/>
        <a:lstStyle/>
        <a:p>
          <a:endParaRPr lang="en-US"/>
        </a:p>
      </dgm:t>
    </dgm:pt>
    <dgm:pt modelId="{EE21BFEA-4088-4B58-ABE1-AA7BDBEAD4CA}">
      <dgm:prSet custT="1"/>
      <dgm:spPr/>
      <dgm:t>
        <a:bodyPr/>
        <a:lstStyle/>
        <a:p>
          <a:r>
            <a:rPr lang="en-US" sz="1400" b="1" dirty="0"/>
            <a:t>3.Permanent sectioning </a:t>
          </a:r>
        </a:p>
      </dgm:t>
    </dgm:pt>
    <dgm:pt modelId="{40C94A55-3A50-4739-9259-4F042CC71DFB}" type="parTrans" cxnId="{9FEA46F1-9B18-4743-9DB7-030BB5B0E460}">
      <dgm:prSet/>
      <dgm:spPr/>
      <dgm:t>
        <a:bodyPr/>
        <a:lstStyle/>
        <a:p>
          <a:endParaRPr lang="en-US"/>
        </a:p>
      </dgm:t>
    </dgm:pt>
    <dgm:pt modelId="{FE52386A-91A9-40E2-B272-89C43631CF93}" type="sibTrans" cxnId="{9FEA46F1-9B18-4743-9DB7-030BB5B0E460}">
      <dgm:prSet/>
      <dgm:spPr/>
      <dgm:t>
        <a:bodyPr/>
        <a:lstStyle/>
        <a:p>
          <a:endParaRPr lang="en-US"/>
        </a:p>
      </dgm:t>
    </dgm:pt>
    <dgm:pt modelId="{C0E042E6-7D08-4E22-9466-F68C1D0F347B}">
      <dgm:prSet custT="1"/>
      <dgm:spPr/>
      <dgm:t>
        <a:bodyPr/>
        <a:lstStyle/>
        <a:p>
          <a:r>
            <a:rPr lang="en-US" sz="1400" dirty="0">
              <a:solidFill>
                <a:schemeClr val="tx1"/>
              </a:solidFill>
            </a:rPr>
            <a:t>used to determine tumor thickness</a:t>
          </a:r>
        </a:p>
      </dgm:t>
    </dgm:pt>
    <dgm:pt modelId="{001840B1-6CFD-4A4A-9E5F-803C04C71952}" type="parTrans" cxnId="{2E56291A-4DD2-446E-8A39-C8A472F8D7F1}">
      <dgm:prSet/>
      <dgm:spPr/>
      <dgm:t>
        <a:bodyPr/>
        <a:lstStyle/>
        <a:p>
          <a:endParaRPr lang="en-US"/>
        </a:p>
      </dgm:t>
    </dgm:pt>
    <dgm:pt modelId="{1B90F341-70E7-413E-8F59-3B26A8E4118A}" type="sibTrans" cxnId="{2E56291A-4DD2-446E-8A39-C8A472F8D7F1}">
      <dgm:prSet/>
      <dgm:spPr/>
      <dgm:t>
        <a:bodyPr/>
        <a:lstStyle/>
        <a:p>
          <a:endParaRPr lang="en-US"/>
        </a:p>
      </dgm:t>
    </dgm:pt>
    <dgm:pt modelId="{19EDB345-4648-4B6B-BFEB-2CC1A6FDE643}">
      <dgm:prSet custT="1"/>
      <dgm:spPr/>
      <dgm:t>
        <a:bodyPr/>
        <a:lstStyle/>
        <a:p>
          <a:r>
            <a:rPr lang="en-US" sz="1400" b="1" dirty="0"/>
            <a:t>4. Avoid shave biopsies</a:t>
          </a:r>
        </a:p>
      </dgm:t>
    </dgm:pt>
    <dgm:pt modelId="{602D013C-A18E-48CB-BE70-9F21E744766C}" type="parTrans" cxnId="{58349C64-8E78-4A11-AFDB-6FABFE70A3AB}">
      <dgm:prSet/>
      <dgm:spPr/>
      <dgm:t>
        <a:bodyPr/>
        <a:lstStyle/>
        <a:p>
          <a:endParaRPr lang="en-US"/>
        </a:p>
      </dgm:t>
    </dgm:pt>
    <dgm:pt modelId="{F234ED5F-9543-4B43-ACDD-E55D4E2461C1}" type="sibTrans" cxnId="{58349C64-8E78-4A11-AFDB-6FABFE70A3AB}">
      <dgm:prSet/>
      <dgm:spPr/>
      <dgm:t>
        <a:bodyPr/>
        <a:lstStyle/>
        <a:p>
          <a:endParaRPr lang="en-US"/>
        </a:p>
      </dgm:t>
    </dgm:pt>
    <dgm:pt modelId="{97921D4B-DC51-4326-9973-92876699E55A}">
      <dgm:prSet custT="1"/>
      <dgm:spPr/>
      <dgm:t>
        <a:bodyPr/>
        <a:lstStyle/>
        <a:p>
          <a:r>
            <a:rPr lang="en-US" sz="1400" dirty="0">
              <a:solidFill>
                <a:schemeClr val="tx1"/>
              </a:solidFill>
            </a:rPr>
            <a:t>Because they forfeit the ability to stage the lesion based on thickness</a:t>
          </a:r>
        </a:p>
      </dgm:t>
    </dgm:pt>
    <dgm:pt modelId="{253EE98E-B9FC-4514-B772-A67FCDF9B1AF}" type="parTrans" cxnId="{368A12A8-AE08-412C-B172-F68E6324802A}">
      <dgm:prSet/>
      <dgm:spPr/>
      <dgm:t>
        <a:bodyPr/>
        <a:lstStyle/>
        <a:p>
          <a:endParaRPr lang="en-US"/>
        </a:p>
      </dgm:t>
    </dgm:pt>
    <dgm:pt modelId="{46DC7C5D-9EC4-4E88-B528-C78117F4DDA5}" type="sibTrans" cxnId="{368A12A8-AE08-412C-B172-F68E6324802A}">
      <dgm:prSet/>
      <dgm:spPr/>
      <dgm:t>
        <a:bodyPr/>
        <a:lstStyle/>
        <a:p>
          <a:endParaRPr lang="en-US"/>
        </a:p>
      </dgm:t>
    </dgm:pt>
    <dgm:pt modelId="{3ABD7036-87A6-4584-9901-142D7FF7AE86}" type="pres">
      <dgm:prSet presAssocID="{6537EEA7-58B7-473C-BEFF-47DF46D5CE27}" presName="hierChild1" presStyleCnt="0">
        <dgm:presLayoutVars>
          <dgm:orgChart val="1"/>
          <dgm:chPref val="1"/>
          <dgm:dir/>
          <dgm:animOne val="branch"/>
          <dgm:animLvl val="lvl"/>
          <dgm:resizeHandles/>
        </dgm:presLayoutVars>
      </dgm:prSet>
      <dgm:spPr/>
      <dgm:t>
        <a:bodyPr/>
        <a:lstStyle/>
        <a:p>
          <a:pPr rtl="1"/>
          <a:endParaRPr lang="ar-SA"/>
        </a:p>
      </dgm:t>
    </dgm:pt>
    <dgm:pt modelId="{D641C1E1-D292-4BE0-84AA-0E07C4B25AE2}" type="pres">
      <dgm:prSet presAssocID="{4D3512CC-BF96-4BF8-A533-3D1AE183E9D6}" presName="hierRoot1" presStyleCnt="0">
        <dgm:presLayoutVars>
          <dgm:hierBranch val="init"/>
        </dgm:presLayoutVars>
      </dgm:prSet>
      <dgm:spPr/>
    </dgm:pt>
    <dgm:pt modelId="{47A8AF33-2B84-4D95-B47D-4C142F5A1A32}" type="pres">
      <dgm:prSet presAssocID="{4D3512CC-BF96-4BF8-A533-3D1AE183E9D6}" presName="rootComposite1" presStyleCnt="0"/>
      <dgm:spPr/>
    </dgm:pt>
    <dgm:pt modelId="{65A0DFC0-142F-4278-B581-320003B76231}" type="pres">
      <dgm:prSet presAssocID="{4D3512CC-BF96-4BF8-A533-3D1AE183E9D6}" presName="rootText1" presStyleLbl="node0" presStyleIdx="0" presStyleCnt="1" custScaleX="128532" custScaleY="112972">
        <dgm:presLayoutVars>
          <dgm:chPref val="3"/>
        </dgm:presLayoutVars>
      </dgm:prSet>
      <dgm:spPr/>
      <dgm:t>
        <a:bodyPr/>
        <a:lstStyle/>
        <a:p>
          <a:pPr rtl="1"/>
          <a:endParaRPr lang="ar-SA"/>
        </a:p>
      </dgm:t>
    </dgm:pt>
    <dgm:pt modelId="{EB0CC1F3-1714-4360-BC99-A60A333BD102}" type="pres">
      <dgm:prSet presAssocID="{4D3512CC-BF96-4BF8-A533-3D1AE183E9D6}" presName="rootConnector1" presStyleLbl="node1" presStyleIdx="0" presStyleCnt="0"/>
      <dgm:spPr/>
      <dgm:t>
        <a:bodyPr/>
        <a:lstStyle/>
        <a:p>
          <a:pPr rtl="1"/>
          <a:endParaRPr lang="ar-SA"/>
        </a:p>
      </dgm:t>
    </dgm:pt>
    <dgm:pt modelId="{1883A9D6-A6D0-41DF-B1BF-E9478D724990}" type="pres">
      <dgm:prSet presAssocID="{4D3512CC-BF96-4BF8-A533-3D1AE183E9D6}" presName="hierChild2" presStyleCnt="0"/>
      <dgm:spPr/>
    </dgm:pt>
    <dgm:pt modelId="{5EAE2891-A4F7-45CB-A2BE-B946526C8508}" type="pres">
      <dgm:prSet presAssocID="{A2AA6F43-7DA4-4892-8410-8DC9A72247DE}" presName="Name37" presStyleLbl="parChTrans1D2" presStyleIdx="0" presStyleCnt="4"/>
      <dgm:spPr/>
      <dgm:t>
        <a:bodyPr/>
        <a:lstStyle/>
        <a:p>
          <a:pPr rtl="1"/>
          <a:endParaRPr lang="ar-SA"/>
        </a:p>
      </dgm:t>
    </dgm:pt>
    <dgm:pt modelId="{7D696FCA-EBC4-437B-B786-1C1FB35FE7FC}" type="pres">
      <dgm:prSet presAssocID="{BA306058-286D-46E5-A1F3-5CF045776B19}" presName="hierRoot2" presStyleCnt="0">
        <dgm:presLayoutVars>
          <dgm:hierBranch val="init"/>
        </dgm:presLayoutVars>
      </dgm:prSet>
      <dgm:spPr/>
    </dgm:pt>
    <dgm:pt modelId="{5C118A78-6686-4A33-9CE5-17DEAB898E00}" type="pres">
      <dgm:prSet presAssocID="{BA306058-286D-46E5-A1F3-5CF045776B19}" presName="rootComposite" presStyleCnt="0"/>
      <dgm:spPr/>
    </dgm:pt>
    <dgm:pt modelId="{26411154-9F3D-4D7E-B964-675612054517}" type="pres">
      <dgm:prSet presAssocID="{BA306058-286D-46E5-A1F3-5CF045776B19}" presName="rootText" presStyleLbl="node2" presStyleIdx="0" presStyleCnt="4">
        <dgm:presLayoutVars>
          <dgm:chPref val="3"/>
        </dgm:presLayoutVars>
      </dgm:prSet>
      <dgm:spPr/>
      <dgm:t>
        <a:bodyPr/>
        <a:lstStyle/>
        <a:p>
          <a:pPr rtl="1"/>
          <a:endParaRPr lang="ar-SA"/>
        </a:p>
      </dgm:t>
    </dgm:pt>
    <dgm:pt modelId="{55FFEE48-9E70-4710-B0D6-E2CE237DBD45}" type="pres">
      <dgm:prSet presAssocID="{BA306058-286D-46E5-A1F3-5CF045776B19}" presName="rootConnector" presStyleLbl="node2" presStyleIdx="0" presStyleCnt="4"/>
      <dgm:spPr/>
      <dgm:t>
        <a:bodyPr/>
        <a:lstStyle/>
        <a:p>
          <a:pPr rtl="1"/>
          <a:endParaRPr lang="ar-SA"/>
        </a:p>
      </dgm:t>
    </dgm:pt>
    <dgm:pt modelId="{F2CA596C-66C6-4E88-B8AA-5E4EE48C1192}" type="pres">
      <dgm:prSet presAssocID="{BA306058-286D-46E5-A1F3-5CF045776B19}" presName="hierChild4" presStyleCnt="0"/>
      <dgm:spPr/>
    </dgm:pt>
    <dgm:pt modelId="{87103301-223C-4231-91CE-892F8D4858CE}" type="pres">
      <dgm:prSet presAssocID="{17CF5A79-509E-4B92-A564-85E90E52D586}" presName="Name37" presStyleLbl="parChTrans1D3" presStyleIdx="0" presStyleCnt="4"/>
      <dgm:spPr/>
      <dgm:t>
        <a:bodyPr/>
        <a:lstStyle/>
        <a:p>
          <a:pPr rtl="1"/>
          <a:endParaRPr lang="ar-SA"/>
        </a:p>
      </dgm:t>
    </dgm:pt>
    <dgm:pt modelId="{FA91BB5E-E43C-4C88-95C6-76F64B9C15E7}" type="pres">
      <dgm:prSet presAssocID="{429607E6-0CBD-490C-B56B-2FC00E064C29}" presName="hierRoot2" presStyleCnt="0">
        <dgm:presLayoutVars>
          <dgm:hierBranch val="init"/>
        </dgm:presLayoutVars>
      </dgm:prSet>
      <dgm:spPr/>
    </dgm:pt>
    <dgm:pt modelId="{C7BD775A-4067-4976-A854-315C5AE357F4}" type="pres">
      <dgm:prSet presAssocID="{429607E6-0CBD-490C-B56B-2FC00E064C29}" presName="rootComposite" presStyleCnt="0"/>
      <dgm:spPr/>
    </dgm:pt>
    <dgm:pt modelId="{DA91A8D5-F411-4437-AEA9-956AD2AE8400}" type="pres">
      <dgm:prSet presAssocID="{429607E6-0CBD-490C-B56B-2FC00E064C29}" presName="rootText" presStyleLbl="node3" presStyleIdx="0" presStyleCnt="4" custScaleX="107187" custScaleY="225409">
        <dgm:presLayoutVars>
          <dgm:chPref val="3"/>
        </dgm:presLayoutVars>
      </dgm:prSet>
      <dgm:spPr/>
      <dgm:t>
        <a:bodyPr/>
        <a:lstStyle/>
        <a:p>
          <a:pPr rtl="1"/>
          <a:endParaRPr lang="ar-SA"/>
        </a:p>
      </dgm:t>
    </dgm:pt>
    <dgm:pt modelId="{88E4756F-42AA-41BC-A708-FDF9705573BB}" type="pres">
      <dgm:prSet presAssocID="{429607E6-0CBD-490C-B56B-2FC00E064C29}" presName="rootConnector" presStyleLbl="node3" presStyleIdx="0" presStyleCnt="4"/>
      <dgm:spPr/>
      <dgm:t>
        <a:bodyPr/>
        <a:lstStyle/>
        <a:p>
          <a:pPr rtl="1"/>
          <a:endParaRPr lang="ar-SA"/>
        </a:p>
      </dgm:t>
    </dgm:pt>
    <dgm:pt modelId="{E1D27672-337B-40C1-AE49-E6CDBCE944DE}" type="pres">
      <dgm:prSet presAssocID="{429607E6-0CBD-490C-B56B-2FC00E064C29}" presName="hierChild4" presStyleCnt="0"/>
      <dgm:spPr/>
    </dgm:pt>
    <dgm:pt modelId="{6F2CF0A1-F94D-4655-B2F4-8C3244EFC31F}" type="pres">
      <dgm:prSet presAssocID="{429607E6-0CBD-490C-B56B-2FC00E064C29}" presName="hierChild5" presStyleCnt="0"/>
      <dgm:spPr/>
    </dgm:pt>
    <dgm:pt modelId="{4DA78E0B-5DE1-4E57-8528-D9BE4378A2CE}" type="pres">
      <dgm:prSet presAssocID="{BA306058-286D-46E5-A1F3-5CF045776B19}" presName="hierChild5" presStyleCnt="0"/>
      <dgm:spPr/>
    </dgm:pt>
    <dgm:pt modelId="{20210785-C277-4977-B5F5-CAC8FA853092}" type="pres">
      <dgm:prSet presAssocID="{A476540D-305D-4734-989D-EECDACB7A78C}" presName="Name37" presStyleLbl="parChTrans1D2" presStyleIdx="1" presStyleCnt="4"/>
      <dgm:spPr/>
      <dgm:t>
        <a:bodyPr/>
        <a:lstStyle/>
        <a:p>
          <a:pPr rtl="1"/>
          <a:endParaRPr lang="ar-SA"/>
        </a:p>
      </dgm:t>
    </dgm:pt>
    <dgm:pt modelId="{EF57B57E-1BF5-4C2E-82B1-8CCDB42B08EF}" type="pres">
      <dgm:prSet presAssocID="{3EBB63D5-84BF-421E-814B-0FF57CFFFBD0}" presName="hierRoot2" presStyleCnt="0">
        <dgm:presLayoutVars>
          <dgm:hierBranch val="init"/>
        </dgm:presLayoutVars>
      </dgm:prSet>
      <dgm:spPr/>
    </dgm:pt>
    <dgm:pt modelId="{9E5AD073-54E5-4639-AB52-684654C4AE9B}" type="pres">
      <dgm:prSet presAssocID="{3EBB63D5-84BF-421E-814B-0FF57CFFFBD0}" presName="rootComposite" presStyleCnt="0"/>
      <dgm:spPr/>
    </dgm:pt>
    <dgm:pt modelId="{E367A196-2BFB-4CB2-8E56-BF3020CDEF79}" type="pres">
      <dgm:prSet presAssocID="{3EBB63D5-84BF-421E-814B-0FF57CFFFBD0}" presName="rootText" presStyleLbl="node2" presStyleIdx="1" presStyleCnt="4">
        <dgm:presLayoutVars>
          <dgm:chPref val="3"/>
        </dgm:presLayoutVars>
      </dgm:prSet>
      <dgm:spPr/>
      <dgm:t>
        <a:bodyPr/>
        <a:lstStyle/>
        <a:p>
          <a:pPr rtl="1"/>
          <a:endParaRPr lang="ar-SA"/>
        </a:p>
      </dgm:t>
    </dgm:pt>
    <dgm:pt modelId="{4A25469E-A06E-48F8-B30D-C9B8EFCD2FEF}" type="pres">
      <dgm:prSet presAssocID="{3EBB63D5-84BF-421E-814B-0FF57CFFFBD0}" presName="rootConnector" presStyleLbl="node2" presStyleIdx="1" presStyleCnt="4"/>
      <dgm:spPr/>
      <dgm:t>
        <a:bodyPr/>
        <a:lstStyle/>
        <a:p>
          <a:pPr rtl="1"/>
          <a:endParaRPr lang="ar-SA"/>
        </a:p>
      </dgm:t>
    </dgm:pt>
    <dgm:pt modelId="{2352301F-747D-43B5-93B5-1B7D977D6956}" type="pres">
      <dgm:prSet presAssocID="{3EBB63D5-84BF-421E-814B-0FF57CFFFBD0}" presName="hierChild4" presStyleCnt="0"/>
      <dgm:spPr/>
    </dgm:pt>
    <dgm:pt modelId="{D5FA60FD-F907-4ADE-8A83-B1DB2A518474}" type="pres">
      <dgm:prSet presAssocID="{43D6CFB3-0B75-4C31-BD4C-8D5986EE0312}" presName="Name37" presStyleLbl="parChTrans1D3" presStyleIdx="1" presStyleCnt="4"/>
      <dgm:spPr/>
      <dgm:t>
        <a:bodyPr/>
        <a:lstStyle/>
        <a:p>
          <a:pPr rtl="1"/>
          <a:endParaRPr lang="ar-SA"/>
        </a:p>
      </dgm:t>
    </dgm:pt>
    <dgm:pt modelId="{94983D10-8821-422B-AC75-22F563D6F235}" type="pres">
      <dgm:prSet presAssocID="{58D27713-4936-496E-A4C3-624753C5FEB5}" presName="hierRoot2" presStyleCnt="0">
        <dgm:presLayoutVars>
          <dgm:hierBranch val="init"/>
        </dgm:presLayoutVars>
      </dgm:prSet>
      <dgm:spPr/>
    </dgm:pt>
    <dgm:pt modelId="{DC2CCDE6-B313-4037-8E99-B2D0E559FB74}" type="pres">
      <dgm:prSet presAssocID="{58D27713-4936-496E-A4C3-624753C5FEB5}" presName="rootComposite" presStyleCnt="0"/>
      <dgm:spPr/>
    </dgm:pt>
    <dgm:pt modelId="{41363BF1-E3D5-4B10-BCAF-D56C36F967A7}" type="pres">
      <dgm:prSet presAssocID="{58D27713-4936-496E-A4C3-624753C5FEB5}" presName="rootText" presStyleLbl="node3" presStyleIdx="1" presStyleCnt="4" custScaleX="121703" custScaleY="317320">
        <dgm:presLayoutVars>
          <dgm:chPref val="3"/>
        </dgm:presLayoutVars>
      </dgm:prSet>
      <dgm:spPr/>
      <dgm:t>
        <a:bodyPr/>
        <a:lstStyle/>
        <a:p>
          <a:pPr rtl="1"/>
          <a:endParaRPr lang="ar-SA"/>
        </a:p>
      </dgm:t>
    </dgm:pt>
    <dgm:pt modelId="{67AD9335-1ECF-4FD2-9C05-FA9F8400F129}" type="pres">
      <dgm:prSet presAssocID="{58D27713-4936-496E-A4C3-624753C5FEB5}" presName="rootConnector" presStyleLbl="node3" presStyleIdx="1" presStyleCnt="4"/>
      <dgm:spPr/>
      <dgm:t>
        <a:bodyPr/>
        <a:lstStyle/>
        <a:p>
          <a:pPr rtl="1"/>
          <a:endParaRPr lang="ar-SA"/>
        </a:p>
      </dgm:t>
    </dgm:pt>
    <dgm:pt modelId="{5E9D0B54-A4EE-4925-8C27-74B858A63722}" type="pres">
      <dgm:prSet presAssocID="{58D27713-4936-496E-A4C3-624753C5FEB5}" presName="hierChild4" presStyleCnt="0"/>
      <dgm:spPr/>
    </dgm:pt>
    <dgm:pt modelId="{2E584786-22A7-4075-9ED4-AD2D589E1EB1}" type="pres">
      <dgm:prSet presAssocID="{58D27713-4936-496E-A4C3-624753C5FEB5}" presName="hierChild5" presStyleCnt="0"/>
      <dgm:spPr/>
    </dgm:pt>
    <dgm:pt modelId="{59641E89-192F-475F-8795-BFEF2C048D91}" type="pres">
      <dgm:prSet presAssocID="{3EBB63D5-84BF-421E-814B-0FF57CFFFBD0}" presName="hierChild5" presStyleCnt="0"/>
      <dgm:spPr/>
    </dgm:pt>
    <dgm:pt modelId="{59AAE9FF-B547-42B1-9326-BC1509E95CF9}" type="pres">
      <dgm:prSet presAssocID="{40C94A55-3A50-4739-9259-4F042CC71DFB}" presName="Name37" presStyleLbl="parChTrans1D2" presStyleIdx="2" presStyleCnt="4"/>
      <dgm:spPr/>
      <dgm:t>
        <a:bodyPr/>
        <a:lstStyle/>
        <a:p>
          <a:pPr rtl="1"/>
          <a:endParaRPr lang="ar-SA"/>
        </a:p>
      </dgm:t>
    </dgm:pt>
    <dgm:pt modelId="{0D632D0F-FA81-4D79-857D-1AD42D4C227E}" type="pres">
      <dgm:prSet presAssocID="{EE21BFEA-4088-4B58-ABE1-AA7BDBEAD4CA}" presName="hierRoot2" presStyleCnt="0">
        <dgm:presLayoutVars>
          <dgm:hierBranch val="init"/>
        </dgm:presLayoutVars>
      </dgm:prSet>
      <dgm:spPr/>
    </dgm:pt>
    <dgm:pt modelId="{AB5085A7-BA14-47BC-9490-07A0A6483293}" type="pres">
      <dgm:prSet presAssocID="{EE21BFEA-4088-4B58-ABE1-AA7BDBEAD4CA}" presName="rootComposite" presStyleCnt="0"/>
      <dgm:spPr/>
    </dgm:pt>
    <dgm:pt modelId="{E2746BA4-FBA7-4D9D-B55B-6281F4C45E0F}" type="pres">
      <dgm:prSet presAssocID="{EE21BFEA-4088-4B58-ABE1-AA7BDBEAD4CA}" presName="rootText" presStyleLbl="node2" presStyleIdx="2" presStyleCnt="4" custLinFactNeighborX="-570" custLinFactNeighborY="1107">
        <dgm:presLayoutVars>
          <dgm:chPref val="3"/>
        </dgm:presLayoutVars>
      </dgm:prSet>
      <dgm:spPr/>
      <dgm:t>
        <a:bodyPr/>
        <a:lstStyle/>
        <a:p>
          <a:pPr rtl="1"/>
          <a:endParaRPr lang="ar-SA"/>
        </a:p>
      </dgm:t>
    </dgm:pt>
    <dgm:pt modelId="{C7AB5C93-6738-4C47-B82E-195551287F54}" type="pres">
      <dgm:prSet presAssocID="{EE21BFEA-4088-4B58-ABE1-AA7BDBEAD4CA}" presName="rootConnector" presStyleLbl="node2" presStyleIdx="2" presStyleCnt="4"/>
      <dgm:spPr/>
      <dgm:t>
        <a:bodyPr/>
        <a:lstStyle/>
        <a:p>
          <a:pPr rtl="1"/>
          <a:endParaRPr lang="ar-SA"/>
        </a:p>
      </dgm:t>
    </dgm:pt>
    <dgm:pt modelId="{5B53F978-0758-492E-ACA6-5E6B2016D1C8}" type="pres">
      <dgm:prSet presAssocID="{EE21BFEA-4088-4B58-ABE1-AA7BDBEAD4CA}" presName="hierChild4" presStyleCnt="0"/>
      <dgm:spPr/>
    </dgm:pt>
    <dgm:pt modelId="{604877BB-BC08-4701-BD79-A7F078F8556B}" type="pres">
      <dgm:prSet presAssocID="{001840B1-6CFD-4A4A-9E5F-803C04C71952}" presName="Name37" presStyleLbl="parChTrans1D3" presStyleIdx="2" presStyleCnt="4"/>
      <dgm:spPr/>
      <dgm:t>
        <a:bodyPr/>
        <a:lstStyle/>
        <a:p>
          <a:pPr rtl="1"/>
          <a:endParaRPr lang="ar-SA"/>
        </a:p>
      </dgm:t>
    </dgm:pt>
    <dgm:pt modelId="{FE44C62C-C149-4A3F-8D61-1F70A259FF3D}" type="pres">
      <dgm:prSet presAssocID="{C0E042E6-7D08-4E22-9466-F68C1D0F347B}" presName="hierRoot2" presStyleCnt="0">
        <dgm:presLayoutVars>
          <dgm:hierBranch val="init"/>
        </dgm:presLayoutVars>
      </dgm:prSet>
      <dgm:spPr/>
    </dgm:pt>
    <dgm:pt modelId="{8DF17A28-E83D-4988-9C42-FA3F31B2B5AE}" type="pres">
      <dgm:prSet presAssocID="{C0E042E6-7D08-4E22-9466-F68C1D0F347B}" presName="rootComposite" presStyleCnt="0"/>
      <dgm:spPr/>
    </dgm:pt>
    <dgm:pt modelId="{6AB790A1-6BF3-47FC-A6F0-8C7EAB202574}" type="pres">
      <dgm:prSet presAssocID="{C0E042E6-7D08-4E22-9466-F68C1D0F347B}" presName="rootText" presStyleLbl="node3" presStyleIdx="2" presStyleCnt="4">
        <dgm:presLayoutVars>
          <dgm:chPref val="3"/>
        </dgm:presLayoutVars>
      </dgm:prSet>
      <dgm:spPr/>
      <dgm:t>
        <a:bodyPr/>
        <a:lstStyle/>
        <a:p>
          <a:pPr rtl="1"/>
          <a:endParaRPr lang="ar-SA"/>
        </a:p>
      </dgm:t>
    </dgm:pt>
    <dgm:pt modelId="{4E458354-E421-46F3-B8C3-1B787F6CA87D}" type="pres">
      <dgm:prSet presAssocID="{C0E042E6-7D08-4E22-9466-F68C1D0F347B}" presName="rootConnector" presStyleLbl="node3" presStyleIdx="2" presStyleCnt="4"/>
      <dgm:spPr/>
      <dgm:t>
        <a:bodyPr/>
        <a:lstStyle/>
        <a:p>
          <a:pPr rtl="1"/>
          <a:endParaRPr lang="ar-SA"/>
        </a:p>
      </dgm:t>
    </dgm:pt>
    <dgm:pt modelId="{80305E58-EA2C-4D99-A7E6-DB01B02D5E88}" type="pres">
      <dgm:prSet presAssocID="{C0E042E6-7D08-4E22-9466-F68C1D0F347B}" presName="hierChild4" presStyleCnt="0"/>
      <dgm:spPr/>
    </dgm:pt>
    <dgm:pt modelId="{F14DEC78-A943-4DA7-9FA6-1CBA954B168A}" type="pres">
      <dgm:prSet presAssocID="{C0E042E6-7D08-4E22-9466-F68C1D0F347B}" presName="hierChild5" presStyleCnt="0"/>
      <dgm:spPr/>
    </dgm:pt>
    <dgm:pt modelId="{869CF674-D12D-4C80-9614-5855B17FE683}" type="pres">
      <dgm:prSet presAssocID="{EE21BFEA-4088-4B58-ABE1-AA7BDBEAD4CA}" presName="hierChild5" presStyleCnt="0"/>
      <dgm:spPr/>
    </dgm:pt>
    <dgm:pt modelId="{D792B1D2-4234-48C7-9677-E03D317CE47E}" type="pres">
      <dgm:prSet presAssocID="{602D013C-A18E-48CB-BE70-9F21E744766C}" presName="Name37" presStyleLbl="parChTrans1D2" presStyleIdx="3" presStyleCnt="4"/>
      <dgm:spPr/>
      <dgm:t>
        <a:bodyPr/>
        <a:lstStyle/>
        <a:p>
          <a:pPr rtl="1"/>
          <a:endParaRPr lang="ar-SA"/>
        </a:p>
      </dgm:t>
    </dgm:pt>
    <dgm:pt modelId="{38EFD1D5-8065-40BB-9C89-33207A642162}" type="pres">
      <dgm:prSet presAssocID="{19EDB345-4648-4B6B-BFEB-2CC1A6FDE643}" presName="hierRoot2" presStyleCnt="0">
        <dgm:presLayoutVars>
          <dgm:hierBranch val="init"/>
        </dgm:presLayoutVars>
      </dgm:prSet>
      <dgm:spPr/>
    </dgm:pt>
    <dgm:pt modelId="{6F6DAC4F-21B7-41BB-A0DF-7F9504455B29}" type="pres">
      <dgm:prSet presAssocID="{19EDB345-4648-4B6B-BFEB-2CC1A6FDE643}" presName="rootComposite" presStyleCnt="0"/>
      <dgm:spPr/>
    </dgm:pt>
    <dgm:pt modelId="{B11826E5-A9B9-4836-8F5A-932E381AB397}" type="pres">
      <dgm:prSet presAssocID="{19EDB345-4648-4B6B-BFEB-2CC1A6FDE643}" presName="rootText" presStyleLbl="node2" presStyleIdx="3" presStyleCnt="4">
        <dgm:presLayoutVars>
          <dgm:chPref val="3"/>
        </dgm:presLayoutVars>
      </dgm:prSet>
      <dgm:spPr/>
      <dgm:t>
        <a:bodyPr/>
        <a:lstStyle/>
        <a:p>
          <a:pPr rtl="1"/>
          <a:endParaRPr lang="ar-SA"/>
        </a:p>
      </dgm:t>
    </dgm:pt>
    <dgm:pt modelId="{3CB629AC-1694-4473-BE39-B7CF71B431F4}" type="pres">
      <dgm:prSet presAssocID="{19EDB345-4648-4B6B-BFEB-2CC1A6FDE643}" presName="rootConnector" presStyleLbl="node2" presStyleIdx="3" presStyleCnt="4"/>
      <dgm:spPr/>
      <dgm:t>
        <a:bodyPr/>
        <a:lstStyle/>
        <a:p>
          <a:pPr rtl="1"/>
          <a:endParaRPr lang="ar-SA"/>
        </a:p>
      </dgm:t>
    </dgm:pt>
    <dgm:pt modelId="{31C8F096-376B-4EE5-8642-BEF6352330A6}" type="pres">
      <dgm:prSet presAssocID="{19EDB345-4648-4B6B-BFEB-2CC1A6FDE643}" presName="hierChild4" presStyleCnt="0"/>
      <dgm:spPr/>
    </dgm:pt>
    <dgm:pt modelId="{42568B77-C556-4090-96AC-06DAF58DDAED}" type="pres">
      <dgm:prSet presAssocID="{253EE98E-B9FC-4514-B772-A67FCDF9B1AF}" presName="Name37" presStyleLbl="parChTrans1D3" presStyleIdx="3" presStyleCnt="4"/>
      <dgm:spPr/>
      <dgm:t>
        <a:bodyPr/>
        <a:lstStyle/>
        <a:p>
          <a:pPr rtl="1"/>
          <a:endParaRPr lang="ar-SA"/>
        </a:p>
      </dgm:t>
    </dgm:pt>
    <dgm:pt modelId="{DB3F533C-55F7-4785-9E02-36FC5BC80B51}" type="pres">
      <dgm:prSet presAssocID="{97921D4B-DC51-4326-9973-92876699E55A}" presName="hierRoot2" presStyleCnt="0">
        <dgm:presLayoutVars>
          <dgm:hierBranch val="init"/>
        </dgm:presLayoutVars>
      </dgm:prSet>
      <dgm:spPr/>
    </dgm:pt>
    <dgm:pt modelId="{3E63C8E3-7A93-4358-8A7F-9A24C3842EEC}" type="pres">
      <dgm:prSet presAssocID="{97921D4B-DC51-4326-9973-92876699E55A}" presName="rootComposite" presStyleCnt="0"/>
      <dgm:spPr/>
    </dgm:pt>
    <dgm:pt modelId="{DADADF66-2942-4349-9042-D0A5CCB7C18A}" type="pres">
      <dgm:prSet presAssocID="{97921D4B-DC51-4326-9973-92876699E55A}" presName="rootText" presStyleLbl="node3" presStyleIdx="3" presStyleCnt="4" custScaleY="182825">
        <dgm:presLayoutVars>
          <dgm:chPref val="3"/>
        </dgm:presLayoutVars>
      </dgm:prSet>
      <dgm:spPr/>
      <dgm:t>
        <a:bodyPr/>
        <a:lstStyle/>
        <a:p>
          <a:pPr rtl="1"/>
          <a:endParaRPr lang="ar-SA"/>
        </a:p>
      </dgm:t>
    </dgm:pt>
    <dgm:pt modelId="{C13A574A-6961-4463-A6C8-94E69830AF97}" type="pres">
      <dgm:prSet presAssocID="{97921D4B-DC51-4326-9973-92876699E55A}" presName="rootConnector" presStyleLbl="node3" presStyleIdx="3" presStyleCnt="4"/>
      <dgm:spPr/>
      <dgm:t>
        <a:bodyPr/>
        <a:lstStyle/>
        <a:p>
          <a:pPr rtl="1"/>
          <a:endParaRPr lang="ar-SA"/>
        </a:p>
      </dgm:t>
    </dgm:pt>
    <dgm:pt modelId="{62A6103A-26C6-4EDB-92A5-A006CE023346}" type="pres">
      <dgm:prSet presAssocID="{97921D4B-DC51-4326-9973-92876699E55A}" presName="hierChild4" presStyleCnt="0"/>
      <dgm:spPr/>
    </dgm:pt>
    <dgm:pt modelId="{11CF187F-1FAC-4EA9-8333-53E73C6E862F}" type="pres">
      <dgm:prSet presAssocID="{97921D4B-DC51-4326-9973-92876699E55A}" presName="hierChild5" presStyleCnt="0"/>
      <dgm:spPr/>
    </dgm:pt>
    <dgm:pt modelId="{6641EA9A-B0D3-4558-B912-EF8E550A8AA8}" type="pres">
      <dgm:prSet presAssocID="{19EDB345-4648-4B6B-BFEB-2CC1A6FDE643}" presName="hierChild5" presStyleCnt="0"/>
      <dgm:spPr/>
    </dgm:pt>
    <dgm:pt modelId="{27687A74-EA9E-4E9C-AE34-DABCB8DB6A1F}" type="pres">
      <dgm:prSet presAssocID="{4D3512CC-BF96-4BF8-A533-3D1AE183E9D6}" presName="hierChild3" presStyleCnt="0"/>
      <dgm:spPr/>
    </dgm:pt>
  </dgm:ptLst>
  <dgm:cxnLst>
    <dgm:cxn modelId="{84466075-DE3F-4358-A2E5-2CDAA4F6B578}" type="presOf" srcId="{A476540D-305D-4734-989D-EECDACB7A78C}" destId="{20210785-C277-4977-B5F5-CAC8FA853092}" srcOrd="0" destOrd="0" presId="urn:microsoft.com/office/officeart/2005/8/layout/orgChart1"/>
    <dgm:cxn modelId="{1D6C9A10-E8F7-496D-B146-41DF9C74D3B5}" type="presOf" srcId="{429607E6-0CBD-490C-B56B-2FC00E064C29}" destId="{88E4756F-42AA-41BC-A708-FDF9705573BB}" srcOrd="1" destOrd="0" presId="urn:microsoft.com/office/officeart/2005/8/layout/orgChart1"/>
    <dgm:cxn modelId="{58349C64-8E78-4A11-AFDB-6FABFE70A3AB}" srcId="{4D3512CC-BF96-4BF8-A533-3D1AE183E9D6}" destId="{19EDB345-4648-4B6B-BFEB-2CC1A6FDE643}" srcOrd="3" destOrd="0" parTransId="{602D013C-A18E-48CB-BE70-9F21E744766C}" sibTransId="{F234ED5F-9543-4B43-ACDD-E55D4E2461C1}"/>
    <dgm:cxn modelId="{4BDE9DCB-BE4C-47EA-8760-82CB92E98971}" srcId="{6537EEA7-58B7-473C-BEFF-47DF46D5CE27}" destId="{4D3512CC-BF96-4BF8-A533-3D1AE183E9D6}" srcOrd="0" destOrd="0" parTransId="{9D14ACB7-D3EF-452C-BF8C-CAB11F7B8940}" sibTransId="{427D12CB-CFEF-422D-849C-E523B07534D6}"/>
    <dgm:cxn modelId="{D8AD7D57-359F-4670-88B5-CB0756013009}" type="presOf" srcId="{C0E042E6-7D08-4E22-9466-F68C1D0F347B}" destId="{4E458354-E421-46F3-B8C3-1B787F6CA87D}" srcOrd="1" destOrd="0" presId="urn:microsoft.com/office/officeart/2005/8/layout/orgChart1"/>
    <dgm:cxn modelId="{A5757C4A-B9DC-4FAC-B62A-21C6A8797C3C}" type="presOf" srcId="{97921D4B-DC51-4326-9973-92876699E55A}" destId="{DADADF66-2942-4349-9042-D0A5CCB7C18A}" srcOrd="0" destOrd="0" presId="urn:microsoft.com/office/officeart/2005/8/layout/orgChart1"/>
    <dgm:cxn modelId="{368A12A8-AE08-412C-B172-F68E6324802A}" srcId="{19EDB345-4648-4B6B-BFEB-2CC1A6FDE643}" destId="{97921D4B-DC51-4326-9973-92876699E55A}" srcOrd="0" destOrd="0" parTransId="{253EE98E-B9FC-4514-B772-A67FCDF9B1AF}" sibTransId="{46DC7C5D-9EC4-4E88-B528-C78117F4DDA5}"/>
    <dgm:cxn modelId="{AF31815C-A7E5-4CE1-BD9C-03EE44910509}" type="presOf" srcId="{40C94A55-3A50-4739-9259-4F042CC71DFB}" destId="{59AAE9FF-B547-42B1-9326-BC1509E95CF9}" srcOrd="0" destOrd="0" presId="urn:microsoft.com/office/officeart/2005/8/layout/orgChart1"/>
    <dgm:cxn modelId="{AD4706A3-2D75-40A5-96FC-2DF958ADA04F}" type="presOf" srcId="{3EBB63D5-84BF-421E-814B-0FF57CFFFBD0}" destId="{E367A196-2BFB-4CB2-8E56-BF3020CDEF79}" srcOrd="0" destOrd="0" presId="urn:microsoft.com/office/officeart/2005/8/layout/orgChart1"/>
    <dgm:cxn modelId="{3E73DA2D-CE87-40C8-82AB-82202E467069}" type="presOf" srcId="{C0E042E6-7D08-4E22-9466-F68C1D0F347B}" destId="{6AB790A1-6BF3-47FC-A6F0-8C7EAB202574}" srcOrd="0" destOrd="0" presId="urn:microsoft.com/office/officeart/2005/8/layout/orgChart1"/>
    <dgm:cxn modelId="{96C3C083-BFE8-46DB-B2D4-61C4887F3726}" type="presOf" srcId="{17CF5A79-509E-4B92-A564-85E90E52D586}" destId="{87103301-223C-4231-91CE-892F8D4858CE}" srcOrd="0" destOrd="0" presId="urn:microsoft.com/office/officeart/2005/8/layout/orgChart1"/>
    <dgm:cxn modelId="{69A8577B-3EEA-489C-A9D4-E0DE1ADB9551}" type="presOf" srcId="{4D3512CC-BF96-4BF8-A533-3D1AE183E9D6}" destId="{65A0DFC0-142F-4278-B581-320003B76231}" srcOrd="0" destOrd="0" presId="urn:microsoft.com/office/officeart/2005/8/layout/orgChart1"/>
    <dgm:cxn modelId="{1A8DD7E1-3524-4635-81BA-4A0CFC3E79A0}" type="presOf" srcId="{43D6CFB3-0B75-4C31-BD4C-8D5986EE0312}" destId="{D5FA60FD-F907-4ADE-8A83-B1DB2A518474}" srcOrd="0" destOrd="0" presId="urn:microsoft.com/office/officeart/2005/8/layout/orgChart1"/>
    <dgm:cxn modelId="{AD8A022E-0FF3-4AFB-9CE9-5799E51DD391}" type="presOf" srcId="{EE21BFEA-4088-4B58-ABE1-AA7BDBEAD4CA}" destId="{C7AB5C93-6738-4C47-B82E-195551287F54}" srcOrd="1" destOrd="0" presId="urn:microsoft.com/office/officeart/2005/8/layout/orgChart1"/>
    <dgm:cxn modelId="{F226A631-1936-4D37-A51D-4D2F51AFFE0E}" type="presOf" srcId="{A2AA6F43-7DA4-4892-8410-8DC9A72247DE}" destId="{5EAE2891-A4F7-45CB-A2BE-B946526C8508}" srcOrd="0" destOrd="0" presId="urn:microsoft.com/office/officeart/2005/8/layout/orgChart1"/>
    <dgm:cxn modelId="{C8585456-7984-4C8A-B01D-1D1CB6581E83}" type="presOf" srcId="{BA306058-286D-46E5-A1F3-5CF045776B19}" destId="{55FFEE48-9E70-4710-B0D6-E2CE237DBD45}" srcOrd="1" destOrd="0" presId="urn:microsoft.com/office/officeart/2005/8/layout/orgChart1"/>
    <dgm:cxn modelId="{994277A6-3D05-4A55-9844-5E151442F6ED}" srcId="{4D3512CC-BF96-4BF8-A533-3D1AE183E9D6}" destId="{3EBB63D5-84BF-421E-814B-0FF57CFFFBD0}" srcOrd="1" destOrd="0" parTransId="{A476540D-305D-4734-989D-EECDACB7A78C}" sibTransId="{FB4C670B-1F0A-4475-A603-DA295AC44C24}"/>
    <dgm:cxn modelId="{2E56291A-4DD2-446E-8A39-C8A472F8D7F1}" srcId="{EE21BFEA-4088-4B58-ABE1-AA7BDBEAD4CA}" destId="{C0E042E6-7D08-4E22-9466-F68C1D0F347B}" srcOrd="0" destOrd="0" parTransId="{001840B1-6CFD-4A4A-9E5F-803C04C71952}" sibTransId="{1B90F341-70E7-413E-8F59-3B26A8E4118A}"/>
    <dgm:cxn modelId="{41EBFD74-89C5-4F04-935B-F1BA62B62DAE}" type="presOf" srcId="{001840B1-6CFD-4A4A-9E5F-803C04C71952}" destId="{604877BB-BC08-4701-BD79-A7F078F8556B}" srcOrd="0" destOrd="0" presId="urn:microsoft.com/office/officeart/2005/8/layout/orgChart1"/>
    <dgm:cxn modelId="{0DC9ADD6-A18C-406F-AF75-D57EB503C735}" srcId="{4D3512CC-BF96-4BF8-A533-3D1AE183E9D6}" destId="{BA306058-286D-46E5-A1F3-5CF045776B19}" srcOrd="0" destOrd="0" parTransId="{A2AA6F43-7DA4-4892-8410-8DC9A72247DE}" sibTransId="{4834798D-675F-45F6-9CC0-81B69850ED71}"/>
    <dgm:cxn modelId="{F13F062F-88F4-4B13-88DC-3A68DA9A412B}" type="presOf" srcId="{429607E6-0CBD-490C-B56B-2FC00E064C29}" destId="{DA91A8D5-F411-4437-AEA9-956AD2AE8400}" srcOrd="0" destOrd="0" presId="urn:microsoft.com/office/officeart/2005/8/layout/orgChart1"/>
    <dgm:cxn modelId="{CF78A664-BA42-439D-9956-8F969E84865C}" type="presOf" srcId="{97921D4B-DC51-4326-9973-92876699E55A}" destId="{C13A574A-6961-4463-A6C8-94E69830AF97}" srcOrd="1" destOrd="0" presId="urn:microsoft.com/office/officeart/2005/8/layout/orgChart1"/>
    <dgm:cxn modelId="{99827838-3BB2-4894-8A63-48AAF17DF304}" type="presOf" srcId="{19EDB345-4648-4B6B-BFEB-2CC1A6FDE643}" destId="{B11826E5-A9B9-4836-8F5A-932E381AB397}" srcOrd="0" destOrd="0" presId="urn:microsoft.com/office/officeart/2005/8/layout/orgChart1"/>
    <dgm:cxn modelId="{9FEA46F1-9B18-4743-9DB7-030BB5B0E460}" srcId="{4D3512CC-BF96-4BF8-A533-3D1AE183E9D6}" destId="{EE21BFEA-4088-4B58-ABE1-AA7BDBEAD4CA}" srcOrd="2" destOrd="0" parTransId="{40C94A55-3A50-4739-9259-4F042CC71DFB}" sibTransId="{FE52386A-91A9-40E2-B272-89C43631CF93}"/>
    <dgm:cxn modelId="{0BC7B6F2-8044-4221-BF91-4F157FE3F821}" srcId="{3EBB63D5-84BF-421E-814B-0FF57CFFFBD0}" destId="{58D27713-4936-496E-A4C3-624753C5FEB5}" srcOrd="0" destOrd="0" parTransId="{43D6CFB3-0B75-4C31-BD4C-8D5986EE0312}" sibTransId="{D941E908-336E-463D-9F8B-F1CD8F0DE670}"/>
    <dgm:cxn modelId="{B5F2AEB7-2C35-4888-BA9F-A033891C60F6}" type="presOf" srcId="{4D3512CC-BF96-4BF8-A533-3D1AE183E9D6}" destId="{EB0CC1F3-1714-4360-BC99-A60A333BD102}" srcOrd="1" destOrd="0" presId="urn:microsoft.com/office/officeart/2005/8/layout/orgChart1"/>
    <dgm:cxn modelId="{CA98FDC8-C004-4BE9-9D81-51CEE8582047}" type="presOf" srcId="{602D013C-A18E-48CB-BE70-9F21E744766C}" destId="{D792B1D2-4234-48C7-9677-E03D317CE47E}" srcOrd="0" destOrd="0" presId="urn:microsoft.com/office/officeart/2005/8/layout/orgChart1"/>
    <dgm:cxn modelId="{4CD9931D-03BB-4EA9-B332-7E0382319E0E}" type="presOf" srcId="{6537EEA7-58B7-473C-BEFF-47DF46D5CE27}" destId="{3ABD7036-87A6-4584-9901-142D7FF7AE86}" srcOrd="0" destOrd="0" presId="urn:microsoft.com/office/officeart/2005/8/layout/orgChart1"/>
    <dgm:cxn modelId="{62AD7BF5-367A-439A-AD97-7D28BE4C9B11}" type="presOf" srcId="{58D27713-4936-496E-A4C3-624753C5FEB5}" destId="{41363BF1-E3D5-4B10-BCAF-D56C36F967A7}" srcOrd="0" destOrd="0" presId="urn:microsoft.com/office/officeart/2005/8/layout/orgChart1"/>
    <dgm:cxn modelId="{21490ED4-D5E2-4AA3-BCE6-2D9737A3E85B}" type="presOf" srcId="{EE21BFEA-4088-4B58-ABE1-AA7BDBEAD4CA}" destId="{E2746BA4-FBA7-4D9D-B55B-6281F4C45E0F}" srcOrd="0" destOrd="0" presId="urn:microsoft.com/office/officeart/2005/8/layout/orgChart1"/>
    <dgm:cxn modelId="{34EF5471-6A2E-4582-84BA-753C2F8EA155}" type="presOf" srcId="{3EBB63D5-84BF-421E-814B-0FF57CFFFBD0}" destId="{4A25469E-A06E-48F8-B30D-C9B8EFCD2FEF}" srcOrd="1" destOrd="0" presId="urn:microsoft.com/office/officeart/2005/8/layout/orgChart1"/>
    <dgm:cxn modelId="{8A1A6FD0-5A67-4648-9AB7-FC7D22637441}" type="presOf" srcId="{58D27713-4936-496E-A4C3-624753C5FEB5}" destId="{67AD9335-1ECF-4FD2-9C05-FA9F8400F129}" srcOrd="1" destOrd="0" presId="urn:microsoft.com/office/officeart/2005/8/layout/orgChart1"/>
    <dgm:cxn modelId="{2324BBBB-FC6C-45AE-B625-5FC6356E1993}" type="presOf" srcId="{19EDB345-4648-4B6B-BFEB-2CC1A6FDE643}" destId="{3CB629AC-1694-4473-BE39-B7CF71B431F4}" srcOrd="1" destOrd="0" presId="urn:microsoft.com/office/officeart/2005/8/layout/orgChart1"/>
    <dgm:cxn modelId="{B29CD195-89E9-40CF-BF63-CCF0BF034750}" srcId="{BA306058-286D-46E5-A1F3-5CF045776B19}" destId="{429607E6-0CBD-490C-B56B-2FC00E064C29}" srcOrd="0" destOrd="0" parTransId="{17CF5A79-509E-4B92-A564-85E90E52D586}" sibTransId="{027FD28F-EF2B-413E-9845-3848D188628D}"/>
    <dgm:cxn modelId="{FD76743E-EFAD-4287-8681-BB539A60A961}" type="presOf" srcId="{253EE98E-B9FC-4514-B772-A67FCDF9B1AF}" destId="{42568B77-C556-4090-96AC-06DAF58DDAED}" srcOrd="0" destOrd="0" presId="urn:microsoft.com/office/officeart/2005/8/layout/orgChart1"/>
    <dgm:cxn modelId="{D8696094-A29C-4B03-9954-E27B6AB15180}" type="presOf" srcId="{BA306058-286D-46E5-A1F3-5CF045776B19}" destId="{26411154-9F3D-4D7E-B964-675612054517}" srcOrd="0" destOrd="0" presId="urn:microsoft.com/office/officeart/2005/8/layout/orgChart1"/>
    <dgm:cxn modelId="{BA751200-6088-47DC-9209-16F60FE11206}" type="presParOf" srcId="{3ABD7036-87A6-4584-9901-142D7FF7AE86}" destId="{D641C1E1-D292-4BE0-84AA-0E07C4B25AE2}" srcOrd="0" destOrd="0" presId="urn:microsoft.com/office/officeart/2005/8/layout/orgChart1"/>
    <dgm:cxn modelId="{01354010-218B-4252-A642-61BE6CEFF29D}" type="presParOf" srcId="{D641C1E1-D292-4BE0-84AA-0E07C4B25AE2}" destId="{47A8AF33-2B84-4D95-B47D-4C142F5A1A32}" srcOrd="0" destOrd="0" presId="urn:microsoft.com/office/officeart/2005/8/layout/orgChart1"/>
    <dgm:cxn modelId="{57A53B53-3C82-409E-88D4-E7D26D3ED03E}" type="presParOf" srcId="{47A8AF33-2B84-4D95-B47D-4C142F5A1A32}" destId="{65A0DFC0-142F-4278-B581-320003B76231}" srcOrd="0" destOrd="0" presId="urn:microsoft.com/office/officeart/2005/8/layout/orgChart1"/>
    <dgm:cxn modelId="{7177B45F-4332-4D84-AC9A-283A0A08E5AA}" type="presParOf" srcId="{47A8AF33-2B84-4D95-B47D-4C142F5A1A32}" destId="{EB0CC1F3-1714-4360-BC99-A60A333BD102}" srcOrd="1" destOrd="0" presId="urn:microsoft.com/office/officeart/2005/8/layout/orgChart1"/>
    <dgm:cxn modelId="{2F265127-10DC-4862-80D5-61DBFE1B820A}" type="presParOf" srcId="{D641C1E1-D292-4BE0-84AA-0E07C4B25AE2}" destId="{1883A9D6-A6D0-41DF-B1BF-E9478D724990}" srcOrd="1" destOrd="0" presId="urn:microsoft.com/office/officeart/2005/8/layout/orgChart1"/>
    <dgm:cxn modelId="{35E3995A-689D-4107-8CE2-83E5E4C61010}" type="presParOf" srcId="{1883A9D6-A6D0-41DF-B1BF-E9478D724990}" destId="{5EAE2891-A4F7-45CB-A2BE-B946526C8508}" srcOrd="0" destOrd="0" presId="urn:microsoft.com/office/officeart/2005/8/layout/orgChart1"/>
    <dgm:cxn modelId="{19ACAAD3-AC9D-4885-8090-CD4598B64ADC}" type="presParOf" srcId="{1883A9D6-A6D0-41DF-B1BF-E9478D724990}" destId="{7D696FCA-EBC4-437B-B786-1C1FB35FE7FC}" srcOrd="1" destOrd="0" presId="urn:microsoft.com/office/officeart/2005/8/layout/orgChart1"/>
    <dgm:cxn modelId="{98B3E10E-F315-4555-9DCD-017BC41F44CC}" type="presParOf" srcId="{7D696FCA-EBC4-437B-B786-1C1FB35FE7FC}" destId="{5C118A78-6686-4A33-9CE5-17DEAB898E00}" srcOrd="0" destOrd="0" presId="urn:microsoft.com/office/officeart/2005/8/layout/orgChart1"/>
    <dgm:cxn modelId="{ED4BB86C-2FF2-4FF5-9E2E-9BA58BAC389A}" type="presParOf" srcId="{5C118A78-6686-4A33-9CE5-17DEAB898E00}" destId="{26411154-9F3D-4D7E-B964-675612054517}" srcOrd="0" destOrd="0" presId="urn:microsoft.com/office/officeart/2005/8/layout/orgChart1"/>
    <dgm:cxn modelId="{776FBB83-C96B-4536-B859-9E13690F77CE}" type="presParOf" srcId="{5C118A78-6686-4A33-9CE5-17DEAB898E00}" destId="{55FFEE48-9E70-4710-B0D6-E2CE237DBD45}" srcOrd="1" destOrd="0" presId="urn:microsoft.com/office/officeart/2005/8/layout/orgChart1"/>
    <dgm:cxn modelId="{104F0A41-909B-4C79-B274-E818EEC2DF07}" type="presParOf" srcId="{7D696FCA-EBC4-437B-B786-1C1FB35FE7FC}" destId="{F2CA596C-66C6-4E88-B8AA-5E4EE48C1192}" srcOrd="1" destOrd="0" presId="urn:microsoft.com/office/officeart/2005/8/layout/orgChart1"/>
    <dgm:cxn modelId="{FC45421C-BDBF-4DB2-84DF-6D319EDDB20C}" type="presParOf" srcId="{F2CA596C-66C6-4E88-B8AA-5E4EE48C1192}" destId="{87103301-223C-4231-91CE-892F8D4858CE}" srcOrd="0" destOrd="0" presId="urn:microsoft.com/office/officeart/2005/8/layout/orgChart1"/>
    <dgm:cxn modelId="{B9988F53-E1E2-438E-83A1-17EAA31C073F}" type="presParOf" srcId="{F2CA596C-66C6-4E88-B8AA-5E4EE48C1192}" destId="{FA91BB5E-E43C-4C88-95C6-76F64B9C15E7}" srcOrd="1" destOrd="0" presId="urn:microsoft.com/office/officeart/2005/8/layout/orgChart1"/>
    <dgm:cxn modelId="{A424E047-3F77-4639-9B6A-054DCA73029A}" type="presParOf" srcId="{FA91BB5E-E43C-4C88-95C6-76F64B9C15E7}" destId="{C7BD775A-4067-4976-A854-315C5AE357F4}" srcOrd="0" destOrd="0" presId="urn:microsoft.com/office/officeart/2005/8/layout/orgChart1"/>
    <dgm:cxn modelId="{5A510954-25F5-431B-9C6D-224C72D19057}" type="presParOf" srcId="{C7BD775A-4067-4976-A854-315C5AE357F4}" destId="{DA91A8D5-F411-4437-AEA9-956AD2AE8400}" srcOrd="0" destOrd="0" presId="urn:microsoft.com/office/officeart/2005/8/layout/orgChart1"/>
    <dgm:cxn modelId="{DCAD8607-6AD8-499E-B523-1B19BB3DC3F6}" type="presParOf" srcId="{C7BD775A-4067-4976-A854-315C5AE357F4}" destId="{88E4756F-42AA-41BC-A708-FDF9705573BB}" srcOrd="1" destOrd="0" presId="urn:microsoft.com/office/officeart/2005/8/layout/orgChart1"/>
    <dgm:cxn modelId="{29789205-CC63-4442-AA02-924BF345D0D4}" type="presParOf" srcId="{FA91BB5E-E43C-4C88-95C6-76F64B9C15E7}" destId="{E1D27672-337B-40C1-AE49-E6CDBCE944DE}" srcOrd="1" destOrd="0" presId="urn:microsoft.com/office/officeart/2005/8/layout/orgChart1"/>
    <dgm:cxn modelId="{8EFD72B6-6FCE-4EAB-B6A1-C729F0A06215}" type="presParOf" srcId="{FA91BB5E-E43C-4C88-95C6-76F64B9C15E7}" destId="{6F2CF0A1-F94D-4655-B2F4-8C3244EFC31F}" srcOrd="2" destOrd="0" presId="urn:microsoft.com/office/officeart/2005/8/layout/orgChart1"/>
    <dgm:cxn modelId="{B56E6308-D75B-4C7C-8C65-D5E50A9C7A2E}" type="presParOf" srcId="{7D696FCA-EBC4-437B-B786-1C1FB35FE7FC}" destId="{4DA78E0B-5DE1-4E57-8528-D9BE4378A2CE}" srcOrd="2" destOrd="0" presId="urn:microsoft.com/office/officeart/2005/8/layout/orgChart1"/>
    <dgm:cxn modelId="{C6F51E7E-FC73-4A35-A133-1907C881D79C}" type="presParOf" srcId="{1883A9D6-A6D0-41DF-B1BF-E9478D724990}" destId="{20210785-C277-4977-B5F5-CAC8FA853092}" srcOrd="2" destOrd="0" presId="urn:microsoft.com/office/officeart/2005/8/layout/orgChart1"/>
    <dgm:cxn modelId="{6D587428-FD51-4041-8680-C64E8CDC15BE}" type="presParOf" srcId="{1883A9D6-A6D0-41DF-B1BF-E9478D724990}" destId="{EF57B57E-1BF5-4C2E-82B1-8CCDB42B08EF}" srcOrd="3" destOrd="0" presId="urn:microsoft.com/office/officeart/2005/8/layout/orgChart1"/>
    <dgm:cxn modelId="{886308DB-1A34-4702-850B-68BA71EB6E91}" type="presParOf" srcId="{EF57B57E-1BF5-4C2E-82B1-8CCDB42B08EF}" destId="{9E5AD073-54E5-4639-AB52-684654C4AE9B}" srcOrd="0" destOrd="0" presId="urn:microsoft.com/office/officeart/2005/8/layout/orgChart1"/>
    <dgm:cxn modelId="{B6065720-6914-46C6-B770-5BACFF333395}" type="presParOf" srcId="{9E5AD073-54E5-4639-AB52-684654C4AE9B}" destId="{E367A196-2BFB-4CB2-8E56-BF3020CDEF79}" srcOrd="0" destOrd="0" presId="urn:microsoft.com/office/officeart/2005/8/layout/orgChart1"/>
    <dgm:cxn modelId="{879498AD-9FB9-4348-90DB-61D8D81751A0}" type="presParOf" srcId="{9E5AD073-54E5-4639-AB52-684654C4AE9B}" destId="{4A25469E-A06E-48F8-B30D-C9B8EFCD2FEF}" srcOrd="1" destOrd="0" presId="urn:microsoft.com/office/officeart/2005/8/layout/orgChart1"/>
    <dgm:cxn modelId="{C8493159-B94A-463C-9FEA-E96F1B031633}" type="presParOf" srcId="{EF57B57E-1BF5-4C2E-82B1-8CCDB42B08EF}" destId="{2352301F-747D-43B5-93B5-1B7D977D6956}" srcOrd="1" destOrd="0" presId="urn:microsoft.com/office/officeart/2005/8/layout/orgChart1"/>
    <dgm:cxn modelId="{C4BCBA6D-33AB-4984-AF65-38401BFE5F09}" type="presParOf" srcId="{2352301F-747D-43B5-93B5-1B7D977D6956}" destId="{D5FA60FD-F907-4ADE-8A83-B1DB2A518474}" srcOrd="0" destOrd="0" presId="urn:microsoft.com/office/officeart/2005/8/layout/orgChart1"/>
    <dgm:cxn modelId="{A03DCCD9-5098-4BE6-9CBA-82AC10D6B552}" type="presParOf" srcId="{2352301F-747D-43B5-93B5-1B7D977D6956}" destId="{94983D10-8821-422B-AC75-22F563D6F235}" srcOrd="1" destOrd="0" presId="urn:microsoft.com/office/officeart/2005/8/layout/orgChart1"/>
    <dgm:cxn modelId="{C9333CC2-E093-4493-A522-930966A4DD29}" type="presParOf" srcId="{94983D10-8821-422B-AC75-22F563D6F235}" destId="{DC2CCDE6-B313-4037-8E99-B2D0E559FB74}" srcOrd="0" destOrd="0" presId="urn:microsoft.com/office/officeart/2005/8/layout/orgChart1"/>
    <dgm:cxn modelId="{090BD764-F156-48CF-A0D4-B844ABE51F30}" type="presParOf" srcId="{DC2CCDE6-B313-4037-8E99-B2D0E559FB74}" destId="{41363BF1-E3D5-4B10-BCAF-D56C36F967A7}" srcOrd="0" destOrd="0" presId="urn:microsoft.com/office/officeart/2005/8/layout/orgChart1"/>
    <dgm:cxn modelId="{D500DC6B-6FC1-443D-AF76-57B084E95FBD}" type="presParOf" srcId="{DC2CCDE6-B313-4037-8E99-B2D0E559FB74}" destId="{67AD9335-1ECF-4FD2-9C05-FA9F8400F129}" srcOrd="1" destOrd="0" presId="urn:microsoft.com/office/officeart/2005/8/layout/orgChart1"/>
    <dgm:cxn modelId="{8F8A0B24-2C05-40F1-B056-0376AA88418D}" type="presParOf" srcId="{94983D10-8821-422B-AC75-22F563D6F235}" destId="{5E9D0B54-A4EE-4925-8C27-74B858A63722}" srcOrd="1" destOrd="0" presId="urn:microsoft.com/office/officeart/2005/8/layout/orgChart1"/>
    <dgm:cxn modelId="{EDBF3935-26D1-4B49-B83E-7A0DF1DE00EA}" type="presParOf" srcId="{94983D10-8821-422B-AC75-22F563D6F235}" destId="{2E584786-22A7-4075-9ED4-AD2D589E1EB1}" srcOrd="2" destOrd="0" presId="urn:microsoft.com/office/officeart/2005/8/layout/orgChart1"/>
    <dgm:cxn modelId="{B475724F-E92C-4C70-99DC-DF33921FC6A5}" type="presParOf" srcId="{EF57B57E-1BF5-4C2E-82B1-8CCDB42B08EF}" destId="{59641E89-192F-475F-8795-BFEF2C048D91}" srcOrd="2" destOrd="0" presId="urn:microsoft.com/office/officeart/2005/8/layout/orgChart1"/>
    <dgm:cxn modelId="{2FCE0D8F-5CEB-4D9D-8CBD-5CFA1A3A9ECC}" type="presParOf" srcId="{1883A9D6-A6D0-41DF-B1BF-E9478D724990}" destId="{59AAE9FF-B547-42B1-9326-BC1509E95CF9}" srcOrd="4" destOrd="0" presId="urn:microsoft.com/office/officeart/2005/8/layout/orgChart1"/>
    <dgm:cxn modelId="{31867299-08B3-47DF-B67A-AE77B852F4B6}" type="presParOf" srcId="{1883A9D6-A6D0-41DF-B1BF-E9478D724990}" destId="{0D632D0F-FA81-4D79-857D-1AD42D4C227E}" srcOrd="5" destOrd="0" presId="urn:microsoft.com/office/officeart/2005/8/layout/orgChart1"/>
    <dgm:cxn modelId="{3F265269-DD81-4578-B90C-CA3DBE7E3C32}" type="presParOf" srcId="{0D632D0F-FA81-4D79-857D-1AD42D4C227E}" destId="{AB5085A7-BA14-47BC-9490-07A0A6483293}" srcOrd="0" destOrd="0" presId="urn:microsoft.com/office/officeart/2005/8/layout/orgChart1"/>
    <dgm:cxn modelId="{2A165AB6-8877-4F3D-B772-53A4EED19A43}" type="presParOf" srcId="{AB5085A7-BA14-47BC-9490-07A0A6483293}" destId="{E2746BA4-FBA7-4D9D-B55B-6281F4C45E0F}" srcOrd="0" destOrd="0" presId="urn:microsoft.com/office/officeart/2005/8/layout/orgChart1"/>
    <dgm:cxn modelId="{27FD7B76-59B2-4E26-B8A3-3A913B0994A0}" type="presParOf" srcId="{AB5085A7-BA14-47BC-9490-07A0A6483293}" destId="{C7AB5C93-6738-4C47-B82E-195551287F54}" srcOrd="1" destOrd="0" presId="urn:microsoft.com/office/officeart/2005/8/layout/orgChart1"/>
    <dgm:cxn modelId="{1080C256-44DA-4885-B2D6-11F52924D2E3}" type="presParOf" srcId="{0D632D0F-FA81-4D79-857D-1AD42D4C227E}" destId="{5B53F978-0758-492E-ACA6-5E6B2016D1C8}" srcOrd="1" destOrd="0" presId="urn:microsoft.com/office/officeart/2005/8/layout/orgChart1"/>
    <dgm:cxn modelId="{6B404772-A4FC-4A8B-9587-0BF348EEA2C2}" type="presParOf" srcId="{5B53F978-0758-492E-ACA6-5E6B2016D1C8}" destId="{604877BB-BC08-4701-BD79-A7F078F8556B}" srcOrd="0" destOrd="0" presId="urn:microsoft.com/office/officeart/2005/8/layout/orgChart1"/>
    <dgm:cxn modelId="{FA52C522-94AC-4217-9893-821F4718F8CA}" type="presParOf" srcId="{5B53F978-0758-492E-ACA6-5E6B2016D1C8}" destId="{FE44C62C-C149-4A3F-8D61-1F70A259FF3D}" srcOrd="1" destOrd="0" presId="urn:microsoft.com/office/officeart/2005/8/layout/orgChart1"/>
    <dgm:cxn modelId="{C4330EA4-9F3E-4D39-9020-FE2A82C7A83A}" type="presParOf" srcId="{FE44C62C-C149-4A3F-8D61-1F70A259FF3D}" destId="{8DF17A28-E83D-4988-9C42-FA3F31B2B5AE}" srcOrd="0" destOrd="0" presId="urn:microsoft.com/office/officeart/2005/8/layout/orgChart1"/>
    <dgm:cxn modelId="{F5E1BF23-B5A7-4046-9DC8-24172F587AC7}" type="presParOf" srcId="{8DF17A28-E83D-4988-9C42-FA3F31B2B5AE}" destId="{6AB790A1-6BF3-47FC-A6F0-8C7EAB202574}" srcOrd="0" destOrd="0" presId="urn:microsoft.com/office/officeart/2005/8/layout/orgChart1"/>
    <dgm:cxn modelId="{46EFDC63-08DE-46F3-97A1-2032EB4FDAB0}" type="presParOf" srcId="{8DF17A28-E83D-4988-9C42-FA3F31B2B5AE}" destId="{4E458354-E421-46F3-B8C3-1B787F6CA87D}" srcOrd="1" destOrd="0" presId="urn:microsoft.com/office/officeart/2005/8/layout/orgChart1"/>
    <dgm:cxn modelId="{16EA9359-3494-42EF-BF5D-553C6345D368}" type="presParOf" srcId="{FE44C62C-C149-4A3F-8D61-1F70A259FF3D}" destId="{80305E58-EA2C-4D99-A7E6-DB01B02D5E88}" srcOrd="1" destOrd="0" presId="urn:microsoft.com/office/officeart/2005/8/layout/orgChart1"/>
    <dgm:cxn modelId="{0625B4FF-C4F1-416E-B966-62C688E7F5A5}" type="presParOf" srcId="{FE44C62C-C149-4A3F-8D61-1F70A259FF3D}" destId="{F14DEC78-A943-4DA7-9FA6-1CBA954B168A}" srcOrd="2" destOrd="0" presId="urn:microsoft.com/office/officeart/2005/8/layout/orgChart1"/>
    <dgm:cxn modelId="{A123CA9D-EFAB-4380-A614-DD85A4F520DD}" type="presParOf" srcId="{0D632D0F-FA81-4D79-857D-1AD42D4C227E}" destId="{869CF674-D12D-4C80-9614-5855B17FE683}" srcOrd="2" destOrd="0" presId="urn:microsoft.com/office/officeart/2005/8/layout/orgChart1"/>
    <dgm:cxn modelId="{020CDB9F-9D06-4D2B-BB82-20B6FB078801}" type="presParOf" srcId="{1883A9D6-A6D0-41DF-B1BF-E9478D724990}" destId="{D792B1D2-4234-48C7-9677-E03D317CE47E}" srcOrd="6" destOrd="0" presId="urn:microsoft.com/office/officeart/2005/8/layout/orgChart1"/>
    <dgm:cxn modelId="{DDF68210-4A1B-4027-84EF-F8C09FAA1600}" type="presParOf" srcId="{1883A9D6-A6D0-41DF-B1BF-E9478D724990}" destId="{38EFD1D5-8065-40BB-9C89-33207A642162}" srcOrd="7" destOrd="0" presId="urn:microsoft.com/office/officeart/2005/8/layout/orgChart1"/>
    <dgm:cxn modelId="{6AEA4F85-4086-4B91-A422-2B78C1544C59}" type="presParOf" srcId="{38EFD1D5-8065-40BB-9C89-33207A642162}" destId="{6F6DAC4F-21B7-41BB-A0DF-7F9504455B29}" srcOrd="0" destOrd="0" presId="urn:microsoft.com/office/officeart/2005/8/layout/orgChart1"/>
    <dgm:cxn modelId="{4CFF0326-76E8-48A7-BF75-A077CE464EF2}" type="presParOf" srcId="{6F6DAC4F-21B7-41BB-A0DF-7F9504455B29}" destId="{B11826E5-A9B9-4836-8F5A-932E381AB397}" srcOrd="0" destOrd="0" presId="urn:microsoft.com/office/officeart/2005/8/layout/orgChart1"/>
    <dgm:cxn modelId="{87E6DEAD-7279-4345-8711-FECE352361F3}" type="presParOf" srcId="{6F6DAC4F-21B7-41BB-A0DF-7F9504455B29}" destId="{3CB629AC-1694-4473-BE39-B7CF71B431F4}" srcOrd="1" destOrd="0" presId="urn:microsoft.com/office/officeart/2005/8/layout/orgChart1"/>
    <dgm:cxn modelId="{BF1B2554-E4DD-4513-8046-C25D8DEE9693}" type="presParOf" srcId="{38EFD1D5-8065-40BB-9C89-33207A642162}" destId="{31C8F096-376B-4EE5-8642-BEF6352330A6}" srcOrd="1" destOrd="0" presId="urn:microsoft.com/office/officeart/2005/8/layout/orgChart1"/>
    <dgm:cxn modelId="{B8786709-3823-4AB7-8249-99EA613CDBC1}" type="presParOf" srcId="{31C8F096-376B-4EE5-8642-BEF6352330A6}" destId="{42568B77-C556-4090-96AC-06DAF58DDAED}" srcOrd="0" destOrd="0" presId="urn:microsoft.com/office/officeart/2005/8/layout/orgChart1"/>
    <dgm:cxn modelId="{3F1E4B74-8869-403B-A371-B762A5311FC9}" type="presParOf" srcId="{31C8F096-376B-4EE5-8642-BEF6352330A6}" destId="{DB3F533C-55F7-4785-9E02-36FC5BC80B51}" srcOrd="1" destOrd="0" presId="urn:microsoft.com/office/officeart/2005/8/layout/orgChart1"/>
    <dgm:cxn modelId="{828DA9E1-A5A8-4251-ADEC-01BA9CA9E4A6}" type="presParOf" srcId="{DB3F533C-55F7-4785-9E02-36FC5BC80B51}" destId="{3E63C8E3-7A93-4358-8A7F-9A24C3842EEC}" srcOrd="0" destOrd="0" presId="urn:microsoft.com/office/officeart/2005/8/layout/orgChart1"/>
    <dgm:cxn modelId="{6B58A4C6-9649-468A-9429-AF18E7E28010}" type="presParOf" srcId="{3E63C8E3-7A93-4358-8A7F-9A24C3842EEC}" destId="{DADADF66-2942-4349-9042-D0A5CCB7C18A}" srcOrd="0" destOrd="0" presId="urn:microsoft.com/office/officeart/2005/8/layout/orgChart1"/>
    <dgm:cxn modelId="{4FF0B113-D1AA-4B82-8073-A918AD02DC79}" type="presParOf" srcId="{3E63C8E3-7A93-4358-8A7F-9A24C3842EEC}" destId="{C13A574A-6961-4463-A6C8-94E69830AF97}" srcOrd="1" destOrd="0" presId="urn:microsoft.com/office/officeart/2005/8/layout/orgChart1"/>
    <dgm:cxn modelId="{C25A6DFD-D605-47D2-AB94-971039E443DC}" type="presParOf" srcId="{DB3F533C-55F7-4785-9E02-36FC5BC80B51}" destId="{62A6103A-26C6-4EDB-92A5-A006CE023346}" srcOrd="1" destOrd="0" presId="urn:microsoft.com/office/officeart/2005/8/layout/orgChart1"/>
    <dgm:cxn modelId="{854E5D07-6606-4945-80D7-041B1A88103A}" type="presParOf" srcId="{DB3F533C-55F7-4785-9E02-36FC5BC80B51}" destId="{11CF187F-1FAC-4EA9-8333-53E73C6E862F}" srcOrd="2" destOrd="0" presId="urn:microsoft.com/office/officeart/2005/8/layout/orgChart1"/>
    <dgm:cxn modelId="{14B6AAC3-47F1-4FF4-9C22-365233D6749A}" type="presParOf" srcId="{38EFD1D5-8065-40BB-9C89-33207A642162}" destId="{6641EA9A-B0D3-4558-B912-EF8E550A8AA8}" srcOrd="2" destOrd="0" presId="urn:microsoft.com/office/officeart/2005/8/layout/orgChart1"/>
    <dgm:cxn modelId="{2AB91914-0558-4A24-8457-3DA3355BCF59}" type="presParOf" srcId="{D641C1E1-D292-4BE0-84AA-0E07C4B25AE2}" destId="{27687A74-EA9E-4E9C-AE34-DABCB8DB6A1F}"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089C15-3D0B-43BA-8866-5DFAEAB2C352}" type="doc">
      <dgm:prSet loTypeId="urn:microsoft.com/office/officeart/2005/8/layout/list1" loCatId="list" qsTypeId="urn:microsoft.com/office/officeart/2005/8/quickstyle/3d1" qsCatId="3D" csTypeId="urn:microsoft.com/office/officeart/2005/8/colors/colorful3" csCatId="colorful" phldr="1"/>
      <dgm:spPr/>
      <dgm:t>
        <a:bodyPr/>
        <a:lstStyle/>
        <a:p>
          <a:endParaRPr lang="en-US"/>
        </a:p>
      </dgm:t>
    </dgm:pt>
    <dgm:pt modelId="{5848E294-13CB-4CC0-B1D9-530831EA45D7}">
      <dgm:prSet phldrT="[Text]"/>
      <dgm:spPr/>
      <dgm:t>
        <a:bodyPr/>
        <a:lstStyle/>
        <a:p>
          <a:r>
            <a:rPr lang="en-US" dirty="0" smtClean="0">
              <a:solidFill>
                <a:schemeClr val="tx2"/>
              </a:solidFill>
            </a:rPr>
            <a:t>1. Asymmetry</a:t>
          </a:r>
          <a:endParaRPr lang="en-US" dirty="0">
            <a:solidFill>
              <a:schemeClr val="tx2"/>
            </a:solidFill>
          </a:endParaRPr>
        </a:p>
      </dgm:t>
    </dgm:pt>
    <dgm:pt modelId="{BC4056B8-6AB9-4137-AAA5-69F38C9227B0}" type="parTrans" cxnId="{A7191F6E-C45D-4FC3-AABE-367CE4526310}">
      <dgm:prSet/>
      <dgm:spPr/>
      <dgm:t>
        <a:bodyPr/>
        <a:lstStyle/>
        <a:p>
          <a:endParaRPr lang="en-US"/>
        </a:p>
      </dgm:t>
    </dgm:pt>
    <dgm:pt modelId="{C1F9008E-DB01-41C8-95E7-70CACC93E6E6}" type="sibTrans" cxnId="{A7191F6E-C45D-4FC3-AABE-367CE4526310}">
      <dgm:prSet/>
      <dgm:spPr/>
      <dgm:t>
        <a:bodyPr/>
        <a:lstStyle/>
        <a:p>
          <a:endParaRPr lang="en-US"/>
        </a:p>
      </dgm:t>
    </dgm:pt>
    <dgm:pt modelId="{BDB8814B-A032-4DFA-AC97-BDF0E4B0D02B}">
      <dgm:prSet/>
      <dgm:spPr/>
      <dgm:t>
        <a:bodyPr/>
        <a:lstStyle/>
        <a:p>
          <a:r>
            <a:rPr lang="en-US" dirty="0" smtClean="0">
              <a:solidFill>
                <a:schemeClr val="tx2"/>
              </a:solidFill>
            </a:rPr>
            <a:t>2. Border irregularity</a:t>
          </a:r>
          <a:endParaRPr lang="en-US" dirty="0">
            <a:solidFill>
              <a:schemeClr val="tx2"/>
            </a:solidFill>
          </a:endParaRPr>
        </a:p>
      </dgm:t>
    </dgm:pt>
    <dgm:pt modelId="{A44CE35A-5F17-4F5F-879A-BC013DB8F96D}" type="parTrans" cxnId="{956BADDB-3102-4564-9274-3FFB00D57A86}">
      <dgm:prSet/>
      <dgm:spPr/>
      <dgm:t>
        <a:bodyPr/>
        <a:lstStyle/>
        <a:p>
          <a:endParaRPr lang="en-US"/>
        </a:p>
      </dgm:t>
    </dgm:pt>
    <dgm:pt modelId="{C8C73C6B-4133-4A7C-B5C3-03C2784093CA}" type="sibTrans" cxnId="{956BADDB-3102-4564-9274-3FFB00D57A86}">
      <dgm:prSet/>
      <dgm:spPr/>
      <dgm:t>
        <a:bodyPr/>
        <a:lstStyle/>
        <a:p>
          <a:endParaRPr lang="en-US"/>
        </a:p>
      </dgm:t>
    </dgm:pt>
    <dgm:pt modelId="{003338A9-B21A-49FB-883E-B9F5012443CF}">
      <dgm:prSet/>
      <dgm:spPr/>
      <dgm:t>
        <a:bodyPr/>
        <a:lstStyle/>
        <a:p>
          <a:r>
            <a:rPr lang="en-US" dirty="0" smtClean="0">
              <a:solidFill>
                <a:schemeClr val="tx2"/>
              </a:solidFill>
            </a:rPr>
            <a:t>3. Color variation</a:t>
          </a:r>
          <a:endParaRPr lang="en-US" dirty="0">
            <a:solidFill>
              <a:schemeClr val="tx2"/>
            </a:solidFill>
          </a:endParaRPr>
        </a:p>
      </dgm:t>
    </dgm:pt>
    <dgm:pt modelId="{EFAE17E1-3E23-4CD9-BBA4-6368168A27E3}" type="parTrans" cxnId="{D31BD8DD-96E0-47F6-A349-475701E715DD}">
      <dgm:prSet/>
      <dgm:spPr/>
      <dgm:t>
        <a:bodyPr/>
        <a:lstStyle/>
        <a:p>
          <a:endParaRPr lang="en-US"/>
        </a:p>
      </dgm:t>
    </dgm:pt>
    <dgm:pt modelId="{ADF23C86-F4F9-4D31-9487-403A7FAC0834}" type="sibTrans" cxnId="{D31BD8DD-96E0-47F6-A349-475701E715DD}">
      <dgm:prSet/>
      <dgm:spPr/>
      <dgm:t>
        <a:bodyPr/>
        <a:lstStyle/>
        <a:p>
          <a:endParaRPr lang="en-US"/>
        </a:p>
      </dgm:t>
    </dgm:pt>
    <dgm:pt modelId="{73951817-6055-4414-9257-B3E12CB33711}">
      <dgm:prSet/>
      <dgm:spPr/>
      <dgm:t>
        <a:bodyPr/>
        <a:lstStyle/>
        <a:p>
          <a:r>
            <a:rPr lang="en-US" dirty="0" smtClean="0"/>
            <a:t>4. </a:t>
          </a:r>
          <a:r>
            <a:rPr lang="en-US" dirty="0" smtClean="0">
              <a:solidFill>
                <a:schemeClr val="tx2"/>
              </a:solidFill>
            </a:rPr>
            <a:t>Diameter &gt;6 mm</a:t>
          </a:r>
          <a:endParaRPr lang="en-US" dirty="0">
            <a:solidFill>
              <a:schemeClr val="tx2"/>
            </a:solidFill>
          </a:endParaRPr>
        </a:p>
      </dgm:t>
    </dgm:pt>
    <dgm:pt modelId="{D3014263-845E-4E48-8A17-8B7093D83EB6}" type="parTrans" cxnId="{7287EC3A-72DD-423C-8C38-3C1A9C8B6512}">
      <dgm:prSet/>
      <dgm:spPr/>
      <dgm:t>
        <a:bodyPr/>
        <a:lstStyle/>
        <a:p>
          <a:endParaRPr lang="en-US"/>
        </a:p>
      </dgm:t>
    </dgm:pt>
    <dgm:pt modelId="{8F77C9D6-1986-4038-812E-BA309D971232}" type="sibTrans" cxnId="{7287EC3A-72DD-423C-8C38-3C1A9C8B6512}">
      <dgm:prSet/>
      <dgm:spPr/>
      <dgm:t>
        <a:bodyPr/>
        <a:lstStyle/>
        <a:p>
          <a:endParaRPr lang="en-US"/>
        </a:p>
      </dgm:t>
    </dgm:pt>
    <dgm:pt modelId="{E367B34E-A4F3-4BF5-B81F-9F89C1EED8EC}">
      <dgm:prSet/>
      <dgm:spPr/>
      <dgm:t>
        <a:bodyPr/>
        <a:lstStyle/>
        <a:p>
          <a:r>
            <a:rPr lang="en-US" dirty="0" smtClean="0">
              <a:solidFill>
                <a:schemeClr val="tx2"/>
              </a:solidFill>
            </a:rPr>
            <a:t>5. Enlarging/evolving lesion</a:t>
          </a:r>
          <a:endParaRPr lang="ar-JO" dirty="0">
            <a:solidFill>
              <a:schemeClr val="tx2"/>
            </a:solidFill>
          </a:endParaRPr>
        </a:p>
      </dgm:t>
    </dgm:pt>
    <dgm:pt modelId="{6CD89812-4523-46FA-BE77-C3CAAA0C8481}" type="parTrans" cxnId="{308200DA-E898-4722-A69D-5B547B2B18C3}">
      <dgm:prSet/>
      <dgm:spPr/>
      <dgm:t>
        <a:bodyPr/>
        <a:lstStyle/>
        <a:p>
          <a:endParaRPr lang="en-US"/>
        </a:p>
      </dgm:t>
    </dgm:pt>
    <dgm:pt modelId="{F9F3513E-E774-473D-92A7-A3CC9C61F2DF}" type="sibTrans" cxnId="{308200DA-E898-4722-A69D-5B547B2B18C3}">
      <dgm:prSet/>
      <dgm:spPr/>
      <dgm:t>
        <a:bodyPr/>
        <a:lstStyle/>
        <a:p>
          <a:endParaRPr lang="en-US"/>
        </a:p>
      </dgm:t>
    </dgm:pt>
    <dgm:pt modelId="{F972AB75-DA50-4878-9CD9-588055F8AE9E}" type="pres">
      <dgm:prSet presAssocID="{63089C15-3D0B-43BA-8866-5DFAEAB2C352}" presName="linear" presStyleCnt="0">
        <dgm:presLayoutVars>
          <dgm:dir/>
          <dgm:animLvl val="lvl"/>
          <dgm:resizeHandles val="exact"/>
        </dgm:presLayoutVars>
      </dgm:prSet>
      <dgm:spPr/>
      <dgm:t>
        <a:bodyPr/>
        <a:lstStyle/>
        <a:p>
          <a:endParaRPr lang="en-US"/>
        </a:p>
      </dgm:t>
    </dgm:pt>
    <dgm:pt modelId="{518539BC-E36B-4AE3-A550-C2952FB2076E}" type="pres">
      <dgm:prSet presAssocID="{5848E294-13CB-4CC0-B1D9-530831EA45D7}" presName="parentLin" presStyleCnt="0"/>
      <dgm:spPr/>
      <dgm:t>
        <a:bodyPr/>
        <a:lstStyle/>
        <a:p>
          <a:pPr rtl="1"/>
          <a:endParaRPr lang="ar-SA"/>
        </a:p>
      </dgm:t>
    </dgm:pt>
    <dgm:pt modelId="{DB02B211-7EE5-4A3A-B610-CFAEAB12CC3D}" type="pres">
      <dgm:prSet presAssocID="{5848E294-13CB-4CC0-B1D9-530831EA45D7}" presName="parentLeftMargin" presStyleLbl="node1" presStyleIdx="0" presStyleCnt="5"/>
      <dgm:spPr/>
      <dgm:t>
        <a:bodyPr/>
        <a:lstStyle/>
        <a:p>
          <a:endParaRPr lang="en-US"/>
        </a:p>
      </dgm:t>
    </dgm:pt>
    <dgm:pt modelId="{92FCE907-6E88-4BFF-8452-468D83718DA5}" type="pres">
      <dgm:prSet presAssocID="{5848E294-13CB-4CC0-B1D9-530831EA45D7}" presName="parentText" presStyleLbl="node1" presStyleIdx="0" presStyleCnt="5" custLinFactNeighborX="-65714" custLinFactNeighborY="22957">
        <dgm:presLayoutVars>
          <dgm:chMax val="0"/>
          <dgm:bulletEnabled val="1"/>
        </dgm:presLayoutVars>
      </dgm:prSet>
      <dgm:spPr/>
      <dgm:t>
        <a:bodyPr/>
        <a:lstStyle/>
        <a:p>
          <a:endParaRPr lang="en-US"/>
        </a:p>
      </dgm:t>
    </dgm:pt>
    <dgm:pt modelId="{EF1AF7CC-1A8A-4BF5-8630-D168350C6EBC}" type="pres">
      <dgm:prSet presAssocID="{5848E294-13CB-4CC0-B1D9-530831EA45D7}" presName="negativeSpace" presStyleCnt="0"/>
      <dgm:spPr/>
      <dgm:t>
        <a:bodyPr/>
        <a:lstStyle/>
        <a:p>
          <a:pPr rtl="1"/>
          <a:endParaRPr lang="ar-SA"/>
        </a:p>
      </dgm:t>
    </dgm:pt>
    <dgm:pt modelId="{71931DA9-DCD4-423E-B35A-29F90AC99FE7}" type="pres">
      <dgm:prSet presAssocID="{5848E294-13CB-4CC0-B1D9-530831EA45D7}" presName="childText" presStyleLbl="conFgAcc1" presStyleIdx="0" presStyleCnt="5">
        <dgm:presLayoutVars>
          <dgm:bulletEnabled val="1"/>
        </dgm:presLayoutVars>
      </dgm:prSet>
      <dgm:spPr/>
      <dgm:t>
        <a:bodyPr/>
        <a:lstStyle/>
        <a:p>
          <a:pPr rtl="1"/>
          <a:endParaRPr lang="ar-SA"/>
        </a:p>
      </dgm:t>
    </dgm:pt>
    <dgm:pt modelId="{8B231603-1E91-49B1-8231-675A9E2DF1D8}" type="pres">
      <dgm:prSet presAssocID="{C1F9008E-DB01-41C8-95E7-70CACC93E6E6}" presName="spaceBetweenRectangles" presStyleCnt="0"/>
      <dgm:spPr/>
      <dgm:t>
        <a:bodyPr/>
        <a:lstStyle/>
        <a:p>
          <a:pPr rtl="1"/>
          <a:endParaRPr lang="ar-SA"/>
        </a:p>
      </dgm:t>
    </dgm:pt>
    <dgm:pt modelId="{3282EFA7-E3B8-41C0-B124-0AF9EAFBD7D9}" type="pres">
      <dgm:prSet presAssocID="{BDB8814B-A032-4DFA-AC97-BDF0E4B0D02B}" presName="parentLin" presStyleCnt="0"/>
      <dgm:spPr/>
      <dgm:t>
        <a:bodyPr/>
        <a:lstStyle/>
        <a:p>
          <a:pPr rtl="1"/>
          <a:endParaRPr lang="ar-SA"/>
        </a:p>
      </dgm:t>
    </dgm:pt>
    <dgm:pt modelId="{F6042ABE-CBE2-4C81-89F3-A1412E8FD65C}" type="pres">
      <dgm:prSet presAssocID="{BDB8814B-A032-4DFA-AC97-BDF0E4B0D02B}" presName="parentLeftMargin" presStyleLbl="node1" presStyleIdx="0" presStyleCnt="5"/>
      <dgm:spPr/>
      <dgm:t>
        <a:bodyPr/>
        <a:lstStyle/>
        <a:p>
          <a:endParaRPr lang="en-US"/>
        </a:p>
      </dgm:t>
    </dgm:pt>
    <dgm:pt modelId="{C22F4CAA-ACA9-4812-972B-5C42CB774814}" type="pres">
      <dgm:prSet presAssocID="{BDB8814B-A032-4DFA-AC97-BDF0E4B0D02B}" presName="parentText" presStyleLbl="node1" presStyleIdx="1" presStyleCnt="5">
        <dgm:presLayoutVars>
          <dgm:chMax val="0"/>
          <dgm:bulletEnabled val="1"/>
        </dgm:presLayoutVars>
      </dgm:prSet>
      <dgm:spPr/>
      <dgm:t>
        <a:bodyPr/>
        <a:lstStyle/>
        <a:p>
          <a:endParaRPr lang="en-US"/>
        </a:p>
      </dgm:t>
    </dgm:pt>
    <dgm:pt modelId="{1627E261-FB91-4FD8-82CA-94D9DA611703}" type="pres">
      <dgm:prSet presAssocID="{BDB8814B-A032-4DFA-AC97-BDF0E4B0D02B}" presName="negativeSpace" presStyleCnt="0"/>
      <dgm:spPr/>
      <dgm:t>
        <a:bodyPr/>
        <a:lstStyle/>
        <a:p>
          <a:pPr rtl="1"/>
          <a:endParaRPr lang="ar-SA"/>
        </a:p>
      </dgm:t>
    </dgm:pt>
    <dgm:pt modelId="{0B5CBEA4-EC77-4C95-B3DF-3A427F1B859F}" type="pres">
      <dgm:prSet presAssocID="{BDB8814B-A032-4DFA-AC97-BDF0E4B0D02B}" presName="childText" presStyleLbl="conFgAcc1" presStyleIdx="1" presStyleCnt="5">
        <dgm:presLayoutVars>
          <dgm:bulletEnabled val="1"/>
        </dgm:presLayoutVars>
      </dgm:prSet>
      <dgm:spPr/>
      <dgm:t>
        <a:bodyPr/>
        <a:lstStyle/>
        <a:p>
          <a:pPr rtl="1"/>
          <a:endParaRPr lang="ar-SA"/>
        </a:p>
      </dgm:t>
    </dgm:pt>
    <dgm:pt modelId="{693F665B-28E7-4A28-A36B-73C7D00E0AD0}" type="pres">
      <dgm:prSet presAssocID="{C8C73C6B-4133-4A7C-B5C3-03C2784093CA}" presName="spaceBetweenRectangles" presStyleCnt="0"/>
      <dgm:spPr/>
      <dgm:t>
        <a:bodyPr/>
        <a:lstStyle/>
        <a:p>
          <a:pPr rtl="1"/>
          <a:endParaRPr lang="ar-SA"/>
        </a:p>
      </dgm:t>
    </dgm:pt>
    <dgm:pt modelId="{1EB6E8C5-BEBA-45DD-8A36-342FFB068F87}" type="pres">
      <dgm:prSet presAssocID="{003338A9-B21A-49FB-883E-B9F5012443CF}" presName="parentLin" presStyleCnt="0"/>
      <dgm:spPr/>
      <dgm:t>
        <a:bodyPr/>
        <a:lstStyle/>
        <a:p>
          <a:pPr rtl="1"/>
          <a:endParaRPr lang="ar-SA"/>
        </a:p>
      </dgm:t>
    </dgm:pt>
    <dgm:pt modelId="{C785B318-8F0D-46F1-BA1C-BA4580F74C6C}" type="pres">
      <dgm:prSet presAssocID="{003338A9-B21A-49FB-883E-B9F5012443CF}" presName="parentLeftMargin" presStyleLbl="node1" presStyleIdx="1" presStyleCnt="5"/>
      <dgm:spPr/>
      <dgm:t>
        <a:bodyPr/>
        <a:lstStyle/>
        <a:p>
          <a:endParaRPr lang="en-US"/>
        </a:p>
      </dgm:t>
    </dgm:pt>
    <dgm:pt modelId="{4C00BF4D-6C5C-4A09-9FE2-A61CE637B1DC}" type="pres">
      <dgm:prSet presAssocID="{003338A9-B21A-49FB-883E-B9F5012443CF}" presName="parentText" presStyleLbl="node1" presStyleIdx="2" presStyleCnt="5">
        <dgm:presLayoutVars>
          <dgm:chMax val="0"/>
          <dgm:bulletEnabled val="1"/>
        </dgm:presLayoutVars>
      </dgm:prSet>
      <dgm:spPr/>
      <dgm:t>
        <a:bodyPr/>
        <a:lstStyle/>
        <a:p>
          <a:endParaRPr lang="en-US"/>
        </a:p>
      </dgm:t>
    </dgm:pt>
    <dgm:pt modelId="{BE317271-E384-46D1-A60E-DD9E0D637DF6}" type="pres">
      <dgm:prSet presAssocID="{003338A9-B21A-49FB-883E-B9F5012443CF}" presName="negativeSpace" presStyleCnt="0"/>
      <dgm:spPr/>
      <dgm:t>
        <a:bodyPr/>
        <a:lstStyle/>
        <a:p>
          <a:pPr rtl="1"/>
          <a:endParaRPr lang="ar-SA"/>
        </a:p>
      </dgm:t>
    </dgm:pt>
    <dgm:pt modelId="{F2685962-5B10-438D-A322-3CEBF45C4F47}" type="pres">
      <dgm:prSet presAssocID="{003338A9-B21A-49FB-883E-B9F5012443CF}" presName="childText" presStyleLbl="conFgAcc1" presStyleIdx="2" presStyleCnt="5">
        <dgm:presLayoutVars>
          <dgm:bulletEnabled val="1"/>
        </dgm:presLayoutVars>
      </dgm:prSet>
      <dgm:spPr/>
      <dgm:t>
        <a:bodyPr/>
        <a:lstStyle/>
        <a:p>
          <a:pPr rtl="1"/>
          <a:endParaRPr lang="ar-SA"/>
        </a:p>
      </dgm:t>
    </dgm:pt>
    <dgm:pt modelId="{5C031748-140B-4F31-9084-BAA89974C1ED}" type="pres">
      <dgm:prSet presAssocID="{ADF23C86-F4F9-4D31-9487-403A7FAC0834}" presName="spaceBetweenRectangles" presStyleCnt="0"/>
      <dgm:spPr/>
      <dgm:t>
        <a:bodyPr/>
        <a:lstStyle/>
        <a:p>
          <a:pPr rtl="1"/>
          <a:endParaRPr lang="ar-SA"/>
        </a:p>
      </dgm:t>
    </dgm:pt>
    <dgm:pt modelId="{B87AA320-127D-4103-A64C-7A81C7D5BACF}" type="pres">
      <dgm:prSet presAssocID="{73951817-6055-4414-9257-B3E12CB33711}" presName="parentLin" presStyleCnt="0"/>
      <dgm:spPr/>
      <dgm:t>
        <a:bodyPr/>
        <a:lstStyle/>
        <a:p>
          <a:pPr rtl="1"/>
          <a:endParaRPr lang="ar-SA"/>
        </a:p>
      </dgm:t>
    </dgm:pt>
    <dgm:pt modelId="{6A3A4E78-FB43-4A26-BD7C-E8EC2704C316}" type="pres">
      <dgm:prSet presAssocID="{73951817-6055-4414-9257-B3E12CB33711}" presName="parentLeftMargin" presStyleLbl="node1" presStyleIdx="2" presStyleCnt="5"/>
      <dgm:spPr/>
      <dgm:t>
        <a:bodyPr/>
        <a:lstStyle/>
        <a:p>
          <a:endParaRPr lang="en-US"/>
        </a:p>
      </dgm:t>
    </dgm:pt>
    <dgm:pt modelId="{6C22270C-F944-4115-A6F0-B2DE7375A3C7}" type="pres">
      <dgm:prSet presAssocID="{73951817-6055-4414-9257-B3E12CB33711}" presName="parentText" presStyleLbl="node1" presStyleIdx="3" presStyleCnt="5">
        <dgm:presLayoutVars>
          <dgm:chMax val="0"/>
          <dgm:bulletEnabled val="1"/>
        </dgm:presLayoutVars>
      </dgm:prSet>
      <dgm:spPr/>
      <dgm:t>
        <a:bodyPr/>
        <a:lstStyle/>
        <a:p>
          <a:endParaRPr lang="en-US"/>
        </a:p>
      </dgm:t>
    </dgm:pt>
    <dgm:pt modelId="{B822C3E7-326B-48CD-85CE-243EE2B7D5AD}" type="pres">
      <dgm:prSet presAssocID="{73951817-6055-4414-9257-B3E12CB33711}" presName="negativeSpace" presStyleCnt="0"/>
      <dgm:spPr/>
      <dgm:t>
        <a:bodyPr/>
        <a:lstStyle/>
        <a:p>
          <a:pPr rtl="1"/>
          <a:endParaRPr lang="ar-SA"/>
        </a:p>
      </dgm:t>
    </dgm:pt>
    <dgm:pt modelId="{CAB00AAA-87A7-44A4-A60B-08E6E0B17DCE}" type="pres">
      <dgm:prSet presAssocID="{73951817-6055-4414-9257-B3E12CB33711}" presName="childText" presStyleLbl="conFgAcc1" presStyleIdx="3" presStyleCnt="5">
        <dgm:presLayoutVars>
          <dgm:bulletEnabled val="1"/>
        </dgm:presLayoutVars>
      </dgm:prSet>
      <dgm:spPr/>
      <dgm:t>
        <a:bodyPr/>
        <a:lstStyle/>
        <a:p>
          <a:pPr rtl="1"/>
          <a:endParaRPr lang="ar-SA"/>
        </a:p>
      </dgm:t>
    </dgm:pt>
    <dgm:pt modelId="{7EF88C68-7513-4B2C-ADA6-7F014D3D77D1}" type="pres">
      <dgm:prSet presAssocID="{8F77C9D6-1986-4038-812E-BA309D971232}" presName="spaceBetweenRectangles" presStyleCnt="0"/>
      <dgm:spPr/>
      <dgm:t>
        <a:bodyPr/>
        <a:lstStyle/>
        <a:p>
          <a:pPr rtl="1"/>
          <a:endParaRPr lang="ar-SA"/>
        </a:p>
      </dgm:t>
    </dgm:pt>
    <dgm:pt modelId="{60F82696-CECC-406F-B4C6-411F66BCEB28}" type="pres">
      <dgm:prSet presAssocID="{E367B34E-A4F3-4BF5-B81F-9F89C1EED8EC}" presName="parentLin" presStyleCnt="0"/>
      <dgm:spPr/>
      <dgm:t>
        <a:bodyPr/>
        <a:lstStyle/>
        <a:p>
          <a:pPr rtl="1"/>
          <a:endParaRPr lang="ar-SA"/>
        </a:p>
      </dgm:t>
    </dgm:pt>
    <dgm:pt modelId="{DC252357-C383-4856-B21B-D29CCEF0F873}" type="pres">
      <dgm:prSet presAssocID="{E367B34E-A4F3-4BF5-B81F-9F89C1EED8EC}" presName="parentLeftMargin" presStyleLbl="node1" presStyleIdx="3" presStyleCnt="5"/>
      <dgm:spPr/>
      <dgm:t>
        <a:bodyPr/>
        <a:lstStyle/>
        <a:p>
          <a:endParaRPr lang="en-US"/>
        </a:p>
      </dgm:t>
    </dgm:pt>
    <dgm:pt modelId="{CEC8BA15-7A9C-4AF0-A865-5C4F0EFC7802}" type="pres">
      <dgm:prSet presAssocID="{E367B34E-A4F3-4BF5-B81F-9F89C1EED8EC}" presName="parentText" presStyleLbl="node1" presStyleIdx="4" presStyleCnt="5">
        <dgm:presLayoutVars>
          <dgm:chMax val="0"/>
          <dgm:bulletEnabled val="1"/>
        </dgm:presLayoutVars>
      </dgm:prSet>
      <dgm:spPr/>
      <dgm:t>
        <a:bodyPr/>
        <a:lstStyle/>
        <a:p>
          <a:endParaRPr lang="en-US"/>
        </a:p>
      </dgm:t>
    </dgm:pt>
    <dgm:pt modelId="{1835D65D-F02F-4873-99B1-4512056EA23A}" type="pres">
      <dgm:prSet presAssocID="{E367B34E-A4F3-4BF5-B81F-9F89C1EED8EC}" presName="negativeSpace" presStyleCnt="0"/>
      <dgm:spPr/>
      <dgm:t>
        <a:bodyPr/>
        <a:lstStyle/>
        <a:p>
          <a:pPr rtl="1"/>
          <a:endParaRPr lang="ar-SA"/>
        </a:p>
      </dgm:t>
    </dgm:pt>
    <dgm:pt modelId="{B701DB12-B6A4-4D2C-9040-D963D6D20A8B}" type="pres">
      <dgm:prSet presAssocID="{E367B34E-A4F3-4BF5-B81F-9F89C1EED8EC}" presName="childText" presStyleLbl="conFgAcc1" presStyleIdx="4" presStyleCnt="5">
        <dgm:presLayoutVars>
          <dgm:bulletEnabled val="1"/>
        </dgm:presLayoutVars>
      </dgm:prSet>
      <dgm:spPr/>
      <dgm:t>
        <a:bodyPr/>
        <a:lstStyle/>
        <a:p>
          <a:pPr rtl="1"/>
          <a:endParaRPr lang="ar-SA"/>
        </a:p>
      </dgm:t>
    </dgm:pt>
  </dgm:ptLst>
  <dgm:cxnLst>
    <dgm:cxn modelId="{F295D90E-3E25-4691-8032-5C3DE611AC29}" type="presOf" srcId="{73951817-6055-4414-9257-B3E12CB33711}" destId="{6A3A4E78-FB43-4A26-BD7C-E8EC2704C316}" srcOrd="0" destOrd="0" presId="urn:microsoft.com/office/officeart/2005/8/layout/list1"/>
    <dgm:cxn modelId="{308200DA-E898-4722-A69D-5B547B2B18C3}" srcId="{63089C15-3D0B-43BA-8866-5DFAEAB2C352}" destId="{E367B34E-A4F3-4BF5-B81F-9F89C1EED8EC}" srcOrd="4" destOrd="0" parTransId="{6CD89812-4523-46FA-BE77-C3CAAA0C8481}" sibTransId="{F9F3513E-E774-473D-92A7-A3CC9C61F2DF}"/>
    <dgm:cxn modelId="{D81E6104-5F05-4A4E-ABF0-F558F4D1423E}" type="presOf" srcId="{63089C15-3D0B-43BA-8866-5DFAEAB2C352}" destId="{F972AB75-DA50-4878-9CD9-588055F8AE9E}" srcOrd="0" destOrd="0" presId="urn:microsoft.com/office/officeart/2005/8/layout/list1"/>
    <dgm:cxn modelId="{D31BD8DD-96E0-47F6-A349-475701E715DD}" srcId="{63089C15-3D0B-43BA-8866-5DFAEAB2C352}" destId="{003338A9-B21A-49FB-883E-B9F5012443CF}" srcOrd="2" destOrd="0" parTransId="{EFAE17E1-3E23-4CD9-BBA4-6368168A27E3}" sibTransId="{ADF23C86-F4F9-4D31-9487-403A7FAC0834}"/>
    <dgm:cxn modelId="{692E34B9-CBBA-4BFC-A003-114115679F53}" type="presOf" srcId="{003338A9-B21A-49FB-883E-B9F5012443CF}" destId="{4C00BF4D-6C5C-4A09-9FE2-A61CE637B1DC}" srcOrd="1" destOrd="0" presId="urn:microsoft.com/office/officeart/2005/8/layout/list1"/>
    <dgm:cxn modelId="{A7191F6E-C45D-4FC3-AABE-367CE4526310}" srcId="{63089C15-3D0B-43BA-8866-5DFAEAB2C352}" destId="{5848E294-13CB-4CC0-B1D9-530831EA45D7}" srcOrd="0" destOrd="0" parTransId="{BC4056B8-6AB9-4137-AAA5-69F38C9227B0}" sibTransId="{C1F9008E-DB01-41C8-95E7-70CACC93E6E6}"/>
    <dgm:cxn modelId="{3CB4B82F-70AD-4427-861A-2905395C21FC}" type="presOf" srcId="{E367B34E-A4F3-4BF5-B81F-9F89C1EED8EC}" destId="{DC252357-C383-4856-B21B-D29CCEF0F873}" srcOrd="0" destOrd="0" presId="urn:microsoft.com/office/officeart/2005/8/layout/list1"/>
    <dgm:cxn modelId="{F2CC5C02-2766-42C1-80B1-67995697DFE5}" type="presOf" srcId="{BDB8814B-A032-4DFA-AC97-BDF0E4B0D02B}" destId="{F6042ABE-CBE2-4C81-89F3-A1412E8FD65C}" srcOrd="0" destOrd="0" presId="urn:microsoft.com/office/officeart/2005/8/layout/list1"/>
    <dgm:cxn modelId="{1BA34C00-52CB-4856-BCA9-DB3D36819196}" type="presOf" srcId="{5848E294-13CB-4CC0-B1D9-530831EA45D7}" destId="{DB02B211-7EE5-4A3A-B610-CFAEAB12CC3D}" srcOrd="0" destOrd="0" presId="urn:microsoft.com/office/officeart/2005/8/layout/list1"/>
    <dgm:cxn modelId="{24C7C9D6-84AB-4805-B352-964C7EF4D2E3}" type="presOf" srcId="{BDB8814B-A032-4DFA-AC97-BDF0E4B0D02B}" destId="{C22F4CAA-ACA9-4812-972B-5C42CB774814}" srcOrd="1" destOrd="0" presId="urn:microsoft.com/office/officeart/2005/8/layout/list1"/>
    <dgm:cxn modelId="{956BADDB-3102-4564-9274-3FFB00D57A86}" srcId="{63089C15-3D0B-43BA-8866-5DFAEAB2C352}" destId="{BDB8814B-A032-4DFA-AC97-BDF0E4B0D02B}" srcOrd="1" destOrd="0" parTransId="{A44CE35A-5F17-4F5F-879A-BC013DB8F96D}" sibTransId="{C8C73C6B-4133-4A7C-B5C3-03C2784093CA}"/>
    <dgm:cxn modelId="{D1A55D7C-6D56-4433-BA98-D657598389BB}" type="presOf" srcId="{E367B34E-A4F3-4BF5-B81F-9F89C1EED8EC}" destId="{CEC8BA15-7A9C-4AF0-A865-5C4F0EFC7802}" srcOrd="1" destOrd="0" presId="urn:microsoft.com/office/officeart/2005/8/layout/list1"/>
    <dgm:cxn modelId="{F36CAEA6-2AF1-4DBE-910C-F6029AE2C823}" type="presOf" srcId="{003338A9-B21A-49FB-883E-B9F5012443CF}" destId="{C785B318-8F0D-46F1-BA1C-BA4580F74C6C}" srcOrd="0" destOrd="0" presId="urn:microsoft.com/office/officeart/2005/8/layout/list1"/>
    <dgm:cxn modelId="{7287EC3A-72DD-423C-8C38-3C1A9C8B6512}" srcId="{63089C15-3D0B-43BA-8866-5DFAEAB2C352}" destId="{73951817-6055-4414-9257-B3E12CB33711}" srcOrd="3" destOrd="0" parTransId="{D3014263-845E-4E48-8A17-8B7093D83EB6}" sibTransId="{8F77C9D6-1986-4038-812E-BA309D971232}"/>
    <dgm:cxn modelId="{F55E774C-BD3E-4DF0-A20F-DF0955B2F0B2}" type="presOf" srcId="{5848E294-13CB-4CC0-B1D9-530831EA45D7}" destId="{92FCE907-6E88-4BFF-8452-468D83718DA5}" srcOrd="1" destOrd="0" presId="urn:microsoft.com/office/officeart/2005/8/layout/list1"/>
    <dgm:cxn modelId="{D078014A-560C-4AF2-A796-A3DCF96D014C}" type="presOf" srcId="{73951817-6055-4414-9257-B3E12CB33711}" destId="{6C22270C-F944-4115-A6F0-B2DE7375A3C7}" srcOrd="1" destOrd="0" presId="urn:microsoft.com/office/officeart/2005/8/layout/list1"/>
    <dgm:cxn modelId="{241D7F36-EBBF-46A0-AB61-95F3F43E336F}" type="presParOf" srcId="{F972AB75-DA50-4878-9CD9-588055F8AE9E}" destId="{518539BC-E36B-4AE3-A550-C2952FB2076E}" srcOrd="0" destOrd="0" presId="urn:microsoft.com/office/officeart/2005/8/layout/list1"/>
    <dgm:cxn modelId="{8760961E-2585-462A-A3BA-07A0255E25C4}" type="presParOf" srcId="{518539BC-E36B-4AE3-A550-C2952FB2076E}" destId="{DB02B211-7EE5-4A3A-B610-CFAEAB12CC3D}" srcOrd="0" destOrd="0" presId="urn:microsoft.com/office/officeart/2005/8/layout/list1"/>
    <dgm:cxn modelId="{630CB8D5-23E8-43F4-A409-CC0C25FA64E5}" type="presParOf" srcId="{518539BC-E36B-4AE3-A550-C2952FB2076E}" destId="{92FCE907-6E88-4BFF-8452-468D83718DA5}" srcOrd="1" destOrd="0" presId="urn:microsoft.com/office/officeart/2005/8/layout/list1"/>
    <dgm:cxn modelId="{A29565DF-A9A3-41C7-9AED-045DDDD4F493}" type="presParOf" srcId="{F972AB75-DA50-4878-9CD9-588055F8AE9E}" destId="{EF1AF7CC-1A8A-4BF5-8630-D168350C6EBC}" srcOrd="1" destOrd="0" presId="urn:microsoft.com/office/officeart/2005/8/layout/list1"/>
    <dgm:cxn modelId="{36009078-E2B9-4FAA-A642-2B452C8E8896}" type="presParOf" srcId="{F972AB75-DA50-4878-9CD9-588055F8AE9E}" destId="{71931DA9-DCD4-423E-B35A-29F90AC99FE7}" srcOrd="2" destOrd="0" presId="urn:microsoft.com/office/officeart/2005/8/layout/list1"/>
    <dgm:cxn modelId="{F9AD899D-14C3-4633-9D7D-6EF1C53D5D40}" type="presParOf" srcId="{F972AB75-DA50-4878-9CD9-588055F8AE9E}" destId="{8B231603-1E91-49B1-8231-675A9E2DF1D8}" srcOrd="3" destOrd="0" presId="urn:microsoft.com/office/officeart/2005/8/layout/list1"/>
    <dgm:cxn modelId="{D0BE2490-FE0B-4095-B10D-FC72F6D6A10E}" type="presParOf" srcId="{F972AB75-DA50-4878-9CD9-588055F8AE9E}" destId="{3282EFA7-E3B8-41C0-B124-0AF9EAFBD7D9}" srcOrd="4" destOrd="0" presId="urn:microsoft.com/office/officeart/2005/8/layout/list1"/>
    <dgm:cxn modelId="{E32B4C95-DAEE-4C21-A3B9-8D0872223362}" type="presParOf" srcId="{3282EFA7-E3B8-41C0-B124-0AF9EAFBD7D9}" destId="{F6042ABE-CBE2-4C81-89F3-A1412E8FD65C}" srcOrd="0" destOrd="0" presId="urn:microsoft.com/office/officeart/2005/8/layout/list1"/>
    <dgm:cxn modelId="{EED0408D-B6B3-4D2D-8B4F-292C4CFF6633}" type="presParOf" srcId="{3282EFA7-E3B8-41C0-B124-0AF9EAFBD7D9}" destId="{C22F4CAA-ACA9-4812-972B-5C42CB774814}" srcOrd="1" destOrd="0" presId="urn:microsoft.com/office/officeart/2005/8/layout/list1"/>
    <dgm:cxn modelId="{621284AA-3641-42B0-98E3-C0ED313815A0}" type="presParOf" srcId="{F972AB75-DA50-4878-9CD9-588055F8AE9E}" destId="{1627E261-FB91-4FD8-82CA-94D9DA611703}" srcOrd="5" destOrd="0" presId="urn:microsoft.com/office/officeart/2005/8/layout/list1"/>
    <dgm:cxn modelId="{0915E2DB-73E4-4C78-8F17-A9BD94876AF6}" type="presParOf" srcId="{F972AB75-DA50-4878-9CD9-588055F8AE9E}" destId="{0B5CBEA4-EC77-4C95-B3DF-3A427F1B859F}" srcOrd="6" destOrd="0" presId="urn:microsoft.com/office/officeart/2005/8/layout/list1"/>
    <dgm:cxn modelId="{53108AF8-0E1F-4B5C-84E1-35D30D459A8A}" type="presParOf" srcId="{F972AB75-DA50-4878-9CD9-588055F8AE9E}" destId="{693F665B-28E7-4A28-A36B-73C7D00E0AD0}" srcOrd="7" destOrd="0" presId="urn:microsoft.com/office/officeart/2005/8/layout/list1"/>
    <dgm:cxn modelId="{EA3377E1-06A0-4CB8-A2C1-C069B782833E}" type="presParOf" srcId="{F972AB75-DA50-4878-9CD9-588055F8AE9E}" destId="{1EB6E8C5-BEBA-45DD-8A36-342FFB068F87}" srcOrd="8" destOrd="0" presId="urn:microsoft.com/office/officeart/2005/8/layout/list1"/>
    <dgm:cxn modelId="{FB36128B-59FB-4202-B0FA-809297EEFEE6}" type="presParOf" srcId="{1EB6E8C5-BEBA-45DD-8A36-342FFB068F87}" destId="{C785B318-8F0D-46F1-BA1C-BA4580F74C6C}" srcOrd="0" destOrd="0" presId="urn:microsoft.com/office/officeart/2005/8/layout/list1"/>
    <dgm:cxn modelId="{136F4A3E-99CB-4236-B4AB-A72A081E2AB5}" type="presParOf" srcId="{1EB6E8C5-BEBA-45DD-8A36-342FFB068F87}" destId="{4C00BF4D-6C5C-4A09-9FE2-A61CE637B1DC}" srcOrd="1" destOrd="0" presId="urn:microsoft.com/office/officeart/2005/8/layout/list1"/>
    <dgm:cxn modelId="{1EBCC492-DEF8-41DA-873E-7ECCDC47F016}" type="presParOf" srcId="{F972AB75-DA50-4878-9CD9-588055F8AE9E}" destId="{BE317271-E384-46D1-A60E-DD9E0D637DF6}" srcOrd="9" destOrd="0" presId="urn:microsoft.com/office/officeart/2005/8/layout/list1"/>
    <dgm:cxn modelId="{534BEFFB-59A0-4562-9264-939DE72EA52E}" type="presParOf" srcId="{F972AB75-DA50-4878-9CD9-588055F8AE9E}" destId="{F2685962-5B10-438D-A322-3CEBF45C4F47}" srcOrd="10" destOrd="0" presId="urn:microsoft.com/office/officeart/2005/8/layout/list1"/>
    <dgm:cxn modelId="{28B82E0C-0613-47B0-BFA6-4911B5829045}" type="presParOf" srcId="{F972AB75-DA50-4878-9CD9-588055F8AE9E}" destId="{5C031748-140B-4F31-9084-BAA89974C1ED}" srcOrd="11" destOrd="0" presId="urn:microsoft.com/office/officeart/2005/8/layout/list1"/>
    <dgm:cxn modelId="{F93FD758-A8A2-450A-B3D5-BE6431013BB5}" type="presParOf" srcId="{F972AB75-DA50-4878-9CD9-588055F8AE9E}" destId="{B87AA320-127D-4103-A64C-7A81C7D5BACF}" srcOrd="12" destOrd="0" presId="urn:microsoft.com/office/officeart/2005/8/layout/list1"/>
    <dgm:cxn modelId="{8CBE737F-7560-4CED-9FEF-0AC2DEEEEC87}" type="presParOf" srcId="{B87AA320-127D-4103-A64C-7A81C7D5BACF}" destId="{6A3A4E78-FB43-4A26-BD7C-E8EC2704C316}" srcOrd="0" destOrd="0" presId="urn:microsoft.com/office/officeart/2005/8/layout/list1"/>
    <dgm:cxn modelId="{9E13CE9E-1B9A-4E5B-9745-C2BF664ED317}" type="presParOf" srcId="{B87AA320-127D-4103-A64C-7A81C7D5BACF}" destId="{6C22270C-F944-4115-A6F0-B2DE7375A3C7}" srcOrd="1" destOrd="0" presId="urn:microsoft.com/office/officeart/2005/8/layout/list1"/>
    <dgm:cxn modelId="{4A8EA9DE-DCF1-4784-8B7D-FFB244B5F0BF}" type="presParOf" srcId="{F972AB75-DA50-4878-9CD9-588055F8AE9E}" destId="{B822C3E7-326B-48CD-85CE-243EE2B7D5AD}" srcOrd="13" destOrd="0" presId="urn:microsoft.com/office/officeart/2005/8/layout/list1"/>
    <dgm:cxn modelId="{B229D8EB-0888-4D27-8037-3598B0DA0F90}" type="presParOf" srcId="{F972AB75-DA50-4878-9CD9-588055F8AE9E}" destId="{CAB00AAA-87A7-44A4-A60B-08E6E0B17DCE}" srcOrd="14" destOrd="0" presId="urn:microsoft.com/office/officeart/2005/8/layout/list1"/>
    <dgm:cxn modelId="{0D5C77A8-CAA0-471B-944C-D7E0719741C8}" type="presParOf" srcId="{F972AB75-DA50-4878-9CD9-588055F8AE9E}" destId="{7EF88C68-7513-4B2C-ADA6-7F014D3D77D1}" srcOrd="15" destOrd="0" presId="urn:microsoft.com/office/officeart/2005/8/layout/list1"/>
    <dgm:cxn modelId="{0B77889E-66B1-4536-BFDD-C3C3B414A174}" type="presParOf" srcId="{F972AB75-DA50-4878-9CD9-588055F8AE9E}" destId="{60F82696-CECC-406F-B4C6-411F66BCEB28}" srcOrd="16" destOrd="0" presId="urn:microsoft.com/office/officeart/2005/8/layout/list1"/>
    <dgm:cxn modelId="{9F8D1206-6951-4328-8D12-08DF84AE5DB6}" type="presParOf" srcId="{60F82696-CECC-406F-B4C6-411F66BCEB28}" destId="{DC252357-C383-4856-B21B-D29CCEF0F873}" srcOrd="0" destOrd="0" presId="urn:microsoft.com/office/officeart/2005/8/layout/list1"/>
    <dgm:cxn modelId="{99F67086-CBB1-4C65-ACAF-3CB6C7AF5426}" type="presParOf" srcId="{60F82696-CECC-406F-B4C6-411F66BCEB28}" destId="{CEC8BA15-7A9C-4AF0-A865-5C4F0EFC7802}" srcOrd="1" destOrd="0" presId="urn:microsoft.com/office/officeart/2005/8/layout/list1"/>
    <dgm:cxn modelId="{3516F347-7D4F-4AE4-B17A-EB2DE8FD7FEC}" type="presParOf" srcId="{F972AB75-DA50-4878-9CD9-588055F8AE9E}" destId="{1835D65D-F02F-4873-99B1-4512056EA23A}" srcOrd="17" destOrd="0" presId="urn:microsoft.com/office/officeart/2005/8/layout/list1"/>
    <dgm:cxn modelId="{E9AECAC1-7D01-45A1-9DFF-5AD6EA113340}" type="presParOf" srcId="{F972AB75-DA50-4878-9CD9-588055F8AE9E}" destId="{B701DB12-B6A4-4D2C-9040-D963D6D20A8B}" srcOrd="18" destOrd="0" presId="urn:microsoft.com/office/officeart/2005/8/layout/list1"/>
  </dgm:cxnLst>
  <dgm:bg/>
  <dgm:whole/>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0EC24-BBBF-4DDD-BCF2-2E765847BB31}">
      <dsp:nvSpPr>
        <dsp:cNvPr id="0" name=""/>
        <dsp:cNvSpPr/>
      </dsp:nvSpPr>
      <dsp:spPr>
        <a:xfrm>
          <a:off x="3230747" y="2084412"/>
          <a:ext cx="95197" cy="1749732"/>
        </a:xfrm>
        <a:custGeom>
          <a:avLst/>
          <a:gdLst/>
          <a:ahLst/>
          <a:cxnLst/>
          <a:rect l="0" t="0" r="0" b="0"/>
          <a:pathLst>
            <a:path>
              <a:moveTo>
                <a:pt x="0" y="0"/>
              </a:moveTo>
              <a:lnTo>
                <a:pt x="0" y="1749732"/>
              </a:lnTo>
              <a:lnTo>
                <a:pt x="95197" y="174973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001C92-60FE-4153-AB2D-CB0EA77A5FC7}">
      <dsp:nvSpPr>
        <dsp:cNvPr id="0" name=""/>
        <dsp:cNvSpPr/>
      </dsp:nvSpPr>
      <dsp:spPr>
        <a:xfrm>
          <a:off x="2539339" y="792395"/>
          <a:ext cx="1625212" cy="607966"/>
        </a:xfrm>
        <a:custGeom>
          <a:avLst/>
          <a:gdLst/>
          <a:ahLst/>
          <a:cxnLst/>
          <a:rect l="0" t="0" r="0" b="0"/>
          <a:pathLst>
            <a:path>
              <a:moveTo>
                <a:pt x="0" y="0"/>
              </a:moveTo>
              <a:lnTo>
                <a:pt x="0" y="317305"/>
              </a:lnTo>
              <a:lnTo>
                <a:pt x="1625212" y="317305"/>
              </a:lnTo>
              <a:lnTo>
                <a:pt x="1625212" y="60796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E9CE4F-D2F2-4598-B636-07091D611D85}">
      <dsp:nvSpPr>
        <dsp:cNvPr id="0" name=""/>
        <dsp:cNvSpPr/>
      </dsp:nvSpPr>
      <dsp:spPr>
        <a:xfrm>
          <a:off x="1081340" y="792395"/>
          <a:ext cx="1457998" cy="549820"/>
        </a:xfrm>
        <a:custGeom>
          <a:avLst/>
          <a:gdLst/>
          <a:ahLst/>
          <a:cxnLst/>
          <a:rect l="0" t="0" r="0" b="0"/>
          <a:pathLst>
            <a:path>
              <a:moveTo>
                <a:pt x="1457998" y="0"/>
              </a:moveTo>
              <a:lnTo>
                <a:pt x="1457998" y="259159"/>
              </a:lnTo>
              <a:lnTo>
                <a:pt x="0" y="259159"/>
              </a:lnTo>
              <a:lnTo>
                <a:pt x="0" y="549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FE70CD-2617-439A-881C-8DFB3CC17EED}">
      <dsp:nvSpPr>
        <dsp:cNvPr id="0" name=""/>
        <dsp:cNvSpPr/>
      </dsp:nvSpPr>
      <dsp:spPr>
        <a:xfrm>
          <a:off x="1155237" y="152400"/>
          <a:ext cx="2768203" cy="639994"/>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Diagnosis of melanoma</a:t>
          </a:r>
        </a:p>
      </dsp:txBody>
      <dsp:txXfrm>
        <a:off x="1155237" y="152400"/>
        <a:ext cx="2768203" cy="639994"/>
      </dsp:txXfrm>
    </dsp:sp>
    <dsp:sp modelId="{42D12537-D6A7-422E-A020-5D1798C8F0D2}">
      <dsp:nvSpPr>
        <dsp:cNvPr id="0" name=""/>
        <dsp:cNvSpPr/>
      </dsp:nvSpPr>
      <dsp:spPr>
        <a:xfrm>
          <a:off x="1768" y="1342215"/>
          <a:ext cx="2159143" cy="643731"/>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A. History</a:t>
          </a:r>
        </a:p>
      </dsp:txBody>
      <dsp:txXfrm>
        <a:off x="1768" y="1342215"/>
        <a:ext cx="2159143" cy="643731"/>
      </dsp:txXfrm>
    </dsp:sp>
    <dsp:sp modelId="{B5DF3BCE-60A2-41E8-A487-B07B69A412B9}">
      <dsp:nvSpPr>
        <dsp:cNvPr id="0" name=""/>
        <dsp:cNvSpPr/>
      </dsp:nvSpPr>
      <dsp:spPr>
        <a:xfrm>
          <a:off x="2997296" y="1400361"/>
          <a:ext cx="2334508" cy="684050"/>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B. Physical exam</a:t>
          </a:r>
        </a:p>
      </dsp:txBody>
      <dsp:txXfrm>
        <a:off x="2997296" y="1400361"/>
        <a:ext cx="2334508" cy="684050"/>
      </dsp:txXfrm>
    </dsp:sp>
    <dsp:sp modelId="{C1E8F12E-511A-48E5-8831-F010260DF4AB}">
      <dsp:nvSpPr>
        <dsp:cNvPr id="0" name=""/>
        <dsp:cNvSpPr/>
      </dsp:nvSpPr>
      <dsp:spPr>
        <a:xfrm>
          <a:off x="3325944" y="2639091"/>
          <a:ext cx="2768203" cy="2390108"/>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 Only 60%-80% sensitivity </a:t>
          </a:r>
          <a:br>
            <a:rPr lang="en-US" sz="1400" kern="1200" dirty="0"/>
          </a:br>
          <a:r>
            <a:rPr lang="en-US" sz="1400" kern="1200" dirty="0"/>
            <a:t>*</a:t>
          </a:r>
          <a:r>
            <a:rPr lang="en-US" sz="1400" b="1" u="sng" kern="1200" dirty="0"/>
            <a:t>Common clinical features of melanoma lesions: (ABCDE)</a:t>
          </a:r>
        </a:p>
        <a:p>
          <a:pPr marL="0" lvl="0" indent="0" algn="ctr" defTabSz="622300">
            <a:lnSpc>
              <a:spcPct val="90000"/>
            </a:lnSpc>
            <a:spcBef>
              <a:spcPct val="0"/>
            </a:spcBef>
            <a:spcAft>
              <a:spcPct val="35000"/>
            </a:spcAft>
            <a:buNone/>
          </a:pPr>
          <a:r>
            <a:rPr lang="en-US" sz="1400" kern="1200" dirty="0"/>
            <a:t>1. Asymmetry</a:t>
          </a:r>
        </a:p>
        <a:p>
          <a:pPr marL="0" lvl="0" indent="0" algn="ctr" defTabSz="622300">
            <a:lnSpc>
              <a:spcPct val="90000"/>
            </a:lnSpc>
            <a:spcBef>
              <a:spcPct val="0"/>
            </a:spcBef>
            <a:spcAft>
              <a:spcPct val="35000"/>
            </a:spcAft>
            <a:buNone/>
          </a:pPr>
          <a:r>
            <a:rPr lang="en-US" sz="1400" kern="1200" dirty="0"/>
            <a:t>2. Border irregularity</a:t>
          </a:r>
        </a:p>
        <a:p>
          <a:pPr marL="0" lvl="0" indent="0" algn="ctr" defTabSz="622300">
            <a:lnSpc>
              <a:spcPct val="90000"/>
            </a:lnSpc>
            <a:spcBef>
              <a:spcPct val="0"/>
            </a:spcBef>
            <a:spcAft>
              <a:spcPct val="35000"/>
            </a:spcAft>
            <a:buNone/>
          </a:pPr>
          <a:r>
            <a:rPr lang="en-US" sz="1400" kern="1200" dirty="0"/>
            <a:t>3. Color variation</a:t>
          </a:r>
        </a:p>
        <a:p>
          <a:pPr marL="0" lvl="0" indent="0" algn="ctr" defTabSz="622300">
            <a:lnSpc>
              <a:spcPct val="90000"/>
            </a:lnSpc>
            <a:spcBef>
              <a:spcPct val="0"/>
            </a:spcBef>
            <a:spcAft>
              <a:spcPct val="35000"/>
            </a:spcAft>
            <a:buNone/>
          </a:pPr>
          <a:r>
            <a:rPr lang="en-US" sz="1400" kern="1200" dirty="0"/>
            <a:t>4. Diameter &gt;6 mm</a:t>
          </a:r>
        </a:p>
        <a:p>
          <a:pPr marL="0" lvl="0" indent="0" algn="ctr" defTabSz="622300">
            <a:lnSpc>
              <a:spcPct val="90000"/>
            </a:lnSpc>
            <a:spcBef>
              <a:spcPct val="0"/>
            </a:spcBef>
            <a:spcAft>
              <a:spcPct val="35000"/>
            </a:spcAft>
            <a:buNone/>
          </a:pPr>
          <a:r>
            <a:rPr lang="en-US" sz="1400" kern="1200" dirty="0"/>
            <a:t>5. Enlarging/evolving lesion</a:t>
          </a:r>
        </a:p>
        <a:p>
          <a:pPr marL="0" lvl="0" indent="0" algn="ctr" defTabSz="622300">
            <a:lnSpc>
              <a:spcPct val="90000"/>
            </a:lnSpc>
            <a:spcBef>
              <a:spcPct val="0"/>
            </a:spcBef>
            <a:spcAft>
              <a:spcPct val="35000"/>
            </a:spcAft>
            <a:buNone/>
          </a:pPr>
          <a:endParaRPr lang="en-US" sz="1400" kern="1200" dirty="0"/>
        </a:p>
      </dsp:txBody>
      <dsp:txXfrm>
        <a:off x="3325944" y="2639091"/>
        <a:ext cx="2768203" cy="2390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68B77-C556-4090-96AC-06DAF58DDAED}">
      <dsp:nvSpPr>
        <dsp:cNvPr id="0" name=""/>
        <dsp:cNvSpPr/>
      </dsp:nvSpPr>
      <dsp:spPr>
        <a:xfrm>
          <a:off x="5921514" y="2105198"/>
          <a:ext cx="220800" cy="981918"/>
        </a:xfrm>
        <a:custGeom>
          <a:avLst/>
          <a:gdLst/>
          <a:ahLst/>
          <a:cxnLst/>
          <a:rect l="0" t="0" r="0" b="0"/>
          <a:pathLst>
            <a:path>
              <a:moveTo>
                <a:pt x="0" y="0"/>
              </a:moveTo>
              <a:lnTo>
                <a:pt x="0" y="981918"/>
              </a:lnTo>
              <a:lnTo>
                <a:pt x="220800" y="9819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92B1D2-4234-48C7-9677-E03D317CE47E}">
      <dsp:nvSpPr>
        <dsp:cNvPr id="0" name=""/>
        <dsp:cNvSpPr/>
      </dsp:nvSpPr>
      <dsp:spPr>
        <a:xfrm>
          <a:off x="3625999" y="1060076"/>
          <a:ext cx="2884316" cy="309120"/>
        </a:xfrm>
        <a:custGeom>
          <a:avLst/>
          <a:gdLst/>
          <a:ahLst/>
          <a:cxnLst/>
          <a:rect l="0" t="0" r="0" b="0"/>
          <a:pathLst>
            <a:path>
              <a:moveTo>
                <a:pt x="0" y="0"/>
              </a:moveTo>
              <a:lnTo>
                <a:pt x="0" y="154560"/>
              </a:lnTo>
              <a:lnTo>
                <a:pt x="2884316" y="154560"/>
              </a:lnTo>
              <a:lnTo>
                <a:pt x="2884316" y="3091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4877BB-BC08-4701-BD79-A7F078F8556B}">
      <dsp:nvSpPr>
        <dsp:cNvPr id="0" name=""/>
        <dsp:cNvSpPr/>
      </dsp:nvSpPr>
      <dsp:spPr>
        <a:xfrm>
          <a:off x="4132000" y="2113346"/>
          <a:ext cx="229190" cy="668973"/>
        </a:xfrm>
        <a:custGeom>
          <a:avLst/>
          <a:gdLst/>
          <a:ahLst/>
          <a:cxnLst/>
          <a:rect l="0" t="0" r="0" b="0"/>
          <a:pathLst>
            <a:path>
              <a:moveTo>
                <a:pt x="0" y="0"/>
              </a:moveTo>
              <a:lnTo>
                <a:pt x="0" y="668973"/>
              </a:lnTo>
              <a:lnTo>
                <a:pt x="229190" y="66897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AAE9FF-B547-42B1-9326-BC1509E95CF9}">
      <dsp:nvSpPr>
        <dsp:cNvPr id="0" name=""/>
        <dsp:cNvSpPr/>
      </dsp:nvSpPr>
      <dsp:spPr>
        <a:xfrm>
          <a:off x="3625999" y="1060076"/>
          <a:ext cx="1094802" cy="317268"/>
        </a:xfrm>
        <a:custGeom>
          <a:avLst/>
          <a:gdLst/>
          <a:ahLst/>
          <a:cxnLst/>
          <a:rect l="0" t="0" r="0" b="0"/>
          <a:pathLst>
            <a:path>
              <a:moveTo>
                <a:pt x="0" y="0"/>
              </a:moveTo>
              <a:lnTo>
                <a:pt x="0" y="162707"/>
              </a:lnTo>
              <a:lnTo>
                <a:pt x="1094802" y="162707"/>
              </a:lnTo>
              <a:lnTo>
                <a:pt x="1094802" y="31726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FA60FD-F907-4ADE-8A83-B1DB2A518474}">
      <dsp:nvSpPr>
        <dsp:cNvPr id="0" name=""/>
        <dsp:cNvSpPr/>
      </dsp:nvSpPr>
      <dsp:spPr>
        <a:xfrm>
          <a:off x="2039798" y="2105198"/>
          <a:ext cx="220800" cy="1476860"/>
        </a:xfrm>
        <a:custGeom>
          <a:avLst/>
          <a:gdLst/>
          <a:ahLst/>
          <a:cxnLst/>
          <a:rect l="0" t="0" r="0" b="0"/>
          <a:pathLst>
            <a:path>
              <a:moveTo>
                <a:pt x="0" y="0"/>
              </a:moveTo>
              <a:lnTo>
                <a:pt x="0" y="1476860"/>
              </a:lnTo>
              <a:lnTo>
                <a:pt x="220800" y="14768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210785-C277-4977-B5F5-CAC8FA853092}">
      <dsp:nvSpPr>
        <dsp:cNvPr id="0" name=""/>
        <dsp:cNvSpPr/>
      </dsp:nvSpPr>
      <dsp:spPr>
        <a:xfrm>
          <a:off x="2628599" y="1060076"/>
          <a:ext cx="997399" cy="309120"/>
        </a:xfrm>
        <a:custGeom>
          <a:avLst/>
          <a:gdLst/>
          <a:ahLst/>
          <a:cxnLst/>
          <a:rect l="0" t="0" r="0" b="0"/>
          <a:pathLst>
            <a:path>
              <a:moveTo>
                <a:pt x="997399" y="0"/>
              </a:moveTo>
              <a:lnTo>
                <a:pt x="997399" y="154560"/>
              </a:lnTo>
              <a:lnTo>
                <a:pt x="0" y="154560"/>
              </a:lnTo>
              <a:lnTo>
                <a:pt x="0" y="3091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103301-223C-4231-91CE-892F8D4858CE}">
      <dsp:nvSpPr>
        <dsp:cNvPr id="0" name=""/>
        <dsp:cNvSpPr/>
      </dsp:nvSpPr>
      <dsp:spPr>
        <a:xfrm>
          <a:off x="152881" y="2105198"/>
          <a:ext cx="220800" cy="1138627"/>
        </a:xfrm>
        <a:custGeom>
          <a:avLst/>
          <a:gdLst/>
          <a:ahLst/>
          <a:cxnLst/>
          <a:rect l="0" t="0" r="0" b="0"/>
          <a:pathLst>
            <a:path>
              <a:moveTo>
                <a:pt x="0" y="0"/>
              </a:moveTo>
              <a:lnTo>
                <a:pt x="0" y="1138627"/>
              </a:lnTo>
              <a:lnTo>
                <a:pt x="220800" y="11386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AE2891-A4F7-45CB-A2BE-B946526C8508}">
      <dsp:nvSpPr>
        <dsp:cNvPr id="0" name=""/>
        <dsp:cNvSpPr/>
      </dsp:nvSpPr>
      <dsp:spPr>
        <a:xfrm>
          <a:off x="741682" y="1060076"/>
          <a:ext cx="2884316" cy="309120"/>
        </a:xfrm>
        <a:custGeom>
          <a:avLst/>
          <a:gdLst/>
          <a:ahLst/>
          <a:cxnLst/>
          <a:rect l="0" t="0" r="0" b="0"/>
          <a:pathLst>
            <a:path>
              <a:moveTo>
                <a:pt x="2884316" y="0"/>
              </a:moveTo>
              <a:lnTo>
                <a:pt x="2884316" y="154560"/>
              </a:lnTo>
              <a:lnTo>
                <a:pt x="0" y="154560"/>
              </a:lnTo>
              <a:lnTo>
                <a:pt x="0" y="3091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A0DFC0-142F-4278-B581-320003B76231}">
      <dsp:nvSpPr>
        <dsp:cNvPr id="0" name=""/>
        <dsp:cNvSpPr/>
      </dsp:nvSpPr>
      <dsp:spPr>
        <a:xfrm>
          <a:off x="2680002" y="228600"/>
          <a:ext cx="1891995" cy="831475"/>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C- full-thickness biopsy specimens</a:t>
          </a:r>
        </a:p>
      </dsp:txBody>
      <dsp:txXfrm>
        <a:off x="2680002" y="228600"/>
        <a:ext cx="1891995" cy="831475"/>
      </dsp:txXfrm>
    </dsp:sp>
    <dsp:sp modelId="{26411154-9F3D-4D7E-B964-675612054517}">
      <dsp:nvSpPr>
        <dsp:cNvPr id="0" name=""/>
        <dsp:cNvSpPr/>
      </dsp:nvSpPr>
      <dsp:spPr>
        <a:xfrm>
          <a:off x="5681" y="1369196"/>
          <a:ext cx="1472003" cy="736001"/>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1. Excisional biopsy </a:t>
          </a:r>
        </a:p>
      </dsp:txBody>
      <dsp:txXfrm>
        <a:off x="5681" y="1369196"/>
        <a:ext cx="1472003" cy="736001"/>
      </dsp:txXfrm>
    </dsp:sp>
    <dsp:sp modelId="{DA91A8D5-F411-4437-AEA9-956AD2AE8400}">
      <dsp:nvSpPr>
        <dsp:cNvPr id="0" name=""/>
        <dsp:cNvSpPr/>
      </dsp:nvSpPr>
      <dsp:spPr>
        <a:xfrm>
          <a:off x="373682" y="2414319"/>
          <a:ext cx="1577796" cy="1659013"/>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u="sng" kern="1200" dirty="0"/>
            <a:t>Preferred when :</a:t>
          </a:r>
          <a:br>
            <a:rPr lang="en-US" sz="1400" b="1" u="sng" kern="1200" dirty="0"/>
          </a:br>
          <a:endParaRPr lang="en-US" sz="1400" b="1" u="sng" kern="1200" dirty="0"/>
        </a:p>
        <a:p>
          <a:pPr marL="0" lvl="0" indent="0" algn="ctr" defTabSz="622300">
            <a:lnSpc>
              <a:spcPct val="90000"/>
            </a:lnSpc>
            <a:spcBef>
              <a:spcPct val="0"/>
            </a:spcBef>
            <a:spcAft>
              <a:spcPct val="35000"/>
            </a:spcAft>
            <a:buNone/>
          </a:pPr>
          <a:r>
            <a:rPr lang="en-US" sz="1400" kern="1200" dirty="0"/>
            <a:t>-small lesions &lt;1.5 cm in diameter</a:t>
          </a:r>
        </a:p>
      </dsp:txBody>
      <dsp:txXfrm>
        <a:off x="373682" y="2414319"/>
        <a:ext cx="1577796" cy="1659013"/>
      </dsp:txXfrm>
    </dsp:sp>
    <dsp:sp modelId="{E367A196-2BFB-4CB2-8E56-BF3020CDEF79}">
      <dsp:nvSpPr>
        <dsp:cNvPr id="0" name=""/>
        <dsp:cNvSpPr/>
      </dsp:nvSpPr>
      <dsp:spPr>
        <a:xfrm>
          <a:off x="1892598" y="1369196"/>
          <a:ext cx="1472003" cy="736001"/>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2. Incisional biopsy </a:t>
          </a:r>
        </a:p>
      </dsp:txBody>
      <dsp:txXfrm>
        <a:off x="1892598" y="1369196"/>
        <a:ext cx="1472003" cy="736001"/>
      </dsp:txXfrm>
    </dsp:sp>
    <dsp:sp modelId="{41363BF1-E3D5-4B10-BCAF-D56C36F967A7}">
      <dsp:nvSpPr>
        <dsp:cNvPr id="0" name=""/>
        <dsp:cNvSpPr/>
      </dsp:nvSpPr>
      <dsp:spPr>
        <a:xfrm>
          <a:off x="2260598" y="2414319"/>
          <a:ext cx="1791472" cy="233548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u="sng" kern="1200" dirty="0"/>
            <a:t>preferred when :</a:t>
          </a:r>
          <a:br>
            <a:rPr lang="en-US" sz="1400" b="1" u="sng" kern="1200" dirty="0"/>
          </a:br>
          <a:br>
            <a:rPr lang="en-US" sz="1400" b="1" u="sng" kern="1200" dirty="0"/>
          </a:br>
          <a:r>
            <a:rPr lang="en-US" sz="1400" kern="1200" dirty="0"/>
            <a:t>1. suspicion is low </a:t>
          </a:r>
          <a:br>
            <a:rPr lang="en-US" sz="1400" kern="1200" dirty="0"/>
          </a:br>
          <a:r>
            <a:rPr lang="en-US" sz="1400" kern="1200" dirty="0"/>
            <a:t>2. Large lesion (&gt;1.5 cm</a:t>
          </a:r>
        </a:p>
        <a:p>
          <a:pPr marL="0" lvl="0" indent="0" algn="ctr" defTabSz="622300">
            <a:lnSpc>
              <a:spcPct val="90000"/>
            </a:lnSpc>
            <a:spcBef>
              <a:spcPct val="0"/>
            </a:spcBef>
            <a:spcAft>
              <a:spcPct val="35000"/>
            </a:spcAft>
            <a:buNone/>
          </a:pPr>
          <a:r>
            <a:rPr lang="en-US" sz="1400" kern="1200" dirty="0"/>
            <a:t>3. The lesion is located in a potentially disfiguring area (face, hands, and feet),</a:t>
          </a:r>
          <a:br>
            <a:rPr lang="en-US" sz="1400" kern="1200" dirty="0"/>
          </a:br>
          <a:r>
            <a:rPr lang="en-US" sz="1400" kern="1200" dirty="0"/>
            <a:t>4. when is empirical to perform complete excision </a:t>
          </a:r>
        </a:p>
      </dsp:txBody>
      <dsp:txXfrm>
        <a:off x="2260598" y="2414319"/>
        <a:ext cx="1791472" cy="2335480"/>
      </dsp:txXfrm>
    </dsp:sp>
    <dsp:sp modelId="{E2746BA4-FBA7-4D9D-B55B-6281F4C45E0F}">
      <dsp:nvSpPr>
        <dsp:cNvPr id="0" name=""/>
        <dsp:cNvSpPr/>
      </dsp:nvSpPr>
      <dsp:spPr>
        <a:xfrm>
          <a:off x="3984800" y="1377344"/>
          <a:ext cx="1472003" cy="736001"/>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3.Permanent sectioning </a:t>
          </a:r>
        </a:p>
      </dsp:txBody>
      <dsp:txXfrm>
        <a:off x="3984800" y="1377344"/>
        <a:ext cx="1472003" cy="736001"/>
      </dsp:txXfrm>
    </dsp:sp>
    <dsp:sp modelId="{6AB790A1-6BF3-47FC-A6F0-8C7EAB202574}">
      <dsp:nvSpPr>
        <dsp:cNvPr id="0" name=""/>
        <dsp:cNvSpPr/>
      </dsp:nvSpPr>
      <dsp:spPr>
        <a:xfrm>
          <a:off x="4361191" y="2414319"/>
          <a:ext cx="1472003" cy="736001"/>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used to determine tumor thickness</a:t>
          </a:r>
        </a:p>
      </dsp:txBody>
      <dsp:txXfrm>
        <a:off x="4361191" y="2414319"/>
        <a:ext cx="1472003" cy="736001"/>
      </dsp:txXfrm>
    </dsp:sp>
    <dsp:sp modelId="{B11826E5-A9B9-4836-8F5A-932E381AB397}">
      <dsp:nvSpPr>
        <dsp:cNvPr id="0" name=""/>
        <dsp:cNvSpPr/>
      </dsp:nvSpPr>
      <dsp:spPr>
        <a:xfrm>
          <a:off x="5774314" y="1369196"/>
          <a:ext cx="1472003" cy="736001"/>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4. Avoid shave biopsies</a:t>
          </a:r>
        </a:p>
      </dsp:txBody>
      <dsp:txXfrm>
        <a:off x="5774314" y="1369196"/>
        <a:ext cx="1472003" cy="736001"/>
      </dsp:txXfrm>
    </dsp:sp>
    <dsp:sp modelId="{DADADF66-2942-4349-9042-D0A5CCB7C18A}">
      <dsp:nvSpPr>
        <dsp:cNvPr id="0" name=""/>
        <dsp:cNvSpPr/>
      </dsp:nvSpPr>
      <dsp:spPr>
        <a:xfrm>
          <a:off x="6142315" y="2414319"/>
          <a:ext cx="1472003" cy="1345594"/>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Because they forfeit the ability to stage the lesion based on thickness</a:t>
          </a:r>
        </a:p>
      </dsp:txBody>
      <dsp:txXfrm>
        <a:off x="6142315" y="2414319"/>
        <a:ext cx="1472003" cy="134559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7T10:34:31.993"/>
    </inkml:context>
    <inkml:brush xml:id="br0">
      <inkml:brushProperty name="width" value="0.05" units="cm"/>
      <inkml:brushProperty name="height" value="0.05" units="cm"/>
      <inkml:brushProperty name="color" value="#F6630D"/>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7T10:40:19.535"/>
    </inkml:context>
    <inkml:brush xml:id="br0">
      <inkml:brushProperty name="width" value="0.05" units="cm"/>
      <inkml:brushProperty name="height" value="0.05" units="cm"/>
      <inkml:brushProperty name="color" value="#F6630D"/>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C850DD98-A8C7-43A4-B98B-4FB841F2CAD0}" type="datetimeFigureOut">
              <a:rPr lang="en-US" smtClean="0"/>
              <a:pPr/>
              <a:t>10/21/2021</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FFF22A86-05AC-4C54-8E92-90FB14403E3C}" type="slidenum">
              <a:rPr lang="en-US" smtClean="0"/>
              <a:pPr/>
              <a:t>‹#›</a:t>
            </a:fld>
            <a:endParaRPr lang="en-US"/>
          </a:p>
        </p:txBody>
      </p:sp>
    </p:spTree>
    <p:extLst>
      <p:ext uri="{BB962C8B-B14F-4D97-AF65-F5344CB8AC3E}">
        <p14:creationId xmlns:p14="http://schemas.microsoft.com/office/powerpoint/2010/main" xmlns="" val="396779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22A86-05AC-4C54-8E92-90FB14403E3C}" type="slidenum">
              <a:rPr lang="en-US" smtClean="0"/>
              <a:pPr/>
              <a:t>16</a:t>
            </a:fld>
            <a:endParaRPr lang="en-US"/>
          </a:p>
        </p:txBody>
      </p:sp>
    </p:spTree>
    <p:extLst>
      <p:ext uri="{BB962C8B-B14F-4D97-AF65-F5344CB8AC3E}">
        <p14:creationId xmlns:p14="http://schemas.microsoft.com/office/powerpoint/2010/main" xmlns="" val="2581063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Ref idx="1001">
        <a:schemeClr val="bg2"/>
      </p:bgRef>
    </p:bg>
    <p:spTree>
      <p:nvGrpSpPr>
        <p:cNvPr id="1" name=""/>
        <p:cNvGrpSpPr/>
        <p:nvPr/>
      </p:nvGrpSpPr>
      <p:grpSpPr>
        <a:xfrm>
          <a:off x="0" y="0"/>
          <a:ext cx="0" cy="0"/>
          <a:chOff x="0" y="0"/>
          <a:chExt cx="0" cy="0"/>
        </a:xfrm>
      </p:grpSpPr>
      <p:sp>
        <p:nvSpPr>
          <p:cNvPr id="15" name="مستطيل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مستطيل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مستطيل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مستطيل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مستطيل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عنوان فرعي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28" name="عنصر نائب للتاريخ 27"/>
          <p:cNvSpPr>
            <a:spLocks noGrp="1"/>
          </p:cNvSpPr>
          <p:nvPr>
            <p:ph type="dt" sz="half" idx="10"/>
          </p:nvPr>
        </p:nvSpPr>
        <p:spPr/>
        <p:txBody>
          <a:bodyPr/>
          <a:lstStyle/>
          <a:p>
            <a:fld id="{1D8BD707-D9CF-40AE-B4C6-C98DA3205C09}" type="datetimeFigureOut">
              <a:rPr lang="en-US" smtClean="0"/>
              <a:pPr/>
              <a:t>10/21/2021</a:t>
            </a:fld>
            <a:endParaRPr lang="en-US"/>
          </a:p>
        </p:txBody>
      </p:sp>
      <p:sp>
        <p:nvSpPr>
          <p:cNvPr id="17" name="عنصر نائب للتذييل 16"/>
          <p:cNvSpPr>
            <a:spLocks noGrp="1"/>
          </p:cNvSpPr>
          <p:nvPr>
            <p:ph type="ftr" sz="quarter" idx="11"/>
          </p:nvPr>
        </p:nvSpPr>
        <p:spPr/>
        <p:txBody>
          <a:bodyPr/>
          <a:lstStyle/>
          <a:p>
            <a:endParaRPr lang="ar-SA"/>
          </a:p>
        </p:txBody>
      </p:sp>
      <p:sp>
        <p:nvSpPr>
          <p:cNvPr id="7" name="رابط مستقيم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مستطيل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شكل بيضاوي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شكل بيضاوي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عنصر نائب لرقم الشريحة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6F15528-21DE-4FAA-801E-634DDDAF4B2B}" type="slidenum">
              <a:rPr lang="ar-SA" smtClean="0"/>
              <a:pPr/>
              <a:t>‹#›</a:t>
            </a:fld>
            <a:endParaRPr lang="ar-SA"/>
          </a:p>
        </p:txBody>
      </p:sp>
      <p:sp>
        <p:nvSpPr>
          <p:cNvPr id="8" name="عنوان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ar-SA" smtClean="0"/>
              <a:t>انقر لتحرير نمط العنوان الرئيسي</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1D8BD707-D9CF-40AE-B4C6-C98DA3205C09}" type="datetimeFigureOut">
              <a:rPr lang="en-US" smtClean="0"/>
              <a:pPr/>
              <a:t>10/21/2021</a:t>
            </a:fld>
            <a:endParaRPr lang="en-US"/>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B6F15528-21DE-4FAA-801E-634DDDAF4B2B}" type="slidenum">
              <a:rPr lang="ar-SA" smtClean="0"/>
              <a:pPr/>
              <a:t>‹#›</a:t>
            </a:fld>
            <a:endParaRPr lang="ar-SA"/>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bg>
      <p:bgRef idx="1001">
        <a:schemeClr val="bg2"/>
      </p:bgRef>
    </p:bg>
    <p:spTree>
      <p:nvGrpSpPr>
        <p:cNvPr id="1" name=""/>
        <p:cNvGrpSpPr/>
        <p:nvPr/>
      </p:nvGrpSpPr>
      <p:grpSpPr>
        <a:xfrm>
          <a:off x="0" y="0"/>
          <a:ext cx="0" cy="0"/>
          <a:chOff x="0" y="0"/>
          <a:chExt cx="0" cy="0"/>
        </a:xfrm>
      </p:grpSpPr>
      <p:sp>
        <p:nvSpPr>
          <p:cNvPr id="7" name="مستطيل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مستطيل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مستطيل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مستطيل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مستطيل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مستطيل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رابط مستقيم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شكل بيضاوي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شكل بيضاوي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عنصر نائب لرقم الشريحة 5"/>
          <p:cNvSpPr>
            <a:spLocks noGrp="1"/>
          </p:cNvSpPr>
          <p:nvPr>
            <p:ph type="sldNum" sz="quarter" idx="12"/>
          </p:nvPr>
        </p:nvSpPr>
        <p:spPr>
          <a:xfrm>
            <a:off x="6915912" y="3009901"/>
            <a:ext cx="457200" cy="441325"/>
          </a:xfrm>
        </p:spPr>
        <p:txBody>
          <a:bodyPr/>
          <a:lstStyle/>
          <a:p>
            <a:fld id="{B6F15528-21DE-4FAA-801E-634DDDAF4B2B}" type="slidenum">
              <a:rPr lang="ar-SA" smtClean="0"/>
              <a:pPr/>
              <a:t>‹#›</a:t>
            </a:fld>
            <a:endParaRPr lang="ar-SA"/>
          </a:p>
        </p:txBody>
      </p:sp>
      <p:sp>
        <p:nvSpPr>
          <p:cNvPr id="3" name="عنصر نائب للعنوان العمودي 2"/>
          <p:cNvSpPr>
            <a:spLocks noGrp="1"/>
          </p:cNvSpPr>
          <p:nvPr>
            <p:ph type="body" orient="vert" idx="1"/>
          </p:nvPr>
        </p:nvSpPr>
        <p:spPr>
          <a:xfrm>
            <a:off x="304800" y="304800"/>
            <a:ext cx="6553200" cy="5821366"/>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1D8BD707-D9CF-40AE-B4C6-C98DA3205C09}" type="datetimeFigureOut">
              <a:rPr lang="en-US" smtClean="0"/>
              <a:pPr/>
              <a:t>10/21/2021</a:t>
            </a:fld>
            <a:endParaRPr lang="en-US"/>
          </a:p>
        </p:txBody>
      </p:sp>
      <p:sp>
        <p:nvSpPr>
          <p:cNvPr id="5" name="عنصر نائب للتذييل 4"/>
          <p:cNvSpPr>
            <a:spLocks noGrp="1"/>
          </p:cNvSpPr>
          <p:nvPr>
            <p:ph type="ftr" sz="quarter" idx="11"/>
          </p:nvPr>
        </p:nvSpPr>
        <p:spPr/>
        <p:txBody>
          <a:bodyPr/>
          <a:lstStyle/>
          <a:p>
            <a:endParaRPr lang="ar-SA"/>
          </a:p>
        </p:txBody>
      </p:sp>
      <p:sp>
        <p:nvSpPr>
          <p:cNvPr id="2" name="عنوان عمودي 1"/>
          <p:cNvSpPr>
            <a:spLocks noGrp="1"/>
          </p:cNvSpPr>
          <p:nvPr>
            <p:ph type="title" orient="vert"/>
          </p:nvPr>
        </p:nvSpPr>
        <p:spPr>
          <a:xfrm>
            <a:off x="7391400" y="304801"/>
            <a:ext cx="1447800" cy="5851525"/>
          </a:xfrm>
        </p:spPr>
        <p:txBody>
          <a:bodyPr vert="eaVert"/>
          <a:lstStyle/>
          <a:p>
            <a:r>
              <a:rPr kumimoji="0" lang="ar-SA" smtClean="0"/>
              <a:t>انقر لتحرير نمط العنوان الرئيسي</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10/21/2021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solidFill>
                  <a:schemeClr val="accent3">
                    <a:shade val="75000"/>
                  </a:schemeClr>
                </a:solidFill>
              </a:defRPr>
            </a:lvl1pPr>
          </a:lstStyle>
          <a:p>
            <a:r>
              <a:rPr kumimoji="0" lang="ar-SA" smtClean="0"/>
              <a:t>انقر لتحرير نمط العنوان الرئيسي</a:t>
            </a:r>
            <a:endParaRPr kumimoji="0" lang="en-US"/>
          </a:p>
        </p:txBody>
      </p:sp>
      <p:sp>
        <p:nvSpPr>
          <p:cNvPr id="4" name="عنصر نائب للتاريخ 3"/>
          <p:cNvSpPr>
            <a:spLocks noGrp="1"/>
          </p:cNvSpPr>
          <p:nvPr>
            <p:ph type="dt" sz="half" idx="10"/>
          </p:nvPr>
        </p:nvSpPr>
        <p:spPr/>
        <p:txBody>
          <a:bodyPr/>
          <a:lstStyle/>
          <a:p>
            <a:fld id="{1D8BD707-D9CF-40AE-B4C6-C98DA3205C09}" type="datetimeFigureOut">
              <a:rPr lang="en-US" smtClean="0"/>
              <a:pPr/>
              <a:t>10/21/2021</a:t>
            </a:fld>
            <a:endParaRPr lang="en-US"/>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a:xfrm>
            <a:off x="4361688" y="1026372"/>
            <a:ext cx="457200" cy="441325"/>
          </a:xfrm>
        </p:spPr>
        <p:txBody>
          <a:bodyPr/>
          <a:lstStyle/>
          <a:p>
            <a:fld id="{B6F15528-21DE-4FAA-801E-634DDDAF4B2B}" type="slidenum">
              <a:rPr lang="ar-SA" smtClean="0"/>
              <a:pPr/>
              <a:t>‹#›</a:t>
            </a:fld>
            <a:endParaRPr lang="ar-SA"/>
          </a:p>
        </p:txBody>
      </p:sp>
      <p:sp>
        <p:nvSpPr>
          <p:cNvPr id="8" name="عنصر نائب للمحتوى 7"/>
          <p:cNvSpPr>
            <a:spLocks noGrp="1"/>
          </p:cNvSpPr>
          <p:nvPr>
            <p:ph sz="quarter" idx="1"/>
          </p:nvPr>
        </p:nvSpPr>
        <p:spPr>
          <a:xfrm>
            <a:off x="301752" y="1527048"/>
            <a:ext cx="8503920" cy="45720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1">
        <a:schemeClr val="bg1"/>
      </p:bgRef>
    </p:bg>
    <p:spTree>
      <p:nvGrpSpPr>
        <p:cNvPr id="1" name=""/>
        <p:cNvGrpSpPr/>
        <p:nvPr/>
      </p:nvGrpSpPr>
      <p:grpSpPr>
        <a:xfrm>
          <a:off x="0" y="0"/>
          <a:ext cx="0" cy="0"/>
          <a:chOff x="0" y="0"/>
          <a:chExt cx="0" cy="0"/>
        </a:xfrm>
      </p:grpSpPr>
      <p:sp>
        <p:nvSpPr>
          <p:cNvPr id="17" name="مستطيل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مستطيل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مستطيل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مستطيل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مستطيل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مستطيل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عنصر نائب للنص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13" name="مستطيل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مستطيل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عنصر نائب للتذييل 4"/>
          <p:cNvSpPr>
            <a:spLocks noGrp="1"/>
          </p:cNvSpPr>
          <p:nvPr>
            <p:ph type="ftr" sz="quarter" idx="11"/>
          </p:nvPr>
        </p:nvSpPr>
        <p:spPr/>
        <p:txBody>
          <a:bodyPr/>
          <a:lstStyle/>
          <a:p>
            <a:endParaRPr lang="ar-SA"/>
          </a:p>
        </p:txBody>
      </p:sp>
      <p:sp>
        <p:nvSpPr>
          <p:cNvPr id="4" name="عنصر نائب للتاريخ 3"/>
          <p:cNvSpPr>
            <a:spLocks noGrp="1"/>
          </p:cNvSpPr>
          <p:nvPr>
            <p:ph type="dt" sz="half" idx="10"/>
          </p:nvPr>
        </p:nvSpPr>
        <p:spPr/>
        <p:txBody>
          <a:bodyPr/>
          <a:lstStyle/>
          <a:p>
            <a:fld id="{1D8BD707-D9CF-40AE-B4C6-C98DA3205C09}" type="datetimeFigureOut">
              <a:rPr lang="en-US" smtClean="0"/>
              <a:pPr/>
              <a:t>10/21/2021</a:t>
            </a:fld>
            <a:endParaRPr lang="en-US"/>
          </a:p>
        </p:txBody>
      </p:sp>
      <p:sp>
        <p:nvSpPr>
          <p:cNvPr id="8" name="رابط مستقيم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شكل بيضاوي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شكل بيضاوي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عنصر نائب لرقم الشريحة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6F15528-21DE-4FAA-801E-634DDDAF4B2B}" type="slidenum">
              <a:rPr lang="ar-SA" smtClean="0"/>
              <a:pPr/>
              <a:t>‹#›</a:t>
            </a:fld>
            <a:endParaRPr lang="ar-SA"/>
          </a:p>
        </p:txBody>
      </p:sp>
      <p:sp>
        <p:nvSpPr>
          <p:cNvPr id="2" name="عنوان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ar-SA" smtClean="0"/>
              <a:t>انقر لتحرير نمط العنوان الرئيسي</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301752" y="228600"/>
            <a:ext cx="8534400" cy="758952"/>
          </a:xfrm>
        </p:spPr>
        <p:txBody>
          <a:bodyPr/>
          <a:lstStyle/>
          <a:p>
            <a:r>
              <a:rPr kumimoji="0" lang="ar-SA" smtClean="0"/>
              <a:t>انقر لتحرير نمط العنوان الرئيسي</a:t>
            </a:r>
            <a:endParaRPr kumimoji="0" lang="en-US"/>
          </a:p>
        </p:txBody>
      </p:sp>
      <p:sp>
        <p:nvSpPr>
          <p:cNvPr id="5" name="عنصر نائب للتاريخ 4"/>
          <p:cNvSpPr>
            <a:spLocks noGrp="1"/>
          </p:cNvSpPr>
          <p:nvPr>
            <p:ph type="dt" sz="half" idx="10"/>
          </p:nvPr>
        </p:nvSpPr>
        <p:spPr>
          <a:xfrm>
            <a:off x="5791200" y="6409944"/>
            <a:ext cx="3044952" cy="365760"/>
          </a:xfrm>
        </p:spPr>
        <p:txBody>
          <a:bodyPr/>
          <a:lstStyle/>
          <a:p>
            <a:fld id="{1D8BD707-D9CF-40AE-B4C6-C98DA3205C09}" type="datetimeFigureOut">
              <a:rPr lang="en-US" smtClean="0"/>
              <a:pPr/>
              <a:t>10/21/2021</a:t>
            </a:fld>
            <a:endParaRPr lang="en-US"/>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B6F15528-21DE-4FAA-801E-634DDDAF4B2B}" type="slidenum">
              <a:rPr lang="ar-SA" smtClean="0"/>
              <a:pPr/>
              <a:t>‹#›</a:t>
            </a:fld>
            <a:endParaRPr lang="ar-SA"/>
          </a:p>
        </p:txBody>
      </p:sp>
      <p:sp>
        <p:nvSpPr>
          <p:cNvPr id="8" name="رابط مستقيم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عنصر نائب للمحتوى 9"/>
          <p:cNvSpPr>
            <a:spLocks noGrp="1"/>
          </p:cNvSpPr>
          <p:nvPr>
            <p:ph sz="half" idx="1"/>
          </p:nvPr>
        </p:nvSpPr>
        <p:spPr>
          <a:xfrm>
            <a:off x="301752" y="1371600"/>
            <a:ext cx="4038600" cy="4681728"/>
          </a:xfrm>
        </p:spPr>
        <p:txBody>
          <a:bodyPr/>
          <a:lstStyle>
            <a:lvl1pPr>
              <a:defRPr sz="2500"/>
            </a:lvl1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2" name="عنصر نائب للمحتوى 11"/>
          <p:cNvSpPr>
            <a:spLocks noGrp="1"/>
          </p:cNvSpPr>
          <p:nvPr>
            <p:ph sz="half" idx="2"/>
          </p:nvPr>
        </p:nvSpPr>
        <p:spPr>
          <a:xfrm>
            <a:off x="4800600" y="1371600"/>
            <a:ext cx="4038600" cy="4681728"/>
          </a:xfrm>
        </p:spPr>
        <p:txBody>
          <a:bodyPr/>
          <a:lstStyle>
            <a:lvl1pPr>
              <a:defRPr sz="2500"/>
            </a:lvl1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bg>
      <p:bgRef idx="1001">
        <a:schemeClr val="bg2"/>
      </p:bgRef>
    </p:bg>
    <p:spTree>
      <p:nvGrpSpPr>
        <p:cNvPr id="1" name=""/>
        <p:cNvGrpSpPr/>
        <p:nvPr/>
      </p:nvGrpSpPr>
      <p:grpSpPr>
        <a:xfrm>
          <a:off x="0" y="0"/>
          <a:ext cx="0" cy="0"/>
          <a:chOff x="0" y="0"/>
          <a:chExt cx="0" cy="0"/>
        </a:xfrm>
      </p:grpSpPr>
      <p:sp>
        <p:nvSpPr>
          <p:cNvPr id="10" name="رابط مستقيم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مستطيل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مستطيل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مستطيل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مستطيل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مستطيل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مستطيل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عنصر نائب للنص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7" name="عنصر نائب للتاريخ 6"/>
          <p:cNvSpPr>
            <a:spLocks noGrp="1"/>
          </p:cNvSpPr>
          <p:nvPr>
            <p:ph type="dt" sz="half" idx="10"/>
          </p:nvPr>
        </p:nvSpPr>
        <p:spPr/>
        <p:txBody>
          <a:bodyPr/>
          <a:lstStyle/>
          <a:p>
            <a:fld id="{1D8BD707-D9CF-40AE-B4C6-C98DA3205C09}" type="datetimeFigureOut">
              <a:rPr lang="en-US" smtClean="0"/>
              <a:pPr/>
              <a:t>10/21/2021</a:t>
            </a:fld>
            <a:endParaRPr lang="en-US"/>
          </a:p>
        </p:txBody>
      </p:sp>
      <p:sp>
        <p:nvSpPr>
          <p:cNvPr id="8" name="عنصر نائب للتذييل 7"/>
          <p:cNvSpPr>
            <a:spLocks noGrp="1"/>
          </p:cNvSpPr>
          <p:nvPr>
            <p:ph type="ftr" sz="quarter" idx="11"/>
          </p:nvPr>
        </p:nvSpPr>
        <p:spPr>
          <a:xfrm>
            <a:off x="304800" y="6409944"/>
            <a:ext cx="3581400" cy="365760"/>
          </a:xfrm>
        </p:spPr>
        <p:txBody>
          <a:bodyPr/>
          <a:lstStyle/>
          <a:p>
            <a:endParaRPr lang="ar-SA"/>
          </a:p>
        </p:txBody>
      </p:sp>
      <p:sp>
        <p:nvSpPr>
          <p:cNvPr id="15" name="رابط مستقيم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مستطيل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عنصر نائب للمحتوى 23"/>
          <p:cNvSpPr>
            <a:spLocks noGrp="1"/>
          </p:cNvSpPr>
          <p:nvPr>
            <p:ph sz="quarter" idx="2"/>
          </p:nvPr>
        </p:nvSpPr>
        <p:spPr>
          <a:xfrm>
            <a:off x="301752" y="2471383"/>
            <a:ext cx="4041648" cy="3818404"/>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6" name="عنصر نائب للمحتوى 25"/>
          <p:cNvSpPr>
            <a:spLocks noGrp="1"/>
          </p:cNvSpPr>
          <p:nvPr>
            <p:ph sz="quarter" idx="4"/>
          </p:nvPr>
        </p:nvSpPr>
        <p:spPr>
          <a:xfrm>
            <a:off x="4800600" y="2471383"/>
            <a:ext cx="4038600" cy="3822192"/>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5" name="شكل بيضاوي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شكل بيضاوي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عنصر نائب لرقم الشريحة 8"/>
          <p:cNvSpPr>
            <a:spLocks noGrp="1"/>
          </p:cNvSpPr>
          <p:nvPr>
            <p:ph type="sldNum" sz="quarter" idx="12"/>
          </p:nvPr>
        </p:nvSpPr>
        <p:spPr>
          <a:xfrm>
            <a:off x="4343400" y="1042416"/>
            <a:ext cx="457200" cy="441325"/>
          </a:xfrm>
        </p:spPr>
        <p:txBody>
          <a:bodyPr/>
          <a:lstStyle>
            <a:lvl1pPr algn="ctr">
              <a:defRPr/>
            </a:lvl1pPr>
          </a:lstStyle>
          <a:p>
            <a:fld id="{B6F15528-21DE-4FAA-801E-634DDDAF4B2B}" type="slidenum">
              <a:rPr lang="ar-SA" smtClean="0"/>
              <a:pPr/>
              <a:t>‹#›</a:t>
            </a:fld>
            <a:endParaRPr lang="ar-SA"/>
          </a:p>
        </p:txBody>
      </p:sp>
      <p:sp>
        <p:nvSpPr>
          <p:cNvPr id="23" name="عنوان 22"/>
          <p:cNvSpPr>
            <a:spLocks noGrp="1"/>
          </p:cNvSpPr>
          <p:nvPr>
            <p:ph type="title"/>
          </p:nvPr>
        </p:nvSpPr>
        <p:spPr/>
        <p:txBody>
          <a:bodyPr rtlCol="0" anchor="b" anchorCtr="0"/>
          <a:lstStyle/>
          <a:p>
            <a:r>
              <a:rPr kumimoji="0" lang="ar-SA" smtClean="0"/>
              <a:t>انقر لتحرير نمط العنوان الرئيسي</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1D8BD707-D9CF-40AE-B4C6-C98DA3205C09}" type="datetimeFigureOut">
              <a:rPr lang="en-US" smtClean="0"/>
              <a:pPr/>
              <a:t>10/21/2021</a:t>
            </a:fld>
            <a:endParaRPr lang="en-US"/>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a:xfrm>
            <a:off x="4343400" y="1036020"/>
            <a:ext cx="457200" cy="441325"/>
          </a:xfrm>
        </p:spPr>
        <p:txBody>
          <a:bodyPr/>
          <a:lstStyle/>
          <a:p>
            <a:fld id="{B6F15528-21DE-4FAA-801E-634DDDAF4B2B}"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7" name="مستطيل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مستطيل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مستطيل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مستطيل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مستطيل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مستطيل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عنصر نائب للتاريخ 1"/>
          <p:cNvSpPr>
            <a:spLocks noGrp="1"/>
          </p:cNvSpPr>
          <p:nvPr>
            <p:ph type="dt" sz="half" idx="10"/>
          </p:nvPr>
        </p:nvSpPr>
        <p:spPr/>
        <p:txBody>
          <a:bodyPr/>
          <a:lstStyle/>
          <a:p>
            <a:fld id="{1D8BD707-D9CF-40AE-B4C6-C98DA3205C09}" type="datetimeFigureOut">
              <a:rPr lang="en-US" smtClean="0"/>
              <a:pPr/>
              <a:t>10/21/2021</a:t>
            </a:fld>
            <a:endParaRPr lang="en-US"/>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6F15528-21DE-4FAA-801E-634DDDAF4B2B}"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bg>
      <p:bgRef idx="1001">
        <a:schemeClr val="bg1"/>
      </p:bgRef>
    </p:bg>
    <p:spTree>
      <p:nvGrpSpPr>
        <p:cNvPr id="1" name=""/>
        <p:cNvGrpSpPr/>
        <p:nvPr/>
      </p:nvGrpSpPr>
      <p:grpSpPr>
        <a:xfrm>
          <a:off x="0" y="0"/>
          <a:ext cx="0" cy="0"/>
          <a:chOff x="0" y="0"/>
          <a:chExt cx="0" cy="0"/>
        </a:xfrm>
      </p:grpSpPr>
      <p:sp>
        <p:nvSpPr>
          <p:cNvPr id="19" name="مستطيل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مستطيل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مستطيل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مستطيل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مستطيل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مستطيل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عنوان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ar-SA" smtClean="0"/>
              <a:t>انقر لتحرير أنماط النص الرئيسي</a:t>
            </a:r>
          </a:p>
        </p:txBody>
      </p:sp>
      <p:sp>
        <p:nvSpPr>
          <p:cNvPr id="8" name="مستطيل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رابط مستقيم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عنصر نائب للمحتوى 19"/>
          <p:cNvSpPr>
            <a:spLocks noGrp="1"/>
          </p:cNvSpPr>
          <p:nvPr>
            <p:ph sz="quarter" idx="1"/>
          </p:nvPr>
        </p:nvSpPr>
        <p:spPr>
          <a:xfrm>
            <a:off x="3124200" y="685800"/>
            <a:ext cx="5638800" cy="54102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0" name="شكل بيضاوي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شكل بيضاوي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عنصر نائب لرقم الشريحة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6F15528-21DE-4FAA-801E-634DDDAF4B2B}" type="slidenum">
              <a:rPr lang="ar-SA" smtClean="0"/>
              <a:pPr/>
              <a:t>‹#›</a:t>
            </a:fld>
            <a:endParaRPr lang="ar-SA"/>
          </a:p>
        </p:txBody>
      </p:sp>
      <p:sp>
        <p:nvSpPr>
          <p:cNvPr id="21" name="مستطيل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عنصر نائب للتاريخ 4"/>
          <p:cNvSpPr>
            <a:spLocks noGrp="1"/>
          </p:cNvSpPr>
          <p:nvPr>
            <p:ph type="dt" sz="half" idx="10"/>
          </p:nvPr>
        </p:nvSpPr>
        <p:spPr/>
        <p:txBody>
          <a:bodyPr/>
          <a:lstStyle/>
          <a:p>
            <a:fld id="{1D8BD707-D9CF-40AE-B4C6-C98DA3205C09}" type="datetimeFigureOut">
              <a:rPr lang="en-US" smtClean="0"/>
              <a:pPr/>
              <a:t>10/21/2021</a:t>
            </a:fld>
            <a:endParaRPr lang="en-US"/>
          </a:p>
        </p:txBody>
      </p:sp>
      <p:sp>
        <p:nvSpPr>
          <p:cNvPr id="6" name="عنصر نائب للتذييل 5"/>
          <p:cNvSpPr>
            <a:spLocks noGrp="1"/>
          </p:cNvSpPr>
          <p:nvPr>
            <p:ph type="ftr" sz="quarter" idx="11"/>
          </p:nvPr>
        </p:nvSpPr>
        <p:spPr>
          <a:xfrm>
            <a:off x="301752" y="6410848"/>
            <a:ext cx="3383280" cy="365760"/>
          </a:xfrm>
        </p:spPr>
        <p:txBody>
          <a:bodyPr/>
          <a:lstStyle/>
          <a:p>
            <a:endParaRPr lang="ar-SA"/>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21" name="رابط مستقيم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مستطيل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مستطيل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مستطيل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مستطيل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مستطيل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مستطيل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مستطيل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شكل بيضاوي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شكل بيضاوي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عنصر نائب لرقم الشريحة 6"/>
          <p:cNvSpPr>
            <a:spLocks noGrp="1"/>
          </p:cNvSpPr>
          <p:nvPr>
            <p:ph type="sldNum" sz="quarter" idx="12"/>
          </p:nvPr>
        </p:nvSpPr>
        <p:spPr>
          <a:xfrm>
            <a:off x="1371600" y="312738"/>
            <a:ext cx="457200" cy="441325"/>
          </a:xfrm>
        </p:spPr>
        <p:txBody>
          <a:bodyPr/>
          <a:lstStyle/>
          <a:p>
            <a:fld id="{B6F15528-21DE-4FAA-801E-634DDDAF4B2B}" type="slidenum">
              <a:rPr lang="ar-SA" smtClean="0"/>
              <a:pPr/>
              <a:t>‹#›</a:t>
            </a:fld>
            <a:endParaRPr lang="ar-SA"/>
          </a:p>
        </p:txBody>
      </p:sp>
      <p:sp>
        <p:nvSpPr>
          <p:cNvPr id="2" name="عنوان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ar-SA" smtClean="0"/>
              <a:t>انقر لتحرير نمط العنوان الرئيسي</a:t>
            </a:r>
            <a:endParaRPr kumimoji="0" lang="en-US"/>
          </a:p>
        </p:txBody>
      </p:sp>
      <p:sp>
        <p:nvSpPr>
          <p:cNvPr id="3" name="عنصر نائب للصورة 2"/>
          <p:cNvSpPr>
            <a:spLocks noGrp="1"/>
          </p:cNvSpPr>
          <p:nvPr>
            <p:ph type="pic" idx="1"/>
          </p:nvPr>
        </p:nvSpPr>
        <p:spPr>
          <a:xfrm>
            <a:off x="3000375" y="609600"/>
            <a:ext cx="5867400" cy="4267200"/>
          </a:xfrm>
        </p:spPr>
        <p:txBody>
          <a:bodyPr/>
          <a:lstStyle>
            <a:lvl1pPr marL="0" indent="0">
              <a:buNone/>
              <a:defRPr sz="3200"/>
            </a:lvl1pPr>
          </a:lstStyle>
          <a:p>
            <a:r>
              <a:rPr kumimoji="0" lang="ar-SA" smtClean="0"/>
              <a:t>انقر فوق الرمز لإضافة صورة</a:t>
            </a:r>
            <a:endParaRPr kumimoji="0" lang="en-US" dirty="0"/>
          </a:p>
        </p:txBody>
      </p:sp>
      <p:sp>
        <p:nvSpPr>
          <p:cNvPr id="4" name="عنصر نائب للنص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22" name="مستطيل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عنصر نائب للتاريخ 4"/>
          <p:cNvSpPr>
            <a:spLocks noGrp="1"/>
          </p:cNvSpPr>
          <p:nvPr>
            <p:ph type="dt" sz="half" idx="10"/>
          </p:nvPr>
        </p:nvSpPr>
        <p:spPr>
          <a:xfrm>
            <a:off x="5788152" y="6404984"/>
            <a:ext cx="3044952" cy="365760"/>
          </a:xfrm>
        </p:spPr>
        <p:txBody>
          <a:bodyPr/>
          <a:lstStyle/>
          <a:p>
            <a:fld id="{1D8BD707-D9CF-40AE-B4C6-C98DA3205C09}" type="datetimeFigureOut">
              <a:rPr lang="en-US" smtClean="0"/>
              <a:pPr/>
              <a:t>10/21/2021</a:t>
            </a:fld>
            <a:endParaRPr lang="en-US"/>
          </a:p>
        </p:txBody>
      </p:sp>
      <p:sp>
        <p:nvSpPr>
          <p:cNvPr id="6" name="عنصر نائب للتذييل 5"/>
          <p:cNvSpPr>
            <a:spLocks noGrp="1"/>
          </p:cNvSpPr>
          <p:nvPr>
            <p:ph type="ftr" sz="quarter" idx="11"/>
          </p:nvPr>
        </p:nvSpPr>
        <p:spPr>
          <a:xfrm>
            <a:off x="301752" y="6410848"/>
            <a:ext cx="3584448" cy="365760"/>
          </a:xfrm>
        </p:spPr>
        <p:txBody>
          <a:bodyPr/>
          <a:lstStyle/>
          <a:p>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مستطيل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مستطيل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مستطيل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مستطيل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مستطيل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عنصر نائب للتاريخ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1D8BD707-D9CF-40AE-B4C6-C98DA3205C09}" type="datetimeFigureOut">
              <a:rPr lang="en-US" smtClean="0"/>
              <a:pPr/>
              <a:t>10/21/2021</a:t>
            </a:fld>
            <a:endParaRPr lang="en-US"/>
          </a:p>
        </p:txBody>
      </p:sp>
      <p:sp>
        <p:nvSpPr>
          <p:cNvPr id="3" name="عنصر نائب للتذييل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ar-SA"/>
          </a:p>
        </p:txBody>
      </p:sp>
      <p:sp>
        <p:nvSpPr>
          <p:cNvPr id="8" name="مستطيل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رابط مستقيم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شكل بيضاوي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شكل بيضاوي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عنصر نائب لرقم الشريحة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6F15528-21DE-4FAA-801E-634DDDAF4B2B}" type="slidenum">
              <a:rPr lang="ar-SA" smtClean="0"/>
              <a:pPr/>
              <a:t>‹#›</a:t>
            </a:fld>
            <a:endParaRPr lang="ar-SA"/>
          </a:p>
        </p:txBody>
      </p:sp>
      <p:sp>
        <p:nvSpPr>
          <p:cNvPr id="22" name="عنصر نائب للعنوان 21"/>
          <p:cNvSpPr>
            <a:spLocks noGrp="1"/>
          </p:cNvSpPr>
          <p:nvPr>
            <p:ph type="title"/>
          </p:nvPr>
        </p:nvSpPr>
        <p:spPr>
          <a:xfrm>
            <a:off x="301752" y="228600"/>
            <a:ext cx="8534400" cy="758952"/>
          </a:xfrm>
          <a:prstGeom prst="rect">
            <a:avLst/>
          </a:prstGeom>
        </p:spPr>
        <p:txBody>
          <a:bodyPr vert="horz" anchor="b">
            <a:normAutofit/>
          </a:bodyPr>
          <a:lstStyle/>
          <a:p>
            <a:r>
              <a:rPr kumimoji="0" lang="ar-SA" smtClean="0"/>
              <a:t>انقر لتحرير نمط العنوان الرئيسي</a:t>
            </a:r>
            <a:endParaRPr kumimoji="0" lang="en-US"/>
          </a:p>
        </p:txBody>
      </p:sp>
      <p:sp>
        <p:nvSpPr>
          <p:cNvPr id="13" name="عنصر نائب للنص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Tree>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Lst>
  <p:txStyles>
    <p:titleStyle>
      <a:lvl1pPr algn="ctr" rtl="1"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r" rtl="1"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r" rtl="1"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r" rtl="1"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r" rtl="1"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r" rtl="1"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r" rtl="1"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r" rtl="1"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r" rtl="1"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customXml" Target="../ink/ink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11"/>
          <p:cNvSpPr/>
          <p:nvPr/>
        </p:nvSpPr>
        <p:spPr>
          <a:xfrm>
            <a:off x="0" y="0"/>
            <a:ext cx="9144000" cy="642939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7" name="صورة 6" descr="Untitled-design-12.png"/>
          <p:cNvPicPr>
            <a:picLocks noChangeAspect="1"/>
          </p:cNvPicPr>
          <p:nvPr/>
        </p:nvPicPr>
        <p:blipFill>
          <a:blip r:embed="rId2"/>
          <a:stretch>
            <a:fillRect/>
          </a:stretch>
        </p:blipFill>
        <p:spPr>
          <a:xfrm>
            <a:off x="2071670" y="1500174"/>
            <a:ext cx="7072330" cy="4929222"/>
          </a:xfrm>
          <a:prstGeom prst="rect">
            <a:avLst/>
          </a:prstGeom>
        </p:spPr>
      </p:pic>
      <p:sp>
        <p:nvSpPr>
          <p:cNvPr id="8" name="مستطيل 7"/>
          <p:cNvSpPr/>
          <p:nvPr/>
        </p:nvSpPr>
        <p:spPr>
          <a:xfrm>
            <a:off x="357158" y="357166"/>
            <a:ext cx="7572428" cy="2143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p:cNvSpPr/>
          <p:nvPr/>
        </p:nvSpPr>
        <p:spPr>
          <a:xfrm>
            <a:off x="785786" y="642918"/>
            <a:ext cx="5286412" cy="1015663"/>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6000" b="1" dirty="0" smtClean="0">
                <a:ln/>
                <a:solidFill>
                  <a:schemeClr val="accent3"/>
                </a:solidFill>
              </a:rPr>
              <a:t>Skin </a:t>
            </a:r>
            <a:r>
              <a:rPr lang="en-US" sz="6000" b="1" dirty="0" smtClean="0">
                <a:ln/>
                <a:solidFill>
                  <a:schemeClr val="accent3"/>
                </a:solidFill>
              </a:rPr>
              <a:t>Tumors</a:t>
            </a:r>
            <a:endParaRPr lang="ar-SA" sz="6000" b="1" dirty="0">
              <a:ln/>
              <a:solidFill>
                <a:schemeClr val="accent3"/>
              </a:solidFill>
            </a:endParaRPr>
          </a:p>
        </p:txBody>
      </p:sp>
      <p:sp>
        <p:nvSpPr>
          <p:cNvPr id="11" name="مربع نص 10"/>
          <p:cNvSpPr txBox="1"/>
          <p:nvPr/>
        </p:nvSpPr>
        <p:spPr>
          <a:xfrm>
            <a:off x="357158" y="1928802"/>
            <a:ext cx="3071834" cy="1569660"/>
          </a:xfrm>
          <a:prstGeom prst="rect">
            <a:avLst/>
          </a:prstGeom>
          <a:solidFill>
            <a:schemeClr val="tx2"/>
          </a:solidFill>
          <a:ln w="28575">
            <a:noFill/>
            <a:prstDash val="dash"/>
          </a:ln>
        </p:spPr>
        <p:txBody>
          <a:bodyPr wrap="square" rtlCol="1">
            <a:spAutoFit/>
          </a:bodyPr>
          <a:lstStyle/>
          <a:p>
            <a:r>
              <a:rPr lang="en-US" sz="2400" b="1" dirty="0" smtClean="0">
                <a:ln w="11430"/>
                <a:solidFill>
                  <a:schemeClr val="bg2">
                    <a:lumMod val="50000"/>
                  </a:schemeClr>
                </a:solidFill>
              </a:rPr>
              <a:t>Presented </a:t>
            </a:r>
            <a:r>
              <a:rPr lang="en-US" sz="2400" b="1" dirty="0" smtClean="0">
                <a:ln w="11430"/>
                <a:solidFill>
                  <a:schemeClr val="bg2">
                    <a:lumMod val="50000"/>
                  </a:schemeClr>
                </a:solidFill>
              </a:rPr>
              <a:t>by: </a:t>
            </a:r>
            <a:endParaRPr lang="en-US" sz="2400" b="1" dirty="0" smtClean="0">
              <a:ln w="11430"/>
              <a:solidFill>
                <a:schemeClr val="bg2">
                  <a:lumMod val="50000"/>
                </a:schemeClr>
              </a:solidFill>
            </a:endParaRPr>
          </a:p>
          <a:p>
            <a:r>
              <a:rPr lang="en-US" sz="2400" b="1" dirty="0" err="1" smtClean="0">
                <a:ln w="11430"/>
                <a:solidFill>
                  <a:schemeClr val="bg2">
                    <a:lumMod val="50000"/>
                  </a:schemeClr>
                </a:solidFill>
              </a:rPr>
              <a:t>Renad</a:t>
            </a:r>
            <a:r>
              <a:rPr lang="en-US" sz="2400" b="1" dirty="0" smtClean="0">
                <a:ln w="11430"/>
                <a:solidFill>
                  <a:schemeClr val="bg2">
                    <a:lumMod val="50000"/>
                  </a:schemeClr>
                </a:solidFill>
              </a:rPr>
              <a:t> Jamal</a:t>
            </a:r>
          </a:p>
          <a:p>
            <a:r>
              <a:rPr lang="en-US" sz="2400" b="1" dirty="0" err="1" smtClean="0">
                <a:ln w="11430"/>
                <a:solidFill>
                  <a:schemeClr val="bg2">
                    <a:lumMod val="50000"/>
                  </a:schemeClr>
                </a:solidFill>
              </a:rPr>
              <a:t>Majd</a:t>
            </a:r>
            <a:r>
              <a:rPr lang="en-US" sz="2400" b="1" dirty="0" smtClean="0">
                <a:ln w="11430"/>
                <a:solidFill>
                  <a:schemeClr val="bg2">
                    <a:lumMod val="50000"/>
                  </a:schemeClr>
                </a:solidFill>
              </a:rPr>
              <a:t> </a:t>
            </a:r>
            <a:r>
              <a:rPr lang="en-US" sz="2400" b="1" dirty="0" err="1" smtClean="0">
                <a:ln w="11430"/>
                <a:solidFill>
                  <a:schemeClr val="bg2">
                    <a:lumMod val="50000"/>
                  </a:schemeClr>
                </a:solidFill>
              </a:rPr>
              <a:t>Hitham</a:t>
            </a:r>
            <a:endParaRPr lang="en-US" sz="2400" b="1" dirty="0" smtClean="0">
              <a:ln w="11430"/>
              <a:solidFill>
                <a:schemeClr val="bg2">
                  <a:lumMod val="50000"/>
                </a:schemeClr>
              </a:solidFill>
            </a:endParaRPr>
          </a:p>
          <a:p>
            <a:r>
              <a:rPr lang="en-US" sz="2400" b="1" dirty="0" err="1" smtClean="0">
                <a:ln w="11430"/>
                <a:solidFill>
                  <a:schemeClr val="bg2">
                    <a:lumMod val="50000"/>
                  </a:schemeClr>
                </a:solidFill>
              </a:rPr>
              <a:t>Noor</a:t>
            </a:r>
            <a:r>
              <a:rPr lang="en-US" sz="2400" b="1" dirty="0" smtClean="0">
                <a:ln w="11430"/>
                <a:solidFill>
                  <a:schemeClr val="bg2">
                    <a:lumMod val="50000"/>
                  </a:schemeClr>
                </a:solidFill>
              </a:rPr>
              <a:t> </a:t>
            </a:r>
            <a:r>
              <a:rPr lang="en-US" sz="2400" b="1" dirty="0" err="1" smtClean="0">
                <a:ln w="11430"/>
                <a:solidFill>
                  <a:schemeClr val="bg2">
                    <a:lumMod val="50000"/>
                  </a:schemeClr>
                </a:solidFill>
              </a:rPr>
              <a:t>almomani</a:t>
            </a:r>
            <a:endParaRPr lang="ar-SA" sz="2400" b="1" dirty="0">
              <a:ln w="11430"/>
              <a:solidFill>
                <a:schemeClr val="bg2">
                  <a:lumMod val="5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99F75E-1FF1-4D33-B1C8-0D43D4B1B238}"/>
              </a:ext>
            </a:extLst>
          </p:cNvPr>
          <p:cNvSpPr>
            <a:spLocks noGrp="1"/>
          </p:cNvSpPr>
          <p:nvPr>
            <p:ph type="title"/>
          </p:nvPr>
        </p:nvSpPr>
        <p:spPr>
          <a:xfrm>
            <a:off x="1071538" y="500042"/>
            <a:ext cx="6561582" cy="492443"/>
          </a:xfrm>
        </p:spPr>
        <p:txBody>
          <a:bodyPr>
            <a:normAutofit fontScale="90000"/>
          </a:bodyPr>
          <a:lstStyle/>
          <a:p>
            <a:r>
              <a:rPr lang="en-US" sz="3200" b="1" dirty="0">
                <a:solidFill>
                  <a:schemeClr val="accent2">
                    <a:lumMod val="75000"/>
                  </a:schemeClr>
                </a:solidFill>
              </a:rPr>
              <a:t>Skin malignancies</a:t>
            </a:r>
            <a:endParaRPr lang="ar-JO" sz="3200" b="1" dirty="0">
              <a:solidFill>
                <a:schemeClr val="accent2">
                  <a:lumMod val="75000"/>
                </a:schemeClr>
              </a:solidFill>
            </a:endParaRPr>
          </a:p>
        </p:txBody>
      </p:sp>
      <p:sp>
        <p:nvSpPr>
          <p:cNvPr id="3" name="Content Placeholder 2">
            <a:extLst>
              <a:ext uri="{FF2B5EF4-FFF2-40B4-BE49-F238E27FC236}">
                <a16:creationId xmlns:a16="http://schemas.microsoft.com/office/drawing/2014/main" xmlns="" id="{A4D9117B-6A1B-45D8-8D42-B69C6F2B0E7F}"/>
              </a:ext>
            </a:extLst>
          </p:cNvPr>
          <p:cNvSpPr>
            <a:spLocks noGrp="1"/>
          </p:cNvSpPr>
          <p:nvPr>
            <p:ph sz="quarter" idx="1"/>
          </p:nvPr>
        </p:nvSpPr>
        <p:spPr>
          <a:xfrm>
            <a:off x="1298194" y="1752600"/>
            <a:ext cx="6547611" cy="3428999"/>
          </a:xfrm>
        </p:spPr>
        <p:txBody>
          <a:bodyPr>
            <a:normAutofit/>
          </a:bodyPr>
          <a:lstStyle/>
          <a:p>
            <a:endParaRPr lang="en-US" sz="1350" dirty="0"/>
          </a:p>
          <a:p>
            <a:pPr algn="l">
              <a:buNone/>
            </a:pPr>
            <a:r>
              <a:rPr lang="en-US" sz="2000" dirty="0" smtClean="0"/>
              <a:t>Generally </a:t>
            </a:r>
            <a:r>
              <a:rPr lang="en-US" sz="2000" dirty="0"/>
              <a:t>grouped into three types </a:t>
            </a:r>
            <a:endParaRPr lang="en-US" sz="2000" dirty="0" smtClean="0"/>
          </a:p>
          <a:p>
            <a:pPr marL="285750" indent="-285750" algn="l">
              <a:buNone/>
            </a:pPr>
            <a:r>
              <a:rPr lang="it-IT" sz="2000" b="1" dirty="0" smtClean="0"/>
              <a:t> </a:t>
            </a:r>
            <a:r>
              <a:rPr lang="it-IT" sz="2000" dirty="0"/>
              <a:t>Basal cell carcinoma (BCC)</a:t>
            </a:r>
          </a:p>
          <a:p>
            <a:pPr marL="285750" indent="-285750" algn="l">
              <a:buNone/>
            </a:pPr>
            <a:r>
              <a:rPr lang="en-US" sz="2000" dirty="0" smtClean="0"/>
              <a:t> </a:t>
            </a:r>
            <a:r>
              <a:rPr lang="en-US" sz="2000" dirty="0"/>
              <a:t>Squamous cell carcinoma (SCC)</a:t>
            </a:r>
          </a:p>
          <a:p>
            <a:pPr marL="285750" indent="-285750" algn="l">
              <a:buNone/>
            </a:pPr>
            <a:r>
              <a:rPr lang="en-US" sz="2000" dirty="0" smtClean="0"/>
              <a:t> </a:t>
            </a:r>
            <a:r>
              <a:rPr lang="en-US" sz="2000" dirty="0"/>
              <a:t>Melanoma</a:t>
            </a:r>
          </a:p>
          <a:p>
            <a:pPr algn="l">
              <a:buNone/>
            </a:pPr>
            <a:endParaRPr lang="en-US" sz="2000" dirty="0"/>
          </a:p>
          <a:p>
            <a:pPr algn="l">
              <a:buNone/>
            </a:pPr>
            <a:r>
              <a:rPr lang="en-US" sz="2000" b="1" dirty="0" smtClean="0"/>
              <a:t>The </a:t>
            </a:r>
            <a:r>
              <a:rPr lang="en-US" sz="2000" b="1" dirty="0"/>
              <a:t>ratio of BCC to SCC to melanoma is ≈40:10:1</a:t>
            </a:r>
          </a:p>
        </p:txBody>
      </p:sp>
    </p:spTree>
    <p:extLst>
      <p:ext uri="{BB962C8B-B14F-4D97-AF65-F5344CB8AC3E}">
        <p14:creationId xmlns:p14="http://schemas.microsoft.com/office/powerpoint/2010/main" xmlns="" val="2670101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3B553E-E2D4-4B0C-A045-92272CF7263C}"/>
              </a:ext>
            </a:extLst>
          </p:cNvPr>
          <p:cNvSpPr>
            <a:spLocks noGrp="1"/>
          </p:cNvSpPr>
          <p:nvPr>
            <p:ph type="title"/>
          </p:nvPr>
        </p:nvSpPr>
        <p:spPr>
          <a:xfrm>
            <a:off x="990600" y="533400"/>
            <a:ext cx="7696200" cy="1231106"/>
          </a:xfrm>
        </p:spPr>
        <p:txBody>
          <a:bodyPr>
            <a:normAutofit fontScale="90000"/>
          </a:bodyPr>
          <a:lstStyle/>
          <a:p>
            <a:r>
              <a:rPr lang="en-US" sz="4000" b="1" dirty="0" smtClean="0">
                <a:solidFill>
                  <a:schemeClr val="accent2">
                    <a:lumMod val="75000"/>
                  </a:schemeClr>
                </a:solidFill>
                <a:latin typeface="Sitka Small" panose="02000505000000020004" pitchFamily="2" charset="0"/>
              </a:rPr>
              <a:t>Melanoma </a:t>
            </a:r>
            <a:r>
              <a:rPr lang="en-US" sz="2000" b="1" dirty="0">
                <a:solidFill>
                  <a:schemeClr val="accent2">
                    <a:lumMod val="75000"/>
                  </a:schemeClr>
                </a:solidFill>
                <a:latin typeface="Sitka Small" panose="02000505000000020004" pitchFamily="2" charset="0"/>
              </a:rPr>
              <a:t/>
            </a:r>
            <a:br>
              <a:rPr lang="en-US" sz="2000" b="1" dirty="0">
                <a:solidFill>
                  <a:schemeClr val="accent2">
                    <a:lumMod val="75000"/>
                  </a:schemeClr>
                </a:solidFill>
                <a:latin typeface="Sitka Small" panose="02000505000000020004" pitchFamily="2" charset="0"/>
              </a:rPr>
            </a:br>
            <a:r>
              <a:rPr lang="en-US" sz="2000" b="1" dirty="0" smtClean="0">
                <a:solidFill>
                  <a:schemeClr val="accent2">
                    <a:lumMod val="75000"/>
                  </a:schemeClr>
                </a:solidFill>
                <a:latin typeface="Sitka Small" panose="02000505000000020004" pitchFamily="2" charset="0"/>
              </a:rPr>
              <a:t/>
            </a:r>
            <a:br>
              <a:rPr lang="en-US" sz="2000" b="1" dirty="0" smtClean="0">
                <a:solidFill>
                  <a:schemeClr val="accent2">
                    <a:lumMod val="75000"/>
                  </a:schemeClr>
                </a:solidFill>
                <a:latin typeface="Sitka Small" panose="02000505000000020004" pitchFamily="2" charset="0"/>
              </a:rPr>
            </a:br>
            <a:r>
              <a:rPr lang="en-US" sz="2000" b="1" dirty="0" smtClean="0">
                <a:solidFill>
                  <a:schemeClr val="tx1"/>
                </a:solidFill>
                <a:latin typeface="Sitka Small" panose="02000505000000020004" pitchFamily="2" charset="0"/>
              </a:rPr>
              <a:t>- </a:t>
            </a:r>
            <a:r>
              <a:rPr lang="en-US" sz="2000" dirty="0" smtClean="0">
                <a:solidFill>
                  <a:schemeClr val="tx1"/>
                </a:solidFill>
                <a:latin typeface="Sitka Small" panose="02000505000000020004" pitchFamily="2" charset="0"/>
              </a:rPr>
              <a:t>Melanoma is an invasive malignant tumor of melanocyte </a:t>
            </a:r>
            <a:endParaRPr lang="ar-JO" sz="4000" dirty="0">
              <a:solidFill>
                <a:schemeClr val="accent2">
                  <a:lumMod val="75000"/>
                </a:schemeClr>
              </a:solidFill>
              <a:latin typeface="Sitka Small" panose="02000505000000020004" pitchFamily="2" charset="0"/>
            </a:endParaRPr>
          </a:p>
        </p:txBody>
      </p:sp>
      <p:sp>
        <p:nvSpPr>
          <p:cNvPr id="3" name="Content Placeholder 2">
            <a:extLst>
              <a:ext uri="{FF2B5EF4-FFF2-40B4-BE49-F238E27FC236}">
                <a16:creationId xmlns:a16="http://schemas.microsoft.com/office/drawing/2014/main" xmlns="" id="{866DED55-D51F-485C-A0CF-6756FA7B78C6}"/>
              </a:ext>
            </a:extLst>
          </p:cNvPr>
          <p:cNvSpPr>
            <a:spLocks noGrp="1"/>
          </p:cNvSpPr>
          <p:nvPr>
            <p:ph sz="quarter" idx="1"/>
          </p:nvPr>
        </p:nvSpPr>
        <p:spPr>
          <a:xfrm>
            <a:off x="990600" y="2160746"/>
            <a:ext cx="7696200" cy="4648200"/>
          </a:xfrm>
        </p:spPr>
        <p:txBody>
          <a:bodyPr>
            <a:noAutofit/>
          </a:bodyPr>
          <a:lstStyle/>
          <a:p>
            <a:pPr algn="l"/>
            <a:r>
              <a:rPr lang="en-US" sz="2000" b="1" dirty="0"/>
              <a:t>Epidemiology</a:t>
            </a:r>
          </a:p>
          <a:p>
            <a:pPr marL="342900" indent="-342900" algn="l">
              <a:buFont typeface="Wingdings" panose="05000000000000000000" pitchFamily="2" charset="2"/>
              <a:buChar char="§"/>
            </a:pPr>
            <a:r>
              <a:rPr lang="en-US" sz="2000" dirty="0"/>
              <a:t>Incidence is increasing, faster than any other cancer in Western </a:t>
            </a:r>
            <a:r>
              <a:rPr lang="en-US" sz="2000" dirty="0" smtClean="0"/>
              <a:t>world</a:t>
            </a:r>
          </a:p>
          <a:p>
            <a:pPr algn="l"/>
            <a:endParaRPr lang="en-US" sz="2000" dirty="0"/>
          </a:p>
          <a:p>
            <a:pPr marL="342900" indent="-342900" algn="l">
              <a:buFont typeface="Wingdings" panose="05000000000000000000" pitchFamily="2" charset="2"/>
              <a:buChar char="§"/>
            </a:pPr>
            <a:r>
              <a:rPr lang="en-US" sz="2000" dirty="0" smtClean="0"/>
              <a:t>Lifetime </a:t>
            </a:r>
            <a:r>
              <a:rPr lang="en-US" sz="2000" dirty="0"/>
              <a:t>risk in general population is 2% for children born today.</a:t>
            </a:r>
          </a:p>
          <a:p>
            <a:pPr marL="342900" indent="-342900" algn="l">
              <a:buFont typeface="Wingdings" panose="05000000000000000000" pitchFamily="2" charset="2"/>
              <a:buChar char="§"/>
            </a:pPr>
            <a:endParaRPr lang="en-US" sz="2000" dirty="0"/>
          </a:p>
          <a:p>
            <a:pPr marL="342900" indent="-342900" algn="l">
              <a:buFont typeface="Wingdings" panose="05000000000000000000" pitchFamily="2" charset="2"/>
              <a:buChar char="§"/>
            </a:pPr>
            <a:r>
              <a:rPr lang="en-US" sz="2000" dirty="0" smtClean="0"/>
              <a:t>Less </a:t>
            </a:r>
            <a:r>
              <a:rPr lang="en-US" sz="2000" dirty="0"/>
              <a:t>than 3% of all skin cancers, but cause of 75% of skin cancer-related deaths.</a:t>
            </a:r>
          </a:p>
          <a:p>
            <a:pPr marL="342900" indent="-342900" algn="l">
              <a:buFont typeface="Wingdings" panose="05000000000000000000" pitchFamily="2" charset="2"/>
              <a:buChar char="§"/>
            </a:pPr>
            <a:endParaRPr lang="en-US" sz="2000" dirty="0"/>
          </a:p>
          <a:p>
            <a:pPr marL="342900" indent="-342900" algn="l">
              <a:buFont typeface="Wingdings" panose="05000000000000000000" pitchFamily="2" charset="2"/>
              <a:buChar char="§"/>
            </a:pPr>
            <a:r>
              <a:rPr lang="en-US" sz="2000" dirty="0" smtClean="0"/>
              <a:t>Prognosis </a:t>
            </a:r>
            <a:r>
              <a:rPr lang="en-US" sz="2000" dirty="0"/>
              <a:t>of metastatic disease has changed little in past 40 years (unlike many other cancers).</a:t>
            </a:r>
            <a:endParaRPr lang="ar-JO" sz="2000" dirty="0"/>
          </a:p>
        </p:txBody>
      </p:sp>
    </p:spTree>
    <p:extLst>
      <p:ext uri="{BB962C8B-B14F-4D97-AF65-F5344CB8AC3E}">
        <p14:creationId xmlns:p14="http://schemas.microsoft.com/office/powerpoint/2010/main" xmlns="" val="3467635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D078A97-039C-44A4-98A3-C6CBBC0869DB}"/>
              </a:ext>
            </a:extLst>
          </p:cNvPr>
          <p:cNvSpPr>
            <a:spLocks noGrp="1"/>
          </p:cNvSpPr>
          <p:nvPr>
            <p:ph sz="quarter" idx="1"/>
          </p:nvPr>
        </p:nvSpPr>
        <p:spPr>
          <a:xfrm>
            <a:off x="571472" y="571480"/>
            <a:ext cx="7886700" cy="6000752"/>
          </a:xfrm>
        </p:spPr>
        <p:txBody>
          <a:bodyPr>
            <a:normAutofit/>
          </a:bodyPr>
          <a:lstStyle/>
          <a:p>
            <a:pPr algn="l">
              <a:buNone/>
            </a:pPr>
            <a:r>
              <a:rPr lang="en-US" sz="2400" b="1" dirty="0" smtClean="0">
                <a:solidFill>
                  <a:srgbClr val="C00000"/>
                </a:solidFill>
              </a:rPr>
              <a:t>Risk </a:t>
            </a:r>
            <a:r>
              <a:rPr lang="en-US" sz="2400" b="1" dirty="0">
                <a:solidFill>
                  <a:srgbClr val="C00000"/>
                </a:solidFill>
              </a:rPr>
              <a:t>factors</a:t>
            </a:r>
          </a:p>
          <a:p>
            <a:pPr algn="l">
              <a:buNone/>
            </a:pPr>
            <a:endParaRPr lang="en-US" sz="1350" b="1" dirty="0"/>
          </a:p>
          <a:p>
            <a:pPr algn="l">
              <a:buNone/>
            </a:pPr>
            <a:endParaRPr lang="en-US" sz="2000" dirty="0" smtClean="0"/>
          </a:p>
          <a:p>
            <a:pPr algn="l">
              <a:buNone/>
            </a:pPr>
            <a:r>
              <a:rPr lang="en-US" sz="2000" dirty="0" smtClean="0"/>
              <a:t>1</a:t>
            </a:r>
            <a:r>
              <a:rPr lang="en-US" sz="2000" dirty="0"/>
              <a:t>.</a:t>
            </a:r>
            <a:r>
              <a:rPr lang="en-US" sz="2000" b="1" dirty="0"/>
              <a:t> Phenotypic </a:t>
            </a:r>
            <a:r>
              <a:rPr lang="en-US" sz="2000" dirty="0"/>
              <a:t>include fair skin (Fitzpatrick I and II) ,</a:t>
            </a:r>
            <a:r>
              <a:rPr lang="en-US" sz="2000" dirty="0" smtClean="0"/>
              <a:t>freckling , light eye </a:t>
            </a:r>
            <a:r>
              <a:rPr lang="en-US" sz="2000" dirty="0"/>
              <a:t>color, and light hair color (stronger risk factor than eye color</a:t>
            </a:r>
            <a:r>
              <a:rPr lang="en-US" sz="2000" dirty="0" smtClean="0"/>
              <a:t>) .</a:t>
            </a:r>
          </a:p>
          <a:p>
            <a:pPr algn="l">
              <a:buNone/>
            </a:pPr>
            <a:r>
              <a:rPr lang="en-US" sz="2000" dirty="0" smtClean="0"/>
              <a:t>Darker skin is </a:t>
            </a:r>
            <a:r>
              <a:rPr lang="en-US" sz="2000" dirty="0"/>
              <a:t>protective against </a:t>
            </a:r>
            <a:r>
              <a:rPr lang="en-US" sz="2000" dirty="0" smtClean="0"/>
              <a:t>melanoma .</a:t>
            </a:r>
            <a:endParaRPr lang="en-US" sz="2000" dirty="0"/>
          </a:p>
          <a:p>
            <a:pPr algn="l">
              <a:buNone/>
            </a:pPr>
            <a:endParaRPr lang="en-US" sz="2000" dirty="0"/>
          </a:p>
          <a:p>
            <a:pPr algn="l">
              <a:buNone/>
            </a:pPr>
            <a:r>
              <a:rPr lang="en-US" sz="2000" dirty="0"/>
              <a:t>2. </a:t>
            </a:r>
            <a:r>
              <a:rPr lang="en-US" sz="2000" b="1" dirty="0"/>
              <a:t>Geographic</a:t>
            </a:r>
            <a:r>
              <a:rPr lang="en-US" sz="2000" dirty="0"/>
              <a:t>: High altitudes, lower </a:t>
            </a:r>
            <a:r>
              <a:rPr lang="en-US" sz="2000" dirty="0" err="1" smtClean="0"/>
              <a:t>atitudes</a:t>
            </a:r>
            <a:r>
              <a:rPr lang="en-US" sz="2000" dirty="0" smtClean="0"/>
              <a:t> </a:t>
            </a:r>
            <a:r>
              <a:rPr lang="en-US" sz="2000" dirty="0"/>
              <a:t>have increased UV exposure, </a:t>
            </a:r>
            <a:r>
              <a:rPr lang="en-US" sz="2000" dirty="0" smtClean="0"/>
              <a:t>and therefore </a:t>
            </a:r>
            <a:r>
              <a:rPr lang="en-US" sz="2000" dirty="0"/>
              <a:t>increased </a:t>
            </a:r>
            <a:r>
              <a:rPr lang="en-US" sz="2000" dirty="0" smtClean="0"/>
              <a:t>risk .</a:t>
            </a:r>
            <a:endParaRPr lang="en-US" sz="2000" dirty="0"/>
          </a:p>
          <a:p>
            <a:pPr algn="l">
              <a:buNone/>
            </a:pPr>
            <a:endParaRPr lang="en-US" sz="2000" dirty="0"/>
          </a:p>
          <a:p>
            <a:pPr algn="l">
              <a:buNone/>
            </a:pPr>
            <a:r>
              <a:rPr lang="en-US" sz="2000" dirty="0"/>
              <a:t>3. </a:t>
            </a:r>
            <a:r>
              <a:rPr lang="en-US" sz="2000" b="1" dirty="0"/>
              <a:t>Gender</a:t>
            </a:r>
            <a:r>
              <a:rPr lang="en-US" sz="2000" dirty="0"/>
              <a:t>: Females have lower risk and better </a:t>
            </a:r>
            <a:r>
              <a:rPr lang="en-US" sz="2000" dirty="0" smtClean="0"/>
              <a:t>prognosis</a:t>
            </a:r>
          </a:p>
          <a:p>
            <a:pPr algn="l">
              <a:buNone/>
            </a:pPr>
            <a:r>
              <a:rPr lang="en-US" sz="2000" dirty="0" smtClean="0"/>
              <a:t>Lower </a:t>
            </a:r>
            <a:r>
              <a:rPr lang="en-US" sz="2000" dirty="0"/>
              <a:t>extremity is the most common site in females; males more commonly have lesions on </a:t>
            </a:r>
            <a:r>
              <a:rPr lang="en-US" sz="2000" dirty="0" smtClean="0"/>
              <a:t>the posterior back </a:t>
            </a:r>
            <a:endParaRPr lang="ar-JO" sz="1350" dirty="0"/>
          </a:p>
        </p:txBody>
      </p:sp>
    </p:spTree>
    <p:extLst>
      <p:ext uri="{BB962C8B-B14F-4D97-AF65-F5344CB8AC3E}">
        <p14:creationId xmlns:p14="http://schemas.microsoft.com/office/powerpoint/2010/main" xmlns="" val="682526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72DC1C-BE9E-45A5-BA42-F586DEADDF3E}"/>
              </a:ext>
            </a:extLst>
          </p:cNvPr>
          <p:cNvSpPr>
            <a:spLocks noGrp="1"/>
          </p:cNvSpPr>
          <p:nvPr>
            <p:ph type="title"/>
          </p:nvPr>
        </p:nvSpPr>
        <p:spPr>
          <a:xfrm>
            <a:off x="1291208" y="1008329"/>
            <a:ext cx="6561582" cy="369332"/>
          </a:xfrm>
        </p:spPr>
        <p:txBody>
          <a:bodyPr>
            <a:normAutofit fontScale="90000"/>
          </a:bodyPr>
          <a:lstStyle/>
          <a:p>
            <a:endParaRPr lang="ar-JO"/>
          </a:p>
        </p:txBody>
      </p:sp>
      <p:pic>
        <p:nvPicPr>
          <p:cNvPr id="4" name="Content Placeholder 3">
            <a:extLst>
              <a:ext uri="{FF2B5EF4-FFF2-40B4-BE49-F238E27FC236}">
                <a16:creationId xmlns:a16="http://schemas.microsoft.com/office/drawing/2014/main" xmlns="" id="{2F30B3CC-B660-40A0-9E84-5DB6B48A4A08}"/>
              </a:ext>
            </a:extLst>
          </p:cNvPr>
          <p:cNvPicPr>
            <a:picLocks noGrp="1" noChangeAspect="1"/>
          </p:cNvPicPr>
          <p:nvPr>
            <p:ph sz="quarter" idx="1"/>
          </p:nvPr>
        </p:nvPicPr>
        <p:blipFill>
          <a:blip r:embed="rId2"/>
          <a:stretch>
            <a:fillRect/>
          </a:stretch>
        </p:blipFill>
        <p:spPr>
          <a:xfrm>
            <a:off x="434208" y="785794"/>
            <a:ext cx="8209758" cy="2943027"/>
          </a:xfrm>
          <a:prstGeom prst="rect">
            <a:avLst/>
          </a:prstGeom>
        </p:spPr>
      </p:pic>
      <p:pic>
        <p:nvPicPr>
          <p:cNvPr id="3" name="Picture 2">
            <a:extLst>
              <a:ext uri="{FF2B5EF4-FFF2-40B4-BE49-F238E27FC236}">
                <a16:creationId xmlns:a16="http://schemas.microsoft.com/office/drawing/2014/main" xmlns="" id="{DF7E9729-B160-4906-84F5-706908C96A5C}"/>
              </a:ext>
            </a:extLst>
          </p:cNvPr>
          <p:cNvPicPr>
            <a:picLocks noChangeAspect="1"/>
          </p:cNvPicPr>
          <p:nvPr/>
        </p:nvPicPr>
        <p:blipFill>
          <a:blip r:embed="rId3"/>
          <a:stretch>
            <a:fillRect/>
          </a:stretch>
        </p:blipFill>
        <p:spPr>
          <a:xfrm>
            <a:off x="1616797" y="3884684"/>
            <a:ext cx="5294468" cy="1998086"/>
          </a:xfrm>
          <a:prstGeom prst="rect">
            <a:avLst/>
          </a:prstGeom>
        </p:spPr>
      </p:pic>
    </p:spTree>
    <p:extLst>
      <p:ext uri="{BB962C8B-B14F-4D97-AF65-F5344CB8AC3E}">
        <p14:creationId xmlns:p14="http://schemas.microsoft.com/office/powerpoint/2010/main" xmlns="" val="424691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A25C7AE4-6121-4A69-A063-10D855C0DEE7}"/>
              </a:ext>
            </a:extLst>
          </p:cNvPr>
          <p:cNvPicPr>
            <a:picLocks noGrp="1" noChangeAspect="1"/>
          </p:cNvPicPr>
          <p:nvPr>
            <p:ph sz="quarter" idx="1"/>
          </p:nvPr>
        </p:nvPicPr>
        <p:blipFill>
          <a:blip r:embed="rId2"/>
          <a:stretch>
            <a:fillRect/>
          </a:stretch>
        </p:blipFill>
        <p:spPr>
          <a:xfrm>
            <a:off x="214282" y="785794"/>
            <a:ext cx="8786874" cy="4714908"/>
          </a:xfrm>
          <a:prstGeom prst="rect">
            <a:avLst/>
          </a:prstGeom>
        </p:spPr>
      </p:pic>
    </p:spTree>
    <p:extLst>
      <p:ext uri="{BB962C8B-B14F-4D97-AF65-F5344CB8AC3E}">
        <p14:creationId xmlns:p14="http://schemas.microsoft.com/office/powerpoint/2010/main" xmlns="" val="4227911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endParaRPr lang="ar-SA"/>
          </a:p>
        </p:txBody>
      </p:sp>
      <p:sp>
        <p:nvSpPr>
          <p:cNvPr id="3" name="Content Placeholder 2">
            <a:extLst>
              <a:ext uri="{FF2B5EF4-FFF2-40B4-BE49-F238E27FC236}">
                <a16:creationId xmlns:a16="http://schemas.microsoft.com/office/drawing/2014/main" xmlns="" id="{F4280FBF-B686-4BAE-9F71-8CACE24A6B37}"/>
              </a:ext>
            </a:extLst>
          </p:cNvPr>
          <p:cNvSpPr>
            <a:spLocks noGrp="1"/>
          </p:cNvSpPr>
          <p:nvPr>
            <p:ph sz="quarter" idx="1"/>
          </p:nvPr>
        </p:nvSpPr>
        <p:spPr/>
        <p:txBody>
          <a:bodyPr>
            <a:normAutofit lnSpcReduction="10000"/>
          </a:bodyPr>
          <a:lstStyle/>
          <a:p>
            <a:pPr algn="l">
              <a:buNone/>
            </a:pPr>
            <a:r>
              <a:rPr lang="en-US" sz="2000" dirty="0"/>
              <a:t>4. </a:t>
            </a:r>
            <a:r>
              <a:rPr lang="en-US" sz="2000" b="1" dirty="0"/>
              <a:t>Race</a:t>
            </a:r>
            <a:r>
              <a:rPr lang="en-US" sz="2000" dirty="0"/>
              <a:t>: Incidence is lower, but prognosis is worse for African-Americans, due to delayed diagnosis and/or worse disease subtype.</a:t>
            </a:r>
          </a:p>
          <a:p>
            <a:pPr algn="l">
              <a:buNone/>
            </a:pPr>
            <a:endParaRPr lang="en-US" sz="2000" dirty="0"/>
          </a:p>
          <a:p>
            <a:pPr algn="l">
              <a:buNone/>
            </a:pPr>
            <a:r>
              <a:rPr lang="en-US" sz="2000" dirty="0"/>
              <a:t>5. </a:t>
            </a:r>
            <a:r>
              <a:rPr lang="en-US" sz="2000" b="1" dirty="0" smtClean="0"/>
              <a:t>Affluence</a:t>
            </a:r>
            <a:r>
              <a:rPr lang="en-US" sz="2000" dirty="0"/>
              <a:t>: Unlike most cancer types, higher socioeconomic status </a:t>
            </a:r>
            <a:r>
              <a:rPr lang="en-US" sz="2000" dirty="0" smtClean="0"/>
              <a:t>correlates </a:t>
            </a:r>
            <a:r>
              <a:rPr lang="en-US" sz="2000" dirty="0"/>
              <a:t>with higher risk.</a:t>
            </a:r>
          </a:p>
          <a:p>
            <a:pPr algn="l">
              <a:buNone/>
            </a:pPr>
            <a:endParaRPr lang="en-US" sz="2000" dirty="0"/>
          </a:p>
          <a:p>
            <a:pPr algn="l">
              <a:buNone/>
            </a:pPr>
            <a:r>
              <a:rPr lang="en-US" sz="2000" dirty="0"/>
              <a:t>6. </a:t>
            </a:r>
            <a:r>
              <a:rPr lang="en-US" sz="2000" b="1" dirty="0"/>
              <a:t>History of UV radiation exposure </a:t>
            </a:r>
            <a:r>
              <a:rPr lang="en-US" sz="2000" dirty="0"/>
              <a:t>(both UVA and UVB): Evidence for direct causality is less clear than for other skin cancer types. A history of blistering sunburns, particularly in early life, correlates to increased risk of some melanoma types.</a:t>
            </a:r>
          </a:p>
          <a:p>
            <a:pPr algn="l">
              <a:buNone/>
            </a:pPr>
            <a:endParaRPr lang="en-US" sz="2000" dirty="0"/>
          </a:p>
          <a:p>
            <a:pPr algn="l">
              <a:buNone/>
            </a:pPr>
            <a:r>
              <a:rPr lang="en-US" sz="2000" dirty="0"/>
              <a:t>7. </a:t>
            </a:r>
            <a:r>
              <a:rPr lang="en-US" sz="2000" b="1" dirty="0"/>
              <a:t>Previous melanoma </a:t>
            </a:r>
            <a:r>
              <a:rPr lang="en-US" sz="2000" dirty="0"/>
              <a:t>is a strong predictive factor and confers a 3% to 5%</a:t>
            </a:r>
          </a:p>
          <a:p>
            <a:pPr algn="l">
              <a:buNone/>
            </a:pPr>
            <a:r>
              <a:rPr lang="en-US" sz="2000" dirty="0"/>
              <a:t>chance of developing a second melanoma.</a:t>
            </a:r>
            <a:endParaRPr lang="ar-JO" sz="2000" dirty="0"/>
          </a:p>
        </p:txBody>
      </p:sp>
    </p:spTree>
    <p:extLst>
      <p:ext uri="{BB962C8B-B14F-4D97-AF65-F5344CB8AC3E}">
        <p14:creationId xmlns:p14="http://schemas.microsoft.com/office/powerpoint/2010/main" xmlns="" val="4069023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02AA51B-D17F-4D11-85BC-4B1C66E1A139}"/>
              </a:ext>
            </a:extLst>
          </p:cNvPr>
          <p:cNvSpPr>
            <a:spLocks noGrp="1"/>
          </p:cNvSpPr>
          <p:nvPr>
            <p:ph sz="quarter" idx="4294967295"/>
          </p:nvPr>
        </p:nvSpPr>
        <p:spPr>
          <a:xfrm>
            <a:off x="500034" y="571480"/>
            <a:ext cx="8029576" cy="5229228"/>
          </a:xfrm>
          <a:solidFill>
            <a:schemeClr val="accent2">
              <a:lumMod val="20000"/>
              <a:lumOff val="80000"/>
            </a:schemeClr>
          </a:solidFill>
        </p:spPr>
        <p:txBody>
          <a:bodyPr>
            <a:normAutofit fontScale="92500" lnSpcReduction="20000"/>
          </a:bodyPr>
          <a:lstStyle/>
          <a:p>
            <a:pPr algn="l">
              <a:buNone/>
            </a:pPr>
            <a:r>
              <a:rPr lang="en-US" sz="2000" b="1" dirty="0"/>
              <a:t>Family history</a:t>
            </a:r>
            <a:r>
              <a:rPr lang="en-US" sz="2000" dirty="0"/>
              <a:t>: Vast majority of melanomas are sporadic; however, some</a:t>
            </a:r>
          </a:p>
          <a:p>
            <a:pPr algn="l">
              <a:buNone/>
            </a:pPr>
            <a:r>
              <a:rPr lang="en-US" sz="2000" dirty="0"/>
              <a:t>hereditary forms exist (see also Genetics section below).</a:t>
            </a:r>
          </a:p>
          <a:p>
            <a:pPr algn="l">
              <a:buNone/>
            </a:pPr>
            <a:endParaRPr lang="en-US" sz="2000" dirty="0"/>
          </a:p>
          <a:p>
            <a:pPr algn="l">
              <a:buNone/>
            </a:pPr>
            <a:r>
              <a:rPr lang="en-US" sz="2000" b="1" dirty="0" smtClean="0">
                <a:solidFill>
                  <a:srgbClr val="C00000"/>
                </a:solidFill>
              </a:rPr>
              <a:t>1. Familial melanoma </a:t>
            </a:r>
            <a:r>
              <a:rPr lang="en-US" sz="2000" b="1" dirty="0" smtClean="0"/>
              <a:t>(</a:t>
            </a:r>
            <a:r>
              <a:rPr lang="en-US" sz="2000" b="1" dirty="0"/>
              <a:t>aka hereditary melanoma</a:t>
            </a:r>
            <a:r>
              <a:rPr lang="en-US" sz="2000" dirty="0"/>
              <a:t>): </a:t>
            </a:r>
          </a:p>
          <a:p>
            <a:pPr algn="l">
              <a:buNone/>
            </a:pPr>
            <a:r>
              <a:rPr lang="en-US" sz="2000" dirty="0"/>
              <a:t>Two or </a:t>
            </a:r>
            <a:r>
              <a:rPr lang="en-US" sz="2000" dirty="0" smtClean="0"/>
              <a:t>more </a:t>
            </a:r>
            <a:r>
              <a:rPr lang="en-US" sz="2000" dirty="0"/>
              <a:t>cases of melanoma in first-degree relatives may indicate familial melanoma, autosomal dominant transference with variable penetrance.</a:t>
            </a:r>
          </a:p>
          <a:p>
            <a:pPr algn="l">
              <a:buNone/>
            </a:pPr>
            <a:endParaRPr lang="en-US" sz="2000" dirty="0"/>
          </a:p>
          <a:p>
            <a:pPr algn="l">
              <a:buNone/>
            </a:pPr>
            <a:r>
              <a:rPr lang="en-US" sz="2000" b="1" dirty="0" smtClean="0">
                <a:solidFill>
                  <a:srgbClr val="C00000"/>
                </a:solidFill>
              </a:rPr>
              <a:t>2. </a:t>
            </a:r>
            <a:r>
              <a:rPr lang="en-US" sz="2000" b="1" dirty="0">
                <a:solidFill>
                  <a:srgbClr val="C00000"/>
                </a:solidFill>
              </a:rPr>
              <a:t>Dysplastic nevus syndrome </a:t>
            </a:r>
            <a:r>
              <a:rPr lang="en-US" sz="2000" b="1" dirty="0"/>
              <a:t>(also known </a:t>
            </a:r>
            <a:r>
              <a:rPr lang="en-US" sz="2000" b="1" dirty="0" smtClean="0"/>
              <a:t>as</a:t>
            </a:r>
          </a:p>
          <a:p>
            <a:pPr algn="l">
              <a:buNone/>
            </a:pPr>
            <a:r>
              <a:rPr lang="en-US" sz="2000" b="1" dirty="0" smtClean="0"/>
              <a:t> </a:t>
            </a:r>
            <a:r>
              <a:rPr lang="en-US" sz="2000" b="1" dirty="0"/>
              <a:t>familial atypical multiple mole and </a:t>
            </a:r>
            <a:r>
              <a:rPr lang="en-US" sz="2000" b="1" dirty="0" smtClean="0"/>
              <a:t>melanoma</a:t>
            </a:r>
          </a:p>
          <a:p>
            <a:pPr algn="l">
              <a:buNone/>
            </a:pPr>
            <a:r>
              <a:rPr lang="en-US" sz="2000" b="1" dirty="0" smtClean="0"/>
              <a:t> </a:t>
            </a:r>
            <a:r>
              <a:rPr lang="en-US" sz="2000" b="1" dirty="0"/>
              <a:t>[FAMMM] syndrome): </a:t>
            </a:r>
          </a:p>
          <a:p>
            <a:pPr algn="l">
              <a:buNone/>
            </a:pPr>
            <a:r>
              <a:rPr lang="en-US" sz="2000" dirty="0" smtClean="0"/>
              <a:t>- Patients </a:t>
            </a:r>
            <a:r>
              <a:rPr lang="en-US" sz="2000" dirty="0"/>
              <a:t>have a first- or second-degree </a:t>
            </a:r>
            <a:r>
              <a:rPr lang="en-US" sz="2000" dirty="0" smtClean="0"/>
              <a:t>relative</a:t>
            </a:r>
          </a:p>
          <a:p>
            <a:pPr algn="l">
              <a:buNone/>
            </a:pPr>
            <a:r>
              <a:rPr lang="en-US" sz="2000" dirty="0" smtClean="0"/>
              <a:t>with </a:t>
            </a:r>
            <a:r>
              <a:rPr lang="en-US" sz="2000" dirty="0"/>
              <a:t>malignant melanoma and typically have </a:t>
            </a:r>
            <a:r>
              <a:rPr lang="en-US" sz="2000" dirty="0" smtClean="0"/>
              <a:t>at</a:t>
            </a:r>
          </a:p>
          <a:p>
            <a:pPr algn="l">
              <a:buNone/>
            </a:pPr>
            <a:r>
              <a:rPr lang="en-US" sz="2000" dirty="0" smtClean="0"/>
              <a:t> </a:t>
            </a:r>
            <a:r>
              <a:rPr lang="en-US" sz="2000" dirty="0"/>
              <a:t>least 50 melanocytic nevi</a:t>
            </a:r>
            <a:r>
              <a:rPr lang="en-US" sz="2000" dirty="0" smtClean="0"/>
              <a:t>.</a:t>
            </a:r>
          </a:p>
          <a:p>
            <a:pPr algn="l">
              <a:buNone/>
            </a:pPr>
            <a:r>
              <a:rPr lang="en-US" sz="2000" dirty="0" smtClean="0"/>
              <a:t>- Mutations </a:t>
            </a:r>
            <a:r>
              <a:rPr lang="en-US" sz="2000" dirty="0"/>
              <a:t>in CDKN2A typical. </a:t>
            </a:r>
            <a:endParaRPr lang="en-US" sz="2000" dirty="0" smtClean="0"/>
          </a:p>
          <a:p>
            <a:pPr algn="l">
              <a:buNone/>
            </a:pPr>
            <a:r>
              <a:rPr lang="en-US" sz="2000" dirty="0" smtClean="0"/>
              <a:t>- Patients </a:t>
            </a:r>
            <a:r>
              <a:rPr lang="en-US" sz="2000" dirty="0"/>
              <a:t>need vigilant screening.</a:t>
            </a:r>
            <a:endParaRPr lang="ar-JO" sz="2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29388" y="2714620"/>
            <a:ext cx="2357454" cy="3648079"/>
          </a:xfrm>
          <a:prstGeom prst="rect">
            <a:avLst/>
          </a:prstGeom>
        </p:spPr>
      </p:pic>
    </p:spTree>
    <p:extLst>
      <p:ext uri="{BB962C8B-B14F-4D97-AF65-F5344CB8AC3E}">
        <p14:creationId xmlns:p14="http://schemas.microsoft.com/office/powerpoint/2010/main" xmlns="" val="1441613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EB28B6A-26EC-43D2-ABCA-C7EAA8D8D881}"/>
              </a:ext>
            </a:extLst>
          </p:cNvPr>
          <p:cNvSpPr>
            <a:spLocks noGrp="1"/>
          </p:cNvSpPr>
          <p:nvPr>
            <p:ph sz="quarter" idx="4294967295"/>
          </p:nvPr>
        </p:nvSpPr>
        <p:spPr>
          <a:xfrm>
            <a:off x="214282" y="857232"/>
            <a:ext cx="8215338" cy="4214842"/>
          </a:xfrm>
          <a:solidFill>
            <a:srgbClr val="FFFF99"/>
          </a:solidFill>
        </p:spPr>
        <p:txBody>
          <a:bodyPr>
            <a:normAutofit fontScale="92500" lnSpcReduction="10000"/>
          </a:bodyPr>
          <a:lstStyle/>
          <a:p>
            <a:pPr marL="457200" indent="-457200" algn="l">
              <a:buNone/>
            </a:pPr>
            <a:r>
              <a:rPr lang="en-US" sz="2000" b="1" dirty="0" err="1" smtClean="0">
                <a:solidFill>
                  <a:srgbClr val="C00000"/>
                </a:solidFill>
              </a:rPr>
              <a:t>Xeroderma</a:t>
            </a:r>
            <a:r>
              <a:rPr lang="en-US" sz="2000" b="1" dirty="0" smtClean="0">
                <a:solidFill>
                  <a:srgbClr val="C00000"/>
                </a:solidFill>
              </a:rPr>
              <a:t> </a:t>
            </a:r>
            <a:r>
              <a:rPr lang="en-US" sz="2000" b="1" dirty="0">
                <a:solidFill>
                  <a:srgbClr val="C00000"/>
                </a:solidFill>
              </a:rPr>
              <a:t>pigmentosum (XP</a:t>
            </a:r>
            <a:r>
              <a:rPr lang="en-US" sz="2000" b="1" dirty="0" smtClean="0">
                <a:solidFill>
                  <a:srgbClr val="C00000"/>
                </a:solidFill>
              </a:rPr>
              <a:t>)</a:t>
            </a:r>
            <a:endParaRPr lang="en-US" sz="2000" dirty="0"/>
          </a:p>
          <a:p>
            <a:pPr marL="342900" indent="-342900" algn="l">
              <a:buNone/>
            </a:pPr>
            <a:r>
              <a:rPr lang="en-US" sz="2000" dirty="0" smtClean="0"/>
              <a:t>is </a:t>
            </a:r>
            <a:r>
              <a:rPr lang="en-US" sz="2000" dirty="0"/>
              <a:t>an inherited condition characterized by an extreme sensitivity to ultraviolet (UV) rays from sunlight</a:t>
            </a:r>
            <a:r>
              <a:rPr lang="en-US" sz="2000" dirty="0" smtClean="0"/>
              <a:t>.</a:t>
            </a:r>
          </a:p>
          <a:p>
            <a:pPr marL="342900" indent="-342900" algn="l">
              <a:buNone/>
            </a:pPr>
            <a:r>
              <a:rPr lang="en-US" sz="2000" dirty="0" smtClean="0"/>
              <a:t> </a:t>
            </a:r>
            <a:r>
              <a:rPr lang="en-US" sz="2000" dirty="0"/>
              <a:t>This condition mostly affects the eyes and areas of skin exposed to the sun. Some affected individuals also have problems involving the nervous system</a:t>
            </a:r>
            <a:r>
              <a:rPr lang="en-US" sz="2000" dirty="0" smtClean="0"/>
              <a:t>.</a:t>
            </a:r>
            <a:endParaRPr lang="en-US" sz="2000" b="1" dirty="0"/>
          </a:p>
          <a:p>
            <a:pPr marL="342900" indent="-342900" algn="l">
              <a:buNone/>
            </a:pPr>
            <a:r>
              <a:rPr lang="en-US" sz="2000" dirty="0" smtClean="0"/>
              <a:t>Heterogeneous </a:t>
            </a:r>
            <a:r>
              <a:rPr lang="en-US" sz="2000" dirty="0"/>
              <a:t>group of syndromes; due mutations in various DNA repair genes.</a:t>
            </a:r>
          </a:p>
          <a:p>
            <a:pPr marL="342900" indent="-342900" algn="l">
              <a:buNone/>
            </a:pPr>
            <a:r>
              <a:rPr lang="en-US" sz="2000" dirty="0" smtClean="0"/>
              <a:t>DNA </a:t>
            </a:r>
            <a:r>
              <a:rPr lang="en-US" sz="2000" dirty="0"/>
              <a:t>damage by UV leads to early death secondary to metastatic spread</a:t>
            </a:r>
          </a:p>
          <a:p>
            <a:pPr algn="l">
              <a:buNone/>
            </a:pPr>
            <a:r>
              <a:rPr lang="en-US" sz="2000" dirty="0" smtClean="0"/>
              <a:t>      of </a:t>
            </a:r>
            <a:r>
              <a:rPr lang="en-US" sz="2000" dirty="0"/>
              <a:t>skin tumors.</a:t>
            </a:r>
          </a:p>
          <a:p>
            <a:pPr marL="342900" indent="-342900" algn="l">
              <a:buNone/>
            </a:pPr>
            <a:r>
              <a:rPr lang="en-US" sz="2000" dirty="0" smtClean="0"/>
              <a:t>Typically </a:t>
            </a:r>
            <a:r>
              <a:rPr lang="en-US" sz="2000" dirty="0"/>
              <a:t>presents in childhood with multiple BCCs; SCCs and melanomas</a:t>
            </a:r>
          </a:p>
          <a:p>
            <a:pPr marL="342900" indent="-342900" algn="l">
              <a:buNone/>
            </a:pPr>
            <a:r>
              <a:rPr lang="en-US" sz="2000" dirty="0" smtClean="0"/>
              <a:t>Restriction </a:t>
            </a:r>
            <a:r>
              <a:rPr lang="en-US" sz="2000" dirty="0"/>
              <a:t>from sunlight exposure is mandatory, with aggressive surveillance/ treatment of skin lesions.</a:t>
            </a:r>
            <a:endParaRPr lang="ar-JO" sz="2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34000" y="4495800"/>
            <a:ext cx="3462407" cy="2083269"/>
          </a:xfrm>
          <a:prstGeom prst="rect">
            <a:avLst/>
          </a:prstGeom>
        </p:spPr>
      </p:pic>
    </p:spTree>
    <p:extLst>
      <p:ext uri="{BB962C8B-B14F-4D97-AF65-F5344CB8AC3E}">
        <p14:creationId xmlns:p14="http://schemas.microsoft.com/office/powerpoint/2010/main" xmlns="" val="4189540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1071538" y="3286124"/>
            <a:ext cx="7215238" cy="1752600"/>
          </a:xfrm>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melanoma disease biology and characteristics</a:t>
            </a:r>
            <a:endParaRPr lang="ar-SA"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5" name="صورة 4" descr="تنزيل (1).jpg"/>
          <p:cNvPicPr>
            <a:picLocks noChangeAspect="1"/>
          </p:cNvPicPr>
          <p:nvPr/>
        </p:nvPicPr>
        <p:blipFill>
          <a:blip r:embed="rId2"/>
          <a:stretch>
            <a:fillRect/>
          </a:stretch>
        </p:blipFill>
        <p:spPr>
          <a:xfrm>
            <a:off x="1000100" y="285728"/>
            <a:ext cx="7000924" cy="207167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A2BD58-16F5-42CB-8A46-888B6A822008}"/>
              </a:ext>
            </a:extLst>
          </p:cNvPr>
          <p:cNvSpPr>
            <a:spLocks noGrp="1"/>
          </p:cNvSpPr>
          <p:nvPr>
            <p:ph type="title"/>
          </p:nvPr>
        </p:nvSpPr>
        <p:spPr>
          <a:xfrm>
            <a:off x="571472" y="285728"/>
            <a:ext cx="8152974" cy="789040"/>
          </a:xfrm>
        </p:spPr>
        <p:txBody>
          <a:bodyPr>
            <a:normAutofit fontScale="90000"/>
          </a:bodyPr>
          <a:lstStyle/>
          <a:p>
            <a:r>
              <a:rPr lang="en-US" sz="2800" b="1" dirty="0">
                <a:solidFill>
                  <a:schemeClr val="accent6">
                    <a:lumMod val="75000"/>
                  </a:schemeClr>
                </a:solidFill>
              </a:rPr>
              <a:t>melanoma disease biology and characteristics</a:t>
            </a:r>
            <a:endParaRPr lang="ar-JO" sz="2800" b="1" dirty="0">
              <a:solidFill>
                <a:schemeClr val="accent6">
                  <a:lumMod val="75000"/>
                </a:schemeClr>
              </a:solidFill>
            </a:endParaRPr>
          </a:p>
        </p:txBody>
      </p:sp>
      <p:sp>
        <p:nvSpPr>
          <p:cNvPr id="3" name="Content Placeholder 2">
            <a:extLst>
              <a:ext uri="{FF2B5EF4-FFF2-40B4-BE49-F238E27FC236}">
                <a16:creationId xmlns:a16="http://schemas.microsoft.com/office/drawing/2014/main" xmlns="" id="{38B454FE-E08B-4D3E-95FC-2DE1807F7463}"/>
              </a:ext>
            </a:extLst>
          </p:cNvPr>
          <p:cNvSpPr>
            <a:spLocks noGrp="1"/>
          </p:cNvSpPr>
          <p:nvPr>
            <p:ph sz="quarter" idx="1"/>
          </p:nvPr>
        </p:nvSpPr>
        <p:spPr>
          <a:xfrm>
            <a:off x="370183" y="1496164"/>
            <a:ext cx="7886700" cy="5407020"/>
          </a:xfrm>
        </p:spPr>
        <p:txBody>
          <a:bodyPr>
            <a:normAutofit/>
          </a:bodyPr>
          <a:lstStyle/>
          <a:p>
            <a:pPr marL="342900" indent="-342900" algn="l">
              <a:buAutoNum type="arabicPeriod"/>
            </a:pPr>
            <a:endParaRPr lang="en-US" sz="1350" b="1" dirty="0"/>
          </a:p>
          <a:p>
            <a:pPr marL="342900" indent="-342900" algn="l">
              <a:buAutoNum type="arabicPeriod"/>
            </a:pPr>
            <a:endParaRPr lang="en-US" sz="1350" b="1" dirty="0"/>
          </a:p>
          <a:p>
            <a:pPr marL="0" indent="0" algn="l">
              <a:buNone/>
            </a:pPr>
            <a:r>
              <a:rPr lang="en-US" sz="1700" b="1" dirty="0">
                <a:solidFill>
                  <a:srgbClr val="C00000"/>
                </a:solidFill>
              </a:rPr>
              <a:t>1- Congenital nevi</a:t>
            </a:r>
          </a:p>
          <a:p>
            <a:pPr marL="0" indent="0" algn="l">
              <a:buNone/>
            </a:pPr>
            <a:endParaRPr lang="en-US" sz="1700" b="1" dirty="0">
              <a:solidFill>
                <a:srgbClr val="C00000"/>
              </a:solidFill>
            </a:endParaRPr>
          </a:p>
          <a:p>
            <a:pPr marL="0" indent="0" algn="l">
              <a:buNone/>
            </a:pPr>
            <a:r>
              <a:rPr lang="ar-SA" sz="1500" b="1" dirty="0"/>
              <a:t>*</a:t>
            </a:r>
            <a:r>
              <a:rPr lang="en-US" sz="1500" b="1" dirty="0"/>
              <a:t> Malignant potential is more dependent on histology than on size.</a:t>
            </a:r>
          </a:p>
          <a:p>
            <a:pPr marL="0" indent="0" algn="l">
              <a:buNone/>
            </a:pPr>
            <a:endParaRPr lang="en-US" sz="1500" b="1" dirty="0"/>
          </a:p>
          <a:p>
            <a:pPr marL="0" indent="0" algn="l">
              <a:buNone/>
            </a:pPr>
            <a:r>
              <a:rPr lang="en-US" sz="1500" b="1" dirty="0"/>
              <a:t>* Giant hairy nevi: Confer a 5% to 20% lifetime risk of melanoma </a:t>
            </a:r>
            <a:r>
              <a:rPr lang="en-US" sz="1500" dirty="0"/>
              <a:t>(difficult</a:t>
            </a:r>
          </a:p>
          <a:p>
            <a:pPr marL="0" indent="0" algn="l">
              <a:buNone/>
            </a:pPr>
            <a:r>
              <a:rPr lang="en-US" sz="1500" dirty="0"/>
              <a:t>to predict risk accurately due to variability in size/location); prophylactic</a:t>
            </a:r>
          </a:p>
          <a:p>
            <a:pPr marL="0" indent="0" algn="l">
              <a:buNone/>
            </a:pPr>
            <a:r>
              <a:rPr lang="en-US" sz="1500" dirty="0"/>
              <a:t>excision (often serially) is recommended</a:t>
            </a:r>
          </a:p>
          <a:p>
            <a:pPr marL="0" indent="0" algn="l">
              <a:buNone/>
            </a:pPr>
            <a:endParaRPr lang="en-US" sz="1350" dirty="0"/>
          </a:p>
          <a:p>
            <a:pPr marL="0" indent="0" algn="l">
              <a:buNone/>
            </a:pPr>
            <a:endParaRPr lang="en-US" sz="1350" dirty="0"/>
          </a:p>
          <a:p>
            <a:pPr marL="0" indent="0" algn="l">
              <a:buNone/>
            </a:pPr>
            <a:endParaRPr lang="en-US" sz="1350" dirty="0"/>
          </a:p>
          <a:p>
            <a:pPr marL="0" indent="0" algn="l">
              <a:buNone/>
            </a:pPr>
            <a:endParaRPr lang="en-US" sz="1350" dirty="0"/>
          </a:p>
          <a:p>
            <a:pPr marL="0" indent="0" algn="l">
              <a:buNone/>
            </a:pPr>
            <a:r>
              <a:rPr lang="en-US" sz="1600" b="1" dirty="0">
                <a:solidFill>
                  <a:srgbClr val="C00000"/>
                </a:solidFill>
              </a:rPr>
              <a:t>2- Acquired </a:t>
            </a:r>
            <a:r>
              <a:rPr lang="en-US" sz="1600" b="1" dirty="0" err="1">
                <a:solidFill>
                  <a:srgbClr val="C00000"/>
                </a:solidFill>
              </a:rPr>
              <a:t>melanocytic</a:t>
            </a:r>
            <a:r>
              <a:rPr lang="en-US" sz="1600" b="1" dirty="0">
                <a:solidFill>
                  <a:srgbClr val="C00000"/>
                </a:solidFill>
              </a:rPr>
              <a:t> nevi</a:t>
            </a:r>
          </a:p>
          <a:p>
            <a:pPr marL="0" indent="0" algn="l">
              <a:buNone/>
            </a:pPr>
            <a:endParaRPr lang="en-US" sz="1600" b="1" dirty="0">
              <a:solidFill>
                <a:srgbClr val="C00000"/>
              </a:solidFill>
            </a:endParaRPr>
          </a:p>
          <a:p>
            <a:pPr marL="0" indent="0" algn="l">
              <a:buNone/>
            </a:pPr>
            <a:r>
              <a:rPr lang="en-US" sz="1400" dirty="0"/>
              <a:t>a. Typically appear at 6 to 12 months of age; usually &lt;5 mm</a:t>
            </a:r>
          </a:p>
          <a:p>
            <a:pPr marL="0" indent="0" algn="l">
              <a:buNone/>
            </a:pPr>
            <a:r>
              <a:rPr lang="en-US" sz="1400" dirty="0"/>
              <a:t>b. Increase in number through the fourth decade then slowly regress.</a:t>
            </a:r>
          </a:p>
          <a:p>
            <a:pPr marL="0" indent="0" algn="l">
              <a:buNone/>
            </a:pPr>
            <a:r>
              <a:rPr lang="en-US" sz="1400" dirty="0"/>
              <a:t>c. The greater the number of nevi, the greater the chance of melanoma.</a:t>
            </a:r>
            <a:endParaRPr lang="ar-JO" sz="1400" dirty="0"/>
          </a:p>
        </p:txBody>
      </p:sp>
      <p:sp>
        <p:nvSpPr>
          <p:cNvPr id="6" name="TextBox 5">
            <a:extLst>
              <a:ext uri="{FF2B5EF4-FFF2-40B4-BE49-F238E27FC236}">
                <a16:creationId xmlns:a16="http://schemas.microsoft.com/office/drawing/2014/main" xmlns="" id="{497E449C-D89C-BA41-B35D-F4D0B92732E1}"/>
              </a:ext>
            </a:extLst>
          </p:cNvPr>
          <p:cNvSpPr txBox="1"/>
          <p:nvPr/>
        </p:nvSpPr>
        <p:spPr>
          <a:xfrm>
            <a:off x="283177" y="1330185"/>
            <a:ext cx="3112514" cy="400169"/>
          </a:xfrm>
          <a:prstGeom prst="rect">
            <a:avLst/>
          </a:prstGeom>
          <a:noFill/>
        </p:spPr>
        <p:txBody>
          <a:bodyPr wrap="square" rtlCol="0">
            <a:spAutoFit/>
          </a:bodyPr>
          <a:lstStyle/>
          <a:p>
            <a:pPr algn="l"/>
            <a:r>
              <a:rPr lang="en-US" sz="2000" b="1" dirty="0">
                <a:solidFill>
                  <a:schemeClr val="accent1">
                    <a:lumMod val="75000"/>
                  </a:schemeClr>
                </a:solidFill>
              </a:rPr>
              <a:t>Precursor</a:t>
            </a:r>
            <a:r>
              <a:rPr lang="en-US" sz="1800" b="1" dirty="0">
                <a:solidFill>
                  <a:schemeClr val="accent1">
                    <a:lumMod val="75000"/>
                  </a:schemeClr>
                </a:solidFill>
              </a:rPr>
              <a:t> lesions : </a:t>
            </a:r>
            <a:endParaRPr lang="en-US" b="1" dirty="0">
              <a:solidFill>
                <a:schemeClr val="accent1">
                  <a:lumMod val="75000"/>
                </a:schemeClr>
              </a:solidFill>
            </a:endParaRPr>
          </a:p>
        </p:txBody>
      </p:sp>
      <p:pic>
        <p:nvPicPr>
          <p:cNvPr id="7" name="Picture 7">
            <a:extLst>
              <a:ext uri="{FF2B5EF4-FFF2-40B4-BE49-F238E27FC236}">
                <a16:creationId xmlns:a16="http://schemas.microsoft.com/office/drawing/2014/main" xmlns="" id="{6B862794-79ED-D047-AD44-20DD434D0E8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929454" y="1428736"/>
            <a:ext cx="1705888" cy="1548951"/>
          </a:xfrm>
          <a:prstGeom prst="ellipse">
            <a:avLst/>
          </a:prstGeom>
          <a:ln>
            <a:noFill/>
          </a:ln>
          <a:effectLst>
            <a:softEdge rad="112500"/>
          </a:effectLst>
        </p:spPr>
      </p:pic>
      <p:pic>
        <p:nvPicPr>
          <p:cNvPr id="8" name="Picture 8">
            <a:extLst>
              <a:ext uri="{FF2B5EF4-FFF2-40B4-BE49-F238E27FC236}">
                <a16:creationId xmlns:a16="http://schemas.microsoft.com/office/drawing/2014/main" xmlns="" id="{B877377A-9FDD-BC4C-80C8-D32381FA962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715140" y="3429000"/>
            <a:ext cx="1636909" cy="1750028"/>
          </a:xfrm>
          <a:prstGeom prst="ellipse">
            <a:avLst/>
          </a:prstGeom>
          <a:ln>
            <a:noFill/>
          </a:ln>
          <a:effectLst>
            <a:softEdge rad="112500"/>
          </a:effectLst>
        </p:spPr>
      </p:pic>
      <p:pic>
        <p:nvPicPr>
          <p:cNvPr id="9" name="Picture 9">
            <a:extLst>
              <a:ext uri="{FF2B5EF4-FFF2-40B4-BE49-F238E27FC236}">
                <a16:creationId xmlns:a16="http://schemas.microsoft.com/office/drawing/2014/main" xmlns="" id="{742F5E5D-5812-6845-B47A-88D01606F910}"/>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143636" y="5214950"/>
            <a:ext cx="1799882" cy="1185969"/>
          </a:xfrm>
          <a:prstGeom prst="ellipse">
            <a:avLst/>
          </a:prstGeom>
          <a:ln>
            <a:noFill/>
          </a:ln>
          <a:effectLst>
            <a:softEdge rad="112500"/>
          </a:effectLst>
        </p:spPr>
      </p:pic>
    </p:spTree>
    <p:extLst>
      <p:ext uri="{BB962C8B-B14F-4D97-AF65-F5344CB8AC3E}">
        <p14:creationId xmlns:p14="http://schemas.microsoft.com/office/powerpoint/2010/main" xmlns="" val="2459510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useBgFill="1">
          <p:nvSpPr>
            <p:cNvPr id="3" name="object 3"/>
            <p:cNvSpPr/>
            <p:nvPr/>
          </p:nvSpPr>
          <p:spPr>
            <a:xfrm>
              <a:off x="272795" y="281940"/>
              <a:ext cx="8624316" cy="6332220"/>
            </a:xfrm>
            <a:prstGeom prst="rect">
              <a:avLst/>
            </a:prstGeom>
          </p:spPr>
          <p:txBody>
            <a:bodyPr wrap="square" lIns="0" tIns="0" rIns="0" bIns="0" rtlCol="0"/>
            <a:lstStyle/>
            <a:p>
              <a:endParaRPr/>
            </a:p>
          </p:txBody>
        </p:sp>
        <p:sp>
          <p:nvSpPr>
            <p:cNvPr id="4" name="object 4"/>
            <p:cNvSpPr/>
            <p:nvPr/>
          </p:nvSpPr>
          <p:spPr>
            <a:xfrm>
              <a:off x="0" y="304800"/>
              <a:ext cx="1143000" cy="655320"/>
            </a:xfrm>
            <a:prstGeom prst="rect">
              <a:avLst/>
            </a:prstGeom>
            <a:blipFill>
              <a:blip r:embed="rId2" cstate="print"/>
              <a:stretch>
                <a:fillRect/>
              </a:stretch>
            </a:blipFill>
          </p:spPr>
          <p:txBody>
            <a:bodyPr wrap="square" lIns="0" tIns="0" rIns="0" bIns="0" rtlCol="0"/>
            <a:lstStyle/>
            <a:p>
              <a:endParaRPr/>
            </a:p>
          </p:txBody>
        </p:sp>
      </p:grpSp>
      <p:sp>
        <p:nvSpPr>
          <p:cNvPr id="5" name="object 5"/>
          <p:cNvSpPr/>
          <p:nvPr/>
        </p:nvSpPr>
        <p:spPr>
          <a:xfrm>
            <a:off x="2503932" y="284988"/>
            <a:ext cx="4174236" cy="1231392"/>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2836926" y="434086"/>
            <a:ext cx="3472815" cy="696595"/>
          </a:xfrm>
          <a:prstGeom prst="rect">
            <a:avLst/>
          </a:prstGeom>
        </p:spPr>
        <p:txBody>
          <a:bodyPr vert="horz" wrap="square" lIns="0" tIns="13335" rIns="0" bIns="0" rtlCol="0">
            <a:spAutoFit/>
            <a:scene3d>
              <a:camera prst="orthographicFront"/>
              <a:lightRig rig="glow" dir="tl">
                <a:rot lat="0" lon="0" rev="5400000"/>
              </a:lightRig>
            </a:scene3d>
            <a:sp3d contourW="12700">
              <a:bevelT w="25400" h="25400"/>
              <a:contourClr>
                <a:schemeClr val="accent6">
                  <a:shade val="73000"/>
                </a:schemeClr>
              </a:contourClr>
            </a:sp3d>
          </a:bodyPr>
          <a:lstStyle/>
          <a:p>
            <a:pPr marL="12700">
              <a:lnSpc>
                <a:spcPct val="100000"/>
              </a:lnSpc>
              <a:spcBef>
                <a:spcPts val="105"/>
              </a:spcBef>
            </a:pPr>
            <a:r>
              <a:rPr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a:cs typeface="Arial"/>
              </a:rPr>
              <a:t>Introduction:</a:t>
            </a:r>
          </a:p>
        </p:txBody>
      </p:sp>
      <p:sp>
        <p:nvSpPr>
          <p:cNvPr id="7" name="object 7"/>
          <p:cNvSpPr txBox="1"/>
          <p:nvPr/>
        </p:nvSpPr>
        <p:spPr>
          <a:xfrm>
            <a:off x="764540" y="1328369"/>
            <a:ext cx="7489190" cy="5199757"/>
          </a:xfrm>
          <a:prstGeom prst="rect">
            <a:avLst/>
          </a:prstGeom>
        </p:spPr>
        <p:txBody>
          <a:bodyPr vert="horz" wrap="square" lIns="0" tIns="12065" rIns="0" bIns="0" rtlCol="0">
            <a:spAutoFit/>
          </a:bodyPr>
          <a:lstStyle/>
          <a:p>
            <a:pPr marL="12700">
              <a:lnSpc>
                <a:spcPct val="100000"/>
              </a:lnSpc>
              <a:spcBef>
                <a:spcPts val="95"/>
              </a:spcBef>
              <a:tabLst>
                <a:tab pos="355600" algn="l"/>
              </a:tabLst>
            </a:pPr>
            <a:r>
              <a:rPr sz="2500" spc="10" dirty="0">
                <a:solidFill>
                  <a:srgbClr val="FFCC66"/>
                </a:solidFill>
                <a:latin typeface="Times New Roman"/>
                <a:cs typeface="Times New Roman"/>
              </a:rPr>
              <a:t>•</a:t>
            </a:r>
            <a:r>
              <a:rPr sz="2500" spc="10" dirty="0">
                <a:latin typeface="Times New Roman"/>
                <a:cs typeface="Times New Roman"/>
              </a:rPr>
              <a:t>	</a:t>
            </a:r>
            <a:r>
              <a:rPr sz="2200" spc="-5" dirty="0">
                <a:latin typeface="Times New Roman"/>
                <a:cs typeface="Times New Roman"/>
              </a:rPr>
              <a:t>largest organ </a:t>
            </a:r>
            <a:r>
              <a:rPr sz="2200" dirty="0">
                <a:latin typeface="Times New Roman"/>
                <a:cs typeface="Times New Roman"/>
              </a:rPr>
              <a:t>of the body</a:t>
            </a:r>
            <a:r>
              <a:rPr sz="2200" spc="-15" dirty="0">
                <a:latin typeface="Times New Roman"/>
                <a:cs typeface="Times New Roman"/>
              </a:rPr>
              <a:t> </a:t>
            </a:r>
            <a:r>
              <a:rPr sz="2200" spc="-5" dirty="0">
                <a:solidFill>
                  <a:srgbClr val="FFFF00"/>
                </a:solidFill>
                <a:latin typeface="Times New Roman"/>
                <a:cs typeface="Times New Roman"/>
              </a:rPr>
              <a:t>15-20%</a:t>
            </a:r>
            <a:endParaRPr sz="2200" dirty="0">
              <a:solidFill>
                <a:srgbClr val="FFFF00"/>
              </a:solidFill>
              <a:latin typeface="Times New Roman"/>
              <a:cs typeface="Times New Roman"/>
            </a:endParaRPr>
          </a:p>
          <a:p>
            <a:pPr marL="12700">
              <a:lnSpc>
                <a:spcPct val="100000"/>
              </a:lnSpc>
              <a:spcBef>
                <a:spcPts val="5"/>
              </a:spcBef>
              <a:tabLst>
                <a:tab pos="355600" algn="l"/>
              </a:tabLst>
            </a:pPr>
            <a:r>
              <a:rPr sz="2500" spc="10" dirty="0">
                <a:latin typeface="Times New Roman"/>
                <a:cs typeface="Times New Roman"/>
              </a:rPr>
              <a:t>•	</a:t>
            </a:r>
            <a:r>
              <a:rPr sz="2200" spc="-5" dirty="0">
                <a:latin typeface="Times New Roman"/>
                <a:cs typeface="Times New Roman"/>
              </a:rPr>
              <a:t>The skin and its derivitives constitute </a:t>
            </a:r>
            <a:r>
              <a:rPr sz="2200" dirty="0">
                <a:latin typeface="Times New Roman"/>
                <a:cs typeface="Times New Roman"/>
              </a:rPr>
              <a:t>the </a:t>
            </a:r>
            <a:r>
              <a:rPr sz="2200" spc="-5" dirty="0">
                <a:latin typeface="Times New Roman"/>
                <a:cs typeface="Times New Roman"/>
              </a:rPr>
              <a:t>integumentary</a:t>
            </a:r>
            <a:r>
              <a:rPr sz="2200" spc="100" dirty="0">
                <a:latin typeface="Times New Roman"/>
                <a:cs typeface="Times New Roman"/>
              </a:rPr>
              <a:t> </a:t>
            </a:r>
            <a:r>
              <a:rPr sz="2200" spc="-5" dirty="0">
                <a:latin typeface="Times New Roman"/>
                <a:cs typeface="Times New Roman"/>
              </a:rPr>
              <a:t>system</a:t>
            </a:r>
            <a:endParaRPr sz="2200" dirty="0">
              <a:latin typeface="Times New Roman"/>
              <a:cs typeface="Times New Roman"/>
            </a:endParaRPr>
          </a:p>
          <a:p>
            <a:pPr marL="355600" marR="364490" indent="-343535">
              <a:lnSpc>
                <a:spcPct val="80000"/>
              </a:lnSpc>
              <a:spcBef>
                <a:spcPts val="530"/>
              </a:spcBef>
              <a:tabLst>
                <a:tab pos="355600" algn="l"/>
              </a:tabLst>
            </a:pPr>
            <a:r>
              <a:rPr sz="2500" spc="10" dirty="0">
                <a:latin typeface="Times New Roman"/>
                <a:cs typeface="Times New Roman"/>
              </a:rPr>
              <a:t>•	</a:t>
            </a:r>
            <a:r>
              <a:rPr sz="2200" spc="-10" dirty="0">
                <a:latin typeface="Times New Roman"/>
                <a:cs typeface="Times New Roman"/>
              </a:rPr>
              <a:t>made </a:t>
            </a:r>
            <a:r>
              <a:rPr sz="2200" spc="-5" dirty="0">
                <a:latin typeface="Times New Roman"/>
                <a:cs typeface="Times New Roman"/>
              </a:rPr>
              <a:t>up of multiple </a:t>
            </a:r>
            <a:r>
              <a:rPr sz="2200" dirty="0">
                <a:latin typeface="Times New Roman"/>
                <a:cs typeface="Times New Roman"/>
              </a:rPr>
              <a:t>layers </a:t>
            </a:r>
            <a:r>
              <a:rPr sz="2200" spc="-5" dirty="0">
                <a:latin typeface="Times New Roman"/>
                <a:cs typeface="Times New Roman"/>
              </a:rPr>
              <a:t>of epithelial tissues covering CT,  muscles and</a:t>
            </a:r>
            <a:r>
              <a:rPr sz="2200" spc="10" dirty="0">
                <a:latin typeface="Times New Roman"/>
                <a:cs typeface="Times New Roman"/>
              </a:rPr>
              <a:t> </a:t>
            </a:r>
            <a:r>
              <a:rPr sz="2200" spc="-5" dirty="0">
                <a:latin typeface="Times New Roman"/>
                <a:cs typeface="Times New Roman"/>
              </a:rPr>
              <a:t>organs</a:t>
            </a:r>
            <a:endParaRPr sz="2200" dirty="0">
              <a:latin typeface="Times New Roman"/>
              <a:cs typeface="Times New Roman"/>
            </a:endParaRPr>
          </a:p>
          <a:p>
            <a:pPr>
              <a:lnSpc>
                <a:spcPct val="100000"/>
              </a:lnSpc>
              <a:spcBef>
                <a:spcPts val="50"/>
              </a:spcBef>
            </a:pPr>
            <a:endParaRPr sz="2250" dirty="0">
              <a:latin typeface="Times New Roman"/>
              <a:cs typeface="Times New Roman"/>
            </a:endParaRPr>
          </a:p>
          <a:p>
            <a:pPr marL="12700">
              <a:lnSpc>
                <a:spcPct val="100000"/>
              </a:lnSpc>
              <a:spcBef>
                <a:spcPts val="5"/>
              </a:spcBef>
            </a:pPr>
            <a:r>
              <a:rPr sz="2200" b="1" spc="-5" dirty="0">
                <a:solidFill>
                  <a:srgbClr val="0070C0"/>
                </a:solidFill>
                <a:latin typeface="Times New Roman"/>
                <a:cs typeface="Times New Roman"/>
              </a:rPr>
              <a:t>Functions</a:t>
            </a:r>
            <a:endParaRPr sz="2200" dirty="0">
              <a:solidFill>
                <a:srgbClr val="0070C0"/>
              </a:solidFill>
              <a:latin typeface="Times New Roman"/>
              <a:cs typeface="Times New Roman"/>
            </a:endParaRPr>
          </a:p>
          <a:p>
            <a:pPr marL="12700">
              <a:lnSpc>
                <a:spcPct val="100000"/>
              </a:lnSpc>
              <a:tabLst>
                <a:tab pos="355600" algn="l"/>
              </a:tabLst>
            </a:pPr>
            <a:r>
              <a:rPr sz="2500" spc="10" dirty="0">
                <a:latin typeface="Times New Roman"/>
                <a:cs typeface="Times New Roman"/>
              </a:rPr>
              <a:t>•	</a:t>
            </a:r>
            <a:r>
              <a:rPr sz="2200" spc="-5" dirty="0">
                <a:latin typeface="Times New Roman"/>
                <a:cs typeface="Times New Roman"/>
              </a:rPr>
              <a:t>Protection</a:t>
            </a:r>
            <a:endParaRPr sz="2200" dirty="0">
              <a:latin typeface="Times New Roman"/>
              <a:cs typeface="Times New Roman"/>
            </a:endParaRPr>
          </a:p>
          <a:p>
            <a:pPr marL="12700">
              <a:lnSpc>
                <a:spcPct val="100000"/>
              </a:lnSpc>
              <a:tabLst>
                <a:tab pos="355600" algn="l"/>
              </a:tabLst>
            </a:pPr>
            <a:r>
              <a:rPr sz="2500" spc="10" dirty="0">
                <a:latin typeface="Times New Roman"/>
                <a:cs typeface="Times New Roman"/>
              </a:rPr>
              <a:t>•	</a:t>
            </a:r>
            <a:r>
              <a:rPr sz="2200" spc="-5" dirty="0">
                <a:latin typeface="Times New Roman"/>
                <a:cs typeface="Times New Roman"/>
              </a:rPr>
              <a:t>Sensation</a:t>
            </a:r>
            <a:endParaRPr sz="2200" dirty="0">
              <a:latin typeface="Times New Roman"/>
              <a:cs typeface="Times New Roman"/>
            </a:endParaRPr>
          </a:p>
          <a:p>
            <a:pPr marL="12700">
              <a:lnSpc>
                <a:spcPct val="100000"/>
              </a:lnSpc>
              <a:tabLst>
                <a:tab pos="355600" algn="l"/>
              </a:tabLst>
            </a:pPr>
            <a:r>
              <a:rPr sz="2500" spc="10" dirty="0">
                <a:latin typeface="Times New Roman"/>
                <a:cs typeface="Times New Roman"/>
              </a:rPr>
              <a:t>•	</a:t>
            </a:r>
            <a:r>
              <a:rPr sz="2200" spc="-5" dirty="0">
                <a:latin typeface="Times New Roman"/>
                <a:cs typeface="Times New Roman"/>
              </a:rPr>
              <a:t>Heat</a:t>
            </a:r>
            <a:r>
              <a:rPr sz="2200" dirty="0">
                <a:latin typeface="Times New Roman"/>
                <a:cs typeface="Times New Roman"/>
              </a:rPr>
              <a:t> </a:t>
            </a:r>
            <a:r>
              <a:rPr sz="2200" spc="-5" dirty="0">
                <a:latin typeface="Times New Roman"/>
                <a:cs typeface="Times New Roman"/>
              </a:rPr>
              <a:t>regulation</a:t>
            </a:r>
            <a:endParaRPr sz="2200" dirty="0">
              <a:latin typeface="Times New Roman"/>
              <a:cs typeface="Times New Roman"/>
            </a:endParaRPr>
          </a:p>
          <a:p>
            <a:pPr marL="12700">
              <a:lnSpc>
                <a:spcPct val="100000"/>
              </a:lnSpc>
              <a:tabLst>
                <a:tab pos="355600" algn="l"/>
              </a:tabLst>
            </a:pPr>
            <a:r>
              <a:rPr sz="2500" spc="10" dirty="0">
                <a:latin typeface="Times New Roman"/>
                <a:cs typeface="Times New Roman"/>
              </a:rPr>
              <a:t>•	</a:t>
            </a:r>
            <a:r>
              <a:rPr sz="2200" spc="-5" dirty="0">
                <a:latin typeface="Times New Roman"/>
                <a:cs typeface="Times New Roman"/>
              </a:rPr>
              <a:t>Control</a:t>
            </a:r>
            <a:r>
              <a:rPr sz="2200" spc="-15" dirty="0">
                <a:latin typeface="Times New Roman"/>
                <a:cs typeface="Times New Roman"/>
              </a:rPr>
              <a:t> </a:t>
            </a:r>
            <a:r>
              <a:rPr sz="2200" spc="-5" dirty="0">
                <a:latin typeface="Times New Roman"/>
                <a:cs typeface="Times New Roman"/>
              </a:rPr>
              <a:t>evaporation</a:t>
            </a:r>
            <a:endParaRPr sz="2200" dirty="0">
              <a:latin typeface="Times New Roman"/>
              <a:cs typeface="Times New Roman"/>
            </a:endParaRPr>
          </a:p>
          <a:p>
            <a:pPr marL="12700">
              <a:lnSpc>
                <a:spcPct val="100000"/>
              </a:lnSpc>
              <a:tabLst>
                <a:tab pos="355600" algn="l"/>
              </a:tabLst>
            </a:pPr>
            <a:r>
              <a:rPr sz="2500" spc="10" dirty="0">
                <a:latin typeface="Times New Roman"/>
                <a:cs typeface="Times New Roman"/>
              </a:rPr>
              <a:t>•	</a:t>
            </a:r>
            <a:r>
              <a:rPr sz="2200" spc="-5" dirty="0">
                <a:latin typeface="Times New Roman"/>
                <a:cs typeface="Times New Roman"/>
              </a:rPr>
              <a:t>Aesthetic and</a:t>
            </a:r>
            <a:r>
              <a:rPr sz="2200" dirty="0">
                <a:latin typeface="Times New Roman"/>
                <a:cs typeface="Times New Roman"/>
              </a:rPr>
              <a:t> </a:t>
            </a:r>
            <a:r>
              <a:rPr sz="2200" spc="-5" dirty="0">
                <a:latin typeface="Times New Roman"/>
                <a:cs typeface="Times New Roman"/>
              </a:rPr>
              <a:t>communication</a:t>
            </a:r>
            <a:endParaRPr sz="2200" dirty="0">
              <a:latin typeface="Times New Roman"/>
              <a:cs typeface="Times New Roman"/>
            </a:endParaRPr>
          </a:p>
          <a:p>
            <a:pPr marL="12700">
              <a:lnSpc>
                <a:spcPct val="100000"/>
              </a:lnSpc>
              <a:tabLst>
                <a:tab pos="355600" algn="l"/>
              </a:tabLst>
            </a:pPr>
            <a:r>
              <a:rPr sz="2500" spc="10" dirty="0">
                <a:latin typeface="Times New Roman"/>
                <a:cs typeface="Times New Roman"/>
              </a:rPr>
              <a:t>•	</a:t>
            </a:r>
            <a:r>
              <a:rPr sz="2200" spc="-5" dirty="0">
                <a:latin typeface="Times New Roman"/>
                <a:cs typeface="Times New Roman"/>
              </a:rPr>
              <a:t>Storage and</a:t>
            </a:r>
            <a:r>
              <a:rPr sz="2200" dirty="0">
                <a:latin typeface="Times New Roman"/>
                <a:cs typeface="Times New Roman"/>
              </a:rPr>
              <a:t> </a:t>
            </a:r>
            <a:r>
              <a:rPr sz="2200" spc="-5" dirty="0">
                <a:latin typeface="Times New Roman"/>
                <a:cs typeface="Times New Roman"/>
              </a:rPr>
              <a:t>synthesis</a:t>
            </a:r>
            <a:endParaRPr sz="2200" dirty="0">
              <a:latin typeface="Times New Roman"/>
              <a:cs typeface="Times New Roman"/>
            </a:endParaRPr>
          </a:p>
          <a:p>
            <a:pPr marL="12700">
              <a:lnSpc>
                <a:spcPct val="100000"/>
              </a:lnSpc>
              <a:spcBef>
                <a:spcPts val="5"/>
              </a:spcBef>
              <a:tabLst>
                <a:tab pos="355600" algn="l"/>
              </a:tabLst>
            </a:pPr>
            <a:r>
              <a:rPr sz="2500" spc="10" dirty="0">
                <a:latin typeface="Times New Roman"/>
                <a:cs typeface="Times New Roman"/>
              </a:rPr>
              <a:t>•	</a:t>
            </a:r>
            <a:r>
              <a:rPr sz="2200" spc="-5" dirty="0">
                <a:latin typeface="Times New Roman"/>
                <a:cs typeface="Times New Roman"/>
              </a:rPr>
              <a:t>Excecretion</a:t>
            </a:r>
            <a:endParaRPr sz="2200" dirty="0">
              <a:latin typeface="Times New Roman"/>
              <a:cs typeface="Times New Roman"/>
            </a:endParaRPr>
          </a:p>
          <a:p>
            <a:pPr marL="12700">
              <a:lnSpc>
                <a:spcPct val="100000"/>
              </a:lnSpc>
              <a:tabLst>
                <a:tab pos="355600" algn="l"/>
              </a:tabLst>
            </a:pPr>
            <a:r>
              <a:rPr sz="2500" spc="10" dirty="0">
                <a:latin typeface="Times New Roman"/>
                <a:cs typeface="Times New Roman"/>
              </a:rPr>
              <a:t>•	</a:t>
            </a:r>
            <a:r>
              <a:rPr sz="2200" spc="-5" dirty="0">
                <a:latin typeface="Times New Roman"/>
                <a:cs typeface="Times New Roman"/>
              </a:rPr>
              <a:t>Absorption</a:t>
            </a:r>
            <a:endParaRPr sz="2200" dirty="0">
              <a:latin typeface="Times New Roman"/>
              <a:cs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6D6910F-700C-4C98-A925-DAEBB7E88313}"/>
              </a:ext>
            </a:extLst>
          </p:cNvPr>
          <p:cNvSpPr>
            <a:spLocks noGrp="1"/>
          </p:cNvSpPr>
          <p:nvPr>
            <p:ph sz="quarter" idx="4294967295"/>
          </p:nvPr>
        </p:nvSpPr>
        <p:spPr>
          <a:xfrm>
            <a:off x="642910" y="571480"/>
            <a:ext cx="7886700" cy="3968750"/>
          </a:xfrm>
          <a:solidFill>
            <a:schemeClr val="bg2">
              <a:lumMod val="20000"/>
              <a:lumOff val="80000"/>
            </a:schemeClr>
          </a:solidFill>
        </p:spPr>
        <p:txBody>
          <a:bodyPr>
            <a:normAutofit/>
          </a:bodyPr>
          <a:lstStyle/>
          <a:p>
            <a:pPr marL="0" indent="0" algn="l">
              <a:buNone/>
            </a:pPr>
            <a:r>
              <a:rPr lang="en-US" sz="1600" b="1" dirty="0">
                <a:solidFill>
                  <a:srgbClr val="C00000"/>
                </a:solidFill>
              </a:rPr>
              <a:t>3. Dysplastic or atypical nevi</a:t>
            </a:r>
          </a:p>
          <a:p>
            <a:pPr marL="0" indent="0" algn="l">
              <a:buNone/>
            </a:pPr>
            <a:endParaRPr lang="en-US" sz="1600" b="1" dirty="0">
              <a:solidFill>
                <a:srgbClr val="C00000"/>
              </a:solidFill>
            </a:endParaRPr>
          </a:p>
          <a:p>
            <a:pPr marL="0" indent="0" algn="l">
              <a:buNone/>
            </a:pPr>
            <a:r>
              <a:rPr lang="en-US" sz="1350" dirty="0"/>
              <a:t>a. Often appear in puberty</a:t>
            </a:r>
          </a:p>
          <a:p>
            <a:pPr marL="0" indent="0" algn="l">
              <a:buNone/>
            </a:pPr>
            <a:r>
              <a:rPr lang="en-US" sz="1350" dirty="0"/>
              <a:t>b. Larger than common nevi (5 to 12 mm)</a:t>
            </a:r>
          </a:p>
          <a:p>
            <a:pPr marL="0" indent="0" algn="l">
              <a:buNone/>
            </a:pPr>
            <a:r>
              <a:rPr lang="en-US" sz="1350" dirty="0"/>
              <a:t>c. Commonly found in covered areas</a:t>
            </a:r>
          </a:p>
          <a:p>
            <a:pPr marL="0" indent="0" algn="l">
              <a:buNone/>
            </a:pPr>
            <a:r>
              <a:rPr lang="en-US" sz="1350" dirty="0"/>
              <a:t>d. May represent a precursor lesion and/or marker for</a:t>
            </a:r>
          </a:p>
          <a:p>
            <a:pPr marL="0" indent="0" algn="l">
              <a:buNone/>
            </a:pPr>
            <a:r>
              <a:rPr lang="en-US" sz="1350" dirty="0"/>
              <a:t> increased risk for Melanoma development.</a:t>
            </a:r>
          </a:p>
          <a:p>
            <a:pPr marL="0" indent="0" algn="l">
              <a:buNone/>
            </a:pPr>
            <a:endParaRPr lang="en-US" sz="1350" dirty="0"/>
          </a:p>
          <a:p>
            <a:pPr marL="0" indent="0" algn="l">
              <a:buNone/>
            </a:pPr>
            <a:endParaRPr lang="en-US" sz="1350" dirty="0"/>
          </a:p>
          <a:p>
            <a:pPr marL="0" indent="0" algn="l">
              <a:buNone/>
            </a:pPr>
            <a:r>
              <a:rPr lang="en-US" sz="1600" b="1" dirty="0">
                <a:solidFill>
                  <a:srgbClr val="C00000"/>
                </a:solidFill>
              </a:rPr>
              <a:t>4. Melanoma in situ / atypical junctional melanocytic hyperplasia (AJMH) Also termed “lentigo </a:t>
            </a:r>
            <a:r>
              <a:rPr lang="en-US" sz="1600" b="1" dirty="0" err="1">
                <a:solidFill>
                  <a:srgbClr val="C00000"/>
                </a:solidFill>
              </a:rPr>
              <a:t>maligna</a:t>
            </a:r>
            <a:r>
              <a:rPr lang="en-US" sz="1600" b="1" dirty="0">
                <a:solidFill>
                  <a:srgbClr val="C00000"/>
                </a:solidFill>
              </a:rPr>
              <a:t>”; Hutchinson freckle</a:t>
            </a:r>
          </a:p>
          <a:p>
            <a:pPr marL="0" indent="0" algn="l">
              <a:buNone/>
            </a:pPr>
            <a:endParaRPr lang="en-US" sz="1600" b="1" dirty="0">
              <a:solidFill>
                <a:srgbClr val="C00000"/>
              </a:solidFill>
            </a:endParaRPr>
          </a:p>
          <a:p>
            <a:pPr marL="0" indent="0" algn="l">
              <a:buNone/>
            </a:pPr>
            <a:r>
              <a:rPr lang="en-US" sz="1350" dirty="0"/>
              <a:t>a. Melanoma precursor lesion; no penetration of atypical cells beyond epidermal junction.</a:t>
            </a:r>
          </a:p>
          <a:p>
            <a:pPr marL="0" indent="0" algn="l">
              <a:buNone/>
            </a:pPr>
            <a:r>
              <a:rPr lang="en-US" sz="1350" dirty="0"/>
              <a:t>b. May arise within dysplastic nevi</a:t>
            </a:r>
          </a:p>
          <a:p>
            <a:pPr marL="0" indent="0">
              <a:buNone/>
            </a:pPr>
            <a:r>
              <a:rPr lang="en-US" sz="1350" dirty="0"/>
              <a:t>c. Needs to be fully excised; 5-mm margins are recommended, but re-excision is often needed.</a:t>
            </a:r>
          </a:p>
        </p:txBody>
      </p:sp>
      <p:pic>
        <p:nvPicPr>
          <p:cNvPr id="5" name="Picture 5">
            <a:extLst>
              <a:ext uri="{FF2B5EF4-FFF2-40B4-BE49-F238E27FC236}">
                <a16:creationId xmlns:a16="http://schemas.microsoft.com/office/drawing/2014/main" xmlns="" id="{47FE2848-E878-8B42-91BF-1105BE5FCBD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137823" y="826507"/>
            <a:ext cx="2429461" cy="1649268"/>
          </a:xfrm>
          <a:prstGeom prst="ellipse">
            <a:avLst/>
          </a:prstGeom>
          <a:ln>
            <a:noFill/>
          </a:ln>
          <a:effectLst>
            <a:softEdge rad="112500"/>
          </a:effectLst>
        </p:spPr>
      </p:pic>
      <p:pic>
        <p:nvPicPr>
          <p:cNvPr id="6" name="Picture 6">
            <a:extLst>
              <a:ext uri="{FF2B5EF4-FFF2-40B4-BE49-F238E27FC236}">
                <a16:creationId xmlns:a16="http://schemas.microsoft.com/office/drawing/2014/main" xmlns="" id="{16574D3C-4D17-7448-A2CA-765FE880B5C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143108" y="4500570"/>
            <a:ext cx="4429156" cy="2180588"/>
          </a:xfrm>
          <a:prstGeom prst="rect">
            <a:avLst/>
          </a:prstGeom>
        </p:spPr>
      </p:pic>
    </p:spTree>
    <p:extLst>
      <p:ext uri="{BB962C8B-B14F-4D97-AF65-F5344CB8AC3E}">
        <p14:creationId xmlns:p14="http://schemas.microsoft.com/office/powerpoint/2010/main" xmlns="" val="2772059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B275D7D-B8D1-4A57-B2C0-B6CA5E0082F9}"/>
              </a:ext>
            </a:extLst>
          </p:cNvPr>
          <p:cNvSpPr>
            <a:spLocks noGrp="1"/>
          </p:cNvSpPr>
          <p:nvPr>
            <p:ph sz="quarter" idx="1"/>
          </p:nvPr>
        </p:nvSpPr>
        <p:spPr>
          <a:xfrm>
            <a:off x="628650" y="772969"/>
            <a:ext cx="7886700" cy="3978095"/>
          </a:xfrm>
        </p:spPr>
        <p:txBody>
          <a:bodyPr>
            <a:normAutofit/>
          </a:bodyPr>
          <a:lstStyle/>
          <a:p>
            <a:pPr marL="0" indent="0" algn="l">
              <a:buNone/>
            </a:pPr>
            <a:r>
              <a:rPr lang="en-US" sz="1700" b="1" dirty="0">
                <a:solidFill>
                  <a:srgbClr val="C00000"/>
                </a:solidFill>
              </a:rPr>
              <a:t>6. </a:t>
            </a:r>
            <a:r>
              <a:rPr lang="en-US" sz="2000" b="1" dirty="0">
                <a:solidFill>
                  <a:srgbClr val="C00000"/>
                </a:solidFill>
              </a:rPr>
              <a:t>Spitz nevus</a:t>
            </a:r>
          </a:p>
          <a:p>
            <a:pPr marL="0" indent="0" algn="l">
              <a:buNone/>
            </a:pPr>
            <a:endParaRPr lang="en-US" sz="2000" b="1" dirty="0">
              <a:solidFill>
                <a:srgbClr val="C00000"/>
              </a:solidFill>
            </a:endParaRPr>
          </a:p>
          <a:p>
            <a:pPr marL="0" indent="0" algn="l">
              <a:buNone/>
            </a:pPr>
            <a:r>
              <a:rPr lang="en-US" sz="1600" dirty="0"/>
              <a:t>a. Benign lesion most commonly found in children and young adults (formerly called juvenile melanoma). NOT a melanoma precursor lesion.</a:t>
            </a:r>
          </a:p>
          <a:p>
            <a:pPr marL="0" indent="0" algn="l">
              <a:buNone/>
            </a:pPr>
            <a:r>
              <a:rPr lang="en-US" sz="1600" dirty="0"/>
              <a:t>b. Presents as a well-circumscribed, raised lesion with variable pigmentation.</a:t>
            </a:r>
          </a:p>
          <a:p>
            <a:pPr marL="0" indent="0" algn="l">
              <a:buNone/>
            </a:pPr>
            <a:r>
              <a:rPr lang="en-US" sz="1600" dirty="0"/>
              <a:t>c. Despite the lack of malignant potential, it is very difficult to distinguish</a:t>
            </a:r>
          </a:p>
          <a:p>
            <a:pPr marL="0" indent="0" algn="l">
              <a:buNone/>
            </a:pPr>
            <a:r>
              <a:rPr lang="en-US" sz="1600" dirty="0" err="1"/>
              <a:t>histopathologically</a:t>
            </a:r>
            <a:r>
              <a:rPr lang="en-US" sz="1600" dirty="0"/>
              <a:t> from melanoma.</a:t>
            </a:r>
          </a:p>
          <a:p>
            <a:pPr marL="0" indent="0" algn="l">
              <a:buNone/>
            </a:pPr>
            <a:r>
              <a:rPr lang="en-US" sz="1600" dirty="0"/>
              <a:t>d. Recent data indicate that Spitz nevi have mutations in the </a:t>
            </a:r>
            <a:r>
              <a:rPr lang="en-US" sz="1600" i="1" dirty="0"/>
              <a:t>HRAS </a:t>
            </a:r>
            <a:r>
              <a:rPr lang="en-US" sz="1600" dirty="0"/>
              <a:t>gene, distinct</a:t>
            </a:r>
          </a:p>
          <a:p>
            <a:pPr marL="0" indent="0" algn="l">
              <a:buNone/>
            </a:pPr>
            <a:r>
              <a:rPr lang="en-US" sz="1600" dirty="0"/>
              <a:t>from the BRAF/NRAS mutations seen in melanoma</a:t>
            </a:r>
            <a:endParaRPr lang="ar-JO" sz="1600" dirty="0"/>
          </a:p>
          <a:p>
            <a:endParaRPr lang="ar-JO" dirty="0"/>
          </a:p>
        </p:txBody>
      </p:sp>
      <p:pic>
        <p:nvPicPr>
          <p:cNvPr id="5" name="Picture 5">
            <a:extLst>
              <a:ext uri="{FF2B5EF4-FFF2-40B4-BE49-F238E27FC236}">
                <a16:creationId xmlns:a16="http://schemas.microsoft.com/office/drawing/2014/main" xmlns="" id="{E6F9D0E2-06C9-8E4E-99DF-5C189100C59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286248" y="3643314"/>
            <a:ext cx="3467398" cy="2604364"/>
          </a:xfrm>
          <a:prstGeom prst="ellipse">
            <a:avLst/>
          </a:prstGeom>
          <a:ln>
            <a:noFill/>
          </a:ln>
          <a:effectLst>
            <a:softEdge rad="112500"/>
          </a:effectLst>
        </p:spPr>
      </p:pic>
    </p:spTree>
    <p:extLst>
      <p:ext uri="{BB962C8B-B14F-4D97-AF65-F5344CB8AC3E}">
        <p14:creationId xmlns:p14="http://schemas.microsoft.com/office/powerpoint/2010/main" xmlns="" val="17147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6D90637-1E84-4004-9183-AA4569537F34}"/>
              </a:ext>
            </a:extLst>
          </p:cNvPr>
          <p:cNvSpPr>
            <a:spLocks noGrp="1"/>
          </p:cNvSpPr>
          <p:nvPr>
            <p:ph sz="quarter" idx="1"/>
          </p:nvPr>
        </p:nvSpPr>
        <p:spPr>
          <a:xfrm>
            <a:off x="500034" y="1785926"/>
            <a:ext cx="7886700" cy="3874186"/>
          </a:xfrm>
        </p:spPr>
        <p:txBody>
          <a:bodyPr>
            <a:normAutofit/>
          </a:bodyPr>
          <a:lstStyle/>
          <a:p>
            <a:pPr marL="0" indent="0">
              <a:buNone/>
            </a:pPr>
            <a:endParaRPr lang="en-US" sz="1350" b="1" dirty="0"/>
          </a:p>
          <a:p>
            <a:pPr marL="257175" indent="-257175" algn="l">
              <a:buAutoNum type="arabicPeriod"/>
            </a:pPr>
            <a:r>
              <a:rPr lang="en-US" sz="2000" b="1" i="1" dirty="0">
                <a:solidFill>
                  <a:srgbClr val="FF0000"/>
                </a:solidFill>
              </a:rPr>
              <a:t>p16/CDKN2A </a:t>
            </a:r>
            <a:r>
              <a:rPr lang="en-US" sz="2000" b="1" dirty="0">
                <a:solidFill>
                  <a:srgbClr val="FF0000"/>
                </a:solidFill>
              </a:rPr>
              <a:t>gene: </a:t>
            </a:r>
            <a:r>
              <a:rPr lang="en-US" sz="1800" dirty="0"/>
              <a:t>Tumor suppressor gene that is mutated or deleted in the majority of melanoma cell lines; mutations found in some familial melanomas.</a:t>
            </a:r>
          </a:p>
          <a:p>
            <a:pPr marL="257175" indent="-257175" algn="l">
              <a:buAutoNum type="arabicPeriod"/>
            </a:pPr>
            <a:endParaRPr lang="en-US" sz="1800" dirty="0"/>
          </a:p>
          <a:p>
            <a:pPr marL="0" indent="0" algn="l">
              <a:buNone/>
            </a:pPr>
            <a:r>
              <a:rPr lang="en-US" sz="1800" b="1" dirty="0">
                <a:solidFill>
                  <a:srgbClr val="FF0000"/>
                </a:solidFill>
              </a:rPr>
              <a:t>2.</a:t>
            </a:r>
            <a:r>
              <a:rPr lang="en-US" sz="2000" b="1" dirty="0">
                <a:solidFill>
                  <a:srgbClr val="FF0000"/>
                </a:solidFill>
              </a:rPr>
              <a:t> </a:t>
            </a:r>
            <a:r>
              <a:rPr lang="en-US" sz="2000" b="1" i="1" dirty="0">
                <a:solidFill>
                  <a:srgbClr val="FF0000"/>
                </a:solidFill>
              </a:rPr>
              <a:t>CDK4 </a:t>
            </a:r>
            <a:r>
              <a:rPr lang="en-US" sz="2000" b="1" dirty="0">
                <a:solidFill>
                  <a:srgbClr val="FF0000"/>
                </a:solidFill>
              </a:rPr>
              <a:t>gene:</a:t>
            </a:r>
            <a:r>
              <a:rPr lang="en-US" sz="1800" b="1" dirty="0">
                <a:solidFill>
                  <a:srgbClr val="FF0000"/>
                </a:solidFill>
              </a:rPr>
              <a:t> </a:t>
            </a:r>
            <a:r>
              <a:rPr lang="en-US" sz="1800" dirty="0"/>
              <a:t>Cell cycle regulator-like CDKN2A; plays a role in melanoma progression in a small proportion of familial and sporadic melanomas.</a:t>
            </a:r>
          </a:p>
          <a:p>
            <a:pPr marL="0" indent="0" algn="l">
              <a:buNone/>
            </a:pPr>
            <a:endParaRPr lang="en-US" sz="1800" dirty="0"/>
          </a:p>
          <a:p>
            <a:pPr marL="0" indent="0" algn="l">
              <a:buNone/>
            </a:pPr>
            <a:r>
              <a:rPr lang="en-US" sz="1800" b="1" dirty="0">
                <a:solidFill>
                  <a:srgbClr val="FF0000"/>
                </a:solidFill>
              </a:rPr>
              <a:t>3. </a:t>
            </a:r>
            <a:r>
              <a:rPr lang="en-US" sz="2000" b="1" i="1" dirty="0">
                <a:solidFill>
                  <a:srgbClr val="FF0000"/>
                </a:solidFill>
              </a:rPr>
              <a:t>MC1R </a:t>
            </a:r>
            <a:r>
              <a:rPr lang="en-US" sz="2000" b="1" dirty="0">
                <a:solidFill>
                  <a:srgbClr val="FF0000"/>
                </a:solidFill>
              </a:rPr>
              <a:t>gene</a:t>
            </a:r>
            <a:r>
              <a:rPr lang="en-US" sz="2000" dirty="0">
                <a:solidFill>
                  <a:schemeClr val="accent6">
                    <a:lumMod val="75000"/>
                  </a:schemeClr>
                </a:solidFill>
              </a:rPr>
              <a:t>: </a:t>
            </a:r>
            <a:r>
              <a:rPr lang="en-US" sz="1800" dirty="0"/>
              <a:t>Pigmentation gene; certain isoforms correlate with fair skin/poor tanning ability as well as increased risk of melanoma.</a:t>
            </a:r>
            <a:endParaRPr lang="ar-JO" sz="1800" dirty="0"/>
          </a:p>
        </p:txBody>
      </p:sp>
      <p:sp>
        <p:nvSpPr>
          <p:cNvPr id="4" name="مستطيل 3"/>
          <p:cNvSpPr/>
          <p:nvPr/>
        </p:nvSpPr>
        <p:spPr>
          <a:xfrm>
            <a:off x="1071538" y="428604"/>
            <a:ext cx="7572427" cy="707886"/>
          </a:xfrm>
          <a:prstGeom prst="rect">
            <a:avLst/>
          </a:prstGeom>
          <a:noFill/>
        </p:spPr>
        <p:txBody>
          <a:bodyPr wrap="square" lIns="91440" tIns="45720" rIns="91440" bIns="45720">
            <a:spAutoFit/>
          </a:bodyPr>
          <a:lstStyle/>
          <a:p>
            <a:r>
              <a:rPr lang="en-US" sz="4000" b="1" dirty="0" smtClean="0">
                <a:solidFill>
                  <a:schemeClr val="accent1">
                    <a:lumMod val="75000"/>
                  </a:schemeClr>
                </a:solidFill>
              </a:rPr>
              <a:t>Genetic mechanisms</a:t>
            </a:r>
            <a:endParaRPr lang="en-US" sz="4000" b="1" dirty="0">
              <a:solidFill>
                <a:schemeClr val="accent1">
                  <a:lumMod val="75000"/>
                </a:schemeClr>
              </a:solidFill>
            </a:endParaRPr>
          </a:p>
        </p:txBody>
      </p:sp>
    </p:spTree>
    <p:extLst>
      <p:ext uri="{BB962C8B-B14F-4D97-AF65-F5344CB8AC3E}">
        <p14:creationId xmlns:p14="http://schemas.microsoft.com/office/powerpoint/2010/main" xmlns="" val="2508246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0F8CEC3-8237-4B32-8AFA-8707A6D2953A}"/>
              </a:ext>
            </a:extLst>
          </p:cNvPr>
          <p:cNvSpPr>
            <a:spLocks noGrp="1"/>
          </p:cNvSpPr>
          <p:nvPr>
            <p:ph sz="quarter" idx="1"/>
          </p:nvPr>
        </p:nvSpPr>
        <p:spPr>
          <a:xfrm>
            <a:off x="381000" y="685800"/>
            <a:ext cx="7886700" cy="4814902"/>
          </a:xfrm>
        </p:spPr>
        <p:txBody>
          <a:bodyPr>
            <a:normAutofit lnSpcReduction="10000"/>
          </a:bodyPr>
          <a:lstStyle/>
          <a:p>
            <a:pPr marL="0" indent="0" algn="ctr">
              <a:buNone/>
            </a:pPr>
            <a:r>
              <a:rPr lang="en-US" sz="2800" b="1" dirty="0">
                <a:solidFill>
                  <a:srgbClr val="C00000"/>
                </a:solidFill>
              </a:rPr>
              <a:t>Classification of melanoma types</a:t>
            </a:r>
          </a:p>
          <a:p>
            <a:pPr marL="0" indent="0" algn="l">
              <a:buNone/>
            </a:pPr>
            <a:endParaRPr lang="en-US" sz="2500" b="1" dirty="0">
              <a:solidFill>
                <a:srgbClr val="C00000"/>
              </a:solidFill>
            </a:endParaRPr>
          </a:p>
          <a:p>
            <a:pPr marL="0" indent="0" algn="l">
              <a:buNone/>
            </a:pPr>
            <a:endParaRPr lang="en-US" sz="1350" b="1" dirty="0"/>
          </a:p>
          <a:p>
            <a:pPr marL="342900" indent="-342900" algn="l">
              <a:buNone/>
            </a:pPr>
            <a:r>
              <a:rPr lang="en-US" sz="2400" b="1" dirty="0">
                <a:solidFill>
                  <a:schemeClr val="accent6">
                    <a:lumMod val="75000"/>
                  </a:schemeClr>
                </a:solidFill>
              </a:rPr>
              <a:t>Superficial spreading melanoma</a:t>
            </a:r>
          </a:p>
          <a:p>
            <a:pPr marL="342900" indent="-342900" algn="l">
              <a:buAutoNum type="arabicPeriod"/>
            </a:pPr>
            <a:endParaRPr lang="en-US" sz="1500" b="1" dirty="0">
              <a:solidFill>
                <a:schemeClr val="accent6">
                  <a:lumMod val="75000"/>
                </a:schemeClr>
              </a:solidFill>
            </a:endParaRPr>
          </a:p>
          <a:p>
            <a:pPr marL="0" indent="0" algn="l">
              <a:buNone/>
            </a:pPr>
            <a:r>
              <a:rPr lang="en-US" sz="1600" dirty="0"/>
              <a:t>a</a:t>
            </a:r>
            <a:r>
              <a:rPr lang="en-US" sz="1800" dirty="0"/>
              <a:t>. </a:t>
            </a:r>
            <a:r>
              <a:rPr lang="en-US" sz="1800" b="1" u="sng" dirty="0">
                <a:solidFill>
                  <a:schemeClr val="accent1">
                    <a:lumMod val="75000"/>
                  </a:schemeClr>
                </a:solidFill>
              </a:rPr>
              <a:t>Most common type</a:t>
            </a:r>
            <a:r>
              <a:rPr lang="en-US" sz="1800" dirty="0"/>
              <a:t>, ≈70% cases</a:t>
            </a:r>
          </a:p>
          <a:p>
            <a:pPr marL="0" indent="0" algn="l">
              <a:buNone/>
            </a:pPr>
            <a:r>
              <a:rPr lang="en-US" sz="1800" dirty="0"/>
              <a:t>b. Intermediate in malignant potency</a:t>
            </a:r>
          </a:p>
          <a:p>
            <a:pPr marL="0" indent="0" algn="l">
              <a:buNone/>
            </a:pPr>
            <a:r>
              <a:rPr lang="en-US" sz="1800" dirty="0"/>
              <a:t>c. Most likely to arise from a preexisting nevus</a:t>
            </a:r>
          </a:p>
          <a:p>
            <a:pPr marL="0" indent="0" algn="l">
              <a:buNone/>
            </a:pPr>
            <a:r>
              <a:rPr lang="en-US" sz="1800" dirty="0"/>
              <a:t>d. Affects both genders equally</a:t>
            </a:r>
          </a:p>
          <a:p>
            <a:pPr marL="0" indent="0" algn="l">
              <a:buNone/>
            </a:pPr>
            <a:r>
              <a:rPr lang="en-US" sz="1800" dirty="0"/>
              <a:t>e. Median age at diagnosis is 50 years</a:t>
            </a:r>
          </a:p>
          <a:p>
            <a:pPr marL="0" indent="0" algn="l">
              <a:buNone/>
            </a:pPr>
            <a:r>
              <a:rPr lang="en-US" sz="1800" dirty="0"/>
              <a:t>f. </a:t>
            </a:r>
            <a:r>
              <a:rPr lang="en-US" sz="1800" b="1" u="sng" dirty="0">
                <a:solidFill>
                  <a:schemeClr val="accent1">
                    <a:lumMod val="75000"/>
                  </a:schemeClr>
                </a:solidFill>
              </a:rPr>
              <a:t>Upper back in men and lower legs in women are most common sites</a:t>
            </a:r>
          </a:p>
          <a:p>
            <a:pPr marL="0" indent="0" algn="l">
              <a:buNone/>
            </a:pPr>
            <a:r>
              <a:rPr lang="en-US" sz="1800" dirty="0"/>
              <a:t>g. Irregular, asymmetric borders with color variegation</a:t>
            </a:r>
          </a:p>
          <a:p>
            <a:pPr marL="0" indent="0" algn="l">
              <a:buNone/>
            </a:pPr>
            <a:r>
              <a:rPr lang="en-US" sz="1800" dirty="0"/>
              <a:t>h. </a:t>
            </a:r>
            <a:r>
              <a:rPr lang="en-US" sz="1800" b="1" u="sng" dirty="0">
                <a:solidFill>
                  <a:schemeClr val="accent1">
                    <a:lumMod val="75000"/>
                  </a:schemeClr>
                </a:solidFill>
              </a:rPr>
              <a:t>Radial growth phase</a:t>
            </a:r>
            <a:r>
              <a:rPr lang="en-US" sz="1800" u="sng" dirty="0"/>
              <a:t> </a:t>
            </a:r>
            <a:r>
              <a:rPr lang="en-US" sz="1800" b="1" u="sng" dirty="0">
                <a:solidFill>
                  <a:schemeClr val="accent1">
                    <a:lumMod val="75000"/>
                  </a:schemeClr>
                </a:solidFill>
              </a:rPr>
              <a:t>early, vertical growth phase late</a:t>
            </a:r>
            <a:endParaRPr lang="ar-JO" sz="1800" b="1" u="sng" dirty="0">
              <a:solidFill>
                <a:schemeClr val="accent1">
                  <a:lumMod val="75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69520" y="2143116"/>
            <a:ext cx="3017289" cy="1711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137560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xmlns="" id="{9CCBDC63-FD11-CA42-B984-C5BB2BDB164C}"/>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13414" y="633369"/>
            <a:ext cx="6917172" cy="5782191"/>
          </a:xfrm>
          <a:prstGeom prst="rect">
            <a:avLst/>
          </a:prstGeom>
        </p:spPr>
      </p:pic>
    </p:spTree>
    <p:extLst>
      <p:ext uri="{BB962C8B-B14F-4D97-AF65-F5344CB8AC3E}">
        <p14:creationId xmlns:p14="http://schemas.microsoft.com/office/powerpoint/2010/main" xmlns="" val="2028159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xmlns="" id="{163B9D26-30B7-4C40-B4DB-CDE0A06648E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57752" y="285728"/>
            <a:ext cx="4143372" cy="34148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7">
            <a:extLst>
              <a:ext uri="{FF2B5EF4-FFF2-40B4-BE49-F238E27FC236}">
                <a16:creationId xmlns:a16="http://schemas.microsoft.com/office/drawing/2014/main" xmlns="" id="{9F87BC60-7B4F-CF48-8697-C1EF304FAA6B}"/>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85720" y="2571744"/>
            <a:ext cx="4354466" cy="38258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884492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7209B79-3D9B-4F59-AF26-D3089FFB6733}"/>
              </a:ext>
            </a:extLst>
          </p:cNvPr>
          <p:cNvSpPr>
            <a:spLocks noGrp="1"/>
          </p:cNvSpPr>
          <p:nvPr>
            <p:ph sz="quarter" idx="1"/>
          </p:nvPr>
        </p:nvSpPr>
        <p:spPr>
          <a:xfrm>
            <a:off x="628650" y="500042"/>
            <a:ext cx="7886700" cy="4989931"/>
          </a:xfrm>
        </p:spPr>
        <p:txBody>
          <a:bodyPr>
            <a:noAutofit/>
          </a:bodyPr>
          <a:lstStyle/>
          <a:p>
            <a:pPr marL="0" indent="0" algn="l">
              <a:buNone/>
            </a:pPr>
            <a:r>
              <a:rPr lang="en-US" sz="3200" b="1" dirty="0" smtClean="0">
                <a:solidFill>
                  <a:schemeClr val="accent6">
                    <a:lumMod val="75000"/>
                  </a:schemeClr>
                </a:solidFill>
              </a:rPr>
              <a:t>2</a:t>
            </a:r>
            <a:r>
              <a:rPr lang="en-US" sz="3200" b="1" dirty="0">
                <a:solidFill>
                  <a:schemeClr val="accent6">
                    <a:lumMod val="75000"/>
                  </a:schemeClr>
                </a:solidFill>
              </a:rPr>
              <a:t>. Nodular melanoma</a:t>
            </a:r>
          </a:p>
          <a:p>
            <a:pPr marL="0" indent="0" algn="l">
              <a:buNone/>
            </a:pPr>
            <a:endParaRPr lang="en-US" sz="2400" b="1" dirty="0">
              <a:solidFill>
                <a:schemeClr val="accent6">
                  <a:lumMod val="75000"/>
                </a:schemeClr>
              </a:solidFill>
            </a:endParaRPr>
          </a:p>
          <a:p>
            <a:pPr marL="0" indent="0" algn="l">
              <a:buNone/>
            </a:pPr>
            <a:endParaRPr lang="en-US" sz="1600" dirty="0" smtClean="0"/>
          </a:p>
          <a:p>
            <a:pPr marL="0" indent="0" algn="l">
              <a:buNone/>
            </a:pPr>
            <a:r>
              <a:rPr lang="en-US" sz="1600" dirty="0" smtClean="0"/>
              <a:t>a</a:t>
            </a:r>
            <a:r>
              <a:rPr lang="en-US" sz="1600" dirty="0"/>
              <a:t>. </a:t>
            </a:r>
            <a:r>
              <a:rPr lang="en-US" sz="1800" b="1" u="sng" dirty="0">
                <a:solidFill>
                  <a:srgbClr val="FF0000"/>
                </a:solidFill>
              </a:rPr>
              <a:t>Second most common</a:t>
            </a:r>
            <a:r>
              <a:rPr lang="en-US" sz="1800" dirty="0">
                <a:solidFill>
                  <a:srgbClr val="FF0000"/>
                </a:solidFill>
              </a:rPr>
              <a:t>: </a:t>
            </a:r>
            <a:r>
              <a:rPr lang="en-US" sz="1800" dirty="0">
                <a:solidFill>
                  <a:srgbClr val="FFFF00"/>
                </a:solidFill>
              </a:rPr>
              <a:t>15% to 30% </a:t>
            </a:r>
            <a:r>
              <a:rPr lang="en-US" sz="1800" dirty="0"/>
              <a:t>cases</a:t>
            </a:r>
          </a:p>
          <a:p>
            <a:pPr marL="0" indent="0" algn="l">
              <a:buNone/>
            </a:pPr>
            <a:r>
              <a:rPr lang="en-US" sz="1800" dirty="0"/>
              <a:t>b. </a:t>
            </a:r>
            <a:r>
              <a:rPr lang="en-US" sz="1800" b="1" u="sng" dirty="0">
                <a:solidFill>
                  <a:schemeClr val="accent1">
                    <a:lumMod val="75000"/>
                  </a:schemeClr>
                </a:solidFill>
              </a:rPr>
              <a:t>Most aggressive type</a:t>
            </a:r>
          </a:p>
          <a:p>
            <a:pPr marL="0" indent="0" algn="l">
              <a:buNone/>
            </a:pPr>
            <a:r>
              <a:rPr lang="en-US" sz="1800" dirty="0"/>
              <a:t>c. Typically do not arise from preexisting nevi</a:t>
            </a:r>
          </a:p>
          <a:p>
            <a:pPr marL="0" indent="0" algn="l">
              <a:buNone/>
            </a:pPr>
            <a:r>
              <a:rPr lang="en-US" sz="1800" dirty="0"/>
              <a:t>d. Men are affected twice as frequently as women</a:t>
            </a:r>
          </a:p>
          <a:p>
            <a:pPr marL="0" indent="0" algn="l">
              <a:buNone/>
            </a:pPr>
            <a:r>
              <a:rPr lang="en-US" sz="1800" dirty="0"/>
              <a:t>e. Median age at diagnosis is 50 years</a:t>
            </a:r>
          </a:p>
          <a:p>
            <a:pPr marL="0" indent="0" algn="l">
              <a:buNone/>
            </a:pPr>
            <a:r>
              <a:rPr lang="en-US" sz="1800" dirty="0"/>
              <a:t>f. No clear association with sunlight exposure</a:t>
            </a:r>
          </a:p>
          <a:p>
            <a:pPr marL="0" indent="0" algn="l">
              <a:buNone/>
            </a:pPr>
            <a:r>
              <a:rPr lang="en-US" sz="1800" dirty="0"/>
              <a:t>g. Typically bluish-black, with uniform, smooth borders</a:t>
            </a:r>
          </a:p>
          <a:p>
            <a:pPr marL="0" indent="0" algn="l">
              <a:buNone/>
            </a:pPr>
            <a:r>
              <a:rPr lang="en-US" sz="1800" dirty="0"/>
              <a:t>h. 5% are amelanotic—associated with a poorer prognosis because of</a:t>
            </a:r>
          </a:p>
          <a:p>
            <a:pPr marL="0" indent="0" algn="l">
              <a:buNone/>
            </a:pPr>
            <a:r>
              <a:rPr lang="en-US" sz="1800" dirty="0"/>
              <a:t>delayed diagnosis</a:t>
            </a:r>
          </a:p>
          <a:p>
            <a:pPr marL="0" indent="0" algn="l">
              <a:buNone/>
            </a:pPr>
            <a:r>
              <a:rPr lang="en-US" sz="1800" dirty="0" err="1"/>
              <a:t>i</a:t>
            </a:r>
            <a:r>
              <a:rPr lang="en-US" sz="1800" dirty="0"/>
              <a:t>. </a:t>
            </a:r>
            <a:r>
              <a:rPr lang="en-US" sz="1800" b="1" u="sng" dirty="0">
                <a:solidFill>
                  <a:schemeClr val="accent1">
                    <a:lumMod val="75000"/>
                  </a:schemeClr>
                </a:solidFill>
              </a:rPr>
              <a:t>Vertical growth phase is a </a:t>
            </a:r>
            <a:r>
              <a:rPr lang="en-US" sz="1600" b="1" u="sng" dirty="0">
                <a:solidFill>
                  <a:schemeClr val="accent1">
                    <a:lumMod val="75000"/>
                  </a:schemeClr>
                </a:solidFill>
              </a:rPr>
              <a:t>hallmark feature; no radial growth</a:t>
            </a:r>
            <a:endParaRPr lang="ar-JO" sz="1600" b="1" u="sng" dirty="0">
              <a:solidFill>
                <a:schemeClr val="accent1">
                  <a:lumMod val="75000"/>
                </a:schemeClr>
              </a:solidFill>
            </a:endParaRPr>
          </a:p>
        </p:txBody>
      </p:sp>
    </p:spTree>
    <p:extLst>
      <p:ext uri="{BB962C8B-B14F-4D97-AF65-F5344CB8AC3E}">
        <p14:creationId xmlns:p14="http://schemas.microsoft.com/office/powerpoint/2010/main" xmlns="" val="828630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xmlns="" id="{105FA8F9-63A5-E947-81C1-39009E48B54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71538" y="571480"/>
            <a:ext cx="7030536" cy="564360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3915280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BEA0730-651D-4643-8630-B482949CBF36}"/>
              </a:ext>
            </a:extLst>
          </p:cNvPr>
          <p:cNvSpPr>
            <a:spLocks noGrp="1"/>
          </p:cNvSpPr>
          <p:nvPr>
            <p:ph sz="quarter" idx="1"/>
          </p:nvPr>
        </p:nvSpPr>
        <p:spPr>
          <a:xfrm>
            <a:off x="628650" y="714356"/>
            <a:ext cx="7886700" cy="4929221"/>
          </a:xfrm>
        </p:spPr>
        <p:txBody>
          <a:bodyPr>
            <a:normAutofit lnSpcReduction="10000"/>
          </a:bodyPr>
          <a:lstStyle/>
          <a:p>
            <a:pPr marL="0" indent="0" algn="l">
              <a:buNone/>
            </a:pPr>
            <a:r>
              <a:rPr lang="en-US" sz="2400" b="1" dirty="0" smtClean="0">
                <a:solidFill>
                  <a:schemeClr val="accent6">
                    <a:lumMod val="75000"/>
                  </a:schemeClr>
                </a:solidFill>
              </a:rPr>
              <a:t>3</a:t>
            </a:r>
            <a:r>
              <a:rPr lang="en-US" sz="2400" b="1" dirty="0">
                <a:solidFill>
                  <a:schemeClr val="accent6">
                    <a:lumMod val="75000"/>
                  </a:schemeClr>
                </a:solidFill>
              </a:rPr>
              <a:t>. </a:t>
            </a:r>
            <a:r>
              <a:rPr lang="en-US" sz="3200" b="1" dirty="0">
                <a:solidFill>
                  <a:schemeClr val="accent6">
                    <a:lumMod val="75000"/>
                  </a:schemeClr>
                </a:solidFill>
              </a:rPr>
              <a:t>Lentigo </a:t>
            </a:r>
            <a:r>
              <a:rPr lang="en-US" sz="3200" b="1" dirty="0" err="1">
                <a:solidFill>
                  <a:schemeClr val="accent6">
                    <a:lumMod val="75000"/>
                  </a:schemeClr>
                </a:solidFill>
              </a:rPr>
              <a:t>maligna</a:t>
            </a:r>
            <a:r>
              <a:rPr lang="en-US" sz="3200" b="1" dirty="0">
                <a:solidFill>
                  <a:schemeClr val="accent6">
                    <a:lumMod val="75000"/>
                  </a:schemeClr>
                </a:solidFill>
              </a:rPr>
              <a:t> melanoma (LMM)</a:t>
            </a:r>
          </a:p>
          <a:p>
            <a:pPr marL="0" indent="0" algn="l">
              <a:buNone/>
            </a:pPr>
            <a:endParaRPr lang="en-US" sz="2400" b="1" dirty="0">
              <a:solidFill>
                <a:schemeClr val="accent6">
                  <a:lumMod val="75000"/>
                </a:schemeClr>
              </a:solidFill>
            </a:endParaRPr>
          </a:p>
          <a:p>
            <a:pPr marL="0" indent="0" algn="l">
              <a:buNone/>
            </a:pPr>
            <a:r>
              <a:rPr lang="en-US" sz="1800" dirty="0"/>
              <a:t>a. </a:t>
            </a:r>
            <a:r>
              <a:rPr lang="en-US" sz="1800" dirty="0">
                <a:solidFill>
                  <a:srgbClr val="FF0000"/>
                </a:solidFill>
              </a:rPr>
              <a:t>10% to 15% </a:t>
            </a:r>
            <a:r>
              <a:rPr lang="en-US" sz="1800" dirty="0"/>
              <a:t>of cutaneous melanomas</a:t>
            </a:r>
          </a:p>
          <a:p>
            <a:pPr marL="0" indent="0" algn="l">
              <a:buNone/>
            </a:pPr>
            <a:r>
              <a:rPr lang="en-US" sz="1800" dirty="0"/>
              <a:t>b. </a:t>
            </a:r>
            <a:r>
              <a:rPr lang="en-US" sz="1800" b="1" u="sng" dirty="0">
                <a:solidFill>
                  <a:schemeClr val="accent1">
                    <a:lumMod val="75000"/>
                  </a:schemeClr>
                </a:solidFill>
              </a:rPr>
              <a:t>Least aggressive type</a:t>
            </a:r>
          </a:p>
          <a:p>
            <a:pPr marL="0" indent="0" algn="l">
              <a:buNone/>
            </a:pPr>
            <a:r>
              <a:rPr lang="en-US" sz="1800" dirty="0"/>
              <a:t>c. Most clearly associated with sunlight/UV exposure</a:t>
            </a:r>
          </a:p>
          <a:p>
            <a:pPr marL="0" indent="0" algn="l">
              <a:buNone/>
            </a:pPr>
            <a:r>
              <a:rPr lang="en-US" sz="1800" dirty="0"/>
              <a:t>d. Head, neck, and arms of elderly (sun-exposed areas) typically affected</a:t>
            </a:r>
          </a:p>
          <a:p>
            <a:pPr marL="0" indent="0" algn="l">
              <a:buNone/>
            </a:pPr>
            <a:r>
              <a:rPr lang="en-US" sz="1800" dirty="0"/>
              <a:t>e. Women are affected more frequently than men</a:t>
            </a:r>
          </a:p>
          <a:p>
            <a:pPr marL="0" indent="0" algn="l">
              <a:buNone/>
            </a:pPr>
            <a:r>
              <a:rPr lang="en-US" sz="1800" dirty="0"/>
              <a:t>f. The median age at diagnosis is 70 years</a:t>
            </a:r>
          </a:p>
          <a:p>
            <a:pPr marL="0" indent="0" algn="l">
              <a:buNone/>
            </a:pPr>
            <a:r>
              <a:rPr lang="en-US" sz="1800" dirty="0"/>
              <a:t>g. Usually greater than 3 cm in diameter; irregular, asymmetric with color</a:t>
            </a:r>
          </a:p>
          <a:p>
            <a:pPr marL="0" indent="0" algn="l">
              <a:buNone/>
            </a:pPr>
            <a:r>
              <a:rPr lang="en-US" sz="1800" dirty="0"/>
              <a:t>variegation, areas of regression may appear hypopigmented.</a:t>
            </a:r>
          </a:p>
          <a:p>
            <a:pPr marL="0" indent="0" algn="l">
              <a:buNone/>
            </a:pPr>
            <a:r>
              <a:rPr lang="en-US" sz="1800" dirty="0"/>
              <a:t>h. Precursor lesion is lentigo </a:t>
            </a:r>
            <a:r>
              <a:rPr lang="en-US" sz="1800" dirty="0" err="1"/>
              <a:t>maligna</a:t>
            </a:r>
            <a:r>
              <a:rPr lang="en-US" sz="1800" dirty="0"/>
              <a:t> or Hutchinson freckle (histologically</a:t>
            </a:r>
          </a:p>
          <a:p>
            <a:pPr marL="0" indent="0" algn="l">
              <a:buNone/>
            </a:pPr>
            <a:r>
              <a:rPr lang="en-US" sz="1800" dirty="0"/>
              <a:t>equivalent to melanoma in situ, or AJMH): </a:t>
            </a:r>
            <a:r>
              <a:rPr lang="en-US" sz="1800" b="1" u="sng" dirty="0">
                <a:solidFill>
                  <a:schemeClr val="accent1">
                    <a:lumMod val="75000"/>
                  </a:schemeClr>
                </a:solidFill>
              </a:rPr>
              <a:t>radial growth phase only.</a:t>
            </a:r>
          </a:p>
          <a:p>
            <a:pPr marL="0" indent="0" algn="l">
              <a:buNone/>
            </a:pPr>
            <a:r>
              <a:rPr lang="en-US" sz="1800" dirty="0"/>
              <a:t>Transition to vertical growth phase marks development of LMM.</a:t>
            </a:r>
          </a:p>
          <a:p>
            <a:pPr marL="0" indent="0" algn="l">
              <a:buNone/>
            </a:pPr>
            <a:r>
              <a:rPr lang="en-US" sz="1800" dirty="0" err="1"/>
              <a:t>i</a:t>
            </a:r>
            <a:r>
              <a:rPr lang="en-US" sz="1800" dirty="0"/>
              <a:t>. Malignant degeneration is characterized by nodular development.</a:t>
            </a:r>
            <a:endParaRPr lang="ar-JO" sz="1800" dirty="0"/>
          </a:p>
        </p:txBody>
      </p:sp>
    </p:spTree>
    <p:extLst>
      <p:ext uri="{BB962C8B-B14F-4D97-AF65-F5344CB8AC3E}">
        <p14:creationId xmlns:p14="http://schemas.microsoft.com/office/powerpoint/2010/main" xmlns="" val="2670779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2AECCA43-312A-0F45-B037-8286D4FA59C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91208" y="491390"/>
            <a:ext cx="6852691" cy="579835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112187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a:noFill/>
        </p:grpSpPr>
        <p:sp>
          <p:nvSpPr>
            <p:cNvPr id="3" name="object 3"/>
            <p:cNvSpPr/>
            <p:nvPr/>
          </p:nvSpPr>
          <p:spPr>
            <a:xfrm>
              <a:off x="272795" y="281940"/>
              <a:ext cx="8624316" cy="6332220"/>
            </a:xfrm>
            <a:prstGeom prst="rect">
              <a:avLst/>
            </a:prstGeom>
            <a:grpFill/>
          </p:spPr>
          <p:txBody>
            <a:bodyPr wrap="square" lIns="0" tIns="0" rIns="0" bIns="0" rtlCol="0"/>
            <a:lstStyle/>
            <a:p>
              <a:endParaRPr/>
            </a:p>
          </p:txBody>
        </p:sp>
        <p:sp>
          <p:nvSpPr>
            <p:cNvPr id="4" name="object 4"/>
            <p:cNvSpPr/>
            <p:nvPr/>
          </p:nvSpPr>
          <p:spPr>
            <a:xfrm>
              <a:off x="0" y="304800"/>
              <a:ext cx="1143000" cy="655320"/>
            </a:xfrm>
            <a:prstGeom prst="rect">
              <a:avLst/>
            </a:prstGeom>
            <a:grpFill/>
          </p:spPr>
          <p:txBody>
            <a:bodyPr wrap="square" lIns="0" tIns="0" rIns="0" bIns="0" rtlCol="0"/>
            <a:lstStyle/>
            <a:p>
              <a:endParaRPr/>
            </a:p>
          </p:txBody>
        </p:sp>
      </p:grpSp>
      <p:sp>
        <p:nvSpPr>
          <p:cNvPr id="5" name="object 5"/>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z="4400" dirty="0">
                <a:solidFill>
                  <a:srgbClr val="C00000"/>
                </a:solidFill>
              </a:rPr>
              <a:t>Skin</a:t>
            </a:r>
            <a:r>
              <a:rPr sz="4400" spc="-55" dirty="0">
                <a:solidFill>
                  <a:srgbClr val="C00000"/>
                </a:solidFill>
              </a:rPr>
              <a:t> </a:t>
            </a:r>
            <a:r>
              <a:rPr sz="4400" dirty="0">
                <a:solidFill>
                  <a:srgbClr val="C00000"/>
                </a:solidFill>
              </a:rPr>
              <a:t>structure</a:t>
            </a:r>
          </a:p>
        </p:txBody>
      </p:sp>
      <p:sp>
        <p:nvSpPr>
          <p:cNvPr id="11" name="عنصر نائب للمحتوى 10"/>
          <p:cNvSpPr>
            <a:spLocks noGrp="1"/>
          </p:cNvSpPr>
          <p:nvPr>
            <p:ph sz="quarter" idx="1"/>
          </p:nvPr>
        </p:nvSpPr>
        <p:spPr/>
        <p:txBody>
          <a:bodyPr/>
          <a:lstStyle/>
          <a:p>
            <a:endParaRPr lang="ar-SA"/>
          </a:p>
        </p:txBody>
      </p:sp>
      <p:sp>
        <p:nvSpPr>
          <p:cNvPr id="6" name="object 6"/>
          <p:cNvSpPr txBox="1"/>
          <p:nvPr/>
        </p:nvSpPr>
        <p:spPr>
          <a:xfrm>
            <a:off x="214282" y="1785926"/>
            <a:ext cx="6715172" cy="1900520"/>
          </a:xfrm>
          <a:prstGeom prst="rect">
            <a:avLst/>
          </a:prstGeom>
        </p:spPr>
        <p:txBody>
          <a:bodyPr vert="horz" wrap="square" lIns="0" tIns="12700" rIns="0" bIns="0" rtlCol="0">
            <a:spAutoFit/>
          </a:bodyPr>
          <a:lstStyle/>
          <a:p>
            <a:pPr marL="12700">
              <a:lnSpc>
                <a:spcPct val="100000"/>
              </a:lnSpc>
              <a:spcBef>
                <a:spcPts val="100"/>
              </a:spcBef>
              <a:tabLst>
                <a:tab pos="354965" algn="l"/>
              </a:tabLst>
            </a:pPr>
            <a:r>
              <a:rPr sz="2050" spc="5" dirty="0">
                <a:solidFill>
                  <a:srgbClr val="FFCC66"/>
                </a:solidFill>
                <a:latin typeface="Times New Roman"/>
                <a:cs typeface="Times New Roman"/>
              </a:rPr>
              <a:t>•</a:t>
            </a:r>
            <a:r>
              <a:rPr sz="2050" spc="5" dirty="0">
                <a:latin typeface="Times New Roman"/>
                <a:cs typeface="Times New Roman"/>
              </a:rPr>
              <a:t>	</a:t>
            </a:r>
            <a:r>
              <a:rPr sz="1800" dirty="0">
                <a:latin typeface="Times New Roman"/>
                <a:cs typeface="Times New Roman"/>
              </a:rPr>
              <a:t>Skin </a:t>
            </a:r>
            <a:r>
              <a:rPr sz="1800" spc="-5" dirty="0">
                <a:latin typeface="Times New Roman"/>
                <a:cs typeface="Times New Roman"/>
              </a:rPr>
              <a:t>is composed </a:t>
            </a:r>
            <a:r>
              <a:rPr sz="1800" b="1" dirty="0">
                <a:solidFill>
                  <a:schemeClr val="bg2">
                    <a:lumMod val="50000"/>
                  </a:schemeClr>
                </a:solidFill>
                <a:latin typeface="Times New Roman"/>
                <a:cs typeface="Times New Roman"/>
              </a:rPr>
              <a:t>of three </a:t>
            </a:r>
            <a:r>
              <a:rPr sz="1800" b="1">
                <a:solidFill>
                  <a:schemeClr val="bg2">
                    <a:lumMod val="50000"/>
                  </a:schemeClr>
                </a:solidFill>
                <a:latin typeface="Times New Roman"/>
                <a:cs typeface="Times New Roman"/>
              </a:rPr>
              <a:t>primary</a:t>
            </a:r>
            <a:r>
              <a:rPr sz="1800" b="1" spc="-5">
                <a:solidFill>
                  <a:schemeClr val="bg2">
                    <a:lumMod val="50000"/>
                  </a:schemeClr>
                </a:solidFill>
                <a:latin typeface="Times New Roman"/>
                <a:cs typeface="Times New Roman"/>
              </a:rPr>
              <a:t> </a:t>
            </a:r>
            <a:r>
              <a:rPr sz="1800" b="1" smtClean="0">
                <a:solidFill>
                  <a:schemeClr val="bg2">
                    <a:lumMod val="50000"/>
                  </a:schemeClr>
                </a:solidFill>
                <a:latin typeface="Times New Roman"/>
                <a:cs typeface="Times New Roman"/>
              </a:rPr>
              <a:t>layers</a:t>
            </a:r>
            <a:endParaRPr lang="ar-SA" sz="1800" b="1" dirty="0" smtClean="0">
              <a:solidFill>
                <a:schemeClr val="bg2">
                  <a:lumMod val="50000"/>
                </a:schemeClr>
              </a:solidFill>
              <a:latin typeface="Times New Roman"/>
              <a:cs typeface="Times New Roman"/>
            </a:endParaRPr>
          </a:p>
          <a:p>
            <a:pPr marL="12700">
              <a:lnSpc>
                <a:spcPct val="100000"/>
              </a:lnSpc>
              <a:spcBef>
                <a:spcPts val="100"/>
              </a:spcBef>
              <a:tabLst>
                <a:tab pos="354965" algn="l"/>
              </a:tabLst>
            </a:pPr>
            <a:endParaRPr lang="en-US" dirty="0" smtClean="0">
              <a:latin typeface="Times New Roman"/>
              <a:cs typeface="Times New Roman"/>
            </a:endParaRPr>
          </a:p>
          <a:p>
            <a:pPr marL="12700">
              <a:lnSpc>
                <a:spcPct val="100000"/>
              </a:lnSpc>
              <a:spcBef>
                <a:spcPts val="100"/>
              </a:spcBef>
              <a:tabLst>
                <a:tab pos="354965" algn="l"/>
              </a:tabLst>
            </a:pPr>
            <a:r>
              <a:rPr lang="en-US" sz="2000" dirty="0" smtClean="0">
                <a:latin typeface="Times New Roman"/>
                <a:cs typeface="Times New Roman"/>
              </a:rPr>
              <a:t>      - </a:t>
            </a:r>
            <a:r>
              <a:rPr lang="en-US" sz="2000" b="1" dirty="0" smtClean="0">
                <a:solidFill>
                  <a:schemeClr val="bg2">
                    <a:lumMod val="50000"/>
                  </a:schemeClr>
                </a:solidFill>
                <a:latin typeface="Times New Roman"/>
                <a:cs typeface="Times New Roman"/>
              </a:rPr>
              <a:t>E</a:t>
            </a:r>
            <a:r>
              <a:rPr sz="2000" b="1" dirty="0" smtClean="0">
                <a:solidFill>
                  <a:schemeClr val="bg2">
                    <a:lumMod val="50000"/>
                  </a:schemeClr>
                </a:solidFill>
                <a:latin typeface="Times New Roman"/>
                <a:cs typeface="Times New Roman"/>
              </a:rPr>
              <a:t>pidermis </a:t>
            </a:r>
            <a:r>
              <a:rPr sz="2000" dirty="0">
                <a:latin typeface="Times New Roman"/>
                <a:cs typeface="Times New Roman"/>
              </a:rPr>
              <a:t>which provides </a:t>
            </a:r>
            <a:r>
              <a:rPr sz="2000">
                <a:latin typeface="Times New Roman"/>
                <a:cs typeface="Times New Roman"/>
              </a:rPr>
              <a:t>waterproofing </a:t>
            </a:r>
            <a:endParaRPr lang="ar-SA" sz="2000" dirty="0" smtClean="0">
              <a:latin typeface="Times New Roman"/>
              <a:cs typeface="Times New Roman"/>
            </a:endParaRPr>
          </a:p>
          <a:p>
            <a:pPr marL="12700">
              <a:lnSpc>
                <a:spcPct val="100000"/>
              </a:lnSpc>
              <a:spcBef>
                <a:spcPts val="100"/>
              </a:spcBef>
              <a:tabLst>
                <a:tab pos="354965" algn="l"/>
              </a:tabLst>
            </a:pPr>
            <a:r>
              <a:rPr sz="2000" smtClean="0">
                <a:latin typeface="Times New Roman"/>
                <a:cs typeface="Times New Roman"/>
              </a:rPr>
              <a:t>and </a:t>
            </a:r>
            <a:r>
              <a:rPr sz="2000" dirty="0">
                <a:latin typeface="Times New Roman"/>
                <a:cs typeface="Times New Roman"/>
              </a:rPr>
              <a:t>serves as a </a:t>
            </a:r>
            <a:r>
              <a:rPr sz="2000" dirty="0" smtClean="0">
                <a:latin typeface="Times New Roman"/>
                <a:cs typeface="Times New Roman"/>
              </a:rPr>
              <a:t>barrier</a:t>
            </a:r>
            <a:r>
              <a:rPr lang="en-US" sz="2000" dirty="0" smtClean="0">
                <a:latin typeface="Times New Roman"/>
                <a:cs typeface="Times New Roman"/>
              </a:rPr>
              <a:t> to infection</a:t>
            </a:r>
            <a:endParaRPr lang="en-US" sz="2000" spc="-200" dirty="0">
              <a:latin typeface="Times New Roman"/>
              <a:cs typeface="Times New Roman"/>
            </a:endParaRPr>
          </a:p>
          <a:p>
            <a:pPr marL="12700">
              <a:lnSpc>
                <a:spcPct val="100000"/>
              </a:lnSpc>
              <a:spcBef>
                <a:spcPts val="100"/>
              </a:spcBef>
              <a:tabLst>
                <a:tab pos="354965" algn="l"/>
              </a:tabLst>
            </a:pPr>
            <a:r>
              <a:rPr lang="en-US" sz="2000" spc="-200" dirty="0">
                <a:latin typeface="Times New Roman"/>
                <a:cs typeface="Times New Roman"/>
              </a:rPr>
              <a:t> </a:t>
            </a:r>
            <a:r>
              <a:rPr lang="en-US" sz="2000" spc="-200" dirty="0" smtClean="0">
                <a:latin typeface="Times New Roman"/>
                <a:cs typeface="Times New Roman"/>
              </a:rPr>
              <a:t>         </a:t>
            </a:r>
            <a:r>
              <a:rPr lang="en-US" sz="2000" b="1" spc="-200" dirty="0" smtClean="0">
                <a:solidFill>
                  <a:schemeClr val="bg2">
                    <a:lumMod val="50000"/>
                  </a:schemeClr>
                </a:solidFill>
                <a:latin typeface="Times New Roman"/>
                <a:cs typeface="Times New Roman"/>
              </a:rPr>
              <a:t>-  </a:t>
            </a:r>
            <a:r>
              <a:rPr sz="2000" b="1" spc="-5" dirty="0" smtClean="0">
                <a:solidFill>
                  <a:schemeClr val="bg2">
                    <a:lumMod val="50000"/>
                  </a:schemeClr>
                </a:solidFill>
                <a:latin typeface="Times New Roman"/>
                <a:cs typeface="Times New Roman"/>
              </a:rPr>
              <a:t>Dermis </a:t>
            </a:r>
            <a:r>
              <a:rPr sz="2000" dirty="0">
                <a:latin typeface="Times New Roman"/>
                <a:cs typeface="Times New Roman"/>
              </a:rPr>
              <a:t>appendages of </a:t>
            </a:r>
            <a:r>
              <a:rPr sz="2000" dirty="0" smtClean="0">
                <a:latin typeface="Times New Roman"/>
                <a:cs typeface="Times New Roman"/>
              </a:rPr>
              <a:t>t</a:t>
            </a:r>
            <a:r>
              <a:rPr lang="en-US" sz="2000" dirty="0" smtClean="0">
                <a:latin typeface="Times New Roman"/>
                <a:cs typeface="Times New Roman"/>
              </a:rPr>
              <a:t>he skin</a:t>
            </a:r>
            <a:endParaRPr lang="en-US" sz="2000" dirty="0">
              <a:latin typeface="Times New Roman"/>
              <a:cs typeface="Times New Roman"/>
            </a:endParaRPr>
          </a:p>
          <a:p>
            <a:pPr marL="12700">
              <a:lnSpc>
                <a:spcPct val="100000"/>
              </a:lnSpc>
              <a:spcBef>
                <a:spcPts val="100"/>
              </a:spcBef>
              <a:tabLst>
                <a:tab pos="354965" algn="l"/>
              </a:tabLst>
            </a:pPr>
            <a:r>
              <a:rPr lang="en-US" sz="2000" dirty="0" smtClean="0">
                <a:latin typeface="Times New Roman"/>
                <a:cs typeface="Times New Roman"/>
              </a:rPr>
              <a:t>      </a:t>
            </a:r>
            <a:r>
              <a:rPr lang="en-US" sz="2000" b="1" dirty="0" smtClean="0">
                <a:solidFill>
                  <a:schemeClr val="bg2">
                    <a:lumMod val="50000"/>
                  </a:schemeClr>
                </a:solidFill>
                <a:latin typeface="Times New Roman"/>
                <a:cs typeface="Times New Roman"/>
              </a:rPr>
              <a:t>- Hy</a:t>
            </a:r>
            <a:r>
              <a:rPr sz="2000" b="1" dirty="0" smtClean="0">
                <a:solidFill>
                  <a:schemeClr val="bg2">
                    <a:lumMod val="50000"/>
                  </a:schemeClr>
                </a:solidFill>
                <a:latin typeface="Times New Roman"/>
                <a:cs typeface="Times New Roman"/>
              </a:rPr>
              <a:t>podermis </a:t>
            </a:r>
            <a:r>
              <a:rPr sz="2000" dirty="0">
                <a:latin typeface="Times New Roman"/>
                <a:cs typeface="Times New Roman"/>
              </a:rPr>
              <a:t>(superfecial facia) subcuteneous adipose</a:t>
            </a:r>
            <a:r>
              <a:rPr sz="2000" spc="-185" dirty="0">
                <a:latin typeface="Times New Roman"/>
                <a:cs typeface="Times New Roman"/>
              </a:rPr>
              <a:t> </a:t>
            </a:r>
            <a:r>
              <a:rPr sz="2000" spc="-5" dirty="0">
                <a:latin typeface="Times New Roman"/>
                <a:cs typeface="Times New Roman"/>
              </a:rPr>
              <a:t>layer</a:t>
            </a:r>
            <a:endParaRPr sz="2000" dirty="0">
              <a:latin typeface="Times New Roman"/>
              <a:cs typeface="Times New Roman"/>
            </a:endParaRPr>
          </a:p>
        </p:txBody>
      </p:sp>
      <p:sp>
        <p:nvSpPr>
          <p:cNvPr id="7" name="object 7"/>
          <p:cNvSpPr txBox="1"/>
          <p:nvPr/>
        </p:nvSpPr>
        <p:spPr>
          <a:xfrm>
            <a:off x="459739" y="3935261"/>
            <a:ext cx="8437371" cy="1967846"/>
          </a:xfrm>
          <a:prstGeom prst="rect">
            <a:avLst/>
          </a:prstGeom>
        </p:spPr>
        <p:txBody>
          <a:bodyPr vert="horz" wrap="square" lIns="0" tIns="74295" rIns="0" bIns="0" rtlCol="0">
            <a:spAutoFit/>
          </a:bodyPr>
          <a:lstStyle/>
          <a:p>
            <a:pPr marL="12700">
              <a:lnSpc>
                <a:spcPct val="100000"/>
              </a:lnSpc>
              <a:spcBef>
                <a:spcPts val="585"/>
              </a:spcBef>
              <a:tabLst>
                <a:tab pos="354965" algn="l"/>
              </a:tabLst>
            </a:pPr>
            <a:r>
              <a:rPr sz="2300" dirty="0">
                <a:solidFill>
                  <a:srgbClr val="FFCC66"/>
                </a:solidFill>
                <a:latin typeface="Times New Roman"/>
                <a:cs typeface="Times New Roman"/>
              </a:rPr>
              <a:t>•	</a:t>
            </a:r>
            <a:r>
              <a:rPr sz="2000" spc="5" dirty="0">
                <a:latin typeface="Times New Roman"/>
                <a:cs typeface="Times New Roman"/>
              </a:rPr>
              <a:t>The </a:t>
            </a:r>
            <a:r>
              <a:rPr sz="2000" dirty="0">
                <a:latin typeface="Times New Roman"/>
                <a:cs typeface="Times New Roman"/>
              </a:rPr>
              <a:t>thickness </a:t>
            </a:r>
            <a:r>
              <a:rPr sz="2000" spc="5" dirty="0">
                <a:latin typeface="Times New Roman"/>
                <a:cs typeface="Times New Roman"/>
              </a:rPr>
              <a:t>of </a:t>
            </a:r>
            <a:r>
              <a:rPr sz="2000" spc="-5" dirty="0">
                <a:latin typeface="Times New Roman"/>
                <a:cs typeface="Times New Roman"/>
              </a:rPr>
              <a:t>the </a:t>
            </a:r>
            <a:r>
              <a:rPr sz="2000" dirty="0">
                <a:latin typeface="Times New Roman"/>
                <a:cs typeface="Times New Roman"/>
              </a:rPr>
              <a:t>skin varies </a:t>
            </a:r>
            <a:r>
              <a:rPr sz="2000" spc="5" dirty="0">
                <a:latin typeface="Times New Roman"/>
                <a:cs typeface="Times New Roman"/>
              </a:rPr>
              <a:t>from </a:t>
            </a:r>
            <a:r>
              <a:rPr sz="2000" spc="-5" dirty="0">
                <a:latin typeface="Times New Roman"/>
                <a:cs typeface="Times New Roman"/>
              </a:rPr>
              <a:t>less </a:t>
            </a:r>
            <a:r>
              <a:rPr sz="2000" dirty="0">
                <a:latin typeface="Times New Roman"/>
                <a:cs typeface="Times New Roman"/>
              </a:rPr>
              <a:t>than </a:t>
            </a:r>
            <a:r>
              <a:rPr sz="2000" spc="-5" dirty="0">
                <a:latin typeface="Times New Roman"/>
                <a:cs typeface="Times New Roman"/>
              </a:rPr>
              <a:t>1mm </a:t>
            </a:r>
            <a:r>
              <a:rPr sz="2000" dirty="0">
                <a:latin typeface="Times New Roman"/>
                <a:cs typeface="Times New Roman"/>
              </a:rPr>
              <a:t>to </a:t>
            </a:r>
            <a:r>
              <a:rPr sz="2000" spc="-5" dirty="0">
                <a:latin typeface="Times New Roman"/>
                <a:cs typeface="Times New Roman"/>
              </a:rPr>
              <a:t>more </a:t>
            </a:r>
            <a:r>
              <a:rPr sz="2000" dirty="0">
                <a:latin typeface="Times New Roman"/>
                <a:cs typeface="Times New Roman"/>
              </a:rPr>
              <a:t>than</a:t>
            </a:r>
            <a:r>
              <a:rPr sz="2000" spc="-215" dirty="0">
                <a:latin typeface="Times New Roman"/>
                <a:cs typeface="Times New Roman"/>
              </a:rPr>
              <a:t> </a:t>
            </a:r>
            <a:r>
              <a:rPr sz="2000" spc="-10" dirty="0" smtClean="0">
                <a:latin typeface="Times New Roman"/>
                <a:cs typeface="Times New Roman"/>
              </a:rPr>
              <a:t>5mm.</a:t>
            </a:r>
            <a:endParaRPr lang="en-US" sz="2000" dirty="0">
              <a:latin typeface="Times New Roman"/>
              <a:cs typeface="Times New Roman"/>
            </a:endParaRPr>
          </a:p>
          <a:p>
            <a:pPr marL="12700">
              <a:lnSpc>
                <a:spcPct val="100000"/>
              </a:lnSpc>
              <a:spcBef>
                <a:spcPts val="585"/>
              </a:spcBef>
              <a:tabLst>
                <a:tab pos="354965" algn="l"/>
              </a:tabLst>
            </a:pPr>
            <a:r>
              <a:rPr lang="en-US" sz="2000" b="1" i="1" dirty="0">
                <a:latin typeface="Times New Roman"/>
                <a:cs typeface="Times New Roman"/>
              </a:rPr>
              <a:t> </a:t>
            </a:r>
            <a:r>
              <a:rPr lang="en-US" sz="2000" b="1" i="1" dirty="0" smtClean="0">
                <a:latin typeface="Times New Roman"/>
                <a:cs typeface="Times New Roman"/>
              </a:rPr>
              <a:t>   </a:t>
            </a:r>
            <a:r>
              <a:rPr sz="2000" b="1" i="1" dirty="0" smtClean="0">
                <a:solidFill>
                  <a:srgbClr val="FF0000"/>
                </a:solidFill>
                <a:latin typeface="Times New Roman"/>
                <a:cs typeface="Times New Roman"/>
              </a:rPr>
              <a:t>Thick </a:t>
            </a:r>
            <a:r>
              <a:rPr sz="2000" b="1" i="1" dirty="0">
                <a:solidFill>
                  <a:srgbClr val="FF0000"/>
                </a:solidFill>
                <a:latin typeface="Times New Roman"/>
                <a:cs typeface="Times New Roman"/>
              </a:rPr>
              <a:t>skin </a:t>
            </a:r>
            <a:r>
              <a:rPr sz="2000" dirty="0">
                <a:latin typeface="Times New Roman"/>
                <a:cs typeface="Times New Roman"/>
              </a:rPr>
              <a:t>(hairless skin) contains thick </a:t>
            </a:r>
            <a:r>
              <a:rPr sz="2000" spc="-5" dirty="0">
                <a:latin typeface="Times New Roman"/>
                <a:cs typeface="Times New Roman"/>
              </a:rPr>
              <a:t>epidermis </a:t>
            </a:r>
            <a:r>
              <a:rPr sz="2000" dirty="0">
                <a:latin typeface="Times New Roman"/>
                <a:cs typeface="Times New Roman"/>
              </a:rPr>
              <a:t>e.g </a:t>
            </a:r>
            <a:r>
              <a:rPr sz="2000" spc="-5" dirty="0">
                <a:latin typeface="Times New Roman"/>
                <a:cs typeface="Times New Roman"/>
              </a:rPr>
              <a:t>palms </a:t>
            </a:r>
            <a:r>
              <a:rPr sz="2000" dirty="0" smtClean="0">
                <a:latin typeface="Times New Roman"/>
                <a:cs typeface="Times New Roman"/>
              </a:rPr>
              <a:t>of</a:t>
            </a:r>
            <a:r>
              <a:rPr lang="en-US" sz="2000" dirty="0" smtClean="0">
                <a:latin typeface="Times New Roman"/>
                <a:cs typeface="Times New Roman"/>
              </a:rPr>
              <a:t> </a:t>
            </a:r>
            <a:r>
              <a:rPr sz="2000" spc="-195" dirty="0" smtClean="0">
                <a:latin typeface="Times New Roman"/>
                <a:cs typeface="Times New Roman"/>
              </a:rPr>
              <a:t> </a:t>
            </a:r>
            <a:r>
              <a:rPr sz="2000" dirty="0" smtClean="0">
                <a:latin typeface="Times New Roman"/>
                <a:cs typeface="Times New Roman"/>
              </a:rPr>
              <a:t>hands</a:t>
            </a:r>
            <a:r>
              <a:rPr lang="en-US" sz="2000" dirty="0" smtClean="0">
                <a:latin typeface="Times New Roman"/>
                <a:cs typeface="Times New Roman"/>
              </a:rPr>
              <a:t> , </a:t>
            </a:r>
            <a:r>
              <a:rPr sz="2000" dirty="0" smtClean="0">
                <a:latin typeface="Times New Roman"/>
                <a:cs typeface="Times New Roman"/>
              </a:rPr>
              <a:t>sole</a:t>
            </a:r>
            <a:endParaRPr lang="en-US" sz="2000" dirty="0" smtClean="0">
              <a:latin typeface="Times New Roman"/>
              <a:cs typeface="Times New Roman"/>
            </a:endParaRPr>
          </a:p>
          <a:p>
            <a:pPr marL="12700">
              <a:lnSpc>
                <a:spcPct val="100000"/>
              </a:lnSpc>
              <a:spcBef>
                <a:spcPts val="585"/>
              </a:spcBef>
              <a:tabLst>
                <a:tab pos="354965" algn="l"/>
              </a:tabLst>
            </a:pPr>
            <a:r>
              <a:rPr lang="en-US" sz="2000" dirty="0">
                <a:latin typeface="Times New Roman"/>
                <a:cs typeface="Times New Roman"/>
              </a:rPr>
              <a:t> </a:t>
            </a:r>
            <a:r>
              <a:rPr lang="en-US" sz="2000" dirty="0" smtClean="0">
                <a:latin typeface="Times New Roman"/>
                <a:cs typeface="Times New Roman"/>
              </a:rPr>
              <a:t>  </a:t>
            </a:r>
            <a:r>
              <a:rPr sz="2000" dirty="0" smtClean="0">
                <a:latin typeface="Times New Roman"/>
                <a:cs typeface="Times New Roman"/>
              </a:rPr>
              <a:t> </a:t>
            </a:r>
            <a:r>
              <a:rPr sz="2000" dirty="0">
                <a:latin typeface="Times New Roman"/>
                <a:cs typeface="Times New Roman"/>
              </a:rPr>
              <a:t>of feet. It has sweat glands, no hair </a:t>
            </a:r>
            <a:r>
              <a:rPr sz="2000" spc="-5" dirty="0">
                <a:latin typeface="Times New Roman"/>
                <a:cs typeface="Times New Roman"/>
              </a:rPr>
              <a:t>follicles </a:t>
            </a:r>
            <a:r>
              <a:rPr sz="2000" dirty="0">
                <a:latin typeface="Times New Roman"/>
                <a:cs typeface="Times New Roman"/>
              </a:rPr>
              <a:t>and no sebaceous</a:t>
            </a:r>
            <a:r>
              <a:rPr sz="2000" spc="-190" dirty="0">
                <a:latin typeface="Times New Roman"/>
                <a:cs typeface="Times New Roman"/>
              </a:rPr>
              <a:t> </a:t>
            </a:r>
            <a:r>
              <a:rPr sz="2000" dirty="0" smtClean="0">
                <a:latin typeface="Times New Roman"/>
                <a:cs typeface="Times New Roman"/>
              </a:rPr>
              <a:t>glands.</a:t>
            </a:r>
            <a:endParaRPr lang="en-US" sz="2000" dirty="0" smtClean="0">
              <a:latin typeface="Times New Roman"/>
              <a:cs typeface="Times New Roman"/>
            </a:endParaRPr>
          </a:p>
          <a:p>
            <a:pPr marL="12700">
              <a:lnSpc>
                <a:spcPct val="100000"/>
              </a:lnSpc>
              <a:spcBef>
                <a:spcPts val="585"/>
              </a:spcBef>
              <a:tabLst>
                <a:tab pos="354965" algn="l"/>
              </a:tabLst>
            </a:pPr>
            <a:r>
              <a:rPr lang="en-US" sz="2000" b="1" i="1" dirty="0">
                <a:latin typeface="Times New Roman"/>
                <a:cs typeface="Times New Roman"/>
              </a:rPr>
              <a:t> </a:t>
            </a:r>
            <a:r>
              <a:rPr lang="en-US" sz="2000" b="1" i="1" dirty="0" smtClean="0">
                <a:latin typeface="Times New Roman"/>
                <a:cs typeface="Times New Roman"/>
              </a:rPr>
              <a:t>  </a:t>
            </a:r>
            <a:r>
              <a:rPr sz="2000" b="1" i="1" dirty="0" smtClean="0">
                <a:solidFill>
                  <a:srgbClr val="FF0000"/>
                </a:solidFill>
                <a:latin typeface="Times New Roman"/>
                <a:cs typeface="Times New Roman"/>
              </a:rPr>
              <a:t>Thin </a:t>
            </a:r>
            <a:r>
              <a:rPr sz="2000" b="1" i="1" dirty="0">
                <a:solidFill>
                  <a:srgbClr val="FF0000"/>
                </a:solidFill>
                <a:latin typeface="Times New Roman"/>
                <a:cs typeface="Times New Roman"/>
              </a:rPr>
              <a:t>skin </a:t>
            </a:r>
            <a:r>
              <a:rPr sz="2000" dirty="0">
                <a:latin typeface="Times New Roman"/>
                <a:cs typeface="Times New Roman"/>
              </a:rPr>
              <a:t>(thin </a:t>
            </a:r>
            <a:r>
              <a:rPr sz="2000" spc="-5" dirty="0">
                <a:latin typeface="Times New Roman"/>
                <a:cs typeface="Times New Roman"/>
              </a:rPr>
              <a:t>epidermis) </a:t>
            </a:r>
            <a:r>
              <a:rPr sz="2000" dirty="0">
                <a:latin typeface="Times New Roman"/>
                <a:cs typeface="Times New Roman"/>
              </a:rPr>
              <a:t>contains hair </a:t>
            </a:r>
            <a:r>
              <a:rPr sz="2000" spc="-5" dirty="0">
                <a:latin typeface="Times New Roman"/>
                <a:cs typeface="Times New Roman"/>
              </a:rPr>
              <a:t>follicles, </a:t>
            </a:r>
            <a:r>
              <a:rPr sz="2000" dirty="0">
                <a:latin typeface="Times New Roman"/>
                <a:cs typeface="Times New Roman"/>
              </a:rPr>
              <a:t>sweat glands</a:t>
            </a:r>
            <a:r>
              <a:rPr sz="2000" spc="-175" dirty="0">
                <a:latin typeface="Times New Roman"/>
                <a:cs typeface="Times New Roman"/>
              </a:rPr>
              <a:t> </a:t>
            </a:r>
            <a:r>
              <a:rPr sz="2000" dirty="0">
                <a:latin typeface="Times New Roman"/>
                <a:cs typeface="Times New Roman"/>
              </a:rPr>
              <a:t>and  sebaceous</a:t>
            </a:r>
            <a:r>
              <a:rPr sz="2000" spc="-40" dirty="0">
                <a:latin typeface="Times New Roman"/>
                <a:cs typeface="Times New Roman"/>
              </a:rPr>
              <a:t> </a:t>
            </a:r>
            <a:r>
              <a:rPr lang="en-US" sz="2000" spc="-40" dirty="0" smtClean="0">
                <a:latin typeface="Times New Roman"/>
                <a:cs typeface="Times New Roman"/>
              </a:rPr>
              <a:t>     </a:t>
            </a:r>
            <a:endParaRPr lang="en-US" sz="2000" dirty="0">
              <a:latin typeface="Times New Roman"/>
              <a:cs typeface="Times New Roman"/>
            </a:endParaRPr>
          </a:p>
          <a:p>
            <a:pPr marL="12700">
              <a:lnSpc>
                <a:spcPct val="100000"/>
              </a:lnSpc>
              <a:spcBef>
                <a:spcPts val="585"/>
              </a:spcBef>
              <a:tabLst>
                <a:tab pos="354965" algn="l"/>
              </a:tabLst>
            </a:pPr>
            <a:r>
              <a:rPr lang="en-US" sz="2000" dirty="0" smtClean="0">
                <a:latin typeface="Times New Roman"/>
                <a:cs typeface="Times New Roman"/>
              </a:rPr>
              <a:t>    glands .</a:t>
            </a:r>
            <a:endParaRPr sz="2000" dirty="0">
              <a:latin typeface="Times New Roman"/>
              <a:cs typeface="Times New Roman"/>
            </a:endParaRPr>
          </a:p>
        </p:txBody>
      </p:sp>
      <p:pic>
        <p:nvPicPr>
          <p:cNvPr id="8" name="صورة 7" descr="مكونات-الجلد.jpg"/>
          <p:cNvPicPr>
            <a:picLocks noChangeAspect="1"/>
          </p:cNvPicPr>
          <p:nvPr/>
        </p:nvPicPr>
        <p:blipFill>
          <a:blip r:embed="rId2"/>
          <a:stretch>
            <a:fillRect/>
          </a:stretch>
        </p:blipFill>
        <p:spPr>
          <a:xfrm>
            <a:off x="5143504" y="785794"/>
            <a:ext cx="4000496" cy="2714644"/>
          </a:xfrm>
          <a:prstGeom prst="ellipse">
            <a:avLst/>
          </a:prstGeom>
          <a:ln>
            <a:noFill/>
          </a:ln>
          <a:effectLst>
            <a:softEdge rad="112500"/>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B2C84F3-1567-4335-9E74-128523216210}"/>
              </a:ext>
            </a:extLst>
          </p:cNvPr>
          <p:cNvSpPr>
            <a:spLocks noGrp="1"/>
          </p:cNvSpPr>
          <p:nvPr>
            <p:ph sz="quarter" idx="1"/>
          </p:nvPr>
        </p:nvSpPr>
        <p:spPr>
          <a:xfrm>
            <a:off x="457200" y="469214"/>
            <a:ext cx="7886700" cy="4102786"/>
          </a:xfrm>
        </p:spPr>
        <p:txBody>
          <a:bodyPr>
            <a:normAutofit fontScale="92500" lnSpcReduction="20000"/>
          </a:bodyPr>
          <a:lstStyle/>
          <a:p>
            <a:pPr marL="0" indent="0" algn="l">
              <a:buNone/>
            </a:pPr>
            <a:r>
              <a:rPr lang="en-US" sz="2400" b="1" dirty="0">
                <a:solidFill>
                  <a:schemeClr val="accent6">
                    <a:lumMod val="75000"/>
                  </a:schemeClr>
                </a:solidFill>
              </a:rPr>
              <a:t>4. </a:t>
            </a:r>
            <a:r>
              <a:rPr lang="en-US" sz="3000" b="1" dirty="0" err="1">
                <a:solidFill>
                  <a:schemeClr val="accent6">
                    <a:lumMod val="75000"/>
                  </a:schemeClr>
                </a:solidFill>
              </a:rPr>
              <a:t>Acral</a:t>
            </a:r>
            <a:r>
              <a:rPr lang="en-US" sz="3000" b="1" dirty="0">
                <a:solidFill>
                  <a:schemeClr val="accent6">
                    <a:lumMod val="75000"/>
                  </a:schemeClr>
                </a:solidFill>
              </a:rPr>
              <a:t> </a:t>
            </a:r>
            <a:r>
              <a:rPr lang="en-US" sz="3000" b="1" dirty="0" err="1">
                <a:solidFill>
                  <a:schemeClr val="accent6">
                    <a:lumMod val="75000"/>
                  </a:schemeClr>
                </a:solidFill>
              </a:rPr>
              <a:t>lentiginous</a:t>
            </a:r>
            <a:r>
              <a:rPr lang="en-US" sz="3000" b="1" dirty="0">
                <a:solidFill>
                  <a:schemeClr val="accent6">
                    <a:lumMod val="75000"/>
                  </a:schemeClr>
                </a:solidFill>
              </a:rPr>
              <a:t> melanoma</a:t>
            </a:r>
          </a:p>
          <a:p>
            <a:pPr marL="0" indent="0" algn="l">
              <a:buNone/>
            </a:pPr>
            <a:endParaRPr lang="en-US" sz="2200" b="1" dirty="0">
              <a:solidFill>
                <a:schemeClr val="accent6">
                  <a:lumMod val="75000"/>
                </a:schemeClr>
              </a:solidFill>
            </a:endParaRPr>
          </a:p>
          <a:p>
            <a:pPr marL="0" indent="0" algn="l">
              <a:buNone/>
            </a:pPr>
            <a:endParaRPr lang="en-US" sz="2200" b="1" dirty="0">
              <a:solidFill>
                <a:schemeClr val="accent6">
                  <a:lumMod val="75000"/>
                </a:schemeClr>
              </a:solidFill>
            </a:endParaRPr>
          </a:p>
          <a:p>
            <a:pPr marL="0" indent="0" algn="l">
              <a:buNone/>
            </a:pPr>
            <a:r>
              <a:rPr lang="en-US" sz="1700" dirty="0"/>
              <a:t>a. 2% to 8% of melanomas in Caucasians, 35% to 60% of melanomas in African-Americans, Hispanics, and Asians</a:t>
            </a:r>
          </a:p>
          <a:p>
            <a:pPr marL="0" indent="0" algn="l">
              <a:buNone/>
            </a:pPr>
            <a:r>
              <a:rPr lang="en-US" sz="1700" dirty="0"/>
              <a:t>b. </a:t>
            </a:r>
            <a:r>
              <a:rPr lang="en-US" sz="1700" b="1" u="sng" dirty="0">
                <a:solidFill>
                  <a:schemeClr val="accent1">
                    <a:lumMod val="75000"/>
                  </a:schemeClr>
                </a:solidFill>
              </a:rPr>
              <a:t>Presents in palms, soles, and beneath nail plate (subungual)</a:t>
            </a:r>
            <a:r>
              <a:rPr lang="en-US" sz="1700" dirty="0"/>
              <a:t>. </a:t>
            </a:r>
          </a:p>
          <a:p>
            <a:pPr marL="0" indent="0" algn="l">
              <a:buNone/>
            </a:pPr>
            <a:r>
              <a:rPr lang="en-US" sz="1700" dirty="0"/>
              <a:t>Must be distinguished from melanonychia, a benign, linear, pigmented streak in the nail, common in African and Asian populations. Due to the risk of melanoma, </a:t>
            </a:r>
            <a:br>
              <a:rPr lang="en-US" sz="1700" dirty="0"/>
            </a:br>
            <a:r>
              <a:rPr lang="en-US" sz="1700" dirty="0"/>
              <a:t>biopsy of suspect lesions should be performed.</a:t>
            </a:r>
          </a:p>
          <a:p>
            <a:pPr marL="0" indent="0" algn="l">
              <a:buNone/>
            </a:pPr>
            <a:r>
              <a:rPr lang="en-US" sz="1700" dirty="0"/>
              <a:t>c. Median age at diagnosis is ≈60 years</a:t>
            </a:r>
          </a:p>
          <a:p>
            <a:pPr marL="0" indent="0" algn="l">
              <a:buNone/>
            </a:pPr>
            <a:r>
              <a:rPr lang="en-US" sz="1700" dirty="0"/>
              <a:t>d. Irregular pigmentation, large size (&gt;3 cm) common</a:t>
            </a:r>
          </a:p>
          <a:p>
            <a:pPr marL="0" indent="0" algn="l">
              <a:buNone/>
            </a:pPr>
            <a:r>
              <a:rPr lang="en-US" sz="1700" dirty="0"/>
              <a:t>e. Most common site is great toe or thumb</a:t>
            </a:r>
          </a:p>
          <a:p>
            <a:pPr marL="0" indent="0" algn="l">
              <a:buNone/>
            </a:pPr>
            <a:r>
              <a:rPr lang="en-US" sz="1700" dirty="0"/>
              <a:t>f. Long radial growth phase, transition to vertical growth phase occurs with high risk of metastasis.</a:t>
            </a:r>
            <a:br>
              <a:rPr lang="en-US" sz="1700" dirty="0"/>
            </a:br>
            <a:r>
              <a:rPr lang="en-US" sz="1700" dirty="0"/>
              <a:t>g. </a:t>
            </a:r>
            <a:r>
              <a:rPr lang="en-US" sz="1700" b="1" u="sng" dirty="0">
                <a:solidFill>
                  <a:schemeClr val="accent1">
                    <a:lumMod val="75000"/>
                  </a:schemeClr>
                </a:solidFill>
              </a:rPr>
              <a:t>very aggressive tumor</a:t>
            </a:r>
            <a:endParaRPr lang="ar-JO" sz="1700" b="1" u="sng" dirty="0">
              <a:solidFill>
                <a:schemeClr val="accent1">
                  <a:lumMod val="75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048000" y="4572000"/>
            <a:ext cx="3371850" cy="1766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3962400" y="6338849"/>
            <a:ext cx="1828800" cy="369332"/>
          </a:xfrm>
          <a:prstGeom prst="rect">
            <a:avLst/>
          </a:prstGeom>
          <a:noFill/>
        </p:spPr>
        <p:txBody>
          <a:bodyPr wrap="square" rtlCol="0">
            <a:spAutoFit/>
          </a:bodyPr>
          <a:lstStyle/>
          <a:p>
            <a:r>
              <a:rPr lang="en-US" dirty="0" err="1"/>
              <a:t>melanonychia</a:t>
            </a:r>
            <a:endParaRPr lang="en-US" dirty="0"/>
          </a:p>
        </p:txBody>
      </p:sp>
    </p:spTree>
    <p:extLst>
      <p:ext uri="{BB962C8B-B14F-4D97-AF65-F5344CB8AC3E}">
        <p14:creationId xmlns:p14="http://schemas.microsoft.com/office/powerpoint/2010/main" xmlns="" val="2941660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A3437499-DBD9-9B4D-934A-57B4DD7DE43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66354" y="718704"/>
            <a:ext cx="4343400" cy="3149600"/>
          </a:xfrm>
          <a:prstGeom prst="rect">
            <a:avLst/>
          </a:prstGeom>
          <a:ln>
            <a:noFill/>
          </a:ln>
          <a:effectLst>
            <a:softEdge rad="112500"/>
          </a:effectLst>
        </p:spPr>
      </p:pic>
      <p:pic>
        <p:nvPicPr>
          <p:cNvPr id="5" name="Picture 5">
            <a:extLst>
              <a:ext uri="{FF2B5EF4-FFF2-40B4-BE49-F238E27FC236}">
                <a16:creationId xmlns:a16="http://schemas.microsoft.com/office/drawing/2014/main" xmlns="" id="{E37EC81D-15B7-C243-BD28-E1CAEF48623B}"/>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09754" y="718705"/>
            <a:ext cx="2101244" cy="3149600"/>
          </a:xfrm>
          <a:prstGeom prst="rect">
            <a:avLst/>
          </a:prstGeom>
          <a:ln>
            <a:noFill/>
          </a:ln>
          <a:effectLst>
            <a:softEdge rad="112500"/>
          </a:effectLst>
        </p:spPr>
      </p:pic>
      <p:pic>
        <p:nvPicPr>
          <p:cNvPr id="6" name="Picture 6">
            <a:extLst>
              <a:ext uri="{FF2B5EF4-FFF2-40B4-BE49-F238E27FC236}">
                <a16:creationId xmlns:a16="http://schemas.microsoft.com/office/drawing/2014/main" xmlns="" id="{087C6083-5932-2245-A688-B699C2B527B7}"/>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713047" y="3868304"/>
            <a:ext cx="3810000" cy="2755900"/>
          </a:xfrm>
          <a:prstGeom prst="rect">
            <a:avLst/>
          </a:prstGeom>
          <a:ln>
            <a:noFill/>
          </a:ln>
          <a:effectLst>
            <a:softEdge rad="112500"/>
          </a:effectLst>
        </p:spPr>
      </p:pic>
      <p:pic>
        <p:nvPicPr>
          <p:cNvPr id="8" name="Picture 8">
            <a:extLst>
              <a:ext uri="{FF2B5EF4-FFF2-40B4-BE49-F238E27FC236}">
                <a16:creationId xmlns:a16="http://schemas.microsoft.com/office/drawing/2014/main" xmlns="" id="{46235891-77C0-B245-8477-468D75E1B0CC}"/>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966354" y="3868303"/>
            <a:ext cx="2746693" cy="1904423"/>
          </a:xfrm>
          <a:prstGeom prst="rect">
            <a:avLst/>
          </a:prstGeom>
          <a:ln>
            <a:noFill/>
          </a:ln>
          <a:effectLst>
            <a:softEdge rad="112500"/>
          </a:effectLst>
        </p:spPr>
      </p:pic>
    </p:spTree>
    <p:extLst>
      <p:ext uri="{BB962C8B-B14F-4D97-AF65-F5344CB8AC3E}">
        <p14:creationId xmlns:p14="http://schemas.microsoft.com/office/powerpoint/2010/main" xmlns="" val="1180843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8FFCC935-2709-BE48-B72A-06EE527520F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26341" y="865909"/>
            <a:ext cx="7291317" cy="4861248"/>
          </a:xfrm>
          <a:prstGeom prst="roundRect">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xmlns="" val="385909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134C5A1-7AD0-4CA4-A41A-70986B5EAE45}"/>
              </a:ext>
            </a:extLst>
          </p:cNvPr>
          <p:cNvSpPr>
            <a:spLocks noGrp="1"/>
          </p:cNvSpPr>
          <p:nvPr>
            <p:ph sz="quarter" idx="1"/>
          </p:nvPr>
        </p:nvSpPr>
        <p:spPr>
          <a:xfrm>
            <a:off x="428596" y="214290"/>
            <a:ext cx="7886700" cy="5715040"/>
          </a:xfrm>
        </p:spPr>
        <p:txBody>
          <a:bodyPr>
            <a:normAutofit fontScale="92500" lnSpcReduction="20000"/>
          </a:bodyPr>
          <a:lstStyle/>
          <a:p>
            <a:pPr marL="0" indent="0" algn="l">
              <a:buNone/>
            </a:pPr>
            <a:endParaRPr lang="ar-SA" sz="2800" b="1" dirty="0" smtClean="0">
              <a:solidFill>
                <a:schemeClr val="accent6">
                  <a:lumMod val="75000"/>
                </a:schemeClr>
              </a:solidFill>
            </a:endParaRPr>
          </a:p>
          <a:p>
            <a:pPr marL="0" indent="0" algn="l">
              <a:buNone/>
            </a:pPr>
            <a:r>
              <a:rPr lang="en-US" sz="2800" b="1" dirty="0" smtClean="0">
                <a:solidFill>
                  <a:schemeClr val="accent6">
                    <a:lumMod val="75000"/>
                  </a:schemeClr>
                </a:solidFill>
              </a:rPr>
              <a:t>5</a:t>
            </a:r>
            <a:r>
              <a:rPr lang="en-US" sz="2800" b="1" dirty="0">
                <a:solidFill>
                  <a:schemeClr val="accent6">
                    <a:lumMod val="75000"/>
                  </a:schemeClr>
                </a:solidFill>
              </a:rPr>
              <a:t>. </a:t>
            </a:r>
            <a:r>
              <a:rPr lang="en-US" sz="3300" b="1" dirty="0" err="1">
                <a:solidFill>
                  <a:schemeClr val="accent6">
                    <a:lumMod val="75000"/>
                  </a:schemeClr>
                </a:solidFill>
              </a:rPr>
              <a:t>Noncutaneous</a:t>
            </a:r>
            <a:r>
              <a:rPr lang="en-US" sz="3300" b="1" dirty="0">
                <a:solidFill>
                  <a:schemeClr val="accent6">
                    <a:lumMod val="75000"/>
                  </a:schemeClr>
                </a:solidFill>
              </a:rPr>
              <a:t> melanoma</a:t>
            </a:r>
          </a:p>
          <a:p>
            <a:pPr marL="0" indent="0" algn="l">
              <a:buNone/>
            </a:pPr>
            <a:endParaRPr lang="ar-SA" sz="3400" b="1" dirty="0" smtClean="0">
              <a:solidFill>
                <a:schemeClr val="accent3">
                  <a:lumMod val="75000"/>
                </a:schemeClr>
              </a:solidFill>
            </a:endParaRPr>
          </a:p>
          <a:p>
            <a:pPr marL="0" indent="0" algn="l">
              <a:buNone/>
            </a:pPr>
            <a:r>
              <a:rPr lang="en-US" sz="3400" b="1" dirty="0" smtClean="0">
                <a:solidFill>
                  <a:schemeClr val="accent3">
                    <a:lumMod val="75000"/>
                  </a:schemeClr>
                </a:solidFill>
              </a:rPr>
              <a:t>( </a:t>
            </a:r>
            <a:r>
              <a:rPr lang="en-US" sz="3400" b="1" dirty="0">
                <a:solidFill>
                  <a:schemeClr val="accent3">
                    <a:lumMod val="75000"/>
                  </a:schemeClr>
                </a:solidFill>
              </a:rPr>
              <a:t>less common but more aggressive than cutaneous melanoma </a:t>
            </a:r>
            <a:r>
              <a:rPr lang="en-US" sz="3400" b="1" dirty="0" smtClean="0">
                <a:solidFill>
                  <a:schemeClr val="accent3">
                    <a:lumMod val="75000"/>
                  </a:schemeClr>
                </a:solidFill>
              </a:rPr>
              <a:t>)</a:t>
            </a:r>
            <a:endParaRPr lang="en-US" sz="3400" b="1" dirty="0">
              <a:solidFill>
                <a:schemeClr val="accent3">
                  <a:lumMod val="75000"/>
                </a:schemeClr>
              </a:solidFill>
            </a:endParaRPr>
          </a:p>
          <a:p>
            <a:pPr marL="0" indent="0" algn="l">
              <a:buNone/>
            </a:pPr>
            <a:r>
              <a:rPr lang="en-US" sz="2000" b="1" dirty="0">
                <a:solidFill>
                  <a:srgbClr val="C00000"/>
                </a:solidFill>
              </a:rPr>
              <a:t>1. Mucosal melanoma</a:t>
            </a:r>
          </a:p>
          <a:p>
            <a:pPr marL="0" indent="0" algn="l">
              <a:buNone/>
            </a:pPr>
            <a:r>
              <a:rPr lang="en-US" sz="1600" dirty="0"/>
              <a:t>a. Mucosal melanomas represent &lt;2% of melanomas, most commonly presenting within the genital tract, anorectal region, and head and neck mucosal surfaces.</a:t>
            </a:r>
          </a:p>
          <a:p>
            <a:pPr marL="0" indent="0" algn="l">
              <a:buNone/>
            </a:pPr>
            <a:r>
              <a:rPr lang="en-US" sz="1600" dirty="0"/>
              <a:t>b. Difficult to detect; typically advanced at the time of diagnosis with poor prognosis.</a:t>
            </a:r>
          </a:p>
          <a:p>
            <a:pPr marL="0" indent="0" algn="l">
              <a:buNone/>
            </a:pPr>
            <a:r>
              <a:rPr lang="en-US" sz="1600" dirty="0"/>
              <a:t>c. Radical excision is of questionable benefit.</a:t>
            </a:r>
            <a:br>
              <a:rPr lang="en-US" sz="1600" dirty="0"/>
            </a:br>
            <a:endParaRPr lang="en-US" sz="1600" dirty="0"/>
          </a:p>
          <a:p>
            <a:pPr marL="0" indent="0" algn="l">
              <a:buNone/>
            </a:pPr>
            <a:r>
              <a:rPr lang="en-US" sz="2000" b="1" dirty="0">
                <a:solidFill>
                  <a:srgbClr val="C00000"/>
                </a:solidFill>
              </a:rPr>
              <a:t>2. Ocular melanoma</a:t>
            </a:r>
          </a:p>
          <a:p>
            <a:pPr marL="0" indent="0" algn="l">
              <a:buNone/>
            </a:pPr>
            <a:r>
              <a:rPr lang="en-US" sz="1600" dirty="0"/>
              <a:t>a. Represent 2% to 5% of melanomas (</a:t>
            </a:r>
            <a:r>
              <a:rPr lang="en-US" sz="1600" b="1" u="sng" dirty="0">
                <a:solidFill>
                  <a:schemeClr val="accent1">
                    <a:lumMod val="75000"/>
                  </a:schemeClr>
                </a:solidFill>
              </a:rPr>
              <a:t>most commonly </a:t>
            </a:r>
            <a:r>
              <a:rPr lang="en-US" sz="1600" b="1" u="sng" dirty="0" err="1">
                <a:solidFill>
                  <a:schemeClr val="accent1">
                    <a:lumMod val="75000"/>
                  </a:schemeClr>
                </a:solidFill>
              </a:rPr>
              <a:t>noncutaneous</a:t>
            </a:r>
            <a:r>
              <a:rPr lang="en-US" sz="1600" b="1" u="sng" dirty="0">
                <a:solidFill>
                  <a:schemeClr val="accent1">
                    <a:lumMod val="75000"/>
                  </a:schemeClr>
                </a:solidFill>
              </a:rPr>
              <a:t>  melanoma)</a:t>
            </a:r>
          </a:p>
          <a:p>
            <a:pPr marL="0" indent="0" algn="l">
              <a:buNone/>
            </a:pPr>
            <a:r>
              <a:rPr lang="en-US" sz="1600" dirty="0"/>
              <a:t>b. Interference with vision leads to earlier diagnosis.</a:t>
            </a:r>
          </a:p>
          <a:p>
            <a:pPr marL="0" indent="0" algn="l">
              <a:buNone/>
            </a:pPr>
            <a:r>
              <a:rPr lang="en-US" sz="1600" dirty="0"/>
              <a:t>c. Melanomas of iris are similar to cutaneous melanomas in genetics/behavior; melanomas of the posterior uvea act more like mucosal melanomas and have a worse prognosis.</a:t>
            </a:r>
          </a:p>
          <a:p>
            <a:pPr marL="0" indent="0" algn="l">
              <a:buNone/>
            </a:pPr>
            <a:r>
              <a:rPr lang="en-US" sz="1600" dirty="0"/>
              <a:t>d. The eye has no lymphatic drainage; therefore, </a:t>
            </a:r>
            <a:r>
              <a:rPr lang="en-US" sz="1600" b="1" u="sng" dirty="0">
                <a:solidFill>
                  <a:schemeClr val="accent1">
                    <a:lumMod val="75000"/>
                  </a:schemeClr>
                </a:solidFill>
              </a:rPr>
              <a:t>no nodal metastasis is seen</a:t>
            </a:r>
          </a:p>
          <a:p>
            <a:pPr marL="0" indent="0" algn="l">
              <a:buNone/>
            </a:pPr>
            <a:r>
              <a:rPr lang="en-US" sz="1600" dirty="0"/>
              <a:t>e. The liver is the main site of metastatic disease</a:t>
            </a:r>
          </a:p>
          <a:p>
            <a:pPr marL="0" indent="0" algn="l">
              <a:buNone/>
            </a:pPr>
            <a:r>
              <a:rPr lang="en-US" sz="1600" dirty="0"/>
              <a:t>f. </a:t>
            </a:r>
            <a:r>
              <a:rPr lang="en-US" sz="1600" b="1" u="sng" dirty="0">
                <a:solidFill>
                  <a:schemeClr val="accent1">
                    <a:lumMod val="75000"/>
                  </a:schemeClr>
                </a:solidFill>
              </a:rPr>
              <a:t>Treatment is by enucleation</a:t>
            </a:r>
            <a:endParaRPr lang="ar-JO" sz="1600" b="1" u="sng" dirty="0">
              <a:solidFill>
                <a:schemeClr val="accent1">
                  <a:lumMod val="75000"/>
                </a:schemeClr>
              </a:solidFill>
            </a:endParaRPr>
          </a:p>
        </p:txBody>
      </p:sp>
      <mc:AlternateContent xmlns:mc="http://schemas.openxmlformats.org/markup-compatibility/2006">
        <mc:Choice xmlns:p14="http://schemas.microsoft.com/office/powerpoint/2010/main" xmlns="" Requires="p14">
          <p:contentPart p14:bwMode="auto" r:id="rId2">
            <p14:nvContentPartPr>
              <p14:cNvPr id="15" name="Ink 14">
                <a:extLst>
                  <a:ext uri="{FF2B5EF4-FFF2-40B4-BE49-F238E27FC236}">
                    <a16:creationId xmlns:a16="http://schemas.microsoft.com/office/drawing/2014/main" id="{43A14FAB-8637-4C40-9F5F-6593D16135F4}"/>
                  </a:ext>
                </a:extLst>
              </p14:cNvPr>
              <p14:cNvContentPartPr/>
              <p14:nvPr/>
            </p14:nvContentPartPr>
            <p14:xfrm>
              <a:off x="3339646" y="2805092"/>
              <a:ext cx="270" cy="270"/>
            </p14:xfrm>
          </p:contentPart>
        </mc:Choice>
        <mc:Fallback>
          <p:pic>
            <p:nvPicPr>
              <p:cNvPr id="15" name="Ink 14">
                <a:extLst>
                  <a:ext uri="{FF2B5EF4-FFF2-40B4-BE49-F238E27FC236}">
                    <a16:creationId xmlns:a16="http://schemas.microsoft.com/office/drawing/2014/main" xmlns="" xmlns:p14="http://schemas.microsoft.com/office/powerpoint/2010/main" id="{43A14FAB-8637-4C40-9F5F-6593D16135F4}"/>
                  </a:ext>
                </a:extLst>
              </p:cNvPr>
              <p:cNvPicPr/>
              <p:nvPr/>
            </p:nvPicPr>
            <p:blipFill>
              <a:blip r:embed="rId3"/>
              <a:stretch>
                <a:fillRect/>
              </a:stretch>
            </p:blipFill>
            <p:spPr>
              <a:xfrm>
                <a:off x="3332896" y="2798342"/>
                <a:ext cx="13500" cy="13500"/>
              </a:xfrm>
              <a:prstGeom prst="rect">
                <a:avLst/>
              </a:prstGeom>
            </p:spPr>
          </p:pic>
        </mc:Fallback>
      </mc:AlternateContent>
    </p:spTree>
    <p:extLst>
      <p:ext uri="{BB962C8B-B14F-4D97-AF65-F5344CB8AC3E}">
        <p14:creationId xmlns:p14="http://schemas.microsoft.com/office/powerpoint/2010/main" xmlns="" val="648061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12165A24-388C-7944-BD9B-6C963B79FB66}"/>
              </a:ext>
            </a:extLst>
          </p:cNvPr>
          <p:cNvSpPr>
            <a:spLocks noGrp="1"/>
          </p:cNvSpPr>
          <p:nvPr>
            <p:ph sz="quarter" idx="1"/>
          </p:nvPr>
        </p:nvSpPr>
        <p:spPr>
          <a:xfrm>
            <a:off x="928662" y="357166"/>
            <a:ext cx="7329168" cy="1231106"/>
          </a:xfrm>
        </p:spPr>
        <p:txBody>
          <a:bodyPr>
            <a:normAutofit/>
          </a:bodyPr>
          <a:lstStyle/>
          <a:p>
            <a:pPr algn="ctr">
              <a:buNone/>
            </a:pPr>
            <a:r>
              <a:rPr lang="en-US" sz="4000" b="1" dirty="0" smtClean="0">
                <a:solidFill>
                  <a:schemeClr val="accent6">
                    <a:lumMod val="75000"/>
                  </a:schemeClr>
                </a:solidFill>
              </a:rPr>
              <a:t>Mucosal </a:t>
            </a:r>
            <a:r>
              <a:rPr lang="en-US" sz="4000" b="1" dirty="0">
                <a:solidFill>
                  <a:schemeClr val="accent6">
                    <a:lumMod val="75000"/>
                  </a:schemeClr>
                </a:solidFill>
              </a:rPr>
              <a:t>Melanoma </a:t>
            </a:r>
          </a:p>
        </p:txBody>
      </p:sp>
      <p:pic>
        <p:nvPicPr>
          <p:cNvPr id="4" name="Picture 4">
            <a:extLst>
              <a:ext uri="{FF2B5EF4-FFF2-40B4-BE49-F238E27FC236}">
                <a16:creationId xmlns:a16="http://schemas.microsoft.com/office/drawing/2014/main" xmlns="" id="{9FB4E6F8-EC72-484A-B872-CE66BEC631E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902364" y="1637402"/>
            <a:ext cx="4572000" cy="3899290"/>
          </a:xfrm>
          <a:prstGeom prst="rect">
            <a:avLst/>
          </a:prstGeom>
          <a:ln>
            <a:noFill/>
          </a:ln>
          <a:effectLst>
            <a:softEdge rad="112500"/>
          </a:effectLst>
        </p:spPr>
      </p:pic>
      <p:pic>
        <p:nvPicPr>
          <p:cNvPr id="5" name="Picture 5">
            <a:extLst>
              <a:ext uri="{FF2B5EF4-FFF2-40B4-BE49-F238E27FC236}">
                <a16:creationId xmlns:a16="http://schemas.microsoft.com/office/drawing/2014/main" xmlns="" id="{0251C66E-628E-E34E-A603-845DAE92C57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563144" y="3175000"/>
            <a:ext cx="2523947" cy="3005051"/>
          </a:xfrm>
          <a:prstGeom prst="rect">
            <a:avLst/>
          </a:prstGeom>
          <a:ln>
            <a:noFill/>
          </a:ln>
          <a:effectLst>
            <a:softEdge rad="112500"/>
          </a:effectLst>
        </p:spPr>
      </p:pic>
      <p:sp>
        <p:nvSpPr>
          <p:cNvPr id="2" name="TextBox 1">
            <a:extLst>
              <a:ext uri="{FF2B5EF4-FFF2-40B4-BE49-F238E27FC236}">
                <a16:creationId xmlns:a16="http://schemas.microsoft.com/office/drawing/2014/main" xmlns="" id="{80B9B3A5-9963-B444-9853-6174DDFBEDFD}"/>
              </a:ext>
            </a:extLst>
          </p:cNvPr>
          <p:cNvSpPr txBox="1"/>
          <p:nvPr/>
        </p:nvSpPr>
        <p:spPr>
          <a:xfrm>
            <a:off x="1556326" y="1896957"/>
            <a:ext cx="3927764" cy="830997"/>
          </a:xfrm>
          <a:prstGeom prst="rect">
            <a:avLst/>
          </a:prstGeom>
          <a:noFill/>
        </p:spPr>
        <p:txBody>
          <a:bodyPr wrap="square" rtlCol="0">
            <a:spAutoFit/>
          </a:bodyPr>
          <a:lstStyle/>
          <a:p>
            <a:pPr algn="l"/>
            <a:r>
              <a:rPr lang="en-US" sz="2400" b="1" dirty="0">
                <a:solidFill>
                  <a:srgbClr val="C00000"/>
                </a:solidFill>
              </a:rPr>
              <a:t>Hard palate</a:t>
            </a:r>
          </a:p>
          <a:p>
            <a:pPr algn="l"/>
            <a:r>
              <a:rPr lang="en-US" sz="2400" b="1" dirty="0">
                <a:solidFill>
                  <a:srgbClr val="C00000"/>
                </a:solidFill>
              </a:rPr>
              <a:t> melanoma</a:t>
            </a:r>
            <a:r>
              <a:rPr lang="en-US" sz="2100" b="1" dirty="0">
                <a:solidFill>
                  <a:srgbClr val="C00000"/>
                </a:solidFill>
              </a:rPr>
              <a:t> </a:t>
            </a:r>
          </a:p>
        </p:txBody>
      </p:sp>
    </p:spTree>
    <p:extLst>
      <p:ext uri="{BB962C8B-B14F-4D97-AF65-F5344CB8AC3E}">
        <p14:creationId xmlns:p14="http://schemas.microsoft.com/office/powerpoint/2010/main" xmlns="" val="4261073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4DD6F06-4147-6346-ACE2-DF7D3DA15CC9}"/>
              </a:ext>
            </a:extLst>
          </p:cNvPr>
          <p:cNvSpPr>
            <a:spLocks noGrp="1"/>
          </p:cNvSpPr>
          <p:nvPr>
            <p:ph sz="quarter" idx="1"/>
          </p:nvPr>
        </p:nvSpPr>
        <p:spPr>
          <a:xfrm>
            <a:off x="0" y="642918"/>
            <a:ext cx="5216318" cy="415498"/>
          </a:xfrm>
        </p:spPr>
        <p:txBody>
          <a:bodyPr>
            <a:noAutofit/>
          </a:bodyPr>
          <a:lstStyle/>
          <a:p>
            <a:pPr>
              <a:buNone/>
            </a:pPr>
            <a:r>
              <a:rPr lang="en-US" sz="2800" b="1" dirty="0">
                <a:solidFill>
                  <a:srgbClr val="C00000"/>
                </a:solidFill>
              </a:rPr>
              <a:t>Anorectal melanoma</a:t>
            </a:r>
          </a:p>
        </p:txBody>
      </p:sp>
      <p:pic>
        <p:nvPicPr>
          <p:cNvPr id="6" name="Picture 6">
            <a:extLst>
              <a:ext uri="{FF2B5EF4-FFF2-40B4-BE49-F238E27FC236}">
                <a16:creationId xmlns:a16="http://schemas.microsoft.com/office/drawing/2014/main" xmlns="" id="{3C2BF5BC-544A-B447-A818-823F2402C80B}"/>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366330" y="214291"/>
            <a:ext cx="2991884" cy="5997164"/>
          </a:xfrm>
          <a:prstGeom prst="rect">
            <a:avLst/>
          </a:prstGeom>
          <a:ln>
            <a:noFill/>
          </a:ln>
          <a:effectLst>
            <a:softEdge rad="112500"/>
          </a:effectLst>
        </p:spPr>
      </p:pic>
      <p:pic>
        <p:nvPicPr>
          <p:cNvPr id="8" name="Picture 8">
            <a:extLst>
              <a:ext uri="{FF2B5EF4-FFF2-40B4-BE49-F238E27FC236}">
                <a16:creationId xmlns:a16="http://schemas.microsoft.com/office/drawing/2014/main" xmlns="" id="{5EBD0054-2F26-D54D-AEEA-7D6A16AABCA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85768" y="2605809"/>
            <a:ext cx="4635213" cy="3462830"/>
          </a:xfrm>
          <a:prstGeom prst="rect">
            <a:avLst/>
          </a:prstGeom>
          <a:ln>
            <a:noFill/>
          </a:ln>
          <a:effectLst>
            <a:softEdge rad="112500"/>
          </a:effectLst>
        </p:spPr>
      </p:pic>
    </p:spTree>
    <p:extLst>
      <p:ext uri="{BB962C8B-B14F-4D97-AF65-F5344CB8AC3E}">
        <p14:creationId xmlns:p14="http://schemas.microsoft.com/office/powerpoint/2010/main" xmlns="" val="2292017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9C4D743-F661-C246-BB07-0A30733AEC1C}"/>
              </a:ext>
            </a:extLst>
          </p:cNvPr>
          <p:cNvSpPr>
            <a:spLocks noGrp="1"/>
          </p:cNvSpPr>
          <p:nvPr>
            <p:ph sz="quarter" idx="1"/>
          </p:nvPr>
        </p:nvSpPr>
        <p:spPr>
          <a:xfrm>
            <a:off x="1142976" y="642918"/>
            <a:ext cx="6547611" cy="507831"/>
          </a:xfrm>
        </p:spPr>
        <p:txBody>
          <a:bodyPr>
            <a:normAutofit fontScale="92500" lnSpcReduction="20000"/>
          </a:bodyPr>
          <a:lstStyle/>
          <a:p>
            <a:pPr algn="ctr">
              <a:buNone/>
            </a:pPr>
            <a:r>
              <a:rPr lang="en-US" sz="3300" b="1" dirty="0">
                <a:solidFill>
                  <a:schemeClr val="accent6">
                    <a:lumMod val="75000"/>
                  </a:schemeClr>
                </a:solidFill>
              </a:rPr>
              <a:t>Ocular melanoma</a:t>
            </a:r>
          </a:p>
        </p:txBody>
      </p:sp>
      <p:pic>
        <p:nvPicPr>
          <p:cNvPr id="6" name="Picture 6">
            <a:extLst>
              <a:ext uri="{FF2B5EF4-FFF2-40B4-BE49-F238E27FC236}">
                <a16:creationId xmlns:a16="http://schemas.microsoft.com/office/drawing/2014/main" xmlns="" id="{6D89BD9A-9C2D-E64C-9A55-CA8BC4146CB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18810" y="1571612"/>
            <a:ext cx="7170826" cy="4778857"/>
          </a:xfrm>
          <a:prstGeom prst="rect">
            <a:avLst/>
          </a:prstGeom>
          <a:ln>
            <a:noFill/>
          </a:ln>
          <a:effectLst>
            <a:softEdge rad="112500"/>
          </a:effectLst>
        </p:spPr>
      </p:pic>
    </p:spTree>
    <p:extLst>
      <p:ext uri="{BB962C8B-B14F-4D97-AF65-F5344CB8AC3E}">
        <p14:creationId xmlns:p14="http://schemas.microsoft.com/office/powerpoint/2010/main" xmlns="" val="2294829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34ED633-D6CA-405A-A8DF-A79E2DE3775C}"/>
              </a:ext>
            </a:extLst>
          </p:cNvPr>
          <p:cNvSpPr>
            <a:spLocks noGrp="1"/>
          </p:cNvSpPr>
          <p:nvPr>
            <p:ph sz="quarter" idx="1"/>
          </p:nvPr>
        </p:nvSpPr>
        <p:spPr>
          <a:xfrm>
            <a:off x="628650" y="714357"/>
            <a:ext cx="7886700" cy="4775616"/>
          </a:xfrm>
        </p:spPr>
        <p:txBody>
          <a:bodyPr>
            <a:normAutofit/>
          </a:bodyPr>
          <a:lstStyle/>
          <a:p>
            <a:pPr marL="0" indent="0" algn="l">
              <a:buNone/>
            </a:pPr>
            <a:r>
              <a:rPr lang="en-US" sz="1600" b="1" dirty="0">
                <a:solidFill>
                  <a:schemeClr val="accent6">
                    <a:lumMod val="75000"/>
                  </a:schemeClr>
                </a:solidFill>
              </a:rPr>
              <a:t>6. </a:t>
            </a:r>
            <a:r>
              <a:rPr lang="en-US" sz="2800" b="1" dirty="0">
                <a:solidFill>
                  <a:schemeClr val="accent6">
                    <a:lumMod val="75000"/>
                  </a:schemeClr>
                </a:solidFill>
              </a:rPr>
              <a:t>Melanoma with an unknown primary</a:t>
            </a:r>
          </a:p>
          <a:p>
            <a:pPr marL="0" indent="0" algn="l">
              <a:buNone/>
            </a:pPr>
            <a:endParaRPr lang="en-US" sz="3200" b="1" dirty="0">
              <a:solidFill>
                <a:schemeClr val="accent6">
                  <a:lumMod val="75000"/>
                </a:schemeClr>
              </a:solidFill>
            </a:endParaRPr>
          </a:p>
          <a:p>
            <a:pPr marL="0" indent="0" algn="l">
              <a:buNone/>
            </a:pPr>
            <a:r>
              <a:rPr lang="en-US" sz="2000" dirty="0"/>
              <a:t>1. Represent 3% of melanomas</a:t>
            </a:r>
          </a:p>
          <a:p>
            <a:pPr marL="0" indent="0" algn="l">
              <a:buNone/>
            </a:pPr>
            <a:r>
              <a:rPr lang="en-US" sz="2000" dirty="0"/>
              <a:t>2. Diagnosis is by exclusion</a:t>
            </a:r>
          </a:p>
          <a:p>
            <a:pPr marL="0" indent="0" algn="l">
              <a:buNone/>
            </a:pPr>
            <a:r>
              <a:rPr lang="en-US" sz="2000" dirty="0"/>
              <a:t>3. Nodal metastases are the most common presentation</a:t>
            </a:r>
          </a:p>
          <a:p>
            <a:pPr marL="0" indent="0" algn="l">
              <a:buNone/>
            </a:pPr>
            <a:r>
              <a:rPr lang="en-US" sz="2000" dirty="0"/>
              <a:t>4. Prognosis is similar to metastatic melanomas with a known primary</a:t>
            </a:r>
            <a:r>
              <a:rPr lang="en-US" sz="1350" dirty="0"/>
              <a:t>.</a:t>
            </a:r>
            <a:endParaRPr lang="ar-JO" sz="1350" dirty="0"/>
          </a:p>
        </p:txBody>
      </p:sp>
    </p:spTree>
    <p:extLst>
      <p:ext uri="{BB962C8B-B14F-4D97-AF65-F5344CB8AC3E}">
        <p14:creationId xmlns:p14="http://schemas.microsoft.com/office/powerpoint/2010/main" xmlns="" val="3101961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785786" y="285728"/>
            <a:ext cx="7858180" cy="6215106"/>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SA"/>
          </a:p>
        </p:txBody>
      </p:sp>
      <p:graphicFrame>
        <p:nvGraphicFramePr>
          <p:cNvPr id="4" name="Diagram 3"/>
          <p:cNvGraphicFramePr/>
          <p:nvPr>
            <p:extLst>
              <p:ext uri="{D42A27DB-BD31-4B8C-83A1-F6EECF244321}">
                <p14:modId xmlns:p14="http://schemas.microsoft.com/office/powerpoint/2010/main" xmlns="" val="1974954945"/>
              </p:ext>
            </p:extLst>
          </p:nvPr>
        </p:nvGraphicFramePr>
        <p:xfrm>
          <a:off x="1752600" y="609600"/>
          <a:ext cx="60960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757751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C2575B1D-B268-2B42-9D2D-74760A1765A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35454" y="4357"/>
            <a:ext cx="4018455" cy="6771465"/>
          </a:xfrm>
          <a:prstGeom prst="rect">
            <a:avLst/>
          </a:prstGeom>
        </p:spPr>
      </p:pic>
    </p:spTree>
    <p:extLst>
      <p:ext uri="{BB962C8B-B14F-4D97-AF65-F5344CB8AC3E}">
        <p14:creationId xmlns:p14="http://schemas.microsoft.com/office/powerpoint/2010/main" xmlns="" val="2840544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5195" y="0"/>
            <a:ext cx="8319770" cy="6858000"/>
          </a:xfrm>
          <a:custGeom>
            <a:avLst/>
            <a:gdLst/>
            <a:ahLst/>
            <a:cxnLst/>
            <a:rect l="l" t="t" r="r" b="b"/>
            <a:pathLst>
              <a:path w="8319770" h="6858000">
                <a:moveTo>
                  <a:pt x="0" y="6858000"/>
                </a:moveTo>
                <a:lnTo>
                  <a:pt x="8319515" y="6858000"/>
                </a:lnTo>
                <a:lnTo>
                  <a:pt x="8319515" y="0"/>
                </a:lnTo>
                <a:lnTo>
                  <a:pt x="0" y="0"/>
                </a:lnTo>
                <a:lnTo>
                  <a:pt x="0" y="6858000"/>
                </a:lnTo>
                <a:close/>
              </a:path>
            </a:pathLst>
          </a:custGeom>
          <a:solidFill>
            <a:srgbClr val="006600"/>
          </a:solidFill>
        </p:spPr>
        <p:txBody>
          <a:bodyPr wrap="square" lIns="0" tIns="0" rIns="0" bIns="0" rtlCol="0"/>
          <a:lstStyle/>
          <a:p>
            <a:endParaRPr/>
          </a:p>
        </p:txBody>
      </p:sp>
      <p:grpSp>
        <p:nvGrpSpPr>
          <p:cNvPr id="3" name="object 3"/>
          <p:cNvGrpSpPr/>
          <p:nvPr/>
        </p:nvGrpSpPr>
        <p:grpSpPr>
          <a:xfrm>
            <a:off x="0" y="0"/>
            <a:ext cx="9144000" cy="6858000"/>
            <a:chOff x="0" y="0"/>
            <a:chExt cx="9144000" cy="6858000"/>
          </a:xfrm>
          <a:pattFill prst="pct5">
            <a:fgClr>
              <a:schemeClr val="bg1"/>
            </a:fgClr>
            <a:bgClr>
              <a:schemeClr val="bg1"/>
            </a:bgClr>
          </a:pattFill>
        </p:grpSpPr>
        <p:sp>
          <p:nvSpPr>
            <p:cNvPr id="4" name="object 4"/>
            <p:cNvSpPr/>
            <p:nvPr/>
          </p:nvSpPr>
          <p:spPr>
            <a:xfrm>
              <a:off x="8744711" y="0"/>
              <a:ext cx="399287" cy="6857996"/>
            </a:xfrm>
            <a:prstGeom prst="rect">
              <a:avLst/>
            </a:prstGeom>
            <a:grpFill/>
          </p:spPr>
          <p:txBody>
            <a:bodyPr wrap="square" lIns="0" tIns="0" rIns="0" bIns="0" rtlCol="0"/>
            <a:lstStyle/>
            <a:p>
              <a:endParaRPr/>
            </a:p>
          </p:txBody>
        </p:sp>
        <p:sp>
          <p:nvSpPr>
            <p:cNvPr id="5" name="object 5"/>
            <p:cNvSpPr/>
            <p:nvPr/>
          </p:nvSpPr>
          <p:spPr>
            <a:xfrm>
              <a:off x="0" y="0"/>
              <a:ext cx="9143999" cy="6857998"/>
            </a:xfrm>
            <a:prstGeom prst="rect">
              <a:avLst/>
            </a:prstGeom>
            <a:grpFill/>
          </p:spPr>
          <p:txBody>
            <a:bodyPr wrap="square" lIns="0" tIns="0" rIns="0" bIns="0" rtlCol="0"/>
            <a:lstStyle/>
            <a:p>
              <a:endParaRPr/>
            </a:p>
          </p:txBody>
        </p:sp>
        <p:sp>
          <p:nvSpPr>
            <p:cNvPr id="6" name="object 6"/>
            <p:cNvSpPr/>
            <p:nvPr/>
          </p:nvSpPr>
          <p:spPr>
            <a:xfrm>
              <a:off x="0" y="304800"/>
              <a:ext cx="1143000" cy="655320"/>
            </a:xfrm>
            <a:prstGeom prst="rect">
              <a:avLst/>
            </a:prstGeom>
            <a:grpFill/>
          </p:spPr>
          <p:txBody>
            <a:bodyPr wrap="square" lIns="0" tIns="0" rIns="0" bIns="0" rtlCol="0"/>
            <a:lstStyle/>
            <a:p>
              <a:endParaRPr/>
            </a:p>
          </p:txBody>
        </p:sp>
      </p:grpSp>
      <p:sp>
        <p:nvSpPr>
          <p:cNvPr id="7" name="object 7"/>
          <p:cNvSpPr txBox="1"/>
          <p:nvPr/>
        </p:nvSpPr>
        <p:spPr>
          <a:xfrm>
            <a:off x="688340" y="549909"/>
            <a:ext cx="8081645" cy="5833007"/>
          </a:xfrm>
          <a:prstGeom prst="rect">
            <a:avLst/>
          </a:prstGeom>
          <a:solidFill>
            <a:schemeClr val="accent6">
              <a:lumMod val="40000"/>
              <a:lumOff val="60000"/>
            </a:schemeClr>
          </a:solidFill>
        </p:spPr>
        <p:txBody>
          <a:bodyPr vert="horz" wrap="square" lIns="0" tIns="13335" rIns="0" bIns="0" rtlCol="0">
            <a:spAutoFit/>
          </a:bodyPr>
          <a:lstStyle/>
          <a:p>
            <a:pPr marL="12700">
              <a:lnSpc>
                <a:spcPct val="100000"/>
              </a:lnSpc>
              <a:spcBef>
                <a:spcPts val="105"/>
              </a:spcBef>
            </a:pPr>
            <a:r>
              <a:rPr sz="2800" b="1" spc="-5" dirty="0" smtClean="0">
                <a:solidFill>
                  <a:srgbClr val="C00000"/>
                </a:solidFill>
                <a:latin typeface="Times New Roman"/>
                <a:cs typeface="Times New Roman"/>
              </a:rPr>
              <a:t>Epidermis</a:t>
            </a:r>
            <a:endParaRPr lang="en-US" sz="2800" dirty="0">
              <a:solidFill>
                <a:srgbClr val="C00000"/>
              </a:solidFill>
              <a:latin typeface="Times New Roman"/>
              <a:cs typeface="Times New Roman"/>
            </a:endParaRPr>
          </a:p>
          <a:p>
            <a:pPr marL="12700">
              <a:lnSpc>
                <a:spcPct val="100000"/>
              </a:lnSpc>
              <a:spcBef>
                <a:spcPts val="105"/>
              </a:spcBef>
            </a:pPr>
            <a:r>
              <a:rPr lang="en-US" sz="2800" dirty="0">
                <a:solidFill>
                  <a:srgbClr val="C00000"/>
                </a:solidFill>
                <a:latin typeface="Times New Roman"/>
                <a:cs typeface="Times New Roman"/>
              </a:rPr>
              <a:t> </a:t>
            </a:r>
            <a:r>
              <a:rPr lang="en-US" sz="2800" dirty="0" smtClean="0">
                <a:solidFill>
                  <a:srgbClr val="C00000"/>
                </a:solidFill>
                <a:latin typeface="Times New Roman"/>
                <a:cs typeface="Times New Roman"/>
              </a:rPr>
              <a:t> </a:t>
            </a:r>
            <a:r>
              <a:rPr lang="en-US" sz="2800" dirty="0" smtClean="0">
                <a:latin typeface="Times New Roman"/>
                <a:cs typeface="Times New Roman"/>
              </a:rPr>
              <a:t>-</a:t>
            </a:r>
            <a:r>
              <a:rPr lang="en-US" sz="2800" dirty="0" smtClean="0">
                <a:solidFill>
                  <a:srgbClr val="C00000"/>
                </a:solidFill>
                <a:latin typeface="Times New Roman"/>
                <a:cs typeface="Times New Roman"/>
              </a:rPr>
              <a:t> </a:t>
            </a:r>
            <a:r>
              <a:rPr sz="2000" dirty="0" smtClean="0">
                <a:latin typeface="Times New Roman"/>
                <a:cs typeface="Times New Roman"/>
              </a:rPr>
              <a:t>Consists </a:t>
            </a:r>
            <a:r>
              <a:rPr sz="2000" dirty="0">
                <a:latin typeface="Times New Roman"/>
                <a:cs typeface="Times New Roman"/>
              </a:rPr>
              <a:t>of a keratinized </a:t>
            </a:r>
            <a:r>
              <a:rPr sz="2000" spc="-5" dirty="0">
                <a:latin typeface="Times New Roman"/>
                <a:cs typeface="Times New Roman"/>
              </a:rPr>
              <a:t>stratified </a:t>
            </a:r>
            <a:r>
              <a:rPr sz="2000" dirty="0">
                <a:latin typeface="Times New Roman"/>
                <a:cs typeface="Times New Roman"/>
              </a:rPr>
              <a:t>squamous </a:t>
            </a:r>
            <a:r>
              <a:rPr sz="2000" spc="-5" dirty="0">
                <a:latin typeface="Times New Roman"/>
                <a:cs typeface="Times New Roman"/>
              </a:rPr>
              <a:t>epithelium.  </a:t>
            </a:r>
            <a:endParaRPr lang="en-US" sz="2000" spc="-5" dirty="0" smtClean="0">
              <a:latin typeface="Times New Roman"/>
              <a:cs typeface="Times New Roman"/>
            </a:endParaRPr>
          </a:p>
          <a:p>
            <a:pPr marL="12700">
              <a:lnSpc>
                <a:spcPct val="100000"/>
              </a:lnSpc>
              <a:spcBef>
                <a:spcPts val="105"/>
              </a:spcBef>
            </a:pPr>
            <a:r>
              <a:rPr lang="en-US" sz="2000" spc="-5" dirty="0">
                <a:latin typeface="Times New Roman"/>
                <a:cs typeface="Times New Roman"/>
              </a:rPr>
              <a:t>  </a:t>
            </a:r>
            <a:r>
              <a:rPr lang="en-US" sz="2000" spc="-5" dirty="0" smtClean="0">
                <a:latin typeface="Times New Roman"/>
                <a:cs typeface="Times New Roman"/>
              </a:rPr>
              <a:t> - </a:t>
            </a:r>
            <a:r>
              <a:rPr sz="2000" spc="-5" dirty="0" smtClean="0">
                <a:latin typeface="Times New Roman"/>
                <a:cs typeface="Times New Roman"/>
              </a:rPr>
              <a:t>layers </a:t>
            </a:r>
            <a:r>
              <a:rPr sz="2000" dirty="0" smtClean="0">
                <a:latin typeface="Times New Roman"/>
                <a:cs typeface="Times New Roman"/>
              </a:rPr>
              <a:t>of</a:t>
            </a:r>
            <a:r>
              <a:rPr lang="en-US" sz="2000" spc="20" dirty="0">
                <a:latin typeface="Times New Roman"/>
                <a:cs typeface="Times New Roman"/>
              </a:rPr>
              <a:t> </a:t>
            </a:r>
            <a:r>
              <a:rPr sz="2000" b="1" dirty="0" smtClean="0">
                <a:solidFill>
                  <a:srgbClr val="FF0000"/>
                </a:solidFill>
                <a:latin typeface="Times New Roman"/>
                <a:cs typeface="Times New Roman"/>
              </a:rPr>
              <a:t>kera</a:t>
            </a:r>
            <a:r>
              <a:rPr lang="en-US" sz="2000" b="1" dirty="0" smtClean="0">
                <a:solidFill>
                  <a:srgbClr val="FF0000"/>
                </a:solidFill>
                <a:latin typeface="Times New Roman"/>
                <a:cs typeface="Times New Roman"/>
              </a:rPr>
              <a:t>ti</a:t>
            </a:r>
            <a:r>
              <a:rPr sz="2000" b="1" dirty="0" smtClean="0">
                <a:solidFill>
                  <a:srgbClr val="FF0000"/>
                </a:solidFill>
                <a:latin typeface="Times New Roman"/>
                <a:cs typeface="Times New Roman"/>
              </a:rPr>
              <a:t>nocytes</a:t>
            </a:r>
            <a:r>
              <a:rPr lang="en-US" sz="2000" dirty="0" smtClean="0">
                <a:solidFill>
                  <a:srgbClr val="FF0000"/>
                </a:solidFill>
                <a:latin typeface="Times New Roman"/>
                <a:cs typeface="Times New Roman"/>
              </a:rPr>
              <a:t> </a:t>
            </a:r>
            <a:r>
              <a:rPr lang="en-US" sz="2000" dirty="0" smtClean="0">
                <a:latin typeface="Times New Roman"/>
                <a:cs typeface="Times New Roman"/>
              </a:rPr>
              <a:t>, </a:t>
            </a:r>
            <a:r>
              <a:rPr sz="2000" spc="-5" dirty="0" smtClean="0">
                <a:latin typeface="Times New Roman"/>
                <a:cs typeface="Times New Roman"/>
              </a:rPr>
              <a:t>differentiate </a:t>
            </a:r>
            <a:r>
              <a:rPr sz="2000" dirty="0">
                <a:latin typeface="Times New Roman"/>
                <a:cs typeface="Times New Roman"/>
              </a:rPr>
              <a:t>and </a:t>
            </a:r>
            <a:r>
              <a:rPr sz="2000" spc="-5" dirty="0">
                <a:latin typeface="Times New Roman"/>
                <a:cs typeface="Times New Roman"/>
              </a:rPr>
              <a:t>become filled </a:t>
            </a:r>
            <a:r>
              <a:rPr sz="2000" dirty="0">
                <a:latin typeface="Times New Roman"/>
                <a:cs typeface="Times New Roman"/>
              </a:rPr>
              <a:t>with </a:t>
            </a:r>
            <a:r>
              <a:rPr sz="2000" dirty="0" smtClean="0">
                <a:latin typeface="Times New Roman"/>
                <a:cs typeface="Times New Roman"/>
              </a:rPr>
              <a:t>keratin</a:t>
            </a:r>
            <a:r>
              <a:rPr lang="en-US" sz="2000" dirty="0" smtClean="0">
                <a:latin typeface="Times New Roman"/>
                <a:cs typeface="Times New Roman"/>
              </a:rPr>
              <a:t>           m</a:t>
            </a:r>
            <a:r>
              <a:rPr sz="2000" spc="-5" dirty="0" smtClean="0">
                <a:latin typeface="Times New Roman"/>
                <a:cs typeface="Times New Roman"/>
              </a:rPr>
              <a:t>igrates </a:t>
            </a:r>
            <a:r>
              <a:rPr sz="2000" dirty="0" smtClean="0">
                <a:latin typeface="Times New Roman"/>
                <a:cs typeface="Times New Roman"/>
              </a:rPr>
              <a:t>up</a:t>
            </a:r>
            <a:r>
              <a:rPr lang="en-US" sz="2000" dirty="0">
                <a:latin typeface="Times New Roman"/>
                <a:cs typeface="Times New Roman"/>
              </a:rPr>
              <a:t> </a:t>
            </a:r>
            <a:r>
              <a:rPr sz="2000" dirty="0" smtClean="0">
                <a:latin typeface="Times New Roman"/>
                <a:cs typeface="Times New Roman"/>
              </a:rPr>
              <a:t>ward </a:t>
            </a:r>
            <a:r>
              <a:rPr sz="2000" dirty="0">
                <a:latin typeface="Times New Roman"/>
                <a:cs typeface="Times New Roman"/>
              </a:rPr>
              <a:t>through</a:t>
            </a:r>
            <a:r>
              <a:rPr sz="2000" spc="-110" dirty="0">
                <a:latin typeface="Times New Roman"/>
                <a:cs typeface="Times New Roman"/>
              </a:rPr>
              <a:t> </a:t>
            </a:r>
            <a:r>
              <a:rPr sz="2000" spc="-5" dirty="0">
                <a:latin typeface="Times New Roman"/>
                <a:cs typeface="Times New Roman"/>
              </a:rPr>
              <a:t>layers</a:t>
            </a:r>
            <a:endParaRPr sz="2000" dirty="0">
              <a:latin typeface="Times New Roman"/>
              <a:cs typeface="Times New Roman"/>
            </a:endParaRPr>
          </a:p>
          <a:p>
            <a:pPr marL="12700">
              <a:lnSpc>
                <a:spcPct val="100000"/>
              </a:lnSpc>
            </a:pPr>
            <a:r>
              <a:rPr sz="2000" spc="-5" dirty="0">
                <a:latin typeface="Times New Roman"/>
                <a:cs typeface="Times New Roman"/>
              </a:rPr>
              <a:t>(keratinization),</a:t>
            </a:r>
            <a:r>
              <a:rPr sz="2000" spc="-45" dirty="0">
                <a:latin typeface="Times New Roman"/>
                <a:cs typeface="Times New Roman"/>
              </a:rPr>
              <a:t> </a:t>
            </a:r>
            <a:r>
              <a:rPr sz="2000" spc="-5" dirty="0">
                <a:latin typeface="Times New Roman"/>
                <a:cs typeface="Times New Roman"/>
              </a:rPr>
              <a:t>desquamated</a:t>
            </a:r>
            <a:endParaRPr sz="2000" dirty="0">
              <a:latin typeface="Times New Roman"/>
              <a:cs typeface="Times New Roman"/>
            </a:endParaRPr>
          </a:p>
          <a:p>
            <a:pPr>
              <a:lnSpc>
                <a:spcPct val="100000"/>
              </a:lnSpc>
              <a:spcBef>
                <a:spcPts val="40"/>
              </a:spcBef>
            </a:pPr>
            <a:endParaRPr sz="2050" dirty="0">
              <a:latin typeface="Times New Roman"/>
              <a:cs typeface="Times New Roman"/>
            </a:endParaRPr>
          </a:p>
          <a:p>
            <a:pPr marL="12700">
              <a:lnSpc>
                <a:spcPct val="100000"/>
              </a:lnSpc>
              <a:spcBef>
                <a:spcPts val="5"/>
              </a:spcBef>
            </a:pPr>
            <a:r>
              <a:rPr sz="2000" b="1" i="1" u="sng" dirty="0">
                <a:solidFill>
                  <a:schemeClr val="bg2">
                    <a:lumMod val="50000"/>
                  </a:schemeClr>
                </a:solidFill>
                <a:latin typeface="Times New Roman"/>
                <a:cs typeface="Times New Roman"/>
              </a:rPr>
              <a:t>Sub-layers</a:t>
            </a:r>
            <a:endParaRPr sz="2000" u="sng" dirty="0">
              <a:solidFill>
                <a:schemeClr val="bg2">
                  <a:lumMod val="50000"/>
                </a:schemeClr>
              </a:solidFill>
              <a:latin typeface="Times New Roman"/>
              <a:cs typeface="Times New Roman"/>
            </a:endParaRPr>
          </a:p>
          <a:p>
            <a:pPr marL="12700">
              <a:lnSpc>
                <a:spcPct val="100000"/>
              </a:lnSpc>
            </a:pPr>
            <a:r>
              <a:rPr sz="2000" dirty="0">
                <a:latin typeface="Times New Roman"/>
                <a:cs typeface="Times New Roman"/>
              </a:rPr>
              <a:t>•</a:t>
            </a:r>
            <a:r>
              <a:rPr sz="2000" b="1" dirty="0">
                <a:solidFill>
                  <a:schemeClr val="accent2">
                    <a:lumMod val="75000"/>
                  </a:schemeClr>
                </a:solidFill>
                <a:latin typeface="Times New Roman"/>
                <a:cs typeface="Times New Roman"/>
              </a:rPr>
              <a:t>stratum germinativum </a:t>
            </a:r>
            <a:r>
              <a:rPr sz="2000" dirty="0">
                <a:latin typeface="Times New Roman"/>
                <a:cs typeface="Times New Roman"/>
              </a:rPr>
              <a:t>(also stratum basale </a:t>
            </a:r>
            <a:r>
              <a:rPr sz="2000" spc="5" dirty="0">
                <a:latin typeface="Times New Roman"/>
                <a:cs typeface="Times New Roman"/>
              </a:rPr>
              <a:t>or </a:t>
            </a:r>
            <a:r>
              <a:rPr sz="2000" dirty="0">
                <a:latin typeface="Times New Roman"/>
                <a:cs typeface="Times New Roman"/>
              </a:rPr>
              <a:t>basal </a:t>
            </a:r>
            <a:r>
              <a:rPr sz="2000" spc="-5" dirty="0">
                <a:latin typeface="Times New Roman"/>
                <a:cs typeface="Times New Roman"/>
              </a:rPr>
              <a:t>cell</a:t>
            </a:r>
            <a:r>
              <a:rPr sz="2000" spc="-25" dirty="0">
                <a:latin typeface="Times New Roman"/>
                <a:cs typeface="Times New Roman"/>
              </a:rPr>
              <a:t> </a:t>
            </a:r>
            <a:r>
              <a:rPr sz="2000" spc="-5" dirty="0" smtClean="0">
                <a:latin typeface="Times New Roman"/>
                <a:cs typeface="Times New Roman"/>
              </a:rPr>
              <a:t>layer)</a:t>
            </a:r>
            <a:endParaRPr lang="en-US" sz="2000" dirty="0">
              <a:latin typeface="Times New Roman"/>
              <a:cs typeface="Times New Roman"/>
            </a:endParaRPr>
          </a:p>
          <a:p>
            <a:pPr marL="12700">
              <a:lnSpc>
                <a:spcPct val="100000"/>
              </a:lnSpc>
            </a:pPr>
            <a:r>
              <a:rPr lang="en-US" sz="2000" dirty="0">
                <a:latin typeface="Times New Roman"/>
                <a:cs typeface="Times New Roman"/>
              </a:rPr>
              <a:t> </a:t>
            </a:r>
            <a:r>
              <a:rPr lang="en-US" sz="2000" dirty="0" smtClean="0">
                <a:latin typeface="Times New Roman"/>
                <a:cs typeface="Times New Roman"/>
              </a:rPr>
              <a:t> </a:t>
            </a:r>
            <a:r>
              <a:rPr lang="en-US" sz="2000" dirty="0">
                <a:latin typeface="Times New Roman"/>
                <a:cs typeface="Times New Roman"/>
              </a:rPr>
              <a:t> </a:t>
            </a:r>
            <a:r>
              <a:rPr lang="en-US" sz="2000" dirty="0" smtClean="0">
                <a:latin typeface="Times New Roman"/>
                <a:cs typeface="Times New Roman"/>
              </a:rPr>
              <a:t>             </a:t>
            </a:r>
            <a:r>
              <a:rPr sz="2000" dirty="0" smtClean="0">
                <a:latin typeface="Times New Roman"/>
                <a:cs typeface="Times New Roman"/>
              </a:rPr>
              <a:t>single</a:t>
            </a:r>
            <a:r>
              <a:rPr lang="en-US" sz="2000" dirty="0" smtClean="0">
                <a:latin typeface="Times New Roman"/>
                <a:cs typeface="Times New Roman"/>
              </a:rPr>
              <a:t> </a:t>
            </a:r>
            <a:r>
              <a:rPr sz="2000" spc="-5" dirty="0" smtClean="0">
                <a:latin typeface="Times New Roman"/>
                <a:cs typeface="Times New Roman"/>
              </a:rPr>
              <a:t>layer </a:t>
            </a:r>
            <a:r>
              <a:rPr sz="2000" spc="-5" dirty="0">
                <a:latin typeface="Times New Roman"/>
                <a:cs typeface="Times New Roman"/>
              </a:rPr>
              <a:t>simple </a:t>
            </a:r>
            <a:r>
              <a:rPr sz="2000" dirty="0">
                <a:latin typeface="Times New Roman"/>
                <a:cs typeface="Times New Roman"/>
              </a:rPr>
              <a:t>cuboidal </a:t>
            </a:r>
            <a:r>
              <a:rPr sz="2000" spc="-5" dirty="0">
                <a:latin typeface="Times New Roman"/>
                <a:cs typeface="Times New Roman"/>
              </a:rPr>
              <a:t>to </a:t>
            </a:r>
            <a:r>
              <a:rPr sz="2000" dirty="0">
                <a:latin typeface="Times New Roman"/>
                <a:cs typeface="Times New Roman"/>
              </a:rPr>
              <a:t>low </a:t>
            </a:r>
            <a:r>
              <a:rPr sz="2000" spc="-5" dirty="0">
                <a:latin typeface="Times New Roman"/>
                <a:cs typeface="Times New Roman"/>
              </a:rPr>
              <a:t>columnar  </a:t>
            </a:r>
            <a:r>
              <a:rPr sz="2000" dirty="0">
                <a:latin typeface="Times New Roman"/>
                <a:cs typeface="Times New Roman"/>
              </a:rPr>
              <a:t>basophilic</a:t>
            </a:r>
            <a:r>
              <a:rPr sz="2000" spc="-10" dirty="0">
                <a:latin typeface="Times New Roman"/>
                <a:cs typeface="Times New Roman"/>
              </a:rPr>
              <a:t> </a:t>
            </a:r>
            <a:r>
              <a:rPr sz="2000" dirty="0">
                <a:latin typeface="Times New Roman"/>
                <a:cs typeface="Times New Roman"/>
              </a:rPr>
              <a:t>cytoplasm</a:t>
            </a:r>
          </a:p>
          <a:p>
            <a:pPr marL="1036955">
              <a:lnSpc>
                <a:spcPct val="100000"/>
              </a:lnSpc>
            </a:pPr>
            <a:r>
              <a:rPr sz="2000" spc="-5" dirty="0">
                <a:latin typeface="Times New Roman"/>
                <a:cs typeface="Times New Roman"/>
              </a:rPr>
              <a:t>active mitosis</a:t>
            </a:r>
            <a:endParaRPr sz="2000" dirty="0">
              <a:latin typeface="Times New Roman"/>
              <a:cs typeface="Times New Roman"/>
            </a:endParaRPr>
          </a:p>
          <a:p>
            <a:pPr marL="1036955">
              <a:lnSpc>
                <a:spcPct val="100000"/>
              </a:lnSpc>
            </a:pPr>
            <a:r>
              <a:rPr sz="2000" spc="-5" dirty="0">
                <a:latin typeface="Times New Roman"/>
                <a:cs typeface="Times New Roman"/>
              </a:rPr>
              <a:t>scattered intermediate filaments</a:t>
            </a:r>
            <a:endParaRPr sz="2000" dirty="0">
              <a:latin typeface="Times New Roman"/>
              <a:cs typeface="Times New Roman"/>
            </a:endParaRPr>
          </a:p>
          <a:p>
            <a:pPr marL="972819">
              <a:lnSpc>
                <a:spcPct val="100000"/>
              </a:lnSpc>
              <a:spcBef>
                <a:spcPts val="5"/>
              </a:spcBef>
            </a:pPr>
            <a:r>
              <a:rPr sz="2000" spc="5" dirty="0">
                <a:latin typeface="Times New Roman"/>
                <a:cs typeface="Times New Roman"/>
              </a:rPr>
              <a:t>10- 25% </a:t>
            </a:r>
            <a:r>
              <a:rPr sz="2000" dirty="0">
                <a:latin typeface="Times New Roman"/>
                <a:cs typeface="Times New Roman"/>
              </a:rPr>
              <a:t>are</a:t>
            </a:r>
            <a:r>
              <a:rPr sz="2000" spc="-10" dirty="0">
                <a:latin typeface="Times New Roman"/>
                <a:cs typeface="Times New Roman"/>
              </a:rPr>
              <a:t> </a:t>
            </a:r>
            <a:r>
              <a:rPr sz="2000" spc="-5" dirty="0">
                <a:latin typeface="Times New Roman"/>
                <a:cs typeface="Times New Roman"/>
              </a:rPr>
              <a:t>melanocytes</a:t>
            </a:r>
            <a:endParaRPr sz="2000" dirty="0">
              <a:latin typeface="Times New Roman"/>
              <a:cs typeface="Times New Roman"/>
            </a:endParaRPr>
          </a:p>
          <a:p>
            <a:pPr marL="12700">
              <a:lnSpc>
                <a:spcPct val="100000"/>
              </a:lnSpc>
            </a:pPr>
            <a:r>
              <a:rPr sz="2000" dirty="0">
                <a:latin typeface="Times New Roman"/>
                <a:cs typeface="Times New Roman"/>
              </a:rPr>
              <a:t>•</a:t>
            </a:r>
            <a:r>
              <a:rPr sz="2000" b="1" dirty="0">
                <a:solidFill>
                  <a:schemeClr val="accent2">
                    <a:lumMod val="75000"/>
                  </a:schemeClr>
                </a:solidFill>
                <a:latin typeface="Times New Roman"/>
                <a:cs typeface="Times New Roman"/>
              </a:rPr>
              <a:t>stratum</a:t>
            </a:r>
            <a:r>
              <a:rPr sz="2000" b="1" spc="-5" dirty="0">
                <a:solidFill>
                  <a:schemeClr val="accent2">
                    <a:lumMod val="75000"/>
                  </a:schemeClr>
                </a:solidFill>
                <a:latin typeface="Times New Roman"/>
                <a:cs typeface="Times New Roman"/>
              </a:rPr>
              <a:t> </a:t>
            </a:r>
            <a:r>
              <a:rPr sz="2000" b="1" dirty="0" err="1" smtClean="0">
                <a:solidFill>
                  <a:schemeClr val="accent2">
                    <a:lumMod val="75000"/>
                  </a:schemeClr>
                </a:solidFill>
                <a:latin typeface="Times New Roman"/>
                <a:cs typeface="Times New Roman"/>
              </a:rPr>
              <a:t>spinosum</a:t>
            </a:r>
            <a:endParaRPr lang="en-US" sz="2000" dirty="0">
              <a:solidFill>
                <a:schemeClr val="accent2">
                  <a:lumMod val="75000"/>
                </a:schemeClr>
              </a:solidFill>
              <a:latin typeface="Times New Roman"/>
              <a:cs typeface="Times New Roman"/>
            </a:endParaRPr>
          </a:p>
          <a:p>
            <a:pPr marL="12700">
              <a:lnSpc>
                <a:spcPct val="100000"/>
              </a:lnSpc>
            </a:pPr>
            <a:r>
              <a:rPr lang="en-US" sz="2000" spc="-5" dirty="0">
                <a:solidFill>
                  <a:schemeClr val="accent2">
                    <a:lumMod val="75000"/>
                  </a:schemeClr>
                </a:solidFill>
                <a:latin typeface="Times New Roman"/>
                <a:cs typeface="Times New Roman"/>
              </a:rPr>
              <a:t> </a:t>
            </a:r>
            <a:r>
              <a:rPr lang="en-US" sz="2000" spc="-5" dirty="0" smtClean="0">
                <a:solidFill>
                  <a:schemeClr val="accent2">
                    <a:lumMod val="75000"/>
                  </a:schemeClr>
                </a:solidFill>
                <a:latin typeface="Times New Roman"/>
                <a:cs typeface="Times New Roman"/>
              </a:rPr>
              <a:t>              </a:t>
            </a:r>
            <a:r>
              <a:rPr sz="2000" spc="-5" dirty="0" smtClean="0">
                <a:latin typeface="Times New Roman"/>
                <a:cs typeface="Times New Roman"/>
              </a:rPr>
              <a:t>multi-layered </a:t>
            </a:r>
            <a:r>
              <a:rPr sz="2000" dirty="0">
                <a:latin typeface="Times New Roman"/>
                <a:cs typeface="Times New Roman"/>
              </a:rPr>
              <a:t>arrangement of cuboidal</a:t>
            </a:r>
            <a:r>
              <a:rPr sz="2000" spc="5" dirty="0">
                <a:latin typeface="Times New Roman"/>
                <a:cs typeface="Times New Roman"/>
              </a:rPr>
              <a:t> </a:t>
            </a:r>
            <a:r>
              <a:rPr sz="2000" spc="-5" dirty="0">
                <a:latin typeface="Times New Roman"/>
                <a:cs typeface="Times New Roman"/>
              </a:rPr>
              <a:t>cells</a:t>
            </a:r>
            <a:endParaRPr sz="2000" dirty="0">
              <a:latin typeface="Times New Roman"/>
              <a:cs typeface="Times New Roman"/>
            </a:endParaRPr>
          </a:p>
          <a:p>
            <a:pPr marL="972819">
              <a:lnSpc>
                <a:spcPct val="100000"/>
              </a:lnSpc>
            </a:pPr>
            <a:r>
              <a:rPr sz="2000" dirty="0">
                <a:latin typeface="Times New Roman"/>
                <a:cs typeface="Times New Roman"/>
              </a:rPr>
              <a:t>adjacent cells are joined by</a:t>
            </a:r>
            <a:r>
              <a:rPr sz="2000" spc="-5" dirty="0">
                <a:latin typeface="Times New Roman"/>
                <a:cs typeface="Times New Roman"/>
              </a:rPr>
              <a:t> desmosomes</a:t>
            </a:r>
            <a:endParaRPr sz="2000" dirty="0">
              <a:latin typeface="Times New Roman"/>
              <a:cs typeface="Times New Roman"/>
            </a:endParaRPr>
          </a:p>
          <a:p>
            <a:pPr marL="716915" marR="2188845" indent="255904">
              <a:lnSpc>
                <a:spcPct val="100000"/>
              </a:lnSpc>
            </a:pPr>
            <a:r>
              <a:rPr sz="2000" dirty="0">
                <a:latin typeface="Times New Roman"/>
                <a:cs typeface="Times New Roman"/>
              </a:rPr>
              <a:t>spiny appearance (it is </a:t>
            </a:r>
            <a:r>
              <a:rPr sz="2000" spc="-5" dirty="0">
                <a:latin typeface="Times New Roman"/>
                <a:cs typeface="Times New Roman"/>
              </a:rPr>
              <a:t>called </a:t>
            </a:r>
            <a:r>
              <a:rPr sz="2000" b="1" dirty="0">
                <a:solidFill>
                  <a:srgbClr val="FF0000"/>
                </a:solidFill>
                <a:latin typeface="Times New Roman"/>
                <a:cs typeface="Times New Roman"/>
              </a:rPr>
              <a:t>prickle </a:t>
            </a:r>
            <a:r>
              <a:rPr sz="2000" b="1" spc="-5" dirty="0">
                <a:solidFill>
                  <a:srgbClr val="FF0000"/>
                </a:solidFill>
                <a:latin typeface="Times New Roman"/>
                <a:cs typeface="Times New Roman"/>
              </a:rPr>
              <a:t>cell </a:t>
            </a:r>
            <a:r>
              <a:rPr sz="2000" b="1" dirty="0" smtClean="0">
                <a:solidFill>
                  <a:srgbClr val="FF0000"/>
                </a:solidFill>
                <a:latin typeface="Times New Roman"/>
                <a:cs typeface="Times New Roman"/>
              </a:rPr>
              <a:t>layer</a:t>
            </a:r>
            <a:r>
              <a:rPr sz="2000" dirty="0" smtClean="0">
                <a:solidFill>
                  <a:srgbClr val="FF0000"/>
                </a:solidFill>
                <a:latin typeface="Times New Roman"/>
                <a:cs typeface="Times New Roman"/>
              </a:rPr>
              <a:t>)</a:t>
            </a:r>
            <a:endParaRPr lang="en-US" sz="2000" dirty="0" smtClean="0">
              <a:solidFill>
                <a:srgbClr val="FF0000"/>
              </a:solidFill>
              <a:latin typeface="Times New Roman"/>
              <a:cs typeface="Times New Roman"/>
            </a:endParaRPr>
          </a:p>
          <a:p>
            <a:pPr marL="716915" marR="2188845" indent="255904">
              <a:lnSpc>
                <a:spcPct val="100000"/>
              </a:lnSpc>
            </a:pPr>
            <a:r>
              <a:rPr sz="2000" dirty="0" smtClean="0">
                <a:latin typeface="Times New Roman"/>
                <a:cs typeface="Times New Roman"/>
              </a:rPr>
              <a:t>structural </a:t>
            </a:r>
            <a:r>
              <a:rPr sz="2000" dirty="0">
                <a:latin typeface="Times New Roman"/>
                <a:cs typeface="Times New Roman"/>
              </a:rPr>
              <a:t>support, resist</a:t>
            </a:r>
            <a:r>
              <a:rPr sz="2000" spc="-10" dirty="0">
                <a:latin typeface="Times New Roman"/>
                <a:cs typeface="Times New Roman"/>
              </a:rPr>
              <a:t> </a:t>
            </a:r>
            <a:r>
              <a:rPr sz="2000" dirty="0">
                <a:latin typeface="Times New Roman"/>
                <a:cs typeface="Times New Roman"/>
              </a:rPr>
              <a:t>abrasion</a:t>
            </a:r>
          </a:p>
          <a:p>
            <a:pPr marL="908685">
              <a:lnSpc>
                <a:spcPct val="100000"/>
              </a:lnSpc>
            </a:pPr>
            <a:r>
              <a:rPr sz="2000" spc="-5" dirty="0">
                <a:latin typeface="Times New Roman"/>
                <a:cs typeface="Times New Roman"/>
              </a:rPr>
              <a:t>intermediate filaments </a:t>
            </a:r>
            <a:r>
              <a:rPr sz="2000" dirty="0">
                <a:latin typeface="Times New Roman"/>
                <a:cs typeface="Times New Roman"/>
              </a:rPr>
              <a:t>(light </a:t>
            </a:r>
            <a:r>
              <a:rPr sz="2000" spc="-5" dirty="0">
                <a:latin typeface="Times New Roman"/>
                <a:cs typeface="Times New Roman"/>
              </a:rPr>
              <a:t>microscope) called</a:t>
            </a:r>
            <a:r>
              <a:rPr sz="2000" spc="60" dirty="0">
                <a:latin typeface="Times New Roman"/>
                <a:cs typeface="Times New Roman"/>
              </a:rPr>
              <a:t> </a:t>
            </a:r>
            <a:r>
              <a:rPr sz="2000" b="1" dirty="0">
                <a:solidFill>
                  <a:srgbClr val="FF0000"/>
                </a:solidFill>
                <a:latin typeface="Times New Roman"/>
                <a:cs typeface="Times New Roman"/>
              </a:rPr>
              <a:t>cytokeratins</a:t>
            </a:r>
            <a:endParaRPr sz="2000" dirty="0">
              <a:solidFill>
                <a:srgbClr val="FF0000"/>
              </a:solidFill>
              <a:latin typeface="Times New Roman"/>
              <a:cs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0" y="142852"/>
            <a:ext cx="9144000" cy="6215106"/>
          </a:xfrm>
          <a:prstGeom prst="rect">
            <a:avLst/>
          </a:prstGeom>
          <a:solidFill>
            <a:schemeClr val="bg1">
              <a:lumMod val="20000"/>
              <a:lumOff val="80000"/>
            </a:schemeClr>
          </a:solidFill>
        </p:spPr>
        <p:style>
          <a:lnRef idx="1">
            <a:schemeClr val="accent5"/>
          </a:lnRef>
          <a:fillRef idx="2">
            <a:schemeClr val="accent5"/>
          </a:fillRef>
          <a:effectRef idx="1">
            <a:schemeClr val="accent5"/>
          </a:effectRef>
          <a:fontRef idx="minor">
            <a:schemeClr val="dk1"/>
          </a:fontRef>
        </p:style>
        <p:txBody>
          <a:bodyPr rtlCol="1" anchor="ctr"/>
          <a:lstStyle/>
          <a:p>
            <a:pPr algn="ctr"/>
            <a:endParaRPr lang="ar-SA"/>
          </a:p>
        </p:txBody>
      </p:sp>
      <p:graphicFrame>
        <p:nvGraphicFramePr>
          <p:cNvPr id="2" name="Diagram 1"/>
          <p:cNvGraphicFramePr/>
          <p:nvPr>
            <p:extLst>
              <p:ext uri="{D42A27DB-BD31-4B8C-83A1-F6EECF244321}">
                <p14:modId xmlns:p14="http://schemas.microsoft.com/office/powerpoint/2010/main" xmlns="" val="3514943390"/>
              </p:ext>
            </p:extLst>
          </p:nvPr>
        </p:nvGraphicFramePr>
        <p:xfrm>
          <a:off x="762000" y="500042"/>
          <a:ext cx="7620000" cy="5316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4663681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6E14029-A317-4A07-AC08-572C5D7E274B}"/>
              </a:ext>
            </a:extLst>
          </p:cNvPr>
          <p:cNvSpPr>
            <a:spLocks noGrp="1"/>
          </p:cNvSpPr>
          <p:nvPr>
            <p:ph sz="quarter" idx="1"/>
          </p:nvPr>
        </p:nvSpPr>
        <p:spPr>
          <a:xfrm>
            <a:off x="357158" y="500042"/>
            <a:ext cx="7886700" cy="3998877"/>
          </a:xfrm>
        </p:spPr>
        <p:txBody>
          <a:bodyPr>
            <a:normAutofit/>
          </a:bodyPr>
          <a:lstStyle/>
          <a:p>
            <a:pPr marL="0" indent="0" algn="ctr">
              <a:buNone/>
            </a:pPr>
            <a:r>
              <a:rPr lang="en-US" sz="2800" b="1" dirty="0">
                <a:solidFill>
                  <a:srgbClr val="C00000"/>
                </a:solidFill>
              </a:rPr>
              <a:t>D. management </a:t>
            </a:r>
            <a:r>
              <a:rPr lang="en-US" sz="2800" b="1" dirty="0" smtClean="0">
                <a:solidFill>
                  <a:srgbClr val="C00000"/>
                </a:solidFill>
              </a:rPr>
              <a:t>:</a:t>
            </a:r>
          </a:p>
          <a:p>
            <a:pPr marL="0" indent="0">
              <a:buNone/>
            </a:pPr>
            <a:endParaRPr lang="en-US" sz="2800" b="1" dirty="0" smtClean="0">
              <a:solidFill>
                <a:srgbClr val="C00000"/>
              </a:solidFill>
            </a:endParaRPr>
          </a:p>
          <a:p>
            <a:pPr marL="0" indent="0" algn="l">
              <a:buNone/>
            </a:pPr>
            <a:endParaRPr lang="en-US" sz="2800" b="1" dirty="0">
              <a:solidFill>
                <a:srgbClr val="C00000"/>
              </a:solidFill>
            </a:endParaRPr>
          </a:p>
          <a:p>
            <a:pPr marL="0" indent="0" algn="l">
              <a:buNone/>
            </a:pPr>
            <a:r>
              <a:rPr lang="en-US" sz="2000" b="1" dirty="0">
                <a:solidFill>
                  <a:schemeClr val="accent6">
                    <a:lumMod val="75000"/>
                  </a:schemeClr>
                </a:solidFill>
              </a:rPr>
              <a:t>Wide local excision with variable safety margin .</a:t>
            </a:r>
            <a:endParaRPr lang="en-US" sz="1350" dirty="0"/>
          </a:p>
        </p:txBody>
      </p:sp>
      <mc:AlternateContent xmlns:mc="http://schemas.openxmlformats.org/markup-compatibility/2006">
        <mc:Choice xmlns:p14="http://schemas.microsoft.com/office/powerpoint/2010/main" xmlns="" Requires="p14">
          <p:contentPart p14:bwMode="auto" r:id="rId2">
            <p14:nvContentPartPr>
              <p14:cNvPr id="20" name="Ink 19">
                <a:extLst>
                  <a:ext uri="{FF2B5EF4-FFF2-40B4-BE49-F238E27FC236}">
                    <a16:creationId xmlns:a16="http://schemas.microsoft.com/office/drawing/2014/main" id="{6A0AB6A7-C8C9-D949-9A03-B1FEA1B578ED}"/>
                  </a:ext>
                </a:extLst>
              </p14:cNvPr>
              <p14:cNvContentPartPr/>
              <p14:nvPr/>
            </p14:nvContentPartPr>
            <p14:xfrm>
              <a:off x="1043566" y="2532932"/>
              <a:ext cx="270" cy="270"/>
            </p14:xfrm>
          </p:contentPart>
        </mc:Choice>
        <mc:Fallback>
          <p:pic>
            <p:nvPicPr>
              <p:cNvPr id="20" name="Ink 19">
                <a:extLst>
                  <a:ext uri="{FF2B5EF4-FFF2-40B4-BE49-F238E27FC236}">
                    <a16:creationId xmlns:a16="http://schemas.microsoft.com/office/drawing/2014/main" xmlns="" xmlns:p14="http://schemas.microsoft.com/office/powerpoint/2010/main" id="{6A0AB6A7-C8C9-D949-9A03-B1FEA1B578ED}"/>
                  </a:ext>
                </a:extLst>
              </p:cNvPr>
              <p:cNvPicPr/>
              <p:nvPr/>
            </p:nvPicPr>
            <p:blipFill>
              <a:blip r:embed="rId3"/>
              <a:stretch>
                <a:fillRect/>
              </a:stretch>
            </p:blipFill>
            <p:spPr>
              <a:xfrm>
                <a:off x="1036816" y="2526182"/>
                <a:ext cx="13500" cy="13500"/>
              </a:xfrm>
              <a:prstGeom prst="rect">
                <a:avLst/>
              </a:prstGeom>
            </p:spPr>
          </p:pic>
        </mc:Fallback>
      </mc:AlternateContent>
    </p:spTree>
    <p:extLst>
      <p:ext uri="{BB962C8B-B14F-4D97-AF65-F5344CB8AC3E}">
        <p14:creationId xmlns:p14="http://schemas.microsoft.com/office/powerpoint/2010/main" xmlns="" val="83835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فرعي 4"/>
          <p:cNvSpPr>
            <a:spLocks noGrp="1"/>
          </p:cNvSpPr>
          <p:nvPr>
            <p:ph type="subTitle" idx="1"/>
          </p:nvPr>
        </p:nvSpPr>
        <p:spPr/>
        <p:txBody>
          <a:bodyPr/>
          <a:lstStyle/>
          <a:p>
            <a:endParaRPr lang="ar-SA" dirty="0"/>
          </a:p>
        </p:txBody>
      </p:sp>
      <p:pic>
        <p:nvPicPr>
          <p:cNvPr id="6" name="صورة 5" descr="799465.jpg"/>
          <p:cNvPicPr>
            <a:picLocks noChangeAspect="1"/>
          </p:cNvPicPr>
          <p:nvPr/>
        </p:nvPicPr>
        <p:blipFill>
          <a:blip r:embed="rId2"/>
          <a:stretch>
            <a:fillRect/>
          </a:stretch>
        </p:blipFill>
        <p:spPr>
          <a:xfrm>
            <a:off x="0" y="1214422"/>
            <a:ext cx="9144000" cy="5643578"/>
          </a:xfrm>
          <a:prstGeom prst="rect">
            <a:avLst/>
          </a:prstGeom>
        </p:spPr>
      </p:pic>
      <p:sp>
        <p:nvSpPr>
          <p:cNvPr id="4" name="عنوان 3"/>
          <p:cNvSpPr>
            <a:spLocks noGrp="1"/>
          </p:cNvSpPr>
          <p:nvPr>
            <p:ph type="ctrTitle"/>
          </p:nvPr>
        </p:nvSpPr>
        <p:spPr>
          <a:xfrm>
            <a:off x="285720" y="285728"/>
            <a:ext cx="8172480" cy="1847872"/>
          </a:xfrm>
          <a:solidFill>
            <a:schemeClr val="tx2"/>
          </a:solidFill>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Diagnosis and staging of melanoma</a:t>
            </a:r>
            <a:endParaRPr lang="ar-SA"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5A2976-D438-45E7-A253-D382BFB7B94B}"/>
              </a:ext>
            </a:extLst>
          </p:cNvPr>
          <p:cNvSpPr>
            <a:spLocks noGrp="1"/>
          </p:cNvSpPr>
          <p:nvPr>
            <p:ph type="title"/>
          </p:nvPr>
        </p:nvSpPr>
        <p:spPr>
          <a:xfrm>
            <a:off x="714348" y="214290"/>
            <a:ext cx="7200897" cy="857189"/>
          </a:xfrm>
        </p:spPr>
        <p:txBody>
          <a:bodyPr>
            <a:normAutofit/>
          </a:bodyPr>
          <a:lstStyle/>
          <a:p>
            <a:r>
              <a:rPr lang="en-US" sz="2800" b="1" dirty="0">
                <a:solidFill>
                  <a:schemeClr val="tx1"/>
                </a:solidFill>
              </a:rPr>
              <a:t>Diagnosis and staging of melanoma</a:t>
            </a:r>
            <a:endParaRPr lang="ar-JO" sz="2800" b="1" dirty="0">
              <a:solidFill>
                <a:schemeClr val="tx1"/>
              </a:solidFill>
            </a:endParaRPr>
          </a:p>
        </p:txBody>
      </p:sp>
      <p:sp>
        <p:nvSpPr>
          <p:cNvPr id="3" name="Content Placeholder 2">
            <a:extLst>
              <a:ext uri="{FF2B5EF4-FFF2-40B4-BE49-F238E27FC236}">
                <a16:creationId xmlns:a16="http://schemas.microsoft.com/office/drawing/2014/main" xmlns="" id="{B1BBF028-B260-4F75-B64A-9AF750ADA87E}"/>
              </a:ext>
            </a:extLst>
          </p:cNvPr>
          <p:cNvSpPr>
            <a:spLocks noGrp="1"/>
          </p:cNvSpPr>
          <p:nvPr>
            <p:ph sz="quarter" idx="1"/>
          </p:nvPr>
        </p:nvSpPr>
        <p:spPr>
          <a:xfrm>
            <a:off x="714348" y="1500174"/>
            <a:ext cx="7715304" cy="1357322"/>
          </a:xfrm>
        </p:spPr>
        <p:txBody>
          <a:bodyPr>
            <a:normAutofit fontScale="77500" lnSpcReduction="20000"/>
          </a:bodyPr>
          <a:lstStyle/>
          <a:p>
            <a:pPr marL="0" indent="0" algn="l">
              <a:buNone/>
            </a:pPr>
            <a:r>
              <a:rPr lang="en-US" sz="2100" dirty="0"/>
              <a:t>A. </a:t>
            </a:r>
            <a:r>
              <a:rPr lang="en-US" sz="2300" dirty="0"/>
              <a:t>Physical examination is only 60% to 80% sensitive for diagnosing melanoma.</a:t>
            </a:r>
          </a:p>
          <a:p>
            <a:pPr marL="0" indent="0" algn="l">
              <a:buNone/>
            </a:pPr>
            <a:r>
              <a:rPr lang="en-US" sz="2300" dirty="0"/>
              <a:t>Full-body photography to monitor atypical nevi may increase sensitivity.</a:t>
            </a:r>
          </a:p>
          <a:p>
            <a:pPr marL="0" indent="0" algn="l">
              <a:buNone/>
            </a:pPr>
            <a:r>
              <a:rPr lang="en-US" sz="2300" dirty="0"/>
              <a:t>B. Common clinical features of melanoma lesions: (ABCDE</a:t>
            </a:r>
            <a:r>
              <a:rPr lang="en-US" sz="2300" dirty="0" smtClean="0"/>
              <a:t>)</a:t>
            </a:r>
            <a:endParaRPr lang="en-US" sz="2300" dirty="0"/>
          </a:p>
        </p:txBody>
      </p:sp>
      <p:graphicFrame>
        <p:nvGraphicFramePr>
          <p:cNvPr id="4" name="Diagram 3"/>
          <p:cNvGraphicFramePr/>
          <p:nvPr>
            <p:extLst>
              <p:ext uri="{D42A27DB-BD31-4B8C-83A1-F6EECF244321}">
                <p14:modId xmlns:p14="http://schemas.microsoft.com/office/powerpoint/2010/main" xmlns="" val="580977858"/>
              </p:ext>
            </p:extLst>
          </p:nvPr>
        </p:nvGraphicFramePr>
        <p:xfrm>
          <a:off x="1205047" y="2714620"/>
          <a:ext cx="5938721" cy="3464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757751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790F979-49E7-4C28-AA8B-9D057A3BDE03}"/>
              </a:ext>
            </a:extLst>
          </p:cNvPr>
          <p:cNvSpPr>
            <a:spLocks noGrp="1"/>
          </p:cNvSpPr>
          <p:nvPr>
            <p:ph sz="quarter" idx="4294967295"/>
          </p:nvPr>
        </p:nvSpPr>
        <p:spPr>
          <a:xfrm>
            <a:off x="357158" y="928670"/>
            <a:ext cx="8429684" cy="4643470"/>
          </a:xfrm>
        </p:spPr>
        <p:style>
          <a:lnRef idx="1">
            <a:schemeClr val="accent6"/>
          </a:lnRef>
          <a:fillRef idx="2">
            <a:schemeClr val="accent6"/>
          </a:fillRef>
          <a:effectRef idx="1">
            <a:schemeClr val="accent6"/>
          </a:effectRef>
          <a:fontRef idx="minor">
            <a:schemeClr val="dk1"/>
          </a:fontRef>
        </p:style>
        <p:txBody>
          <a:bodyPr>
            <a:normAutofit/>
          </a:bodyPr>
          <a:lstStyle/>
          <a:p>
            <a:pPr marL="0" indent="0" algn="l">
              <a:buNone/>
            </a:pPr>
            <a:r>
              <a:rPr lang="en-US" sz="1800" dirty="0"/>
              <a:t>Diagnosis of primary melanoma is made by histologic analysis </a:t>
            </a:r>
            <a:r>
              <a:rPr lang="en-US" sz="1800" b="1" dirty="0" smtClean="0">
                <a:solidFill>
                  <a:srgbClr val="FFFF00"/>
                </a:solidFill>
              </a:rPr>
              <a:t>of </a:t>
            </a:r>
            <a:r>
              <a:rPr lang="en-US" sz="1800" b="1" dirty="0">
                <a:solidFill>
                  <a:srgbClr val="FFFF00"/>
                </a:solidFill>
              </a:rPr>
              <a:t>full-thickness</a:t>
            </a:r>
          </a:p>
          <a:p>
            <a:pPr marL="0" indent="0" algn="l">
              <a:buNone/>
            </a:pPr>
            <a:r>
              <a:rPr lang="en-US" sz="1800" b="1" dirty="0">
                <a:solidFill>
                  <a:srgbClr val="FFFF00"/>
                </a:solidFill>
              </a:rPr>
              <a:t>biopsy </a:t>
            </a:r>
            <a:r>
              <a:rPr lang="en-US" sz="1800" b="1" dirty="0" smtClean="0">
                <a:solidFill>
                  <a:srgbClr val="FFFF00"/>
                </a:solidFill>
              </a:rPr>
              <a:t>specimens</a:t>
            </a:r>
            <a:endParaRPr lang="ar-JO" sz="1800" b="1" dirty="0" smtClean="0">
              <a:solidFill>
                <a:srgbClr val="FFFF00"/>
              </a:solidFill>
            </a:endParaRPr>
          </a:p>
          <a:p>
            <a:pPr marL="0" indent="0" algn="l">
              <a:buNone/>
            </a:pPr>
            <a:endParaRPr lang="en-US" sz="1800" b="1" dirty="0"/>
          </a:p>
          <a:p>
            <a:pPr marL="0" indent="0" algn="l">
              <a:buNone/>
            </a:pPr>
            <a:r>
              <a:rPr lang="en-US" sz="1800" dirty="0"/>
              <a:t>1. Excisional biopsy is preferred for lesions &lt;1.5 cm in diameter. If possible,</a:t>
            </a:r>
          </a:p>
          <a:p>
            <a:pPr marL="0" indent="0" algn="l">
              <a:buNone/>
            </a:pPr>
            <a:r>
              <a:rPr lang="en-US" sz="1800" dirty="0"/>
              <a:t>excise lesion with 1- to 2-mm margins.</a:t>
            </a:r>
          </a:p>
          <a:p>
            <a:pPr marL="0" indent="0" algn="l">
              <a:buNone/>
            </a:pPr>
            <a:r>
              <a:rPr lang="en-US" sz="1800" dirty="0"/>
              <a:t>2. Incisional biopsy is appropriate when suspicion is low, the lesion is large</a:t>
            </a:r>
          </a:p>
          <a:p>
            <a:pPr marL="0" indent="0" algn="l">
              <a:buNone/>
            </a:pPr>
            <a:r>
              <a:rPr lang="en-US" sz="1800" dirty="0"/>
              <a:t>(&gt;1.5 cm) or is located in a potentially disfiguring area (face, hands, and feet),</a:t>
            </a:r>
          </a:p>
          <a:p>
            <a:pPr marL="0" indent="0" algn="l">
              <a:buNone/>
            </a:pPr>
            <a:r>
              <a:rPr lang="en-US" sz="1800" dirty="0"/>
              <a:t>or when it is impractical to perform complete excision. Incisional biopsy does</a:t>
            </a:r>
          </a:p>
          <a:p>
            <a:pPr marL="0" indent="0" algn="l">
              <a:buNone/>
            </a:pPr>
            <a:r>
              <a:rPr lang="en-US" sz="1800" dirty="0"/>
              <a:t>not increase risk of metastasis or affect patient survival.</a:t>
            </a:r>
          </a:p>
          <a:p>
            <a:pPr marL="0" indent="0" algn="l">
              <a:buNone/>
            </a:pPr>
            <a:r>
              <a:rPr lang="en-US" sz="1800" dirty="0"/>
              <a:t>3. Permanent sectioning is used to determine tumor thickness</a:t>
            </a:r>
          </a:p>
          <a:p>
            <a:pPr marL="0" indent="0" algn="l">
              <a:buNone/>
            </a:pPr>
            <a:r>
              <a:rPr lang="en-US" sz="1800" dirty="0"/>
              <a:t>4. Avoid shave biopsies, since they forfeit the ability to stage the lesion based</a:t>
            </a:r>
          </a:p>
          <a:p>
            <a:pPr marL="0" indent="0" algn="l">
              <a:buNone/>
            </a:pPr>
            <a:r>
              <a:rPr lang="en-US" sz="1800" dirty="0"/>
              <a:t>on thickness</a:t>
            </a:r>
            <a:endParaRPr lang="ar-JO" sz="1800" dirty="0"/>
          </a:p>
        </p:txBody>
      </p:sp>
    </p:spTree>
    <p:extLst>
      <p:ext uri="{BB962C8B-B14F-4D97-AF65-F5344CB8AC3E}">
        <p14:creationId xmlns:p14="http://schemas.microsoft.com/office/powerpoint/2010/main" xmlns="" val="34663681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CFD3015-438E-4916-B956-AF7ED05E89F1}"/>
              </a:ext>
            </a:extLst>
          </p:cNvPr>
          <p:cNvSpPr>
            <a:spLocks noGrp="1"/>
          </p:cNvSpPr>
          <p:nvPr>
            <p:ph sz="quarter" idx="1"/>
          </p:nvPr>
        </p:nvSpPr>
        <p:spPr>
          <a:xfrm>
            <a:off x="571472" y="571480"/>
            <a:ext cx="7886700" cy="5317981"/>
          </a:xfrm>
        </p:spPr>
        <p:txBody>
          <a:bodyPr>
            <a:normAutofit/>
          </a:bodyPr>
          <a:lstStyle/>
          <a:p>
            <a:pPr marL="0" indent="0" algn="l">
              <a:buNone/>
            </a:pPr>
            <a:r>
              <a:rPr lang="en-US" sz="2400" b="1" dirty="0"/>
              <a:t>Major prognostic factors: </a:t>
            </a:r>
            <a:endParaRPr lang="en-US" sz="2400" b="1" dirty="0" smtClean="0"/>
          </a:p>
          <a:p>
            <a:pPr marL="0" indent="0" algn="l">
              <a:buNone/>
            </a:pPr>
            <a:endParaRPr lang="en-US" sz="2400" b="1" dirty="0"/>
          </a:p>
          <a:p>
            <a:pPr marL="0" indent="0" algn="l">
              <a:buNone/>
            </a:pPr>
            <a:r>
              <a:rPr lang="en-US" sz="2400" b="1" dirty="0">
                <a:solidFill>
                  <a:srgbClr val="FFFF00"/>
                </a:solidFill>
              </a:rPr>
              <a:t>Tumor thickness, Nodal status, and Metastases—TNM </a:t>
            </a:r>
          </a:p>
          <a:p>
            <a:pPr marL="0" indent="0" algn="l">
              <a:buNone/>
            </a:pPr>
            <a:endParaRPr lang="en-US" sz="2400" b="1" dirty="0"/>
          </a:p>
          <a:p>
            <a:pPr marL="342900" indent="-342900" algn="l">
              <a:buAutoNum type="arabicPeriod"/>
            </a:pPr>
            <a:r>
              <a:rPr lang="en-US" sz="2400" dirty="0"/>
              <a:t>Breslow thickness is reported in millimeters; thus, it is more accurate and reproducible than Clark level and is a better prognostic indicator.</a:t>
            </a:r>
          </a:p>
          <a:p>
            <a:pPr marL="342900" indent="-342900" algn="l">
              <a:buAutoNum type="arabicPeriod"/>
            </a:pPr>
            <a:endParaRPr lang="en-US" sz="2400" dirty="0"/>
          </a:p>
          <a:p>
            <a:pPr marL="0" indent="0" algn="l">
              <a:buNone/>
            </a:pPr>
            <a:r>
              <a:rPr lang="en-US" sz="2400" dirty="0"/>
              <a:t>2. Clark level is based on invasion through the histologic layers of the skin; more subjective</a:t>
            </a:r>
            <a:endParaRPr lang="ar-JO" sz="2400" dirty="0"/>
          </a:p>
        </p:txBody>
      </p:sp>
    </p:spTree>
    <p:extLst>
      <p:ext uri="{BB962C8B-B14F-4D97-AF65-F5344CB8AC3E}">
        <p14:creationId xmlns:p14="http://schemas.microsoft.com/office/powerpoint/2010/main" xmlns="" val="32428572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A31CD94-FDCF-4173-9F71-7786227DBAA4}"/>
              </a:ext>
            </a:extLst>
          </p:cNvPr>
          <p:cNvSpPr>
            <a:spLocks noGrp="1"/>
          </p:cNvSpPr>
          <p:nvPr>
            <p:ph sz="quarter" idx="1"/>
          </p:nvPr>
        </p:nvSpPr>
        <p:spPr>
          <a:xfrm>
            <a:off x="628650" y="642918"/>
            <a:ext cx="7886700" cy="5534045"/>
          </a:xfrm>
        </p:spPr>
        <p:txBody>
          <a:bodyPr>
            <a:normAutofit/>
          </a:bodyPr>
          <a:lstStyle/>
          <a:p>
            <a:pPr marL="0" indent="0" algn="l">
              <a:buNone/>
            </a:pPr>
            <a:r>
              <a:rPr lang="en-US" sz="2000" b="1" dirty="0" smtClean="0"/>
              <a:t>E</a:t>
            </a:r>
            <a:r>
              <a:rPr lang="en-US" sz="2000" b="1" dirty="0"/>
              <a:t>. Other significant prognostic </a:t>
            </a:r>
            <a:r>
              <a:rPr lang="en-US" sz="2000" b="1" dirty="0" smtClean="0"/>
              <a:t>factors</a:t>
            </a:r>
          </a:p>
          <a:p>
            <a:pPr marL="0" indent="0" algn="l">
              <a:buNone/>
            </a:pPr>
            <a:endParaRPr lang="en-US" sz="2000" b="1" dirty="0" smtClean="0"/>
          </a:p>
          <a:p>
            <a:pPr marL="0" indent="0" algn="l">
              <a:buNone/>
            </a:pPr>
            <a:r>
              <a:rPr lang="en-US" sz="1800" dirty="0" smtClean="0"/>
              <a:t>1</a:t>
            </a:r>
            <a:r>
              <a:rPr lang="en-US" sz="1800" dirty="0"/>
              <a:t>. </a:t>
            </a:r>
            <a:r>
              <a:rPr lang="en-US" sz="1800" dirty="0">
                <a:solidFill>
                  <a:srgbClr val="FFFF00"/>
                </a:solidFill>
              </a:rPr>
              <a:t>Anatomic location</a:t>
            </a:r>
            <a:r>
              <a:rPr lang="en-US" sz="1800" dirty="0"/>
              <a:t>: Trunk lesions generally carry worse prognosis than those</a:t>
            </a:r>
          </a:p>
          <a:p>
            <a:pPr marL="0" indent="0" algn="l">
              <a:buNone/>
            </a:pPr>
            <a:r>
              <a:rPr lang="en-US" sz="1800" dirty="0"/>
              <a:t>on the extremities.</a:t>
            </a:r>
          </a:p>
          <a:p>
            <a:pPr marL="0" indent="0" algn="l">
              <a:buNone/>
            </a:pPr>
            <a:endParaRPr lang="en-US" sz="1800" dirty="0"/>
          </a:p>
          <a:p>
            <a:pPr marL="0" indent="0" algn="l">
              <a:buNone/>
            </a:pPr>
            <a:r>
              <a:rPr lang="en-US" sz="1800" dirty="0"/>
              <a:t>2. </a:t>
            </a:r>
            <a:r>
              <a:rPr lang="en-US" sz="1800" dirty="0">
                <a:solidFill>
                  <a:srgbClr val="FFFF00"/>
                </a:solidFill>
              </a:rPr>
              <a:t>Sex</a:t>
            </a:r>
            <a:r>
              <a:rPr lang="en-US" sz="1800" dirty="0"/>
              <a:t>: For a given melanoma, </a:t>
            </a:r>
            <a:r>
              <a:rPr lang="en-US" sz="1800" dirty="0">
                <a:solidFill>
                  <a:srgbClr val="FFFF00"/>
                </a:solidFill>
              </a:rPr>
              <a:t>women</a:t>
            </a:r>
            <a:r>
              <a:rPr lang="en-US" sz="1800" dirty="0"/>
              <a:t> generally have a better prognosis; women</a:t>
            </a:r>
          </a:p>
          <a:p>
            <a:pPr marL="0" indent="0" algn="l">
              <a:buNone/>
            </a:pPr>
            <a:r>
              <a:rPr lang="en-US" sz="1800" dirty="0"/>
              <a:t>are also more likely to have extremity melanomas which carry a better prognosis.</a:t>
            </a:r>
          </a:p>
          <a:p>
            <a:pPr marL="0" indent="0" algn="l">
              <a:buNone/>
            </a:pPr>
            <a:endParaRPr lang="en-US" sz="1800" dirty="0"/>
          </a:p>
          <a:p>
            <a:pPr marL="0" indent="0" algn="l">
              <a:buNone/>
            </a:pPr>
            <a:r>
              <a:rPr lang="en-US" sz="1800" dirty="0"/>
              <a:t>3. </a:t>
            </a:r>
            <a:r>
              <a:rPr lang="en-US" sz="1800" dirty="0">
                <a:solidFill>
                  <a:srgbClr val="FFFF00"/>
                </a:solidFill>
              </a:rPr>
              <a:t>Ulceration </a:t>
            </a:r>
            <a:r>
              <a:rPr lang="en-US" sz="1800" dirty="0"/>
              <a:t>is a poor prognostic sign</a:t>
            </a:r>
          </a:p>
          <a:p>
            <a:pPr marL="0" indent="0" algn="l">
              <a:buNone/>
            </a:pPr>
            <a:endParaRPr lang="en-US" sz="1800" dirty="0"/>
          </a:p>
          <a:p>
            <a:pPr marL="0" indent="0" algn="l">
              <a:buNone/>
            </a:pPr>
            <a:r>
              <a:rPr lang="en-US" sz="1800" dirty="0"/>
              <a:t>4. </a:t>
            </a:r>
            <a:r>
              <a:rPr lang="en-US" sz="1800" dirty="0">
                <a:solidFill>
                  <a:srgbClr val="FFFF00"/>
                </a:solidFill>
              </a:rPr>
              <a:t>Lymph node involvement </a:t>
            </a:r>
            <a:r>
              <a:rPr lang="en-US" sz="1800" dirty="0"/>
              <a:t>or in-transit metastases are more significant than</a:t>
            </a:r>
          </a:p>
          <a:p>
            <a:pPr marL="0" indent="0" algn="l">
              <a:buNone/>
            </a:pPr>
            <a:r>
              <a:rPr lang="en-US" sz="1800" dirty="0"/>
              <a:t>any other prognostic factors.</a:t>
            </a:r>
          </a:p>
          <a:p>
            <a:pPr marL="0" indent="0" algn="l">
              <a:buNone/>
            </a:pPr>
            <a:endParaRPr lang="en-US" sz="1800" dirty="0"/>
          </a:p>
        </p:txBody>
      </p:sp>
    </p:spTree>
    <p:extLst>
      <p:ext uri="{BB962C8B-B14F-4D97-AF65-F5344CB8AC3E}">
        <p14:creationId xmlns:p14="http://schemas.microsoft.com/office/powerpoint/2010/main" xmlns="" val="17234029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2E7EC4F2-6F16-4680-87C9-5CD1D9B75474}"/>
              </a:ext>
            </a:extLst>
          </p:cNvPr>
          <p:cNvPicPr>
            <a:picLocks noGrp="1" noChangeAspect="1"/>
          </p:cNvPicPr>
          <p:nvPr>
            <p:ph sz="quarter" idx="4294967295"/>
          </p:nvPr>
        </p:nvPicPr>
        <p:blipFill>
          <a:blip r:embed="rId2"/>
          <a:stretch>
            <a:fillRect/>
          </a:stretch>
        </p:blipFill>
        <p:spPr>
          <a:xfrm>
            <a:off x="527902" y="714356"/>
            <a:ext cx="8120772" cy="5284789"/>
          </a:xfrm>
          <a:prstGeom prst="rect">
            <a:avLst/>
          </a:prstGeom>
        </p:spPr>
      </p:pic>
    </p:spTree>
    <p:extLst>
      <p:ext uri="{BB962C8B-B14F-4D97-AF65-F5344CB8AC3E}">
        <p14:creationId xmlns:p14="http://schemas.microsoft.com/office/powerpoint/2010/main" xmlns="" val="16548638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67F79D70-9595-474A-9F8E-EB36CD5F2760}"/>
              </a:ext>
            </a:extLst>
          </p:cNvPr>
          <p:cNvPicPr>
            <a:picLocks noGrp="1" noChangeAspect="1"/>
          </p:cNvPicPr>
          <p:nvPr>
            <p:ph sz="quarter" idx="4294967295"/>
          </p:nvPr>
        </p:nvPicPr>
        <p:blipFill>
          <a:blip r:embed="rId2"/>
          <a:stretch>
            <a:fillRect/>
          </a:stretch>
        </p:blipFill>
        <p:spPr>
          <a:xfrm>
            <a:off x="1643042" y="0"/>
            <a:ext cx="5072098" cy="6858000"/>
          </a:xfrm>
          <a:prstGeom prst="rect">
            <a:avLst/>
          </a:prstGeom>
        </p:spPr>
      </p:pic>
    </p:spTree>
    <p:extLst>
      <p:ext uri="{BB962C8B-B14F-4D97-AF65-F5344CB8AC3E}">
        <p14:creationId xmlns:p14="http://schemas.microsoft.com/office/powerpoint/2010/main" xmlns="" val="8956768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7BD8402-52DD-4334-AEA7-BF4753D13EE0}"/>
              </a:ext>
            </a:extLst>
          </p:cNvPr>
          <p:cNvSpPr>
            <a:spLocks noGrp="1"/>
          </p:cNvSpPr>
          <p:nvPr>
            <p:ph sz="quarter" idx="4294967295"/>
          </p:nvPr>
        </p:nvSpPr>
        <p:spPr>
          <a:xfrm>
            <a:off x="571472" y="1000108"/>
            <a:ext cx="8101014" cy="2786082"/>
          </a:xfrm>
          <a:solidFill>
            <a:schemeClr val="bg2">
              <a:lumMod val="20000"/>
              <a:lumOff val="80000"/>
            </a:schemeClr>
          </a:solidFill>
          <a:ln w="28575">
            <a:solidFill>
              <a:schemeClr val="bg2">
                <a:lumMod val="50000"/>
              </a:schemeClr>
            </a:solidFill>
          </a:ln>
        </p:spPr>
        <p:style>
          <a:lnRef idx="1">
            <a:schemeClr val="accent6"/>
          </a:lnRef>
          <a:fillRef idx="2">
            <a:schemeClr val="accent6"/>
          </a:fillRef>
          <a:effectRef idx="1">
            <a:schemeClr val="accent6"/>
          </a:effectRef>
          <a:fontRef idx="minor">
            <a:schemeClr val="dk1"/>
          </a:fontRef>
        </p:style>
        <p:txBody>
          <a:bodyPr>
            <a:normAutofit/>
          </a:bodyPr>
          <a:lstStyle/>
          <a:p>
            <a:pPr marL="0" indent="0" algn="l">
              <a:buNone/>
            </a:pPr>
            <a:r>
              <a:rPr lang="en-US" sz="1800" b="1" dirty="0">
                <a:solidFill>
                  <a:schemeClr val="accent3">
                    <a:lumMod val="75000"/>
                  </a:schemeClr>
                </a:solidFill>
              </a:rPr>
              <a:t>melanoma treatment</a:t>
            </a:r>
          </a:p>
          <a:p>
            <a:pPr marL="0" indent="0" algn="l">
              <a:buNone/>
            </a:pPr>
            <a:r>
              <a:rPr lang="en-US" sz="1800" dirty="0"/>
              <a:t>A. Definitive management of melanoma</a:t>
            </a:r>
          </a:p>
          <a:p>
            <a:pPr marL="0" indent="0" algn="l">
              <a:buNone/>
            </a:pPr>
            <a:r>
              <a:rPr lang="en-US" sz="1800" dirty="0"/>
              <a:t>1. Wide local excision is the treatment of choice.</a:t>
            </a:r>
          </a:p>
          <a:p>
            <a:pPr marL="0" indent="0" algn="l">
              <a:buNone/>
            </a:pPr>
            <a:r>
              <a:rPr lang="en-US" sz="1800" dirty="0"/>
              <a:t>2. Recommended surgical margins depend on tumor thickness </a:t>
            </a:r>
          </a:p>
          <a:p>
            <a:pPr marL="0" indent="0" algn="l">
              <a:buNone/>
            </a:pPr>
            <a:r>
              <a:rPr lang="en-US" sz="1800" dirty="0"/>
              <a:t>3. Subungual melanoma requires amputation proximal to the DIPJ for fingers and proximal to IP joint for the thumb.</a:t>
            </a:r>
            <a:endParaRPr lang="ar-JO" sz="1800" dirty="0"/>
          </a:p>
        </p:txBody>
      </p:sp>
      <p:pic>
        <p:nvPicPr>
          <p:cNvPr id="4" name="Content Placeholder 3">
            <a:extLst>
              <a:ext uri="{FF2B5EF4-FFF2-40B4-BE49-F238E27FC236}">
                <a16:creationId xmlns:a16="http://schemas.microsoft.com/office/drawing/2014/main" xmlns="" id="{9B8B9869-273B-49E2-AA98-C9CB58E5D5EF}"/>
              </a:ext>
            </a:extLst>
          </p:cNvPr>
          <p:cNvPicPr>
            <a:picLocks noChangeAspect="1"/>
          </p:cNvPicPr>
          <p:nvPr/>
        </p:nvPicPr>
        <p:blipFill>
          <a:blip r:embed="rId2"/>
          <a:stretch>
            <a:fillRect/>
          </a:stretch>
        </p:blipFill>
        <p:spPr>
          <a:xfrm>
            <a:off x="1857356" y="4143380"/>
            <a:ext cx="6848475" cy="1933575"/>
          </a:xfrm>
          <a:prstGeom prst="rect">
            <a:avLst/>
          </a:prstGeom>
        </p:spPr>
      </p:pic>
    </p:spTree>
    <p:extLst>
      <p:ext uri="{BB962C8B-B14F-4D97-AF65-F5344CB8AC3E}">
        <p14:creationId xmlns:p14="http://schemas.microsoft.com/office/powerpoint/2010/main" xmlns="" val="4356116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254" cy="6858000"/>
            <a:chOff x="0" y="0"/>
            <a:chExt cx="9144254" cy="6858000"/>
          </a:xfrm>
        </p:grpSpPr>
        <p:sp useBgFill="1">
          <p:nvSpPr>
            <p:cNvPr id="3" name="object 3"/>
            <p:cNvSpPr/>
            <p:nvPr/>
          </p:nvSpPr>
          <p:spPr>
            <a:xfrm>
              <a:off x="0" y="0"/>
              <a:ext cx="9144000" cy="6858000"/>
            </a:xfrm>
            <a:prstGeom prst="rect">
              <a:avLst/>
            </a:prstGeom>
          </p:spPr>
          <p:txBody>
            <a:bodyPr wrap="square" lIns="0" tIns="0" rIns="0" bIns="0" rtlCol="0"/>
            <a:lstStyle/>
            <a:p>
              <a:endParaRPr/>
            </a:p>
          </p:txBody>
        </p:sp>
        <p:sp>
          <p:nvSpPr>
            <p:cNvPr id="4" name="object 4"/>
            <p:cNvSpPr/>
            <p:nvPr/>
          </p:nvSpPr>
          <p:spPr>
            <a:xfrm>
              <a:off x="4419600" y="381000"/>
              <a:ext cx="4724399" cy="59436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413504" y="374904"/>
              <a:ext cx="4730750" cy="5956300"/>
            </a:xfrm>
            <a:custGeom>
              <a:avLst/>
              <a:gdLst/>
              <a:ahLst/>
              <a:cxnLst/>
              <a:rect l="l" t="t" r="r" b="b"/>
              <a:pathLst>
                <a:path w="4730750" h="5956300">
                  <a:moveTo>
                    <a:pt x="0" y="5955792"/>
                  </a:moveTo>
                  <a:lnTo>
                    <a:pt x="4730495" y="5955792"/>
                  </a:lnTo>
                </a:path>
                <a:path w="4730750" h="5956300">
                  <a:moveTo>
                    <a:pt x="4730495" y="0"/>
                  </a:moveTo>
                  <a:lnTo>
                    <a:pt x="0" y="0"/>
                  </a:lnTo>
                  <a:lnTo>
                    <a:pt x="0" y="5955792"/>
                  </a:lnTo>
                </a:path>
              </a:pathLst>
            </a:custGeom>
            <a:ln w="12192">
              <a:solidFill>
                <a:srgbClr val="000000"/>
              </a:solidFill>
            </a:ln>
          </p:spPr>
          <p:txBody>
            <a:bodyPr wrap="square" lIns="0" tIns="0" rIns="0" bIns="0" rtlCol="0"/>
            <a:lstStyle/>
            <a:p>
              <a:endParaRPr/>
            </a:p>
          </p:txBody>
        </p:sp>
        <p:sp>
          <p:nvSpPr>
            <p:cNvPr id="6" name="object 6"/>
            <p:cNvSpPr/>
            <p:nvPr/>
          </p:nvSpPr>
          <p:spPr>
            <a:xfrm>
              <a:off x="152527" y="374904"/>
              <a:ext cx="4114800" cy="5949696"/>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0" y="451104"/>
              <a:ext cx="4121150" cy="5803900"/>
            </a:xfrm>
            <a:custGeom>
              <a:avLst/>
              <a:gdLst/>
              <a:ahLst/>
              <a:cxnLst/>
              <a:rect l="l" t="t" r="r" b="b"/>
              <a:pathLst>
                <a:path w="4121150" h="5803900">
                  <a:moveTo>
                    <a:pt x="0" y="5803392"/>
                  </a:moveTo>
                  <a:lnTo>
                    <a:pt x="4120896" y="5803392"/>
                  </a:lnTo>
                  <a:lnTo>
                    <a:pt x="4120896" y="0"/>
                  </a:lnTo>
                  <a:lnTo>
                    <a:pt x="0" y="0"/>
                  </a:lnTo>
                </a:path>
              </a:pathLst>
            </a:custGeom>
            <a:ln w="12191">
              <a:solidFill>
                <a:srgbClr val="000000"/>
              </a:solidFill>
            </a:ln>
          </p:spPr>
          <p:txBody>
            <a:bodyPr wrap="square" lIns="0" tIns="0" rIns="0" bIns="0" rtlCol="0"/>
            <a:lstStyle/>
            <a:p>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359DC77-5BBE-4074-8F4F-D51EDB3AF006}"/>
              </a:ext>
            </a:extLst>
          </p:cNvPr>
          <p:cNvSpPr>
            <a:spLocks noGrp="1"/>
          </p:cNvSpPr>
          <p:nvPr>
            <p:ph sz="quarter" idx="4294967295"/>
          </p:nvPr>
        </p:nvSpPr>
        <p:spPr>
          <a:xfrm>
            <a:off x="571472" y="642918"/>
            <a:ext cx="7872412" cy="5462588"/>
          </a:xfrm>
          <a:solidFill>
            <a:schemeClr val="tx2"/>
          </a:solidFill>
          <a:ln w="6350">
            <a:solidFill>
              <a:schemeClr val="tx1"/>
            </a:solidFill>
            <a:prstDash val="sysDash"/>
          </a:ln>
        </p:spPr>
        <p:txBody>
          <a:bodyPr>
            <a:normAutofit/>
          </a:bodyPr>
          <a:lstStyle/>
          <a:p>
            <a:pPr marL="0" indent="0" algn="l">
              <a:buNone/>
            </a:pPr>
            <a:r>
              <a:rPr lang="en-US" sz="1800" b="1" dirty="0"/>
              <a:t>2. Sentinel lymph node biopsy (SLNB)</a:t>
            </a:r>
          </a:p>
          <a:p>
            <a:pPr marL="0" indent="0" algn="l">
              <a:buNone/>
            </a:pPr>
            <a:r>
              <a:rPr lang="en-US" sz="1800" dirty="0"/>
              <a:t>a. In the sentinel node theory, a sentinel node will be the first lymph node seeded by tumor cells, and therefore, excision of sentinel node(s) alone is adequate to determine nodal status. The morbidity of SLNB is considerably less than ELND. Sentinel node(s) can be detected in &gt;90% to 95% of patients. SLNB is now widely considered the standard of care.</a:t>
            </a:r>
          </a:p>
          <a:p>
            <a:pPr marL="0" indent="0" algn="l">
              <a:buNone/>
            </a:pPr>
            <a:r>
              <a:rPr lang="en-US" sz="1800" dirty="0"/>
              <a:t>b. SLNB is performed in conjunction with wide local excision of the primary tumor. Lymphatic mapping is performed to determine the first lymph node that drains the primary tumor site (sentinel node).</a:t>
            </a:r>
          </a:p>
          <a:p>
            <a:pPr marL="0" indent="0" algn="l">
              <a:buNone/>
            </a:pPr>
            <a:r>
              <a:rPr lang="en-US" sz="1800" dirty="0"/>
              <a:t>c. SLNB-positive patients undergo staged regional lymphadenectomy and may be candidates for adjuvant therapy.</a:t>
            </a:r>
          </a:p>
          <a:p>
            <a:pPr marL="0" indent="0" algn="l">
              <a:buNone/>
            </a:pPr>
            <a:r>
              <a:rPr lang="en-US" sz="1800" dirty="0"/>
              <a:t>d. Preoperative nuclear imaging is performed with </a:t>
            </a:r>
            <a:r>
              <a:rPr lang="en-US" sz="1800" b="1" dirty="0"/>
              <a:t>radiolabeled colloid solution (technetium-99</a:t>
            </a:r>
            <a:r>
              <a:rPr lang="en-US" sz="1800" dirty="0"/>
              <a:t>) injected intradermally at the primary tumor. This can be done on the day of or day prior to surgery. Lymphoscintigraphic imaging localizes the sentinel node basin(s) (some tumor sites can drain to multiple basins).</a:t>
            </a:r>
            <a:endParaRPr lang="ar-JO" sz="1800" dirty="0"/>
          </a:p>
        </p:txBody>
      </p:sp>
    </p:spTree>
    <p:extLst>
      <p:ext uri="{BB962C8B-B14F-4D97-AF65-F5344CB8AC3E}">
        <p14:creationId xmlns:p14="http://schemas.microsoft.com/office/powerpoint/2010/main" xmlns="" val="27726819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D8B58FA-6206-45B3-8945-C31C7B5B8852}"/>
              </a:ext>
            </a:extLst>
          </p:cNvPr>
          <p:cNvSpPr>
            <a:spLocks noGrp="1"/>
          </p:cNvSpPr>
          <p:nvPr>
            <p:ph sz="quarter" idx="4294967295"/>
          </p:nvPr>
        </p:nvSpPr>
        <p:spPr>
          <a:xfrm>
            <a:off x="500034" y="785794"/>
            <a:ext cx="8172452" cy="5321301"/>
          </a:xfrm>
          <a:solidFill>
            <a:schemeClr val="tx2"/>
          </a:solidFill>
        </p:spPr>
        <p:txBody>
          <a:bodyPr>
            <a:normAutofit lnSpcReduction="10000"/>
          </a:bodyPr>
          <a:lstStyle/>
          <a:p>
            <a:pPr marL="0" indent="0" algn="l">
              <a:buNone/>
            </a:pPr>
            <a:r>
              <a:rPr lang="en-US" sz="1800" dirty="0"/>
              <a:t>e. In the operating room, a lymphangiography dye </a:t>
            </a:r>
            <a:r>
              <a:rPr lang="en-US" sz="1800" b="1" dirty="0"/>
              <a:t>(</a:t>
            </a:r>
            <a:r>
              <a:rPr lang="en-US" sz="1800" b="1" dirty="0" err="1"/>
              <a:t>lymphazurin</a:t>
            </a:r>
            <a:r>
              <a:rPr lang="en-US" sz="1800" b="1" dirty="0"/>
              <a:t> or methylene blue</a:t>
            </a:r>
            <a:r>
              <a:rPr lang="en-US" sz="1800" dirty="0"/>
              <a:t>) can be injected intradermally at the periphery of the primary tumor site prior to excision of the primary tumor.</a:t>
            </a:r>
          </a:p>
          <a:p>
            <a:pPr marL="0" indent="0" algn="l">
              <a:buNone/>
            </a:pPr>
            <a:r>
              <a:rPr lang="en-US" sz="1800" dirty="0" err="1"/>
              <a:t>i</a:t>
            </a:r>
            <a:r>
              <a:rPr lang="en-US" sz="1800" dirty="0"/>
              <a:t>. Mark edges of the lesion before injection to avoid obscuring them with the dye and take care with the dye because spills are difficult to manage.</a:t>
            </a:r>
          </a:p>
          <a:p>
            <a:pPr marL="0" indent="0" algn="l">
              <a:buNone/>
            </a:pPr>
            <a:r>
              <a:rPr lang="en-US" sz="1800" dirty="0"/>
              <a:t>ii. Potential sentinel nodes will appear blue when exploring the nodal basin, giving secondary confirmation to localization with Geiger counter detection of Tc99.</a:t>
            </a:r>
          </a:p>
          <a:p>
            <a:pPr marL="0" indent="0" algn="l">
              <a:buNone/>
            </a:pPr>
            <a:r>
              <a:rPr lang="en-US" sz="1800" dirty="0"/>
              <a:t>iii. Dye injection may briefly interfere with pulse-oximeter readings; alert anesthesiologist at the time of injection.</a:t>
            </a:r>
          </a:p>
          <a:p>
            <a:pPr marL="0" indent="0" algn="l">
              <a:buNone/>
            </a:pPr>
            <a:r>
              <a:rPr lang="en-US" sz="1800" dirty="0"/>
              <a:t>iv. Caution: Risk of allergy or anaphylaxis with dye injection</a:t>
            </a:r>
          </a:p>
          <a:p>
            <a:pPr marL="0" indent="0" algn="l">
              <a:buNone/>
            </a:pPr>
            <a:r>
              <a:rPr lang="en-US" sz="1800" dirty="0"/>
              <a:t>f. Following excision of the primary tumor, drapes, instruments, gowns, and gloves are changed and regional lymph node basin(s) identified by lymphoscintigraphy are explored. All radioactive (“hot”) and/or blue nodes are excised.</a:t>
            </a:r>
          </a:p>
          <a:p>
            <a:pPr marL="0" indent="0" algn="l">
              <a:buNone/>
            </a:pPr>
            <a:r>
              <a:rPr lang="en-US" sz="1800" dirty="0"/>
              <a:t>g. Histologic analysis of sentinel node with immunohistochemical staining identifies </a:t>
            </a:r>
            <a:r>
              <a:rPr lang="en-US" sz="1800" dirty="0" err="1"/>
              <a:t>micrometastases</a:t>
            </a:r>
            <a:r>
              <a:rPr lang="en-US" sz="1800" dirty="0"/>
              <a:t>. Permanent sections are required; frozen sections cannot reliably differentiate normal from neoplastic melanocytes.</a:t>
            </a:r>
            <a:endParaRPr lang="ar-JO" sz="1800" dirty="0"/>
          </a:p>
        </p:txBody>
      </p:sp>
    </p:spTree>
    <p:extLst>
      <p:ext uri="{BB962C8B-B14F-4D97-AF65-F5344CB8AC3E}">
        <p14:creationId xmlns:p14="http://schemas.microsoft.com/office/powerpoint/2010/main" xmlns="" val="30675920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6033C9D-FCDE-41E9-BE94-C92E2D41ACF9}"/>
              </a:ext>
            </a:extLst>
          </p:cNvPr>
          <p:cNvSpPr>
            <a:spLocks noGrp="1"/>
          </p:cNvSpPr>
          <p:nvPr>
            <p:ph sz="quarter" idx="4294967295"/>
          </p:nvPr>
        </p:nvSpPr>
        <p:spPr>
          <a:xfrm>
            <a:off x="428596" y="642918"/>
            <a:ext cx="7886700" cy="5594350"/>
          </a:xfrm>
          <a:solidFill>
            <a:schemeClr val="tx2"/>
          </a:solidFill>
        </p:spPr>
        <p:txBody>
          <a:bodyPr>
            <a:normAutofit fontScale="92500" lnSpcReduction="10000"/>
          </a:bodyPr>
          <a:lstStyle/>
          <a:p>
            <a:pPr marL="0" indent="0" algn="l">
              <a:buNone/>
            </a:pPr>
            <a:r>
              <a:rPr lang="en-US" sz="1800" b="1" dirty="0"/>
              <a:t>Surveillance and treatment of melanoma recurrence</a:t>
            </a:r>
          </a:p>
          <a:p>
            <a:pPr marL="0" indent="0" algn="l">
              <a:buNone/>
            </a:pPr>
            <a:endParaRPr lang="en-US" sz="1800" b="1" dirty="0"/>
          </a:p>
          <a:p>
            <a:pPr marL="342900" indent="-342900" algn="l">
              <a:buAutoNum type="arabicPeriod"/>
            </a:pPr>
            <a:r>
              <a:rPr lang="en-US" sz="1800" dirty="0"/>
              <a:t>Asymptomatic patients should be seen every 3 to 4 months for 2 years, then every 6 months for 3 years, and then annually. The most accurate way to detect metastatic disease is to take a thorough history.</a:t>
            </a:r>
          </a:p>
          <a:p>
            <a:pPr marL="342900" indent="-342900" algn="l">
              <a:buAutoNum type="arabicPeriod"/>
            </a:pPr>
            <a:endParaRPr lang="en-US" sz="1800" dirty="0"/>
          </a:p>
          <a:p>
            <a:pPr marL="0" indent="0" algn="l">
              <a:buNone/>
            </a:pPr>
            <a:r>
              <a:rPr lang="en-US" sz="1800" dirty="0"/>
              <a:t>2</a:t>
            </a:r>
            <a:r>
              <a:rPr lang="en-US" sz="1800" b="1" dirty="0"/>
              <a:t>. Chest X-ray and liver function tests (LDH and alkaline phosphatase) are usually sufficient; more extensive work-ups including CT scans have not altered outcomes.</a:t>
            </a:r>
          </a:p>
          <a:p>
            <a:pPr marL="0" indent="0" algn="l">
              <a:buNone/>
            </a:pPr>
            <a:endParaRPr lang="en-US" sz="1800" b="1" dirty="0"/>
          </a:p>
          <a:p>
            <a:pPr marL="0" indent="0" algn="l">
              <a:buNone/>
            </a:pPr>
            <a:r>
              <a:rPr lang="en-US" sz="1800" dirty="0"/>
              <a:t>3</a:t>
            </a:r>
            <a:r>
              <a:rPr lang="en-US" sz="1800" b="1" dirty="0"/>
              <a:t>. Local recurrences typically occur within 5 cm of the original lesion, usually within 3 to 5 years </a:t>
            </a:r>
            <a:r>
              <a:rPr lang="en-US" sz="1800" dirty="0"/>
              <a:t>after primary excision; most often this represents incomplete excision of the primary tumor.</a:t>
            </a:r>
          </a:p>
          <a:p>
            <a:pPr marL="0" indent="0" algn="l">
              <a:buNone/>
            </a:pPr>
            <a:endParaRPr lang="en-US" sz="1800" dirty="0"/>
          </a:p>
          <a:p>
            <a:pPr marL="0" indent="0" algn="l">
              <a:buNone/>
            </a:pPr>
            <a:r>
              <a:rPr lang="en-US" sz="1800" b="1" dirty="0"/>
              <a:t>4. The most common sites of recurrence are the skin, subcutaneous tissues, distant lymph nodes, then other sites (lung, liver, brain, bone, GI tract).</a:t>
            </a:r>
          </a:p>
          <a:p>
            <a:pPr marL="0" indent="0" algn="l">
              <a:buNone/>
            </a:pPr>
            <a:r>
              <a:rPr lang="en-US" sz="1800" dirty="0"/>
              <a:t>5. Re-excision is the primary treatment for local, small, isolated lesions</a:t>
            </a:r>
          </a:p>
          <a:p>
            <a:pPr marL="0" indent="0" algn="l">
              <a:buNone/>
            </a:pPr>
            <a:r>
              <a:rPr lang="en-US" sz="1800" dirty="0"/>
              <a:t>6. Surgery is effective for palliation in patients with isolated recurrences in skin, CNS, lung, or GI tract.</a:t>
            </a:r>
            <a:endParaRPr lang="ar-JO" sz="1800" dirty="0"/>
          </a:p>
        </p:txBody>
      </p:sp>
    </p:spTree>
    <p:extLst>
      <p:ext uri="{BB962C8B-B14F-4D97-AF65-F5344CB8AC3E}">
        <p14:creationId xmlns:p14="http://schemas.microsoft.com/office/powerpoint/2010/main" xmlns="" val="19737833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E8AFA71-EB14-4CC5-B67D-9E9376F41BFA}"/>
              </a:ext>
            </a:extLst>
          </p:cNvPr>
          <p:cNvSpPr>
            <a:spLocks noGrp="1"/>
          </p:cNvSpPr>
          <p:nvPr>
            <p:ph sz="quarter" idx="4294967295"/>
          </p:nvPr>
        </p:nvSpPr>
        <p:spPr>
          <a:xfrm>
            <a:off x="642910" y="714356"/>
            <a:ext cx="8001056" cy="5622925"/>
          </a:xfrm>
          <a:solidFill>
            <a:schemeClr val="tx2"/>
          </a:solidFill>
        </p:spPr>
        <p:txBody>
          <a:bodyPr>
            <a:normAutofit fontScale="92500" lnSpcReduction="10000"/>
          </a:bodyPr>
          <a:lstStyle/>
          <a:p>
            <a:pPr marL="0" indent="0">
              <a:buNone/>
            </a:pPr>
            <a:r>
              <a:rPr lang="en-US" sz="1800" b="1" dirty="0" smtClean="0">
                <a:solidFill>
                  <a:schemeClr val="bg2">
                    <a:lumMod val="50000"/>
                  </a:schemeClr>
                </a:solidFill>
              </a:rPr>
              <a:t>7.Chemotherapy</a:t>
            </a:r>
            <a:r>
              <a:rPr lang="en-US" sz="1800" dirty="0"/>
              <a:t>: Complete remission is rare. </a:t>
            </a:r>
            <a:r>
              <a:rPr lang="en-US" sz="1800" b="1" dirty="0" err="1"/>
              <a:t>Decarbazine</a:t>
            </a:r>
            <a:r>
              <a:rPr lang="en-US" sz="1800" b="1" dirty="0"/>
              <a:t> (DTIC), </a:t>
            </a:r>
            <a:r>
              <a:rPr lang="en-US" sz="1800" b="1" dirty="0" err="1"/>
              <a:t>carmustine</a:t>
            </a:r>
            <a:r>
              <a:rPr lang="en-US" sz="1800" b="1" dirty="0"/>
              <a:t>, cisplatin, and tamoxifen </a:t>
            </a:r>
            <a:r>
              <a:rPr lang="en-US" sz="1800" dirty="0"/>
              <a:t>in combination are most frequently used. Isolated </a:t>
            </a:r>
            <a:r>
              <a:rPr lang="en-US" sz="1800" dirty="0" err="1"/>
              <a:t>hyperthermic</a:t>
            </a:r>
            <a:r>
              <a:rPr lang="en-US" sz="1800" dirty="0"/>
              <a:t> limb perfusion for extensive extremity cutaneous disease (melphalan and tumor necrosis factor) is used at some centers.</a:t>
            </a:r>
          </a:p>
          <a:p>
            <a:pPr marL="0" indent="0">
              <a:buNone/>
            </a:pPr>
            <a:endParaRPr lang="en-US" sz="1800" dirty="0"/>
          </a:p>
          <a:p>
            <a:pPr marL="0" indent="0">
              <a:buNone/>
            </a:pPr>
            <a:r>
              <a:rPr lang="en-US" sz="1800" b="1" dirty="0">
                <a:solidFill>
                  <a:schemeClr val="bg2">
                    <a:lumMod val="50000"/>
                  </a:schemeClr>
                </a:solidFill>
              </a:rPr>
              <a:t>8. Cytokine </a:t>
            </a:r>
            <a:r>
              <a:rPr lang="en-US" sz="1800" dirty="0"/>
              <a:t>therapy has been demonstrated to produce relatively high levels of tumor response, albeit transient. FDA-approved regimens include </a:t>
            </a:r>
            <a:r>
              <a:rPr lang="en-US" sz="1800" b="1" dirty="0"/>
              <a:t>interferon-α (IFN-α) for stage III disease and interleukin-2 (IL-2) for stage IV disease</a:t>
            </a:r>
            <a:r>
              <a:rPr lang="en-US" sz="1800" dirty="0"/>
              <a:t>; however, these therapies demonstrate little or no improvement in overall survival.</a:t>
            </a:r>
          </a:p>
          <a:p>
            <a:pPr marL="0" indent="0">
              <a:buNone/>
            </a:pPr>
            <a:endParaRPr lang="en-US" sz="1800" dirty="0"/>
          </a:p>
          <a:p>
            <a:pPr marL="0" indent="0">
              <a:buNone/>
            </a:pPr>
            <a:r>
              <a:rPr lang="en-US" sz="1800" b="1" dirty="0">
                <a:solidFill>
                  <a:schemeClr val="bg2">
                    <a:lumMod val="50000"/>
                  </a:schemeClr>
                </a:solidFill>
              </a:rPr>
              <a:t>9. Immunotherapies </a:t>
            </a:r>
            <a:r>
              <a:rPr lang="en-US" sz="1800" b="1" dirty="0"/>
              <a:t>with monoclonal antibodies, tumor vaccines, and modified immune cells </a:t>
            </a:r>
            <a:r>
              <a:rPr lang="en-US" sz="1800" dirty="0"/>
              <a:t>have been the subject of active investigation for several decades. Despite a number of dramatic successes, these modalities have yet to prove applicable.</a:t>
            </a:r>
            <a:endParaRPr lang="en-US" sz="1800" dirty="0">
              <a:solidFill>
                <a:schemeClr val="bg2">
                  <a:lumMod val="50000"/>
                </a:schemeClr>
              </a:solidFill>
            </a:endParaRPr>
          </a:p>
          <a:p>
            <a:pPr marL="0" indent="0">
              <a:buNone/>
            </a:pPr>
            <a:endParaRPr lang="en-US" sz="1800" dirty="0">
              <a:solidFill>
                <a:schemeClr val="bg2">
                  <a:lumMod val="50000"/>
                </a:schemeClr>
              </a:solidFill>
            </a:endParaRPr>
          </a:p>
          <a:p>
            <a:pPr marL="0" indent="0">
              <a:buNone/>
            </a:pPr>
            <a:r>
              <a:rPr lang="en-US" sz="1800" b="1" dirty="0">
                <a:solidFill>
                  <a:schemeClr val="bg2">
                    <a:lumMod val="50000"/>
                  </a:schemeClr>
                </a:solidFill>
              </a:rPr>
              <a:t>10. Selective cell-signaling inhibitors </a:t>
            </a:r>
            <a:r>
              <a:rPr lang="en-US" sz="1800" b="1" dirty="0"/>
              <a:t>(e.g., vemurafenib) </a:t>
            </a:r>
            <a:r>
              <a:rPr lang="en-US" sz="1800" dirty="0"/>
              <a:t>have recently been developed and can produce dramatic tumor responses in appropriately chosen patients. Increases in survival time, however, do not translate to improve overall survival, as resistant melanomas return with added aggressiveness.</a:t>
            </a:r>
          </a:p>
          <a:p>
            <a:pPr marL="0" indent="0">
              <a:buNone/>
            </a:pPr>
            <a:r>
              <a:rPr lang="en-US" sz="1800" b="1" dirty="0"/>
              <a:t>11. Mean survival with disseminated disease is 6 months. Respiratory failure and CNS complications are the most common causes of death</a:t>
            </a:r>
            <a:endParaRPr lang="ar-JO" sz="1800" b="1" dirty="0"/>
          </a:p>
        </p:txBody>
      </p:sp>
    </p:spTree>
    <p:extLst>
      <p:ext uri="{BB962C8B-B14F-4D97-AF65-F5344CB8AC3E}">
        <p14:creationId xmlns:p14="http://schemas.microsoft.com/office/powerpoint/2010/main" xmlns="" val="22262284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118785135_187362596124426_3988041894609514971_n.jpg"/>
          <p:cNvPicPr>
            <a:picLocks noChangeAspect="1"/>
          </p:cNvPicPr>
          <p:nvPr/>
        </p:nvPicPr>
        <p:blipFill>
          <a:blip r:embed="rId2"/>
          <a:stretch>
            <a:fillRect/>
          </a:stretch>
        </p:blipFill>
        <p:spPr>
          <a:xfrm>
            <a:off x="714348" y="571480"/>
            <a:ext cx="5214974" cy="4829185"/>
          </a:xfrm>
          <a:prstGeom prst="rect">
            <a:avLst/>
          </a:prstGeom>
        </p:spPr>
      </p:pic>
      <p:sp>
        <p:nvSpPr>
          <p:cNvPr id="2" name="مستطيل 1"/>
          <p:cNvSpPr/>
          <p:nvPr/>
        </p:nvSpPr>
        <p:spPr>
          <a:xfrm>
            <a:off x="1714480" y="4143380"/>
            <a:ext cx="5539531" cy="923330"/>
          </a:xfrm>
          <a:prstGeom prst="rect">
            <a:avLst/>
          </a:prstGeom>
          <a:solidFill>
            <a:schemeClr val="tx2"/>
          </a:solid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THANK YOU </a:t>
            </a:r>
            <a:endParaRPr lang="ar-SA"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a:pattFill prst="pct5">
            <a:fgClr>
              <a:schemeClr val="bg1"/>
            </a:fgClr>
            <a:bgClr>
              <a:schemeClr val="bg1"/>
            </a:bgClr>
          </a:pattFill>
        </p:grpSpPr>
        <p:sp>
          <p:nvSpPr>
            <p:cNvPr id="3" name="object 3"/>
            <p:cNvSpPr/>
            <p:nvPr/>
          </p:nvSpPr>
          <p:spPr>
            <a:xfrm>
              <a:off x="272795" y="281940"/>
              <a:ext cx="8624316" cy="6332220"/>
            </a:xfrm>
            <a:prstGeom prst="rect">
              <a:avLst/>
            </a:prstGeom>
            <a:grpFill/>
          </p:spPr>
          <p:txBody>
            <a:bodyPr wrap="square" lIns="0" tIns="0" rIns="0" bIns="0" rtlCol="0"/>
            <a:lstStyle/>
            <a:p>
              <a:endParaRPr/>
            </a:p>
          </p:txBody>
        </p:sp>
        <p:sp>
          <p:nvSpPr>
            <p:cNvPr id="4" name="object 4"/>
            <p:cNvSpPr/>
            <p:nvPr/>
          </p:nvSpPr>
          <p:spPr>
            <a:xfrm>
              <a:off x="0" y="304800"/>
              <a:ext cx="1143000" cy="655320"/>
            </a:xfrm>
            <a:prstGeom prst="rect">
              <a:avLst/>
            </a:prstGeom>
            <a:grpFill/>
          </p:spPr>
          <p:txBody>
            <a:bodyPr wrap="square" lIns="0" tIns="0" rIns="0" bIns="0" rtlCol="0"/>
            <a:lstStyle/>
            <a:p>
              <a:endParaRPr/>
            </a:p>
          </p:txBody>
        </p:sp>
      </p:grpSp>
      <p:sp>
        <p:nvSpPr>
          <p:cNvPr id="5" name="object 5"/>
          <p:cNvSpPr txBox="1"/>
          <p:nvPr/>
        </p:nvSpPr>
        <p:spPr>
          <a:xfrm>
            <a:off x="917244" y="702309"/>
            <a:ext cx="7769556" cy="4976362"/>
          </a:xfrm>
          <a:prstGeom prst="rect">
            <a:avLst/>
          </a:prstGeom>
        </p:spPr>
        <p:txBody>
          <a:bodyPr vert="horz" wrap="square" lIns="0" tIns="13335" rIns="0" bIns="0" rtlCol="0">
            <a:spAutoFit/>
          </a:bodyPr>
          <a:lstStyle/>
          <a:p>
            <a:pPr marL="12700">
              <a:lnSpc>
                <a:spcPct val="100000"/>
              </a:lnSpc>
              <a:spcBef>
                <a:spcPts val="105"/>
              </a:spcBef>
            </a:pPr>
            <a:r>
              <a:rPr sz="2000" dirty="0">
                <a:solidFill>
                  <a:schemeClr val="bg2">
                    <a:lumMod val="50000"/>
                  </a:schemeClr>
                </a:solidFill>
                <a:latin typeface="Times New Roman"/>
                <a:cs typeface="Times New Roman"/>
              </a:rPr>
              <a:t>•</a:t>
            </a:r>
            <a:r>
              <a:rPr sz="2000" b="1" dirty="0">
                <a:solidFill>
                  <a:schemeClr val="bg2">
                    <a:lumMod val="50000"/>
                  </a:schemeClr>
                </a:solidFill>
                <a:latin typeface="Times New Roman"/>
                <a:cs typeface="Times New Roman"/>
              </a:rPr>
              <a:t>stratum</a:t>
            </a:r>
            <a:r>
              <a:rPr sz="2000" b="1" spc="-55" dirty="0">
                <a:solidFill>
                  <a:schemeClr val="bg2">
                    <a:lumMod val="50000"/>
                  </a:schemeClr>
                </a:solidFill>
                <a:latin typeface="Times New Roman"/>
                <a:cs typeface="Times New Roman"/>
              </a:rPr>
              <a:t> </a:t>
            </a:r>
            <a:r>
              <a:rPr sz="2000" b="1" dirty="0">
                <a:solidFill>
                  <a:schemeClr val="bg2">
                    <a:lumMod val="50000"/>
                  </a:schemeClr>
                </a:solidFill>
                <a:latin typeface="Times New Roman"/>
                <a:cs typeface="Times New Roman"/>
              </a:rPr>
              <a:t>granulosum</a:t>
            </a:r>
            <a:endParaRPr sz="2000" dirty="0">
              <a:solidFill>
                <a:schemeClr val="bg2">
                  <a:lumMod val="50000"/>
                </a:schemeClr>
              </a:solidFill>
              <a:latin typeface="Times New Roman"/>
              <a:cs typeface="Times New Roman"/>
            </a:endParaRPr>
          </a:p>
          <a:p>
            <a:pPr marL="774065" marR="5080">
              <a:lnSpc>
                <a:spcPct val="100000"/>
              </a:lnSpc>
            </a:pPr>
            <a:r>
              <a:rPr sz="2000" dirty="0">
                <a:latin typeface="Times New Roman"/>
                <a:cs typeface="Times New Roman"/>
              </a:rPr>
              <a:t>1 to 3 rows of squamous </a:t>
            </a:r>
            <a:r>
              <a:rPr sz="2000" spc="-5" dirty="0">
                <a:latin typeface="Times New Roman"/>
                <a:cs typeface="Times New Roman"/>
              </a:rPr>
              <a:t>cells </a:t>
            </a:r>
            <a:r>
              <a:rPr sz="2000" dirty="0">
                <a:latin typeface="Times New Roman"/>
                <a:cs typeface="Times New Roman"/>
              </a:rPr>
              <a:t>with </a:t>
            </a:r>
            <a:r>
              <a:rPr sz="2000" spc="-5" dirty="0">
                <a:latin typeface="Times New Roman"/>
                <a:cs typeface="Times New Roman"/>
              </a:rPr>
              <a:t>many </a:t>
            </a:r>
            <a:r>
              <a:rPr sz="2000" spc="-10" dirty="0">
                <a:latin typeface="Times New Roman"/>
                <a:cs typeface="Times New Roman"/>
              </a:rPr>
              <a:t>small </a:t>
            </a:r>
            <a:r>
              <a:rPr sz="2000" dirty="0">
                <a:latin typeface="Times New Roman"/>
                <a:cs typeface="Times New Roman"/>
              </a:rPr>
              <a:t>basophilic</a:t>
            </a:r>
            <a:r>
              <a:rPr sz="2000" spc="-130" dirty="0">
                <a:latin typeface="Times New Roman"/>
                <a:cs typeface="Times New Roman"/>
              </a:rPr>
              <a:t> </a:t>
            </a:r>
            <a:r>
              <a:rPr sz="2000" dirty="0">
                <a:latin typeface="Times New Roman"/>
                <a:cs typeface="Times New Roman"/>
              </a:rPr>
              <a:t>granules  keratohyalin granules </a:t>
            </a:r>
            <a:r>
              <a:rPr sz="2000" spc="-5" dirty="0">
                <a:latin typeface="Times New Roman"/>
                <a:cs typeface="Times New Roman"/>
              </a:rPr>
              <a:t>(lamellar</a:t>
            </a:r>
            <a:r>
              <a:rPr sz="2000" spc="-90" dirty="0">
                <a:latin typeface="Times New Roman"/>
                <a:cs typeface="Times New Roman"/>
              </a:rPr>
              <a:t> </a:t>
            </a:r>
            <a:r>
              <a:rPr sz="2000" spc="-5" dirty="0">
                <a:latin typeface="Times New Roman"/>
                <a:cs typeface="Times New Roman"/>
              </a:rPr>
              <a:t>granules)</a:t>
            </a:r>
            <a:endParaRPr sz="2000" dirty="0">
              <a:latin typeface="Times New Roman"/>
              <a:cs typeface="Times New Roman"/>
            </a:endParaRPr>
          </a:p>
          <a:p>
            <a:pPr marL="774065">
              <a:lnSpc>
                <a:spcPct val="100000"/>
              </a:lnSpc>
            </a:pPr>
            <a:r>
              <a:rPr sz="2000" dirty="0">
                <a:latin typeface="Times New Roman"/>
                <a:cs typeface="Times New Roman"/>
              </a:rPr>
              <a:t>soft</a:t>
            </a:r>
            <a:r>
              <a:rPr sz="2000" spc="-114" dirty="0">
                <a:latin typeface="Times New Roman"/>
                <a:cs typeface="Times New Roman"/>
              </a:rPr>
              <a:t> </a:t>
            </a:r>
            <a:r>
              <a:rPr sz="2000" dirty="0">
                <a:latin typeface="Times New Roman"/>
                <a:cs typeface="Times New Roman"/>
              </a:rPr>
              <a:t>keratin</a:t>
            </a:r>
          </a:p>
          <a:p>
            <a:pPr>
              <a:lnSpc>
                <a:spcPct val="100000"/>
              </a:lnSpc>
            </a:pPr>
            <a:endParaRPr sz="2200" dirty="0">
              <a:latin typeface="Times New Roman"/>
              <a:cs typeface="Times New Roman"/>
            </a:endParaRPr>
          </a:p>
          <a:p>
            <a:pPr>
              <a:lnSpc>
                <a:spcPct val="100000"/>
              </a:lnSpc>
              <a:spcBef>
                <a:spcPts val="25"/>
              </a:spcBef>
            </a:pPr>
            <a:endParaRPr sz="1950" dirty="0">
              <a:latin typeface="Times New Roman"/>
              <a:cs typeface="Times New Roman"/>
            </a:endParaRPr>
          </a:p>
          <a:p>
            <a:pPr marL="12700">
              <a:lnSpc>
                <a:spcPct val="100000"/>
              </a:lnSpc>
              <a:spcBef>
                <a:spcPts val="5"/>
              </a:spcBef>
            </a:pPr>
            <a:r>
              <a:rPr sz="2000" dirty="0">
                <a:solidFill>
                  <a:schemeClr val="bg2">
                    <a:lumMod val="50000"/>
                  </a:schemeClr>
                </a:solidFill>
                <a:latin typeface="Times New Roman"/>
                <a:cs typeface="Times New Roman"/>
              </a:rPr>
              <a:t>▪</a:t>
            </a:r>
            <a:r>
              <a:rPr sz="2000" b="1" dirty="0">
                <a:solidFill>
                  <a:schemeClr val="bg2">
                    <a:lumMod val="50000"/>
                  </a:schemeClr>
                </a:solidFill>
                <a:latin typeface="Times New Roman"/>
                <a:cs typeface="Times New Roman"/>
              </a:rPr>
              <a:t>stratum</a:t>
            </a:r>
            <a:r>
              <a:rPr sz="2000" b="1" spc="-120" dirty="0">
                <a:solidFill>
                  <a:schemeClr val="bg2">
                    <a:lumMod val="50000"/>
                  </a:schemeClr>
                </a:solidFill>
                <a:latin typeface="Times New Roman"/>
                <a:cs typeface="Times New Roman"/>
              </a:rPr>
              <a:t> </a:t>
            </a:r>
            <a:r>
              <a:rPr sz="2000" b="1" dirty="0" err="1" smtClean="0">
                <a:solidFill>
                  <a:schemeClr val="bg2">
                    <a:lumMod val="50000"/>
                  </a:schemeClr>
                </a:solidFill>
                <a:latin typeface="Times New Roman"/>
                <a:cs typeface="Times New Roman"/>
              </a:rPr>
              <a:t>lucidum</a:t>
            </a:r>
            <a:endParaRPr lang="en-US" sz="2000" dirty="0">
              <a:solidFill>
                <a:schemeClr val="bg2">
                  <a:lumMod val="50000"/>
                </a:schemeClr>
              </a:solidFill>
              <a:latin typeface="Times New Roman"/>
              <a:cs typeface="Times New Roman"/>
            </a:endParaRPr>
          </a:p>
          <a:p>
            <a:pPr marL="12700">
              <a:lnSpc>
                <a:spcPct val="100000"/>
              </a:lnSpc>
              <a:spcBef>
                <a:spcPts val="5"/>
              </a:spcBef>
            </a:pPr>
            <a:r>
              <a:rPr lang="en-US" sz="2000" dirty="0">
                <a:solidFill>
                  <a:srgbClr val="C00000"/>
                </a:solidFill>
                <a:latin typeface="Times New Roman"/>
                <a:cs typeface="Times New Roman"/>
              </a:rPr>
              <a:t> </a:t>
            </a:r>
            <a:r>
              <a:rPr lang="en-US" sz="2000" dirty="0" smtClean="0">
                <a:solidFill>
                  <a:srgbClr val="C00000"/>
                </a:solidFill>
                <a:latin typeface="Times New Roman"/>
                <a:cs typeface="Times New Roman"/>
              </a:rPr>
              <a:t>            </a:t>
            </a:r>
            <a:r>
              <a:rPr sz="2000" dirty="0" smtClean="0">
                <a:latin typeface="Times New Roman"/>
                <a:cs typeface="Times New Roman"/>
              </a:rPr>
              <a:t>a </a:t>
            </a:r>
            <a:r>
              <a:rPr sz="2000" dirty="0">
                <a:latin typeface="Times New Roman"/>
                <a:cs typeface="Times New Roman"/>
              </a:rPr>
              <a:t>thin, </a:t>
            </a:r>
            <a:r>
              <a:rPr sz="2000" spc="-5" dirty="0">
                <a:latin typeface="Times New Roman"/>
                <a:cs typeface="Times New Roman"/>
              </a:rPr>
              <a:t>clear layer </a:t>
            </a:r>
            <a:r>
              <a:rPr sz="2000" dirty="0">
                <a:latin typeface="Times New Roman"/>
                <a:cs typeface="Times New Roman"/>
              </a:rPr>
              <a:t>of dead skin</a:t>
            </a:r>
            <a:r>
              <a:rPr sz="2000" spc="-95" dirty="0">
                <a:latin typeface="Times New Roman"/>
                <a:cs typeface="Times New Roman"/>
              </a:rPr>
              <a:t> </a:t>
            </a:r>
            <a:r>
              <a:rPr sz="2000" spc="-5" dirty="0">
                <a:latin typeface="Times New Roman"/>
                <a:cs typeface="Times New Roman"/>
              </a:rPr>
              <a:t>cells  </a:t>
            </a:r>
            <a:r>
              <a:rPr sz="2000" dirty="0">
                <a:latin typeface="Times New Roman"/>
                <a:cs typeface="Times New Roman"/>
              </a:rPr>
              <a:t>only found on the thick</a:t>
            </a:r>
            <a:r>
              <a:rPr sz="2000" spc="-135" dirty="0">
                <a:latin typeface="Times New Roman"/>
                <a:cs typeface="Times New Roman"/>
              </a:rPr>
              <a:t> </a:t>
            </a:r>
            <a:r>
              <a:rPr sz="2000" dirty="0" smtClean="0">
                <a:latin typeface="Times New Roman"/>
                <a:cs typeface="Times New Roman"/>
              </a:rPr>
              <a:t>skin</a:t>
            </a:r>
            <a:endParaRPr lang="en-US" sz="2000" dirty="0" smtClean="0">
              <a:latin typeface="Times New Roman"/>
              <a:cs typeface="Times New Roman"/>
            </a:endParaRPr>
          </a:p>
          <a:p>
            <a:pPr marL="12700">
              <a:lnSpc>
                <a:spcPct val="100000"/>
              </a:lnSpc>
              <a:spcBef>
                <a:spcPts val="5"/>
              </a:spcBef>
            </a:pPr>
            <a:r>
              <a:rPr lang="en-US" sz="2000" spc="5" dirty="0">
                <a:latin typeface="Times New Roman"/>
                <a:cs typeface="Times New Roman"/>
              </a:rPr>
              <a:t> </a:t>
            </a:r>
            <a:r>
              <a:rPr lang="en-US" sz="2000" spc="5" dirty="0" smtClean="0">
                <a:latin typeface="Times New Roman"/>
                <a:cs typeface="Times New Roman"/>
              </a:rPr>
              <a:t>            no</a:t>
            </a:r>
            <a:r>
              <a:rPr sz="2000" spc="5" dirty="0" smtClean="0">
                <a:latin typeface="Times New Roman"/>
                <a:cs typeface="Times New Roman"/>
              </a:rPr>
              <a:t>n </a:t>
            </a:r>
            <a:r>
              <a:rPr sz="2000" dirty="0">
                <a:latin typeface="Times New Roman"/>
                <a:cs typeface="Times New Roman"/>
              </a:rPr>
              <a:t>nucleated </a:t>
            </a:r>
            <a:r>
              <a:rPr sz="2000" spc="-5" dirty="0">
                <a:latin typeface="Times New Roman"/>
                <a:cs typeface="Times New Roman"/>
              </a:rPr>
              <a:t>cells </a:t>
            </a:r>
            <a:r>
              <a:rPr sz="2000" dirty="0">
                <a:latin typeface="Times New Roman"/>
                <a:cs typeface="Times New Roman"/>
              </a:rPr>
              <a:t>and </a:t>
            </a:r>
            <a:r>
              <a:rPr sz="2000" spc="-10" dirty="0">
                <a:latin typeface="Times New Roman"/>
                <a:cs typeface="Times New Roman"/>
              </a:rPr>
              <a:t>immature</a:t>
            </a:r>
            <a:r>
              <a:rPr sz="2000" spc="-75" dirty="0">
                <a:latin typeface="Times New Roman"/>
                <a:cs typeface="Times New Roman"/>
              </a:rPr>
              <a:t> </a:t>
            </a:r>
            <a:r>
              <a:rPr sz="2000" dirty="0">
                <a:latin typeface="Times New Roman"/>
                <a:cs typeface="Times New Roman"/>
              </a:rPr>
              <a:t>keratin</a:t>
            </a:r>
          </a:p>
          <a:p>
            <a:pPr>
              <a:lnSpc>
                <a:spcPct val="100000"/>
              </a:lnSpc>
              <a:spcBef>
                <a:spcPts val="45"/>
              </a:spcBef>
            </a:pPr>
            <a:endParaRPr sz="2050" dirty="0">
              <a:latin typeface="Times New Roman"/>
              <a:cs typeface="Times New Roman"/>
            </a:endParaRPr>
          </a:p>
          <a:p>
            <a:pPr marL="12700">
              <a:lnSpc>
                <a:spcPct val="100000"/>
              </a:lnSpc>
            </a:pPr>
            <a:r>
              <a:rPr sz="2000" dirty="0">
                <a:latin typeface="Times New Roman"/>
                <a:cs typeface="Times New Roman"/>
              </a:rPr>
              <a:t>▪ </a:t>
            </a:r>
            <a:r>
              <a:rPr sz="2000" b="1" dirty="0">
                <a:solidFill>
                  <a:schemeClr val="bg2">
                    <a:lumMod val="50000"/>
                  </a:schemeClr>
                </a:solidFill>
                <a:latin typeface="Times New Roman"/>
                <a:cs typeface="Times New Roman"/>
              </a:rPr>
              <a:t>stratum</a:t>
            </a:r>
            <a:r>
              <a:rPr sz="2000" b="1" spc="-55" dirty="0">
                <a:solidFill>
                  <a:schemeClr val="bg2">
                    <a:lumMod val="50000"/>
                  </a:schemeClr>
                </a:solidFill>
                <a:latin typeface="Times New Roman"/>
                <a:cs typeface="Times New Roman"/>
              </a:rPr>
              <a:t> </a:t>
            </a:r>
            <a:r>
              <a:rPr sz="2000" b="1" dirty="0" err="1" smtClean="0">
                <a:solidFill>
                  <a:schemeClr val="bg2">
                    <a:lumMod val="50000"/>
                  </a:schemeClr>
                </a:solidFill>
                <a:latin typeface="Times New Roman"/>
                <a:cs typeface="Times New Roman"/>
              </a:rPr>
              <a:t>corneum</a:t>
            </a:r>
            <a:endParaRPr lang="en-US" sz="2000" dirty="0">
              <a:solidFill>
                <a:schemeClr val="bg2">
                  <a:lumMod val="50000"/>
                </a:schemeClr>
              </a:solidFill>
              <a:latin typeface="Times New Roman"/>
              <a:cs typeface="Times New Roman"/>
            </a:endParaRPr>
          </a:p>
          <a:p>
            <a:pPr marL="12700">
              <a:lnSpc>
                <a:spcPct val="100000"/>
              </a:lnSpc>
            </a:pPr>
            <a:r>
              <a:rPr lang="en-US" sz="2000" dirty="0">
                <a:solidFill>
                  <a:srgbClr val="C00000"/>
                </a:solidFill>
                <a:latin typeface="Times New Roman"/>
                <a:cs typeface="Times New Roman"/>
              </a:rPr>
              <a:t> </a:t>
            </a:r>
            <a:r>
              <a:rPr lang="en-US" sz="2000" dirty="0" smtClean="0">
                <a:solidFill>
                  <a:srgbClr val="C00000"/>
                </a:solidFill>
                <a:latin typeface="Times New Roman"/>
                <a:cs typeface="Times New Roman"/>
              </a:rPr>
              <a:t>           </a:t>
            </a:r>
            <a:r>
              <a:rPr sz="2000" dirty="0" smtClean="0">
                <a:latin typeface="Times New Roman"/>
                <a:cs typeface="Times New Roman"/>
              </a:rPr>
              <a:t>dead </a:t>
            </a:r>
            <a:r>
              <a:rPr sz="2000" dirty="0">
                <a:latin typeface="Times New Roman"/>
                <a:cs typeface="Times New Roman"/>
              </a:rPr>
              <a:t>squamous </a:t>
            </a:r>
            <a:r>
              <a:rPr sz="2000" spc="-5" dirty="0">
                <a:latin typeface="Times New Roman"/>
                <a:cs typeface="Times New Roman"/>
              </a:rPr>
              <a:t>cells </a:t>
            </a:r>
            <a:r>
              <a:rPr sz="2000" dirty="0">
                <a:latin typeface="Times New Roman"/>
                <a:cs typeface="Times New Roman"/>
              </a:rPr>
              <a:t>that </a:t>
            </a:r>
            <a:r>
              <a:rPr sz="2000" spc="-5" dirty="0">
                <a:latin typeface="Times New Roman"/>
                <a:cs typeface="Times New Roman"/>
              </a:rPr>
              <a:t>lack </a:t>
            </a:r>
            <a:r>
              <a:rPr sz="2000" dirty="0">
                <a:latin typeface="Times New Roman"/>
                <a:cs typeface="Times New Roman"/>
              </a:rPr>
              <a:t>nuclei and </a:t>
            </a:r>
            <a:r>
              <a:rPr sz="2000" spc="-5" dirty="0">
                <a:latin typeface="Times New Roman"/>
                <a:cs typeface="Times New Roman"/>
              </a:rPr>
              <a:t>filled </a:t>
            </a:r>
            <a:r>
              <a:rPr sz="2000" dirty="0">
                <a:latin typeface="Times New Roman"/>
                <a:cs typeface="Times New Roman"/>
              </a:rPr>
              <a:t>with</a:t>
            </a:r>
            <a:r>
              <a:rPr sz="2000" spc="-135" dirty="0">
                <a:latin typeface="Times New Roman"/>
                <a:cs typeface="Times New Roman"/>
              </a:rPr>
              <a:t> </a:t>
            </a:r>
            <a:r>
              <a:rPr sz="2000" dirty="0">
                <a:latin typeface="Times New Roman"/>
                <a:cs typeface="Times New Roman"/>
              </a:rPr>
              <a:t>keratin  </a:t>
            </a:r>
            <a:r>
              <a:rPr sz="2000" dirty="0" smtClean="0">
                <a:latin typeface="Times New Roman"/>
                <a:cs typeface="Times New Roman"/>
              </a:rPr>
              <a:t>protein</a:t>
            </a:r>
            <a:endParaRPr lang="en-US" sz="2000" dirty="0" smtClean="0">
              <a:latin typeface="Times New Roman"/>
              <a:cs typeface="Times New Roman"/>
            </a:endParaRPr>
          </a:p>
          <a:p>
            <a:pPr marL="12700">
              <a:lnSpc>
                <a:spcPct val="100000"/>
              </a:lnSpc>
            </a:pPr>
            <a:r>
              <a:rPr lang="en-US" sz="2000" dirty="0">
                <a:latin typeface="Times New Roman"/>
                <a:cs typeface="Times New Roman"/>
              </a:rPr>
              <a:t> </a:t>
            </a:r>
            <a:r>
              <a:rPr lang="en-US" sz="2000" dirty="0" smtClean="0">
                <a:latin typeface="Times New Roman"/>
                <a:cs typeface="Times New Roman"/>
              </a:rPr>
              <a:t>           </a:t>
            </a:r>
            <a:r>
              <a:rPr sz="2000" dirty="0" smtClean="0">
                <a:latin typeface="Times New Roman"/>
                <a:cs typeface="Times New Roman"/>
              </a:rPr>
              <a:t>that </a:t>
            </a:r>
            <a:r>
              <a:rPr sz="2000" dirty="0">
                <a:latin typeface="Times New Roman"/>
                <a:cs typeface="Times New Roman"/>
              </a:rPr>
              <a:t>helps keep the skin</a:t>
            </a:r>
            <a:r>
              <a:rPr sz="2000" spc="-130" dirty="0">
                <a:latin typeface="Times New Roman"/>
                <a:cs typeface="Times New Roman"/>
              </a:rPr>
              <a:t> </a:t>
            </a:r>
            <a:r>
              <a:rPr sz="2000" dirty="0" smtClean="0">
                <a:latin typeface="Times New Roman"/>
                <a:cs typeface="Times New Roman"/>
              </a:rPr>
              <a:t>hydrate</a:t>
            </a:r>
            <a:r>
              <a:rPr lang="en-US" sz="2000" dirty="0" smtClean="0">
                <a:latin typeface="Times New Roman"/>
                <a:cs typeface="Times New Roman"/>
              </a:rPr>
              <a:t>d</a:t>
            </a:r>
          </a:p>
          <a:p>
            <a:pPr marL="12700">
              <a:lnSpc>
                <a:spcPct val="100000"/>
              </a:lnSpc>
            </a:pPr>
            <a:r>
              <a:rPr lang="en-US" sz="2000" spc="-5" dirty="0" smtClean="0">
                <a:latin typeface="Times New Roman"/>
                <a:cs typeface="Times New Roman"/>
              </a:rPr>
              <a:t>            </a:t>
            </a:r>
            <a:r>
              <a:rPr sz="2000" spc="-5" dirty="0" smtClean="0">
                <a:latin typeface="Times New Roman"/>
                <a:cs typeface="Times New Roman"/>
              </a:rPr>
              <a:t>also </a:t>
            </a:r>
            <a:r>
              <a:rPr sz="2000" dirty="0">
                <a:latin typeface="Times New Roman"/>
                <a:cs typeface="Times New Roman"/>
              </a:rPr>
              <a:t>absorb</a:t>
            </a:r>
            <a:r>
              <a:rPr sz="2000" spc="-95" dirty="0">
                <a:latin typeface="Times New Roman"/>
                <a:cs typeface="Times New Roman"/>
              </a:rPr>
              <a:t> </a:t>
            </a:r>
            <a:r>
              <a:rPr sz="2000" dirty="0">
                <a:latin typeface="Times New Roman"/>
                <a:cs typeface="Times New Roman"/>
              </a:rPr>
              <a:t>water  </a:t>
            </a:r>
            <a:endParaRPr lang="en-US" sz="2000" dirty="0" smtClean="0">
              <a:latin typeface="Times New Roman"/>
              <a:cs typeface="Times New Roman"/>
            </a:endParaRPr>
          </a:p>
          <a:p>
            <a:pPr marL="12700">
              <a:lnSpc>
                <a:spcPct val="100000"/>
              </a:lnSpc>
            </a:pPr>
            <a:r>
              <a:rPr lang="en-US" sz="2000" dirty="0">
                <a:latin typeface="Times New Roman"/>
                <a:cs typeface="Times New Roman"/>
              </a:rPr>
              <a:t> </a:t>
            </a:r>
            <a:r>
              <a:rPr lang="en-US" sz="2000" dirty="0" smtClean="0">
                <a:latin typeface="Times New Roman"/>
                <a:cs typeface="Times New Roman"/>
              </a:rPr>
              <a:t>           </a:t>
            </a:r>
            <a:r>
              <a:rPr sz="2000" dirty="0" smtClean="0">
                <a:latin typeface="Times New Roman"/>
                <a:cs typeface="Times New Roman"/>
              </a:rPr>
              <a:t>thickness</a:t>
            </a:r>
            <a:r>
              <a:rPr sz="2000" spc="-70" dirty="0" smtClean="0">
                <a:latin typeface="Times New Roman"/>
                <a:cs typeface="Times New Roman"/>
              </a:rPr>
              <a:t> </a:t>
            </a:r>
            <a:r>
              <a:rPr sz="2000" dirty="0">
                <a:latin typeface="Times New Roman"/>
                <a:cs typeface="Times New Roman"/>
              </a:rPr>
              <a:t>varies</a:t>
            </a:r>
          </a:p>
          <a:p>
            <a:pPr>
              <a:lnSpc>
                <a:spcPct val="100000"/>
              </a:lnSpc>
              <a:spcBef>
                <a:spcPts val="45"/>
              </a:spcBef>
            </a:pPr>
            <a:endParaRPr sz="2050" dirty="0">
              <a:latin typeface="Times New Roman"/>
              <a:cs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556" y="356488"/>
            <a:ext cx="8715933" cy="6332220"/>
            <a:chOff x="0" y="304800"/>
            <a:chExt cx="8715933" cy="6332220"/>
          </a:xfrm>
          <a:pattFill prst="pct5">
            <a:fgClr>
              <a:schemeClr val="bg1"/>
            </a:fgClr>
            <a:bgClr>
              <a:schemeClr val="bg1"/>
            </a:bgClr>
          </a:pattFill>
        </p:grpSpPr>
        <p:sp>
          <p:nvSpPr>
            <p:cNvPr id="3" name="object 3"/>
            <p:cNvSpPr/>
            <p:nvPr/>
          </p:nvSpPr>
          <p:spPr>
            <a:xfrm>
              <a:off x="91617" y="304800"/>
              <a:ext cx="8624316" cy="6332220"/>
            </a:xfrm>
            <a:prstGeom prst="rect">
              <a:avLst/>
            </a:prstGeom>
            <a:grpFill/>
          </p:spPr>
          <p:txBody>
            <a:bodyPr wrap="square" lIns="0" tIns="0" rIns="0" bIns="0" rtlCol="0"/>
            <a:lstStyle/>
            <a:p>
              <a:endParaRPr/>
            </a:p>
          </p:txBody>
        </p:sp>
        <p:sp>
          <p:nvSpPr>
            <p:cNvPr id="4" name="object 4"/>
            <p:cNvSpPr/>
            <p:nvPr/>
          </p:nvSpPr>
          <p:spPr>
            <a:xfrm>
              <a:off x="0" y="304800"/>
              <a:ext cx="1143000" cy="655320"/>
            </a:xfrm>
            <a:prstGeom prst="rect">
              <a:avLst/>
            </a:prstGeom>
            <a:grpFill/>
          </p:spPr>
          <p:txBody>
            <a:bodyPr wrap="square" lIns="0" tIns="0" rIns="0" bIns="0" rtlCol="0"/>
            <a:lstStyle/>
            <a:p>
              <a:endParaRPr/>
            </a:p>
          </p:txBody>
        </p:sp>
      </p:grpSp>
      <p:sp>
        <p:nvSpPr>
          <p:cNvPr id="5" name="object 5"/>
          <p:cNvSpPr txBox="1"/>
          <p:nvPr/>
        </p:nvSpPr>
        <p:spPr>
          <a:xfrm>
            <a:off x="1133652" y="1015111"/>
            <a:ext cx="4685030" cy="636270"/>
          </a:xfrm>
          <a:prstGeom prst="rect">
            <a:avLst/>
          </a:prstGeom>
        </p:spPr>
        <p:txBody>
          <a:bodyPr vert="horz" wrap="square" lIns="0" tIns="13335" rIns="0" bIns="0" rtlCol="0">
            <a:spAutoFit/>
          </a:bodyPr>
          <a:lstStyle/>
          <a:p>
            <a:pPr marL="12700">
              <a:lnSpc>
                <a:spcPct val="100000"/>
              </a:lnSpc>
              <a:spcBef>
                <a:spcPts val="105"/>
              </a:spcBef>
            </a:pPr>
            <a:r>
              <a:rPr sz="2000" dirty="0">
                <a:latin typeface="Times New Roman"/>
                <a:cs typeface="Times New Roman"/>
              </a:rPr>
              <a:t>Other </a:t>
            </a:r>
            <a:r>
              <a:rPr sz="2000" spc="-5" dirty="0">
                <a:latin typeface="Times New Roman"/>
                <a:cs typeface="Times New Roman"/>
              </a:rPr>
              <a:t>cells </a:t>
            </a:r>
            <a:r>
              <a:rPr sz="2000" dirty="0">
                <a:latin typeface="Times New Roman"/>
                <a:cs typeface="Times New Roman"/>
              </a:rPr>
              <a:t>of the </a:t>
            </a:r>
            <a:r>
              <a:rPr sz="2000" spc="-5" dirty="0">
                <a:latin typeface="Times New Roman"/>
                <a:cs typeface="Times New Roman"/>
              </a:rPr>
              <a:t>epidermis</a:t>
            </a:r>
            <a:r>
              <a:rPr sz="2000" spc="-80" dirty="0">
                <a:latin typeface="Times New Roman"/>
                <a:cs typeface="Times New Roman"/>
              </a:rPr>
              <a:t> </a:t>
            </a:r>
            <a:r>
              <a:rPr sz="2000" dirty="0">
                <a:latin typeface="Times New Roman"/>
                <a:cs typeface="Times New Roman"/>
              </a:rPr>
              <a:t>include</a:t>
            </a:r>
          </a:p>
          <a:p>
            <a:pPr marL="12700">
              <a:lnSpc>
                <a:spcPct val="100000"/>
              </a:lnSpc>
              <a:tabLst>
                <a:tab pos="2705735" algn="l"/>
              </a:tabLst>
            </a:pPr>
            <a:r>
              <a:rPr sz="2000" spc="-5" dirty="0">
                <a:latin typeface="Times New Roman"/>
                <a:cs typeface="Times New Roman"/>
              </a:rPr>
              <a:t>1.Melanocytes	</a:t>
            </a:r>
            <a:r>
              <a:rPr sz="2000" dirty="0">
                <a:latin typeface="Times New Roman"/>
                <a:cs typeface="Times New Roman"/>
              </a:rPr>
              <a:t>2. Langerhans</a:t>
            </a:r>
            <a:r>
              <a:rPr sz="2000" spc="-100" dirty="0">
                <a:latin typeface="Times New Roman"/>
                <a:cs typeface="Times New Roman"/>
              </a:rPr>
              <a:t> </a:t>
            </a:r>
            <a:r>
              <a:rPr sz="2000" spc="-5" dirty="0">
                <a:latin typeface="Times New Roman"/>
                <a:cs typeface="Times New Roman"/>
              </a:rPr>
              <a:t>cells</a:t>
            </a:r>
            <a:endParaRPr sz="2000" dirty="0">
              <a:latin typeface="Times New Roman"/>
              <a:cs typeface="Times New Roman"/>
            </a:endParaRPr>
          </a:p>
        </p:txBody>
      </p:sp>
      <p:sp>
        <p:nvSpPr>
          <p:cNvPr id="6" name="object 6"/>
          <p:cNvSpPr txBox="1"/>
          <p:nvPr/>
        </p:nvSpPr>
        <p:spPr>
          <a:xfrm>
            <a:off x="6872478" y="1319606"/>
            <a:ext cx="1652270" cy="331470"/>
          </a:xfrm>
          <a:prstGeom prst="rect">
            <a:avLst/>
          </a:prstGeom>
        </p:spPr>
        <p:txBody>
          <a:bodyPr vert="horz" wrap="square" lIns="0" tIns="13335" rIns="0" bIns="0" rtlCol="0">
            <a:spAutoFit/>
          </a:bodyPr>
          <a:lstStyle/>
          <a:p>
            <a:pPr marL="12700">
              <a:lnSpc>
                <a:spcPct val="100000"/>
              </a:lnSpc>
              <a:spcBef>
                <a:spcPts val="105"/>
              </a:spcBef>
            </a:pPr>
            <a:r>
              <a:rPr sz="2000" dirty="0">
                <a:latin typeface="Times New Roman"/>
                <a:cs typeface="Times New Roman"/>
              </a:rPr>
              <a:t>3. Merckle</a:t>
            </a:r>
            <a:r>
              <a:rPr sz="2000" spc="-110" dirty="0">
                <a:latin typeface="Times New Roman"/>
                <a:cs typeface="Times New Roman"/>
              </a:rPr>
              <a:t> </a:t>
            </a:r>
            <a:r>
              <a:rPr sz="2000" spc="-5" dirty="0">
                <a:latin typeface="Times New Roman"/>
                <a:cs typeface="Times New Roman"/>
              </a:rPr>
              <a:t>cells</a:t>
            </a:r>
            <a:endParaRPr sz="2000" dirty="0">
              <a:latin typeface="Times New Roman"/>
              <a:cs typeface="Times New Roman"/>
            </a:endParaRPr>
          </a:p>
        </p:txBody>
      </p:sp>
      <p:sp>
        <p:nvSpPr>
          <p:cNvPr id="7" name="object 7"/>
          <p:cNvSpPr txBox="1"/>
          <p:nvPr/>
        </p:nvSpPr>
        <p:spPr>
          <a:xfrm>
            <a:off x="1133652" y="2234564"/>
            <a:ext cx="6839584" cy="2475678"/>
          </a:xfrm>
          <a:prstGeom prst="rect">
            <a:avLst/>
          </a:prstGeom>
        </p:spPr>
        <p:txBody>
          <a:bodyPr vert="horz" wrap="square" lIns="0" tIns="13335" rIns="0" bIns="0" rtlCol="0">
            <a:spAutoFit/>
          </a:bodyPr>
          <a:lstStyle/>
          <a:p>
            <a:pPr marL="12700">
              <a:lnSpc>
                <a:spcPct val="100000"/>
              </a:lnSpc>
              <a:spcBef>
                <a:spcPts val="105"/>
              </a:spcBef>
            </a:pPr>
            <a:r>
              <a:rPr sz="2000" b="1" spc="-5" dirty="0">
                <a:solidFill>
                  <a:srgbClr val="C00000"/>
                </a:solidFill>
                <a:latin typeface="Times New Roman"/>
                <a:cs typeface="Times New Roman"/>
              </a:rPr>
              <a:t>Melanocytes</a:t>
            </a:r>
            <a:endParaRPr sz="2000" b="1" dirty="0">
              <a:solidFill>
                <a:srgbClr val="C00000"/>
              </a:solidFill>
              <a:latin typeface="Times New Roman"/>
              <a:cs typeface="Times New Roman"/>
            </a:endParaRPr>
          </a:p>
          <a:p>
            <a:pPr marL="12700">
              <a:lnSpc>
                <a:spcPct val="100000"/>
              </a:lnSpc>
            </a:pPr>
            <a:r>
              <a:rPr sz="2000" smtClean="0">
                <a:latin typeface="Times New Roman"/>
                <a:cs typeface="Times New Roman"/>
              </a:rPr>
              <a:t>• </a:t>
            </a:r>
            <a:r>
              <a:rPr sz="2000" spc="-5" smtClean="0">
                <a:latin typeface="Times New Roman"/>
                <a:cs typeface="Times New Roman"/>
              </a:rPr>
              <a:t>melan</a:t>
            </a:r>
            <a:r>
              <a:rPr lang="en-US" sz="2000" spc="-5" dirty="0" err="1" smtClean="0">
                <a:latin typeface="Times New Roman"/>
                <a:cs typeface="Times New Roman"/>
              </a:rPr>
              <a:t>ocyte</a:t>
            </a:r>
            <a:r>
              <a:rPr sz="2000" spc="-5" smtClean="0">
                <a:latin typeface="Times New Roman"/>
                <a:cs typeface="Times New Roman"/>
              </a:rPr>
              <a:t> </a:t>
            </a:r>
            <a:r>
              <a:rPr sz="2000" smtClean="0">
                <a:latin typeface="Times New Roman"/>
                <a:cs typeface="Times New Roman"/>
              </a:rPr>
              <a:t>gives the </a:t>
            </a:r>
            <a:r>
              <a:rPr sz="2000" spc="5" smtClean="0">
                <a:latin typeface="Times New Roman"/>
                <a:cs typeface="Times New Roman"/>
              </a:rPr>
              <a:t>brown </a:t>
            </a:r>
            <a:r>
              <a:rPr sz="2000" smtClean="0">
                <a:latin typeface="Times New Roman"/>
                <a:cs typeface="Times New Roman"/>
              </a:rPr>
              <a:t>colour component of the skin</a:t>
            </a:r>
            <a:r>
              <a:rPr sz="2000" spc="-180" smtClean="0">
                <a:latin typeface="Times New Roman"/>
                <a:cs typeface="Times New Roman"/>
              </a:rPr>
              <a:t> </a:t>
            </a:r>
            <a:r>
              <a:rPr sz="2000" b="1" smtClean="0">
                <a:latin typeface="Times New Roman"/>
                <a:cs typeface="Times New Roman"/>
              </a:rPr>
              <a:t>(melanin)</a:t>
            </a:r>
            <a:endParaRPr sz="2000" smtClean="0">
              <a:latin typeface="Times New Roman"/>
              <a:cs typeface="Times New Roman"/>
            </a:endParaRPr>
          </a:p>
          <a:p>
            <a:pPr marL="12700">
              <a:lnSpc>
                <a:spcPct val="100000"/>
              </a:lnSpc>
            </a:pPr>
            <a:r>
              <a:rPr sz="2000" smtClean="0">
                <a:latin typeface="Times New Roman"/>
                <a:cs typeface="Times New Roman"/>
              </a:rPr>
              <a:t>• </a:t>
            </a:r>
            <a:r>
              <a:rPr sz="2000" spc="-5" dirty="0">
                <a:latin typeface="Times New Roman"/>
                <a:cs typeface="Times New Roman"/>
              </a:rPr>
              <a:t>ectodermal </a:t>
            </a:r>
            <a:r>
              <a:rPr sz="2000" dirty="0">
                <a:latin typeface="Times New Roman"/>
                <a:cs typeface="Times New Roman"/>
              </a:rPr>
              <a:t>in </a:t>
            </a:r>
            <a:r>
              <a:rPr sz="2000" spc="-5" dirty="0">
                <a:latin typeface="Times New Roman"/>
                <a:cs typeface="Times New Roman"/>
              </a:rPr>
              <a:t>oirgin, </a:t>
            </a:r>
            <a:r>
              <a:rPr sz="2000" dirty="0">
                <a:latin typeface="Times New Roman"/>
                <a:cs typeface="Times New Roman"/>
              </a:rPr>
              <a:t>neural</a:t>
            </a:r>
            <a:r>
              <a:rPr sz="2000" spc="-114" dirty="0">
                <a:latin typeface="Times New Roman"/>
                <a:cs typeface="Times New Roman"/>
              </a:rPr>
              <a:t> </a:t>
            </a:r>
            <a:r>
              <a:rPr sz="2000" dirty="0">
                <a:latin typeface="Times New Roman"/>
                <a:cs typeface="Times New Roman"/>
              </a:rPr>
              <a:t>crest</a:t>
            </a:r>
          </a:p>
          <a:p>
            <a:pPr marL="12700">
              <a:lnSpc>
                <a:spcPct val="100000"/>
              </a:lnSpc>
            </a:pPr>
            <a:r>
              <a:rPr sz="2000" dirty="0">
                <a:latin typeface="Times New Roman"/>
                <a:cs typeface="Times New Roman"/>
              </a:rPr>
              <a:t>• </a:t>
            </a:r>
            <a:r>
              <a:rPr sz="2000" spc="-5" dirty="0">
                <a:latin typeface="Times New Roman"/>
                <a:cs typeface="Times New Roman"/>
              </a:rPr>
              <a:t>dendritic cells </a:t>
            </a:r>
            <a:r>
              <a:rPr sz="2000" dirty="0">
                <a:latin typeface="Times New Roman"/>
                <a:cs typeface="Times New Roman"/>
              </a:rPr>
              <a:t>with </a:t>
            </a:r>
            <a:r>
              <a:rPr sz="2000" b="1" dirty="0">
                <a:latin typeface="Times New Roman"/>
                <a:cs typeface="Times New Roman"/>
              </a:rPr>
              <a:t>no desmosomes </a:t>
            </a:r>
            <a:r>
              <a:rPr sz="2000" dirty="0">
                <a:latin typeface="Times New Roman"/>
                <a:cs typeface="Times New Roman"/>
              </a:rPr>
              <a:t>with</a:t>
            </a:r>
            <a:r>
              <a:rPr sz="2000" spc="-135" dirty="0">
                <a:latin typeface="Times New Roman"/>
                <a:cs typeface="Times New Roman"/>
              </a:rPr>
              <a:t> </a:t>
            </a:r>
            <a:r>
              <a:rPr sz="2000" dirty="0">
                <a:latin typeface="Times New Roman"/>
                <a:cs typeface="Times New Roman"/>
              </a:rPr>
              <a:t>keratenocytes</a:t>
            </a:r>
          </a:p>
          <a:p>
            <a:pPr marL="12700">
              <a:lnSpc>
                <a:spcPct val="100000"/>
              </a:lnSpc>
            </a:pPr>
            <a:r>
              <a:rPr sz="2000" dirty="0">
                <a:latin typeface="Times New Roman"/>
                <a:cs typeface="Times New Roman"/>
              </a:rPr>
              <a:t>• </a:t>
            </a:r>
            <a:r>
              <a:rPr sz="2000" spc="-5" dirty="0">
                <a:latin typeface="Times New Roman"/>
                <a:cs typeface="Times New Roman"/>
              </a:rPr>
              <a:t>melanosomes </a:t>
            </a:r>
            <a:r>
              <a:rPr sz="2000" dirty="0">
                <a:latin typeface="Times New Roman"/>
                <a:cs typeface="Times New Roman"/>
              </a:rPr>
              <a:t>for</a:t>
            </a:r>
            <a:r>
              <a:rPr sz="2000" spc="-45" dirty="0">
                <a:latin typeface="Times New Roman"/>
                <a:cs typeface="Times New Roman"/>
              </a:rPr>
              <a:t> </a:t>
            </a:r>
            <a:r>
              <a:rPr sz="2000" spc="-5" dirty="0">
                <a:latin typeface="Times New Roman"/>
                <a:cs typeface="Times New Roman"/>
              </a:rPr>
              <a:t>melanogenesis</a:t>
            </a:r>
            <a:endParaRPr sz="2000" dirty="0">
              <a:latin typeface="Times New Roman"/>
              <a:cs typeface="Times New Roman"/>
            </a:endParaRPr>
          </a:p>
          <a:p>
            <a:pPr marL="12700">
              <a:lnSpc>
                <a:spcPct val="100000"/>
              </a:lnSpc>
            </a:pPr>
            <a:r>
              <a:rPr sz="2000" dirty="0">
                <a:latin typeface="Times New Roman"/>
                <a:cs typeface="Times New Roman"/>
              </a:rPr>
              <a:t>• </a:t>
            </a:r>
            <a:r>
              <a:rPr sz="2000" spc="-5" dirty="0">
                <a:latin typeface="Times New Roman"/>
                <a:cs typeface="Times New Roman"/>
              </a:rPr>
              <a:t>mainly </a:t>
            </a:r>
            <a:r>
              <a:rPr sz="2000" dirty="0">
                <a:latin typeface="Times New Roman"/>
                <a:cs typeface="Times New Roman"/>
              </a:rPr>
              <a:t>in the epidermis basal </a:t>
            </a:r>
            <a:r>
              <a:rPr sz="2000" spc="-20" dirty="0">
                <a:latin typeface="Times New Roman"/>
                <a:cs typeface="Times New Roman"/>
              </a:rPr>
              <a:t>layer, </a:t>
            </a:r>
            <a:r>
              <a:rPr sz="2000" dirty="0">
                <a:latin typeface="Times New Roman"/>
                <a:cs typeface="Times New Roman"/>
              </a:rPr>
              <a:t>could not be identified in</a:t>
            </a:r>
            <a:r>
              <a:rPr sz="2000" spc="-185" dirty="0">
                <a:latin typeface="Times New Roman"/>
                <a:cs typeface="Times New Roman"/>
              </a:rPr>
              <a:t> </a:t>
            </a:r>
            <a:r>
              <a:rPr sz="2000" dirty="0">
                <a:latin typeface="Times New Roman"/>
                <a:cs typeface="Times New Roman"/>
              </a:rPr>
              <a:t>LM</a:t>
            </a:r>
          </a:p>
          <a:p>
            <a:pPr marL="12700">
              <a:lnSpc>
                <a:spcPct val="100000"/>
              </a:lnSpc>
              <a:spcBef>
                <a:spcPts val="5"/>
              </a:spcBef>
            </a:pPr>
            <a:r>
              <a:rPr sz="2000" dirty="0">
                <a:latin typeface="Times New Roman"/>
                <a:cs typeface="Times New Roman"/>
              </a:rPr>
              <a:t>• found in skin, </a:t>
            </a:r>
            <a:r>
              <a:rPr sz="2000" spc="-5" dirty="0">
                <a:latin typeface="Times New Roman"/>
                <a:cs typeface="Times New Roman"/>
              </a:rPr>
              <a:t>eye </a:t>
            </a:r>
            <a:r>
              <a:rPr sz="2000" dirty="0">
                <a:latin typeface="Times New Roman"/>
                <a:cs typeface="Times New Roman"/>
              </a:rPr>
              <a:t>and</a:t>
            </a:r>
            <a:r>
              <a:rPr sz="2000" spc="-95" dirty="0">
                <a:latin typeface="Times New Roman"/>
                <a:cs typeface="Times New Roman"/>
              </a:rPr>
              <a:t> </a:t>
            </a:r>
            <a:r>
              <a:rPr sz="2000" dirty="0">
                <a:latin typeface="Times New Roman"/>
                <a:cs typeface="Times New Roman"/>
              </a:rPr>
              <a:t>hair</a:t>
            </a:r>
          </a:p>
        </p:txBody>
      </p:sp>
      <p:sp>
        <p:nvSpPr>
          <p:cNvPr id="8" name="object 8"/>
          <p:cNvSpPr txBox="1"/>
          <p:nvPr/>
        </p:nvSpPr>
        <p:spPr>
          <a:xfrm>
            <a:off x="1500166" y="5572140"/>
            <a:ext cx="3594100" cy="940435"/>
          </a:xfrm>
          <a:prstGeom prst="rect">
            <a:avLst/>
          </a:prstGeom>
        </p:spPr>
        <p:txBody>
          <a:bodyPr vert="horz" wrap="square" lIns="0" tIns="12700" rIns="0" bIns="0" rtlCol="0">
            <a:spAutoFit/>
          </a:bodyPr>
          <a:lstStyle/>
          <a:p>
            <a:pPr marL="12700">
              <a:lnSpc>
                <a:spcPct val="100000"/>
              </a:lnSpc>
              <a:spcBef>
                <a:spcPts val="100"/>
              </a:spcBef>
            </a:pPr>
            <a:r>
              <a:rPr sz="2000" dirty="0">
                <a:latin typeface="Times New Roman"/>
                <a:cs typeface="Times New Roman"/>
              </a:rPr>
              <a:t>• </a:t>
            </a:r>
            <a:r>
              <a:rPr sz="2000" spc="-5" dirty="0">
                <a:latin typeface="Times New Roman"/>
                <a:cs typeface="Times New Roman"/>
              </a:rPr>
              <a:t>melanogenesis </a:t>
            </a:r>
            <a:r>
              <a:rPr sz="2000" dirty="0">
                <a:latin typeface="Times New Roman"/>
                <a:cs typeface="Times New Roman"/>
              </a:rPr>
              <a:t>under the </a:t>
            </a:r>
            <a:r>
              <a:rPr sz="2000" spc="-5" dirty="0">
                <a:latin typeface="Times New Roman"/>
                <a:cs typeface="Times New Roman"/>
              </a:rPr>
              <a:t>effect</a:t>
            </a:r>
            <a:r>
              <a:rPr sz="2000" spc="-125" dirty="0">
                <a:latin typeface="Times New Roman"/>
                <a:cs typeface="Times New Roman"/>
              </a:rPr>
              <a:t> </a:t>
            </a:r>
            <a:r>
              <a:rPr sz="2000" dirty="0">
                <a:latin typeface="Times New Roman"/>
                <a:cs typeface="Times New Roman"/>
              </a:rPr>
              <a:t>of</a:t>
            </a:r>
          </a:p>
          <a:p>
            <a:pPr marL="1282065">
              <a:lnSpc>
                <a:spcPct val="100000"/>
              </a:lnSpc>
            </a:pPr>
            <a:r>
              <a:rPr sz="2000" dirty="0">
                <a:latin typeface="Times New Roman"/>
                <a:cs typeface="Times New Roman"/>
              </a:rPr>
              <a:t>-</a:t>
            </a:r>
            <a:r>
              <a:rPr sz="2000" spc="-10" dirty="0">
                <a:latin typeface="Times New Roman"/>
                <a:cs typeface="Times New Roman"/>
              </a:rPr>
              <a:t> </a:t>
            </a:r>
            <a:r>
              <a:rPr sz="2000" dirty="0">
                <a:latin typeface="Times New Roman"/>
                <a:cs typeface="Times New Roman"/>
              </a:rPr>
              <a:t>race</a:t>
            </a:r>
          </a:p>
          <a:p>
            <a:pPr marL="1282065">
              <a:lnSpc>
                <a:spcPct val="100000"/>
              </a:lnSpc>
              <a:spcBef>
                <a:spcPts val="5"/>
              </a:spcBef>
            </a:pPr>
            <a:r>
              <a:rPr sz="2000" dirty="0">
                <a:latin typeface="Times New Roman"/>
                <a:cs typeface="Times New Roman"/>
              </a:rPr>
              <a:t>- exposure to</a:t>
            </a:r>
            <a:r>
              <a:rPr sz="2000" spc="-75" dirty="0">
                <a:latin typeface="Times New Roman"/>
                <a:cs typeface="Times New Roman"/>
              </a:rPr>
              <a:t> </a:t>
            </a:r>
            <a:r>
              <a:rPr sz="2000" dirty="0">
                <a:latin typeface="Times New Roman"/>
                <a:cs typeface="Times New Roman"/>
              </a:rPr>
              <a:t>light</a:t>
            </a:r>
          </a:p>
        </p:txBody>
      </p:sp>
      <p:sp>
        <p:nvSpPr>
          <p:cNvPr id="9" name="object 9"/>
          <p:cNvSpPr txBox="1"/>
          <p:nvPr/>
        </p:nvSpPr>
        <p:spPr>
          <a:xfrm>
            <a:off x="3071802" y="4857760"/>
            <a:ext cx="1177925" cy="635635"/>
          </a:xfrm>
          <a:prstGeom prst="rect">
            <a:avLst/>
          </a:prstGeom>
        </p:spPr>
        <p:txBody>
          <a:bodyPr vert="horz" wrap="square" lIns="0" tIns="12700" rIns="0" bIns="0" rtlCol="0">
            <a:spAutoFit/>
          </a:bodyPr>
          <a:lstStyle/>
          <a:p>
            <a:pPr marL="12700">
              <a:lnSpc>
                <a:spcPct val="100000"/>
              </a:lnSpc>
              <a:spcBef>
                <a:spcPts val="100"/>
              </a:spcBef>
            </a:pPr>
            <a:r>
              <a:rPr sz="2000" dirty="0">
                <a:latin typeface="Times New Roman"/>
                <a:cs typeface="Times New Roman"/>
              </a:rPr>
              <a:t>-</a:t>
            </a:r>
            <a:r>
              <a:rPr sz="2000" spc="-75" dirty="0">
                <a:latin typeface="Times New Roman"/>
                <a:cs typeface="Times New Roman"/>
              </a:rPr>
              <a:t> </a:t>
            </a:r>
            <a:r>
              <a:rPr sz="2000" dirty="0">
                <a:latin typeface="Times New Roman"/>
                <a:cs typeface="Times New Roman"/>
              </a:rPr>
              <a:t>hormones</a:t>
            </a:r>
          </a:p>
          <a:p>
            <a:pPr marL="22860">
              <a:lnSpc>
                <a:spcPct val="100000"/>
              </a:lnSpc>
              <a:spcBef>
                <a:spcPts val="5"/>
              </a:spcBef>
            </a:pPr>
            <a:r>
              <a:rPr sz="2000" dirty="0">
                <a:latin typeface="Times New Roman"/>
                <a:cs typeface="Times New Roman"/>
              </a:rPr>
              <a:t>-</a:t>
            </a:r>
            <a:r>
              <a:rPr sz="2000" spc="-15" dirty="0">
                <a:latin typeface="Times New Roman"/>
                <a:cs typeface="Times New Roman"/>
              </a:rPr>
              <a:t> </a:t>
            </a:r>
            <a:r>
              <a:rPr sz="2000" dirty="0">
                <a:latin typeface="Times New Roman"/>
                <a:cs typeface="Times New Roman"/>
              </a:rPr>
              <a:t>age</a:t>
            </a:r>
          </a:p>
        </p:txBody>
      </p:sp>
      <p:grpSp>
        <p:nvGrpSpPr>
          <p:cNvPr id="10" name="object 11"/>
          <p:cNvGrpSpPr/>
          <p:nvPr/>
        </p:nvGrpSpPr>
        <p:grpSpPr>
          <a:xfrm>
            <a:off x="6083808" y="4483608"/>
            <a:ext cx="2615565" cy="1929764"/>
            <a:chOff x="6083808" y="4483608"/>
            <a:chExt cx="2615565" cy="1929764"/>
          </a:xfrm>
        </p:grpSpPr>
        <p:sp>
          <p:nvSpPr>
            <p:cNvPr id="12" name="object 12"/>
            <p:cNvSpPr/>
            <p:nvPr/>
          </p:nvSpPr>
          <p:spPr>
            <a:xfrm>
              <a:off x="6096000" y="4495800"/>
              <a:ext cx="2590800" cy="1905000"/>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6089904" y="4489704"/>
              <a:ext cx="2603500" cy="1917700"/>
            </a:xfrm>
            <a:custGeom>
              <a:avLst/>
              <a:gdLst/>
              <a:ahLst/>
              <a:cxnLst/>
              <a:rect l="l" t="t" r="r" b="b"/>
              <a:pathLst>
                <a:path w="2603500" h="1917700">
                  <a:moveTo>
                    <a:pt x="0" y="1917192"/>
                  </a:moveTo>
                  <a:lnTo>
                    <a:pt x="2602992" y="1917192"/>
                  </a:lnTo>
                  <a:lnTo>
                    <a:pt x="2602992" y="0"/>
                  </a:lnTo>
                  <a:lnTo>
                    <a:pt x="0" y="0"/>
                  </a:lnTo>
                  <a:lnTo>
                    <a:pt x="0" y="1917192"/>
                  </a:lnTo>
                  <a:close/>
                </a:path>
              </a:pathLst>
            </a:custGeom>
            <a:ln w="12192">
              <a:solidFill>
                <a:srgbClr val="000000"/>
              </a:solidFill>
            </a:ln>
          </p:spPr>
          <p:txBody>
            <a:bodyPr wrap="square" lIns="0" tIns="0" rIns="0" bIns="0" rtlCol="0"/>
            <a:lstStyle/>
            <a:p>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a:solidFill>
            <a:schemeClr val="bg1"/>
          </a:solidFill>
        </p:grpSpPr>
        <p:sp>
          <p:nvSpPr>
            <p:cNvPr id="3" name="object 3"/>
            <p:cNvSpPr/>
            <p:nvPr/>
          </p:nvSpPr>
          <p:spPr>
            <a:xfrm>
              <a:off x="272795" y="281940"/>
              <a:ext cx="8624316" cy="6332220"/>
            </a:xfrm>
            <a:prstGeom prst="rect">
              <a:avLst/>
            </a:prstGeom>
            <a:grpFill/>
          </p:spPr>
          <p:txBody>
            <a:bodyPr wrap="square" lIns="0" tIns="0" rIns="0" bIns="0" rtlCol="0"/>
            <a:lstStyle/>
            <a:p>
              <a:endParaRPr/>
            </a:p>
          </p:txBody>
        </p:sp>
        <p:sp>
          <p:nvSpPr>
            <p:cNvPr id="4" name="object 4"/>
            <p:cNvSpPr/>
            <p:nvPr/>
          </p:nvSpPr>
          <p:spPr>
            <a:xfrm>
              <a:off x="0" y="304800"/>
              <a:ext cx="1143000" cy="655320"/>
            </a:xfrm>
            <a:prstGeom prst="rect">
              <a:avLst/>
            </a:prstGeom>
            <a:grpFill/>
          </p:spPr>
          <p:txBody>
            <a:bodyPr wrap="square" lIns="0" tIns="0" rIns="0" bIns="0" rtlCol="0"/>
            <a:lstStyle/>
            <a:p>
              <a:endParaRPr/>
            </a:p>
          </p:txBody>
        </p:sp>
      </p:grpSp>
      <p:sp>
        <p:nvSpPr>
          <p:cNvPr id="5" name="object 5"/>
          <p:cNvSpPr txBox="1"/>
          <p:nvPr/>
        </p:nvSpPr>
        <p:spPr>
          <a:xfrm>
            <a:off x="1069644" y="509727"/>
            <a:ext cx="7386955" cy="1919141"/>
          </a:xfrm>
          <a:prstGeom prst="rect">
            <a:avLst/>
          </a:prstGeom>
          <a:solidFill>
            <a:schemeClr val="tx2"/>
          </a:solidFill>
        </p:spPr>
        <p:txBody>
          <a:bodyPr vert="horz" wrap="square" lIns="0" tIns="13335" rIns="0" bIns="0" rtlCol="0">
            <a:spAutoFit/>
          </a:bodyPr>
          <a:lstStyle/>
          <a:p>
            <a:pPr marL="12700">
              <a:lnSpc>
                <a:spcPct val="100000"/>
              </a:lnSpc>
              <a:spcBef>
                <a:spcPts val="105"/>
              </a:spcBef>
            </a:pPr>
            <a:r>
              <a:rPr sz="2000" b="1" dirty="0">
                <a:solidFill>
                  <a:srgbClr val="C00000"/>
                </a:solidFill>
                <a:latin typeface="Times New Roman"/>
                <a:cs typeface="Times New Roman"/>
              </a:rPr>
              <a:t>Langerhans'</a:t>
            </a:r>
            <a:r>
              <a:rPr sz="2000" b="1" spc="-45" dirty="0">
                <a:solidFill>
                  <a:srgbClr val="C00000"/>
                </a:solidFill>
                <a:latin typeface="Times New Roman"/>
                <a:cs typeface="Times New Roman"/>
              </a:rPr>
              <a:t> </a:t>
            </a:r>
            <a:r>
              <a:rPr sz="2000" b="1" spc="-5" dirty="0">
                <a:solidFill>
                  <a:srgbClr val="C00000"/>
                </a:solidFill>
                <a:latin typeface="Times New Roman"/>
                <a:cs typeface="Times New Roman"/>
              </a:rPr>
              <a:t>cells</a:t>
            </a:r>
            <a:endParaRPr sz="2000" dirty="0">
              <a:solidFill>
                <a:srgbClr val="C00000"/>
              </a:solidFill>
              <a:latin typeface="Times New Roman"/>
              <a:cs typeface="Times New Roman"/>
            </a:endParaRPr>
          </a:p>
          <a:p>
            <a:pPr marL="12700">
              <a:lnSpc>
                <a:spcPct val="100000"/>
              </a:lnSpc>
            </a:pPr>
            <a:r>
              <a:rPr sz="2000" dirty="0">
                <a:latin typeface="Times New Roman"/>
                <a:cs typeface="Times New Roman"/>
              </a:rPr>
              <a:t>-dendretic</a:t>
            </a:r>
            <a:r>
              <a:rPr sz="2000" spc="-45" dirty="0">
                <a:latin typeface="Times New Roman"/>
                <a:cs typeface="Times New Roman"/>
              </a:rPr>
              <a:t> </a:t>
            </a:r>
            <a:r>
              <a:rPr sz="2000" spc="-5" dirty="0">
                <a:latin typeface="Times New Roman"/>
                <a:cs typeface="Times New Roman"/>
              </a:rPr>
              <a:t>cells</a:t>
            </a:r>
            <a:endParaRPr sz="2000" dirty="0">
              <a:latin typeface="Times New Roman"/>
              <a:cs typeface="Times New Roman"/>
            </a:endParaRPr>
          </a:p>
          <a:p>
            <a:pPr marL="12700">
              <a:lnSpc>
                <a:spcPct val="100000"/>
              </a:lnSpc>
            </a:pPr>
            <a:r>
              <a:rPr sz="2000" dirty="0">
                <a:latin typeface="Times New Roman"/>
                <a:cs typeface="Times New Roman"/>
              </a:rPr>
              <a:t>-contain </a:t>
            </a:r>
            <a:r>
              <a:rPr sz="2000" spc="-10" dirty="0">
                <a:latin typeface="Times New Roman"/>
                <a:cs typeface="Times New Roman"/>
              </a:rPr>
              <a:t>large </a:t>
            </a:r>
            <a:r>
              <a:rPr sz="2000" dirty="0">
                <a:latin typeface="Times New Roman"/>
                <a:cs typeface="Times New Roman"/>
              </a:rPr>
              <a:t>granules </a:t>
            </a:r>
            <a:r>
              <a:rPr sz="2000" spc="-5" dirty="0">
                <a:latin typeface="Times New Roman"/>
                <a:cs typeface="Times New Roman"/>
              </a:rPr>
              <a:t>called </a:t>
            </a:r>
            <a:r>
              <a:rPr sz="2000" dirty="0">
                <a:latin typeface="Times New Roman"/>
                <a:cs typeface="Times New Roman"/>
              </a:rPr>
              <a:t>Birbeck</a:t>
            </a:r>
            <a:r>
              <a:rPr sz="2000" spc="-120" dirty="0">
                <a:latin typeface="Times New Roman"/>
                <a:cs typeface="Times New Roman"/>
              </a:rPr>
              <a:t> </a:t>
            </a:r>
            <a:r>
              <a:rPr sz="2000" dirty="0">
                <a:latin typeface="Times New Roman"/>
                <a:cs typeface="Times New Roman"/>
              </a:rPr>
              <a:t>granules</a:t>
            </a:r>
          </a:p>
          <a:p>
            <a:pPr marL="12700">
              <a:lnSpc>
                <a:spcPct val="100000"/>
              </a:lnSpc>
            </a:pPr>
            <a:r>
              <a:rPr sz="2000" spc="-5" dirty="0">
                <a:latin typeface="Times New Roman"/>
                <a:cs typeface="Times New Roman"/>
              </a:rPr>
              <a:t>-important </a:t>
            </a:r>
            <a:r>
              <a:rPr sz="2000" dirty="0">
                <a:latin typeface="Times New Roman"/>
                <a:cs typeface="Times New Roman"/>
              </a:rPr>
              <a:t>in </a:t>
            </a:r>
            <a:r>
              <a:rPr sz="2000" spc="-10" dirty="0">
                <a:latin typeface="Times New Roman"/>
                <a:cs typeface="Times New Roman"/>
              </a:rPr>
              <a:t>immune </a:t>
            </a:r>
            <a:r>
              <a:rPr sz="2000" dirty="0">
                <a:latin typeface="Times New Roman"/>
                <a:cs typeface="Times New Roman"/>
              </a:rPr>
              <a:t>reactions of the </a:t>
            </a:r>
            <a:r>
              <a:rPr sz="2000" spc="-5" dirty="0">
                <a:latin typeface="Times New Roman"/>
                <a:cs typeface="Times New Roman"/>
              </a:rPr>
              <a:t>epidermis/ </a:t>
            </a:r>
            <a:r>
              <a:rPr sz="2000" dirty="0">
                <a:latin typeface="Times New Roman"/>
                <a:cs typeface="Times New Roman"/>
              </a:rPr>
              <a:t>macrophages</a:t>
            </a:r>
            <a:r>
              <a:rPr sz="2000" spc="-100" dirty="0">
                <a:latin typeface="Times New Roman"/>
                <a:cs typeface="Times New Roman"/>
              </a:rPr>
              <a:t> </a:t>
            </a:r>
            <a:r>
              <a:rPr sz="2000" dirty="0">
                <a:latin typeface="Times New Roman"/>
                <a:cs typeface="Times New Roman"/>
              </a:rPr>
              <a:t>(antigen-</a:t>
            </a:r>
          </a:p>
          <a:p>
            <a:pPr marL="12700">
              <a:lnSpc>
                <a:spcPct val="100000"/>
              </a:lnSpc>
            </a:pPr>
            <a:r>
              <a:rPr sz="2000" dirty="0">
                <a:latin typeface="Times New Roman"/>
                <a:cs typeface="Times New Roman"/>
              </a:rPr>
              <a:t>presenting</a:t>
            </a:r>
            <a:r>
              <a:rPr sz="2000" spc="-45" dirty="0">
                <a:latin typeface="Times New Roman"/>
                <a:cs typeface="Times New Roman"/>
              </a:rPr>
              <a:t> </a:t>
            </a:r>
            <a:r>
              <a:rPr sz="2000" spc="-5" dirty="0">
                <a:latin typeface="Times New Roman"/>
                <a:cs typeface="Times New Roman"/>
              </a:rPr>
              <a:t>cells)</a:t>
            </a:r>
            <a:endParaRPr sz="2000" dirty="0">
              <a:latin typeface="Times New Roman"/>
              <a:cs typeface="Times New Roman"/>
            </a:endParaRPr>
          </a:p>
          <a:p>
            <a:pPr marL="12700">
              <a:lnSpc>
                <a:spcPct val="100000"/>
              </a:lnSpc>
              <a:spcBef>
                <a:spcPts val="5"/>
              </a:spcBef>
            </a:pPr>
            <a:r>
              <a:rPr sz="2000" dirty="0">
                <a:latin typeface="Times New Roman"/>
                <a:cs typeface="Times New Roman"/>
              </a:rPr>
              <a:t>-no</a:t>
            </a:r>
            <a:r>
              <a:rPr sz="2000" spc="-15" dirty="0">
                <a:latin typeface="Times New Roman"/>
                <a:cs typeface="Times New Roman"/>
              </a:rPr>
              <a:t> </a:t>
            </a:r>
            <a:r>
              <a:rPr sz="2000" spc="-5" dirty="0">
                <a:latin typeface="Times New Roman"/>
                <a:cs typeface="Times New Roman"/>
              </a:rPr>
              <a:t>desmosomes</a:t>
            </a:r>
            <a:endParaRPr sz="2000" dirty="0">
              <a:latin typeface="Times New Roman"/>
              <a:cs typeface="Times New Roman"/>
            </a:endParaRPr>
          </a:p>
        </p:txBody>
      </p:sp>
      <p:sp>
        <p:nvSpPr>
          <p:cNvPr id="6" name="object 6"/>
          <p:cNvSpPr txBox="1"/>
          <p:nvPr/>
        </p:nvSpPr>
        <p:spPr>
          <a:xfrm>
            <a:off x="1069644" y="4778502"/>
            <a:ext cx="5288306" cy="1550670"/>
          </a:xfrm>
          <a:prstGeom prst="rect">
            <a:avLst/>
          </a:prstGeom>
          <a:solidFill>
            <a:schemeClr val="tx2"/>
          </a:solidFill>
        </p:spPr>
        <p:txBody>
          <a:bodyPr vert="horz" wrap="square" lIns="0" tIns="12700" rIns="0" bIns="0" rtlCol="0">
            <a:spAutoFit/>
          </a:bodyPr>
          <a:lstStyle/>
          <a:p>
            <a:pPr marL="12700">
              <a:lnSpc>
                <a:spcPct val="100000"/>
              </a:lnSpc>
              <a:spcBef>
                <a:spcPts val="100"/>
              </a:spcBef>
            </a:pPr>
            <a:r>
              <a:rPr sz="2000" b="1" dirty="0">
                <a:solidFill>
                  <a:srgbClr val="C00000"/>
                </a:solidFill>
                <a:latin typeface="Times New Roman"/>
                <a:cs typeface="Times New Roman"/>
              </a:rPr>
              <a:t>Merkel</a:t>
            </a:r>
            <a:r>
              <a:rPr sz="2000" b="1" spc="-30" dirty="0">
                <a:solidFill>
                  <a:srgbClr val="C00000"/>
                </a:solidFill>
                <a:latin typeface="Times New Roman"/>
                <a:cs typeface="Times New Roman"/>
              </a:rPr>
              <a:t> </a:t>
            </a:r>
            <a:r>
              <a:rPr sz="2000" b="1" spc="-5" dirty="0">
                <a:solidFill>
                  <a:srgbClr val="C00000"/>
                </a:solidFill>
                <a:latin typeface="Times New Roman"/>
                <a:cs typeface="Times New Roman"/>
              </a:rPr>
              <a:t>cells</a:t>
            </a:r>
            <a:endParaRPr sz="2000" dirty="0">
              <a:solidFill>
                <a:srgbClr val="C00000"/>
              </a:solidFill>
              <a:latin typeface="Times New Roman"/>
              <a:cs typeface="Times New Roman"/>
            </a:endParaRPr>
          </a:p>
          <a:p>
            <a:pPr marL="12700">
              <a:lnSpc>
                <a:spcPct val="100000"/>
              </a:lnSpc>
            </a:pPr>
            <a:r>
              <a:rPr sz="2000" spc="-10" dirty="0">
                <a:latin typeface="Times New Roman"/>
                <a:cs typeface="Times New Roman"/>
              </a:rPr>
              <a:t>large </a:t>
            </a:r>
            <a:r>
              <a:rPr sz="2000" dirty="0">
                <a:latin typeface="Times New Roman"/>
                <a:cs typeface="Times New Roman"/>
              </a:rPr>
              <a:t>oval</a:t>
            </a:r>
            <a:r>
              <a:rPr sz="2000" spc="-35" dirty="0">
                <a:latin typeface="Times New Roman"/>
                <a:cs typeface="Times New Roman"/>
              </a:rPr>
              <a:t> </a:t>
            </a:r>
            <a:r>
              <a:rPr sz="2000" spc="-5" dirty="0">
                <a:latin typeface="Times New Roman"/>
                <a:cs typeface="Times New Roman"/>
              </a:rPr>
              <a:t>cells</a:t>
            </a:r>
            <a:endParaRPr sz="2000" dirty="0">
              <a:latin typeface="Times New Roman"/>
              <a:cs typeface="Times New Roman"/>
            </a:endParaRPr>
          </a:p>
          <a:p>
            <a:pPr marL="12700">
              <a:lnSpc>
                <a:spcPct val="100000"/>
              </a:lnSpc>
            </a:pPr>
            <a:r>
              <a:rPr sz="2000" dirty="0">
                <a:latin typeface="Times New Roman"/>
                <a:cs typeface="Times New Roman"/>
              </a:rPr>
              <a:t>numerous </a:t>
            </a:r>
            <a:r>
              <a:rPr sz="2000" spc="-5" dirty="0">
                <a:latin typeface="Times New Roman"/>
                <a:cs typeface="Times New Roman"/>
              </a:rPr>
              <a:t>cytoplasmic</a:t>
            </a:r>
            <a:r>
              <a:rPr sz="2000" spc="-60" dirty="0">
                <a:latin typeface="Times New Roman"/>
                <a:cs typeface="Times New Roman"/>
              </a:rPr>
              <a:t> </a:t>
            </a:r>
            <a:r>
              <a:rPr sz="2000" dirty="0">
                <a:latin typeface="Times New Roman"/>
                <a:cs typeface="Times New Roman"/>
              </a:rPr>
              <a:t>granules</a:t>
            </a:r>
          </a:p>
          <a:p>
            <a:pPr marL="12700" marR="5080">
              <a:lnSpc>
                <a:spcPct val="100000"/>
              </a:lnSpc>
              <a:spcBef>
                <a:spcPts val="5"/>
              </a:spcBef>
            </a:pPr>
            <a:r>
              <a:rPr sz="2000" spc="-5" dirty="0">
                <a:latin typeface="Times New Roman"/>
                <a:cs typeface="Times New Roman"/>
              </a:rPr>
              <a:t>commonly </a:t>
            </a:r>
            <a:r>
              <a:rPr sz="2000" dirty="0">
                <a:latin typeface="Times New Roman"/>
                <a:cs typeface="Times New Roman"/>
              </a:rPr>
              <a:t>associated with free nerve endings  sensory mechanoreceptors / neuroendocrine</a:t>
            </a:r>
            <a:r>
              <a:rPr sz="2000" spc="-170" dirty="0">
                <a:latin typeface="Times New Roman"/>
                <a:cs typeface="Times New Roman"/>
              </a:rPr>
              <a:t> </a:t>
            </a:r>
            <a:r>
              <a:rPr sz="2000" spc="-5" dirty="0">
                <a:latin typeface="Times New Roman"/>
                <a:cs typeface="Times New Roman"/>
              </a:rPr>
              <a:t>cells</a:t>
            </a:r>
            <a:endParaRPr sz="2000" dirty="0">
              <a:latin typeface="Times New Roman"/>
              <a:cs typeface="Times New Roman"/>
            </a:endParaRPr>
          </a:p>
        </p:txBody>
      </p:sp>
      <p:sp>
        <p:nvSpPr>
          <p:cNvPr id="7" name="object 7"/>
          <p:cNvSpPr/>
          <p:nvPr/>
        </p:nvSpPr>
        <p:spPr>
          <a:xfrm>
            <a:off x="3266655" y="1989582"/>
            <a:ext cx="5410200" cy="28194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57158" y="0"/>
            <a:ext cx="8551284" cy="6888480"/>
            <a:chOff x="0" y="0"/>
            <a:chExt cx="9144000" cy="6858000"/>
          </a:xfrm>
          <a:solidFill>
            <a:schemeClr val="bg1"/>
          </a:solidFill>
        </p:grpSpPr>
        <p:sp>
          <p:nvSpPr>
            <p:cNvPr id="3" name="object 3"/>
            <p:cNvSpPr/>
            <p:nvPr/>
          </p:nvSpPr>
          <p:spPr>
            <a:xfrm>
              <a:off x="272795" y="281940"/>
              <a:ext cx="8624316" cy="6332220"/>
            </a:xfrm>
            <a:prstGeom prst="rect">
              <a:avLst/>
            </a:prstGeom>
            <a:grpFill/>
          </p:spPr>
          <p:txBody>
            <a:bodyPr wrap="square" lIns="0" tIns="0" rIns="0" bIns="0" rtlCol="0"/>
            <a:lstStyle/>
            <a:p>
              <a:endParaRPr/>
            </a:p>
          </p:txBody>
        </p:sp>
        <p:sp>
          <p:nvSpPr>
            <p:cNvPr id="4" name="object 4"/>
            <p:cNvSpPr/>
            <p:nvPr/>
          </p:nvSpPr>
          <p:spPr>
            <a:xfrm>
              <a:off x="0" y="304800"/>
              <a:ext cx="1143000" cy="655320"/>
            </a:xfrm>
            <a:prstGeom prst="rect">
              <a:avLst/>
            </a:prstGeom>
            <a:grpFill/>
          </p:spPr>
          <p:txBody>
            <a:bodyPr wrap="square" lIns="0" tIns="0" rIns="0" bIns="0" rtlCol="0"/>
            <a:lstStyle/>
            <a:p>
              <a:endParaRPr/>
            </a:p>
          </p:txBody>
        </p:sp>
      </p:grpSp>
      <p:sp>
        <p:nvSpPr>
          <p:cNvPr id="5" name="object 5"/>
          <p:cNvSpPr txBox="1">
            <a:spLocks noGrp="1"/>
          </p:cNvSpPr>
          <p:nvPr>
            <p:ph type="title"/>
          </p:nvPr>
        </p:nvSpPr>
        <p:spPr>
          <a:xfrm>
            <a:off x="533401" y="219643"/>
            <a:ext cx="2740356" cy="843821"/>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C00000"/>
                </a:solidFill>
                <a:latin typeface="Sitka Text" panose="02000505000000020004" pitchFamily="2" charset="0"/>
              </a:rPr>
              <a:t>Dermis</a:t>
            </a:r>
          </a:p>
        </p:txBody>
      </p:sp>
      <p:sp>
        <p:nvSpPr>
          <p:cNvPr id="6" name="object 6"/>
          <p:cNvSpPr txBox="1"/>
          <p:nvPr/>
        </p:nvSpPr>
        <p:spPr>
          <a:xfrm>
            <a:off x="533401" y="1063464"/>
            <a:ext cx="4746720" cy="3410548"/>
          </a:xfrm>
          <a:prstGeom prst="rect">
            <a:avLst/>
          </a:prstGeom>
        </p:spPr>
        <p:txBody>
          <a:bodyPr vert="horz" wrap="square" lIns="0" tIns="55244" rIns="0" bIns="0" rtlCol="0">
            <a:spAutoFit/>
          </a:bodyPr>
          <a:lstStyle/>
          <a:p>
            <a:pPr marL="182880">
              <a:lnSpc>
                <a:spcPct val="100000"/>
              </a:lnSpc>
              <a:spcBef>
                <a:spcPts val="434"/>
              </a:spcBef>
            </a:pPr>
            <a:r>
              <a:rPr sz="1800" b="1" i="1" dirty="0">
                <a:solidFill>
                  <a:schemeClr val="accent2">
                    <a:lumMod val="75000"/>
                  </a:schemeClr>
                </a:solidFill>
                <a:latin typeface="Times New Roman"/>
                <a:cs typeface="Times New Roman"/>
              </a:rPr>
              <a:t>Papillary</a:t>
            </a:r>
            <a:r>
              <a:rPr sz="1800" b="1" i="1" spc="-5" dirty="0">
                <a:solidFill>
                  <a:schemeClr val="accent2">
                    <a:lumMod val="75000"/>
                  </a:schemeClr>
                </a:solidFill>
                <a:latin typeface="Times New Roman"/>
                <a:cs typeface="Times New Roman"/>
              </a:rPr>
              <a:t> </a:t>
            </a:r>
            <a:r>
              <a:rPr lang="en-US" b="1" i="1" spc="-5" dirty="0" smtClean="0">
                <a:solidFill>
                  <a:schemeClr val="accent2">
                    <a:lumMod val="75000"/>
                  </a:schemeClr>
                </a:solidFill>
                <a:latin typeface="Times New Roman"/>
                <a:cs typeface="Times New Roman"/>
              </a:rPr>
              <a:t>dermis</a:t>
            </a:r>
            <a:endParaRPr lang="en-US" dirty="0">
              <a:solidFill>
                <a:schemeClr val="accent2">
                  <a:lumMod val="75000"/>
                </a:schemeClr>
              </a:solidFill>
              <a:latin typeface="Times New Roman"/>
              <a:cs typeface="Times New Roman"/>
            </a:endParaRPr>
          </a:p>
          <a:p>
            <a:pPr marL="525780" indent="-342900">
              <a:spcBef>
                <a:spcPts val="434"/>
              </a:spcBef>
              <a:buFont typeface="Wingdings" panose="05000000000000000000" pitchFamily="2" charset="2"/>
              <a:buChar char="v"/>
            </a:pPr>
            <a:r>
              <a:rPr lang="en-US" sz="2000" dirty="0">
                <a:latin typeface="Times New Roman"/>
                <a:cs typeface="Times New Roman"/>
              </a:rPr>
              <a:t>fingerlike </a:t>
            </a:r>
            <a:r>
              <a:rPr lang="en-US" sz="2000" spc="-5" dirty="0">
                <a:latin typeface="Times New Roman"/>
                <a:cs typeface="Times New Roman"/>
              </a:rPr>
              <a:t>projections called</a:t>
            </a:r>
            <a:r>
              <a:rPr lang="en-US" sz="2000" spc="-80" dirty="0">
                <a:latin typeface="Times New Roman"/>
                <a:cs typeface="Times New Roman"/>
              </a:rPr>
              <a:t> </a:t>
            </a:r>
            <a:r>
              <a:rPr lang="en-US" sz="2000" i="1" dirty="0" smtClean="0">
                <a:latin typeface="Times New Roman"/>
                <a:cs typeface="Times New Roman"/>
              </a:rPr>
              <a:t>papillae</a:t>
            </a:r>
            <a:endParaRPr lang="en-US" sz="2000" dirty="0" smtClean="0">
              <a:latin typeface="Times New Roman"/>
              <a:cs typeface="Times New Roman"/>
            </a:endParaRPr>
          </a:p>
          <a:p>
            <a:pPr marL="525780" indent="-342900">
              <a:spcBef>
                <a:spcPts val="434"/>
              </a:spcBef>
              <a:buFont typeface="Wingdings" panose="05000000000000000000" pitchFamily="2" charset="2"/>
              <a:buChar char="v"/>
            </a:pPr>
            <a:r>
              <a:rPr sz="2000" dirty="0" smtClean="0">
                <a:latin typeface="Times New Roman"/>
                <a:cs typeface="Times New Roman"/>
              </a:rPr>
              <a:t>loose </a:t>
            </a:r>
            <a:r>
              <a:rPr sz="2000" dirty="0">
                <a:latin typeface="Times New Roman"/>
                <a:cs typeface="Times New Roman"/>
              </a:rPr>
              <a:t>areolar</a:t>
            </a:r>
            <a:r>
              <a:rPr sz="2000" spc="-60" dirty="0">
                <a:latin typeface="Times New Roman"/>
                <a:cs typeface="Times New Roman"/>
              </a:rPr>
              <a:t> </a:t>
            </a:r>
            <a:r>
              <a:rPr sz="2000" dirty="0" smtClean="0">
                <a:latin typeface="Times New Roman"/>
                <a:cs typeface="Times New Roman"/>
              </a:rPr>
              <a:t>CT</a:t>
            </a:r>
            <a:r>
              <a:rPr lang="en-US" sz="2000" dirty="0" smtClean="0">
                <a:latin typeface="Times New Roman"/>
                <a:cs typeface="Times New Roman"/>
              </a:rPr>
              <a:t> </a:t>
            </a:r>
          </a:p>
          <a:p>
            <a:pPr marL="525780" indent="-342900">
              <a:spcBef>
                <a:spcPts val="434"/>
              </a:spcBef>
              <a:buFont typeface="Wingdings" panose="05000000000000000000" pitchFamily="2" charset="2"/>
              <a:buChar char="v"/>
            </a:pPr>
            <a:r>
              <a:rPr lang="en-US" sz="2000" dirty="0" smtClean="0">
                <a:latin typeface="Times New Roman"/>
                <a:cs typeface="Times New Roman"/>
              </a:rPr>
              <a:t> </a:t>
            </a:r>
            <a:r>
              <a:rPr lang="en-US" sz="2000" dirty="0"/>
              <a:t>High content of type III </a:t>
            </a:r>
            <a:r>
              <a:rPr lang="en-US" sz="2000" dirty="0" smtClean="0"/>
              <a:t>collagen , </a:t>
            </a:r>
            <a:r>
              <a:rPr lang="en-US" sz="2000" dirty="0"/>
              <a:t>less type </a:t>
            </a:r>
            <a:r>
              <a:rPr lang="en-US" sz="2000" dirty="0" smtClean="0"/>
              <a:t>I</a:t>
            </a:r>
          </a:p>
          <a:p>
            <a:pPr marL="525780" indent="-342900">
              <a:spcBef>
                <a:spcPts val="434"/>
              </a:spcBef>
              <a:buFont typeface="Wingdings" panose="05000000000000000000" pitchFamily="2" charset="2"/>
              <a:buChar char="v"/>
            </a:pPr>
            <a:r>
              <a:rPr lang="en-US" sz="2000" dirty="0"/>
              <a:t>Contains terminal networks of Meissner corpuscles and capillaries</a:t>
            </a:r>
            <a:r>
              <a:rPr lang="en-US" sz="2000" dirty="0" smtClean="0"/>
              <a:t>.</a:t>
            </a:r>
            <a:endParaRPr lang="en-US" sz="2000" dirty="0">
              <a:latin typeface="Times New Roman"/>
              <a:cs typeface="Times New Roman"/>
            </a:endParaRPr>
          </a:p>
          <a:p>
            <a:pPr marL="525780" indent="-342900">
              <a:spcBef>
                <a:spcPts val="434"/>
              </a:spcBef>
              <a:buFont typeface="Wingdings" panose="05000000000000000000" pitchFamily="2" charset="2"/>
              <a:buChar char="v"/>
            </a:pPr>
            <a:r>
              <a:rPr sz="2000" dirty="0" smtClean="0">
                <a:latin typeface="Times New Roman"/>
                <a:cs typeface="Times New Roman"/>
              </a:rPr>
              <a:t>very</a:t>
            </a:r>
            <a:r>
              <a:rPr sz="2000" spc="-35" dirty="0" smtClean="0">
                <a:latin typeface="Times New Roman"/>
                <a:cs typeface="Times New Roman"/>
              </a:rPr>
              <a:t> </a:t>
            </a:r>
            <a:r>
              <a:rPr sz="2000" spc="-5" dirty="0" smtClean="0">
                <a:latin typeface="Times New Roman"/>
                <a:cs typeface="Times New Roman"/>
              </a:rPr>
              <a:t>well-vascularized</a:t>
            </a:r>
            <a:endParaRPr lang="en-US" sz="2000" dirty="0">
              <a:latin typeface="Times New Roman"/>
              <a:cs typeface="Times New Roman"/>
            </a:endParaRPr>
          </a:p>
          <a:p>
            <a:pPr marL="525780" indent="-342900">
              <a:lnSpc>
                <a:spcPct val="100000"/>
              </a:lnSpc>
              <a:spcBef>
                <a:spcPts val="434"/>
              </a:spcBef>
              <a:buFont typeface="Wingdings" panose="05000000000000000000" pitchFamily="2" charset="2"/>
              <a:buChar char="v"/>
            </a:pPr>
            <a:r>
              <a:rPr sz="2000" spc="-5" dirty="0" smtClean="0">
                <a:latin typeface="Times New Roman"/>
                <a:cs typeface="Times New Roman"/>
              </a:rPr>
              <a:t>friction </a:t>
            </a:r>
            <a:r>
              <a:rPr sz="2000" dirty="0">
                <a:latin typeface="Times New Roman"/>
                <a:cs typeface="Times New Roman"/>
              </a:rPr>
              <a:t>ridges occur in</a:t>
            </a:r>
            <a:r>
              <a:rPr sz="2000" spc="-120" dirty="0">
                <a:latin typeface="Times New Roman"/>
                <a:cs typeface="Times New Roman"/>
              </a:rPr>
              <a:t> </a:t>
            </a:r>
            <a:r>
              <a:rPr sz="2000" dirty="0">
                <a:latin typeface="Times New Roman"/>
                <a:cs typeface="Times New Roman"/>
              </a:rPr>
              <a:t>patterns  </a:t>
            </a:r>
            <a:r>
              <a:rPr sz="2000" spc="-5" dirty="0">
                <a:latin typeface="Times New Roman"/>
                <a:cs typeface="Times New Roman"/>
              </a:rPr>
              <a:t>(</a:t>
            </a:r>
            <a:r>
              <a:rPr sz="2000" spc="-5" dirty="0" smtClean="0">
                <a:latin typeface="Times New Roman"/>
                <a:cs typeface="Times New Roman"/>
              </a:rPr>
              <a:t>fingerprint)</a:t>
            </a:r>
            <a:endParaRPr lang="en-US" sz="2000" dirty="0">
              <a:latin typeface="Times New Roman"/>
              <a:cs typeface="Times New Roman"/>
            </a:endParaRPr>
          </a:p>
        </p:txBody>
      </p:sp>
      <p:sp>
        <p:nvSpPr>
          <p:cNvPr id="7" name="object 7"/>
          <p:cNvSpPr txBox="1"/>
          <p:nvPr/>
        </p:nvSpPr>
        <p:spPr>
          <a:xfrm>
            <a:off x="691542" y="4622535"/>
            <a:ext cx="7172298" cy="2435922"/>
          </a:xfrm>
          <a:prstGeom prst="rect">
            <a:avLst/>
          </a:prstGeom>
        </p:spPr>
        <p:txBody>
          <a:bodyPr vert="horz" wrap="square" lIns="0" tIns="55244" rIns="0" bIns="0" rtlCol="0">
            <a:spAutoFit/>
          </a:bodyPr>
          <a:lstStyle/>
          <a:p>
            <a:pPr marL="12700">
              <a:lnSpc>
                <a:spcPct val="100000"/>
              </a:lnSpc>
              <a:spcBef>
                <a:spcPts val="434"/>
              </a:spcBef>
            </a:pPr>
            <a:r>
              <a:rPr lang="en-US" sz="1800" b="1" i="1" dirty="0" smtClean="0">
                <a:latin typeface="Times New Roman"/>
                <a:cs typeface="Times New Roman"/>
              </a:rPr>
              <a:t> </a:t>
            </a:r>
            <a:r>
              <a:rPr sz="1800" b="1" i="1" dirty="0" smtClean="0">
                <a:solidFill>
                  <a:schemeClr val="accent2">
                    <a:lumMod val="75000"/>
                  </a:schemeClr>
                </a:solidFill>
                <a:latin typeface="Times New Roman"/>
                <a:cs typeface="Times New Roman"/>
              </a:rPr>
              <a:t>Reticular</a:t>
            </a:r>
            <a:r>
              <a:rPr sz="1800" b="1" i="1" spc="-30" dirty="0" smtClean="0">
                <a:solidFill>
                  <a:schemeClr val="accent2">
                    <a:lumMod val="75000"/>
                  </a:schemeClr>
                </a:solidFill>
                <a:latin typeface="Times New Roman"/>
                <a:cs typeface="Times New Roman"/>
              </a:rPr>
              <a:t> </a:t>
            </a:r>
            <a:r>
              <a:rPr lang="en-US" b="1" i="1" spc="-5" dirty="0" smtClean="0">
                <a:solidFill>
                  <a:schemeClr val="accent2">
                    <a:lumMod val="75000"/>
                  </a:schemeClr>
                </a:solidFill>
                <a:latin typeface="Times New Roman"/>
                <a:cs typeface="Times New Roman"/>
              </a:rPr>
              <a:t>dermis</a:t>
            </a:r>
            <a:endParaRPr lang="en-US" b="1" dirty="0">
              <a:solidFill>
                <a:schemeClr val="accent2">
                  <a:lumMod val="75000"/>
                </a:schemeClr>
              </a:solidFill>
              <a:latin typeface="Times New Roman"/>
              <a:cs typeface="Times New Roman"/>
            </a:endParaRPr>
          </a:p>
          <a:p>
            <a:pPr marL="355600" indent="-342900">
              <a:lnSpc>
                <a:spcPct val="100000"/>
              </a:lnSpc>
              <a:spcBef>
                <a:spcPts val="434"/>
              </a:spcBef>
              <a:buFont typeface="Wingdings" panose="05000000000000000000" pitchFamily="2" charset="2"/>
              <a:buChar char="v"/>
            </a:pPr>
            <a:r>
              <a:rPr sz="2000" spc="-5" dirty="0" smtClean="0">
                <a:latin typeface="Times New Roman"/>
                <a:cs typeface="Times New Roman"/>
              </a:rPr>
              <a:t>much </a:t>
            </a:r>
            <a:r>
              <a:rPr sz="2000" dirty="0" smtClean="0">
                <a:latin typeface="Times New Roman"/>
                <a:cs typeface="Times New Roman"/>
              </a:rPr>
              <a:t>thicker</a:t>
            </a:r>
            <a:r>
              <a:rPr lang="en-US" sz="2000" dirty="0">
                <a:latin typeface="Times New Roman"/>
                <a:cs typeface="Times New Roman"/>
              </a:rPr>
              <a:t> </a:t>
            </a:r>
            <a:r>
              <a:rPr lang="en-US" sz="2000" dirty="0" smtClean="0">
                <a:latin typeface="Times New Roman"/>
                <a:cs typeface="Times New Roman"/>
              </a:rPr>
              <a:t>, majority of the dermal layer .</a:t>
            </a:r>
          </a:p>
          <a:p>
            <a:pPr marL="355600" indent="-342900">
              <a:lnSpc>
                <a:spcPct val="100000"/>
              </a:lnSpc>
              <a:spcBef>
                <a:spcPts val="434"/>
              </a:spcBef>
              <a:buFont typeface="Wingdings" panose="05000000000000000000" pitchFamily="2" charset="2"/>
              <a:buChar char="v"/>
            </a:pPr>
            <a:r>
              <a:rPr lang="en-US" sz="2000" dirty="0" smtClean="0"/>
              <a:t>Mostly </a:t>
            </a:r>
            <a:r>
              <a:rPr lang="en-US" sz="2000" dirty="0"/>
              <a:t>type I collagen bundles with elastic </a:t>
            </a:r>
            <a:r>
              <a:rPr lang="en-US" sz="2000" dirty="0" smtClean="0"/>
              <a:t>fibers in between</a:t>
            </a:r>
          </a:p>
          <a:p>
            <a:pPr marL="355600" indent="-342900">
              <a:lnSpc>
                <a:spcPct val="100000"/>
              </a:lnSpc>
              <a:spcBef>
                <a:spcPts val="434"/>
              </a:spcBef>
              <a:buFont typeface="Wingdings" panose="05000000000000000000" pitchFamily="2" charset="2"/>
              <a:buChar char="v"/>
            </a:pPr>
            <a:r>
              <a:rPr lang="en-US" sz="2000" dirty="0" smtClean="0"/>
              <a:t>Contains </a:t>
            </a:r>
            <a:r>
              <a:rPr lang="en-US" sz="2000" dirty="0"/>
              <a:t>roots of the hair, sebaceous glands, sweat glands, receptors, nails, and blood vessels</a:t>
            </a:r>
            <a:endParaRPr lang="ar-JO" sz="2000" dirty="0"/>
          </a:p>
          <a:p>
            <a:pPr marL="355600" indent="-342900">
              <a:lnSpc>
                <a:spcPct val="100000"/>
              </a:lnSpc>
              <a:spcBef>
                <a:spcPts val="434"/>
              </a:spcBef>
              <a:buFont typeface="Wingdings" panose="05000000000000000000" pitchFamily="2" charset="2"/>
              <a:buChar char="v"/>
            </a:pPr>
            <a:endParaRPr lang="en-US" sz="2000" dirty="0" smtClean="0">
              <a:latin typeface="Times New Roman"/>
              <a:cs typeface="Times New Roman"/>
            </a:endParaRPr>
          </a:p>
          <a:p>
            <a:pPr marL="355600" indent="-342900">
              <a:lnSpc>
                <a:spcPct val="100000"/>
              </a:lnSpc>
              <a:spcBef>
                <a:spcPts val="434"/>
              </a:spcBef>
              <a:buFont typeface="Wingdings" panose="05000000000000000000" pitchFamily="2" charset="2"/>
              <a:buChar char="v"/>
            </a:pPr>
            <a:endParaRPr sz="2000" dirty="0">
              <a:latin typeface="Times New Roman"/>
              <a:cs typeface="Times New Roman"/>
            </a:endParaRPr>
          </a:p>
        </p:txBody>
      </p:sp>
      <p:sp>
        <p:nvSpPr>
          <p:cNvPr id="8" name="object 8"/>
          <p:cNvSpPr txBox="1"/>
          <p:nvPr/>
        </p:nvSpPr>
        <p:spPr>
          <a:xfrm>
            <a:off x="5202583" y="4528719"/>
            <a:ext cx="99060" cy="281940"/>
          </a:xfrm>
          <a:prstGeom prst="rect">
            <a:avLst/>
          </a:prstGeom>
        </p:spPr>
        <p:txBody>
          <a:bodyPr vert="horz" wrap="square" lIns="0" tIns="0" rIns="0" bIns="0" rtlCol="0">
            <a:spAutoFit/>
          </a:bodyPr>
          <a:lstStyle/>
          <a:p>
            <a:pPr>
              <a:lnSpc>
                <a:spcPts val="2185"/>
              </a:lnSpc>
            </a:pPr>
            <a:r>
              <a:rPr sz="2000" dirty="0">
                <a:solidFill>
                  <a:srgbClr val="EAEAEA"/>
                </a:solidFill>
                <a:latin typeface="Times New Roman"/>
                <a:cs typeface="Times New Roman"/>
              </a:rPr>
              <a:t>s</a:t>
            </a:r>
            <a:endParaRPr sz="2000">
              <a:latin typeface="Times New Roman"/>
              <a:cs typeface="Times New Roman"/>
            </a:endParaRPr>
          </a:p>
        </p:txBody>
      </p:sp>
      <p:sp>
        <p:nvSpPr>
          <p:cNvPr id="9" name="object 9"/>
          <p:cNvSpPr txBox="1"/>
          <p:nvPr/>
        </p:nvSpPr>
        <p:spPr>
          <a:xfrm>
            <a:off x="691542" y="4810659"/>
            <a:ext cx="5633057" cy="320601"/>
          </a:xfrm>
          <a:prstGeom prst="rect">
            <a:avLst/>
          </a:prstGeom>
        </p:spPr>
        <p:txBody>
          <a:bodyPr vert="horz" wrap="square" lIns="0" tIns="12700" rIns="0" bIns="0" rtlCol="0">
            <a:spAutoFit/>
          </a:bodyPr>
          <a:lstStyle/>
          <a:p>
            <a:pPr marL="12700" marR="229235" indent="507365">
              <a:lnSpc>
                <a:spcPct val="100000"/>
              </a:lnSpc>
              <a:spcBef>
                <a:spcPts val="5"/>
              </a:spcBef>
            </a:pPr>
            <a:endParaRPr sz="2000" dirty="0">
              <a:latin typeface="Times New Roman"/>
              <a:cs typeface="Times New Roman"/>
            </a:endParaRPr>
          </a:p>
        </p:txBody>
      </p:sp>
      <p:grpSp>
        <p:nvGrpSpPr>
          <p:cNvPr id="10" name="object 10"/>
          <p:cNvGrpSpPr/>
          <p:nvPr/>
        </p:nvGrpSpPr>
        <p:grpSpPr>
          <a:xfrm>
            <a:off x="5127398" y="1163452"/>
            <a:ext cx="3853179" cy="2996565"/>
            <a:chOff x="5091684" y="1740407"/>
            <a:chExt cx="3853179" cy="2996565"/>
          </a:xfrm>
        </p:grpSpPr>
        <p:sp>
          <p:nvSpPr>
            <p:cNvPr id="11" name="object 11"/>
            <p:cNvSpPr/>
            <p:nvPr/>
          </p:nvSpPr>
          <p:spPr>
            <a:xfrm>
              <a:off x="5213604" y="1752599"/>
              <a:ext cx="3718559" cy="2971800"/>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5207508" y="1746503"/>
              <a:ext cx="3731260" cy="2984500"/>
            </a:xfrm>
            <a:custGeom>
              <a:avLst/>
              <a:gdLst/>
              <a:ahLst/>
              <a:cxnLst/>
              <a:rect l="l" t="t" r="r" b="b"/>
              <a:pathLst>
                <a:path w="3731259" h="2984500">
                  <a:moveTo>
                    <a:pt x="0" y="2983992"/>
                  </a:moveTo>
                  <a:lnTo>
                    <a:pt x="3730751" y="2983992"/>
                  </a:lnTo>
                  <a:lnTo>
                    <a:pt x="3730751" y="0"/>
                  </a:lnTo>
                  <a:lnTo>
                    <a:pt x="0" y="0"/>
                  </a:lnTo>
                  <a:lnTo>
                    <a:pt x="0" y="2983992"/>
                  </a:lnTo>
                  <a:close/>
                </a:path>
              </a:pathLst>
            </a:custGeom>
            <a:ln w="12192">
              <a:solidFill>
                <a:srgbClr val="000000"/>
              </a:solidFill>
            </a:ln>
          </p:spPr>
          <p:txBody>
            <a:bodyPr wrap="square" lIns="0" tIns="0" rIns="0" bIns="0" rtlCol="0"/>
            <a:lstStyle/>
            <a:p>
              <a:endParaRPr/>
            </a:p>
          </p:txBody>
        </p:sp>
        <p:sp>
          <p:nvSpPr>
            <p:cNvPr id="13" name="object 13"/>
            <p:cNvSpPr/>
            <p:nvPr/>
          </p:nvSpPr>
          <p:spPr>
            <a:xfrm>
              <a:off x="5091684" y="3462527"/>
              <a:ext cx="3755136" cy="664464"/>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5116068" y="3488435"/>
              <a:ext cx="3756660" cy="662939"/>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5105400" y="3481958"/>
              <a:ext cx="3752215" cy="655955"/>
            </a:xfrm>
            <a:custGeom>
              <a:avLst/>
              <a:gdLst/>
              <a:ahLst/>
              <a:cxnLst/>
              <a:rect l="l" t="t" r="r" b="b"/>
              <a:pathLst>
                <a:path w="3752215" h="655954">
                  <a:moveTo>
                    <a:pt x="3752088" y="301624"/>
                  </a:moveTo>
                  <a:lnTo>
                    <a:pt x="3716103" y="298688"/>
                  </a:lnTo>
                  <a:lnTo>
                    <a:pt x="3680142" y="296036"/>
                  </a:lnTo>
                  <a:lnTo>
                    <a:pt x="3644181" y="292909"/>
                  </a:lnTo>
                  <a:lnTo>
                    <a:pt x="3608197" y="288543"/>
                  </a:lnTo>
                  <a:lnTo>
                    <a:pt x="3563389" y="277784"/>
                  </a:lnTo>
                  <a:lnTo>
                    <a:pt x="3518820" y="260953"/>
                  </a:lnTo>
                  <a:lnTo>
                    <a:pt x="3474680" y="241502"/>
                  </a:lnTo>
                  <a:lnTo>
                    <a:pt x="3431158" y="222884"/>
                  </a:lnTo>
                  <a:lnTo>
                    <a:pt x="3386867" y="206001"/>
                  </a:lnTo>
                  <a:lnTo>
                    <a:pt x="3342576" y="190118"/>
                  </a:lnTo>
                  <a:lnTo>
                    <a:pt x="3298285" y="174236"/>
                  </a:lnTo>
                  <a:lnTo>
                    <a:pt x="3253994" y="157352"/>
                  </a:lnTo>
                  <a:lnTo>
                    <a:pt x="3236989" y="151763"/>
                  </a:lnTo>
                  <a:lnTo>
                    <a:pt x="3219688" y="146827"/>
                  </a:lnTo>
                  <a:lnTo>
                    <a:pt x="3202934" y="140583"/>
                  </a:lnTo>
                  <a:lnTo>
                    <a:pt x="3187573" y="131063"/>
                  </a:lnTo>
                  <a:lnTo>
                    <a:pt x="3179393" y="124136"/>
                  </a:lnTo>
                  <a:lnTo>
                    <a:pt x="3171285" y="116982"/>
                  </a:lnTo>
                  <a:lnTo>
                    <a:pt x="3163034" y="110329"/>
                  </a:lnTo>
                  <a:lnTo>
                    <a:pt x="3116304" y="85891"/>
                  </a:lnTo>
                  <a:lnTo>
                    <a:pt x="3077479" y="68452"/>
                  </a:lnTo>
                  <a:lnTo>
                    <a:pt x="3038393" y="52824"/>
                  </a:lnTo>
                  <a:lnTo>
                    <a:pt x="2999485" y="39242"/>
                  </a:lnTo>
                  <a:lnTo>
                    <a:pt x="2982571" y="33440"/>
                  </a:lnTo>
                  <a:lnTo>
                    <a:pt x="2965989" y="26828"/>
                  </a:lnTo>
                  <a:lnTo>
                    <a:pt x="2923204" y="9161"/>
                  </a:lnTo>
                  <a:lnTo>
                    <a:pt x="2899791" y="0"/>
                  </a:lnTo>
                  <a:lnTo>
                    <a:pt x="2851806" y="1067"/>
                  </a:lnTo>
                  <a:lnTo>
                    <a:pt x="2803791" y="1577"/>
                  </a:lnTo>
                  <a:lnTo>
                    <a:pt x="2755763" y="1810"/>
                  </a:lnTo>
                  <a:lnTo>
                    <a:pt x="2707738" y="2047"/>
                  </a:lnTo>
                  <a:lnTo>
                    <a:pt x="2659733" y="2567"/>
                  </a:lnTo>
                  <a:lnTo>
                    <a:pt x="2611764" y="3650"/>
                  </a:lnTo>
                  <a:lnTo>
                    <a:pt x="2563848" y="5576"/>
                  </a:lnTo>
                  <a:lnTo>
                    <a:pt x="2516003" y="8626"/>
                  </a:lnTo>
                  <a:lnTo>
                    <a:pt x="2468245" y="13080"/>
                  </a:lnTo>
                  <a:lnTo>
                    <a:pt x="2442973" y="41352"/>
                  </a:lnTo>
                  <a:lnTo>
                    <a:pt x="2434971" y="52450"/>
                  </a:lnTo>
                  <a:lnTo>
                    <a:pt x="2388187" y="86534"/>
                  </a:lnTo>
                  <a:lnTo>
                    <a:pt x="2335403" y="104901"/>
                  </a:lnTo>
                  <a:lnTo>
                    <a:pt x="2277550" y="116225"/>
                  </a:lnTo>
                  <a:lnTo>
                    <a:pt x="2230013" y="125364"/>
                  </a:lnTo>
                  <a:lnTo>
                    <a:pt x="2189169" y="132667"/>
                  </a:lnTo>
                  <a:lnTo>
                    <a:pt x="2151392" y="138481"/>
                  </a:lnTo>
                  <a:lnTo>
                    <a:pt x="2113056" y="143152"/>
                  </a:lnTo>
                  <a:lnTo>
                    <a:pt x="2070537" y="147028"/>
                  </a:lnTo>
                  <a:lnTo>
                    <a:pt x="2020210" y="150455"/>
                  </a:lnTo>
                  <a:lnTo>
                    <a:pt x="1958450" y="153781"/>
                  </a:lnTo>
                  <a:lnTo>
                    <a:pt x="1881631" y="157352"/>
                  </a:lnTo>
                  <a:lnTo>
                    <a:pt x="1836075" y="172322"/>
                  </a:lnTo>
                  <a:lnTo>
                    <a:pt x="1785665" y="183559"/>
                  </a:lnTo>
                  <a:lnTo>
                    <a:pt x="1731394" y="191461"/>
                  </a:lnTo>
                  <a:lnTo>
                    <a:pt x="1674252" y="196423"/>
                  </a:lnTo>
                  <a:lnTo>
                    <a:pt x="1615233" y="198844"/>
                  </a:lnTo>
                  <a:lnTo>
                    <a:pt x="1555327" y="199118"/>
                  </a:lnTo>
                  <a:lnTo>
                    <a:pt x="1495527" y="197643"/>
                  </a:lnTo>
                  <a:lnTo>
                    <a:pt x="1436824" y="194815"/>
                  </a:lnTo>
                  <a:lnTo>
                    <a:pt x="1380211" y="191030"/>
                  </a:lnTo>
                  <a:lnTo>
                    <a:pt x="1326679" y="186685"/>
                  </a:lnTo>
                  <a:lnTo>
                    <a:pt x="1277220" y="182176"/>
                  </a:lnTo>
                  <a:lnTo>
                    <a:pt x="1232826" y="177900"/>
                  </a:lnTo>
                  <a:lnTo>
                    <a:pt x="1194489" y="174253"/>
                  </a:lnTo>
                  <a:lnTo>
                    <a:pt x="1163200" y="171632"/>
                  </a:lnTo>
                  <a:lnTo>
                    <a:pt x="1139952" y="170433"/>
                  </a:lnTo>
                  <a:lnTo>
                    <a:pt x="1086316" y="159551"/>
                  </a:lnTo>
                  <a:lnTo>
                    <a:pt x="1032985" y="152254"/>
                  </a:lnTo>
                  <a:lnTo>
                    <a:pt x="979773" y="148462"/>
                  </a:lnTo>
                  <a:lnTo>
                    <a:pt x="926497" y="148100"/>
                  </a:lnTo>
                  <a:lnTo>
                    <a:pt x="872975" y="151090"/>
                  </a:lnTo>
                  <a:lnTo>
                    <a:pt x="819023" y="157352"/>
                  </a:lnTo>
                  <a:lnTo>
                    <a:pt x="802447" y="163923"/>
                  </a:lnTo>
                  <a:lnTo>
                    <a:pt x="785860" y="170481"/>
                  </a:lnTo>
                  <a:lnTo>
                    <a:pt x="769248" y="177016"/>
                  </a:lnTo>
                  <a:lnTo>
                    <a:pt x="752601" y="183514"/>
                  </a:lnTo>
                  <a:lnTo>
                    <a:pt x="743779" y="188890"/>
                  </a:lnTo>
                  <a:lnTo>
                    <a:pt x="735742" y="196040"/>
                  </a:lnTo>
                  <a:lnTo>
                    <a:pt x="727848" y="203499"/>
                  </a:lnTo>
                  <a:lnTo>
                    <a:pt x="719454" y="209803"/>
                  </a:lnTo>
                  <a:lnTo>
                    <a:pt x="695162" y="223875"/>
                  </a:lnTo>
                  <a:lnTo>
                    <a:pt x="670179" y="237982"/>
                  </a:lnTo>
                  <a:lnTo>
                    <a:pt x="644909" y="251112"/>
                  </a:lnTo>
                  <a:lnTo>
                    <a:pt x="619760" y="262254"/>
                  </a:lnTo>
                  <a:lnTo>
                    <a:pt x="597034" y="293933"/>
                  </a:lnTo>
                  <a:lnTo>
                    <a:pt x="576072" y="328802"/>
                  </a:lnTo>
                  <a:lnTo>
                    <a:pt x="554823" y="363196"/>
                  </a:lnTo>
                  <a:lnTo>
                    <a:pt x="531240" y="393445"/>
                  </a:lnTo>
                  <a:lnTo>
                    <a:pt x="498857" y="423027"/>
                  </a:lnTo>
                  <a:lnTo>
                    <a:pt x="466486" y="445881"/>
                  </a:lnTo>
                  <a:lnTo>
                    <a:pt x="433282" y="465472"/>
                  </a:lnTo>
                  <a:lnTo>
                    <a:pt x="398399" y="485266"/>
                  </a:lnTo>
                  <a:lnTo>
                    <a:pt x="390005" y="491444"/>
                  </a:lnTo>
                  <a:lnTo>
                    <a:pt x="330606" y="524831"/>
                  </a:lnTo>
                  <a:lnTo>
                    <a:pt x="257220" y="540825"/>
                  </a:lnTo>
                  <a:lnTo>
                    <a:pt x="221361" y="550798"/>
                  </a:lnTo>
                  <a:lnTo>
                    <a:pt x="175059" y="567993"/>
                  </a:lnTo>
                  <a:lnTo>
                    <a:pt x="145843" y="581580"/>
                  </a:lnTo>
                  <a:lnTo>
                    <a:pt x="115651" y="599430"/>
                  </a:lnTo>
                  <a:lnTo>
                    <a:pt x="66421" y="629411"/>
                  </a:lnTo>
                  <a:lnTo>
                    <a:pt x="46720" y="637216"/>
                  </a:lnTo>
                  <a:lnTo>
                    <a:pt x="24923" y="645842"/>
                  </a:lnTo>
                  <a:lnTo>
                    <a:pt x="7270" y="652825"/>
                  </a:lnTo>
                  <a:lnTo>
                    <a:pt x="0" y="655701"/>
                  </a:lnTo>
                </a:path>
              </a:pathLst>
            </a:custGeom>
            <a:ln w="9144">
              <a:solidFill>
                <a:srgbClr val="000000"/>
              </a:solidFill>
            </a:ln>
          </p:spPr>
          <p:txBody>
            <a:bodyPr wrap="square" lIns="0" tIns="0" rIns="0" bIns="0" rtlCol="0"/>
            <a:lstStyle/>
            <a:p>
              <a:endParaRPr/>
            </a:p>
          </p:txBody>
        </p:sp>
      </p:grpSp>
      <p:sp>
        <p:nvSpPr>
          <p:cNvPr id="16" name="object 16"/>
          <p:cNvSpPr txBox="1"/>
          <p:nvPr/>
        </p:nvSpPr>
        <p:spPr>
          <a:xfrm>
            <a:off x="7011416" y="2942082"/>
            <a:ext cx="120650" cy="239395"/>
          </a:xfrm>
          <a:prstGeom prst="rect">
            <a:avLst/>
          </a:prstGeom>
        </p:spPr>
        <p:txBody>
          <a:bodyPr vert="horz" wrap="square" lIns="0" tIns="13335" rIns="0" bIns="0" rtlCol="0">
            <a:spAutoFit/>
          </a:bodyPr>
          <a:lstStyle/>
          <a:p>
            <a:pPr marL="12700">
              <a:lnSpc>
                <a:spcPct val="100000"/>
              </a:lnSpc>
              <a:spcBef>
                <a:spcPts val="105"/>
              </a:spcBef>
            </a:pPr>
            <a:r>
              <a:rPr sz="1400" b="1" dirty="0">
                <a:solidFill>
                  <a:srgbClr val="EAEAEA"/>
                </a:solidFill>
                <a:latin typeface="Calibri"/>
                <a:cs typeface="Calibri"/>
              </a:rPr>
              <a:t>P</a:t>
            </a:r>
            <a:endParaRPr sz="1400">
              <a:latin typeface="Calibri"/>
              <a:cs typeface="Calibri"/>
            </a:endParaRPr>
          </a:p>
        </p:txBody>
      </p:sp>
      <p:sp>
        <p:nvSpPr>
          <p:cNvPr id="17" name="object 17"/>
          <p:cNvSpPr txBox="1"/>
          <p:nvPr/>
        </p:nvSpPr>
        <p:spPr>
          <a:xfrm>
            <a:off x="7122414" y="3964304"/>
            <a:ext cx="126364" cy="239395"/>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EAEAEA"/>
                </a:solidFill>
                <a:latin typeface="Calibri"/>
                <a:cs typeface="Calibri"/>
              </a:rPr>
              <a:t>R</a:t>
            </a:r>
            <a:endParaRPr sz="1400">
              <a:latin typeface="Calibri"/>
              <a:cs typeface="Calibri"/>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مدني">
  <a:themeElements>
    <a:clrScheme name="مخصص 9">
      <a:dk1>
        <a:sysClr val="windowText" lastClr="000000"/>
      </a:dk1>
      <a:lt1>
        <a:srgbClr val="EAC0A7"/>
      </a:lt1>
      <a:dk2>
        <a:srgbClr val="FFFFFF"/>
      </a:dk2>
      <a:lt2>
        <a:srgbClr val="DBB5DC"/>
      </a:lt2>
      <a:accent1>
        <a:srgbClr val="78397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مدني">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مدني">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Civic</Template>
  <TotalTime>915</TotalTime>
  <Words>3057</Words>
  <Application>Microsoft Office PowerPoint</Application>
  <PresentationFormat>عرض على الشاشة (3:4)‏</PresentationFormat>
  <Paragraphs>389</Paragraphs>
  <Slides>54</Slides>
  <Notes>1</Notes>
  <HiddenSlides>0</HiddenSlides>
  <MMClips>0</MMClips>
  <ScaleCrop>false</ScaleCrop>
  <HeadingPairs>
    <vt:vector size="4" baseType="variant">
      <vt:variant>
        <vt:lpstr>سمة</vt:lpstr>
      </vt:variant>
      <vt:variant>
        <vt:i4>1</vt:i4>
      </vt:variant>
      <vt:variant>
        <vt:lpstr>عناوين الشرائح</vt:lpstr>
      </vt:variant>
      <vt:variant>
        <vt:i4>54</vt:i4>
      </vt:variant>
    </vt:vector>
  </HeadingPairs>
  <TitlesOfParts>
    <vt:vector size="55" baseType="lpstr">
      <vt:lpstr>مدني</vt:lpstr>
      <vt:lpstr>الشريحة 1</vt:lpstr>
      <vt:lpstr>Introduction:</vt:lpstr>
      <vt:lpstr>Skin structure</vt:lpstr>
      <vt:lpstr>الشريحة 4</vt:lpstr>
      <vt:lpstr>الشريحة 5</vt:lpstr>
      <vt:lpstr>الشريحة 6</vt:lpstr>
      <vt:lpstr>الشريحة 7</vt:lpstr>
      <vt:lpstr>الشريحة 8</vt:lpstr>
      <vt:lpstr>Dermis</vt:lpstr>
      <vt:lpstr>Skin malignancies</vt:lpstr>
      <vt:lpstr>Melanoma   - Melanoma is an invasive malignant tumor of melanocyte </vt:lpstr>
      <vt:lpstr>الشريحة 12</vt:lpstr>
      <vt:lpstr>الشريحة 13</vt:lpstr>
      <vt:lpstr>الشريحة 14</vt:lpstr>
      <vt:lpstr>الشريحة 15</vt:lpstr>
      <vt:lpstr>الشريحة 16</vt:lpstr>
      <vt:lpstr>الشريحة 17</vt:lpstr>
      <vt:lpstr>melanoma disease biology and characteristics</vt:lpstr>
      <vt:lpstr>melanoma disease biology and characteristics</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lpstr>الشريحة 35</vt:lpstr>
      <vt:lpstr>الشريحة 36</vt:lpstr>
      <vt:lpstr>الشريحة 37</vt:lpstr>
      <vt:lpstr>الشريحة 38</vt:lpstr>
      <vt:lpstr>الشريحة 39</vt:lpstr>
      <vt:lpstr>الشريحة 40</vt:lpstr>
      <vt:lpstr>الشريحة 41</vt:lpstr>
      <vt:lpstr>Diagnosis and staging of melanoma</vt:lpstr>
      <vt:lpstr>Diagnosis and staging of melanoma</vt:lpstr>
      <vt:lpstr>الشريحة 44</vt:lpstr>
      <vt:lpstr>الشريحة 45</vt:lpstr>
      <vt:lpstr>الشريحة 46</vt:lpstr>
      <vt:lpstr>الشريحة 47</vt:lpstr>
      <vt:lpstr>الشريحة 48</vt:lpstr>
      <vt:lpstr>الشريحة 49</vt:lpstr>
      <vt:lpstr>الشريحة 50</vt:lpstr>
      <vt:lpstr>الشريحة 51</vt:lpstr>
      <vt:lpstr>الشريحة 52</vt:lpstr>
      <vt:lpstr>الشريحة 53</vt:lpstr>
      <vt:lpstr>الشريحة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Bone Histology &amp; Repair</dc:title>
  <dc:creator>Dr. Venkatesh M. Shashidhar</dc:creator>
  <cp:lastModifiedBy>naim.alhusaini@gmail.com</cp:lastModifiedBy>
  <cp:revision>33</cp:revision>
  <dcterms:created xsi:type="dcterms:W3CDTF">2021-02-21T04:04:54Z</dcterms:created>
  <dcterms:modified xsi:type="dcterms:W3CDTF">2021-10-21T06:49:50Z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2021-02-17T00:00:00Z</vt:filetime>
  </property>
  <property fmtid="{D5CDD505-2E9C-101B-9397-08002B2CF9AE}" pid="3" name="Creator">
    <vt:lpwstr>Microsoft® PowerPoint® 2013</vt:lpwstr>
  </property>
  <property fmtid="{D5CDD505-2E9C-101B-9397-08002B2CF9AE}" pid="4" name="LastSaved">
    <vt:filetime>2021-02-21T00:00:00Z</vt:filetime>
  </property>
</Properties>
</file>