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3.jpg" ContentType="image/jpg"/>
  <Override PartName="/ppt/media/image24.jpg" ContentType="image/jpg"/>
  <Override PartName="/ppt/media/image25.jpg" ContentType="image/jpg"/>
  <Override PartName="/ppt/media/image26.jpg" ContentType="image/jpg"/>
  <Override PartName="/ppt/media/image30.jpg" ContentType="image/jpg"/>
  <Override PartName="/ppt/media/image32.jpg" ContentType="image/jpg"/>
  <Override PartName="/ppt/media/image33.jpg" ContentType="image/jpg"/>
  <Override PartName="/ppt/media/image34.jpg" ContentType="image/jpg"/>
  <Override PartName="/ppt/media/image35.jpg" ContentType="image/jpg"/>
  <Override PartName="/ppt/media/image37.jpg" ContentType="image/jpg"/>
  <Override PartName="/ppt/media/image40.jpg" ContentType="image/jpg"/>
  <Override PartName="/ppt/media/image41.jpg" ContentType="image/jpg"/>
  <Override PartName="/ppt/media/image42.jpg" ContentType="image/jpg"/>
  <Override PartName="/ppt/media/image43.jpg" ContentType="image/jpg"/>
  <Override PartName="/ppt/media/image45.jpg" ContentType="image/jpg"/>
  <Override PartName="/ppt/media/image46.jpg" ContentType="image/jpg"/>
  <Override PartName="/ppt/media/image47.jpg" ContentType="image/jpg"/>
  <Override PartName="/ppt/media/image48.jpg" ContentType="image/jpg"/>
  <Override PartName="/ppt/media/image49.jpg" ContentType="image/jpg"/>
  <Override PartName="/ppt/media/image52.jpg" ContentType="image/jpg"/>
  <Override PartName="/ppt/media/image53.jpg" ContentType="image/jpg"/>
  <Override PartName="/ppt/media/image54.jpg" ContentType="image/jpg"/>
  <Override PartName="/ppt/media/image55.jpg" ContentType="image/jpg"/>
  <Override PartName="/ppt/media/image56.jpg" ContentType="image/jpg"/>
  <Override PartName="/ppt/media/image57.jpg" ContentType="image/jpg"/>
  <Override PartName="/ppt/media/image60.jpg" ContentType="image/jpg"/>
  <Override PartName="/ppt/media/image63.jpg" ContentType="image/jpg"/>
  <Override PartName="/ppt/media/image64.jpg" ContentType="image/jpg"/>
  <Override PartName="/ppt/media/image65.jpg" ContentType="image/jpg"/>
  <Override PartName="/ppt/media/image66.jpg" ContentType="image/jpg"/>
  <Override PartName="/ppt/media/image67.jpg" ContentType="image/jpg"/>
  <Override PartName="/ppt/media/image68.jpg" ContentType="image/jpg"/>
  <Override PartName="/ppt/media/image76.jpg" ContentType="image/jpg"/>
  <Override PartName="/ppt/media/image78.jpg" ContentType="image/jpg"/>
  <Override PartName="/ppt/media/image79.jpg" ContentType="image/jpg"/>
  <Override PartName="/ppt/media/image83.jpg" ContentType="image/jpg"/>
  <Override PartName="/ppt/media/image84.jpg" ContentType="image/jpg"/>
  <Override PartName="/ppt/media/image85.jpg" ContentType="image/jpg"/>
  <Override PartName="/ppt/media/image88.jpg" ContentType="image/jpg"/>
  <Override PartName="/ppt/media/image89.jpg" ContentType="image/jpg"/>
  <Override PartName="/ppt/media/image90.jpg" ContentType="image/jpg"/>
  <Override PartName="/ppt/media/image100.jpg" ContentType="image/jpg"/>
  <Override PartName="/ppt/media/image102.jpg" ContentType="image/jpg"/>
  <Override PartName="/ppt/media/image104.jpg" ContentType="image/jpg"/>
  <Override PartName="/ppt/media/image107.jpg" ContentType="image/jpg"/>
  <Override PartName="/ppt/media/image108.jpg" ContentType="image/jpg"/>
  <Override PartName="/ppt/media/image109.jpg" ContentType="image/jpg"/>
  <Override PartName="/ppt/media/image112.jpg" ContentType="image/jpg"/>
  <Override PartName="/ppt/media/image117.jpg" ContentType="image/jpg"/>
  <Override PartName="/ppt/media/image118.jpg" ContentType="image/jpg"/>
  <Override PartName="/ppt/media/image119.jpg" ContentType="image/jpg"/>
  <Override PartName="/ppt/media/image120.jpg" ContentType="image/jpg"/>
  <Override PartName="/ppt/media/image133.jpg" ContentType="image/jpg"/>
  <Override PartName="/ppt/media/image134.jpg" ContentType="image/jpg"/>
  <Override PartName="/ppt/media/image142.jpg" ContentType="image/jpg"/>
  <Override PartName="/ppt/media/image144.jpg" ContentType="image/jpg"/>
  <Override PartName="/ppt/media/image145.jpg" ContentType="image/jpg"/>
  <Override PartName="/ppt/media/image148.jpg" ContentType="image/jpg"/>
  <Override PartName="/ppt/media/image149.jpg" ContentType="image/jpg"/>
  <Override PartName="/ppt/media/image150.jpg" ContentType="image/jpg"/>
  <Override PartName="/ppt/media/image154.jpg" ContentType="image/jpg"/>
  <Override PartName="/ppt/media/image155.jpg" ContentType="image/jpg"/>
  <Override PartName="/ppt/media/image156.jpg" ContentType="image/jpg"/>
  <Override PartName="/ppt/media/image171.jpg" ContentType="image/jpg"/>
  <Override PartName="/ppt/media/image174.jpg" ContentType="image/jpg"/>
  <Override PartName="/ppt/media/image175.jpg" ContentType="image/jpg"/>
  <Override PartName="/ppt/media/image176.jpg" ContentType="image/jpg"/>
  <Override PartName="/ppt/media/image178.jpg" ContentType="image/jpg"/>
  <Override PartName="/ppt/media/image182.jpg" ContentType="image/jpg"/>
  <Override PartName="/ppt/media/image185.jpg" ContentType="image/jpg"/>
  <Override PartName="/ppt/media/image186.jpg" ContentType="image/jpg"/>
  <Override PartName="/ppt/media/image193.jpg" ContentType="image/jpg"/>
  <Override PartName="/ppt/media/image195.jpg" ContentType="image/jpg"/>
  <Override PartName="/ppt/media/image200.jpg" ContentType="image/jpg"/>
  <Override PartName="/ppt/media/image201.jpg" ContentType="image/jpg"/>
  <Override PartName="/ppt/media/image202.jpg" ContentType="image/jpg"/>
  <Override PartName="/ppt/media/image206.jpg" ContentType="image/jpg"/>
  <Override PartName="/ppt/media/image207.jpg" ContentType="image/jpg"/>
  <Override PartName="/ppt/media/image215.jpg" ContentType="image/jpg"/>
  <Override PartName="/ppt/media/image222.jpg" ContentType="image/jpg"/>
  <Override PartName="/ppt/media/image223.jpg" ContentType="image/jpg"/>
  <Override PartName="/ppt/media/image236.jpg" ContentType="image/jpg"/>
  <Override PartName="/ppt/media/image240.jpg" ContentType="image/jpg"/>
  <Override PartName="/ppt/media/image242.jpg" ContentType="image/jpg"/>
  <Override PartName="/ppt/media/image243.jpg" ContentType="image/jpg"/>
  <Override PartName="/ppt/media/image255.jpg" ContentType="image/jpg"/>
  <Override PartName="/ppt/media/image261.jpg" ContentType="image/jpg"/>
  <Override PartName="/ppt/media/image262.jpg" ContentType="image/jpg"/>
  <Override PartName="/ppt/media/image264.jpg" ContentType="image/jpg"/>
  <Override PartName="/ppt/media/image265.jpg" ContentType="image/jpg"/>
  <Override PartName="/ppt/media/image268.jpg" ContentType="image/jpg"/>
  <Override PartName="/ppt/media/image271.jpg" ContentType="image/jpg"/>
  <Override PartName="/ppt/media/image272.jpg" ContentType="image/jpg"/>
  <Override PartName="/ppt/media/image275.jpg" ContentType="image/jpg"/>
  <Override PartName="/ppt/media/image276.jpg" ContentType="image/jpg"/>
  <Override PartName="/ppt/media/image289.jpg" ContentType="image/jpg"/>
  <Override PartName="/ppt/media/image290.jpg" ContentType="image/jpg"/>
  <Override PartName="/ppt/media/image291.jpg" ContentType="image/jpg"/>
  <Override PartName="/ppt/media/image292.jpg" ContentType="image/jpg"/>
  <Override PartName="/ppt/media/image294.jpg" ContentType="image/jpg"/>
  <Override PartName="/ppt/media/image295.jpg" ContentType="image/jpg"/>
  <Override PartName="/ppt/media/image296.jpg" ContentType="image/jpg"/>
  <Override PartName="/ppt/media/image297.jpg" ContentType="image/jpg"/>
  <Override PartName="/ppt/media/image298.jpg" ContentType="image/jpg"/>
  <Override PartName="/ppt/media/image299.jpg" ContentType="image/jpg"/>
  <Override PartName="/ppt/media/image312.jpg" ContentType="image/jpg"/>
  <Override PartName="/ppt/media/image313.jpg" ContentType="image/jpg"/>
  <Override PartName="/ppt/media/image314.jpg" ContentType="image/jpg"/>
  <Override PartName="/ppt/media/image318.jpg" ContentType="image/jpg"/>
  <Override PartName="/ppt/media/image319.jpg" ContentType="image/jpg"/>
  <Override PartName="/ppt/media/image321.jpg" ContentType="image/jpg"/>
  <Override PartName="/ppt/media/image333.jpg" ContentType="image/jpg"/>
  <Override PartName="/ppt/media/image334.jpg" ContentType="image/jpg"/>
  <Override PartName="/ppt/media/image336.jpg" ContentType="image/jpg"/>
  <Override PartName="/ppt/media/image338.jpg" ContentType="image/jpg"/>
  <Override PartName="/ppt/media/image339.jpg" ContentType="image/jpg"/>
  <Override PartName="/ppt/media/image340.jpg" ContentType="image/jpg"/>
  <Override PartName="/ppt/media/image342.jpg" ContentType="image/jpg"/>
  <Override PartName="/ppt/media/image343.jpg" ContentType="image/jpg"/>
  <Override PartName="/ppt/media/image345.jpg" ContentType="image/jpg"/>
  <Override PartName="/ppt/media/image347.jpg" ContentType="image/jpg"/>
  <Override PartName="/ppt/media/image355.jpg" ContentType="image/jpg"/>
  <Override PartName="/ppt/media/image360.jpg" ContentType="image/jpg"/>
  <Override PartName="/ppt/media/image375.jpg" ContentType="image/jpg"/>
  <Override PartName="/ppt/media/image376.jpg" ContentType="image/jpg"/>
  <Override PartName="/ppt/media/image377.jpg" ContentType="image/jpg"/>
  <Override PartName="/ppt/media/image378.jpg" ContentType="image/jpg"/>
  <Override PartName="/ppt/media/image379.jpg" ContentType="image/jpg"/>
  <Override PartName="/ppt/media/image380.jpg" ContentType="image/jpg"/>
  <Override PartName="/ppt/media/image381.jpg" ContentType="image/jpg"/>
  <Override PartName="/ppt/media/image382.jpg" ContentType="image/jpg"/>
  <Override PartName="/ppt/media/image383.jpg" ContentType="image/jpg"/>
  <Override PartName="/ppt/media/image384.jpg" ContentType="image/jpg"/>
  <Override PartName="/ppt/media/image385.jpg" ContentType="image/jpg"/>
  <Override PartName="/ppt/media/image386.jpg" ContentType="image/jpg"/>
  <Override PartName="/ppt/media/image387.jpg" ContentType="image/jpg"/>
  <Override PartName="/ppt/media/image391.jpg" ContentType="image/jpg"/>
  <Override PartName="/ppt/media/image392.jpg" ContentType="image/jpg"/>
  <Override PartName="/ppt/media/image397.jpg" ContentType="image/jpg"/>
  <Override PartName="/ppt/media/image399.jpg" ContentType="image/jpg"/>
  <Override PartName="/ppt/media/image401.jpg" ContentType="image/jpg"/>
  <Override PartName="/ppt/media/image406.jpg" ContentType="image/jpg"/>
  <Override PartName="/ppt/media/image412.jpg" ContentType="image/jpg"/>
  <Override PartName="/ppt/media/image414.jpg" ContentType="image/jpg"/>
  <Override PartName="/ppt/media/image418.jpg" ContentType="image/jpg"/>
  <Override PartName="/ppt/media/image419.jpg" ContentType="image/jpg"/>
  <Override PartName="/ppt/media/image424.jpg" ContentType="image/jpg"/>
  <Override PartName="/ppt/media/image432.jpg" ContentType="image/jpg"/>
  <Override PartName="/ppt/media/image449.jpg" ContentType="image/jpg"/>
  <Override PartName="/ppt/media/image450.jpg" ContentType="image/jpg"/>
  <Override PartName="/ppt/media/image453.jpg" ContentType="image/jpg"/>
  <Override PartName="/ppt/media/image456.jpg" ContentType="image/jpg"/>
  <Override PartName="/ppt/media/image457.jpg" ContentType="image/jpg"/>
  <Override PartName="/ppt/media/image459.jpg" ContentType="image/jpg"/>
  <Override PartName="/ppt/media/image461.jpg" ContentType="image/jpg"/>
  <Override PartName="/ppt/media/image464.jpg" ContentType="image/jpg"/>
  <Override PartName="/ppt/media/image468.jpg" ContentType="image/jpg"/>
  <Override PartName="/ppt/media/image473.jpg" ContentType="image/jpg"/>
  <Override PartName="/ppt/media/image476.jpg" ContentType="image/jpg"/>
  <Override PartName="/ppt/media/image477.jpg" ContentType="image/jpg"/>
  <Override PartName="/ppt/media/image478.jpg" ContentType="image/jpg"/>
  <Override PartName="/ppt/media/image479.jpg" ContentType="image/jpg"/>
  <Override PartName="/ppt/notesSlides/notesSlide1.xml" ContentType="application/vnd.openxmlformats-officedocument.presentationml.notesSlide+xml"/>
  <Override PartName="/ppt/media/image487.jpg" ContentType="image/jpg"/>
  <Override PartName="/ppt/media/image488.jpg" ContentType="image/jpg"/>
  <Override PartName="/ppt/media/image490.jpg" ContentType="image/jpg"/>
  <Override PartName="/ppt/media/image491.jpg" ContentType="image/jpg"/>
  <Override PartName="/ppt/media/image492.jpg" ContentType="image/jpg"/>
  <Override PartName="/ppt/media/image519.jpg" ContentType="image/jpg"/>
  <Override PartName="/ppt/media/image520.jpg" ContentType="image/jpg"/>
  <Override PartName="/ppt/media/image521.jpg" ContentType="image/jpg"/>
  <Override PartName="/ppt/media/image522.jpg" ContentType="image/jpg"/>
  <Override PartName="/ppt/media/image523.jpg" ContentType="image/jpg"/>
  <Override PartName="/ppt/media/image524.jpg" ContentType="image/jpg"/>
  <Override PartName="/ppt/media/image527.jpg" ContentType="image/jpg"/>
  <Override PartName="/ppt/media/image528.jpg" ContentType="image/jpg"/>
  <Override PartName="/ppt/media/image529.jpg" ContentType="image/jpg"/>
  <Override PartName="/ppt/media/image530.jpg" ContentType="image/jpg"/>
  <Override PartName="/ppt/media/image531.jpg" ContentType="image/jpg"/>
  <Override PartName="/ppt/media/image532.jpg" ContentType="image/jpg"/>
  <Override PartName="/ppt/media/image533.jpg" ContentType="image/jpg"/>
  <Override PartName="/ppt/media/image534.jpg" ContentType="image/jpg"/>
  <Override PartName="/ppt/media/image535.jpg" ContentType="image/jpg"/>
  <Override PartName="/ppt/media/image536.jpg" ContentType="image/jpg"/>
  <Override PartName="/ppt/media/image537.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1"/>
  </p:notesMasterIdLst>
  <p:sldIdLst>
    <p:sldId id="257" r:id="rId2"/>
    <p:sldId id="258" r:id="rId3"/>
    <p:sldId id="259" r:id="rId4"/>
    <p:sldId id="294" r:id="rId5"/>
    <p:sldId id="260" r:id="rId6"/>
    <p:sldId id="267" r:id="rId7"/>
    <p:sldId id="261" r:id="rId8"/>
    <p:sldId id="268" r:id="rId9"/>
    <p:sldId id="269" r:id="rId10"/>
    <p:sldId id="266" r:id="rId11"/>
    <p:sldId id="284" r:id="rId12"/>
    <p:sldId id="285" r:id="rId13"/>
    <p:sldId id="1047" r:id="rId14"/>
    <p:sldId id="570" r:id="rId15"/>
    <p:sldId id="302" r:id="rId16"/>
    <p:sldId id="307" r:id="rId17"/>
    <p:sldId id="270" r:id="rId18"/>
    <p:sldId id="263" r:id="rId19"/>
    <p:sldId id="275" r:id="rId20"/>
    <p:sldId id="264" r:id="rId21"/>
    <p:sldId id="274" r:id="rId22"/>
    <p:sldId id="296" r:id="rId23"/>
    <p:sldId id="573" r:id="rId24"/>
    <p:sldId id="276" r:id="rId25"/>
    <p:sldId id="265" r:id="rId26"/>
    <p:sldId id="297" r:id="rId27"/>
    <p:sldId id="271" r:id="rId28"/>
    <p:sldId id="526" r:id="rId29"/>
    <p:sldId id="569" r:id="rId30"/>
    <p:sldId id="273" r:id="rId31"/>
    <p:sldId id="310" r:id="rId32"/>
    <p:sldId id="277" r:id="rId33"/>
    <p:sldId id="278" r:id="rId34"/>
    <p:sldId id="282" r:id="rId35"/>
    <p:sldId id="281" r:id="rId36"/>
    <p:sldId id="279" r:id="rId37"/>
    <p:sldId id="283" r:id="rId38"/>
    <p:sldId id="289" r:id="rId39"/>
    <p:sldId id="280" r:id="rId40"/>
    <p:sldId id="286" r:id="rId41"/>
    <p:sldId id="288" r:id="rId42"/>
    <p:sldId id="305" r:id="rId43"/>
    <p:sldId id="571" r:id="rId44"/>
    <p:sldId id="376" r:id="rId45"/>
    <p:sldId id="292" r:id="rId46"/>
    <p:sldId id="293" r:id="rId47"/>
    <p:sldId id="295" r:id="rId48"/>
    <p:sldId id="722" r:id="rId49"/>
    <p:sldId id="574" r:id="rId50"/>
    <p:sldId id="977" r:id="rId51"/>
    <p:sldId id="972" r:id="rId52"/>
    <p:sldId id="973" r:id="rId53"/>
    <p:sldId id="535" r:id="rId54"/>
    <p:sldId id="1022" r:id="rId55"/>
    <p:sldId id="974" r:id="rId56"/>
    <p:sldId id="840" r:id="rId57"/>
    <p:sldId id="975" r:id="rId58"/>
    <p:sldId id="976" r:id="rId59"/>
    <p:sldId id="322" r:id="rId60"/>
    <p:sldId id="321" r:id="rId61"/>
    <p:sldId id="1029" r:id="rId62"/>
    <p:sldId id="978" r:id="rId63"/>
    <p:sldId id="980" r:id="rId64"/>
    <p:sldId id="979" r:id="rId65"/>
    <p:sldId id="981" r:id="rId66"/>
    <p:sldId id="350" r:id="rId67"/>
    <p:sldId id="349" r:id="rId68"/>
    <p:sldId id="982" r:id="rId69"/>
    <p:sldId id="983" r:id="rId70"/>
    <p:sldId id="984" r:id="rId71"/>
    <p:sldId id="985" r:id="rId72"/>
    <p:sldId id="986" r:id="rId73"/>
    <p:sldId id="988" r:id="rId74"/>
    <p:sldId id="987" r:id="rId75"/>
    <p:sldId id="989" r:id="rId76"/>
    <p:sldId id="331" r:id="rId77"/>
    <p:sldId id="332" r:id="rId78"/>
    <p:sldId id="324" r:id="rId79"/>
    <p:sldId id="1023" r:id="rId80"/>
    <p:sldId id="1028" r:id="rId81"/>
    <p:sldId id="990" r:id="rId82"/>
    <p:sldId id="991" r:id="rId83"/>
    <p:sldId id="992" r:id="rId84"/>
    <p:sldId id="996" r:id="rId85"/>
    <p:sldId id="994" r:id="rId86"/>
    <p:sldId id="995" r:id="rId87"/>
    <p:sldId id="997" r:id="rId88"/>
    <p:sldId id="998" r:id="rId89"/>
    <p:sldId id="999" r:id="rId90"/>
    <p:sldId id="1000" r:id="rId91"/>
    <p:sldId id="1001" r:id="rId92"/>
    <p:sldId id="1002" r:id="rId93"/>
    <p:sldId id="1004" r:id="rId94"/>
    <p:sldId id="1005" r:id="rId95"/>
    <p:sldId id="1007" r:id="rId96"/>
    <p:sldId id="1006" r:id="rId97"/>
    <p:sldId id="1008" r:id="rId98"/>
    <p:sldId id="1030" r:id="rId99"/>
    <p:sldId id="326" r:id="rId100"/>
    <p:sldId id="1009" r:id="rId101"/>
    <p:sldId id="1003" r:id="rId102"/>
    <p:sldId id="1010" r:id="rId103"/>
    <p:sldId id="1011" r:id="rId104"/>
    <p:sldId id="1012" r:id="rId105"/>
    <p:sldId id="1013" r:id="rId106"/>
    <p:sldId id="1014" r:id="rId107"/>
    <p:sldId id="309" r:id="rId108"/>
    <p:sldId id="1015" r:id="rId109"/>
    <p:sldId id="447" r:id="rId110"/>
    <p:sldId id="1016" r:id="rId111"/>
    <p:sldId id="1019" r:id="rId112"/>
    <p:sldId id="1017" r:id="rId113"/>
    <p:sldId id="1020" r:id="rId114"/>
    <p:sldId id="1018" r:id="rId115"/>
    <p:sldId id="351" r:id="rId116"/>
    <p:sldId id="575" r:id="rId117"/>
    <p:sldId id="729" r:id="rId118"/>
    <p:sldId id="420" r:id="rId119"/>
    <p:sldId id="728" r:id="rId120"/>
    <p:sldId id="723" r:id="rId121"/>
    <p:sldId id="724" r:id="rId122"/>
    <p:sldId id="725" r:id="rId123"/>
    <p:sldId id="726" r:id="rId124"/>
    <p:sldId id="727" r:id="rId125"/>
    <p:sldId id="730" r:id="rId126"/>
    <p:sldId id="737" r:id="rId127"/>
    <p:sldId id="731" r:id="rId128"/>
    <p:sldId id="479" r:id="rId129"/>
    <p:sldId id="500" r:id="rId130"/>
    <p:sldId id="736" r:id="rId131"/>
    <p:sldId id="733" r:id="rId132"/>
    <p:sldId id="735" r:id="rId133"/>
    <p:sldId id="477" r:id="rId134"/>
    <p:sldId id="502" r:id="rId135"/>
    <p:sldId id="734" r:id="rId136"/>
    <p:sldId id="578" r:id="rId137"/>
    <p:sldId id="577" r:id="rId138"/>
    <p:sldId id="579" r:id="rId139"/>
    <p:sldId id="580" r:id="rId140"/>
    <p:sldId id="597" r:id="rId141"/>
    <p:sldId id="581" r:id="rId142"/>
    <p:sldId id="582" r:id="rId143"/>
    <p:sldId id="510" r:id="rId144"/>
    <p:sldId id="583" r:id="rId145"/>
    <p:sldId id="530" r:id="rId146"/>
    <p:sldId id="541" r:id="rId147"/>
    <p:sldId id="584" r:id="rId148"/>
    <p:sldId id="935" r:id="rId149"/>
    <p:sldId id="878" r:id="rId150"/>
    <p:sldId id="936" r:id="rId151"/>
    <p:sldId id="937" r:id="rId152"/>
    <p:sldId id="485" r:id="rId153"/>
    <p:sldId id="487" r:id="rId154"/>
    <p:sldId id="488" r:id="rId155"/>
    <p:sldId id="938" r:id="rId156"/>
    <p:sldId id="939" r:id="rId157"/>
    <p:sldId id="940" r:id="rId158"/>
    <p:sldId id="517" r:id="rId159"/>
    <p:sldId id="519" r:id="rId160"/>
    <p:sldId id="959" r:id="rId161"/>
    <p:sldId id="941" r:id="rId162"/>
    <p:sldId id="942" r:id="rId163"/>
    <p:sldId id="945" r:id="rId164"/>
    <p:sldId id="520" r:id="rId165"/>
    <p:sldId id="506" r:id="rId166"/>
    <p:sldId id="1045" r:id="rId167"/>
    <p:sldId id="957" r:id="rId168"/>
    <p:sldId id="946" r:id="rId169"/>
    <p:sldId id="504" r:id="rId170"/>
    <p:sldId id="958" r:id="rId171"/>
    <p:sldId id="943" r:id="rId172"/>
    <p:sldId id="944" r:id="rId173"/>
    <p:sldId id="564" r:id="rId174"/>
    <p:sldId id="1041" r:id="rId175"/>
    <p:sldId id="947" r:id="rId176"/>
    <p:sldId id="960" r:id="rId177"/>
    <p:sldId id="961" r:id="rId178"/>
    <p:sldId id="962" r:id="rId179"/>
    <p:sldId id="963" r:id="rId180"/>
    <p:sldId id="1038" r:id="rId181"/>
    <p:sldId id="964" r:id="rId182"/>
    <p:sldId id="966" r:id="rId183"/>
    <p:sldId id="965" r:id="rId184"/>
    <p:sldId id="714" r:id="rId185"/>
    <p:sldId id="715" r:id="rId186"/>
    <p:sldId id="950" r:id="rId187"/>
    <p:sldId id="948" r:id="rId188"/>
    <p:sldId id="716" r:id="rId189"/>
    <p:sldId id="949" r:id="rId190"/>
    <p:sldId id="717" r:id="rId191"/>
    <p:sldId id="718" r:id="rId192"/>
    <p:sldId id="719" r:id="rId193"/>
    <p:sldId id="528" r:id="rId194"/>
    <p:sldId id="523" r:id="rId195"/>
    <p:sldId id="720" r:id="rId196"/>
    <p:sldId id="449" r:id="rId197"/>
    <p:sldId id="585" r:id="rId198"/>
    <p:sldId id="483" r:id="rId199"/>
    <p:sldId id="586" r:id="rId200"/>
    <p:sldId id="587" r:id="rId201"/>
    <p:sldId id="588" r:id="rId202"/>
    <p:sldId id="589" r:id="rId203"/>
    <p:sldId id="590" r:id="rId204"/>
    <p:sldId id="591" r:id="rId205"/>
    <p:sldId id="592" r:id="rId206"/>
    <p:sldId id="593" r:id="rId207"/>
    <p:sldId id="598" r:id="rId208"/>
    <p:sldId id="509" r:id="rId209"/>
    <p:sldId id="594" r:id="rId210"/>
    <p:sldId id="595" r:id="rId211"/>
    <p:sldId id="601" r:id="rId212"/>
    <p:sldId id="604" r:id="rId213"/>
    <p:sldId id="606" r:id="rId214"/>
    <p:sldId id="596" r:id="rId215"/>
    <p:sldId id="599" r:id="rId216"/>
    <p:sldId id="600" r:id="rId217"/>
    <p:sldId id="603" r:id="rId218"/>
    <p:sldId id="952" r:id="rId219"/>
    <p:sldId id="605" r:id="rId220"/>
    <p:sldId id="607" r:id="rId221"/>
    <p:sldId id="608" r:id="rId222"/>
    <p:sldId id="951" r:id="rId223"/>
    <p:sldId id="1042" r:id="rId224"/>
    <p:sldId id="954" r:id="rId225"/>
    <p:sldId id="956" r:id="rId226"/>
    <p:sldId id="955" r:id="rId227"/>
    <p:sldId id="613" r:id="rId228"/>
    <p:sldId id="614" r:id="rId229"/>
    <p:sldId id="609" r:id="rId230"/>
    <p:sldId id="610" r:id="rId231"/>
    <p:sldId id="611" r:id="rId232"/>
    <p:sldId id="612" r:id="rId233"/>
    <p:sldId id="615" r:id="rId234"/>
    <p:sldId id="618" r:id="rId235"/>
    <p:sldId id="619" r:id="rId236"/>
    <p:sldId id="953" r:id="rId237"/>
    <p:sldId id="616" r:id="rId238"/>
    <p:sldId id="536" r:id="rId239"/>
    <p:sldId id="617" r:id="rId240"/>
    <p:sldId id="627" r:id="rId241"/>
    <p:sldId id="628" r:id="rId242"/>
    <p:sldId id="620" r:id="rId243"/>
    <p:sldId id="622" r:id="rId244"/>
    <p:sldId id="623" r:id="rId245"/>
    <p:sldId id="621" r:id="rId246"/>
    <p:sldId id="624" r:id="rId247"/>
    <p:sldId id="626" r:id="rId248"/>
    <p:sldId id="625" r:id="rId249"/>
    <p:sldId id="629" r:id="rId250"/>
    <p:sldId id="630" r:id="rId251"/>
    <p:sldId id="631" r:id="rId252"/>
    <p:sldId id="632" r:id="rId253"/>
    <p:sldId id="634" r:id="rId254"/>
    <p:sldId id="635" r:id="rId255"/>
    <p:sldId id="633" r:id="rId256"/>
    <p:sldId id="636" r:id="rId257"/>
    <p:sldId id="602" r:id="rId258"/>
    <p:sldId id="639" r:id="rId259"/>
    <p:sldId id="970" r:id="rId260"/>
    <p:sldId id="503" r:id="rId261"/>
    <p:sldId id="1052" r:id="rId262"/>
    <p:sldId id="638" r:id="rId263"/>
    <p:sldId id="640" r:id="rId264"/>
    <p:sldId id="641" r:id="rId265"/>
    <p:sldId id="642" r:id="rId266"/>
    <p:sldId id="643" r:id="rId267"/>
    <p:sldId id="644" r:id="rId268"/>
    <p:sldId id="645" r:id="rId269"/>
    <p:sldId id="486" r:id="rId270"/>
    <p:sldId id="767" r:id="rId271"/>
    <p:sldId id="786" r:id="rId272"/>
    <p:sldId id="787" r:id="rId273"/>
    <p:sldId id="788" r:id="rId274"/>
    <p:sldId id="789" r:id="rId275"/>
    <p:sldId id="790" r:id="rId276"/>
    <p:sldId id="791" r:id="rId277"/>
    <p:sldId id="792" r:id="rId278"/>
    <p:sldId id="794" r:id="rId279"/>
    <p:sldId id="795" r:id="rId280"/>
    <p:sldId id="793" r:id="rId281"/>
    <p:sldId id="778" r:id="rId282"/>
    <p:sldId id="779" r:id="rId283"/>
    <p:sldId id="785" r:id="rId284"/>
    <p:sldId id="796" r:id="rId285"/>
    <p:sldId id="781" r:id="rId286"/>
    <p:sldId id="782" r:id="rId287"/>
    <p:sldId id="783" r:id="rId288"/>
    <p:sldId id="784" r:id="rId289"/>
    <p:sldId id="967" r:id="rId290"/>
    <p:sldId id="968" r:id="rId291"/>
    <p:sldId id="769" r:id="rId292"/>
    <p:sldId id="770" r:id="rId293"/>
    <p:sldId id="772" r:id="rId294"/>
    <p:sldId id="771" r:id="rId295"/>
    <p:sldId id="773" r:id="rId296"/>
    <p:sldId id="775" r:id="rId297"/>
    <p:sldId id="776" r:id="rId298"/>
    <p:sldId id="774" r:id="rId299"/>
    <p:sldId id="777" r:id="rId300"/>
    <p:sldId id="646" r:id="rId301"/>
    <p:sldId id="647" r:id="rId302"/>
    <p:sldId id="364" r:id="rId303"/>
    <p:sldId id="648" r:id="rId304"/>
    <p:sldId id="649" r:id="rId305"/>
    <p:sldId id="655" r:id="rId306"/>
    <p:sldId id="653" r:id="rId307"/>
    <p:sldId id="654" r:id="rId308"/>
    <p:sldId id="650" r:id="rId309"/>
    <p:sldId id="651" r:id="rId310"/>
    <p:sldId id="652" r:id="rId311"/>
    <p:sldId id="363" r:id="rId312"/>
    <p:sldId id="353" r:id="rId313"/>
    <p:sldId id="657" r:id="rId314"/>
    <p:sldId id="357" r:id="rId315"/>
    <p:sldId id="658" r:id="rId316"/>
    <p:sldId id="971" r:id="rId317"/>
    <p:sldId id="381" r:id="rId318"/>
    <p:sldId id="660" r:id="rId319"/>
    <p:sldId id="533" r:id="rId320"/>
    <p:sldId id="659" r:id="rId321"/>
    <p:sldId id="662" r:id="rId322"/>
    <p:sldId id="1053" r:id="rId323"/>
    <p:sldId id="661" r:id="rId324"/>
    <p:sldId id="663" r:id="rId325"/>
    <p:sldId id="665" r:id="rId326"/>
    <p:sldId id="666" r:id="rId327"/>
    <p:sldId id="667" r:id="rId328"/>
    <p:sldId id="668" r:id="rId329"/>
    <p:sldId id="669" r:id="rId330"/>
    <p:sldId id="670" r:id="rId331"/>
    <p:sldId id="671" r:id="rId332"/>
    <p:sldId id="679" r:id="rId333"/>
    <p:sldId id="672" r:id="rId334"/>
    <p:sldId id="673" r:id="rId335"/>
    <p:sldId id="674" r:id="rId336"/>
    <p:sldId id="313" r:id="rId337"/>
    <p:sldId id="675" r:id="rId338"/>
    <p:sldId id="565" r:id="rId339"/>
    <p:sldId id="677" r:id="rId340"/>
    <p:sldId id="676" r:id="rId341"/>
    <p:sldId id="680" r:id="rId342"/>
    <p:sldId id="463" r:id="rId343"/>
    <p:sldId id="362" r:id="rId344"/>
    <p:sldId id="355" r:id="rId345"/>
    <p:sldId id="686" r:id="rId346"/>
    <p:sldId id="1036" r:id="rId347"/>
    <p:sldId id="738" r:id="rId348"/>
    <p:sldId id="739" r:id="rId349"/>
    <p:sldId id="740" r:id="rId350"/>
    <p:sldId id="741" r:id="rId351"/>
    <p:sldId id="742" r:id="rId352"/>
    <p:sldId id="743" r:id="rId353"/>
    <p:sldId id="744" r:id="rId354"/>
    <p:sldId id="745" r:id="rId355"/>
    <p:sldId id="262" r:id="rId356"/>
    <p:sldId id="746" r:id="rId357"/>
    <p:sldId id="747" r:id="rId358"/>
    <p:sldId id="337" r:id="rId359"/>
    <p:sldId id="340" r:id="rId360"/>
    <p:sldId id="1031" r:id="rId361"/>
    <p:sldId id="748" r:id="rId362"/>
    <p:sldId id="749" r:id="rId363"/>
    <p:sldId id="750" r:id="rId364"/>
    <p:sldId id="751" r:id="rId365"/>
    <p:sldId id="752" r:id="rId366"/>
    <p:sldId id="753" r:id="rId367"/>
    <p:sldId id="272" r:id="rId368"/>
    <p:sldId id="338" r:id="rId369"/>
    <p:sldId id="339" r:id="rId370"/>
    <p:sldId id="754" r:id="rId371"/>
    <p:sldId id="755" r:id="rId372"/>
    <p:sldId id="756" r:id="rId373"/>
    <p:sldId id="757" r:id="rId374"/>
    <p:sldId id="758" r:id="rId375"/>
    <p:sldId id="759" r:id="rId376"/>
    <p:sldId id="760" r:id="rId377"/>
    <p:sldId id="761" r:id="rId378"/>
    <p:sldId id="762" r:id="rId379"/>
    <p:sldId id="763" r:id="rId380"/>
    <p:sldId id="764" r:id="rId381"/>
    <p:sldId id="766" r:id="rId382"/>
    <p:sldId id="765" r:id="rId383"/>
    <p:sldId id="334" r:id="rId384"/>
    <p:sldId id="343" r:id="rId385"/>
    <p:sldId id="356" r:id="rId386"/>
    <p:sldId id="336" r:id="rId387"/>
    <p:sldId id="664" r:id="rId388"/>
    <p:sldId id="560" r:id="rId389"/>
    <p:sldId id="1032" r:id="rId390"/>
    <p:sldId id="678" r:id="rId391"/>
    <p:sldId id="681" r:id="rId392"/>
    <p:sldId id="682" r:id="rId393"/>
    <p:sldId id="683" r:id="rId394"/>
    <p:sldId id="369" r:id="rId395"/>
    <p:sldId id="568" r:id="rId396"/>
    <p:sldId id="685" r:id="rId397"/>
    <p:sldId id="684" r:id="rId398"/>
    <p:sldId id="384" r:id="rId399"/>
    <p:sldId id="566" r:id="rId400"/>
    <p:sldId id="687" r:id="rId401"/>
    <p:sldId id="688" r:id="rId402"/>
    <p:sldId id="478" r:id="rId403"/>
    <p:sldId id="923" r:id="rId404"/>
    <p:sldId id="924" r:id="rId405"/>
    <p:sldId id="925" r:id="rId406"/>
    <p:sldId id="1021" r:id="rId407"/>
    <p:sldId id="379" r:id="rId408"/>
    <p:sldId id="382" r:id="rId409"/>
    <p:sldId id="1049" r:id="rId410"/>
    <p:sldId id="691" r:id="rId411"/>
    <p:sldId id="692" r:id="rId412"/>
    <p:sldId id="693" r:id="rId413"/>
    <p:sldId id="562" r:id="rId414"/>
    <p:sldId id="926" r:id="rId415"/>
    <p:sldId id="927" r:id="rId416"/>
    <p:sldId id="531" r:id="rId417"/>
    <p:sldId id="928" r:id="rId418"/>
    <p:sldId id="916" r:id="rId419"/>
    <p:sldId id="917" r:id="rId420"/>
    <p:sldId id="918" r:id="rId421"/>
    <p:sldId id="919" r:id="rId422"/>
    <p:sldId id="920" r:id="rId423"/>
    <p:sldId id="921" r:id="rId424"/>
    <p:sldId id="922" r:id="rId425"/>
    <p:sldId id="929" r:id="rId426"/>
    <p:sldId id="930" r:id="rId427"/>
    <p:sldId id="931" r:id="rId428"/>
    <p:sldId id="932" r:id="rId429"/>
    <p:sldId id="476" r:id="rId430"/>
    <p:sldId id="386" r:id="rId431"/>
    <p:sldId id="298" r:id="rId432"/>
    <p:sldId id="453" r:id="rId433"/>
    <p:sldId id="933" r:id="rId434"/>
    <p:sldId id="540" r:id="rId435"/>
    <p:sldId id="452" r:id="rId436"/>
    <p:sldId id="460" r:id="rId437"/>
    <p:sldId id="934" r:id="rId438"/>
    <p:sldId id="454" r:id="rId439"/>
    <p:sldId id="459" r:id="rId440"/>
    <p:sldId id="455" r:id="rId441"/>
    <p:sldId id="457" r:id="rId442"/>
    <p:sldId id="456" r:id="rId443"/>
    <p:sldId id="1050" r:id="rId444"/>
    <p:sldId id="689" r:id="rId445"/>
    <p:sldId id="690" r:id="rId446"/>
    <p:sldId id="694" r:id="rId447"/>
    <p:sldId id="695" r:id="rId448"/>
    <p:sldId id="696" r:id="rId449"/>
    <p:sldId id="304" r:id="rId450"/>
    <p:sldId id="521" r:id="rId451"/>
    <p:sldId id="290" r:id="rId452"/>
    <p:sldId id="291" r:id="rId453"/>
    <p:sldId id="315" r:id="rId454"/>
    <p:sldId id="697" r:id="rId455"/>
    <p:sldId id="721" r:id="rId456"/>
    <p:sldId id="698" r:id="rId457"/>
    <p:sldId id="551" r:id="rId458"/>
    <p:sldId id="699" r:id="rId459"/>
    <p:sldId id="700" r:id="rId460"/>
    <p:sldId id="563" r:id="rId461"/>
    <p:sldId id="701" r:id="rId462"/>
    <p:sldId id="702" r:id="rId463"/>
    <p:sldId id="703" r:id="rId464"/>
    <p:sldId id="969" r:id="rId465"/>
    <p:sldId id="306" r:id="rId466"/>
    <p:sldId id="1051" r:id="rId467"/>
    <p:sldId id="704" r:id="rId468"/>
    <p:sldId id="705" r:id="rId469"/>
    <p:sldId id="708" r:id="rId470"/>
    <p:sldId id="706" r:id="rId471"/>
    <p:sldId id="559" r:id="rId472"/>
    <p:sldId id="707" r:id="rId473"/>
    <p:sldId id="709" r:id="rId474"/>
    <p:sldId id="534" r:id="rId475"/>
    <p:sldId id="710" r:id="rId476"/>
    <p:sldId id="711" r:id="rId477"/>
    <p:sldId id="713" r:id="rId478"/>
    <p:sldId id="1033" r:id="rId479"/>
    <p:sldId id="712" r:id="rId480"/>
    <p:sldId id="797" r:id="rId481"/>
    <p:sldId id="813" r:id="rId482"/>
    <p:sldId id="814" r:id="rId483"/>
    <p:sldId id="818" r:id="rId484"/>
    <p:sldId id="815" r:id="rId485"/>
    <p:sldId id="816" r:id="rId486"/>
    <p:sldId id="817" r:id="rId487"/>
    <p:sldId id="811" r:id="rId488"/>
    <p:sldId id="812" r:id="rId489"/>
    <p:sldId id="798" r:id="rId490"/>
    <p:sldId id="799" r:id="rId491"/>
    <p:sldId id="800" r:id="rId492"/>
    <p:sldId id="803" r:id="rId493"/>
    <p:sldId id="801" r:id="rId494"/>
    <p:sldId id="802" r:id="rId495"/>
    <p:sldId id="1048" r:id="rId496"/>
    <p:sldId id="345" r:id="rId497"/>
    <p:sldId id="1043" r:id="rId498"/>
    <p:sldId id="451" r:id="rId499"/>
    <p:sldId id="804" r:id="rId500"/>
    <p:sldId id="824" r:id="rId501"/>
    <p:sldId id="823" r:id="rId502"/>
    <p:sldId id="825" r:id="rId503"/>
    <p:sldId id="826" r:id="rId504"/>
    <p:sldId id="827" r:id="rId505"/>
    <p:sldId id="821" r:id="rId506"/>
    <p:sldId id="822" r:id="rId507"/>
    <p:sldId id="819" r:id="rId508"/>
    <p:sldId id="820" r:id="rId509"/>
    <p:sldId id="550" r:id="rId510"/>
    <p:sldId id="450" r:id="rId511"/>
    <p:sldId id="805" r:id="rId512"/>
    <p:sldId id="807" r:id="rId513"/>
    <p:sldId id="810" r:id="rId514"/>
    <p:sldId id="539" r:id="rId515"/>
    <p:sldId id="537" r:id="rId516"/>
    <p:sldId id="808" r:id="rId517"/>
    <p:sldId id="809" r:id="rId518"/>
    <p:sldId id="806" r:id="rId519"/>
    <p:sldId id="576" r:id="rId520"/>
    <p:sldId id="828" r:id="rId521"/>
    <p:sldId id="829" r:id="rId522"/>
    <p:sldId id="872" r:id="rId523"/>
    <p:sldId id="869" r:id="rId524"/>
    <p:sldId id="870" r:id="rId525"/>
    <p:sldId id="873" r:id="rId526"/>
    <p:sldId id="874" r:id="rId527"/>
    <p:sldId id="875" r:id="rId528"/>
    <p:sldId id="470" r:id="rId529"/>
    <p:sldId id="287" r:id="rId530"/>
    <p:sldId id="513" r:id="rId531"/>
    <p:sldId id="1034" r:id="rId532"/>
    <p:sldId id="876" r:id="rId533"/>
    <p:sldId id="466" r:id="rId534"/>
    <p:sldId id="468" r:id="rId535"/>
    <p:sldId id="377" r:id="rId536"/>
    <p:sldId id="378" r:id="rId537"/>
    <p:sldId id="361" r:id="rId538"/>
    <p:sldId id="1035" r:id="rId539"/>
    <p:sldId id="877" r:id="rId540"/>
    <p:sldId id="493" r:id="rId541"/>
    <p:sldId id="494" r:id="rId542"/>
    <p:sldId id="864" r:id="rId543"/>
    <p:sldId id="879" r:id="rId544"/>
    <p:sldId id="882" r:id="rId545"/>
    <p:sldId id="880" r:id="rId546"/>
    <p:sldId id="881" r:id="rId547"/>
    <p:sldId id="884" r:id="rId548"/>
    <p:sldId id="883" r:id="rId549"/>
    <p:sldId id="885" r:id="rId550"/>
    <p:sldId id="886" r:id="rId551"/>
    <p:sldId id="887" r:id="rId552"/>
    <p:sldId id="492" r:id="rId553"/>
    <p:sldId id="830" r:id="rId554"/>
    <p:sldId id="861" r:id="rId555"/>
    <p:sldId id="862" r:id="rId556"/>
    <p:sldId id="867" r:id="rId557"/>
    <p:sldId id="865" r:id="rId558"/>
    <p:sldId id="866" r:id="rId559"/>
    <p:sldId id="552" r:id="rId560"/>
    <p:sldId id="831" r:id="rId561"/>
    <p:sldId id="834" r:id="rId562"/>
    <p:sldId id="368" r:id="rId563"/>
    <p:sldId id="835" r:id="rId564"/>
    <p:sldId id="836" r:id="rId565"/>
    <p:sldId id="837" r:id="rId566"/>
    <p:sldId id="838" r:id="rId567"/>
    <p:sldId id="839" r:id="rId568"/>
    <p:sldId id="845" r:id="rId569"/>
    <p:sldId id="846" r:id="rId570"/>
    <p:sldId id="853" r:id="rId571"/>
    <p:sldId id="1040" r:id="rId572"/>
    <p:sldId id="514" r:id="rId573"/>
    <p:sldId id="848" r:id="rId574"/>
    <p:sldId id="849" r:id="rId575"/>
    <p:sldId id="850" r:id="rId576"/>
    <p:sldId id="851" r:id="rId577"/>
    <p:sldId id="852" r:id="rId578"/>
    <p:sldId id="832" r:id="rId579"/>
    <p:sldId id="854" r:id="rId580"/>
    <p:sldId id="855" r:id="rId581"/>
    <p:sldId id="856" r:id="rId582"/>
    <p:sldId id="857" r:id="rId583"/>
    <p:sldId id="859" r:id="rId584"/>
    <p:sldId id="860" r:id="rId585"/>
    <p:sldId id="858" r:id="rId586"/>
    <p:sldId id="371" r:id="rId587"/>
    <p:sldId id="373" r:id="rId588"/>
    <p:sldId id="374" r:id="rId589"/>
    <p:sldId id="482" r:id="rId590"/>
    <p:sldId id="833" r:id="rId591"/>
    <p:sldId id="888" r:id="rId592"/>
    <p:sldId id="889" r:id="rId593"/>
    <p:sldId id="891" r:id="rId594"/>
    <p:sldId id="892" r:id="rId595"/>
    <p:sldId id="911" r:id="rId596"/>
    <p:sldId id="893" r:id="rId597"/>
    <p:sldId id="894" r:id="rId598"/>
    <p:sldId id="895" r:id="rId599"/>
    <p:sldId id="896" r:id="rId600"/>
    <p:sldId id="900" r:id="rId601"/>
    <p:sldId id="897" r:id="rId602"/>
    <p:sldId id="901" r:id="rId603"/>
    <p:sldId id="898" r:id="rId604"/>
    <p:sldId id="899" r:id="rId605"/>
    <p:sldId id="902" r:id="rId606"/>
    <p:sldId id="903" r:id="rId607"/>
    <p:sldId id="904" r:id="rId608"/>
    <p:sldId id="905" r:id="rId609"/>
    <p:sldId id="906" r:id="rId610"/>
    <p:sldId id="907" r:id="rId611"/>
    <p:sldId id="908" r:id="rId612"/>
    <p:sldId id="909" r:id="rId613"/>
    <p:sldId id="910" r:id="rId614"/>
    <p:sldId id="890" r:id="rId615"/>
    <p:sldId id="912" r:id="rId616"/>
    <p:sldId id="465" r:id="rId617"/>
    <p:sldId id="390" r:id="rId618"/>
    <p:sldId id="393" r:id="rId619"/>
    <p:sldId id="542" r:id="rId620"/>
    <p:sldId id="1039" r:id="rId621"/>
    <p:sldId id="1044" r:id="rId622"/>
    <p:sldId id="913" r:id="rId623"/>
    <p:sldId id="395" r:id="rId624"/>
    <p:sldId id="398" r:id="rId625"/>
    <p:sldId id="396" r:id="rId626"/>
    <p:sldId id="914" r:id="rId627"/>
    <p:sldId id="394" r:id="rId628"/>
    <p:sldId id="392" r:id="rId629"/>
    <p:sldId id="915" r:id="rId6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face" id="{9822B3D1-8A4D-4E13-9FD1-C82447F418B1}">
          <p14:sldIdLst>
            <p14:sldId id="257"/>
            <p14:sldId id="258"/>
          </p14:sldIdLst>
        </p14:section>
        <p14:section name="Introduction to orthopedics" id="{1653525D-051B-4AC2-ABC2-B10F72F070DA}">
          <p14:sldIdLst>
            <p14:sldId id="259"/>
          </p14:sldIdLst>
        </p14:section>
        <p14:section name="  1.Fractures principles" id="{E605E3A4-EB17-414A-9EFB-AB72E32EE943}">
          <p14:sldIdLst>
            <p14:sldId id="294"/>
            <p14:sldId id="260"/>
            <p14:sldId id="267"/>
            <p14:sldId id="261"/>
            <p14:sldId id="268"/>
            <p14:sldId id="269"/>
            <p14:sldId id="266"/>
            <p14:sldId id="284"/>
            <p14:sldId id="285"/>
            <p14:sldId id="1047"/>
            <p14:sldId id="570"/>
            <p14:sldId id="302"/>
            <p14:sldId id="307"/>
            <p14:sldId id="270"/>
            <p14:sldId id="263"/>
            <p14:sldId id="275"/>
            <p14:sldId id="264"/>
            <p14:sldId id="274"/>
            <p14:sldId id="296"/>
            <p14:sldId id="573"/>
            <p14:sldId id="276"/>
            <p14:sldId id="265"/>
            <p14:sldId id="297"/>
            <p14:sldId id="271"/>
            <p14:sldId id="526"/>
            <p14:sldId id="569"/>
            <p14:sldId id="273"/>
            <p14:sldId id="310"/>
            <p14:sldId id="277"/>
            <p14:sldId id="278"/>
            <p14:sldId id="282"/>
            <p14:sldId id="281"/>
            <p14:sldId id="279"/>
            <p14:sldId id="283"/>
            <p14:sldId id="289"/>
            <p14:sldId id="280"/>
            <p14:sldId id="286"/>
            <p14:sldId id="288"/>
            <p14:sldId id="305"/>
            <p14:sldId id="571"/>
            <p14:sldId id="376"/>
          </p14:sldIdLst>
        </p14:section>
        <p14:section name="  2.Nerve injuries principles" id="{3E61777F-36F9-4259-BE33-CF0BDBD71870}">
          <p14:sldIdLst>
            <p14:sldId id="292"/>
            <p14:sldId id="293"/>
            <p14:sldId id="295"/>
            <p14:sldId id="722"/>
          </p14:sldIdLst>
        </p14:section>
        <p14:section name="Spine" id="{32644DBC-2A03-4B09-85A9-48E1D34F868F}">
          <p14:sldIdLst>
            <p14:sldId id="574"/>
          </p14:sldIdLst>
        </p14:section>
        <p14:section name="  1.Vertebral fractures" id="{349DC7BF-E13C-4D45-AC60-0062AB442493}">
          <p14:sldIdLst>
            <p14:sldId id="977"/>
            <p14:sldId id="972"/>
            <p14:sldId id="973"/>
            <p14:sldId id="535"/>
            <p14:sldId id="1022"/>
            <p14:sldId id="974"/>
            <p14:sldId id="840"/>
            <p14:sldId id="975"/>
            <p14:sldId id="976"/>
            <p14:sldId id="322"/>
            <p14:sldId id="321"/>
            <p14:sldId id="1029"/>
            <p14:sldId id="978"/>
            <p14:sldId id="980"/>
            <p14:sldId id="979"/>
            <p14:sldId id="981"/>
            <p14:sldId id="350"/>
            <p14:sldId id="349"/>
          </p14:sldIdLst>
        </p14:section>
        <p14:section name="  2.Spondylolisthesis &amp; spondylolysis" id="{63952B12-DE71-4243-A903-93CB52532FE7}">
          <p14:sldIdLst>
            <p14:sldId id="982"/>
            <p14:sldId id="983"/>
            <p14:sldId id="984"/>
            <p14:sldId id="985"/>
            <p14:sldId id="986"/>
            <p14:sldId id="988"/>
            <p14:sldId id="987"/>
            <p14:sldId id="989"/>
            <p14:sldId id="331"/>
            <p14:sldId id="332"/>
            <p14:sldId id="324"/>
            <p14:sldId id="1023"/>
            <p14:sldId id="1028"/>
          </p14:sldIdLst>
        </p14:section>
        <p14:section name="  3.Degenerative disk disease" id="{8C8EAD19-BF9A-4940-A1DC-9B6B1DF154A2}">
          <p14:sldIdLst>
            <p14:sldId id="990"/>
            <p14:sldId id="991"/>
            <p14:sldId id="992"/>
            <p14:sldId id="996"/>
            <p14:sldId id="994"/>
            <p14:sldId id="995"/>
            <p14:sldId id="997"/>
            <p14:sldId id="998"/>
            <p14:sldId id="999"/>
            <p14:sldId id="1000"/>
          </p14:sldIdLst>
        </p14:section>
        <p14:section name="  4.Spinal stenosis" id="{AFE43FD4-A34C-46C1-9D60-BBC1172E5DD3}">
          <p14:sldIdLst>
            <p14:sldId id="1001"/>
            <p14:sldId id="1002"/>
            <p14:sldId id="1004"/>
            <p14:sldId id="1005"/>
            <p14:sldId id="1007"/>
            <p14:sldId id="1006"/>
            <p14:sldId id="1008"/>
            <p14:sldId id="1030"/>
            <p14:sldId id="326"/>
            <p14:sldId id="1009"/>
          </p14:sldIdLst>
        </p14:section>
        <p14:section name="  5.Scoliosis" id="{2F73ED07-7099-4913-99AF-7A14B3A33DBB}">
          <p14:sldIdLst>
            <p14:sldId id="1003"/>
            <p14:sldId id="1010"/>
            <p14:sldId id="1011"/>
            <p14:sldId id="1012"/>
            <p14:sldId id="1013"/>
            <p14:sldId id="1014"/>
            <p14:sldId id="309"/>
            <p14:sldId id="1015"/>
            <p14:sldId id="447"/>
            <p14:sldId id="1016"/>
            <p14:sldId id="1019"/>
            <p14:sldId id="1017"/>
            <p14:sldId id="1020"/>
            <p14:sldId id="1018"/>
            <p14:sldId id="351"/>
          </p14:sldIdLst>
        </p14:section>
        <p14:section name="Upper Limb" id="{DCDEE7C5-FEAF-4F53-923C-84473C6036E2}">
          <p14:sldIdLst>
            <p14:sldId id="575"/>
          </p14:sldIdLst>
        </p14:section>
        <p14:section name="  1.Brachial plexus" id="{F8214988-1E4F-4F01-A985-A649E844E86F}">
          <p14:sldIdLst>
            <p14:sldId id="729"/>
            <p14:sldId id="420"/>
            <p14:sldId id="728"/>
            <p14:sldId id="723"/>
            <p14:sldId id="724"/>
            <p14:sldId id="725"/>
            <p14:sldId id="726"/>
            <p14:sldId id="727"/>
            <p14:sldId id="730"/>
            <p14:sldId id="737"/>
            <p14:sldId id="731"/>
            <p14:sldId id="479"/>
            <p14:sldId id="500"/>
            <p14:sldId id="736"/>
            <p14:sldId id="733"/>
            <p14:sldId id="735"/>
            <p14:sldId id="477"/>
            <p14:sldId id="502"/>
            <p14:sldId id="734"/>
          </p14:sldIdLst>
        </p14:section>
        <p14:section name="  2.Clavicle &amp; Scapula" id="{44294AF4-9A82-4821-A674-62497B358DC2}">
          <p14:sldIdLst>
            <p14:sldId id="578"/>
            <p14:sldId id="577"/>
            <p14:sldId id="579"/>
            <p14:sldId id="580"/>
            <p14:sldId id="597"/>
            <p14:sldId id="581"/>
            <p14:sldId id="582"/>
            <p14:sldId id="510"/>
            <p14:sldId id="583"/>
            <p14:sldId id="530"/>
            <p14:sldId id="541"/>
          </p14:sldIdLst>
        </p14:section>
        <p14:section name="  3.Shoulder" id="{3F1C2956-59C5-4D25-8D0E-DCDD711AFA5D}">
          <p14:sldIdLst>
            <p14:sldId id="584"/>
            <p14:sldId id="935"/>
            <p14:sldId id="878"/>
            <p14:sldId id="936"/>
            <p14:sldId id="937"/>
            <p14:sldId id="485"/>
            <p14:sldId id="487"/>
            <p14:sldId id="488"/>
            <p14:sldId id="938"/>
            <p14:sldId id="939"/>
            <p14:sldId id="940"/>
            <p14:sldId id="517"/>
            <p14:sldId id="519"/>
            <p14:sldId id="959"/>
            <p14:sldId id="941"/>
            <p14:sldId id="942"/>
            <p14:sldId id="945"/>
            <p14:sldId id="520"/>
            <p14:sldId id="506"/>
            <p14:sldId id="1045"/>
            <p14:sldId id="957"/>
            <p14:sldId id="946"/>
            <p14:sldId id="504"/>
            <p14:sldId id="958"/>
            <p14:sldId id="943"/>
            <p14:sldId id="944"/>
            <p14:sldId id="564"/>
            <p14:sldId id="1041"/>
            <p14:sldId id="947"/>
            <p14:sldId id="960"/>
            <p14:sldId id="961"/>
            <p14:sldId id="962"/>
            <p14:sldId id="963"/>
            <p14:sldId id="1038"/>
            <p14:sldId id="964"/>
            <p14:sldId id="966"/>
            <p14:sldId id="965"/>
            <p14:sldId id="714"/>
            <p14:sldId id="715"/>
            <p14:sldId id="950"/>
            <p14:sldId id="948"/>
            <p14:sldId id="716"/>
            <p14:sldId id="949"/>
            <p14:sldId id="717"/>
            <p14:sldId id="718"/>
            <p14:sldId id="719"/>
            <p14:sldId id="528"/>
            <p14:sldId id="523"/>
            <p14:sldId id="720"/>
            <p14:sldId id="449"/>
          </p14:sldIdLst>
        </p14:section>
        <p14:section name="  3.Arm" id="{40057FB5-6BAE-4CC0-A4AB-2600ECF0D1D8}">
          <p14:sldIdLst>
            <p14:sldId id="585"/>
            <p14:sldId id="483"/>
            <p14:sldId id="586"/>
            <p14:sldId id="587"/>
            <p14:sldId id="588"/>
            <p14:sldId id="589"/>
            <p14:sldId id="590"/>
            <p14:sldId id="591"/>
            <p14:sldId id="592"/>
            <p14:sldId id="593"/>
            <p14:sldId id="598"/>
            <p14:sldId id="509"/>
            <p14:sldId id="594"/>
            <p14:sldId id="595"/>
            <p14:sldId id="601"/>
            <p14:sldId id="604"/>
            <p14:sldId id="606"/>
            <p14:sldId id="596"/>
            <p14:sldId id="599"/>
            <p14:sldId id="600"/>
            <p14:sldId id="603"/>
            <p14:sldId id="952"/>
            <p14:sldId id="605"/>
            <p14:sldId id="607"/>
          </p14:sldIdLst>
        </p14:section>
        <p14:section name="  5.Elbow" id="{BEDC023F-AF63-440E-815B-121DEC834F30}">
          <p14:sldIdLst>
            <p14:sldId id="608"/>
            <p14:sldId id="951"/>
            <p14:sldId id="1042"/>
            <p14:sldId id="954"/>
            <p14:sldId id="956"/>
            <p14:sldId id="955"/>
            <p14:sldId id="613"/>
            <p14:sldId id="614"/>
            <p14:sldId id="609"/>
            <p14:sldId id="610"/>
            <p14:sldId id="611"/>
            <p14:sldId id="612"/>
            <p14:sldId id="615"/>
            <p14:sldId id="618"/>
            <p14:sldId id="619"/>
            <p14:sldId id="953"/>
          </p14:sldIdLst>
        </p14:section>
        <p14:section name="  6.Forearm" id="{49F6095F-60B7-43CB-A9C3-5E259F3F5770}">
          <p14:sldIdLst>
            <p14:sldId id="616"/>
            <p14:sldId id="536"/>
            <p14:sldId id="617"/>
            <p14:sldId id="627"/>
            <p14:sldId id="628"/>
            <p14:sldId id="620"/>
            <p14:sldId id="622"/>
            <p14:sldId id="623"/>
            <p14:sldId id="621"/>
            <p14:sldId id="624"/>
            <p14:sldId id="626"/>
            <p14:sldId id="625"/>
            <p14:sldId id="629"/>
            <p14:sldId id="630"/>
            <p14:sldId id="631"/>
            <p14:sldId id="632"/>
            <p14:sldId id="634"/>
            <p14:sldId id="635"/>
            <p14:sldId id="633"/>
            <p14:sldId id="636"/>
            <p14:sldId id="602"/>
          </p14:sldIdLst>
        </p14:section>
        <p14:section name="  7.Hand" id="{8C320159-1A22-43B9-91E9-81CFBA27767C}">
          <p14:sldIdLst>
            <p14:sldId id="639"/>
            <p14:sldId id="970"/>
            <p14:sldId id="503"/>
            <p14:sldId id="1052"/>
            <p14:sldId id="638"/>
            <p14:sldId id="640"/>
            <p14:sldId id="641"/>
            <p14:sldId id="642"/>
            <p14:sldId id="643"/>
            <p14:sldId id="644"/>
            <p14:sldId id="645"/>
            <p14:sldId id="486"/>
            <p14:sldId id="767"/>
            <p14:sldId id="786"/>
            <p14:sldId id="787"/>
            <p14:sldId id="788"/>
            <p14:sldId id="789"/>
            <p14:sldId id="790"/>
            <p14:sldId id="791"/>
            <p14:sldId id="792"/>
            <p14:sldId id="794"/>
            <p14:sldId id="795"/>
            <p14:sldId id="793"/>
            <p14:sldId id="778"/>
            <p14:sldId id="779"/>
            <p14:sldId id="785"/>
            <p14:sldId id="796"/>
            <p14:sldId id="781"/>
            <p14:sldId id="782"/>
            <p14:sldId id="783"/>
            <p14:sldId id="784"/>
            <p14:sldId id="967"/>
            <p14:sldId id="968"/>
            <p14:sldId id="769"/>
            <p14:sldId id="770"/>
            <p14:sldId id="772"/>
            <p14:sldId id="771"/>
            <p14:sldId id="773"/>
            <p14:sldId id="775"/>
            <p14:sldId id="776"/>
            <p14:sldId id="774"/>
            <p14:sldId id="777"/>
          </p14:sldIdLst>
        </p14:section>
        <p14:section name="Lower Limb" id="{1DE4CF31-B82E-4CCB-9BD6-69D3596DA588}">
          <p14:sldIdLst>
            <p14:sldId id="646"/>
          </p14:sldIdLst>
        </p14:section>
        <p14:section name="  1.Pelvis" id="{E7CDBFCE-68EF-4828-92A2-5717E4500813}">
          <p14:sldIdLst>
            <p14:sldId id="647"/>
            <p14:sldId id="364"/>
            <p14:sldId id="648"/>
            <p14:sldId id="649"/>
            <p14:sldId id="655"/>
            <p14:sldId id="653"/>
            <p14:sldId id="654"/>
            <p14:sldId id="650"/>
            <p14:sldId id="651"/>
            <p14:sldId id="652"/>
            <p14:sldId id="363"/>
            <p14:sldId id="353"/>
            <p14:sldId id="657"/>
            <p14:sldId id="357"/>
            <p14:sldId id="658"/>
            <p14:sldId id="971"/>
            <p14:sldId id="381"/>
            <p14:sldId id="660"/>
            <p14:sldId id="533"/>
            <p14:sldId id="659"/>
            <p14:sldId id="662"/>
            <p14:sldId id="1053"/>
            <p14:sldId id="661"/>
          </p14:sldIdLst>
        </p14:section>
        <p14:section name="  2.Hip" id="{2BAFBCB8-5644-41C5-869B-E488BF7BCBBE}">
          <p14:sldIdLst>
            <p14:sldId id="663"/>
            <p14:sldId id="665"/>
            <p14:sldId id="666"/>
            <p14:sldId id="667"/>
            <p14:sldId id="668"/>
            <p14:sldId id="669"/>
            <p14:sldId id="670"/>
            <p14:sldId id="671"/>
            <p14:sldId id="679"/>
            <p14:sldId id="672"/>
            <p14:sldId id="673"/>
            <p14:sldId id="674"/>
            <p14:sldId id="313"/>
            <p14:sldId id="675"/>
            <p14:sldId id="565"/>
            <p14:sldId id="677"/>
            <p14:sldId id="676"/>
            <p14:sldId id="680"/>
            <p14:sldId id="463"/>
            <p14:sldId id="362"/>
            <p14:sldId id="355"/>
            <p14:sldId id="686"/>
            <p14:sldId id="1036"/>
            <p14:sldId id="738"/>
            <p14:sldId id="739"/>
            <p14:sldId id="740"/>
            <p14:sldId id="741"/>
            <p14:sldId id="742"/>
            <p14:sldId id="743"/>
            <p14:sldId id="744"/>
            <p14:sldId id="745"/>
            <p14:sldId id="262"/>
            <p14:sldId id="746"/>
            <p14:sldId id="747"/>
            <p14:sldId id="337"/>
            <p14:sldId id="340"/>
            <p14:sldId id="1031"/>
            <p14:sldId id="748"/>
            <p14:sldId id="749"/>
            <p14:sldId id="750"/>
            <p14:sldId id="751"/>
            <p14:sldId id="752"/>
            <p14:sldId id="753"/>
            <p14:sldId id="272"/>
            <p14:sldId id="338"/>
            <p14:sldId id="339"/>
            <p14:sldId id="754"/>
            <p14:sldId id="755"/>
            <p14:sldId id="756"/>
            <p14:sldId id="757"/>
            <p14:sldId id="758"/>
            <p14:sldId id="759"/>
            <p14:sldId id="760"/>
            <p14:sldId id="761"/>
            <p14:sldId id="762"/>
            <p14:sldId id="763"/>
            <p14:sldId id="764"/>
            <p14:sldId id="766"/>
            <p14:sldId id="765"/>
            <p14:sldId id="334"/>
            <p14:sldId id="343"/>
            <p14:sldId id="356"/>
            <p14:sldId id="336"/>
          </p14:sldIdLst>
        </p14:section>
        <p14:section name="  3.Thigh" id="{8F2FA223-E081-4446-B4D6-9CC1F3A53161}">
          <p14:sldIdLst>
            <p14:sldId id="664"/>
            <p14:sldId id="560"/>
            <p14:sldId id="1032"/>
            <p14:sldId id="678"/>
            <p14:sldId id="681"/>
            <p14:sldId id="682"/>
            <p14:sldId id="683"/>
            <p14:sldId id="369"/>
            <p14:sldId id="568"/>
          </p14:sldIdLst>
        </p14:section>
        <p14:section name="  4.Knee" id="{AC759FE9-1850-4607-A062-71B1DC69AD6B}">
          <p14:sldIdLst>
            <p14:sldId id="685"/>
            <p14:sldId id="684"/>
            <p14:sldId id="384"/>
            <p14:sldId id="566"/>
            <p14:sldId id="687"/>
            <p14:sldId id="688"/>
            <p14:sldId id="478"/>
            <p14:sldId id="923"/>
            <p14:sldId id="924"/>
            <p14:sldId id="925"/>
            <p14:sldId id="1021"/>
            <p14:sldId id="379"/>
            <p14:sldId id="382"/>
            <p14:sldId id="1049"/>
            <p14:sldId id="691"/>
            <p14:sldId id="692"/>
            <p14:sldId id="693"/>
            <p14:sldId id="562"/>
            <p14:sldId id="926"/>
            <p14:sldId id="927"/>
            <p14:sldId id="531"/>
            <p14:sldId id="928"/>
            <p14:sldId id="916"/>
            <p14:sldId id="917"/>
            <p14:sldId id="918"/>
            <p14:sldId id="919"/>
            <p14:sldId id="920"/>
            <p14:sldId id="921"/>
            <p14:sldId id="922"/>
            <p14:sldId id="929"/>
            <p14:sldId id="930"/>
            <p14:sldId id="931"/>
            <p14:sldId id="932"/>
            <p14:sldId id="476"/>
            <p14:sldId id="386"/>
            <p14:sldId id="298"/>
            <p14:sldId id="453"/>
            <p14:sldId id="933"/>
            <p14:sldId id="540"/>
            <p14:sldId id="452"/>
            <p14:sldId id="460"/>
            <p14:sldId id="934"/>
            <p14:sldId id="454"/>
            <p14:sldId id="459"/>
            <p14:sldId id="455"/>
            <p14:sldId id="457"/>
            <p14:sldId id="456"/>
            <p14:sldId id="1050"/>
          </p14:sldIdLst>
        </p14:section>
        <p14:section name="  5.Leg" id="{25802DFF-C823-4AF9-8335-F40511EEE8F2}">
          <p14:sldIdLst>
            <p14:sldId id="689"/>
            <p14:sldId id="690"/>
            <p14:sldId id="694"/>
            <p14:sldId id="695"/>
            <p14:sldId id="696"/>
            <p14:sldId id="304"/>
            <p14:sldId id="521"/>
            <p14:sldId id="290"/>
            <p14:sldId id="291"/>
            <p14:sldId id="315"/>
          </p14:sldIdLst>
        </p14:section>
        <p14:section name="  6.Ankle" id="{CAD9E9A9-CB46-488F-B057-61268AA40380}">
          <p14:sldIdLst>
            <p14:sldId id="697"/>
            <p14:sldId id="721"/>
            <p14:sldId id="698"/>
            <p14:sldId id="551"/>
            <p14:sldId id="699"/>
            <p14:sldId id="700"/>
            <p14:sldId id="563"/>
            <p14:sldId id="701"/>
            <p14:sldId id="702"/>
          </p14:sldIdLst>
        </p14:section>
        <p14:section name="  7.Foot" id="{A43176FA-C257-4695-B73D-BE3083EBFE04}">
          <p14:sldIdLst>
            <p14:sldId id="703"/>
            <p14:sldId id="969"/>
            <p14:sldId id="306"/>
            <p14:sldId id="1051"/>
            <p14:sldId id="704"/>
            <p14:sldId id="705"/>
            <p14:sldId id="708"/>
            <p14:sldId id="706"/>
            <p14:sldId id="559"/>
            <p14:sldId id="707"/>
            <p14:sldId id="709"/>
            <p14:sldId id="534"/>
            <p14:sldId id="710"/>
            <p14:sldId id="711"/>
            <p14:sldId id="713"/>
            <p14:sldId id="1033"/>
            <p14:sldId id="712"/>
            <p14:sldId id="797"/>
            <p14:sldId id="813"/>
            <p14:sldId id="814"/>
            <p14:sldId id="818"/>
            <p14:sldId id="815"/>
            <p14:sldId id="816"/>
            <p14:sldId id="817"/>
            <p14:sldId id="811"/>
            <p14:sldId id="812"/>
            <p14:sldId id="798"/>
            <p14:sldId id="799"/>
            <p14:sldId id="800"/>
            <p14:sldId id="803"/>
            <p14:sldId id="801"/>
            <p14:sldId id="802"/>
            <p14:sldId id="1048"/>
            <p14:sldId id="345"/>
            <p14:sldId id="1043"/>
            <p14:sldId id="451"/>
            <p14:sldId id="804"/>
            <p14:sldId id="824"/>
            <p14:sldId id="823"/>
            <p14:sldId id="825"/>
            <p14:sldId id="826"/>
            <p14:sldId id="827"/>
            <p14:sldId id="821"/>
            <p14:sldId id="822"/>
            <p14:sldId id="819"/>
            <p14:sldId id="820"/>
            <p14:sldId id="550"/>
            <p14:sldId id="450"/>
            <p14:sldId id="805"/>
            <p14:sldId id="807"/>
            <p14:sldId id="810"/>
            <p14:sldId id="539"/>
            <p14:sldId id="537"/>
            <p14:sldId id="808"/>
            <p14:sldId id="809"/>
            <p14:sldId id="806"/>
            <p14:sldId id="576"/>
          </p14:sldIdLst>
        </p14:section>
        <p14:section name="Orthopedic Pathology" id="{72510D59-7FA5-4B48-988F-FC2F9A46544E}">
          <p14:sldIdLst>
            <p14:sldId id="828"/>
          </p14:sldIdLst>
        </p14:section>
        <p14:section name="  1.Osteoarthritis" id="{EA0D31DB-4263-416D-89EF-473346A8CB0F}">
          <p14:sldIdLst>
            <p14:sldId id="829"/>
            <p14:sldId id="872"/>
            <p14:sldId id="869"/>
            <p14:sldId id="870"/>
            <p14:sldId id="873"/>
            <p14:sldId id="874"/>
            <p14:sldId id="875"/>
            <p14:sldId id="470"/>
            <p14:sldId id="287"/>
            <p14:sldId id="513"/>
            <p14:sldId id="1034"/>
            <p14:sldId id="876"/>
            <p14:sldId id="466"/>
            <p14:sldId id="468"/>
            <p14:sldId id="377"/>
            <p14:sldId id="378"/>
            <p14:sldId id="361"/>
            <p14:sldId id="1035"/>
            <p14:sldId id="877"/>
            <p14:sldId id="493"/>
            <p14:sldId id="494"/>
          </p14:sldIdLst>
        </p14:section>
        <p14:section name="  2.Septic Arthritis" id="{E28628F1-52AC-497B-B16D-D53FD17E370E}">
          <p14:sldIdLst>
            <p14:sldId id="864"/>
            <p14:sldId id="879"/>
            <p14:sldId id="882"/>
            <p14:sldId id="880"/>
            <p14:sldId id="881"/>
            <p14:sldId id="884"/>
            <p14:sldId id="883"/>
            <p14:sldId id="885"/>
            <p14:sldId id="886"/>
            <p14:sldId id="887"/>
            <p14:sldId id="492"/>
          </p14:sldIdLst>
        </p14:section>
        <p14:section name="  3.Osteomyelitis" id="{EDC2B41E-A28D-4418-A1F2-95C635FAC589}">
          <p14:sldIdLst>
            <p14:sldId id="830"/>
            <p14:sldId id="861"/>
            <p14:sldId id="862"/>
            <p14:sldId id="867"/>
            <p14:sldId id="865"/>
            <p14:sldId id="866"/>
            <p14:sldId id="552"/>
          </p14:sldIdLst>
        </p14:section>
        <p14:section name="  4.Osteoporosis" id="{FBC58892-92DD-4C47-8512-765C431D245F}">
          <p14:sldIdLst>
            <p14:sldId id="831"/>
            <p14:sldId id="834"/>
            <p14:sldId id="368"/>
            <p14:sldId id="835"/>
            <p14:sldId id="836"/>
            <p14:sldId id="837"/>
            <p14:sldId id="838"/>
            <p14:sldId id="839"/>
            <p14:sldId id="845"/>
            <p14:sldId id="846"/>
            <p14:sldId id="853"/>
            <p14:sldId id="1040"/>
            <p14:sldId id="514"/>
            <p14:sldId id="848"/>
            <p14:sldId id="849"/>
            <p14:sldId id="850"/>
            <p14:sldId id="851"/>
            <p14:sldId id="852"/>
          </p14:sldIdLst>
        </p14:section>
        <p14:section name="  5.Osteomalacia &amp; Rickets" id="{DB9BD436-A5B9-47D1-9293-400C78E3A08B}">
          <p14:sldIdLst>
            <p14:sldId id="832"/>
            <p14:sldId id="854"/>
            <p14:sldId id="855"/>
            <p14:sldId id="856"/>
            <p14:sldId id="857"/>
            <p14:sldId id="859"/>
            <p14:sldId id="860"/>
            <p14:sldId id="858"/>
            <p14:sldId id="371"/>
            <p14:sldId id="373"/>
            <p14:sldId id="374"/>
            <p14:sldId id="482"/>
          </p14:sldIdLst>
        </p14:section>
        <p14:section name="  6.Bone Tumors" id="{F9489EF8-2033-43E2-91EC-2177D5309E3D}">
          <p14:sldIdLst>
            <p14:sldId id="833"/>
            <p14:sldId id="888"/>
            <p14:sldId id="889"/>
            <p14:sldId id="891"/>
            <p14:sldId id="892"/>
            <p14:sldId id="911"/>
            <p14:sldId id="893"/>
            <p14:sldId id="894"/>
            <p14:sldId id="895"/>
            <p14:sldId id="896"/>
            <p14:sldId id="900"/>
            <p14:sldId id="897"/>
            <p14:sldId id="901"/>
            <p14:sldId id="898"/>
            <p14:sldId id="899"/>
            <p14:sldId id="902"/>
            <p14:sldId id="903"/>
            <p14:sldId id="904"/>
            <p14:sldId id="905"/>
            <p14:sldId id="906"/>
            <p14:sldId id="907"/>
            <p14:sldId id="908"/>
            <p14:sldId id="909"/>
            <p14:sldId id="910"/>
            <p14:sldId id="890"/>
            <p14:sldId id="912"/>
            <p14:sldId id="465"/>
            <p14:sldId id="390"/>
            <p14:sldId id="393"/>
            <p14:sldId id="542"/>
            <p14:sldId id="1039"/>
            <p14:sldId id="1044"/>
            <p14:sldId id="913"/>
            <p14:sldId id="395"/>
            <p14:sldId id="398"/>
            <p14:sldId id="396"/>
            <p14:sldId id="914"/>
            <p14:sldId id="394"/>
            <p14:sldId id="392"/>
            <p14:sldId id="91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242424"/>
    <a:srgbClr val="45515E"/>
    <a:srgbClr val="442856"/>
    <a:srgbClr val="0B0C0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48" autoAdjust="0"/>
    <p:restoredTop sz="94660"/>
  </p:normalViewPr>
  <p:slideViewPr>
    <p:cSldViewPr snapToGrid="0">
      <p:cViewPr varScale="1">
        <p:scale>
          <a:sx n="79" d="100"/>
          <a:sy n="79" d="100"/>
        </p:scale>
        <p:origin x="47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181" Type="http://schemas.openxmlformats.org/officeDocument/2006/relationships/slide" Target="slides/slide180.xml"/><Relationship Id="rId402" Type="http://schemas.openxmlformats.org/officeDocument/2006/relationships/slide" Target="slides/slide401.xml"/><Relationship Id="rId279" Type="http://schemas.openxmlformats.org/officeDocument/2006/relationships/slide" Target="slides/slide278.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497" Type="http://schemas.openxmlformats.org/officeDocument/2006/relationships/slide" Target="slides/slide496.xml"/><Relationship Id="rId620" Type="http://schemas.openxmlformats.org/officeDocument/2006/relationships/slide" Target="slides/slide619.xml"/><Relationship Id="rId357" Type="http://schemas.openxmlformats.org/officeDocument/2006/relationships/slide" Target="slides/slide356.xml"/><Relationship Id="rId54" Type="http://schemas.openxmlformats.org/officeDocument/2006/relationships/slide" Target="slides/slide53.xml"/><Relationship Id="rId217" Type="http://schemas.openxmlformats.org/officeDocument/2006/relationships/slide" Target="slides/slide216.xml"/><Relationship Id="rId564" Type="http://schemas.openxmlformats.org/officeDocument/2006/relationships/slide" Target="slides/slide563.xml"/><Relationship Id="rId424" Type="http://schemas.openxmlformats.org/officeDocument/2006/relationships/slide" Target="slides/slide423.xml"/><Relationship Id="rId631" Type="http://schemas.openxmlformats.org/officeDocument/2006/relationships/notesMaster" Target="notesMasters/notesMaster1.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228" Type="http://schemas.openxmlformats.org/officeDocument/2006/relationships/slide" Target="slides/slide227.xml"/><Relationship Id="rId435" Type="http://schemas.openxmlformats.org/officeDocument/2006/relationships/slide" Target="slides/slide434.xml"/><Relationship Id="rId281" Type="http://schemas.openxmlformats.org/officeDocument/2006/relationships/slide" Target="slides/slide280.xml"/><Relationship Id="rId502" Type="http://schemas.openxmlformats.org/officeDocument/2006/relationships/slide" Target="slides/slide501.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292" Type="http://schemas.openxmlformats.org/officeDocument/2006/relationships/slide" Target="slides/slide291.xml"/><Relationship Id="rId306" Type="http://schemas.openxmlformats.org/officeDocument/2006/relationships/slide" Target="slides/slide305.xml"/><Relationship Id="rId87" Type="http://schemas.openxmlformats.org/officeDocument/2006/relationships/slide" Target="slides/slide86.xml"/><Relationship Id="rId513" Type="http://schemas.openxmlformats.org/officeDocument/2006/relationships/slide" Target="slides/slide512.xml"/><Relationship Id="rId597" Type="http://schemas.openxmlformats.org/officeDocument/2006/relationships/slide" Target="slides/slide596.xml"/><Relationship Id="rId152" Type="http://schemas.openxmlformats.org/officeDocument/2006/relationships/slide" Target="slides/slide151.xml"/><Relationship Id="rId457" Type="http://schemas.openxmlformats.org/officeDocument/2006/relationships/slide" Target="slides/slide456.xml"/><Relationship Id="rId14" Type="http://schemas.openxmlformats.org/officeDocument/2006/relationships/slide" Target="slides/slide13.xml"/><Relationship Id="rId317" Type="http://schemas.openxmlformats.org/officeDocument/2006/relationships/slide" Target="slides/slide316.xml"/><Relationship Id="rId524" Type="http://schemas.openxmlformats.org/officeDocument/2006/relationships/slide" Target="slides/slide523.xml"/><Relationship Id="rId98" Type="http://schemas.openxmlformats.org/officeDocument/2006/relationships/slide" Target="slides/slide97.xml"/><Relationship Id="rId163" Type="http://schemas.openxmlformats.org/officeDocument/2006/relationships/slide" Target="slides/slide162.xml"/><Relationship Id="rId370" Type="http://schemas.openxmlformats.org/officeDocument/2006/relationships/slide" Target="slides/slide369.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328" Type="http://schemas.openxmlformats.org/officeDocument/2006/relationships/slide" Target="slides/slide327.xml"/><Relationship Id="rId535" Type="http://schemas.openxmlformats.org/officeDocument/2006/relationships/slide" Target="slides/slide534.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241" Type="http://schemas.openxmlformats.org/officeDocument/2006/relationships/slide" Target="slides/slide240.xml"/><Relationship Id="rId479" Type="http://schemas.openxmlformats.org/officeDocument/2006/relationships/slide" Target="slides/slide478.xml"/><Relationship Id="rId36" Type="http://schemas.openxmlformats.org/officeDocument/2006/relationships/slide" Target="slides/slide35.xml"/><Relationship Id="rId339" Type="http://schemas.openxmlformats.org/officeDocument/2006/relationships/slide" Target="slides/slide338.xml"/><Relationship Id="rId546" Type="http://schemas.openxmlformats.org/officeDocument/2006/relationships/slide" Target="slides/slide545.xml"/><Relationship Id="rId101" Type="http://schemas.openxmlformats.org/officeDocument/2006/relationships/slide" Target="slides/slide100.xml"/><Relationship Id="rId185" Type="http://schemas.openxmlformats.org/officeDocument/2006/relationships/slide" Target="slides/slide184.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613" Type="http://schemas.openxmlformats.org/officeDocument/2006/relationships/slide" Target="slides/slide612.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557" Type="http://schemas.openxmlformats.org/officeDocument/2006/relationships/slide" Target="slides/slide556.xml"/><Relationship Id="rId599" Type="http://schemas.openxmlformats.org/officeDocument/2006/relationships/slide" Target="slides/slide598.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slide" Target="slides/slide458.xml"/><Relationship Id="rId624" Type="http://schemas.openxmlformats.org/officeDocument/2006/relationships/slide" Target="slides/slide623.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slide" Target="slides/slide469.xml"/><Relationship Id="rId526" Type="http://schemas.openxmlformats.org/officeDocument/2006/relationships/slide" Target="slides/slide525.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635" Type="http://schemas.openxmlformats.org/officeDocument/2006/relationships/tableStyles" Target="tableStyles.xml"/><Relationship Id="rId232" Type="http://schemas.openxmlformats.org/officeDocument/2006/relationships/slide" Target="slides/slide231.xml"/><Relationship Id="rId274" Type="http://schemas.openxmlformats.org/officeDocument/2006/relationships/slide" Target="slides/slide273.xml"/><Relationship Id="rId481" Type="http://schemas.openxmlformats.org/officeDocument/2006/relationships/slide" Target="slides/slide480.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537" Type="http://schemas.openxmlformats.org/officeDocument/2006/relationships/slide" Target="slides/slide536.xml"/><Relationship Id="rId579" Type="http://schemas.openxmlformats.org/officeDocument/2006/relationships/slide" Target="slides/slide578.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590" Type="http://schemas.openxmlformats.org/officeDocument/2006/relationships/slide" Target="slides/slide589.xml"/><Relationship Id="rId604" Type="http://schemas.openxmlformats.org/officeDocument/2006/relationships/slide" Target="slides/slide603.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506" Type="http://schemas.openxmlformats.org/officeDocument/2006/relationships/slide" Target="slides/slide505.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492" Type="http://schemas.openxmlformats.org/officeDocument/2006/relationships/slide" Target="slides/slide491.xml"/><Relationship Id="rId548" Type="http://schemas.openxmlformats.org/officeDocument/2006/relationships/slide" Target="slides/slide547.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slide" Target="slides/slide460.xml"/><Relationship Id="rId517" Type="http://schemas.openxmlformats.org/officeDocument/2006/relationships/slide" Target="slides/slide516.xml"/><Relationship Id="rId559" Type="http://schemas.openxmlformats.org/officeDocument/2006/relationships/slide" Target="slides/slide558.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570" Type="http://schemas.openxmlformats.org/officeDocument/2006/relationships/slide" Target="slides/slide569.xml"/><Relationship Id="rId626" Type="http://schemas.openxmlformats.org/officeDocument/2006/relationships/slide" Target="slides/slide625.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slide" Target="slides/slide471.xml"/><Relationship Id="rId528" Type="http://schemas.openxmlformats.org/officeDocument/2006/relationships/slide" Target="slides/slide527.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581" Type="http://schemas.openxmlformats.org/officeDocument/2006/relationships/slide" Target="slides/slide580.xml"/><Relationship Id="rId71" Type="http://schemas.openxmlformats.org/officeDocument/2006/relationships/slide" Target="slides/slide70.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83" Type="http://schemas.openxmlformats.org/officeDocument/2006/relationships/slide" Target="slides/slide482.xml"/><Relationship Id="rId539" Type="http://schemas.openxmlformats.org/officeDocument/2006/relationships/slide" Target="slides/slide538.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550" Type="http://schemas.openxmlformats.org/officeDocument/2006/relationships/slide" Target="slides/slide549.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slide" Target="slides/slide507.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561" Type="http://schemas.openxmlformats.org/officeDocument/2006/relationships/slide" Target="slides/slide560.xml"/><Relationship Id="rId617" Type="http://schemas.openxmlformats.org/officeDocument/2006/relationships/slide" Target="slides/slide616.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519" Type="http://schemas.openxmlformats.org/officeDocument/2006/relationships/slide" Target="slides/slide518.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530" Type="http://schemas.openxmlformats.org/officeDocument/2006/relationships/slide" Target="slides/slide529.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628" Type="http://schemas.openxmlformats.org/officeDocument/2006/relationships/slide" Target="slides/slide627.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127" Type="http://schemas.openxmlformats.org/officeDocument/2006/relationships/slide" Target="slides/slide126.xml"/><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541" Type="http://schemas.openxmlformats.org/officeDocument/2006/relationships/slide" Target="slides/slide540.xml"/><Relationship Id="rId583" Type="http://schemas.openxmlformats.org/officeDocument/2006/relationships/slide" Target="slides/slide582.xml"/><Relationship Id="rId4" Type="http://schemas.openxmlformats.org/officeDocument/2006/relationships/slide" Target="slides/slide3.xml"/><Relationship Id="rId180" Type="http://schemas.openxmlformats.org/officeDocument/2006/relationships/slide" Target="slides/slide179.xml"/><Relationship Id="rId236" Type="http://schemas.openxmlformats.org/officeDocument/2006/relationships/slide" Target="slides/slide235.xml"/><Relationship Id="rId278" Type="http://schemas.openxmlformats.org/officeDocument/2006/relationships/slide" Target="slides/slide277.xml"/><Relationship Id="rId401" Type="http://schemas.openxmlformats.org/officeDocument/2006/relationships/slide" Target="slides/slide400.xml"/><Relationship Id="rId443" Type="http://schemas.openxmlformats.org/officeDocument/2006/relationships/slide" Target="slides/slide442.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slide" Target="slides/slide551.xml"/><Relationship Id="rId594" Type="http://schemas.openxmlformats.org/officeDocument/2006/relationships/slide" Target="slides/slide593.xml"/><Relationship Id="rId608" Type="http://schemas.openxmlformats.org/officeDocument/2006/relationships/slide" Target="slides/slide60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563" Type="http://schemas.openxmlformats.org/officeDocument/2006/relationships/slide" Target="slides/slide562.xml"/><Relationship Id="rId619" Type="http://schemas.openxmlformats.org/officeDocument/2006/relationships/slide" Target="slides/slide61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630" Type="http://schemas.openxmlformats.org/officeDocument/2006/relationships/slide" Target="slides/slide629.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574" Type="http://schemas.openxmlformats.org/officeDocument/2006/relationships/slide" Target="slides/slide573.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585" Type="http://schemas.openxmlformats.org/officeDocument/2006/relationships/slide" Target="slides/slide584.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610" Type="http://schemas.openxmlformats.org/officeDocument/2006/relationships/slide" Target="slides/slide609.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slide" Target="slides/slide553.xml"/><Relationship Id="rId596" Type="http://schemas.openxmlformats.org/officeDocument/2006/relationships/slide" Target="slides/slide595.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621" Type="http://schemas.openxmlformats.org/officeDocument/2006/relationships/slide" Target="slides/slide620.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632" Type="http://schemas.openxmlformats.org/officeDocument/2006/relationships/presProps" Target="presProps.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576" Type="http://schemas.openxmlformats.org/officeDocument/2006/relationships/slide" Target="slides/slide575.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601" Type="http://schemas.openxmlformats.org/officeDocument/2006/relationships/slide" Target="slides/slide600.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587" Type="http://schemas.openxmlformats.org/officeDocument/2006/relationships/slide" Target="slides/slide586.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612" Type="http://schemas.openxmlformats.org/officeDocument/2006/relationships/slide" Target="slides/slide611.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slide" Target="slides/slide555.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598" Type="http://schemas.openxmlformats.org/officeDocument/2006/relationships/slide" Target="slides/slide597.xml"/><Relationship Id="rId220" Type="http://schemas.openxmlformats.org/officeDocument/2006/relationships/slide" Target="slides/slide219.xml"/><Relationship Id="rId458" Type="http://schemas.openxmlformats.org/officeDocument/2006/relationships/slide" Target="slides/slide457.xml"/><Relationship Id="rId623" Type="http://schemas.openxmlformats.org/officeDocument/2006/relationships/slide" Target="slides/slide622.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567" Type="http://schemas.openxmlformats.org/officeDocument/2006/relationships/slide" Target="slides/slide566.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634" Type="http://schemas.openxmlformats.org/officeDocument/2006/relationships/theme" Target="theme/theme1.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578" Type="http://schemas.openxmlformats.org/officeDocument/2006/relationships/slide" Target="slides/slide577.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603" Type="http://schemas.openxmlformats.org/officeDocument/2006/relationships/slide" Target="slides/slide602.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slide" Target="slides/slide546.xml"/><Relationship Id="rId589" Type="http://schemas.openxmlformats.org/officeDocument/2006/relationships/slide" Target="slides/slide588.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614" Type="http://schemas.openxmlformats.org/officeDocument/2006/relationships/slide" Target="slides/slide613.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625" Type="http://schemas.openxmlformats.org/officeDocument/2006/relationships/slide" Target="slides/slide624.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569" Type="http://schemas.openxmlformats.org/officeDocument/2006/relationships/slide" Target="slides/slide568.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580" Type="http://schemas.openxmlformats.org/officeDocument/2006/relationships/slide" Target="slides/slide579.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202" Type="http://schemas.openxmlformats.org/officeDocument/2006/relationships/slide" Target="slides/slide201.xml"/><Relationship Id="rId244" Type="http://schemas.openxmlformats.org/officeDocument/2006/relationships/slide" Target="slides/slide243.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616" Type="http://schemas.openxmlformats.org/officeDocument/2006/relationships/slide" Target="slides/slide615.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627" Type="http://schemas.openxmlformats.org/officeDocument/2006/relationships/slide" Target="slides/slide626.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51" Type="http://schemas.openxmlformats.org/officeDocument/2006/relationships/slide" Target="slides/slide550.xml"/><Relationship Id="rId593" Type="http://schemas.openxmlformats.org/officeDocument/2006/relationships/slide" Target="slides/slide592.xml"/><Relationship Id="rId607" Type="http://schemas.openxmlformats.org/officeDocument/2006/relationships/slide" Target="slides/slide606.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562" Type="http://schemas.openxmlformats.org/officeDocument/2006/relationships/slide" Target="slides/slide561.xml"/><Relationship Id="rId618" Type="http://schemas.openxmlformats.org/officeDocument/2006/relationships/slide" Target="slides/slide617.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299" Type="http://schemas.openxmlformats.org/officeDocument/2006/relationships/slide" Target="slides/slide298.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226" Type="http://schemas.openxmlformats.org/officeDocument/2006/relationships/slide" Target="slides/slide225.xml"/><Relationship Id="rId433" Type="http://schemas.openxmlformats.org/officeDocument/2006/relationships/slide" Target="slides/slide432.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5" Type="http://schemas.openxmlformats.org/officeDocument/2006/relationships/slide" Target="slides/slide4.xml"/><Relationship Id="rId237" Type="http://schemas.openxmlformats.org/officeDocument/2006/relationships/slide" Target="slides/slide236.xml"/><Relationship Id="rId444" Type="http://schemas.openxmlformats.org/officeDocument/2006/relationships/slide" Target="slides/slide443.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248" Type="http://schemas.openxmlformats.org/officeDocument/2006/relationships/slide" Target="slides/slide247.xml"/><Relationship Id="rId455" Type="http://schemas.openxmlformats.org/officeDocument/2006/relationships/slide" Target="slides/slide454.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259" Type="http://schemas.openxmlformats.org/officeDocument/2006/relationships/slide" Target="slides/slide258.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337" Type="http://schemas.openxmlformats.org/officeDocument/2006/relationships/slide" Target="slides/slide336.xml"/><Relationship Id="rId34" Type="http://schemas.openxmlformats.org/officeDocument/2006/relationships/slide" Target="slides/slide33.xml"/><Relationship Id="rId544" Type="http://schemas.openxmlformats.org/officeDocument/2006/relationships/slide" Target="slides/slide543.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250" Type="http://schemas.openxmlformats.org/officeDocument/2006/relationships/slide" Target="slides/slide249.xml"/><Relationship Id="rId488" Type="http://schemas.openxmlformats.org/officeDocument/2006/relationships/slide" Target="slides/slide487.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261" Type="http://schemas.openxmlformats.org/officeDocument/2006/relationships/slide" Target="slides/slide260.xml"/><Relationship Id="rId499" Type="http://schemas.openxmlformats.org/officeDocument/2006/relationships/slide" Target="slides/slide498.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viewProps" Target="viewProps.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132" Type="http://schemas.openxmlformats.org/officeDocument/2006/relationships/slide" Target="slides/slide131.xml"/><Relationship Id="rId437" Type="http://schemas.openxmlformats.org/officeDocument/2006/relationships/slide" Target="slides/slide436.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D84DF9-4D4C-4313-B0C1-BE9FB259BB32}" type="datetimeFigureOut">
              <a:rPr lang="en-US" smtClean="0"/>
              <a:t>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ACCE5-124B-470E-9532-C349BD45FF6A}" type="slidenum">
              <a:rPr lang="en-US" smtClean="0"/>
              <a:t>‹#›</a:t>
            </a:fld>
            <a:endParaRPr lang="en-US"/>
          </a:p>
        </p:txBody>
      </p:sp>
    </p:spTree>
    <p:extLst>
      <p:ext uri="{BB962C8B-B14F-4D97-AF65-F5344CB8AC3E}">
        <p14:creationId xmlns:p14="http://schemas.microsoft.com/office/powerpoint/2010/main" val="4257558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250"/>
              </a:lnSpc>
              <a:spcBef>
                <a:spcPts val="2000"/>
              </a:spcBef>
              <a:spcAft>
                <a:spcPts val="1000"/>
              </a:spcAft>
            </a:pPr>
            <a:r>
              <a:rPr lang="en-US" sz="1800" b="0" i="0" dirty="0">
                <a:solidFill>
                  <a:srgbClr val="D8A488"/>
                </a:solidFill>
                <a:effectLst/>
                <a:latin typeface="Cambria" panose="02040503050406030204" pitchFamily="18" charset="0"/>
              </a:rPr>
              <a:t>CONCLUSIONS</a:t>
            </a:r>
          </a:p>
          <a:p>
            <a:pPr algn="l">
              <a:spcBef>
                <a:spcPts val="2000"/>
              </a:spcBef>
              <a:spcAft>
                <a:spcPts val="2000"/>
              </a:spcAft>
            </a:pPr>
            <a:r>
              <a:rPr lang="en-US" b="0" i="0" dirty="0">
                <a:solidFill>
                  <a:srgbClr val="D3CFCA"/>
                </a:solidFill>
                <a:effectLst/>
                <a:latin typeface="Cambria" panose="02040503050406030204" pitchFamily="18" charset="0"/>
              </a:rPr>
              <a:t>The influence of tobacco use on osteoporosis was significant, particularly in men, but the effects of alcohol consumption were equivocal in our study. The interactions between tobacco use, alcohol use, and menopausal status on osteoporosis should be considered in future studies.</a:t>
            </a:r>
          </a:p>
        </p:txBody>
      </p:sp>
      <p:sp>
        <p:nvSpPr>
          <p:cNvPr id="4" name="Slide Number Placeholder 3"/>
          <p:cNvSpPr>
            <a:spLocks noGrp="1"/>
          </p:cNvSpPr>
          <p:nvPr>
            <p:ph type="sldNum" sz="quarter" idx="5"/>
          </p:nvPr>
        </p:nvSpPr>
        <p:spPr/>
        <p:txBody>
          <a:bodyPr/>
          <a:lstStyle/>
          <a:p>
            <a:fld id="{513D72EC-E3EF-4620-BB81-3709A1926D5B}" type="slidenum">
              <a:rPr lang="en-US" smtClean="0"/>
              <a:t>565</a:t>
            </a:fld>
            <a:endParaRPr lang="en-US"/>
          </a:p>
        </p:txBody>
      </p:sp>
    </p:spTree>
    <p:extLst>
      <p:ext uri="{BB962C8B-B14F-4D97-AF65-F5344CB8AC3E}">
        <p14:creationId xmlns:p14="http://schemas.microsoft.com/office/powerpoint/2010/main" val="123494168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9BFB55-A802-447E-A910-BBD71F405882}"/>
              </a:ext>
            </a:extLst>
          </p:cNvPr>
          <p:cNvSpPr/>
          <p:nvPr userDrawn="1"/>
        </p:nvSpPr>
        <p:spPr>
          <a:xfrm>
            <a:off x="0" y="0"/>
            <a:ext cx="12192000" cy="6858000"/>
          </a:xfrm>
          <a:prstGeom prst="rect">
            <a:avLst/>
          </a:prstGeom>
          <a:gradFill flip="none" rotWithShape="1">
            <a:gsLst>
              <a:gs pos="0">
                <a:schemeClr val="accent1">
                  <a:lumMod val="89000"/>
                  <a:alpha val="40000"/>
                </a:schemeClr>
              </a:gs>
              <a:gs pos="23000">
                <a:schemeClr val="accent1">
                  <a:lumMod val="89000"/>
                  <a:alpha val="50000"/>
                </a:schemeClr>
              </a:gs>
              <a:gs pos="69000">
                <a:schemeClr val="accent1">
                  <a:lumMod val="75000"/>
                  <a:alpha val="80000"/>
                </a:schemeClr>
              </a:gs>
              <a:gs pos="97000">
                <a:schemeClr val="accent1">
                  <a:lumMod val="50000"/>
                  <a:alpha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6457B7BB-CD07-47C5-9965-2FA032CA8D5B}"/>
              </a:ext>
            </a:extLst>
          </p:cNvPr>
          <p:cNvSpPr/>
          <p:nvPr userDrawn="1"/>
        </p:nvSpPr>
        <p:spPr>
          <a:xfrm flipH="1">
            <a:off x="8052178" y="0"/>
            <a:ext cx="4139819" cy="6858000"/>
          </a:xfrm>
          <a:prstGeom prst="rtTriangle">
            <a:avLst/>
          </a:prstGeom>
          <a:solidFill>
            <a:schemeClr val="accent2">
              <a:lumMod val="75000"/>
              <a:alpha val="9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B81EF693-46E2-4180-A982-14109E40CB06}"/>
              </a:ext>
            </a:extLst>
          </p:cNvPr>
          <p:cNvSpPr/>
          <p:nvPr userDrawn="1"/>
        </p:nvSpPr>
        <p:spPr>
          <a:xfrm rot="10800000" flipH="1">
            <a:off x="4" y="0"/>
            <a:ext cx="4139819" cy="6858000"/>
          </a:xfrm>
          <a:prstGeom prst="rtTriangle">
            <a:avLst/>
          </a:prstGeom>
          <a:solidFill>
            <a:schemeClr val="accent2">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B682B7D-4C59-C2D7-0450-2C7B697F8349}"/>
              </a:ext>
            </a:extLst>
          </p:cNvPr>
          <p:cNvGrpSpPr/>
          <p:nvPr userDrawn="1"/>
        </p:nvGrpSpPr>
        <p:grpSpPr>
          <a:xfrm>
            <a:off x="-491345" y="4748022"/>
            <a:ext cx="10267188" cy="2109978"/>
            <a:chOff x="-491345" y="1077822"/>
            <a:chExt cx="10267188" cy="2109978"/>
          </a:xfrm>
        </p:grpSpPr>
        <p:grpSp>
          <p:nvGrpSpPr>
            <p:cNvPr id="6" name="Group 5">
              <a:extLst>
                <a:ext uri="{FF2B5EF4-FFF2-40B4-BE49-F238E27FC236}">
                  <a16:creationId xmlns:a16="http://schemas.microsoft.com/office/drawing/2014/main" id="{3C10304A-96B5-C1E8-D9D6-BF354CA1DA65}"/>
                </a:ext>
              </a:extLst>
            </p:cNvPr>
            <p:cNvGrpSpPr/>
            <p:nvPr/>
          </p:nvGrpSpPr>
          <p:grpSpPr>
            <a:xfrm>
              <a:off x="-491345" y="1077822"/>
              <a:ext cx="10267188" cy="2109978"/>
              <a:chOff x="-491345" y="1077822"/>
              <a:chExt cx="10267188" cy="2109978"/>
            </a:xfrm>
          </p:grpSpPr>
          <p:pic>
            <p:nvPicPr>
              <p:cNvPr id="16" name="Picture 15">
                <a:extLst>
                  <a:ext uri="{FF2B5EF4-FFF2-40B4-BE49-F238E27FC236}">
                    <a16:creationId xmlns:a16="http://schemas.microsoft.com/office/drawing/2014/main" id="{5B61568A-5D55-A15F-0A34-79D7080041AD}"/>
                  </a:ext>
                </a:extLst>
              </p:cNvPr>
              <p:cNvPicPr>
                <a:picLocks noChangeAspect="1"/>
              </p:cNvPicPr>
              <p:nvPr/>
            </p:nvPicPr>
            <p:blipFill>
              <a:blip r:embed="rId3"/>
              <a:stretch>
                <a:fillRect/>
              </a:stretch>
            </p:blipFill>
            <p:spPr>
              <a:xfrm>
                <a:off x="8099443" y="1808913"/>
                <a:ext cx="1676400" cy="495300"/>
              </a:xfrm>
              <a:custGeom>
                <a:avLst/>
                <a:gdLst>
                  <a:gd name="connsiteX0" fmla="*/ 0 w 1676400"/>
                  <a:gd name="connsiteY0" fmla="*/ 0 h 495300"/>
                  <a:gd name="connsiteX1" fmla="*/ 1684782 w 1676400"/>
                  <a:gd name="connsiteY1" fmla="*/ 0 h 495300"/>
                  <a:gd name="connsiteX2" fmla="*/ 1684782 w 1676400"/>
                  <a:gd name="connsiteY2" fmla="*/ 498348 h 495300"/>
                  <a:gd name="connsiteX3" fmla="*/ 0 w 1676400"/>
                  <a:gd name="connsiteY3" fmla="*/ 498348 h 495300"/>
                </a:gdLst>
                <a:ahLst/>
                <a:cxnLst>
                  <a:cxn ang="0">
                    <a:pos x="connsiteX0" y="connsiteY0"/>
                  </a:cxn>
                  <a:cxn ang="0">
                    <a:pos x="connsiteX1" y="connsiteY1"/>
                  </a:cxn>
                  <a:cxn ang="0">
                    <a:pos x="connsiteX2" y="connsiteY2"/>
                  </a:cxn>
                  <a:cxn ang="0">
                    <a:pos x="connsiteX3" y="connsiteY3"/>
                  </a:cxn>
                </a:cxnLst>
                <a:rect l="l" t="t" r="r" b="b"/>
                <a:pathLst>
                  <a:path w="1676400" h="495300">
                    <a:moveTo>
                      <a:pt x="0" y="0"/>
                    </a:moveTo>
                    <a:lnTo>
                      <a:pt x="1684782" y="0"/>
                    </a:lnTo>
                    <a:lnTo>
                      <a:pt x="1684782" y="498348"/>
                    </a:lnTo>
                    <a:lnTo>
                      <a:pt x="0" y="498348"/>
                    </a:lnTo>
                    <a:close/>
                  </a:path>
                </a:pathLst>
              </a:custGeom>
              <a:ln/>
            </p:spPr>
          </p:pic>
          <p:sp>
            <p:nvSpPr>
              <p:cNvPr id="17" name="Freeform: Shape 16">
                <a:extLst>
                  <a:ext uri="{FF2B5EF4-FFF2-40B4-BE49-F238E27FC236}">
                    <a16:creationId xmlns:a16="http://schemas.microsoft.com/office/drawing/2014/main" id="{0DA5E7E9-82EF-6C73-1F3B-92803B18E74C}"/>
                  </a:ext>
                </a:extLst>
              </p:cNvPr>
              <p:cNvSpPr/>
              <p:nvPr/>
            </p:nvSpPr>
            <p:spPr>
              <a:xfrm>
                <a:off x="8125446" y="1833631"/>
                <a:ext cx="1600200" cy="409575"/>
              </a:xfrm>
              <a:custGeom>
                <a:avLst/>
                <a:gdLst>
                  <a:gd name="connsiteX0" fmla="*/ 1578769 w 1600200"/>
                  <a:gd name="connsiteY0" fmla="*/ 285274 h 409575"/>
                  <a:gd name="connsiteX1" fmla="*/ 1285398 w 1600200"/>
                  <a:gd name="connsiteY1" fmla="*/ 285274 h 409575"/>
                  <a:gd name="connsiteX2" fmla="*/ 1257776 w 1600200"/>
                  <a:gd name="connsiteY2" fmla="*/ 323374 h 409575"/>
                  <a:gd name="connsiteX3" fmla="*/ 1217771 w 1600200"/>
                  <a:gd name="connsiteY3" fmla="*/ 153829 h 409575"/>
                  <a:gd name="connsiteX4" fmla="*/ 1181576 w 1600200"/>
                  <a:gd name="connsiteY4" fmla="*/ 285274 h 409575"/>
                  <a:gd name="connsiteX5" fmla="*/ 1093946 w 1600200"/>
                  <a:gd name="connsiteY5" fmla="*/ 285274 h 409575"/>
                  <a:gd name="connsiteX6" fmla="*/ 1080611 w 1600200"/>
                  <a:gd name="connsiteY6" fmla="*/ 335756 h 409575"/>
                  <a:gd name="connsiteX7" fmla="*/ 1056798 w 1600200"/>
                  <a:gd name="connsiteY7" fmla="*/ 277654 h 409575"/>
                  <a:gd name="connsiteX8" fmla="*/ 1032986 w 1600200"/>
                  <a:gd name="connsiteY8" fmla="*/ 322421 h 409575"/>
                  <a:gd name="connsiteX9" fmla="*/ 988219 w 1600200"/>
                  <a:gd name="connsiteY9" fmla="*/ 21431 h 409575"/>
                  <a:gd name="connsiteX10" fmla="*/ 932973 w 1600200"/>
                  <a:gd name="connsiteY10" fmla="*/ 393859 h 409575"/>
                  <a:gd name="connsiteX11" fmla="*/ 912019 w 1600200"/>
                  <a:gd name="connsiteY11" fmla="*/ 285274 h 409575"/>
                  <a:gd name="connsiteX12" fmla="*/ 686276 w 1600200"/>
                  <a:gd name="connsiteY12" fmla="*/ 285274 h 409575"/>
                  <a:gd name="connsiteX13" fmla="*/ 656748 w 1600200"/>
                  <a:gd name="connsiteY13" fmla="*/ 344329 h 409575"/>
                  <a:gd name="connsiteX14" fmla="*/ 621506 w 1600200"/>
                  <a:gd name="connsiteY14" fmla="*/ 150971 h 409575"/>
                  <a:gd name="connsiteX15" fmla="*/ 578644 w 1600200"/>
                  <a:gd name="connsiteY15" fmla="*/ 285274 h 409575"/>
                  <a:gd name="connsiteX16" fmla="*/ 491966 w 1600200"/>
                  <a:gd name="connsiteY16" fmla="*/ 285274 h 409575"/>
                  <a:gd name="connsiteX17" fmla="*/ 467201 w 1600200"/>
                  <a:gd name="connsiteY17" fmla="*/ 322421 h 409575"/>
                  <a:gd name="connsiteX18" fmla="*/ 441484 w 1600200"/>
                  <a:gd name="connsiteY18" fmla="*/ 275749 h 409575"/>
                  <a:gd name="connsiteX19" fmla="*/ 408146 w 1600200"/>
                  <a:gd name="connsiteY19" fmla="*/ 336709 h 409575"/>
                  <a:gd name="connsiteX20" fmla="*/ 376714 w 1600200"/>
                  <a:gd name="connsiteY20" fmla="*/ 72866 h 409575"/>
                  <a:gd name="connsiteX21" fmla="*/ 335756 w 1600200"/>
                  <a:gd name="connsiteY21" fmla="*/ 377666 h 409575"/>
                  <a:gd name="connsiteX22" fmla="*/ 308134 w 1600200"/>
                  <a:gd name="connsiteY22" fmla="*/ 285274 h 409575"/>
                  <a:gd name="connsiteX23" fmla="*/ 238601 w 1600200"/>
                  <a:gd name="connsiteY23" fmla="*/ 285274 h 409575"/>
                  <a:gd name="connsiteX24" fmla="*/ 210026 w 1600200"/>
                  <a:gd name="connsiteY24" fmla="*/ 237649 h 409575"/>
                  <a:gd name="connsiteX25" fmla="*/ 177641 w 1600200"/>
                  <a:gd name="connsiteY25" fmla="*/ 285274 h 409575"/>
                  <a:gd name="connsiteX26" fmla="*/ 21431 w 1600200"/>
                  <a:gd name="connsiteY26" fmla="*/ 28527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0" h="409575">
                    <a:moveTo>
                      <a:pt x="1578769" y="285274"/>
                    </a:moveTo>
                    <a:lnTo>
                      <a:pt x="1285398" y="285274"/>
                    </a:lnTo>
                    <a:lnTo>
                      <a:pt x="1257776" y="323374"/>
                    </a:lnTo>
                    <a:lnTo>
                      <a:pt x="1217771" y="153829"/>
                    </a:lnTo>
                    <a:lnTo>
                      <a:pt x="1181576" y="285274"/>
                    </a:lnTo>
                    <a:lnTo>
                      <a:pt x="1093946" y="285274"/>
                    </a:lnTo>
                    <a:lnTo>
                      <a:pt x="1080611" y="335756"/>
                    </a:lnTo>
                    <a:lnTo>
                      <a:pt x="1056798" y="277654"/>
                    </a:lnTo>
                    <a:lnTo>
                      <a:pt x="1032986" y="322421"/>
                    </a:lnTo>
                    <a:lnTo>
                      <a:pt x="988219" y="21431"/>
                    </a:lnTo>
                    <a:lnTo>
                      <a:pt x="932973" y="393859"/>
                    </a:lnTo>
                    <a:lnTo>
                      <a:pt x="912019" y="285274"/>
                    </a:lnTo>
                    <a:lnTo>
                      <a:pt x="686276" y="285274"/>
                    </a:lnTo>
                    <a:lnTo>
                      <a:pt x="656748" y="344329"/>
                    </a:lnTo>
                    <a:lnTo>
                      <a:pt x="621506" y="150971"/>
                    </a:lnTo>
                    <a:lnTo>
                      <a:pt x="578644" y="285274"/>
                    </a:lnTo>
                    <a:lnTo>
                      <a:pt x="491966" y="285274"/>
                    </a:lnTo>
                    <a:lnTo>
                      <a:pt x="467201" y="322421"/>
                    </a:lnTo>
                    <a:lnTo>
                      <a:pt x="441484" y="275749"/>
                    </a:lnTo>
                    <a:lnTo>
                      <a:pt x="408146" y="336709"/>
                    </a:lnTo>
                    <a:lnTo>
                      <a:pt x="376714" y="72866"/>
                    </a:lnTo>
                    <a:lnTo>
                      <a:pt x="335756" y="377666"/>
                    </a:lnTo>
                    <a:lnTo>
                      <a:pt x="308134" y="285274"/>
                    </a:lnTo>
                    <a:lnTo>
                      <a:pt x="238601" y="285274"/>
                    </a:lnTo>
                    <a:lnTo>
                      <a:pt x="210026" y="237649"/>
                    </a:lnTo>
                    <a:lnTo>
                      <a:pt x="177641" y="285274"/>
                    </a:lnTo>
                    <a:lnTo>
                      <a:pt x="21431" y="285274"/>
                    </a:lnTo>
                  </a:path>
                </a:pathLst>
              </a:custGeom>
              <a:noFill/>
              <a:ln w="28575" cap="rnd">
                <a:solidFill>
                  <a:srgbClr val="FFFFFF"/>
                </a:solidFill>
                <a:prstDash val="solid"/>
                <a:round/>
              </a:ln>
            </p:spPr>
            <p:txBody>
              <a:bodyPr rtlCol="0" anchor="ctr"/>
              <a:lstStyle/>
              <a:p>
                <a:endParaRPr lang="en-US"/>
              </a:p>
            </p:txBody>
          </p:sp>
          <p:pic>
            <p:nvPicPr>
              <p:cNvPr id="18" name="Picture 17">
                <a:extLst>
                  <a:ext uri="{FF2B5EF4-FFF2-40B4-BE49-F238E27FC236}">
                    <a16:creationId xmlns:a16="http://schemas.microsoft.com/office/drawing/2014/main" id="{6F8966C5-F0FF-C508-C5A2-7BE56926B7DF}"/>
                  </a:ext>
                </a:extLst>
              </p:cNvPr>
              <p:cNvPicPr>
                <a:picLocks noChangeAspect="1"/>
              </p:cNvPicPr>
              <p:nvPr/>
            </p:nvPicPr>
            <p:blipFill rotWithShape="1">
              <a:blip r:embed="rId4"/>
              <a:srcRect l="-8934" r="1"/>
              <a:stretch/>
            </p:blipFill>
            <p:spPr>
              <a:xfrm>
                <a:off x="-491345" y="1797483"/>
                <a:ext cx="5676900" cy="495300"/>
              </a:xfrm>
              <a:custGeom>
                <a:avLst/>
                <a:gdLst>
                  <a:gd name="connsiteX0" fmla="*/ 0 w 5676900"/>
                  <a:gd name="connsiteY0" fmla="*/ 0 h 495300"/>
                  <a:gd name="connsiteX1" fmla="*/ 5685282 w 5676900"/>
                  <a:gd name="connsiteY1" fmla="*/ 0 h 495300"/>
                  <a:gd name="connsiteX2" fmla="*/ 5685282 w 5676900"/>
                  <a:gd name="connsiteY2" fmla="*/ 500634 h 495300"/>
                  <a:gd name="connsiteX3" fmla="*/ 0 w 5676900"/>
                  <a:gd name="connsiteY3" fmla="*/ 500634 h 495300"/>
                </a:gdLst>
                <a:ahLst/>
                <a:cxnLst>
                  <a:cxn ang="0">
                    <a:pos x="connsiteX0" y="connsiteY0"/>
                  </a:cxn>
                  <a:cxn ang="0">
                    <a:pos x="connsiteX1" y="connsiteY1"/>
                  </a:cxn>
                  <a:cxn ang="0">
                    <a:pos x="connsiteX2" y="connsiteY2"/>
                  </a:cxn>
                  <a:cxn ang="0">
                    <a:pos x="connsiteX3" y="connsiteY3"/>
                  </a:cxn>
                </a:cxnLst>
                <a:rect l="l" t="t" r="r" b="b"/>
                <a:pathLst>
                  <a:path w="5676900" h="495300">
                    <a:moveTo>
                      <a:pt x="0" y="0"/>
                    </a:moveTo>
                    <a:lnTo>
                      <a:pt x="5685282" y="0"/>
                    </a:lnTo>
                    <a:lnTo>
                      <a:pt x="5685282" y="500634"/>
                    </a:lnTo>
                    <a:lnTo>
                      <a:pt x="0" y="500634"/>
                    </a:lnTo>
                    <a:close/>
                  </a:path>
                </a:pathLst>
              </a:custGeom>
              <a:ln/>
            </p:spPr>
          </p:pic>
          <p:sp>
            <p:nvSpPr>
              <p:cNvPr id="19" name="Freeform: Shape 18">
                <a:extLst>
                  <a:ext uri="{FF2B5EF4-FFF2-40B4-BE49-F238E27FC236}">
                    <a16:creationId xmlns:a16="http://schemas.microsoft.com/office/drawing/2014/main" id="{89B4D101-00A6-231D-BBF9-90424B8900A4}"/>
                  </a:ext>
                </a:extLst>
              </p:cNvPr>
              <p:cNvSpPr/>
              <p:nvPr/>
            </p:nvSpPr>
            <p:spPr>
              <a:xfrm>
                <a:off x="14351" y="1860842"/>
                <a:ext cx="5196891" cy="372428"/>
              </a:xfrm>
              <a:custGeom>
                <a:avLst/>
                <a:gdLst>
                  <a:gd name="connsiteX0" fmla="*/ 5579269 w 5600700"/>
                  <a:gd name="connsiteY0" fmla="*/ 285274 h 409575"/>
                  <a:gd name="connsiteX1" fmla="*/ 5285899 w 5600700"/>
                  <a:gd name="connsiteY1" fmla="*/ 285274 h 409575"/>
                  <a:gd name="connsiteX2" fmla="*/ 5258277 w 5600700"/>
                  <a:gd name="connsiteY2" fmla="*/ 323374 h 409575"/>
                  <a:gd name="connsiteX3" fmla="*/ 5218271 w 5600700"/>
                  <a:gd name="connsiteY3" fmla="*/ 153829 h 409575"/>
                  <a:gd name="connsiteX4" fmla="*/ 5182077 w 5600700"/>
                  <a:gd name="connsiteY4" fmla="*/ 285274 h 409575"/>
                  <a:gd name="connsiteX5" fmla="*/ 5094446 w 5600700"/>
                  <a:gd name="connsiteY5" fmla="*/ 285274 h 409575"/>
                  <a:gd name="connsiteX6" fmla="*/ 5081111 w 5600700"/>
                  <a:gd name="connsiteY6" fmla="*/ 335756 h 409575"/>
                  <a:gd name="connsiteX7" fmla="*/ 5057299 w 5600700"/>
                  <a:gd name="connsiteY7" fmla="*/ 277654 h 409575"/>
                  <a:gd name="connsiteX8" fmla="*/ 5033486 w 5600700"/>
                  <a:gd name="connsiteY8" fmla="*/ 322421 h 409575"/>
                  <a:gd name="connsiteX9" fmla="*/ 4988719 w 5600700"/>
                  <a:gd name="connsiteY9" fmla="*/ 21431 h 409575"/>
                  <a:gd name="connsiteX10" fmla="*/ 4933474 w 5600700"/>
                  <a:gd name="connsiteY10" fmla="*/ 393859 h 409575"/>
                  <a:gd name="connsiteX11" fmla="*/ 4912519 w 5600700"/>
                  <a:gd name="connsiteY11" fmla="*/ 285274 h 409575"/>
                  <a:gd name="connsiteX12" fmla="*/ 4686777 w 5600700"/>
                  <a:gd name="connsiteY12" fmla="*/ 285274 h 409575"/>
                  <a:gd name="connsiteX13" fmla="*/ 4657249 w 5600700"/>
                  <a:gd name="connsiteY13" fmla="*/ 344329 h 409575"/>
                  <a:gd name="connsiteX14" fmla="*/ 4622006 w 5600700"/>
                  <a:gd name="connsiteY14" fmla="*/ 150971 h 409575"/>
                  <a:gd name="connsiteX15" fmla="*/ 4579144 w 5600700"/>
                  <a:gd name="connsiteY15" fmla="*/ 285274 h 409575"/>
                  <a:gd name="connsiteX16" fmla="*/ 4492466 w 5600700"/>
                  <a:gd name="connsiteY16" fmla="*/ 285274 h 409575"/>
                  <a:gd name="connsiteX17" fmla="*/ 4467702 w 5600700"/>
                  <a:gd name="connsiteY17" fmla="*/ 322421 h 409575"/>
                  <a:gd name="connsiteX18" fmla="*/ 4441984 w 5600700"/>
                  <a:gd name="connsiteY18" fmla="*/ 275749 h 409575"/>
                  <a:gd name="connsiteX19" fmla="*/ 4408646 w 5600700"/>
                  <a:gd name="connsiteY19" fmla="*/ 336709 h 409575"/>
                  <a:gd name="connsiteX20" fmla="*/ 4377214 w 5600700"/>
                  <a:gd name="connsiteY20" fmla="*/ 72866 h 409575"/>
                  <a:gd name="connsiteX21" fmla="*/ 4336256 w 5600700"/>
                  <a:gd name="connsiteY21" fmla="*/ 377666 h 409575"/>
                  <a:gd name="connsiteX22" fmla="*/ 4308634 w 5600700"/>
                  <a:gd name="connsiteY22" fmla="*/ 285274 h 409575"/>
                  <a:gd name="connsiteX23" fmla="*/ 4239102 w 5600700"/>
                  <a:gd name="connsiteY23" fmla="*/ 285274 h 409575"/>
                  <a:gd name="connsiteX24" fmla="*/ 4210527 w 5600700"/>
                  <a:gd name="connsiteY24" fmla="*/ 237649 h 409575"/>
                  <a:gd name="connsiteX25" fmla="*/ 4178141 w 5600700"/>
                  <a:gd name="connsiteY25" fmla="*/ 285274 h 409575"/>
                  <a:gd name="connsiteX26" fmla="*/ 21431 w 5600700"/>
                  <a:gd name="connsiteY26" fmla="*/ 285274 h 409575"/>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75874 h 372428"/>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63842 h 37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96891" h="372428">
                    <a:moveTo>
                      <a:pt x="5196891" y="263843"/>
                    </a:moveTo>
                    <a:lnTo>
                      <a:pt x="4903521" y="263843"/>
                    </a:lnTo>
                    <a:lnTo>
                      <a:pt x="4875899" y="301943"/>
                    </a:lnTo>
                    <a:lnTo>
                      <a:pt x="4835893" y="132398"/>
                    </a:lnTo>
                    <a:lnTo>
                      <a:pt x="4799699" y="263843"/>
                    </a:lnTo>
                    <a:lnTo>
                      <a:pt x="4712068" y="263843"/>
                    </a:lnTo>
                    <a:lnTo>
                      <a:pt x="4698733" y="314325"/>
                    </a:lnTo>
                    <a:lnTo>
                      <a:pt x="4674921" y="256223"/>
                    </a:lnTo>
                    <a:lnTo>
                      <a:pt x="4651108" y="300990"/>
                    </a:lnTo>
                    <a:lnTo>
                      <a:pt x="4606341" y="0"/>
                    </a:lnTo>
                    <a:lnTo>
                      <a:pt x="4551096" y="372428"/>
                    </a:lnTo>
                    <a:lnTo>
                      <a:pt x="4530141" y="263843"/>
                    </a:lnTo>
                    <a:lnTo>
                      <a:pt x="4304399" y="263843"/>
                    </a:lnTo>
                    <a:lnTo>
                      <a:pt x="4274871" y="322898"/>
                    </a:lnTo>
                    <a:lnTo>
                      <a:pt x="4239628" y="129540"/>
                    </a:lnTo>
                    <a:lnTo>
                      <a:pt x="4196766" y="263843"/>
                    </a:lnTo>
                    <a:lnTo>
                      <a:pt x="4110088" y="263843"/>
                    </a:lnTo>
                    <a:lnTo>
                      <a:pt x="4085324" y="300990"/>
                    </a:lnTo>
                    <a:lnTo>
                      <a:pt x="4059606" y="254318"/>
                    </a:lnTo>
                    <a:lnTo>
                      <a:pt x="4026268" y="315278"/>
                    </a:lnTo>
                    <a:lnTo>
                      <a:pt x="3994836" y="51435"/>
                    </a:lnTo>
                    <a:lnTo>
                      <a:pt x="3953878" y="356235"/>
                    </a:lnTo>
                    <a:lnTo>
                      <a:pt x="3926256" y="263843"/>
                    </a:lnTo>
                    <a:lnTo>
                      <a:pt x="3856724" y="263843"/>
                    </a:lnTo>
                    <a:lnTo>
                      <a:pt x="3828149" y="216218"/>
                    </a:lnTo>
                    <a:lnTo>
                      <a:pt x="3795763" y="263843"/>
                    </a:lnTo>
                    <a:lnTo>
                      <a:pt x="0" y="263842"/>
                    </a:lnTo>
                  </a:path>
                </a:pathLst>
              </a:custGeom>
              <a:noFill/>
              <a:ln w="28575" cap="rnd">
                <a:solidFill>
                  <a:srgbClr val="FFFFFF"/>
                </a:solidFill>
                <a:prstDash val="solid"/>
                <a:round/>
              </a:ln>
            </p:spPr>
            <p:txBody>
              <a:bodyPr rtlCol="0" anchor="ctr"/>
              <a:lstStyle/>
              <a:p>
                <a:endParaRPr lang="en-US"/>
              </a:p>
            </p:txBody>
          </p:sp>
          <p:pic>
            <p:nvPicPr>
              <p:cNvPr id="20" name="Picture 19">
                <a:extLst>
                  <a:ext uri="{FF2B5EF4-FFF2-40B4-BE49-F238E27FC236}">
                    <a16:creationId xmlns:a16="http://schemas.microsoft.com/office/drawing/2014/main" id="{56CB7EDB-6575-A1BA-91DB-A3ABBCB6FE45}"/>
                  </a:ext>
                </a:extLst>
              </p:cNvPr>
              <p:cNvPicPr>
                <a:picLocks noChangeAspect="1"/>
              </p:cNvPicPr>
              <p:nvPr/>
            </p:nvPicPr>
            <p:blipFill>
              <a:blip r:embed="rId5"/>
              <a:stretch>
                <a:fillRect/>
              </a:stretch>
            </p:blipFill>
            <p:spPr>
              <a:xfrm>
                <a:off x="5082352"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1" name="Freeform: Shape 20">
                <a:extLst>
                  <a:ext uri="{FF2B5EF4-FFF2-40B4-BE49-F238E27FC236}">
                    <a16:creationId xmlns:a16="http://schemas.microsoft.com/office/drawing/2014/main" id="{7F1F3747-4DA6-D40B-F133-522C070A3B64}"/>
                  </a:ext>
                </a:extLst>
              </p:cNvPr>
              <p:cNvSpPr/>
              <p:nvPr/>
            </p:nvSpPr>
            <p:spPr>
              <a:xfrm>
                <a:off x="5117451" y="1766003"/>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2" name="Picture 21">
                <a:extLst>
                  <a:ext uri="{FF2B5EF4-FFF2-40B4-BE49-F238E27FC236}">
                    <a16:creationId xmlns:a16="http://schemas.microsoft.com/office/drawing/2014/main" id="{ABB7BE77-BC5B-1821-7EB6-C1CA6A09688F}"/>
                  </a:ext>
                </a:extLst>
              </p:cNvPr>
              <p:cNvPicPr>
                <a:picLocks noChangeAspect="1"/>
              </p:cNvPicPr>
              <p:nvPr/>
            </p:nvPicPr>
            <p:blipFill>
              <a:blip r:embed="rId6"/>
              <a:stretch>
                <a:fillRect/>
              </a:stretch>
            </p:blipFill>
            <p:spPr>
              <a:xfrm>
                <a:off x="5653852" y="2058516"/>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3" name="Freeform: Shape 22">
                <a:extLst>
                  <a:ext uri="{FF2B5EF4-FFF2-40B4-BE49-F238E27FC236}">
                    <a16:creationId xmlns:a16="http://schemas.microsoft.com/office/drawing/2014/main" id="{CD0C0549-FD23-9D0A-2EBD-FC1D9A0FD1BE}"/>
                  </a:ext>
                </a:extLst>
              </p:cNvPr>
              <p:cNvSpPr/>
              <p:nvPr/>
            </p:nvSpPr>
            <p:spPr>
              <a:xfrm>
                <a:off x="5688951" y="2092711"/>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4" name="Picture 23">
                <a:extLst>
                  <a:ext uri="{FF2B5EF4-FFF2-40B4-BE49-F238E27FC236}">
                    <a16:creationId xmlns:a16="http://schemas.microsoft.com/office/drawing/2014/main" id="{A14B83FF-A9B5-BBFA-A143-3C5D107A8B29}"/>
                  </a:ext>
                </a:extLst>
              </p:cNvPr>
              <p:cNvPicPr>
                <a:picLocks noChangeAspect="1"/>
              </p:cNvPicPr>
              <p:nvPr/>
            </p:nvPicPr>
            <p:blipFill>
              <a:blip r:embed="rId7"/>
              <a:stretch>
                <a:fillRect/>
              </a:stretch>
            </p:blipFill>
            <p:spPr>
              <a:xfrm>
                <a:off x="5649280" y="140472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25" name="Freeform: Shape 24">
                <a:extLst>
                  <a:ext uri="{FF2B5EF4-FFF2-40B4-BE49-F238E27FC236}">
                    <a16:creationId xmlns:a16="http://schemas.microsoft.com/office/drawing/2014/main" id="{C6FDA718-D61A-BC5F-0E23-295344C11FD6}"/>
                  </a:ext>
                </a:extLst>
              </p:cNvPr>
              <p:cNvSpPr/>
              <p:nvPr/>
            </p:nvSpPr>
            <p:spPr>
              <a:xfrm>
                <a:off x="5685141" y="1437391"/>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6" name="Picture 25">
                <a:extLst>
                  <a:ext uri="{FF2B5EF4-FFF2-40B4-BE49-F238E27FC236}">
                    <a16:creationId xmlns:a16="http://schemas.microsoft.com/office/drawing/2014/main" id="{313CB823-9AA2-D076-A23A-587A0C404A43}"/>
                  </a:ext>
                </a:extLst>
              </p:cNvPr>
              <p:cNvPicPr>
                <a:picLocks noChangeAspect="1"/>
              </p:cNvPicPr>
              <p:nvPr/>
            </p:nvPicPr>
            <p:blipFill>
              <a:blip r:embed="rId8"/>
              <a:stretch>
                <a:fillRect/>
              </a:stretch>
            </p:blipFill>
            <p:spPr>
              <a:xfrm>
                <a:off x="7354636" y="1731618"/>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27" name="Freeform: Shape 26">
                <a:extLst>
                  <a:ext uri="{FF2B5EF4-FFF2-40B4-BE49-F238E27FC236}">
                    <a16:creationId xmlns:a16="http://schemas.microsoft.com/office/drawing/2014/main" id="{66915AD6-039A-3EDF-773D-19B1CE40E32C}"/>
                  </a:ext>
                </a:extLst>
              </p:cNvPr>
              <p:cNvSpPr/>
              <p:nvPr/>
            </p:nvSpPr>
            <p:spPr>
              <a:xfrm>
                <a:off x="7390116" y="1764098"/>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8" name="Picture 27">
                <a:extLst>
                  <a:ext uri="{FF2B5EF4-FFF2-40B4-BE49-F238E27FC236}">
                    <a16:creationId xmlns:a16="http://schemas.microsoft.com/office/drawing/2014/main" id="{087B1F71-EC13-9221-C1A3-FA285719B45D}"/>
                  </a:ext>
                </a:extLst>
              </p:cNvPr>
              <p:cNvPicPr>
                <a:picLocks noChangeAspect="1"/>
              </p:cNvPicPr>
              <p:nvPr/>
            </p:nvPicPr>
            <p:blipFill>
              <a:blip r:embed="rId9"/>
              <a:stretch>
                <a:fillRect/>
              </a:stretch>
            </p:blipFill>
            <p:spPr>
              <a:xfrm>
                <a:off x="6218494" y="2387700"/>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9" name="Freeform: Shape 28">
                <a:extLst>
                  <a:ext uri="{FF2B5EF4-FFF2-40B4-BE49-F238E27FC236}">
                    <a16:creationId xmlns:a16="http://schemas.microsoft.com/office/drawing/2014/main" id="{54F78FCF-140F-293D-4590-303119E4814C}"/>
                  </a:ext>
                </a:extLst>
              </p:cNvPr>
              <p:cNvSpPr/>
              <p:nvPr/>
            </p:nvSpPr>
            <p:spPr>
              <a:xfrm>
                <a:off x="6252831" y="2421323"/>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0" name="Picture 29">
                <a:extLst>
                  <a:ext uri="{FF2B5EF4-FFF2-40B4-BE49-F238E27FC236}">
                    <a16:creationId xmlns:a16="http://schemas.microsoft.com/office/drawing/2014/main" id="{FAF947C0-51FE-8D9A-613D-73D4F4FDEBC6}"/>
                  </a:ext>
                </a:extLst>
              </p:cNvPr>
              <p:cNvPicPr>
                <a:picLocks noChangeAspect="1"/>
              </p:cNvPicPr>
              <p:nvPr/>
            </p:nvPicPr>
            <p:blipFill>
              <a:blip r:embed="rId10"/>
              <a:stretch>
                <a:fillRect/>
              </a:stretch>
            </p:blipFill>
            <p:spPr>
              <a:xfrm>
                <a:off x="6218494"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31" name="Freeform: Shape 30">
                <a:extLst>
                  <a:ext uri="{FF2B5EF4-FFF2-40B4-BE49-F238E27FC236}">
                    <a16:creationId xmlns:a16="http://schemas.microsoft.com/office/drawing/2014/main" id="{E6EED200-840C-271B-EA4D-3782BAD64313}"/>
                  </a:ext>
                </a:extLst>
              </p:cNvPr>
              <p:cNvSpPr/>
              <p:nvPr/>
            </p:nvSpPr>
            <p:spPr>
              <a:xfrm>
                <a:off x="6252831" y="1766003"/>
                <a:ext cx="800100" cy="695325"/>
              </a:xfrm>
              <a:custGeom>
                <a:avLst/>
                <a:gdLst>
                  <a:gd name="connsiteX0" fmla="*/ 778669 w 800100"/>
                  <a:gd name="connsiteY0" fmla="*/ 349091 h 695325"/>
                  <a:gd name="connsiteX1" fmla="*/ 589122 w 800100"/>
                  <a:gd name="connsiteY1" fmla="*/ 676751 h 695325"/>
                  <a:gd name="connsiteX2" fmla="*/ 210979 w 800100"/>
                  <a:gd name="connsiteY2" fmla="*/ 676751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979" y="676751"/>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2" name="Picture 31">
                <a:extLst>
                  <a:ext uri="{FF2B5EF4-FFF2-40B4-BE49-F238E27FC236}">
                    <a16:creationId xmlns:a16="http://schemas.microsoft.com/office/drawing/2014/main" id="{120F4343-9283-3532-B7CA-D57C5A33161F}"/>
                  </a:ext>
                </a:extLst>
              </p:cNvPr>
              <p:cNvPicPr>
                <a:picLocks noChangeAspect="1"/>
              </p:cNvPicPr>
              <p:nvPr/>
            </p:nvPicPr>
            <p:blipFill>
              <a:blip r:embed="rId11"/>
              <a:stretch>
                <a:fillRect/>
              </a:stretch>
            </p:blipFill>
            <p:spPr>
              <a:xfrm>
                <a:off x="6218494" y="1077822"/>
                <a:ext cx="904875" cy="800100"/>
              </a:xfrm>
              <a:custGeom>
                <a:avLst/>
                <a:gdLst>
                  <a:gd name="connsiteX0" fmla="*/ 0 w 904875"/>
                  <a:gd name="connsiteY0" fmla="*/ 0 h 800100"/>
                  <a:gd name="connsiteX1" fmla="*/ 907542 w 904875"/>
                  <a:gd name="connsiteY1" fmla="*/ 0 h 800100"/>
                  <a:gd name="connsiteX2" fmla="*/ 907542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2386"/>
                    </a:lnTo>
                    <a:lnTo>
                      <a:pt x="0" y="802386"/>
                    </a:lnTo>
                    <a:close/>
                  </a:path>
                </a:pathLst>
              </a:custGeom>
              <a:ln/>
            </p:spPr>
          </p:pic>
          <p:sp>
            <p:nvSpPr>
              <p:cNvPr id="33" name="Freeform: Shape 32">
                <a:extLst>
                  <a:ext uri="{FF2B5EF4-FFF2-40B4-BE49-F238E27FC236}">
                    <a16:creationId xmlns:a16="http://schemas.microsoft.com/office/drawing/2014/main" id="{0B7092A1-02E3-3FFE-732A-06D32592415C}"/>
                  </a:ext>
                </a:extLst>
              </p:cNvPr>
              <p:cNvSpPr/>
              <p:nvPr/>
            </p:nvSpPr>
            <p:spPr>
              <a:xfrm>
                <a:off x="6252831" y="1109731"/>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4" name="Picture 33">
                <a:extLst>
                  <a:ext uri="{FF2B5EF4-FFF2-40B4-BE49-F238E27FC236}">
                    <a16:creationId xmlns:a16="http://schemas.microsoft.com/office/drawing/2014/main" id="{E09197F1-58F4-4BF0-B810-053A00CEEE6D}"/>
                  </a:ext>
                </a:extLst>
              </p:cNvPr>
              <p:cNvPicPr>
                <a:picLocks noChangeAspect="1"/>
              </p:cNvPicPr>
              <p:nvPr/>
            </p:nvPicPr>
            <p:blipFill>
              <a:blip r:embed="rId12"/>
              <a:stretch>
                <a:fillRect/>
              </a:stretch>
            </p:blipFill>
            <p:spPr>
              <a:xfrm>
                <a:off x="6785422" y="1409292"/>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35" name="Freeform: Shape 34">
                <a:extLst>
                  <a:ext uri="{FF2B5EF4-FFF2-40B4-BE49-F238E27FC236}">
                    <a16:creationId xmlns:a16="http://schemas.microsoft.com/office/drawing/2014/main" id="{8702FFD1-6AD0-CCF2-22D5-AFB3ADF92E63}"/>
                  </a:ext>
                </a:extLst>
              </p:cNvPr>
              <p:cNvSpPr/>
              <p:nvPr/>
            </p:nvSpPr>
            <p:spPr>
              <a:xfrm>
                <a:off x="6820521" y="1442153"/>
                <a:ext cx="800100" cy="695325"/>
              </a:xfrm>
              <a:custGeom>
                <a:avLst/>
                <a:gdLst>
                  <a:gd name="connsiteX0" fmla="*/ 778669 w 800100"/>
                  <a:gd name="connsiteY0" fmla="*/ 349091 h 695325"/>
                  <a:gd name="connsiteX1" fmla="*/ 589121 w 800100"/>
                  <a:gd name="connsiteY1" fmla="*/ 676751 h 695325"/>
                  <a:gd name="connsiteX2" fmla="*/ 210978 w 800100"/>
                  <a:gd name="connsiteY2" fmla="*/ 676751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6751"/>
                    </a:lnTo>
                    <a:lnTo>
                      <a:pt x="210978" y="676751"/>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36" name="Picture 35">
                <a:extLst>
                  <a:ext uri="{FF2B5EF4-FFF2-40B4-BE49-F238E27FC236}">
                    <a16:creationId xmlns:a16="http://schemas.microsoft.com/office/drawing/2014/main" id="{EB0A1C71-0A48-8395-12E9-C1358C446F85}"/>
                  </a:ext>
                </a:extLst>
              </p:cNvPr>
              <p:cNvPicPr>
                <a:picLocks noChangeAspect="1"/>
              </p:cNvPicPr>
              <p:nvPr/>
            </p:nvPicPr>
            <p:blipFill>
              <a:blip r:embed="rId13"/>
              <a:stretch>
                <a:fillRect/>
              </a:stretch>
            </p:blipFill>
            <p:spPr>
              <a:xfrm>
                <a:off x="6783136" y="205623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37" name="Freeform: Shape 36">
                <a:extLst>
                  <a:ext uri="{FF2B5EF4-FFF2-40B4-BE49-F238E27FC236}">
                    <a16:creationId xmlns:a16="http://schemas.microsoft.com/office/drawing/2014/main" id="{717960A6-6BAC-7AB1-6D0D-9C9C294AEAE6}"/>
                  </a:ext>
                </a:extLst>
              </p:cNvPr>
              <p:cNvSpPr/>
              <p:nvPr/>
            </p:nvSpPr>
            <p:spPr>
              <a:xfrm>
                <a:off x="6818616" y="2088901"/>
                <a:ext cx="800100" cy="695325"/>
              </a:xfrm>
              <a:custGeom>
                <a:avLst/>
                <a:gdLst>
                  <a:gd name="connsiteX0" fmla="*/ 778669 w 800100"/>
                  <a:gd name="connsiteY0" fmla="*/ 349091 h 695325"/>
                  <a:gd name="connsiteX1" fmla="*/ 589121 w 800100"/>
                  <a:gd name="connsiteY1" fmla="*/ 677704 h 695325"/>
                  <a:gd name="connsiteX2" fmla="*/ 210978 w 800100"/>
                  <a:gd name="connsiteY2" fmla="*/ 677704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7704"/>
                    </a:lnTo>
                    <a:lnTo>
                      <a:pt x="210978" y="677704"/>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3149CE8-15A1-1BB7-DAB1-4625696B7864}"/>
                  </a:ext>
                </a:extLst>
              </p:cNvPr>
              <p:cNvSpPr/>
              <p:nvPr/>
            </p:nvSpPr>
            <p:spPr>
              <a:xfrm>
                <a:off x="5662281"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7163B4A-B25A-5F0F-09B6-36B0CE195F4E}"/>
                  </a:ext>
                </a:extLst>
              </p:cNvPr>
              <p:cNvSpPr/>
              <p:nvPr/>
            </p:nvSpPr>
            <p:spPr>
              <a:xfrm>
                <a:off x="6411899"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E4497A0-0F2B-0F4A-D545-AE5C22CEF4EA}"/>
                  </a:ext>
                </a:extLst>
              </p:cNvPr>
              <p:cNvSpPr/>
              <p:nvPr/>
            </p:nvSpPr>
            <p:spPr>
              <a:xfrm>
                <a:off x="5087924"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6194"/>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FB83375-861E-C6F6-C9B7-30F485060B08}"/>
                  </a:ext>
                </a:extLst>
              </p:cNvPr>
              <p:cNvSpPr/>
              <p:nvPr/>
            </p:nvSpPr>
            <p:spPr>
              <a:xfrm>
                <a:off x="5836589"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79E29B7-DCD3-B4FD-7DF3-58ADD0C0FB20}"/>
                  </a:ext>
                </a:extLst>
              </p:cNvPr>
              <p:cNvSpPr/>
              <p:nvPr/>
            </p:nvSpPr>
            <p:spPr>
              <a:xfrm>
                <a:off x="6223304"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7146" y="7144"/>
                      <a:pt x="50959" y="7144"/>
                    </a:cubicBezTo>
                    <a:close/>
                  </a:path>
                </a:pathLst>
              </a:custGeom>
              <a:solidFill>
                <a:srgbClr val="FFFFF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7ADDB78-07D4-9263-67F1-76684519E72A}"/>
                  </a:ext>
                </a:extLst>
              </p:cNvPr>
              <p:cNvSpPr/>
              <p:nvPr/>
            </p:nvSpPr>
            <p:spPr>
              <a:xfrm>
                <a:off x="6971969"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8097"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CEB74DB-8DBA-593E-787D-ED6659B0FECD}"/>
                  </a:ext>
                </a:extLst>
              </p:cNvPr>
              <p:cNvSpPr/>
              <p:nvPr/>
            </p:nvSpPr>
            <p:spPr>
              <a:xfrm>
                <a:off x="679385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3DB98EE-2699-C959-CAD9-7E1C03388B38}"/>
                  </a:ext>
                </a:extLst>
              </p:cNvPr>
              <p:cNvSpPr/>
              <p:nvPr/>
            </p:nvSpPr>
            <p:spPr>
              <a:xfrm>
                <a:off x="7543469"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5252A1F-A47B-EF7A-B489-85F7493F7CA0}"/>
                  </a:ext>
                </a:extLst>
              </p:cNvPr>
              <p:cNvSpPr/>
              <p:nvPr/>
            </p:nvSpPr>
            <p:spPr>
              <a:xfrm>
                <a:off x="6237591"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EFB34BC-9E28-9F60-878F-C57730E4D339}"/>
                  </a:ext>
                </a:extLst>
              </p:cNvPr>
              <p:cNvSpPr/>
              <p:nvPr/>
            </p:nvSpPr>
            <p:spPr>
              <a:xfrm>
                <a:off x="6986256"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4997224-1151-5EF8-1285-A52CB8C96C37}"/>
                  </a:ext>
                </a:extLst>
              </p:cNvPr>
              <p:cNvSpPr/>
              <p:nvPr/>
            </p:nvSpPr>
            <p:spPr>
              <a:xfrm>
                <a:off x="6405231" y="10802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7079EC6-11D8-7A87-3BED-76661B6E34D4}"/>
                  </a:ext>
                </a:extLst>
              </p:cNvPr>
              <p:cNvSpPr/>
              <p:nvPr/>
            </p:nvSpPr>
            <p:spPr>
              <a:xfrm>
                <a:off x="528128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E8BD6EC-3F27-AB48-BFA1-1F19D924A4ED}"/>
                  </a:ext>
                </a:extLst>
              </p:cNvPr>
              <p:cNvSpPr/>
              <p:nvPr/>
            </p:nvSpPr>
            <p:spPr>
              <a:xfrm>
                <a:off x="5281281" y="23908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ADB4639-2D77-05F6-ABB2-EEABAAADB75D}"/>
                  </a:ext>
                </a:extLst>
              </p:cNvPr>
              <p:cNvSpPr/>
              <p:nvPr/>
            </p:nvSpPr>
            <p:spPr>
              <a:xfrm>
                <a:off x="7928279" y="173266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E014FD2-9309-0448-F3BD-41BE9B7BBC81}"/>
                  </a:ext>
                </a:extLst>
              </p:cNvPr>
              <p:cNvSpPr/>
              <p:nvPr/>
            </p:nvSpPr>
            <p:spPr>
              <a:xfrm>
                <a:off x="7919706" y="23860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FF1D9D1-38B2-725A-A987-2437CA80F80F}"/>
                  </a:ext>
                </a:extLst>
              </p:cNvPr>
              <p:cNvSpPr/>
              <p:nvPr/>
            </p:nvSpPr>
            <p:spPr>
              <a:xfrm>
                <a:off x="5852781" y="272421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BC9C966-7B87-AE76-3EA6-F74246FF756F}"/>
                  </a:ext>
                </a:extLst>
              </p:cNvPr>
              <p:cNvSpPr/>
              <p:nvPr/>
            </p:nvSpPr>
            <p:spPr>
              <a:xfrm>
                <a:off x="5848019" y="140500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4A765A8-E2F9-BC8B-E1DE-667CCA5801BB}"/>
                  </a:ext>
                </a:extLst>
              </p:cNvPr>
              <p:cNvSpPr/>
              <p:nvPr/>
            </p:nvSpPr>
            <p:spPr>
              <a:xfrm>
                <a:off x="6795756" y="10906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EE39EA8-3777-8546-826B-A269E9AE95A0}"/>
                  </a:ext>
                </a:extLst>
              </p:cNvPr>
              <p:cNvSpPr/>
              <p:nvPr/>
            </p:nvSpPr>
            <p:spPr>
              <a:xfrm>
                <a:off x="6414756"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B1706AC-01F1-7122-D73F-AC88363B50B5}"/>
                  </a:ext>
                </a:extLst>
              </p:cNvPr>
              <p:cNvSpPr/>
              <p:nvPr/>
            </p:nvSpPr>
            <p:spPr>
              <a:xfrm>
                <a:off x="6809091"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359E182-5E3C-C22C-CEA4-4A594536AF62}"/>
                  </a:ext>
                </a:extLst>
              </p:cNvPr>
              <p:cNvSpPr/>
              <p:nvPr/>
            </p:nvSpPr>
            <p:spPr>
              <a:xfrm>
                <a:off x="7357731" y="141834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E613B99-FFD0-F788-7361-A8343F6879DB}"/>
                  </a:ext>
                </a:extLst>
              </p:cNvPr>
              <p:cNvSpPr/>
              <p:nvPr/>
            </p:nvSpPr>
            <p:spPr>
              <a:xfrm>
                <a:off x="5656566"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C281631-8387-020C-9BE6-F388C749904A}"/>
                  </a:ext>
                </a:extLst>
              </p:cNvPr>
              <p:cNvSpPr/>
              <p:nvPr/>
            </p:nvSpPr>
            <p:spPr>
              <a:xfrm>
                <a:off x="6405231"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80182F0-DEDE-37F4-CD2B-07AEDC220276}"/>
                  </a:ext>
                </a:extLst>
              </p:cNvPr>
              <p:cNvSpPr/>
              <p:nvPr/>
            </p:nvSpPr>
            <p:spPr>
              <a:xfrm>
                <a:off x="6237591"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85D4BD5-7180-B4EF-3571-6303EA76F707}"/>
                  </a:ext>
                </a:extLst>
              </p:cNvPr>
              <p:cNvSpPr/>
              <p:nvPr/>
            </p:nvSpPr>
            <p:spPr>
              <a:xfrm>
                <a:off x="6986256"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B78F30D-8AA6-0B9C-CCEC-61752E8F3A9E}"/>
                  </a:ext>
                </a:extLst>
              </p:cNvPr>
              <p:cNvSpPr/>
              <p:nvPr/>
            </p:nvSpPr>
            <p:spPr>
              <a:xfrm>
                <a:off x="7355826"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F79884C-CFE1-3418-D013-37CE801A62BE}"/>
                  </a:ext>
                </a:extLst>
              </p:cNvPr>
              <p:cNvSpPr/>
              <p:nvPr/>
            </p:nvSpPr>
            <p:spPr>
              <a:xfrm>
                <a:off x="8105444"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2212EB0-2216-8AC1-0747-BD8D33CD8F3E}"/>
                  </a:ext>
                </a:extLst>
              </p:cNvPr>
              <p:cNvSpPr/>
              <p:nvPr/>
            </p:nvSpPr>
            <p:spPr>
              <a:xfrm>
                <a:off x="6794804"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10AAD2A2-17A8-839B-8D9B-FD21F680D335}"/>
                  </a:ext>
                </a:extLst>
              </p:cNvPr>
              <p:cNvSpPr/>
              <p:nvPr/>
            </p:nvSpPr>
            <p:spPr>
              <a:xfrm>
                <a:off x="7543469"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grpSp>
        <p:sp>
          <p:nvSpPr>
            <p:cNvPr id="7" name="Oval 50">
              <a:extLst>
                <a:ext uri="{FF2B5EF4-FFF2-40B4-BE49-F238E27FC236}">
                  <a16:creationId xmlns:a16="http://schemas.microsoft.com/office/drawing/2014/main" id="{C5A56264-3FB7-F6E9-B5BB-6159F72D2D80}"/>
                </a:ext>
              </a:extLst>
            </p:cNvPr>
            <p:cNvSpPr>
              <a:spLocks noChangeAspect="1"/>
            </p:cNvSpPr>
            <p:nvPr/>
          </p:nvSpPr>
          <p:spPr>
            <a:xfrm>
              <a:off x="6525711" y="1969510"/>
              <a:ext cx="304016" cy="343366"/>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Heart 17">
              <a:extLst>
                <a:ext uri="{FF2B5EF4-FFF2-40B4-BE49-F238E27FC236}">
                  <a16:creationId xmlns:a16="http://schemas.microsoft.com/office/drawing/2014/main" id="{A07BD8DC-A84C-F7E0-CAA4-BB98195796E5}"/>
                </a:ext>
              </a:extLst>
            </p:cNvPr>
            <p:cNvSpPr/>
            <p:nvPr/>
          </p:nvSpPr>
          <p:spPr>
            <a:xfrm>
              <a:off x="7080464" y="1663425"/>
              <a:ext cx="324888" cy="318540"/>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ounded Rectangle 25">
              <a:extLst>
                <a:ext uri="{FF2B5EF4-FFF2-40B4-BE49-F238E27FC236}">
                  <a16:creationId xmlns:a16="http://schemas.microsoft.com/office/drawing/2014/main" id="{55C8602B-A322-E4C3-B226-DEFD07C65B77}"/>
                </a:ext>
              </a:extLst>
            </p:cNvPr>
            <p:cNvSpPr/>
            <p:nvPr/>
          </p:nvSpPr>
          <p:spPr>
            <a:xfrm>
              <a:off x="5940450" y="1659330"/>
              <a:ext cx="322534" cy="27183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Chord 32">
              <a:extLst>
                <a:ext uri="{FF2B5EF4-FFF2-40B4-BE49-F238E27FC236}">
                  <a16:creationId xmlns:a16="http://schemas.microsoft.com/office/drawing/2014/main" id="{4FD78C94-EE64-26D2-8F74-605A506D704B}"/>
                </a:ext>
              </a:extLst>
            </p:cNvPr>
            <p:cNvSpPr/>
            <p:nvPr/>
          </p:nvSpPr>
          <p:spPr>
            <a:xfrm>
              <a:off x="6509664" y="2627883"/>
              <a:ext cx="322534" cy="319706"/>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ounded Rectangle 40">
              <a:extLst>
                <a:ext uri="{FF2B5EF4-FFF2-40B4-BE49-F238E27FC236}">
                  <a16:creationId xmlns:a16="http://schemas.microsoft.com/office/drawing/2014/main" id="{DBF79997-55B8-794C-8A7E-A1C128DD43A7}"/>
                </a:ext>
              </a:extLst>
            </p:cNvPr>
            <p:cNvSpPr/>
            <p:nvPr/>
          </p:nvSpPr>
          <p:spPr>
            <a:xfrm rot="2942052">
              <a:off x="6522986" y="1320229"/>
              <a:ext cx="299808" cy="31895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ounded Rectangle 17">
              <a:extLst>
                <a:ext uri="{FF2B5EF4-FFF2-40B4-BE49-F238E27FC236}">
                  <a16:creationId xmlns:a16="http://schemas.microsoft.com/office/drawing/2014/main" id="{99BE0F57-BD8C-00C3-76C9-0E129A8A46D0}"/>
                </a:ext>
              </a:extLst>
            </p:cNvPr>
            <p:cNvSpPr>
              <a:spLocks noChangeAspect="1"/>
            </p:cNvSpPr>
            <p:nvPr/>
          </p:nvSpPr>
          <p:spPr>
            <a:xfrm>
              <a:off x="7117850" y="2281894"/>
              <a:ext cx="215808" cy="343366"/>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25">
              <a:extLst>
                <a:ext uri="{FF2B5EF4-FFF2-40B4-BE49-F238E27FC236}">
                  <a16:creationId xmlns:a16="http://schemas.microsoft.com/office/drawing/2014/main" id="{73910664-AD01-A236-903F-C873664A66B3}"/>
                </a:ext>
              </a:extLst>
            </p:cNvPr>
            <p:cNvSpPr>
              <a:spLocks noChangeAspect="1"/>
            </p:cNvSpPr>
            <p:nvPr/>
          </p:nvSpPr>
          <p:spPr>
            <a:xfrm>
              <a:off x="7651283" y="1958406"/>
              <a:ext cx="342900" cy="343366"/>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Block Arc 20">
              <a:extLst>
                <a:ext uri="{FF2B5EF4-FFF2-40B4-BE49-F238E27FC236}">
                  <a16:creationId xmlns:a16="http://schemas.microsoft.com/office/drawing/2014/main" id="{895CF526-D0A3-AF35-52F3-9797FC3344E7}"/>
                </a:ext>
              </a:extLst>
            </p:cNvPr>
            <p:cNvSpPr>
              <a:spLocks noChangeAspect="1"/>
            </p:cNvSpPr>
            <p:nvPr/>
          </p:nvSpPr>
          <p:spPr>
            <a:xfrm rot="10800000">
              <a:off x="5913625" y="2280181"/>
              <a:ext cx="355562" cy="385538"/>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Trapezoid 28">
              <a:extLst>
                <a:ext uri="{FF2B5EF4-FFF2-40B4-BE49-F238E27FC236}">
                  <a16:creationId xmlns:a16="http://schemas.microsoft.com/office/drawing/2014/main" id="{66F73DB2-010D-6701-B2C9-28F8FA615E5D}"/>
                </a:ext>
              </a:extLst>
            </p:cNvPr>
            <p:cNvSpPr>
              <a:spLocks noChangeAspect="1"/>
            </p:cNvSpPr>
            <p:nvPr/>
          </p:nvSpPr>
          <p:spPr>
            <a:xfrm>
              <a:off x="5391982" y="1942120"/>
              <a:ext cx="283330" cy="343366"/>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69" name="Rectangle 68">
            <a:extLst>
              <a:ext uri="{FF2B5EF4-FFF2-40B4-BE49-F238E27FC236}">
                <a16:creationId xmlns:a16="http://schemas.microsoft.com/office/drawing/2014/main" id="{78F5A287-B7D4-E771-3791-606C40F3F6C0}"/>
              </a:ext>
            </a:extLst>
          </p:cNvPr>
          <p:cNvSpPr/>
          <p:nvPr userDrawn="1"/>
        </p:nvSpPr>
        <p:spPr>
          <a:xfrm>
            <a:off x="1524000" y="1127145"/>
            <a:ext cx="10687573" cy="2402027"/>
          </a:xfrm>
          <a:prstGeom prst="rect">
            <a:avLst/>
          </a:prstGeom>
          <a:solidFill>
            <a:schemeClr val="accent3">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itle 1">
            <a:extLst>
              <a:ext uri="{FF2B5EF4-FFF2-40B4-BE49-F238E27FC236}">
                <a16:creationId xmlns:a16="http://schemas.microsoft.com/office/drawing/2014/main" id="{DD3646A5-2120-84F7-99CA-502294044F86}"/>
              </a:ext>
            </a:extLst>
          </p:cNvPr>
          <p:cNvSpPr>
            <a:spLocks noGrp="1"/>
          </p:cNvSpPr>
          <p:nvPr>
            <p:ph type="ctrTitle"/>
          </p:nvPr>
        </p:nvSpPr>
        <p:spPr>
          <a:xfrm>
            <a:off x="1524000" y="1122363"/>
            <a:ext cx="9144000" cy="2387600"/>
          </a:xfrm>
          <a:effectLst>
            <a:outerShdw blurRad="50800" dist="38100" dir="5400000" algn="t" rotWithShape="0">
              <a:prstClr val="black">
                <a:alpha val="40000"/>
              </a:prstClr>
            </a:outerShdw>
          </a:effectLst>
        </p:spPr>
        <p:txBody>
          <a:bodyPr anchor="ctr"/>
          <a:lstStyle>
            <a:lvl1pPr algn="ctr">
              <a:defRPr sz="60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dirty="0"/>
              <a:t>Click to edit Master title style</a:t>
            </a:r>
          </a:p>
        </p:txBody>
      </p:sp>
      <p:sp>
        <p:nvSpPr>
          <p:cNvPr id="68" name="Subtitle 2">
            <a:extLst>
              <a:ext uri="{FF2B5EF4-FFF2-40B4-BE49-F238E27FC236}">
                <a16:creationId xmlns:a16="http://schemas.microsoft.com/office/drawing/2014/main" id="{306F2F5F-605D-855F-2454-F9FAB333D138}"/>
              </a:ext>
            </a:extLst>
          </p:cNvPr>
          <p:cNvSpPr>
            <a:spLocks noGrp="1"/>
          </p:cNvSpPr>
          <p:nvPr>
            <p:ph type="subTitle" idx="1"/>
          </p:nvPr>
        </p:nvSpPr>
        <p:spPr>
          <a:xfrm>
            <a:off x="1524000" y="3602038"/>
            <a:ext cx="9144000" cy="1655762"/>
          </a:xfrm>
          <a:effectLst>
            <a:outerShdw blurRad="50800" dist="38100" dir="5400000" algn="t" rotWithShape="0">
              <a:prstClr val="black">
                <a:alpha val="40000"/>
              </a:prstClr>
            </a:outerShdw>
          </a:effectLst>
        </p:spPr>
        <p:txBody>
          <a:bodyPr/>
          <a:lstStyle>
            <a:lvl1pPr marL="0" indent="0" algn="ctr">
              <a:buNone/>
              <a:defRPr sz="2400">
                <a:solidFill>
                  <a:schemeClr val="bg1"/>
                </a:solidFill>
                <a:effectLst>
                  <a:outerShdw blurRad="38100" dist="38100" dir="2700000" algn="tl">
                    <a:srgbClr val="000000">
                      <a:alpha val="43137"/>
                    </a:srgbClr>
                  </a:outerShdw>
                </a:effectLst>
                <a:latin typeface="Arial Nova"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0" name="Picture 69" descr="Logo&#10;&#10;Description automatically generated">
            <a:extLst>
              <a:ext uri="{FF2B5EF4-FFF2-40B4-BE49-F238E27FC236}">
                <a16:creationId xmlns:a16="http://schemas.microsoft.com/office/drawing/2014/main" id="{6AF8CF76-8943-3E11-D229-DEFFB3F59CE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
        <p:nvSpPr>
          <p:cNvPr id="71" name="TextBox 70">
            <a:extLst>
              <a:ext uri="{FF2B5EF4-FFF2-40B4-BE49-F238E27FC236}">
                <a16:creationId xmlns:a16="http://schemas.microsoft.com/office/drawing/2014/main" id="{8C0A876A-148F-EC98-1288-4BF5EE92466B}"/>
              </a:ext>
            </a:extLst>
          </p:cNvPr>
          <p:cNvSpPr txBox="1"/>
          <p:nvPr userDrawn="1"/>
        </p:nvSpPr>
        <p:spPr>
          <a:xfrm>
            <a:off x="179528" y="6178942"/>
            <a:ext cx="2961301" cy="535531"/>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ar-JO" sz="3200" b="0"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rPr>
              <a:t>إعداد محمود بركات</a:t>
            </a:r>
            <a:endParaRPr kumimoji="0" lang="en-US" sz="32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033772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BD859-72BD-40CE-9BF2-3D4D81A5D227}"/>
              </a:ext>
            </a:extLst>
          </p:cNvPr>
          <p:cNvSpPr>
            <a:spLocks noGrp="1"/>
          </p:cNvSpPr>
          <p:nvPr>
            <p:ph type="dt" sz="half" idx="10"/>
          </p:nvPr>
        </p:nvSpPr>
        <p:spPr/>
        <p:txBody>
          <a:bodyPr/>
          <a:lstStyle/>
          <a:p>
            <a:fld id="{B87FFC45-CAD4-4F75-803B-F832117CCBC8}" type="datetimeFigureOut">
              <a:rPr lang="en-US" smtClean="0"/>
              <a:t>1/10/2023</a:t>
            </a:fld>
            <a:endParaRPr lang="en-US"/>
          </a:p>
        </p:txBody>
      </p:sp>
      <p:sp>
        <p:nvSpPr>
          <p:cNvPr id="3" name="Footer Placeholder 2">
            <a:extLst>
              <a:ext uri="{FF2B5EF4-FFF2-40B4-BE49-F238E27FC236}">
                <a16:creationId xmlns:a16="http://schemas.microsoft.com/office/drawing/2014/main" id="{ADE28FFF-DE4F-423C-ABEB-C660801265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C415E-23F1-4A92-B9CB-C71BF69B9C27}"/>
              </a:ext>
            </a:extLst>
          </p:cNvPr>
          <p:cNvSpPr>
            <a:spLocks noGrp="1"/>
          </p:cNvSpPr>
          <p:nvPr>
            <p:ph type="sldNum" sz="quarter" idx="12"/>
          </p:nvPr>
        </p:nvSpPr>
        <p:spPr/>
        <p:txBody>
          <a:bodyPr/>
          <a:lstStyle/>
          <a:p>
            <a:fld id="{83173C1A-811C-4EC3-ABF1-D67B31BD8CE7}" type="slidenum">
              <a:rPr lang="en-US" smtClean="0"/>
              <a:t>‹#›</a:t>
            </a:fld>
            <a:endParaRPr lang="en-US"/>
          </a:p>
        </p:txBody>
      </p:sp>
    </p:spTree>
    <p:extLst>
      <p:ext uri="{BB962C8B-B14F-4D97-AF65-F5344CB8AC3E}">
        <p14:creationId xmlns:p14="http://schemas.microsoft.com/office/powerpoint/2010/main" val="1443164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MCQ w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1CE4-56C5-41FF-9EBC-9EBC60D365E0}"/>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0D3FD4B-E07B-43E0-A8BC-086EE6422540}"/>
              </a:ext>
            </a:extLst>
          </p:cNvPr>
          <p:cNvSpPr>
            <a:spLocks noGrp="1"/>
          </p:cNvSpPr>
          <p:nvPr>
            <p:ph idx="1"/>
          </p:nvPr>
        </p:nvSpPr>
        <p:spPr>
          <a:xfrm>
            <a:off x="838200" y="1305026"/>
            <a:ext cx="6766560" cy="4871938"/>
          </a:xfrm>
        </p:spPr>
        <p:txBody>
          <a:bodyPr/>
          <a:lstStyle>
            <a:lvl1pPr marL="514350" indent="-514350">
              <a:buFont typeface="+mj-lt"/>
              <a:buAutoNum type="alphaLcPeriod"/>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CEF039B-4F16-4E71-A2C3-85E2DA18EA15}"/>
              </a:ext>
            </a:extLst>
          </p:cNvPr>
          <p:cNvSpPr>
            <a:spLocks noGrp="1"/>
          </p:cNvSpPr>
          <p:nvPr>
            <p:ph type="dt" sz="half" idx="10"/>
          </p:nvPr>
        </p:nvSpPr>
        <p:spPr/>
        <p:txBody>
          <a:bodyPr/>
          <a:lstStyle/>
          <a:p>
            <a:fld id="{C2849B66-D326-414A-8B60-CE73D2B15130}" type="datetimeFigureOut">
              <a:rPr lang="en-US" smtClean="0"/>
              <a:t>1/10/2023</a:t>
            </a:fld>
            <a:endParaRPr lang="en-US"/>
          </a:p>
        </p:txBody>
      </p:sp>
      <p:sp>
        <p:nvSpPr>
          <p:cNvPr id="5" name="Footer Placeholder 4">
            <a:extLst>
              <a:ext uri="{FF2B5EF4-FFF2-40B4-BE49-F238E27FC236}">
                <a16:creationId xmlns:a16="http://schemas.microsoft.com/office/drawing/2014/main" id="{0C94F403-623F-4E50-AC31-46FEF0439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8767B-020F-45B8-BA2B-D39B4CB88BFD}"/>
              </a:ext>
            </a:extLst>
          </p:cNvPr>
          <p:cNvSpPr>
            <a:spLocks noGrp="1"/>
          </p:cNvSpPr>
          <p:nvPr>
            <p:ph type="sldNum" sz="quarter" idx="12"/>
          </p:nvPr>
        </p:nvSpPr>
        <p:spPr/>
        <p:txBody>
          <a:bodyPr/>
          <a:lstStyle/>
          <a:p>
            <a:fld id="{36F95EA1-E152-447D-BE38-DAF4BD53A19E}" type="slidenum">
              <a:rPr lang="en-US" smtClean="0"/>
              <a:t>‹#›</a:t>
            </a:fld>
            <a:endParaRPr lang="en-US"/>
          </a:p>
        </p:txBody>
      </p:sp>
      <p:cxnSp>
        <p:nvCxnSpPr>
          <p:cNvPr id="7" name="Straight Connector 6">
            <a:extLst>
              <a:ext uri="{FF2B5EF4-FFF2-40B4-BE49-F238E27FC236}">
                <a16:creationId xmlns:a16="http://schemas.microsoft.com/office/drawing/2014/main" id="{3866DBDF-1BD8-4658-ABD9-9EDE85A13308}"/>
              </a:ext>
            </a:extLst>
          </p:cNvPr>
          <p:cNvCxnSpPr>
            <a:cxnSpLocks/>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955F4ADA-9B57-A5CC-CDED-F81D4F240331}"/>
              </a:ext>
            </a:extLst>
          </p:cNvPr>
          <p:cNvSpPr>
            <a:spLocks noGrp="1"/>
          </p:cNvSpPr>
          <p:nvPr>
            <p:ph sz="half" idx="2"/>
          </p:nvPr>
        </p:nvSpPr>
        <p:spPr>
          <a:xfrm>
            <a:off x="7758544" y="1306851"/>
            <a:ext cx="3595255"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Logo&#10;&#10;Description automatically generated">
            <a:extLst>
              <a:ext uri="{FF2B5EF4-FFF2-40B4-BE49-F238E27FC236}">
                <a16:creationId xmlns:a16="http://schemas.microsoft.com/office/drawing/2014/main" id="{BF074894-ECED-3E69-5193-CA1B49A2FA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Tree>
    <p:extLst>
      <p:ext uri="{BB962C8B-B14F-4D97-AF65-F5344CB8AC3E}">
        <p14:creationId xmlns:p14="http://schemas.microsoft.com/office/powerpoint/2010/main" val="3471852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ritten w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1CE4-56C5-41FF-9EBC-9EBC60D365E0}"/>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Date Placeholder 3">
            <a:extLst>
              <a:ext uri="{FF2B5EF4-FFF2-40B4-BE49-F238E27FC236}">
                <a16:creationId xmlns:a16="http://schemas.microsoft.com/office/drawing/2014/main" id="{3CEF039B-4F16-4E71-A2C3-85E2DA18EA15}"/>
              </a:ext>
            </a:extLst>
          </p:cNvPr>
          <p:cNvSpPr>
            <a:spLocks noGrp="1"/>
          </p:cNvSpPr>
          <p:nvPr>
            <p:ph type="dt" sz="half" idx="10"/>
          </p:nvPr>
        </p:nvSpPr>
        <p:spPr/>
        <p:txBody>
          <a:bodyPr/>
          <a:lstStyle/>
          <a:p>
            <a:fld id="{C2849B66-D326-414A-8B60-CE73D2B15130}" type="datetimeFigureOut">
              <a:rPr lang="en-US" smtClean="0"/>
              <a:t>1/10/2023</a:t>
            </a:fld>
            <a:endParaRPr lang="en-US"/>
          </a:p>
        </p:txBody>
      </p:sp>
      <p:sp>
        <p:nvSpPr>
          <p:cNvPr id="5" name="Footer Placeholder 4">
            <a:extLst>
              <a:ext uri="{FF2B5EF4-FFF2-40B4-BE49-F238E27FC236}">
                <a16:creationId xmlns:a16="http://schemas.microsoft.com/office/drawing/2014/main" id="{0C94F403-623F-4E50-AC31-46FEF0439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8767B-020F-45B8-BA2B-D39B4CB88BFD}"/>
              </a:ext>
            </a:extLst>
          </p:cNvPr>
          <p:cNvSpPr>
            <a:spLocks noGrp="1"/>
          </p:cNvSpPr>
          <p:nvPr>
            <p:ph type="sldNum" sz="quarter" idx="12"/>
          </p:nvPr>
        </p:nvSpPr>
        <p:spPr/>
        <p:txBody>
          <a:bodyPr/>
          <a:lstStyle/>
          <a:p>
            <a:fld id="{36F95EA1-E152-447D-BE38-DAF4BD53A19E}" type="slidenum">
              <a:rPr lang="en-US" smtClean="0"/>
              <a:t>‹#›</a:t>
            </a:fld>
            <a:endParaRPr lang="en-US"/>
          </a:p>
        </p:txBody>
      </p:sp>
      <p:cxnSp>
        <p:nvCxnSpPr>
          <p:cNvPr id="7" name="Straight Connector 6">
            <a:extLst>
              <a:ext uri="{FF2B5EF4-FFF2-40B4-BE49-F238E27FC236}">
                <a16:creationId xmlns:a16="http://schemas.microsoft.com/office/drawing/2014/main" id="{3866DBDF-1BD8-4658-ABD9-9EDE85A13308}"/>
              </a:ext>
            </a:extLst>
          </p:cNvPr>
          <p:cNvCxnSpPr>
            <a:cxnSpLocks/>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955F4ADA-9B57-A5CC-CDED-F81D4F240331}"/>
              </a:ext>
            </a:extLst>
          </p:cNvPr>
          <p:cNvSpPr>
            <a:spLocks noGrp="1"/>
          </p:cNvSpPr>
          <p:nvPr>
            <p:ph sz="half" idx="2"/>
          </p:nvPr>
        </p:nvSpPr>
        <p:spPr>
          <a:xfrm>
            <a:off x="7758544" y="1306851"/>
            <a:ext cx="3595255"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E3206873-5511-0436-FCFF-6507F43E195A}"/>
              </a:ext>
            </a:extLst>
          </p:cNvPr>
          <p:cNvSpPr>
            <a:spLocks noGrp="1"/>
          </p:cNvSpPr>
          <p:nvPr>
            <p:ph idx="1"/>
          </p:nvPr>
        </p:nvSpPr>
        <p:spPr>
          <a:xfrm>
            <a:off x="838199" y="1305026"/>
            <a:ext cx="6766560" cy="487193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Logo&#10;&#10;Description automatically generated">
            <a:extLst>
              <a:ext uri="{FF2B5EF4-FFF2-40B4-BE49-F238E27FC236}">
                <a16:creationId xmlns:a16="http://schemas.microsoft.com/office/drawing/2014/main" id="{3962791B-C353-A40F-2C8C-F3D016520A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Tree>
    <p:extLst>
      <p:ext uri="{BB962C8B-B14F-4D97-AF65-F5344CB8AC3E}">
        <p14:creationId xmlns:p14="http://schemas.microsoft.com/office/powerpoint/2010/main" val="1303801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D03573-0E7D-7D70-A109-F9498AFC8E4B}"/>
              </a:ext>
            </a:extLst>
          </p:cNvPr>
          <p:cNvSpPr/>
          <p:nvPr userDrawn="1"/>
        </p:nvSpPr>
        <p:spPr>
          <a:xfrm>
            <a:off x="332362" y="167279"/>
            <a:ext cx="11527277" cy="6523443"/>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812FB62C-E26B-F5DC-2F80-A21003AE3902}"/>
              </a:ext>
            </a:extLst>
          </p:cNvPr>
          <p:cNvSpPr>
            <a:spLocks noGrp="1"/>
          </p:cNvSpPr>
          <p:nvPr>
            <p:ph type="title"/>
          </p:nvPr>
        </p:nvSpPr>
        <p:spPr>
          <a:xfrm>
            <a:off x="838200" y="365125"/>
            <a:ext cx="10515600" cy="762339"/>
          </a:xfrm>
          <a:effectLst>
            <a:outerShdw blurRad="50800" dist="38100" dir="5400000" algn="t" rotWithShape="0">
              <a:prstClr val="black">
                <a:alpha val="40000"/>
              </a:prstClr>
            </a:outerShdw>
          </a:effectLst>
        </p:spPr>
        <p:txBody>
          <a:bodyPr/>
          <a:lstStyle>
            <a:lvl1pPr>
              <a:defRPr b="1">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8" name="Content Placeholder 2">
            <a:extLst>
              <a:ext uri="{FF2B5EF4-FFF2-40B4-BE49-F238E27FC236}">
                <a16:creationId xmlns:a16="http://schemas.microsoft.com/office/drawing/2014/main" id="{6DDAEA0C-D011-59B2-D522-9C813B9C4564}"/>
              </a:ext>
            </a:extLst>
          </p:cNvPr>
          <p:cNvSpPr>
            <a:spLocks noGrp="1"/>
          </p:cNvSpPr>
          <p:nvPr>
            <p:ph idx="1"/>
          </p:nvPr>
        </p:nvSpPr>
        <p:spPr>
          <a:xfrm>
            <a:off x="838200" y="1305026"/>
            <a:ext cx="10515600" cy="4871938"/>
          </a:xfrm>
          <a:effectLst>
            <a:outerShdw blurRad="50800" dist="38100" dir="5400000" algn="t" rotWithShape="0">
              <a:prstClr val="black">
                <a:alpha val="40000"/>
              </a:prstClr>
            </a:outerShdw>
          </a:effectLst>
        </p:spPr>
        <p:txBody>
          <a:bodyPr/>
          <a:lstStyle>
            <a:lvl1pPr>
              <a:defRPr b="0">
                <a:solidFill>
                  <a:schemeClr val="bg1"/>
                </a:solidFill>
                <a:effectLst>
                  <a:outerShdw blurRad="38100" dist="38100" dir="2700000" algn="tl">
                    <a:srgbClr val="000000">
                      <a:alpha val="43137"/>
                    </a:srgbClr>
                  </a:outerShdw>
                </a:effectLst>
              </a:defRPr>
            </a:lvl1pPr>
            <a:lvl2pPr>
              <a:defRPr b="0">
                <a:solidFill>
                  <a:schemeClr val="bg1"/>
                </a:solidFill>
                <a:effectLst>
                  <a:outerShdw blurRad="38100" dist="38100" dir="2700000" algn="tl">
                    <a:srgbClr val="000000">
                      <a:alpha val="43137"/>
                    </a:srgbClr>
                  </a:outerShdw>
                </a:effectLst>
              </a:defRPr>
            </a:lvl2pPr>
            <a:lvl3pPr>
              <a:defRPr b="0">
                <a:solidFill>
                  <a:schemeClr val="bg1"/>
                </a:solidFill>
                <a:effectLst>
                  <a:outerShdw blurRad="38100" dist="38100" dir="2700000" algn="tl">
                    <a:srgbClr val="000000">
                      <a:alpha val="43137"/>
                    </a:srgbClr>
                  </a:outerShdw>
                </a:effectLst>
              </a:defRPr>
            </a:lvl3pPr>
            <a:lvl4pPr>
              <a:defRPr b="0">
                <a:solidFill>
                  <a:schemeClr val="bg1"/>
                </a:solidFill>
                <a:effectLst>
                  <a:outerShdw blurRad="38100" dist="38100" dir="2700000" algn="tl">
                    <a:srgbClr val="000000">
                      <a:alpha val="43137"/>
                    </a:srgbClr>
                  </a:outerShdw>
                </a:effectLst>
              </a:defRPr>
            </a:lvl4pPr>
            <a:lvl5pPr>
              <a:defRPr b="0">
                <a:solidFill>
                  <a:schemeClr val="bg1"/>
                </a:solidFill>
                <a:effectLst>
                  <a:outerShdw blurRad="38100" dist="38100" dir="2700000" algn="tl">
                    <a:srgbClr val="000000">
                      <a:alpha val="43137"/>
                    </a:srgbClr>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334DD640-EEA2-0D86-CA48-13EB6A3CE2F0}"/>
              </a:ext>
            </a:extLst>
          </p:cNvPr>
          <p:cNvCxnSpPr>
            <a:cxnSpLocks/>
          </p:cNvCxnSpPr>
          <p:nvPr userDrawn="1"/>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descr="Logo&#10;&#10;Description automatically generated">
            <a:extLst>
              <a:ext uri="{FF2B5EF4-FFF2-40B4-BE49-F238E27FC236}">
                <a16:creationId xmlns:a16="http://schemas.microsoft.com/office/drawing/2014/main" id="{62BD722B-AA4F-4E2D-6513-5961F8E01D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9733" y="5940028"/>
            <a:ext cx="1259905" cy="750693"/>
          </a:xfrm>
          <a:prstGeom prst="rect">
            <a:avLst/>
          </a:prstGeom>
          <a:effectLst>
            <a:outerShdw blurRad="50800" dist="50800" dir="5400000" algn="ctr" rotWithShape="0">
              <a:schemeClr val="accent1">
                <a:lumMod val="50000"/>
              </a:schemeClr>
            </a:outerShdw>
          </a:effectLst>
        </p:spPr>
      </p:pic>
    </p:spTree>
    <p:extLst>
      <p:ext uri="{BB962C8B-B14F-4D97-AF65-F5344CB8AC3E}">
        <p14:creationId xmlns:p14="http://schemas.microsoft.com/office/powerpoint/2010/main" val="3265066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F22A42-F337-EDF7-0B9F-C056A40AD70F}"/>
              </a:ext>
            </a:extLst>
          </p:cNvPr>
          <p:cNvSpPr/>
          <p:nvPr userDrawn="1"/>
        </p:nvSpPr>
        <p:spPr>
          <a:xfrm>
            <a:off x="0" y="0"/>
            <a:ext cx="12192000" cy="6858000"/>
          </a:xfrm>
          <a:prstGeom prst="rect">
            <a:avLst/>
          </a:prstGeom>
          <a:gradFill flip="none" rotWithShape="1">
            <a:gsLst>
              <a:gs pos="0">
                <a:schemeClr val="accent1">
                  <a:lumMod val="89000"/>
                  <a:alpha val="70000"/>
                </a:schemeClr>
              </a:gs>
              <a:gs pos="23000">
                <a:schemeClr val="accent1">
                  <a:lumMod val="89000"/>
                  <a:alpha val="70000"/>
                </a:schemeClr>
              </a:gs>
              <a:gs pos="69000">
                <a:schemeClr val="accent1">
                  <a:lumMod val="75000"/>
                  <a:alpha val="70000"/>
                </a:schemeClr>
              </a:gs>
              <a:gs pos="97000">
                <a:schemeClr val="accent1">
                  <a:lumMod val="70000"/>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3C7E1B03-B9F8-1245-12AF-0F1A97A54F92}"/>
              </a:ext>
            </a:extLst>
          </p:cNvPr>
          <p:cNvSpPr/>
          <p:nvPr userDrawn="1"/>
        </p:nvSpPr>
        <p:spPr>
          <a:xfrm flipH="1">
            <a:off x="8052178" y="0"/>
            <a:ext cx="4139819" cy="6858000"/>
          </a:xfrm>
          <a:prstGeom prst="rtTriangle">
            <a:avLst/>
          </a:prstGeom>
          <a:solidFill>
            <a:schemeClr val="accent2">
              <a:alpha val="9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2E3CB74C-3061-20E2-A98A-04A7F11380C7}"/>
              </a:ext>
            </a:extLst>
          </p:cNvPr>
          <p:cNvSpPr/>
          <p:nvPr userDrawn="1"/>
        </p:nvSpPr>
        <p:spPr>
          <a:xfrm>
            <a:off x="0" y="0"/>
            <a:ext cx="4139819" cy="6858000"/>
          </a:xfrm>
          <a:prstGeom prst="rtTriangle">
            <a:avLst/>
          </a:prstGeom>
          <a:solidFill>
            <a:schemeClr val="accent2">
              <a:alpha val="9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444AFF-E897-496A-99B4-7EA22E9EB0B5}"/>
              </a:ext>
            </a:extLst>
          </p:cNvPr>
          <p:cNvSpPr>
            <a:spLocks noGrp="1"/>
          </p:cNvSpPr>
          <p:nvPr>
            <p:ph type="title"/>
          </p:nvPr>
        </p:nvSpPr>
        <p:spPr>
          <a:xfrm>
            <a:off x="831850" y="2852530"/>
            <a:ext cx="10515600" cy="2060023"/>
          </a:xfrm>
          <a:solidFill>
            <a:schemeClr val="accent2">
              <a:lumMod val="50000"/>
              <a:alpha val="49804"/>
            </a:schemeClr>
          </a:solidFill>
          <a:effectLst>
            <a:outerShdw blurRad="50800" dist="38100" dir="5400000" algn="t" rotWithShape="0">
              <a:prstClr val="black">
                <a:alpha val="40000"/>
              </a:prstClr>
            </a:outerShdw>
          </a:effectLst>
        </p:spPr>
        <p:txBody>
          <a:bodyPr anchor="ctr"/>
          <a:lstStyle>
            <a:lvl1pPr>
              <a:defRPr sz="6000" b="1">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A264AA1-E8BA-4398-8F73-30E7F92A89BA}"/>
              </a:ext>
            </a:extLst>
          </p:cNvPr>
          <p:cNvSpPr>
            <a:spLocks noGrp="1"/>
          </p:cNvSpPr>
          <p:nvPr>
            <p:ph type="body" idx="1"/>
          </p:nvPr>
        </p:nvSpPr>
        <p:spPr>
          <a:xfrm>
            <a:off x="831850" y="5049078"/>
            <a:ext cx="10515600" cy="1040572"/>
          </a:xfrm>
          <a:effectLst>
            <a:outerShdw blurRad="50800" dist="38100" dir="5400000" algn="t" rotWithShape="0">
              <a:prstClr val="black">
                <a:alpha val="40000"/>
              </a:prstClr>
            </a:outerShdw>
          </a:effectLst>
        </p:spPr>
        <p:txBody>
          <a:bodyPr/>
          <a:lstStyle>
            <a:lvl1pPr marL="0" indent="0" algn="ctr">
              <a:buNone/>
              <a:defRPr sz="2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A1915A-0766-4A16-BAC6-5FF5C3743BBD}"/>
              </a:ext>
            </a:extLst>
          </p:cNvPr>
          <p:cNvSpPr>
            <a:spLocks noGrp="1"/>
          </p:cNvSpPr>
          <p:nvPr>
            <p:ph type="dt" sz="half" idx="10"/>
          </p:nvPr>
        </p:nvSpPr>
        <p:spPr/>
        <p:txBody>
          <a:bodyPr/>
          <a:lstStyle/>
          <a:p>
            <a:fld id="{B87FFC45-CAD4-4F75-803B-F832117CCBC8}" type="datetimeFigureOut">
              <a:rPr lang="en-US" smtClean="0"/>
              <a:t>1/10/2023</a:t>
            </a:fld>
            <a:endParaRPr lang="en-US"/>
          </a:p>
        </p:txBody>
      </p:sp>
      <p:sp>
        <p:nvSpPr>
          <p:cNvPr id="5" name="Footer Placeholder 4">
            <a:extLst>
              <a:ext uri="{FF2B5EF4-FFF2-40B4-BE49-F238E27FC236}">
                <a16:creationId xmlns:a16="http://schemas.microsoft.com/office/drawing/2014/main" id="{E7E91DE5-81A7-4A5C-A639-6924EE4A1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68516-E0CE-4DA7-9568-FA1B13239A2A}"/>
              </a:ext>
            </a:extLst>
          </p:cNvPr>
          <p:cNvSpPr>
            <a:spLocks noGrp="1"/>
          </p:cNvSpPr>
          <p:nvPr>
            <p:ph type="sldNum" sz="quarter" idx="12"/>
          </p:nvPr>
        </p:nvSpPr>
        <p:spPr/>
        <p:txBody>
          <a:bodyPr/>
          <a:lstStyle/>
          <a:p>
            <a:fld id="{83173C1A-811C-4EC3-ABF1-D67B31BD8CE7}" type="slidenum">
              <a:rPr lang="en-US" smtClean="0"/>
              <a:t>‹#›</a:t>
            </a:fld>
            <a:endParaRPr lang="en-US"/>
          </a:p>
        </p:txBody>
      </p:sp>
    </p:spTree>
    <p:extLst>
      <p:ext uri="{BB962C8B-B14F-4D97-AF65-F5344CB8AC3E}">
        <p14:creationId xmlns:p14="http://schemas.microsoft.com/office/powerpoint/2010/main" val="3217729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ubsection Header">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F22A42-F337-EDF7-0B9F-C056A40AD70F}"/>
              </a:ext>
            </a:extLst>
          </p:cNvPr>
          <p:cNvSpPr/>
          <p:nvPr userDrawn="1"/>
        </p:nvSpPr>
        <p:spPr>
          <a:xfrm>
            <a:off x="0" y="0"/>
            <a:ext cx="12192000" cy="6858000"/>
          </a:xfrm>
          <a:prstGeom prst="rect">
            <a:avLst/>
          </a:prstGeom>
          <a:gradFill flip="none" rotWithShape="1">
            <a:gsLst>
              <a:gs pos="0">
                <a:schemeClr val="accent2">
                  <a:lumMod val="89000"/>
                  <a:alpha val="70000"/>
                </a:schemeClr>
              </a:gs>
              <a:gs pos="23000">
                <a:schemeClr val="accent2">
                  <a:lumMod val="89000"/>
                  <a:alpha val="70000"/>
                </a:schemeClr>
              </a:gs>
              <a:gs pos="69000">
                <a:schemeClr val="accent2">
                  <a:lumMod val="75000"/>
                  <a:alpha val="70000"/>
                </a:schemeClr>
              </a:gs>
              <a:gs pos="97000">
                <a:schemeClr val="accent2">
                  <a:lumMod val="70000"/>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F444AFF-E897-496A-99B4-7EA22E9EB0B5}"/>
              </a:ext>
            </a:extLst>
          </p:cNvPr>
          <p:cNvSpPr>
            <a:spLocks noGrp="1"/>
          </p:cNvSpPr>
          <p:nvPr>
            <p:ph type="title"/>
          </p:nvPr>
        </p:nvSpPr>
        <p:spPr>
          <a:xfrm>
            <a:off x="831850" y="2852530"/>
            <a:ext cx="10515600" cy="2060023"/>
          </a:xfrm>
          <a:solidFill>
            <a:schemeClr val="accent2">
              <a:lumMod val="50000"/>
              <a:alpha val="49804"/>
            </a:schemeClr>
          </a:solidFill>
          <a:effectLst>
            <a:outerShdw blurRad="50800" dist="38100" dir="5400000" algn="t" rotWithShape="0">
              <a:prstClr val="black">
                <a:alpha val="40000"/>
              </a:prstClr>
            </a:outerShdw>
          </a:effectLst>
        </p:spPr>
        <p:txBody>
          <a:bodyPr anchor="ctr"/>
          <a:lstStyle>
            <a:lvl1pPr>
              <a:defRPr sz="6000" b="1">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A264AA1-E8BA-4398-8F73-30E7F92A89BA}"/>
              </a:ext>
            </a:extLst>
          </p:cNvPr>
          <p:cNvSpPr>
            <a:spLocks noGrp="1"/>
          </p:cNvSpPr>
          <p:nvPr>
            <p:ph type="body" idx="1"/>
          </p:nvPr>
        </p:nvSpPr>
        <p:spPr>
          <a:xfrm>
            <a:off x="831850" y="5049078"/>
            <a:ext cx="10515600" cy="1040572"/>
          </a:xfrm>
          <a:effectLst>
            <a:outerShdw blurRad="50800" dist="38100" dir="5400000" algn="t" rotWithShape="0">
              <a:prstClr val="black">
                <a:alpha val="40000"/>
              </a:prstClr>
            </a:outerShdw>
          </a:effectLst>
        </p:spPr>
        <p:txBody>
          <a:bodyPr/>
          <a:lstStyle>
            <a:lvl1pPr marL="0" indent="0" algn="ctr">
              <a:buNone/>
              <a:defRPr sz="2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A1915A-0766-4A16-BAC6-5FF5C3743BBD}"/>
              </a:ext>
            </a:extLst>
          </p:cNvPr>
          <p:cNvSpPr>
            <a:spLocks noGrp="1"/>
          </p:cNvSpPr>
          <p:nvPr>
            <p:ph type="dt" sz="half" idx="10"/>
          </p:nvPr>
        </p:nvSpPr>
        <p:spPr/>
        <p:txBody>
          <a:bodyPr/>
          <a:lstStyle/>
          <a:p>
            <a:fld id="{B87FFC45-CAD4-4F75-803B-F832117CCBC8}" type="datetimeFigureOut">
              <a:rPr lang="en-US" smtClean="0"/>
              <a:t>1/10/2023</a:t>
            </a:fld>
            <a:endParaRPr lang="en-US"/>
          </a:p>
        </p:txBody>
      </p:sp>
      <p:sp>
        <p:nvSpPr>
          <p:cNvPr id="5" name="Footer Placeholder 4">
            <a:extLst>
              <a:ext uri="{FF2B5EF4-FFF2-40B4-BE49-F238E27FC236}">
                <a16:creationId xmlns:a16="http://schemas.microsoft.com/office/drawing/2014/main" id="{E7E91DE5-81A7-4A5C-A639-6924EE4A1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68516-E0CE-4DA7-9568-FA1B13239A2A}"/>
              </a:ext>
            </a:extLst>
          </p:cNvPr>
          <p:cNvSpPr>
            <a:spLocks noGrp="1"/>
          </p:cNvSpPr>
          <p:nvPr>
            <p:ph type="sldNum" sz="quarter" idx="12"/>
          </p:nvPr>
        </p:nvSpPr>
        <p:spPr/>
        <p:txBody>
          <a:bodyPr/>
          <a:lstStyle/>
          <a:p>
            <a:fld id="{83173C1A-811C-4EC3-ABF1-D67B31BD8CE7}" type="slidenum">
              <a:rPr lang="en-US" smtClean="0"/>
              <a:t>‹#›</a:t>
            </a:fld>
            <a:endParaRPr lang="en-US"/>
          </a:p>
        </p:txBody>
      </p:sp>
    </p:spTree>
    <p:extLst>
      <p:ext uri="{BB962C8B-B14F-4D97-AF65-F5344CB8AC3E}">
        <p14:creationId xmlns:p14="http://schemas.microsoft.com/office/powerpoint/2010/main" val="3599518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ub-Subsection Header">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44AFF-E897-496A-99B4-7EA22E9EB0B5}"/>
              </a:ext>
            </a:extLst>
          </p:cNvPr>
          <p:cNvSpPr>
            <a:spLocks noGrp="1"/>
          </p:cNvSpPr>
          <p:nvPr>
            <p:ph type="title"/>
          </p:nvPr>
        </p:nvSpPr>
        <p:spPr>
          <a:xfrm>
            <a:off x="838200" y="2158621"/>
            <a:ext cx="10515600" cy="2540759"/>
          </a:xfrm>
          <a:noFill/>
          <a:effectLst>
            <a:outerShdw blurRad="50800" dist="38100" dir="5400000" algn="t" rotWithShape="0">
              <a:prstClr val="black">
                <a:alpha val="40000"/>
              </a:prstClr>
            </a:outerShdw>
          </a:effectLst>
        </p:spPr>
        <p:txBody>
          <a:bodyPr anchor="ctr"/>
          <a:lstStyle>
            <a:lvl1pPr>
              <a:defRPr sz="6000" b="1">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A264AA1-E8BA-4398-8F73-30E7F92A89BA}"/>
              </a:ext>
            </a:extLst>
          </p:cNvPr>
          <p:cNvSpPr>
            <a:spLocks noGrp="1"/>
          </p:cNvSpPr>
          <p:nvPr>
            <p:ph type="body" idx="1"/>
          </p:nvPr>
        </p:nvSpPr>
        <p:spPr>
          <a:xfrm>
            <a:off x="831850" y="5049078"/>
            <a:ext cx="10515600" cy="1040572"/>
          </a:xfrm>
          <a:effectLst>
            <a:outerShdw blurRad="50800" dist="38100" dir="5400000" algn="t" rotWithShape="0">
              <a:prstClr val="black">
                <a:alpha val="40000"/>
              </a:prstClr>
            </a:outerShdw>
          </a:effectLst>
        </p:spPr>
        <p:txBody>
          <a:bodyPr/>
          <a:lstStyle>
            <a:lvl1pPr marL="0" indent="0" algn="ctr">
              <a:buNone/>
              <a:defRPr sz="2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A1915A-0766-4A16-BAC6-5FF5C3743BBD}"/>
              </a:ext>
            </a:extLst>
          </p:cNvPr>
          <p:cNvSpPr>
            <a:spLocks noGrp="1"/>
          </p:cNvSpPr>
          <p:nvPr>
            <p:ph type="dt" sz="half" idx="10"/>
          </p:nvPr>
        </p:nvSpPr>
        <p:spPr/>
        <p:txBody>
          <a:bodyPr/>
          <a:lstStyle/>
          <a:p>
            <a:fld id="{B87FFC45-CAD4-4F75-803B-F832117CCBC8}" type="datetimeFigureOut">
              <a:rPr lang="en-US" smtClean="0"/>
              <a:t>1/10/2023</a:t>
            </a:fld>
            <a:endParaRPr lang="en-US"/>
          </a:p>
        </p:txBody>
      </p:sp>
      <p:sp>
        <p:nvSpPr>
          <p:cNvPr id="5" name="Footer Placeholder 4">
            <a:extLst>
              <a:ext uri="{FF2B5EF4-FFF2-40B4-BE49-F238E27FC236}">
                <a16:creationId xmlns:a16="http://schemas.microsoft.com/office/drawing/2014/main" id="{E7E91DE5-81A7-4A5C-A639-6924EE4A1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68516-E0CE-4DA7-9568-FA1B13239A2A}"/>
              </a:ext>
            </a:extLst>
          </p:cNvPr>
          <p:cNvSpPr>
            <a:spLocks noGrp="1"/>
          </p:cNvSpPr>
          <p:nvPr>
            <p:ph type="sldNum" sz="quarter" idx="12"/>
          </p:nvPr>
        </p:nvSpPr>
        <p:spPr/>
        <p:txBody>
          <a:bodyPr/>
          <a:lstStyle/>
          <a:p>
            <a:fld id="{83173C1A-811C-4EC3-ABF1-D67B31BD8CE7}" type="slidenum">
              <a:rPr lang="en-US" smtClean="0"/>
              <a:t>‹#›</a:t>
            </a:fld>
            <a:endParaRPr lang="en-US"/>
          </a:p>
        </p:txBody>
      </p:sp>
    </p:spTree>
    <p:extLst>
      <p:ext uri="{BB962C8B-B14F-4D97-AF65-F5344CB8AC3E}">
        <p14:creationId xmlns:p14="http://schemas.microsoft.com/office/powerpoint/2010/main" val="1343799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1CE4-56C5-41FF-9EBC-9EBC60D365E0}"/>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0D3FD4B-E07B-43E0-A8BC-086EE6422540}"/>
              </a:ext>
            </a:extLst>
          </p:cNvPr>
          <p:cNvSpPr>
            <a:spLocks noGrp="1"/>
          </p:cNvSpPr>
          <p:nvPr>
            <p:ph idx="1"/>
          </p:nvPr>
        </p:nvSpPr>
        <p:spPr>
          <a:xfrm>
            <a:off x="838200" y="1268082"/>
            <a:ext cx="10515600" cy="487193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F039B-4F16-4E71-A2C3-85E2DA18EA15}"/>
              </a:ext>
            </a:extLst>
          </p:cNvPr>
          <p:cNvSpPr>
            <a:spLocks noGrp="1"/>
          </p:cNvSpPr>
          <p:nvPr>
            <p:ph type="dt" sz="half" idx="10"/>
          </p:nvPr>
        </p:nvSpPr>
        <p:spPr/>
        <p:txBody>
          <a:bodyPr/>
          <a:lstStyle/>
          <a:p>
            <a:fld id="{B87FFC45-CAD4-4F75-803B-F832117CCBC8}" type="datetimeFigureOut">
              <a:rPr lang="en-US" smtClean="0"/>
              <a:t>1/10/2023</a:t>
            </a:fld>
            <a:endParaRPr lang="en-US"/>
          </a:p>
        </p:txBody>
      </p:sp>
      <p:sp>
        <p:nvSpPr>
          <p:cNvPr id="5" name="Footer Placeholder 4">
            <a:extLst>
              <a:ext uri="{FF2B5EF4-FFF2-40B4-BE49-F238E27FC236}">
                <a16:creationId xmlns:a16="http://schemas.microsoft.com/office/drawing/2014/main" id="{0C94F403-623F-4E50-AC31-46FEF0439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8767B-020F-45B8-BA2B-D39B4CB88BFD}"/>
              </a:ext>
            </a:extLst>
          </p:cNvPr>
          <p:cNvSpPr>
            <a:spLocks noGrp="1"/>
          </p:cNvSpPr>
          <p:nvPr>
            <p:ph type="sldNum" sz="quarter" idx="12"/>
          </p:nvPr>
        </p:nvSpPr>
        <p:spPr/>
        <p:txBody>
          <a:bodyPr/>
          <a:lstStyle/>
          <a:p>
            <a:fld id="{83173C1A-811C-4EC3-ABF1-D67B31BD8CE7}" type="slidenum">
              <a:rPr lang="en-US" smtClean="0"/>
              <a:t>‹#›</a:t>
            </a:fld>
            <a:endParaRPr lang="en-US"/>
          </a:p>
        </p:txBody>
      </p:sp>
      <p:cxnSp>
        <p:nvCxnSpPr>
          <p:cNvPr id="7" name="Straight Connector 6">
            <a:extLst>
              <a:ext uri="{FF2B5EF4-FFF2-40B4-BE49-F238E27FC236}">
                <a16:creationId xmlns:a16="http://schemas.microsoft.com/office/drawing/2014/main" id="{3866DBDF-1BD8-4658-ABD9-9EDE85A13308}"/>
              </a:ext>
            </a:extLst>
          </p:cNvPr>
          <p:cNvCxnSpPr>
            <a:cxnSpLocks/>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E74B61-88C9-B9F3-8FFD-A70F84DF44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1111633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00CE-6E98-4613-9B8D-4603D7AAC250}"/>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2CEFAD9-0E09-4CDE-848C-F2BE2ABBB09B}"/>
              </a:ext>
            </a:extLst>
          </p:cNvPr>
          <p:cNvSpPr>
            <a:spLocks noGrp="1"/>
          </p:cNvSpPr>
          <p:nvPr>
            <p:ph sz="half" idx="1"/>
          </p:nvPr>
        </p:nvSpPr>
        <p:spPr>
          <a:xfrm>
            <a:off x="838200" y="1306851"/>
            <a:ext cx="5181600" cy="48701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96C61D-447B-4FB8-9440-13C873E6FD03}"/>
              </a:ext>
            </a:extLst>
          </p:cNvPr>
          <p:cNvSpPr>
            <a:spLocks noGrp="1"/>
          </p:cNvSpPr>
          <p:nvPr>
            <p:ph sz="half" idx="2"/>
          </p:nvPr>
        </p:nvSpPr>
        <p:spPr>
          <a:xfrm>
            <a:off x="6172200" y="1306851"/>
            <a:ext cx="5181600" cy="48701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C263517-6DF2-4106-B348-551A36BFA705}"/>
              </a:ext>
            </a:extLst>
          </p:cNvPr>
          <p:cNvSpPr>
            <a:spLocks noGrp="1"/>
          </p:cNvSpPr>
          <p:nvPr>
            <p:ph type="dt" sz="half" idx="10"/>
          </p:nvPr>
        </p:nvSpPr>
        <p:spPr/>
        <p:txBody>
          <a:bodyPr/>
          <a:lstStyle/>
          <a:p>
            <a:fld id="{B87FFC45-CAD4-4F75-803B-F832117CCBC8}" type="datetimeFigureOut">
              <a:rPr lang="en-US" smtClean="0"/>
              <a:t>1/10/2023</a:t>
            </a:fld>
            <a:endParaRPr lang="en-US"/>
          </a:p>
        </p:txBody>
      </p:sp>
      <p:sp>
        <p:nvSpPr>
          <p:cNvPr id="6" name="Footer Placeholder 5">
            <a:extLst>
              <a:ext uri="{FF2B5EF4-FFF2-40B4-BE49-F238E27FC236}">
                <a16:creationId xmlns:a16="http://schemas.microsoft.com/office/drawing/2014/main" id="{7BF4E09D-C5B6-48C6-8DD5-35EB314B6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2618E3-1B3B-468B-8C5A-D8F04C9CA205}"/>
              </a:ext>
            </a:extLst>
          </p:cNvPr>
          <p:cNvSpPr>
            <a:spLocks noGrp="1"/>
          </p:cNvSpPr>
          <p:nvPr>
            <p:ph type="sldNum" sz="quarter" idx="12"/>
          </p:nvPr>
        </p:nvSpPr>
        <p:spPr/>
        <p:txBody>
          <a:bodyPr/>
          <a:lstStyle/>
          <a:p>
            <a:fld id="{83173C1A-811C-4EC3-ABF1-D67B31BD8CE7}" type="slidenum">
              <a:rPr lang="en-US" smtClean="0"/>
              <a:t>‹#›</a:t>
            </a:fld>
            <a:endParaRPr lang="en-US"/>
          </a:p>
        </p:txBody>
      </p:sp>
      <p:cxnSp>
        <p:nvCxnSpPr>
          <p:cNvPr id="8" name="Straight Connector 7">
            <a:extLst>
              <a:ext uri="{FF2B5EF4-FFF2-40B4-BE49-F238E27FC236}">
                <a16:creationId xmlns:a16="http://schemas.microsoft.com/office/drawing/2014/main" id="{433F288E-349B-4134-AF96-B840DB8E6237}"/>
              </a:ext>
            </a:extLst>
          </p:cNvPr>
          <p:cNvCxnSpPr>
            <a:cxnSpLocks/>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AD72533C-3E44-831C-CE17-22F9767E4C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3594899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2CDE-5C94-44C7-85C7-0E2FE190B3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BD2F52-DACF-4EB7-96DA-DB37F6E12A25}"/>
              </a:ext>
            </a:extLst>
          </p:cNvPr>
          <p:cNvSpPr>
            <a:spLocks noGrp="1"/>
          </p:cNvSpPr>
          <p:nvPr>
            <p:ph type="dt" sz="half" idx="10"/>
          </p:nvPr>
        </p:nvSpPr>
        <p:spPr/>
        <p:txBody>
          <a:bodyPr/>
          <a:lstStyle/>
          <a:p>
            <a:fld id="{B87FFC45-CAD4-4F75-803B-F832117CCBC8}" type="datetimeFigureOut">
              <a:rPr lang="en-US" smtClean="0"/>
              <a:t>1/10/2023</a:t>
            </a:fld>
            <a:endParaRPr lang="en-US"/>
          </a:p>
        </p:txBody>
      </p:sp>
      <p:sp>
        <p:nvSpPr>
          <p:cNvPr id="4" name="Footer Placeholder 3">
            <a:extLst>
              <a:ext uri="{FF2B5EF4-FFF2-40B4-BE49-F238E27FC236}">
                <a16:creationId xmlns:a16="http://schemas.microsoft.com/office/drawing/2014/main" id="{89C0068B-1B46-458E-AE92-2D771D9CE5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6D68B2-19CA-4821-9889-05642F8DC14F}"/>
              </a:ext>
            </a:extLst>
          </p:cNvPr>
          <p:cNvSpPr>
            <a:spLocks noGrp="1"/>
          </p:cNvSpPr>
          <p:nvPr>
            <p:ph type="sldNum" sz="quarter" idx="12"/>
          </p:nvPr>
        </p:nvSpPr>
        <p:spPr/>
        <p:txBody>
          <a:bodyPr/>
          <a:lstStyle/>
          <a:p>
            <a:fld id="{83173C1A-811C-4EC3-ABF1-D67B31BD8CE7}"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24079BA5-FA6E-3ED1-A053-5A1B732C42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3734790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BD859-72BD-40CE-9BF2-3D4D81A5D227}"/>
              </a:ext>
            </a:extLst>
          </p:cNvPr>
          <p:cNvSpPr>
            <a:spLocks noGrp="1"/>
          </p:cNvSpPr>
          <p:nvPr>
            <p:ph type="dt" sz="half" idx="10"/>
          </p:nvPr>
        </p:nvSpPr>
        <p:spPr/>
        <p:txBody>
          <a:bodyPr/>
          <a:lstStyle/>
          <a:p>
            <a:fld id="{B87FFC45-CAD4-4F75-803B-F832117CCBC8}" type="datetimeFigureOut">
              <a:rPr lang="en-US" smtClean="0"/>
              <a:t>1/10/2023</a:t>
            </a:fld>
            <a:endParaRPr lang="en-US"/>
          </a:p>
        </p:txBody>
      </p:sp>
      <p:sp>
        <p:nvSpPr>
          <p:cNvPr id="3" name="Footer Placeholder 2">
            <a:extLst>
              <a:ext uri="{FF2B5EF4-FFF2-40B4-BE49-F238E27FC236}">
                <a16:creationId xmlns:a16="http://schemas.microsoft.com/office/drawing/2014/main" id="{ADE28FFF-DE4F-423C-ABEB-C660801265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C415E-23F1-4A92-B9CB-C71BF69B9C27}"/>
              </a:ext>
            </a:extLst>
          </p:cNvPr>
          <p:cNvSpPr>
            <a:spLocks noGrp="1"/>
          </p:cNvSpPr>
          <p:nvPr>
            <p:ph type="sldNum" sz="quarter" idx="12"/>
          </p:nvPr>
        </p:nvSpPr>
        <p:spPr/>
        <p:txBody>
          <a:bodyPr/>
          <a:lstStyle/>
          <a:p>
            <a:fld id="{83173C1A-811C-4EC3-ABF1-D67B31BD8CE7}"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B61DDA50-AB87-CA3E-365F-2A610BEF09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611576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0AEE9-33FE-4CD9-91B0-A09EBA237188}"/>
              </a:ext>
            </a:extLst>
          </p:cNvPr>
          <p:cNvSpPr>
            <a:spLocks noGrp="1"/>
          </p:cNvSpPr>
          <p:nvPr>
            <p:ph type="title"/>
          </p:nvPr>
        </p:nvSpPr>
        <p:spPr>
          <a:xfrm>
            <a:off x="838200" y="365125"/>
            <a:ext cx="10515600" cy="76233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3E4698-DC2D-4252-A490-2FF47AE83FCA}"/>
              </a:ext>
            </a:extLst>
          </p:cNvPr>
          <p:cNvSpPr>
            <a:spLocks noGrp="1"/>
          </p:cNvSpPr>
          <p:nvPr>
            <p:ph type="body" idx="1"/>
          </p:nvPr>
        </p:nvSpPr>
        <p:spPr>
          <a:xfrm>
            <a:off x="838200" y="1386730"/>
            <a:ext cx="10515600" cy="47902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A73D77-D96E-43B8-96AE-E6ABE75F2D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7FFC45-CAD4-4F75-803B-F832117CCBC8}" type="datetimeFigureOut">
              <a:rPr lang="en-US" smtClean="0"/>
              <a:t>1/10/2023</a:t>
            </a:fld>
            <a:endParaRPr lang="en-US"/>
          </a:p>
        </p:txBody>
      </p:sp>
      <p:sp>
        <p:nvSpPr>
          <p:cNvPr id="5" name="Footer Placeholder 4">
            <a:extLst>
              <a:ext uri="{FF2B5EF4-FFF2-40B4-BE49-F238E27FC236}">
                <a16:creationId xmlns:a16="http://schemas.microsoft.com/office/drawing/2014/main" id="{52436011-E576-434E-AEE4-2BD129784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721986-2EEB-481E-9F68-A6887B625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73C1A-811C-4EC3-ABF1-D67B31BD8CE7}" type="slidenum">
              <a:rPr lang="en-US" smtClean="0"/>
              <a:t>‹#›</a:t>
            </a:fld>
            <a:endParaRPr lang="en-US"/>
          </a:p>
        </p:txBody>
      </p:sp>
    </p:spTree>
    <p:extLst>
      <p:ext uri="{BB962C8B-B14F-4D97-AF65-F5344CB8AC3E}">
        <p14:creationId xmlns:p14="http://schemas.microsoft.com/office/powerpoint/2010/main" val="72653319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63" r:id="rId3"/>
    <p:sldLayoutId id="2147483670" r:id="rId4"/>
    <p:sldLayoutId id="2147483673" r:id="rId5"/>
    <p:sldLayoutId id="2147483662" r:id="rId6"/>
    <p:sldLayoutId id="2147483664" r:id="rId7"/>
    <p:sldLayoutId id="2147483666" r:id="rId8"/>
    <p:sldLayoutId id="2147483667" r:id="rId9"/>
    <p:sldLayoutId id="2147483674" r:id="rId10"/>
    <p:sldLayoutId id="2147483671" r:id="rId11"/>
    <p:sldLayoutId id="2147483672" r:id="rId12"/>
  </p:sldLayoutIdLst>
  <p:txStyles>
    <p:titleStyle>
      <a:lvl1pPr algn="ctr"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6.xml"/><Relationship Id="rId4" Type="http://schemas.microsoft.com/office/2007/relationships/hdphoto" Target="../media/hdphoto1.wdp"/></Relationships>
</file>

<file path=ppt/slides/_rels/slide1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g"/><Relationship Id="rId1" Type="http://schemas.openxmlformats.org/officeDocument/2006/relationships/slideLayout" Target="../slideLayouts/slideLayout12.xml"/><Relationship Id="rId4" Type="http://schemas.openxmlformats.org/officeDocument/2006/relationships/image" Target="../media/image111.jpeg"/></Relationships>
</file>

<file path=ppt/slides/_rels/slide135.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15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6.xml"/><Relationship Id="rId4" Type="http://schemas.openxmlformats.org/officeDocument/2006/relationships/image" Target="../media/image129.png"/></Relationships>
</file>

<file path=ppt/slides/_rels/slide15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6.xml"/><Relationship Id="rId4" Type="http://schemas.openxmlformats.org/officeDocument/2006/relationships/image" Target="../media/image132.png"/></Relationships>
</file>

<file path=ppt/slides/_rels/slide158.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11.xml"/></Relationships>
</file>

<file path=ppt/slides/_rels/slide16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6.xml"/><Relationship Id="rId4" Type="http://schemas.openxmlformats.org/officeDocument/2006/relationships/image" Target="../media/image141.png"/></Relationships>
</file>

<file path=ppt/slides/_rels/slide164.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11.xml"/></Relationships>
</file>

<file path=ppt/slides/_rels/slide166.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g"/><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4.jpg"/><Relationship Id="rId1" Type="http://schemas.openxmlformats.org/officeDocument/2006/relationships/slideLayout" Target="../slideLayouts/slideLayout6.xml"/><Relationship Id="rId4" Type="http://schemas.openxmlformats.org/officeDocument/2006/relationships/image" Target="../media/image156.jpg"/></Relationships>
</file>

<file path=ppt/slides/_rels/slide174.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6.xml"/><Relationship Id="rId4" Type="http://schemas.openxmlformats.org/officeDocument/2006/relationships/image" Target="../media/image160.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6.xml"/><Relationship Id="rId5" Type="http://schemas.openxmlformats.org/officeDocument/2006/relationships/image" Target="../media/image169.png"/><Relationship Id="rId4" Type="http://schemas.openxmlformats.org/officeDocument/2006/relationships/image" Target="../media/image168.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170.png"/><Relationship Id="rId1" Type="http://schemas.openxmlformats.org/officeDocument/2006/relationships/slideLayout" Target="../slideLayouts/slideLayout6.xml"/><Relationship Id="rId4" Type="http://schemas.openxmlformats.org/officeDocument/2006/relationships/image" Target="../media/image17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11.xml"/></Relationships>
</file>

<file path=ppt/slides/_rels/slide194.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174.jpg"/><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1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hyperlink" Target="https://www.youtube.com/watch?v=x7gst82ayzw" TargetMode="External"/><Relationship Id="rId4" Type="http://schemas.openxmlformats.org/officeDocument/2006/relationships/image" Target="../media/image17.svg"/></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11.xml"/></Relationships>
</file>

<file path=ppt/slides/_rels/slide20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png"/><Relationship Id="rId1" Type="http://schemas.openxmlformats.org/officeDocument/2006/relationships/slideLayout" Target="../slideLayouts/slideLayout6.xml"/><Relationship Id="rId5" Type="http://schemas.openxmlformats.org/officeDocument/2006/relationships/image" Target="../media/image191.jpeg"/><Relationship Id="rId4" Type="http://schemas.openxmlformats.org/officeDocument/2006/relationships/image" Target="../media/image190.jpeg"/></Relationships>
</file>

<file path=ppt/slides/_rels/slide214.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2" Type="http://schemas.openxmlformats.org/officeDocument/2006/relationships/image" Target="../media/image193.jpg"/><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gif"/><Relationship Id="rId1" Type="http://schemas.openxmlformats.org/officeDocument/2006/relationships/slideLayout" Target="../slideLayouts/slideLayout6.xml"/><Relationship Id="rId4" Type="http://schemas.openxmlformats.org/officeDocument/2006/relationships/image" Target="../media/image198.png"/></Relationships>
</file>

<file path=ppt/slides/_rels/slide219.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image" Target="../media/image19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6.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220.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image" Target="../media/image201.jpg"/><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image" Target="../media/image206.jpg"/><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30.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png"/><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2" Type="http://schemas.openxmlformats.org/officeDocument/2006/relationships/image" Target="../media/image215.jpg"/><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7.png"/><Relationship Id="rId7" Type="http://schemas.openxmlformats.org/officeDocument/2006/relationships/image" Target="../media/image219.png"/><Relationship Id="rId2" Type="http://schemas.openxmlformats.org/officeDocument/2006/relationships/image" Target="../media/image216.png"/><Relationship Id="rId1" Type="http://schemas.openxmlformats.org/officeDocument/2006/relationships/slideLayout" Target="../slideLayouts/slideLayout6.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218.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2" Type="http://schemas.openxmlformats.org/officeDocument/2006/relationships/image" Target="../media/image222.jpg"/><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2" Type="http://schemas.openxmlformats.org/officeDocument/2006/relationships/image" Target="../media/image223.jpg"/><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1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3" Type="http://schemas.openxmlformats.org/officeDocument/2006/relationships/image" Target="../media/image233.wmf"/><Relationship Id="rId2" Type="http://schemas.openxmlformats.org/officeDocument/2006/relationships/image" Target="../media/image232.png"/><Relationship Id="rId1" Type="http://schemas.openxmlformats.org/officeDocument/2006/relationships/slideLayout" Target="../slideLayouts/slideLayout6.xml"/><Relationship Id="rId4" Type="http://schemas.openxmlformats.org/officeDocument/2006/relationships/image" Target="../media/image234.wmf"/></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1.xml"/></Relationships>
</file>

<file path=ppt/slides/_rels/slide257.xml.rels><?xml version="1.0" encoding="UTF-8" standalone="yes"?>
<Relationships xmlns="http://schemas.openxmlformats.org/package/2006/relationships"><Relationship Id="rId2" Type="http://schemas.openxmlformats.org/officeDocument/2006/relationships/image" Target="../media/image236.jpg"/><Relationship Id="rId1" Type="http://schemas.openxmlformats.org/officeDocument/2006/relationships/slideLayout" Target="../slideLayouts/slideLayout1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 Id="rId5" Type="http://schemas.openxmlformats.org/officeDocument/2006/relationships/image" Target="../media/image43.jpg"/><Relationship Id="rId4" Type="http://schemas.openxmlformats.org/officeDocument/2006/relationships/image" Target="../media/image42.jpg"/></Relationships>
</file>

<file path=ppt/slides/_rels/slide260.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12.xml"/></Relationships>
</file>

<file path=ppt/slides/_rels/slide261.xml.rels><?xml version="1.0" encoding="UTF-8" standalone="yes"?>
<Relationships xmlns="http://schemas.openxmlformats.org/package/2006/relationships"><Relationship Id="rId2" Type="http://schemas.openxmlformats.org/officeDocument/2006/relationships/image" Target="../media/image239.jpg"/><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2" Type="http://schemas.openxmlformats.org/officeDocument/2006/relationships/image" Target="../media/image240.jpg"/><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xml"/></Relationships>
</file>

<file path=ppt/slides/_rels/slide268.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3" Type="http://schemas.openxmlformats.org/officeDocument/2006/relationships/image" Target="../media/image243.jpg"/><Relationship Id="rId2" Type="http://schemas.openxmlformats.org/officeDocument/2006/relationships/image" Target="../media/image242.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6.xml"/><Relationship Id="rId4" Type="http://schemas.openxmlformats.org/officeDocument/2006/relationships/image" Target="../media/image241.jpeg"/></Relationships>
</file>

<file path=ppt/slides/_rels/slide272.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xml"/></Relationships>
</file>

<file path=ppt/slides/_rels/slide273.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6.png"/><Relationship Id="rId1" Type="http://schemas.openxmlformats.org/officeDocument/2006/relationships/slideLayout" Target="../slideLayouts/slideLayout6.xml"/></Relationships>
</file>

<file path=ppt/slides/_rels/slide274.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7.png"/><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8.png"/><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1.jpeg"/><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280.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4.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12.xml"/></Relationships>
</file>

<file path=ppt/slides/_rels/slide285.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6.xml"/></Relationships>
</file>

<file path=ppt/slides/_rels/slide286.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6.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8.xml.rels><?xml version="1.0" encoding="UTF-8" standalone="yes"?>
<Relationships xmlns="http://schemas.openxmlformats.org/package/2006/relationships"><Relationship Id="rId2" Type="http://schemas.openxmlformats.org/officeDocument/2006/relationships/image" Target="../media/image255.jpg"/><Relationship Id="rId1" Type="http://schemas.openxmlformats.org/officeDocument/2006/relationships/slideLayout" Target="../slideLayouts/slideLayout6.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1.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6.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3.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6.xml"/></Relationships>
</file>

<file path=ppt/slides/_rels/slide294.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jpeg"/><Relationship Id="rId1" Type="http://schemas.openxmlformats.org/officeDocument/2006/relationships/slideLayout" Target="../slideLayouts/slideLayout6.xml"/></Relationships>
</file>

<file path=ppt/slides/_rels/slide295.xml.rels><?xml version="1.0" encoding="UTF-8" standalone="yes"?>
<Relationships xmlns="http://schemas.openxmlformats.org/package/2006/relationships"><Relationship Id="rId2" Type="http://schemas.openxmlformats.org/officeDocument/2006/relationships/image" Target="../media/image261.jpg"/><Relationship Id="rId1" Type="http://schemas.openxmlformats.org/officeDocument/2006/relationships/slideLayout" Target="../slideLayouts/slideLayout1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7.xml.rels><?xml version="1.0" encoding="UTF-8" standalone="yes"?>
<Relationships xmlns="http://schemas.openxmlformats.org/package/2006/relationships"><Relationship Id="rId2" Type="http://schemas.openxmlformats.org/officeDocument/2006/relationships/image" Target="../media/image262.jpg"/><Relationship Id="rId1" Type="http://schemas.openxmlformats.org/officeDocument/2006/relationships/slideLayout" Target="../slideLayouts/slideLayout12.xml"/></Relationships>
</file>

<file path=ppt/slides/_rels/slide298.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6.xml"/></Relationships>
</file>

<file path=ppt/slides/_rels/slide299.xml.rels><?xml version="1.0" encoding="UTF-8" standalone="yes"?>
<Relationships xmlns="http://schemas.openxmlformats.org/package/2006/relationships"><Relationship Id="rId2" Type="http://schemas.openxmlformats.org/officeDocument/2006/relationships/image" Target="../media/image264.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2.xml.rels><?xml version="1.0" encoding="UTF-8" standalone="yes"?>
<Relationships xmlns="http://schemas.openxmlformats.org/package/2006/relationships"><Relationship Id="rId2" Type="http://schemas.openxmlformats.org/officeDocument/2006/relationships/image" Target="../media/image265.jpg"/><Relationship Id="rId1" Type="http://schemas.openxmlformats.org/officeDocument/2006/relationships/slideLayout" Target="../slideLayouts/slideLayout11.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5.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6.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7.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6.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1.xml.rels><?xml version="1.0" encoding="UTF-8" standalone="yes"?>
<Relationships xmlns="http://schemas.openxmlformats.org/package/2006/relationships"><Relationship Id="rId2" Type="http://schemas.openxmlformats.org/officeDocument/2006/relationships/image" Target="../media/image268.jpg"/><Relationship Id="rId1" Type="http://schemas.openxmlformats.org/officeDocument/2006/relationships/slideLayout" Target="../slideLayouts/slideLayout12.xml"/></Relationships>
</file>

<file path=ppt/slides/_rels/slide312.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png"/><Relationship Id="rId1" Type="http://schemas.openxmlformats.org/officeDocument/2006/relationships/slideLayout" Target="../slideLayouts/slideLayout11.xml"/></Relationships>
</file>

<file path=ppt/slides/_rels/slide313.xml.rels><?xml version="1.0" encoding="UTF-8" standalone="yes"?>
<Relationships xmlns="http://schemas.openxmlformats.org/package/2006/relationships"><Relationship Id="rId3" Type="http://schemas.openxmlformats.org/officeDocument/2006/relationships/image" Target="../media/image271.jpg"/><Relationship Id="rId2" Type="http://schemas.openxmlformats.org/officeDocument/2006/relationships/image" Target="../media/image269.png"/><Relationship Id="rId1" Type="http://schemas.openxmlformats.org/officeDocument/2006/relationships/slideLayout" Target="../slideLayouts/slideLayout11.xml"/></Relationships>
</file>

<file path=ppt/slides/_rels/slide314.xml.rels><?xml version="1.0" encoding="UTF-8" standalone="yes"?>
<Relationships xmlns="http://schemas.openxmlformats.org/package/2006/relationships"><Relationship Id="rId3" Type="http://schemas.openxmlformats.org/officeDocument/2006/relationships/image" Target="../media/image272.jpg"/><Relationship Id="rId2" Type="http://schemas.openxmlformats.org/officeDocument/2006/relationships/image" Target="../media/image269.png"/><Relationship Id="rId1" Type="http://schemas.openxmlformats.org/officeDocument/2006/relationships/slideLayout" Target="../slideLayouts/slideLayout11.xml"/></Relationships>
</file>

<file path=ppt/slides/_rels/slide315.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9.xml"/></Relationships>
</file>

<file path=ppt/slides/_rels/slide316.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6.xml"/></Relationships>
</file>

<file path=ppt/slides/_rels/slide317.xml.rels><?xml version="1.0" encoding="UTF-8" standalone="yes"?>
<Relationships xmlns="http://schemas.openxmlformats.org/package/2006/relationships"><Relationship Id="rId2" Type="http://schemas.openxmlformats.org/officeDocument/2006/relationships/image" Target="../media/image275.jpg"/><Relationship Id="rId1" Type="http://schemas.openxmlformats.org/officeDocument/2006/relationships/slideLayout" Target="../slideLayouts/slideLayout11.xml"/></Relationships>
</file>

<file path=ppt/slides/_rels/slide318.xml.rels><?xml version="1.0" encoding="UTF-8" standalone="yes"?>
<Relationships xmlns="http://schemas.openxmlformats.org/package/2006/relationships"><Relationship Id="rId2" Type="http://schemas.openxmlformats.org/officeDocument/2006/relationships/image" Target="../media/image272.jpg"/><Relationship Id="rId1" Type="http://schemas.openxmlformats.org/officeDocument/2006/relationships/slideLayout" Target="../slideLayouts/slideLayout11.xml"/></Relationships>
</file>

<file path=ppt/slides/_rels/slide319.xml.rels><?xml version="1.0" encoding="UTF-8" standalone="yes"?>
<Relationships xmlns="http://schemas.openxmlformats.org/package/2006/relationships"><Relationship Id="rId2" Type="http://schemas.openxmlformats.org/officeDocument/2006/relationships/image" Target="../media/image276.jp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0.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xml"/></Relationships>
</file>

<file path=ppt/slides/_rels/slide321.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jpeg"/><Relationship Id="rId1" Type="http://schemas.openxmlformats.org/officeDocument/2006/relationships/slideLayout" Target="../slideLayouts/slideLayout6.xml"/><Relationship Id="rId4" Type="http://schemas.openxmlformats.org/officeDocument/2006/relationships/image" Target="../media/image241.jpeg"/></Relationships>
</file>

<file path=ppt/slides/_rels/slide322.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6.xml"/></Relationships>
</file>

<file path=ppt/slides/_rels/slide323.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png"/><Relationship Id="rId1" Type="http://schemas.openxmlformats.org/officeDocument/2006/relationships/slideLayout" Target="../slideLayouts/slideLayout6.xml"/><Relationship Id="rId4" Type="http://schemas.openxmlformats.org/officeDocument/2006/relationships/image" Target="../media/image241.jpeg"/></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6.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6.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8.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6.xml"/></Relationships>
</file>

<file path=ppt/slides/_rels/slide329.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0.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6.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2.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6.xml"/></Relationships>
</file>

<file path=ppt/slides/_rels/slide333.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6.xml"/></Relationships>
</file>

<file path=ppt/slides/_rels/slide334.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6.xml"/></Relationships>
</file>

<file path=ppt/slides/_rels/slide335.xml.rels><?xml version="1.0" encoding="UTF-8" standalone="yes"?>
<Relationships xmlns="http://schemas.openxmlformats.org/package/2006/relationships"><Relationship Id="rId2" Type="http://schemas.openxmlformats.org/officeDocument/2006/relationships/image" Target="../media/image289.jpg"/><Relationship Id="rId1" Type="http://schemas.openxmlformats.org/officeDocument/2006/relationships/slideLayout" Target="../slideLayouts/slideLayout6.xml"/></Relationships>
</file>

<file path=ppt/slides/_rels/slide336.xml.rels><?xml version="1.0" encoding="UTF-8" standalone="yes"?>
<Relationships xmlns="http://schemas.openxmlformats.org/package/2006/relationships"><Relationship Id="rId2" Type="http://schemas.openxmlformats.org/officeDocument/2006/relationships/image" Target="../media/image290.jpg"/><Relationship Id="rId1" Type="http://schemas.openxmlformats.org/officeDocument/2006/relationships/slideLayout" Target="../slideLayouts/slideLayout11.xml"/></Relationships>
</file>

<file path=ppt/slides/_rels/slide337.xml.rels><?xml version="1.0" encoding="UTF-8" standalone="yes"?>
<Relationships xmlns="http://schemas.openxmlformats.org/package/2006/relationships"><Relationship Id="rId2" Type="http://schemas.openxmlformats.org/officeDocument/2006/relationships/image" Target="../media/image291.jpg"/><Relationship Id="rId1" Type="http://schemas.openxmlformats.org/officeDocument/2006/relationships/slideLayout" Target="../slideLayouts/slideLayout6.xml"/></Relationships>
</file>

<file path=ppt/slides/_rels/slide338.xml.rels><?xml version="1.0" encoding="UTF-8" standalone="yes"?>
<Relationships xmlns="http://schemas.openxmlformats.org/package/2006/relationships"><Relationship Id="rId2" Type="http://schemas.openxmlformats.org/officeDocument/2006/relationships/image" Target="../media/image292.jpg"/><Relationship Id="rId1" Type="http://schemas.openxmlformats.org/officeDocument/2006/relationships/slideLayout" Target="../slideLayouts/slideLayout1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0.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6.xml"/></Relationships>
</file>

<file path=ppt/slides/_rels/slide341.xml.rels><?xml version="1.0" encoding="UTF-8" standalone="yes"?>
<Relationships xmlns="http://schemas.openxmlformats.org/package/2006/relationships"><Relationship Id="rId3" Type="http://schemas.openxmlformats.org/officeDocument/2006/relationships/image" Target="../media/image295.jpg"/><Relationship Id="rId2" Type="http://schemas.openxmlformats.org/officeDocument/2006/relationships/image" Target="../media/image294.jpg"/><Relationship Id="rId1" Type="http://schemas.openxmlformats.org/officeDocument/2006/relationships/slideLayout" Target="../slideLayouts/slideLayout6.xml"/><Relationship Id="rId4" Type="http://schemas.openxmlformats.org/officeDocument/2006/relationships/image" Target="../media/image296.jpg"/></Relationships>
</file>

<file path=ppt/slides/_rels/slide342.xml.rels><?xml version="1.0" encoding="UTF-8" standalone="yes"?>
<Relationships xmlns="http://schemas.openxmlformats.org/package/2006/relationships"><Relationship Id="rId2" Type="http://schemas.openxmlformats.org/officeDocument/2006/relationships/image" Target="../media/image297.jpg"/><Relationship Id="rId1" Type="http://schemas.openxmlformats.org/officeDocument/2006/relationships/slideLayout" Target="../slideLayouts/slideLayout12.xml"/></Relationships>
</file>

<file path=ppt/slides/_rels/slide343.xml.rels><?xml version="1.0" encoding="UTF-8" standalone="yes"?>
<Relationships xmlns="http://schemas.openxmlformats.org/package/2006/relationships"><Relationship Id="rId3" Type="http://schemas.openxmlformats.org/officeDocument/2006/relationships/image" Target="../media/image298.jpg"/><Relationship Id="rId2" Type="http://schemas.openxmlformats.org/officeDocument/2006/relationships/image" Target="../media/image297.jpg"/><Relationship Id="rId1" Type="http://schemas.openxmlformats.org/officeDocument/2006/relationships/slideLayout" Target="../slideLayouts/slideLayout12.xml"/></Relationships>
</file>

<file path=ppt/slides/_rels/slide344.xml.rels><?xml version="1.0" encoding="UTF-8" standalone="yes"?>
<Relationships xmlns="http://schemas.openxmlformats.org/package/2006/relationships"><Relationship Id="rId2" Type="http://schemas.openxmlformats.org/officeDocument/2006/relationships/image" Target="../media/image299.jpg"/><Relationship Id="rId1" Type="http://schemas.openxmlformats.org/officeDocument/2006/relationships/slideLayout" Target="../slideLayouts/slideLayout11.xml"/></Relationships>
</file>

<file path=ppt/slides/_rels/slide345.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6.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9.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1.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6.xml"/></Relationships>
</file>

<file path=ppt/slides/_rels/slide352.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6.xml"/></Relationships>
</file>

<file path=ppt/slides/_rels/slide353.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6.xml"/></Relationships>
</file>

<file path=ppt/slides/_rels/slide354.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6.xml"/></Relationships>
</file>

<file path=ppt/slides/_rels/slide355.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6.xml"/></Relationships>
</file>

<file path=ppt/slides/_rels/slide356.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image" Target="../media/image307.jpeg"/><Relationship Id="rId1" Type="http://schemas.openxmlformats.org/officeDocument/2006/relationships/slideLayout" Target="../slideLayouts/slideLayout6.xml"/><Relationship Id="rId4" Type="http://schemas.openxmlformats.org/officeDocument/2006/relationships/image" Target="../media/image309.jpeg"/></Relationships>
</file>

<file path=ppt/slides/_rels/slide357.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image" Target="../media/image310.jpeg"/><Relationship Id="rId1" Type="http://schemas.openxmlformats.org/officeDocument/2006/relationships/slideLayout" Target="../slideLayouts/slideLayout6.xml"/></Relationships>
</file>

<file path=ppt/slides/_rels/slide358.xml.rels><?xml version="1.0" encoding="UTF-8" standalone="yes"?>
<Relationships xmlns="http://schemas.openxmlformats.org/package/2006/relationships"><Relationship Id="rId3" Type="http://schemas.openxmlformats.org/officeDocument/2006/relationships/image" Target="../media/image313.jpg"/><Relationship Id="rId2" Type="http://schemas.openxmlformats.org/officeDocument/2006/relationships/image" Target="../media/image312.jpg"/><Relationship Id="rId1" Type="http://schemas.openxmlformats.org/officeDocument/2006/relationships/slideLayout" Target="../slideLayouts/slideLayout12.xml"/></Relationships>
</file>

<file path=ppt/slides/_rels/slide359.xml.rels><?xml version="1.0" encoding="UTF-8" standalone="yes"?>
<Relationships xmlns="http://schemas.openxmlformats.org/package/2006/relationships"><Relationship Id="rId2" Type="http://schemas.openxmlformats.org/officeDocument/2006/relationships/image" Target="../media/image314.jp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0.xml.rels><?xml version="1.0" encoding="UTF-8" standalone="yes"?>
<Relationships xmlns="http://schemas.openxmlformats.org/package/2006/relationships"><Relationship Id="rId2" Type="http://schemas.openxmlformats.org/officeDocument/2006/relationships/image" Target="../media/image312.jpg"/><Relationship Id="rId1" Type="http://schemas.openxmlformats.org/officeDocument/2006/relationships/slideLayout" Target="../slideLayouts/slideLayout1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3.xml.rels><?xml version="1.0" encoding="UTF-8" standalone="yes"?>
<Relationships xmlns="http://schemas.openxmlformats.org/package/2006/relationships"><Relationship Id="rId2" Type="http://schemas.openxmlformats.org/officeDocument/2006/relationships/image" Target="../media/image315.jpeg"/><Relationship Id="rId1" Type="http://schemas.openxmlformats.org/officeDocument/2006/relationships/slideLayout" Target="../slideLayouts/slideLayout6.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6.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image" Target="../media/image316.jpeg"/><Relationship Id="rId1" Type="http://schemas.openxmlformats.org/officeDocument/2006/relationships/slideLayout" Target="../slideLayouts/slideLayout6.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8.xml.rels><?xml version="1.0" encoding="UTF-8" standalone="yes"?>
<Relationships xmlns="http://schemas.openxmlformats.org/package/2006/relationships"><Relationship Id="rId3" Type="http://schemas.openxmlformats.org/officeDocument/2006/relationships/image" Target="../media/image319.jpg"/><Relationship Id="rId2" Type="http://schemas.openxmlformats.org/officeDocument/2006/relationships/image" Target="../media/image318.jpg"/><Relationship Id="rId1" Type="http://schemas.openxmlformats.org/officeDocument/2006/relationships/slideLayout" Target="../slideLayouts/slideLayout11.xml"/></Relationships>
</file>

<file path=ppt/slides/_rels/slide369.xml.rels><?xml version="1.0" encoding="UTF-8" standalone="yes"?>
<Relationships xmlns="http://schemas.openxmlformats.org/package/2006/relationships"><Relationship Id="rId3" Type="http://schemas.openxmlformats.org/officeDocument/2006/relationships/image" Target="../media/image321.jpg"/><Relationship Id="rId2" Type="http://schemas.openxmlformats.org/officeDocument/2006/relationships/image" Target="../media/image320.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4.xml.rels><?xml version="1.0" encoding="UTF-8" standalone="yes"?>
<Relationships xmlns="http://schemas.openxmlformats.org/package/2006/relationships"><Relationship Id="rId2" Type="http://schemas.openxmlformats.org/officeDocument/2006/relationships/image" Target="../media/image322.jpeg"/><Relationship Id="rId1" Type="http://schemas.openxmlformats.org/officeDocument/2006/relationships/slideLayout" Target="../slideLayouts/slideLayout6.xml"/></Relationships>
</file>

<file path=ppt/slides/_rels/slide375.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6.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7.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png"/><Relationship Id="rId1" Type="http://schemas.openxmlformats.org/officeDocument/2006/relationships/slideLayout" Target="../slideLayouts/slideLayout6.xml"/><Relationship Id="rId5" Type="http://schemas.openxmlformats.org/officeDocument/2006/relationships/image" Target="../media/image327.jpeg"/><Relationship Id="rId4" Type="http://schemas.openxmlformats.org/officeDocument/2006/relationships/image" Target="../media/image326.jpeg"/></Relationships>
</file>

<file path=ppt/slides/_rels/slide378.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6.xml"/><Relationship Id="rId4" Type="http://schemas.openxmlformats.org/officeDocument/2006/relationships/image" Target="../media/image330.png"/></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0.xml.rels><?xml version="1.0" encoding="UTF-8" standalone="yes"?>
<Relationships xmlns="http://schemas.openxmlformats.org/package/2006/relationships"><Relationship Id="rId2" Type="http://schemas.openxmlformats.org/officeDocument/2006/relationships/image" Target="../media/image331.jpeg"/><Relationship Id="rId1" Type="http://schemas.openxmlformats.org/officeDocument/2006/relationships/slideLayout" Target="../slideLayouts/slideLayout6.xml"/></Relationships>
</file>

<file path=ppt/slides/_rels/slide381.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6.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3.xml.rels><?xml version="1.0" encoding="UTF-8" standalone="yes"?>
<Relationships xmlns="http://schemas.openxmlformats.org/package/2006/relationships"><Relationship Id="rId3" Type="http://schemas.openxmlformats.org/officeDocument/2006/relationships/image" Target="../media/image334.jpg"/><Relationship Id="rId2" Type="http://schemas.openxmlformats.org/officeDocument/2006/relationships/image" Target="../media/image333.jpg"/><Relationship Id="rId1" Type="http://schemas.openxmlformats.org/officeDocument/2006/relationships/slideLayout" Target="../slideLayouts/slideLayout12.xml"/></Relationships>
</file>

<file path=ppt/slides/_rels/slide384.xml.rels><?xml version="1.0" encoding="UTF-8" standalone="yes"?>
<Relationships xmlns="http://schemas.openxmlformats.org/package/2006/relationships"><Relationship Id="rId3" Type="http://schemas.openxmlformats.org/officeDocument/2006/relationships/image" Target="../media/image336.jpg"/><Relationship Id="rId2" Type="http://schemas.openxmlformats.org/officeDocument/2006/relationships/image" Target="../media/image335.png"/><Relationship Id="rId1" Type="http://schemas.openxmlformats.org/officeDocument/2006/relationships/slideLayout" Target="../slideLayouts/slideLayout12.xml"/></Relationships>
</file>

<file path=ppt/slides/_rels/slide385.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11.xml"/></Relationships>
</file>

<file path=ppt/slides/_rels/slide386.xml.rels><?xml version="1.0" encoding="UTF-8" standalone="yes"?>
<Relationships xmlns="http://schemas.openxmlformats.org/package/2006/relationships"><Relationship Id="rId2" Type="http://schemas.openxmlformats.org/officeDocument/2006/relationships/image" Target="../media/image338.jpg"/><Relationship Id="rId1" Type="http://schemas.openxmlformats.org/officeDocument/2006/relationships/slideLayout" Target="../slideLayouts/slideLayout1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8.xml.rels><?xml version="1.0" encoding="UTF-8" standalone="yes"?>
<Relationships xmlns="http://schemas.openxmlformats.org/package/2006/relationships"><Relationship Id="rId3" Type="http://schemas.openxmlformats.org/officeDocument/2006/relationships/image" Target="../media/image340.jpg"/><Relationship Id="rId2" Type="http://schemas.openxmlformats.org/officeDocument/2006/relationships/image" Target="../media/image339.jpg"/><Relationship Id="rId1" Type="http://schemas.openxmlformats.org/officeDocument/2006/relationships/slideLayout" Target="../slideLayouts/slideLayout9.xml"/></Relationships>
</file>

<file path=ppt/slides/_rels/slide389.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4.xml.rels><?xml version="1.0" encoding="UTF-8" standalone="yes"?>
<Relationships xmlns="http://schemas.openxmlformats.org/package/2006/relationships"><Relationship Id="rId2" Type="http://schemas.openxmlformats.org/officeDocument/2006/relationships/image" Target="../media/image342.jpg"/><Relationship Id="rId1" Type="http://schemas.openxmlformats.org/officeDocument/2006/relationships/slideLayout" Target="../slideLayouts/slideLayout12.xml"/></Relationships>
</file>

<file path=ppt/slides/_rels/slide395.xml.rels><?xml version="1.0" encoding="UTF-8" standalone="yes"?>
<Relationships xmlns="http://schemas.openxmlformats.org/package/2006/relationships"><Relationship Id="rId2" Type="http://schemas.openxmlformats.org/officeDocument/2006/relationships/image" Target="../media/image343.jpg"/><Relationship Id="rId1" Type="http://schemas.openxmlformats.org/officeDocument/2006/relationships/slideLayout" Target="../slideLayouts/slideLayout1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7.xml.rels><?xml version="1.0" encoding="UTF-8" standalone="yes"?>
<Relationships xmlns="http://schemas.openxmlformats.org/package/2006/relationships"><Relationship Id="rId2" Type="http://schemas.openxmlformats.org/officeDocument/2006/relationships/image" Target="../media/image344.jpeg"/><Relationship Id="rId1" Type="http://schemas.openxmlformats.org/officeDocument/2006/relationships/slideLayout" Target="../slideLayouts/slideLayout6.xml"/></Relationships>
</file>

<file path=ppt/slides/_rels/slide398.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image" Target="../media/image345.jpg"/><Relationship Id="rId1" Type="http://schemas.openxmlformats.org/officeDocument/2006/relationships/slideLayout" Target="../slideLayouts/slideLayout11.xml"/></Relationships>
</file>

<file path=ppt/slides/_rels/slide399.xml.rels><?xml version="1.0" encoding="UTF-8" standalone="yes"?>
<Relationships xmlns="http://schemas.openxmlformats.org/package/2006/relationships"><Relationship Id="rId2" Type="http://schemas.openxmlformats.org/officeDocument/2006/relationships/image" Target="../media/image347.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0.xml.rels><?xml version="1.0" encoding="UTF-8" standalone="yes"?>
<Relationships xmlns="http://schemas.openxmlformats.org/package/2006/relationships"><Relationship Id="rId2" Type="http://schemas.openxmlformats.org/officeDocument/2006/relationships/image" Target="../media/image348.jpeg"/><Relationship Id="rId1" Type="http://schemas.openxmlformats.org/officeDocument/2006/relationships/slideLayout" Target="../slideLayouts/slideLayout6.xml"/></Relationships>
</file>

<file path=ppt/slides/_rels/slide401.xml.rels><?xml version="1.0" encoding="UTF-8" standalone="yes"?>
<Relationships xmlns="http://schemas.openxmlformats.org/package/2006/relationships"><Relationship Id="rId2" Type="http://schemas.openxmlformats.org/officeDocument/2006/relationships/image" Target="../media/image349.jpeg"/><Relationship Id="rId1" Type="http://schemas.openxmlformats.org/officeDocument/2006/relationships/slideLayout" Target="../slideLayouts/slideLayout6.xml"/></Relationships>
</file>

<file path=ppt/slides/_rels/slide402.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6.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5.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image" Target="../media/image351.jpeg"/><Relationship Id="rId1" Type="http://schemas.openxmlformats.org/officeDocument/2006/relationships/slideLayout" Target="../slideLayouts/slideLayout6.xml"/></Relationships>
</file>

<file path=ppt/slides/_rels/slide406.xml.rels><?xml version="1.0" encoding="UTF-8" standalone="yes"?>
<Relationships xmlns="http://schemas.openxmlformats.org/package/2006/relationships"><Relationship Id="rId2" Type="http://schemas.openxmlformats.org/officeDocument/2006/relationships/image" Target="../media/image353.png"/><Relationship Id="rId1" Type="http://schemas.openxmlformats.org/officeDocument/2006/relationships/slideLayout" Target="../slideLayouts/slideLayout10.xml"/></Relationships>
</file>

<file path=ppt/slides/_rels/slide407.xml.rels><?xml version="1.0" encoding="UTF-8" standalone="yes"?>
<Relationships xmlns="http://schemas.openxmlformats.org/package/2006/relationships"><Relationship Id="rId2" Type="http://schemas.openxmlformats.org/officeDocument/2006/relationships/image" Target="../media/image354.png"/><Relationship Id="rId1" Type="http://schemas.openxmlformats.org/officeDocument/2006/relationships/slideLayout" Target="../slideLayouts/slideLayout11.xml"/></Relationships>
</file>

<file path=ppt/slides/_rels/slide408.xml.rels><?xml version="1.0" encoding="UTF-8" standalone="yes"?>
<Relationships xmlns="http://schemas.openxmlformats.org/package/2006/relationships"><Relationship Id="rId2" Type="http://schemas.openxmlformats.org/officeDocument/2006/relationships/image" Target="../media/image355.jpg"/><Relationship Id="rId1" Type="http://schemas.openxmlformats.org/officeDocument/2006/relationships/slideLayout" Target="../slideLayouts/slideLayout6.xml"/></Relationships>
</file>

<file path=ppt/slides/_rels/slide409.xml.rels><?xml version="1.0" encoding="UTF-8" standalone="yes"?>
<Relationships xmlns="http://schemas.openxmlformats.org/package/2006/relationships"><Relationship Id="rId2" Type="http://schemas.openxmlformats.org/officeDocument/2006/relationships/image" Target="../media/image356.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1.xml.rels><?xml version="1.0" encoding="UTF-8" standalone="yes"?>
<Relationships xmlns="http://schemas.openxmlformats.org/package/2006/relationships"><Relationship Id="rId2" Type="http://schemas.openxmlformats.org/officeDocument/2006/relationships/image" Target="../media/image357.jpeg"/><Relationship Id="rId1" Type="http://schemas.openxmlformats.org/officeDocument/2006/relationships/slideLayout" Target="../slideLayouts/slideLayout6.xml"/></Relationships>
</file>

<file path=ppt/slides/_rels/slide412.xml.rels><?xml version="1.0" encoding="UTF-8" standalone="yes"?>
<Relationships xmlns="http://schemas.openxmlformats.org/package/2006/relationships"><Relationship Id="rId3" Type="http://schemas.openxmlformats.org/officeDocument/2006/relationships/image" Target="../media/image359.jpeg"/><Relationship Id="rId2" Type="http://schemas.openxmlformats.org/officeDocument/2006/relationships/image" Target="../media/image358.jpeg"/><Relationship Id="rId1" Type="http://schemas.openxmlformats.org/officeDocument/2006/relationships/slideLayout" Target="../slideLayouts/slideLayout6.xml"/></Relationships>
</file>

<file path=ppt/slides/_rels/slide413.xml.rels><?xml version="1.0" encoding="UTF-8" standalone="yes"?>
<Relationships xmlns="http://schemas.openxmlformats.org/package/2006/relationships"><Relationship Id="rId2" Type="http://schemas.openxmlformats.org/officeDocument/2006/relationships/image" Target="../media/image360.jpg"/><Relationship Id="rId1" Type="http://schemas.openxmlformats.org/officeDocument/2006/relationships/slideLayout" Target="../slideLayouts/slideLayout12.xml"/></Relationships>
</file>

<file path=ppt/slides/_rels/slide414.xml.rels><?xml version="1.0" encoding="UTF-8" standalone="yes"?>
<Relationships xmlns="http://schemas.openxmlformats.org/package/2006/relationships"><Relationship Id="rId2" Type="http://schemas.openxmlformats.org/officeDocument/2006/relationships/image" Target="../media/image361.jpeg"/><Relationship Id="rId1" Type="http://schemas.openxmlformats.org/officeDocument/2006/relationships/slideLayout" Target="../slideLayouts/slideLayout6.xml"/></Relationships>
</file>

<file path=ppt/slides/_rels/slide415.xml.rels><?xml version="1.0" encoding="UTF-8" standalone="yes"?>
<Relationships xmlns="http://schemas.openxmlformats.org/package/2006/relationships"><Relationship Id="rId2" Type="http://schemas.openxmlformats.org/officeDocument/2006/relationships/image" Target="../media/image362.jpeg"/><Relationship Id="rId1" Type="http://schemas.openxmlformats.org/officeDocument/2006/relationships/slideLayout" Target="../slideLayouts/slideLayout6.xml"/></Relationships>
</file>

<file path=ppt/slides/_rels/slide416.xml.rels><?xml version="1.0" encoding="UTF-8" standalone="yes"?>
<Relationships xmlns="http://schemas.openxmlformats.org/package/2006/relationships"><Relationship Id="rId2" Type="http://schemas.openxmlformats.org/officeDocument/2006/relationships/image" Target="../media/image363.png"/><Relationship Id="rId1" Type="http://schemas.openxmlformats.org/officeDocument/2006/relationships/slideLayout" Target="../slideLayouts/slideLayout11.xml"/></Relationships>
</file>

<file path=ppt/slides/_rels/slide417.xml.rels><?xml version="1.0" encoding="UTF-8" standalone="yes"?>
<Relationships xmlns="http://schemas.openxmlformats.org/package/2006/relationships"><Relationship Id="rId2" Type="http://schemas.openxmlformats.org/officeDocument/2006/relationships/image" Target="../media/image363.png"/><Relationship Id="rId1" Type="http://schemas.openxmlformats.org/officeDocument/2006/relationships/slideLayout" Target="../slideLayouts/slideLayout6.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20.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364.png"/><Relationship Id="rId1" Type="http://schemas.openxmlformats.org/officeDocument/2006/relationships/slideLayout" Target="../slideLayouts/slideLayout6.xml"/><Relationship Id="rId4" Type="http://schemas.openxmlformats.org/officeDocument/2006/relationships/image" Target="../media/image366.jpeg"/></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3.xml.rels><?xml version="1.0" encoding="UTF-8" standalone="yes"?>
<Relationships xmlns="http://schemas.openxmlformats.org/package/2006/relationships"><Relationship Id="rId3" Type="http://schemas.openxmlformats.org/officeDocument/2006/relationships/image" Target="../media/image368.jpeg"/><Relationship Id="rId2" Type="http://schemas.openxmlformats.org/officeDocument/2006/relationships/image" Target="../media/image367.jpeg"/><Relationship Id="rId1" Type="http://schemas.openxmlformats.org/officeDocument/2006/relationships/slideLayout" Target="../slideLayouts/slideLayout6.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6.xml.rels><?xml version="1.0" encoding="UTF-8" standalone="yes"?>
<Relationships xmlns="http://schemas.openxmlformats.org/package/2006/relationships"><Relationship Id="rId3" Type="http://schemas.openxmlformats.org/officeDocument/2006/relationships/image" Target="../media/image370.jpeg"/><Relationship Id="rId2" Type="http://schemas.openxmlformats.org/officeDocument/2006/relationships/image" Target="../media/image369.jpeg"/><Relationship Id="rId1" Type="http://schemas.openxmlformats.org/officeDocument/2006/relationships/slideLayout" Target="../slideLayouts/slideLayout6.xml"/><Relationship Id="rId4" Type="http://schemas.openxmlformats.org/officeDocument/2006/relationships/image" Target="../media/image371.jpeg"/></Relationships>
</file>

<file path=ppt/slides/_rels/slide427.xml.rels><?xml version="1.0" encoding="UTF-8" standalone="yes"?>
<Relationships xmlns="http://schemas.openxmlformats.org/package/2006/relationships"><Relationship Id="rId2" Type="http://schemas.openxmlformats.org/officeDocument/2006/relationships/image" Target="../media/image372.jpeg"/><Relationship Id="rId1" Type="http://schemas.openxmlformats.org/officeDocument/2006/relationships/slideLayout" Target="../slideLayouts/slideLayout6.xml"/></Relationships>
</file>

<file path=ppt/slides/_rels/slide428.xml.rels><?xml version="1.0" encoding="UTF-8" standalone="yes"?>
<Relationships xmlns="http://schemas.openxmlformats.org/package/2006/relationships"><Relationship Id="rId3" Type="http://schemas.openxmlformats.org/officeDocument/2006/relationships/image" Target="../media/image374.png"/><Relationship Id="rId2" Type="http://schemas.openxmlformats.org/officeDocument/2006/relationships/image" Target="../media/image373.jpeg"/><Relationship Id="rId1" Type="http://schemas.openxmlformats.org/officeDocument/2006/relationships/slideLayout" Target="../slideLayouts/slideLayout6.xml"/></Relationships>
</file>

<file path=ppt/slides/_rels/slide429.xml.rels><?xml version="1.0" encoding="UTF-8" standalone="yes"?>
<Relationships xmlns="http://schemas.openxmlformats.org/package/2006/relationships"><Relationship Id="rId2" Type="http://schemas.openxmlformats.org/officeDocument/2006/relationships/image" Target="../media/image375.jp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30.xml.rels><?xml version="1.0" encoding="UTF-8" standalone="yes"?>
<Relationships xmlns="http://schemas.openxmlformats.org/package/2006/relationships"><Relationship Id="rId2" Type="http://schemas.openxmlformats.org/officeDocument/2006/relationships/image" Target="../media/image376.jpg"/><Relationship Id="rId1" Type="http://schemas.openxmlformats.org/officeDocument/2006/relationships/slideLayout" Target="../slideLayouts/slideLayout11.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2.xml.rels><?xml version="1.0" encoding="UTF-8" standalone="yes"?>
<Relationships xmlns="http://schemas.openxmlformats.org/package/2006/relationships"><Relationship Id="rId2" Type="http://schemas.openxmlformats.org/officeDocument/2006/relationships/image" Target="../media/image377.jpg"/><Relationship Id="rId1" Type="http://schemas.openxmlformats.org/officeDocument/2006/relationships/slideLayout" Target="../slideLayouts/slideLayout11.xml"/></Relationships>
</file>

<file path=ppt/slides/_rels/slide433.xml.rels><?xml version="1.0" encoding="UTF-8" standalone="yes"?>
<Relationships xmlns="http://schemas.openxmlformats.org/package/2006/relationships"><Relationship Id="rId2" Type="http://schemas.openxmlformats.org/officeDocument/2006/relationships/image" Target="../media/image364.png"/><Relationship Id="rId1" Type="http://schemas.openxmlformats.org/officeDocument/2006/relationships/slideLayout" Target="../slideLayouts/slideLayout11.xml"/></Relationships>
</file>

<file path=ppt/slides/_rels/slide434.xml.rels><?xml version="1.0" encoding="UTF-8" standalone="yes"?>
<Relationships xmlns="http://schemas.openxmlformats.org/package/2006/relationships"><Relationship Id="rId2" Type="http://schemas.openxmlformats.org/officeDocument/2006/relationships/image" Target="../media/image378.jpg"/><Relationship Id="rId1" Type="http://schemas.openxmlformats.org/officeDocument/2006/relationships/slideLayout" Target="../slideLayouts/slideLayout11.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6.xml.rels><?xml version="1.0" encoding="UTF-8" standalone="yes"?>
<Relationships xmlns="http://schemas.openxmlformats.org/package/2006/relationships"><Relationship Id="rId2" Type="http://schemas.openxmlformats.org/officeDocument/2006/relationships/image" Target="../media/image379.jpg"/><Relationship Id="rId1" Type="http://schemas.openxmlformats.org/officeDocument/2006/relationships/slideLayout" Target="../slideLayouts/slideLayout11.xml"/></Relationships>
</file>

<file path=ppt/slides/_rels/slide437.xml.rels><?xml version="1.0" encoding="UTF-8" standalone="yes"?>
<Relationships xmlns="http://schemas.openxmlformats.org/package/2006/relationships"><Relationship Id="rId3" Type="http://schemas.openxmlformats.org/officeDocument/2006/relationships/image" Target="../media/image381.jpg"/><Relationship Id="rId2" Type="http://schemas.openxmlformats.org/officeDocument/2006/relationships/image" Target="../media/image380.jpg"/><Relationship Id="rId1" Type="http://schemas.openxmlformats.org/officeDocument/2006/relationships/slideLayout" Target="../slideLayouts/slideLayout12.xml"/></Relationships>
</file>

<file path=ppt/slides/_rels/slide438.xml.rels><?xml version="1.0" encoding="UTF-8" standalone="yes"?>
<Relationships xmlns="http://schemas.openxmlformats.org/package/2006/relationships"><Relationship Id="rId2" Type="http://schemas.openxmlformats.org/officeDocument/2006/relationships/image" Target="../media/image382.jpg"/><Relationship Id="rId1" Type="http://schemas.openxmlformats.org/officeDocument/2006/relationships/slideLayout" Target="../slideLayouts/slideLayout6.xml"/></Relationships>
</file>

<file path=ppt/slides/_rels/slide439.xml.rels><?xml version="1.0" encoding="UTF-8" standalone="yes"?>
<Relationships xmlns="http://schemas.openxmlformats.org/package/2006/relationships"><Relationship Id="rId2" Type="http://schemas.openxmlformats.org/officeDocument/2006/relationships/image" Target="../media/image383.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1.xml"/></Relationships>
</file>

<file path=ppt/slides/_rels/slide440.xml.rels><?xml version="1.0" encoding="UTF-8" standalone="yes"?>
<Relationships xmlns="http://schemas.openxmlformats.org/package/2006/relationships"><Relationship Id="rId3" Type="http://schemas.openxmlformats.org/officeDocument/2006/relationships/image" Target="../media/image385.jpg"/><Relationship Id="rId2" Type="http://schemas.openxmlformats.org/officeDocument/2006/relationships/image" Target="../media/image384.jpg"/><Relationship Id="rId1" Type="http://schemas.openxmlformats.org/officeDocument/2006/relationships/slideLayout" Target="../slideLayouts/slideLayout6.xml"/></Relationships>
</file>

<file path=ppt/slides/_rels/slide441.xml.rels><?xml version="1.0" encoding="UTF-8" standalone="yes"?>
<Relationships xmlns="http://schemas.openxmlformats.org/package/2006/relationships"><Relationship Id="rId3" Type="http://schemas.openxmlformats.org/officeDocument/2006/relationships/image" Target="../media/image387.jpg"/><Relationship Id="rId2" Type="http://schemas.openxmlformats.org/officeDocument/2006/relationships/image" Target="../media/image386.jpg"/><Relationship Id="rId1" Type="http://schemas.openxmlformats.org/officeDocument/2006/relationships/slideLayout" Target="../slideLayouts/slideLayout6.xml"/></Relationships>
</file>

<file path=ppt/slides/_rels/slide442.xml.rels><?xml version="1.0" encoding="UTF-8" standalone="yes"?>
<Relationships xmlns="http://schemas.openxmlformats.org/package/2006/relationships"><Relationship Id="rId2" Type="http://schemas.openxmlformats.org/officeDocument/2006/relationships/image" Target="../media/image388.png"/><Relationship Id="rId1" Type="http://schemas.openxmlformats.org/officeDocument/2006/relationships/slideLayout" Target="../slideLayouts/slideLayout11.xml"/></Relationships>
</file>

<file path=ppt/slides/_rels/slide443.xml.rels><?xml version="1.0" encoding="UTF-8" standalone="yes"?>
<Relationships xmlns="http://schemas.openxmlformats.org/package/2006/relationships"><Relationship Id="rId2" Type="http://schemas.openxmlformats.org/officeDocument/2006/relationships/image" Target="../media/image389.jpeg"/><Relationship Id="rId1" Type="http://schemas.openxmlformats.org/officeDocument/2006/relationships/slideLayout" Target="../slideLayouts/slideLayout6.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5.xml.rels><?xml version="1.0" encoding="UTF-8" standalone="yes"?>
<Relationships xmlns="http://schemas.openxmlformats.org/package/2006/relationships"><Relationship Id="rId2" Type="http://schemas.openxmlformats.org/officeDocument/2006/relationships/image" Target="../media/image390.jpeg"/><Relationship Id="rId1" Type="http://schemas.openxmlformats.org/officeDocument/2006/relationships/slideLayout" Target="../slideLayouts/slideLayout6.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9.xml.rels><?xml version="1.0" encoding="UTF-8" standalone="yes"?>
<Relationships xmlns="http://schemas.openxmlformats.org/package/2006/relationships"><Relationship Id="rId2" Type="http://schemas.openxmlformats.org/officeDocument/2006/relationships/image" Target="../media/image391.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0.xml.rels><?xml version="1.0" encoding="UTF-8" standalone="yes"?>
<Relationships xmlns="http://schemas.openxmlformats.org/package/2006/relationships"><Relationship Id="rId2" Type="http://schemas.openxmlformats.org/officeDocument/2006/relationships/image" Target="../media/image392.jpg"/><Relationship Id="rId1" Type="http://schemas.openxmlformats.org/officeDocument/2006/relationships/slideLayout" Target="../slideLayouts/slideLayout12.xml"/></Relationships>
</file>

<file path=ppt/slides/_rels/slide451.xml.rels><?xml version="1.0" encoding="UTF-8" standalone="yes"?>
<Relationships xmlns="http://schemas.openxmlformats.org/package/2006/relationships"><Relationship Id="rId2" Type="http://schemas.openxmlformats.org/officeDocument/2006/relationships/image" Target="../media/image393.png"/><Relationship Id="rId1" Type="http://schemas.openxmlformats.org/officeDocument/2006/relationships/slideLayout" Target="../slideLayouts/slideLayout6.xml"/></Relationships>
</file>

<file path=ppt/slides/_rels/slide452.xml.rels><?xml version="1.0" encoding="UTF-8" standalone="yes"?>
<Relationships xmlns="http://schemas.openxmlformats.org/package/2006/relationships"><Relationship Id="rId2" Type="http://schemas.openxmlformats.org/officeDocument/2006/relationships/image" Target="../media/image394.jpeg"/><Relationship Id="rId1" Type="http://schemas.openxmlformats.org/officeDocument/2006/relationships/slideLayout" Target="../slideLayouts/slideLayout6.xml"/></Relationships>
</file>

<file path=ppt/slides/_rels/slide453.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image" Target="../media/image393.png"/><Relationship Id="rId1" Type="http://schemas.openxmlformats.org/officeDocument/2006/relationships/slideLayout" Target="../slideLayouts/slideLayout11.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5.xml.rels><?xml version="1.0" encoding="UTF-8" standalone="yes"?>
<Relationships xmlns="http://schemas.openxmlformats.org/package/2006/relationships"><Relationship Id="rId2" Type="http://schemas.openxmlformats.org/officeDocument/2006/relationships/image" Target="../media/image396.png"/><Relationship Id="rId1" Type="http://schemas.openxmlformats.org/officeDocument/2006/relationships/slideLayout" Target="../slideLayouts/slideLayout6.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7.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image" Target="../media/image397.jpg"/><Relationship Id="rId1" Type="http://schemas.openxmlformats.org/officeDocument/2006/relationships/slideLayout" Target="../slideLayouts/slideLayout11.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0.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399.jpg"/><Relationship Id="rId1" Type="http://schemas.openxmlformats.org/officeDocument/2006/relationships/slideLayout" Target="../slideLayouts/slideLayout12.xml"/><Relationship Id="rId4" Type="http://schemas.openxmlformats.org/officeDocument/2006/relationships/image" Target="../media/image401.jpg"/></Relationships>
</file>

<file path=ppt/slides/_rels/slide461.xml.rels><?xml version="1.0" encoding="UTF-8" standalone="yes"?>
<Relationships xmlns="http://schemas.openxmlformats.org/package/2006/relationships"><Relationship Id="rId2" Type="http://schemas.openxmlformats.org/officeDocument/2006/relationships/image" Target="../media/image402.jpeg"/><Relationship Id="rId1" Type="http://schemas.openxmlformats.org/officeDocument/2006/relationships/slideLayout" Target="../slideLayouts/slideLayout6.xml"/></Relationships>
</file>

<file path=ppt/slides/_rels/slide462.xml.rels><?xml version="1.0" encoding="UTF-8" standalone="yes"?>
<Relationships xmlns="http://schemas.openxmlformats.org/package/2006/relationships"><Relationship Id="rId2" Type="http://schemas.openxmlformats.org/officeDocument/2006/relationships/image" Target="../media/image403.jpeg"/><Relationship Id="rId1" Type="http://schemas.openxmlformats.org/officeDocument/2006/relationships/slideLayout" Target="../slideLayouts/slideLayout6.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4.xml.rels><?xml version="1.0" encoding="UTF-8" standalone="yes"?>
<Relationships xmlns="http://schemas.openxmlformats.org/package/2006/relationships"><Relationship Id="rId2" Type="http://schemas.openxmlformats.org/officeDocument/2006/relationships/image" Target="../media/image404.png"/><Relationship Id="rId1" Type="http://schemas.openxmlformats.org/officeDocument/2006/relationships/slideLayout" Target="../slideLayouts/slideLayout6.xml"/></Relationships>
</file>

<file path=ppt/slides/_rels/slide465.xml.rels><?xml version="1.0" encoding="UTF-8" standalone="yes"?>
<Relationships xmlns="http://schemas.openxmlformats.org/package/2006/relationships"><Relationship Id="rId3" Type="http://schemas.openxmlformats.org/officeDocument/2006/relationships/image" Target="../media/image406.jpg"/><Relationship Id="rId2" Type="http://schemas.openxmlformats.org/officeDocument/2006/relationships/image" Target="../media/image405.png"/><Relationship Id="rId1" Type="http://schemas.openxmlformats.org/officeDocument/2006/relationships/slideLayout" Target="../slideLayouts/slideLayout11.xml"/></Relationships>
</file>

<file path=ppt/slides/_rels/slide466.xml.rels><?xml version="1.0" encoding="UTF-8" standalone="yes"?>
<Relationships xmlns="http://schemas.openxmlformats.org/package/2006/relationships"><Relationship Id="rId3" Type="http://schemas.openxmlformats.org/officeDocument/2006/relationships/image" Target="../media/image408.jpeg"/><Relationship Id="rId2" Type="http://schemas.openxmlformats.org/officeDocument/2006/relationships/image" Target="../media/image407.jpg"/><Relationship Id="rId1" Type="http://schemas.openxmlformats.org/officeDocument/2006/relationships/slideLayout" Target="../slideLayouts/slideLayout6.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8.xml.rels><?xml version="1.0" encoding="UTF-8" standalone="yes"?>
<Relationships xmlns="http://schemas.openxmlformats.org/package/2006/relationships"><Relationship Id="rId2" Type="http://schemas.openxmlformats.org/officeDocument/2006/relationships/image" Target="../media/image409.jpeg"/><Relationship Id="rId1" Type="http://schemas.openxmlformats.org/officeDocument/2006/relationships/slideLayout" Target="../slideLayouts/slideLayout9.xml"/></Relationships>
</file>

<file path=ppt/slides/_rels/slide469.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0.xml.rels><?xml version="1.0" encoding="UTF-8" standalone="yes"?>
<Relationships xmlns="http://schemas.openxmlformats.org/package/2006/relationships"><Relationship Id="rId2" Type="http://schemas.openxmlformats.org/officeDocument/2006/relationships/image" Target="../media/image411.jpeg"/><Relationship Id="rId1" Type="http://schemas.openxmlformats.org/officeDocument/2006/relationships/slideLayout" Target="../slideLayouts/slideLayout12.xml"/></Relationships>
</file>

<file path=ppt/slides/_rels/slide471.xml.rels><?xml version="1.0" encoding="UTF-8" standalone="yes"?>
<Relationships xmlns="http://schemas.openxmlformats.org/package/2006/relationships"><Relationship Id="rId2" Type="http://schemas.openxmlformats.org/officeDocument/2006/relationships/image" Target="../media/image412.jpg"/><Relationship Id="rId1" Type="http://schemas.openxmlformats.org/officeDocument/2006/relationships/slideLayout" Target="../slideLayouts/slideLayout12.xml"/></Relationships>
</file>

<file path=ppt/slides/_rels/slide472.xml.rels><?xml version="1.0" encoding="UTF-8" standalone="yes"?>
<Relationships xmlns="http://schemas.openxmlformats.org/package/2006/relationships"><Relationship Id="rId2" Type="http://schemas.openxmlformats.org/officeDocument/2006/relationships/image" Target="../media/image413.jpeg"/><Relationship Id="rId1" Type="http://schemas.openxmlformats.org/officeDocument/2006/relationships/slideLayout" Target="../slideLayouts/slideLayout6.xml"/></Relationships>
</file>

<file path=ppt/slides/_rels/slide473.xml.rels><?xml version="1.0" encoding="UTF-8" standalone="yes"?>
<Relationships xmlns="http://schemas.openxmlformats.org/package/2006/relationships"><Relationship Id="rId2" Type="http://schemas.openxmlformats.org/officeDocument/2006/relationships/image" Target="../media/image413.jpeg"/><Relationship Id="rId1" Type="http://schemas.openxmlformats.org/officeDocument/2006/relationships/slideLayout" Target="../slideLayouts/slideLayout6.xml"/></Relationships>
</file>

<file path=ppt/slides/_rels/slide474.xml.rels><?xml version="1.0" encoding="UTF-8" standalone="yes"?>
<Relationships xmlns="http://schemas.openxmlformats.org/package/2006/relationships"><Relationship Id="rId2" Type="http://schemas.openxmlformats.org/officeDocument/2006/relationships/image" Target="../media/image414.jpg"/><Relationship Id="rId1" Type="http://schemas.openxmlformats.org/officeDocument/2006/relationships/slideLayout" Target="../slideLayouts/slideLayout11.xml"/></Relationships>
</file>

<file path=ppt/slides/_rels/slide475.xml.rels><?xml version="1.0" encoding="UTF-8" standalone="yes"?>
<Relationships xmlns="http://schemas.openxmlformats.org/package/2006/relationships"><Relationship Id="rId2" Type="http://schemas.openxmlformats.org/officeDocument/2006/relationships/image" Target="../media/image415.png"/><Relationship Id="rId1" Type="http://schemas.openxmlformats.org/officeDocument/2006/relationships/slideLayout" Target="../slideLayouts/slideLayout6.xml"/></Relationships>
</file>

<file path=ppt/slides/_rels/slide476.xml.rels><?xml version="1.0" encoding="UTF-8" standalone="yes"?>
<Relationships xmlns="http://schemas.openxmlformats.org/package/2006/relationships"><Relationship Id="rId3" Type="http://schemas.openxmlformats.org/officeDocument/2006/relationships/image" Target="../media/image417.jpeg"/><Relationship Id="rId2" Type="http://schemas.openxmlformats.org/officeDocument/2006/relationships/image" Target="../media/image416.png"/><Relationship Id="rId1" Type="http://schemas.openxmlformats.org/officeDocument/2006/relationships/slideLayout" Target="../slideLayouts/slideLayout6.xml"/></Relationships>
</file>

<file path=ppt/slides/_rels/slide477.xml.rels><?xml version="1.0" encoding="UTF-8" standalone="yes"?>
<Relationships xmlns="http://schemas.openxmlformats.org/package/2006/relationships"><Relationship Id="rId3" Type="http://schemas.openxmlformats.org/officeDocument/2006/relationships/image" Target="../media/image419.jpg"/><Relationship Id="rId2" Type="http://schemas.openxmlformats.org/officeDocument/2006/relationships/image" Target="../media/image418.jpg"/><Relationship Id="rId1" Type="http://schemas.openxmlformats.org/officeDocument/2006/relationships/slideLayout" Target="../slideLayouts/slideLayout12.xml"/></Relationships>
</file>

<file path=ppt/slides/_rels/slide478.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6.xml"/></Relationships>
</file>

<file path=ppt/slides/_rels/slide479.xml.rels><?xml version="1.0" encoding="UTF-8" standalone="yes"?>
<Relationships xmlns="http://schemas.openxmlformats.org/package/2006/relationships"><Relationship Id="rId3" Type="http://schemas.openxmlformats.org/officeDocument/2006/relationships/image" Target="../media/image422.jpeg"/><Relationship Id="rId2" Type="http://schemas.openxmlformats.org/officeDocument/2006/relationships/image" Target="../media/image42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2.xml.rels><?xml version="1.0" encoding="UTF-8" standalone="yes"?>
<Relationships xmlns="http://schemas.openxmlformats.org/package/2006/relationships"><Relationship Id="rId3" Type="http://schemas.openxmlformats.org/officeDocument/2006/relationships/image" Target="../media/image424.jpg"/><Relationship Id="rId2" Type="http://schemas.openxmlformats.org/officeDocument/2006/relationships/image" Target="../media/image423.png"/><Relationship Id="rId1" Type="http://schemas.openxmlformats.org/officeDocument/2006/relationships/slideLayout" Target="../slideLayouts/slideLayout6.xml"/></Relationships>
</file>

<file path=ppt/slides/_rels/slide483.xml.rels><?xml version="1.0" encoding="UTF-8" standalone="yes"?>
<Relationships xmlns="http://schemas.openxmlformats.org/package/2006/relationships"><Relationship Id="rId3" Type="http://schemas.openxmlformats.org/officeDocument/2006/relationships/image" Target="../media/image424.jpg"/><Relationship Id="rId2" Type="http://schemas.openxmlformats.org/officeDocument/2006/relationships/image" Target="../media/image423.png"/><Relationship Id="rId1" Type="http://schemas.openxmlformats.org/officeDocument/2006/relationships/slideLayout" Target="../slideLayouts/slideLayout6.xml"/></Relationships>
</file>

<file path=ppt/slides/_rels/slide484.xml.rels><?xml version="1.0" encoding="UTF-8" standalone="yes"?>
<Relationships xmlns="http://schemas.openxmlformats.org/package/2006/relationships"><Relationship Id="rId2" Type="http://schemas.openxmlformats.org/officeDocument/2006/relationships/image" Target="../media/image425.jpeg"/><Relationship Id="rId1" Type="http://schemas.openxmlformats.org/officeDocument/2006/relationships/slideLayout" Target="../slideLayouts/slideLayout6.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6.xml.rels><?xml version="1.0" encoding="UTF-8" standalone="yes"?>
<Relationships xmlns="http://schemas.openxmlformats.org/package/2006/relationships"><Relationship Id="rId2" Type="http://schemas.openxmlformats.org/officeDocument/2006/relationships/image" Target="../media/image426.png"/><Relationship Id="rId1" Type="http://schemas.openxmlformats.org/officeDocument/2006/relationships/slideLayout" Target="../slideLayouts/slideLayout6.xml"/></Relationships>
</file>

<file path=ppt/slides/_rels/slide487.xml.rels><?xml version="1.0" encoding="UTF-8" standalone="yes"?>
<Relationships xmlns="http://schemas.openxmlformats.org/package/2006/relationships"><Relationship Id="rId3" Type="http://schemas.openxmlformats.org/officeDocument/2006/relationships/image" Target="../media/image428.png"/><Relationship Id="rId2" Type="http://schemas.openxmlformats.org/officeDocument/2006/relationships/image" Target="../media/image427.jpeg"/><Relationship Id="rId1" Type="http://schemas.openxmlformats.org/officeDocument/2006/relationships/slideLayout" Target="../slideLayouts/slideLayout6.xml"/><Relationship Id="rId4" Type="http://schemas.microsoft.com/office/2007/relationships/hdphoto" Target="../media/hdphoto2.wdp"/></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9.xml.rels><?xml version="1.0" encoding="UTF-8" standalone="yes"?>
<Relationships xmlns="http://schemas.openxmlformats.org/package/2006/relationships"><Relationship Id="rId2" Type="http://schemas.openxmlformats.org/officeDocument/2006/relationships/image" Target="../media/image42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0.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6.xml"/></Relationships>
</file>

<file path=ppt/slides/_rels/slide491.xml.rels><?xml version="1.0" encoding="UTF-8" standalone="yes"?>
<Relationships xmlns="http://schemas.openxmlformats.org/package/2006/relationships"><Relationship Id="rId2" Type="http://schemas.openxmlformats.org/officeDocument/2006/relationships/image" Target="../media/image431.png"/><Relationship Id="rId1" Type="http://schemas.openxmlformats.org/officeDocument/2006/relationships/slideLayout" Target="../slideLayouts/slideLayout6.xml"/></Relationships>
</file>

<file path=ppt/slides/_rels/slide492.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image" Target="../media/image432.jpg"/><Relationship Id="rId1" Type="http://schemas.openxmlformats.org/officeDocument/2006/relationships/slideLayout" Target="../slideLayouts/slideLayout6.xml"/></Relationships>
</file>

<file path=ppt/slides/_rels/slide493.xml.rels><?xml version="1.0" encoding="UTF-8" standalone="yes"?>
<Relationships xmlns="http://schemas.openxmlformats.org/package/2006/relationships"><Relationship Id="rId2" Type="http://schemas.openxmlformats.org/officeDocument/2006/relationships/image" Target="../media/image432.jpg"/><Relationship Id="rId1" Type="http://schemas.openxmlformats.org/officeDocument/2006/relationships/slideLayout" Target="../slideLayouts/slideLayout11.xml"/></Relationships>
</file>

<file path=ppt/slides/_rels/slide494.xml.rels><?xml version="1.0" encoding="UTF-8" standalone="yes"?>
<Relationships xmlns="http://schemas.openxmlformats.org/package/2006/relationships"><Relationship Id="rId2" Type="http://schemas.openxmlformats.org/officeDocument/2006/relationships/image" Target="../media/image432.jpg"/><Relationship Id="rId1" Type="http://schemas.openxmlformats.org/officeDocument/2006/relationships/slideLayout" Target="../slideLayouts/slideLayout11.xml"/></Relationships>
</file>

<file path=ppt/slides/_rels/slide495.xml.rels><?xml version="1.0" encoding="UTF-8" standalone="yes"?>
<Relationships xmlns="http://schemas.openxmlformats.org/package/2006/relationships"><Relationship Id="rId2" Type="http://schemas.openxmlformats.org/officeDocument/2006/relationships/image" Target="../media/image432.jpg"/><Relationship Id="rId1" Type="http://schemas.openxmlformats.org/officeDocument/2006/relationships/slideLayout" Target="../slideLayouts/slideLayout11.xml"/></Relationships>
</file>

<file path=ppt/slides/_rels/slide496.xml.rels><?xml version="1.0" encoding="UTF-8" standalone="yes"?>
<Relationships xmlns="http://schemas.openxmlformats.org/package/2006/relationships"><Relationship Id="rId2" Type="http://schemas.openxmlformats.org/officeDocument/2006/relationships/image" Target="../media/image431.png"/><Relationship Id="rId1" Type="http://schemas.openxmlformats.org/officeDocument/2006/relationships/slideLayout" Target="../slideLayouts/slideLayout11.xml"/></Relationships>
</file>

<file path=ppt/slides/_rels/slide497.xml.rels><?xml version="1.0" encoding="UTF-8" standalone="yes"?>
<Relationships xmlns="http://schemas.openxmlformats.org/package/2006/relationships"><Relationship Id="rId2" Type="http://schemas.openxmlformats.org/officeDocument/2006/relationships/image" Target="../media/image431.png"/><Relationship Id="rId1" Type="http://schemas.openxmlformats.org/officeDocument/2006/relationships/slideLayout" Target="../slideLayouts/slideLayout11.xml"/></Relationships>
</file>

<file path=ppt/slides/_rels/slide498.xml.rels><?xml version="1.0" encoding="UTF-8" standalone="yes"?>
<Relationships xmlns="http://schemas.openxmlformats.org/package/2006/relationships"><Relationship Id="rId2" Type="http://schemas.openxmlformats.org/officeDocument/2006/relationships/image" Target="../media/image433.png"/><Relationship Id="rId1" Type="http://schemas.openxmlformats.org/officeDocument/2006/relationships/slideLayout" Target="../slideLayouts/slideLayout11.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0.xml.rels><?xml version="1.0" encoding="UTF-8" standalone="yes"?>
<Relationships xmlns="http://schemas.openxmlformats.org/package/2006/relationships"><Relationship Id="rId3" Type="http://schemas.openxmlformats.org/officeDocument/2006/relationships/image" Target="../media/image435.png"/><Relationship Id="rId2" Type="http://schemas.openxmlformats.org/officeDocument/2006/relationships/image" Target="../media/image434.png"/><Relationship Id="rId1" Type="http://schemas.openxmlformats.org/officeDocument/2006/relationships/slideLayout" Target="../slideLayouts/slideLayout6.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2.xml.rels><?xml version="1.0" encoding="UTF-8" standalone="yes"?>
<Relationships xmlns="http://schemas.openxmlformats.org/package/2006/relationships"><Relationship Id="rId2" Type="http://schemas.openxmlformats.org/officeDocument/2006/relationships/image" Target="../media/image436.png"/><Relationship Id="rId1" Type="http://schemas.openxmlformats.org/officeDocument/2006/relationships/slideLayout" Target="../slideLayouts/slideLayout6.xml"/></Relationships>
</file>

<file path=ppt/slides/_rels/slide503.xml.rels><?xml version="1.0" encoding="UTF-8" standalone="yes"?>
<Relationships xmlns="http://schemas.openxmlformats.org/package/2006/relationships"><Relationship Id="rId2" Type="http://schemas.openxmlformats.org/officeDocument/2006/relationships/image" Target="../media/image437.png"/><Relationship Id="rId1" Type="http://schemas.openxmlformats.org/officeDocument/2006/relationships/slideLayout" Target="../slideLayouts/slideLayout6.xml"/></Relationships>
</file>

<file path=ppt/slides/_rels/slide504.xml.rels><?xml version="1.0" encoding="UTF-8" standalone="yes"?>
<Relationships xmlns="http://schemas.openxmlformats.org/package/2006/relationships"><Relationship Id="rId3" Type="http://schemas.openxmlformats.org/officeDocument/2006/relationships/image" Target="../media/image439.png"/><Relationship Id="rId2" Type="http://schemas.openxmlformats.org/officeDocument/2006/relationships/image" Target="../media/image438.png"/><Relationship Id="rId1" Type="http://schemas.openxmlformats.org/officeDocument/2006/relationships/slideLayout" Target="../slideLayouts/slideLayout6.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6.xml.rels><?xml version="1.0" encoding="UTF-8" standalone="yes"?>
<Relationships xmlns="http://schemas.openxmlformats.org/package/2006/relationships"><Relationship Id="rId3" Type="http://schemas.openxmlformats.org/officeDocument/2006/relationships/image" Target="../media/image441.png"/><Relationship Id="rId2" Type="http://schemas.openxmlformats.org/officeDocument/2006/relationships/image" Target="../media/image440.png"/><Relationship Id="rId1" Type="http://schemas.openxmlformats.org/officeDocument/2006/relationships/slideLayout" Target="../slideLayouts/slideLayout6.xml"/></Relationships>
</file>

<file path=ppt/slides/_rels/slide507.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image" Target="../media/image442.png"/><Relationship Id="rId1" Type="http://schemas.openxmlformats.org/officeDocument/2006/relationships/slideLayout" Target="../slideLayouts/slideLayout6.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9.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image" Target="../media/image44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0.xml.rels><?xml version="1.0" encoding="UTF-8" standalone="yes"?>
<Relationships xmlns="http://schemas.openxmlformats.org/package/2006/relationships"><Relationship Id="rId2" Type="http://schemas.openxmlformats.org/officeDocument/2006/relationships/image" Target="../media/image444.png"/><Relationship Id="rId1" Type="http://schemas.openxmlformats.org/officeDocument/2006/relationships/slideLayout" Target="../slideLayouts/slideLayout11.xml"/></Relationships>
</file>

<file path=ppt/slides/_rels/slide511.xml.rels><?xml version="1.0" encoding="UTF-8" standalone="yes"?>
<Relationships xmlns="http://schemas.openxmlformats.org/package/2006/relationships"><Relationship Id="rId2" Type="http://schemas.openxmlformats.org/officeDocument/2006/relationships/image" Target="../media/image445.jpeg"/><Relationship Id="rId1" Type="http://schemas.openxmlformats.org/officeDocument/2006/relationships/slideLayout" Target="../slideLayouts/slideLayout6.xml"/></Relationships>
</file>

<file path=ppt/slides/_rels/slide512.xml.rels><?xml version="1.0" encoding="UTF-8" standalone="yes"?>
<Relationships xmlns="http://schemas.openxmlformats.org/package/2006/relationships"><Relationship Id="rId2" Type="http://schemas.openxmlformats.org/officeDocument/2006/relationships/image" Target="../media/image446.png"/><Relationship Id="rId1" Type="http://schemas.openxmlformats.org/officeDocument/2006/relationships/slideLayout" Target="../slideLayouts/slideLayout6.xml"/></Relationships>
</file>

<file path=ppt/slides/_rels/slide513.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image" Target="../media/image447.png"/><Relationship Id="rId1" Type="http://schemas.openxmlformats.org/officeDocument/2006/relationships/slideLayout" Target="../slideLayouts/slideLayout6.xml"/></Relationships>
</file>

<file path=ppt/slides/_rels/slide514.xml.rels><?xml version="1.0" encoding="UTF-8" standalone="yes"?>
<Relationships xmlns="http://schemas.openxmlformats.org/package/2006/relationships"><Relationship Id="rId3" Type="http://schemas.openxmlformats.org/officeDocument/2006/relationships/image" Target="../media/image450.jpg"/><Relationship Id="rId2" Type="http://schemas.openxmlformats.org/officeDocument/2006/relationships/image" Target="../media/image449.jpg"/><Relationship Id="rId1" Type="http://schemas.openxmlformats.org/officeDocument/2006/relationships/slideLayout" Target="../slideLayouts/slideLayout6.xml"/></Relationships>
</file>

<file path=ppt/slides/_rels/slide515.xml.rels><?xml version="1.0" encoding="UTF-8" standalone="yes"?>
<Relationships xmlns="http://schemas.openxmlformats.org/package/2006/relationships"><Relationship Id="rId2" Type="http://schemas.openxmlformats.org/officeDocument/2006/relationships/image" Target="../media/image451.png"/><Relationship Id="rId1" Type="http://schemas.openxmlformats.org/officeDocument/2006/relationships/slideLayout" Target="../slideLayouts/slideLayout11.xml"/></Relationships>
</file>

<file path=ppt/slides/_rels/slide516.xml.rels><?xml version="1.0" encoding="UTF-8" standalone="yes"?>
<Relationships xmlns="http://schemas.openxmlformats.org/package/2006/relationships"><Relationship Id="rId3" Type="http://schemas.openxmlformats.org/officeDocument/2006/relationships/image" Target="../media/image453.jpg"/><Relationship Id="rId2" Type="http://schemas.openxmlformats.org/officeDocument/2006/relationships/image" Target="../media/image452.png"/><Relationship Id="rId1" Type="http://schemas.openxmlformats.org/officeDocument/2006/relationships/slideLayout" Target="../slideLayouts/slideLayout6.xml"/></Relationships>
</file>

<file path=ppt/slides/_rels/slide517.xml.rels><?xml version="1.0" encoding="UTF-8" standalone="yes"?>
<Relationships xmlns="http://schemas.openxmlformats.org/package/2006/relationships"><Relationship Id="rId2" Type="http://schemas.openxmlformats.org/officeDocument/2006/relationships/image" Target="../media/image454.png"/><Relationship Id="rId1" Type="http://schemas.openxmlformats.org/officeDocument/2006/relationships/slideLayout" Target="../slideLayouts/slideLayout6.xml"/></Relationships>
</file>

<file path=ppt/slides/_rels/slide518.xml.rels><?xml version="1.0" encoding="UTF-8" standalone="yes"?>
<Relationships xmlns="http://schemas.openxmlformats.org/package/2006/relationships"><Relationship Id="rId2" Type="http://schemas.openxmlformats.org/officeDocument/2006/relationships/image" Target="../media/image455.png"/><Relationship Id="rId1" Type="http://schemas.openxmlformats.org/officeDocument/2006/relationships/slideLayout" Target="../slideLayouts/slideLayout6.xml"/></Relationships>
</file>

<file path=ppt/slides/_rels/slide519.xml.rels><?xml version="1.0" encoding="UTF-8" standalone="yes"?>
<Relationships xmlns="http://schemas.openxmlformats.org/package/2006/relationships"><Relationship Id="rId2" Type="http://schemas.openxmlformats.org/officeDocument/2006/relationships/image" Target="../media/image456.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8.xml.rels><?xml version="1.0" encoding="UTF-8" standalone="yes"?>
<Relationships xmlns="http://schemas.openxmlformats.org/package/2006/relationships"><Relationship Id="rId2" Type="http://schemas.openxmlformats.org/officeDocument/2006/relationships/image" Target="../media/image457.jpg"/><Relationship Id="rId1" Type="http://schemas.openxmlformats.org/officeDocument/2006/relationships/slideLayout" Target="../slideLayouts/slideLayout12.xml"/></Relationships>
</file>

<file path=ppt/slides/_rels/slide529.xml.rels><?xml version="1.0" encoding="UTF-8" standalone="yes"?>
<Relationships xmlns="http://schemas.openxmlformats.org/package/2006/relationships"><Relationship Id="rId2" Type="http://schemas.openxmlformats.org/officeDocument/2006/relationships/image" Target="../media/image45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2.xml"/></Relationships>
</file>

<file path=ppt/slides/_rels/slide530.xml.rels><?xml version="1.0" encoding="UTF-8" standalone="yes"?>
<Relationships xmlns="http://schemas.openxmlformats.org/package/2006/relationships"><Relationship Id="rId2" Type="http://schemas.openxmlformats.org/officeDocument/2006/relationships/image" Target="../media/image459.jpg"/><Relationship Id="rId1" Type="http://schemas.openxmlformats.org/officeDocument/2006/relationships/slideLayout" Target="../slideLayouts/slideLayout11.xml"/></Relationships>
</file>

<file path=ppt/slides/_rels/slide531.xml.rels><?xml version="1.0" encoding="UTF-8" standalone="yes"?>
<Relationships xmlns="http://schemas.openxmlformats.org/package/2006/relationships"><Relationship Id="rId2" Type="http://schemas.openxmlformats.org/officeDocument/2006/relationships/image" Target="../media/image459.jpg"/><Relationship Id="rId1" Type="http://schemas.openxmlformats.org/officeDocument/2006/relationships/slideLayout" Target="../slideLayouts/slideLayout11.xml"/></Relationships>
</file>

<file path=ppt/slides/_rels/slide532.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11.xml"/></Relationships>
</file>

<file path=ppt/slides/_rels/slide533.xml.rels><?xml version="1.0" encoding="UTF-8" standalone="yes"?>
<Relationships xmlns="http://schemas.openxmlformats.org/package/2006/relationships"><Relationship Id="rId2" Type="http://schemas.openxmlformats.org/officeDocument/2006/relationships/image" Target="../media/image461.jpg"/><Relationship Id="rId1" Type="http://schemas.openxmlformats.org/officeDocument/2006/relationships/slideLayout" Target="../slideLayouts/slideLayout12.xml"/></Relationships>
</file>

<file path=ppt/slides/_rels/slide534.xml.rels><?xml version="1.0" encoding="UTF-8" standalone="yes"?>
<Relationships xmlns="http://schemas.openxmlformats.org/package/2006/relationships"><Relationship Id="rId2" Type="http://schemas.openxmlformats.org/officeDocument/2006/relationships/image" Target="../media/image462.png"/><Relationship Id="rId1" Type="http://schemas.openxmlformats.org/officeDocument/2006/relationships/slideLayout" Target="../slideLayouts/slideLayout12.xml"/></Relationships>
</file>

<file path=ppt/slides/_rels/slide535.xml.rels><?xml version="1.0" encoding="UTF-8" standalone="yes"?>
<Relationships xmlns="http://schemas.openxmlformats.org/package/2006/relationships"><Relationship Id="rId2" Type="http://schemas.openxmlformats.org/officeDocument/2006/relationships/image" Target="../media/image463.png"/><Relationship Id="rId1" Type="http://schemas.openxmlformats.org/officeDocument/2006/relationships/slideLayout" Target="../slideLayouts/slideLayout11.xml"/></Relationships>
</file>

<file path=ppt/slides/_rels/slide536.xml.rels><?xml version="1.0" encoding="UTF-8" standalone="yes"?>
<Relationships xmlns="http://schemas.openxmlformats.org/package/2006/relationships"><Relationship Id="rId2" Type="http://schemas.openxmlformats.org/officeDocument/2006/relationships/image" Target="../media/image464.jpg"/><Relationship Id="rId1" Type="http://schemas.openxmlformats.org/officeDocument/2006/relationships/slideLayout" Target="../slideLayouts/slideLayout11.xml"/></Relationships>
</file>

<file path=ppt/slides/_rels/slide537.xml.rels><?xml version="1.0" encoding="UTF-8" standalone="yes"?>
<Relationships xmlns="http://schemas.openxmlformats.org/package/2006/relationships"><Relationship Id="rId2" Type="http://schemas.openxmlformats.org/officeDocument/2006/relationships/image" Target="../media/image465.png"/><Relationship Id="rId1" Type="http://schemas.openxmlformats.org/officeDocument/2006/relationships/slideLayout" Target="../slideLayouts/slideLayout11.xml"/></Relationships>
</file>

<file path=ppt/slides/_rels/slide538.xml.rels><?xml version="1.0" encoding="UTF-8" standalone="yes"?>
<Relationships xmlns="http://schemas.openxmlformats.org/package/2006/relationships"><Relationship Id="rId2" Type="http://schemas.openxmlformats.org/officeDocument/2006/relationships/image" Target="../media/image465.png"/><Relationship Id="rId1" Type="http://schemas.openxmlformats.org/officeDocument/2006/relationships/slideLayout" Target="../slideLayouts/slideLayout11.xml"/></Relationships>
</file>

<file path=ppt/slides/_rels/slide5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40.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image" Target="../media/image466.png"/><Relationship Id="rId1" Type="http://schemas.openxmlformats.org/officeDocument/2006/relationships/slideLayout" Target="../slideLayouts/slideLayout12.xml"/></Relationships>
</file>

<file path=ppt/slides/_rels/slide541.xml.rels><?xml version="1.0" encoding="UTF-8" standalone="yes"?>
<Relationships xmlns="http://schemas.openxmlformats.org/package/2006/relationships"><Relationship Id="rId2" Type="http://schemas.openxmlformats.org/officeDocument/2006/relationships/image" Target="../media/image468.jpg"/><Relationship Id="rId1" Type="http://schemas.openxmlformats.org/officeDocument/2006/relationships/slideLayout" Target="../slideLayouts/slideLayout11.xml"/></Relationships>
</file>

<file path=ppt/slides/_rels/slide5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4.xml.rels><?xml version="1.0" encoding="UTF-8" standalone="yes"?>
<Relationships xmlns="http://schemas.openxmlformats.org/package/2006/relationships"><Relationship Id="rId2" Type="http://schemas.openxmlformats.org/officeDocument/2006/relationships/image" Target="../media/image469.png"/><Relationship Id="rId1" Type="http://schemas.openxmlformats.org/officeDocument/2006/relationships/slideLayout" Target="../slideLayouts/slideLayout6.xml"/></Relationships>
</file>

<file path=ppt/slides/_rels/slide545.xml.rels><?xml version="1.0" encoding="UTF-8" standalone="yes"?>
<Relationships xmlns="http://schemas.openxmlformats.org/package/2006/relationships"><Relationship Id="rId2" Type="http://schemas.openxmlformats.org/officeDocument/2006/relationships/image" Target="../media/image470.jpeg"/><Relationship Id="rId1" Type="http://schemas.openxmlformats.org/officeDocument/2006/relationships/slideLayout" Target="../slideLayouts/slideLayout6.xml"/></Relationships>
</file>

<file path=ppt/slides/_rels/slide5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8.xml.rels><?xml version="1.0" encoding="UTF-8" standalone="yes"?>
<Relationships xmlns="http://schemas.openxmlformats.org/package/2006/relationships"><Relationship Id="rId2" Type="http://schemas.openxmlformats.org/officeDocument/2006/relationships/image" Target="../media/image471.png"/><Relationship Id="rId1" Type="http://schemas.openxmlformats.org/officeDocument/2006/relationships/slideLayout" Target="../slideLayouts/slideLayout6.xml"/></Relationships>
</file>

<file path=ppt/slides/_rels/slide549.xml.rels><?xml version="1.0" encoding="UTF-8" standalone="yes"?>
<Relationships xmlns="http://schemas.openxmlformats.org/package/2006/relationships"><Relationship Id="rId2" Type="http://schemas.openxmlformats.org/officeDocument/2006/relationships/image" Target="../media/image472.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0.xml.rels><?xml version="1.0" encoding="UTF-8" standalone="yes"?>
<Relationships xmlns="http://schemas.openxmlformats.org/package/2006/relationships"><Relationship Id="rId2" Type="http://schemas.openxmlformats.org/officeDocument/2006/relationships/image" Target="../media/image473.jpg"/><Relationship Id="rId1" Type="http://schemas.openxmlformats.org/officeDocument/2006/relationships/slideLayout" Target="../slideLayouts/slideLayout6.xml"/></Relationships>
</file>

<file path=ppt/slides/_rels/slide551.xml.rels><?xml version="1.0" encoding="UTF-8" standalone="yes"?>
<Relationships xmlns="http://schemas.openxmlformats.org/package/2006/relationships"><Relationship Id="rId3" Type="http://schemas.openxmlformats.org/officeDocument/2006/relationships/image" Target="../media/image475.png"/><Relationship Id="rId2" Type="http://schemas.openxmlformats.org/officeDocument/2006/relationships/image" Target="../media/image474.png"/><Relationship Id="rId1" Type="http://schemas.openxmlformats.org/officeDocument/2006/relationships/slideLayout" Target="../slideLayouts/slideLayout6.xml"/></Relationships>
</file>

<file path=ppt/slides/_rels/slide552.xml.rels><?xml version="1.0" encoding="UTF-8" standalone="yes"?>
<Relationships xmlns="http://schemas.openxmlformats.org/package/2006/relationships"><Relationship Id="rId3" Type="http://schemas.openxmlformats.org/officeDocument/2006/relationships/image" Target="../media/image477.jpg"/><Relationship Id="rId2" Type="http://schemas.openxmlformats.org/officeDocument/2006/relationships/image" Target="../media/image476.jpg"/><Relationship Id="rId1" Type="http://schemas.openxmlformats.org/officeDocument/2006/relationships/slideLayout" Target="../slideLayouts/slideLayout12.xml"/></Relationships>
</file>

<file path=ppt/slides/_rels/slide5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4.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xml"/></Relationships>
</file>

<file path=ppt/slides/_rels/slide555.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xml"/></Relationships>
</file>

<file path=ppt/slides/_rels/slide556.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xml"/></Relationships>
</file>

<file path=ppt/slides/_rels/slide557.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xml"/></Relationships>
</file>

<file path=ppt/slides/_rels/slide558.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xml"/></Relationships>
</file>

<file path=ppt/slides/_rels/slide559.xml.rels><?xml version="1.0" encoding="UTF-8" standalone="yes"?>
<Relationships xmlns="http://schemas.openxmlformats.org/package/2006/relationships"><Relationship Id="rId2" Type="http://schemas.openxmlformats.org/officeDocument/2006/relationships/image" Target="../media/image478.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2.xml.rels><?xml version="1.0" encoding="UTF-8" standalone="yes"?>
<Relationships xmlns="http://schemas.openxmlformats.org/package/2006/relationships"><Relationship Id="rId2" Type="http://schemas.openxmlformats.org/officeDocument/2006/relationships/image" Target="../media/image479.jpg"/><Relationship Id="rId1" Type="http://schemas.openxmlformats.org/officeDocument/2006/relationships/slideLayout" Target="../slideLayouts/slideLayout11.xml"/></Relationships>
</file>

<file path=ppt/slides/_rels/slide5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7.xml.rels><?xml version="1.0" encoding="UTF-8" standalone="yes"?>
<Relationships xmlns="http://schemas.openxmlformats.org/package/2006/relationships"><Relationship Id="rId2" Type="http://schemas.openxmlformats.org/officeDocument/2006/relationships/image" Target="../media/image480.png"/><Relationship Id="rId1" Type="http://schemas.openxmlformats.org/officeDocument/2006/relationships/slideLayout" Target="../slideLayouts/slideLayout6.xml"/></Relationships>
</file>

<file path=ppt/slides/_rels/slide5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9.xml.rels><?xml version="1.0" encoding="UTF-8" standalone="yes"?>
<Relationships xmlns="http://schemas.openxmlformats.org/package/2006/relationships"><Relationship Id="rId2" Type="http://schemas.openxmlformats.org/officeDocument/2006/relationships/image" Target="../media/image48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0.xml.rels><?xml version="1.0" encoding="UTF-8" standalone="yes"?>
<Relationships xmlns="http://schemas.openxmlformats.org/package/2006/relationships"><Relationship Id="rId2" Type="http://schemas.openxmlformats.org/officeDocument/2006/relationships/image" Target="../media/image482.png"/><Relationship Id="rId1" Type="http://schemas.openxmlformats.org/officeDocument/2006/relationships/slideLayout" Target="../slideLayouts/slideLayout11.xml"/></Relationships>
</file>

<file path=ppt/slides/_rels/slide5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2.xml.rels><?xml version="1.0" encoding="UTF-8" standalone="yes"?>
<Relationships xmlns="http://schemas.openxmlformats.org/package/2006/relationships"><Relationship Id="rId2" Type="http://schemas.openxmlformats.org/officeDocument/2006/relationships/image" Target="../media/image483.png"/><Relationship Id="rId1" Type="http://schemas.openxmlformats.org/officeDocument/2006/relationships/slideLayout" Target="../slideLayouts/slideLayout11.xml"/></Relationships>
</file>

<file path=ppt/slides/_rels/slide573.xml.rels><?xml version="1.0" encoding="UTF-8" standalone="yes"?>
<Relationships xmlns="http://schemas.openxmlformats.org/package/2006/relationships"><Relationship Id="rId2" Type="http://schemas.openxmlformats.org/officeDocument/2006/relationships/image" Target="../media/image484.png"/><Relationship Id="rId1" Type="http://schemas.openxmlformats.org/officeDocument/2006/relationships/slideLayout" Target="../slideLayouts/slideLayout6.xml"/></Relationships>
</file>

<file path=ppt/slides/_rels/slide5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2.xml.rels><?xml version="1.0" encoding="UTF-8" standalone="yes"?>
<Relationships xmlns="http://schemas.openxmlformats.org/package/2006/relationships"><Relationship Id="rId2" Type="http://schemas.openxmlformats.org/officeDocument/2006/relationships/image" Target="../media/image485.png"/><Relationship Id="rId1" Type="http://schemas.openxmlformats.org/officeDocument/2006/relationships/slideLayout" Target="../slideLayouts/slideLayout6.xml"/></Relationships>
</file>

<file path=ppt/slides/_rels/slide583.xml.rels><?xml version="1.0" encoding="UTF-8" standalone="yes"?>
<Relationships xmlns="http://schemas.openxmlformats.org/package/2006/relationships"><Relationship Id="rId3" Type="http://schemas.openxmlformats.org/officeDocument/2006/relationships/image" Target="../media/image487.jpg"/><Relationship Id="rId2" Type="http://schemas.openxmlformats.org/officeDocument/2006/relationships/image" Target="../media/image486.png"/><Relationship Id="rId1" Type="http://schemas.openxmlformats.org/officeDocument/2006/relationships/slideLayout" Target="../slideLayouts/slideLayout6.xml"/><Relationship Id="rId4" Type="http://schemas.openxmlformats.org/officeDocument/2006/relationships/image" Target="../media/image488.jpg"/></Relationships>
</file>

<file path=ppt/slides/_rels/slide584.xml.rels><?xml version="1.0" encoding="UTF-8" standalone="yes"?>
<Relationships xmlns="http://schemas.openxmlformats.org/package/2006/relationships"><Relationship Id="rId3" Type="http://schemas.openxmlformats.org/officeDocument/2006/relationships/image" Target="../media/image490.jpg"/><Relationship Id="rId2" Type="http://schemas.openxmlformats.org/officeDocument/2006/relationships/image" Target="../media/image489.png"/><Relationship Id="rId1" Type="http://schemas.openxmlformats.org/officeDocument/2006/relationships/slideLayout" Target="../slideLayouts/slideLayout6.xml"/><Relationship Id="rId4" Type="http://schemas.openxmlformats.org/officeDocument/2006/relationships/image" Target="../media/image491.jpg"/></Relationships>
</file>

<file path=ppt/slides/_rels/slide5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6.xml.rels><?xml version="1.0" encoding="UTF-8" standalone="yes"?>
<Relationships xmlns="http://schemas.openxmlformats.org/package/2006/relationships"><Relationship Id="rId2" Type="http://schemas.openxmlformats.org/officeDocument/2006/relationships/image" Target="../media/image490.jpg"/><Relationship Id="rId1" Type="http://schemas.openxmlformats.org/officeDocument/2006/relationships/slideLayout" Target="../slideLayouts/slideLayout12.xml"/></Relationships>
</file>

<file path=ppt/slides/_rels/slide587.xml.rels><?xml version="1.0" encoding="UTF-8" standalone="yes"?>
<Relationships xmlns="http://schemas.openxmlformats.org/package/2006/relationships"><Relationship Id="rId2" Type="http://schemas.openxmlformats.org/officeDocument/2006/relationships/image" Target="../media/image487.jpg"/><Relationship Id="rId1" Type="http://schemas.openxmlformats.org/officeDocument/2006/relationships/slideLayout" Target="../slideLayouts/slideLayout11.xml"/></Relationships>
</file>

<file path=ppt/slides/_rels/slide588.xml.rels><?xml version="1.0" encoding="UTF-8" standalone="yes"?>
<Relationships xmlns="http://schemas.openxmlformats.org/package/2006/relationships"><Relationship Id="rId2" Type="http://schemas.openxmlformats.org/officeDocument/2006/relationships/image" Target="../media/image492.jpg"/><Relationship Id="rId1" Type="http://schemas.openxmlformats.org/officeDocument/2006/relationships/slideLayout" Target="../slideLayouts/slideLayout11.xml"/></Relationships>
</file>

<file path=ppt/slides/_rels/slide589.xml.rels><?xml version="1.0" encoding="UTF-8" standalone="yes"?>
<Relationships xmlns="http://schemas.openxmlformats.org/package/2006/relationships"><Relationship Id="rId2" Type="http://schemas.openxmlformats.org/officeDocument/2006/relationships/image" Target="../media/image491.jp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6.xml"/><Relationship Id="rId4" Type="http://schemas.openxmlformats.org/officeDocument/2006/relationships/image" Target="../media/image54.jpg"/></Relationships>
</file>

<file path=ppt/slides/_rels/slide5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2.xml.rels><?xml version="1.0" encoding="UTF-8" standalone="yes"?>
<Relationships xmlns="http://schemas.openxmlformats.org/package/2006/relationships"><Relationship Id="rId2" Type="http://schemas.openxmlformats.org/officeDocument/2006/relationships/image" Target="../media/image493.png"/><Relationship Id="rId1" Type="http://schemas.openxmlformats.org/officeDocument/2006/relationships/slideLayout" Target="../slideLayouts/slideLayout6.xml"/></Relationships>
</file>

<file path=ppt/slides/_rels/slide593.xml.rels><?xml version="1.0" encoding="UTF-8" standalone="yes"?>
<Relationships xmlns="http://schemas.openxmlformats.org/package/2006/relationships"><Relationship Id="rId3" Type="http://schemas.openxmlformats.org/officeDocument/2006/relationships/image" Target="../media/image495.png"/><Relationship Id="rId2" Type="http://schemas.openxmlformats.org/officeDocument/2006/relationships/image" Target="../media/image494.png"/><Relationship Id="rId1" Type="http://schemas.openxmlformats.org/officeDocument/2006/relationships/slideLayout" Target="../slideLayouts/slideLayout6.xml"/></Relationships>
</file>

<file path=ppt/slides/_rels/slide594.xml.rels><?xml version="1.0" encoding="UTF-8" standalone="yes"?>
<Relationships xmlns="http://schemas.openxmlformats.org/package/2006/relationships"><Relationship Id="rId8" Type="http://schemas.openxmlformats.org/officeDocument/2006/relationships/image" Target="../media/image502.jpeg"/><Relationship Id="rId3" Type="http://schemas.openxmlformats.org/officeDocument/2006/relationships/image" Target="../media/image497.jpeg"/><Relationship Id="rId7" Type="http://schemas.openxmlformats.org/officeDocument/2006/relationships/image" Target="../media/image501.jpeg"/><Relationship Id="rId2" Type="http://schemas.openxmlformats.org/officeDocument/2006/relationships/image" Target="../media/image496.jpeg"/><Relationship Id="rId1" Type="http://schemas.openxmlformats.org/officeDocument/2006/relationships/slideLayout" Target="../slideLayouts/slideLayout6.xml"/><Relationship Id="rId6" Type="http://schemas.openxmlformats.org/officeDocument/2006/relationships/image" Target="../media/image500.jpeg"/><Relationship Id="rId5" Type="http://schemas.openxmlformats.org/officeDocument/2006/relationships/image" Target="../media/image499.jpeg"/><Relationship Id="rId4" Type="http://schemas.openxmlformats.org/officeDocument/2006/relationships/image" Target="../media/image498.jpeg"/><Relationship Id="rId9" Type="http://schemas.openxmlformats.org/officeDocument/2006/relationships/image" Target="../media/image503.jpeg"/></Relationships>
</file>

<file path=ppt/slides/_rels/slide5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7.xml.rels><?xml version="1.0" encoding="UTF-8" standalone="yes"?>
<Relationships xmlns="http://schemas.openxmlformats.org/package/2006/relationships"><Relationship Id="rId2" Type="http://schemas.openxmlformats.org/officeDocument/2006/relationships/image" Target="../media/image504.png"/><Relationship Id="rId1" Type="http://schemas.openxmlformats.org/officeDocument/2006/relationships/slideLayout" Target="../slideLayouts/slideLayout6.xml"/></Relationships>
</file>

<file path=ppt/slides/_rels/slide598.xml.rels><?xml version="1.0" encoding="UTF-8" standalone="yes"?>
<Relationships xmlns="http://schemas.openxmlformats.org/package/2006/relationships"><Relationship Id="rId2" Type="http://schemas.openxmlformats.org/officeDocument/2006/relationships/image" Target="../media/image505.png"/><Relationship Id="rId1" Type="http://schemas.openxmlformats.org/officeDocument/2006/relationships/slideLayout" Target="../slideLayouts/slideLayout6.xml"/></Relationships>
</file>

<file path=ppt/slides/_rels/slide5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1.xml"/></Relationships>
</file>

<file path=ppt/slides/_rels/slide600.xml.rels><?xml version="1.0" encoding="UTF-8" standalone="yes"?>
<Relationships xmlns="http://schemas.openxmlformats.org/package/2006/relationships"><Relationship Id="rId2" Type="http://schemas.openxmlformats.org/officeDocument/2006/relationships/image" Target="../media/image506.png"/><Relationship Id="rId1" Type="http://schemas.openxmlformats.org/officeDocument/2006/relationships/slideLayout" Target="../slideLayouts/slideLayout6.xml"/></Relationships>
</file>

<file path=ppt/slides/_rels/slide601.xml.rels><?xml version="1.0" encoding="UTF-8" standalone="yes"?>
<Relationships xmlns="http://schemas.openxmlformats.org/package/2006/relationships"><Relationship Id="rId3" Type="http://schemas.openxmlformats.org/officeDocument/2006/relationships/image" Target="../media/image508.jpeg"/><Relationship Id="rId2" Type="http://schemas.openxmlformats.org/officeDocument/2006/relationships/image" Target="../media/image507.png"/><Relationship Id="rId1" Type="http://schemas.openxmlformats.org/officeDocument/2006/relationships/slideLayout" Target="../slideLayouts/slideLayout6.xml"/></Relationships>
</file>

<file path=ppt/slides/_rels/slide602.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509.jpeg"/><Relationship Id="rId1" Type="http://schemas.openxmlformats.org/officeDocument/2006/relationships/slideLayout" Target="../slideLayouts/slideLayout6.xml"/></Relationships>
</file>

<file path=ppt/slides/_rels/slide603.xml.rels><?xml version="1.0" encoding="UTF-8" standalone="yes"?>
<Relationships xmlns="http://schemas.openxmlformats.org/package/2006/relationships"><Relationship Id="rId2" Type="http://schemas.openxmlformats.org/officeDocument/2006/relationships/image" Target="../media/image511.png"/><Relationship Id="rId1" Type="http://schemas.openxmlformats.org/officeDocument/2006/relationships/slideLayout" Target="../slideLayouts/slideLayout6.xml"/></Relationships>
</file>

<file path=ppt/slides/_rels/slide604.xml.rels><?xml version="1.0" encoding="UTF-8" standalone="yes"?>
<Relationships xmlns="http://schemas.openxmlformats.org/package/2006/relationships"><Relationship Id="rId2" Type="http://schemas.openxmlformats.org/officeDocument/2006/relationships/image" Target="../media/image512.jpg"/><Relationship Id="rId1" Type="http://schemas.openxmlformats.org/officeDocument/2006/relationships/slideLayout" Target="../slideLayouts/slideLayout6.xml"/></Relationships>
</file>

<file path=ppt/slides/_rels/slide605.xml.rels><?xml version="1.0" encoding="UTF-8" standalone="yes"?>
<Relationships xmlns="http://schemas.openxmlformats.org/package/2006/relationships"><Relationship Id="rId2" Type="http://schemas.openxmlformats.org/officeDocument/2006/relationships/image" Target="../media/image513.png"/><Relationship Id="rId1" Type="http://schemas.openxmlformats.org/officeDocument/2006/relationships/slideLayout" Target="../slideLayouts/slideLayout6.xml"/></Relationships>
</file>

<file path=ppt/slides/_rels/slide606.xml.rels><?xml version="1.0" encoding="UTF-8" standalone="yes"?>
<Relationships xmlns="http://schemas.openxmlformats.org/package/2006/relationships"><Relationship Id="rId3" Type="http://schemas.openxmlformats.org/officeDocument/2006/relationships/image" Target="../media/image515.png"/><Relationship Id="rId2" Type="http://schemas.openxmlformats.org/officeDocument/2006/relationships/image" Target="../media/image514.png"/><Relationship Id="rId1" Type="http://schemas.openxmlformats.org/officeDocument/2006/relationships/slideLayout" Target="../slideLayouts/slideLayout6.xml"/><Relationship Id="rId4" Type="http://schemas.openxmlformats.org/officeDocument/2006/relationships/image" Target="../media/image516.png"/></Relationships>
</file>

<file path=ppt/slides/_rels/slide6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610.xml.rels><?xml version="1.0" encoding="UTF-8" standalone="yes"?>
<Relationships xmlns="http://schemas.openxmlformats.org/package/2006/relationships"><Relationship Id="rId2" Type="http://schemas.openxmlformats.org/officeDocument/2006/relationships/image" Target="../media/image517.png"/><Relationship Id="rId1" Type="http://schemas.openxmlformats.org/officeDocument/2006/relationships/slideLayout" Target="../slideLayouts/slideLayout6.xml"/></Relationships>
</file>

<file path=ppt/slides/_rels/slide611.xml.rels><?xml version="1.0" encoding="UTF-8" standalone="yes"?>
<Relationships xmlns="http://schemas.openxmlformats.org/package/2006/relationships"><Relationship Id="rId2" Type="http://schemas.openxmlformats.org/officeDocument/2006/relationships/image" Target="../media/image518.jpeg"/><Relationship Id="rId1" Type="http://schemas.openxmlformats.org/officeDocument/2006/relationships/slideLayout" Target="../slideLayouts/slideLayout6.xml"/></Relationships>
</file>

<file path=ppt/slides/_rels/slide6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5.xml.rels><?xml version="1.0" encoding="UTF-8" standalone="yes"?>
<Relationships xmlns="http://schemas.openxmlformats.org/package/2006/relationships"><Relationship Id="rId2" Type="http://schemas.openxmlformats.org/officeDocument/2006/relationships/image" Target="../media/image513.png"/><Relationship Id="rId1" Type="http://schemas.openxmlformats.org/officeDocument/2006/relationships/slideLayout" Target="../slideLayouts/slideLayout6.xml"/></Relationships>
</file>

<file path=ppt/slides/_rels/slide616.xml.rels><?xml version="1.0" encoding="UTF-8" standalone="yes"?>
<Relationships xmlns="http://schemas.openxmlformats.org/package/2006/relationships"><Relationship Id="rId2" Type="http://schemas.openxmlformats.org/officeDocument/2006/relationships/image" Target="../media/image519.jpg"/><Relationship Id="rId1" Type="http://schemas.openxmlformats.org/officeDocument/2006/relationships/slideLayout" Target="../slideLayouts/slideLayout12.xml"/></Relationships>
</file>

<file path=ppt/slides/_rels/slide617.xml.rels><?xml version="1.0" encoding="UTF-8" standalone="yes"?>
<Relationships xmlns="http://schemas.openxmlformats.org/package/2006/relationships"><Relationship Id="rId2" Type="http://schemas.openxmlformats.org/officeDocument/2006/relationships/image" Target="../media/image520.jpg"/><Relationship Id="rId1" Type="http://schemas.openxmlformats.org/officeDocument/2006/relationships/slideLayout" Target="../slideLayouts/slideLayout11.xml"/></Relationships>
</file>

<file path=ppt/slides/_rels/slide618.xml.rels><?xml version="1.0" encoding="UTF-8" standalone="yes"?>
<Relationships xmlns="http://schemas.openxmlformats.org/package/2006/relationships"><Relationship Id="rId3" Type="http://schemas.openxmlformats.org/officeDocument/2006/relationships/image" Target="../media/image522.jpg"/><Relationship Id="rId2" Type="http://schemas.openxmlformats.org/officeDocument/2006/relationships/image" Target="../media/image521.jpg"/><Relationship Id="rId1" Type="http://schemas.openxmlformats.org/officeDocument/2006/relationships/slideLayout" Target="../slideLayouts/slideLayout12.xml"/></Relationships>
</file>

<file path=ppt/slides/_rels/slide619.xml.rels><?xml version="1.0" encoding="UTF-8" standalone="yes"?>
<Relationships xmlns="http://schemas.openxmlformats.org/package/2006/relationships"><Relationship Id="rId2" Type="http://schemas.openxmlformats.org/officeDocument/2006/relationships/image" Target="../media/image523.jp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0.xml.rels><?xml version="1.0" encoding="UTF-8" standalone="yes"?>
<Relationships xmlns="http://schemas.openxmlformats.org/package/2006/relationships"><Relationship Id="rId2" Type="http://schemas.openxmlformats.org/officeDocument/2006/relationships/image" Target="../media/image524.jpg"/><Relationship Id="rId1" Type="http://schemas.openxmlformats.org/officeDocument/2006/relationships/slideLayout" Target="../slideLayouts/slideLayout12.xml"/></Relationships>
</file>

<file path=ppt/slides/_rels/slide621.xml.rels><?xml version="1.0" encoding="UTF-8" standalone="yes"?>
<Relationships xmlns="http://schemas.openxmlformats.org/package/2006/relationships"><Relationship Id="rId2" Type="http://schemas.openxmlformats.org/officeDocument/2006/relationships/image" Target="../media/image525.png"/><Relationship Id="rId1" Type="http://schemas.openxmlformats.org/officeDocument/2006/relationships/slideLayout" Target="../slideLayouts/slideLayout11.xml"/></Relationships>
</file>

<file path=ppt/slides/_rels/slide622.xml.rels><?xml version="1.0" encoding="UTF-8" standalone="yes"?>
<Relationships xmlns="http://schemas.openxmlformats.org/package/2006/relationships"><Relationship Id="rId2" Type="http://schemas.openxmlformats.org/officeDocument/2006/relationships/image" Target="../media/image526.png"/><Relationship Id="rId1" Type="http://schemas.openxmlformats.org/officeDocument/2006/relationships/slideLayout" Target="../slideLayouts/slideLayout6.xml"/></Relationships>
</file>

<file path=ppt/slides/_rels/slide623.xml.rels><?xml version="1.0" encoding="UTF-8" standalone="yes"?>
<Relationships xmlns="http://schemas.openxmlformats.org/package/2006/relationships"><Relationship Id="rId2" Type="http://schemas.openxmlformats.org/officeDocument/2006/relationships/image" Target="../media/image524.jpg"/><Relationship Id="rId1" Type="http://schemas.openxmlformats.org/officeDocument/2006/relationships/slideLayout" Target="../slideLayouts/slideLayout12.xml"/></Relationships>
</file>

<file path=ppt/slides/_rels/slide624.xml.rels><?xml version="1.0" encoding="UTF-8" standalone="yes"?>
<Relationships xmlns="http://schemas.openxmlformats.org/package/2006/relationships"><Relationship Id="rId2" Type="http://schemas.openxmlformats.org/officeDocument/2006/relationships/image" Target="../media/image527.jpg"/><Relationship Id="rId1" Type="http://schemas.openxmlformats.org/officeDocument/2006/relationships/slideLayout" Target="../slideLayouts/slideLayout12.xml"/></Relationships>
</file>

<file path=ppt/slides/_rels/slide625.xml.rels><?xml version="1.0" encoding="UTF-8" standalone="yes"?>
<Relationships xmlns="http://schemas.openxmlformats.org/package/2006/relationships"><Relationship Id="rId2" Type="http://schemas.openxmlformats.org/officeDocument/2006/relationships/image" Target="../media/image528.jpg"/><Relationship Id="rId1" Type="http://schemas.openxmlformats.org/officeDocument/2006/relationships/slideLayout" Target="../slideLayouts/slideLayout12.xml"/></Relationships>
</file>

<file path=ppt/slides/_rels/slide626.xml.rels><?xml version="1.0" encoding="UTF-8" standalone="yes"?>
<Relationships xmlns="http://schemas.openxmlformats.org/package/2006/relationships"><Relationship Id="rId3" Type="http://schemas.openxmlformats.org/officeDocument/2006/relationships/image" Target="../media/image530.jpg"/><Relationship Id="rId2" Type="http://schemas.openxmlformats.org/officeDocument/2006/relationships/image" Target="../media/image529.jpg"/><Relationship Id="rId1" Type="http://schemas.openxmlformats.org/officeDocument/2006/relationships/slideLayout" Target="../slideLayouts/slideLayout12.xml"/></Relationships>
</file>

<file path=ppt/slides/_rels/slide627.xml.rels><?xml version="1.0" encoding="UTF-8" standalone="yes"?>
<Relationships xmlns="http://schemas.openxmlformats.org/package/2006/relationships"><Relationship Id="rId3" Type="http://schemas.openxmlformats.org/officeDocument/2006/relationships/image" Target="../media/image532.jpg"/><Relationship Id="rId2" Type="http://schemas.openxmlformats.org/officeDocument/2006/relationships/image" Target="../media/image531.jpg"/><Relationship Id="rId1" Type="http://schemas.openxmlformats.org/officeDocument/2006/relationships/slideLayout" Target="../slideLayouts/slideLayout12.xml"/></Relationships>
</file>

<file path=ppt/slides/_rels/slide628.xml.rels><?xml version="1.0" encoding="UTF-8" standalone="yes"?>
<Relationships xmlns="http://schemas.openxmlformats.org/package/2006/relationships"><Relationship Id="rId3" Type="http://schemas.openxmlformats.org/officeDocument/2006/relationships/image" Target="../media/image534.jpg"/><Relationship Id="rId2" Type="http://schemas.openxmlformats.org/officeDocument/2006/relationships/image" Target="../media/image533.jpg"/><Relationship Id="rId1" Type="http://schemas.openxmlformats.org/officeDocument/2006/relationships/slideLayout" Target="../slideLayouts/slideLayout12.xml"/></Relationships>
</file>

<file path=ppt/slides/_rels/slide629.xml.rels><?xml version="1.0" encoding="UTF-8" standalone="yes"?>
<Relationships xmlns="http://schemas.openxmlformats.org/package/2006/relationships"><Relationship Id="rId3" Type="http://schemas.openxmlformats.org/officeDocument/2006/relationships/image" Target="../media/image536.jpg"/><Relationship Id="rId2" Type="http://schemas.openxmlformats.org/officeDocument/2006/relationships/image" Target="../media/image535.jpg"/><Relationship Id="rId1" Type="http://schemas.openxmlformats.org/officeDocument/2006/relationships/slideLayout" Target="../slideLayouts/slideLayout6.xml"/><Relationship Id="rId4" Type="http://schemas.openxmlformats.org/officeDocument/2006/relationships/image" Target="../media/image537.jpg"/></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EE21-7EDE-C02C-D2E1-A514301F990A}"/>
              </a:ext>
            </a:extLst>
          </p:cNvPr>
          <p:cNvSpPr>
            <a:spLocks noGrp="1"/>
          </p:cNvSpPr>
          <p:nvPr>
            <p:ph type="ctrTitle"/>
          </p:nvPr>
        </p:nvSpPr>
        <p:spPr/>
        <p:txBody>
          <a:bodyPr/>
          <a:lstStyle/>
          <a:p>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rPr>
              <a:t>Orthopedics</a:t>
            </a:r>
            <a:b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rPr>
            </a:b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rPr>
              <a:t>Detailed Dossier</a:t>
            </a:r>
            <a:endParaRPr lang="en-US" dirty="0"/>
          </a:p>
        </p:txBody>
      </p:sp>
      <p:sp>
        <p:nvSpPr>
          <p:cNvPr id="3" name="Subtitle 2">
            <a:extLst>
              <a:ext uri="{FF2B5EF4-FFF2-40B4-BE49-F238E27FC236}">
                <a16:creationId xmlns:a16="http://schemas.microsoft.com/office/drawing/2014/main" id="{E778768B-E7CE-CB41-4A81-DF1752083280}"/>
              </a:ext>
            </a:extLst>
          </p:cNvPr>
          <p:cNvSpPr>
            <a:spLocks noGrp="1"/>
          </p:cNvSpPr>
          <p:nvPr>
            <p:ph type="subTitle" idx="1"/>
          </p:nvPr>
        </p:nvSpPr>
        <p:spPr/>
        <p:txBody>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rPr>
              <a:t>2023 edition</a:t>
            </a:r>
          </a:p>
          <a:p>
            <a:endParaRPr lang="en-US" dirty="0"/>
          </a:p>
        </p:txBody>
      </p:sp>
    </p:spTree>
    <p:extLst>
      <p:ext uri="{BB962C8B-B14F-4D97-AF65-F5344CB8AC3E}">
        <p14:creationId xmlns:p14="http://schemas.microsoft.com/office/powerpoint/2010/main" val="4048750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A834F-7800-223E-0EAC-F04959DB6D73}"/>
              </a:ext>
            </a:extLst>
          </p:cNvPr>
          <p:cNvSpPr>
            <a:spLocks noGrp="1"/>
          </p:cNvSpPr>
          <p:nvPr>
            <p:ph type="title"/>
          </p:nvPr>
        </p:nvSpPr>
        <p:spPr/>
        <p:txBody>
          <a:bodyPr/>
          <a:lstStyle/>
          <a:p>
            <a:r>
              <a:rPr lang="en-US" dirty="0">
                <a:solidFill>
                  <a:srgbClr val="FF0000"/>
                </a:solidFill>
              </a:rPr>
              <a:t>Salter</a:t>
            </a:r>
            <a:r>
              <a:rPr lang="en-US" dirty="0"/>
              <a:t>-Harris fracture classification</a:t>
            </a:r>
          </a:p>
        </p:txBody>
      </p:sp>
      <p:pic>
        <p:nvPicPr>
          <p:cNvPr id="10" name="Picture 9">
            <a:extLst>
              <a:ext uri="{FF2B5EF4-FFF2-40B4-BE49-F238E27FC236}">
                <a16:creationId xmlns:a16="http://schemas.microsoft.com/office/drawing/2014/main" id="{AE552756-4AF8-774E-D4A6-C3E58A648B4A}"/>
              </a:ext>
            </a:extLst>
          </p:cNvPr>
          <p:cNvPicPr>
            <a:picLocks noChangeAspect="1"/>
          </p:cNvPicPr>
          <p:nvPr/>
        </p:nvPicPr>
        <p:blipFill>
          <a:blip r:embed="rId2"/>
          <a:stretch>
            <a:fillRect/>
          </a:stretch>
        </p:blipFill>
        <p:spPr>
          <a:xfrm>
            <a:off x="1302375" y="1158524"/>
            <a:ext cx="9588908" cy="5475542"/>
          </a:xfrm>
          <a:prstGeom prst="rect">
            <a:avLst/>
          </a:prstGeom>
        </p:spPr>
      </p:pic>
    </p:spTree>
    <p:extLst>
      <p:ext uri="{BB962C8B-B14F-4D97-AF65-F5344CB8AC3E}">
        <p14:creationId xmlns:p14="http://schemas.microsoft.com/office/powerpoint/2010/main" val="11575337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A63B8-1389-86F1-BAE1-E02FEF34CCF9}"/>
              </a:ext>
            </a:extLst>
          </p:cNvPr>
          <p:cNvSpPr>
            <a:spLocks noGrp="1"/>
          </p:cNvSpPr>
          <p:nvPr>
            <p:ph type="title"/>
          </p:nvPr>
        </p:nvSpPr>
        <p:spPr/>
        <p:txBody>
          <a:bodyPr/>
          <a:lstStyle/>
          <a:p>
            <a:r>
              <a:rPr lang="en-US" dirty="0"/>
              <a:t>Disk herniation Vs Canal stenosis</a:t>
            </a:r>
          </a:p>
        </p:txBody>
      </p:sp>
      <p:sp>
        <p:nvSpPr>
          <p:cNvPr id="3" name="Content Placeholder 2">
            <a:extLst>
              <a:ext uri="{FF2B5EF4-FFF2-40B4-BE49-F238E27FC236}">
                <a16:creationId xmlns:a16="http://schemas.microsoft.com/office/drawing/2014/main" id="{A0657CAA-7C19-EF22-9C64-2C815F94100B}"/>
              </a:ext>
            </a:extLst>
          </p:cNvPr>
          <p:cNvSpPr>
            <a:spLocks noGrp="1"/>
          </p:cNvSpPr>
          <p:nvPr>
            <p:ph idx="1"/>
          </p:nvPr>
        </p:nvSpPr>
        <p:spPr>
          <a:xfrm>
            <a:off x="838200" y="1191020"/>
            <a:ext cx="4729997" cy="560499"/>
          </a:xfrm>
        </p:spPr>
        <p:txBody>
          <a:bodyPr>
            <a:normAutofit/>
          </a:bodyPr>
          <a:lstStyle/>
          <a:p>
            <a:pPr marL="0" indent="0" algn="ctr">
              <a:buNone/>
            </a:pPr>
            <a:r>
              <a:rPr lang="en-US" dirty="0"/>
              <a:t>Spinal disc herniation</a:t>
            </a:r>
          </a:p>
          <a:p>
            <a:pPr marL="0" indent="0" algn="ctr">
              <a:buNone/>
            </a:pPr>
            <a:endParaRPr lang="en-US" dirty="0"/>
          </a:p>
          <a:p>
            <a:pPr marL="0" indent="0" algn="ctr">
              <a:buNone/>
            </a:pPr>
            <a:endParaRPr lang="en-US" dirty="0"/>
          </a:p>
        </p:txBody>
      </p:sp>
      <p:grpSp>
        <p:nvGrpSpPr>
          <p:cNvPr id="5" name="Group 4">
            <a:extLst>
              <a:ext uri="{FF2B5EF4-FFF2-40B4-BE49-F238E27FC236}">
                <a16:creationId xmlns:a16="http://schemas.microsoft.com/office/drawing/2014/main" id="{834AB747-3E5D-030D-BD77-8D7633FA2E19}"/>
              </a:ext>
            </a:extLst>
          </p:cNvPr>
          <p:cNvGrpSpPr/>
          <p:nvPr/>
        </p:nvGrpSpPr>
        <p:grpSpPr>
          <a:xfrm>
            <a:off x="838200" y="1753280"/>
            <a:ext cx="10515599" cy="4754210"/>
            <a:chOff x="838200" y="1268081"/>
            <a:chExt cx="10515599" cy="4754210"/>
          </a:xfrm>
        </p:grpSpPr>
        <p:pic>
          <p:nvPicPr>
            <p:cNvPr id="9218" name="Picture 2" descr="Spinal disc herniation">
              <a:extLst>
                <a:ext uri="{FF2B5EF4-FFF2-40B4-BE49-F238E27FC236}">
                  <a16:creationId xmlns:a16="http://schemas.microsoft.com/office/drawing/2014/main" id="{B97B98BA-0111-45AE-6142-29CA537D4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68083"/>
              <a:ext cx="4729997" cy="4754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object 9">
              <a:extLst>
                <a:ext uri="{FF2B5EF4-FFF2-40B4-BE49-F238E27FC236}">
                  <a16:creationId xmlns:a16="http://schemas.microsoft.com/office/drawing/2014/main" id="{BC0E4459-9FD0-5578-1886-6FEDEAC433D7}"/>
                </a:ext>
              </a:extLst>
            </p:cNvPr>
            <p:cNvPicPr>
              <a:picLocks/>
            </p:cNvPicPr>
            <p:nvPr/>
          </p:nvPicPr>
          <p:blipFill>
            <a:blip r:embed="rId3" cstate="print"/>
            <a:stretch>
              <a:fillRect/>
            </a:stretch>
          </p:blipFill>
          <p:spPr>
            <a:xfrm>
              <a:off x="5822302" y="1268081"/>
              <a:ext cx="5531497" cy="4754210"/>
            </a:xfrm>
            <a:prstGeom prst="rect">
              <a:avLst/>
            </a:prstGeom>
            <a:ln>
              <a:noFill/>
            </a:ln>
            <a:effectLst>
              <a:outerShdw blurRad="292100" dist="139700" dir="2700000" algn="tl" rotWithShape="0">
                <a:srgbClr val="333333">
                  <a:alpha val="65000"/>
                </a:srgbClr>
              </a:outerShdw>
            </a:effectLst>
          </p:spPr>
        </p:pic>
      </p:grpSp>
      <p:sp>
        <p:nvSpPr>
          <p:cNvPr id="6" name="Content Placeholder 2">
            <a:extLst>
              <a:ext uri="{FF2B5EF4-FFF2-40B4-BE49-F238E27FC236}">
                <a16:creationId xmlns:a16="http://schemas.microsoft.com/office/drawing/2014/main" id="{A0915B21-C895-B55D-0E88-96E5A31B624A}"/>
              </a:ext>
            </a:extLst>
          </p:cNvPr>
          <p:cNvSpPr txBox="1">
            <a:spLocks/>
          </p:cNvSpPr>
          <p:nvPr/>
        </p:nvSpPr>
        <p:spPr>
          <a:xfrm>
            <a:off x="5822301" y="1191020"/>
            <a:ext cx="5531497" cy="5604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dirty="0"/>
              <a:t>Spinal canal stenosis</a:t>
            </a:r>
          </a:p>
          <a:p>
            <a:pPr marL="0" indent="0" algn="ctr">
              <a:buFont typeface="Wingdings" panose="05000000000000000000" pitchFamily="2" charset="2"/>
              <a:buNone/>
            </a:pPr>
            <a:endParaRPr lang="en-US" dirty="0"/>
          </a:p>
          <a:p>
            <a:pPr marL="0" indent="0" algn="ctr">
              <a:buFont typeface="Wingdings" panose="05000000000000000000" pitchFamily="2" charset="2"/>
              <a:buNone/>
            </a:pPr>
            <a:endParaRPr lang="en-US" dirty="0"/>
          </a:p>
        </p:txBody>
      </p:sp>
    </p:spTree>
    <p:extLst>
      <p:ext uri="{BB962C8B-B14F-4D97-AF65-F5344CB8AC3E}">
        <p14:creationId xmlns:p14="http://schemas.microsoft.com/office/powerpoint/2010/main" val="24770573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8EF9D-D763-61FB-A9A6-CC4793D8B642}"/>
              </a:ext>
            </a:extLst>
          </p:cNvPr>
          <p:cNvSpPr>
            <a:spLocks noGrp="1"/>
          </p:cNvSpPr>
          <p:nvPr>
            <p:ph type="title"/>
          </p:nvPr>
        </p:nvSpPr>
        <p:spPr/>
        <p:txBody>
          <a:bodyPr/>
          <a:lstStyle/>
          <a:p>
            <a:r>
              <a:rPr lang="en-US" dirty="0"/>
              <a:t>Scoliosis</a:t>
            </a:r>
          </a:p>
        </p:txBody>
      </p:sp>
      <p:sp>
        <p:nvSpPr>
          <p:cNvPr id="3" name="Text Placeholder 2">
            <a:extLst>
              <a:ext uri="{FF2B5EF4-FFF2-40B4-BE49-F238E27FC236}">
                <a16:creationId xmlns:a16="http://schemas.microsoft.com/office/drawing/2014/main" id="{22E9E594-726F-5838-0530-1513A5B5188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52512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31017-6FEF-28B5-5EDC-57BD60238583}"/>
              </a:ext>
            </a:extLst>
          </p:cNvPr>
          <p:cNvSpPr>
            <a:spLocks noGrp="1"/>
          </p:cNvSpPr>
          <p:nvPr>
            <p:ph type="title"/>
          </p:nvPr>
        </p:nvSpPr>
        <p:spPr/>
        <p:txBody>
          <a:bodyPr/>
          <a:lstStyle/>
          <a:p>
            <a:r>
              <a:rPr lang="en-US" dirty="0"/>
              <a:t>Scoliosis</a:t>
            </a:r>
          </a:p>
        </p:txBody>
      </p:sp>
      <p:sp>
        <p:nvSpPr>
          <p:cNvPr id="3" name="Content Placeholder 2">
            <a:extLst>
              <a:ext uri="{FF2B5EF4-FFF2-40B4-BE49-F238E27FC236}">
                <a16:creationId xmlns:a16="http://schemas.microsoft.com/office/drawing/2014/main" id="{4438D0A7-55EA-B9FA-76BB-072E45A9C69C}"/>
              </a:ext>
            </a:extLst>
          </p:cNvPr>
          <p:cNvSpPr>
            <a:spLocks noGrp="1"/>
          </p:cNvSpPr>
          <p:nvPr>
            <p:ph idx="1"/>
          </p:nvPr>
        </p:nvSpPr>
        <p:spPr>
          <a:xfrm>
            <a:off x="627484" y="1268081"/>
            <a:ext cx="7042279" cy="5224793"/>
          </a:xfrm>
        </p:spPr>
        <p:txBody>
          <a:bodyPr>
            <a:normAutofit fontScale="92500"/>
          </a:bodyPr>
          <a:lstStyle/>
          <a:p>
            <a:r>
              <a:rPr lang="en-US" b="1" dirty="0"/>
              <a:t>Definitions</a:t>
            </a:r>
            <a:endParaRPr lang="en-US" dirty="0"/>
          </a:p>
          <a:p>
            <a:pPr lvl="1"/>
            <a:r>
              <a:rPr lang="en-US" dirty="0"/>
              <a:t>Lateral curvature (Cobb angle &gt; 10°) and simultaneous rotation of the vertebrae</a:t>
            </a:r>
          </a:p>
          <a:p>
            <a:pPr lvl="1"/>
            <a:r>
              <a:rPr lang="en-US" dirty="0"/>
              <a:t>It is a triplanar deformity with lateral, anteroposterior and rotational components</a:t>
            </a:r>
          </a:p>
          <a:p>
            <a:pPr lvl="1"/>
            <a:r>
              <a:rPr lang="en-US" b="1" dirty="0"/>
              <a:t>Levoscoliosis</a:t>
            </a:r>
            <a:r>
              <a:rPr lang="en-US" dirty="0"/>
              <a:t>: Describes a spinal curve to the left; Common in lumbar spine</a:t>
            </a:r>
          </a:p>
          <a:p>
            <a:pPr lvl="1"/>
            <a:r>
              <a:rPr lang="en-US" b="1" dirty="0"/>
              <a:t>Dextroscoliosis</a:t>
            </a:r>
            <a:r>
              <a:rPr lang="en-US" dirty="0"/>
              <a:t>: Describes a spinal curve to the right</a:t>
            </a:r>
          </a:p>
          <a:p>
            <a:pPr lvl="2"/>
            <a:r>
              <a:rPr lang="en-US" sz="2400" dirty="0"/>
              <a:t>Usually in the thoracic spine</a:t>
            </a:r>
          </a:p>
          <a:p>
            <a:pPr lvl="2"/>
            <a:r>
              <a:rPr lang="en-US" sz="2400" dirty="0"/>
              <a:t>This is the most common type of curve</a:t>
            </a:r>
          </a:p>
          <a:p>
            <a:pPr lvl="2"/>
            <a:r>
              <a:rPr lang="en-US" sz="2400" dirty="0"/>
              <a:t>Forming either c shape or s shape</a:t>
            </a:r>
          </a:p>
          <a:p>
            <a:r>
              <a:rPr lang="en-US" b="1" dirty="0"/>
              <a:t>Epidemiology</a:t>
            </a:r>
          </a:p>
          <a:p>
            <a:pPr lvl="1"/>
            <a:r>
              <a:rPr lang="en-US" dirty="0"/>
              <a:t>Patients usually present between the age of 10 and 15</a:t>
            </a:r>
          </a:p>
          <a:p>
            <a:pPr lvl="1"/>
            <a:r>
              <a:rPr lang="en-US" dirty="0"/>
              <a:t>Mostly occur in female</a:t>
            </a:r>
          </a:p>
        </p:txBody>
      </p:sp>
      <p:pic>
        <p:nvPicPr>
          <p:cNvPr id="6" name="Picture 3" descr="C:\Users\DELL\Desktop\orthopedics\IMG_20190701_180533.jpg">
            <a:extLst>
              <a:ext uri="{FF2B5EF4-FFF2-40B4-BE49-F238E27FC236}">
                <a16:creationId xmlns:a16="http://schemas.microsoft.com/office/drawing/2014/main" id="{B93C7205-0B2E-5A9D-FF1C-D082F7C9CFB8}"/>
              </a:ext>
            </a:extLst>
          </p:cNvPr>
          <p:cNvPicPr>
            <a:picLocks noChangeAspect="1" noChangeArrowheads="1"/>
          </p:cNvPicPr>
          <p:nvPr/>
        </p:nvPicPr>
        <p:blipFill>
          <a:blip r:embed="rId2"/>
          <a:stretch>
            <a:fillRect/>
          </a:stretch>
        </p:blipFill>
        <p:spPr bwMode="auto">
          <a:xfrm>
            <a:off x="9529699" y="1268081"/>
            <a:ext cx="1824101" cy="2744082"/>
          </a:xfrm>
          <a:prstGeom prst="rect">
            <a:avLst/>
          </a:prstGeom>
        </p:spPr>
      </p:pic>
      <p:pic>
        <p:nvPicPr>
          <p:cNvPr id="7" name="Picture 2" descr="C:\Users\DELL\Desktop\orthopedics\IMG_20190701_180453.jpg">
            <a:extLst>
              <a:ext uri="{FF2B5EF4-FFF2-40B4-BE49-F238E27FC236}">
                <a16:creationId xmlns:a16="http://schemas.microsoft.com/office/drawing/2014/main" id="{C01978AB-AC1F-7493-5C90-E49508B961C5}"/>
              </a:ext>
            </a:extLst>
          </p:cNvPr>
          <p:cNvPicPr>
            <a:picLocks noChangeAspect="1" noChangeArrowheads="1"/>
          </p:cNvPicPr>
          <p:nvPr/>
        </p:nvPicPr>
        <p:blipFill>
          <a:blip r:embed="rId3"/>
          <a:stretch>
            <a:fillRect/>
          </a:stretch>
        </p:blipFill>
        <p:spPr bwMode="auto">
          <a:xfrm>
            <a:off x="7669763" y="1268081"/>
            <a:ext cx="1834615" cy="2744082"/>
          </a:xfrm>
          <a:prstGeom prst="rect">
            <a:avLst/>
          </a:prstGeom>
        </p:spPr>
      </p:pic>
      <p:sp>
        <p:nvSpPr>
          <p:cNvPr id="8" name="TextBox 7">
            <a:extLst>
              <a:ext uri="{FF2B5EF4-FFF2-40B4-BE49-F238E27FC236}">
                <a16:creationId xmlns:a16="http://schemas.microsoft.com/office/drawing/2014/main" id="{79126A1E-320F-D397-5675-CC538ABE1BAA}"/>
              </a:ext>
            </a:extLst>
          </p:cNvPr>
          <p:cNvSpPr txBox="1"/>
          <p:nvPr/>
        </p:nvSpPr>
        <p:spPr>
          <a:xfrm>
            <a:off x="7695083" y="4012163"/>
            <a:ext cx="1809295" cy="400110"/>
          </a:xfrm>
          <a:prstGeom prst="rect">
            <a:avLst/>
          </a:prstGeom>
          <a:noFill/>
        </p:spPr>
        <p:txBody>
          <a:bodyPr wrap="square" rtlCol="0">
            <a:spAutoFit/>
          </a:bodyPr>
          <a:lstStyle/>
          <a:p>
            <a:pPr algn="ctr"/>
            <a:r>
              <a:rPr lang="en-US" sz="2000" b="1" dirty="0">
                <a:solidFill>
                  <a:schemeClr val="tx2"/>
                </a:solidFill>
              </a:rPr>
              <a:t>Levoscoliosis</a:t>
            </a:r>
            <a:endParaRPr lang="en-US" sz="2000" dirty="0">
              <a:solidFill>
                <a:schemeClr val="tx2"/>
              </a:solidFill>
            </a:endParaRPr>
          </a:p>
        </p:txBody>
      </p:sp>
      <p:sp>
        <p:nvSpPr>
          <p:cNvPr id="9" name="TextBox 8">
            <a:extLst>
              <a:ext uri="{FF2B5EF4-FFF2-40B4-BE49-F238E27FC236}">
                <a16:creationId xmlns:a16="http://schemas.microsoft.com/office/drawing/2014/main" id="{B2EEDCCF-9A74-EE65-3429-F04C45D0C06A}"/>
              </a:ext>
            </a:extLst>
          </p:cNvPr>
          <p:cNvSpPr txBox="1"/>
          <p:nvPr/>
        </p:nvSpPr>
        <p:spPr>
          <a:xfrm>
            <a:off x="9529698" y="4012163"/>
            <a:ext cx="1816326" cy="400110"/>
          </a:xfrm>
          <a:prstGeom prst="rect">
            <a:avLst/>
          </a:prstGeom>
          <a:noFill/>
        </p:spPr>
        <p:txBody>
          <a:bodyPr wrap="square" rtlCol="0">
            <a:spAutoFit/>
          </a:bodyPr>
          <a:lstStyle/>
          <a:p>
            <a:pPr algn="ctr"/>
            <a:r>
              <a:rPr lang="en-US" sz="2000" b="1" dirty="0">
                <a:solidFill>
                  <a:schemeClr val="tx2"/>
                </a:solidFill>
              </a:rPr>
              <a:t>Dextroscoliosis</a:t>
            </a:r>
            <a:endParaRPr lang="en-US" sz="2000" dirty="0">
              <a:solidFill>
                <a:schemeClr val="tx2"/>
              </a:solidFill>
            </a:endParaRPr>
          </a:p>
        </p:txBody>
      </p:sp>
      <p:sp>
        <p:nvSpPr>
          <p:cNvPr id="13" name="Content Placeholder 9">
            <a:extLst>
              <a:ext uri="{FF2B5EF4-FFF2-40B4-BE49-F238E27FC236}">
                <a16:creationId xmlns:a16="http://schemas.microsoft.com/office/drawing/2014/main" id="{FBFFF30E-F88B-916C-054B-5B63966BC117}"/>
              </a:ext>
            </a:extLst>
          </p:cNvPr>
          <p:cNvSpPr txBox="1">
            <a:spLocks/>
          </p:cNvSpPr>
          <p:nvPr/>
        </p:nvSpPr>
        <p:spPr>
          <a:xfrm>
            <a:off x="7669763" y="4469363"/>
            <a:ext cx="3684037" cy="2023511"/>
          </a:xfrm>
          <a:prstGeom prst="rect">
            <a:avLst/>
          </a:prstGeom>
          <a:ln>
            <a:noFill/>
          </a:ln>
        </p:spPr>
        <p:txBody>
          <a:bodyPr>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r>
              <a:rPr lang="en-US" sz="2000" dirty="0"/>
              <a:t>The vertebrae that make up the curve are always rotated around the vertebral axis</a:t>
            </a:r>
          </a:p>
          <a:p>
            <a:pPr>
              <a:buFont typeface="Courier New" panose="02070309020205020404" pitchFamily="49" charset="0"/>
              <a:buChar char="o"/>
            </a:pPr>
            <a:r>
              <a:rPr lang="en-US" sz="2000" dirty="0"/>
              <a:t>the bodies point to the convexity. And the spinous processes to the concavity of the curve</a:t>
            </a:r>
          </a:p>
        </p:txBody>
      </p:sp>
    </p:spTree>
    <p:extLst>
      <p:ext uri="{BB962C8B-B14F-4D97-AF65-F5344CB8AC3E}">
        <p14:creationId xmlns:p14="http://schemas.microsoft.com/office/powerpoint/2010/main" val="13131085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44F-BE8E-B8A1-178D-3A9617D00F1A}"/>
              </a:ext>
            </a:extLst>
          </p:cNvPr>
          <p:cNvSpPr>
            <a:spLocks noGrp="1"/>
          </p:cNvSpPr>
          <p:nvPr>
            <p:ph type="title"/>
          </p:nvPr>
        </p:nvSpPr>
        <p:spPr/>
        <p:txBody>
          <a:bodyPr/>
          <a:lstStyle/>
          <a:p>
            <a:r>
              <a:rPr lang="en-US" dirty="0"/>
              <a:t>Scoliosis types</a:t>
            </a:r>
          </a:p>
        </p:txBody>
      </p:sp>
      <p:sp>
        <p:nvSpPr>
          <p:cNvPr id="4" name="Content Placeholder 3">
            <a:extLst>
              <a:ext uri="{FF2B5EF4-FFF2-40B4-BE49-F238E27FC236}">
                <a16:creationId xmlns:a16="http://schemas.microsoft.com/office/drawing/2014/main" id="{1BEF54B9-4866-E4FC-B337-1F3C88B80389}"/>
              </a:ext>
            </a:extLst>
          </p:cNvPr>
          <p:cNvSpPr>
            <a:spLocks noGrp="1"/>
          </p:cNvSpPr>
          <p:nvPr>
            <p:ph sz="half" idx="1"/>
          </p:nvPr>
        </p:nvSpPr>
        <p:spPr>
          <a:xfrm>
            <a:off x="838200" y="1306851"/>
            <a:ext cx="5181600" cy="5186024"/>
          </a:xfrm>
        </p:spPr>
        <p:txBody>
          <a:bodyPr>
            <a:normAutofit lnSpcReduction="10000"/>
          </a:bodyPr>
          <a:lstStyle/>
          <a:p>
            <a:pPr marL="0" indent="0" algn="ctr">
              <a:buNone/>
            </a:pPr>
            <a:r>
              <a:rPr lang="en-US" b="1" dirty="0"/>
              <a:t>Postural type</a:t>
            </a:r>
          </a:p>
          <a:p>
            <a:r>
              <a:rPr lang="en-US" sz="2400" dirty="0"/>
              <a:t>Secondary or compensatory to some condition outside the spine, such as a short leg or a pelvic tilt due to contracture of the hip. </a:t>
            </a:r>
          </a:p>
          <a:p>
            <a:r>
              <a:rPr lang="en-US" sz="2400" dirty="0"/>
              <a:t>Local muscle spasm associated with a prolapsed lumbar disc may also cause a skew back.</a:t>
            </a:r>
          </a:p>
          <a:p>
            <a:r>
              <a:rPr lang="en-US" sz="2400" dirty="0"/>
              <a:t>When the patient sits (thereby cancelling leg length asymmetry) or bend forward (</a:t>
            </a:r>
            <a:r>
              <a:rPr lang="en-US" sz="2400" dirty="0" err="1"/>
              <a:t>adam’s</a:t>
            </a:r>
            <a:r>
              <a:rPr lang="en-US" sz="2400" dirty="0"/>
              <a:t> test) the curve disappears. </a:t>
            </a:r>
          </a:p>
          <a:p>
            <a:r>
              <a:rPr lang="en-US" sz="2400" dirty="0"/>
              <a:t>It can become structural if it exceed a certain point</a:t>
            </a:r>
          </a:p>
          <a:p>
            <a:r>
              <a:rPr lang="en-US" sz="2400" dirty="0"/>
              <a:t>2 dimensional “Diplaner” (AP only)</a:t>
            </a:r>
          </a:p>
        </p:txBody>
      </p:sp>
      <p:sp>
        <p:nvSpPr>
          <p:cNvPr id="5" name="Content Placeholder 4">
            <a:extLst>
              <a:ext uri="{FF2B5EF4-FFF2-40B4-BE49-F238E27FC236}">
                <a16:creationId xmlns:a16="http://schemas.microsoft.com/office/drawing/2014/main" id="{BFD92D7E-1305-146B-B0DE-87DFBB2B55F2}"/>
              </a:ext>
            </a:extLst>
          </p:cNvPr>
          <p:cNvSpPr>
            <a:spLocks noGrp="1"/>
          </p:cNvSpPr>
          <p:nvPr>
            <p:ph sz="half" idx="2"/>
          </p:nvPr>
        </p:nvSpPr>
        <p:spPr>
          <a:xfrm>
            <a:off x="6172200" y="1306850"/>
            <a:ext cx="5181600" cy="5186024"/>
          </a:xfrm>
        </p:spPr>
        <p:txBody>
          <a:bodyPr>
            <a:normAutofit lnSpcReduction="10000"/>
          </a:bodyPr>
          <a:lstStyle/>
          <a:p>
            <a:pPr marL="0" indent="0" algn="ctr">
              <a:buNone/>
            </a:pPr>
            <a:r>
              <a:rPr lang="en-US" b="1" dirty="0"/>
              <a:t>Structural type</a:t>
            </a:r>
          </a:p>
          <a:p>
            <a:r>
              <a:rPr lang="en-US" sz="2400" dirty="0"/>
              <a:t>Non-correctable deformity of the affected spinal segment</a:t>
            </a:r>
          </a:p>
          <a:p>
            <a:r>
              <a:rPr lang="en-US" sz="2400" dirty="0"/>
              <a:t>Rib hump on bending forward</a:t>
            </a:r>
          </a:p>
          <a:p>
            <a:r>
              <a:rPr lang="en-US" sz="2400" dirty="0"/>
              <a:t>The deformity is liable to increase throughout the growth period. curves greater than 50 degrees may go on increasing by 1 degree per year</a:t>
            </a:r>
          </a:p>
          <a:p>
            <a:r>
              <a:rPr lang="en-US" sz="2400" dirty="0"/>
              <a:t>Very severe curves ( angle &gt;70-80 degree) accompanied with chest deformity and cardiopulmonary dysfunction </a:t>
            </a:r>
          </a:p>
        </p:txBody>
      </p:sp>
    </p:spTree>
    <p:extLst>
      <p:ext uri="{BB962C8B-B14F-4D97-AF65-F5344CB8AC3E}">
        <p14:creationId xmlns:p14="http://schemas.microsoft.com/office/powerpoint/2010/main" val="36993431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5F0935-CA3A-EDD2-470B-D05A69670F06}"/>
              </a:ext>
            </a:extLst>
          </p:cNvPr>
          <p:cNvSpPr>
            <a:spLocks noGrp="1"/>
          </p:cNvSpPr>
          <p:nvPr>
            <p:ph type="title"/>
          </p:nvPr>
        </p:nvSpPr>
        <p:spPr/>
        <p:txBody>
          <a:bodyPr/>
          <a:lstStyle/>
          <a:p>
            <a:r>
              <a:rPr lang="en-US" dirty="0"/>
              <a:t>Types of structural scoliosis</a:t>
            </a:r>
          </a:p>
        </p:txBody>
      </p:sp>
      <p:sp>
        <p:nvSpPr>
          <p:cNvPr id="6" name="Content Placeholder 5">
            <a:extLst>
              <a:ext uri="{FF2B5EF4-FFF2-40B4-BE49-F238E27FC236}">
                <a16:creationId xmlns:a16="http://schemas.microsoft.com/office/drawing/2014/main" id="{B1539342-7930-5894-342F-598CFE2FC4D2}"/>
              </a:ext>
            </a:extLst>
          </p:cNvPr>
          <p:cNvSpPr>
            <a:spLocks noGrp="1"/>
          </p:cNvSpPr>
          <p:nvPr>
            <p:ph idx="1"/>
          </p:nvPr>
        </p:nvSpPr>
        <p:spPr/>
        <p:txBody>
          <a:bodyPr>
            <a:normAutofit/>
          </a:bodyPr>
          <a:lstStyle/>
          <a:p>
            <a:r>
              <a:rPr lang="en-US" dirty="0"/>
              <a:t>Idiopathic scoliosis (80%)</a:t>
            </a:r>
          </a:p>
          <a:p>
            <a:pPr lvl="1"/>
            <a:r>
              <a:rPr lang="en-US" dirty="0"/>
              <a:t>Infantile (0-3 years old)</a:t>
            </a:r>
          </a:p>
          <a:p>
            <a:pPr lvl="1"/>
            <a:r>
              <a:rPr lang="en-US" dirty="0"/>
              <a:t>Juvenile (4-9 years old)</a:t>
            </a:r>
          </a:p>
          <a:p>
            <a:pPr lvl="1"/>
            <a:r>
              <a:rPr lang="en-US" dirty="0"/>
              <a:t>Adolescent (10 years to maturity)</a:t>
            </a:r>
          </a:p>
          <a:p>
            <a:r>
              <a:rPr lang="en-US" dirty="0"/>
              <a:t>Osteopathic scoliosis: due to congenital vertebral anomalies</a:t>
            </a:r>
          </a:p>
          <a:p>
            <a:r>
              <a:rPr lang="en-US" dirty="0"/>
              <a:t>Neuropathic scoliosis: due to asymmetrical muscle weakness (e.g., In poliomyelitis or cerebral palsy).</a:t>
            </a:r>
          </a:p>
          <a:p>
            <a:r>
              <a:rPr lang="en-US" dirty="0"/>
              <a:t>Myopathic scoliosis: in muscular dystrophies.</a:t>
            </a:r>
          </a:p>
          <a:p>
            <a:r>
              <a:rPr lang="en-US" dirty="0"/>
              <a:t>Neurofibromatosis.</a:t>
            </a:r>
          </a:p>
        </p:txBody>
      </p:sp>
    </p:spTree>
    <p:extLst>
      <p:ext uri="{BB962C8B-B14F-4D97-AF65-F5344CB8AC3E}">
        <p14:creationId xmlns:p14="http://schemas.microsoft.com/office/powerpoint/2010/main" val="26821780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217BD-7370-05AB-FF67-BE6984EE5FD5}"/>
              </a:ext>
            </a:extLst>
          </p:cNvPr>
          <p:cNvSpPr>
            <a:spLocks noGrp="1"/>
          </p:cNvSpPr>
          <p:nvPr>
            <p:ph type="title"/>
          </p:nvPr>
        </p:nvSpPr>
        <p:spPr/>
        <p:txBody>
          <a:bodyPr>
            <a:normAutofit fontScale="90000"/>
          </a:bodyPr>
          <a:lstStyle/>
          <a:p>
            <a:r>
              <a:rPr lang="en-US" dirty="0"/>
              <a:t>Types of structural scoliosis – Idiopathic scoliosis</a:t>
            </a:r>
          </a:p>
        </p:txBody>
      </p:sp>
      <p:sp>
        <p:nvSpPr>
          <p:cNvPr id="3" name="Content Placeholder 2">
            <a:extLst>
              <a:ext uri="{FF2B5EF4-FFF2-40B4-BE49-F238E27FC236}">
                <a16:creationId xmlns:a16="http://schemas.microsoft.com/office/drawing/2014/main" id="{8C83DE7B-7261-578D-A1DA-6FBE78AAB754}"/>
              </a:ext>
            </a:extLst>
          </p:cNvPr>
          <p:cNvSpPr>
            <a:spLocks noGrp="1"/>
          </p:cNvSpPr>
          <p:nvPr>
            <p:ph idx="1"/>
          </p:nvPr>
        </p:nvSpPr>
        <p:spPr/>
        <p:txBody>
          <a:bodyPr/>
          <a:lstStyle/>
          <a:p>
            <a:r>
              <a:rPr lang="en-US" b="1" dirty="0"/>
              <a:t>Infantile idiopathic scoliosis</a:t>
            </a:r>
          </a:p>
          <a:p>
            <a:pPr lvl="1"/>
            <a:r>
              <a:rPr lang="en-US" dirty="0"/>
              <a:t>Only type whose most common curve pattern is left thoracic</a:t>
            </a:r>
          </a:p>
          <a:p>
            <a:pPr lvl="1"/>
            <a:r>
              <a:rPr lang="en-US" dirty="0"/>
              <a:t>Only type that is more common in males</a:t>
            </a:r>
          </a:p>
          <a:p>
            <a:pPr lvl="1"/>
            <a:r>
              <a:rPr lang="en-US" dirty="0"/>
              <a:t>Only type to resolve spontaneously (90%)</a:t>
            </a:r>
          </a:p>
          <a:p>
            <a:r>
              <a:rPr lang="en-US" b="1" dirty="0"/>
              <a:t>Juvenile idiopathic scoliosis</a:t>
            </a:r>
          </a:p>
          <a:p>
            <a:pPr lvl="1"/>
            <a:r>
              <a:rPr lang="en-US" dirty="0"/>
              <a:t>Most common curve pattern is a right thoracic curve</a:t>
            </a:r>
          </a:p>
          <a:p>
            <a:pPr lvl="1"/>
            <a:r>
              <a:rPr lang="en-US" dirty="0"/>
              <a:t>More common in female. 50% resolve spontaneously</a:t>
            </a:r>
          </a:p>
          <a:p>
            <a:pPr lvl="1"/>
            <a:r>
              <a:rPr lang="en-US" dirty="0"/>
              <a:t>High rate of progression, and need for surgery</a:t>
            </a:r>
          </a:p>
          <a:p>
            <a:r>
              <a:rPr lang="en-US" b="1" dirty="0"/>
              <a:t>Adolescent idiopathic scoliosis</a:t>
            </a:r>
          </a:p>
          <a:p>
            <a:pPr lvl="1"/>
            <a:r>
              <a:rPr lang="en-US" dirty="0"/>
              <a:t>The most common type of scoliosis overall</a:t>
            </a:r>
          </a:p>
          <a:p>
            <a:pPr lvl="1"/>
            <a:r>
              <a:rPr lang="en-US" dirty="0"/>
              <a:t>Present before puberty and progresses until skeletal growth ceases</a:t>
            </a:r>
          </a:p>
        </p:txBody>
      </p:sp>
    </p:spTree>
    <p:extLst>
      <p:ext uri="{BB962C8B-B14F-4D97-AF65-F5344CB8AC3E}">
        <p14:creationId xmlns:p14="http://schemas.microsoft.com/office/powerpoint/2010/main" val="19020373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FDB42-B29B-9A60-C2AD-2AFE40042FDB}"/>
              </a:ext>
            </a:extLst>
          </p:cNvPr>
          <p:cNvSpPr>
            <a:spLocks noGrp="1"/>
          </p:cNvSpPr>
          <p:nvPr>
            <p:ph type="title"/>
          </p:nvPr>
        </p:nvSpPr>
        <p:spPr/>
        <p:txBody>
          <a:bodyPr/>
          <a:lstStyle/>
          <a:p>
            <a:r>
              <a:rPr lang="en-US" dirty="0"/>
              <a:t>Types of structural scoliosis </a:t>
            </a:r>
            <a:r>
              <a:rPr lang="en-US" sz="3600" dirty="0"/>
              <a:t>cont.</a:t>
            </a:r>
            <a:endParaRPr lang="en-US" dirty="0"/>
          </a:p>
        </p:txBody>
      </p:sp>
      <p:sp>
        <p:nvSpPr>
          <p:cNvPr id="3" name="Content Placeholder 2">
            <a:extLst>
              <a:ext uri="{FF2B5EF4-FFF2-40B4-BE49-F238E27FC236}">
                <a16:creationId xmlns:a16="http://schemas.microsoft.com/office/drawing/2014/main" id="{DFC58269-07A2-327B-6527-8729405D8452}"/>
              </a:ext>
            </a:extLst>
          </p:cNvPr>
          <p:cNvSpPr>
            <a:spLocks noGrp="1"/>
          </p:cNvSpPr>
          <p:nvPr>
            <p:ph idx="1"/>
          </p:nvPr>
        </p:nvSpPr>
        <p:spPr/>
        <p:txBody>
          <a:bodyPr/>
          <a:lstStyle/>
          <a:p>
            <a:r>
              <a:rPr lang="en-US" b="1" dirty="0"/>
              <a:t>Osteopathic (congenital) scoliosis</a:t>
            </a:r>
          </a:p>
          <a:p>
            <a:pPr lvl="1"/>
            <a:r>
              <a:rPr lang="en-US" dirty="0"/>
              <a:t>The commonest bony cause is some type of</a:t>
            </a:r>
            <a:r>
              <a:rPr lang="ar-SA" dirty="0"/>
              <a:t> </a:t>
            </a:r>
            <a:r>
              <a:rPr lang="en-US" dirty="0"/>
              <a:t>vertebral anomaly:</a:t>
            </a:r>
          </a:p>
          <a:p>
            <a:pPr lvl="2"/>
            <a:r>
              <a:rPr lang="en-US" sz="2200" dirty="0"/>
              <a:t>Hemivertebra, wedged vertebra (failure of formation),  fused vertebrae,  fractures, bone softening ( rickets or osteogenesis imperfecta) </a:t>
            </a:r>
          </a:p>
          <a:p>
            <a:pPr lvl="1"/>
            <a:r>
              <a:rPr lang="en-US" dirty="0"/>
              <a:t>More aggressive and need early surgery</a:t>
            </a:r>
          </a:p>
          <a:p>
            <a:r>
              <a:rPr lang="en-US" b="1" dirty="0"/>
              <a:t>Neuropathic and myopathic scoliosis</a:t>
            </a:r>
          </a:p>
          <a:p>
            <a:pPr lvl="1"/>
            <a:r>
              <a:rPr lang="en-US" b="1" dirty="0"/>
              <a:t>Causes</a:t>
            </a:r>
            <a:r>
              <a:rPr lang="en-US" dirty="0"/>
              <a:t>: Poliomyelitis, cerebral palsy, Syringomyelia, Friedreich’s ataxia</a:t>
            </a:r>
          </a:p>
          <a:p>
            <a:pPr lvl="1"/>
            <a:r>
              <a:rPr lang="en-US" dirty="0"/>
              <a:t>Also aggressive and bracing may fail, need surgery</a:t>
            </a:r>
          </a:p>
          <a:p>
            <a:r>
              <a:rPr lang="en-US" b="1" dirty="0"/>
              <a:t>Scoliosis and neurofibromatosis</a:t>
            </a:r>
          </a:p>
          <a:p>
            <a:pPr lvl="1"/>
            <a:r>
              <a:rPr lang="en-US" dirty="0"/>
              <a:t>1/3 of patients with neurofibromatosis develop spinal deformity</a:t>
            </a:r>
          </a:p>
          <a:p>
            <a:pPr lvl="1"/>
            <a:r>
              <a:rPr lang="en-US" dirty="0"/>
              <a:t>Accompanied by skin lesions, multiple </a:t>
            </a:r>
            <a:r>
              <a:rPr lang="en-US" dirty="0" err="1"/>
              <a:t>neurofibromata</a:t>
            </a:r>
            <a:r>
              <a:rPr lang="en-US" dirty="0"/>
              <a:t> and bony dystrophy affecting the vertebrae and ribs</a:t>
            </a:r>
          </a:p>
        </p:txBody>
      </p:sp>
    </p:spTree>
    <p:extLst>
      <p:ext uri="{BB962C8B-B14F-4D97-AF65-F5344CB8AC3E}">
        <p14:creationId xmlns:p14="http://schemas.microsoft.com/office/powerpoint/2010/main" val="25593744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F774D5-240D-FA46-B850-2FEA7C856CDA}"/>
              </a:ext>
            </a:extLst>
          </p:cNvPr>
          <p:cNvSpPr>
            <a:spLocks noGrp="1"/>
          </p:cNvSpPr>
          <p:nvPr>
            <p:ph type="title"/>
          </p:nvPr>
        </p:nvSpPr>
        <p:spPr/>
        <p:txBody>
          <a:bodyPr/>
          <a:lstStyle/>
          <a:p>
            <a:r>
              <a:rPr lang="en-US" dirty="0"/>
              <a:t>In a 23 years old this was an incidental finding</a:t>
            </a:r>
          </a:p>
        </p:txBody>
      </p:sp>
      <p:sp>
        <p:nvSpPr>
          <p:cNvPr id="5" name="Content Placeholder 4">
            <a:extLst>
              <a:ext uri="{FF2B5EF4-FFF2-40B4-BE49-F238E27FC236}">
                <a16:creationId xmlns:a16="http://schemas.microsoft.com/office/drawing/2014/main" id="{CD214FCF-CBF9-A118-A0AD-C467EE387322}"/>
              </a:ext>
            </a:extLst>
          </p:cNvPr>
          <p:cNvSpPr>
            <a:spLocks noGrp="1"/>
          </p:cNvSpPr>
          <p:nvPr>
            <p:ph idx="1"/>
          </p:nvPr>
        </p:nvSpPr>
        <p:spPr/>
        <p:txBody>
          <a:bodyPr>
            <a:normAutofit/>
          </a:bodyPr>
          <a:lstStyle/>
          <a:p>
            <a:r>
              <a:rPr lang="en-US" sz="3200" dirty="0"/>
              <a:t>What is the underlying etiology ?</a:t>
            </a:r>
          </a:p>
          <a:p>
            <a:pPr marL="914400" lvl="1" indent="-457200">
              <a:buFont typeface="+mj-lt"/>
              <a:buAutoNum type="alphaLcPeriod"/>
            </a:pPr>
            <a:r>
              <a:rPr lang="en-US" sz="2800" dirty="0">
                <a:solidFill>
                  <a:srgbClr val="FF0000"/>
                </a:solidFill>
              </a:rPr>
              <a:t>Idiopathic</a:t>
            </a:r>
          </a:p>
          <a:p>
            <a:pPr marL="914400" lvl="1" indent="-457200">
              <a:buFont typeface="+mj-lt"/>
              <a:buAutoNum type="alphaLcPeriod"/>
            </a:pPr>
            <a:r>
              <a:rPr lang="en-US" sz="2800" dirty="0"/>
              <a:t>Infantile</a:t>
            </a:r>
          </a:p>
          <a:p>
            <a:pPr marL="914400" lvl="1" indent="-457200">
              <a:buFont typeface="+mj-lt"/>
              <a:buAutoNum type="alphaLcPeriod"/>
            </a:pPr>
            <a:r>
              <a:rPr lang="en-US" sz="2800" dirty="0"/>
              <a:t>Syndromic</a:t>
            </a:r>
          </a:p>
          <a:p>
            <a:pPr marL="914400" lvl="1" indent="-457200">
              <a:buFont typeface="+mj-lt"/>
              <a:buAutoNum type="alphaLcPeriod"/>
            </a:pPr>
            <a:r>
              <a:rPr lang="en-US" sz="2800" dirty="0"/>
              <a:t>Congenital</a:t>
            </a:r>
          </a:p>
          <a:p>
            <a:pPr marL="914400" lvl="1" indent="-457200">
              <a:buFont typeface="+mj-lt"/>
              <a:buAutoNum type="alphaLcPeriod"/>
            </a:pPr>
            <a:r>
              <a:rPr lang="en-US" sz="2800" dirty="0"/>
              <a:t>Neuropathic</a:t>
            </a:r>
          </a:p>
        </p:txBody>
      </p:sp>
      <p:sp>
        <p:nvSpPr>
          <p:cNvPr id="8" name="TextBox 7">
            <a:extLst>
              <a:ext uri="{FF2B5EF4-FFF2-40B4-BE49-F238E27FC236}">
                <a16:creationId xmlns:a16="http://schemas.microsoft.com/office/drawing/2014/main" id="{2736DF53-44E2-D591-1748-07A22FF2894A}"/>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pic>
        <p:nvPicPr>
          <p:cNvPr id="6" name="object 6">
            <a:extLst>
              <a:ext uri="{FF2B5EF4-FFF2-40B4-BE49-F238E27FC236}">
                <a16:creationId xmlns:a16="http://schemas.microsoft.com/office/drawing/2014/main" id="{FB47B5F4-1C1A-B293-EB5D-DF0657EDB455}"/>
              </a:ext>
            </a:extLst>
          </p:cNvPr>
          <p:cNvPicPr>
            <a:picLocks/>
          </p:cNvPicPr>
          <p:nvPr/>
        </p:nvPicPr>
        <p:blipFill>
          <a:blip r:embed="rId2" cstate="print"/>
          <a:stretch>
            <a:fillRect/>
          </a:stretch>
        </p:blipFill>
        <p:spPr>
          <a:xfrm>
            <a:off x="8715375" y="1305026"/>
            <a:ext cx="2638425" cy="3524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07368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E3EA1-4463-899B-800A-5D24A7C3FF61}"/>
              </a:ext>
            </a:extLst>
          </p:cNvPr>
          <p:cNvSpPr>
            <a:spLocks noGrp="1"/>
          </p:cNvSpPr>
          <p:nvPr>
            <p:ph type="title"/>
          </p:nvPr>
        </p:nvSpPr>
        <p:spPr/>
        <p:txBody>
          <a:bodyPr/>
          <a:lstStyle/>
          <a:p>
            <a:r>
              <a:rPr lang="en-US" dirty="0"/>
              <a:t>Diagnostics</a:t>
            </a:r>
          </a:p>
        </p:txBody>
      </p:sp>
      <p:sp>
        <p:nvSpPr>
          <p:cNvPr id="3" name="Content Placeholder 2">
            <a:extLst>
              <a:ext uri="{FF2B5EF4-FFF2-40B4-BE49-F238E27FC236}">
                <a16:creationId xmlns:a16="http://schemas.microsoft.com/office/drawing/2014/main" id="{AD2AB2D5-12BD-D293-AD78-E9CBA22E2A8A}"/>
              </a:ext>
            </a:extLst>
          </p:cNvPr>
          <p:cNvSpPr>
            <a:spLocks noGrp="1"/>
          </p:cNvSpPr>
          <p:nvPr>
            <p:ph idx="1"/>
          </p:nvPr>
        </p:nvSpPr>
        <p:spPr>
          <a:xfrm>
            <a:off x="838200" y="1268082"/>
            <a:ext cx="6831563" cy="5120640"/>
          </a:xfrm>
        </p:spPr>
        <p:txBody>
          <a:bodyPr>
            <a:normAutofit lnSpcReduction="10000"/>
          </a:bodyPr>
          <a:lstStyle/>
          <a:p>
            <a:r>
              <a:rPr lang="en-US" b="1" dirty="0"/>
              <a:t>Screening</a:t>
            </a:r>
          </a:p>
          <a:p>
            <a:pPr lvl="1"/>
            <a:r>
              <a:rPr lang="en-US" b="1" dirty="0"/>
              <a:t>Adams test</a:t>
            </a:r>
            <a:r>
              <a:rPr lang="en-US" dirty="0"/>
              <a:t>: deviation when the patient bends forward, used as a screening test in schools along with scoliometer</a:t>
            </a:r>
          </a:p>
          <a:p>
            <a:pPr lvl="1"/>
            <a:r>
              <a:rPr lang="en-US" b="1" dirty="0"/>
              <a:t>Scoliometer</a:t>
            </a:r>
            <a:r>
              <a:rPr lang="en-US" dirty="0"/>
              <a:t>: if the angle below 7 normal, above 7 need further investigations</a:t>
            </a:r>
          </a:p>
          <a:p>
            <a:r>
              <a:rPr lang="en-US" b="1" dirty="0"/>
              <a:t>Plain X-ray</a:t>
            </a:r>
          </a:p>
          <a:p>
            <a:pPr lvl="1"/>
            <a:r>
              <a:rPr lang="en-US" dirty="0"/>
              <a:t>Full-length PA and lateral x-rays of the spine and iliac crests must be taken with the patient </a:t>
            </a:r>
            <a:r>
              <a:rPr lang="en-US" dirty="0">
                <a:solidFill>
                  <a:srgbClr val="FF0000"/>
                </a:solidFill>
              </a:rPr>
              <a:t>erect</a:t>
            </a:r>
            <a:r>
              <a:rPr lang="en-US" dirty="0"/>
              <a:t> </a:t>
            </a:r>
          </a:p>
          <a:p>
            <a:pPr lvl="1"/>
            <a:r>
              <a:rPr lang="en-US" dirty="0"/>
              <a:t>PA x-ray shows asymmetry in vertebra at the apex of the curve or vertebral rotation</a:t>
            </a:r>
          </a:p>
          <a:p>
            <a:r>
              <a:rPr lang="en-US" b="1" dirty="0"/>
              <a:t>CT and MRI needed in</a:t>
            </a:r>
          </a:p>
          <a:p>
            <a:pPr lvl="1"/>
            <a:r>
              <a:rPr lang="en-US" dirty="0"/>
              <a:t>Pain, Big curves &gt; 50, Rt thoracic curve, Abnormal neurological examination</a:t>
            </a:r>
          </a:p>
          <a:p>
            <a:pPr lvl="1"/>
            <a:endParaRPr lang="en-US" dirty="0"/>
          </a:p>
          <a:p>
            <a:endParaRPr lang="en-US" dirty="0"/>
          </a:p>
        </p:txBody>
      </p:sp>
      <p:pic>
        <p:nvPicPr>
          <p:cNvPr id="4" name="object 4">
            <a:extLst>
              <a:ext uri="{FF2B5EF4-FFF2-40B4-BE49-F238E27FC236}">
                <a16:creationId xmlns:a16="http://schemas.microsoft.com/office/drawing/2014/main" id="{9E2F7E12-F6BE-763A-FF28-E29C104CE7E4}"/>
              </a:ext>
            </a:extLst>
          </p:cNvPr>
          <p:cNvPicPr>
            <a:picLocks/>
          </p:cNvPicPr>
          <p:nvPr/>
        </p:nvPicPr>
        <p:blipFill>
          <a:blip r:embed="rId2" cstate="print"/>
          <a:stretch>
            <a:fillRect/>
          </a:stretch>
        </p:blipFill>
        <p:spPr>
          <a:xfrm>
            <a:off x="7735708" y="3660456"/>
            <a:ext cx="3618093" cy="2516508"/>
          </a:xfrm>
          <a:prstGeom prst="rect">
            <a:avLst/>
          </a:prstGeom>
        </p:spPr>
      </p:pic>
      <p:pic>
        <p:nvPicPr>
          <p:cNvPr id="5" name="object 3">
            <a:extLst>
              <a:ext uri="{FF2B5EF4-FFF2-40B4-BE49-F238E27FC236}">
                <a16:creationId xmlns:a16="http://schemas.microsoft.com/office/drawing/2014/main" id="{6C50B2B0-5513-65AE-E2FE-E25DC1BDC8FA}"/>
              </a:ext>
            </a:extLst>
          </p:cNvPr>
          <p:cNvPicPr>
            <a:picLocks/>
          </p:cNvPicPr>
          <p:nvPr/>
        </p:nvPicPr>
        <p:blipFill>
          <a:blip r:embed="rId3" cstate="print"/>
          <a:stretch>
            <a:fillRect/>
          </a:stretch>
        </p:blipFill>
        <p:spPr>
          <a:xfrm>
            <a:off x="7735708" y="1305026"/>
            <a:ext cx="3618092" cy="2296590"/>
          </a:xfrm>
          <a:prstGeom prst="rect">
            <a:avLst/>
          </a:prstGeom>
        </p:spPr>
      </p:pic>
    </p:spTree>
    <p:extLst>
      <p:ext uri="{BB962C8B-B14F-4D97-AF65-F5344CB8AC3E}">
        <p14:creationId xmlns:p14="http://schemas.microsoft.com/office/powerpoint/2010/main" val="40474805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E1DD7D5-2E15-B649-8112-254F8B7D40EC}"/>
              </a:ext>
            </a:extLst>
          </p:cNvPr>
          <p:cNvSpPr>
            <a:spLocks noGrp="1"/>
          </p:cNvSpPr>
          <p:nvPr>
            <p:ph type="title"/>
          </p:nvPr>
        </p:nvSpPr>
        <p:spPr/>
        <p:txBody>
          <a:bodyPr/>
          <a:lstStyle/>
          <a:p>
            <a:r>
              <a:rPr lang="en-US" dirty="0"/>
              <a:t>Scoliosis Screening</a:t>
            </a:r>
          </a:p>
        </p:txBody>
      </p:sp>
      <p:sp>
        <p:nvSpPr>
          <p:cNvPr id="7" name="Content Placeholder 6">
            <a:extLst>
              <a:ext uri="{FF2B5EF4-FFF2-40B4-BE49-F238E27FC236}">
                <a16:creationId xmlns:a16="http://schemas.microsoft.com/office/drawing/2014/main" id="{80543B8C-D500-A382-A3E7-360BE384CBAE}"/>
              </a:ext>
            </a:extLst>
          </p:cNvPr>
          <p:cNvSpPr>
            <a:spLocks noGrp="1"/>
          </p:cNvSpPr>
          <p:nvPr>
            <p:ph idx="1"/>
          </p:nvPr>
        </p:nvSpPr>
        <p:spPr/>
        <p:txBody>
          <a:bodyPr/>
          <a:lstStyle/>
          <a:p>
            <a:r>
              <a:rPr lang="en-US" b="1" dirty="0"/>
              <a:t>What is this deformity ?</a:t>
            </a:r>
          </a:p>
          <a:p>
            <a:pPr lvl="1"/>
            <a:r>
              <a:rPr lang="en-US" dirty="0"/>
              <a:t>Scoliosis</a:t>
            </a:r>
          </a:p>
          <a:p>
            <a:r>
              <a:rPr lang="en-US" b="1" dirty="0"/>
              <a:t>What is the name of this test ?</a:t>
            </a:r>
          </a:p>
          <a:p>
            <a:pPr lvl="1"/>
            <a:r>
              <a:rPr lang="en-US" dirty="0"/>
              <a:t>Bending forward test (Adams test)</a:t>
            </a:r>
          </a:p>
        </p:txBody>
      </p:sp>
      <p:sp>
        <p:nvSpPr>
          <p:cNvPr id="2" name="TextBox 1">
            <a:extLst>
              <a:ext uri="{FF2B5EF4-FFF2-40B4-BE49-F238E27FC236}">
                <a16:creationId xmlns:a16="http://schemas.microsoft.com/office/drawing/2014/main" id="{3DA872BF-4391-56AA-B26B-5F650B4A2B79}"/>
              </a:ext>
            </a:extLst>
          </p:cNvPr>
          <p:cNvSpPr txBox="1"/>
          <p:nvPr/>
        </p:nvSpPr>
        <p:spPr>
          <a:xfrm>
            <a:off x="11353800" y="1305026"/>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pic>
        <p:nvPicPr>
          <p:cNvPr id="3" name="object 4">
            <a:extLst>
              <a:ext uri="{FF2B5EF4-FFF2-40B4-BE49-F238E27FC236}">
                <a16:creationId xmlns:a16="http://schemas.microsoft.com/office/drawing/2014/main" id="{B0C17B34-1D29-5D26-2A69-4F8153E922BC}"/>
              </a:ext>
            </a:extLst>
          </p:cNvPr>
          <p:cNvPicPr>
            <a:picLocks/>
          </p:cNvPicPr>
          <p:nvPr/>
        </p:nvPicPr>
        <p:blipFill>
          <a:blip r:embed="rId2" cstate="print"/>
          <a:stretch>
            <a:fillRect/>
          </a:stretch>
        </p:blipFill>
        <p:spPr>
          <a:xfrm>
            <a:off x="7735708" y="3660456"/>
            <a:ext cx="3618093" cy="2516508"/>
          </a:xfrm>
          <a:prstGeom prst="rect">
            <a:avLst/>
          </a:prstGeom>
        </p:spPr>
      </p:pic>
      <p:cxnSp>
        <p:nvCxnSpPr>
          <p:cNvPr id="4" name="Straight Connector 3">
            <a:extLst>
              <a:ext uri="{FF2B5EF4-FFF2-40B4-BE49-F238E27FC236}">
                <a16:creationId xmlns:a16="http://schemas.microsoft.com/office/drawing/2014/main" id="{861DB9D0-7454-F194-221D-8FC8D4E794E5}"/>
              </a:ext>
            </a:extLst>
          </p:cNvPr>
          <p:cNvCxnSpPr>
            <a:cxnSpLocks/>
          </p:cNvCxnSpPr>
          <p:nvPr/>
        </p:nvCxnSpPr>
        <p:spPr>
          <a:xfrm>
            <a:off x="838200" y="3636489"/>
            <a:ext cx="10515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object 3">
            <a:extLst>
              <a:ext uri="{FF2B5EF4-FFF2-40B4-BE49-F238E27FC236}">
                <a16:creationId xmlns:a16="http://schemas.microsoft.com/office/drawing/2014/main" id="{9C5693C8-2D0B-903B-F967-B496ACF0E823}"/>
              </a:ext>
            </a:extLst>
          </p:cNvPr>
          <p:cNvPicPr>
            <a:picLocks/>
          </p:cNvPicPr>
          <p:nvPr/>
        </p:nvPicPr>
        <p:blipFill>
          <a:blip r:embed="rId3" cstate="print"/>
          <a:stretch>
            <a:fillRect/>
          </a:stretch>
        </p:blipFill>
        <p:spPr>
          <a:xfrm>
            <a:off x="7735708" y="1305026"/>
            <a:ext cx="3618092" cy="2296590"/>
          </a:xfrm>
          <a:prstGeom prst="rect">
            <a:avLst/>
          </a:prstGeom>
        </p:spPr>
      </p:pic>
      <p:sp>
        <p:nvSpPr>
          <p:cNvPr id="12" name="Content Placeholder 6">
            <a:extLst>
              <a:ext uri="{FF2B5EF4-FFF2-40B4-BE49-F238E27FC236}">
                <a16:creationId xmlns:a16="http://schemas.microsoft.com/office/drawing/2014/main" id="{C83AA867-8EDC-92C3-C8C2-7FE21798C0DC}"/>
              </a:ext>
            </a:extLst>
          </p:cNvPr>
          <p:cNvSpPr txBox="1">
            <a:spLocks/>
          </p:cNvSpPr>
          <p:nvPr/>
        </p:nvSpPr>
        <p:spPr>
          <a:xfrm>
            <a:off x="838199" y="3845498"/>
            <a:ext cx="6897508" cy="23314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2"/>
                </a:solidFill>
              </a:rPr>
              <a:t>What is the name of this test ?</a:t>
            </a:r>
          </a:p>
          <a:p>
            <a:pPr lvl="1"/>
            <a:r>
              <a:rPr lang="en-US" dirty="0">
                <a:solidFill>
                  <a:schemeClr val="tx2"/>
                </a:solidFill>
              </a:rPr>
              <a:t>Scoliometer</a:t>
            </a:r>
          </a:p>
          <a:p>
            <a:r>
              <a:rPr lang="en-US" b="1" dirty="0">
                <a:solidFill>
                  <a:schemeClr val="tx2"/>
                </a:solidFill>
              </a:rPr>
              <a:t>This test is used for</a:t>
            </a:r>
          </a:p>
          <a:p>
            <a:pPr lvl="1"/>
            <a:r>
              <a:rPr lang="en-US" dirty="0">
                <a:solidFill>
                  <a:schemeClr val="tx2"/>
                </a:solidFill>
              </a:rPr>
              <a:t>Screening</a:t>
            </a:r>
          </a:p>
        </p:txBody>
      </p:sp>
      <p:sp>
        <p:nvSpPr>
          <p:cNvPr id="13" name="TextBox 12">
            <a:extLst>
              <a:ext uri="{FF2B5EF4-FFF2-40B4-BE49-F238E27FC236}">
                <a16:creationId xmlns:a16="http://schemas.microsoft.com/office/drawing/2014/main" id="{AD440831-58EB-1FD3-8189-CFB94867D92A}"/>
              </a:ext>
            </a:extLst>
          </p:cNvPr>
          <p:cNvSpPr txBox="1"/>
          <p:nvPr/>
        </p:nvSpPr>
        <p:spPr>
          <a:xfrm>
            <a:off x="11353309" y="3660456"/>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4</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766238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319BC-6D36-3F7D-55B6-972A12EFE3BE}"/>
              </a:ext>
            </a:extLst>
          </p:cNvPr>
          <p:cNvSpPr>
            <a:spLocks noGrp="1"/>
          </p:cNvSpPr>
          <p:nvPr>
            <p:ph type="title"/>
          </p:nvPr>
        </p:nvSpPr>
        <p:spPr/>
        <p:txBody>
          <a:bodyPr/>
          <a:lstStyle/>
          <a:p>
            <a:r>
              <a:rPr lang="en-US" dirty="0"/>
              <a:t>Salter-Harris fracture classification</a:t>
            </a:r>
          </a:p>
        </p:txBody>
      </p:sp>
      <p:sp>
        <p:nvSpPr>
          <p:cNvPr id="3" name="Content Placeholder 2">
            <a:extLst>
              <a:ext uri="{FF2B5EF4-FFF2-40B4-BE49-F238E27FC236}">
                <a16:creationId xmlns:a16="http://schemas.microsoft.com/office/drawing/2014/main" id="{981E080D-2BBE-FE00-2730-B618F00DE967}"/>
              </a:ext>
            </a:extLst>
          </p:cNvPr>
          <p:cNvSpPr>
            <a:spLocks noGrp="1"/>
          </p:cNvSpPr>
          <p:nvPr>
            <p:ph idx="1"/>
          </p:nvPr>
        </p:nvSpPr>
        <p:spPr/>
        <p:txBody>
          <a:bodyPr/>
          <a:lstStyle/>
          <a:p>
            <a:r>
              <a:rPr lang="en-US" b="1" dirty="0"/>
              <a:t>Type I</a:t>
            </a:r>
            <a:r>
              <a:rPr lang="en-US" dirty="0"/>
              <a:t>:</a:t>
            </a:r>
          </a:p>
          <a:p>
            <a:pPr lvl="1"/>
            <a:r>
              <a:rPr lang="en-US" sz="2400" noProof="1"/>
              <a:t>Clinical diagnosis; X-ray usually normal or widening of physis thus can be missed (Order 2 limbs)</a:t>
            </a:r>
          </a:p>
          <a:p>
            <a:pPr lvl="1"/>
            <a:r>
              <a:rPr lang="en-US" sz="2400" noProof="1"/>
              <a:t>Excellent prognosis </a:t>
            </a:r>
            <a:endParaRPr lang="en-US" dirty="0"/>
          </a:p>
          <a:p>
            <a:r>
              <a:rPr lang="en-US" b="1" dirty="0"/>
              <a:t>Type II</a:t>
            </a:r>
            <a:r>
              <a:rPr lang="en-US" dirty="0"/>
              <a:t>:</a:t>
            </a:r>
          </a:p>
          <a:p>
            <a:pPr lvl="1"/>
            <a:r>
              <a:rPr lang="en-US" dirty="0"/>
              <a:t>Most common</a:t>
            </a:r>
          </a:p>
          <a:p>
            <a:pPr lvl="1"/>
            <a:r>
              <a:rPr lang="en-US" dirty="0"/>
              <a:t>Good prognosis</a:t>
            </a:r>
          </a:p>
          <a:p>
            <a:r>
              <a:rPr lang="en-US" b="1" dirty="0"/>
              <a:t>Type III</a:t>
            </a:r>
            <a:r>
              <a:rPr lang="en-US" dirty="0"/>
              <a:t>:</a:t>
            </a:r>
          </a:p>
          <a:p>
            <a:pPr lvl="1"/>
            <a:r>
              <a:rPr lang="en-US" dirty="0"/>
              <a:t>Intra-articular</a:t>
            </a:r>
          </a:p>
          <a:p>
            <a:pPr lvl="1"/>
            <a:r>
              <a:rPr lang="en-US" dirty="0"/>
              <a:t>Poor prognosis unless perfect reduction </a:t>
            </a:r>
          </a:p>
          <a:p>
            <a:pPr lvl="1"/>
            <a:endParaRPr lang="en-US" dirty="0"/>
          </a:p>
        </p:txBody>
      </p:sp>
    </p:spTree>
    <p:extLst>
      <p:ext uri="{BB962C8B-B14F-4D97-AF65-F5344CB8AC3E}">
        <p14:creationId xmlns:p14="http://schemas.microsoft.com/office/powerpoint/2010/main" val="39150822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CCF4D-8744-131E-3EE7-408328AABDEC}"/>
              </a:ext>
            </a:extLst>
          </p:cNvPr>
          <p:cNvSpPr>
            <a:spLocks noGrp="1"/>
          </p:cNvSpPr>
          <p:nvPr>
            <p:ph type="title"/>
          </p:nvPr>
        </p:nvSpPr>
        <p:spPr/>
        <p:txBody>
          <a:bodyPr/>
          <a:lstStyle/>
          <a:p>
            <a:r>
              <a:rPr lang="en-US" dirty="0"/>
              <a:t>Cobb angle</a:t>
            </a:r>
          </a:p>
        </p:txBody>
      </p:sp>
      <p:sp>
        <p:nvSpPr>
          <p:cNvPr id="3" name="Content Placeholder 2">
            <a:extLst>
              <a:ext uri="{FF2B5EF4-FFF2-40B4-BE49-F238E27FC236}">
                <a16:creationId xmlns:a16="http://schemas.microsoft.com/office/drawing/2014/main" id="{CBC4E3ED-2CFB-27FC-92D7-80D7C89DDC70}"/>
              </a:ext>
            </a:extLst>
          </p:cNvPr>
          <p:cNvSpPr>
            <a:spLocks noGrp="1"/>
          </p:cNvSpPr>
          <p:nvPr>
            <p:ph idx="1"/>
          </p:nvPr>
        </p:nvSpPr>
        <p:spPr>
          <a:xfrm>
            <a:off x="838200" y="1268082"/>
            <a:ext cx="7648200" cy="4871938"/>
          </a:xfrm>
        </p:spPr>
        <p:txBody>
          <a:bodyPr>
            <a:normAutofit/>
          </a:bodyPr>
          <a:lstStyle/>
          <a:p>
            <a:r>
              <a:rPr lang="en-US" dirty="0"/>
              <a:t>Cobb angle for measuring the spinal curvature</a:t>
            </a:r>
          </a:p>
          <a:p>
            <a:pPr lvl="1"/>
            <a:r>
              <a:rPr lang="en-US" dirty="0"/>
              <a:t>Choose the most tilted vertebrae above &amp; below apex of the curve.</a:t>
            </a:r>
          </a:p>
          <a:p>
            <a:pPr lvl="1"/>
            <a:r>
              <a:rPr lang="en-US" dirty="0"/>
              <a:t>Angle between intersecting lines drawn perpendicular to the top of the superior vertebrae and bottom of the inferior vertebrae is the </a:t>
            </a:r>
            <a:r>
              <a:rPr lang="en-US" dirty="0">
                <a:solidFill>
                  <a:srgbClr val="FF0000"/>
                </a:solidFill>
              </a:rPr>
              <a:t>Cobb angle</a:t>
            </a:r>
          </a:p>
          <a:p>
            <a:r>
              <a:rPr lang="en-US" b="1" dirty="0"/>
              <a:t>Interpretation</a:t>
            </a:r>
          </a:p>
          <a:p>
            <a:pPr lvl="1"/>
            <a:r>
              <a:rPr lang="en-US" dirty="0"/>
              <a:t>Secondary curve (compensatory): &lt;25 degree</a:t>
            </a:r>
          </a:p>
          <a:p>
            <a:pPr lvl="1"/>
            <a:r>
              <a:rPr lang="en-US" dirty="0"/>
              <a:t>Primary curve: &gt;25 degree</a:t>
            </a:r>
          </a:p>
          <a:p>
            <a:r>
              <a:rPr lang="en-US" b="1" dirty="0"/>
              <a:t>Treatment</a:t>
            </a:r>
            <a:r>
              <a:rPr lang="en-US" dirty="0"/>
              <a:t>:</a:t>
            </a:r>
          </a:p>
          <a:p>
            <a:pPr lvl="1"/>
            <a:r>
              <a:rPr lang="en-US" dirty="0"/>
              <a:t>&lt;25 degree: conservative/ follow up</a:t>
            </a:r>
          </a:p>
          <a:p>
            <a:pPr lvl="1"/>
            <a:r>
              <a:rPr lang="en-US" dirty="0"/>
              <a:t>25-45 degree: bracing and also depend on </a:t>
            </a:r>
            <a:r>
              <a:rPr lang="en-US" dirty="0">
                <a:solidFill>
                  <a:srgbClr val="FF0000"/>
                </a:solidFill>
              </a:rPr>
              <a:t>Risser’s sign</a:t>
            </a:r>
          </a:p>
          <a:p>
            <a:pPr lvl="1"/>
            <a:endParaRPr lang="en-US" dirty="0"/>
          </a:p>
        </p:txBody>
      </p:sp>
      <p:pic>
        <p:nvPicPr>
          <p:cNvPr id="4" name="Content Placeholder 3" descr="untitled.png">
            <a:extLst>
              <a:ext uri="{FF2B5EF4-FFF2-40B4-BE49-F238E27FC236}">
                <a16:creationId xmlns:a16="http://schemas.microsoft.com/office/drawing/2014/main" id="{827A3CEA-B8CA-1B7F-69FF-3DB520E1E93E}"/>
              </a:ext>
            </a:extLst>
          </p:cNvPr>
          <p:cNvPicPr>
            <a:picLocks noChangeAspect="1"/>
          </p:cNvPicPr>
          <p:nvPr/>
        </p:nvPicPr>
        <p:blipFill rotWithShape="1">
          <a:blip r:embed="rId2" cstate="print"/>
          <a:srcRect l="1905" t="1934" r="4363" b="1414"/>
          <a:stretch/>
        </p:blipFill>
        <p:spPr>
          <a:xfrm>
            <a:off x="8552760" y="1268082"/>
            <a:ext cx="2801040" cy="3938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30000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47F6-367D-FED0-EC99-91A7F4A822D8}"/>
              </a:ext>
            </a:extLst>
          </p:cNvPr>
          <p:cNvSpPr>
            <a:spLocks noGrp="1"/>
          </p:cNvSpPr>
          <p:nvPr>
            <p:ph type="title"/>
          </p:nvPr>
        </p:nvSpPr>
        <p:spPr/>
        <p:txBody>
          <a:bodyPr/>
          <a:lstStyle/>
          <a:p>
            <a:r>
              <a:rPr lang="en-US" dirty="0"/>
              <a:t>Cobb angle</a:t>
            </a:r>
          </a:p>
        </p:txBody>
      </p:sp>
      <p:pic>
        <p:nvPicPr>
          <p:cNvPr id="11268" name="Picture 4" descr="Cobb angle">
            <a:extLst>
              <a:ext uri="{FF2B5EF4-FFF2-40B4-BE49-F238E27FC236}">
                <a16:creationId xmlns:a16="http://schemas.microsoft.com/office/drawing/2014/main" id="{CB5DD3B1-2287-929D-A761-D925704A15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04" b="3855"/>
          <a:stretch/>
        </p:blipFill>
        <p:spPr bwMode="auto">
          <a:xfrm>
            <a:off x="1742805" y="1203648"/>
            <a:ext cx="8706390" cy="565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5823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E4952-2557-6DA0-0EF6-A5B6995AE777}"/>
              </a:ext>
            </a:extLst>
          </p:cNvPr>
          <p:cNvSpPr>
            <a:spLocks noGrp="1"/>
          </p:cNvSpPr>
          <p:nvPr>
            <p:ph type="title"/>
          </p:nvPr>
        </p:nvSpPr>
        <p:spPr/>
        <p:txBody>
          <a:bodyPr/>
          <a:lstStyle/>
          <a:p>
            <a:r>
              <a:rPr lang="en-US" dirty="0"/>
              <a:t>Risser’s sign</a:t>
            </a:r>
          </a:p>
        </p:txBody>
      </p:sp>
      <p:sp>
        <p:nvSpPr>
          <p:cNvPr id="3" name="Content Placeholder 2">
            <a:extLst>
              <a:ext uri="{FF2B5EF4-FFF2-40B4-BE49-F238E27FC236}">
                <a16:creationId xmlns:a16="http://schemas.microsoft.com/office/drawing/2014/main" id="{0CDA7CCE-32D6-EE35-D8DE-54CD764D6598}"/>
              </a:ext>
            </a:extLst>
          </p:cNvPr>
          <p:cNvSpPr>
            <a:spLocks noGrp="1"/>
          </p:cNvSpPr>
          <p:nvPr>
            <p:ph idx="1"/>
          </p:nvPr>
        </p:nvSpPr>
        <p:spPr>
          <a:xfrm>
            <a:off x="838200" y="1268082"/>
            <a:ext cx="6887547" cy="4871938"/>
          </a:xfrm>
        </p:spPr>
        <p:txBody>
          <a:bodyPr>
            <a:normAutofit fontScale="92500" lnSpcReduction="10000"/>
          </a:bodyPr>
          <a:lstStyle/>
          <a:p>
            <a:r>
              <a:rPr lang="en-US" dirty="0"/>
              <a:t>Ossification of iliac crest starts laterally and proceeds medially toward sacrum  </a:t>
            </a:r>
          </a:p>
          <a:p>
            <a:r>
              <a:rPr lang="en-US" dirty="0"/>
              <a:t>Risser staging is based on iliac crest apophysis ossification</a:t>
            </a:r>
          </a:p>
          <a:p>
            <a:pPr lvl="1"/>
            <a:r>
              <a:rPr lang="en-US" dirty="0"/>
              <a:t>Type 1 = ossification of lateral 25%</a:t>
            </a:r>
          </a:p>
          <a:p>
            <a:pPr lvl="1"/>
            <a:r>
              <a:rPr lang="en-US" dirty="0"/>
              <a:t>Type 2 = lateral 50%</a:t>
            </a:r>
          </a:p>
          <a:p>
            <a:pPr lvl="1"/>
            <a:r>
              <a:rPr lang="en-US" dirty="0"/>
              <a:t>Type 3 = lateral 75%</a:t>
            </a:r>
          </a:p>
          <a:p>
            <a:pPr lvl="1"/>
            <a:r>
              <a:rPr lang="en-US" dirty="0"/>
              <a:t>Type 4 = lateral 100%</a:t>
            </a:r>
          </a:p>
          <a:p>
            <a:pPr lvl="1"/>
            <a:r>
              <a:rPr lang="en-US" dirty="0"/>
              <a:t>Type 5 = fusion of ilium</a:t>
            </a:r>
          </a:p>
          <a:p>
            <a:r>
              <a:rPr lang="en-US" sz="2600" dirty="0"/>
              <a:t>This is important because the curve often progresses most during the period of rapid skeletal growth and maturation</a:t>
            </a:r>
          </a:p>
          <a:p>
            <a:r>
              <a:rPr lang="en-US" sz="2600" dirty="0"/>
              <a:t>Once the iliac crests are completely ossified (14-16 year) further progression of the scoliosis is minimal</a:t>
            </a:r>
          </a:p>
        </p:txBody>
      </p:sp>
      <p:pic>
        <p:nvPicPr>
          <p:cNvPr id="7" name="object 4">
            <a:extLst>
              <a:ext uri="{FF2B5EF4-FFF2-40B4-BE49-F238E27FC236}">
                <a16:creationId xmlns:a16="http://schemas.microsoft.com/office/drawing/2014/main" id="{655A29FE-AE57-CFAC-974A-D4CD3AFA477D}"/>
              </a:ext>
            </a:extLst>
          </p:cNvPr>
          <p:cNvPicPr>
            <a:picLocks/>
          </p:cNvPicPr>
          <p:nvPr/>
        </p:nvPicPr>
        <p:blipFill>
          <a:blip r:embed="rId2" cstate="print"/>
          <a:stretch>
            <a:fillRect/>
          </a:stretch>
        </p:blipFill>
        <p:spPr>
          <a:xfrm>
            <a:off x="7758113" y="1268082"/>
            <a:ext cx="3595687" cy="2123974"/>
          </a:xfrm>
          <a:prstGeom prst="rect">
            <a:avLst/>
          </a:prstGeom>
          <a:ln>
            <a:noFill/>
          </a:ln>
          <a:effectLst>
            <a:outerShdw blurRad="292100" dist="139700" dir="2700000" algn="tl" rotWithShape="0">
              <a:srgbClr val="333333">
                <a:alpha val="65000"/>
              </a:srgbClr>
            </a:outerShdw>
          </a:effectLst>
        </p:spPr>
      </p:pic>
      <p:sp>
        <p:nvSpPr>
          <p:cNvPr id="8" name="Content Placeholder 2">
            <a:extLst>
              <a:ext uri="{FF2B5EF4-FFF2-40B4-BE49-F238E27FC236}">
                <a16:creationId xmlns:a16="http://schemas.microsoft.com/office/drawing/2014/main" id="{BD85DDA0-DC1B-39A9-174C-054C61FC7370}"/>
              </a:ext>
            </a:extLst>
          </p:cNvPr>
          <p:cNvSpPr txBox="1">
            <a:spLocks/>
          </p:cNvSpPr>
          <p:nvPr/>
        </p:nvSpPr>
        <p:spPr>
          <a:xfrm>
            <a:off x="7758112" y="3517640"/>
            <a:ext cx="3595688" cy="26223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What is the name of this classification ?</a:t>
            </a:r>
          </a:p>
          <a:p>
            <a:pPr lvl="1"/>
            <a:r>
              <a:rPr lang="en-US" dirty="0"/>
              <a:t>Risser’s staging</a:t>
            </a:r>
          </a:p>
        </p:txBody>
      </p:sp>
      <p:sp>
        <p:nvSpPr>
          <p:cNvPr id="9" name="TextBox 8">
            <a:extLst>
              <a:ext uri="{FF2B5EF4-FFF2-40B4-BE49-F238E27FC236}">
                <a16:creationId xmlns:a16="http://schemas.microsoft.com/office/drawing/2014/main" id="{1489847E-2E73-F077-BBB5-5A9B5768F8FE}"/>
              </a:ext>
            </a:extLst>
          </p:cNvPr>
          <p:cNvSpPr txBox="1"/>
          <p:nvPr/>
        </p:nvSpPr>
        <p:spPr>
          <a:xfrm>
            <a:off x="9972378" y="3893762"/>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5</a:t>
            </a:r>
            <a:r>
              <a:rPr lang="ar-JO" sz="1400" b="1" dirty="0">
                <a:solidFill>
                  <a:srgbClr val="FF0000"/>
                </a:solidFill>
              </a:rPr>
              <a:t>)</a:t>
            </a:r>
            <a:endParaRPr lang="en-US" sz="1400" b="1" dirty="0">
              <a:solidFill>
                <a:srgbClr val="FF0000"/>
              </a:solidFill>
            </a:endParaRPr>
          </a:p>
        </p:txBody>
      </p:sp>
      <p:cxnSp>
        <p:nvCxnSpPr>
          <p:cNvPr id="11" name="Straight Connector 10">
            <a:extLst>
              <a:ext uri="{FF2B5EF4-FFF2-40B4-BE49-F238E27FC236}">
                <a16:creationId xmlns:a16="http://schemas.microsoft.com/office/drawing/2014/main" id="{039BA325-2D09-D285-7C92-C2673456BB23}"/>
              </a:ext>
            </a:extLst>
          </p:cNvPr>
          <p:cNvCxnSpPr>
            <a:cxnSpLocks/>
          </p:cNvCxnSpPr>
          <p:nvPr/>
        </p:nvCxnSpPr>
        <p:spPr>
          <a:xfrm>
            <a:off x="7725747" y="1268082"/>
            <a:ext cx="0" cy="487193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0539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19874-B9EA-68E6-4F96-10B9B19F0226}"/>
              </a:ext>
            </a:extLst>
          </p:cNvPr>
          <p:cNvSpPr>
            <a:spLocks noGrp="1"/>
          </p:cNvSpPr>
          <p:nvPr>
            <p:ph type="title"/>
          </p:nvPr>
        </p:nvSpPr>
        <p:spPr/>
        <p:txBody>
          <a:bodyPr/>
          <a:lstStyle/>
          <a:p>
            <a:r>
              <a:rPr lang="en-US" dirty="0"/>
              <a:t>Prognostic factors</a:t>
            </a:r>
          </a:p>
        </p:txBody>
      </p:sp>
      <p:sp>
        <p:nvSpPr>
          <p:cNvPr id="3" name="Content Placeholder 2">
            <a:extLst>
              <a:ext uri="{FF2B5EF4-FFF2-40B4-BE49-F238E27FC236}">
                <a16:creationId xmlns:a16="http://schemas.microsoft.com/office/drawing/2014/main" id="{2DA55A61-A281-D257-EB4E-D8C73F923487}"/>
              </a:ext>
            </a:extLst>
          </p:cNvPr>
          <p:cNvSpPr>
            <a:spLocks noGrp="1"/>
          </p:cNvSpPr>
          <p:nvPr>
            <p:ph idx="1"/>
          </p:nvPr>
        </p:nvSpPr>
        <p:spPr>
          <a:xfrm>
            <a:off x="838199" y="1268082"/>
            <a:ext cx="7708641" cy="4871938"/>
          </a:xfrm>
        </p:spPr>
        <p:txBody>
          <a:bodyPr>
            <a:normAutofit/>
          </a:bodyPr>
          <a:lstStyle/>
          <a:p>
            <a:r>
              <a:rPr lang="en-US" b="1" dirty="0"/>
              <a:t>Mention 2 prognostic factors</a:t>
            </a:r>
            <a:r>
              <a:rPr lang="en-US" dirty="0"/>
              <a:t>:</a:t>
            </a:r>
          </a:p>
          <a:p>
            <a:pPr lvl="1"/>
            <a:r>
              <a:rPr lang="en-US" dirty="0"/>
              <a:t>Cobb’s angle</a:t>
            </a:r>
          </a:p>
          <a:p>
            <a:pPr lvl="1"/>
            <a:r>
              <a:rPr lang="en-US" dirty="0"/>
              <a:t>Risser’s staging</a:t>
            </a:r>
          </a:p>
          <a:p>
            <a:r>
              <a:rPr lang="en-US" b="1" dirty="0"/>
              <a:t>What is the most important prognostic factor ?</a:t>
            </a:r>
          </a:p>
          <a:p>
            <a:pPr lvl="1"/>
            <a:r>
              <a:rPr lang="en-US" dirty="0"/>
              <a:t>Risser’s staging (Ossification of iliac apophysis)</a:t>
            </a:r>
          </a:p>
          <a:p>
            <a:pPr lvl="1"/>
            <a:endParaRPr lang="en-US" dirty="0"/>
          </a:p>
        </p:txBody>
      </p:sp>
      <p:pic>
        <p:nvPicPr>
          <p:cNvPr id="4" name="object 4">
            <a:extLst>
              <a:ext uri="{FF2B5EF4-FFF2-40B4-BE49-F238E27FC236}">
                <a16:creationId xmlns:a16="http://schemas.microsoft.com/office/drawing/2014/main" id="{93880F24-6186-5D59-F159-11F2C3508C26}"/>
              </a:ext>
            </a:extLst>
          </p:cNvPr>
          <p:cNvPicPr/>
          <p:nvPr/>
        </p:nvPicPr>
        <p:blipFill rotWithShape="1">
          <a:blip r:embed="rId2" cstate="print"/>
          <a:srcRect l="21260" r="24288"/>
          <a:stretch/>
        </p:blipFill>
        <p:spPr>
          <a:xfrm>
            <a:off x="8677469" y="1305025"/>
            <a:ext cx="2676332" cy="4730731"/>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E81EAA35-50BD-369B-5A7F-C2D414AD4581}"/>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pic>
        <p:nvPicPr>
          <p:cNvPr id="6" name="object 4">
            <a:extLst>
              <a:ext uri="{FF2B5EF4-FFF2-40B4-BE49-F238E27FC236}">
                <a16:creationId xmlns:a16="http://schemas.microsoft.com/office/drawing/2014/main" id="{D551210F-B85F-ABF6-C971-F02B27BA1EE6}"/>
              </a:ext>
            </a:extLst>
          </p:cNvPr>
          <p:cNvPicPr>
            <a:picLocks/>
          </p:cNvPicPr>
          <p:nvPr/>
        </p:nvPicPr>
        <p:blipFill>
          <a:blip r:embed="rId3" cstate="print"/>
          <a:stretch>
            <a:fillRect/>
          </a:stretch>
        </p:blipFill>
        <p:spPr>
          <a:xfrm>
            <a:off x="6326155" y="3594114"/>
            <a:ext cx="2219130" cy="2441642"/>
          </a:xfrm>
          <a:prstGeom prst="rect">
            <a:avLst/>
          </a:prstGeom>
        </p:spPr>
      </p:pic>
    </p:spTree>
    <p:extLst>
      <p:ext uri="{BB962C8B-B14F-4D97-AF65-F5344CB8AC3E}">
        <p14:creationId xmlns:p14="http://schemas.microsoft.com/office/powerpoint/2010/main" val="19256252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3C8BA-3A15-E29C-0813-AE84A0A976D4}"/>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4DC4DDE5-83EA-4B02-2347-771060203EF1}"/>
              </a:ext>
            </a:extLst>
          </p:cNvPr>
          <p:cNvSpPr>
            <a:spLocks noGrp="1"/>
          </p:cNvSpPr>
          <p:nvPr>
            <p:ph idx="1"/>
          </p:nvPr>
        </p:nvSpPr>
        <p:spPr>
          <a:xfrm>
            <a:off x="838200" y="1268082"/>
            <a:ext cx="10515600" cy="5120640"/>
          </a:xfrm>
        </p:spPr>
        <p:txBody>
          <a:bodyPr>
            <a:normAutofit fontScale="92500" lnSpcReduction="20000"/>
          </a:bodyPr>
          <a:lstStyle/>
          <a:p>
            <a:r>
              <a:rPr lang="en-US" b="1" dirty="0"/>
              <a:t>Treatment based on the Cobb angle</a:t>
            </a:r>
          </a:p>
          <a:p>
            <a:pPr lvl="1"/>
            <a:r>
              <a:rPr lang="en-US" dirty="0"/>
              <a:t>Cobb angle &lt; 10°: per definition not scoliosis, and therefore not monitored</a:t>
            </a:r>
          </a:p>
          <a:p>
            <a:pPr lvl="1"/>
            <a:r>
              <a:rPr lang="en-US" dirty="0"/>
              <a:t>Cobb angle 10–19°: continual monitoring for progression</a:t>
            </a:r>
          </a:p>
          <a:p>
            <a:pPr lvl="1"/>
            <a:r>
              <a:rPr lang="en-US" dirty="0"/>
              <a:t>Cobb angle 20–29°: monitoring or bracing</a:t>
            </a:r>
          </a:p>
          <a:p>
            <a:pPr lvl="1"/>
            <a:r>
              <a:rPr lang="en-US" dirty="0"/>
              <a:t>Cobb angle 30–39°: bracing</a:t>
            </a:r>
          </a:p>
          <a:p>
            <a:pPr lvl="1"/>
            <a:r>
              <a:rPr lang="en-US" dirty="0"/>
              <a:t>Cobb angle &gt; 40° or rapidly progressing scoliosis: surgery</a:t>
            </a:r>
          </a:p>
          <a:p>
            <a:r>
              <a:rPr lang="en-US" b="1" dirty="0"/>
              <a:t>Bracing</a:t>
            </a:r>
          </a:p>
          <a:p>
            <a:pPr lvl="1"/>
            <a:r>
              <a:rPr lang="en-US" dirty="0"/>
              <a:t>18 hours/day, if possible</a:t>
            </a:r>
          </a:p>
          <a:p>
            <a:pPr lvl="1"/>
            <a:r>
              <a:rPr lang="en-US" dirty="0"/>
              <a:t>Bracing is usually able to halt progression but cannot cure the underlying condition. </a:t>
            </a:r>
          </a:p>
          <a:p>
            <a:r>
              <a:rPr lang="en-US" b="1" dirty="0"/>
              <a:t>Surgery</a:t>
            </a:r>
          </a:p>
          <a:p>
            <a:pPr lvl="1"/>
            <a:r>
              <a:rPr lang="en-US" dirty="0"/>
              <a:t>Goal: correct spinal arching and rotation</a:t>
            </a:r>
          </a:p>
          <a:p>
            <a:pPr lvl="1"/>
            <a:r>
              <a:rPr lang="en-US" dirty="0"/>
              <a:t>Various surgical techniques and approaches exist (ventral, lateral, dorsal, or combined approach).</a:t>
            </a:r>
          </a:p>
          <a:p>
            <a:pPr lvl="1"/>
            <a:r>
              <a:rPr lang="en-US" dirty="0"/>
              <a:t>Spondylodesis: fusion of the vertebrae by bridge plating or by internal fixation</a:t>
            </a:r>
          </a:p>
          <a:p>
            <a:pPr lvl="1"/>
            <a:r>
              <a:rPr lang="en-US" dirty="0"/>
              <a:t>Risks: paraplegia (&lt; 1% of cases), development of pseudarthroses, infection of surgical material</a:t>
            </a:r>
          </a:p>
        </p:txBody>
      </p:sp>
    </p:spTree>
    <p:extLst>
      <p:ext uri="{BB962C8B-B14F-4D97-AF65-F5344CB8AC3E}">
        <p14:creationId xmlns:p14="http://schemas.microsoft.com/office/powerpoint/2010/main" val="22334594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F774D5-240D-FA46-B850-2FEA7C856CDA}"/>
              </a:ext>
            </a:extLst>
          </p:cNvPr>
          <p:cNvSpPr>
            <a:spLocks noGrp="1"/>
          </p:cNvSpPr>
          <p:nvPr>
            <p:ph type="title"/>
          </p:nvPr>
        </p:nvSpPr>
        <p:spPr/>
        <p:txBody>
          <a:bodyPr/>
          <a:lstStyle/>
          <a:p>
            <a:r>
              <a:rPr lang="en-US" dirty="0"/>
              <a:t>Scoliosis MCQ</a:t>
            </a:r>
          </a:p>
        </p:txBody>
      </p:sp>
      <p:sp>
        <p:nvSpPr>
          <p:cNvPr id="5" name="Content Placeholder 4">
            <a:extLst>
              <a:ext uri="{FF2B5EF4-FFF2-40B4-BE49-F238E27FC236}">
                <a16:creationId xmlns:a16="http://schemas.microsoft.com/office/drawing/2014/main" id="{CD214FCF-CBF9-A118-A0AD-C467EE387322}"/>
              </a:ext>
            </a:extLst>
          </p:cNvPr>
          <p:cNvSpPr>
            <a:spLocks noGrp="1"/>
          </p:cNvSpPr>
          <p:nvPr>
            <p:ph idx="1"/>
          </p:nvPr>
        </p:nvSpPr>
        <p:spPr>
          <a:xfrm>
            <a:off x="838200" y="1268082"/>
            <a:ext cx="7608570" cy="4023652"/>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600" b="0" i="0" u="none" strike="noStrike" kern="1200" cap="none" spc="0" normalizeH="0" baseline="0" noProof="0" dirty="0">
                <a:ln>
                  <a:noFill/>
                </a:ln>
                <a:solidFill>
                  <a:srgbClr val="373545"/>
                </a:solidFill>
                <a:effectLst/>
                <a:uLnTx/>
                <a:uFillTx/>
                <a:latin typeface="Calibri" panose="020F0502020204030204"/>
                <a:ea typeface="+mn-ea"/>
                <a:cs typeface="+mn-cs"/>
              </a:rPr>
              <a:t>In a 19 years old female patient this was an incidental finding, she was diagnosed with idiopathic scoliosis, and she is complaining only of deformity</a:t>
            </a:r>
          </a:p>
          <a:p>
            <a:r>
              <a:rPr lang="en-US" b="1" dirty="0"/>
              <a:t>How is it managed ?</a:t>
            </a:r>
          </a:p>
          <a:p>
            <a:pPr marL="914400" lvl="1" indent="-457200">
              <a:buFont typeface="+mj-lt"/>
              <a:buAutoNum type="alphaLcPeriod"/>
            </a:pPr>
            <a:r>
              <a:rPr lang="en-US" dirty="0"/>
              <a:t>Conservative without follow up</a:t>
            </a:r>
          </a:p>
          <a:p>
            <a:pPr marL="914400" lvl="1" indent="-457200">
              <a:buFont typeface="+mj-lt"/>
              <a:buAutoNum type="alphaLcPeriod"/>
            </a:pPr>
            <a:r>
              <a:rPr lang="en-US" dirty="0"/>
              <a:t>Bracing  </a:t>
            </a:r>
          </a:p>
          <a:p>
            <a:pPr marL="914400" lvl="1" indent="-457200">
              <a:buFont typeface="+mj-lt"/>
              <a:buAutoNum type="alphaLcPeriod"/>
            </a:pPr>
            <a:r>
              <a:rPr lang="en-US" dirty="0"/>
              <a:t>Arthrodesis</a:t>
            </a:r>
            <a:r>
              <a:rPr lang="en-US" dirty="0">
                <a:solidFill>
                  <a:srgbClr val="FF0000"/>
                </a:solidFill>
              </a:rPr>
              <a:t> </a:t>
            </a:r>
          </a:p>
          <a:p>
            <a:pPr marL="914400" lvl="1" indent="-457200">
              <a:buFont typeface="+mj-lt"/>
              <a:buAutoNum type="alphaLcPeriod"/>
            </a:pPr>
            <a:r>
              <a:rPr lang="en-US" dirty="0"/>
              <a:t>Complete spine MRI</a:t>
            </a:r>
          </a:p>
          <a:p>
            <a:pPr marL="914400" lvl="1" indent="-457200">
              <a:buFont typeface="+mj-lt"/>
              <a:buAutoNum type="alphaLcPeriod"/>
            </a:pPr>
            <a:r>
              <a:rPr lang="en-US" dirty="0">
                <a:solidFill>
                  <a:srgbClr val="FF0000"/>
                </a:solidFill>
              </a:rPr>
              <a:t>Conservative + follow up every 6 months for the second two years</a:t>
            </a:r>
          </a:p>
        </p:txBody>
      </p:sp>
      <p:sp>
        <p:nvSpPr>
          <p:cNvPr id="8" name="TextBox 7">
            <a:extLst>
              <a:ext uri="{FF2B5EF4-FFF2-40B4-BE49-F238E27FC236}">
                <a16:creationId xmlns:a16="http://schemas.microsoft.com/office/drawing/2014/main" id="{2736DF53-44E2-D591-1748-07A22FF2894A}"/>
              </a:ext>
            </a:extLst>
          </p:cNvPr>
          <p:cNvSpPr txBox="1"/>
          <p:nvPr/>
        </p:nvSpPr>
        <p:spPr>
          <a:xfrm>
            <a:off x="11143602" y="2897"/>
            <a:ext cx="1039067"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9</a:t>
            </a:r>
            <a:r>
              <a:rPr lang="ar-JO" b="1" dirty="0">
                <a:solidFill>
                  <a:srgbClr val="FF0000"/>
                </a:solidFill>
              </a:rPr>
              <a:t>)</a:t>
            </a:r>
            <a:endParaRPr lang="en-US" b="1" dirty="0">
              <a:solidFill>
                <a:srgbClr val="FF0000"/>
              </a:solidFill>
            </a:endParaRPr>
          </a:p>
        </p:txBody>
      </p:sp>
      <p:pic>
        <p:nvPicPr>
          <p:cNvPr id="6" name="object 6">
            <a:extLst>
              <a:ext uri="{FF2B5EF4-FFF2-40B4-BE49-F238E27FC236}">
                <a16:creationId xmlns:a16="http://schemas.microsoft.com/office/drawing/2014/main" id="{94E0A718-0E2A-244A-2506-F1EEBDAD8C15}"/>
              </a:ext>
            </a:extLst>
          </p:cNvPr>
          <p:cNvPicPr>
            <a:picLocks/>
          </p:cNvPicPr>
          <p:nvPr/>
        </p:nvPicPr>
        <p:blipFill>
          <a:blip r:embed="rId2" cstate="print"/>
          <a:stretch>
            <a:fillRect/>
          </a:stretch>
        </p:blipFill>
        <p:spPr>
          <a:xfrm>
            <a:off x="8446771" y="1268081"/>
            <a:ext cx="2907030" cy="3883036"/>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D5D775C1-E7E5-463D-7494-25206E03ABFB}"/>
              </a:ext>
            </a:extLst>
          </p:cNvPr>
          <p:cNvSpPr txBox="1"/>
          <p:nvPr/>
        </p:nvSpPr>
        <p:spPr>
          <a:xfrm>
            <a:off x="838200" y="5291734"/>
            <a:ext cx="10515600" cy="923330"/>
          </a:xfrm>
          <a:prstGeom prst="rect">
            <a:avLst/>
          </a:prstGeom>
          <a:noFill/>
          <a:ln w="28575">
            <a:solidFill>
              <a:srgbClr val="0070C0"/>
            </a:solidFill>
          </a:ln>
        </p:spPr>
        <p:txBody>
          <a:bodyPr wrap="square" rtlCol="0">
            <a:spAutoFit/>
          </a:bodyPr>
          <a:lstStyle/>
          <a:p>
            <a:pPr algn="l"/>
            <a:r>
              <a:rPr lang="en-US" dirty="0">
                <a:solidFill>
                  <a:srgbClr val="FF0000"/>
                </a:solidFill>
              </a:rPr>
              <a:t>As the patient is 19Y/O and there is no complications there is no need for surgery, BUT she must be followed up until the complete ossification of the iliac crest apophysis (Risser’s staging) which occur at age of 21 and thus we follow her for the following 2 years every 6 months</a:t>
            </a:r>
          </a:p>
        </p:txBody>
      </p:sp>
    </p:spTree>
    <p:extLst>
      <p:ext uri="{BB962C8B-B14F-4D97-AF65-F5344CB8AC3E}">
        <p14:creationId xmlns:p14="http://schemas.microsoft.com/office/powerpoint/2010/main" val="17120913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F2FC9-AD95-5F6E-9066-9297D7C84BFB}"/>
              </a:ext>
            </a:extLst>
          </p:cNvPr>
          <p:cNvSpPr>
            <a:spLocks noGrp="1"/>
          </p:cNvSpPr>
          <p:nvPr>
            <p:ph type="title"/>
          </p:nvPr>
        </p:nvSpPr>
        <p:spPr/>
        <p:txBody>
          <a:bodyPr/>
          <a:lstStyle/>
          <a:p>
            <a:r>
              <a:rPr lang="en-US" dirty="0"/>
              <a:t>The Upper Limb</a:t>
            </a:r>
          </a:p>
        </p:txBody>
      </p:sp>
      <p:sp>
        <p:nvSpPr>
          <p:cNvPr id="3" name="Text Placeholder 2">
            <a:extLst>
              <a:ext uri="{FF2B5EF4-FFF2-40B4-BE49-F238E27FC236}">
                <a16:creationId xmlns:a16="http://schemas.microsoft.com/office/drawing/2014/main" id="{91D27F8D-EA0E-228F-37D6-EBF7AC0736D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6810415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6DD2F-BEA2-A107-EAD7-451BEB3E42DB}"/>
              </a:ext>
            </a:extLst>
          </p:cNvPr>
          <p:cNvSpPr>
            <a:spLocks noGrp="1"/>
          </p:cNvSpPr>
          <p:nvPr>
            <p:ph type="title"/>
          </p:nvPr>
        </p:nvSpPr>
        <p:spPr/>
        <p:txBody>
          <a:bodyPr/>
          <a:lstStyle/>
          <a:p>
            <a:r>
              <a:rPr lang="en-US" dirty="0"/>
              <a:t>Brachial plexus</a:t>
            </a:r>
          </a:p>
        </p:txBody>
      </p:sp>
      <p:sp>
        <p:nvSpPr>
          <p:cNvPr id="3" name="Text Placeholder 2">
            <a:extLst>
              <a:ext uri="{FF2B5EF4-FFF2-40B4-BE49-F238E27FC236}">
                <a16:creationId xmlns:a16="http://schemas.microsoft.com/office/drawing/2014/main" id="{6267EB96-801D-3659-AC01-8069CE4DE86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849102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6C71C-0C0A-D351-3840-3446A3A66443}"/>
              </a:ext>
            </a:extLst>
          </p:cNvPr>
          <p:cNvSpPr>
            <a:spLocks noGrp="1"/>
          </p:cNvSpPr>
          <p:nvPr>
            <p:ph type="title"/>
          </p:nvPr>
        </p:nvSpPr>
        <p:spPr/>
        <p:txBody>
          <a:bodyPr/>
          <a:lstStyle/>
          <a:p>
            <a:r>
              <a:rPr lang="en-US" b="1" dirty="0">
                <a:solidFill>
                  <a:srgbClr val="FF0000"/>
                </a:solidFill>
              </a:rPr>
              <a:t>Brachial plexus</a:t>
            </a:r>
          </a:p>
        </p:txBody>
      </p:sp>
      <p:sp>
        <p:nvSpPr>
          <p:cNvPr id="14" name="Content Placeholder 13">
            <a:extLst>
              <a:ext uri="{FF2B5EF4-FFF2-40B4-BE49-F238E27FC236}">
                <a16:creationId xmlns:a16="http://schemas.microsoft.com/office/drawing/2014/main" id="{B7E60845-7D84-E8FD-3303-CA04347A5726}"/>
              </a:ext>
            </a:extLst>
          </p:cNvPr>
          <p:cNvSpPr>
            <a:spLocks noGrp="1"/>
          </p:cNvSpPr>
          <p:nvPr>
            <p:ph idx="1"/>
          </p:nvPr>
        </p:nvSpPr>
        <p:spPr>
          <a:xfrm>
            <a:off x="381000" y="5337110"/>
            <a:ext cx="11430000" cy="1035699"/>
          </a:xfrm>
        </p:spPr>
        <p:txBody>
          <a:bodyPr>
            <a:normAutofit/>
          </a:bodyPr>
          <a:lstStyle/>
          <a:p>
            <a:pPr marL="0" indent="0">
              <a:buNone/>
            </a:pPr>
            <a:r>
              <a:rPr lang="en-US" b="1" dirty="0"/>
              <a:t>Nerves of the upper limb</a:t>
            </a:r>
            <a:r>
              <a:rPr lang="en-US" dirty="0"/>
              <a:t>:</a:t>
            </a:r>
          </a:p>
          <a:p>
            <a:r>
              <a:rPr lang="en-US" sz="2600" dirty="0"/>
              <a:t>Axillary, Musculocutaneous, Radial, Median, Ulnar</a:t>
            </a:r>
          </a:p>
        </p:txBody>
      </p:sp>
      <p:pic>
        <p:nvPicPr>
          <p:cNvPr id="15" name="Content Placeholder 7">
            <a:extLst>
              <a:ext uri="{FF2B5EF4-FFF2-40B4-BE49-F238E27FC236}">
                <a16:creationId xmlns:a16="http://schemas.microsoft.com/office/drawing/2014/main" id="{E970B468-31E0-B3CC-4278-A3B085D402D6}"/>
              </a:ext>
            </a:extLst>
          </p:cNvPr>
          <p:cNvPicPr>
            <a:picLocks noChangeAspect="1"/>
          </p:cNvPicPr>
          <p:nvPr/>
        </p:nvPicPr>
        <p:blipFill>
          <a:blip r:embed="rId2"/>
          <a:stretch>
            <a:fillRect/>
          </a:stretch>
        </p:blipFill>
        <p:spPr>
          <a:xfrm>
            <a:off x="381000" y="1179011"/>
            <a:ext cx="11430000" cy="3996121"/>
          </a:xfrm>
          <a:prstGeom prst="rect">
            <a:avLst/>
          </a:prstGeom>
        </p:spPr>
      </p:pic>
      <p:cxnSp>
        <p:nvCxnSpPr>
          <p:cNvPr id="17" name="Straight Connector 16">
            <a:extLst>
              <a:ext uri="{FF2B5EF4-FFF2-40B4-BE49-F238E27FC236}">
                <a16:creationId xmlns:a16="http://schemas.microsoft.com/office/drawing/2014/main" id="{FF6E54EC-7225-638F-F0D4-B55A09A6ED0E}"/>
              </a:ext>
            </a:extLst>
          </p:cNvPr>
          <p:cNvCxnSpPr>
            <a:cxnSpLocks/>
          </p:cNvCxnSpPr>
          <p:nvPr/>
        </p:nvCxnSpPr>
        <p:spPr>
          <a:xfrm>
            <a:off x="381000" y="5313785"/>
            <a:ext cx="114300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44EB745-4D2F-24A0-4BF9-BE7EEA5BB3E3}"/>
              </a:ext>
            </a:extLst>
          </p:cNvPr>
          <p:cNvSpPr txBox="1"/>
          <p:nvPr/>
        </p:nvSpPr>
        <p:spPr>
          <a:xfrm>
            <a:off x="11683813" y="0"/>
            <a:ext cx="498856" cy="400110"/>
          </a:xfrm>
          <a:prstGeom prst="rect">
            <a:avLst/>
          </a:prstGeom>
          <a:noFill/>
          <a:ln>
            <a:solidFill>
              <a:srgbClr val="FF0000"/>
            </a:solidFill>
          </a:ln>
        </p:spPr>
        <p:txBody>
          <a:bodyPr wrap="none" rtlCol="0">
            <a:spAutoFit/>
          </a:bodyPr>
          <a:lstStyle/>
          <a:p>
            <a:pPr algn="ctr" rtl="1"/>
            <a:r>
              <a:rPr lang="ar-JO" sz="2000" b="1" dirty="0">
                <a:solidFill>
                  <a:srgbClr val="FF0000"/>
                </a:solidFill>
              </a:rPr>
              <a:t>مهم</a:t>
            </a:r>
            <a:endParaRPr lang="en-US" sz="2000" b="1" dirty="0">
              <a:solidFill>
                <a:srgbClr val="FF0000"/>
              </a:solidFill>
            </a:endParaRPr>
          </a:p>
        </p:txBody>
      </p:sp>
    </p:spTree>
    <p:extLst>
      <p:ext uri="{BB962C8B-B14F-4D97-AF65-F5344CB8AC3E}">
        <p14:creationId xmlns:p14="http://schemas.microsoft.com/office/powerpoint/2010/main" val="29151445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FFDEC4-82C8-7D9A-1737-CE72150561DD}"/>
              </a:ext>
            </a:extLst>
          </p:cNvPr>
          <p:cNvPicPr>
            <a:picLocks noChangeAspect="1"/>
          </p:cNvPicPr>
          <p:nvPr/>
        </p:nvPicPr>
        <p:blipFill>
          <a:blip r:embed="rId2"/>
          <a:stretch>
            <a:fillRect/>
          </a:stretch>
        </p:blipFill>
        <p:spPr>
          <a:xfrm>
            <a:off x="1802545" y="0"/>
            <a:ext cx="8586910" cy="6858000"/>
          </a:xfrm>
          <a:prstGeom prst="rect">
            <a:avLst/>
          </a:prstGeom>
        </p:spPr>
      </p:pic>
      <p:sp>
        <p:nvSpPr>
          <p:cNvPr id="6" name="TextBox 5">
            <a:extLst>
              <a:ext uri="{FF2B5EF4-FFF2-40B4-BE49-F238E27FC236}">
                <a16:creationId xmlns:a16="http://schemas.microsoft.com/office/drawing/2014/main" id="{A4B8789A-74F2-0882-DEA5-76DBDCCADE21}"/>
              </a:ext>
            </a:extLst>
          </p:cNvPr>
          <p:cNvSpPr txBox="1"/>
          <p:nvPr/>
        </p:nvSpPr>
        <p:spPr>
          <a:xfrm>
            <a:off x="11683813" y="0"/>
            <a:ext cx="498856" cy="400110"/>
          </a:xfrm>
          <a:prstGeom prst="rect">
            <a:avLst/>
          </a:prstGeom>
          <a:noFill/>
          <a:ln>
            <a:solidFill>
              <a:srgbClr val="FF0000"/>
            </a:solidFill>
          </a:ln>
        </p:spPr>
        <p:txBody>
          <a:bodyPr wrap="none" rtlCol="0">
            <a:spAutoFit/>
          </a:bodyPr>
          <a:lstStyle/>
          <a:p>
            <a:pPr algn="ctr" rtl="1"/>
            <a:r>
              <a:rPr lang="ar-JO" sz="2000" b="1" dirty="0">
                <a:solidFill>
                  <a:srgbClr val="FF0000"/>
                </a:solidFill>
              </a:rPr>
              <a:t>مهم</a:t>
            </a:r>
            <a:endParaRPr lang="en-US" sz="2000" b="1" dirty="0">
              <a:solidFill>
                <a:srgbClr val="FF0000"/>
              </a:solidFill>
            </a:endParaRPr>
          </a:p>
        </p:txBody>
      </p:sp>
      <p:sp>
        <p:nvSpPr>
          <p:cNvPr id="7" name="Title 6">
            <a:extLst>
              <a:ext uri="{FF2B5EF4-FFF2-40B4-BE49-F238E27FC236}">
                <a16:creationId xmlns:a16="http://schemas.microsoft.com/office/drawing/2014/main" id="{31C94A6F-1D64-8967-68D4-564B67EAB8FA}"/>
              </a:ext>
            </a:extLst>
          </p:cNvPr>
          <p:cNvSpPr>
            <a:spLocks noGrp="1"/>
          </p:cNvSpPr>
          <p:nvPr>
            <p:ph type="title"/>
          </p:nvPr>
        </p:nvSpPr>
        <p:spPr>
          <a:xfrm rot="16200000">
            <a:off x="-2553971" y="3047833"/>
            <a:ext cx="6858002" cy="762339"/>
          </a:xfrm>
        </p:spPr>
        <p:txBody>
          <a:bodyPr/>
          <a:lstStyle/>
          <a:p>
            <a:r>
              <a:rPr lang="en-US" dirty="0"/>
              <a:t>Brachial Plexus Lesion</a:t>
            </a:r>
          </a:p>
        </p:txBody>
      </p:sp>
    </p:spTree>
    <p:extLst>
      <p:ext uri="{BB962C8B-B14F-4D97-AF65-F5344CB8AC3E}">
        <p14:creationId xmlns:p14="http://schemas.microsoft.com/office/powerpoint/2010/main" val="740251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319BC-6D36-3F7D-55B6-972A12EFE3BE}"/>
              </a:ext>
            </a:extLst>
          </p:cNvPr>
          <p:cNvSpPr>
            <a:spLocks noGrp="1"/>
          </p:cNvSpPr>
          <p:nvPr>
            <p:ph type="title"/>
          </p:nvPr>
        </p:nvSpPr>
        <p:spPr/>
        <p:txBody>
          <a:bodyPr/>
          <a:lstStyle/>
          <a:p>
            <a:r>
              <a:rPr lang="en-US" dirty="0"/>
              <a:t>Salter-Harris fracture classification</a:t>
            </a:r>
          </a:p>
        </p:txBody>
      </p:sp>
      <p:sp>
        <p:nvSpPr>
          <p:cNvPr id="3" name="Content Placeholder 2">
            <a:extLst>
              <a:ext uri="{FF2B5EF4-FFF2-40B4-BE49-F238E27FC236}">
                <a16:creationId xmlns:a16="http://schemas.microsoft.com/office/drawing/2014/main" id="{981E080D-2BBE-FE00-2730-B618F00DE967}"/>
              </a:ext>
            </a:extLst>
          </p:cNvPr>
          <p:cNvSpPr>
            <a:spLocks noGrp="1"/>
          </p:cNvSpPr>
          <p:nvPr>
            <p:ph idx="1"/>
          </p:nvPr>
        </p:nvSpPr>
        <p:spPr/>
        <p:txBody>
          <a:bodyPr/>
          <a:lstStyle/>
          <a:p>
            <a:r>
              <a:rPr lang="en-US" b="1" dirty="0"/>
              <a:t>Type IV</a:t>
            </a:r>
            <a:r>
              <a:rPr lang="en-US" dirty="0"/>
              <a:t>:</a:t>
            </a:r>
          </a:p>
          <a:p>
            <a:pPr lvl="1"/>
            <a:r>
              <a:rPr lang="en-US" dirty="0"/>
              <a:t>All parts are involved </a:t>
            </a:r>
          </a:p>
          <a:p>
            <a:pPr lvl="1"/>
            <a:r>
              <a:rPr lang="en-US" dirty="0"/>
              <a:t>Poor prognosis </a:t>
            </a:r>
          </a:p>
          <a:p>
            <a:r>
              <a:rPr lang="en-US" b="1" dirty="0"/>
              <a:t>Type V</a:t>
            </a:r>
            <a:r>
              <a:rPr lang="en-US" dirty="0"/>
              <a:t>:</a:t>
            </a:r>
          </a:p>
          <a:p>
            <a:pPr lvl="1"/>
            <a:r>
              <a:rPr lang="en-US" dirty="0"/>
              <a:t>Decreased physis width.</a:t>
            </a:r>
          </a:p>
          <a:p>
            <a:pPr lvl="1"/>
            <a:r>
              <a:rPr lang="en-US" dirty="0"/>
              <a:t>Can be missed as no fracture seen on Xray.</a:t>
            </a:r>
          </a:p>
          <a:p>
            <a:pPr lvl="1"/>
            <a:r>
              <a:rPr lang="en-US" dirty="0"/>
              <a:t>Diagnosed retrospectively.</a:t>
            </a:r>
          </a:p>
          <a:p>
            <a:pPr lvl="1"/>
            <a:r>
              <a:rPr lang="en-US" dirty="0"/>
              <a:t>Very poor prognosis as result of growth arrest.</a:t>
            </a:r>
          </a:p>
          <a:p>
            <a:pPr lvl="1"/>
            <a:endParaRPr lang="en-US" dirty="0"/>
          </a:p>
          <a:p>
            <a:pPr marL="457200" lvl="1" indent="0" algn="ctr" rtl="1">
              <a:buNone/>
            </a:pPr>
            <a:r>
              <a:rPr lang="ar-JO" dirty="0">
                <a:solidFill>
                  <a:srgbClr val="0070C0"/>
                </a:solidFill>
              </a:rPr>
              <a:t>وصف شكل الكسر على الصورة ما رجعت عدته </a:t>
            </a:r>
            <a:r>
              <a:rPr lang="ar-JO" dirty="0">
                <a:solidFill>
                  <a:srgbClr val="0070C0"/>
                </a:solidFill>
                <a:sym typeface="Wingdings" panose="05000000000000000000" pitchFamily="2" charset="2"/>
              </a:rPr>
              <a:t></a:t>
            </a:r>
            <a:endParaRPr lang="en-US" dirty="0">
              <a:solidFill>
                <a:srgbClr val="0070C0"/>
              </a:solidFill>
            </a:endParaRPr>
          </a:p>
        </p:txBody>
      </p:sp>
    </p:spTree>
    <p:extLst>
      <p:ext uri="{BB962C8B-B14F-4D97-AF65-F5344CB8AC3E}">
        <p14:creationId xmlns:p14="http://schemas.microsoft.com/office/powerpoint/2010/main" val="159954404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53B62-10A5-7B9D-FFFC-E413253E1684}"/>
              </a:ext>
            </a:extLst>
          </p:cNvPr>
          <p:cNvSpPr>
            <a:spLocks noGrp="1"/>
          </p:cNvSpPr>
          <p:nvPr>
            <p:ph type="title"/>
          </p:nvPr>
        </p:nvSpPr>
        <p:spPr/>
        <p:txBody>
          <a:bodyPr/>
          <a:lstStyle/>
          <a:p>
            <a:r>
              <a:rPr lang="en-US" dirty="0"/>
              <a:t>Obstetric brachial plexus injuries</a:t>
            </a:r>
          </a:p>
        </p:txBody>
      </p:sp>
      <p:sp>
        <p:nvSpPr>
          <p:cNvPr id="3" name="Content Placeholder 2">
            <a:extLst>
              <a:ext uri="{FF2B5EF4-FFF2-40B4-BE49-F238E27FC236}">
                <a16:creationId xmlns:a16="http://schemas.microsoft.com/office/drawing/2014/main" id="{99E50629-6596-FFC4-3677-F72F19C0ADFD}"/>
              </a:ext>
            </a:extLst>
          </p:cNvPr>
          <p:cNvSpPr>
            <a:spLocks noGrp="1"/>
          </p:cNvSpPr>
          <p:nvPr>
            <p:ph idx="1"/>
          </p:nvPr>
        </p:nvSpPr>
        <p:spPr>
          <a:xfrm>
            <a:off x="734785" y="1268082"/>
            <a:ext cx="10722430" cy="4871938"/>
          </a:xfrm>
        </p:spPr>
        <p:txBody>
          <a:bodyPr/>
          <a:lstStyle/>
          <a:p>
            <a:r>
              <a:rPr lang="en-US" dirty="0"/>
              <a:t>Caused by excessive traction on the brachial plexus (C5+C6+C7+C8+T1) during childbirth</a:t>
            </a:r>
          </a:p>
          <a:p>
            <a:r>
              <a:rPr lang="en-US" b="1" dirty="0"/>
              <a:t>Clinical features</a:t>
            </a:r>
            <a:r>
              <a:rPr lang="en-US" dirty="0"/>
              <a:t>:</a:t>
            </a:r>
          </a:p>
          <a:p>
            <a:pPr lvl="1"/>
            <a:r>
              <a:rPr lang="en-US" sz="2600" dirty="0"/>
              <a:t>Difficult delivery</a:t>
            </a:r>
          </a:p>
          <a:p>
            <a:pPr lvl="1"/>
            <a:r>
              <a:rPr lang="en-US" sz="2600" dirty="0"/>
              <a:t>Flail arm</a:t>
            </a:r>
          </a:p>
          <a:p>
            <a:r>
              <a:rPr lang="en-US" b="1" dirty="0"/>
              <a:t>Further examination reveals one of the following</a:t>
            </a:r>
            <a:r>
              <a:rPr lang="en-US" dirty="0"/>
              <a:t>:</a:t>
            </a:r>
          </a:p>
          <a:p>
            <a:pPr lvl="1"/>
            <a:r>
              <a:rPr lang="en-US" sz="2600" dirty="0"/>
              <a:t>Erb’s palsy C5 and C6</a:t>
            </a:r>
          </a:p>
          <a:p>
            <a:pPr lvl="1"/>
            <a:r>
              <a:rPr lang="en-US" sz="2600" dirty="0" err="1"/>
              <a:t>Klumpke’s</a:t>
            </a:r>
            <a:r>
              <a:rPr lang="en-US" sz="2600" dirty="0"/>
              <a:t> palsy C8 and T1 </a:t>
            </a:r>
          </a:p>
          <a:p>
            <a:endParaRPr lang="en-US" dirty="0"/>
          </a:p>
        </p:txBody>
      </p:sp>
    </p:spTree>
    <p:extLst>
      <p:ext uri="{BB962C8B-B14F-4D97-AF65-F5344CB8AC3E}">
        <p14:creationId xmlns:p14="http://schemas.microsoft.com/office/powerpoint/2010/main" val="27141374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0C68-3FDC-F144-0C1F-3428EF219683}"/>
              </a:ext>
            </a:extLst>
          </p:cNvPr>
          <p:cNvSpPr>
            <a:spLocks noGrp="1"/>
          </p:cNvSpPr>
          <p:nvPr>
            <p:ph type="title"/>
          </p:nvPr>
        </p:nvSpPr>
        <p:spPr/>
        <p:txBody>
          <a:bodyPr/>
          <a:lstStyle/>
          <a:p>
            <a:r>
              <a:rPr lang="en-US" dirty="0"/>
              <a:t>Obstetric brachial plexus injuries</a:t>
            </a:r>
          </a:p>
        </p:txBody>
      </p:sp>
      <p:grpSp>
        <p:nvGrpSpPr>
          <p:cNvPr id="6" name="Group 5">
            <a:extLst>
              <a:ext uri="{FF2B5EF4-FFF2-40B4-BE49-F238E27FC236}">
                <a16:creationId xmlns:a16="http://schemas.microsoft.com/office/drawing/2014/main" id="{4C28FD82-36C7-1FFE-8152-40601BBB514E}"/>
              </a:ext>
            </a:extLst>
          </p:cNvPr>
          <p:cNvGrpSpPr/>
          <p:nvPr/>
        </p:nvGrpSpPr>
        <p:grpSpPr>
          <a:xfrm>
            <a:off x="1019369" y="1173538"/>
            <a:ext cx="10153262" cy="5561626"/>
            <a:chOff x="828869" y="1173538"/>
            <a:chExt cx="10153262" cy="5561626"/>
          </a:xfrm>
        </p:grpSpPr>
        <p:pic>
          <p:nvPicPr>
            <p:cNvPr id="4" name="Picture 8">
              <a:extLst>
                <a:ext uri="{FF2B5EF4-FFF2-40B4-BE49-F238E27FC236}">
                  <a16:creationId xmlns:a16="http://schemas.microsoft.com/office/drawing/2014/main" id="{1073CA2F-EA37-264C-C905-A01FF2AE3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869" y="1174119"/>
              <a:ext cx="4854328" cy="556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E9B82F8F-CA07-2F05-D788-90E895D166E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2" b="99181" l="2051" r="99512">
                          <a14:foregroundMark x1="4297" y1="4606" x2="99414" y2="9110"/>
                          <a14:foregroundMark x1="12207" y1="14125" x2="92676" y2="16786"/>
                          <a14:foregroundMark x1="2246" y1="2764" x2="94629" y2="11157"/>
                          <a14:foregroundMark x1="94629" y1="11157" x2="94336" y2="96111"/>
                          <a14:foregroundMark x1="94336" y1="96111" x2="4883" y2="94985"/>
                          <a14:foregroundMark x1="4883" y1="94985" x2="4297" y2="4094"/>
                          <a14:foregroundMark x1="4297" y1="4094" x2="3125" y2="1740"/>
                          <a14:foregroundMark x1="42383" y1="3889" x2="99609" y2="5527"/>
                          <a14:foregroundMark x1="19141" y1="22006" x2="5176" y2="45548"/>
                          <a14:foregroundMark x1="20313" y1="25998" x2="13965" y2="43705"/>
                          <a14:foregroundMark x1="63672" y1="19140" x2="65625" y2="80246"/>
                          <a14:foregroundMark x1="60352" y1="26714" x2="65723" y2="93449"/>
                          <a14:foregroundMark x1="78613" y1="21699" x2="77734" y2="86285"/>
                          <a14:foregroundMark x1="2344" y1="93142" x2="2246" y2="98055"/>
                          <a14:foregroundMark x1="10645" y1="98055" x2="30176" y2="97646"/>
                          <a14:foregroundMark x1="30176" y1="97646" x2="45508" y2="97646"/>
                          <a14:foregroundMark x1="73730" y1="25077" x2="68555" y2="71341"/>
                          <a14:foregroundMark x1="87207" y1="512" x2="99609" y2="2252"/>
                          <a14:foregroundMark x1="97070" y1="10952" x2="97656" y2="55885"/>
                          <a14:foregroundMark x1="96777" y1="57625" x2="96946" y2="93067"/>
                          <a14:backgroundMark x1="99414" y1="92119" x2="97266" y2="99181"/>
                          <a14:backgroundMark x1="95703" y1="99898" x2="98242" y2="89560"/>
                          <a14:backgroundMark x1="98242" y1="89560" x2="99902" y2="89458"/>
                        </a14:backgroundRemoval>
                      </a14:imgEffect>
                    </a14:imgLayer>
                  </a14:imgProps>
                </a:ext>
                <a:ext uri="{28A0092B-C50C-407E-A947-70E740481C1C}">
                  <a14:useLocalDpi xmlns:a14="http://schemas.microsoft.com/office/drawing/2010/main" val="0"/>
                </a:ext>
              </a:extLst>
            </a:blip>
            <a:srcRect/>
            <a:stretch>
              <a:fillRect/>
            </a:stretch>
          </p:blipFill>
          <p:spPr bwMode="auto">
            <a:xfrm>
              <a:off x="5683197" y="1173538"/>
              <a:ext cx="5298934" cy="556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718058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CF602-B22D-319B-7AE7-EDB53E3AAE79}"/>
              </a:ext>
            </a:extLst>
          </p:cNvPr>
          <p:cNvSpPr>
            <a:spLocks noGrp="1"/>
          </p:cNvSpPr>
          <p:nvPr>
            <p:ph type="title"/>
          </p:nvPr>
        </p:nvSpPr>
        <p:spPr/>
        <p:txBody>
          <a:bodyPr/>
          <a:lstStyle/>
          <a:p>
            <a:r>
              <a:rPr lang="en-US" b="1" dirty="0">
                <a:solidFill>
                  <a:srgbClr val="FF0000"/>
                </a:solidFill>
              </a:rPr>
              <a:t>Upper extremity nerves</a:t>
            </a:r>
          </a:p>
        </p:txBody>
      </p:sp>
      <p:pic>
        <p:nvPicPr>
          <p:cNvPr id="5" name="Picture 4">
            <a:extLst>
              <a:ext uri="{FF2B5EF4-FFF2-40B4-BE49-F238E27FC236}">
                <a16:creationId xmlns:a16="http://schemas.microsoft.com/office/drawing/2014/main" id="{0BE27333-D04F-162B-F1A9-9B5C0705D7B0}"/>
              </a:ext>
            </a:extLst>
          </p:cNvPr>
          <p:cNvPicPr>
            <a:picLocks noChangeAspect="1"/>
          </p:cNvPicPr>
          <p:nvPr/>
        </p:nvPicPr>
        <p:blipFill>
          <a:blip r:embed="rId2"/>
          <a:stretch>
            <a:fillRect/>
          </a:stretch>
        </p:blipFill>
        <p:spPr>
          <a:xfrm>
            <a:off x="838200" y="1127464"/>
            <a:ext cx="10515601" cy="4296806"/>
          </a:xfrm>
          <a:prstGeom prst="rect">
            <a:avLst/>
          </a:prstGeom>
        </p:spPr>
      </p:pic>
      <p:pic>
        <p:nvPicPr>
          <p:cNvPr id="7" name="Picture 6">
            <a:extLst>
              <a:ext uri="{FF2B5EF4-FFF2-40B4-BE49-F238E27FC236}">
                <a16:creationId xmlns:a16="http://schemas.microsoft.com/office/drawing/2014/main" id="{2270FDDA-4664-514C-86E3-EBED69067BFC}"/>
              </a:ext>
            </a:extLst>
          </p:cNvPr>
          <p:cNvPicPr>
            <a:picLocks noChangeAspect="1"/>
          </p:cNvPicPr>
          <p:nvPr/>
        </p:nvPicPr>
        <p:blipFill>
          <a:blip r:embed="rId3"/>
          <a:stretch>
            <a:fillRect/>
          </a:stretch>
        </p:blipFill>
        <p:spPr>
          <a:xfrm>
            <a:off x="838198" y="5424269"/>
            <a:ext cx="10515599" cy="342134"/>
          </a:xfrm>
          <a:prstGeom prst="rect">
            <a:avLst/>
          </a:prstGeom>
        </p:spPr>
      </p:pic>
      <p:sp>
        <p:nvSpPr>
          <p:cNvPr id="8" name="TextBox 7">
            <a:extLst>
              <a:ext uri="{FF2B5EF4-FFF2-40B4-BE49-F238E27FC236}">
                <a16:creationId xmlns:a16="http://schemas.microsoft.com/office/drawing/2014/main" id="{8BC7DC5C-D6DF-6F9E-FBEE-DA3484320CA7}"/>
              </a:ext>
            </a:extLst>
          </p:cNvPr>
          <p:cNvSpPr txBox="1"/>
          <p:nvPr/>
        </p:nvSpPr>
        <p:spPr>
          <a:xfrm>
            <a:off x="11683813" y="0"/>
            <a:ext cx="498856" cy="400110"/>
          </a:xfrm>
          <a:prstGeom prst="rect">
            <a:avLst/>
          </a:prstGeom>
          <a:noFill/>
          <a:ln>
            <a:solidFill>
              <a:srgbClr val="FF0000"/>
            </a:solidFill>
          </a:ln>
        </p:spPr>
        <p:txBody>
          <a:bodyPr wrap="none" rtlCol="0">
            <a:spAutoFit/>
          </a:bodyPr>
          <a:lstStyle/>
          <a:p>
            <a:pPr algn="ctr" rtl="1"/>
            <a:r>
              <a:rPr lang="ar-JO" sz="2000" b="1" dirty="0">
                <a:solidFill>
                  <a:srgbClr val="FF0000"/>
                </a:solidFill>
              </a:rPr>
              <a:t>مهم</a:t>
            </a:r>
            <a:endParaRPr lang="en-US" sz="2000" b="1" dirty="0">
              <a:solidFill>
                <a:srgbClr val="FF0000"/>
              </a:solidFill>
            </a:endParaRPr>
          </a:p>
        </p:txBody>
      </p:sp>
    </p:spTree>
    <p:extLst>
      <p:ext uri="{BB962C8B-B14F-4D97-AF65-F5344CB8AC3E}">
        <p14:creationId xmlns:p14="http://schemas.microsoft.com/office/powerpoint/2010/main" val="25183275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7D41D-F1DF-DA6F-7DE8-6C33780D36CC}"/>
              </a:ext>
            </a:extLst>
          </p:cNvPr>
          <p:cNvSpPr>
            <a:spLocks noGrp="1"/>
          </p:cNvSpPr>
          <p:nvPr>
            <p:ph type="title"/>
          </p:nvPr>
        </p:nvSpPr>
        <p:spPr/>
        <p:txBody>
          <a:bodyPr/>
          <a:lstStyle/>
          <a:p>
            <a:r>
              <a:rPr lang="en-US" b="1" dirty="0">
                <a:solidFill>
                  <a:srgbClr val="FF0000"/>
                </a:solidFill>
              </a:rPr>
              <a:t>Upper extremity nerves</a:t>
            </a:r>
          </a:p>
        </p:txBody>
      </p:sp>
      <p:pic>
        <p:nvPicPr>
          <p:cNvPr id="5" name="Picture 4">
            <a:extLst>
              <a:ext uri="{FF2B5EF4-FFF2-40B4-BE49-F238E27FC236}">
                <a16:creationId xmlns:a16="http://schemas.microsoft.com/office/drawing/2014/main" id="{EA068B5C-D5E6-D3B5-6F2C-582B28F1F920}"/>
              </a:ext>
            </a:extLst>
          </p:cNvPr>
          <p:cNvPicPr>
            <a:picLocks noChangeAspect="1"/>
          </p:cNvPicPr>
          <p:nvPr/>
        </p:nvPicPr>
        <p:blipFill rotWithShape="1">
          <a:blip r:embed="rId2"/>
          <a:srcRect b="5826"/>
          <a:stretch/>
        </p:blipFill>
        <p:spPr>
          <a:xfrm>
            <a:off x="838200" y="1127464"/>
            <a:ext cx="10515600" cy="5610071"/>
          </a:xfrm>
          <a:prstGeom prst="rect">
            <a:avLst/>
          </a:prstGeom>
        </p:spPr>
      </p:pic>
      <p:sp>
        <p:nvSpPr>
          <p:cNvPr id="6" name="TextBox 5">
            <a:extLst>
              <a:ext uri="{FF2B5EF4-FFF2-40B4-BE49-F238E27FC236}">
                <a16:creationId xmlns:a16="http://schemas.microsoft.com/office/drawing/2014/main" id="{8CE8CD5B-F025-0310-C19B-DBE4C39BA8A8}"/>
              </a:ext>
            </a:extLst>
          </p:cNvPr>
          <p:cNvSpPr txBox="1"/>
          <p:nvPr/>
        </p:nvSpPr>
        <p:spPr>
          <a:xfrm>
            <a:off x="11683813" y="0"/>
            <a:ext cx="498856" cy="400110"/>
          </a:xfrm>
          <a:prstGeom prst="rect">
            <a:avLst/>
          </a:prstGeom>
          <a:noFill/>
          <a:ln>
            <a:solidFill>
              <a:srgbClr val="FF0000"/>
            </a:solidFill>
          </a:ln>
        </p:spPr>
        <p:txBody>
          <a:bodyPr wrap="none" rtlCol="0">
            <a:spAutoFit/>
          </a:bodyPr>
          <a:lstStyle/>
          <a:p>
            <a:pPr algn="ctr" rtl="1"/>
            <a:r>
              <a:rPr lang="ar-JO" sz="2000" b="1" dirty="0">
                <a:solidFill>
                  <a:srgbClr val="FF0000"/>
                </a:solidFill>
              </a:rPr>
              <a:t>مهم</a:t>
            </a:r>
            <a:endParaRPr lang="en-US" sz="2000" b="1" dirty="0">
              <a:solidFill>
                <a:srgbClr val="FF0000"/>
              </a:solidFill>
            </a:endParaRPr>
          </a:p>
        </p:txBody>
      </p:sp>
    </p:spTree>
    <p:extLst>
      <p:ext uri="{BB962C8B-B14F-4D97-AF65-F5344CB8AC3E}">
        <p14:creationId xmlns:p14="http://schemas.microsoft.com/office/powerpoint/2010/main" val="16010836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BD215-3513-5F9A-9FE8-08E4E526E786}"/>
              </a:ext>
            </a:extLst>
          </p:cNvPr>
          <p:cNvSpPr>
            <a:spLocks noGrp="1"/>
          </p:cNvSpPr>
          <p:nvPr>
            <p:ph type="title"/>
          </p:nvPr>
        </p:nvSpPr>
        <p:spPr/>
        <p:txBody>
          <a:bodyPr/>
          <a:lstStyle/>
          <a:p>
            <a:r>
              <a:rPr lang="en-US" b="1" dirty="0">
                <a:solidFill>
                  <a:srgbClr val="FF0000"/>
                </a:solidFill>
              </a:rPr>
              <a:t>Upper extremity nerves</a:t>
            </a:r>
          </a:p>
        </p:txBody>
      </p:sp>
      <p:pic>
        <p:nvPicPr>
          <p:cNvPr id="5" name="Picture 4">
            <a:extLst>
              <a:ext uri="{FF2B5EF4-FFF2-40B4-BE49-F238E27FC236}">
                <a16:creationId xmlns:a16="http://schemas.microsoft.com/office/drawing/2014/main" id="{C8AC34DD-85C4-34ED-F69A-96BF891C85B1}"/>
              </a:ext>
            </a:extLst>
          </p:cNvPr>
          <p:cNvPicPr>
            <a:picLocks noChangeAspect="1"/>
          </p:cNvPicPr>
          <p:nvPr/>
        </p:nvPicPr>
        <p:blipFill>
          <a:blip r:embed="rId2"/>
          <a:stretch>
            <a:fillRect/>
          </a:stretch>
        </p:blipFill>
        <p:spPr>
          <a:xfrm>
            <a:off x="838200" y="1394372"/>
            <a:ext cx="10515600" cy="4069256"/>
          </a:xfrm>
          <a:prstGeom prst="rect">
            <a:avLst/>
          </a:prstGeom>
        </p:spPr>
      </p:pic>
      <p:sp>
        <p:nvSpPr>
          <p:cNvPr id="6" name="TextBox 5">
            <a:extLst>
              <a:ext uri="{FF2B5EF4-FFF2-40B4-BE49-F238E27FC236}">
                <a16:creationId xmlns:a16="http://schemas.microsoft.com/office/drawing/2014/main" id="{879BD4F2-6D20-1F7D-AE31-E57BD7E24FCE}"/>
              </a:ext>
            </a:extLst>
          </p:cNvPr>
          <p:cNvSpPr txBox="1"/>
          <p:nvPr/>
        </p:nvSpPr>
        <p:spPr>
          <a:xfrm>
            <a:off x="11683813" y="0"/>
            <a:ext cx="498856" cy="400110"/>
          </a:xfrm>
          <a:prstGeom prst="rect">
            <a:avLst/>
          </a:prstGeom>
          <a:noFill/>
          <a:ln>
            <a:solidFill>
              <a:srgbClr val="FF0000"/>
            </a:solidFill>
          </a:ln>
        </p:spPr>
        <p:txBody>
          <a:bodyPr wrap="none" rtlCol="0">
            <a:spAutoFit/>
          </a:bodyPr>
          <a:lstStyle/>
          <a:p>
            <a:pPr algn="ctr" rtl="1"/>
            <a:r>
              <a:rPr lang="ar-JO" sz="2000" b="1" dirty="0">
                <a:solidFill>
                  <a:srgbClr val="FF0000"/>
                </a:solidFill>
              </a:rPr>
              <a:t>مهم</a:t>
            </a:r>
            <a:endParaRPr lang="en-US" sz="2000" b="1" dirty="0">
              <a:solidFill>
                <a:srgbClr val="FF0000"/>
              </a:solidFill>
            </a:endParaRPr>
          </a:p>
        </p:txBody>
      </p:sp>
    </p:spTree>
    <p:extLst>
      <p:ext uri="{BB962C8B-B14F-4D97-AF65-F5344CB8AC3E}">
        <p14:creationId xmlns:p14="http://schemas.microsoft.com/office/powerpoint/2010/main" val="36339372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5DD185-371B-5B12-23E0-DF9B98A08038}"/>
              </a:ext>
            </a:extLst>
          </p:cNvPr>
          <p:cNvSpPr>
            <a:spLocks noGrp="1"/>
          </p:cNvSpPr>
          <p:nvPr>
            <p:ph type="title"/>
          </p:nvPr>
        </p:nvSpPr>
        <p:spPr/>
        <p:txBody>
          <a:bodyPr/>
          <a:lstStyle/>
          <a:p>
            <a:r>
              <a:rPr lang="en-US" dirty="0"/>
              <a:t>Musculocutaneous (C5-C7) nerve</a:t>
            </a:r>
          </a:p>
        </p:txBody>
      </p:sp>
      <p:sp>
        <p:nvSpPr>
          <p:cNvPr id="5" name="Content Placeholder 4">
            <a:extLst>
              <a:ext uri="{FF2B5EF4-FFF2-40B4-BE49-F238E27FC236}">
                <a16:creationId xmlns:a16="http://schemas.microsoft.com/office/drawing/2014/main" id="{01395F6F-622A-4A50-C08D-F0EF45117D90}"/>
              </a:ext>
            </a:extLst>
          </p:cNvPr>
          <p:cNvSpPr>
            <a:spLocks noGrp="1"/>
          </p:cNvSpPr>
          <p:nvPr>
            <p:ph idx="1"/>
          </p:nvPr>
        </p:nvSpPr>
        <p:spPr/>
        <p:txBody>
          <a:bodyPr>
            <a:normAutofit/>
          </a:bodyPr>
          <a:lstStyle/>
          <a:p>
            <a:r>
              <a:rPr lang="en-US" sz="3200" b="1" dirty="0"/>
              <a:t>Which of the following is true about musculocutaneous nerve injury ?</a:t>
            </a:r>
          </a:p>
          <a:p>
            <a:pPr marL="971550" lvl="1" indent="-514350">
              <a:buFont typeface="+mj-lt"/>
              <a:buAutoNum type="alphaLcPeriod"/>
            </a:pPr>
            <a:r>
              <a:rPr lang="en-US" sz="2800" dirty="0">
                <a:solidFill>
                  <a:srgbClr val="002060"/>
                </a:solidFill>
              </a:rPr>
              <a:t>Loss of sensation on lateral arm</a:t>
            </a:r>
          </a:p>
          <a:p>
            <a:pPr marL="971550" lvl="1" indent="-514350">
              <a:buFont typeface="+mj-lt"/>
              <a:buAutoNum type="alphaLcPeriod"/>
            </a:pPr>
            <a:r>
              <a:rPr lang="en-US" sz="2800" dirty="0">
                <a:solidFill>
                  <a:srgbClr val="FF0000"/>
                </a:solidFill>
              </a:rPr>
              <a:t>Loss of sensation on lateral forearm</a:t>
            </a:r>
          </a:p>
          <a:p>
            <a:pPr marL="971550" lvl="1" indent="-514350">
              <a:buFont typeface="+mj-lt"/>
              <a:buAutoNum type="alphaLcPeriod"/>
            </a:pPr>
            <a:r>
              <a:rPr lang="en-US" sz="2800" dirty="0">
                <a:solidFill>
                  <a:srgbClr val="002060"/>
                </a:solidFill>
              </a:rPr>
              <a:t>Loss the ability to extend the elbow</a:t>
            </a:r>
          </a:p>
          <a:p>
            <a:pPr marL="971550" lvl="1" indent="-514350">
              <a:buFont typeface="+mj-lt"/>
              <a:buAutoNum type="alphaLcPeriod"/>
            </a:pPr>
            <a:r>
              <a:rPr lang="en-US" sz="2800" dirty="0">
                <a:solidFill>
                  <a:srgbClr val="002060"/>
                </a:solidFill>
              </a:rPr>
              <a:t>Loss the ability to extend the wrist</a:t>
            </a:r>
          </a:p>
          <a:p>
            <a:pPr marL="971550" lvl="1" indent="-514350">
              <a:buFont typeface="+mj-lt"/>
              <a:buAutoNum type="alphaLcPeriod"/>
            </a:pPr>
            <a:r>
              <a:rPr lang="en-US" sz="2800" dirty="0">
                <a:solidFill>
                  <a:srgbClr val="002060"/>
                </a:solidFill>
              </a:rPr>
              <a:t>Flattened deltoid</a:t>
            </a:r>
          </a:p>
        </p:txBody>
      </p:sp>
      <p:sp>
        <p:nvSpPr>
          <p:cNvPr id="6" name="TextBox 5">
            <a:extLst>
              <a:ext uri="{FF2B5EF4-FFF2-40B4-BE49-F238E27FC236}">
                <a16:creationId xmlns:a16="http://schemas.microsoft.com/office/drawing/2014/main" id="{E9A761B3-B004-60E8-E83C-75781C988536}"/>
              </a:ext>
            </a:extLst>
          </p:cNvPr>
          <p:cNvSpPr txBox="1"/>
          <p:nvPr/>
        </p:nvSpPr>
        <p:spPr>
          <a:xfrm>
            <a:off x="9534712" y="2897"/>
            <a:ext cx="1582484" cy="369332"/>
          </a:xfrm>
          <a:prstGeom prst="rect">
            <a:avLst/>
          </a:prstGeom>
          <a:noFill/>
          <a:ln>
            <a:solidFill>
              <a:srgbClr val="002060"/>
            </a:solidFill>
          </a:ln>
        </p:spPr>
        <p:txBody>
          <a:bodyPr wrap="none" rtlCol="0">
            <a:spAutoFit/>
          </a:bodyPr>
          <a:lstStyle/>
          <a:p>
            <a:r>
              <a:rPr lang="ar-JO" b="1" dirty="0">
                <a:solidFill>
                  <a:srgbClr val="002060"/>
                </a:solidFill>
              </a:rPr>
              <a:t>الخيارات من عندي</a:t>
            </a:r>
            <a:endParaRPr lang="en-US" b="1" dirty="0">
              <a:solidFill>
                <a:srgbClr val="002060"/>
              </a:solidFill>
            </a:endParaRPr>
          </a:p>
        </p:txBody>
      </p:sp>
      <p:sp>
        <p:nvSpPr>
          <p:cNvPr id="7" name="TextBox 6">
            <a:extLst>
              <a:ext uri="{FF2B5EF4-FFF2-40B4-BE49-F238E27FC236}">
                <a16:creationId xmlns:a16="http://schemas.microsoft.com/office/drawing/2014/main" id="{A7101CE4-E9FE-BF1B-3A16-167DB04BAF08}"/>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1094554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6A55255-CB86-6855-5C99-FBEFEA567F45}"/>
              </a:ext>
            </a:extLst>
          </p:cNvPr>
          <p:cNvSpPr>
            <a:spLocks noGrp="1"/>
          </p:cNvSpPr>
          <p:nvPr>
            <p:ph type="title"/>
          </p:nvPr>
        </p:nvSpPr>
        <p:spPr>
          <a:xfrm>
            <a:off x="838200" y="365125"/>
            <a:ext cx="10515600" cy="762339"/>
          </a:xfrm>
        </p:spPr>
        <p:txBody>
          <a:bodyPr/>
          <a:lstStyle/>
          <a:p>
            <a:r>
              <a:rPr lang="en-US" dirty="0"/>
              <a:t>Radial (C5-T1) nerve</a:t>
            </a:r>
          </a:p>
        </p:txBody>
      </p:sp>
      <p:pic>
        <p:nvPicPr>
          <p:cNvPr id="3" name="Picture 2" descr="Graphical user interface, text, application, email&#10;&#10;Description automatically generated">
            <a:extLst>
              <a:ext uri="{FF2B5EF4-FFF2-40B4-BE49-F238E27FC236}">
                <a16:creationId xmlns:a16="http://schemas.microsoft.com/office/drawing/2014/main" id="{0CE7E962-D436-3D17-9F04-DEF31804FC97}"/>
              </a:ext>
            </a:extLst>
          </p:cNvPr>
          <p:cNvPicPr>
            <a:picLocks noChangeAspect="1"/>
          </p:cNvPicPr>
          <p:nvPr/>
        </p:nvPicPr>
        <p:blipFill>
          <a:blip r:embed="rId2"/>
          <a:stretch>
            <a:fillRect/>
          </a:stretch>
        </p:blipFill>
        <p:spPr>
          <a:xfrm>
            <a:off x="838200" y="1155457"/>
            <a:ext cx="10515600" cy="5599560"/>
          </a:xfrm>
          <a:prstGeom prst="rect">
            <a:avLst/>
          </a:prstGeom>
        </p:spPr>
      </p:pic>
    </p:spTree>
    <p:extLst>
      <p:ext uri="{BB962C8B-B14F-4D97-AF65-F5344CB8AC3E}">
        <p14:creationId xmlns:p14="http://schemas.microsoft.com/office/powerpoint/2010/main" val="325814142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DADBF-B659-95C3-A75D-724671143276}"/>
              </a:ext>
            </a:extLst>
          </p:cNvPr>
          <p:cNvSpPr>
            <a:spLocks noGrp="1"/>
          </p:cNvSpPr>
          <p:nvPr>
            <p:ph type="title"/>
          </p:nvPr>
        </p:nvSpPr>
        <p:spPr/>
        <p:txBody>
          <a:bodyPr/>
          <a:lstStyle/>
          <a:p>
            <a:r>
              <a:rPr lang="en-US" dirty="0"/>
              <a:t>Radial (C5-T1) nerve</a:t>
            </a:r>
          </a:p>
        </p:txBody>
      </p:sp>
      <p:sp>
        <p:nvSpPr>
          <p:cNvPr id="3" name="Content Placeholder 2">
            <a:extLst>
              <a:ext uri="{FF2B5EF4-FFF2-40B4-BE49-F238E27FC236}">
                <a16:creationId xmlns:a16="http://schemas.microsoft.com/office/drawing/2014/main" id="{8B33BC94-BD0C-2117-24BC-D6171F853D12}"/>
              </a:ext>
            </a:extLst>
          </p:cNvPr>
          <p:cNvSpPr>
            <a:spLocks noGrp="1"/>
          </p:cNvSpPr>
          <p:nvPr>
            <p:ph idx="1"/>
          </p:nvPr>
        </p:nvSpPr>
        <p:spPr>
          <a:xfrm>
            <a:off x="838200" y="1268081"/>
            <a:ext cx="10515600" cy="4873752"/>
          </a:xfrm>
        </p:spPr>
        <p:txBody>
          <a:bodyPr>
            <a:normAutofit/>
          </a:bodyPr>
          <a:lstStyle/>
          <a:p>
            <a:pPr marL="0" indent="0">
              <a:buNone/>
            </a:pPr>
            <a:r>
              <a:rPr lang="en-US" sz="3200" b="1" dirty="0"/>
              <a:t>What is the injured nerve ?</a:t>
            </a:r>
            <a:endParaRPr lang="en-US" sz="3200" b="1" dirty="0">
              <a:solidFill>
                <a:srgbClr val="002060"/>
              </a:solidFill>
            </a:endParaRPr>
          </a:p>
          <a:p>
            <a:pPr marL="971550" lvl="1" indent="-514350">
              <a:buFont typeface="+mj-lt"/>
              <a:buAutoNum type="alphaLcPeriod"/>
            </a:pPr>
            <a:r>
              <a:rPr lang="en-US" sz="2800" dirty="0">
                <a:solidFill>
                  <a:srgbClr val="002060"/>
                </a:solidFill>
              </a:rPr>
              <a:t>Axillary nerve</a:t>
            </a:r>
          </a:p>
          <a:p>
            <a:pPr marL="971550" lvl="1" indent="-514350">
              <a:buFont typeface="+mj-lt"/>
              <a:buAutoNum type="alphaLcPeriod"/>
            </a:pPr>
            <a:r>
              <a:rPr lang="en-US" sz="2800" dirty="0">
                <a:solidFill>
                  <a:srgbClr val="002060"/>
                </a:solidFill>
              </a:rPr>
              <a:t>Musculocutaneous nerve</a:t>
            </a:r>
          </a:p>
          <a:p>
            <a:pPr marL="971550" lvl="1" indent="-514350">
              <a:buFont typeface="+mj-lt"/>
              <a:buAutoNum type="alphaLcPeriod"/>
            </a:pPr>
            <a:r>
              <a:rPr lang="en-US" sz="2800" dirty="0">
                <a:solidFill>
                  <a:srgbClr val="FF0000"/>
                </a:solidFill>
              </a:rPr>
              <a:t>Radial nerve</a:t>
            </a:r>
          </a:p>
          <a:p>
            <a:pPr marL="971550" lvl="1" indent="-514350">
              <a:buFont typeface="+mj-lt"/>
              <a:buAutoNum type="alphaLcPeriod"/>
            </a:pPr>
            <a:r>
              <a:rPr lang="en-US" sz="2800" dirty="0">
                <a:solidFill>
                  <a:srgbClr val="002060"/>
                </a:solidFill>
              </a:rPr>
              <a:t>Median nerve</a:t>
            </a:r>
          </a:p>
          <a:p>
            <a:pPr marL="971550" lvl="1" indent="-514350">
              <a:buFont typeface="+mj-lt"/>
              <a:buAutoNum type="alphaLcPeriod"/>
            </a:pPr>
            <a:r>
              <a:rPr lang="en-US" sz="2800" dirty="0">
                <a:solidFill>
                  <a:srgbClr val="002060"/>
                </a:solidFill>
              </a:rPr>
              <a:t>Ulnar nerve</a:t>
            </a:r>
          </a:p>
          <a:p>
            <a:pPr marL="971550" lvl="1" indent="-514350">
              <a:buFont typeface="+mj-lt"/>
              <a:buAutoNum type="alphaLcPeriod"/>
            </a:pPr>
            <a:endParaRPr lang="en-US" sz="2800" dirty="0">
              <a:solidFill>
                <a:srgbClr val="002060"/>
              </a:solidFill>
            </a:endParaRPr>
          </a:p>
          <a:p>
            <a:pPr lvl="1"/>
            <a:r>
              <a:rPr lang="en-US" sz="2800" dirty="0"/>
              <a:t>Radial nerve injury </a:t>
            </a:r>
            <a:r>
              <a:rPr lang="en-US" sz="2800" dirty="0">
                <a:sym typeface="Wingdings" panose="05000000000000000000" pitchFamily="2" charset="2"/>
              </a:rPr>
              <a:t> Wrist drop + Fingers drop</a:t>
            </a:r>
          </a:p>
          <a:p>
            <a:pPr lvl="1"/>
            <a:r>
              <a:rPr lang="en-US" sz="2800" spc="-10" dirty="0"/>
              <a:t>Anterior </a:t>
            </a:r>
            <a:r>
              <a:rPr lang="en-US" sz="2800" spc="-890" dirty="0"/>
              <a:t> </a:t>
            </a:r>
            <a:r>
              <a:rPr lang="en-US" sz="2800" spc="-15" dirty="0"/>
              <a:t>interosseous </a:t>
            </a:r>
            <a:r>
              <a:rPr lang="en-US" sz="2800" spc="-5" dirty="0"/>
              <a:t>nerve </a:t>
            </a:r>
            <a:r>
              <a:rPr lang="en-US" sz="2800" dirty="0"/>
              <a:t>injury </a:t>
            </a:r>
            <a:r>
              <a:rPr lang="en-US" sz="2800" dirty="0">
                <a:sym typeface="Wingdings" panose="05000000000000000000" pitchFamily="2" charset="2"/>
              </a:rPr>
              <a:t> Fingers drop</a:t>
            </a:r>
            <a:endParaRPr lang="en-US" sz="2800" spc="-5" dirty="0"/>
          </a:p>
        </p:txBody>
      </p:sp>
      <p:sp>
        <p:nvSpPr>
          <p:cNvPr id="4" name="TextBox 3">
            <a:extLst>
              <a:ext uri="{FF2B5EF4-FFF2-40B4-BE49-F238E27FC236}">
                <a16:creationId xmlns:a16="http://schemas.microsoft.com/office/drawing/2014/main" id="{BAAEBF5B-09B0-544B-070F-4DB252360BBF}"/>
              </a:ext>
            </a:extLst>
          </p:cNvPr>
          <p:cNvSpPr txBox="1"/>
          <p:nvPr/>
        </p:nvSpPr>
        <p:spPr>
          <a:xfrm>
            <a:off x="9534712" y="2897"/>
            <a:ext cx="1582484" cy="369332"/>
          </a:xfrm>
          <a:prstGeom prst="rect">
            <a:avLst/>
          </a:prstGeom>
          <a:noFill/>
          <a:ln>
            <a:solidFill>
              <a:srgbClr val="002060"/>
            </a:solidFill>
          </a:ln>
        </p:spPr>
        <p:txBody>
          <a:bodyPr wrap="none" rtlCol="0">
            <a:spAutoFit/>
          </a:bodyPr>
          <a:lstStyle/>
          <a:p>
            <a:r>
              <a:rPr lang="ar-JO" b="1" dirty="0">
                <a:solidFill>
                  <a:srgbClr val="002060"/>
                </a:solidFill>
              </a:rPr>
              <a:t>الخيارات من عندي</a:t>
            </a:r>
            <a:endParaRPr lang="en-US" b="1" dirty="0">
              <a:solidFill>
                <a:srgbClr val="002060"/>
              </a:solidFill>
            </a:endParaRPr>
          </a:p>
        </p:txBody>
      </p:sp>
      <p:sp>
        <p:nvSpPr>
          <p:cNvPr id="5" name="TextBox 4">
            <a:extLst>
              <a:ext uri="{FF2B5EF4-FFF2-40B4-BE49-F238E27FC236}">
                <a16:creationId xmlns:a16="http://schemas.microsoft.com/office/drawing/2014/main" id="{0715B29F-B417-6AA2-809F-DC9CE8A021A0}"/>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6" name="object 4">
            <a:extLst>
              <a:ext uri="{FF2B5EF4-FFF2-40B4-BE49-F238E27FC236}">
                <a16:creationId xmlns:a16="http://schemas.microsoft.com/office/drawing/2014/main" id="{AC7F78B7-283E-E348-5599-BDACC4B213BD}"/>
              </a:ext>
            </a:extLst>
          </p:cNvPr>
          <p:cNvPicPr>
            <a:picLocks/>
          </p:cNvPicPr>
          <p:nvPr/>
        </p:nvPicPr>
        <p:blipFill>
          <a:blip r:embed="rId2" cstate="print"/>
          <a:stretch>
            <a:fillRect/>
          </a:stretch>
        </p:blipFill>
        <p:spPr>
          <a:xfrm>
            <a:off x="7567127" y="1305026"/>
            <a:ext cx="3786673" cy="29684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24732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34AFE-6F34-7A15-EA2B-5D67A59CB98C}"/>
              </a:ext>
            </a:extLst>
          </p:cNvPr>
          <p:cNvSpPr>
            <a:spLocks noGrp="1"/>
          </p:cNvSpPr>
          <p:nvPr>
            <p:ph type="title"/>
          </p:nvPr>
        </p:nvSpPr>
        <p:spPr/>
        <p:txBody>
          <a:bodyPr/>
          <a:lstStyle/>
          <a:p>
            <a:r>
              <a:rPr lang="en-US" dirty="0"/>
              <a:t>Radial (C5-T1) nerve</a:t>
            </a:r>
          </a:p>
        </p:txBody>
      </p:sp>
      <p:sp>
        <p:nvSpPr>
          <p:cNvPr id="3" name="Content Placeholder 2">
            <a:extLst>
              <a:ext uri="{FF2B5EF4-FFF2-40B4-BE49-F238E27FC236}">
                <a16:creationId xmlns:a16="http://schemas.microsoft.com/office/drawing/2014/main" id="{3FF638E2-C6DA-E93F-0458-5F791C43836D}"/>
              </a:ext>
            </a:extLst>
          </p:cNvPr>
          <p:cNvSpPr>
            <a:spLocks noGrp="1"/>
          </p:cNvSpPr>
          <p:nvPr>
            <p:ph idx="1"/>
          </p:nvPr>
        </p:nvSpPr>
        <p:spPr>
          <a:xfrm>
            <a:off x="838199" y="1305026"/>
            <a:ext cx="7064181" cy="4871938"/>
          </a:xfrm>
        </p:spPr>
        <p:txBody>
          <a:bodyPr>
            <a:normAutofit/>
          </a:bodyPr>
          <a:lstStyle/>
          <a:p>
            <a:pPr marL="457200" indent="-457200">
              <a:buFont typeface="Wingdings" panose="05000000000000000000" pitchFamily="2" charset="2"/>
              <a:buChar char="v"/>
            </a:pPr>
            <a:r>
              <a:rPr lang="en-US" sz="3200" b="1" dirty="0"/>
              <a:t>This area is supplied by which nerve ?</a:t>
            </a:r>
          </a:p>
          <a:p>
            <a:pPr marL="914400" lvl="1" indent="-457200">
              <a:buFont typeface="+mj-lt"/>
              <a:buAutoNum type="alphaLcPeriod"/>
            </a:pPr>
            <a:r>
              <a:rPr lang="en-US" sz="2800" dirty="0"/>
              <a:t>Median nerve</a:t>
            </a:r>
          </a:p>
          <a:p>
            <a:pPr marL="914400" lvl="1" indent="-457200">
              <a:buFont typeface="+mj-lt"/>
              <a:buAutoNum type="alphaLcPeriod"/>
            </a:pPr>
            <a:r>
              <a:rPr lang="en-US" sz="2800" dirty="0"/>
              <a:t>Lateral cutaneous nerve of the hand</a:t>
            </a:r>
          </a:p>
          <a:p>
            <a:pPr marL="914400" lvl="1" indent="-457200">
              <a:buFont typeface="+mj-lt"/>
              <a:buAutoNum type="alphaLcPeriod"/>
            </a:pPr>
            <a:r>
              <a:rPr lang="en-US" sz="2800" dirty="0">
                <a:solidFill>
                  <a:srgbClr val="FF0000"/>
                </a:solidFill>
              </a:rPr>
              <a:t>Superficial radial nerve</a:t>
            </a:r>
          </a:p>
          <a:p>
            <a:pPr marL="914400" lvl="1" indent="-457200">
              <a:buFont typeface="+mj-lt"/>
              <a:buAutoNum type="alphaLcPeriod"/>
            </a:pPr>
            <a:r>
              <a:rPr lang="en-US" sz="2800" dirty="0"/>
              <a:t>Ulnar nerve</a:t>
            </a:r>
          </a:p>
          <a:p>
            <a:pPr marL="914400" lvl="1" indent="-457200">
              <a:buFont typeface="+mj-lt"/>
              <a:buAutoNum type="alphaLcPeriod"/>
            </a:pPr>
            <a:r>
              <a:rPr lang="en-US" sz="2800" dirty="0"/>
              <a:t>Musculocutaneous nerve</a:t>
            </a:r>
          </a:p>
        </p:txBody>
      </p:sp>
      <p:pic>
        <p:nvPicPr>
          <p:cNvPr id="7" name="Content Placeholder 6">
            <a:extLst>
              <a:ext uri="{FF2B5EF4-FFF2-40B4-BE49-F238E27FC236}">
                <a16:creationId xmlns:a16="http://schemas.microsoft.com/office/drawing/2014/main" id="{4B3DE37D-3639-4A6D-7DE7-5D46F4667509}"/>
              </a:ext>
            </a:extLst>
          </p:cNvPr>
          <p:cNvPicPr>
            <a:picLocks noGrp="1" noChangeAspect="1"/>
          </p:cNvPicPr>
          <p:nvPr>
            <p:ph sz="half" idx="2"/>
          </p:nvPr>
        </p:nvPicPr>
        <p:blipFill>
          <a:blip r:embed="rId2"/>
          <a:stretch>
            <a:fillRect/>
          </a:stretch>
        </p:blipFill>
        <p:spPr>
          <a:xfrm>
            <a:off x="7902381" y="1305026"/>
            <a:ext cx="3451420" cy="2772452"/>
          </a:xfrm>
        </p:spPr>
      </p:pic>
      <p:sp>
        <p:nvSpPr>
          <p:cNvPr id="5" name="TextBox 4">
            <a:extLst>
              <a:ext uri="{FF2B5EF4-FFF2-40B4-BE49-F238E27FC236}">
                <a16:creationId xmlns:a16="http://schemas.microsoft.com/office/drawing/2014/main" id="{4CE2EEC7-FFEB-FE28-2901-41147DC01D31}"/>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62970085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82566B-DA96-F940-0D9B-2D21865308F5}"/>
              </a:ext>
            </a:extLst>
          </p:cNvPr>
          <p:cNvSpPr>
            <a:spLocks noGrp="1"/>
          </p:cNvSpPr>
          <p:nvPr>
            <p:ph type="title"/>
          </p:nvPr>
        </p:nvSpPr>
        <p:spPr/>
        <p:txBody>
          <a:bodyPr/>
          <a:lstStyle/>
          <a:p>
            <a:r>
              <a:rPr lang="en-US" dirty="0"/>
              <a:t>Radial (C5-T1) nerve</a:t>
            </a:r>
          </a:p>
        </p:txBody>
      </p:sp>
      <p:pic>
        <p:nvPicPr>
          <p:cNvPr id="5" name="object 9">
            <a:extLst>
              <a:ext uri="{FF2B5EF4-FFF2-40B4-BE49-F238E27FC236}">
                <a16:creationId xmlns:a16="http://schemas.microsoft.com/office/drawing/2014/main" id="{08C60B11-6B7C-795F-994D-E7A7DCEF2E48}"/>
              </a:ext>
            </a:extLst>
          </p:cNvPr>
          <p:cNvPicPr>
            <a:picLocks noGrp="1"/>
          </p:cNvPicPr>
          <p:nvPr>
            <p:ph sz="half" idx="2"/>
          </p:nvPr>
        </p:nvPicPr>
        <p:blipFill rotWithShape="1">
          <a:blip r:embed="rId2" cstate="print"/>
          <a:srcRect l="1" r="2032"/>
          <a:stretch/>
        </p:blipFill>
        <p:spPr>
          <a:xfrm>
            <a:off x="7410107" y="1305025"/>
            <a:ext cx="3943693" cy="2716468"/>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69F87B38-F6D8-5829-7563-CA5361F6C580}"/>
              </a:ext>
            </a:extLst>
          </p:cNvPr>
          <p:cNvSpPr>
            <a:spLocks noGrp="1"/>
          </p:cNvSpPr>
          <p:nvPr>
            <p:ph idx="1"/>
          </p:nvPr>
        </p:nvSpPr>
        <p:spPr>
          <a:xfrm>
            <a:off x="838199" y="1305026"/>
            <a:ext cx="6495662" cy="2716468"/>
          </a:xfrm>
        </p:spPr>
        <p:txBody>
          <a:bodyPr>
            <a:normAutofit lnSpcReduction="10000"/>
          </a:bodyPr>
          <a:lstStyle/>
          <a:p>
            <a:r>
              <a:rPr lang="en-US" sz="3200" b="1" dirty="0"/>
              <a:t>What is the injured nerve ?</a:t>
            </a:r>
            <a:endParaRPr lang="en-US" sz="3200" b="1" spc="-10" dirty="0">
              <a:latin typeface="Calibri"/>
              <a:cs typeface="Calibri"/>
            </a:endParaRPr>
          </a:p>
          <a:p>
            <a:pPr marL="914400" lvl="1" indent="-457200">
              <a:buFont typeface="+mj-lt"/>
              <a:buAutoNum type="alphaLcPeriod"/>
            </a:pPr>
            <a:r>
              <a:rPr lang="en-US" sz="2800" dirty="0">
                <a:solidFill>
                  <a:srgbClr val="002060"/>
                </a:solidFill>
              </a:rPr>
              <a:t>Anterior interosseus nerve</a:t>
            </a:r>
          </a:p>
          <a:p>
            <a:pPr marL="914400" lvl="1" indent="-457200">
              <a:buFont typeface="+mj-lt"/>
              <a:buAutoNum type="alphaLcPeriod"/>
            </a:pPr>
            <a:r>
              <a:rPr lang="en-US" sz="2800" spc="-10" dirty="0">
                <a:solidFill>
                  <a:srgbClr val="FF0000"/>
                </a:solidFill>
                <a:latin typeface="Calibri"/>
                <a:cs typeface="Calibri"/>
              </a:rPr>
              <a:t>P</a:t>
            </a:r>
            <a:r>
              <a:rPr lang="en-US" sz="2800" spc="-5" dirty="0">
                <a:solidFill>
                  <a:srgbClr val="FF0000"/>
                </a:solidFill>
                <a:latin typeface="Calibri"/>
                <a:cs typeface="Calibri"/>
              </a:rPr>
              <a:t>o</a:t>
            </a:r>
            <a:r>
              <a:rPr lang="en-US" sz="2800" spc="-20" dirty="0">
                <a:solidFill>
                  <a:srgbClr val="FF0000"/>
                </a:solidFill>
                <a:latin typeface="Calibri"/>
                <a:cs typeface="Calibri"/>
              </a:rPr>
              <a:t>s</a:t>
            </a:r>
            <a:r>
              <a:rPr lang="en-US" sz="2800" spc="-30" dirty="0">
                <a:solidFill>
                  <a:srgbClr val="FF0000"/>
                </a:solidFill>
                <a:latin typeface="Calibri"/>
                <a:cs typeface="Calibri"/>
              </a:rPr>
              <a:t>t</a:t>
            </a:r>
            <a:r>
              <a:rPr lang="en-US" sz="2800" spc="-5" dirty="0">
                <a:solidFill>
                  <a:srgbClr val="FF0000"/>
                </a:solidFill>
                <a:latin typeface="Calibri"/>
                <a:cs typeface="Calibri"/>
              </a:rPr>
              <a:t>e</a:t>
            </a:r>
            <a:r>
              <a:rPr lang="en-US" sz="2800" dirty="0">
                <a:solidFill>
                  <a:srgbClr val="FF0000"/>
                </a:solidFill>
                <a:latin typeface="Calibri"/>
                <a:cs typeface="Calibri"/>
              </a:rPr>
              <a:t>r</a:t>
            </a:r>
            <a:r>
              <a:rPr lang="en-US" sz="2800" spc="-15" dirty="0">
                <a:solidFill>
                  <a:srgbClr val="FF0000"/>
                </a:solidFill>
                <a:latin typeface="Calibri"/>
                <a:cs typeface="Calibri"/>
              </a:rPr>
              <a:t>i</a:t>
            </a:r>
            <a:r>
              <a:rPr lang="en-US" sz="2800" spc="-5" dirty="0">
                <a:solidFill>
                  <a:srgbClr val="FF0000"/>
                </a:solidFill>
                <a:latin typeface="Calibri"/>
                <a:cs typeface="Calibri"/>
              </a:rPr>
              <a:t>o</a:t>
            </a:r>
            <a:r>
              <a:rPr lang="en-US" sz="2800" dirty="0">
                <a:solidFill>
                  <a:srgbClr val="FF0000"/>
                </a:solidFill>
                <a:latin typeface="Calibri"/>
                <a:cs typeface="Calibri"/>
              </a:rPr>
              <a:t>r</a:t>
            </a:r>
            <a:r>
              <a:rPr lang="en-US" sz="2800" spc="-25" dirty="0">
                <a:solidFill>
                  <a:srgbClr val="FF0000"/>
                </a:solidFill>
                <a:latin typeface="Calibri"/>
                <a:cs typeface="Calibri"/>
              </a:rPr>
              <a:t> </a:t>
            </a:r>
            <a:r>
              <a:rPr lang="en-US" sz="2800" spc="-15" dirty="0">
                <a:solidFill>
                  <a:srgbClr val="FF0000"/>
                </a:solidFill>
                <a:latin typeface="Calibri"/>
                <a:cs typeface="Calibri"/>
              </a:rPr>
              <a:t>i</a:t>
            </a:r>
            <a:r>
              <a:rPr lang="en-US" sz="2800" spc="-25" dirty="0">
                <a:solidFill>
                  <a:srgbClr val="FF0000"/>
                </a:solidFill>
                <a:latin typeface="Calibri"/>
                <a:cs typeface="Calibri"/>
              </a:rPr>
              <a:t>nt</a:t>
            </a:r>
            <a:r>
              <a:rPr lang="en-US" sz="2800" spc="-5" dirty="0">
                <a:solidFill>
                  <a:srgbClr val="FF0000"/>
                </a:solidFill>
                <a:latin typeface="Calibri"/>
                <a:cs typeface="Calibri"/>
              </a:rPr>
              <a:t>e</a:t>
            </a:r>
            <a:r>
              <a:rPr lang="en-US" sz="2800" spc="-25" dirty="0">
                <a:solidFill>
                  <a:srgbClr val="FF0000"/>
                </a:solidFill>
                <a:latin typeface="Calibri"/>
                <a:cs typeface="Calibri"/>
              </a:rPr>
              <a:t>r</a:t>
            </a:r>
            <a:r>
              <a:rPr lang="en-US" sz="2800" spc="-5" dirty="0">
                <a:solidFill>
                  <a:srgbClr val="FF0000"/>
                </a:solidFill>
                <a:latin typeface="Calibri"/>
                <a:cs typeface="Calibri"/>
              </a:rPr>
              <a:t>o</a:t>
            </a:r>
            <a:r>
              <a:rPr lang="en-US" sz="2800" spc="5" dirty="0">
                <a:solidFill>
                  <a:srgbClr val="FF0000"/>
                </a:solidFill>
                <a:latin typeface="Calibri"/>
                <a:cs typeface="Calibri"/>
              </a:rPr>
              <a:t>ss</a:t>
            </a:r>
            <a:r>
              <a:rPr lang="en-US" sz="2800" spc="-5" dirty="0">
                <a:solidFill>
                  <a:srgbClr val="FF0000"/>
                </a:solidFill>
                <a:latin typeface="Calibri"/>
                <a:cs typeface="Calibri"/>
              </a:rPr>
              <a:t>e</a:t>
            </a:r>
            <a:r>
              <a:rPr lang="en-US" sz="2800" dirty="0">
                <a:solidFill>
                  <a:srgbClr val="FF0000"/>
                </a:solidFill>
                <a:latin typeface="Calibri"/>
                <a:cs typeface="Calibri"/>
              </a:rPr>
              <a:t>us nerve</a:t>
            </a:r>
          </a:p>
          <a:p>
            <a:pPr marL="914400" lvl="1" indent="-457200">
              <a:buFont typeface="+mj-lt"/>
              <a:buAutoNum type="alphaLcPeriod"/>
            </a:pPr>
            <a:r>
              <a:rPr lang="en-US" sz="2800" dirty="0">
                <a:solidFill>
                  <a:srgbClr val="002060"/>
                </a:solidFill>
              </a:rPr>
              <a:t>Lateral cutaneous nerve of the hand</a:t>
            </a:r>
          </a:p>
          <a:p>
            <a:pPr marL="914400" lvl="1" indent="-457200">
              <a:buFont typeface="+mj-lt"/>
              <a:buAutoNum type="alphaLcPeriod"/>
            </a:pPr>
            <a:r>
              <a:rPr lang="en-US" sz="2800" dirty="0">
                <a:solidFill>
                  <a:srgbClr val="002060"/>
                </a:solidFill>
              </a:rPr>
              <a:t>Superficial radial nerve</a:t>
            </a:r>
          </a:p>
          <a:p>
            <a:pPr marL="914400" lvl="1" indent="-457200">
              <a:buFont typeface="+mj-lt"/>
              <a:buAutoNum type="alphaLcPeriod"/>
            </a:pPr>
            <a:r>
              <a:rPr lang="en-US" sz="2800" dirty="0">
                <a:solidFill>
                  <a:srgbClr val="002060"/>
                </a:solidFill>
              </a:rPr>
              <a:t>Musculocutaneous nerve</a:t>
            </a:r>
          </a:p>
        </p:txBody>
      </p:sp>
      <p:sp>
        <p:nvSpPr>
          <p:cNvPr id="4" name="TextBox 3">
            <a:extLst>
              <a:ext uri="{FF2B5EF4-FFF2-40B4-BE49-F238E27FC236}">
                <a16:creationId xmlns:a16="http://schemas.microsoft.com/office/drawing/2014/main" id="{2B980AEC-8B9E-1AD7-DBAB-3B23FEF5038C}"/>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7" name="TextBox 6">
            <a:extLst>
              <a:ext uri="{FF2B5EF4-FFF2-40B4-BE49-F238E27FC236}">
                <a16:creationId xmlns:a16="http://schemas.microsoft.com/office/drawing/2014/main" id="{54D67B10-8188-AF4F-94D6-2684C9F23242}"/>
              </a:ext>
            </a:extLst>
          </p:cNvPr>
          <p:cNvSpPr txBox="1"/>
          <p:nvPr/>
        </p:nvSpPr>
        <p:spPr>
          <a:xfrm>
            <a:off x="9534712" y="2897"/>
            <a:ext cx="1582484" cy="369332"/>
          </a:xfrm>
          <a:prstGeom prst="rect">
            <a:avLst/>
          </a:prstGeom>
          <a:noFill/>
          <a:ln>
            <a:solidFill>
              <a:srgbClr val="002060"/>
            </a:solidFill>
          </a:ln>
        </p:spPr>
        <p:txBody>
          <a:bodyPr wrap="none" rtlCol="0">
            <a:spAutoFit/>
          </a:bodyPr>
          <a:lstStyle/>
          <a:p>
            <a:r>
              <a:rPr lang="ar-JO" b="1" dirty="0">
                <a:solidFill>
                  <a:srgbClr val="002060"/>
                </a:solidFill>
              </a:rPr>
              <a:t>الخيارات من عندي</a:t>
            </a:r>
            <a:endParaRPr lang="en-US" b="1" dirty="0">
              <a:solidFill>
                <a:srgbClr val="002060"/>
              </a:solidFill>
            </a:endParaRPr>
          </a:p>
        </p:txBody>
      </p:sp>
      <p:sp>
        <p:nvSpPr>
          <p:cNvPr id="8" name="TextBox 7">
            <a:extLst>
              <a:ext uri="{FF2B5EF4-FFF2-40B4-BE49-F238E27FC236}">
                <a16:creationId xmlns:a16="http://schemas.microsoft.com/office/drawing/2014/main" id="{46AFDCF5-4A84-F4FC-D2BC-5E01B3A7955C}"/>
              </a:ext>
            </a:extLst>
          </p:cNvPr>
          <p:cNvSpPr txBox="1"/>
          <p:nvPr/>
        </p:nvSpPr>
        <p:spPr>
          <a:xfrm>
            <a:off x="7410107" y="4199054"/>
            <a:ext cx="3943693" cy="1938992"/>
          </a:xfrm>
          <a:prstGeom prst="rect">
            <a:avLst/>
          </a:prstGeom>
          <a:noFill/>
        </p:spPr>
        <p:txBody>
          <a:bodyPr wrap="square" rtlCol="0">
            <a:spAutoFit/>
          </a:bodyPr>
          <a:lstStyle/>
          <a:p>
            <a:pPr algn="ctr"/>
            <a:r>
              <a:rPr lang="en-US" sz="2000" dirty="0">
                <a:solidFill>
                  <a:schemeClr val="tx2"/>
                </a:solidFill>
              </a:rPr>
              <a:t>A 58-year-old man with absence of independent extension of right index finger and thumb prior to surgical decompression of the posterior interosseous nerve from lipoma</a:t>
            </a:r>
          </a:p>
        </p:txBody>
      </p:sp>
    </p:spTree>
    <p:extLst>
      <p:ext uri="{BB962C8B-B14F-4D97-AF65-F5344CB8AC3E}">
        <p14:creationId xmlns:p14="http://schemas.microsoft.com/office/powerpoint/2010/main" val="108884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2D7CE-D72B-029E-242E-9DAE506BDEDA}"/>
              </a:ext>
            </a:extLst>
          </p:cNvPr>
          <p:cNvSpPr>
            <a:spLocks noGrp="1"/>
          </p:cNvSpPr>
          <p:nvPr>
            <p:ph type="title"/>
          </p:nvPr>
        </p:nvSpPr>
        <p:spPr/>
        <p:txBody>
          <a:bodyPr/>
          <a:lstStyle/>
          <a:p>
            <a:r>
              <a:rPr lang="en-US" dirty="0"/>
              <a:t>According to Salter-Harris classification</a:t>
            </a:r>
          </a:p>
        </p:txBody>
      </p:sp>
      <p:sp>
        <p:nvSpPr>
          <p:cNvPr id="3" name="Content Placeholder 2">
            <a:extLst>
              <a:ext uri="{FF2B5EF4-FFF2-40B4-BE49-F238E27FC236}">
                <a16:creationId xmlns:a16="http://schemas.microsoft.com/office/drawing/2014/main" id="{07C72679-2DCB-5636-CC50-049FE4150285}"/>
              </a:ext>
            </a:extLst>
          </p:cNvPr>
          <p:cNvSpPr>
            <a:spLocks noGrp="1"/>
          </p:cNvSpPr>
          <p:nvPr>
            <p:ph idx="1"/>
          </p:nvPr>
        </p:nvSpPr>
        <p:spPr/>
        <p:txBody>
          <a:bodyPr/>
          <a:lstStyle/>
          <a:p>
            <a:pPr marL="0" indent="0">
              <a:buNone/>
            </a:pPr>
            <a:r>
              <a:rPr lang="en-US" b="1" dirty="0"/>
              <a:t>What is the type of this fracture ?</a:t>
            </a:r>
          </a:p>
          <a:p>
            <a:r>
              <a:rPr lang="en-US" dirty="0"/>
              <a:t>Type I</a:t>
            </a:r>
          </a:p>
          <a:p>
            <a:r>
              <a:rPr lang="en-US" dirty="0"/>
              <a:t>Type II</a:t>
            </a:r>
          </a:p>
          <a:p>
            <a:r>
              <a:rPr lang="en-US" dirty="0">
                <a:solidFill>
                  <a:srgbClr val="FF0000"/>
                </a:solidFill>
              </a:rPr>
              <a:t>Type III</a:t>
            </a:r>
          </a:p>
          <a:p>
            <a:r>
              <a:rPr lang="en-US" dirty="0"/>
              <a:t>Type IV</a:t>
            </a:r>
          </a:p>
          <a:p>
            <a:r>
              <a:rPr lang="en-US" dirty="0"/>
              <a:t>Type V</a:t>
            </a:r>
          </a:p>
        </p:txBody>
      </p:sp>
      <p:sp>
        <p:nvSpPr>
          <p:cNvPr id="6" name="TextBox 5">
            <a:extLst>
              <a:ext uri="{FF2B5EF4-FFF2-40B4-BE49-F238E27FC236}">
                <a16:creationId xmlns:a16="http://schemas.microsoft.com/office/drawing/2014/main" id="{572274DE-B296-7C41-B4E9-2E0AE84A9AC2}"/>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12" name="Content Placeholder 5" descr="A picture containing x-ray film&#10;&#10;Description automatically generated">
            <a:extLst>
              <a:ext uri="{FF2B5EF4-FFF2-40B4-BE49-F238E27FC236}">
                <a16:creationId xmlns:a16="http://schemas.microsoft.com/office/drawing/2014/main" id="{D0092771-2E03-1A83-D041-433972B1151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200417" y="1305026"/>
            <a:ext cx="3153383" cy="37503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001236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9CD756-D0F6-AC16-98F3-59BFC73BA6A0}"/>
              </a:ext>
            </a:extLst>
          </p:cNvPr>
          <p:cNvPicPr>
            <a:picLocks noChangeAspect="1"/>
          </p:cNvPicPr>
          <p:nvPr/>
        </p:nvPicPr>
        <p:blipFill>
          <a:blip r:embed="rId2"/>
          <a:stretch>
            <a:fillRect/>
          </a:stretch>
        </p:blipFill>
        <p:spPr>
          <a:xfrm>
            <a:off x="1423883" y="0"/>
            <a:ext cx="9344233" cy="6858000"/>
          </a:xfrm>
          <a:prstGeom prst="rect">
            <a:avLst/>
          </a:prstGeom>
        </p:spPr>
      </p:pic>
      <p:sp>
        <p:nvSpPr>
          <p:cNvPr id="7" name="Title 6">
            <a:extLst>
              <a:ext uri="{FF2B5EF4-FFF2-40B4-BE49-F238E27FC236}">
                <a16:creationId xmlns:a16="http://schemas.microsoft.com/office/drawing/2014/main" id="{9782252D-0D71-7ED9-702A-C394510CB038}"/>
              </a:ext>
            </a:extLst>
          </p:cNvPr>
          <p:cNvSpPr txBox="1">
            <a:spLocks/>
          </p:cNvSpPr>
          <p:nvPr/>
        </p:nvSpPr>
        <p:spPr>
          <a:xfrm rot="16200000">
            <a:off x="-2731254" y="3047832"/>
            <a:ext cx="6858002" cy="762339"/>
          </a:xfrm>
          <a:prstGeom prst="rect">
            <a:avLst/>
          </a:prstGeom>
        </p:spPr>
        <p:txBody>
          <a:bodyPr/>
          <a:lstStyle>
            <a:lvl1pPr algn="ctr"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dirty="0"/>
              <a:t>Median (C5-T1) nerve</a:t>
            </a:r>
          </a:p>
        </p:txBody>
      </p:sp>
    </p:spTree>
    <p:extLst>
      <p:ext uri="{BB962C8B-B14F-4D97-AF65-F5344CB8AC3E}">
        <p14:creationId xmlns:p14="http://schemas.microsoft.com/office/powerpoint/2010/main" val="15416597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81B20-1E21-4EF2-62CC-810FC2F549E7}"/>
              </a:ext>
            </a:extLst>
          </p:cNvPr>
          <p:cNvSpPr>
            <a:spLocks noGrp="1"/>
          </p:cNvSpPr>
          <p:nvPr>
            <p:ph type="title"/>
          </p:nvPr>
        </p:nvSpPr>
        <p:spPr/>
        <p:txBody>
          <a:bodyPr/>
          <a:lstStyle/>
          <a:p>
            <a:r>
              <a:rPr lang="en-US" dirty="0"/>
              <a:t>Median (C5-T1) nerve</a:t>
            </a:r>
          </a:p>
        </p:txBody>
      </p:sp>
      <p:sp>
        <p:nvSpPr>
          <p:cNvPr id="4" name="Content Placeholder 3">
            <a:extLst>
              <a:ext uri="{FF2B5EF4-FFF2-40B4-BE49-F238E27FC236}">
                <a16:creationId xmlns:a16="http://schemas.microsoft.com/office/drawing/2014/main" id="{E9014711-F7A3-0F23-F195-3BC1A552E9C4}"/>
              </a:ext>
            </a:extLst>
          </p:cNvPr>
          <p:cNvSpPr>
            <a:spLocks noGrp="1"/>
          </p:cNvSpPr>
          <p:nvPr>
            <p:ph idx="1"/>
          </p:nvPr>
        </p:nvSpPr>
        <p:spPr/>
        <p:txBody>
          <a:bodyPr/>
          <a:lstStyle/>
          <a:p>
            <a:r>
              <a:rPr lang="en-US" b="1" spc="-180" dirty="0"/>
              <a:t>To</a:t>
            </a:r>
            <a:r>
              <a:rPr lang="en-US" b="1" spc="-10" dirty="0"/>
              <a:t> </a:t>
            </a:r>
            <a:r>
              <a:rPr lang="en-US" b="1" spc="-25" dirty="0"/>
              <a:t>examine</a:t>
            </a:r>
            <a:r>
              <a:rPr lang="en-US" b="1" spc="-20" dirty="0"/>
              <a:t> </a:t>
            </a:r>
            <a:r>
              <a:rPr lang="en-US" b="1" spc="-10" dirty="0"/>
              <a:t>what</a:t>
            </a:r>
            <a:r>
              <a:rPr lang="en-US" b="1" spc="-20" dirty="0"/>
              <a:t> </a:t>
            </a:r>
            <a:r>
              <a:rPr lang="en-US" b="1" spc="-5" dirty="0"/>
              <a:t>nerve</a:t>
            </a:r>
            <a:r>
              <a:rPr lang="en-US" b="1" dirty="0"/>
              <a:t> ?</a:t>
            </a:r>
          </a:p>
          <a:p>
            <a:pPr lvl="1"/>
            <a:r>
              <a:rPr lang="en-US" spc="-10" dirty="0"/>
              <a:t>Anterior </a:t>
            </a:r>
            <a:r>
              <a:rPr lang="en-US" spc="-890" dirty="0"/>
              <a:t> </a:t>
            </a:r>
            <a:r>
              <a:rPr lang="en-US" spc="-15" dirty="0"/>
              <a:t>interosseous </a:t>
            </a:r>
            <a:r>
              <a:rPr lang="en-US" spc="-5" dirty="0"/>
              <a:t>nerve</a:t>
            </a:r>
          </a:p>
          <a:p>
            <a:r>
              <a:rPr lang="en-US" b="1" dirty="0"/>
              <a:t>In </a:t>
            </a:r>
            <a:r>
              <a:rPr lang="en-US" b="1" spc="5" dirty="0"/>
              <a:t>which </a:t>
            </a:r>
            <a:r>
              <a:rPr lang="en-US" b="1" dirty="0"/>
              <a:t>fracture it could</a:t>
            </a:r>
            <a:r>
              <a:rPr lang="en-US" b="1" spc="-65" dirty="0"/>
              <a:t> </a:t>
            </a:r>
            <a:r>
              <a:rPr lang="en-US" b="1" dirty="0"/>
              <a:t>be</a:t>
            </a:r>
            <a:r>
              <a:rPr lang="en-US" b="1" spc="-5" dirty="0"/>
              <a:t> </a:t>
            </a:r>
            <a:r>
              <a:rPr lang="en-US" b="1" spc="-10" dirty="0"/>
              <a:t>injured ?</a:t>
            </a:r>
            <a:endParaRPr lang="en-US" b="1" spc="-5" dirty="0"/>
          </a:p>
          <a:p>
            <a:pPr lvl="1"/>
            <a:r>
              <a:rPr lang="en-US" dirty="0"/>
              <a:t>Medial supracondylar</a:t>
            </a:r>
          </a:p>
        </p:txBody>
      </p:sp>
      <p:pic>
        <p:nvPicPr>
          <p:cNvPr id="5" name="object 3">
            <a:extLst>
              <a:ext uri="{FF2B5EF4-FFF2-40B4-BE49-F238E27FC236}">
                <a16:creationId xmlns:a16="http://schemas.microsoft.com/office/drawing/2014/main" id="{3E922895-A98F-F706-F517-11C131D08130}"/>
              </a:ext>
            </a:extLst>
          </p:cNvPr>
          <p:cNvPicPr>
            <a:picLocks noGrp="1"/>
          </p:cNvPicPr>
          <p:nvPr>
            <p:ph sz="half" idx="2"/>
          </p:nvPr>
        </p:nvPicPr>
        <p:blipFill rotWithShape="1">
          <a:blip r:embed="rId2" cstate="print"/>
          <a:srcRect l="19133"/>
          <a:stretch/>
        </p:blipFill>
        <p:spPr>
          <a:xfrm>
            <a:off x="7819054" y="1305025"/>
            <a:ext cx="3534746" cy="4871937"/>
          </a:xfrm>
          <a:prstGeom prst="rect">
            <a:avLst/>
          </a:prstGeom>
        </p:spPr>
      </p:pic>
      <p:sp>
        <p:nvSpPr>
          <p:cNvPr id="3" name="TextBox 2">
            <a:extLst>
              <a:ext uri="{FF2B5EF4-FFF2-40B4-BE49-F238E27FC236}">
                <a16:creationId xmlns:a16="http://schemas.microsoft.com/office/drawing/2014/main" id="{613542C4-5144-1188-98F2-D320169D586B}"/>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2052" name="Picture 4" descr="Median Nerve | JC Physiotherapy">
            <a:extLst>
              <a:ext uri="{FF2B5EF4-FFF2-40B4-BE49-F238E27FC236}">
                <a16:creationId xmlns:a16="http://schemas.microsoft.com/office/drawing/2014/main" id="{4AF8A0E1-1E4D-FA5F-5BD5-9797AC1E4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356" y="3538538"/>
            <a:ext cx="4274246" cy="2638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3868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3C0CF-5AC0-48C0-E92E-3BC81E70FCB0}"/>
              </a:ext>
            </a:extLst>
          </p:cNvPr>
          <p:cNvSpPr>
            <a:spLocks noGrp="1"/>
          </p:cNvSpPr>
          <p:nvPr>
            <p:ph type="title"/>
          </p:nvPr>
        </p:nvSpPr>
        <p:spPr/>
        <p:txBody>
          <a:bodyPr/>
          <a:lstStyle/>
          <a:p>
            <a:r>
              <a:rPr lang="en-US" dirty="0"/>
              <a:t>Median (C5-T1) nerve</a:t>
            </a:r>
          </a:p>
        </p:txBody>
      </p:sp>
      <p:sp>
        <p:nvSpPr>
          <p:cNvPr id="4" name="Content Placeholder 3">
            <a:extLst>
              <a:ext uri="{FF2B5EF4-FFF2-40B4-BE49-F238E27FC236}">
                <a16:creationId xmlns:a16="http://schemas.microsoft.com/office/drawing/2014/main" id="{40F6AFBA-12D6-F1E2-5E7F-D64F02BEC7E8}"/>
              </a:ext>
            </a:extLst>
          </p:cNvPr>
          <p:cNvSpPr>
            <a:spLocks noGrp="1"/>
          </p:cNvSpPr>
          <p:nvPr>
            <p:ph idx="1"/>
          </p:nvPr>
        </p:nvSpPr>
        <p:spPr/>
        <p:txBody>
          <a:bodyPr>
            <a:normAutofit/>
          </a:bodyPr>
          <a:lstStyle/>
          <a:p>
            <a:r>
              <a:rPr lang="en-US" b="1" dirty="0"/>
              <a:t>Describe</a:t>
            </a:r>
            <a:r>
              <a:rPr lang="en-US" b="1" spc="-80" dirty="0"/>
              <a:t> </a:t>
            </a:r>
            <a:r>
              <a:rPr lang="en-US" b="1" spc="-10" dirty="0"/>
              <a:t>what</a:t>
            </a:r>
            <a:r>
              <a:rPr lang="en-US" b="1" spc="-35" dirty="0"/>
              <a:t> </a:t>
            </a:r>
            <a:r>
              <a:rPr lang="en-US" b="1" spc="-10" dirty="0"/>
              <a:t>you</a:t>
            </a:r>
            <a:r>
              <a:rPr lang="en-US" b="1" spc="-25" dirty="0"/>
              <a:t> </a:t>
            </a:r>
            <a:r>
              <a:rPr lang="en-US" b="1" spc="-5" dirty="0"/>
              <a:t>see</a:t>
            </a:r>
          </a:p>
          <a:p>
            <a:pPr lvl="1"/>
            <a:r>
              <a:rPr lang="en-US" spc="-5" dirty="0">
                <a:latin typeface="Calibri"/>
                <a:cs typeface="Calibri"/>
              </a:rPr>
              <a:t>Ape</a:t>
            </a:r>
            <a:r>
              <a:rPr lang="en-US" spc="-15" dirty="0">
                <a:latin typeface="Calibri"/>
                <a:cs typeface="Calibri"/>
              </a:rPr>
              <a:t> </a:t>
            </a:r>
            <a:r>
              <a:rPr lang="en-US" spc="-10" dirty="0">
                <a:latin typeface="Calibri"/>
                <a:cs typeface="Calibri"/>
              </a:rPr>
              <a:t>hand</a:t>
            </a:r>
            <a:endParaRPr lang="en-US" spc="-5" dirty="0"/>
          </a:p>
          <a:p>
            <a:r>
              <a:rPr lang="en-US" b="1" dirty="0"/>
              <a:t>What is the affected nerve ?</a:t>
            </a:r>
          </a:p>
          <a:p>
            <a:pPr lvl="1"/>
            <a:r>
              <a:rPr lang="en-US" spc="-10" dirty="0">
                <a:latin typeface="Calibri"/>
                <a:cs typeface="Calibri"/>
              </a:rPr>
              <a:t> Distal median nerve injury</a:t>
            </a:r>
          </a:p>
          <a:p>
            <a:pPr lvl="1"/>
            <a:endParaRPr lang="en-US" spc="-10" dirty="0">
              <a:latin typeface="Calibri"/>
              <a:cs typeface="Calibri"/>
            </a:endParaRPr>
          </a:p>
          <a:p>
            <a:r>
              <a:rPr lang="en-US" b="1" spc="-10" dirty="0">
                <a:solidFill>
                  <a:srgbClr val="0070C0"/>
                </a:solidFill>
                <a:latin typeface="Calibri"/>
                <a:cs typeface="Calibri"/>
              </a:rPr>
              <a:t>Ape hand</a:t>
            </a:r>
            <a:r>
              <a:rPr lang="en-US" spc="-10" dirty="0">
                <a:solidFill>
                  <a:srgbClr val="0070C0"/>
                </a:solidFill>
                <a:latin typeface="Calibri"/>
                <a:cs typeface="Calibri"/>
              </a:rPr>
              <a:t>: inability to oppose and abduct the thumb due to injury of the proximal or distal median nerves impairing the thenar muscles' functions</a:t>
            </a:r>
          </a:p>
        </p:txBody>
      </p:sp>
      <p:pic>
        <p:nvPicPr>
          <p:cNvPr id="8" name="Picture 2">
            <a:extLst>
              <a:ext uri="{FF2B5EF4-FFF2-40B4-BE49-F238E27FC236}">
                <a16:creationId xmlns:a16="http://schemas.microsoft.com/office/drawing/2014/main" id="{21C35DD9-64D7-41A1-59DD-ED58A6E8509A}"/>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7477" r="21971"/>
          <a:stretch/>
        </p:blipFill>
        <p:spPr bwMode="auto">
          <a:xfrm>
            <a:off x="8187905" y="1305026"/>
            <a:ext cx="3165895" cy="39213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EC0B8E-3090-DCD0-3806-9A2FB8B3E124}"/>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3144395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FC430-4AF2-C9A6-D442-EFFBAD888EA8}"/>
              </a:ext>
            </a:extLst>
          </p:cNvPr>
          <p:cNvSpPr>
            <a:spLocks noGrp="1"/>
          </p:cNvSpPr>
          <p:nvPr>
            <p:ph type="title"/>
          </p:nvPr>
        </p:nvSpPr>
        <p:spPr/>
        <p:txBody>
          <a:bodyPr/>
          <a:lstStyle/>
          <a:p>
            <a:r>
              <a:rPr lang="en-US" dirty="0"/>
              <a:t>Ulnar (C8-T1) nerve</a:t>
            </a:r>
          </a:p>
        </p:txBody>
      </p:sp>
      <p:sp>
        <p:nvSpPr>
          <p:cNvPr id="3" name="Content Placeholder 2">
            <a:extLst>
              <a:ext uri="{FF2B5EF4-FFF2-40B4-BE49-F238E27FC236}">
                <a16:creationId xmlns:a16="http://schemas.microsoft.com/office/drawing/2014/main" id="{8B47D15C-181E-C58C-26A1-5A08586504D1}"/>
              </a:ext>
            </a:extLst>
          </p:cNvPr>
          <p:cNvSpPr>
            <a:spLocks noGrp="1"/>
          </p:cNvSpPr>
          <p:nvPr>
            <p:ph idx="1"/>
          </p:nvPr>
        </p:nvSpPr>
        <p:spPr/>
        <p:txBody>
          <a:bodyPr/>
          <a:lstStyle/>
          <a:p>
            <a:pPr marL="0" indent="0">
              <a:buNone/>
            </a:pPr>
            <a:r>
              <a:rPr lang="en-US" sz="3200" b="1" dirty="0"/>
              <a:t>This area is supplied by which nerve ?</a:t>
            </a:r>
            <a:endParaRPr lang="en-US" sz="3200" b="1" dirty="0">
              <a:solidFill>
                <a:srgbClr val="002060"/>
              </a:solidFill>
            </a:endParaRPr>
          </a:p>
          <a:p>
            <a:pPr marL="971550" lvl="1" indent="-514350">
              <a:buFont typeface="+mj-lt"/>
              <a:buAutoNum type="alphaLcPeriod"/>
            </a:pPr>
            <a:r>
              <a:rPr lang="en-US" sz="2800" dirty="0">
                <a:solidFill>
                  <a:srgbClr val="002060"/>
                </a:solidFill>
              </a:rPr>
              <a:t>Median nerve</a:t>
            </a:r>
          </a:p>
          <a:p>
            <a:pPr marL="971550" lvl="1" indent="-514350">
              <a:buFont typeface="+mj-lt"/>
              <a:buAutoNum type="alphaLcPeriod"/>
            </a:pPr>
            <a:r>
              <a:rPr lang="en-US" sz="2800" dirty="0">
                <a:solidFill>
                  <a:srgbClr val="002060"/>
                </a:solidFill>
              </a:rPr>
              <a:t>Lateral cutaneous nerve of the hand</a:t>
            </a:r>
          </a:p>
          <a:p>
            <a:pPr marL="971550" lvl="1" indent="-514350">
              <a:buFont typeface="+mj-lt"/>
              <a:buAutoNum type="alphaLcPeriod"/>
            </a:pPr>
            <a:r>
              <a:rPr lang="en-US" sz="2800" dirty="0">
                <a:solidFill>
                  <a:srgbClr val="002060"/>
                </a:solidFill>
              </a:rPr>
              <a:t>Superficial radial nerve</a:t>
            </a:r>
          </a:p>
          <a:p>
            <a:pPr marL="971550" lvl="1" indent="-514350">
              <a:buFont typeface="+mj-lt"/>
              <a:buAutoNum type="alphaLcPeriod"/>
            </a:pPr>
            <a:r>
              <a:rPr lang="en-US" sz="2800" dirty="0">
                <a:solidFill>
                  <a:srgbClr val="FF0000"/>
                </a:solidFill>
              </a:rPr>
              <a:t>Ulnar nerve</a:t>
            </a:r>
          </a:p>
          <a:p>
            <a:pPr marL="971550" lvl="1" indent="-514350">
              <a:buFont typeface="+mj-lt"/>
              <a:buAutoNum type="alphaLcPeriod"/>
            </a:pPr>
            <a:r>
              <a:rPr lang="en-US" sz="2800" dirty="0">
                <a:solidFill>
                  <a:srgbClr val="002060"/>
                </a:solidFill>
              </a:rPr>
              <a:t>Musculocutaneous nerve</a:t>
            </a:r>
          </a:p>
        </p:txBody>
      </p:sp>
      <p:pic>
        <p:nvPicPr>
          <p:cNvPr id="5" name="object 4">
            <a:extLst>
              <a:ext uri="{FF2B5EF4-FFF2-40B4-BE49-F238E27FC236}">
                <a16:creationId xmlns:a16="http://schemas.microsoft.com/office/drawing/2014/main" id="{DBE8A7DE-D238-DE88-4E9C-61CFA5228140}"/>
              </a:ext>
            </a:extLst>
          </p:cNvPr>
          <p:cNvPicPr>
            <a:picLocks noGrp="1"/>
          </p:cNvPicPr>
          <p:nvPr>
            <p:ph sz="half" idx="2"/>
          </p:nvPr>
        </p:nvPicPr>
        <p:blipFill>
          <a:blip r:embed="rId2" cstate="print"/>
          <a:stretch>
            <a:fillRect/>
          </a:stretch>
        </p:blipFill>
        <p:spPr>
          <a:xfrm>
            <a:off x="8000551" y="1305026"/>
            <a:ext cx="3353249" cy="2044664"/>
          </a:xfrm>
          <a:prstGeom prst="rect">
            <a:avLst/>
          </a:prstGeom>
        </p:spPr>
      </p:pic>
      <p:pic>
        <p:nvPicPr>
          <p:cNvPr id="6" name="object 3">
            <a:extLst>
              <a:ext uri="{FF2B5EF4-FFF2-40B4-BE49-F238E27FC236}">
                <a16:creationId xmlns:a16="http://schemas.microsoft.com/office/drawing/2014/main" id="{F65F0D2F-46E0-BF39-8D2F-323A6F5E32A2}"/>
              </a:ext>
            </a:extLst>
          </p:cNvPr>
          <p:cNvPicPr/>
          <p:nvPr/>
        </p:nvPicPr>
        <p:blipFill rotWithShape="1">
          <a:blip r:embed="rId3" cstate="print"/>
          <a:srcRect r="32501" b="10050"/>
          <a:stretch/>
        </p:blipFill>
        <p:spPr>
          <a:xfrm>
            <a:off x="8618150" y="3740995"/>
            <a:ext cx="2118049" cy="2873828"/>
          </a:xfrm>
          <a:prstGeom prst="rect">
            <a:avLst/>
          </a:prstGeom>
        </p:spPr>
      </p:pic>
      <p:sp>
        <p:nvSpPr>
          <p:cNvPr id="9" name="TextBox 8">
            <a:extLst>
              <a:ext uri="{FF2B5EF4-FFF2-40B4-BE49-F238E27FC236}">
                <a16:creationId xmlns:a16="http://schemas.microsoft.com/office/drawing/2014/main" id="{323B7394-47D4-A74E-3F05-22D99FA6CF06}"/>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
        <p:nvSpPr>
          <p:cNvPr id="4" name="TextBox 3">
            <a:extLst>
              <a:ext uri="{FF2B5EF4-FFF2-40B4-BE49-F238E27FC236}">
                <a16:creationId xmlns:a16="http://schemas.microsoft.com/office/drawing/2014/main" id="{EB49A99A-752D-7771-F2AD-07668B0857AA}"/>
              </a:ext>
            </a:extLst>
          </p:cNvPr>
          <p:cNvSpPr txBox="1"/>
          <p:nvPr/>
        </p:nvSpPr>
        <p:spPr>
          <a:xfrm>
            <a:off x="9534712" y="2897"/>
            <a:ext cx="1582484" cy="369332"/>
          </a:xfrm>
          <a:prstGeom prst="rect">
            <a:avLst/>
          </a:prstGeom>
          <a:noFill/>
          <a:ln>
            <a:solidFill>
              <a:srgbClr val="002060"/>
            </a:solidFill>
          </a:ln>
        </p:spPr>
        <p:txBody>
          <a:bodyPr wrap="none" rtlCol="0">
            <a:spAutoFit/>
          </a:bodyPr>
          <a:lstStyle/>
          <a:p>
            <a:r>
              <a:rPr lang="ar-JO" b="1" dirty="0">
                <a:solidFill>
                  <a:srgbClr val="002060"/>
                </a:solidFill>
              </a:rPr>
              <a:t>الخيارات من عندي</a:t>
            </a:r>
            <a:endParaRPr lang="en-US" b="1" dirty="0">
              <a:solidFill>
                <a:srgbClr val="002060"/>
              </a:solidFill>
            </a:endParaRPr>
          </a:p>
        </p:txBody>
      </p:sp>
    </p:spTree>
    <p:extLst>
      <p:ext uri="{BB962C8B-B14F-4D97-AF65-F5344CB8AC3E}">
        <p14:creationId xmlns:p14="http://schemas.microsoft.com/office/powerpoint/2010/main" val="283622235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39F10-4CC3-30C3-802B-8F14B6940B37}"/>
              </a:ext>
            </a:extLst>
          </p:cNvPr>
          <p:cNvSpPr>
            <a:spLocks noGrp="1"/>
          </p:cNvSpPr>
          <p:nvPr>
            <p:ph type="title"/>
          </p:nvPr>
        </p:nvSpPr>
        <p:spPr/>
        <p:txBody>
          <a:bodyPr/>
          <a:lstStyle/>
          <a:p>
            <a:r>
              <a:rPr lang="en-US" dirty="0"/>
              <a:t>Ulnar (C8-T1) nerve</a:t>
            </a:r>
          </a:p>
        </p:txBody>
      </p:sp>
      <p:pic>
        <p:nvPicPr>
          <p:cNvPr id="5" name="object 3">
            <a:extLst>
              <a:ext uri="{FF2B5EF4-FFF2-40B4-BE49-F238E27FC236}">
                <a16:creationId xmlns:a16="http://schemas.microsoft.com/office/drawing/2014/main" id="{97A101FB-F209-3B02-47D3-084D3B9D8D9C}"/>
              </a:ext>
            </a:extLst>
          </p:cNvPr>
          <p:cNvPicPr>
            <a:picLocks noGrp="1"/>
          </p:cNvPicPr>
          <p:nvPr>
            <p:ph sz="half" idx="2"/>
          </p:nvPr>
        </p:nvPicPr>
        <p:blipFill>
          <a:blip r:embed="rId2" cstate="print"/>
          <a:stretch>
            <a:fillRect/>
          </a:stretch>
        </p:blipFill>
        <p:spPr>
          <a:xfrm>
            <a:off x="7758113" y="1305026"/>
            <a:ext cx="3595687" cy="2884540"/>
          </a:xfrm>
        </p:spPr>
      </p:pic>
      <p:sp>
        <p:nvSpPr>
          <p:cNvPr id="10" name="Content Placeholder 9">
            <a:extLst>
              <a:ext uri="{FF2B5EF4-FFF2-40B4-BE49-F238E27FC236}">
                <a16:creationId xmlns:a16="http://schemas.microsoft.com/office/drawing/2014/main" id="{DFCCFD7E-9845-1016-A945-F17F768311BF}"/>
              </a:ext>
            </a:extLst>
          </p:cNvPr>
          <p:cNvSpPr>
            <a:spLocks noGrp="1"/>
          </p:cNvSpPr>
          <p:nvPr>
            <p:ph idx="1"/>
          </p:nvPr>
        </p:nvSpPr>
        <p:spPr>
          <a:xfrm>
            <a:off x="838199" y="1305026"/>
            <a:ext cx="6766560" cy="2884540"/>
          </a:xfrm>
        </p:spPr>
        <p:txBody>
          <a:bodyPr>
            <a:normAutofit/>
          </a:bodyPr>
          <a:lstStyle/>
          <a:p>
            <a:r>
              <a:rPr lang="en-US" b="1" dirty="0"/>
              <a:t>This test used to test what muscle ?</a:t>
            </a:r>
          </a:p>
          <a:p>
            <a:pPr marL="914400" lvl="1" indent="-457200">
              <a:buFont typeface="+mj-lt"/>
              <a:buAutoNum type="alphaLcPeriod"/>
            </a:pPr>
            <a:r>
              <a:rPr lang="en-US" dirty="0"/>
              <a:t>Median nerve</a:t>
            </a:r>
          </a:p>
          <a:p>
            <a:pPr marL="914400" lvl="1" indent="-457200">
              <a:buFont typeface="+mj-lt"/>
              <a:buAutoNum type="alphaLcPeriod"/>
            </a:pPr>
            <a:r>
              <a:rPr lang="en-US" dirty="0">
                <a:solidFill>
                  <a:srgbClr val="FF0000"/>
                </a:solidFill>
              </a:rPr>
              <a:t>Ulnar nerve</a:t>
            </a:r>
          </a:p>
          <a:p>
            <a:pPr marL="914400" lvl="1" indent="-457200">
              <a:buFont typeface="+mj-lt"/>
              <a:buAutoNum type="alphaLcPeriod"/>
            </a:pPr>
            <a:r>
              <a:rPr lang="en-US" dirty="0"/>
              <a:t>Radial nerve</a:t>
            </a:r>
          </a:p>
          <a:p>
            <a:pPr marL="914400" lvl="1" indent="-457200">
              <a:buFont typeface="+mj-lt"/>
              <a:buAutoNum type="alphaLcPeriod"/>
            </a:pPr>
            <a:r>
              <a:rPr lang="en-US" dirty="0">
                <a:solidFill>
                  <a:srgbClr val="002060"/>
                </a:solidFill>
              </a:rPr>
              <a:t>Lateral cutaneous nerve of the hand</a:t>
            </a:r>
          </a:p>
          <a:p>
            <a:pPr marL="914400" lvl="1" indent="-457200">
              <a:buFont typeface="+mj-lt"/>
              <a:buAutoNum type="alphaLcPeriod"/>
            </a:pPr>
            <a:r>
              <a:rPr lang="en-US" dirty="0">
                <a:solidFill>
                  <a:srgbClr val="002060"/>
                </a:solidFill>
              </a:rPr>
              <a:t>Superficial radial nerve</a:t>
            </a:r>
          </a:p>
          <a:p>
            <a:pPr marL="914400" lvl="1" indent="-457200">
              <a:buFont typeface="+mj-lt"/>
              <a:buAutoNum type="alphaLcPeriod"/>
            </a:pPr>
            <a:endParaRPr lang="en-US" dirty="0">
              <a:solidFill>
                <a:srgbClr val="002060"/>
              </a:solidFill>
            </a:endParaRPr>
          </a:p>
        </p:txBody>
      </p:sp>
      <p:pic>
        <p:nvPicPr>
          <p:cNvPr id="6" name="object 4">
            <a:extLst>
              <a:ext uri="{FF2B5EF4-FFF2-40B4-BE49-F238E27FC236}">
                <a16:creationId xmlns:a16="http://schemas.microsoft.com/office/drawing/2014/main" id="{6E3E92B1-8D6D-0874-E755-06EDC6EB4CC7}"/>
              </a:ext>
            </a:extLst>
          </p:cNvPr>
          <p:cNvPicPr/>
          <p:nvPr/>
        </p:nvPicPr>
        <p:blipFill>
          <a:blip r:embed="rId3" cstate="print"/>
          <a:stretch>
            <a:fillRect/>
          </a:stretch>
        </p:blipFill>
        <p:spPr>
          <a:xfrm>
            <a:off x="7758113" y="4264490"/>
            <a:ext cx="3595687" cy="1997716"/>
          </a:xfrm>
          <a:prstGeom prst="rect">
            <a:avLst/>
          </a:prstGeom>
        </p:spPr>
      </p:pic>
      <p:sp>
        <p:nvSpPr>
          <p:cNvPr id="7" name="TextBox 6">
            <a:extLst>
              <a:ext uri="{FF2B5EF4-FFF2-40B4-BE49-F238E27FC236}">
                <a16:creationId xmlns:a16="http://schemas.microsoft.com/office/drawing/2014/main" id="{3A75843B-3249-5031-CCBC-FD359BC05C7A}"/>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
        <p:nvSpPr>
          <p:cNvPr id="11" name="TextBox 10">
            <a:extLst>
              <a:ext uri="{FF2B5EF4-FFF2-40B4-BE49-F238E27FC236}">
                <a16:creationId xmlns:a16="http://schemas.microsoft.com/office/drawing/2014/main" id="{67370ADD-3EF0-1AF3-8461-C3A0532ADEE9}"/>
              </a:ext>
            </a:extLst>
          </p:cNvPr>
          <p:cNvSpPr txBox="1"/>
          <p:nvPr/>
        </p:nvSpPr>
        <p:spPr>
          <a:xfrm>
            <a:off x="9301447" y="2897"/>
            <a:ext cx="1806905" cy="369332"/>
          </a:xfrm>
          <a:prstGeom prst="rect">
            <a:avLst/>
          </a:prstGeom>
          <a:noFill/>
          <a:ln>
            <a:solidFill>
              <a:srgbClr val="002060"/>
            </a:solidFill>
          </a:ln>
        </p:spPr>
        <p:txBody>
          <a:bodyPr wrap="none" rtlCol="0">
            <a:spAutoFit/>
          </a:bodyPr>
          <a:lstStyle/>
          <a:p>
            <a:r>
              <a:rPr lang="ar-JO" b="1" dirty="0">
                <a:solidFill>
                  <a:srgbClr val="002060"/>
                </a:solidFill>
              </a:rPr>
              <a:t>اخر خيارين من عندي</a:t>
            </a:r>
            <a:endParaRPr lang="en-US" b="1" dirty="0">
              <a:solidFill>
                <a:srgbClr val="002060"/>
              </a:solidFill>
            </a:endParaRPr>
          </a:p>
        </p:txBody>
      </p:sp>
      <p:sp>
        <p:nvSpPr>
          <p:cNvPr id="13" name="TextBox 12">
            <a:extLst>
              <a:ext uri="{FF2B5EF4-FFF2-40B4-BE49-F238E27FC236}">
                <a16:creationId xmlns:a16="http://schemas.microsoft.com/office/drawing/2014/main" id="{EDC4EF4F-082C-22CA-0A9D-F39ABD841228}"/>
              </a:ext>
            </a:extLst>
          </p:cNvPr>
          <p:cNvSpPr txBox="1"/>
          <p:nvPr/>
        </p:nvSpPr>
        <p:spPr>
          <a:xfrm>
            <a:off x="838199" y="4264490"/>
            <a:ext cx="3968911" cy="2086725"/>
          </a:xfrm>
          <a:prstGeom prst="rect">
            <a:avLst/>
          </a:prstGeom>
          <a:noFill/>
        </p:spPr>
        <p:txBody>
          <a:bodyPr wrap="square">
            <a:spAutoFit/>
          </a:bodyPr>
          <a:lstStyle/>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Positive Froment’s sign (a special test of the wrist for palsy of the ulnar nerve, specifically, the action of adductor pollicis)</a:t>
            </a:r>
          </a:p>
        </p:txBody>
      </p:sp>
      <p:pic>
        <p:nvPicPr>
          <p:cNvPr id="1026" name="Picture 2">
            <a:extLst>
              <a:ext uri="{FF2B5EF4-FFF2-40B4-BE49-F238E27FC236}">
                <a16:creationId xmlns:a16="http://schemas.microsoft.com/office/drawing/2014/main" id="{C5156C6D-18E7-F307-EA79-317F46329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7110" y="4264490"/>
            <a:ext cx="1522503" cy="2086725"/>
          </a:xfrm>
          <a:prstGeom prst="rect">
            <a:avLst/>
          </a:prstGeom>
          <a:noFill/>
          <a:ln w="38100">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06668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66222-0416-8D64-9D0B-A6D95D101F6B}"/>
              </a:ext>
            </a:extLst>
          </p:cNvPr>
          <p:cNvSpPr>
            <a:spLocks noGrp="1"/>
          </p:cNvSpPr>
          <p:nvPr>
            <p:ph type="title"/>
          </p:nvPr>
        </p:nvSpPr>
        <p:spPr/>
        <p:txBody>
          <a:bodyPr/>
          <a:lstStyle/>
          <a:p>
            <a:r>
              <a:rPr lang="en-US" dirty="0"/>
              <a:t>Claw hand</a:t>
            </a:r>
          </a:p>
        </p:txBody>
      </p:sp>
      <p:sp>
        <p:nvSpPr>
          <p:cNvPr id="4" name="Content Placeholder 3">
            <a:extLst>
              <a:ext uri="{FF2B5EF4-FFF2-40B4-BE49-F238E27FC236}">
                <a16:creationId xmlns:a16="http://schemas.microsoft.com/office/drawing/2014/main" id="{380BD5C6-061D-5ADA-2ED9-7ECDCA00F9A4}"/>
              </a:ext>
            </a:extLst>
          </p:cNvPr>
          <p:cNvSpPr>
            <a:spLocks noGrp="1"/>
          </p:cNvSpPr>
          <p:nvPr>
            <p:ph idx="1"/>
          </p:nvPr>
        </p:nvSpPr>
        <p:spPr/>
        <p:txBody>
          <a:bodyPr>
            <a:normAutofit/>
          </a:bodyPr>
          <a:lstStyle/>
          <a:p>
            <a:r>
              <a:rPr lang="en-US" sz="3200" b="1" spc="-10" dirty="0">
                <a:latin typeface="Calibri"/>
                <a:cs typeface="Calibri"/>
              </a:rPr>
              <a:t>What</a:t>
            </a:r>
            <a:r>
              <a:rPr lang="en-US" sz="3200" b="1" spc="-5" dirty="0">
                <a:latin typeface="Calibri"/>
                <a:cs typeface="Calibri"/>
              </a:rPr>
              <a:t> is</a:t>
            </a:r>
            <a:r>
              <a:rPr lang="en-US" sz="3200" b="1" dirty="0">
                <a:latin typeface="Calibri"/>
                <a:cs typeface="Calibri"/>
              </a:rPr>
              <a:t> </a:t>
            </a:r>
            <a:r>
              <a:rPr lang="en-US" sz="3200" b="1" spc="-5" dirty="0">
                <a:latin typeface="Calibri"/>
                <a:cs typeface="Calibri"/>
              </a:rPr>
              <a:t>the </a:t>
            </a:r>
            <a:r>
              <a:rPr lang="en-US" sz="3200" b="1" spc="-10" dirty="0">
                <a:latin typeface="Calibri"/>
                <a:cs typeface="Calibri"/>
              </a:rPr>
              <a:t>name</a:t>
            </a:r>
            <a:r>
              <a:rPr lang="en-US" sz="3200" b="1" spc="35" dirty="0">
                <a:latin typeface="Calibri"/>
                <a:cs typeface="Calibri"/>
              </a:rPr>
              <a:t> </a:t>
            </a:r>
            <a:r>
              <a:rPr lang="en-US" sz="3200" b="1" spc="-10" dirty="0">
                <a:latin typeface="Calibri"/>
                <a:cs typeface="Calibri"/>
              </a:rPr>
              <a:t>of</a:t>
            </a:r>
            <a:r>
              <a:rPr lang="en-US" sz="3200" b="1" spc="-5" dirty="0">
                <a:latin typeface="Calibri"/>
                <a:cs typeface="Calibri"/>
              </a:rPr>
              <a:t> this </a:t>
            </a:r>
            <a:r>
              <a:rPr lang="en-US" sz="3200" b="1" spc="-20" dirty="0">
                <a:latin typeface="Calibri"/>
                <a:cs typeface="Calibri"/>
              </a:rPr>
              <a:t>deformity</a:t>
            </a:r>
            <a:r>
              <a:rPr lang="en-US" sz="3200" b="1" spc="35" dirty="0">
                <a:latin typeface="Calibri"/>
                <a:cs typeface="Calibri"/>
              </a:rPr>
              <a:t> </a:t>
            </a:r>
            <a:r>
              <a:rPr lang="en-US" sz="3200" b="1" spc="-5" dirty="0">
                <a:latin typeface="Calibri"/>
                <a:cs typeface="Calibri"/>
              </a:rPr>
              <a:t>?</a:t>
            </a:r>
          </a:p>
          <a:p>
            <a:pPr lvl="1"/>
            <a:r>
              <a:rPr lang="en-US" sz="2800" spc="-5" dirty="0">
                <a:latin typeface="Calibri"/>
                <a:cs typeface="Calibri"/>
              </a:rPr>
              <a:t>Ulnar claw hand</a:t>
            </a:r>
          </a:p>
          <a:p>
            <a:r>
              <a:rPr lang="en-US" sz="3200" b="1" spc="-10" dirty="0">
                <a:latin typeface="Calibri"/>
                <a:cs typeface="Calibri"/>
              </a:rPr>
              <a:t>What</a:t>
            </a:r>
            <a:r>
              <a:rPr lang="en-US" sz="3200" b="1" spc="-5" dirty="0">
                <a:latin typeface="Calibri"/>
                <a:cs typeface="Calibri"/>
              </a:rPr>
              <a:t> is</a:t>
            </a:r>
            <a:r>
              <a:rPr lang="en-US" sz="3200" b="1" spc="-10" dirty="0">
                <a:latin typeface="Calibri"/>
                <a:cs typeface="Calibri"/>
              </a:rPr>
              <a:t> </a:t>
            </a:r>
            <a:r>
              <a:rPr lang="en-US" sz="3200" b="1" spc="-5" dirty="0">
                <a:latin typeface="Calibri"/>
                <a:cs typeface="Calibri"/>
              </a:rPr>
              <a:t>the</a:t>
            </a:r>
            <a:r>
              <a:rPr lang="en-US" sz="3200" b="1" spc="-10" dirty="0">
                <a:latin typeface="Calibri"/>
                <a:cs typeface="Calibri"/>
              </a:rPr>
              <a:t> </a:t>
            </a:r>
            <a:r>
              <a:rPr lang="en-US" sz="3200" b="1" spc="-15" dirty="0">
                <a:latin typeface="Calibri"/>
                <a:cs typeface="Calibri"/>
              </a:rPr>
              <a:t>nerve</a:t>
            </a:r>
            <a:r>
              <a:rPr lang="en-US" sz="3200" b="1" spc="25" dirty="0">
                <a:latin typeface="Calibri"/>
                <a:cs typeface="Calibri"/>
              </a:rPr>
              <a:t> </a:t>
            </a:r>
            <a:r>
              <a:rPr lang="en-US" sz="3200" b="1" spc="-20" dirty="0">
                <a:latin typeface="Calibri"/>
                <a:cs typeface="Calibri"/>
              </a:rPr>
              <a:t>affected</a:t>
            </a:r>
            <a:r>
              <a:rPr lang="en-US" sz="3200" b="1" spc="-40" dirty="0">
                <a:latin typeface="Calibri"/>
                <a:cs typeface="Calibri"/>
              </a:rPr>
              <a:t> </a:t>
            </a:r>
            <a:r>
              <a:rPr lang="en-US" sz="3200" b="1" spc="-5" dirty="0">
                <a:latin typeface="Calibri"/>
                <a:cs typeface="Calibri"/>
              </a:rPr>
              <a:t>?</a:t>
            </a:r>
          </a:p>
          <a:p>
            <a:pPr lvl="1"/>
            <a:r>
              <a:rPr lang="en-US" sz="2800" dirty="0"/>
              <a:t>Ulnar nerve</a:t>
            </a:r>
          </a:p>
        </p:txBody>
      </p:sp>
      <p:pic>
        <p:nvPicPr>
          <p:cNvPr id="5" name="object 3">
            <a:extLst>
              <a:ext uri="{FF2B5EF4-FFF2-40B4-BE49-F238E27FC236}">
                <a16:creationId xmlns:a16="http://schemas.microsoft.com/office/drawing/2014/main" id="{9E6086DE-74C2-9509-5C96-F6F6A3EA7E2F}"/>
              </a:ext>
            </a:extLst>
          </p:cNvPr>
          <p:cNvPicPr>
            <a:picLocks noGrp="1"/>
          </p:cNvPicPr>
          <p:nvPr>
            <p:ph sz="half" idx="2"/>
          </p:nvPr>
        </p:nvPicPr>
        <p:blipFill>
          <a:blip r:embed="rId2" cstate="print"/>
          <a:stretch>
            <a:fillRect/>
          </a:stretch>
        </p:blipFill>
        <p:spPr>
          <a:xfrm>
            <a:off x="7721221" y="1305026"/>
            <a:ext cx="3632579" cy="2408558"/>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D109412B-B61C-E198-82E2-736A0652E65F}"/>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2223335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4D006-9A5F-58C2-1BA9-4A10A72A995E}"/>
              </a:ext>
            </a:extLst>
          </p:cNvPr>
          <p:cNvSpPr>
            <a:spLocks noGrp="1"/>
          </p:cNvSpPr>
          <p:nvPr>
            <p:ph type="title"/>
          </p:nvPr>
        </p:nvSpPr>
        <p:spPr/>
        <p:txBody>
          <a:bodyPr/>
          <a:lstStyle/>
          <a:p>
            <a:r>
              <a:rPr lang="en-US" dirty="0"/>
              <a:t>Clavicle &amp; Scapula</a:t>
            </a:r>
          </a:p>
        </p:txBody>
      </p:sp>
      <p:sp>
        <p:nvSpPr>
          <p:cNvPr id="3" name="Text Placeholder 2">
            <a:extLst>
              <a:ext uri="{FF2B5EF4-FFF2-40B4-BE49-F238E27FC236}">
                <a16:creationId xmlns:a16="http://schemas.microsoft.com/office/drawing/2014/main" id="{4857F01E-3E96-64D5-9E1B-5B5C84915BB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228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3E799-14BA-DDD9-C884-AE3DFC7D93BC}"/>
              </a:ext>
            </a:extLst>
          </p:cNvPr>
          <p:cNvSpPr>
            <a:spLocks noGrp="1"/>
          </p:cNvSpPr>
          <p:nvPr>
            <p:ph type="title"/>
          </p:nvPr>
        </p:nvSpPr>
        <p:spPr/>
        <p:txBody>
          <a:bodyPr>
            <a:normAutofit/>
          </a:bodyPr>
          <a:lstStyle/>
          <a:p>
            <a:r>
              <a:rPr lang="en-US" dirty="0"/>
              <a:t>Clavicle fracture</a:t>
            </a:r>
          </a:p>
        </p:txBody>
      </p:sp>
      <p:sp>
        <p:nvSpPr>
          <p:cNvPr id="3" name="Content Placeholder 2">
            <a:extLst>
              <a:ext uri="{FF2B5EF4-FFF2-40B4-BE49-F238E27FC236}">
                <a16:creationId xmlns:a16="http://schemas.microsoft.com/office/drawing/2014/main" id="{1FD1B4ED-574F-7093-3F8F-9791B35CD17B}"/>
              </a:ext>
            </a:extLst>
          </p:cNvPr>
          <p:cNvSpPr>
            <a:spLocks noGrp="1"/>
          </p:cNvSpPr>
          <p:nvPr>
            <p:ph idx="1"/>
          </p:nvPr>
        </p:nvSpPr>
        <p:spPr>
          <a:xfrm>
            <a:off x="838200" y="1268082"/>
            <a:ext cx="10515600" cy="5029200"/>
          </a:xfrm>
        </p:spPr>
        <p:txBody>
          <a:bodyPr>
            <a:normAutofit lnSpcReduction="10000"/>
          </a:bodyPr>
          <a:lstStyle/>
          <a:p>
            <a:r>
              <a:rPr lang="en-US" b="1" dirty="0"/>
              <a:t>Epidemiology</a:t>
            </a:r>
            <a:r>
              <a:rPr lang="en-US" dirty="0"/>
              <a:t>: Most commonly occurs in children and adolescents</a:t>
            </a:r>
          </a:p>
          <a:p>
            <a:r>
              <a:rPr lang="en-US" b="1" dirty="0"/>
              <a:t>Mechanism of injury</a:t>
            </a:r>
            <a:r>
              <a:rPr lang="en-US" dirty="0"/>
              <a:t>:</a:t>
            </a:r>
          </a:p>
          <a:p>
            <a:pPr lvl="1"/>
            <a:r>
              <a:rPr lang="en-US" b="1" dirty="0"/>
              <a:t>Direct trauma (95%)</a:t>
            </a:r>
          </a:p>
          <a:p>
            <a:pPr lvl="2"/>
            <a:r>
              <a:rPr lang="en-US" sz="2200" dirty="0"/>
              <a:t>Fall onto the shoulder, lateral compression; most common cause</a:t>
            </a:r>
          </a:p>
          <a:p>
            <a:pPr lvl="2"/>
            <a:r>
              <a:rPr lang="en-US" sz="2200" dirty="0"/>
              <a:t>Direct blow to the clavicle; comminuted fracture</a:t>
            </a:r>
          </a:p>
          <a:p>
            <a:pPr lvl="1"/>
            <a:r>
              <a:rPr lang="en-US" b="1" dirty="0"/>
              <a:t>Indirect trauma (5%)</a:t>
            </a:r>
            <a:r>
              <a:rPr lang="en-US" dirty="0"/>
              <a:t>: mainly falls onto an outstretched hand</a:t>
            </a:r>
          </a:p>
          <a:p>
            <a:r>
              <a:rPr lang="en-US" b="1" dirty="0"/>
              <a:t>Classification</a:t>
            </a:r>
            <a:r>
              <a:rPr lang="en-US" dirty="0"/>
              <a:t>: </a:t>
            </a:r>
            <a:r>
              <a:rPr lang="en-US" dirty="0">
                <a:solidFill>
                  <a:srgbClr val="00B050"/>
                </a:solidFill>
              </a:rPr>
              <a:t>Allman classification system</a:t>
            </a:r>
          </a:p>
          <a:p>
            <a:pPr lvl="1"/>
            <a:r>
              <a:rPr lang="en-US" b="1" dirty="0"/>
              <a:t>Group I</a:t>
            </a:r>
            <a:r>
              <a:rPr lang="en-US" dirty="0"/>
              <a:t>: Midshaft fracture/middle third (Most common site of fracture)</a:t>
            </a:r>
          </a:p>
          <a:p>
            <a:pPr lvl="2"/>
            <a:r>
              <a:rPr lang="en-US" sz="2200" dirty="0"/>
              <a:t>because it’s the weakest point; not protected by muscles and thin bone cortex</a:t>
            </a:r>
          </a:p>
          <a:p>
            <a:pPr lvl="1"/>
            <a:r>
              <a:rPr lang="en-US" b="1" dirty="0"/>
              <a:t>Group II</a:t>
            </a:r>
            <a:r>
              <a:rPr lang="en-US" dirty="0"/>
              <a:t>: Lateral/distal third</a:t>
            </a:r>
          </a:p>
          <a:p>
            <a:pPr lvl="1"/>
            <a:r>
              <a:rPr lang="en-US" b="1" dirty="0"/>
              <a:t>Group III</a:t>
            </a:r>
            <a:r>
              <a:rPr lang="en-US" dirty="0"/>
              <a:t>: Medial/proximal third (Rare)</a:t>
            </a:r>
          </a:p>
          <a:p>
            <a:pPr lvl="2"/>
            <a:r>
              <a:rPr lang="en-US" sz="2200" dirty="0"/>
              <a:t>Fractures in this area occur infrequently because of surrounding muscles and ligaments that protect the clavicle. Thus, this fracture raise suspicion of accompanying injuries</a:t>
            </a:r>
          </a:p>
        </p:txBody>
      </p:sp>
    </p:spTree>
    <p:extLst>
      <p:ext uri="{BB962C8B-B14F-4D97-AF65-F5344CB8AC3E}">
        <p14:creationId xmlns:p14="http://schemas.microsoft.com/office/powerpoint/2010/main" val="98828813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73FA-0998-B86F-4FF0-B140E03455A3}"/>
              </a:ext>
            </a:extLst>
          </p:cNvPr>
          <p:cNvSpPr>
            <a:spLocks noGrp="1"/>
          </p:cNvSpPr>
          <p:nvPr>
            <p:ph type="title"/>
          </p:nvPr>
        </p:nvSpPr>
        <p:spPr/>
        <p:txBody>
          <a:bodyPr/>
          <a:lstStyle/>
          <a:p>
            <a:r>
              <a:rPr lang="en-US" dirty="0">
                <a:solidFill>
                  <a:srgbClr val="00B050"/>
                </a:solidFill>
              </a:rPr>
              <a:t>Allman classification system</a:t>
            </a:r>
            <a:endParaRPr lang="en-US" dirty="0"/>
          </a:p>
        </p:txBody>
      </p:sp>
      <p:pic>
        <p:nvPicPr>
          <p:cNvPr id="1026" name="Picture 2" descr="Allman classification of clavicle fractures">
            <a:extLst>
              <a:ext uri="{FF2B5EF4-FFF2-40B4-BE49-F238E27FC236}">
                <a16:creationId xmlns:a16="http://schemas.microsoft.com/office/drawing/2014/main" id="{5A69BE6D-9DFB-6777-5316-7A9C9BFC4B5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928" b="2216"/>
          <a:stretch/>
        </p:blipFill>
        <p:spPr bwMode="auto">
          <a:xfrm>
            <a:off x="1041918" y="1179417"/>
            <a:ext cx="10108164" cy="510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05813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2BF9C-5A94-649F-68AC-241CDAB485B0}"/>
              </a:ext>
            </a:extLst>
          </p:cNvPr>
          <p:cNvSpPr>
            <a:spLocks noGrp="1"/>
          </p:cNvSpPr>
          <p:nvPr>
            <p:ph type="title"/>
          </p:nvPr>
        </p:nvSpPr>
        <p:spPr/>
        <p:txBody>
          <a:bodyPr/>
          <a:lstStyle/>
          <a:p>
            <a:r>
              <a:rPr lang="en-US" dirty="0"/>
              <a:t>Diagnostics</a:t>
            </a:r>
          </a:p>
        </p:txBody>
      </p:sp>
      <p:sp>
        <p:nvSpPr>
          <p:cNvPr id="3" name="Content Placeholder 2">
            <a:extLst>
              <a:ext uri="{FF2B5EF4-FFF2-40B4-BE49-F238E27FC236}">
                <a16:creationId xmlns:a16="http://schemas.microsoft.com/office/drawing/2014/main" id="{C76F396A-E754-4D74-3417-8C8B3B84F493}"/>
              </a:ext>
            </a:extLst>
          </p:cNvPr>
          <p:cNvSpPr>
            <a:spLocks noGrp="1"/>
          </p:cNvSpPr>
          <p:nvPr>
            <p:ph idx="1"/>
          </p:nvPr>
        </p:nvSpPr>
        <p:spPr/>
        <p:txBody>
          <a:bodyPr/>
          <a:lstStyle/>
          <a:p>
            <a:r>
              <a:rPr lang="en-US" b="1" dirty="0"/>
              <a:t>Physical examination</a:t>
            </a:r>
          </a:p>
          <a:p>
            <a:pPr lvl="1"/>
            <a:r>
              <a:rPr lang="en-US" dirty="0"/>
              <a:t>Assess for neurovascular compromise and compartment syndrome</a:t>
            </a:r>
          </a:p>
          <a:p>
            <a:pPr lvl="2"/>
            <a:r>
              <a:rPr lang="en-US" sz="2200" dirty="0">
                <a:solidFill>
                  <a:srgbClr val="00B050"/>
                </a:solidFill>
              </a:rPr>
              <a:t>Weak pulses: possible injury of the subclavian artery</a:t>
            </a:r>
          </a:p>
          <a:p>
            <a:pPr lvl="2"/>
            <a:r>
              <a:rPr lang="en-US" sz="2200" dirty="0">
                <a:solidFill>
                  <a:srgbClr val="00B050"/>
                </a:solidFill>
              </a:rPr>
              <a:t>Dysfunction of a distal nerve: possible injury of the brachial plexus</a:t>
            </a:r>
          </a:p>
          <a:p>
            <a:pPr lvl="2"/>
            <a:r>
              <a:rPr lang="en-US" sz="2200" dirty="0">
                <a:solidFill>
                  <a:srgbClr val="00B050"/>
                </a:solidFill>
              </a:rPr>
              <a:t>Massive swelling and discoloration: possible injury of the subclavian vein</a:t>
            </a:r>
          </a:p>
          <a:p>
            <a:r>
              <a:rPr lang="en-US" b="1" dirty="0"/>
              <a:t>Imaging</a:t>
            </a:r>
          </a:p>
          <a:p>
            <a:pPr lvl="1"/>
            <a:r>
              <a:rPr lang="en-US" b="1" dirty="0"/>
              <a:t>Best initial test</a:t>
            </a:r>
            <a:r>
              <a:rPr lang="en-US" dirty="0"/>
              <a:t>: x‑ray in 2 views (Upright anteroposterior view, 45° cephalic tilt view)</a:t>
            </a:r>
          </a:p>
          <a:p>
            <a:pPr lvl="2"/>
            <a:r>
              <a:rPr lang="en-US" sz="2200" dirty="0">
                <a:solidFill>
                  <a:srgbClr val="0070C0"/>
                </a:solidFill>
              </a:rPr>
              <a:t>Why upright AP ? Gravity effect will lead to better view of deformity</a:t>
            </a:r>
          </a:p>
          <a:p>
            <a:pPr lvl="1"/>
            <a:r>
              <a:rPr lang="en-US" dirty="0"/>
              <a:t>CT/MRI when associated injuries are suspected or x‑ray findings are inconclusive</a:t>
            </a:r>
          </a:p>
        </p:txBody>
      </p:sp>
    </p:spTree>
    <p:extLst>
      <p:ext uri="{BB962C8B-B14F-4D97-AF65-F5344CB8AC3E}">
        <p14:creationId xmlns:p14="http://schemas.microsoft.com/office/powerpoint/2010/main" val="344776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2D7CE-D72B-029E-242E-9DAE506BDEDA}"/>
              </a:ext>
            </a:extLst>
          </p:cNvPr>
          <p:cNvSpPr>
            <a:spLocks noGrp="1"/>
          </p:cNvSpPr>
          <p:nvPr>
            <p:ph type="title"/>
          </p:nvPr>
        </p:nvSpPr>
        <p:spPr/>
        <p:txBody>
          <a:bodyPr>
            <a:normAutofit/>
          </a:bodyPr>
          <a:lstStyle/>
          <a:p>
            <a:r>
              <a:rPr lang="en-US" dirty="0"/>
              <a:t>According to Salter-Harris classification</a:t>
            </a:r>
          </a:p>
        </p:txBody>
      </p:sp>
      <p:sp>
        <p:nvSpPr>
          <p:cNvPr id="3" name="Content Placeholder 2">
            <a:extLst>
              <a:ext uri="{FF2B5EF4-FFF2-40B4-BE49-F238E27FC236}">
                <a16:creationId xmlns:a16="http://schemas.microsoft.com/office/drawing/2014/main" id="{07C72679-2DCB-5636-CC50-049FE4150285}"/>
              </a:ext>
            </a:extLst>
          </p:cNvPr>
          <p:cNvSpPr>
            <a:spLocks noGrp="1"/>
          </p:cNvSpPr>
          <p:nvPr>
            <p:ph idx="1"/>
          </p:nvPr>
        </p:nvSpPr>
        <p:spPr/>
        <p:txBody>
          <a:bodyPr/>
          <a:lstStyle/>
          <a:p>
            <a:pPr marL="0" indent="0">
              <a:buNone/>
            </a:pPr>
            <a:r>
              <a:rPr lang="en-US" dirty="0"/>
              <a:t>What is the type of this fracture ?</a:t>
            </a:r>
          </a:p>
          <a:p>
            <a:r>
              <a:rPr lang="en-US" dirty="0"/>
              <a:t>Type I</a:t>
            </a:r>
          </a:p>
          <a:p>
            <a:r>
              <a:rPr lang="en-US" dirty="0"/>
              <a:t>Type II</a:t>
            </a:r>
          </a:p>
          <a:p>
            <a:r>
              <a:rPr lang="en-US" dirty="0"/>
              <a:t>Type III</a:t>
            </a:r>
          </a:p>
          <a:p>
            <a:r>
              <a:rPr lang="en-US" dirty="0">
                <a:solidFill>
                  <a:srgbClr val="FF0000"/>
                </a:solidFill>
              </a:rPr>
              <a:t>Type IV</a:t>
            </a:r>
          </a:p>
          <a:p>
            <a:r>
              <a:rPr lang="en-US" dirty="0"/>
              <a:t>Type V</a:t>
            </a:r>
          </a:p>
        </p:txBody>
      </p:sp>
      <p:pic>
        <p:nvPicPr>
          <p:cNvPr id="5" name="object 9">
            <a:extLst>
              <a:ext uri="{FF2B5EF4-FFF2-40B4-BE49-F238E27FC236}">
                <a16:creationId xmlns:a16="http://schemas.microsoft.com/office/drawing/2014/main" id="{8F38405A-3AE1-614C-77B5-E711E41429CD}"/>
              </a:ext>
            </a:extLst>
          </p:cNvPr>
          <p:cNvPicPr>
            <a:picLocks noGrp="1"/>
          </p:cNvPicPr>
          <p:nvPr>
            <p:ph sz="half" idx="2"/>
          </p:nvPr>
        </p:nvPicPr>
        <p:blipFill rotWithShape="1">
          <a:blip r:embed="rId2" cstate="print"/>
          <a:srcRect r="41256"/>
          <a:stretch/>
        </p:blipFill>
        <p:spPr>
          <a:xfrm>
            <a:off x="7784622" y="1306512"/>
            <a:ext cx="3542668" cy="4870452"/>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27B97A14-789B-2515-49DD-8D3861FAECA7}"/>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23973257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65C6-F6B2-0C78-5297-F7FB7B50612E}"/>
              </a:ext>
            </a:extLst>
          </p:cNvPr>
          <p:cNvSpPr>
            <a:spLocks noGrp="1"/>
          </p:cNvSpPr>
          <p:nvPr>
            <p:ph type="title"/>
          </p:nvPr>
        </p:nvSpPr>
        <p:spPr/>
        <p:txBody>
          <a:bodyPr>
            <a:normAutofit/>
          </a:bodyPr>
          <a:lstStyle/>
          <a:p>
            <a:r>
              <a:rPr lang="en-US" dirty="0"/>
              <a:t>Physical examination</a:t>
            </a:r>
          </a:p>
        </p:txBody>
      </p:sp>
      <p:grpSp>
        <p:nvGrpSpPr>
          <p:cNvPr id="10" name="Group 9">
            <a:extLst>
              <a:ext uri="{FF2B5EF4-FFF2-40B4-BE49-F238E27FC236}">
                <a16:creationId xmlns:a16="http://schemas.microsoft.com/office/drawing/2014/main" id="{7397567D-F9C6-4EF1-FB66-39E7C3895CC9}"/>
              </a:ext>
            </a:extLst>
          </p:cNvPr>
          <p:cNvGrpSpPr/>
          <p:nvPr/>
        </p:nvGrpSpPr>
        <p:grpSpPr>
          <a:xfrm>
            <a:off x="838200" y="1311837"/>
            <a:ext cx="10515600" cy="4393303"/>
            <a:chOff x="2847975" y="1268413"/>
            <a:chExt cx="11661475" cy="4872037"/>
          </a:xfrm>
        </p:grpSpPr>
        <p:pic>
          <p:nvPicPr>
            <p:cNvPr id="11" name="Picture 5">
              <a:extLst>
                <a:ext uri="{FF2B5EF4-FFF2-40B4-BE49-F238E27FC236}">
                  <a16:creationId xmlns:a16="http://schemas.microsoft.com/office/drawing/2014/main" id="{DC5724EF-33BF-D530-A708-B633387975CF}"/>
                </a:ext>
              </a:extLst>
            </p:cNvPr>
            <p:cNvPicPr>
              <a:picLocks noChangeAspect="1"/>
            </p:cNvPicPr>
            <p:nvPr/>
          </p:nvPicPr>
          <p:blipFill rotWithShape="1">
            <a:blip r:embed="rId2"/>
            <a:srcRect l="3339" t="1480"/>
            <a:stretch/>
          </p:blipFill>
          <p:spPr>
            <a:xfrm>
              <a:off x="9433248" y="1268413"/>
              <a:ext cx="5076202" cy="4872037"/>
            </a:xfrm>
            <a:prstGeom prst="rect">
              <a:avLst/>
            </a:prstGeom>
            <a:ln>
              <a:noFill/>
            </a:ln>
            <a:effectLst>
              <a:outerShdw blurRad="292100" dist="139700" dir="2700000" algn="tl" rotWithShape="0">
                <a:srgbClr val="333333">
                  <a:alpha val="65000"/>
                </a:srgbClr>
              </a:outerShdw>
            </a:effectLst>
          </p:spPr>
        </p:pic>
        <p:pic>
          <p:nvPicPr>
            <p:cNvPr id="12" name="Picture 4">
              <a:extLst>
                <a:ext uri="{FF2B5EF4-FFF2-40B4-BE49-F238E27FC236}">
                  <a16:creationId xmlns:a16="http://schemas.microsoft.com/office/drawing/2014/main" id="{708E8E72-C1B7-B955-A31E-5AA2874715E4}"/>
                </a:ext>
              </a:extLst>
            </p:cNvPr>
            <p:cNvPicPr>
              <a:picLocks noChangeAspect="1"/>
            </p:cNvPicPr>
            <p:nvPr/>
          </p:nvPicPr>
          <p:blipFill>
            <a:blip r:embed="rId3"/>
            <a:stretch>
              <a:fillRect/>
            </a:stretch>
          </p:blipFill>
          <p:spPr>
            <a:xfrm>
              <a:off x="2847975" y="1268413"/>
              <a:ext cx="6496049" cy="4872037"/>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410926064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F6F9-341D-C8B7-3DBC-FF0A9563551F}"/>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BEFEA0E9-D93D-23CD-F06B-B3003AC985D7}"/>
              </a:ext>
            </a:extLst>
          </p:cNvPr>
          <p:cNvSpPr>
            <a:spLocks noGrp="1"/>
          </p:cNvSpPr>
          <p:nvPr>
            <p:ph idx="1"/>
          </p:nvPr>
        </p:nvSpPr>
        <p:spPr>
          <a:xfrm>
            <a:off x="838201" y="1268082"/>
            <a:ext cx="7550018" cy="4871938"/>
          </a:xfrm>
        </p:spPr>
        <p:txBody>
          <a:bodyPr>
            <a:normAutofit fontScale="92500" lnSpcReduction="20000"/>
          </a:bodyPr>
          <a:lstStyle/>
          <a:p>
            <a:r>
              <a:rPr lang="en-US" b="1" dirty="0"/>
              <a:t>Midshaft (group I) fractures</a:t>
            </a:r>
          </a:p>
          <a:p>
            <a:pPr lvl="1"/>
            <a:r>
              <a:rPr lang="en-US" dirty="0"/>
              <a:t>Mostly conservative treatment (e.g., simple shoulder sling) for 4–6 weeks</a:t>
            </a:r>
          </a:p>
          <a:p>
            <a:pPr lvl="1"/>
            <a:r>
              <a:rPr lang="en-US" dirty="0"/>
              <a:t>Exception: excessively shortened or displaced fractures (require surgery)</a:t>
            </a:r>
          </a:p>
          <a:p>
            <a:r>
              <a:rPr lang="en-US" b="1" dirty="0"/>
              <a:t>Lateral (group II) fractures</a:t>
            </a:r>
          </a:p>
          <a:p>
            <a:pPr lvl="1"/>
            <a:r>
              <a:rPr lang="en-US" dirty="0"/>
              <a:t>Stable fractures: conservative treatment (e.g., simple shoulder sling)</a:t>
            </a:r>
          </a:p>
          <a:p>
            <a:pPr lvl="1"/>
            <a:r>
              <a:rPr lang="en-US" dirty="0"/>
              <a:t>Unstable fractures</a:t>
            </a:r>
          </a:p>
          <a:p>
            <a:pPr lvl="2"/>
            <a:r>
              <a:rPr lang="en-US" sz="2200" dirty="0"/>
              <a:t>Surgical fixation (e.g., tension banding, clavicular plate) is typically indicated</a:t>
            </a:r>
          </a:p>
          <a:p>
            <a:pPr lvl="2"/>
            <a:r>
              <a:rPr lang="en-US" sz="2200" dirty="0"/>
              <a:t>If needed, ligament repair</a:t>
            </a:r>
          </a:p>
          <a:p>
            <a:r>
              <a:rPr lang="en-US" b="1" dirty="0"/>
              <a:t>Medial (group III) fractures</a:t>
            </a:r>
          </a:p>
          <a:p>
            <a:pPr lvl="1"/>
            <a:r>
              <a:rPr lang="en-US" dirty="0"/>
              <a:t>Conservative treatment (similar to group I fractures)</a:t>
            </a:r>
          </a:p>
          <a:p>
            <a:pPr lvl="1"/>
            <a:r>
              <a:rPr lang="en-US" dirty="0"/>
              <a:t>Displacement is uncommon due to strong ligamentous attachments.</a:t>
            </a:r>
          </a:p>
        </p:txBody>
      </p:sp>
      <p:pic>
        <p:nvPicPr>
          <p:cNvPr id="8194" name="Picture 2" descr="Medical Arm Sling with Split Strap Technology, Ergonomic Design by Custom  SLR, Healjoy">
            <a:extLst>
              <a:ext uri="{FF2B5EF4-FFF2-40B4-BE49-F238E27FC236}">
                <a16:creationId xmlns:a16="http://schemas.microsoft.com/office/drawing/2014/main" id="{1ABDB023-534E-725B-CE2F-7A302DE54A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41" t="6980" r="25493"/>
          <a:stretch/>
        </p:blipFill>
        <p:spPr bwMode="auto">
          <a:xfrm>
            <a:off x="8388221" y="1268082"/>
            <a:ext cx="2965580" cy="29539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1D41893-B47E-7EB8-8F94-24B680183733}"/>
              </a:ext>
            </a:extLst>
          </p:cNvPr>
          <p:cNvSpPr txBox="1"/>
          <p:nvPr/>
        </p:nvSpPr>
        <p:spPr>
          <a:xfrm>
            <a:off x="8388220" y="4226767"/>
            <a:ext cx="2965580" cy="1477328"/>
          </a:xfrm>
          <a:prstGeom prst="rect">
            <a:avLst/>
          </a:prstGeom>
          <a:noFill/>
        </p:spPr>
        <p:txBody>
          <a:bodyPr wrap="square" rtlCol="0">
            <a:spAutoFit/>
          </a:bodyPr>
          <a:lstStyle/>
          <a:p>
            <a:r>
              <a:rPr lang="en-US" b="1" dirty="0">
                <a:solidFill>
                  <a:srgbClr val="0070C0"/>
                </a:solidFill>
              </a:rPr>
              <a:t>Why do we use shoulder sling in clavicle fractures ?</a:t>
            </a:r>
          </a:p>
          <a:p>
            <a:pPr marL="285750" indent="-285750">
              <a:buFont typeface="Courier New" panose="02070309020205020404" pitchFamily="49" charset="0"/>
              <a:buChar char="o"/>
            </a:pPr>
            <a:r>
              <a:rPr lang="en-US" dirty="0">
                <a:solidFill>
                  <a:srgbClr val="0070C0"/>
                </a:solidFill>
              </a:rPr>
              <a:t>To override the upper limb weight from the clavicle to the cervical spine</a:t>
            </a:r>
          </a:p>
        </p:txBody>
      </p:sp>
    </p:spTree>
    <p:extLst>
      <p:ext uri="{BB962C8B-B14F-4D97-AF65-F5344CB8AC3E}">
        <p14:creationId xmlns:p14="http://schemas.microsoft.com/office/powerpoint/2010/main" val="13394783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08A3B7-08D8-0D64-89BB-C27D50AC3E42}"/>
              </a:ext>
            </a:extLst>
          </p:cNvPr>
          <p:cNvSpPr>
            <a:spLocks noGrp="1"/>
          </p:cNvSpPr>
          <p:nvPr>
            <p:ph type="title"/>
          </p:nvPr>
        </p:nvSpPr>
        <p:spPr/>
        <p:txBody>
          <a:bodyPr/>
          <a:lstStyle/>
          <a:p>
            <a:r>
              <a:rPr lang="en-US" dirty="0">
                <a:solidFill>
                  <a:srgbClr val="FF0000"/>
                </a:solidFill>
              </a:rPr>
              <a:t>Hx: </a:t>
            </a:r>
            <a:r>
              <a:rPr lang="en-US" spc="-15" dirty="0">
                <a:solidFill>
                  <a:srgbClr val="FF0000"/>
                </a:solidFill>
              </a:rPr>
              <a:t>Falling</a:t>
            </a:r>
            <a:r>
              <a:rPr lang="en-US" spc="-35" dirty="0">
                <a:solidFill>
                  <a:srgbClr val="FF0000"/>
                </a:solidFill>
              </a:rPr>
              <a:t> </a:t>
            </a:r>
            <a:r>
              <a:rPr lang="en-US" dirty="0">
                <a:solidFill>
                  <a:srgbClr val="FF0000"/>
                </a:solidFill>
              </a:rPr>
              <a:t>on</a:t>
            </a:r>
            <a:r>
              <a:rPr lang="en-US" spc="-15" dirty="0">
                <a:solidFill>
                  <a:srgbClr val="FF0000"/>
                </a:solidFill>
              </a:rPr>
              <a:t> outstretched </a:t>
            </a:r>
            <a:r>
              <a:rPr lang="en-US" spc="-890" dirty="0">
                <a:solidFill>
                  <a:srgbClr val="FF0000"/>
                </a:solidFill>
              </a:rPr>
              <a:t> </a:t>
            </a:r>
            <a:r>
              <a:rPr lang="en-US" dirty="0">
                <a:solidFill>
                  <a:srgbClr val="FF0000"/>
                </a:solidFill>
              </a:rPr>
              <a:t>hand (FOOSH)</a:t>
            </a:r>
          </a:p>
        </p:txBody>
      </p:sp>
      <p:sp>
        <p:nvSpPr>
          <p:cNvPr id="6" name="Content Placeholder 5">
            <a:extLst>
              <a:ext uri="{FF2B5EF4-FFF2-40B4-BE49-F238E27FC236}">
                <a16:creationId xmlns:a16="http://schemas.microsoft.com/office/drawing/2014/main" id="{F7AE5AA8-E765-120D-4891-7968B8D0A23A}"/>
              </a:ext>
            </a:extLst>
          </p:cNvPr>
          <p:cNvSpPr>
            <a:spLocks noGrp="1"/>
          </p:cNvSpPr>
          <p:nvPr>
            <p:ph sz="half" idx="1"/>
          </p:nvPr>
        </p:nvSpPr>
        <p:spPr>
          <a:xfrm>
            <a:off x="838199" y="1306851"/>
            <a:ext cx="6346371" cy="4446005"/>
          </a:xfrm>
        </p:spPr>
        <p:txBody>
          <a:bodyPr/>
          <a:lstStyle/>
          <a:p>
            <a:r>
              <a:rPr lang="en-US" dirty="0"/>
              <a:t>Diagnosis</a:t>
            </a:r>
          </a:p>
          <a:p>
            <a:pPr lvl="1"/>
            <a:r>
              <a:rPr lang="en-US" dirty="0"/>
              <a:t>Clavicle fracture</a:t>
            </a:r>
          </a:p>
          <a:p>
            <a:r>
              <a:rPr lang="en-US" dirty="0"/>
              <a:t>What is the muscle that exerts action on the medial side of the fractured bone?</a:t>
            </a:r>
          </a:p>
          <a:p>
            <a:pPr marL="914400" lvl="1" indent="-457200">
              <a:buFont typeface="+mj-lt"/>
              <a:buAutoNum type="alphaLcPeriod"/>
            </a:pPr>
            <a:r>
              <a:rPr lang="en-US" sz="2400" dirty="0">
                <a:solidFill>
                  <a:srgbClr val="FF0000"/>
                </a:solidFill>
                <a:latin typeface="Calibri"/>
                <a:cs typeface="Calibri"/>
              </a:rPr>
              <a:t>S</a:t>
            </a:r>
            <a:r>
              <a:rPr lang="en-US" sz="2400" spc="-25" dirty="0">
                <a:solidFill>
                  <a:srgbClr val="FF0000"/>
                </a:solidFill>
                <a:latin typeface="Calibri"/>
                <a:cs typeface="Calibri"/>
              </a:rPr>
              <a:t>t</a:t>
            </a:r>
            <a:r>
              <a:rPr lang="en-US" sz="2400" spc="-5" dirty="0">
                <a:solidFill>
                  <a:srgbClr val="FF0000"/>
                </a:solidFill>
                <a:latin typeface="Calibri"/>
                <a:cs typeface="Calibri"/>
              </a:rPr>
              <a:t>e</a:t>
            </a:r>
            <a:r>
              <a:rPr lang="en-US" sz="2400" spc="5" dirty="0">
                <a:solidFill>
                  <a:srgbClr val="FF0000"/>
                </a:solidFill>
                <a:latin typeface="Calibri"/>
                <a:cs typeface="Calibri"/>
              </a:rPr>
              <a:t>rn</a:t>
            </a:r>
            <a:r>
              <a:rPr lang="en-US" sz="2400" spc="-5" dirty="0">
                <a:solidFill>
                  <a:srgbClr val="FF0000"/>
                </a:solidFill>
                <a:latin typeface="Calibri"/>
                <a:cs typeface="Calibri"/>
              </a:rPr>
              <a:t>o</a:t>
            </a:r>
            <a:r>
              <a:rPr lang="en-US" sz="2400" spc="10" dirty="0">
                <a:solidFill>
                  <a:srgbClr val="FF0000"/>
                </a:solidFill>
                <a:latin typeface="Calibri"/>
                <a:cs typeface="Calibri"/>
              </a:rPr>
              <a:t>c</a:t>
            </a:r>
            <a:r>
              <a:rPr lang="en-US" sz="2400" spc="-15" dirty="0">
                <a:solidFill>
                  <a:srgbClr val="FF0000"/>
                </a:solidFill>
                <a:latin typeface="Calibri"/>
                <a:cs typeface="Calibri"/>
              </a:rPr>
              <a:t>l</a:t>
            </a:r>
            <a:r>
              <a:rPr lang="en-US" sz="2400" spc="-5" dirty="0">
                <a:solidFill>
                  <a:srgbClr val="FF0000"/>
                </a:solidFill>
                <a:latin typeface="Calibri"/>
                <a:cs typeface="Calibri"/>
              </a:rPr>
              <a:t>e</a:t>
            </a:r>
            <a:r>
              <a:rPr lang="en-US" sz="2400" spc="-15" dirty="0">
                <a:solidFill>
                  <a:srgbClr val="FF0000"/>
                </a:solidFill>
                <a:latin typeface="Calibri"/>
                <a:cs typeface="Calibri"/>
              </a:rPr>
              <a:t>i</a:t>
            </a:r>
            <a:r>
              <a:rPr lang="en-US" sz="2400" dirty="0">
                <a:solidFill>
                  <a:srgbClr val="FF0000"/>
                </a:solidFill>
                <a:latin typeface="Calibri"/>
                <a:cs typeface="Calibri"/>
              </a:rPr>
              <a:t>d</a:t>
            </a:r>
            <a:r>
              <a:rPr lang="en-US" sz="2400" spc="-5" dirty="0">
                <a:solidFill>
                  <a:srgbClr val="FF0000"/>
                </a:solidFill>
                <a:latin typeface="Calibri"/>
                <a:cs typeface="Calibri"/>
              </a:rPr>
              <a:t>om</a:t>
            </a:r>
            <a:r>
              <a:rPr lang="en-US" sz="2400" spc="5" dirty="0">
                <a:solidFill>
                  <a:srgbClr val="FF0000"/>
                </a:solidFill>
                <a:latin typeface="Calibri"/>
                <a:cs typeface="Calibri"/>
              </a:rPr>
              <a:t>a</a:t>
            </a:r>
            <a:r>
              <a:rPr lang="en-US" sz="2400" spc="-20" dirty="0">
                <a:solidFill>
                  <a:srgbClr val="FF0000"/>
                </a:solidFill>
                <a:latin typeface="Calibri"/>
                <a:cs typeface="Calibri"/>
              </a:rPr>
              <a:t>s</a:t>
            </a:r>
            <a:r>
              <a:rPr lang="en-US" sz="2400" spc="-30" dirty="0">
                <a:solidFill>
                  <a:srgbClr val="FF0000"/>
                </a:solidFill>
                <a:latin typeface="Calibri"/>
                <a:cs typeface="Calibri"/>
              </a:rPr>
              <a:t>t</a:t>
            </a:r>
            <a:r>
              <a:rPr lang="en-US" sz="2400" spc="-5" dirty="0">
                <a:solidFill>
                  <a:srgbClr val="FF0000"/>
                </a:solidFill>
                <a:latin typeface="Calibri"/>
                <a:cs typeface="Calibri"/>
              </a:rPr>
              <a:t>o</a:t>
            </a:r>
            <a:r>
              <a:rPr lang="en-US" sz="2400" spc="-15" dirty="0">
                <a:solidFill>
                  <a:srgbClr val="FF0000"/>
                </a:solidFill>
                <a:latin typeface="Calibri"/>
                <a:cs typeface="Calibri"/>
              </a:rPr>
              <a:t>i</a:t>
            </a:r>
            <a:r>
              <a:rPr lang="en-US" sz="2400" spc="5" dirty="0">
                <a:solidFill>
                  <a:srgbClr val="FF0000"/>
                </a:solidFill>
                <a:latin typeface="Calibri"/>
                <a:cs typeface="Calibri"/>
              </a:rPr>
              <a:t>d</a:t>
            </a:r>
          </a:p>
          <a:p>
            <a:pPr marL="914400" lvl="1" indent="-457200">
              <a:buFont typeface="+mj-lt"/>
              <a:buAutoNum type="alphaLcPeriod"/>
            </a:pPr>
            <a:r>
              <a:rPr lang="en-US" dirty="0">
                <a:solidFill>
                  <a:srgbClr val="002060"/>
                </a:solidFill>
              </a:rPr>
              <a:t>Trapezius</a:t>
            </a:r>
          </a:p>
          <a:p>
            <a:pPr marL="914400" lvl="1" indent="-457200">
              <a:buFont typeface="+mj-lt"/>
              <a:buAutoNum type="alphaLcPeriod"/>
            </a:pPr>
            <a:r>
              <a:rPr lang="en-US" dirty="0">
                <a:solidFill>
                  <a:srgbClr val="002060"/>
                </a:solidFill>
              </a:rPr>
              <a:t>Deltoid muscles</a:t>
            </a:r>
          </a:p>
          <a:p>
            <a:pPr marL="914400" lvl="1" indent="-457200">
              <a:buFont typeface="+mj-lt"/>
              <a:buAutoNum type="alphaLcPeriod"/>
            </a:pPr>
            <a:endParaRPr lang="en-US" dirty="0">
              <a:solidFill>
                <a:srgbClr val="002060"/>
              </a:solidFill>
            </a:endParaRPr>
          </a:p>
          <a:p>
            <a:pPr marL="457200" lvl="1" indent="0" algn="ctr">
              <a:buNone/>
            </a:pPr>
            <a:r>
              <a:rPr lang="ar-JO" dirty="0">
                <a:solidFill>
                  <a:srgbClr val="002060"/>
                </a:solidFill>
              </a:rPr>
              <a:t>السؤال كان بدون خيارات فقط الجواب الخيارات الثانية إضافة من عندي</a:t>
            </a:r>
            <a:endParaRPr lang="en-US" dirty="0">
              <a:solidFill>
                <a:srgbClr val="002060"/>
              </a:solidFill>
            </a:endParaRPr>
          </a:p>
          <a:p>
            <a:pPr lvl="1"/>
            <a:endParaRPr lang="en-US" dirty="0"/>
          </a:p>
        </p:txBody>
      </p:sp>
      <p:pic>
        <p:nvPicPr>
          <p:cNvPr id="8" name="object 9">
            <a:extLst>
              <a:ext uri="{FF2B5EF4-FFF2-40B4-BE49-F238E27FC236}">
                <a16:creationId xmlns:a16="http://schemas.microsoft.com/office/drawing/2014/main" id="{4F1A5726-A025-DF14-8641-E14C12722C05}"/>
              </a:ext>
            </a:extLst>
          </p:cNvPr>
          <p:cNvPicPr>
            <a:picLocks noGrp="1"/>
          </p:cNvPicPr>
          <p:nvPr>
            <p:ph sz="half" idx="2"/>
          </p:nvPr>
        </p:nvPicPr>
        <p:blipFill>
          <a:blip r:embed="rId2" cstate="print"/>
          <a:stretch>
            <a:fillRect/>
          </a:stretch>
        </p:blipFill>
        <p:spPr>
          <a:xfrm>
            <a:off x="7367900" y="1306852"/>
            <a:ext cx="3985900" cy="2789288"/>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1A048AF6-CB25-6AD9-15BE-87115389BB3B}"/>
              </a:ext>
            </a:extLst>
          </p:cNvPr>
          <p:cNvSpPr txBox="1"/>
          <p:nvPr/>
        </p:nvSpPr>
        <p:spPr>
          <a:xfrm>
            <a:off x="44354" y="2278193"/>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(1)</a:t>
            </a:r>
            <a:endParaRPr lang="en-US" sz="1400" b="1" dirty="0">
              <a:solidFill>
                <a:srgbClr val="FF0000"/>
              </a:solidFill>
            </a:endParaRPr>
          </a:p>
        </p:txBody>
      </p:sp>
      <p:sp>
        <p:nvSpPr>
          <p:cNvPr id="10" name="TextBox 9">
            <a:extLst>
              <a:ext uri="{FF2B5EF4-FFF2-40B4-BE49-F238E27FC236}">
                <a16:creationId xmlns:a16="http://schemas.microsoft.com/office/drawing/2014/main" id="{EDE91CAF-D2C2-C0E4-8117-6D330EFF0B85}"/>
              </a:ext>
            </a:extLst>
          </p:cNvPr>
          <p:cNvSpPr txBox="1"/>
          <p:nvPr/>
        </p:nvSpPr>
        <p:spPr>
          <a:xfrm>
            <a:off x="44354" y="1363796"/>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(1)</a:t>
            </a:r>
            <a:endParaRPr lang="en-US" sz="1400" b="1" dirty="0">
              <a:solidFill>
                <a:srgbClr val="FF0000"/>
              </a:solidFill>
            </a:endParaRPr>
          </a:p>
        </p:txBody>
      </p:sp>
      <p:sp>
        <p:nvSpPr>
          <p:cNvPr id="11" name="TextBox 10">
            <a:extLst>
              <a:ext uri="{FF2B5EF4-FFF2-40B4-BE49-F238E27FC236}">
                <a16:creationId xmlns:a16="http://schemas.microsoft.com/office/drawing/2014/main" id="{092E7E3D-E0E0-EF72-4D56-2BE31311D958}"/>
              </a:ext>
            </a:extLst>
          </p:cNvPr>
          <p:cNvSpPr txBox="1"/>
          <p:nvPr/>
        </p:nvSpPr>
        <p:spPr>
          <a:xfrm>
            <a:off x="7367900" y="4275528"/>
            <a:ext cx="3985900" cy="1477328"/>
          </a:xfrm>
          <a:prstGeom prst="rect">
            <a:avLst/>
          </a:prstGeom>
          <a:noFill/>
          <a:ln>
            <a:solidFill>
              <a:srgbClr val="0070C0"/>
            </a:solidFill>
          </a:ln>
        </p:spPr>
        <p:txBody>
          <a:bodyPr wrap="square" rtlCol="0">
            <a:spAutoFit/>
          </a:bodyPr>
          <a:lstStyle/>
          <a:p>
            <a:pPr algn="ctr"/>
            <a:r>
              <a:rPr lang="en-US" b="1" dirty="0">
                <a:solidFill>
                  <a:srgbClr val="0070C0"/>
                </a:solidFill>
              </a:rPr>
              <a:t>Muscle attachments</a:t>
            </a:r>
          </a:p>
          <a:p>
            <a:r>
              <a:rPr lang="en-US" b="1" dirty="0">
                <a:solidFill>
                  <a:srgbClr val="0070C0"/>
                </a:solidFill>
              </a:rPr>
              <a:t>Lateral one-third</a:t>
            </a:r>
            <a:r>
              <a:rPr lang="en-US" dirty="0">
                <a:solidFill>
                  <a:srgbClr val="0070C0"/>
                </a:solidFill>
              </a:rPr>
              <a:t>: trapezius and deltoid muscles</a:t>
            </a:r>
          </a:p>
          <a:p>
            <a:r>
              <a:rPr lang="en-US" b="1" dirty="0">
                <a:solidFill>
                  <a:srgbClr val="0070C0"/>
                </a:solidFill>
              </a:rPr>
              <a:t>Medial two-thirds</a:t>
            </a:r>
            <a:r>
              <a:rPr lang="en-US" dirty="0">
                <a:solidFill>
                  <a:srgbClr val="0070C0"/>
                </a:solidFill>
              </a:rPr>
              <a:t>: sternocleidomastoid, pectoralis major, and subclavius muscles</a:t>
            </a:r>
          </a:p>
        </p:txBody>
      </p:sp>
      <p:sp>
        <p:nvSpPr>
          <p:cNvPr id="2" name="TextBox 1">
            <a:extLst>
              <a:ext uri="{FF2B5EF4-FFF2-40B4-BE49-F238E27FC236}">
                <a16:creationId xmlns:a16="http://schemas.microsoft.com/office/drawing/2014/main" id="{94126384-CBA7-7DA2-2C03-80B985D90E5D}"/>
              </a:ext>
            </a:extLst>
          </p:cNvPr>
          <p:cNvSpPr txBox="1"/>
          <p:nvPr/>
        </p:nvSpPr>
        <p:spPr>
          <a:xfrm>
            <a:off x="10904755" y="2897"/>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spTree>
    <p:extLst>
      <p:ext uri="{BB962C8B-B14F-4D97-AF65-F5344CB8AC3E}">
        <p14:creationId xmlns:p14="http://schemas.microsoft.com/office/powerpoint/2010/main" val="190998745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67445-8894-4953-C0FF-B4BB9D991661}"/>
              </a:ext>
            </a:extLst>
          </p:cNvPr>
          <p:cNvSpPr>
            <a:spLocks noGrp="1"/>
          </p:cNvSpPr>
          <p:nvPr>
            <p:ph type="title"/>
          </p:nvPr>
        </p:nvSpPr>
        <p:spPr/>
        <p:txBody>
          <a:bodyPr/>
          <a:lstStyle/>
          <a:p>
            <a:r>
              <a:rPr lang="en-US" dirty="0"/>
              <a:t>What is your diagnosis ?</a:t>
            </a:r>
          </a:p>
        </p:txBody>
      </p:sp>
      <p:sp>
        <p:nvSpPr>
          <p:cNvPr id="3" name="Content Placeholder 2">
            <a:extLst>
              <a:ext uri="{FF2B5EF4-FFF2-40B4-BE49-F238E27FC236}">
                <a16:creationId xmlns:a16="http://schemas.microsoft.com/office/drawing/2014/main" id="{5B0F31A2-935B-5244-BEC2-C0AD4D24ECB2}"/>
              </a:ext>
            </a:extLst>
          </p:cNvPr>
          <p:cNvSpPr>
            <a:spLocks noGrp="1"/>
          </p:cNvSpPr>
          <p:nvPr>
            <p:ph idx="1"/>
          </p:nvPr>
        </p:nvSpPr>
        <p:spPr/>
        <p:txBody>
          <a:bodyPr/>
          <a:lstStyle/>
          <a:p>
            <a:r>
              <a:rPr lang="en-US" dirty="0">
                <a:solidFill>
                  <a:srgbClr val="002060"/>
                </a:solidFill>
              </a:rPr>
              <a:t>Sternoclavicular joint </a:t>
            </a:r>
            <a:r>
              <a:rPr lang="en-US" spc="-10" dirty="0">
                <a:solidFill>
                  <a:srgbClr val="002060"/>
                </a:solidFill>
              </a:rPr>
              <a:t>dislocation</a:t>
            </a:r>
          </a:p>
          <a:p>
            <a:r>
              <a:rPr lang="en-US" spc="-10" dirty="0">
                <a:solidFill>
                  <a:srgbClr val="002060"/>
                </a:solidFill>
              </a:rPr>
              <a:t>Medial fracture</a:t>
            </a:r>
          </a:p>
          <a:p>
            <a:r>
              <a:rPr lang="en-US" spc="-10" dirty="0">
                <a:solidFill>
                  <a:srgbClr val="002060"/>
                </a:solidFill>
              </a:rPr>
              <a:t>Midshaft fracture</a:t>
            </a:r>
          </a:p>
          <a:p>
            <a:r>
              <a:rPr lang="en-US" spc="-10" dirty="0">
                <a:solidFill>
                  <a:srgbClr val="002060"/>
                </a:solidFill>
              </a:rPr>
              <a:t>Lateral fracture</a:t>
            </a:r>
          </a:p>
          <a:p>
            <a:r>
              <a:rPr lang="en-US" spc="5" dirty="0">
                <a:solidFill>
                  <a:srgbClr val="FF0000"/>
                </a:solidFill>
              </a:rPr>
              <a:t>A</a:t>
            </a:r>
            <a:r>
              <a:rPr lang="en-US" spc="15" dirty="0">
                <a:solidFill>
                  <a:srgbClr val="FF0000"/>
                </a:solidFill>
              </a:rPr>
              <a:t>c</a:t>
            </a:r>
            <a:r>
              <a:rPr lang="en-US" spc="-80" dirty="0">
                <a:solidFill>
                  <a:srgbClr val="FF0000"/>
                </a:solidFill>
              </a:rPr>
              <a:t>r</a:t>
            </a:r>
            <a:r>
              <a:rPr lang="en-US" dirty="0">
                <a:solidFill>
                  <a:srgbClr val="FF0000"/>
                </a:solidFill>
              </a:rPr>
              <a:t>om</a:t>
            </a:r>
            <a:r>
              <a:rPr lang="en-US" spc="-25" dirty="0">
                <a:solidFill>
                  <a:srgbClr val="FF0000"/>
                </a:solidFill>
              </a:rPr>
              <a:t>i</a:t>
            </a:r>
            <a:r>
              <a:rPr lang="en-US" spc="-5" dirty="0">
                <a:solidFill>
                  <a:srgbClr val="FF0000"/>
                </a:solidFill>
              </a:rPr>
              <a:t>ocl</a:t>
            </a:r>
            <a:r>
              <a:rPr lang="en-US" spc="-65" dirty="0">
                <a:solidFill>
                  <a:srgbClr val="FF0000"/>
                </a:solidFill>
              </a:rPr>
              <a:t>a</a:t>
            </a:r>
            <a:r>
              <a:rPr lang="en-US" dirty="0">
                <a:solidFill>
                  <a:srgbClr val="FF0000"/>
                </a:solidFill>
              </a:rPr>
              <a:t>v</a:t>
            </a:r>
            <a:r>
              <a:rPr lang="en-US" spc="-20" dirty="0">
                <a:solidFill>
                  <a:srgbClr val="FF0000"/>
                </a:solidFill>
              </a:rPr>
              <a:t>i</a:t>
            </a:r>
            <a:r>
              <a:rPr lang="en-US" dirty="0">
                <a:solidFill>
                  <a:srgbClr val="FF0000"/>
                </a:solidFill>
              </a:rPr>
              <a:t>c</a:t>
            </a:r>
            <a:r>
              <a:rPr lang="en-US" spc="20" dirty="0">
                <a:solidFill>
                  <a:srgbClr val="FF0000"/>
                </a:solidFill>
              </a:rPr>
              <a:t>u</a:t>
            </a:r>
            <a:r>
              <a:rPr lang="en-US" dirty="0">
                <a:solidFill>
                  <a:srgbClr val="FF0000"/>
                </a:solidFill>
              </a:rPr>
              <a:t>lar </a:t>
            </a:r>
            <a:r>
              <a:rPr lang="en-US" spc="-15" dirty="0">
                <a:solidFill>
                  <a:srgbClr val="FF0000"/>
                </a:solidFill>
              </a:rPr>
              <a:t>joint</a:t>
            </a:r>
            <a:r>
              <a:rPr lang="en-US" spc="-30" dirty="0">
                <a:solidFill>
                  <a:srgbClr val="FF0000"/>
                </a:solidFill>
              </a:rPr>
              <a:t> </a:t>
            </a:r>
            <a:r>
              <a:rPr lang="en-US" spc="-10" dirty="0">
                <a:solidFill>
                  <a:srgbClr val="FF0000"/>
                </a:solidFill>
              </a:rPr>
              <a:t>dislocation</a:t>
            </a:r>
          </a:p>
        </p:txBody>
      </p:sp>
      <p:pic>
        <p:nvPicPr>
          <p:cNvPr id="5" name="object 3">
            <a:extLst>
              <a:ext uri="{FF2B5EF4-FFF2-40B4-BE49-F238E27FC236}">
                <a16:creationId xmlns:a16="http://schemas.microsoft.com/office/drawing/2014/main" id="{6E6C840C-2783-618E-3D64-D29AB7E8DD67}"/>
              </a:ext>
            </a:extLst>
          </p:cNvPr>
          <p:cNvPicPr>
            <a:picLocks noGrp="1"/>
          </p:cNvPicPr>
          <p:nvPr>
            <p:ph sz="half" idx="2"/>
          </p:nvPr>
        </p:nvPicPr>
        <p:blipFill>
          <a:blip r:embed="rId2" cstate="print"/>
          <a:stretch>
            <a:fillRect/>
          </a:stretch>
        </p:blipFill>
        <p:spPr>
          <a:xfrm>
            <a:off x="7758113" y="1305026"/>
            <a:ext cx="3595687" cy="264622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8C9AA6C7-8283-2957-AABD-DAF6B4A93DE7}"/>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6" name="TextBox 5">
            <a:extLst>
              <a:ext uri="{FF2B5EF4-FFF2-40B4-BE49-F238E27FC236}">
                <a16:creationId xmlns:a16="http://schemas.microsoft.com/office/drawing/2014/main" id="{17DA9FB7-9D02-9F22-3F7A-27F9F43351D4}"/>
              </a:ext>
            </a:extLst>
          </p:cNvPr>
          <p:cNvSpPr txBox="1"/>
          <p:nvPr/>
        </p:nvSpPr>
        <p:spPr>
          <a:xfrm>
            <a:off x="9534712" y="2897"/>
            <a:ext cx="1582484" cy="369332"/>
          </a:xfrm>
          <a:prstGeom prst="rect">
            <a:avLst/>
          </a:prstGeom>
          <a:noFill/>
          <a:ln>
            <a:solidFill>
              <a:srgbClr val="002060"/>
            </a:solidFill>
          </a:ln>
        </p:spPr>
        <p:txBody>
          <a:bodyPr wrap="none" rtlCol="0">
            <a:spAutoFit/>
          </a:bodyPr>
          <a:lstStyle/>
          <a:p>
            <a:r>
              <a:rPr lang="ar-JO" b="1" dirty="0">
                <a:solidFill>
                  <a:srgbClr val="002060"/>
                </a:solidFill>
              </a:rPr>
              <a:t>الخيارات من عندي</a:t>
            </a:r>
            <a:endParaRPr lang="en-US" b="1" dirty="0">
              <a:solidFill>
                <a:srgbClr val="002060"/>
              </a:solidFill>
            </a:endParaRPr>
          </a:p>
        </p:txBody>
      </p:sp>
    </p:spTree>
    <p:extLst>
      <p:ext uri="{BB962C8B-B14F-4D97-AF65-F5344CB8AC3E}">
        <p14:creationId xmlns:p14="http://schemas.microsoft.com/office/powerpoint/2010/main" val="351192473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6A3CC3-2936-318B-6C96-C8A0E724C27E}"/>
              </a:ext>
            </a:extLst>
          </p:cNvPr>
          <p:cNvSpPr>
            <a:spLocks noGrp="1"/>
          </p:cNvSpPr>
          <p:nvPr>
            <p:ph type="title"/>
          </p:nvPr>
        </p:nvSpPr>
        <p:spPr/>
        <p:txBody>
          <a:bodyPr/>
          <a:lstStyle/>
          <a:p>
            <a:r>
              <a:rPr lang="en-US" dirty="0"/>
              <a:t>Scapula pathologies</a:t>
            </a:r>
          </a:p>
        </p:txBody>
      </p:sp>
      <p:sp>
        <p:nvSpPr>
          <p:cNvPr id="6" name="Content Placeholder 5">
            <a:extLst>
              <a:ext uri="{FF2B5EF4-FFF2-40B4-BE49-F238E27FC236}">
                <a16:creationId xmlns:a16="http://schemas.microsoft.com/office/drawing/2014/main" id="{8A17158F-C7CC-A8DC-7662-2DDB51B930F5}"/>
              </a:ext>
            </a:extLst>
          </p:cNvPr>
          <p:cNvSpPr>
            <a:spLocks noGrp="1"/>
          </p:cNvSpPr>
          <p:nvPr>
            <p:ph idx="1"/>
          </p:nvPr>
        </p:nvSpPr>
        <p:spPr/>
        <p:txBody>
          <a:bodyPr/>
          <a:lstStyle/>
          <a:p>
            <a:pPr marL="514350" indent="-514350">
              <a:buFont typeface="+mj-lt"/>
              <a:buAutoNum type="arabicPeriod"/>
            </a:pPr>
            <a:r>
              <a:rPr lang="en-US" b="1" dirty="0"/>
              <a:t>Winged scapula</a:t>
            </a:r>
          </a:p>
          <a:p>
            <a:pPr lvl="1"/>
            <a:r>
              <a:rPr lang="en-US" dirty="0"/>
              <a:t>Medial winging from disruption to Long thoracic nerve </a:t>
            </a:r>
            <a:r>
              <a:rPr lang="en-US" dirty="0">
                <a:latin typeface="Arial" panose="020B0604020202020204" pitchFamily="34" charset="0"/>
                <a:cs typeface="Arial" panose="020B0604020202020204" pitchFamily="34" charset="0"/>
              </a:rPr>
              <a:t>→ </a:t>
            </a:r>
            <a:r>
              <a:rPr lang="en-US" dirty="0"/>
              <a:t>Serratus anterior</a:t>
            </a:r>
          </a:p>
          <a:p>
            <a:pPr lvl="1"/>
            <a:r>
              <a:rPr lang="en-US" dirty="0"/>
              <a:t>Lateral winging from disruption to</a:t>
            </a:r>
          </a:p>
          <a:p>
            <a:pPr lvl="2"/>
            <a:r>
              <a:rPr lang="en-US" sz="2400" dirty="0"/>
              <a:t>Spinal accessory</a:t>
            </a:r>
            <a:r>
              <a:rPr lang="en-US" sz="2400" dirty="0">
                <a:latin typeface="Arial" panose="020B0604020202020204" pitchFamily="34" charset="0"/>
                <a:cs typeface="Arial" panose="020B0604020202020204" pitchFamily="34" charset="0"/>
              </a:rPr>
              <a:t> →</a:t>
            </a:r>
            <a:r>
              <a:rPr lang="en-US" sz="2400" dirty="0"/>
              <a:t> Trapezius </a:t>
            </a:r>
          </a:p>
          <a:p>
            <a:pPr lvl="2"/>
            <a:r>
              <a:rPr lang="en-US" sz="2400" dirty="0"/>
              <a:t>Dorsal scapular </a:t>
            </a:r>
            <a:r>
              <a:rPr lang="en-US" sz="2400" dirty="0">
                <a:latin typeface="Arial" panose="020B0604020202020204" pitchFamily="34" charset="0"/>
                <a:cs typeface="Arial" panose="020B0604020202020204" pitchFamily="34" charset="0"/>
              </a:rPr>
              <a:t>→ </a:t>
            </a:r>
            <a:r>
              <a:rPr lang="en-US" sz="2400" dirty="0"/>
              <a:t>Rhomboids </a:t>
            </a:r>
          </a:p>
          <a:p>
            <a:pPr marL="514350" indent="-514350">
              <a:buFont typeface="+mj-lt"/>
              <a:buAutoNum type="arabicPeriod"/>
            </a:pPr>
            <a:r>
              <a:rPr lang="en-US" b="1" dirty="0"/>
              <a:t>Scapula fractures</a:t>
            </a:r>
          </a:p>
          <a:p>
            <a:pPr lvl="1"/>
            <a:r>
              <a:rPr lang="en-US" dirty="0"/>
              <a:t>Uncommon; the scapula is protected by muscles and thoracic cage</a:t>
            </a:r>
          </a:p>
          <a:p>
            <a:pPr lvl="1"/>
            <a:r>
              <a:rPr lang="en-US" dirty="0"/>
              <a:t>Scapular fracture indicates major trauma (multi-traumatic patients)</a:t>
            </a:r>
          </a:p>
        </p:txBody>
      </p:sp>
    </p:spTree>
    <p:extLst>
      <p:ext uri="{BB962C8B-B14F-4D97-AF65-F5344CB8AC3E}">
        <p14:creationId xmlns:p14="http://schemas.microsoft.com/office/powerpoint/2010/main" val="7350011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6BE347-2D4D-2736-3823-7FEFFF8C5D29}"/>
              </a:ext>
            </a:extLst>
          </p:cNvPr>
          <p:cNvSpPr>
            <a:spLocks noGrp="1"/>
          </p:cNvSpPr>
          <p:nvPr>
            <p:ph type="title"/>
          </p:nvPr>
        </p:nvSpPr>
        <p:spPr/>
        <p:txBody>
          <a:bodyPr>
            <a:normAutofit/>
          </a:bodyPr>
          <a:lstStyle/>
          <a:p>
            <a:r>
              <a:rPr lang="en-US" dirty="0"/>
              <a:t>Winged Scapula</a:t>
            </a:r>
          </a:p>
        </p:txBody>
      </p:sp>
      <p:pic>
        <p:nvPicPr>
          <p:cNvPr id="5" name="object 9">
            <a:extLst>
              <a:ext uri="{FF2B5EF4-FFF2-40B4-BE49-F238E27FC236}">
                <a16:creationId xmlns:a16="http://schemas.microsoft.com/office/drawing/2014/main" id="{6330EB7D-EDEF-6680-16E8-4B4A72EF632B}"/>
              </a:ext>
            </a:extLst>
          </p:cNvPr>
          <p:cNvPicPr>
            <a:picLocks noGrp="1"/>
          </p:cNvPicPr>
          <p:nvPr>
            <p:ph sz="half" idx="2"/>
          </p:nvPr>
        </p:nvPicPr>
        <p:blipFill>
          <a:blip r:embed="rId2" cstate="print"/>
          <a:stretch>
            <a:fillRect/>
          </a:stretch>
        </p:blipFill>
        <p:spPr>
          <a:xfrm>
            <a:off x="7758113" y="1305026"/>
            <a:ext cx="3595687" cy="3595687"/>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BA736E8E-E284-8DFB-7369-6629E9CA08F9}"/>
              </a:ext>
            </a:extLst>
          </p:cNvPr>
          <p:cNvSpPr>
            <a:spLocks noGrp="1"/>
          </p:cNvSpPr>
          <p:nvPr>
            <p:ph idx="1"/>
          </p:nvPr>
        </p:nvSpPr>
        <p:spPr/>
        <p:txBody>
          <a:bodyPr/>
          <a:lstStyle/>
          <a:p>
            <a:r>
              <a:rPr lang="en-US" b="1" spc="-10" dirty="0"/>
              <a:t>What is this </a:t>
            </a:r>
            <a:r>
              <a:rPr lang="en-US" sz="2800" b="1" spc="-10" dirty="0"/>
              <a:t>deformity ?</a:t>
            </a:r>
            <a:endParaRPr lang="en-US" b="1" dirty="0"/>
          </a:p>
          <a:p>
            <a:pPr lvl="1"/>
            <a:r>
              <a:rPr lang="en-US" dirty="0"/>
              <a:t>Lateral winging of scapula</a:t>
            </a:r>
          </a:p>
          <a:p>
            <a:r>
              <a:rPr lang="en-US" sz="2800" b="1" spc="-10" dirty="0"/>
              <a:t>What </a:t>
            </a:r>
            <a:r>
              <a:rPr lang="en-US" sz="2800" b="1" spc="-5" dirty="0"/>
              <a:t>is the </a:t>
            </a:r>
            <a:r>
              <a:rPr lang="en-US" sz="2800" b="1" dirty="0"/>
              <a:t>name </a:t>
            </a:r>
            <a:r>
              <a:rPr lang="en-US" sz="2800" b="1" spc="-415" dirty="0"/>
              <a:t> </a:t>
            </a:r>
            <a:r>
              <a:rPr lang="en-US" sz="2800" b="1" dirty="0"/>
              <a:t>of</a:t>
            </a:r>
            <a:r>
              <a:rPr lang="en-US" sz="2800" b="1" spc="-35" dirty="0"/>
              <a:t> </a:t>
            </a:r>
            <a:r>
              <a:rPr lang="en-US" sz="2800" b="1" spc="-5" dirty="0"/>
              <a:t>the</a:t>
            </a:r>
            <a:r>
              <a:rPr lang="en-US" sz="2800" b="1" dirty="0"/>
              <a:t> </a:t>
            </a:r>
            <a:r>
              <a:rPr lang="en-US" sz="2800" b="1" spc="-25" dirty="0"/>
              <a:t>affected</a:t>
            </a:r>
            <a:r>
              <a:rPr lang="en-US" sz="2800" b="1" spc="25" dirty="0"/>
              <a:t> </a:t>
            </a:r>
            <a:r>
              <a:rPr lang="en-US" sz="2800" b="1" spc="-5" dirty="0"/>
              <a:t>muscle ?</a:t>
            </a:r>
          </a:p>
          <a:p>
            <a:pPr lvl="1"/>
            <a:r>
              <a:rPr lang="en-US" dirty="0"/>
              <a:t>Trapezius muscle</a:t>
            </a:r>
          </a:p>
          <a:p>
            <a:r>
              <a:rPr lang="en-US" sz="2800" b="1" spc="-10" dirty="0">
                <a:solidFill>
                  <a:srgbClr val="0070C0"/>
                </a:solidFill>
              </a:rPr>
              <a:t>What </a:t>
            </a:r>
            <a:r>
              <a:rPr lang="en-US" sz="2800" b="1" spc="-5" dirty="0">
                <a:solidFill>
                  <a:srgbClr val="0070C0"/>
                </a:solidFill>
              </a:rPr>
              <a:t>is the </a:t>
            </a:r>
            <a:r>
              <a:rPr lang="en-US" sz="2800" b="1" dirty="0">
                <a:solidFill>
                  <a:srgbClr val="0070C0"/>
                </a:solidFill>
              </a:rPr>
              <a:t>name </a:t>
            </a:r>
            <a:r>
              <a:rPr lang="en-US" sz="2800" b="1" spc="-415" dirty="0">
                <a:solidFill>
                  <a:srgbClr val="0070C0"/>
                </a:solidFill>
              </a:rPr>
              <a:t> </a:t>
            </a:r>
            <a:r>
              <a:rPr lang="en-US" sz="2800" b="1" dirty="0">
                <a:solidFill>
                  <a:srgbClr val="0070C0"/>
                </a:solidFill>
              </a:rPr>
              <a:t>of</a:t>
            </a:r>
            <a:r>
              <a:rPr lang="en-US" sz="2800" b="1" spc="-35" dirty="0">
                <a:solidFill>
                  <a:srgbClr val="0070C0"/>
                </a:solidFill>
              </a:rPr>
              <a:t> </a:t>
            </a:r>
            <a:r>
              <a:rPr lang="en-US" sz="2800" b="1" spc="-5" dirty="0">
                <a:solidFill>
                  <a:srgbClr val="0070C0"/>
                </a:solidFill>
              </a:rPr>
              <a:t>the</a:t>
            </a:r>
            <a:r>
              <a:rPr lang="en-US" sz="2800" b="1" dirty="0">
                <a:solidFill>
                  <a:srgbClr val="0070C0"/>
                </a:solidFill>
              </a:rPr>
              <a:t> </a:t>
            </a:r>
            <a:r>
              <a:rPr lang="en-US" sz="2800" b="1" spc="-25" dirty="0">
                <a:solidFill>
                  <a:srgbClr val="0070C0"/>
                </a:solidFill>
              </a:rPr>
              <a:t>affected</a:t>
            </a:r>
            <a:r>
              <a:rPr lang="en-US" sz="2800" b="1" spc="25" dirty="0">
                <a:solidFill>
                  <a:srgbClr val="0070C0"/>
                </a:solidFill>
              </a:rPr>
              <a:t> </a:t>
            </a:r>
            <a:r>
              <a:rPr lang="en-US" sz="2800" b="1" spc="-5" dirty="0">
                <a:solidFill>
                  <a:srgbClr val="0070C0"/>
                </a:solidFill>
              </a:rPr>
              <a:t>nerve ?</a:t>
            </a:r>
          </a:p>
          <a:p>
            <a:pPr lvl="1"/>
            <a:r>
              <a:rPr lang="en-US" sz="2400" dirty="0">
                <a:solidFill>
                  <a:srgbClr val="0070C0"/>
                </a:solidFill>
              </a:rPr>
              <a:t>Spinal accessory</a:t>
            </a:r>
            <a:endParaRPr lang="en-US" spc="-10" dirty="0">
              <a:solidFill>
                <a:srgbClr val="0070C0"/>
              </a:solidFill>
            </a:endParaRPr>
          </a:p>
        </p:txBody>
      </p:sp>
      <p:sp>
        <p:nvSpPr>
          <p:cNvPr id="2" name="TextBox 1">
            <a:extLst>
              <a:ext uri="{FF2B5EF4-FFF2-40B4-BE49-F238E27FC236}">
                <a16:creationId xmlns:a16="http://schemas.microsoft.com/office/drawing/2014/main" id="{EA3FE6AE-43CE-02F8-972C-19796CC9A88E}"/>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45971844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AD06-7B9F-9A0E-9946-4F6CA6CB440F}"/>
              </a:ext>
            </a:extLst>
          </p:cNvPr>
          <p:cNvSpPr>
            <a:spLocks noGrp="1"/>
          </p:cNvSpPr>
          <p:nvPr>
            <p:ph type="title"/>
          </p:nvPr>
        </p:nvSpPr>
        <p:spPr/>
        <p:txBody>
          <a:bodyPr/>
          <a:lstStyle/>
          <a:p>
            <a:r>
              <a:rPr lang="en-US" dirty="0"/>
              <a:t>Winged Scapula</a:t>
            </a:r>
          </a:p>
        </p:txBody>
      </p:sp>
      <p:sp>
        <p:nvSpPr>
          <p:cNvPr id="4" name="Content Placeholder 3">
            <a:extLst>
              <a:ext uri="{FF2B5EF4-FFF2-40B4-BE49-F238E27FC236}">
                <a16:creationId xmlns:a16="http://schemas.microsoft.com/office/drawing/2014/main" id="{E68679C7-BE3D-4CC8-8E78-4BF6F6E10C3E}"/>
              </a:ext>
            </a:extLst>
          </p:cNvPr>
          <p:cNvSpPr>
            <a:spLocks noGrp="1"/>
          </p:cNvSpPr>
          <p:nvPr>
            <p:ph idx="1"/>
          </p:nvPr>
        </p:nvSpPr>
        <p:spPr/>
        <p:txBody>
          <a:bodyPr/>
          <a:lstStyle/>
          <a:p>
            <a:r>
              <a:rPr lang="en-US" b="1" spc="-25" dirty="0">
                <a:solidFill>
                  <a:srgbClr val="0070C0"/>
                </a:solidFill>
              </a:rPr>
              <a:t>What is this deformity ?</a:t>
            </a:r>
          </a:p>
          <a:p>
            <a:pPr lvl="1"/>
            <a:r>
              <a:rPr lang="en-US" spc="-25" dirty="0">
                <a:solidFill>
                  <a:srgbClr val="0070C0"/>
                </a:solidFill>
              </a:rPr>
              <a:t>Medial winging of scapula</a:t>
            </a:r>
          </a:p>
          <a:p>
            <a:r>
              <a:rPr lang="en-US" b="1" spc="-25" dirty="0"/>
              <a:t>What is the name  of the affected muscle ?</a:t>
            </a:r>
          </a:p>
          <a:p>
            <a:pPr lvl="1"/>
            <a:r>
              <a:rPr lang="en-US" spc="-20" dirty="0"/>
              <a:t>Serratus</a:t>
            </a:r>
            <a:r>
              <a:rPr lang="en-US" spc="-40" dirty="0"/>
              <a:t> </a:t>
            </a:r>
            <a:r>
              <a:rPr lang="en-US" spc="-15" dirty="0"/>
              <a:t>anterior </a:t>
            </a:r>
          </a:p>
          <a:p>
            <a:r>
              <a:rPr lang="en-US" b="1" spc="-25" dirty="0"/>
              <a:t>What is the name  of the affected nerve ?</a:t>
            </a:r>
          </a:p>
          <a:p>
            <a:pPr lvl="1"/>
            <a:r>
              <a:rPr lang="en-US" dirty="0"/>
              <a:t>Long </a:t>
            </a:r>
            <a:r>
              <a:rPr lang="en-US" spc="-10" dirty="0"/>
              <a:t>thoracic </a:t>
            </a:r>
            <a:r>
              <a:rPr lang="en-US" spc="-5" dirty="0"/>
              <a:t>nerve</a:t>
            </a:r>
            <a:endParaRPr lang="en-US" spc="-25" dirty="0"/>
          </a:p>
        </p:txBody>
      </p:sp>
      <p:pic>
        <p:nvPicPr>
          <p:cNvPr id="5" name="object 8">
            <a:extLst>
              <a:ext uri="{FF2B5EF4-FFF2-40B4-BE49-F238E27FC236}">
                <a16:creationId xmlns:a16="http://schemas.microsoft.com/office/drawing/2014/main" id="{E5FE18A7-8CD3-2E2F-3759-D000273F5C5B}"/>
              </a:ext>
            </a:extLst>
          </p:cNvPr>
          <p:cNvPicPr>
            <a:picLocks noGrp="1"/>
          </p:cNvPicPr>
          <p:nvPr>
            <p:ph sz="half" idx="2"/>
          </p:nvPr>
        </p:nvPicPr>
        <p:blipFill rotWithShape="1">
          <a:blip r:embed="rId2" cstate="print"/>
          <a:srcRect l="8574" t="7659" b="9772"/>
          <a:stretch/>
        </p:blipFill>
        <p:spPr>
          <a:xfrm>
            <a:off x="8192278" y="1305026"/>
            <a:ext cx="3161522" cy="402149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E77067A2-1EBF-DDF4-778A-4B73A27A85B1}"/>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69681060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206BE-29CB-121D-1C9D-388A15CA6443}"/>
              </a:ext>
            </a:extLst>
          </p:cNvPr>
          <p:cNvSpPr>
            <a:spLocks noGrp="1"/>
          </p:cNvSpPr>
          <p:nvPr>
            <p:ph type="title"/>
          </p:nvPr>
        </p:nvSpPr>
        <p:spPr/>
        <p:txBody>
          <a:bodyPr/>
          <a:lstStyle/>
          <a:p>
            <a:r>
              <a:rPr lang="en-US" dirty="0"/>
              <a:t>Shoulder</a:t>
            </a:r>
          </a:p>
        </p:txBody>
      </p:sp>
      <p:sp>
        <p:nvSpPr>
          <p:cNvPr id="3" name="Text Placeholder 2">
            <a:extLst>
              <a:ext uri="{FF2B5EF4-FFF2-40B4-BE49-F238E27FC236}">
                <a16:creationId xmlns:a16="http://schemas.microsoft.com/office/drawing/2014/main" id="{848F5EDD-6193-4A68-E3D6-1B79378D1B2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599575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5F14C-1F4B-DFAE-96F3-2A56D0CD8B31}"/>
              </a:ext>
            </a:extLst>
          </p:cNvPr>
          <p:cNvSpPr>
            <a:spLocks noGrp="1"/>
          </p:cNvSpPr>
          <p:nvPr>
            <p:ph type="title"/>
          </p:nvPr>
        </p:nvSpPr>
        <p:spPr/>
        <p:txBody>
          <a:bodyPr/>
          <a:lstStyle/>
          <a:p>
            <a:r>
              <a:rPr lang="en-US" dirty="0"/>
              <a:t>Shoulder motion</a:t>
            </a:r>
          </a:p>
        </p:txBody>
      </p:sp>
      <p:sp>
        <p:nvSpPr>
          <p:cNvPr id="3" name="Content Placeholder 2">
            <a:extLst>
              <a:ext uri="{FF2B5EF4-FFF2-40B4-BE49-F238E27FC236}">
                <a16:creationId xmlns:a16="http://schemas.microsoft.com/office/drawing/2014/main" id="{3F525760-7543-061A-E98E-13C7D3975EB0}"/>
              </a:ext>
            </a:extLst>
          </p:cNvPr>
          <p:cNvSpPr>
            <a:spLocks noGrp="1"/>
          </p:cNvSpPr>
          <p:nvPr>
            <p:ph idx="1"/>
          </p:nvPr>
        </p:nvSpPr>
        <p:spPr>
          <a:xfrm>
            <a:off x="838200" y="1268082"/>
            <a:ext cx="10515600" cy="5029200"/>
          </a:xfrm>
        </p:spPr>
        <p:txBody>
          <a:bodyPr>
            <a:normAutofit fontScale="92500" lnSpcReduction="10000"/>
          </a:bodyPr>
          <a:lstStyle/>
          <a:p>
            <a:r>
              <a:rPr lang="en-US" b="1" dirty="0"/>
              <a:t>The shoulder consist of 4 joints</a:t>
            </a:r>
          </a:p>
          <a:p>
            <a:pPr lvl="1"/>
            <a:r>
              <a:rPr lang="en-US" dirty="0"/>
              <a:t>Scapulothoracic</a:t>
            </a:r>
          </a:p>
          <a:p>
            <a:pPr lvl="1"/>
            <a:r>
              <a:rPr lang="en-US" dirty="0"/>
              <a:t>Acromioclavicular</a:t>
            </a:r>
          </a:p>
          <a:p>
            <a:pPr lvl="1"/>
            <a:r>
              <a:rPr lang="en-US" dirty="0"/>
              <a:t>Sternoclavicular</a:t>
            </a:r>
          </a:p>
          <a:p>
            <a:pPr lvl="1"/>
            <a:r>
              <a:rPr lang="en-US" dirty="0"/>
              <a:t>Glenohumeral</a:t>
            </a:r>
          </a:p>
          <a:p>
            <a:r>
              <a:rPr lang="en-US" b="1" dirty="0"/>
              <a:t>Normal shoulder motion</a:t>
            </a:r>
          </a:p>
          <a:p>
            <a:pPr lvl="1"/>
            <a:r>
              <a:rPr lang="en-US" dirty="0"/>
              <a:t> 2/3 of normal shoulder abduction comes from the glenohumeral joint</a:t>
            </a:r>
          </a:p>
          <a:p>
            <a:pPr lvl="1"/>
            <a:r>
              <a:rPr lang="en-US" dirty="0"/>
              <a:t>1/3 of shoulder abduction comes from scapulothoracic joint</a:t>
            </a:r>
          </a:p>
          <a:p>
            <a:r>
              <a:rPr lang="en-US" b="1" dirty="0"/>
              <a:t>Problems of motion</a:t>
            </a:r>
            <a:r>
              <a:rPr lang="en-US" dirty="0"/>
              <a:t>: Active Vs Passive</a:t>
            </a:r>
          </a:p>
          <a:p>
            <a:pPr lvl="1"/>
            <a:r>
              <a:rPr lang="en-US" dirty="0"/>
              <a:t>If passive = active</a:t>
            </a:r>
          </a:p>
          <a:p>
            <a:pPr lvl="2"/>
            <a:r>
              <a:rPr lang="en-US" sz="2400" dirty="0"/>
              <a:t>The problem is usually of the static components if the joint</a:t>
            </a:r>
          </a:p>
          <a:p>
            <a:pPr lvl="2"/>
            <a:r>
              <a:rPr lang="en-US" sz="2400" dirty="0"/>
              <a:t>E.g., Arthritis, Adhesive capsulitis, Locked joint</a:t>
            </a:r>
          </a:p>
          <a:p>
            <a:pPr lvl="1"/>
            <a:r>
              <a:rPr lang="en-US" dirty="0"/>
              <a:t>If passive &gt; active</a:t>
            </a:r>
          </a:p>
          <a:p>
            <a:pPr lvl="2"/>
            <a:r>
              <a:rPr lang="en-US" sz="2400" dirty="0"/>
              <a:t>The problem is dynamic or patient is in pain</a:t>
            </a:r>
          </a:p>
        </p:txBody>
      </p:sp>
    </p:spTree>
    <p:extLst>
      <p:ext uri="{BB962C8B-B14F-4D97-AF65-F5344CB8AC3E}">
        <p14:creationId xmlns:p14="http://schemas.microsoft.com/office/powerpoint/2010/main" val="140739399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4208C-AFCA-6427-887A-04C5691F7C5A}"/>
              </a:ext>
            </a:extLst>
          </p:cNvPr>
          <p:cNvSpPr>
            <a:spLocks noGrp="1"/>
          </p:cNvSpPr>
          <p:nvPr>
            <p:ph type="title"/>
          </p:nvPr>
        </p:nvSpPr>
        <p:spPr/>
        <p:txBody>
          <a:bodyPr>
            <a:normAutofit fontScale="90000"/>
          </a:bodyPr>
          <a:lstStyle/>
          <a:p>
            <a:r>
              <a:rPr lang="en-US" dirty="0"/>
              <a:t>Shoulder’s x-ray of a rheumatoid arthritis patient</a:t>
            </a:r>
          </a:p>
        </p:txBody>
      </p:sp>
      <p:sp>
        <p:nvSpPr>
          <p:cNvPr id="3" name="Content Placeholder 2">
            <a:extLst>
              <a:ext uri="{FF2B5EF4-FFF2-40B4-BE49-F238E27FC236}">
                <a16:creationId xmlns:a16="http://schemas.microsoft.com/office/drawing/2014/main" id="{66456D37-4960-9FE3-D438-FE5AD651D18A}"/>
              </a:ext>
            </a:extLst>
          </p:cNvPr>
          <p:cNvSpPr>
            <a:spLocks noGrp="1"/>
          </p:cNvSpPr>
          <p:nvPr>
            <p:ph idx="1"/>
          </p:nvPr>
        </p:nvSpPr>
        <p:spPr>
          <a:xfrm>
            <a:off x="838200" y="1305026"/>
            <a:ext cx="6766560" cy="4161130"/>
          </a:xfrm>
        </p:spPr>
        <p:txBody>
          <a:bodyPr>
            <a:normAutofit/>
          </a:bodyPr>
          <a:lstStyle/>
          <a:p>
            <a:r>
              <a:rPr lang="en-US" sz="3200" dirty="0"/>
              <a:t>Passive motion is greater than active</a:t>
            </a:r>
          </a:p>
          <a:p>
            <a:r>
              <a:rPr lang="en-US" sz="3200" dirty="0">
                <a:solidFill>
                  <a:srgbClr val="FF0000"/>
                </a:solidFill>
              </a:rPr>
              <a:t>Passive motion is equal to active</a:t>
            </a:r>
          </a:p>
          <a:p>
            <a:r>
              <a:rPr lang="en-US" sz="3200" dirty="0"/>
              <a:t>Active motion is greater than passive</a:t>
            </a:r>
          </a:p>
          <a:p>
            <a:endParaRPr lang="en-US" sz="3200" dirty="0"/>
          </a:p>
        </p:txBody>
      </p:sp>
      <p:pic>
        <p:nvPicPr>
          <p:cNvPr id="5" name="Picture 2">
            <a:extLst>
              <a:ext uri="{FF2B5EF4-FFF2-40B4-BE49-F238E27FC236}">
                <a16:creationId xmlns:a16="http://schemas.microsoft.com/office/drawing/2014/main" id="{35257413-1832-C56B-727C-9F5B1BCF727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743986" y="1305026"/>
            <a:ext cx="3609814" cy="41611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D8410DC4-1671-A1FD-8494-A85B231D5B66}"/>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109281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2D7CE-D72B-029E-242E-9DAE506BDEDA}"/>
              </a:ext>
            </a:extLst>
          </p:cNvPr>
          <p:cNvSpPr>
            <a:spLocks noGrp="1"/>
          </p:cNvSpPr>
          <p:nvPr>
            <p:ph type="title"/>
          </p:nvPr>
        </p:nvSpPr>
        <p:spPr/>
        <p:txBody>
          <a:bodyPr>
            <a:normAutofit/>
          </a:bodyPr>
          <a:lstStyle/>
          <a:p>
            <a:r>
              <a:rPr lang="en-US" dirty="0"/>
              <a:t>According to Salter-Harris classification</a:t>
            </a:r>
          </a:p>
        </p:txBody>
      </p:sp>
      <p:sp>
        <p:nvSpPr>
          <p:cNvPr id="3" name="Content Placeholder 2">
            <a:extLst>
              <a:ext uri="{FF2B5EF4-FFF2-40B4-BE49-F238E27FC236}">
                <a16:creationId xmlns:a16="http://schemas.microsoft.com/office/drawing/2014/main" id="{07C72679-2DCB-5636-CC50-049FE4150285}"/>
              </a:ext>
            </a:extLst>
          </p:cNvPr>
          <p:cNvSpPr>
            <a:spLocks noGrp="1"/>
          </p:cNvSpPr>
          <p:nvPr>
            <p:ph idx="1"/>
          </p:nvPr>
        </p:nvSpPr>
        <p:spPr/>
        <p:txBody>
          <a:bodyPr/>
          <a:lstStyle/>
          <a:p>
            <a:pPr marL="0" indent="0">
              <a:buNone/>
            </a:pPr>
            <a:r>
              <a:rPr lang="en-US" dirty="0"/>
              <a:t>What is the type of this fracture ?</a:t>
            </a:r>
          </a:p>
          <a:p>
            <a:r>
              <a:rPr lang="en-US" dirty="0"/>
              <a:t>Type I</a:t>
            </a:r>
          </a:p>
          <a:p>
            <a:r>
              <a:rPr lang="en-US" dirty="0">
                <a:solidFill>
                  <a:srgbClr val="FF0000"/>
                </a:solidFill>
              </a:rPr>
              <a:t>Type II</a:t>
            </a:r>
          </a:p>
          <a:p>
            <a:r>
              <a:rPr lang="en-US" dirty="0"/>
              <a:t>Type III</a:t>
            </a:r>
          </a:p>
          <a:p>
            <a:r>
              <a:rPr lang="en-US" dirty="0"/>
              <a:t>Type IV</a:t>
            </a:r>
          </a:p>
          <a:p>
            <a:r>
              <a:rPr lang="en-US" dirty="0"/>
              <a:t>Type V</a:t>
            </a:r>
          </a:p>
        </p:txBody>
      </p:sp>
      <p:sp>
        <p:nvSpPr>
          <p:cNvPr id="4" name="TextBox 3">
            <a:extLst>
              <a:ext uri="{FF2B5EF4-FFF2-40B4-BE49-F238E27FC236}">
                <a16:creationId xmlns:a16="http://schemas.microsoft.com/office/drawing/2014/main" id="{27B97A14-789B-2515-49DD-8D3861FAECA7}"/>
              </a:ext>
            </a:extLst>
          </p:cNvPr>
          <p:cNvSpPr txBox="1"/>
          <p:nvPr/>
        </p:nvSpPr>
        <p:spPr>
          <a:xfrm>
            <a:off x="11154824" y="2897"/>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7</a:t>
            </a:r>
            <a:r>
              <a:rPr lang="ar-JO" b="1" dirty="0">
                <a:solidFill>
                  <a:srgbClr val="FF0000"/>
                </a:solidFill>
              </a:rPr>
              <a:t>)</a:t>
            </a:r>
            <a:endParaRPr lang="en-US" b="1" dirty="0">
              <a:solidFill>
                <a:srgbClr val="FF0000"/>
              </a:solidFill>
            </a:endParaRPr>
          </a:p>
        </p:txBody>
      </p:sp>
      <p:pic>
        <p:nvPicPr>
          <p:cNvPr id="9" name="object 3">
            <a:extLst>
              <a:ext uri="{FF2B5EF4-FFF2-40B4-BE49-F238E27FC236}">
                <a16:creationId xmlns:a16="http://schemas.microsoft.com/office/drawing/2014/main" id="{6A40871D-B2EF-BCC6-D71A-3AD9AEE633B4}"/>
              </a:ext>
            </a:extLst>
          </p:cNvPr>
          <p:cNvPicPr>
            <a:picLocks noGrp="1"/>
          </p:cNvPicPr>
          <p:nvPr>
            <p:ph sz="half" idx="2"/>
          </p:nvPr>
        </p:nvPicPr>
        <p:blipFill>
          <a:blip r:embed="rId2" cstate="print"/>
          <a:stretch>
            <a:fillRect/>
          </a:stretch>
        </p:blipFill>
        <p:spPr>
          <a:xfrm>
            <a:off x="7758112" y="1297108"/>
            <a:ext cx="3595688" cy="4889260"/>
          </a:xfrm>
          <a:prstGeom prst="rect">
            <a:avLst/>
          </a:prstGeom>
          <a:ln>
            <a:noFill/>
          </a:ln>
          <a:effectLst>
            <a:outerShdw blurRad="292100" dist="139700" dir="2700000" algn="tl" rotWithShape="0">
              <a:srgbClr val="333333">
                <a:alpha val="65000"/>
              </a:srgbClr>
            </a:outerShdw>
          </a:effectLst>
        </p:spPr>
      </p:pic>
      <p:pic>
        <p:nvPicPr>
          <p:cNvPr id="5" name="object 4">
            <a:extLst>
              <a:ext uri="{FF2B5EF4-FFF2-40B4-BE49-F238E27FC236}">
                <a16:creationId xmlns:a16="http://schemas.microsoft.com/office/drawing/2014/main" id="{C437EDF8-50B2-15FF-E827-C78E7090AE9B}"/>
              </a:ext>
            </a:extLst>
          </p:cNvPr>
          <p:cNvPicPr/>
          <p:nvPr/>
        </p:nvPicPr>
        <p:blipFill rotWithShape="1">
          <a:blip r:embed="rId3" cstate="print"/>
          <a:srcRect l="22082" r="8470"/>
          <a:stretch/>
        </p:blipFill>
        <p:spPr>
          <a:xfrm>
            <a:off x="4424438" y="3153348"/>
            <a:ext cx="3204798" cy="30236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469572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ABBF8E-7066-3206-8213-9CFE81D82164}"/>
              </a:ext>
            </a:extLst>
          </p:cNvPr>
          <p:cNvSpPr>
            <a:spLocks noGrp="1"/>
          </p:cNvSpPr>
          <p:nvPr>
            <p:ph type="title"/>
          </p:nvPr>
        </p:nvSpPr>
        <p:spPr/>
        <p:txBody>
          <a:bodyPr/>
          <a:lstStyle/>
          <a:p>
            <a:r>
              <a:rPr lang="en-US" dirty="0"/>
              <a:t>Shoulder stability</a:t>
            </a:r>
          </a:p>
        </p:txBody>
      </p:sp>
      <p:sp>
        <p:nvSpPr>
          <p:cNvPr id="6" name="Content Placeholder 5">
            <a:extLst>
              <a:ext uri="{FF2B5EF4-FFF2-40B4-BE49-F238E27FC236}">
                <a16:creationId xmlns:a16="http://schemas.microsoft.com/office/drawing/2014/main" id="{D8E2D489-21D7-2EF4-4A0C-CC94AD30012A}"/>
              </a:ext>
            </a:extLst>
          </p:cNvPr>
          <p:cNvSpPr>
            <a:spLocks noGrp="1"/>
          </p:cNvSpPr>
          <p:nvPr>
            <p:ph idx="1"/>
          </p:nvPr>
        </p:nvSpPr>
        <p:spPr/>
        <p:txBody>
          <a:bodyPr/>
          <a:lstStyle/>
          <a:p>
            <a:r>
              <a:rPr lang="it-IT" b="1" dirty="0"/>
              <a:t>Static Stabilizers (Non-Contractile)</a:t>
            </a:r>
          </a:p>
          <a:p>
            <a:pPr lvl="1"/>
            <a:r>
              <a:rPr lang="it-IT" dirty="0"/>
              <a:t>Bone</a:t>
            </a:r>
          </a:p>
          <a:p>
            <a:pPr lvl="1"/>
            <a:r>
              <a:rPr lang="it-IT" dirty="0"/>
              <a:t>Labrum (Deepen the joint, Muslces and ligaments attachment)</a:t>
            </a:r>
          </a:p>
          <a:p>
            <a:pPr lvl="1"/>
            <a:r>
              <a:rPr lang="it-IT" dirty="0"/>
              <a:t>Capsule (Negative pressure)</a:t>
            </a:r>
          </a:p>
          <a:p>
            <a:pPr lvl="1"/>
            <a:r>
              <a:rPr lang="it-IT" dirty="0"/>
              <a:t>Ligaments</a:t>
            </a:r>
          </a:p>
          <a:p>
            <a:r>
              <a:rPr lang="it-IT" b="1" dirty="0"/>
              <a:t>Dynamic Stabilizers (Contractile)</a:t>
            </a:r>
          </a:p>
          <a:p>
            <a:pPr lvl="1"/>
            <a:r>
              <a:rPr lang="it-IT" dirty="0"/>
              <a:t>Rotator cuffs (Supraspinatus, Infraspinatus, Subscapularis, Teres minor)</a:t>
            </a:r>
          </a:p>
          <a:p>
            <a:pPr lvl="1"/>
            <a:r>
              <a:rPr lang="it-IT" dirty="0"/>
              <a:t>Superficial muscles (Deltoid, Pectoralis Major, Latissmus dorsi, Biceps, Serratous anterior, Trapezius)</a:t>
            </a:r>
          </a:p>
        </p:txBody>
      </p:sp>
    </p:spTree>
    <p:extLst>
      <p:ext uri="{BB962C8B-B14F-4D97-AF65-F5344CB8AC3E}">
        <p14:creationId xmlns:p14="http://schemas.microsoft.com/office/powerpoint/2010/main" val="228657058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2BB9-2BA2-FC40-B02C-114C8D0562AC}"/>
              </a:ext>
            </a:extLst>
          </p:cNvPr>
          <p:cNvSpPr>
            <a:spLocks noGrp="1"/>
          </p:cNvSpPr>
          <p:nvPr>
            <p:ph type="title"/>
          </p:nvPr>
        </p:nvSpPr>
        <p:spPr/>
        <p:txBody>
          <a:bodyPr/>
          <a:lstStyle/>
          <a:p>
            <a:r>
              <a:rPr lang="it-IT" dirty="0"/>
              <a:t>Supraspinatus</a:t>
            </a:r>
            <a:endParaRPr lang="en-US" dirty="0"/>
          </a:p>
        </p:txBody>
      </p:sp>
      <p:sp>
        <p:nvSpPr>
          <p:cNvPr id="3" name="Content Placeholder 2">
            <a:extLst>
              <a:ext uri="{FF2B5EF4-FFF2-40B4-BE49-F238E27FC236}">
                <a16:creationId xmlns:a16="http://schemas.microsoft.com/office/drawing/2014/main" id="{12F87C45-FE33-7173-C51A-7028596A44DE}"/>
              </a:ext>
            </a:extLst>
          </p:cNvPr>
          <p:cNvSpPr>
            <a:spLocks noGrp="1"/>
          </p:cNvSpPr>
          <p:nvPr>
            <p:ph idx="1"/>
          </p:nvPr>
        </p:nvSpPr>
        <p:spPr>
          <a:xfrm>
            <a:off x="838200" y="1268082"/>
            <a:ext cx="6962192" cy="4871938"/>
          </a:xfrm>
        </p:spPr>
        <p:txBody>
          <a:bodyPr/>
          <a:lstStyle/>
          <a:p>
            <a:r>
              <a:rPr lang="en-US" b="1" dirty="0"/>
              <a:t>Anatomy</a:t>
            </a:r>
          </a:p>
          <a:p>
            <a:pPr lvl="1"/>
            <a:r>
              <a:rPr lang="en-US" dirty="0"/>
              <a:t>Origin: Supraspinous fossa of scapula</a:t>
            </a:r>
          </a:p>
          <a:p>
            <a:pPr lvl="1"/>
            <a:r>
              <a:rPr lang="en-US" dirty="0"/>
              <a:t>Insertion: Greater tuberosity of humerus; capsule of shoulder joint</a:t>
            </a:r>
          </a:p>
          <a:p>
            <a:pPr lvl="1"/>
            <a:r>
              <a:rPr lang="en-US" dirty="0">
                <a:solidFill>
                  <a:srgbClr val="FF0000"/>
                </a:solidFill>
              </a:rPr>
              <a:t>Nerve Supply: Suprascapular nerve</a:t>
            </a:r>
          </a:p>
          <a:p>
            <a:pPr lvl="1"/>
            <a:r>
              <a:rPr lang="en-US" dirty="0">
                <a:solidFill>
                  <a:srgbClr val="FF0000"/>
                </a:solidFill>
              </a:rPr>
              <a:t>Action: Abducts arm and stabilizes shoulder joint</a:t>
            </a:r>
          </a:p>
          <a:p>
            <a:r>
              <a:rPr lang="en-US" b="1" dirty="0"/>
              <a:t>Examination</a:t>
            </a:r>
          </a:p>
          <a:p>
            <a:pPr lvl="1"/>
            <a:r>
              <a:rPr lang="en-US" dirty="0"/>
              <a:t>Subacromial space tenderness</a:t>
            </a:r>
          </a:p>
          <a:p>
            <a:pPr lvl="1"/>
            <a:r>
              <a:rPr lang="en-US" dirty="0"/>
              <a:t>Drop arm test; </a:t>
            </a:r>
            <a:r>
              <a:rPr lang="en-US" dirty="0">
                <a:solidFill>
                  <a:srgbClr val="0070C0"/>
                </a:solidFill>
              </a:rPr>
              <a:t>indicates complete tear</a:t>
            </a:r>
          </a:p>
          <a:p>
            <a:pPr lvl="1"/>
            <a:r>
              <a:rPr lang="en-US" dirty="0"/>
              <a:t>Empty can test (Jobe’s test); </a:t>
            </a:r>
            <a:r>
              <a:rPr lang="en-US" dirty="0">
                <a:solidFill>
                  <a:srgbClr val="0070C0"/>
                </a:solidFill>
              </a:rPr>
              <a:t>positive if there was shoulder pain or muscle weakness</a:t>
            </a:r>
          </a:p>
        </p:txBody>
      </p:sp>
      <p:pic>
        <p:nvPicPr>
          <p:cNvPr id="4" name="Picture 3" descr="Diagram&#10;&#10;Description automatically generated">
            <a:extLst>
              <a:ext uri="{FF2B5EF4-FFF2-40B4-BE49-F238E27FC236}">
                <a16:creationId xmlns:a16="http://schemas.microsoft.com/office/drawing/2014/main" id="{FE353C65-0261-361F-043E-40CC0ECCFFFF}"/>
              </a:ext>
            </a:extLst>
          </p:cNvPr>
          <p:cNvPicPr>
            <a:picLocks noChangeAspect="1"/>
          </p:cNvPicPr>
          <p:nvPr/>
        </p:nvPicPr>
        <p:blipFill rotWithShape="1">
          <a:blip r:embed="rId2"/>
          <a:srcRect t="3593" b="4561"/>
          <a:stretch/>
        </p:blipFill>
        <p:spPr>
          <a:xfrm>
            <a:off x="8969507" y="1268082"/>
            <a:ext cx="2384293" cy="2534160"/>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text&#10;&#10;Description automatically generated">
            <a:extLst>
              <a:ext uri="{FF2B5EF4-FFF2-40B4-BE49-F238E27FC236}">
                <a16:creationId xmlns:a16="http://schemas.microsoft.com/office/drawing/2014/main" id="{68243490-7628-20B9-AEF7-0639656B1C28}"/>
              </a:ext>
            </a:extLst>
          </p:cNvPr>
          <p:cNvPicPr>
            <a:picLocks noChangeAspect="1"/>
          </p:cNvPicPr>
          <p:nvPr/>
        </p:nvPicPr>
        <p:blipFill>
          <a:blip r:embed="rId3"/>
          <a:stretch>
            <a:fillRect/>
          </a:stretch>
        </p:blipFill>
        <p:spPr>
          <a:xfrm>
            <a:off x="8969507" y="3942860"/>
            <a:ext cx="2384293" cy="210034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6B16451-BEB9-7990-E812-A3CA73EDD6FD}"/>
              </a:ext>
            </a:extLst>
          </p:cNvPr>
          <p:cNvSpPr txBox="1"/>
          <p:nvPr/>
        </p:nvSpPr>
        <p:spPr>
          <a:xfrm>
            <a:off x="8934426" y="5704651"/>
            <a:ext cx="2454454" cy="338554"/>
          </a:xfrm>
          <a:prstGeom prst="rect">
            <a:avLst/>
          </a:prstGeom>
          <a:noFill/>
        </p:spPr>
        <p:txBody>
          <a:bodyPr wrap="square" rtlCol="0">
            <a:spAutoFit/>
          </a:bodyPr>
          <a:lstStyle/>
          <a:p>
            <a:r>
              <a:rPr lang="en-US" sz="1600" dirty="0"/>
              <a:t>Empty can test (Jobe’s test)</a:t>
            </a:r>
          </a:p>
        </p:txBody>
      </p:sp>
      <p:pic>
        <p:nvPicPr>
          <p:cNvPr id="1026" name="Picture 2">
            <a:extLst>
              <a:ext uri="{FF2B5EF4-FFF2-40B4-BE49-F238E27FC236}">
                <a16:creationId xmlns:a16="http://schemas.microsoft.com/office/drawing/2014/main" id="{F9FABEBC-7FD1-C825-345D-499BDC1411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26" b="7737"/>
          <a:stretch/>
        </p:blipFill>
        <p:spPr bwMode="auto">
          <a:xfrm>
            <a:off x="6887984" y="1127465"/>
            <a:ext cx="1824816" cy="1951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85386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CCC15B-4EFB-1360-D295-1E1B8A6E5A2B}"/>
              </a:ext>
            </a:extLst>
          </p:cNvPr>
          <p:cNvSpPr>
            <a:spLocks noGrp="1"/>
          </p:cNvSpPr>
          <p:nvPr>
            <p:ph type="title"/>
          </p:nvPr>
        </p:nvSpPr>
        <p:spPr/>
        <p:txBody>
          <a:bodyPr/>
          <a:lstStyle/>
          <a:p>
            <a:r>
              <a:rPr lang="it-IT" dirty="0"/>
              <a:t>Supraspinatus</a:t>
            </a:r>
            <a:endParaRPr lang="en-US" dirty="0"/>
          </a:p>
        </p:txBody>
      </p:sp>
      <p:sp>
        <p:nvSpPr>
          <p:cNvPr id="7" name="Content Placeholder 6">
            <a:extLst>
              <a:ext uri="{FF2B5EF4-FFF2-40B4-BE49-F238E27FC236}">
                <a16:creationId xmlns:a16="http://schemas.microsoft.com/office/drawing/2014/main" id="{01F2BCA6-F9B7-3784-26E4-61B3937A7208}"/>
              </a:ext>
            </a:extLst>
          </p:cNvPr>
          <p:cNvSpPr>
            <a:spLocks noGrp="1"/>
          </p:cNvSpPr>
          <p:nvPr>
            <p:ph idx="1"/>
          </p:nvPr>
        </p:nvSpPr>
        <p:spPr>
          <a:xfrm>
            <a:off x="838200" y="1305026"/>
            <a:ext cx="6504992" cy="4871938"/>
          </a:xfrm>
        </p:spPr>
        <p:txBody>
          <a:bodyPr>
            <a:normAutofit/>
          </a:bodyPr>
          <a:lstStyle/>
          <a:p>
            <a:r>
              <a:rPr lang="en-US" sz="3200" b="1" dirty="0"/>
              <a:t>Name of the muscle</a:t>
            </a:r>
            <a:r>
              <a:rPr lang="en-US" sz="3200" dirty="0"/>
              <a:t>:</a:t>
            </a:r>
          </a:p>
          <a:p>
            <a:pPr lvl="1"/>
            <a:r>
              <a:rPr lang="en-US" sz="2800" spc="-10" dirty="0">
                <a:latin typeface="Calibri"/>
                <a:cs typeface="Calibri"/>
              </a:rPr>
              <a:t>Sup</a:t>
            </a:r>
            <a:r>
              <a:rPr lang="en-US" sz="2800" spc="-90" dirty="0">
                <a:latin typeface="Calibri"/>
                <a:cs typeface="Calibri"/>
              </a:rPr>
              <a:t>r</a:t>
            </a:r>
            <a:r>
              <a:rPr lang="en-US" sz="2800" spc="-5" dirty="0">
                <a:latin typeface="Calibri"/>
                <a:cs typeface="Calibri"/>
              </a:rPr>
              <a:t>asp</a:t>
            </a:r>
            <a:r>
              <a:rPr lang="en-US" sz="2800" spc="5" dirty="0">
                <a:latin typeface="Calibri"/>
                <a:cs typeface="Calibri"/>
              </a:rPr>
              <a:t>i</a:t>
            </a:r>
            <a:r>
              <a:rPr lang="en-US" sz="2800" spc="-10" dirty="0">
                <a:latin typeface="Calibri"/>
                <a:cs typeface="Calibri"/>
              </a:rPr>
              <a:t>n</a:t>
            </a:r>
            <a:r>
              <a:rPr lang="en-US" sz="2800" spc="-25" dirty="0">
                <a:latin typeface="Calibri"/>
                <a:cs typeface="Calibri"/>
              </a:rPr>
              <a:t>a</a:t>
            </a:r>
            <a:r>
              <a:rPr lang="en-US" sz="2800" dirty="0">
                <a:latin typeface="Calibri"/>
                <a:cs typeface="Calibri"/>
              </a:rPr>
              <a:t>t</a:t>
            </a:r>
            <a:r>
              <a:rPr lang="en-US" sz="2800" spc="-10" dirty="0">
                <a:latin typeface="Calibri"/>
                <a:cs typeface="Calibri"/>
              </a:rPr>
              <a:t>us  muscle</a:t>
            </a:r>
            <a:endParaRPr lang="en-US" sz="2800" dirty="0"/>
          </a:p>
          <a:p>
            <a:r>
              <a:rPr lang="en-US" sz="3200" b="1" dirty="0"/>
              <a:t>Insertion</a:t>
            </a:r>
            <a:r>
              <a:rPr lang="en-US" sz="3200" dirty="0"/>
              <a:t>:</a:t>
            </a:r>
          </a:p>
          <a:p>
            <a:pPr lvl="1"/>
            <a:r>
              <a:rPr lang="en-US" sz="2800" dirty="0"/>
              <a:t>Greater tubercle</a:t>
            </a:r>
          </a:p>
          <a:p>
            <a:r>
              <a:rPr lang="en-US" sz="3200" b="1" dirty="0"/>
              <a:t>Action</a:t>
            </a:r>
            <a:r>
              <a:rPr lang="en-US" sz="3200" dirty="0"/>
              <a:t>:</a:t>
            </a:r>
          </a:p>
          <a:p>
            <a:pPr lvl="1"/>
            <a:r>
              <a:rPr lang="en-US" sz="2800" spc="-5" dirty="0">
                <a:latin typeface="Calibri"/>
                <a:cs typeface="Calibri"/>
              </a:rPr>
              <a:t>Abduction</a:t>
            </a:r>
            <a:r>
              <a:rPr lang="en-US" sz="2800" spc="15" dirty="0">
                <a:latin typeface="Calibri"/>
                <a:cs typeface="Calibri"/>
              </a:rPr>
              <a:t> </a:t>
            </a:r>
            <a:r>
              <a:rPr lang="en-US" sz="2800" spc="-10" dirty="0">
                <a:latin typeface="Calibri"/>
                <a:cs typeface="Calibri"/>
              </a:rPr>
              <a:t>0-</a:t>
            </a:r>
            <a:r>
              <a:rPr lang="en-US" sz="2800" spc="-710" dirty="0">
                <a:latin typeface="Calibri"/>
                <a:cs typeface="Calibri"/>
              </a:rPr>
              <a:t> </a:t>
            </a:r>
            <a:r>
              <a:rPr lang="en-US" sz="2800" spc="-20" dirty="0">
                <a:latin typeface="Calibri"/>
                <a:cs typeface="Calibri"/>
              </a:rPr>
              <a:t>30</a:t>
            </a:r>
            <a:endParaRPr lang="en-US" sz="2800" dirty="0"/>
          </a:p>
        </p:txBody>
      </p:sp>
      <p:sp>
        <p:nvSpPr>
          <p:cNvPr id="8" name="TextBox 7">
            <a:extLst>
              <a:ext uri="{FF2B5EF4-FFF2-40B4-BE49-F238E27FC236}">
                <a16:creationId xmlns:a16="http://schemas.microsoft.com/office/drawing/2014/main" id="{248F67A4-9B7A-55E2-CE81-20E60224A092}"/>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4" name="Picture 2">
            <a:extLst>
              <a:ext uri="{FF2B5EF4-FFF2-40B4-BE49-F238E27FC236}">
                <a16:creationId xmlns:a16="http://schemas.microsoft.com/office/drawing/2014/main" id="{B970C158-BBB6-0A86-6BE9-A148B07574CA}"/>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3626" b="7737"/>
          <a:stretch/>
        </p:blipFill>
        <p:spPr bwMode="auto">
          <a:xfrm>
            <a:off x="7758113" y="1305026"/>
            <a:ext cx="3595687" cy="3845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2541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CCC15B-4EFB-1360-D295-1E1B8A6E5A2B}"/>
              </a:ext>
            </a:extLst>
          </p:cNvPr>
          <p:cNvSpPr>
            <a:spLocks noGrp="1"/>
          </p:cNvSpPr>
          <p:nvPr>
            <p:ph type="title"/>
          </p:nvPr>
        </p:nvSpPr>
        <p:spPr/>
        <p:txBody>
          <a:bodyPr/>
          <a:lstStyle/>
          <a:p>
            <a:r>
              <a:rPr lang="en-US" dirty="0"/>
              <a:t>Special Test used for this muscle</a:t>
            </a:r>
          </a:p>
        </p:txBody>
      </p:sp>
      <p:sp>
        <p:nvSpPr>
          <p:cNvPr id="7" name="Content Placeholder 6">
            <a:extLst>
              <a:ext uri="{FF2B5EF4-FFF2-40B4-BE49-F238E27FC236}">
                <a16:creationId xmlns:a16="http://schemas.microsoft.com/office/drawing/2014/main" id="{01F2BCA6-F9B7-3784-26E4-61B3937A7208}"/>
              </a:ext>
            </a:extLst>
          </p:cNvPr>
          <p:cNvSpPr>
            <a:spLocks noGrp="1"/>
          </p:cNvSpPr>
          <p:nvPr>
            <p:ph idx="1"/>
          </p:nvPr>
        </p:nvSpPr>
        <p:spPr/>
        <p:txBody>
          <a:bodyPr>
            <a:normAutofit/>
          </a:bodyPr>
          <a:lstStyle/>
          <a:p>
            <a:pPr marL="514350" indent="-514350">
              <a:buFont typeface="+mj-lt"/>
              <a:buAutoNum type="alphaLcPeriod"/>
            </a:pPr>
            <a:r>
              <a:rPr lang="en-US" sz="3200" dirty="0">
                <a:solidFill>
                  <a:srgbClr val="FF0000"/>
                </a:solidFill>
              </a:rPr>
              <a:t>Empty bear can test , Drop arm test</a:t>
            </a:r>
          </a:p>
          <a:p>
            <a:pPr marL="514350" indent="-514350">
              <a:buFont typeface="+mj-lt"/>
              <a:buAutoNum type="alphaLcPeriod"/>
            </a:pPr>
            <a:r>
              <a:rPr lang="en-US" sz="3200" dirty="0"/>
              <a:t>Lift-off Test , Drop arm test</a:t>
            </a:r>
          </a:p>
          <a:p>
            <a:pPr marL="514350" indent="-514350">
              <a:buFont typeface="+mj-lt"/>
              <a:buAutoNum type="alphaLcPeriod"/>
            </a:pPr>
            <a:r>
              <a:rPr lang="en-US" sz="3200" dirty="0" err="1"/>
              <a:t>Yergason’s</a:t>
            </a:r>
            <a:r>
              <a:rPr lang="en-US" sz="3200" dirty="0"/>
              <a:t> Test , Speed’s Test</a:t>
            </a:r>
          </a:p>
          <a:p>
            <a:pPr marL="514350" indent="-514350">
              <a:buFont typeface="+mj-lt"/>
              <a:buAutoNum type="alphaLcPeriod"/>
            </a:pPr>
            <a:endParaRPr lang="en-US" sz="3200" dirty="0"/>
          </a:p>
        </p:txBody>
      </p:sp>
      <p:sp>
        <p:nvSpPr>
          <p:cNvPr id="8" name="TextBox 7">
            <a:extLst>
              <a:ext uri="{FF2B5EF4-FFF2-40B4-BE49-F238E27FC236}">
                <a16:creationId xmlns:a16="http://schemas.microsoft.com/office/drawing/2014/main" id="{248F67A4-9B7A-55E2-CE81-20E60224A092}"/>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4" name="Picture 2">
            <a:extLst>
              <a:ext uri="{FF2B5EF4-FFF2-40B4-BE49-F238E27FC236}">
                <a16:creationId xmlns:a16="http://schemas.microsoft.com/office/drawing/2014/main" id="{0173CD64-039A-AD77-B7DD-B5E881DAAA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26" b="7737"/>
          <a:stretch/>
        </p:blipFill>
        <p:spPr bwMode="auto">
          <a:xfrm>
            <a:off x="7758113" y="1305026"/>
            <a:ext cx="3595687" cy="3845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45583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CCC15B-4EFB-1360-D295-1E1B8A6E5A2B}"/>
              </a:ext>
            </a:extLst>
          </p:cNvPr>
          <p:cNvSpPr>
            <a:spLocks noGrp="1"/>
          </p:cNvSpPr>
          <p:nvPr>
            <p:ph type="title"/>
          </p:nvPr>
        </p:nvSpPr>
        <p:spPr/>
        <p:txBody>
          <a:bodyPr/>
          <a:lstStyle/>
          <a:p>
            <a:r>
              <a:rPr lang="en-US" dirty="0"/>
              <a:t>The main function of this muscle</a:t>
            </a:r>
          </a:p>
        </p:txBody>
      </p:sp>
      <p:sp>
        <p:nvSpPr>
          <p:cNvPr id="7" name="Content Placeholder 6">
            <a:extLst>
              <a:ext uri="{FF2B5EF4-FFF2-40B4-BE49-F238E27FC236}">
                <a16:creationId xmlns:a16="http://schemas.microsoft.com/office/drawing/2014/main" id="{01F2BCA6-F9B7-3784-26E4-61B3937A7208}"/>
              </a:ext>
            </a:extLst>
          </p:cNvPr>
          <p:cNvSpPr>
            <a:spLocks noGrp="1"/>
          </p:cNvSpPr>
          <p:nvPr>
            <p:ph idx="1"/>
          </p:nvPr>
        </p:nvSpPr>
        <p:spPr/>
        <p:txBody>
          <a:bodyPr>
            <a:normAutofit/>
          </a:bodyPr>
          <a:lstStyle/>
          <a:p>
            <a:pPr marL="514350" indent="-514350">
              <a:buFont typeface="+mj-lt"/>
              <a:buAutoNum type="alphaLcPeriod"/>
            </a:pPr>
            <a:r>
              <a:rPr lang="en-US" sz="3200" dirty="0"/>
              <a:t>Flexion</a:t>
            </a:r>
          </a:p>
          <a:p>
            <a:pPr marL="514350" indent="-514350">
              <a:buFont typeface="+mj-lt"/>
              <a:buAutoNum type="alphaLcPeriod"/>
            </a:pPr>
            <a:r>
              <a:rPr lang="en-US" sz="3200" dirty="0"/>
              <a:t>Extension</a:t>
            </a:r>
          </a:p>
          <a:p>
            <a:pPr marL="514350" indent="-514350">
              <a:buFont typeface="+mj-lt"/>
              <a:buAutoNum type="alphaLcPeriod"/>
            </a:pPr>
            <a:r>
              <a:rPr lang="en-US" sz="3200" dirty="0"/>
              <a:t>Initiate Adduction</a:t>
            </a:r>
          </a:p>
          <a:p>
            <a:pPr marL="514350" indent="-514350">
              <a:buFont typeface="+mj-lt"/>
              <a:buAutoNum type="alphaLcPeriod"/>
            </a:pPr>
            <a:r>
              <a:rPr lang="en-US" sz="3200" dirty="0">
                <a:solidFill>
                  <a:srgbClr val="FF0000"/>
                </a:solidFill>
              </a:rPr>
              <a:t>Initiate Abduction</a:t>
            </a:r>
          </a:p>
          <a:p>
            <a:pPr marL="514350" indent="-514350">
              <a:buFont typeface="+mj-lt"/>
              <a:buAutoNum type="alphaLcPeriod"/>
            </a:pPr>
            <a:r>
              <a:rPr lang="en-US" sz="3200" dirty="0"/>
              <a:t>Initiate Rotation</a:t>
            </a:r>
          </a:p>
        </p:txBody>
      </p:sp>
      <p:sp>
        <p:nvSpPr>
          <p:cNvPr id="8" name="TextBox 7">
            <a:extLst>
              <a:ext uri="{FF2B5EF4-FFF2-40B4-BE49-F238E27FC236}">
                <a16:creationId xmlns:a16="http://schemas.microsoft.com/office/drawing/2014/main" id="{248F67A4-9B7A-55E2-CE81-20E60224A092}"/>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4" name="Picture 2">
            <a:extLst>
              <a:ext uri="{FF2B5EF4-FFF2-40B4-BE49-F238E27FC236}">
                <a16:creationId xmlns:a16="http://schemas.microsoft.com/office/drawing/2014/main" id="{A8EB2DC4-DE6B-F285-E6D6-DE7B8BEAD8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26" b="7737"/>
          <a:stretch/>
        </p:blipFill>
        <p:spPr bwMode="auto">
          <a:xfrm>
            <a:off x="7758113" y="1305026"/>
            <a:ext cx="3595687" cy="3845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53594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0BBE9-487A-DC55-658D-FB3A60944C93}"/>
              </a:ext>
            </a:extLst>
          </p:cNvPr>
          <p:cNvSpPr>
            <a:spLocks noGrp="1"/>
          </p:cNvSpPr>
          <p:nvPr>
            <p:ph type="title"/>
          </p:nvPr>
        </p:nvSpPr>
        <p:spPr/>
        <p:txBody>
          <a:bodyPr/>
          <a:lstStyle/>
          <a:p>
            <a:r>
              <a:rPr lang="en-US" dirty="0"/>
              <a:t>Infraspinatus</a:t>
            </a:r>
          </a:p>
        </p:txBody>
      </p:sp>
      <p:sp>
        <p:nvSpPr>
          <p:cNvPr id="3" name="Content Placeholder 2">
            <a:extLst>
              <a:ext uri="{FF2B5EF4-FFF2-40B4-BE49-F238E27FC236}">
                <a16:creationId xmlns:a16="http://schemas.microsoft.com/office/drawing/2014/main" id="{5C507079-CC2C-297B-A75F-C1B581A0BC2E}"/>
              </a:ext>
            </a:extLst>
          </p:cNvPr>
          <p:cNvSpPr>
            <a:spLocks noGrp="1"/>
          </p:cNvSpPr>
          <p:nvPr>
            <p:ph idx="1"/>
          </p:nvPr>
        </p:nvSpPr>
        <p:spPr>
          <a:xfrm>
            <a:off x="838200" y="1268082"/>
            <a:ext cx="7298094" cy="4871938"/>
          </a:xfrm>
        </p:spPr>
        <p:txBody>
          <a:bodyPr>
            <a:normAutofit/>
          </a:bodyPr>
          <a:lstStyle/>
          <a:p>
            <a:r>
              <a:rPr lang="en-US" b="1" dirty="0"/>
              <a:t>Anatomy</a:t>
            </a:r>
            <a:endParaRPr lang="en-US" dirty="0"/>
          </a:p>
          <a:p>
            <a:pPr lvl="1"/>
            <a:r>
              <a:rPr lang="en-US" dirty="0"/>
              <a:t>Origin: Infraspinous fossa of scapula</a:t>
            </a:r>
          </a:p>
          <a:p>
            <a:pPr lvl="1"/>
            <a:r>
              <a:rPr lang="en-US" dirty="0"/>
              <a:t>Insertion: Greater tuberosity of humerus; capsule of shoulder joint</a:t>
            </a:r>
          </a:p>
          <a:p>
            <a:pPr lvl="1"/>
            <a:r>
              <a:rPr lang="en-US" dirty="0">
                <a:solidFill>
                  <a:srgbClr val="FF0000"/>
                </a:solidFill>
              </a:rPr>
              <a:t>Nerve Supply: Suprascapular nerve</a:t>
            </a:r>
          </a:p>
          <a:p>
            <a:pPr lvl="1"/>
            <a:r>
              <a:rPr lang="en-US" dirty="0">
                <a:solidFill>
                  <a:srgbClr val="FF0000"/>
                </a:solidFill>
              </a:rPr>
              <a:t>Action: Laterally rotates arm during arm adduction</a:t>
            </a:r>
          </a:p>
          <a:p>
            <a:r>
              <a:rPr lang="en-US" b="1" dirty="0"/>
              <a:t>Examination</a:t>
            </a:r>
            <a:endParaRPr lang="en-US" dirty="0"/>
          </a:p>
          <a:p>
            <a:pPr lvl="1"/>
            <a:r>
              <a:rPr lang="en-US" dirty="0"/>
              <a:t>Infraspinatus test</a:t>
            </a:r>
          </a:p>
          <a:p>
            <a:pPr lvl="2"/>
            <a:r>
              <a:rPr lang="en-US" sz="2400" dirty="0">
                <a:solidFill>
                  <a:srgbClr val="0070C0"/>
                </a:solidFill>
              </a:rPr>
              <a:t>Decreased in angle between the arm and the abdomen indicates complete tear</a:t>
            </a:r>
          </a:p>
          <a:p>
            <a:pPr lvl="2"/>
            <a:r>
              <a:rPr lang="en-US" sz="2400" dirty="0">
                <a:solidFill>
                  <a:srgbClr val="0070C0"/>
                </a:solidFill>
              </a:rPr>
              <a:t>Pain on resistance indicates incomplete tear or tendinitis</a:t>
            </a:r>
          </a:p>
        </p:txBody>
      </p:sp>
      <p:pic>
        <p:nvPicPr>
          <p:cNvPr id="4" name="Picture 4" descr="A picture containing linedrawing&#10;&#10;Description automatically generated">
            <a:extLst>
              <a:ext uri="{FF2B5EF4-FFF2-40B4-BE49-F238E27FC236}">
                <a16:creationId xmlns:a16="http://schemas.microsoft.com/office/drawing/2014/main" id="{35297B10-F154-9669-E368-1E394828C13E}"/>
              </a:ext>
            </a:extLst>
          </p:cNvPr>
          <p:cNvPicPr>
            <a:picLocks noChangeAspect="1"/>
          </p:cNvPicPr>
          <p:nvPr/>
        </p:nvPicPr>
        <p:blipFill rotWithShape="1">
          <a:blip r:embed="rId2"/>
          <a:srcRect l="30240" t="24002" r="16570" b="8612"/>
          <a:stretch/>
        </p:blipFill>
        <p:spPr>
          <a:xfrm>
            <a:off x="8136294" y="2885469"/>
            <a:ext cx="3217506" cy="3254551"/>
          </a:xfrm>
          <a:prstGeom prst="rect">
            <a:avLst/>
          </a:prstGeom>
        </p:spPr>
      </p:pic>
      <p:pic>
        <p:nvPicPr>
          <p:cNvPr id="2050" name="Picture 2">
            <a:extLst>
              <a:ext uri="{FF2B5EF4-FFF2-40B4-BE49-F238E27FC236}">
                <a16:creationId xmlns:a16="http://schemas.microsoft.com/office/drawing/2014/main" id="{482E6899-291F-950E-2682-CCDC1CF632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81" b="15596"/>
          <a:stretch/>
        </p:blipFill>
        <p:spPr bwMode="auto">
          <a:xfrm>
            <a:off x="7884368" y="1249420"/>
            <a:ext cx="2019884" cy="1827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11052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13B1-9474-DE23-655B-E4BA5944C1A6}"/>
              </a:ext>
            </a:extLst>
          </p:cNvPr>
          <p:cNvSpPr>
            <a:spLocks noGrp="1"/>
          </p:cNvSpPr>
          <p:nvPr>
            <p:ph type="title"/>
          </p:nvPr>
        </p:nvSpPr>
        <p:spPr/>
        <p:txBody>
          <a:bodyPr/>
          <a:lstStyle/>
          <a:p>
            <a:r>
              <a:rPr lang="en-US" dirty="0"/>
              <a:t>Teres Minor</a:t>
            </a:r>
          </a:p>
        </p:txBody>
      </p:sp>
      <p:sp>
        <p:nvSpPr>
          <p:cNvPr id="3" name="Content Placeholder 2">
            <a:extLst>
              <a:ext uri="{FF2B5EF4-FFF2-40B4-BE49-F238E27FC236}">
                <a16:creationId xmlns:a16="http://schemas.microsoft.com/office/drawing/2014/main" id="{A330913C-45EC-9A3D-18C0-3A22E488F48D}"/>
              </a:ext>
            </a:extLst>
          </p:cNvPr>
          <p:cNvSpPr>
            <a:spLocks noGrp="1"/>
          </p:cNvSpPr>
          <p:nvPr>
            <p:ph idx="1"/>
          </p:nvPr>
        </p:nvSpPr>
        <p:spPr>
          <a:xfrm>
            <a:off x="838200" y="1268082"/>
            <a:ext cx="6299719" cy="4871938"/>
          </a:xfrm>
        </p:spPr>
        <p:txBody>
          <a:bodyPr/>
          <a:lstStyle/>
          <a:p>
            <a:r>
              <a:rPr lang="en-US" b="1" dirty="0"/>
              <a:t>Anatomy</a:t>
            </a:r>
          </a:p>
          <a:p>
            <a:pPr lvl="1"/>
            <a:r>
              <a:rPr lang="en-US" dirty="0"/>
              <a:t>Origin: Upper two thirds of lateral border of scapula</a:t>
            </a:r>
          </a:p>
          <a:p>
            <a:pPr lvl="1"/>
            <a:r>
              <a:rPr lang="en-US" dirty="0"/>
              <a:t>Insertion: Greater tuberosity of humerus; capsule of shoulder joint</a:t>
            </a:r>
          </a:p>
          <a:p>
            <a:pPr lvl="1"/>
            <a:r>
              <a:rPr lang="en-US" dirty="0">
                <a:solidFill>
                  <a:srgbClr val="FF0000"/>
                </a:solidFill>
              </a:rPr>
              <a:t>Nerve Supply: Axillary nerve </a:t>
            </a:r>
          </a:p>
          <a:p>
            <a:pPr lvl="1"/>
            <a:r>
              <a:rPr lang="en-US" dirty="0">
                <a:solidFill>
                  <a:srgbClr val="FF0000"/>
                </a:solidFill>
              </a:rPr>
              <a:t>Action: Laterally rotates arm during abduction and stabilizes shoulder joint</a:t>
            </a:r>
          </a:p>
          <a:p>
            <a:r>
              <a:rPr lang="en-US" b="1" dirty="0"/>
              <a:t>Examination</a:t>
            </a:r>
            <a:endParaRPr lang="en-US" dirty="0"/>
          </a:p>
          <a:p>
            <a:pPr lvl="1"/>
            <a:r>
              <a:rPr lang="en-US" dirty="0"/>
              <a:t>Hornblower sign; </a:t>
            </a:r>
            <a:r>
              <a:rPr lang="en-US" dirty="0">
                <a:solidFill>
                  <a:srgbClr val="0070C0"/>
                </a:solidFill>
              </a:rPr>
              <a:t>positive if pain or weakness</a:t>
            </a:r>
          </a:p>
        </p:txBody>
      </p:sp>
      <p:pic>
        <p:nvPicPr>
          <p:cNvPr id="4" name="Picture 3">
            <a:extLst>
              <a:ext uri="{FF2B5EF4-FFF2-40B4-BE49-F238E27FC236}">
                <a16:creationId xmlns:a16="http://schemas.microsoft.com/office/drawing/2014/main" id="{5052006E-0BBF-B908-AEAC-123DEF49C8BD}"/>
              </a:ext>
            </a:extLst>
          </p:cNvPr>
          <p:cNvPicPr>
            <a:picLocks noChangeAspect="1"/>
          </p:cNvPicPr>
          <p:nvPr/>
        </p:nvPicPr>
        <p:blipFill rotWithShape="1">
          <a:blip r:embed="rId2"/>
          <a:srcRect l="38161" t="18520" r="5138" b="4344"/>
          <a:stretch/>
        </p:blipFill>
        <p:spPr>
          <a:xfrm>
            <a:off x="9319727" y="1268082"/>
            <a:ext cx="2037436" cy="2939143"/>
          </a:xfrm>
          <a:prstGeom prst="rect">
            <a:avLst/>
          </a:prstGeom>
        </p:spPr>
      </p:pic>
      <p:pic>
        <p:nvPicPr>
          <p:cNvPr id="3074" name="Picture 2">
            <a:extLst>
              <a:ext uri="{FF2B5EF4-FFF2-40B4-BE49-F238E27FC236}">
                <a16:creationId xmlns:a16="http://schemas.microsoft.com/office/drawing/2014/main" id="{BC725285-7F6D-AF9E-2B68-3A12E445C5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01" b="14159"/>
          <a:stretch/>
        </p:blipFill>
        <p:spPr bwMode="auto">
          <a:xfrm>
            <a:off x="7137919" y="1268082"/>
            <a:ext cx="2034074" cy="18922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A picture containing text, person&#10;&#10;Description automatically generated">
            <a:extLst>
              <a:ext uri="{FF2B5EF4-FFF2-40B4-BE49-F238E27FC236}">
                <a16:creationId xmlns:a16="http://schemas.microsoft.com/office/drawing/2014/main" id="{6B602DF1-8C62-9B98-96A7-69FC0059A6FC}"/>
              </a:ext>
            </a:extLst>
          </p:cNvPr>
          <p:cNvPicPr>
            <a:picLocks noChangeAspect="1"/>
          </p:cNvPicPr>
          <p:nvPr/>
        </p:nvPicPr>
        <p:blipFill rotWithShape="1">
          <a:blip r:embed="rId4"/>
          <a:srcRect l="1604" r="3442"/>
          <a:stretch/>
        </p:blipFill>
        <p:spPr>
          <a:xfrm>
            <a:off x="7240033" y="3697666"/>
            <a:ext cx="3863919" cy="2287162"/>
          </a:xfrm>
          <a:prstGeom prst="rect">
            <a:avLst/>
          </a:prstGeom>
        </p:spPr>
      </p:pic>
    </p:spTree>
    <p:extLst>
      <p:ext uri="{BB962C8B-B14F-4D97-AF65-F5344CB8AC3E}">
        <p14:creationId xmlns:p14="http://schemas.microsoft.com/office/powerpoint/2010/main" val="129927676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7B251-B6AD-9B63-68B7-2FA8A9DB4913}"/>
              </a:ext>
            </a:extLst>
          </p:cNvPr>
          <p:cNvSpPr>
            <a:spLocks noGrp="1"/>
          </p:cNvSpPr>
          <p:nvPr>
            <p:ph type="title"/>
          </p:nvPr>
        </p:nvSpPr>
        <p:spPr/>
        <p:txBody>
          <a:bodyPr/>
          <a:lstStyle/>
          <a:p>
            <a:r>
              <a:rPr lang="en-US" dirty="0"/>
              <a:t>Subscapularis</a:t>
            </a:r>
          </a:p>
        </p:txBody>
      </p:sp>
      <p:sp>
        <p:nvSpPr>
          <p:cNvPr id="3" name="Content Placeholder 2">
            <a:extLst>
              <a:ext uri="{FF2B5EF4-FFF2-40B4-BE49-F238E27FC236}">
                <a16:creationId xmlns:a16="http://schemas.microsoft.com/office/drawing/2014/main" id="{33A0BBAB-70C9-C15E-E437-9A9FB8FEAB01}"/>
              </a:ext>
            </a:extLst>
          </p:cNvPr>
          <p:cNvSpPr>
            <a:spLocks noGrp="1"/>
          </p:cNvSpPr>
          <p:nvPr>
            <p:ph idx="1"/>
          </p:nvPr>
        </p:nvSpPr>
        <p:spPr>
          <a:xfrm>
            <a:off x="838200" y="1268082"/>
            <a:ext cx="5833188" cy="4871938"/>
          </a:xfrm>
        </p:spPr>
        <p:txBody>
          <a:bodyPr/>
          <a:lstStyle/>
          <a:p>
            <a:r>
              <a:rPr lang="en-US" b="1" dirty="0"/>
              <a:t>Anatomy</a:t>
            </a:r>
          </a:p>
          <a:p>
            <a:pPr lvl="1"/>
            <a:r>
              <a:rPr lang="en-US" dirty="0"/>
              <a:t>Origin: Subscapular fossa </a:t>
            </a:r>
          </a:p>
          <a:p>
            <a:pPr lvl="1"/>
            <a:r>
              <a:rPr lang="en-US" dirty="0"/>
              <a:t>Insertion: Lesser tuberosity of humerus</a:t>
            </a:r>
          </a:p>
          <a:p>
            <a:pPr lvl="1"/>
            <a:r>
              <a:rPr lang="en-US" dirty="0">
                <a:solidFill>
                  <a:srgbClr val="FF0000"/>
                </a:solidFill>
              </a:rPr>
              <a:t>Nerve Supply: Upper and lower subscapular nerves</a:t>
            </a:r>
          </a:p>
          <a:p>
            <a:pPr lvl="1"/>
            <a:r>
              <a:rPr lang="en-US" dirty="0">
                <a:solidFill>
                  <a:srgbClr val="FF0000"/>
                </a:solidFill>
              </a:rPr>
              <a:t>Action: Medially rotates arm and stabilizes shoulder joint</a:t>
            </a:r>
          </a:p>
          <a:p>
            <a:r>
              <a:rPr lang="en-US" b="1" dirty="0"/>
              <a:t>Examination</a:t>
            </a:r>
          </a:p>
          <a:p>
            <a:pPr lvl="1"/>
            <a:r>
              <a:rPr lang="en-US" dirty="0"/>
              <a:t>Lift off test</a:t>
            </a:r>
          </a:p>
          <a:p>
            <a:pPr lvl="1"/>
            <a:r>
              <a:rPr lang="en-US" dirty="0"/>
              <a:t>Bear hug test</a:t>
            </a:r>
          </a:p>
          <a:p>
            <a:pPr lvl="1"/>
            <a:r>
              <a:rPr lang="en-US" dirty="0"/>
              <a:t>Belly press test</a:t>
            </a:r>
          </a:p>
        </p:txBody>
      </p:sp>
      <p:pic>
        <p:nvPicPr>
          <p:cNvPr id="4098" name="Picture 2">
            <a:extLst>
              <a:ext uri="{FF2B5EF4-FFF2-40B4-BE49-F238E27FC236}">
                <a16:creationId xmlns:a16="http://schemas.microsoft.com/office/drawing/2014/main" id="{646EB6F8-13F3-B141-F3E0-4B7E45081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1388" y="1268082"/>
            <a:ext cx="2162369" cy="300385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B0F5A81-9447-22E1-FFAF-5AA557F4009A}"/>
              </a:ext>
            </a:extLst>
          </p:cNvPr>
          <p:cNvGrpSpPr/>
          <p:nvPr/>
        </p:nvGrpSpPr>
        <p:grpSpPr>
          <a:xfrm>
            <a:off x="9163050" y="1514395"/>
            <a:ext cx="2190750" cy="2283937"/>
            <a:chOff x="9163050" y="1514395"/>
            <a:chExt cx="2190750" cy="2283937"/>
          </a:xfrm>
        </p:grpSpPr>
        <p:pic>
          <p:nvPicPr>
            <p:cNvPr id="4104" name="Picture 8" descr="lift - off test 리프트 오프 테스트 (subscapular test) : 네이버 블로그">
              <a:extLst>
                <a:ext uri="{FF2B5EF4-FFF2-40B4-BE49-F238E27FC236}">
                  <a16:creationId xmlns:a16="http://schemas.microsoft.com/office/drawing/2014/main" id="{67F56B77-2946-F5AA-ACF6-63BC49A54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3050" y="1514395"/>
              <a:ext cx="2190750" cy="20859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41BD62-A77F-867D-15B9-56FA0AE4A275}"/>
                </a:ext>
              </a:extLst>
            </p:cNvPr>
            <p:cNvSpPr txBox="1"/>
            <p:nvPr/>
          </p:nvSpPr>
          <p:spPr>
            <a:xfrm>
              <a:off x="9163050" y="3429000"/>
              <a:ext cx="2190749" cy="369332"/>
            </a:xfrm>
            <a:prstGeom prst="rect">
              <a:avLst/>
            </a:prstGeom>
            <a:solidFill>
              <a:schemeClr val="bg1"/>
            </a:solidFill>
          </p:spPr>
          <p:txBody>
            <a:bodyPr wrap="square" rtlCol="0">
              <a:spAutoFit/>
            </a:bodyPr>
            <a:lstStyle/>
            <a:p>
              <a:pPr algn="ctr"/>
              <a:r>
                <a:rPr lang="en-US" dirty="0"/>
                <a:t>Lift off test</a:t>
              </a:r>
            </a:p>
          </p:txBody>
        </p:sp>
      </p:grpSp>
      <p:grpSp>
        <p:nvGrpSpPr>
          <p:cNvPr id="12" name="Group 11">
            <a:extLst>
              <a:ext uri="{FF2B5EF4-FFF2-40B4-BE49-F238E27FC236}">
                <a16:creationId xmlns:a16="http://schemas.microsoft.com/office/drawing/2014/main" id="{C692F6E1-E822-0717-7D85-4716EDE23198}"/>
              </a:ext>
            </a:extLst>
          </p:cNvPr>
          <p:cNvGrpSpPr/>
          <p:nvPr/>
        </p:nvGrpSpPr>
        <p:grpSpPr>
          <a:xfrm>
            <a:off x="7619222" y="3596782"/>
            <a:ext cx="4046182" cy="2544170"/>
            <a:chOff x="7619222" y="3596782"/>
            <a:chExt cx="4046182" cy="2544170"/>
          </a:xfrm>
        </p:grpSpPr>
        <p:pic>
          <p:nvPicPr>
            <p:cNvPr id="5" name="Picture 4">
              <a:extLst>
                <a:ext uri="{FF2B5EF4-FFF2-40B4-BE49-F238E27FC236}">
                  <a16:creationId xmlns:a16="http://schemas.microsoft.com/office/drawing/2014/main" id="{79031D4C-4A57-7BD6-B1EC-4F44F5C0D0D4}"/>
                </a:ext>
              </a:extLst>
            </p:cNvPr>
            <p:cNvPicPr>
              <a:picLocks noChangeAspect="1"/>
            </p:cNvPicPr>
            <p:nvPr/>
          </p:nvPicPr>
          <p:blipFill rotWithShape="1">
            <a:blip r:embed="rId4"/>
            <a:srcRect l="6110" r="10585"/>
            <a:stretch/>
          </p:blipFill>
          <p:spPr>
            <a:xfrm>
              <a:off x="7619222" y="3596782"/>
              <a:ext cx="3895725" cy="2543238"/>
            </a:xfrm>
            <a:prstGeom prst="rect">
              <a:avLst/>
            </a:prstGeom>
          </p:spPr>
        </p:pic>
        <p:sp>
          <p:nvSpPr>
            <p:cNvPr id="10" name="TextBox 9">
              <a:extLst>
                <a:ext uri="{FF2B5EF4-FFF2-40B4-BE49-F238E27FC236}">
                  <a16:creationId xmlns:a16="http://schemas.microsoft.com/office/drawing/2014/main" id="{725B5819-8BAE-8CCE-B97F-E0E8EC03A5FB}"/>
                </a:ext>
              </a:extLst>
            </p:cNvPr>
            <p:cNvSpPr txBox="1"/>
            <p:nvPr/>
          </p:nvSpPr>
          <p:spPr>
            <a:xfrm>
              <a:off x="7855404" y="5771620"/>
              <a:ext cx="1428340" cy="369332"/>
            </a:xfrm>
            <a:prstGeom prst="rect">
              <a:avLst/>
            </a:prstGeom>
            <a:solidFill>
              <a:schemeClr val="bg1"/>
            </a:solidFill>
          </p:spPr>
          <p:txBody>
            <a:bodyPr wrap="none" rtlCol="0">
              <a:spAutoFit/>
            </a:bodyPr>
            <a:lstStyle/>
            <a:p>
              <a:pPr algn="ctr"/>
              <a:r>
                <a:rPr lang="en-US" dirty="0"/>
                <a:t>Bear hug test</a:t>
              </a:r>
            </a:p>
          </p:txBody>
        </p:sp>
        <p:sp>
          <p:nvSpPr>
            <p:cNvPr id="11" name="TextBox 10">
              <a:extLst>
                <a:ext uri="{FF2B5EF4-FFF2-40B4-BE49-F238E27FC236}">
                  <a16:creationId xmlns:a16="http://schemas.microsoft.com/office/drawing/2014/main" id="{488F0784-7873-BE43-7DB1-264E52B56C65}"/>
                </a:ext>
              </a:extLst>
            </p:cNvPr>
            <p:cNvSpPr txBox="1"/>
            <p:nvPr/>
          </p:nvSpPr>
          <p:spPr>
            <a:xfrm>
              <a:off x="10076571" y="5771620"/>
              <a:ext cx="1588833" cy="369332"/>
            </a:xfrm>
            <a:prstGeom prst="rect">
              <a:avLst/>
            </a:prstGeom>
            <a:solidFill>
              <a:schemeClr val="bg1"/>
            </a:solidFill>
          </p:spPr>
          <p:txBody>
            <a:bodyPr wrap="none" rtlCol="0">
              <a:spAutoFit/>
            </a:bodyPr>
            <a:lstStyle/>
            <a:p>
              <a:pPr algn="ctr"/>
              <a:r>
                <a:rPr lang="en-US" dirty="0"/>
                <a:t>Belly press test</a:t>
              </a:r>
            </a:p>
          </p:txBody>
        </p:sp>
      </p:grpSp>
    </p:spTree>
    <p:extLst>
      <p:ext uri="{BB962C8B-B14F-4D97-AF65-F5344CB8AC3E}">
        <p14:creationId xmlns:p14="http://schemas.microsoft.com/office/powerpoint/2010/main" val="258781604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DF68EE-1B4B-1042-2768-54E38ABA75EE}"/>
              </a:ext>
            </a:extLst>
          </p:cNvPr>
          <p:cNvSpPr>
            <a:spLocks noGrp="1"/>
          </p:cNvSpPr>
          <p:nvPr>
            <p:ph type="title"/>
          </p:nvPr>
        </p:nvSpPr>
        <p:spPr/>
        <p:txBody>
          <a:bodyPr/>
          <a:lstStyle/>
          <a:p>
            <a:r>
              <a:rPr lang="en-US" dirty="0"/>
              <a:t>Subscapularis</a:t>
            </a:r>
          </a:p>
        </p:txBody>
      </p:sp>
      <p:sp>
        <p:nvSpPr>
          <p:cNvPr id="3" name="Content Placeholder 2">
            <a:extLst>
              <a:ext uri="{FF2B5EF4-FFF2-40B4-BE49-F238E27FC236}">
                <a16:creationId xmlns:a16="http://schemas.microsoft.com/office/drawing/2014/main" id="{6ACFB07E-3CC9-A778-BA6C-2425BA2E0620}"/>
              </a:ext>
            </a:extLst>
          </p:cNvPr>
          <p:cNvSpPr>
            <a:spLocks noGrp="1"/>
          </p:cNvSpPr>
          <p:nvPr>
            <p:ph idx="1"/>
          </p:nvPr>
        </p:nvSpPr>
        <p:spPr>
          <a:xfrm>
            <a:off x="838200" y="1268082"/>
            <a:ext cx="7102151" cy="4871938"/>
          </a:xfrm>
        </p:spPr>
        <p:txBody>
          <a:bodyPr/>
          <a:lstStyle/>
          <a:p>
            <a:r>
              <a:rPr lang="en-US" sz="2800" b="1" spc="-10" dirty="0">
                <a:latin typeface="Calibri"/>
                <a:cs typeface="Calibri"/>
              </a:rPr>
              <a:t>What is the name of this test ?</a:t>
            </a:r>
          </a:p>
          <a:p>
            <a:pPr lvl="1"/>
            <a:r>
              <a:rPr lang="en-US" spc="-10" dirty="0">
                <a:latin typeface="Calibri"/>
                <a:cs typeface="Calibri"/>
              </a:rPr>
              <a:t>L</a:t>
            </a:r>
            <a:r>
              <a:rPr lang="en-US" dirty="0">
                <a:latin typeface="Calibri"/>
                <a:cs typeface="Calibri"/>
              </a:rPr>
              <a:t>if</a:t>
            </a:r>
            <a:r>
              <a:rPr lang="en-US" spc="-5" dirty="0">
                <a:latin typeface="Calibri"/>
                <a:cs typeface="Calibri"/>
              </a:rPr>
              <a:t>t</a:t>
            </a:r>
            <a:r>
              <a:rPr lang="en-US" spc="5" dirty="0">
                <a:latin typeface="Calibri"/>
                <a:cs typeface="Calibri"/>
              </a:rPr>
              <a:t> </a:t>
            </a:r>
            <a:r>
              <a:rPr lang="en-US" spc="-10" dirty="0">
                <a:latin typeface="Calibri"/>
                <a:cs typeface="Calibri"/>
              </a:rPr>
              <a:t>o</a:t>
            </a:r>
            <a:r>
              <a:rPr lang="en-US" spc="-30" dirty="0">
                <a:latin typeface="Calibri"/>
                <a:cs typeface="Calibri"/>
              </a:rPr>
              <a:t>f</a:t>
            </a:r>
            <a:r>
              <a:rPr lang="en-US" spc="-5" dirty="0">
                <a:latin typeface="Calibri"/>
                <a:cs typeface="Calibri"/>
              </a:rPr>
              <a:t>f</a:t>
            </a:r>
            <a:r>
              <a:rPr lang="en-US" spc="-25" dirty="0">
                <a:latin typeface="Calibri"/>
                <a:cs typeface="Calibri"/>
              </a:rPr>
              <a:t> </a:t>
            </a:r>
            <a:r>
              <a:rPr lang="en-US" spc="-20" dirty="0">
                <a:latin typeface="Calibri"/>
                <a:cs typeface="Calibri"/>
              </a:rPr>
              <a:t>t</a:t>
            </a:r>
            <a:r>
              <a:rPr lang="en-US" spc="-5" dirty="0">
                <a:latin typeface="Calibri"/>
                <a:cs typeface="Calibri"/>
              </a:rPr>
              <a:t>e</a:t>
            </a:r>
            <a:r>
              <a:rPr lang="en-US" spc="-60" dirty="0">
                <a:latin typeface="Calibri"/>
                <a:cs typeface="Calibri"/>
              </a:rPr>
              <a:t>s</a:t>
            </a:r>
            <a:r>
              <a:rPr lang="en-US" spc="-5" dirty="0">
                <a:latin typeface="Calibri"/>
                <a:cs typeface="Calibri"/>
              </a:rPr>
              <a:t>t</a:t>
            </a:r>
            <a:r>
              <a:rPr lang="en-US" spc="5" dirty="0">
                <a:latin typeface="Calibri"/>
                <a:cs typeface="Calibri"/>
              </a:rPr>
              <a:t> </a:t>
            </a:r>
            <a:r>
              <a:rPr lang="en-US" spc="-10" dirty="0">
                <a:latin typeface="Calibri"/>
                <a:cs typeface="Calibri"/>
              </a:rPr>
              <a:t>use</a:t>
            </a:r>
            <a:r>
              <a:rPr lang="en-US" spc="-5" dirty="0">
                <a:latin typeface="Calibri"/>
                <a:cs typeface="Calibri"/>
              </a:rPr>
              <a:t>d</a:t>
            </a:r>
            <a:r>
              <a:rPr lang="en-US" spc="10" dirty="0">
                <a:latin typeface="Calibri"/>
                <a:cs typeface="Calibri"/>
              </a:rPr>
              <a:t> </a:t>
            </a:r>
            <a:r>
              <a:rPr lang="en-US" spc="-70" dirty="0">
                <a:latin typeface="Calibri"/>
                <a:cs typeface="Calibri"/>
              </a:rPr>
              <a:t>f</a:t>
            </a:r>
            <a:r>
              <a:rPr lang="en-US" spc="-10" dirty="0">
                <a:latin typeface="Calibri"/>
                <a:cs typeface="Calibri"/>
              </a:rPr>
              <a:t>o</a:t>
            </a:r>
            <a:r>
              <a:rPr lang="en-US" spc="-5" dirty="0">
                <a:latin typeface="Calibri"/>
                <a:cs typeface="Calibri"/>
              </a:rPr>
              <a:t>r</a:t>
            </a:r>
            <a:r>
              <a:rPr lang="en-US" dirty="0">
                <a:latin typeface="Calibri"/>
                <a:cs typeface="Calibri"/>
              </a:rPr>
              <a:t> </a:t>
            </a:r>
            <a:r>
              <a:rPr lang="en-US" spc="-10" dirty="0">
                <a:latin typeface="Calibri"/>
                <a:cs typeface="Calibri"/>
              </a:rPr>
              <a:t>su</a:t>
            </a:r>
            <a:r>
              <a:rPr lang="en-US" spc="-25" dirty="0">
                <a:latin typeface="Calibri"/>
                <a:cs typeface="Calibri"/>
              </a:rPr>
              <a:t>b</a:t>
            </a:r>
            <a:r>
              <a:rPr lang="en-US" spc="-10" dirty="0">
                <a:latin typeface="Calibri"/>
                <a:cs typeface="Calibri"/>
              </a:rPr>
              <a:t>s</a:t>
            </a:r>
            <a:r>
              <a:rPr lang="en-US" spc="-40" dirty="0">
                <a:latin typeface="Calibri"/>
                <a:cs typeface="Calibri"/>
              </a:rPr>
              <a:t>c</a:t>
            </a:r>
            <a:r>
              <a:rPr lang="en-US" spc="-5" dirty="0">
                <a:latin typeface="Calibri"/>
                <a:cs typeface="Calibri"/>
              </a:rPr>
              <a:t>ap</a:t>
            </a:r>
            <a:r>
              <a:rPr lang="en-US" dirty="0">
                <a:latin typeface="Calibri"/>
                <a:cs typeface="Calibri"/>
              </a:rPr>
              <a:t>u</a:t>
            </a:r>
            <a:r>
              <a:rPr lang="en-US" spc="-5" dirty="0">
                <a:latin typeface="Calibri"/>
                <a:cs typeface="Calibri"/>
              </a:rPr>
              <a:t>l</a:t>
            </a:r>
            <a:r>
              <a:rPr lang="en-US" spc="5" dirty="0">
                <a:latin typeface="Calibri"/>
                <a:cs typeface="Calibri"/>
              </a:rPr>
              <a:t>a</a:t>
            </a:r>
            <a:r>
              <a:rPr lang="en-US" spc="-15" dirty="0">
                <a:latin typeface="Calibri"/>
                <a:cs typeface="Calibri"/>
              </a:rPr>
              <a:t>r</a:t>
            </a:r>
            <a:r>
              <a:rPr lang="en-US" spc="-5" dirty="0">
                <a:latin typeface="Calibri"/>
                <a:cs typeface="Calibri"/>
              </a:rPr>
              <a:t>is</a:t>
            </a:r>
            <a:r>
              <a:rPr lang="en-US" spc="50" dirty="0">
                <a:latin typeface="Calibri"/>
                <a:cs typeface="Calibri"/>
              </a:rPr>
              <a:t> </a:t>
            </a:r>
            <a:r>
              <a:rPr lang="en-US" spc="-5" dirty="0">
                <a:latin typeface="Calibri"/>
                <a:cs typeface="Calibri"/>
              </a:rPr>
              <a:t>mus</a:t>
            </a:r>
            <a:r>
              <a:rPr lang="en-US" spc="-20" dirty="0">
                <a:latin typeface="Calibri"/>
                <a:cs typeface="Calibri"/>
              </a:rPr>
              <a:t>c</a:t>
            </a:r>
            <a:r>
              <a:rPr lang="en-US" spc="-5" dirty="0">
                <a:latin typeface="Calibri"/>
                <a:cs typeface="Calibri"/>
              </a:rPr>
              <a:t>le</a:t>
            </a:r>
          </a:p>
          <a:p>
            <a:pPr>
              <a:buFont typeface="Wingdings" panose="05000000000000000000" pitchFamily="2" charset="2"/>
              <a:buChar char="v"/>
            </a:pPr>
            <a:r>
              <a:rPr lang="en-US" b="1" dirty="0"/>
              <a:t>Where is the insertion of the muscle  doing this movement ?</a:t>
            </a:r>
          </a:p>
          <a:p>
            <a:pPr lvl="1"/>
            <a:r>
              <a:rPr lang="en-US" dirty="0"/>
              <a:t>lesser tubercle</a:t>
            </a:r>
          </a:p>
          <a:p>
            <a:pPr>
              <a:buFont typeface="Wingdings" panose="05000000000000000000" pitchFamily="2" charset="2"/>
              <a:buChar char="v"/>
            </a:pPr>
            <a:r>
              <a:rPr lang="en-US" b="1" dirty="0"/>
              <a:t>What is the action of this muscle ?</a:t>
            </a:r>
          </a:p>
          <a:p>
            <a:pPr lvl="1"/>
            <a:r>
              <a:rPr lang="en-US" dirty="0"/>
              <a:t>internal rotation with adduction</a:t>
            </a:r>
          </a:p>
          <a:p>
            <a:pPr>
              <a:buFont typeface="Wingdings" panose="05000000000000000000" pitchFamily="2" charset="2"/>
              <a:buChar char="v"/>
            </a:pPr>
            <a:endParaRPr lang="en-US" dirty="0"/>
          </a:p>
        </p:txBody>
      </p:sp>
      <p:pic>
        <p:nvPicPr>
          <p:cNvPr id="5" name="object 3">
            <a:extLst>
              <a:ext uri="{FF2B5EF4-FFF2-40B4-BE49-F238E27FC236}">
                <a16:creationId xmlns:a16="http://schemas.microsoft.com/office/drawing/2014/main" id="{F2DF2798-F60E-4079-10E7-E8E4EAA2FB1D}"/>
              </a:ext>
            </a:extLst>
          </p:cNvPr>
          <p:cNvPicPr>
            <a:picLocks noGrp="1"/>
          </p:cNvPicPr>
          <p:nvPr>
            <p:ph sz="half" idx="4294967295"/>
          </p:nvPr>
        </p:nvPicPr>
        <p:blipFill>
          <a:blip r:embed="rId2" cstate="print"/>
          <a:stretch>
            <a:fillRect/>
          </a:stretch>
        </p:blipFill>
        <p:spPr>
          <a:xfrm>
            <a:off x="8112125" y="1268082"/>
            <a:ext cx="3241675" cy="487203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26A011F-466B-11DD-2836-17609F4856BA}"/>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98398276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71402-C3FE-C457-277B-FB3E2CF23B08}"/>
              </a:ext>
            </a:extLst>
          </p:cNvPr>
          <p:cNvSpPr>
            <a:spLocks noGrp="1"/>
          </p:cNvSpPr>
          <p:nvPr>
            <p:ph type="title"/>
          </p:nvPr>
        </p:nvSpPr>
        <p:spPr/>
        <p:txBody>
          <a:bodyPr>
            <a:noAutofit/>
          </a:bodyPr>
          <a:lstStyle/>
          <a:p>
            <a:r>
              <a:rPr lang="en-US" dirty="0"/>
              <a:t>The examined muscle</a:t>
            </a:r>
          </a:p>
        </p:txBody>
      </p:sp>
      <p:sp>
        <p:nvSpPr>
          <p:cNvPr id="3" name="Content Placeholder 2">
            <a:extLst>
              <a:ext uri="{FF2B5EF4-FFF2-40B4-BE49-F238E27FC236}">
                <a16:creationId xmlns:a16="http://schemas.microsoft.com/office/drawing/2014/main" id="{61E52412-C218-8D34-3A63-5FFDF38A8814}"/>
              </a:ext>
            </a:extLst>
          </p:cNvPr>
          <p:cNvSpPr>
            <a:spLocks noGrp="1"/>
          </p:cNvSpPr>
          <p:nvPr>
            <p:ph idx="1"/>
          </p:nvPr>
        </p:nvSpPr>
        <p:spPr/>
        <p:txBody>
          <a:bodyPr>
            <a:normAutofit/>
          </a:bodyPr>
          <a:lstStyle/>
          <a:p>
            <a:r>
              <a:rPr lang="en-US" sz="3200" dirty="0"/>
              <a:t>Supraspinatus</a:t>
            </a:r>
          </a:p>
          <a:p>
            <a:r>
              <a:rPr lang="en-US" sz="3200" dirty="0"/>
              <a:t>Infraspinatus</a:t>
            </a:r>
          </a:p>
          <a:p>
            <a:r>
              <a:rPr lang="en-US" sz="3200" dirty="0">
                <a:solidFill>
                  <a:srgbClr val="FF0000"/>
                </a:solidFill>
              </a:rPr>
              <a:t>Subscapularis</a:t>
            </a:r>
          </a:p>
          <a:p>
            <a:r>
              <a:rPr lang="en-US" sz="3200" dirty="0"/>
              <a:t>Teres minor</a:t>
            </a:r>
          </a:p>
          <a:p>
            <a:r>
              <a:rPr lang="en-US" sz="3200" dirty="0"/>
              <a:t>Teres major</a:t>
            </a:r>
          </a:p>
        </p:txBody>
      </p:sp>
      <p:pic>
        <p:nvPicPr>
          <p:cNvPr id="5" name="object 4">
            <a:extLst>
              <a:ext uri="{FF2B5EF4-FFF2-40B4-BE49-F238E27FC236}">
                <a16:creationId xmlns:a16="http://schemas.microsoft.com/office/drawing/2014/main" id="{0148B498-FB3D-D9CF-B32A-277484115AD5}"/>
              </a:ext>
            </a:extLst>
          </p:cNvPr>
          <p:cNvPicPr>
            <a:picLocks noGrp="1"/>
          </p:cNvPicPr>
          <p:nvPr>
            <p:ph sz="half" idx="2"/>
          </p:nvPr>
        </p:nvPicPr>
        <p:blipFill>
          <a:blip r:embed="rId2" cstate="print"/>
          <a:stretch>
            <a:fillRect/>
          </a:stretch>
        </p:blipFill>
        <p:spPr>
          <a:xfrm>
            <a:off x="7829550" y="1305026"/>
            <a:ext cx="3524250" cy="3305175"/>
          </a:xfrm>
          <a:prstGeom prst="rect">
            <a:avLst/>
          </a:prstGeom>
        </p:spPr>
      </p:pic>
      <p:sp>
        <p:nvSpPr>
          <p:cNvPr id="6" name="TextBox 5">
            <a:extLst>
              <a:ext uri="{FF2B5EF4-FFF2-40B4-BE49-F238E27FC236}">
                <a16:creationId xmlns:a16="http://schemas.microsoft.com/office/drawing/2014/main" id="{27D4034F-5A55-253B-3B80-80578C686CA8}"/>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083830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2D7CE-D72B-029E-242E-9DAE506BDEDA}"/>
              </a:ext>
            </a:extLst>
          </p:cNvPr>
          <p:cNvSpPr>
            <a:spLocks noGrp="1"/>
          </p:cNvSpPr>
          <p:nvPr>
            <p:ph type="title"/>
          </p:nvPr>
        </p:nvSpPr>
        <p:spPr/>
        <p:txBody>
          <a:bodyPr>
            <a:normAutofit/>
          </a:bodyPr>
          <a:lstStyle/>
          <a:p>
            <a:r>
              <a:rPr lang="en-US" dirty="0"/>
              <a:t>According to Salter-Harris classification</a:t>
            </a:r>
          </a:p>
        </p:txBody>
      </p:sp>
      <p:sp>
        <p:nvSpPr>
          <p:cNvPr id="3" name="Content Placeholder 2">
            <a:extLst>
              <a:ext uri="{FF2B5EF4-FFF2-40B4-BE49-F238E27FC236}">
                <a16:creationId xmlns:a16="http://schemas.microsoft.com/office/drawing/2014/main" id="{07C72679-2DCB-5636-CC50-049FE4150285}"/>
              </a:ext>
            </a:extLst>
          </p:cNvPr>
          <p:cNvSpPr>
            <a:spLocks noGrp="1"/>
          </p:cNvSpPr>
          <p:nvPr>
            <p:ph idx="1"/>
          </p:nvPr>
        </p:nvSpPr>
        <p:spPr/>
        <p:txBody>
          <a:bodyPr/>
          <a:lstStyle/>
          <a:p>
            <a:pPr marL="0" indent="0">
              <a:buNone/>
            </a:pPr>
            <a:r>
              <a:rPr lang="en-US" dirty="0"/>
              <a:t>What is the type of this fracture ?</a:t>
            </a:r>
          </a:p>
          <a:p>
            <a:r>
              <a:rPr lang="en-US" dirty="0"/>
              <a:t>Type I</a:t>
            </a:r>
          </a:p>
          <a:p>
            <a:r>
              <a:rPr lang="en-US" dirty="0"/>
              <a:t>Type II</a:t>
            </a:r>
          </a:p>
          <a:p>
            <a:r>
              <a:rPr lang="en-US" dirty="0">
                <a:solidFill>
                  <a:srgbClr val="FF0000"/>
                </a:solidFill>
              </a:rPr>
              <a:t>Type III</a:t>
            </a:r>
          </a:p>
          <a:p>
            <a:r>
              <a:rPr lang="en-US" dirty="0"/>
              <a:t>Type IV</a:t>
            </a:r>
          </a:p>
          <a:p>
            <a:r>
              <a:rPr lang="en-US" dirty="0"/>
              <a:t>Type V</a:t>
            </a:r>
          </a:p>
        </p:txBody>
      </p:sp>
      <p:sp>
        <p:nvSpPr>
          <p:cNvPr id="4" name="TextBox 3">
            <a:extLst>
              <a:ext uri="{FF2B5EF4-FFF2-40B4-BE49-F238E27FC236}">
                <a16:creationId xmlns:a16="http://schemas.microsoft.com/office/drawing/2014/main" id="{27B97A14-789B-2515-49DD-8D3861FAECA7}"/>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8" name="object 5">
            <a:extLst>
              <a:ext uri="{FF2B5EF4-FFF2-40B4-BE49-F238E27FC236}">
                <a16:creationId xmlns:a16="http://schemas.microsoft.com/office/drawing/2014/main" id="{6E3CC010-AFDC-5714-6894-0A82E06AC4E4}"/>
              </a:ext>
            </a:extLst>
          </p:cNvPr>
          <p:cNvPicPr>
            <a:picLocks noGrp="1"/>
          </p:cNvPicPr>
          <p:nvPr>
            <p:ph sz="half" idx="2"/>
          </p:nvPr>
        </p:nvPicPr>
        <p:blipFill rotWithShape="1">
          <a:blip r:embed="rId2" cstate="print"/>
          <a:srcRect l="2993" t="1776" r="5534" b="1965"/>
          <a:stretch/>
        </p:blipFill>
        <p:spPr>
          <a:xfrm>
            <a:off x="7089526" y="1305026"/>
            <a:ext cx="4264274" cy="48719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290105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71402-C3FE-C457-277B-FB3E2CF23B08}"/>
              </a:ext>
            </a:extLst>
          </p:cNvPr>
          <p:cNvSpPr>
            <a:spLocks noGrp="1"/>
          </p:cNvSpPr>
          <p:nvPr>
            <p:ph type="title"/>
          </p:nvPr>
        </p:nvSpPr>
        <p:spPr/>
        <p:txBody>
          <a:bodyPr>
            <a:noAutofit/>
          </a:bodyPr>
          <a:lstStyle/>
          <a:p>
            <a:r>
              <a:rPr lang="en-US" sz="3800" dirty="0"/>
              <a:t>Function of the muscle which is examined by this test </a:t>
            </a:r>
          </a:p>
        </p:txBody>
      </p:sp>
      <p:sp>
        <p:nvSpPr>
          <p:cNvPr id="3" name="Content Placeholder 2">
            <a:extLst>
              <a:ext uri="{FF2B5EF4-FFF2-40B4-BE49-F238E27FC236}">
                <a16:creationId xmlns:a16="http://schemas.microsoft.com/office/drawing/2014/main" id="{61E52412-C218-8D34-3A63-5FFDF38A8814}"/>
              </a:ext>
            </a:extLst>
          </p:cNvPr>
          <p:cNvSpPr>
            <a:spLocks noGrp="1"/>
          </p:cNvSpPr>
          <p:nvPr>
            <p:ph idx="1"/>
          </p:nvPr>
        </p:nvSpPr>
        <p:spPr/>
        <p:txBody>
          <a:bodyPr>
            <a:normAutofit/>
          </a:bodyPr>
          <a:lstStyle/>
          <a:p>
            <a:r>
              <a:rPr lang="en-US" sz="3200" dirty="0">
                <a:solidFill>
                  <a:srgbClr val="FF0000"/>
                </a:solidFill>
              </a:rPr>
              <a:t>Internal rotation of the shoulder</a:t>
            </a:r>
          </a:p>
          <a:p>
            <a:r>
              <a:rPr lang="en-US" sz="3200" dirty="0"/>
              <a:t>External rotation of the shoulder</a:t>
            </a:r>
          </a:p>
          <a:p>
            <a:r>
              <a:rPr lang="en-US" sz="3200" dirty="0"/>
              <a:t>Abduction of the shoulder</a:t>
            </a:r>
          </a:p>
          <a:p>
            <a:r>
              <a:rPr lang="en-US" sz="3200" dirty="0"/>
              <a:t>Adduction of the shoulder</a:t>
            </a:r>
          </a:p>
          <a:p>
            <a:r>
              <a:rPr lang="en-US" sz="3200" dirty="0"/>
              <a:t>Flexion of the shoulder</a:t>
            </a:r>
          </a:p>
        </p:txBody>
      </p:sp>
      <p:pic>
        <p:nvPicPr>
          <p:cNvPr id="5" name="object 4">
            <a:extLst>
              <a:ext uri="{FF2B5EF4-FFF2-40B4-BE49-F238E27FC236}">
                <a16:creationId xmlns:a16="http://schemas.microsoft.com/office/drawing/2014/main" id="{0148B498-FB3D-D9CF-B32A-277484115AD5}"/>
              </a:ext>
            </a:extLst>
          </p:cNvPr>
          <p:cNvPicPr>
            <a:picLocks noGrp="1"/>
          </p:cNvPicPr>
          <p:nvPr>
            <p:ph sz="half" idx="2"/>
          </p:nvPr>
        </p:nvPicPr>
        <p:blipFill>
          <a:blip r:embed="rId2" cstate="print"/>
          <a:stretch>
            <a:fillRect/>
          </a:stretch>
        </p:blipFill>
        <p:spPr>
          <a:xfrm>
            <a:off x="7829550" y="1305026"/>
            <a:ext cx="3524250" cy="3305175"/>
          </a:xfrm>
          <a:prstGeom prst="rect">
            <a:avLst/>
          </a:prstGeom>
        </p:spPr>
      </p:pic>
      <p:sp>
        <p:nvSpPr>
          <p:cNvPr id="6" name="TextBox 5">
            <a:extLst>
              <a:ext uri="{FF2B5EF4-FFF2-40B4-BE49-F238E27FC236}">
                <a16:creationId xmlns:a16="http://schemas.microsoft.com/office/drawing/2014/main" id="{27D4034F-5A55-253B-3B80-80578C686CA8}"/>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19286859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CF84-6F39-07F8-428B-01E5B2EBE858}"/>
              </a:ext>
            </a:extLst>
          </p:cNvPr>
          <p:cNvSpPr>
            <a:spLocks noGrp="1"/>
          </p:cNvSpPr>
          <p:nvPr>
            <p:ph type="title"/>
          </p:nvPr>
        </p:nvSpPr>
        <p:spPr/>
        <p:txBody>
          <a:bodyPr/>
          <a:lstStyle/>
          <a:p>
            <a:r>
              <a:rPr lang="en-US" dirty="0"/>
              <a:t>Superficial Muscles</a:t>
            </a:r>
          </a:p>
        </p:txBody>
      </p:sp>
      <p:sp>
        <p:nvSpPr>
          <p:cNvPr id="3" name="Content Placeholder 2">
            <a:extLst>
              <a:ext uri="{FF2B5EF4-FFF2-40B4-BE49-F238E27FC236}">
                <a16:creationId xmlns:a16="http://schemas.microsoft.com/office/drawing/2014/main" id="{9E3EE87B-AC12-6401-4151-1060825A4880}"/>
              </a:ext>
            </a:extLst>
          </p:cNvPr>
          <p:cNvSpPr>
            <a:spLocks noGrp="1"/>
          </p:cNvSpPr>
          <p:nvPr>
            <p:ph idx="1"/>
          </p:nvPr>
        </p:nvSpPr>
        <p:spPr>
          <a:xfrm>
            <a:off x="838200" y="1268082"/>
            <a:ext cx="8000622" cy="4871938"/>
          </a:xfrm>
        </p:spPr>
        <p:txBody>
          <a:bodyPr>
            <a:normAutofit fontScale="92500"/>
          </a:bodyPr>
          <a:lstStyle/>
          <a:p>
            <a:pPr marL="514350" indent="-514350">
              <a:buFont typeface="+mj-lt"/>
              <a:buAutoNum type="arabicPeriod"/>
            </a:pPr>
            <a:r>
              <a:rPr lang="en-US" b="1" dirty="0"/>
              <a:t>Deltoid  </a:t>
            </a:r>
          </a:p>
          <a:p>
            <a:pPr lvl="1"/>
            <a:r>
              <a:rPr lang="en-US" dirty="0"/>
              <a:t>Origin: Lateral third of clavicle, acromion, spine of scapula</a:t>
            </a:r>
          </a:p>
          <a:p>
            <a:pPr lvl="1"/>
            <a:r>
              <a:rPr lang="en-US" dirty="0"/>
              <a:t>Insertion: Middle of lateral surface of shaft of humerus</a:t>
            </a:r>
          </a:p>
          <a:p>
            <a:pPr lvl="1"/>
            <a:r>
              <a:rPr lang="en-US" dirty="0">
                <a:solidFill>
                  <a:srgbClr val="FF0000"/>
                </a:solidFill>
              </a:rPr>
              <a:t>Nerve Supply: Axillary nerve</a:t>
            </a:r>
          </a:p>
          <a:p>
            <a:pPr lvl="1"/>
            <a:r>
              <a:rPr lang="en-US" dirty="0"/>
              <a:t>Action: Abducts arm; anterior fibers flex and medially rotate</a:t>
            </a:r>
          </a:p>
          <a:p>
            <a:pPr lvl="1"/>
            <a:r>
              <a:rPr lang="en-US" dirty="0"/>
              <a:t>arm; posterior fibers extend and laterally rotate arm</a:t>
            </a:r>
          </a:p>
          <a:p>
            <a:pPr marL="514350" indent="-514350">
              <a:buFont typeface="+mj-lt"/>
              <a:buAutoNum type="arabicPeriod"/>
            </a:pPr>
            <a:r>
              <a:rPr lang="en-US" b="1" dirty="0"/>
              <a:t>Pectoralis major   </a:t>
            </a:r>
          </a:p>
          <a:p>
            <a:pPr lvl="1"/>
            <a:r>
              <a:rPr lang="en-US" dirty="0"/>
              <a:t>Origin: Clavicle, sternum, and upper six costal cartilages</a:t>
            </a:r>
          </a:p>
          <a:p>
            <a:pPr lvl="1"/>
            <a:r>
              <a:rPr lang="en-US" dirty="0"/>
              <a:t>Insertion:  Lateral lip of bicipital groove of humerus</a:t>
            </a:r>
          </a:p>
          <a:p>
            <a:pPr lvl="1"/>
            <a:r>
              <a:rPr lang="en-US" dirty="0">
                <a:solidFill>
                  <a:srgbClr val="FF0000"/>
                </a:solidFill>
              </a:rPr>
              <a:t>N. Supply:  Medial and lateral pectoral nerves from brachial plexus    </a:t>
            </a:r>
          </a:p>
          <a:p>
            <a:pPr lvl="1"/>
            <a:r>
              <a:rPr lang="en-US" dirty="0"/>
              <a:t>Action: Adducts arm and rotates it medially; clavicular fibers also flex arm</a:t>
            </a:r>
          </a:p>
          <a:p>
            <a:endParaRPr lang="en-US" dirty="0"/>
          </a:p>
        </p:txBody>
      </p:sp>
      <p:pic>
        <p:nvPicPr>
          <p:cNvPr id="5122" name="Picture 2">
            <a:extLst>
              <a:ext uri="{FF2B5EF4-FFF2-40B4-BE49-F238E27FC236}">
                <a16:creationId xmlns:a16="http://schemas.microsoft.com/office/drawing/2014/main" id="{5659184F-A53C-6480-40CC-E66F54BEA6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01" b="10047"/>
          <a:stretch/>
        </p:blipFill>
        <p:spPr bwMode="auto">
          <a:xfrm>
            <a:off x="8838822" y="1268082"/>
            <a:ext cx="2514978" cy="24641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3B7D7C76-DC34-968D-9618-C28DBBC540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16" t="6996" r="9314" b="4626"/>
          <a:stretch/>
        </p:blipFill>
        <p:spPr bwMode="auto">
          <a:xfrm>
            <a:off x="8938233" y="3704051"/>
            <a:ext cx="2316156" cy="2464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64235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EE5F9-7453-FB50-3213-B428B6E78A06}"/>
              </a:ext>
            </a:extLst>
          </p:cNvPr>
          <p:cNvSpPr>
            <a:spLocks noGrp="1"/>
          </p:cNvSpPr>
          <p:nvPr>
            <p:ph type="title"/>
          </p:nvPr>
        </p:nvSpPr>
        <p:spPr/>
        <p:txBody>
          <a:bodyPr/>
          <a:lstStyle/>
          <a:p>
            <a:r>
              <a:rPr lang="en-US" dirty="0"/>
              <a:t>Superficial Muscles</a:t>
            </a:r>
          </a:p>
        </p:txBody>
      </p:sp>
      <p:sp>
        <p:nvSpPr>
          <p:cNvPr id="3" name="Content Placeholder 2">
            <a:extLst>
              <a:ext uri="{FF2B5EF4-FFF2-40B4-BE49-F238E27FC236}">
                <a16:creationId xmlns:a16="http://schemas.microsoft.com/office/drawing/2014/main" id="{4C882EDE-AB4F-5377-5F9D-AFAF760678ED}"/>
              </a:ext>
            </a:extLst>
          </p:cNvPr>
          <p:cNvSpPr>
            <a:spLocks noGrp="1"/>
          </p:cNvSpPr>
          <p:nvPr>
            <p:ph idx="1"/>
          </p:nvPr>
        </p:nvSpPr>
        <p:spPr>
          <a:xfrm>
            <a:off x="838200" y="1268082"/>
            <a:ext cx="8212494" cy="4871938"/>
          </a:xfrm>
        </p:spPr>
        <p:txBody>
          <a:bodyPr>
            <a:normAutofit fontScale="92500" lnSpcReduction="10000"/>
          </a:bodyPr>
          <a:lstStyle/>
          <a:p>
            <a:pPr marL="514350" indent="-514350">
              <a:buFont typeface="+mj-lt"/>
              <a:buAutoNum type="arabicPeriod" startAt="3"/>
            </a:pPr>
            <a:r>
              <a:rPr lang="en-US" b="1" dirty="0"/>
              <a:t>Latissimus dorsi</a:t>
            </a:r>
          </a:p>
          <a:p>
            <a:pPr lvl="1"/>
            <a:r>
              <a:rPr lang="en-US" dirty="0"/>
              <a:t>Origin: Iliac crest, lumbar fascia, spines of lower six thoracic vertebrae, lower three or four ribs, and inferior angle of scapula</a:t>
            </a:r>
          </a:p>
          <a:p>
            <a:pPr lvl="1"/>
            <a:r>
              <a:rPr lang="en-US" dirty="0"/>
              <a:t>Insertion: Floor of bicipital groove of humerus</a:t>
            </a:r>
          </a:p>
          <a:p>
            <a:pPr lvl="1"/>
            <a:r>
              <a:rPr lang="en-US" dirty="0">
                <a:solidFill>
                  <a:srgbClr val="FF0000"/>
                </a:solidFill>
              </a:rPr>
              <a:t>N Supply: Thoracodorsal nerve</a:t>
            </a:r>
          </a:p>
          <a:p>
            <a:pPr lvl="1"/>
            <a:r>
              <a:rPr lang="en-US" dirty="0"/>
              <a:t>Action: Extends, adducts, and medially rotates the arm</a:t>
            </a:r>
          </a:p>
          <a:p>
            <a:pPr marL="514350" indent="-514350">
              <a:buFont typeface="+mj-lt"/>
              <a:buAutoNum type="arabicPeriod" startAt="4"/>
            </a:pPr>
            <a:r>
              <a:rPr lang="en-US" b="1" dirty="0"/>
              <a:t>Biceps brachii</a:t>
            </a:r>
          </a:p>
          <a:p>
            <a:pPr lvl="1"/>
            <a:r>
              <a:rPr lang="en-US" dirty="0">
                <a:solidFill>
                  <a:srgbClr val="FF0000"/>
                </a:solidFill>
              </a:rPr>
              <a:t>Long head: Origin: Supraglenoid tubercle of scapula</a:t>
            </a:r>
          </a:p>
          <a:p>
            <a:pPr lvl="1"/>
            <a:r>
              <a:rPr lang="en-US" dirty="0"/>
              <a:t>Short head: Origin: Coracoid process of scapula</a:t>
            </a:r>
          </a:p>
          <a:p>
            <a:pPr lvl="1"/>
            <a:r>
              <a:rPr lang="en-US" dirty="0"/>
              <a:t>Insertion: Tuberosity of radius and bicipital aponeurosis into deep fascia of forearm</a:t>
            </a:r>
          </a:p>
          <a:p>
            <a:pPr lvl="1"/>
            <a:r>
              <a:rPr lang="en-US" dirty="0">
                <a:solidFill>
                  <a:srgbClr val="FF0000"/>
                </a:solidFill>
              </a:rPr>
              <a:t>Nerve Supply: Musculocutaneous nerve</a:t>
            </a:r>
          </a:p>
          <a:p>
            <a:pPr lvl="1"/>
            <a:r>
              <a:rPr lang="en-US" dirty="0">
                <a:solidFill>
                  <a:srgbClr val="FF0000"/>
                </a:solidFill>
              </a:rPr>
              <a:t>Action: Supinator of forearm and flexor of elbow joint; weak flexor of shoulder joint</a:t>
            </a:r>
          </a:p>
          <a:p>
            <a:endParaRPr lang="en-US" dirty="0"/>
          </a:p>
        </p:txBody>
      </p:sp>
      <p:pic>
        <p:nvPicPr>
          <p:cNvPr id="6146" name="Picture 2">
            <a:extLst>
              <a:ext uri="{FF2B5EF4-FFF2-40B4-BE49-F238E27FC236}">
                <a16:creationId xmlns:a16="http://schemas.microsoft.com/office/drawing/2014/main" id="{BC0184CB-8821-50E9-829C-88DAD87140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54" r="15780"/>
          <a:stretch/>
        </p:blipFill>
        <p:spPr bwMode="auto">
          <a:xfrm>
            <a:off x="9476672" y="1268083"/>
            <a:ext cx="1486006" cy="216091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A04A3C93-DCBA-1023-3221-E3BCD8757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8281" y="3429000"/>
            <a:ext cx="2082788" cy="2711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74872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ACAE8-F3AB-EE94-5111-A232B7CFEA7B}"/>
              </a:ext>
            </a:extLst>
          </p:cNvPr>
          <p:cNvSpPr>
            <a:spLocks noGrp="1"/>
          </p:cNvSpPr>
          <p:nvPr>
            <p:ph type="title"/>
          </p:nvPr>
        </p:nvSpPr>
        <p:spPr/>
        <p:txBody>
          <a:bodyPr>
            <a:normAutofit/>
          </a:bodyPr>
          <a:lstStyle/>
          <a:p>
            <a:r>
              <a:rPr lang="en-US" dirty="0"/>
              <a:t>Biceps brachii</a:t>
            </a:r>
          </a:p>
        </p:txBody>
      </p:sp>
      <p:sp>
        <p:nvSpPr>
          <p:cNvPr id="3" name="Content Placeholder 2">
            <a:extLst>
              <a:ext uri="{FF2B5EF4-FFF2-40B4-BE49-F238E27FC236}">
                <a16:creationId xmlns:a16="http://schemas.microsoft.com/office/drawing/2014/main" id="{757BEC8D-A109-DD3C-59C4-96F7302053AF}"/>
              </a:ext>
            </a:extLst>
          </p:cNvPr>
          <p:cNvSpPr>
            <a:spLocks noGrp="1"/>
          </p:cNvSpPr>
          <p:nvPr>
            <p:ph idx="1"/>
          </p:nvPr>
        </p:nvSpPr>
        <p:spPr>
          <a:xfrm>
            <a:off x="838199" y="1268082"/>
            <a:ext cx="10515599" cy="4871938"/>
          </a:xfrm>
        </p:spPr>
        <p:txBody>
          <a:bodyPr/>
          <a:lstStyle/>
          <a:p>
            <a:r>
              <a:rPr lang="en-US" b="1" dirty="0"/>
              <a:t>Examination</a:t>
            </a:r>
          </a:p>
          <a:p>
            <a:pPr lvl="1"/>
            <a:r>
              <a:rPr lang="en-US" dirty="0">
                <a:ea typeface="+mj-lt"/>
                <a:cs typeface="+mj-lt"/>
              </a:rPr>
              <a:t>Yergason's test: Positive if pain in the bicipital groove</a:t>
            </a:r>
          </a:p>
          <a:p>
            <a:pPr lvl="1"/>
            <a:r>
              <a:rPr lang="en-US" dirty="0">
                <a:cs typeface="Calibri Light"/>
              </a:rPr>
              <a:t>Speed's test: </a:t>
            </a:r>
            <a:r>
              <a:rPr lang="en-US" dirty="0">
                <a:ea typeface="+mj-lt"/>
                <a:cs typeface="+mj-lt"/>
              </a:rPr>
              <a:t>Positive if pain in the bicipital groove; indicates long head tendinitis</a:t>
            </a:r>
            <a:endParaRPr lang="en-US" dirty="0">
              <a:cs typeface="Calibri Light"/>
            </a:endParaRPr>
          </a:p>
          <a:p>
            <a:pPr lvl="1"/>
            <a:endParaRPr lang="en-US" dirty="0">
              <a:ea typeface="+mj-lt"/>
              <a:cs typeface="+mj-lt"/>
            </a:endParaRPr>
          </a:p>
          <a:p>
            <a:endParaRPr lang="en-US" dirty="0"/>
          </a:p>
        </p:txBody>
      </p:sp>
      <p:grpSp>
        <p:nvGrpSpPr>
          <p:cNvPr id="8" name="Group 7">
            <a:extLst>
              <a:ext uri="{FF2B5EF4-FFF2-40B4-BE49-F238E27FC236}">
                <a16:creationId xmlns:a16="http://schemas.microsoft.com/office/drawing/2014/main" id="{11BD8CBD-FF25-F0D4-D5D9-0E2A465B4DBE}"/>
              </a:ext>
            </a:extLst>
          </p:cNvPr>
          <p:cNvGrpSpPr/>
          <p:nvPr/>
        </p:nvGrpSpPr>
        <p:grpSpPr>
          <a:xfrm>
            <a:off x="822273" y="3331029"/>
            <a:ext cx="10547455" cy="2108718"/>
            <a:chOff x="1135226" y="2985796"/>
            <a:chExt cx="8690805" cy="1737524"/>
          </a:xfrm>
        </p:grpSpPr>
        <p:pic>
          <p:nvPicPr>
            <p:cNvPr id="8194" name="Picture 2" descr="The Yergason's Test | SLAP Lesion | Biceps Pathology - YouTube">
              <a:extLst>
                <a:ext uri="{FF2B5EF4-FFF2-40B4-BE49-F238E27FC236}">
                  <a16:creationId xmlns:a16="http://schemas.microsoft.com/office/drawing/2014/main" id="{6217644F-D199-B631-A562-77682DE32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226" y="2985796"/>
              <a:ext cx="3029786" cy="17375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F1E5CBF-2600-9594-53DD-9FE63E4E8FEC}"/>
                </a:ext>
              </a:extLst>
            </p:cNvPr>
            <p:cNvPicPr>
              <a:picLocks noChangeAspect="1"/>
            </p:cNvPicPr>
            <p:nvPr/>
          </p:nvPicPr>
          <p:blipFill>
            <a:blip r:embed="rId3"/>
            <a:stretch>
              <a:fillRect/>
            </a:stretch>
          </p:blipFill>
          <p:spPr>
            <a:xfrm>
              <a:off x="4239657" y="2990124"/>
              <a:ext cx="3029786" cy="1733196"/>
            </a:xfrm>
            <a:prstGeom prst="rect">
              <a:avLst/>
            </a:prstGeom>
          </p:spPr>
        </p:pic>
        <p:pic>
          <p:nvPicPr>
            <p:cNvPr id="6" name="Picture 4">
              <a:extLst>
                <a:ext uri="{FF2B5EF4-FFF2-40B4-BE49-F238E27FC236}">
                  <a16:creationId xmlns:a16="http://schemas.microsoft.com/office/drawing/2014/main" id="{23B437B6-7BAC-2CA8-D5C5-09D761DC9D18}"/>
                </a:ext>
              </a:extLst>
            </p:cNvPr>
            <p:cNvPicPr>
              <a:picLocks noChangeAspect="1"/>
            </p:cNvPicPr>
            <p:nvPr/>
          </p:nvPicPr>
          <p:blipFill>
            <a:blip r:embed="rId4"/>
            <a:stretch>
              <a:fillRect/>
            </a:stretch>
          </p:blipFill>
          <p:spPr>
            <a:xfrm>
              <a:off x="7344088" y="2990124"/>
              <a:ext cx="2481943" cy="1733196"/>
            </a:xfrm>
            <a:prstGeom prst="rect">
              <a:avLst/>
            </a:prstGeom>
          </p:spPr>
        </p:pic>
      </p:grpSp>
    </p:spTree>
    <p:extLst>
      <p:ext uri="{BB962C8B-B14F-4D97-AF65-F5344CB8AC3E}">
        <p14:creationId xmlns:p14="http://schemas.microsoft.com/office/powerpoint/2010/main" val="286001847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9E3F5-C1F4-D8BC-066B-44EA5B9E537C}"/>
              </a:ext>
            </a:extLst>
          </p:cNvPr>
          <p:cNvSpPr>
            <a:spLocks noGrp="1"/>
          </p:cNvSpPr>
          <p:nvPr>
            <p:ph type="title"/>
          </p:nvPr>
        </p:nvSpPr>
        <p:spPr/>
        <p:txBody>
          <a:bodyPr/>
          <a:lstStyle/>
          <a:p>
            <a:r>
              <a:rPr lang="en-US" dirty="0"/>
              <a:t>These 2 tests are used to examine</a:t>
            </a:r>
          </a:p>
        </p:txBody>
      </p:sp>
      <p:sp>
        <p:nvSpPr>
          <p:cNvPr id="3" name="Content Placeholder 2">
            <a:extLst>
              <a:ext uri="{FF2B5EF4-FFF2-40B4-BE49-F238E27FC236}">
                <a16:creationId xmlns:a16="http://schemas.microsoft.com/office/drawing/2014/main" id="{F3B98856-55B5-83EA-0541-DA5D5EDA4B68}"/>
              </a:ext>
            </a:extLst>
          </p:cNvPr>
          <p:cNvSpPr>
            <a:spLocks noGrp="1"/>
          </p:cNvSpPr>
          <p:nvPr>
            <p:ph idx="1"/>
          </p:nvPr>
        </p:nvSpPr>
        <p:spPr>
          <a:xfrm>
            <a:off x="838199" y="1305026"/>
            <a:ext cx="7494037" cy="4871938"/>
          </a:xfrm>
        </p:spPr>
        <p:txBody>
          <a:bodyPr>
            <a:normAutofit/>
          </a:bodyPr>
          <a:lstStyle/>
          <a:p>
            <a:r>
              <a:rPr lang="en-US" sz="3200" dirty="0"/>
              <a:t>Subscapularis</a:t>
            </a:r>
          </a:p>
          <a:p>
            <a:r>
              <a:rPr lang="en-US" sz="3200" dirty="0"/>
              <a:t>Supraspinatus</a:t>
            </a:r>
          </a:p>
          <a:p>
            <a:r>
              <a:rPr lang="en-US" sz="3200" dirty="0"/>
              <a:t>Deltoid</a:t>
            </a:r>
          </a:p>
          <a:p>
            <a:r>
              <a:rPr lang="en-US" sz="3200" dirty="0"/>
              <a:t>Brachialis</a:t>
            </a:r>
          </a:p>
          <a:p>
            <a:r>
              <a:rPr lang="en-US" sz="3200" dirty="0">
                <a:solidFill>
                  <a:srgbClr val="FF0000"/>
                </a:solidFill>
              </a:rPr>
              <a:t>Biceps muscle</a:t>
            </a:r>
          </a:p>
        </p:txBody>
      </p:sp>
      <p:pic>
        <p:nvPicPr>
          <p:cNvPr id="5" name="object 4">
            <a:extLst>
              <a:ext uri="{FF2B5EF4-FFF2-40B4-BE49-F238E27FC236}">
                <a16:creationId xmlns:a16="http://schemas.microsoft.com/office/drawing/2014/main" id="{3016A935-8ED0-2972-49E0-E7391BAA1917}"/>
              </a:ext>
            </a:extLst>
          </p:cNvPr>
          <p:cNvPicPr/>
          <p:nvPr/>
        </p:nvPicPr>
        <p:blipFill rotWithShape="1">
          <a:blip r:embed="rId2" cstate="print"/>
          <a:srcRect l="49472" r="5948"/>
          <a:stretch/>
        </p:blipFill>
        <p:spPr>
          <a:xfrm>
            <a:off x="8518849" y="1305026"/>
            <a:ext cx="2834950" cy="2268598"/>
          </a:xfrm>
          <a:prstGeom prst="rect">
            <a:avLst/>
          </a:prstGeom>
        </p:spPr>
      </p:pic>
      <p:pic>
        <p:nvPicPr>
          <p:cNvPr id="6" name="object 4">
            <a:extLst>
              <a:ext uri="{FF2B5EF4-FFF2-40B4-BE49-F238E27FC236}">
                <a16:creationId xmlns:a16="http://schemas.microsoft.com/office/drawing/2014/main" id="{02F96359-E647-5E20-B810-950FEF84BDBD}"/>
              </a:ext>
            </a:extLst>
          </p:cNvPr>
          <p:cNvPicPr/>
          <p:nvPr/>
        </p:nvPicPr>
        <p:blipFill rotWithShape="1">
          <a:blip r:embed="rId2" cstate="print"/>
          <a:srcRect l="3497" r="53759" b="16946"/>
          <a:stretch/>
        </p:blipFill>
        <p:spPr>
          <a:xfrm>
            <a:off x="8518850" y="3573623"/>
            <a:ext cx="2834950" cy="2473157"/>
          </a:xfrm>
          <a:prstGeom prst="rect">
            <a:avLst/>
          </a:prstGeom>
        </p:spPr>
      </p:pic>
      <p:sp>
        <p:nvSpPr>
          <p:cNvPr id="4" name="TextBox 3">
            <a:extLst>
              <a:ext uri="{FF2B5EF4-FFF2-40B4-BE49-F238E27FC236}">
                <a16:creationId xmlns:a16="http://schemas.microsoft.com/office/drawing/2014/main" id="{A9A5643F-0607-F9CD-364E-E049FF46ECF1}"/>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78521148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B974B-B967-2CA4-197F-9333807010C2}"/>
              </a:ext>
            </a:extLst>
          </p:cNvPr>
          <p:cNvSpPr>
            <a:spLocks noGrp="1"/>
          </p:cNvSpPr>
          <p:nvPr>
            <p:ph type="title"/>
          </p:nvPr>
        </p:nvSpPr>
        <p:spPr/>
        <p:txBody>
          <a:bodyPr>
            <a:noAutofit/>
          </a:bodyPr>
          <a:lstStyle/>
          <a:p>
            <a:r>
              <a:rPr lang="en-US" sz="3500" dirty="0"/>
              <a:t>Nerve supply to the muscle which examined by these test </a:t>
            </a:r>
          </a:p>
        </p:txBody>
      </p:sp>
      <p:sp>
        <p:nvSpPr>
          <p:cNvPr id="3" name="Content Placeholder 2">
            <a:extLst>
              <a:ext uri="{FF2B5EF4-FFF2-40B4-BE49-F238E27FC236}">
                <a16:creationId xmlns:a16="http://schemas.microsoft.com/office/drawing/2014/main" id="{6D9F92E3-7F4E-B922-D237-00F1F9CABB60}"/>
              </a:ext>
            </a:extLst>
          </p:cNvPr>
          <p:cNvSpPr>
            <a:spLocks noGrp="1"/>
          </p:cNvSpPr>
          <p:nvPr>
            <p:ph idx="1"/>
          </p:nvPr>
        </p:nvSpPr>
        <p:spPr>
          <a:xfrm>
            <a:off x="838200" y="1305026"/>
            <a:ext cx="7568682" cy="4871938"/>
          </a:xfrm>
        </p:spPr>
        <p:txBody>
          <a:bodyPr>
            <a:normAutofit/>
          </a:bodyPr>
          <a:lstStyle/>
          <a:p>
            <a:r>
              <a:rPr lang="en-US" sz="3200" dirty="0"/>
              <a:t>Axillary nerve</a:t>
            </a:r>
          </a:p>
          <a:p>
            <a:r>
              <a:rPr lang="en-US" sz="3200" dirty="0">
                <a:solidFill>
                  <a:srgbClr val="FF0000"/>
                </a:solidFill>
              </a:rPr>
              <a:t>Musculocutaneous nerve</a:t>
            </a:r>
          </a:p>
          <a:p>
            <a:r>
              <a:rPr lang="en-US" sz="3200" dirty="0"/>
              <a:t>Median nerve</a:t>
            </a:r>
          </a:p>
          <a:p>
            <a:r>
              <a:rPr lang="en-US" sz="3200" dirty="0"/>
              <a:t>Radial nerve</a:t>
            </a:r>
          </a:p>
          <a:p>
            <a:r>
              <a:rPr lang="en-US" sz="3200" dirty="0"/>
              <a:t>Ulnar nerve</a:t>
            </a:r>
          </a:p>
        </p:txBody>
      </p:sp>
      <p:pic>
        <p:nvPicPr>
          <p:cNvPr id="5" name="object 4">
            <a:extLst>
              <a:ext uri="{FF2B5EF4-FFF2-40B4-BE49-F238E27FC236}">
                <a16:creationId xmlns:a16="http://schemas.microsoft.com/office/drawing/2014/main" id="{1695A9EF-DF0F-6B72-8981-3D7DC1EE073C}"/>
              </a:ext>
            </a:extLst>
          </p:cNvPr>
          <p:cNvPicPr/>
          <p:nvPr/>
        </p:nvPicPr>
        <p:blipFill rotWithShape="1">
          <a:blip r:embed="rId2" cstate="print"/>
          <a:srcRect l="49472" r="5948"/>
          <a:stretch/>
        </p:blipFill>
        <p:spPr>
          <a:xfrm>
            <a:off x="8518849" y="1305026"/>
            <a:ext cx="2834950" cy="2268598"/>
          </a:xfrm>
          <a:prstGeom prst="rect">
            <a:avLst/>
          </a:prstGeom>
        </p:spPr>
      </p:pic>
      <p:pic>
        <p:nvPicPr>
          <p:cNvPr id="6" name="object 4">
            <a:extLst>
              <a:ext uri="{FF2B5EF4-FFF2-40B4-BE49-F238E27FC236}">
                <a16:creationId xmlns:a16="http://schemas.microsoft.com/office/drawing/2014/main" id="{74DEAB30-2AB1-EA1A-A348-4CB7CB695CA4}"/>
              </a:ext>
            </a:extLst>
          </p:cNvPr>
          <p:cNvPicPr/>
          <p:nvPr/>
        </p:nvPicPr>
        <p:blipFill rotWithShape="1">
          <a:blip r:embed="rId2" cstate="print"/>
          <a:srcRect l="3497" r="53759" b="16946"/>
          <a:stretch/>
        </p:blipFill>
        <p:spPr>
          <a:xfrm>
            <a:off x="8518850" y="3573623"/>
            <a:ext cx="2834950" cy="2473157"/>
          </a:xfrm>
          <a:prstGeom prst="rect">
            <a:avLst/>
          </a:prstGeom>
        </p:spPr>
      </p:pic>
      <p:sp>
        <p:nvSpPr>
          <p:cNvPr id="10" name="TextBox 9">
            <a:extLst>
              <a:ext uri="{FF2B5EF4-FFF2-40B4-BE49-F238E27FC236}">
                <a16:creationId xmlns:a16="http://schemas.microsoft.com/office/drawing/2014/main" id="{357CDCE2-F41C-7FD6-0B3E-CE14ED9F5DE4}"/>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01611394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5D962-1088-1FCA-30B4-6A6C58CB833F}"/>
              </a:ext>
            </a:extLst>
          </p:cNvPr>
          <p:cNvSpPr>
            <a:spLocks noGrp="1"/>
          </p:cNvSpPr>
          <p:nvPr>
            <p:ph type="title"/>
          </p:nvPr>
        </p:nvSpPr>
        <p:spPr/>
        <p:txBody>
          <a:bodyPr>
            <a:normAutofit/>
          </a:bodyPr>
          <a:lstStyle/>
          <a:p>
            <a:r>
              <a:rPr lang="en-US" sz="4800" dirty="0"/>
              <a:t>This test is done for</a:t>
            </a:r>
          </a:p>
        </p:txBody>
      </p:sp>
      <p:sp>
        <p:nvSpPr>
          <p:cNvPr id="3" name="Content Placeholder 2">
            <a:extLst>
              <a:ext uri="{FF2B5EF4-FFF2-40B4-BE49-F238E27FC236}">
                <a16:creationId xmlns:a16="http://schemas.microsoft.com/office/drawing/2014/main" id="{AB7329BA-D0E2-41EF-4EC4-EF8433851BC8}"/>
              </a:ext>
            </a:extLst>
          </p:cNvPr>
          <p:cNvSpPr>
            <a:spLocks noGrp="1"/>
          </p:cNvSpPr>
          <p:nvPr>
            <p:ph idx="1"/>
          </p:nvPr>
        </p:nvSpPr>
        <p:spPr>
          <a:xfrm>
            <a:off x="838200" y="1268082"/>
            <a:ext cx="6311630" cy="4871938"/>
          </a:xfrm>
        </p:spPr>
        <p:txBody>
          <a:bodyPr>
            <a:normAutofit/>
          </a:bodyPr>
          <a:lstStyle/>
          <a:p>
            <a:pPr marL="514350" indent="-514350">
              <a:buFont typeface="+mj-lt"/>
              <a:buAutoNum type="alphaLcPeriod"/>
            </a:pPr>
            <a:r>
              <a:rPr lang="en-US" sz="3200" dirty="0">
                <a:solidFill>
                  <a:srgbClr val="FF0000"/>
                </a:solidFill>
              </a:rPr>
              <a:t>Biceps tendonitis </a:t>
            </a:r>
          </a:p>
          <a:p>
            <a:pPr marL="514350" indent="-514350">
              <a:buFont typeface="+mj-lt"/>
              <a:buAutoNum type="alphaLcPeriod"/>
            </a:pPr>
            <a:r>
              <a:rPr lang="en-US" sz="3200" dirty="0"/>
              <a:t>Tennis elbow </a:t>
            </a:r>
          </a:p>
          <a:p>
            <a:pPr marL="514350" indent="-514350">
              <a:buFont typeface="+mj-lt"/>
              <a:buAutoNum type="alphaLcPeriod"/>
            </a:pPr>
            <a:r>
              <a:rPr lang="en-US" sz="3200" dirty="0"/>
              <a:t>Golfers elbow </a:t>
            </a:r>
          </a:p>
          <a:p>
            <a:pPr marL="514350" indent="-514350">
              <a:buFont typeface="+mj-lt"/>
              <a:buAutoNum type="alphaLcPeriod"/>
            </a:pPr>
            <a:endParaRPr lang="en-US" sz="3200" dirty="0"/>
          </a:p>
        </p:txBody>
      </p:sp>
      <p:sp>
        <p:nvSpPr>
          <p:cNvPr id="4" name="TextBox 3">
            <a:extLst>
              <a:ext uri="{FF2B5EF4-FFF2-40B4-BE49-F238E27FC236}">
                <a16:creationId xmlns:a16="http://schemas.microsoft.com/office/drawing/2014/main" id="{78385237-994B-BA4B-8ED7-3CDC25922BC6}"/>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5" name="Content Placeholder 5" descr="A doctor attending to a patient&#10;&#10;Description automatically generated with medium confidence">
            <a:extLst>
              <a:ext uri="{FF2B5EF4-FFF2-40B4-BE49-F238E27FC236}">
                <a16:creationId xmlns:a16="http://schemas.microsoft.com/office/drawing/2014/main" id="{F60FA23B-E2CF-5CD0-A966-52B3726159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2310" y="1268083"/>
            <a:ext cx="4031489" cy="3945944"/>
          </a:xfrm>
          <a:prstGeom prst="rect">
            <a:avLst/>
          </a:prstGeom>
        </p:spPr>
      </p:pic>
    </p:spTree>
    <p:extLst>
      <p:ext uri="{BB962C8B-B14F-4D97-AF65-F5344CB8AC3E}">
        <p14:creationId xmlns:p14="http://schemas.microsoft.com/office/powerpoint/2010/main" val="80857332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BF0A5D7-2634-BE77-5E3F-E53DD0CA5AD3}"/>
              </a:ext>
            </a:extLst>
          </p:cNvPr>
          <p:cNvSpPr>
            <a:spLocks noGrp="1"/>
          </p:cNvSpPr>
          <p:nvPr>
            <p:ph type="title"/>
          </p:nvPr>
        </p:nvSpPr>
        <p:spPr/>
        <p:txBody>
          <a:bodyPr/>
          <a:lstStyle/>
          <a:p>
            <a:r>
              <a:rPr lang="en-US" dirty="0"/>
              <a:t>Biceps brachii examination</a:t>
            </a:r>
          </a:p>
        </p:txBody>
      </p:sp>
      <p:sp>
        <p:nvSpPr>
          <p:cNvPr id="10" name="Content Placeholder 9">
            <a:extLst>
              <a:ext uri="{FF2B5EF4-FFF2-40B4-BE49-F238E27FC236}">
                <a16:creationId xmlns:a16="http://schemas.microsoft.com/office/drawing/2014/main" id="{0657D3C4-4FE1-103F-72D5-7E8DFF91798E}"/>
              </a:ext>
            </a:extLst>
          </p:cNvPr>
          <p:cNvSpPr>
            <a:spLocks noGrp="1"/>
          </p:cNvSpPr>
          <p:nvPr>
            <p:ph idx="1"/>
          </p:nvPr>
        </p:nvSpPr>
        <p:spPr>
          <a:xfrm>
            <a:off x="838200" y="1305026"/>
            <a:ext cx="6850224" cy="4871938"/>
          </a:xfrm>
        </p:spPr>
        <p:txBody>
          <a:bodyPr/>
          <a:lstStyle/>
          <a:p>
            <a:r>
              <a:rPr lang="en-US" b="1" dirty="0"/>
              <a:t>What are these tests used for ?</a:t>
            </a:r>
          </a:p>
          <a:p>
            <a:pPr lvl="1"/>
            <a:r>
              <a:rPr lang="en-US" dirty="0"/>
              <a:t>Used for examination of biceps muscle</a:t>
            </a:r>
          </a:p>
          <a:p>
            <a:r>
              <a:rPr lang="en-US" sz="2800" b="1" spc="-15" dirty="0">
                <a:latin typeface="Calibri"/>
                <a:cs typeface="Calibri"/>
              </a:rPr>
              <a:t>What</a:t>
            </a:r>
            <a:r>
              <a:rPr lang="en-US" sz="2800" b="1" spc="15" dirty="0">
                <a:latin typeface="Calibri"/>
                <a:cs typeface="Calibri"/>
              </a:rPr>
              <a:t> </a:t>
            </a:r>
            <a:r>
              <a:rPr lang="en-US" sz="2800" b="1" spc="-5" dirty="0">
                <a:latin typeface="Calibri"/>
                <a:cs typeface="Calibri"/>
              </a:rPr>
              <a:t>is true</a:t>
            </a:r>
            <a:r>
              <a:rPr lang="en-US" sz="2800" b="1" spc="5" dirty="0">
                <a:latin typeface="Calibri"/>
                <a:cs typeface="Calibri"/>
              </a:rPr>
              <a:t> </a:t>
            </a:r>
            <a:r>
              <a:rPr lang="en-US" sz="2800" b="1" spc="-5" dirty="0">
                <a:latin typeface="Calibri"/>
                <a:cs typeface="Calibri"/>
              </a:rPr>
              <a:t>about</a:t>
            </a:r>
            <a:r>
              <a:rPr lang="en-US" sz="2800" b="1" spc="25" dirty="0">
                <a:latin typeface="Calibri"/>
                <a:cs typeface="Calibri"/>
              </a:rPr>
              <a:t> </a:t>
            </a:r>
            <a:r>
              <a:rPr lang="en-US" sz="2800" b="1" spc="-5" dirty="0">
                <a:latin typeface="Calibri"/>
                <a:cs typeface="Calibri"/>
              </a:rPr>
              <a:t>the</a:t>
            </a:r>
            <a:r>
              <a:rPr lang="en-US" b="1" spc="-5" dirty="0">
                <a:latin typeface="Calibri"/>
                <a:cs typeface="Calibri"/>
              </a:rPr>
              <a:t> </a:t>
            </a:r>
            <a:r>
              <a:rPr lang="en-US" sz="2800" b="1" dirty="0">
                <a:latin typeface="Calibri"/>
                <a:cs typeface="Calibri"/>
              </a:rPr>
              <a:t>m</a:t>
            </a:r>
            <a:r>
              <a:rPr lang="en-US" sz="2800" b="1" spc="-5" dirty="0">
                <a:latin typeface="Calibri"/>
                <a:cs typeface="Calibri"/>
              </a:rPr>
              <a:t>uscle</a:t>
            </a:r>
            <a:r>
              <a:rPr lang="en-US" sz="2800" b="1" spc="15" dirty="0">
                <a:latin typeface="Calibri"/>
                <a:cs typeface="Calibri"/>
              </a:rPr>
              <a:t> </a:t>
            </a:r>
            <a:r>
              <a:rPr lang="en-US" sz="2800" b="1" spc="-20" dirty="0">
                <a:latin typeface="Calibri"/>
                <a:cs typeface="Calibri"/>
              </a:rPr>
              <a:t>tested</a:t>
            </a:r>
            <a:r>
              <a:rPr lang="en-US" sz="2800" b="1" spc="-5" dirty="0">
                <a:latin typeface="Calibri"/>
                <a:cs typeface="Calibri"/>
              </a:rPr>
              <a:t> </a:t>
            </a:r>
            <a:r>
              <a:rPr lang="en-US" sz="2800" b="1" spc="-20" dirty="0">
                <a:latin typeface="Calibri"/>
                <a:cs typeface="Calibri"/>
              </a:rPr>
              <a:t>by</a:t>
            </a:r>
            <a:r>
              <a:rPr lang="en-US" sz="2800" b="1" spc="5" dirty="0">
                <a:latin typeface="Calibri"/>
                <a:cs typeface="Calibri"/>
              </a:rPr>
              <a:t> </a:t>
            </a:r>
            <a:r>
              <a:rPr lang="en-US" sz="2800" b="1" spc="-5" dirty="0">
                <a:latin typeface="Calibri"/>
                <a:cs typeface="Calibri"/>
              </a:rPr>
              <a:t>this</a:t>
            </a:r>
            <a:r>
              <a:rPr lang="en-US" sz="2800" b="1" spc="-10" dirty="0">
                <a:latin typeface="Calibri"/>
                <a:cs typeface="Calibri"/>
              </a:rPr>
              <a:t> </a:t>
            </a:r>
            <a:r>
              <a:rPr lang="en-US" sz="2800" b="1" spc="-20" dirty="0">
                <a:latin typeface="Calibri"/>
                <a:cs typeface="Calibri"/>
              </a:rPr>
              <a:t>tests</a:t>
            </a:r>
            <a:r>
              <a:rPr lang="en-US" sz="2800" b="1" spc="-10" dirty="0">
                <a:latin typeface="Calibri"/>
                <a:cs typeface="Calibri"/>
              </a:rPr>
              <a:t> </a:t>
            </a:r>
            <a:r>
              <a:rPr lang="en-US" sz="2800" b="1" spc="-5" dirty="0">
                <a:latin typeface="Calibri"/>
                <a:cs typeface="Calibri"/>
              </a:rPr>
              <a:t>?</a:t>
            </a:r>
          </a:p>
          <a:p>
            <a:pPr marL="914400" lvl="1" indent="-457200">
              <a:buFont typeface="+mj-lt"/>
              <a:buAutoNum type="alphaLcPeriod"/>
            </a:pPr>
            <a:r>
              <a:rPr lang="en-US" dirty="0"/>
              <a:t>It has the same nerve supply of brachialis</a:t>
            </a:r>
          </a:p>
          <a:p>
            <a:pPr marL="914400" lvl="1" indent="-457200">
              <a:buFont typeface="+mj-lt"/>
              <a:buAutoNum type="alphaLcPeriod"/>
            </a:pPr>
            <a:r>
              <a:rPr lang="en-US" dirty="0"/>
              <a:t> </a:t>
            </a:r>
          </a:p>
          <a:p>
            <a:pPr marL="914400" lvl="1" indent="-457200">
              <a:buFont typeface="+mj-lt"/>
              <a:buAutoNum type="alphaLcPeriod"/>
            </a:pPr>
            <a:r>
              <a:rPr lang="en-US" dirty="0"/>
              <a:t> </a:t>
            </a:r>
          </a:p>
          <a:p>
            <a:pPr marL="914400" lvl="1" indent="-457200">
              <a:buFont typeface="+mj-lt"/>
              <a:buAutoNum type="alphaLcPeriod"/>
            </a:pPr>
            <a:r>
              <a:rPr lang="en-US" dirty="0"/>
              <a:t> </a:t>
            </a:r>
          </a:p>
          <a:p>
            <a:pPr marL="914400" lvl="1" indent="-457200">
              <a:buFont typeface="+mj-lt"/>
              <a:buAutoNum type="alphaLcPeriod"/>
            </a:pPr>
            <a:r>
              <a:rPr lang="en-US" dirty="0"/>
              <a:t> </a:t>
            </a:r>
          </a:p>
        </p:txBody>
      </p:sp>
      <p:grpSp>
        <p:nvGrpSpPr>
          <p:cNvPr id="8" name="Group 7">
            <a:extLst>
              <a:ext uri="{FF2B5EF4-FFF2-40B4-BE49-F238E27FC236}">
                <a16:creationId xmlns:a16="http://schemas.microsoft.com/office/drawing/2014/main" id="{7F46861F-2B1A-F915-DAF8-47C1075FD6DA}"/>
              </a:ext>
            </a:extLst>
          </p:cNvPr>
          <p:cNvGrpSpPr/>
          <p:nvPr/>
        </p:nvGrpSpPr>
        <p:grpSpPr>
          <a:xfrm>
            <a:off x="7758543" y="1305026"/>
            <a:ext cx="3595256" cy="4871938"/>
            <a:chOff x="7758543" y="1305026"/>
            <a:chExt cx="3595256" cy="4871938"/>
          </a:xfrm>
        </p:grpSpPr>
        <p:pic>
          <p:nvPicPr>
            <p:cNvPr id="6" name="object 4">
              <a:extLst>
                <a:ext uri="{FF2B5EF4-FFF2-40B4-BE49-F238E27FC236}">
                  <a16:creationId xmlns:a16="http://schemas.microsoft.com/office/drawing/2014/main" id="{072F5BB8-DFB0-A4A5-81DF-1AA78B76CF66}"/>
                </a:ext>
              </a:extLst>
            </p:cNvPr>
            <p:cNvPicPr/>
            <p:nvPr/>
          </p:nvPicPr>
          <p:blipFill>
            <a:blip r:embed="rId2" cstate="print"/>
            <a:stretch>
              <a:fillRect/>
            </a:stretch>
          </p:blipFill>
          <p:spPr>
            <a:xfrm>
              <a:off x="7758543" y="1305026"/>
              <a:ext cx="3595256" cy="2529117"/>
            </a:xfrm>
            <a:prstGeom prst="rect">
              <a:avLst/>
            </a:prstGeom>
          </p:spPr>
        </p:pic>
        <p:pic>
          <p:nvPicPr>
            <p:cNvPr id="7" name="object 5">
              <a:extLst>
                <a:ext uri="{FF2B5EF4-FFF2-40B4-BE49-F238E27FC236}">
                  <a16:creationId xmlns:a16="http://schemas.microsoft.com/office/drawing/2014/main" id="{B8B30BDF-FE71-0999-30AD-E1CB5C6FC1F7}"/>
                </a:ext>
              </a:extLst>
            </p:cNvPr>
            <p:cNvPicPr/>
            <p:nvPr/>
          </p:nvPicPr>
          <p:blipFill rotWithShape="1">
            <a:blip r:embed="rId3" cstate="print"/>
            <a:srcRect l="1713" r="2580"/>
            <a:stretch/>
          </p:blipFill>
          <p:spPr>
            <a:xfrm>
              <a:off x="7758543" y="4064106"/>
              <a:ext cx="3595256" cy="2112858"/>
            </a:xfrm>
            <a:prstGeom prst="rect">
              <a:avLst/>
            </a:prstGeom>
          </p:spPr>
        </p:pic>
      </p:grpSp>
      <p:sp>
        <p:nvSpPr>
          <p:cNvPr id="2" name="TextBox 1">
            <a:extLst>
              <a:ext uri="{FF2B5EF4-FFF2-40B4-BE49-F238E27FC236}">
                <a16:creationId xmlns:a16="http://schemas.microsoft.com/office/drawing/2014/main" id="{B07F2701-1897-3A8C-A0FD-1167DFAE3CA7}"/>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27380614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BA228-007A-C3B5-2D8B-BD4CBBA9E3CA}"/>
              </a:ext>
            </a:extLst>
          </p:cNvPr>
          <p:cNvSpPr>
            <a:spLocks noGrp="1"/>
          </p:cNvSpPr>
          <p:nvPr>
            <p:ph type="title"/>
          </p:nvPr>
        </p:nvSpPr>
        <p:spPr/>
        <p:txBody>
          <a:bodyPr/>
          <a:lstStyle/>
          <a:p>
            <a:r>
              <a:rPr lang="en-US" dirty="0">
                <a:ea typeface="+mj-lt"/>
                <a:cs typeface="+mj-lt"/>
              </a:rPr>
              <a:t>Biceps tendon Rupture</a:t>
            </a:r>
            <a:endParaRPr lang="en-US" dirty="0"/>
          </a:p>
        </p:txBody>
      </p:sp>
      <p:sp>
        <p:nvSpPr>
          <p:cNvPr id="3" name="Content Placeholder 2">
            <a:extLst>
              <a:ext uri="{FF2B5EF4-FFF2-40B4-BE49-F238E27FC236}">
                <a16:creationId xmlns:a16="http://schemas.microsoft.com/office/drawing/2014/main" id="{13A417D5-AE57-42F6-5F31-E6448406E53E}"/>
              </a:ext>
            </a:extLst>
          </p:cNvPr>
          <p:cNvSpPr>
            <a:spLocks noGrp="1"/>
          </p:cNvSpPr>
          <p:nvPr>
            <p:ph idx="1"/>
          </p:nvPr>
        </p:nvSpPr>
        <p:spPr>
          <a:xfrm>
            <a:off x="838200" y="1268082"/>
            <a:ext cx="8593004" cy="2650775"/>
          </a:xfrm>
        </p:spPr>
        <p:txBody>
          <a:bodyPr/>
          <a:lstStyle/>
          <a:p>
            <a:r>
              <a:rPr lang="en-US" sz="2800" b="1" dirty="0"/>
              <a:t>Proximal </a:t>
            </a:r>
            <a:r>
              <a:rPr lang="en-US" sz="2800" b="1" dirty="0">
                <a:ea typeface="+mj-lt"/>
                <a:cs typeface="+mj-lt"/>
              </a:rPr>
              <a:t>biceps </a:t>
            </a:r>
            <a:r>
              <a:rPr lang="en-US" sz="2800" b="1" dirty="0"/>
              <a:t>rupture</a:t>
            </a:r>
          </a:p>
          <a:p>
            <a:pPr lvl="1"/>
            <a:r>
              <a:rPr lang="en-US" dirty="0"/>
              <a:t>Popeye sign</a:t>
            </a:r>
          </a:p>
          <a:p>
            <a:pPr lvl="1"/>
            <a:r>
              <a:rPr lang="en-US" dirty="0"/>
              <a:t>Treatment: conservative</a:t>
            </a:r>
          </a:p>
          <a:p>
            <a:pPr lvl="1"/>
            <a:r>
              <a:rPr lang="en-US" dirty="0"/>
              <a:t>Consider surgery in young people and for cosmetic reasons </a:t>
            </a:r>
          </a:p>
          <a:p>
            <a:r>
              <a:rPr lang="en-US" b="1" dirty="0"/>
              <a:t>Distal biceps rupture</a:t>
            </a:r>
          </a:p>
          <a:p>
            <a:pPr lvl="1"/>
            <a:r>
              <a:rPr lang="en-US" dirty="0"/>
              <a:t>Treatment: Tendon repair</a:t>
            </a:r>
          </a:p>
        </p:txBody>
      </p:sp>
      <p:pic>
        <p:nvPicPr>
          <p:cNvPr id="5" name="Picture 4">
            <a:extLst>
              <a:ext uri="{FF2B5EF4-FFF2-40B4-BE49-F238E27FC236}">
                <a16:creationId xmlns:a16="http://schemas.microsoft.com/office/drawing/2014/main" id="{E1A20F24-9201-6DB9-2BC2-0E32506C8F9F}"/>
              </a:ext>
            </a:extLst>
          </p:cNvPr>
          <p:cNvPicPr>
            <a:picLocks noChangeAspect="1"/>
          </p:cNvPicPr>
          <p:nvPr/>
        </p:nvPicPr>
        <p:blipFill>
          <a:blip r:embed="rId2"/>
          <a:stretch>
            <a:fillRect/>
          </a:stretch>
        </p:blipFill>
        <p:spPr>
          <a:xfrm>
            <a:off x="9431204" y="1268083"/>
            <a:ext cx="1922595" cy="3947729"/>
          </a:xfrm>
          <a:prstGeom prst="rect">
            <a:avLst/>
          </a:prstGeom>
          <a:ln>
            <a:noFill/>
          </a:ln>
          <a:effectLst>
            <a:outerShdw blurRad="292100" dist="139700" dir="2700000" algn="tl" rotWithShape="0">
              <a:srgbClr val="333333">
                <a:alpha val="65000"/>
              </a:srgbClr>
            </a:outerShdw>
          </a:effectLst>
        </p:spPr>
      </p:pic>
      <p:pic>
        <p:nvPicPr>
          <p:cNvPr id="4" name="Picture 5">
            <a:extLst>
              <a:ext uri="{FF2B5EF4-FFF2-40B4-BE49-F238E27FC236}">
                <a16:creationId xmlns:a16="http://schemas.microsoft.com/office/drawing/2014/main" id="{08F59DE2-A5F1-6802-380E-E986A9FD9345}"/>
              </a:ext>
            </a:extLst>
          </p:cNvPr>
          <p:cNvPicPr>
            <a:picLocks noChangeAspect="1"/>
          </p:cNvPicPr>
          <p:nvPr/>
        </p:nvPicPr>
        <p:blipFill>
          <a:blip r:embed="rId3"/>
          <a:stretch>
            <a:fillRect/>
          </a:stretch>
        </p:blipFill>
        <p:spPr>
          <a:xfrm>
            <a:off x="8182329" y="4355051"/>
            <a:ext cx="3171470" cy="178497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EEDED0F-2BC4-3371-0201-0A653CB0069C}"/>
              </a:ext>
            </a:extLst>
          </p:cNvPr>
          <p:cNvSpPr txBox="1"/>
          <p:nvPr/>
        </p:nvSpPr>
        <p:spPr>
          <a:xfrm>
            <a:off x="9431204" y="1266402"/>
            <a:ext cx="1922595" cy="338554"/>
          </a:xfrm>
          <a:prstGeom prst="rect">
            <a:avLst/>
          </a:prstGeom>
          <a:solidFill>
            <a:schemeClr val="bg1"/>
          </a:solidFill>
        </p:spPr>
        <p:txBody>
          <a:bodyPr wrap="square" rtlCol="0">
            <a:spAutoFit/>
          </a:bodyPr>
          <a:lstStyle/>
          <a:p>
            <a:pPr algn="ctr"/>
            <a:r>
              <a:rPr lang="en-US" sz="1600" dirty="0"/>
              <a:t>Distal </a:t>
            </a:r>
            <a:r>
              <a:rPr lang="en-US" sz="1600" dirty="0">
                <a:ea typeface="+mj-lt"/>
                <a:cs typeface="+mj-lt"/>
              </a:rPr>
              <a:t>biceps </a:t>
            </a:r>
            <a:r>
              <a:rPr lang="en-US" sz="1600" dirty="0"/>
              <a:t>rupture</a:t>
            </a:r>
          </a:p>
        </p:txBody>
      </p:sp>
      <p:sp>
        <p:nvSpPr>
          <p:cNvPr id="7" name="TextBox 6">
            <a:extLst>
              <a:ext uri="{FF2B5EF4-FFF2-40B4-BE49-F238E27FC236}">
                <a16:creationId xmlns:a16="http://schemas.microsoft.com/office/drawing/2014/main" id="{873D3C64-D4B7-BBFF-3F21-B98D7127B395}"/>
              </a:ext>
            </a:extLst>
          </p:cNvPr>
          <p:cNvSpPr txBox="1"/>
          <p:nvPr/>
        </p:nvSpPr>
        <p:spPr>
          <a:xfrm>
            <a:off x="8182329" y="4355050"/>
            <a:ext cx="3171470" cy="338554"/>
          </a:xfrm>
          <a:prstGeom prst="rect">
            <a:avLst/>
          </a:prstGeom>
          <a:solidFill>
            <a:schemeClr val="bg1"/>
          </a:solidFill>
        </p:spPr>
        <p:txBody>
          <a:bodyPr wrap="square" rtlCol="0">
            <a:spAutoFit/>
          </a:bodyPr>
          <a:lstStyle/>
          <a:p>
            <a:pPr algn="ctr"/>
            <a:r>
              <a:rPr lang="en-US" sz="1600" dirty="0"/>
              <a:t>Proximal </a:t>
            </a:r>
            <a:r>
              <a:rPr lang="en-US" sz="1600" dirty="0">
                <a:ea typeface="+mj-lt"/>
                <a:cs typeface="+mj-lt"/>
              </a:rPr>
              <a:t>biceps </a:t>
            </a:r>
            <a:r>
              <a:rPr lang="en-US" sz="1600" dirty="0"/>
              <a:t>rupture</a:t>
            </a:r>
          </a:p>
        </p:txBody>
      </p:sp>
      <p:sp>
        <p:nvSpPr>
          <p:cNvPr id="10" name="Content Placeholder 2">
            <a:extLst>
              <a:ext uri="{FF2B5EF4-FFF2-40B4-BE49-F238E27FC236}">
                <a16:creationId xmlns:a16="http://schemas.microsoft.com/office/drawing/2014/main" id="{E30F028A-AAE4-E965-7FA1-647ADB0E6E37}"/>
              </a:ext>
            </a:extLst>
          </p:cNvPr>
          <p:cNvSpPr txBox="1">
            <a:spLocks/>
          </p:cNvSpPr>
          <p:nvPr/>
        </p:nvSpPr>
        <p:spPr>
          <a:xfrm>
            <a:off x="838199" y="4254759"/>
            <a:ext cx="7344129" cy="18852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0070C0"/>
                </a:solidFill>
              </a:rPr>
              <a:t>Why the proximal rupture can be managed conservatively while the distal rupture always require surgery ?</a:t>
            </a:r>
          </a:p>
          <a:p>
            <a:pPr>
              <a:buFont typeface="Courier New" panose="02070309020205020404" pitchFamily="49" charset="0"/>
              <a:buChar char="o"/>
            </a:pPr>
            <a:r>
              <a:rPr lang="en-US" sz="2200" dirty="0">
                <a:solidFill>
                  <a:srgbClr val="0070C0"/>
                </a:solidFill>
              </a:rPr>
              <a:t>Proximally the biceps has 2 heads thus the rupture of 1 tendon is compensated by the other</a:t>
            </a:r>
          </a:p>
        </p:txBody>
      </p:sp>
    </p:spTree>
    <p:extLst>
      <p:ext uri="{BB962C8B-B14F-4D97-AF65-F5344CB8AC3E}">
        <p14:creationId xmlns:p14="http://schemas.microsoft.com/office/powerpoint/2010/main" val="236388307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6E37DF5-6750-1890-B5CC-8C6EA4F39989}"/>
              </a:ext>
            </a:extLst>
          </p:cNvPr>
          <p:cNvSpPr>
            <a:spLocks noGrp="1"/>
          </p:cNvSpPr>
          <p:nvPr>
            <p:ph type="title"/>
          </p:nvPr>
        </p:nvSpPr>
        <p:spPr>
          <a:xfrm>
            <a:off x="838200" y="365125"/>
            <a:ext cx="10515600" cy="762339"/>
          </a:xfrm>
        </p:spPr>
        <p:txBody>
          <a:bodyPr>
            <a:normAutofit fontScale="90000"/>
          </a:bodyPr>
          <a:lstStyle/>
          <a:p>
            <a:r>
              <a:rPr lang="en-US" dirty="0"/>
              <a:t>Function and nerve supply of this injured muscle </a:t>
            </a:r>
          </a:p>
        </p:txBody>
      </p:sp>
      <p:sp>
        <p:nvSpPr>
          <p:cNvPr id="12" name="Content Placeholder 2">
            <a:extLst>
              <a:ext uri="{FF2B5EF4-FFF2-40B4-BE49-F238E27FC236}">
                <a16:creationId xmlns:a16="http://schemas.microsoft.com/office/drawing/2014/main" id="{3556EAD6-0A69-4AFB-F30C-473F4629DFF8}"/>
              </a:ext>
            </a:extLst>
          </p:cNvPr>
          <p:cNvSpPr>
            <a:spLocks noGrp="1"/>
          </p:cNvSpPr>
          <p:nvPr>
            <p:ph idx="1"/>
          </p:nvPr>
        </p:nvSpPr>
        <p:spPr>
          <a:xfrm>
            <a:off x="838200" y="1305026"/>
            <a:ext cx="7661988" cy="4871938"/>
          </a:xfrm>
        </p:spPr>
        <p:txBody>
          <a:bodyPr/>
          <a:lstStyle/>
          <a:p>
            <a:r>
              <a:rPr lang="en-US" dirty="0">
                <a:solidFill>
                  <a:srgbClr val="002060"/>
                </a:solidFill>
              </a:rPr>
              <a:t>Extension of elbow, Axillary nerve</a:t>
            </a:r>
          </a:p>
          <a:p>
            <a:r>
              <a:rPr lang="en-US" dirty="0">
                <a:solidFill>
                  <a:srgbClr val="002060"/>
                </a:solidFill>
              </a:rPr>
              <a:t>Extension of elbow, Musculocutaneous nerve</a:t>
            </a:r>
          </a:p>
          <a:p>
            <a:r>
              <a:rPr lang="en-US" dirty="0">
                <a:solidFill>
                  <a:srgbClr val="FF0000"/>
                </a:solidFill>
              </a:rPr>
              <a:t>Flexion and supination of elbow, Musculocutaneous nerve</a:t>
            </a:r>
          </a:p>
          <a:p>
            <a:r>
              <a:rPr lang="en-US" dirty="0">
                <a:solidFill>
                  <a:srgbClr val="002060"/>
                </a:solidFill>
              </a:rPr>
              <a:t>Flexion and supination of elbow, Axillary nerve</a:t>
            </a:r>
          </a:p>
          <a:p>
            <a:r>
              <a:rPr lang="en-US" dirty="0">
                <a:solidFill>
                  <a:srgbClr val="002060"/>
                </a:solidFill>
              </a:rPr>
              <a:t>Extension of the wrist, Radial nerve</a:t>
            </a:r>
          </a:p>
        </p:txBody>
      </p:sp>
      <p:pic>
        <p:nvPicPr>
          <p:cNvPr id="5" name="object 8" descr="A close up of a person's foot&#10;&#10;Description automatically generated with low confidence">
            <a:extLst>
              <a:ext uri="{FF2B5EF4-FFF2-40B4-BE49-F238E27FC236}">
                <a16:creationId xmlns:a16="http://schemas.microsoft.com/office/drawing/2014/main" id="{52343E33-7614-EBB8-3436-46EB9D111277}"/>
              </a:ext>
            </a:extLst>
          </p:cNvPr>
          <p:cNvPicPr>
            <a:picLocks noGrp="1"/>
          </p:cNvPicPr>
          <p:nvPr>
            <p:ph sz="half" idx="2"/>
          </p:nvPr>
        </p:nvPicPr>
        <p:blipFill rotWithShape="1">
          <a:blip r:embed="rId2" cstate="print"/>
          <a:srcRect l="8486" r="30901" b="-2"/>
          <a:stretch/>
        </p:blipFill>
        <p:spPr>
          <a:xfrm>
            <a:off x="8696131" y="1306851"/>
            <a:ext cx="2657668" cy="487011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47A236E4-F670-AB8D-4E8B-2DA64201BA8E}"/>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
        <p:nvSpPr>
          <p:cNvPr id="2" name="TextBox 1">
            <a:extLst>
              <a:ext uri="{FF2B5EF4-FFF2-40B4-BE49-F238E27FC236}">
                <a16:creationId xmlns:a16="http://schemas.microsoft.com/office/drawing/2014/main" id="{B3B142A6-344E-C4A2-6B37-20016D538375}"/>
              </a:ext>
            </a:extLst>
          </p:cNvPr>
          <p:cNvSpPr txBox="1"/>
          <p:nvPr/>
        </p:nvSpPr>
        <p:spPr>
          <a:xfrm>
            <a:off x="9534712" y="2897"/>
            <a:ext cx="1582484" cy="369332"/>
          </a:xfrm>
          <a:prstGeom prst="rect">
            <a:avLst/>
          </a:prstGeom>
          <a:noFill/>
          <a:ln>
            <a:solidFill>
              <a:srgbClr val="002060"/>
            </a:solidFill>
          </a:ln>
        </p:spPr>
        <p:txBody>
          <a:bodyPr wrap="none" rtlCol="0">
            <a:spAutoFit/>
          </a:bodyPr>
          <a:lstStyle/>
          <a:p>
            <a:r>
              <a:rPr lang="ar-JO" b="1" dirty="0">
                <a:solidFill>
                  <a:srgbClr val="002060"/>
                </a:solidFill>
              </a:rPr>
              <a:t>الخيارات من عندي</a:t>
            </a:r>
            <a:endParaRPr lang="en-US" b="1" dirty="0">
              <a:solidFill>
                <a:srgbClr val="002060"/>
              </a:solidFill>
            </a:endParaRPr>
          </a:p>
        </p:txBody>
      </p:sp>
    </p:spTree>
    <p:extLst>
      <p:ext uri="{BB962C8B-B14F-4D97-AF65-F5344CB8AC3E}">
        <p14:creationId xmlns:p14="http://schemas.microsoft.com/office/powerpoint/2010/main" val="2486103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E35A-02D1-1A9E-8F66-3973EFB7E54A}"/>
              </a:ext>
            </a:extLst>
          </p:cNvPr>
          <p:cNvSpPr>
            <a:spLocks noGrp="1"/>
          </p:cNvSpPr>
          <p:nvPr>
            <p:ph type="title"/>
          </p:nvPr>
        </p:nvSpPr>
        <p:spPr/>
        <p:txBody>
          <a:bodyPr/>
          <a:lstStyle/>
          <a:p>
            <a:r>
              <a:rPr lang="en-US" dirty="0"/>
              <a:t>Fracture classification – 2.Extent</a:t>
            </a:r>
          </a:p>
        </p:txBody>
      </p:sp>
      <p:sp>
        <p:nvSpPr>
          <p:cNvPr id="3" name="Content Placeholder 2">
            <a:extLst>
              <a:ext uri="{FF2B5EF4-FFF2-40B4-BE49-F238E27FC236}">
                <a16:creationId xmlns:a16="http://schemas.microsoft.com/office/drawing/2014/main" id="{A4EE8786-9076-0E23-1838-66F00702BB37}"/>
              </a:ext>
            </a:extLst>
          </p:cNvPr>
          <p:cNvSpPr>
            <a:spLocks noGrp="1"/>
          </p:cNvSpPr>
          <p:nvPr>
            <p:ph idx="1"/>
          </p:nvPr>
        </p:nvSpPr>
        <p:spPr>
          <a:xfrm>
            <a:off x="838200" y="1221049"/>
            <a:ext cx="10515600" cy="5394960"/>
          </a:xfrm>
        </p:spPr>
        <p:txBody>
          <a:bodyPr>
            <a:normAutofit fontScale="92500"/>
          </a:bodyPr>
          <a:lstStyle/>
          <a:p>
            <a:r>
              <a:rPr lang="en-US" dirty="0"/>
              <a:t>In a complete fracture, there is discontinuity between the bone fragments, whereas in incomplete fractures the fracture line is either absent or does not completely traverse the width of the bone.</a:t>
            </a:r>
          </a:p>
          <a:p>
            <a:r>
              <a:rPr lang="en-US" dirty="0"/>
              <a:t>Incomplete fractures are more common in pediatric patients due to the thicker, stronger periosteum and greater elasticity of growing bones.</a:t>
            </a:r>
          </a:p>
          <a:p>
            <a:r>
              <a:rPr lang="en-US" b="1" dirty="0"/>
              <a:t>Types of incomplete fractures include</a:t>
            </a:r>
            <a:r>
              <a:rPr lang="en-US" dirty="0"/>
              <a:t>:</a:t>
            </a:r>
          </a:p>
          <a:p>
            <a:pPr lvl="1"/>
            <a:r>
              <a:rPr lang="en-US" b="1" dirty="0"/>
              <a:t>Buckle (torus) fracture</a:t>
            </a:r>
            <a:r>
              <a:rPr lang="en-US" dirty="0"/>
              <a:t>: A </a:t>
            </a:r>
            <a:r>
              <a:rPr lang="en-US" dirty="0">
                <a:solidFill>
                  <a:srgbClr val="FF0000"/>
                </a:solidFill>
              </a:rPr>
              <a:t>compressive force</a:t>
            </a:r>
            <a:r>
              <a:rPr lang="en-US" dirty="0"/>
              <a:t> results in bulging (“buckling”) of the cortex. Strictly speaking, this is a “buckle fracture” when there is bulging of only one side of the cortex (the concave side) and a “torus fracture” when the bulge is circumferential, but the terms are frequently used interchangeably.</a:t>
            </a:r>
          </a:p>
          <a:p>
            <a:pPr lvl="1"/>
            <a:r>
              <a:rPr lang="en-US" b="1" dirty="0"/>
              <a:t>Greenstick fracture</a:t>
            </a:r>
            <a:r>
              <a:rPr lang="en-US" dirty="0"/>
              <a:t>: There is discontinuity of the cortex and periosteum on the convex (</a:t>
            </a:r>
            <a:r>
              <a:rPr lang="en-US" dirty="0">
                <a:solidFill>
                  <a:srgbClr val="FF0000"/>
                </a:solidFill>
              </a:rPr>
              <a:t>tension</a:t>
            </a:r>
            <a:r>
              <a:rPr lang="en-US" dirty="0"/>
              <a:t>) side of the fracture but only bending on the concave (compression) side.</a:t>
            </a:r>
          </a:p>
          <a:p>
            <a:pPr lvl="1"/>
            <a:r>
              <a:rPr lang="en-US" b="1" dirty="0"/>
              <a:t>Bowing fracture (Plastic deformation)</a:t>
            </a:r>
            <a:r>
              <a:rPr lang="en-US" dirty="0"/>
              <a:t>: There is angulation but no discontinuity of the cortex or periosteum.</a:t>
            </a:r>
          </a:p>
        </p:txBody>
      </p:sp>
    </p:spTree>
    <p:extLst>
      <p:ext uri="{BB962C8B-B14F-4D97-AF65-F5344CB8AC3E}">
        <p14:creationId xmlns:p14="http://schemas.microsoft.com/office/powerpoint/2010/main" val="414196269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55CF52-DBB5-2D99-E803-1777F960BD41}"/>
              </a:ext>
            </a:extLst>
          </p:cNvPr>
          <p:cNvSpPr>
            <a:spLocks noGrp="1"/>
          </p:cNvSpPr>
          <p:nvPr>
            <p:ph type="title"/>
          </p:nvPr>
        </p:nvSpPr>
        <p:spPr/>
        <p:txBody>
          <a:bodyPr/>
          <a:lstStyle/>
          <a:p>
            <a:r>
              <a:rPr lang="en-US" dirty="0"/>
              <a:t>Biceps reflex</a:t>
            </a:r>
          </a:p>
        </p:txBody>
      </p:sp>
      <p:sp>
        <p:nvSpPr>
          <p:cNvPr id="5" name="Content Placeholder 4">
            <a:extLst>
              <a:ext uri="{FF2B5EF4-FFF2-40B4-BE49-F238E27FC236}">
                <a16:creationId xmlns:a16="http://schemas.microsoft.com/office/drawing/2014/main" id="{0BD3DB9B-174F-88CB-9860-98A1934376C2}"/>
              </a:ext>
            </a:extLst>
          </p:cNvPr>
          <p:cNvSpPr>
            <a:spLocks noGrp="1"/>
          </p:cNvSpPr>
          <p:nvPr>
            <p:ph idx="1"/>
          </p:nvPr>
        </p:nvSpPr>
        <p:spPr>
          <a:xfrm>
            <a:off x="838199" y="1305026"/>
            <a:ext cx="7331016" cy="4871938"/>
          </a:xfrm>
        </p:spPr>
        <p:txBody>
          <a:bodyPr/>
          <a:lstStyle/>
          <a:p>
            <a:r>
              <a:rPr lang="en-US" b="1" dirty="0"/>
              <a:t>Herniation of which disc will cause this test to be negative ?</a:t>
            </a:r>
          </a:p>
          <a:p>
            <a:pPr lvl="1"/>
            <a:r>
              <a:rPr lang="en-US" sz="2400" spc="-5" dirty="0">
                <a:latin typeface="Calibri"/>
                <a:cs typeface="Calibri"/>
              </a:rPr>
              <a:t>C5-C6</a:t>
            </a:r>
            <a:endParaRPr lang="en-US" sz="2400" dirty="0">
              <a:latin typeface="Calibri"/>
              <a:cs typeface="Calibri"/>
            </a:endParaRPr>
          </a:p>
          <a:p>
            <a:pPr lvl="1"/>
            <a:endParaRPr lang="en-US" dirty="0"/>
          </a:p>
          <a:p>
            <a:r>
              <a:rPr lang="en-US" sz="2400" b="1" dirty="0"/>
              <a:t>Note</a:t>
            </a:r>
            <a:r>
              <a:rPr lang="en-US" sz="2400" dirty="0"/>
              <a:t>: biceps reflex is controlled by C5 herniation of C5-C6 intervertebral disc would affect C5 (Any disc herniation affects the upper segment except for far lateral lumbar disc herniation affects the lower segment</a:t>
            </a:r>
          </a:p>
          <a:p>
            <a:endParaRPr lang="en-US" dirty="0"/>
          </a:p>
        </p:txBody>
      </p:sp>
      <p:grpSp>
        <p:nvGrpSpPr>
          <p:cNvPr id="12" name="Group 11">
            <a:extLst>
              <a:ext uri="{FF2B5EF4-FFF2-40B4-BE49-F238E27FC236}">
                <a16:creationId xmlns:a16="http://schemas.microsoft.com/office/drawing/2014/main" id="{1DDA8CBC-58EE-D1E7-5A99-448116916D68}"/>
              </a:ext>
            </a:extLst>
          </p:cNvPr>
          <p:cNvGrpSpPr/>
          <p:nvPr/>
        </p:nvGrpSpPr>
        <p:grpSpPr>
          <a:xfrm>
            <a:off x="8291389" y="1305026"/>
            <a:ext cx="3062411" cy="4871937"/>
            <a:chOff x="8586697" y="1356344"/>
            <a:chExt cx="2767103" cy="4402137"/>
          </a:xfrm>
        </p:grpSpPr>
        <p:pic>
          <p:nvPicPr>
            <p:cNvPr id="11" name="object 4">
              <a:extLst>
                <a:ext uri="{FF2B5EF4-FFF2-40B4-BE49-F238E27FC236}">
                  <a16:creationId xmlns:a16="http://schemas.microsoft.com/office/drawing/2014/main" id="{AF086EA8-38DC-B40D-4AA6-2CA8A15811FB}"/>
                </a:ext>
              </a:extLst>
            </p:cNvPr>
            <p:cNvPicPr>
              <a:picLocks/>
            </p:cNvPicPr>
            <p:nvPr/>
          </p:nvPicPr>
          <p:blipFill>
            <a:blip r:embed="rId2" cstate="print"/>
            <a:stretch>
              <a:fillRect/>
            </a:stretch>
          </p:blipFill>
          <p:spPr>
            <a:xfrm>
              <a:off x="8586697" y="1356344"/>
              <a:ext cx="2767103" cy="2072656"/>
            </a:xfrm>
            <a:prstGeom prst="rect">
              <a:avLst/>
            </a:prstGeom>
            <a:ln>
              <a:noFill/>
            </a:ln>
            <a:effectLst>
              <a:outerShdw blurRad="292100" dist="139700" dir="2700000" algn="tl" rotWithShape="0">
                <a:srgbClr val="333333">
                  <a:alpha val="65000"/>
                </a:srgbClr>
              </a:outerShdw>
            </a:effectLst>
          </p:spPr>
        </p:pic>
        <p:pic>
          <p:nvPicPr>
            <p:cNvPr id="8" name="object 3">
              <a:extLst>
                <a:ext uri="{FF2B5EF4-FFF2-40B4-BE49-F238E27FC236}">
                  <a16:creationId xmlns:a16="http://schemas.microsoft.com/office/drawing/2014/main" id="{4DF6C2C5-7E98-3B1E-3837-E461BD9B533F}"/>
                </a:ext>
              </a:extLst>
            </p:cNvPr>
            <p:cNvPicPr/>
            <p:nvPr/>
          </p:nvPicPr>
          <p:blipFill>
            <a:blip r:embed="rId3" cstate="print"/>
            <a:stretch>
              <a:fillRect/>
            </a:stretch>
          </p:blipFill>
          <p:spPr>
            <a:xfrm>
              <a:off x="8586697" y="3429000"/>
              <a:ext cx="2767103" cy="2329481"/>
            </a:xfrm>
            <a:prstGeom prst="rect">
              <a:avLst/>
            </a:prstGeom>
            <a:ln>
              <a:noFill/>
            </a:ln>
            <a:effectLst>
              <a:outerShdw blurRad="292100" dist="139700" dir="2700000" algn="tl" rotWithShape="0">
                <a:srgbClr val="333333">
                  <a:alpha val="65000"/>
                </a:srgbClr>
              </a:outerShdw>
            </a:effectLst>
          </p:spPr>
        </p:pic>
      </p:grpSp>
      <p:sp>
        <p:nvSpPr>
          <p:cNvPr id="13" name="TextBox 12">
            <a:extLst>
              <a:ext uri="{FF2B5EF4-FFF2-40B4-BE49-F238E27FC236}">
                <a16:creationId xmlns:a16="http://schemas.microsoft.com/office/drawing/2014/main" id="{F00FBB6F-C66C-05A2-DA5E-523E3625467C}"/>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05524282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A96D8-606D-2714-5C98-FA33BB2F6938}"/>
              </a:ext>
            </a:extLst>
          </p:cNvPr>
          <p:cNvSpPr>
            <a:spLocks noGrp="1"/>
          </p:cNvSpPr>
          <p:nvPr>
            <p:ph type="title"/>
          </p:nvPr>
        </p:nvSpPr>
        <p:spPr/>
        <p:txBody>
          <a:bodyPr/>
          <a:lstStyle/>
          <a:p>
            <a:r>
              <a:rPr lang="en-US" dirty="0"/>
              <a:t>Superficial Muscles</a:t>
            </a:r>
          </a:p>
        </p:txBody>
      </p:sp>
      <p:sp>
        <p:nvSpPr>
          <p:cNvPr id="3" name="Content Placeholder 2">
            <a:extLst>
              <a:ext uri="{FF2B5EF4-FFF2-40B4-BE49-F238E27FC236}">
                <a16:creationId xmlns:a16="http://schemas.microsoft.com/office/drawing/2014/main" id="{A6629356-45FF-0896-6E6C-E8833C20C450}"/>
              </a:ext>
            </a:extLst>
          </p:cNvPr>
          <p:cNvSpPr>
            <a:spLocks noGrp="1"/>
          </p:cNvSpPr>
          <p:nvPr>
            <p:ph idx="1"/>
          </p:nvPr>
        </p:nvSpPr>
        <p:spPr>
          <a:xfrm>
            <a:off x="838200" y="1268082"/>
            <a:ext cx="7940912" cy="4871938"/>
          </a:xfrm>
        </p:spPr>
        <p:txBody>
          <a:bodyPr>
            <a:normAutofit fontScale="92500" lnSpcReduction="20000"/>
          </a:bodyPr>
          <a:lstStyle/>
          <a:p>
            <a:r>
              <a:rPr lang="en-US" b="1" dirty="0"/>
              <a:t>Serratus anterior</a:t>
            </a:r>
          </a:p>
          <a:p>
            <a:pPr lvl="1"/>
            <a:r>
              <a:rPr lang="en-US" dirty="0"/>
              <a:t>Origin: Upper eight ribs </a:t>
            </a:r>
          </a:p>
          <a:p>
            <a:pPr lvl="1"/>
            <a:r>
              <a:rPr lang="en-US" dirty="0"/>
              <a:t>Insertion: Medial border and inferior angle of scapula</a:t>
            </a:r>
          </a:p>
          <a:p>
            <a:pPr lvl="1"/>
            <a:r>
              <a:rPr lang="en-US" dirty="0"/>
              <a:t>N Supply: Long thoracic nerve </a:t>
            </a:r>
          </a:p>
          <a:p>
            <a:pPr lvl="1"/>
            <a:r>
              <a:rPr lang="en-US" dirty="0"/>
              <a:t>Action: Draws the forward anterior around the thoracic wall; rotates scapula</a:t>
            </a:r>
          </a:p>
          <a:p>
            <a:r>
              <a:rPr lang="en-US" b="1" dirty="0"/>
              <a:t>Trapezius</a:t>
            </a:r>
          </a:p>
          <a:p>
            <a:pPr lvl="1"/>
            <a:r>
              <a:rPr lang="en-US" dirty="0"/>
              <a:t>Origin: Occipital bone, ligamentum nuchae, spine of 7th cervical vertebra, spines of all thoracic vertebrae </a:t>
            </a:r>
          </a:p>
          <a:p>
            <a:pPr lvl="1"/>
            <a:r>
              <a:rPr lang="en-US" dirty="0"/>
              <a:t>Insertion: Upper fibers into lateral third of clavicle; middle and lower fibers into acromion and spine of scapula</a:t>
            </a:r>
          </a:p>
          <a:p>
            <a:pPr lvl="1"/>
            <a:r>
              <a:rPr lang="en-US" dirty="0"/>
              <a:t>N Supply:  Spinal part of accessory nerve (motor) and C3 and 4 (sensory)</a:t>
            </a:r>
          </a:p>
          <a:p>
            <a:pPr lvl="1"/>
            <a:r>
              <a:rPr lang="en-US" dirty="0"/>
              <a:t>Action: Upper fibers elevate the scapula; middle fibers pull scapula medially; lower fibers pull medial border of scapula downward</a:t>
            </a:r>
          </a:p>
        </p:txBody>
      </p:sp>
      <p:pic>
        <p:nvPicPr>
          <p:cNvPr id="7174" name="Picture 6">
            <a:extLst>
              <a:ext uri="{FF2B5EF4-FFF2-40B4-BE49-F238E27FC236}">
                <a16:creationId xmlns:a16="http://schemas.microsoft.com/office/drawing/2014/main" id="{4A66592C-B709-375A-4BEB-F53E5BF44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6168" y="1268082"/>
            <a:ext cx="2086677" cy="208667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31423509-4990-F478-D2C7-C1E2C471B0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9112" y="3429000"/>
            <a:ext cx="2740791" cy="2344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62510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5822E-36B6-8C83-8C38-E7E033ABED25}"/>
              </a:ext>
            </a:extLst>
          </p:cNvPr>
          <p:cNvSpPr>
            <a:spLocks noGrp="1"/>
          </p:cNvSpPr>
          <p:nvPr>
            <p:ph type="title"/>
          </p:nvPr>
        </p:nvSpPr>
        <p:spPr/>
        <p:txBody>
          <a:bodyPr/>
          <a:lstStyle/>
          <a:p>
            <a:r>
              <a:rPr lang="en-US" dirty="0"/>
              <a:t>Scapula winging</a:t>
            </a:r>
          </a:p>
        </p:txBody>
      </p:sp>
      <p:pic>
        <p:nvPicPr>
          <p:cNvPr id="9" name="Content Placeholder 8">
            <a:extLst>
              <a:ext uri="{FF2B5EF4-FFF2-40B4-BE49-F238E27FC236}">
                <a16:creationId xmlns:a16="http://schemas.microsoft.com/office/drawing/2014/main" id="{50C61AB1-4556-09BF-8338-B6FEDF5DFD51}"/>
              </a:ext>
            </a:extLst>
          </p:cNvPr>
          <p:cNvPicPr>
            <a:picLocks noGrp="1" noChangeAspect="1"/>
          </p:cNvPicPr>
          <p:nvPr>
            <p:ph idx="1"/>
          </p:nvPr>
        </p:nvPicPr>
        <p:blipFill>
          <a:blip r:embed="rId2"/>
          <a:stretch>
            <a:fillRect/>
          </a:stretch>
        </p:blipFill>
        <p:spPr>
          <a:xfrm>
            <a:off x="967273" y="1196732"/>
            <a:ext cx="10257454" cy="5504752"/>
          </a:xfrm>
        </p:spPr>
      </p:pic>
    </p:spTree>
    <p:extLst>
      <p:ext uri="{BB962C8B-B14F-4D97-AF65-F5344CB8AC3E}">
        <p14:creationId xmlns:p14="http://schemas.microsoft.com/office/powerpoint/2010/main" val="113053338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6EC5A-60D0-5495-6242-589E6A4A274F}"/>
              </a:ext>
            </a:extLst>
          </p:cNvPr>
          <p:cNvSpPr>
            <a:spLocks noGrp="1"/>
          </p:cNvSpPr>
          <p:nvPr>
            <p:ph type="title"/>
          </p:nvPr>
        </p:nvSpPr>
        <p:spPr/>
        <p:txBody>
          <a:bodyPr/>
          <a:lstStyle/>
          <a:p>
            <a:r>
              <a:rPr lang="en-US" dirty="0"/>
              <a:t>Identify the marked muscles</a:t>
            </a:r>
          </a:p>
        </p:txBody>
      </p:sp>
      <p:grpSp>
        <p:nvGrpSpPr>
          <p:cNvPr id="9" name="Group 8">
            <a:extLst>
              <a:ext uri="{FF2B5EF4-FFF2-40B4-BE49-F238E27FC236}">
                <a16:creationId xmlns:a16="http://schemas.microsoft.com/office/drawing/2014/main" id="{1375A5CC-B08A-FA09-FDCE-07291A22D45E}"/>
              </a:ext>
            </a:extLst>
          </p:cNvPr>
          <p:cNvGrpSpPr/>
          <p:nvPr/>
        </p:nvGrpSpPr>
        <p:grpSpPr>
          <a:xfrm>
            <a:off x="443698" y="1557589"/>
            <a:ext cx="11304604" cy="4526280"/>
            <a:chOff x="49196" y="1535286"/>
            <a:chExt cx="11304604" cy="4526280"/>
          </a:xfrm>
        </p:grpSpPr>
        <p:pic>
          <p:nvPicPr>
            <p:cNvPr id="4" name="object 3">
              <a:extLst>
                <a:ext uri="{FF2B5EF4-FFF2-40B4-BE49-F238E27FC236}">
                  <a16:creationId xmlns:a16="http://schemas.microsoft.com/office/drawing/2014/main" id="{DB535550-8E87-CB71-FCB0-2FA5C5732AB3}"/>
                </a:ext>
              </a:extLst>
            </p:cNvPr>
            <p:cNvPicPr/>
            <p:nvPr/>
          </p:nvPicPr>
          <p:blipFill>
            <a:blip r:embed="rId2" cstate="print"/>
            <a:stretch>
              <a:fillRect/>
            </a:stretch>
          </p:blipFill>
          <p:spPr>
            <a:xfrm>
              <a:off x="7568184" y="1535286"/>
              <a:ext cx="3785616" cy="4526280"/>
            </a:xfrm>
            <a:prstGeom prst="rect">
              <a:avLst/>
            </a:prstGeom>
          </p:spPr>
        </p:pic>
        <p:pic>
          <p:nvPicPr>
            <p:cNvPr id="5" name="object 4">
              <a:extLst>
                <a:ext uri="{FF2B5EF4-FFF2-40B4-BE49-F238E27FC236}">
                  <a16:creationId xmlns:a16="http://schemas.microsoft.com/office/drawing/2014/main" id="{F91BEF3B-BF55-476E-1811-059C587CE5D0}"/>
                </a:ext>
              </a:extLst>
            </p:cNvPr>
            <p:cNvPicPr/>
            <p:nvPr/>
          </p:nvPicPr>
          <p:blipFill>
            <a:blip r:embed="rId3" cstate="print"/>
            <a:stretch>
              <a:fillRect/>
            </a:stretch>
          </p:blipFill>
          <p:spPr>
            <a:xfrm>
              <a:off x="3171398" y="1873133"/>
              <a:ext cx="4279392" cy="3850586"/>
            </a:xfrm>
            <a:prstGeom prst="rect">
              <a:avLst/>
            </a:prstGeom>
          </p:spPr>
        </p:pic>
        <p:pic>
          <p:nvPicPr>
            <p:cNvPr id="8" name="object 6">
              <a:extLst>
                <a:ext uri="{FF2B5EF4-FFF2-40B4-BE49-F238E27FC236}">
                  <a16:creationId xmlns:a16="http://schemas.microsoft.com/office/drawing/2014/main" id="{18DE4EC5-23D7-4E67-C9C2-DDFE98616115}"/>
                </a:ext>
              </a:extLst>
            </p:cNvPr>
            <p:cNvPicPr/>
            <p:nvPr/>
          </p:nvPicPr>
          <p:blipFill>
            <a:blip r:embed="rId4" cstate="print"/>
            <a:stretch>
              <a:fillRect/>
            </a:stretch>
          </p:blipFill>
          <p:spPr>
            <a:xfrm>
              <a:off x="49196" y="1854092"/>
              <a:ext cx="3004808" cy="3888668"/>
            </a:xfrm>
            <a:prstGeom prst="rect">
              <a:avLst/>
            </a:prstGeom>
          </p:spPr>
        </p:pic>
      </p:grpSp>
      <p:sp>
        <p:nvSpPr>
          <p:cNvPr id="3" name="TextBox 2">
            <a:extLst>
              <a:ext uri="{FF2B5EF4-FFF2-40B4-BE49-F238E27FC236}">
                <a16:creationId xmlns:a16="http://schemas.microsoft.com/office/drawing/2014/main" id="{8B99214F-C0C4-BB4C-B263-48F2BDB0A127}"/>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4762821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73DD5-9C93-7B3D-BD49-4DB9B399069D}"/>
              </a:ext>
            </a:extLst>
          </p:cNvPr>
          <p:cNvSpPr>
            <a:spLocks noGrp="1"/>
          </p:cNvSpPr>
          <p:nvPr>
            <p:ph type="title"/>
          </p:nvPr>
        </p:nvSpPr>
        <p:spPr/>
        <p:txBody>
          <a:bodyPr/>
          <a:lstStyle/>
          <a:p>
            <a:r>
              <a:rPr lang="en-US" dirty="0"/>
              <a:t>Which nerve supplies the blue muscle ?</a:t>
            </a:r>
          </a:p>
        </p:txBody>
      </p:sp>
      <p:sp>
        <p:nvSpPr>
          <p:cNvPr id="3" name="Content Placeholder 2">
            <a:extLst>
              <a:ext uri="{FF2B5EF4-FFF2-40B4-BE49-F238E27FC236}">
                <a16:creationId xmlns:a16="http://schemas.microsoft.com/office/drawing/2014/main" id="{2E949D33-A82B-D672-7896-CECED475FE23}"/>
              </a:ext>
            </a:extLst>
          </p:cNvPr>
          <p:cNvSpPr>
            <a:spLocks noGrp="1"/>
          </p:cNvSpPr>
          <p:nvPr>
            <p:ph idx="1"/>
          </p:nvPr>
        </p:nvSpPr>
        <p:spPr/>
        <p:txBody>
          <a:bodyPr/>
          <a:lstStyle/>
          <a:p>
            <a:pPr marL="514350" indent="-514350">
              <a:buFont typeface="+mj-lt"/>
              <a:buAutoNum type="alphaLcPeriod"/>
            </a:pPr>
            <a:r>
              <a:rPr lang="en-US" dirty="0">
                <a:solidFill>
                  <a:srgbClr val="002060"/>
                </a:solidFill>
              </a:rPr>
              <a:t>Axillary nerve</a:t>
            </a:r>
          </a:p>
          <a:p>
            <a:pPr marL="514350" indent="-514350">
              <a:buFont typeface="+mj-lt"/>
              <a:buAutoNum type="alphaLcPeriod"/>
            </a:pPr>
            <a:r>
              <a:rPr lang="en-US" dirty="0">
                <a:solidFill>
                  <a:srgbClr val="FF0000"/>
                </a:solidFill>
              </a:rPr>
              <a:t>Dorsal scapular nerve</a:t>
            </a:r>
          </a:p>
          <a:p>
            <a:pPr marL="514350" indent="-514350">
              <a:buFont typeface="+mj-lt"/>
              <a:buAutoNum type="alphaLcPeriod"/>
            </a:pPr>
            <a:r>
              <a:rPr lang="en-US" dirty="0">
                <a:solidFill>
                  <a:srgbClr val="002060"/>
                </a:solidFill>
              </a:rPr>
              <a:t>Long thoracic nerve</a:t>
            </a:r>
          </a:p>
          <a:p>
            <a:pPr marL="514350" indent="-514350">
              <a:buFont typeface="+mj-lt"/>
              <a:buAutoNum type="alphaLcPeriod"/>
            </a:pPr>
            <a:r>
              <a:rPr lang="en-US" dirty="0">
                <a:solidFill>
                  <a:srgbClr val="002060"/>
                </a:solidFill>
              </a:rPr>
              <a:t>Spinal accessory nerve</a:t>
            </a:r>
          </a:p>
          <a:p>
            <a:pPr marL="514350" indent="-514350">
              <a:buFont typeface="+mj-lt"/>
              <a:buAutoNum type="alphaLcPeriod"/>
            </a:pPr>
            <a:r>
              <a:rPr lang="en-US" dirty="0">
                <a:solidFill>
                  <a:srgbClr val="002060"/>
                </a:solidFill>
              </a:rPr>
              <a:t>Suprascapular nerve</a:t>
            </a:r>
          </a:p>
        </p:txBody>
      </p:sp>
      <p:pic>
        <p:nvPicPr>
          <p:cNvPr id="4" name="object 3">
            <a:extLst>
              <a:ext uri="{FF2B5EF4-FFF2-40B4-BE49-F238E27FC236}">
                <a16:creationId xmlns:a16="http://schemas.microsoft.com/office/drawing/2014/main" id="{18FFD33E-0BC4-8D02-C197-4D6E92B5B88F}"/>
              </a:ext>
            </a:extLst>
          </p:cNvPr>
          <p:cNvPicPr/>
          <p:nvPr/>
        </p:nvPicPr>
        <p:blipFill>
          <a:blip r:embed="rId2" cstate="print"/>
          <a:stretch>
            <a:fillRect/>
          </a:stretch>
        </p:blipFill>
        <p:spPr>
          <a:xfrm>
            <a:off x="8354582" y="1268082"/>
            <a:ext cx="2999217" cy="3586020"/>
          </a:xfrm>
          <a:prstGeom prst="rect">
            <a:avLst/>
          </a:prstGeom>
        </p:spPr>
      </p:pic>
      <p:sp>
        <p:nvSpPr>
          <p:cNvPr id="5" name="TextBox 4">
            <a:extLst>
              <a:ext uri="{FF2B5EF4-FFF2-40B4-BE49-F238E27FC236}">
                <a16:creationId xmlns:a16="http://schemas.microsoft.com/office/drawing/2014/main" id="{BDCA3519-7997-72B8-9C5F-C22759244726}"/>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57972165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9BF1B-915E-CF5D-D27A-B79A5D62D8F3}"/>
              </a:ext>
            </a:extLst>
          </p:cNvPr>
          <p:cNvSpPr>
            <a:spLocks noGrp="1"/>
          </p:cNvSpPr>
          <p:nvPr>
            <p:ph type="title"/>
          </p:nvPr>
        </p:nvSpPr>
        <p:spPr/>
        <p:txBody>
          <a:bodyPr/>
          <a:lstStyle/>
          <a:p>
            <a:r>
              <a:rPr lang="en-US" dirty="0">
                <a:ea typeface="+mj-lt"/>
                <a:cs typeface="+mj-lt"/>
              </a:rPr>
              <a:t>Calcific tendinitis</a:t>
            </a:r>
            <a:endParaRPr lang="en-US" dirty="0"/>
          </a:p>
        </p:txBody>
      </p:sp>
      <p:sp>
        <p:nvSpPr>
          <p:cNvPr id="3" name="Content Placeholder 2">
            <a:extLst>
              <a:ext uri="{FF2B5EF4-FFF2-40B4-BE49-F238E27FC236}">
                <a16:creationId xmlns:a16="http://schemas.microsoft.com/office/drawing/2014/main" id="{1BBA58F8-3EFF-651A-DCE8-D6D2977DD663}"/>
              </a:ext>
            </a:extLst>
          </p:cNvPr>
          <p:cNvSpPr>
            <a:spLocks noGrp="1"/>
          </p:cNvSpPr>
          <p:nvPr>
            <p:ph idx="1"/>
          </p:nvPr>
        </p:nvSpPr>
        <p:spPr>
          <a:xfrm>
            <a:off x="838200" y="1268082"/>
            <a:ext cx="7064829" cy="5076734"/>
          </a:xfrm>
        </p:spPr>
        <p:txBody>
          <a:bodyPr>
            <a:normAutofit/>
          </a:bodyPr>
          <a:lstStyle/>
          <a:p>
            <a:r>
              <a:rPr lang="en-US" b="1" dirty="0"/>
              <a:t>Pathophysiology</a:t>
            </a:r>
            <a:endParaRPr lang="en-US" dirty="0"/>
          </a:p>
          <a:p>
            <a:pPr lvl="1"/>
            <a:r>
              <a:rPr lang="en-US" dirty="0"/>
              <a:t>Deposition of calcium hydroxyapatite crystals within the rotator cuff tendons esp. supraspinatus</a:t>
            </a:r>
          </a:p>
          <a:p>
            <a:r>
              <a:rPr lang="en-US" b="1" dirty="0"/>
              <a:t>Clinical features</a:t>
            </a:r>
          </a:p>
          <a:p>
            <a:pPr lvl="1"/>
            <a:r>
              <a:rPr lang="en-US" dirty="0"/>
              <a:t>Disabling pain</a:t>
            </a:r>
          </a:p>
          <a:p>
            <a:pPr lvl="1"/>
            <a:r>
              <a:rPr lang="en-US" dirty="0"/>
              <a:t>Decrease in ROM</a:t>
            </a:r>
          </a:p>
          <a:p>
            <a:r>
              <a:rPr lang="en-US" b="1" dirty="0"/>
              <a:t>Management</a:t>
            </a:r>
          </a:p>
          <a:p>
            <a:pPr lvl="1"/>
            <a:r>
              <a:rPr lang="en-US" dirty="0"/>
              <a:t>Activity modification</a:t>
            </a:r>
          </a:p>
          <a:p>
            <a:pPr lvl="1"/>
            <a:r>
              <a:rPr lang="en-US" dirty="0"/>
              <a:t>NSAID</a:t>
            </a:r>
          </a:p>
          <a:p>
            <a:pPr lvl="1"/>
            <a:r>
              <a:rPr lang="en-US" dirty="0"/>
              <a:t>ECSW</a:t>
            </a:r>
          </a:p>
          <a:p>
            <a:pPr lvl="1"/>
            <a:r>
              <a:rPr lang="en-US" dirty="0"/>
              <a:t>Steroid Injection</a:t>
            </a:r>
          </a:p>
          <a:p>
            <a:pPr lvl="1"/>
            <a:r>
              <a:rPr lang="en-US" dirty="0"/>
              <a:t>Surgery</a:t>
            </a:r>
          </a:p>
          <a:p>
            <a:pPr lvl="1"/>
            <a:endParaRPr lang="en-US" dirty="0"/>
          </a:p>
        </p:txBody>
      </p:sp>
      <p:pic>
        <p:nvPicPr>
          <p:cNvPr id="4" name="Picture 3">
            <a:extLst>
              <a:ext uri="{FF2B5EF4-FFF2-40B4-BE49-F238E27FC236}">
                <a16:creationId xmlns:a16="http://schemas.microsoft.com/office/drawing/2014/main" id="{9862D09E-1482-BC12-779A-A6A46DE86D7C}"/>
              </a:ext>
            </a:extLst>
          </p:cNvPr>
          <p:cNvPicPr>
            <a:picLocks noChangeAspect="1"/>
          </p:cNvPicPr>
          <p:nvPr/>
        </p:nvPicPr>
        <p:blipFill>
          <a:blip r:embed="rId2"/>
          <a:stretch>
            <a:fillRect/>
          </a:stretch>
        </p:blipFill>
        <p:spPr>
          <a:xfrm>
            <a:off x="8019636" y="1268082"/>
            <a:ext cx="3334164" cy="27347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050007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7E8D8-D74C-F75B-24B8-9B9123633A62}"/>
              </a:ext>
            </a:extLst>
          </p:cNvPr>
          <p:cNvSpPr>
            <a:spLocks noGrp="1"/>
          </p:cNvSpPr>
          <p:nvPr>
            <p:ph type="title"/>
          </p:nvPr>
        </p:nvSpPr>
        <p:spPr/>
        <p:txBody>
          <a:bodyPr/>
          <a:lstStyle/>
          <a:p>
            <a:r>
              <a:rPr lang="en-US" dirty="0"/>
              <a:t>Rotator Cuff Impingement</a:t>
            </a:r>
          </a:p>
        </p:txBody>
      </p:sp>
      <p:sp>
        <p:nvSpPr>
          <p:cNvPr id="3" name="Content Placeholder 2">
            <a:extLst>
              <a:ext uri="{FF2B5EF4-FFF2-40B4-BE49-F238E27FC236}">
                <a16:creationId xmlns:a16="http://schemas.microsoft.com/office/drawing/2014/main" id="{E2306B72-8615-9969-A1D9-E5CA18DA13A7}"/>
              </a:ext>
            </a:extLst>
          </p:cNvPr>
          <p:cNvSpPr>
            <a:spLocks noGrp="1"/>
          </p:cNvSpPr>
          <p:nvPr>
            <p:ph idx="1"/>
          </p:nvPr>
        </p:nvSpPr>
        <p:spPr>
          <a:xfrm>
            <a:off x="838200" y="1268082"/>
            <a:ext cx="6719596" cy="4871938"/>
          </a:xfrm>
        </p:spPr>
        <p:txBody>
          <a:bodyPr>
            <a:normAutofit fontScale="92500" lnSpcReduction="10000"/>
          </a:bodyPr>
          <a:lstStyle/>
          <a:p>
            <a:r>
              <a:rPr lang="en-US" b="1" dirty="0"/>
              <a:t>Pathophysiology</a:t>
            </a:r>
            <a:r>
              <a:rPr lang="en-US" dirty="0"/>
              <a:t>: </a:t>
            </a:r>
            <a:r>
              <a:rPr lang="en-US" sz="2800" dirty="0">
                <a:ea typeface="+mj-lt"/>
                <a:cs typeface="+mj-lt"/>
              </a:rPr>
              <a:t>structural narrowing in the subacromial space</a:t>
            </a:r>
          </a:p>
          <a:p>
            <a:r>
              <a:rPr lang="en-US" b="1" dirty="0"/>
              <a:t>Clinical features</a:t>
            </a:r>
          </a:p>
          <a:p>
            <a:pPr lvl="1"/>
            <a:r>
              <a:rPr lang="en-US" dirty="0"/>
              <a:t>Patients often report painful elevation and depression of the arm between 70° and 120° (painful arch), pain on forced movement above the head, and pain when lying on the affected shoulder</a:t>
            </a:r>
          </a:p>
          <a:p>
            <a:r>
              <a:rPr lang="en-US" b="1" dirty="0"/>
              <a:t>Examination</a:t>
            </a:r>
          </a:p>
          <a:p>
            <a:pPr lvl="1"/>
            <a:r>
              <a:rPr lang="en-US" dirty="0" err="1"/>
              <a:t>Neer's</a:t>
            </a:r>
            <a:r>
              <a:rPr lang="en-US" dirty="0"/>
              <a:t> test</a:t>
            </a:r>
          </a:p>
          <a:p>
            <a:pPr lvl="1"/>
            <a:r>
              <a:rPr lang="en-US" dirty="0" err="1"/>
              <a:t>Hawkin's</a:t>
            </a:r>
            <a:r>
              <a:rPr lang="en-US" dirty="0"/>
              <a:t> test</a:t>
            </a:r>
          </a:p>
          <a:p>
            <a:r>
              <a:rPr lang="en-US" b="1" dirty="0"/>
              <a:t>Management</a:t>
            </a:r>
          </a:p>
          <a:p>
            <a:pPr lvl="1"/>
            <a:r>
              <a:rPr lang="en-US" dirty="0"/>
              <a:t>Rest and activity modification, NSAID, Physiotherapy, Injections, Surgery (Rare)</a:t>
            </a:r>
          </a:p>
        </p:txBody>
      </p:sp>
      <p:pic>
        <p:nvPicPr>
          <p:cNvPr id="4" name="Content Placeholder 3">
            <a:extLst>
              <a:ext uri="{FF2B5EF4-FFF2-40B4-BE49-F238E27FC236}">
                <a16:creationId xmlns:a16="http://schemas.microsoft.com/office/drawing/2014/main" id="{FA2C0891-330C-9479-B5BA-4EA27C53642E}"/>
              </a:ext>
            </a:extLst>
          </p:cNvPr>
          <p:cNvPicPr>
            <a:picLocks noChangeAspect="1"/>
          </p:cNvPicPr>
          <p:nvPr/>
        </p:nvPicPr>
        <p:blipFill rotWithShape="1">
          <a:blip r:embed="rId2"/>
          <a:srcRect l="1565"/>
          <a:stretch/>
        </p:blipFill>
        <p:spPr>
          <a:xfrm>
            <a:off x="7819053" y="1268082"/>
            <a:ext cx="3534747" cy="2528658"/>
          </a:xfrm>
          <a:prstGeom prst="rect">
            <a:avLst/>
          </a:prstGeom>
          <a:ln>
            <a:noFill/>
          </a:ln>
          <a:effectLst>
            <a:outerShdw blurRad="292100" dist="139700" dir="2700000" algn="tl" rotWithShape="0">
              <a:srgbClr val="333333">
                <a:alpha val="65000"/>
              </a:srgbClr>
            </a:outerShdw>
          </a:effectLst>
        </p:spPr>
      </p:pic>
      <p:grpSp>
        <p:nvGrpSpPr>
          <p:cNvPr id="7" name="Group 6">
            <a:extLst>
              <a:ext uri="{FF2B5EF4-FFF2-40B4-BE49-F238E27FC236}">
                <a16:creationId xmlns:a16="http://schemas.microsoft.com/office/drawing/2014/main" id="{205AA664-24DF-535E-DB34-DB4B2D016E82}"/>
              </a:ext>
            </a:extLst>
          </p:cNvPr>
          <p:cNvGrpSpPr/>
          <p:nvPr/>
        </p:nvGrpSpPr>
        <p:grpSpPr>
          <a:xfrm>
            <a:off x="6898856" y="3931277"/>
            <a:ext cx="4960352" cy="2208743"/>
            <a:chOff x="6898856" y="3931277"/>
            <a:chExt cx="4960352" cy="2208743"/>
          </a:xfrm>
        </p:grpSpPr>
        <p:pic>
          <p:nvPicPr>
            <p:cNvPr id="5" name="Picture 8">
              <a:extLst>
                <a:ext uri="{FF2B5EF4-FFF2-40B4-BE49-F238E27FC236}">
                  <a16:creationId xmlns:a16="http://schemas.microsoft.com/office/drawing/2014/main" id="{DB8515B3-22BB-C5EF-8788-B787BFDDCD85}"/>
                </a:ext>
              </a:extLst>
            </p:cNvPr>
            <p:cNvPicPr>
              <a:picLocks noChangeAspect="1"/>
            </p:cNvPicPr>
            <p:nvPr/>
          </p:nvPicPr>
          <p:blipFill rotWithShape="1">
            <a:blip r:embed="rId3"/>
            <a:srcRect l="8422" r="20340"/>
            <a:stretch/>
          </p:blipFill>
          <p:spPr>
            <a:xfrm>
              <a:off x="9071835" y="3937358"/>
              <a:ext cx="2787373" cy="2202662"/>
            </a:xfrm>
            <a:prstGeom prst="rect">
              <a:avLst/>
            </a:prstGeom>
            <a:ln>
              <a:noFill/>
            </a:ln>
            <a:effectLst>
              <a:outerShdw blurRad="292100" dist="139700" dir="2700000" algn="tl" rotWithShape="0">
                <a:srgbClr val="333333">
                  <a:alpha val="65000"/>
                </a:srgbClr>
              </a:outerShdw>
            </a:effectLst>
          </p:spPr>
        </p:pic>
        <p:pic>
          <p:nvPicPr>
            <p:cNvPr id="6" name="Picture 6">
              <a:extLst>
                <a:ext uri="{FF2B5EF4-FFF2-40B4-BE49-F238E27FC236}">
                  <a16:creationId xmlns:a16="http://schemas.microsoft.com/office/drawing/2014/main" id="{55AF7D5D-5483-EC2B-B028-DF9D2A3D4C5F}"/>
                </a:ext>
              </a:extLst>
            </p:cNvPr>
            <p:cNvPicPr>
              <a:picLocks noChangeAspect="1"/>
            </p:cNvPicPr>
            <p:nvPr/>
          </p:nvPicPr>
          <p:blipFill rotWithShape="1">
            <a:blip r:embed="rId4"/>
            <a:srcRect l="26876" r="20113"/>
            <a:stretch/>
          </p:blipFill>
          <p:spPr>
            <a:xfrm>
              <a:off x="6898856" y="3931277"/>
              <a:ext cx="2069104" cy="2202662"/>
            </a:xfrm>
            <a:prstGeom prst="rect">
              <a:avLst/>
            </a:prstGeom>
            <a:ln>
              <a:noFill/>
            </a:ln>
            <a:effectLst>
              <a:outerShdw blurRad="292100" dist="139700" dir="2700000" algn="tl" rotWithShape="0">
                <a:srgbClr val="333333">
                  <a:alpha val="65000"/>
                </a:srgbClr>
              </a:outerShdw>
            </a:effectLst>
          </p:spPr>
        </p:pic>
      </p:grpSp>
      <p:sp>
        <p:nvSpPr>
          <p:cNvPr id="8" name="TextBox 7">
            <a:extLst>
              <a:ext uri="{FF2B5EF4-FFF2-40B4-BE49-F238E27FC236}">
                <a16:creationId xmlns:a16="http://schemas.microsoft.com/office/drawing/2014/main" id="{CCA143DB-037E-274D-E56C-8A171BBE2C15}"/>
              </a:ext>
            </a:extLst>
          </p:cNvPr>
          <p:cNvSpPr txBox="1"/>
          <p:nvPr/>
        </p:nvSpPr>
        <p:spPr>
          <a:xfrm>
            <a:off x="6898856" y="5764607"/>
            <a:ext cx="2069104" cy="369332"/>
          </a:xfrm>
          <a:prstGeom prst="rect">
            <a:avLst/>
          </a:prstGeom>
          <a:solidFill>
            <a:schemeClr val="bg1"/>
          </a:solidFill>
        </p:spPr>
        <p:txBody>
          <a:bodyPr wrap="square" rtlCol="0">
            <a:spAutoFit/>
          </a:bodyPr>
          <a:lstStyle/>
          <a:p>
            <a:pPr algn="ctr"/>
            <a:r>
              <a:rPr lang="en-US" dirty="0" err="1"/>
              <a:t>Neer's</a:t>
            </a:r>
            <a:r>
              <a:rPr lang="en-US" dirty="0"/>
              <a:t> test</a:t>
            </a:r>
          </a:p>
        </p:txBody>
      </p:sp>
      <p:sp>
        <p:nvSpPr>
          <p:cNvPr id="9" name="TextBox 8">
            <a:extLst>
              <a:ext uri="{FF2B5EF4-FFF2-40B4-BE49-F238E27FC236}">
                <a16:creationId xmlns:a16="http://schemas.microsoft.com/office/drawing/2014/main" id="{E78D6F8A-0AEB-E10F-2394-99BA222E576E}"/>
              </a:ext>
            </a:extLst>
          </p:cNvPr>
          <p:cNvSpPr txBox="1"/>
          <p:nvPr/>
        </p:nvSpPr>
        <p:spPr>
          <a:xfrm>
            <a:off x="9071835" y="5774819"/>
            <a:ext cx="2787373" cy="369332"/>
          </a:xfrm>
          <a:prstGeom prst="rect">
            <a:avLst/>
          </a:prstGeom>
          <a:solidFill>
            <a:schemeClr val="bg1"/>
          </a:solidFill>
        </p:spPr>
        <p:txBody>
          <a:bodyPr wrap="square" rtlCol="0">
            <a:spAutoFit/>
          </a:bodyPr>
          <a:lstStyle/>
          <a:p>
            <a:pPr algn="ctr"/>
            <a:r>
              <a:rPr lang="en-US" dirty="0" err="1"/>
              <a:t>Hawkin's</a:t>
            </a:r>
            <a:r>
              <a:rPr lang="en-US" dirty="0"/>
              <a:t> test</a:t>
            </a:r>
          </a:p>
        </p:txBody>
      </p:sp>
    </p:spTree>
    <p:extLst>
      <p:ext uri="{BB962C8B-B14F-4D97-AF65-F5344CB8AC3E}">
        <p14:creationId xmlns:p14="http://schemas.microsoft.com/office/powerpoint/2010/main" val="46479806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1424-E51F-6195-E8AF-96847B96757A}"/>
              </a:ext>
            </a:extLst>
          </p:cNvPr>
          <p:cNvSpPr>
            <a:spLocks noGrp="1"/>
          </p:cNvSpPr>
          <p:nvPr>
            <p:ph type="title"/>
          </p:nvPr>
        </p:nvSpPr>
        <p:spPr/>
        <p:txBody>
          <a:bodyPr/>
          <a:lstStyle/>
          <a:p>
            <a:r>
              <a:rPr lang="en-US" dirty="0"/>
              <a:t>Rotator cuff tendinitis</a:t>
            </a:r>
          </a:p>
        </p:txBody>
      </p:sp>
      <p:sp>
        <p:nvSpPr>
          <p:cNvPr id="3" name="Content Placeholder 2">
            <a:extLst>
              <a:ext uri="{FF2B5EF4-FFF2-40B4-BE49-F238E27FC236}">
                <a16:creationId xmlns:a16="http://schemas.microsoft.com/office/drawing/2014/main" id="{BE4B1E20-2F0A-5121-A2FD-13A1AC07ECE3}"/>
              </a:ext>
            </a:extLst>
          </p:cNvPr>
          <p:cNvSpPr>
            <a:spLocks noGrp="1"/>
          </p:cNvSpPr>
          <p:nvPr>
            <p:ph idx="1"/>
          </p:nvPr>
        </p:nvSpPr>
        <p:spPr/>
        <p:txBody>
          <a:bodyPr>
            <a:normAutofit/>
          </a:bodyPr>
          <a:lstStyle/>
          <a:p>
            <a:r>
              <a:rPr lang="en-US" b="1" dirty="0"/>
              <a:t>Pathophysiology</a:t>
            </a:r>
            <a:r>
              <a:rPr lang="en-US" dirty="0"/>
              <a:t>: </a:t>
            </a:r>
            <a:r>
              <a:rPr lang="en-US" sz="2800" dirty="0">
                <a:ea typeface="+mj-lt"/>
                <a:cs typeface="+mj-lt"/>
              </a:rPr>
              <a:t>Tendinitis → Edema → Thickened tendon → Impingement → Tear → Edema → Impingement</a:t>
            </a:r>
          </a:p>
          <a:p>
            <a:r>
              <a:rPr lang="en-US" b="1" dirty="0"/>
              <a:t>Clinical features</a:t>
            </a:r>
            <a:endParaRPr lang="en-US" dirty="0"/>
          </a:p>
          <a:p>
            <a:pPr lvl="1"/>
            <a:r>
              <a:rPr lang="en-US" dirty="0"/>
              <a:t>Pain over the anterolateral part of the shoulder that is exacerbated by overhead activities. </a:t>
            </a:r>
          </a:p>
          <a:p>
            <a:pPr lvl="1"/>
            <a:r>
              <a:rPr lang="en-US" dirty="0"/>
              <a:t>Night pain is a frequent symptom, especially when the patient lies on the affected shoulder</a:t>
            </a:r>
          </a:p>
          <a:p>
            <a:pPr lvl="1"/>
            <a:r>
              <a:rPr lang="en-US" dirty="0"/>
              <a:t>Weakness and loss of shoulder motion</a:t>
            </a:r>
          </a:p>
          <a:p>
            <a:r>
              <a:rPr lang="en-US" b="1" dirty="0"/>
              <a:t>Management</a:t>
            </a:r>
          </a:p>
          <a:p>
            <a:pPr lvl="1"/>
            <a:r>
              <a:rPr lang="en-US" dirty="0"/>
              <a:t>Stop the activity, Ice, Anti-inflammatory drugs, Light exercise and physiotherapy, Injections, Surgery</a:t>
            </a:r>
          </a:p>
          <a:p>
            <a:pPr lvl="1"/>
            <a:endParaRPr lang="en-US" dirty="0"/>
          </a:p>
        </p:txBody>
      </p:sp>
    </p:spTree>
    <p:extLst>
      <p:ext uri="{BB962C8B-B14F-4D97-AF65-F5344CB8AC3E}">
        <p14:creationId xmlns:p14="http://schemas.microsoft.com/office/powerpoint/2010/main" val="49469305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4EE46-DABD-35BB-A916-8EE6311A1EA6}"/>
              </a:ext>
            </a:extLst>
          </p:cNvPr>
          <p:cNvSpPr>
            <a:spLocks noGrp="1"/>
          </p:cNvSpPr>
          <p:nvPr>
            <p:ph type="title"/>
          </p:nvPr>
        </p:nvSpPr>
        <p:spPr/>
        <p:txBody>
          <a:bodyPr/>
          <a:lstStyle/>
          <a:p>
            <a:r>
              <a:rPr lang="en-US" dirty="0"/>
              <a:t>Rotator cuff tear</a:t>
            </a:r>
          </a:p>
        </p:txBody>
      </p:sp>
      <p:sp>
        <p:nvSpPr>
          <p:cNvPr id="3" name="Content Placeholder 2">
            <a:extLst>
              <a:ext uri="{FF2B5EF4-FFF2-40B4-BE49-F238E27FC236}">
                <a16:creationId xmlns:a16="http://schemas.microsoft.com/office/drawing/2014/main" id="{6B6D05A6-C32A-C63F-87CC-538AE3F71EED}"/>
              </a:ext>
            </a:extLst>
          </p:cNvPr>
          <p:cNvSpPr>
            <a:spLocks noGrp="1"/>
          </p:cNvSpPr>
          <p:nvPr>
            <p:ph idx="1"/>
          </p:nvPr>
        </p:nvSpPr>
        <p:spPr>
          <a:xfrm>
            <a:off x="838200" y="1268082"/>
            <a:ext cx="7036838" cy="4871938"/>
          </a:xfrm>
        </p:spPr>
        <p:txBody>
          <a:bodyPr>
            <a:normAutofit/>
          </a:bodyPr>
          <a:lstStyle/>
          <a:p>
            <a:r>
              <a:rPr lang="en-US" b="1" dirty="0"/>
              <a:t>Etiology</a:t>
            </a:r>
          </a:p>
          <a:p>
            <a:pPr lvl="1"/>
            <a:r>
              <a:rPr lang="en-US" dirty="0"/>
              <a:t>Chronic degenerative tear is seen in individuals aged &gt; 50 years.</a:t>
            </a:r>
          </a:p>
          <a:p>
            <a:pPr lvl="1"/>
            <a:r>
              <a:rPr lang="en-US" dirty="0"/>
              <a:t>Acute injury is seen mostly in athletes (e.g., infraspinatus tear in baseball pitchers).</a:t>
            </a:r>
          </a:p>
          <a:p>
            <a:r>
              <a:rPr lang="en-US" b="1" dirty="0"/>
              <a:t>Clinical features</a:t>
            </a:r>
          </a:p>
          <a:p>
            <a:pPr lvl="1"/>
            <a:r>
              <a:rPr lang="en-US" dirty="0"/>
              <a:t>Most commonly affects the supraspinatus tendon</a:t>
            </a:r>
          </a:p>
          <a:p>
            <a:pPr lvl="1"/>
            <a:r>
              <a:rPr lang="en-US" dirty="0"/>
              <a:t>Acute rupture: acute severe pain and loss of strength</a:t>
            </a:r>
          </a:p>
          <a:p>
            <a:pPr lvl="1"/>
            <a:r>
              <a:rPr lang="en-US" dirty="0"/>
              <a:t>Degenerative rupture: chronic pain; loss of strength is less pronounced</a:t>
            </a:r>
          </a:p>
          <a:p>
            <a:pPr lvl="1"/>
            <a:r>
              <a:rPr lang="en-US" dirty="0"/>
              <a:t>Restricted range of motion</a:t>
            </a:r>
          </a:p>
        </p:txBody>
      </p:sp>
      <p:pic>
        <p:nvPicPr>
          <p:cNvPr id="6" name="Content Placeholder 3">
            <a:extLst>
              <a:ext uri="{FF2B5EF4-FFF2-40B4-BE49-F238E27FC236}">
                <a16:creationId xmlns:a16="http://schemas.microsoft.com/office/drawing/2014/main" id="{58E185EB-1969-742C-31BD-0F653E5E60E1}"/>
              </a:ext>
            </a:extLst>
          </p:cNvPr>
          <p:cNvPicPr>
            <a:picLocks noChangeAspect="1"/>
          </p:cNvPicPr>
          <p:nvPr/>
        </p:nvPicPr>
        <p:blipFill>
          <a:blip r:embed="rId2"/>
          <a:stretch>
            <a:fillRect/>
          </a:stretch>
        </p:blipFill>
        <p:spPr>
          <a:xfrm>
            <a:off x="8090206" y="1268082"/>
            <a:ext cx="3263594" cy="27440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932412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694A7-B28A-353B-46F7-828ED9A87E8C}"/>
              </a:ext>
            </a:extLst>
          </p:cNvPr>
          <p:cNvSpPr>
            <a:spLocks noGrp="1"/>
          </p:cNvSpPr>
          <p:nvPr>
            <p:ph type="title"/>
          </p:nvPr>
        </p:nvSpPr>
        <p:spPr/>
        <p:txBody>
          <a:bodyPr/>
          <a:lstStyle/>
          <a:p>
            <a:r>
              <a:rPr lang="en-US" dirty="0"/>
              <a:t>Rotator cuff tear</a:t>
            </a:r>
          </a:p>
        </p:txBody>
      </p:sp>
      <p:sp>
        <p:nvSpPr>
          <p:cNvPr id="3" name="Content Placeholder 2">
            <a:extLst>
              <a:ext uri="{FF2B5EF4-FFF2-40B4-BE49-F238E27FC236}">
                <a16:creationId xmlns:a16="http://schemas.microsoft.com/office/drawing/2014/main" id="{2BDD837B-3174-66F5-6186-2C9883260B88}"/>
              </a:ext>
            </a:extLst>
          </p:cNvPr>
          <p:cNvSpPr>
            <a:spLocks noGrp="1"/>
          </p:cNvSpPr>
          <p:nvPr>
            <p:ph idx="1"/>
          </p:nvPr>
        </p:nvSpPr>
        <p:spPr>
          <a:xfrm>
            <a:off x="838200" y="1268082"/>
            <a:ext cx="7801947" cy="4871938"/>
          </a:xfrm>
        </p:spPr>
        <p:txBody>
          <a:bodyPr>
            <a:normAutofit/>
          </a:bodyPr>
          <a:lstStyle/>
          <a:p>
            <a:r>
              <a:rPr lang="en-US" b="1" dirty="0"/>
              <a:t>Diagnostics</a:t>
            </a:r>
          </a:p>
          <a:p>
            <a:pPr lvl="1"/>
            <a:r>
              <a:rPr lang="en-US" sz="2200" dirty="0"/>
              <a:t>X-ray: superior displacement of the humeral head (high-riding humeral head)</a:t>
            </a:r>
          </a:p>
          <a:p>
            <a:pPr lvl="1"/>
            <a:r>
              <a:rPr lang="en-US" sz="2200" dirty="0"/>
              <a:t>MRI to determine the location and extent of the rupture</a:t>
            </a:r>
          </a:p>
          <a:p>
            <a:r>
              <a:rPr lang="en-US" b="1" dirty="0"/>
              <a:t>Management</a:t>
            </a:r>
          </a:p>
          <a:p>
            <a:pPr lvl="1"/>
            <a:r>
              <a:rPr lang="en-US" b="1" dirty="0"/>
              <a:t>Traumatic rupture</a:t>
            </a:r>
          </a:p>
          <a:p>
            <a:pPr lvl="2"/>
            <a:r>
              <a:rPr lang="en-US" sz="2200" dirty="0"/>
              <a:t>Surgical repair; especially those who are physically active</a:t>
            </a:r>
          </a:p>
          <a:p>
            <a:pPr lvl="1"/>
            <a:r>
              <a:rPr lang="en-US" b="1" dirty="0"/>
              <a:t>Degenerative</a:t>
            </a:r>
          </a:p>
          <a:p>
            <a:pPr lvl="2"/>
            <a:r>
              <a:rPr lang="en-US" sz="2200" dirty="0"/>
              <a:t>Activity modification</a:t>
            </a:r>
          </a:p>
          <a:p>
            <a:pPr lvl="2"/>
            <a:r>
              <a:rPr lang="en-US" sz="2200" dirty="0"/>
              <a:t>Pain medication</a:t>
            </a:r>
          </a:p>
          <a:p>
            <a:pPr lvl="2"/>
            <a:r>
              <a:rPr lang="en-US" sz="2200" dirty="0"/>
              <a:t>Physiotherapy to strengthen the rotator cuff and scapular stabilizer</a:t>
            </a:r>
          </a:p>
        </p:txBody>
      </p:sp>
      <p:pic>
        <p:nvPicPr>
          <p:cNvPr id="5" name="Content Placeholder 3">
            <a:extLst>
              <a:ext uri="{FF2B5EF4-FFF2-40B4-BE49-F238E27FC236}">
                <a16:creationId xmlns:a16="http://schemas.microsoft.com/office/drawing/2014/main" id="{D35FE97B-EC14-A824-4361-D491AB2A8D36}"/>
              </a:ext>
            </a:extLst>
          </p:cNvPr>
          <p:cNvPicPr>
            <a:picLocks noChangeAspect="1"/>
          </p:cNvPicPr>
          <p:nvPr/>
        </p:nvPicPr>
        <p:blipFill>
          <a:blip r:embed="rId2"/>
          <a:stretch>
            <a:fillRect/>
          </a:stretch>
        </p:blipFill>
        <p:spPr>
          <a:xfrm>
            <a:off x="8640146" y="1268082"/>
            <a:ext cx="2713653" cy="2320705"/>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9F47E7E3-AEF6-CDD4-829A-960D2345FDA4}"/>
              </a:ext>
            </a:extLst>
          </p:cNvPr>
          <p:cNvSpPr/>
          <p:nvPr/>
        </p:nvSpPr>
        <p:spPr>
          <a:xfrm>
            <a:off x="8640145" y="3729404"/>
            <a:ext cx="2713653" cy="241061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rgbClr val="0070C0"/>
                </a:solidFill>
              </a:rPr>
              <a:t>Complete vs Incomplete</a:t>
            </a:r>
          </a:p>
          <a:p>
            <a:pPr marL="285750" indent="-285750">
              <a:buFont typeface="Arial" panose="020B0604020202020204" pitchFamily="34" charset="0"/>
              <a:buChar char="•"/>
            </a:pPr>
            <a:r>
              <a:rPr lang="en-US" sz="1600" dirty="0">
                <a:solidFill>
                  <a:srgbClr val="0070C0"/>
                </a:solidFill>
              </a:rPr>
              <a:t>Complete: Tendon is shortened and doesn’t reach its insertion</a:t>
            </a:r>
          </a:p>
          <a:p>
            <a:pPr marL="285750" indent="-285750">
              <a:buFont typeface="Arial" panose="020B0604020202020204" pitchFamily="34" charset="0"/>
              <a:buChar char="•"/>
            </a:pPr>
            <a:r>
              <a:rPr lang="en-US" sz="1600" dirty="0">
                <a:solidFill>
                  <a:srgbClr val="0070C0"/>
                </a:solidFill>
              </a:rPr>
              <a:t>Incomplete: Reach its insertion</a:t>
            </a:r>
          </a:p>
          <a:p>
            <a:r>
              <a:rPr lang="en-US" b="1" dirty="0">
                <a:solidFill>
                  <a:srgbClr val="0070C0"/>
                </a:solidFill>
              </a:rPr>
              <a:t>Partial vs Full thickness</a:t>
            </a:r>
          </a:p>
          <a:p>
            <a:pPr marL="285750" indent="-285750">
              <a:buFont typeface="Arial" panose="020B0604020202020204" pitchFamily="34" charset="0"/>
              <a:buChar char="•"/>
            </a:pPr>
            <a:r>
              <a:rPr lang="en-US" sz="1600" dirty="0">
                <a:solidFill>
                  <a:srgbClr val="0070C0"/>
                </a:solidFill>
              </a:rPr>
              <a:t>Depends on the thickness of fluid</a:t>
            </a:r>
          </a:p>
        </p:txBody>
      </p:sp>
    </p:spTree>
    <p:extLst>
      <p:ext uri="{BB962C8B-B14F-4D97-AF65-F5344CB8AC3E}">
        <p14:creationId xmlns:p14="http://schemas.microsoft.com/office/powerpoint/2010/main" val="2776827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2F4F5-D866-4AFD-821E-45478507ABB8}"/>
              </a:ext>
            </a:extLst>
          </p:cNvPr>
          <p:cNvSpPr>
            <a:spLocks noGrp="1"/>
          </p:cNvSpPr>
          <p:nvPr>
            <p:ph type="title"/>
          </p:nvPr>
        </p:nvSpPr>
        <p:spPr/>
        <p:txBody>
          <a:bodyPr/>
          <a:lstStyle/>
          <a:p>
            <a:r>
              <a:rPr lang="en-US" dirty="0"/>
              <a:t>Fracture classification – 2.Extent</a:t>
            </a:r>
          </a:p>
        </p:txBody>
      </p:sp>
      <p:pic>
        <p:nvPicPr>
          <p:cNvPr id="2050" name="Picture 2" descr="Complete vs. incomplete fractures">
            <a:extLst>
              <a:ext uri="{FF2B5EF4-FFF2-40B4-BE49-F238E27FC236}">
                <a16:creationId xmlns:a16="http://schemas.microsoft.com/office/drawing/2014/main" id="{07F06B5A-60EA-3B1A-67D4-7927E0E89D3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1045" y="1174119"/>
            <a:ext cx="8689910" cy="550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20826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Rotator cuffs tear</a:t>
            </a:r>
          </a:p>
        </p:txBody>
      </p:sp>
      <p:sp>
        <p:nvSpPr>
          <p:cNvPr id="5" name="Content Placeholder 4">
            <a:extLst>
              <a:ext uri="{FF2B5EF4-FFF2-40B4-BE49-F238E27FC236}">
                <a16:creationId xmlns:a16="http://schemas.microsoft.com/office/drawing/2014/main" id="{38FFA82F-4CAC-A5A9-EAA5-752DF5DC46F9}"/>
              </a:ext>
            </a:extLst>
          </p:cNvPr>
          <p:cNvSpPr>
            <a:spLocks noGrp="1"/>
          </p:cNvSpPr>
          <p:nvPr>
            <p:ph idx="1"/>
          </p:nvPr>
        </p:nvSpPr>
        <p:spPr>
          <a:xfrm>
            <a:off x="838200" y="1268082"/>
            <a:ext cx="6931385" cy="4871938"/>
          </a:xfrm>
        </p:spPr>
        <p:txBody>
          <a:bodyPr/>
          <a:lstStyle/>
          <a:p>
            <a:r>
              <a:rPr lang="en-US" dirty="0"/>
              <a:t>Patient with subscapularis tendon complete tear which of the following describes the physical findings ?</a:t>
            </a:r>
          </a:p>
          <a:p>
            <a:pPr marL="971550" lvl="1" indent="-514350">
              <a:buFont typeface="+mj-lt"/>
              <a:buAutoNum type="alphaLcPeriod"/>
            </a:pPr>
            <a:r>
              <a:rPr lang="en-US" dirty="0"/>
              <a:t>Passive flexion of the left arm is more than right arm</a:t>
            </a:r>
          </a:p>
          <a:p>
            <a:pPr marL="971550" lvl="1" indent="-514350">
              <a:buFont typeface="+mj-lt"/>
              <a:buAutoNum type="alphaLcPeriod"/>
            </a:pPr>
            <a:r>
              <a:rPr lang="en-US" dirty="0"/>
              <a:t>Passive extension of the left arm is more than right arm</a:t>
            </a:r>
          </a:p>
          <a:p>
            <a:pPr marL="971550" lvl="1" indent="-514350">
              <a:buFont typeface="+mj-lt"/>
              <a:buAutoNum type="alphaLcPeriod"/>
            </a:pPr>
            <a:r>
              <a:rPr lang="en-US" dirty="0">
                <a:solidFill>
                  <a:srgbClr val="FF0000"/>
                </a:solidFill>
              </a:rPr>
              <a:t>Passive external rotation of the left arm is more than right arm</a:t>
            </a:r>
          </a:p>
          <a:p>
            <a:pPr marL="971550" lvl="1" indent="-514350">
              <a:buFont typeface="+mj-lt"/>
              <a:buAutoNum type="alphaLcPeriod"/>
            </a:pPr>
            <a:r>
              <a:rPr lang="en-US" dirty="0"/>
              <a:t>Active extension of the left arm is more than right arm</a:t>
            </a:r>
          </a:p>
          <a:p>
            <a:pPr marL="971550" lvl="1" indent="-514350">
              <a:buFont typeface="+mj-lt"/>
              <a:buAutoNum type="alphaLcPeriod"/>
            </a:pPr>
            <a:r>
              <a:rPr lang="en-US" dirty="0"/>
              <a:t>Passive extension of the right arm is more than left arm</a:t>
            </a:r>
          </a:p>
        </p:txBody>
      </p:sp>
      <p:pic>
        <p:nvPicPr>
          <p:cNvPr id="4098" name="Picture 2" descr="Subscapularis tendon tear | Radiology Reference Article | Radiopaedia.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9585" y="1305025"/>
            <a:ext cx="3584215" cy="3584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5E02EA7-74D8-7BE6-0194-BA3DB81AD7F3}"/>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59659101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D78C4-57D1-DE47-E4CA-62CC5C6AFAA7}"/>
              </a:ext>
            </a:extLst>
          </p:cNvPr>
          <p:cNvSpPr>
            <a:spLocks noGrp="1"/>
          </p:cNvSpPr>
          <p:nvPr>
            <p:ph type="title"/>
          </p:nvPr>
        </p:nvSpPr>
        <p:spPr/>
        <p:txBody>
          <a:bodyPr/>
          <a:lstStyle/>
          <a:p>
            <a:r>
              <a:rPr lang="en-US" dirty="0">
                <a:ea typeface="+mj-lt"/>
                <a:cs typeface="+mj-lt"/>
              </a:rPr>
              <a:t>Frozen shoulder</a:t>
            </a:r>
            <a:endParaRPr lang="en-US" dirty="0"/>
          </a:p>
        </p:txBody>
      </p:sp>
      <p:sp>
        <p:nvSpPr>
          <p:cNvPr id="3" name="Content Placeholder 2">
            <a:extLst>
              <a:ext uri="{FF2B5EF4-FFF2-40B4-BE49-F238E27FC236}">
                <a16:creationId xmlns:a16="http://schemas.microsoft.com/office/drawing/2014/main" id="{019919EC-FED7-CA09-6F19-2F63932F944D}"/>
              </a:ext>
            </a:extLst>
          </p:cNvPr>
          <p:cNvSpPr>
            <a:spLocks noGrp="1"/>
          </p:cNvSpPr>
          <p:nvPr>
            <p:ph idx="1"/>
          </p:nvPr>
        </p:nvSpPr>
        <p:spPr>
          <a:xfrm>
            <a:off x="838200" y="1268082"/>
            <a:ext cx="6243735" cy="4761663"/>
          </a:xfrm>
        </p:spPr>
        <p:txBody>
          <a:bodyPr>
            <a:normAutofit fontScale="92500" lnSpcReduction="20000"/>
          </a:bodyPr>
          <a:lstStyle/>
          <a:p>
            <a:r>
              <a:rPr lang="en-US" b="1" dirty="0">
                <a:ea typeface="+mn-lt"/>
                <a:cs typeface="+mn-lt"/>
              </a:rPr>
              <a:t>Epidemiology</a:t>
            </a:r>
            <a:r>
              <a:rPr lang="en-US" dirty="0">
                <a:ea typeface="+mn-lt"/>
                <a:cs typeface="+mn-lt"/>
              </a:rPr>
              <a:t>:</a:t>
            </a:r>
            <a:r>
              <a:rPr lang="en-US" b="1" dirty="0">
                <a:ea typeface="+mn-lt"/>
                <a:cs typeface="+mn-lt"/>
              </a:rPr>
              <a:t> </a:t>
            </a:r>
            <a:r>
              <a:rPr lang="en-US" dirty="0">
                <a:cs typeface="Calibri"/>
              </a:rPr>
              <a:t>F&gt;M</a:t>
            </a:r>
            <a:endParaRPr lang="en-US" b="1" dirty="0">
              <a:ea typeface="+mn-lt"/>
              <a:cs typeface="+mn-lt"/>
            </a:endParaRPr>
          </a:p>
          <a:p>
            <a:r>
              <a:rPr lang="en-US" b="1" dirty="0">
                <a:ea typeface="+mn-lt"/>
                <a:cs typeface="+mn-lt"/>
              </a:rPr>
              <a:t>Etiology</a:t>
            </a:r>
          </a:p>
          <a:p>
            <a:pPr lvl="1"/>
            <a:r>
              <a:rPr lang="en-US" dirty="0">
                <a:ea typeface="+mn-lt"/>
                <a:cs typeface="+mn-lt"/>
              </a:rPr>
              <a:t>Idiopathic, usually associated with diabetes and Parkinson’s </a:t>
            </a:r>
          </a:p>
          <a:p>
            <a:pPr lvl="1"/>
            <a:r>
              <a:rPr lang="en-US" dirty="0">
                <a:ea typeface="+mn-lt"/>
                <a:cs typeface="+mn-lt"/>
              </a:rPr>
              <a:t>Secondary, most of the time due to prolonged immobilization</a:t>
            </a:r>
          </a:p>
          <a:p>
            <a:r>
              <a:rPr lang="en-US" b="1" dirty="0">
                <a:ea typeface="+mn-lt"/>
                <a:cs typeface="+mn-lt"/>
              </a:rPr>
              <a:t>Clinical feature</a:t>
            </a:r>
            <a:r>
              <a:rPr lang="en-US" dirty="0">
                <a:ea typeface="+mn-lt"/>
                <a:cs typeface="+mn-lt"/>
              </a:rPr>
              <a:t>: </a:t>
            </a:r>
          </a:p>
          <a:p>
            <a:pPr lvl="1"/>
            <a:r>
              <a:rPr lang="en-US" dirty="0">
                <a:ea typeface="+mn-lt"/>
                <a:cs typeface="+mn-lt"/>
              </a:rPr>
              <a:t>Usually involves pain and stiffness that develops gradually, gets worse and then finally goes away</a:t>
            </a:r>
          </a:p>
          <a:p>
            <a:r>
              <a:rPr lang="en-US" b="1" dirty="0">
                <a:ea typeface="+mn-lt"/>
                <a:cs typeface="+mn-lt"/>
              </a:rPr>
              <a:t>Diagnostics</a:t>
            </a:r>
          </a:p>
          <a:p>
            <a:pPr lvl="1"/>
            <a:r>
              <a:rPr lang="en-US" dirty="0"/>
              <a:t>Arthrography (an X-ray with contrast dye injected into the shoulder joint to demonstrate the “shrunken shoulder capsule”)</a:t>
            </a:r>
          </a:p>
          <a:p>
            <a:pPr lvl="1"/>
            <a:r>
              <a:rPr lang="en-US" dirty="0"/>
              <a:t>The tissues of the shoulder can also be evaluated with an MRI scan.</a:t>
            </a:r>
          </a:p>
        </p:txBody>
      </p:sp>
      <p:pic>
        <p:nvPicPr>
          <p:cNvPr id="4" name="Picture 5" descr="Text&#10;&#10;Description automatically generated">
            <a:extLst>
              <a:ext uri="{FF2B5EF4-FFF2-40B4-BE49-F238E27FC236}">
                <a16:creationId xmlns:a16="http://schemas.microsoft.com/office/drawing/2014/main" id="{28B73F22-2D9A-D572-905B-6602992EC70A}"/>
              </a:ext>
            </a:extLst>
          </p:cNvPr>
          <p:cNvPicPr>
            <a:picLocks noChangeAspect="1"/>
          </p:cNvPicPr>
          <p:nvPr/>
        </p:nvPicPr>
        <p:blipFill rotWithShape="1">
          <a:blip r:embed="rId2"/>
          <a:srcRect l="2035" t="5683" r="1861" b="24515"/>
          <a:stretch/>
        </p:blipFill>
        <p:spPr>
          <a:xfrm>
            <a:off x="7081935" y="1268081"/>
            <a:ext cx="4271865" cy="2340552"/>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text, device, gauge, control panel&#10;&#10;Description automatically generated">
            <a:extLst>
              <a:ext uri="{FF2B5EF4-FFF2-40B4-BE49-F238E27FC236}">
                <a16:creationId xmlns:a16="http://schemas.microsoft.com/office/drawing/2014/main" id="{6738F87A-6C0D-FA9D-605A-F1FB2F59C42F}"/>
              </a:ext>
            </a:extLst>
          </p:cNvPr>
          <p:cNvPicPr>
            <a:picLocks noChangeAspect="1"/>
          </p:cNvPicPr>
          <p:nvPr/>
        </p:nvPicPr>
        <p:blipFill>
          <a:blip r:embed="rId3"/>
          <a:stretch>
            <a:fillRect/>
          </a:stretch>
        </p:blipFill>
        <p:spPr>
          <a:xfrm>
            <a:off x="7081934" y="3718907"/>
            <a:ext cx="4271865" cy="23108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083726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B67BE-2BF4-B8F1-92EC-13F8D503A8CE}"/>
              </a:ext>
            </a:extLst>
          </p:cNvPr>
          <p:cNvSpPr>
            <a:spLocks noGrp="1"/>
          </p:cNvSpPr>
          <p:nvPr>
            <p:ph type="title"/>
          </p:nvPr>
        </p:nvSpPr>
        <p:spPr/>
        <p:txBody>
          <a:bodyPr/>
          <a:lstStyle/>
          <a:p>
            <a:r>
              <a:rPr lang="en-US" dirty="0">
                <a:ea typeface="+mj-lt"/>
                <a:cs typeface="+mj-lt"/>
              </a:rPr>
              <a:t>Frozen shoulder – Course</a:t>
            </a:r>
            <a:endParaRPr lang="en-US" dirty="0"/>
          </a:p>
        </p:txBody>
      </p:sp>
      <p:sp>
        <p:nvSpPr>
          <p:cNvPr id="3" name="Content Placeholder 2">
            <a:extLst>
              <a:ext uri="{FF2B5EF4-FFF2-40B4-BE49-F238E27FC236}">
                <a16:creationId xmlns:a16="http://schemas.microsoft.com/office/drawing/2014/main" id="{D07F99F8-7BE4-C4AC-A6B3-92D1E1B50AD6}"/>
              </a:ext>
            </a:extLst>
          </p:cNvPr>
          <p:cNvSpPr>
            <a:spLocks noGrp="1"/>
          </p:cNvSpPr>
          <p:nvPr>
            <p:ph idx="1"/>
          </p:nvPr>
        </p:nvSpPr>
        <p:spPr/>
        <p:txBody>
          <a:bodyPr>
            <a:normAutofit/>
          </a:bodyPr>
          <a:lstStyle/>
          <a:p>
            <a:pPr marL="0" indent="0">
              <a:spcBef>
                <a:spcPts val="2400"/>
              </a:spcBef>
              <a:buNone/>
            </a:pPr>
            <a:r>
              <a:rPr lang="en-US" dirty="0"/>
              <a:t>The normal course of a frozen shoulder has been described as having three stages:</a:t>
            </a:r>
          </a:p>
          <a:p>
            <a:pPr marL="514350" indent="-514350">
              <a:spcBef>
                <a:spcPts val="2400"/>
              </a:spcBef>
              <a:buFont typeface="+mj-lt"/>
              <a:buAutoNum type="arabicPeriod"/>
            </a:pPr>
            <a:r>
              <a:rPr lang="en-US" dirty="0"/>
              <a:t>The "freezing" or painful stage, (0 weeks to 6 months) As the pain worsens, the shoulder loses motion.</a:t>
            </a:r>
          </a:p>
          <a:p>
            <a:pPr marL="514350" indent="-514350">
              <a:spcBef>
                <a:spcPts val="2400"/>
              </a:spcBef>
              <a:buFont typeface="+mj-lt"/>
              <a:buAutoNum type="arabicPeriod"/>
            </a:pPr>
            <a:r>
              <a:rPr lang="en-US" dirty="0"/>
              <a:t>The "frozen" or adhesive stage (6-12months) Slow improvement in pain but the stiffness remains. </a:t>
            </a:r>
          </a:p>
          <a:p>
            <a:pPr marL="514350" indent="-514350">
              <a:spcBef>
                <a:spcPts val="2400"/>
              </a:spcBef>
              <a:buFont typeface="+mj-lt"/>
              <a:buAutoNum type="arabicPeriod"/>
            </a:pPr>
            <a:r>
              <a:rPr lang="en-US" dirty="0"/>
              <a:t>The "thawing" or recovery (12-18 months) when shoulder motion slowly returns toward normal.</a:t>
            </a:r>
          </a:p>
          <a:p>
            <a:pPr>
              <a:spcBef>
                <a:spcPts val="2400"/>
              </a:spcBef>
            </a:pPr>
            <a:endParaRPr lang="en-US" dirty="0"/>
          </a:p>
          <a:p>
            <a:pPr>
              <a:spcBef>
                <a:spcPts val="2400"/>
              </a:spcBef>
            </a:pPr>
            <a:endParaRPr lang="en-US" dirty="0"/>
          </a:p>
        </p:txBody>
      </p:sp>
    </p:spTree>
    <p:extLst>
      <p:ext uri="{BB962C8B-B14F-4D97-AF65-F5344CB8AC3E}">
        <p14:creationId xmlns:p14="http://schemas.microsoft.com/office/powerpoint/2010/main" val="48253836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E03C4-DA13-CD24-206C-C47069AD0917}"/>
              </a:ext>
            </a:extLst>
          </p:cNvPr>
          <p:cNvSpPr>
            <a:spLocks noGrp="1"/>
          </p:cNvSpPr>
          <p:nvPr>
            <p:ph type="title"/>
          </p:nvPr>
        </p:nvSpPr>
        <p:spPr/>
        <p:txBody>
          <a:bodyPr/>
          <a:lstStyle/>
          <a:p>
            <a:r>
              <a:rPr lang="en-US" dirty="0">
                <a:ea typeface="+mj-lt"/>
                <a:cs typeface="+mj-lt"/>
              </a:rPr>
              <a:t>Frozen shoulder – </a:t>
            </a:r>
            <a:r>
              <a:rPr lang="en-US" dirty="0"/>
              <a:t>Management</a:t>
            </a:r>
          </a:p>
        </p:txBody>
      </p:sp>
      <p:sp>
        <p:nvSpPr>
          <p:cNvPr id="3" name="Content Placeholder 2">
            <a:extLst>
              <a:ext uri="{FF2B5EF4-FFF2-40B4-BE49-F238E27FC236}">
                <a16:creationId xmlns:a16="http://schemas.microsoft.com/office/drawing/2014/main" id="{4889BF5D-4D4C-277C-F61C-15109815587F}"/>
              </a:ext>
            </a:extLst>
          </p:cNvPr>
          <p:cNvSpPr>
            <a:spLocks noGrp="1"/>
          </p:cNvSpPr>
          <p:nvPr>
            <p:ph idx="1"/>
          </p:nvPr>
        </p:nvSpPr>
        <p:spPr/>
        <p:txBody>
          <a:bodyPr>
            <a:normAutofit/>
          </a:bodyPr>
          <a:lstStyle/>
          <a:p>
            <a:r>
              <a:rPr lang="en-US" sz="3200" dirty="0"/>
              <a:t>Medical Treatment (aggressive combination of anti-inflammatory medications, cortisone injection) </a:t>
            </a:r>
          </a:p>
          <a:p>
            <a:r>
              <a:rPr lang="en-US" sz="3200" dirty="0"/>
              <a:t>Physical therapy (electric stimulation, range-of-motion exercise maneuvers, ice packs, and eventually strengthening exercises). </a:t>
            </a:r>
          </a:p>
          <a:p>
            <a:r>
              <a:rPr lang="en-US" sz="3200" dirty="0"/>
              <a:t>Other treatments such as release of the scar tissue by arthroscopic surgery or manipulation of the scarred shoulder under anesthesia may be considered for patients with resistant frozen shoulders</a:t>
            </a:r>
          </a:p>
        </p:txBody>
      </p:sp>
    </p:spTree>
    <p:extLst>
      <p:ext uri="{BB962C8B-B14F-4D97-AF65-F5344CB8AC3E}">
        <p14:creationId xmlns:p14="http://schemas.microsoft.com/office/powerpoint/2010/main" val="247414476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02ACF-ABDB-8589-6826-149A341BA5DB}"/>
              </a:ext>
            </a:extLst>
          </p:cNvPr>
          <p:cNvSpPr>
            <a:spLocks noGrp="1"/>
          </p:cNvSpPr>
          <p:nvPr>
            <p:ph type="title"/>
          </p:nvPr>
        </p:nvSpPr>
        <p:spPr/>
        <p:txBody>
          <a:bodyPr/>
          <a:lstStyle/>
          <a:p>
            <a:r>
              <a:rPr lang="en-US" dirty="0"/>
              <a:t>Shoulder dislocation</a:t>
            </a:r>
          </a:p>
        </p:txBody>
      </p:sp>
      <p:sp>
        <p:nvSpPr>
          <p:cNvPr id="3" name="Content Placeholder 2">
            <a:extLst>
              <a:ext uri="{FF2B5EF4-FFF2-40B4-BE49-F238E27FC236}">
                <a16:creationId xmlns:a16="http://schemas.microsoft.com/office/drawing/2014/main" id="{80B27F90-898A-4C4C-7D6C-A8BA5BC0E640}"/>
              </a:ext>
            </a:extLst>
          </p:cNvPr>
          <p:cNvSpPr>
            <a:spLocks noGrp="1"/>
          </p:cNvSpPr>
          <p:nvPr>
            <p:ph idx="1"/>
          </p:nvPr>
        </p:nvSpPr>
        <p:spPr>
          <a:xfrm>
            <a:off x="838200" y="1249420"/>
            <a:ext cx="10515600" cy="5303520"/>
          </a:xfrm>
        </p:spPr>
        <p:txBody>
          <a:bodyPr>
            <a:normAutofit lnSpcReduction="10000"/>
          </a:bodyPr>
          <a:lstStyle/>
          <a:p>
            <a:r>
              <a:rPr lang="en-US" b="1" dirty="0"/>
              <a:t>Epidemiology</a:t>
            </a:r>
          </a:p>
          <a:p>
            <a:pPr lvl="1"/>
            <a:r>
              <a:rPr lang="en-US" dirty="0"/>
              <a:t>Most common joint dislocation, Sex: ♂ &gt; ♀, Peak incidence: 20–29 years</a:t>
            </a:r>
          </a:p>
          <a:p>
            <a:r>
              <a:rPr lang="en-US" b="1" dirty="0"/>
              <a:t>Etiology</a:t>
            </a:r>
          </a:p>
          <a:p>
            <a:pPr lvl="1"/>
            <a:r>
              <a:rPr lang="en-US" dirty="0"/>
              <a:t>Trauma (e.g., falling on an outstretched arm)</a:t>
            </a:r>
          </a:p>
          <a:p>
            <a:pPr lvl="1"/>
            <a:r>
              <a:rPr lang="en-US" dirty="0"/>
              <a:t>Predisposing factors for recurrent shoulder dislocation</a:t>
            </a:r>
          </a:p>
          <a:p>
            <a:pPr lvl="2"/>
            <a:r>
              <a:rPr lang="en-US" sz="2400" dirty="0"/>
              <a:t>Rotator cuff tear, Damage to the glenohumeral ligament, </a:t>
            </a:r>
            <a:r>
              <a:rPr lang="en-US" sz="2400" dirty="0">
                <a:solidFill>
                  <a:srgbClr val="FF0000"/>
                </a:solidFill>
              </a:rPr>
              <a:t>Bankart lesion </a:t>
            </a:r>
            <a:r>
              <a:rPr lang="en-US" sz="2400" dirty="0"/>
              <a:t>and </a:t>
            </a:r>
            <a:r>
              <a:rPr lang="en-US" sz="2400" dirty="0">
                <a:solidFill>
                  <a:srgbClr val="FF0000"/>
                </a:solidFill>
              </a:rPr>
              <a:t>Hill-Sachs lesion</a:t>
            </a:r>
            <a:r>
              <a:rPr lang="en-US" sz="2400" dirty="0"/>
              <a:t>, Loose joint capsule</a:t>
            </a:r>
          </a:p>
          <a:p>
            <a:pPr lvl="1"/>
            <a:r>
              <a:rPr lang="en-US" dirty="0"/>
              <a:t>For </a:t>
            </a:r>
            <a:r>
              <a:rPr lang="en-US" dirty="0">
                <a:solidFill>
                  <a:srgbClr val="FF0000"/>
                </a:solidFill>
              </a:rPr>
              <a:t>posterior dislocation</a:t>
            </a:r>
            <a:r>
              <a:rPr lang="en-US" dirty="0"/>
              <a:t>: uncoordinated muscle contraction (e.g., seizure, electrical shock)</a:t>
            </a:r>
          </a:p>
          <a:p>
            <a:r>
              <a:rPr lang="en-US" b="1" dirty="0"/>
              <a:t>Classification</a:t>
            </a:r>
          </a:p>
          <a:p>
            <a:pPr lvl="1"/>
            <a:r>
              <a:rPr lang="en-US" dirty="0">
                <a:solidFill>
                  <a:srgbClr val="FF0000"/>
                </a:solidFill>
              </a:rPr>
              <a:t>&gt; 95 % anterior </a:t>
            </a:r>
            <a:r>
              <a:rPr lang="en-US" dirty="0"/>
              <a:t>(</a:t>
            </a:r>
            <a:r>
              <a:rPr lang="en-US" dirty="0" err="1"/>
              <a:t>subcoracoid</a:t>
            </a:r>
            <a:r>
              <a:rPr lang="en-US" dirty="0"/>
              <a:t>) and/or anterior-inferior (</a:t>
            </a:r>
            <a:r>
              <a:rPr lang="en-US" dirty="0" err="1"/>
              <a:t>subglenoid</a:t>
            </a:r>
            <a:r>
              <a:rPr lang="en-US" dirty="0"/>
              <a:t>); </a:t>
            </a:r>
            <a:r>
              <a:rPr lang="en-US" dirty="0">
                <a:solidFill>
                  <a:srgbClr val="0070C0"/>
                </a:solidFill>
              </a:rPr>
              <a:t>fall on externally rotated, abducted and extended arm</a:t>
            </a:r>
          </a:p>
          <a:p>
            <a:pPr lvl="1"/>
            <a:r>
              <a:rPr lang="en-US" dirty="0"/>
              <a:t>∼ 4% posterior</a:t>
            </a:r>
          </a:p>
          <a:p>
            <a:pPr lvl="1"/>
            <a:r>
              <a:rPr lang="en-US" dirty="0"/>
              <a:t>∼ 1% inferior</a:t>
            </a:r>
          </a:p>
        </p:txBody>
      </p:sp>
    </p:spTree>
    <p:extLst>
      <p:ext uri="{BB962C8B-B14F-4D97-AF65-F5344CB8AC3E}">
        <p14:creationId xmlns:p14="http://schemas.microsoft.com/office/powerpoint/2010/main" val="369850332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2DC25-2736-13DE-98A9-6E174DC30656}"/>
              </a:ext>
            </a:extLst>
          </p:cNvPr>
          <p:cNvSpPr>
            <a:spLocks noGrp="1"/>
          </p:cNvSpPr>
          <p:nvPr>
            <p:ph type="title"/>
          </p:nvPr>
        </p:nvSpPr>
        <p:spPr/>
        <p:txBody>
          <a:bodyPr/>
          <a:lstStyle/>
          <a:p>
            <a:r>
              <a:rPr lang="en-US" dirty="0"/>
              <a:t>Clinical features</a:t>
            </a:r>
          </a:p>
        </p:txBody>
      </p:sp>
      <p:sp>
        <p:nvSpPr>
          <p:cNvPr id="3" name="Content Placeholder 2">
            <a:extLst>
              <a:ext uri="{FF2B5EF4-FFF2-40B4-BE49-F238E27FC236}">
                <a16:creationId xmlns:a16="http://schemas.microsoft.com/office/drawing/2014/main" id="{C0A5FCEC-BC10-8F14-F1EE-4D510492B75E}"/>
              </a:ext>
            </a:extLst>
          </p:cNvPr>
          <p:cNvSpPr>
            <a:spLocks noGrp="1"/>
          </p:cNvSpPr>
          <p:nvPr>
            <p:ph idx="1"/>
          </p:nvPr>
        </p:nvSpPr>
        <p:spPr>
          <a:xfrm>
            <a:off x="838200" y="1268082"/>
            <a:ext cx="10515600" cy="5212080"/>
          </a:xfrm>
        </p:spPr>
        <p:txBody>
          <a:bodyPr>
            <a:normAutofit fontScale="92500" lnSpcReduction="20000"/>
          </a:bodyPr>
          <a:lstStyle/>
          <a:p>
            <a:r>
              <a:rPr lang="en-US" b="1" dirty="0"/>
              <a:t>General symptoms</a:t>
            </a:r>
          </a:p>
          <a:p>
            <a:pPr lvl="1"/>
            <a:r>
              <a:rPr lang="en-US" dirty="0"/>
              <a:t>Severe shoulder pain</a:t>
            </a:r>
          </a:p>
          <a:p>
            <a:pPr lvl="1"/>
            <a:r>
              <a:rPr lang="en-US" dirty="0"/>
              <a:t>Inability to move the shoulder</a:t>
            </a:r>
          </a:p>
          <a:p>
            <a:pPr lvl="1"/>
            <a:r>
              <a:rPr lang="en-US" dirty="0"/>
              <a:t>Empty glenoid fossa: A palpable dent may be present at the point where the head of the humerus is supposed to lie.</a:t>
            </a:r>
          </a:p>
          <a:p>
            <a:r>
              <a:rPr lang="en-US" b="1" dirty="0"/>
              <a:t>Anterior or anterior-inferior dislocation </a:t>
            </a:r>
          </a:p>
          <a:p>
            <a:pPr lvl="1"/>
            <a:r>
              <a:rPr lang="en-US" dirty="0"/>
              <a:t>The humeral head can usually be palpated below the coracoid process.</a:t>
            </a:r>
          </a:p>
          <a:p>
            <a:pPr lvl="1"/>
            <a:r>
              <a:rPr lang="en-US" dirty="0"/>
              <a:t>The arm is typically held in external rotation and slight abduction.</a:t>
            </a:r>
          </a:p>
          <a:p>
            <a:r>
              <a:rPr lang="en-US" b="1" dirty="0"/>
              <a:t>Posterior dislocation</a:t>
            </a:r>
          </a:p>
          <a:p>
            <a:pPr lvl="1"/>
            <a:r>
              <a:rPr lang="en-US" dirty="0"/>
              <a:t>Prominence of the posterior shoulder with anterior flattening</a:t>
            </a:r>
          </a:p>
          <a:p>
            <a:pPr lvl="1"/>
            <a:r>
              <a:rPr lang="en-US" dirty="0"/>
              <a:t>Prominent coracoid process</a:t>
            </a:r>
          </a:p>
          <a:p>
            <a:pPr lvl="1"/>
            <a:r>
              <a:rPr lang="en-US" dirty="0"/>
              <a:t>The arm is held in adduction and internal rotation, with the patient unable to actively rotate it in the outward direction.</a:t>
            </a:r>
          </a:p>
          <a:p>
            <a:r>
              <a:rPr lang="en-US" b="1" dirty="0"/>
              <a:t>Inferior dislocation</a:t>
            </a:r>
          </a:p>
          <a:p>
            <a:pPr lvl="1"/>
            <a:r>
              <a:rPr lang="en-US" dirty="0"/>
              <a:t>The arm is held above the head, with the patient unable to actively adduct the arm.</a:t>
            </a:r>
          </a:p>
          <a:p>
            <a:pPr lvl="1"/>
            <a:r>
              <a:rPr lang="en-US" dirty="0"/>
              <a:t>Neurologic dysfunction, especially with involvement of the axillary nerve, is common.</a:t>
            </a:r>
          </a:p>
        </p:txBody>
      </p:sp>
    </p:spTree>
    <p:extLst>
      <p:ext uri="{BB962C8B-B14F-4D97-AF65-F5344CB8AC3E}">
        <p14:creationId xmlns:p14="http://schemas.microsoft.com/office/powerpoint/2010/main" val="348216355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AF860-A402-1056-8643-801309EA53DB}"/>
              </a:ext>
            </a:extLst>
          </p:cNvPr>
          <p:cNvSpPr>
            <a:spLocks noGrp="1"/>
          </p:cNvSpPr>
          <p:nvPr>
            <p:ph type="title"/>
          </p:nvPr>
        </p:nvSpPr>
        <p:spPr/>
        <p:txBody>
          <a:bodyPr/>
          <a:lstStyle/>
          <a:p>
            <a:r>
              <a:rPr lang="en-US" dirty="0"/>
              <a:t>Clinical features</a:t>
            </a:r>
          </a:p>
        </p:txBody>
      </p:sp>
      <p:sp>
        <p:nvSpPr>
          <p:cNvPr id="3" name="Content Placeholder 2">
            <a:extLst>
              <a:ext uri="{FF2B5EF4-FFF2-40B4-BE49-F238E27FC236}">
                <a16:creationId xmlns:a16="http://schemas.microsoft.com/office/drawing/2014/main" id="{69302C83-A461-12EB-A85B-909BEC78F1C9}"/>
              </a:ext>
            </a:extLst>
          </p:cNvPr>
          <p:cNvSpPr>
            <a:spLocks noGrp="1"/>
          </p:cNvSpPr>
          <p:nvPr>
            <p:ph idx="1"/>
          </p:nvPr>
        </p:nvSpPr>
        <p:spPr/>
        <p:txBody>
          <a:bodyPr/>
          <a:lstStyle/>
          <a:p>
            <a:r>
              <a:rPr lang="en-US" b="1" dirty="0"/>
              <a:t>Multidirectional Instability (MDI)</a:t>
            </a:r>
          </a:p>
          <a:p>
            <a:pPr lvl="1"/>
            <a:r>
              <a:rPr lang="en-US" dirty="0"/>
              <a:t>Can be from overuse (microtrauma)</a:t>
            </a:r>
          </a:p>
          <a:p>
            <a:pPr lvl="1"/>
            <a:r>
              <a:rPr lang="en-US" dirty="0"/>
              <a:t>Associated with connective-tissue disorders</a:t>
            </a:r>
          </a:p>
          <a:p>
            <a:pPr lvl="2"/>
            <a:r>
              <a:rPr lang="en-US" sz="2400" dirty="0"/>
              <a:t>Marfan’s, </a:t>
            </a:r>
            <a:r>
              <a:rPr lang="en-US" sz="2400" dirty="0" err="1"/>
              <a:t>Ehler</a:t>
            </a:r>
            <a:r>
              <a:rPr lang="en-US" sz="2400" dirty="0"/>
              <a:t>-Danlos</a:t>
            </a:r>
          </a:p>
          <a:p>
            <a:pPr lvl="1"/>
            <a:r>
              <a:rPr lang="en-US" dirty="0"/>
              <a:t>Will possess patulous inferior capsule and deficient rotator interval</a:t>
            </a:r>
          </a:p>
          <a:p>
            <a:pPr lvl="1"/>
            <a:r>
              <a:rPr lang="en-US" dirty="0"/>
              <a:t>Primary treatment is always non-operative</a:t>
            </a:r>
          </a:p>
          <a:p>
            <a:pPr lvl="2"/>
            <a:r>
              <a:rPr lang="en-US" sz="2400" dirty="0"/>
              <a:t>Dynamic strengthening</a:t>
            </a:r>
          </a:p>
          <a:p>
            <a:pPr lvl="1"/>
            <a:r>
              <a:rPr lang="en-US" dirty="0"/>
              <a:t>Surgical treatment reserved for patients who failed prolonged conservative management</a:t>
            </a:r>
          </a:p>
          <a:p>
            <a:pPr lvl="2"/>
            <a:r>
              <a:rPr lang="en-US" sz="2400" dirty="0"/>
              <a:t>Focus on the capsule</a:t>
            </a:r>
          </a:p>
          <a:p>
            <a:pPr lvl="1"/>
            <a:endParaRPr lang="en-US" dirty="0"/>
          </a:p>
        </p:txBody>
      </p:sp>
    </p:spTree>
    <p:extLst>
      <p:ext uri="{BB962C8B-B14F-4D97-AF65-F5344CB8AC3E}">
        <p14:creationId xmlns:p14="http://schemas.microsoft.com/office/powerpoint/2010/main" val="291857341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E9347-7658-D5A8-174C-C2F1C6659C9E}"/>
              </a:ext>
            </a:extLst>
          </p:cNvPr>
          <p:cNvSpPr>
            <a:spLocks noGrp="1"/>
          </p:cNvSpPr>
          <p:nvPr>
            <p:ph type="title"/>
          </p:nvPr>
        </p:nvSpPr>
        <p:spPr/>
        <p:txBody>
          <a:bodyPr/>
          <a:lstStyle/>
          <a:p>
            <a:r>
              <a:rPr lang="en-US" dirty="0"/>
              <a:t>Physical exam</a:t>
            </a:r>
          </a:p>
        </p:txBody>
      </p:sp>
      <p:sp>
        <p:nvSpPr>
          <p:cNvPr id="3" name="Content Placeholder 2">
            <a:extLst>
              <a:ext uri="{FF2B5EF4-FFF2-40B4-BE49-F238E27FC236}">
                <a16:creationId xmlns:a16="http://schemas.microsoft.com/office/drawing/2014/main" id="{E8451F21-58D8-4BE0-5CC6-0BDCA736AF26}"/>
              </a:ext>
            </a:extLst>
          </p:cNvPr>
          <p:cNvSpPr>
            <a:spLocks noGrp="1"/>
          </p:cNvSpPr>
          <p:nvPr>
            <p:ph idx="1"/>
          </p:nvPr>
        </p:nvSpPr>
        <p:spPr/>
        <p:txBody>
          <a:bodyPr/>
          <a:lstStyle/>
          <a:p>
            <a:r>
              <a:rPr lang="en-US" dirty="0"/>
              <a:t>Check for neurovascular deficits pre and post reduction</a:t>
            </a:r>
          </a:p>
          <a:p>
            <a:r>
              <a:rPr lang="en-US" dirty="0"/>
              <a:t>Special tests:</a:t>
            </a:r>
          </a:p>
          <a:p>
            <a:pPr lvl="1"/>
            <a:r>
              <a:rPr lang="en-US" dirty="0"/>
              <a:t>Apprehensive shoulder test</a:t>
            </a:r>
          </a:p>
          <a:p>
            <a:pPr lvl="1"/>
            <a:r>
              <a:rPr lang="en-US" dirty="0"/>
              <a:t>Relocation test</a:t>
            </a:r>
          </a:p>
          <a:p>
            <a:pPr lvl="1"/>
            <a:r>
              <a:rPr lang="en-US" dirty="0"/>
              <a:t>Sulcus sign</a:t>
            </a:r>
          </a:p>
        </p:txBody>
      </p:sp>
      <p:pic>
        <p:nvPicPr>
          <p:cNvPr id="4" name="Picture 1028">
            <a:extLst>
              <a:ext uri="{FF2B5EF4-FFF2-40B4-BE49-F238E27FC236}">
                <a16:creationId xmlns:a16="http://schemas.microsoft.com/office/drawing/2014/main" id="{26BDBD15-F67B-3F30-BFB7-DFBCF73CE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3614148"/>
            <a:ext cx="3332584" cy="25272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iagram&#10;&#10;Description automatically generated">
            <a:extLst>
              <a:ext uri="{FF2B5EF4-FFF2-40B4-BE49-F238E27FC236}">
                <a16:creationId xmlns:a16="http://schemas.microsoft.com/office/drawing/2014/main" id="{92EC79F9-06EC-CB62-5C03-B5BF2AF42548}"/>
              </a:ext>
            </a:extLst>
          </p:cNvPr>
          <p:cNvPicPr>
            <a:picLocks noChangeAspect="1"/>
          </p:cNvPicPr>
          <p:nvPr/>
        </p:nvPicPr>
        <p:blipFill rotWithShape="1">
          <a:blip r:embed="rId3"/>
          <a:srcRect l="2015" r="8067"/>
          <a:stretch/>
        </p:blipFill>
        <p:spPr>
          <a:xfrm>
            <a:off x="4298302" y="3704719"/>
            <a:ext cx="3974839" cy="2435969"/>
          </a:xfrm>
          <a:prstGeom prst="rect">
            <a:avLst/>
          </a:prstGeom>
        </p:spPr>
      </p:pic>
      <p:grpSp>
        <p:nvGrpSpPr>
          <p:cNvPr id="8" name="Group 7">
            <a:extLst>
              <a:ext uri="{FF2B5EF4-FFF2-40B4-BE49-F238E27FC236}">
                <a16:creationId xmlns:a16="http://schemas.microsoft.com/office/drawing/2014/main" id="{10D913CF-6CA8-F93D-25BB-0C4DE04C3173}"/>
              </a:ext>
            </a:extLst>
          </p:cNvPr>
          <p:cNvGrpSpPr/>
          <p:nvPr/>
        </p:nvGrpSpPr>
        <p:grpSpPr>
          <a:xfrm>
            <a:off x="8400659" y="3704051"/>
            <a:ext cx="2953142" cy="2440035"/>
            <a:chOff x="8145624" y="3702352"/>
            <a:chExt cx="2953142" cy="2440035"/>
          </a:xfrm>
        </p:grpSpPr>
        <p:pic>
          <p:nvPicPr>
            <p:cNvPr id="6" name="Picture 2" descr="A picture containing person&#10;&#10;Description automatically generated">
              <a:extLst>
                <a:ext uri="{FF2B5EF4-FFF2-40B4-BE49-F238E27FC236}">
                  <a16:creationId xmlns:a16="http://schemas.microsoft.com/office/drawing/2014/main" id="{291D0B1E-FFCF-78B1-49A1-4FFAED1DBBF7}"/>
                </a:ext>
              </a:extLst>
            </p:cNvPr>
            <p:cNvPicPr>
              <a:picLocks noChangeAspect="1"/>
            </p:cNvPicPr>
            <p:nvPr/>
          </p:nvPicPr>
          <p:blipFill>
            <a:blip r:embed="rId4"/>
            <a:stretch>
              <a:fillRect/>
            </a:stretch>
          </p:blipFill>
          <p:spPr>
            <a:xfrm>
              <a:off x="8145624" y="3704051"/>
              <a:ext cx="1547195" cy="2438336"/>
            </a:xfrm>
            <a:prstGeom prst="rect">
              <a:avLst/>
            </a:prstGeom>
          </p:spPr>
        </p:pic>
        <p:pic>
          <p:nvPicPr>
            <p:cNvPr id="7" name="Picture 3">
              <a:extLst>
                <a:ext uri="{FF2B5EF4-FFF2-40B4-BE49-F238E27FC236}">
                  <a16:creationId xmlns:a16="http://schemas.microsoft.com/office/drawing/2014/main" id="{138D518D-6E5A-CA61-35A9-61803446D02C}"/>
                </a:ext>
              </a:extLst>
            </p:cNvPr>
            <p:cNvPicPr>
              <a:picLocks noChangeAspect="1"/>
            </p:cNvPicPr>
            <p:nvPr/>
          </p:nvPicPr>
          <p:blipFill rotWithShape="1">
            <a:blip r:embed="rId5"/>
            <a:srcRect l="22732" r="33902"/>
            <a:stretch/>
          </p:blipFill>
          <p:spPr>
            <a:xfrm>
              <a:off x="9692820" y="3702352"/>
              <a:ext cx="1405946" cy="2438336"/>
            </a:xfrm>
            <a:prstGeom prst="rect">
              <a:avLst/>
            </a:prstGeom>
          </p:spPr>
        </p:pic>
      </p:grpSp>
      <p:sp>
        <p:nvSpPr>
          <p:cNvPr id="9" name="TextBox 8">
            <a:extLst>
              <a:ext uri="{FF2B5EF4-FFF2-40B4-BE49-F238E27FC236}">
                <a16:creationId xmlns:a16="http://schemas.microsoft.com/office/drawing/2014/main" id="{DB4291E6-DF3F-41F2-3177-A47834F8D350}"/>
              </a:ext>
            </a:extLst>
          </p:cNvPr>
          <p:cNvSpPr txBox="1"/>
          <p:nvPr/>
        </p:nvSpPr>
        <p:spPr>
          <a:xfrm>
            <a:off x="1125301" y="6140020"/>
            <a:ext cx="2758384" cy="369332"/>
          </a:xfrm>
          <a:prstGeom prst="rect">
            <a:avLst/>
          </a:prstGeom>
          <a:noFill/>
        </p:spPr>
        <p:txBody>
          <a:bodyPr wrap="none" rtlCol="0">
            <a:spAutoFit/>
          </a:bodyPr>
          <a:lstStyle/>
          <a:p>
            <a:pPr algn="ctr"/>
            <a:r>
              <a:rPr lang="en-US" dirty="0"/>
              <a:t>Apprehensive shoulder test</a:t>
            </a:r>
          </a:p>
        </p:txBody>
      </p:sp>
      <p:sp>
        <p:nvSpPr>
          <p:cNvPr id="10" name="TextBox 9">
            <a:extLst>
              <a:ext uri="{FF2B5EF4-FFF2-40B4-BE49-F238E27FC236}">
                <a16:creationId xmlns:a16="http://schemas.microsoft.com/office/drawing/2014/main" id="{DEB22BEC-C6B7-DBE8-566B-F54356A6B1FF}"/>
              </a:ext>
            </a:extLst>
          </p:cNvPr>
          <p:cNvSpPr txBox="1"/>
          <p:nvPr/>
        </p:nvSpPr>
        <p:spPr>
          <a:xfrm>
            <a:off x="5495441" y="6140020"/>
            <a:ext cx="1580561" cy="369332"/>
          </a:xfrm>
          <a:prstGeom prst="rect">
            <a:avLst/>
          </a:prstGeom>
          <a:noFill/>
        </p:spPr>
        <p:txBody>
          <a:bodyPr wrap="none" rtlCol="0">
            <a:spAutoFit/>
          </a:bodyPr>
          <a:lstStyle/>
          <a:p>
            <a:pPr algn="ctr"/>
            <a:r>
              <a:rPr lang="en-US" dirty="0"/>
              <a:t>Relocation test</a:t>
            </a:r>
          </a:p>
        </p:txBody>
      </p:sp>
      <p:sp>
        <p:nvSpPr>
          <p:cNvPr id="11" name="TextBox 10">
            <a:extLst>
              <a:ext uri="{FF2B5EF4-FFF2-40B4-BE49-F238E27FC236}">
                <a16:creationId xmlns:a16="http://schemas.microsoft.com/office/drawing/2014/main" id="{3019B553-D09D-A230-D350-0AD160321428}"/>
              </a:ext>
            </a:extLst>
          </p:cNvPr>
          <p:cNvSpPr txBox="1"/>
          <p:nvPr/>
        </p:nvSpPr>
        <p:spPr>
          <a:xfrm>
            <a:off x="9347370" y="6140020"/>
            <a:ext cx="1200970" cy="369332"/>
          </a:xfrm>
          <a:prstGeom prst="rect">
            <a:avLst/>
          </a:prstGeom>
          <a:noFill/>
        </p:spPr>
        <p:txBody>
          <a:bodyPr wrap="none" rtlCol="0">
            <a:spAutoFit/>
          </a:bodyPr>
          <a:lstStyle/>
          <a:p>
            <a:pPr algn="ctr"/>
            <a:r>
              <a:rPr lang="en-US" dirty="0"/>
              <a:t>Sulcus sign</a:t>
            </a:r>
          </a:p>
        </p:txBody>
      </p:sp>
    </p:spTree>
    <p:extLst>
      <p:ext uri="{BB962C8B-B14F-4D97-AF65-F5344CB8AC3E}">
        <p14:creationId xmlns:p14="http://schemas.microsoft.com/office/powerpoint/2010/main" val="379987025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0A1CC-668E-E8F4-4B71-731EA1722123}"/>
              </a:ext>
            </a:extLst>
          </p:cNvPr>
          <p:cNvSpPr>
            <a:spLocks noGrp="1"/>
          </p:cNvSpPr>
          <p:nvPr>
            <p:ph type="title"/>
          </p:nvPr>
        </p:nvSpPr>
        <p:spPr/>
        <p:txBody>
          <a:bodyPr/>
          <a:lstStyle/>
          <a:p>
            <a:r>
              <a:rPr lang="en-US" dirty="0"/>
              <a:t>Imaging</a:t>
            </a:r>
          </a:p>
        </p:txBody>
      </p:sp>
      <p:sp>
        <p:nvSpPr>
          <p:cNvPr id="3" name="Content Placeholder 2">
            <a:extLst>
              <a:ext uri="{FF2B5EF4-FFF2-40B4-BE49-F238E27FC236}">
                <a16:creationId xmlns:a16="http://schemas.microsoft.com/office/drawing/2014/main" id="{58854C19-5C37-2EF8-1FC6-ED9951AC3858}"/>
              </a:ext>
            </a:extLst>
          </p:cNvPr>
          <p:cNvSpPr>
            <a:spLocks noGrp="1"/>
          </p:cNvSpPr>
          <p:nvPr>
            <p:ph idx="1"/>
          </p:nvPr>
        </p:nvSpPr>
        <p:spPr>
          <a:xfrm>
            <a:off x="838200" y="1268082"/>
            <a:ext cx="10515600" cy="4873752"/>
          </a:xfrm>
        </p:spPr>
        <p:txBody>
          <a:bodyPr>
            <a:normAutofit lnSpcReduction="10000"/>
          </a:bodyPr>
          <a:lstStyle/>
          <a:p>
            <a:r>
              <a:rPr lang="en-US" dirty="0"/>
              <a:t>Shoulder X‑ray</a:t>
            </a:r>
          </a:p>
          <a:p>
            <a:pPr lvl="1"/>
            <a:r>
              <a:rPr lang="en-US" dirty="0"/>
              <a:t>AP view and lateral view (Y view, an x-ray in which the body of the scapula forms the letter "Y" with the coracoid process and the acromion) to confirm dislocation and exclude fracture</a:t>
            </a:r>
          </a:p>
          <a:p>
            <a:pPr lvl="2"/>
            <a:r>
              <a:rPr lang="en-US" dirty="0"/>
              <a:t>For posterior shoulder dislocation: axillary and/or scapular lateral views (Y view) </a:t>
            </a:r>
          </a:p>
          <a:p>
            <a:pPr lvl="2"/>
            <a:r>
              <a:rPr lang="en-US" dirty="0"/>
              <a:t>The lightbulb sign is diagnostic of posterior shoulder dislocation.  </a:t>
            </a:r>
          </a:p>
          <a:p>
            <a:pPr lvl="1"/>
            <a:r>
              <a:rPr lang="en-US" b="1" dirty="0">
                <a:solidFill>
                  <a:srgbClr val="FF0000"/>
                </a:solidFill>
              </a:rPr>
              <a:t>Hill-Sachs lesion </a:t>
            </a:r>
          </a:p>
          <a:p>
            <a:pPr lvl="2"/>
            <a:r>
              <a:rPr lang="en-US" dirty="0"/>
              <a:t>Seen in 35–40 % of patients with an anterior dislocation</a:t>
            </a:r>
          </a:p>
          <a:p>
            <a:pPr lvl="2"/>
            <a:r>
              <a:rPr lang="en-US" dirty="0"/>
              <a:t>An indentation on the posterolateral surface of the humeral head caused by the glenoid rim</a:t>
            </a:r>
          </a:p>
          <a:p>
            <a:r>
              <a:rPr lang="en-US" dirty="0"/>
              <a:t>MRI</a:t>
            </a:r>
          </a:p>
          <a:p>
            <a:pPr lvl="1"/>
            <a:r>
              <a:rPr lang="en-US" dirty="0"/>
              <a:t>Indicated to assess soft tissue damage or if a Hill-Sachs lesion is present</a:t>
            </a:r>
          </a:p>
          <a:p>
            <a:pPr lvl="1"/>
            <a:r>
              <a:rPr lang="en-US" b="1" dirty="0">
                <a:solidFill>
                  <a:srgbClr val="FF0000"/>
                </a:solidFill>
              </a:rPr>
              <a:t>Bankart lesion</a:t>
            </a:r>
            <a:r>
              <a:rPr lang="en-US" dirty="0"/>
              <a:t>: injury of the anterior inferior lip of the glenoid labrum due to traumatic anterior shoulder dislocation</a:t>
            </a:r>
          </a:p>
        </p:txBody>
      </p:sp>
    </p:spTree>
    <p:extLst>
      <p:ext uri="{BB962C8B-B14F-4D97-AF65-F5344CB8AC3E}">
        <p14:creationId xmlns:p14="http://schemas.microsoft.com/office/powerpoint/2010/main" val="306931268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345A0-BDC8-D9E4-DE3F-F459FFE18F2D}"/>
              </a:ext>
            </a:extLst>
          </p:cNvPr>
          <p:cNvSpPr>
            <a:spLocks noGrp="1"/>
          </p:cNvSpPr>
          <p:nvPr>
            <p:ph type="title"/>
          </p:nvPr>
        </p:nvSpPr>
        <p:spPr/>
        <p:txBody>
          <a:bodyPr>
            <a:normAutofit/>
          </a:bodyPr>
          <a:lstStyle/>
          <a:p>
            <a:r>
              <a:rPr lang="en-US" dirty="0"/>
              <a:t>Shoulder X‑ray</a:t>
            </a:r>
          </a:p>
        </p:txBody>
      </p:sp>
      <p:sp>
        <p:nvSpPr>
          <p:cNvPr id="3" name="Content Placeholder 2">
            <a:extLst>
              <a:ext uri="{FF2B5EF4-FFF2-40B4-BE49-F238E27FC236}">
                <a16:creationId xmlns:a16="http://schemas.microsoft.com/office/drawing/2014/main" id="{0A3B3524-F43D-D571-2A40-D441901F7F0B}"/>
              </a:ext>
            </a:extLst>
          </p:cNvPr>
          <p:cNvSpPr>
            <a:spLocks noGrp="1"/>
          </p:cNvSpPr>
          <p:nvPr>
            <p:ph idx="1"/>
          </p:nvPr>
        </p:nvSpPr>
        <p:spPr>
          <a:xfrm>
            <a:off x="838199" y="4876680"/>
            <a:ext cx="3428189" cy="713238"/>
          </a:xfrm>
        </p:spPr>
        <p:txBody>
          <a:bodyPr anchor="t"/>
          <a:lstStyle/>
          <a:p>
            <a:pPr marL="0" indent="0" algn="ctr">
              <a:buNone/>
            </a:pPr>
            <a:r>
              <a:rPr lang="en-US" dirty="0"/>
              <a:t>Anterior dislocation</a:t>
            </a:r>
          </a:p>
        </p:txBody>
      </p:sp>
      <p:pic>
        <p:nvPicPr>
          <p:cNvPr id="4" name="Picture 4" descr="A picture containing x-ray film&#10;&#10;Description automatically generated">
            <a:extLst>
              <a:ext uri="{FF2B5EF4-FFF2-40B4-BE49-F238E27FC236}">
                <a16:creationId xmlns:a16="http://schemas.microsoft.com/office/drawing/2014/main" id="{D3A72F44-1A68-6407-7C5E-A780CF09524D}"/>
              </a:ext>
            </a:extLst>
          </p:cNvPr>
          <p:cNvPicPr>
            <a:picLocks noChangeAspect="1"/>
          </p:cNvPicPr>
          <p:nvPr/>
        </p:nvPicPr>
        <p:blipFill>
          <a:blip r:embed="rId2"/>
          <a:stretch>
            <a:fillRect/>
          </a:stretch>
        </p:blipFill>
        <p:spPr>
          <a:xfrm>
            <a:off x="7925611" y="1268082"/>
            <a:ext cx="3428190" cy="3467980"/>
          </a:xfrm>
          <a:prstGeom prst="rect">
            <a:avLst/>
          </a:prstGeom>
          <a:ln>
            <a:noFill/>
          </a:ln>
          <a:effectLst>
            <a:outerShdw blurRad="292100" dist="139700" dir="2700000" algn="tl" rotWithShape="0">
              <a:srgbClr val="333333">
                <a:alpha val="65000"/>
              </a:srgbClr>
            </a:outerShdw>
          </a:effectLst>
        </p:spPr>
      </p:pic>
      <p:pic>
        <p:nvPicPr>
          <p:cNvPr id="5" name="object 4">
            <a:extLst>
              <a:ext uri="{FF2B5EF4-FFF2-40B4-BE49-F238E27FC236}">
                <a16:creationId xmlns:a16="http://schemas.microsoft.com/office/drawing/2014/main" id="{9BF58239-A8AB-ECC7-9DA6-E95A95988B92}"/>
              </a:ext>
            </a:extLst>
          </p:cNvPr>
          <p:cNvPicPr>
            <a:picLocks/>
          </p:cNvPicPr>
          <p:nvPr/>
        </p:nvPicPr>
        <p:blipFill rotWithShape="1">
          <a:blip r:embed="rId3" cstate="print"/>
          <a:srcRect l="4811" r="2682"/>
          <a:stretch/>
        </p:blipFill>
        <p:spPr>
          <a:xfrm>
            <a:off x="838199" y="1268082"/>
            <a:ext cx="3428190" cy="3467980"/>
          </a:xfrm>
          <a:prstGeom prst="rect">
            <a:avLst/>
          </a:prstGeom>
          <a:ln>
            <a:noFill/>
          </a:ln>
          <a:effectLst>
            <a:outerShdw blurRad="292100" dist="139700" dir="2700000" algn="tl" rotWithShape="0">
              <a:srgbClr val="333333">
                <a:alpha val="65000"/>
              </a:srgbClr>
            </a:outerShdw>
          </a:effectLst>
        </p:spPr>
      </p:pic>
      <p:pic>
        <p:nvPicPr>
          <p:cNvPr id="6" name="Content Placeholder 3">
            <a:extLst>
              <a:ext uri="{FF2B5EF4-FFF2-40B4-BE49-F238E27FC236}">
                <a16:creationId xmlns:a16="http://schemas.microsoft.com/office/drawing/2014/main" id="{FE3E8942-252B-2AA0-6FA5-E09808E023D0}"/>
              </a:ext>
            </a:extLst>
          </p:cNvPr>
          <p:cNvPicPr>
            <a:picLocks noChangeAspect="1"/>
          </p:cNvPicPr>
          <p:nvPr/>
        </p:nvPicPr>
        <p:blipFill rotWithShape="1">
          <a:blip r:embed="rId4"/>
          <a:srcRect l="4451" r="10404"/>
          <a:stretch/>
        </p:blipFill>
        <p:spPr>
          <a:xfrm>
            <a:off x="4381905" y="1268082"/>
            <a:ext cx="3428190" cy="3467980"/>
          </a:xfrm>
          <a:prstGeom prst="rect">
            <a:avLst/>
          </a:prstGeom>
          <a:ln>
            <a:noFill/>
          </a:ln>
          <a:effectLst>
            <a:outerShdw blurRad="292100" dist="139700" dir="2700000" algn="tl" rotWithShape="0">
              <a:srgbClr val="333333">
                <a:alpha val="65000"/>
              </a:srgbClr>
            </a:outerShdw>
          </a:effectLst>
        </p:spPr>
      </p:pic>
      <p:sp>
        <p:nvSpPr>
          <p:cNvPr id="7" name="Content Placeholder 2">
            <a:extLst>
              <a:ext uri="{FF2B5EF4-FFF2-40B4-BE49-F238E27FC236}">
                <a16:creationId xmlns:a16="http://schemas.microsoft.com/office/drawing/2014/main" id="{7BDAF67F-6928-BAE0-BD2D-319708EC695F}"/>
              </a:ext>
            </a:extLst>
          </p:cNvPr>
          <p:cNvSpPr txBox="1">
            <a:spLocks/>
          </p:cNvSpPr>
          <p:nvPr/>
        </p:nvSpPr>
        <p:spPr>
          <a:xfrm>
            <a:off x="4381906" y="4878219"/>
            <a:ext cx="3428189" cy="10187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dirty="0"/>
              <a:t>Posterior dislocation</a:t>
            </a:r>
          </a:p>
          <a:p>
            <a:pPr marL="0" indent="0" algn="ctr">
              <a:buFont typeface="Wingdings" panose="05000000000000000000" pitchFamily="2" charset="2"/>
              <a:buNone/>
            </a:pPr>
            <a:r>
              <a:rPr lang="en-US" sz="2400" dirty="0"/>
              <a:t>Lightbulb sign</a:t>
            </a:r>
          </a:p>
        </p:txBody>
      </p:sp>
      <p:sp>
        <p:nvSpPr>
          <p:cNvPr id="8" name="Content Placeholder 2">
            <a:extLst>
              <a:ext uri="{FF2B5EF4-FFF2-40B4-BE49-F238E27FC236}">
                <a16:creationId xmlns:a16="http://schemas.microsoft.com/office/drawing/2014/main" id="{ABA86658-1B66-46E9-45E4-B23C30B5AD46}"/>
              </a:ext>
            </a:extLst>
          </p:cNvPr>
          <p:cNvSpPr txBox="1">
            <a:spLocks/>
          </p:cNvSpPr>
          <p:nvPr/>
        </p:nvSpPr>
        <p:spPr>
          <a:xfrm>
            <a:off x="7925611" y="4876680"/>
            <a:ext cx="3428189" cy="7132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dirty="0"/>
              <a:t>Inferior dislocation</a:t>
            </a:r>
          </a:p>
        </p:txBody>
      </p:sp>
    </p:spTree>
    <p:extLst>
      <p:ext uri="{BB962C8B-B14F-4D97-AF65-F5344CB8AC3E}">
        <p14:creationId xmlns:p14="http://schemas.microsoft.com/office/powerpoint/2010/main" val="1589684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193DD-F468-B452-9CDC-5261795DFD80}"/>
              </a:ext>
            </a:extLst>
          </p:cNvPr>
          <p:cNvSpPr>
            <a:spLocks noGrp="1"/>
          </p:cNvSpPr>
          <p:nvPr>
            <p:ph type="title"/>
          </p:nvPr>
        </p:nvSpPr>
        <p:spPr/>
        <p:txBody>
          <a:bodyPr/>
          <a:lstStyle/>
          <a:p>
            <a:r>
              <a:rPr lang="en-US" dirty="0"/>
              <a:t>Fracture classification – 3. Fragmentation</a:t>
            </a:r>
          </a:p>
        </p:txBody>
      </p:sp>
      <p:sp>
        <p:nvSpPr>
          <p:cNvPr id="3" name="Content Placeholder 2">
            <a:extLst>
              <a:ext uri="{FF2B5EF4-FFF2-40B4-BE49-F238E27FC236}">
                <a16:creationId xmlns:a16="http://schemas.microsoft.com/office/drawing/2014/main" id="{9A4E8F7D-EADA-D99E-1DA0-3730C145D5C0}"/>
              </a:ext>
            </a:extLst>
          </p:cNvPr>
          <p:cNvSpPr>
            <a:spLocks noGrp="1"/>
          </p:cNvSpPr>
          <p:nvPr>
            <p:ph idx="1"/>
          </p:nvPr>
        </p:nvSpPr>
        <p:spPr/>
        <p:txBody>
          <a:bodyPr/>
          <a:lstStyle/>
          <a:p>
            <a:r>
              <a:rPr lang="en-US" b="1" dirty="0"/>
              <a:t>Simple fractures</a:t>
            </a:r>
            <a:r>
              <a:rPr lang="en-US" dirty="0"/>
              <a:t>:</a:t>
            </a:r>
            <a:r>
              <a:rPr lang="en-US" b="1" dirty="0"/>
              <a:t> </a:t>
            </a:r>
            <a:r>
              <a:rPr lang="en-US" dirty="0"/>
              <a:t>are fractures that only occur along one line, splitting the bone into two pieces</a:t>
            </a:r>
          </a:p>
          <a:p>
            <a:r>
              <a:rPr lang="en-US" b="1" dirty="0"/>
              <a:t>Comminuted fracture</a:t>
            </a:r>
            <a:r>
              <a:rPr lang="en-US" dirty="0"/>
              <a:t>: more than two fracture lines resulting in multiple bone fragments</a:t>
            </a:r>
          </a:p>
          <a:p>
            <a:r>
              <a:rPr lang="en-US" b="1" dirty="0"/>
              <a:t>Segmental fracture</a:t>
            </a:r>
            <a:r>
              <a:rPr lang="en-US" dirty="0"/>
              <a:t>: two fracture lines with a bone fragment between the proximal and distal portions of the bone</a:t>
            </a:r>
          </a:p>
          <a:p>
            <a:endParaRPr lang="en-US" dirty="0"/>
          </a:p>
        </p:txBody>
      </p:sp>
    </p:spTree>
    <p:extLst>
      <p:ext uri="{BB962C8B-B14F-4D97-AF65-F5344CB8AC3E}">
        <p14:creationId xmlns:p14="http://schemas.microsoft.com/office/powerpoint/2010/main" val="412804593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68F67-9CC3-6E93-F8CF-A041B52957E2}"/>
              </a:ext>
            </a:extLst>
          </p:cNvPr>
          <p:cNvSpPr>
            <a:spLocks noGrp="1"/>
          </p:cNvSpPr>
          <p:nvPr>
            <p:ph type="title"/>
          </p:nvPr>
        </p:nvSpPr>
        <p:spPr/>
        <p:txBody>
          <a:bodyPr/>
          <a:lstStyle/>
          <a:p>
            <a:r>
              <a:rPr lang="en-US" dirty="0"/>
              <a:t>Hill-Sachs and Bankart lesion</a:t>
            </a:r>
          </a:p>
        </p:txBody>
      </p:sp>
      <p:sp>
        <p:nvSpPr>
          <p:cNvPr id="3" name="Content Placeholder 2">
            <a:extLst>
              <a:ext uri="{FF2B5EF4-FFF2-40B4-BE49-F238E27FC236}">
                <a16:creationId xmlns:a16="http://schemas.microsoft.com/office/drawing/2014/main" id="{4E7E90C2-0AE5-BF53-FE70-F3FF237DC63D}"/>
              </a:ext>
            </a:extLst>
          </p:cNvPr>
          <p:cNvSpPr>
            <a:spLocks noGrp="1"/>
          </p:cNvSpPr>
          <p:nvPr>
            <p:ph idx="1"/>
          </p:nvPr>
        </p:nvSpPr>
        <p:spPr/>
        <p:txBody>
          <a:bodyPr>
            <a:normAutofit/>
          </a:bodyPr>
          <a:lstStyle/>
          <a:p>
            <a:pPr marL="0" indent="0" algn="ctr">
              <a:buNone/>
            </a:pPr>
            <a:r>
              <a:rPr lang="en-US" sz="2000" dirty="0"/>
              <a:t>In an anterior shoulder dislocation, the glenoid rim may indent on the dorsolateral surface of the humeral head, which is called a Hill-Sachs lesion. In Bankart lesions, the anterior inferior lip of the glenoid labrum is also damaged.</a:t>
            </a:r>
          </a:p>
        </p:txBody>
      </p:sp>
      <p:pic>
        <p:nvPicPr>
          <p:cNvPr id="1026" name="Picture 2" descr="Hill-Sachs and Bankart lesion following an anterior shoulder dislocation ">
            <a:extLst>
              <a:ext uri="{FF2B5EF4-FFF2-40B4-BE49-F238E27FC236}">
                <a16:creationId xmlns:a16="http://schemas.microsoft.com/office/drawing/2014/main" id="{838E093E-3CA6-1560-6FF5-8976ECB61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626" y="2252984"/>
            <a:ext cx="8092748" cy="4633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40178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DFC68-1356-7E22-DF25-2C72E50BB9AA}"/>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FFFED828-0163-5167-82BD-C221D90D39F4}"/>
              </a:ext>
            </a:extLst>
          </p:cNvPr>
          <p:cNvSpPr>
            <a:spLocks noGrp="1"/>
          </p:cNvSpPr>
          <p:nvPr>
            <p:ph idx="1"/>
          </p:nvPr>
        </p:nvSpPr>
        <p:spPr>
          <a:xfrm>
            <a:off x="838200" y="1268082"/>
            <a:ext cx="10515600" cy="5212080"/>
          </a:xfrm>
        </p:spPr>
        <p:txBody>
          <a:bodyPr>
            <a:normAutofit fontScale="92500" lnSpcReduction="20000"/>
          </a:bodyPr>
          <a:lstStyle/>
          <a:p>
            <a:r>
              <a:rPr lang="en-US" b="1" dirty="0"/>
              <a:t>Emergent management</a:t>
            </a:r>
          </a:p>
          <a:p>
            <a:pPr lvl="1"/>
            <a:r>
              <a:rPr lang="en-US" dirty="0"/>
              <a:t>Immobilization of the joint with a splint/sling, Analgesia</a:t>
            </a:r>
          </a:p>
          <a:p>
            <a:r>
              <a:rPr lang="en-US" b="1" dirty="0"/>
              <a:t>Conservative management</a:t>
            </a:r>
          </a:p>
          <a:p>
            <a:pPr lvl="1"/>
            <a:r>
              <a:rPr lang="en-US" dirty="0"/>
              <a:t>Closed reduction</a:t>
            </a:r>
          </a:p>
          <a:p>
            <a:pPr lvl="1"/>
            <a:r>
              <a:rPr lang="en-US" dirty="0"/>
              <a:t>Indications:</a:t>
            </a:r>
          </a:p>
          <a:p>
            <a:pPr lvl="2"/>
            <a:r>
              <a:rPr lang="en-US" dirty="0"/>
              <a:t>Inferior dislocation and most anterior dislocations (except </a:t>
            </a:r>
            <a:r>
              <a:rPr lang="en-US" dirty="0" err="1"/>
              <a:t>subclavicular</a:t>
            </a:r>
            <a:r>
              <a:rPr lang="en-US" dirty="0"/>
              <a:t> or intrathoracic displacements)</a:t>
            </a:r>
          </a:p>
          <a:p>
            <a:pPr lvl="2"/>
            <a:r>
              <a:rPr lang="en-US" dirty="0"/>
              <a:t>Uncomplicated posterior dislocations presenting early (&lt; 6 weeks)</a:t>
            </a:r>
          </a:p>
          <a:p>
            <a:pPr lvl="2"/>
            <a:r>
              <a:rPr lang="en-US" dirty="0"/>
              <a:t>Cases with no evidence of major arterial injury, associated injuries (Bankart lesion, Hill-Sachs lesion, disruption of the labrum), or associated fractures</a:t>
            </a:r>
          </a:p>
          <a:p>
            <a:r>
              <a:rPr lang="en-US" b="1" dirty="0"/>
              <a:t>Surgical management</a:t>
            </a:r>
          </a:p>
          <a:p>
            <a:pPr lvl="1"/>
            <a:r>
              <a:rPr lang="en-US" dirty="0"/>
              <a:t>Indications:</a:t>
            </a:r>
          </a:p>
          <a:p>
            <a:pPr lvl="2"/>
            <a:r>
              <a:rPr lang="en-US" dirty="0"/>
              <a:t>Unsuccessful closed reduction</a:t>
            </a:r>
          </a:p>
          <a:p>
            <a:pPr lvl="2"/>
            <a:r>
              <a:rPr lang="en-US" dirty="0"/>
              <a:t>Concomitant dislocated fracture of humerus, clavicle, or scapula</a:t>
            </a:r>
          </a:p>
          <a:p>
            <a:pPr lvl="2"/>
            <a:r>
              <a:rPr lang="en-US" dirty="0"/>
              <a:t>Displaced Bankart lesion</a:t>
            </a:r>
          </a:p>
          <a:p>
            <a:pPr lvl="2"/>
            <a:r>
              <a:rPr lang="en-US" dirty="0"/>
              <a:t>Recurrent shoulder dislocations</a:t>
            </a:r>
          </a:p>
          <a:p>
            <a:pPr lvl="2"/>
            <a:r>
              <a:rPr lang="en-US" dirty="0"/>
              <a:t>Young and active individuals may require early surgery to prevent recurrent dislocations in the future.</a:t>
            </a:r>
          </a:p>
        </p:txBody>
      </p:sp>
    </p:spTree>
    <p:extLst>
      <p:ext uri="{BB962C8B-B14F-4D97-AF65-F5344CB8AC3E}">
        <p14:creationId xmlns:p14="http://schemas.microsoft.com/office/powerpoint/2010/main" val="4421089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D9A09-973C-B9EF-CA01-3B3EF8B03D73}"/>
              </a:ext>
            </a:extLst>
          </p:cNvPr>
          <p:cNvSpPr>
            <a:spLocks noGrp="1"/>
          </p:cNvSpPr>
          <p:nvPr>
            <p:ph type="title"/>
          </p:nvPr>
        </p:nvSpPr>
        <p:spPr/>
        <p:txBody>
          <a:bodyPr/>
          <a:lstStyle/>
          <a:p>
            <a:r>
              <a:rPr lang="en-US" dirty="0"/>
              <a:t>Complications</a:t>
            </a:r>
          </a:p>
        </p:txBody>
      </p:sp>
      <p:sp>
        <p:nvSpPr>
          <p:cNvPr id="3" name="Content Placeholder 2">
            <a:extLst>
              <a:ext uri="{FF2B5EF4-FFF2-40B4-BE49-F238E27FC236}">
                <a16:creationId xmlns:a16="http://schemas.microsoft.com/office/drawing/2014/main" id="{07ACCFA3-C3EE-25BB-EA71-D92FB31BBC4F}"/>
              </a:ext>
            </a:extLst>
          </p:cNvPr>
          <p:cNvSpPr>
            <a:spLocks noGrp="1"/>
          </p:cNvSpPr>
          <p:nvPr>
            <p:ph idx="1"/>
          </p:nvPr>
        </p:nvSpPr>
        <p:spPr>
          <a:xfrm>
            <a:off x="838200" y="1268082"/>
            <a:ext cx="10515600" cy="5120640"/>
          </a:xfrm>
        </p:spPr>
        <p:txBody>
          <a:bodyPr>
            <a:normAutofit fontScale="92500" lnSpcReduction="10000"/>
          </a:bodyPr>
          <a:lstStyle/>
          <a:p>
            <a:r>
              <a:rPr lang="en-US" dirty="0">
                <a:solidFill>
                  <a:srgbClr val="FF0000"/>
                </a:solidFill>
              </a:rPr>
              <a:t>High rate of recurrence (dislocation with 1 year)</a:t>
            </a:r>
          </a:p>
          <a:p>
            <a:pPr lvl="1"/>
            <a:r>
              <a:rPr lang="en-US" dirty="0"/>
              <a:t>Most patients younger than 30 experience at least one recurrence after the first dislocation.</a:t>
            </a:r>
          </a:p>
          <a:p>
            <a:pPr lvl="1"/>
            <a:r>
              <a:rPr lang="en-US" dirty="0"/>
              <a:t>Incidence decrease with change</a:t>
            </a:r>
          </a:p>
          <a:p>
            <a:r>
              <a:rPr lang="en-US" dirty="0">
                <a:solidFill>
                  <a:srgbClr val="FF0000"/>
                </a:solidFill>
              </a:rPr>
              <a:t>Damage to the axillary nerve</a:t>
            </a:r>
          </a:p>
          <a:p>
            <a:pPr lvl="1"/>
            <a:r>
              <a:rPr lang="en-US" dirty="0"/>
              <a:t>Numbness or sensory loss over the lateral surface of the shoulder</a:t>
            </a:r>
          </a:p>
          <a:p>
            <a:pPr lvl="1"/>
            <a:r>
              <a:rPr lang="en-US" dirty="0"/>
              <a:t>Malfunction of the deltoid muscle, resulting in an inability to abduct the arm</a:t>
            </a:r>
          </a:p>
          <a:p>
            <a:r>
              <a:rPr lang="en-US" dirty="0"/>
              <a:t>Injury to the brachial plexus, axillary artery, and/or axillary vein</a:t>
            </a:r>
          </a:p>
          <a:p>
            <a:r>
              <a:rPr lang="en-US" dirty="0"/>
              <a:t>Avulsion fracture of the major and/or minor tubercles</a:t>
            </a:r>
          </a:p>
          <a:p>
            <a:r>
              <a:rPr lang="en-US" dirty="0"/>
              <a:t>Shoulder joint instability</a:t>
            </a:r>
          </a:p>
          <a:p>
            <a:r>
              <a:rPr lang="en-US" dirty="0"/>
              <a:t>Rotator cuff injury</a:t>
            </a:r>
          </a:p>
          <a:p>
            <a:r>
              <a:rPr lang="en-US" dirty="0"/>
              <a:t>Shoulder stiffness (More commonly seen in elderly)</a:t>
            </a:r>
          </a:p>
          <a:p>
            <a:r>
              <a:rPr lang="en-US" dirty="0"/>
              <a:t>Osteoarthritis of the shoulder joint</a:t>
            </a:r>
          </a:p>
        </p:txBody>
      </p:sp>
    </p:spTree>
    <p:extLst>
      <p:ext uri="{BB962C8B-B14F-4D97-AF65-F5344CB8AC3E}">
        <p14:creationId xmlns:p14="http://schemas.microsoft.com/office/powerpoint/2010/main" val="275767617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54C6A-44E1-50C7-F626-12C0EBC9631F}"/>
              </a:ext>
            </a:extLst>
          </p:cNvPr>
          <p:cNvSpPr>
            <a:spLocks noGrp="1"/>
          </p:cNvSpPr>
          <p:nvPr>
            <p:ph type="title"/>
          </p:nvPr>
        </p:nvSpPr>
        <p:spPr/>
        <p:txBody>
          <a:bodyPr/>
          <a:lstStyle/>
          <a:p>
            <a:r>
              <a:rPr lang="en-US" dirty="0"/>
              <a:t>Which of the follow is wrong about this case ?</a:t>
            </a:r>
          </a:p>
        </p:txBody>
      </p:sp>
      <p:sp>
        <p:nvSpPr>
          <p:cNvPr id="3" name="Content Placeholder 2">
            <a:extLst>
              <a:ext uri="{FF2B5EF4-FFF2-40B4-BE49-F238E27FC236}">
                <a16:creationId xmlns:a16="http://schemas.microsoft.com/office/drawing/2014/main" id="{F6EAA1F0-D940-31E0-9B48-13ADACCD9F92}"/>
              </a:ext>
            </a:extLst>
          </p:cNvPr>
          <p:cNvSpPr>
            <a:spLocks noGrp="1"/>
          </p:cNvSpPr>
          <p:nvPr>
            <p:ph idx="1"/>
          </p:nvPr>
        </p:nvSpPr>
        <p:spPr>
          <a:xfrm>
            <a:off x="838200" y="1305026"/>
            <a:ext cx="7094332" cy="3101260"/>
          </a:xfrm>
        </p:spPr>
        <p:txBody>
          <a:bodyPr/>
          <a:lstStyle/>
          <a:p>
            <a:r>
              <a:rPr lang="en-US" dirty="0"/>
              <a:t>Most common type is anterior</a:t>
            </a:r>
          </a:p>
          <a:p>
            <a:r>
              <a:rPr lang="en-US" dirty="0"/>
              <a:t>Most common subtype is sub-coracoid</a:t>
            </a:r>
          </a:p>
          <a:p>
            <a:r>
              <a:rPr lang="en-US" dirty="0"/>
              <a:t>Common in middle age</a:t>
            </a:r>
          </a:p>
          <a:p>
            <a:r>
              <a:rPr lang="en-US" dirty="0"/>
              <a:t>Patient presents with external rotation and abduction</a:t>
            </a:r>
          </a:p>
          <a:p>
            <a:r>
              <a:rPr lang="en-US" dirty="0">
                <a:solidFill>
                  <a:srgbClr val="FF0000"/>
                </a:solidFill>
              </a:rPr>
              <a:t>Radial nerve injury is the most common one</a:t>
            </a:r>
          </a:p>
          <a:p>
            <a:endParaRPr lang="en-US" dirty="0"/>
          </a:p>
        </p:txBody>
      </p:sp>
      <p:pic>
        <p:nvPicPr>
          <p:cNvPr id="5" name="object 4">
            <a:extLst>
              <a:ext uri="{FF2B5EF4-FFF2-40B4-BE49-F238E27FC236}">
                <a16:creationId xmlns:a16="http://schemas.microsoft.com/office/drawing/2014/main" id="{74BD8D3E-EA96-0065-4E15-5C03CE685B69}"/>
              </a:ext>
            </a:extLst>
          </p:cNvPr>
          <p:cNvPicPr>
            <a:picLocks noGrp="1"/>
          </p:cNvPicPr>
          <p:nvPr>
            <p:ph sz="half" idx="2"/>
          </p:nvPr>
        </p:nvPicPr>
        <p:blipFill>
          <a:blip r:embed="rId2" cstate="print"/>
          <a:stretch>
            <a:fillRect/>
          </a:stretch>
        </p:blipFill>
        <p:spPr>
          <a:xfrm>
            <a:off x="8039818" y="1305026"/>
            <a:ext cx="3313981" cy="310126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F938E01B-B624-A37C-9168-D36137449D97}"/>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90054019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3B953-DA93-2BD3-D80C-2B7F616F5B5C}"/>
              </a:ext>
            </a:extLst>
          </p:cNvPr>
          <p:cNvSpPr>
            <a:spLocks noGrp="1"/>
          </p:cNvSpPr>
          <p:nvPr>
            <p:ph type="title"/>
          </p:nvPr>
        </p:nvSpPr>
        <p:spPr/>
        <p:txBody>
          <a:bodyPr>
            <a:noAutofit/>
          </a:bodyPr>
          <a:lstStyle/>
          <a:p>
            <a:r>
              <a:rPr lang="en-US" sz="4000" dirty="0"/>
              <a:t>Shoulder dislocation</a:t>
            </a:r>
          </a:p>
        </p:txBody>
      </p:sp>
      <p:pic>
        <p:nvPicPr>
          <p:cNvPr id="5" name="object 4">
            <a:extLst>
              <a:ext uri="{FF2B5EF4-FFF2-40B4-BE49-F238E27FC236}">
                <a16:creationId xmlns:a16="http://schemas.microsoft.com/office/drawing/2014/main" id="{F1410FF3-9A0D-A20A-5C26-8C073E6482A9}"/>
              </a:ext>
            </a:extLst>
          </p:cNvPr>
          <p:cNvPicPr>
            <a:picLocks noGrp="1"/>
          </p:cNvPicPr>
          <p:nvPr>
            <p:ph sz="half" idx="2"/>
          </p:nvPr>
        </p:nvPicPr>
        <p:blipFill>
          <a:blip r:embed="rId2" cstate="print"/>
          <a:stretch>
            <a:fillRect/>
          </a:stretch>
        </p:blipFill>
        <p:spPr>
          <a:xfrm>
            <a:off x="8875010" y="1305026"/>
            <a:ext cx="2478790" cy="2604347"/>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02FB29DF-0650-A29E-2850-7DD976803BEF}"/>
              </a:ext>
            </a:extLst>
          </p:cNvPr>
          <p:cNvSpPr>
            <a:spLocks noGrp="1"/>
          </p:cNvSpPr>
          <p:nvPr>
            <p:ph idx="1"/>
          </p:nvPr>
        </p:nvSpPr>
        <p:spPr>
          <a:xfrm>
            <a:off x="838200" y="1305026"/>
            <a:ext cx="7883106" cy="4871938"/>
          </a:xfrm>
        </p:spPr>
        <p:txBody>
          <a:bodyPr/>
          <a:lstStyle/>
          <a:p>
            <a:r>
              <a:rPr lang="en-US" sz="2800" b="1" dirty="0"/>
              <a:t>What lesion would form at the glenoid labrum ?</a:t>
            </a:r>
            <a:endParaRPr lang="en-US" sz="2800" b="1" spc="-15" dirty="0">
              <a:latin typeface="Calibri"/>
              <a:cs typeface="Calibri"/>
            </a:endParaRPr>
          </a:p>
          <a:p>
            <a:pPr lvl="1"/>
            <a:r>
              <a:rPr lang="en-US" sz="2600" spc="-15" dirty="0">
                <a:latin typeface="Calibri"/>
                <a:cs typeface="Calibri"/>
              </a:rPr>
              <a:t>Bankart</a:t>
            </a:r>
            <a:r>
              <a:rPr lang="en-US" sz="2600" spc="-10" dirty="0">
                <a:latin typeface="Calibri"/>
                <a:cs typeface="Calibri"/>
              </a:rPr>
              <a:t> </a:t>
            </a:r>
            <a:r>
              <a:rPr lang="en-US" sz="2600" spc="-5" dirty="0">
                <a:latin typeface="Calibri"/>
                <a:cs typeface="Calibri"/>
              </a:rPr>
              <a:t>lesion</a:t>
            </a:r>
            <a:endParaRPr lang="en-US" sz="2600" spc="-5" dirty="0">
              <a:latin typeface="Arial"/>
              <a:cs typeface="Arial"/>
            </a:endParaRPr>
          </a:p>
          <a:p>
            <a:r>
              <a:rPr lang="en-US" sz="2800" b="1" spc="-5" dirty="0">
                <a:latin typeface="Arial"/>
                <a:cs typeface="Arial"/>
              </a:rPr>
              <a:t>What</a:t>
            </a:r>
            <a:r>
              <a:rPr lang="en-US" sz="2800" b="1" spc="25" dirty="0">
                <a:latin typeface="Arial"/>
                <a:cs typeface="Arial"/>
              </a:rPr>
              <a:t> </a:t>
            </a:r>
            <a:r>
              <a:rPr lang="en-US" sz="2800" b="1" dirty="0">
                <a:latin typeface="Arial"/>
                <a:cs typeface="Arial"/>
              </a:rPr>
              <a:t>is</a:t>
            </a:r>
            <a:r>
              <a:rPr lang="en-US" sz="2800" b="1" spc="-30" dirty="0">
                <a:latin typeface="Arial"/>
                <a:cs typeface="Arial"/>
              </a:rPr>
              <a:t> </a:t>
            </a:r>
            <a:r>
              <a:rPr lang="en-US" sz="2800" b="1" spc="5" dirty="0">
                <a:latin typeface="Arial"/>
                <a:cs typeface="Arial"/>
              </a:rPr>
              <a:t>the</a:t>
            </a:r>
            <a:r>
              <a:rPr lang="en-US" sz="2800" b="1" spc="-25" dirty="0">
                <a:latin typeface="Arial"/>
                <a:cs typeface="Arial"/>
              </a:rPr>
              <a:t> </a:t>
            </a:r>
            <a:r>
              <a:rPr lang="en-US" sz="2800" b="1" dirty="0">
                <a:latin typeface="Arial"/>
                <a:cs typeface="Arial"/>
              </a:rPr>
              <a:t>best</a:t>
            </a:r>
            <a:r>
              <a:rPr lang="en-US" sz="2800" b="1" spc="-25" dirty="0">
                <a:latin typeface="Arial"/>
                <a:cs typeface="Arial"/>
              </a:rPr>
              <a:t> </a:t>
            </a:r>
            <a:r>
              <a:rPr lang="en-US" sz="2800" b="1" dirty="0">
                <a:latin typeface="Arial"/>
                <a:cs typeface="Arial"/>
              </a:rPr>
              <a:t>management ?</a:t>
            </a:r>
          </a:p>
          <a:p>
            <a:pPr lvl="1"/>
            <a:r>
              <a:rPr lang="en-US" sz="2600" dirty="0"/>
              <a:t>Closed reduction under anesthesia</a:t>
            </a:r>
          </a:p>
          <a:p>
            <a:r>
              <a:rPr lang="en-US" b="1" spc="-5" dirty="0">
                <a:latin typeface="Arial"/>
                <a:cs typeface="Arial"/>
              </a:rPr>
              <a:t>Patient presented with shoulder dislocation 4 time what's the management ?</a:t>
            </a:r>
          </a:p>
          <a:p>
            <a:pPr lvl="1"/>
            <a:r>
              <a:rPr lang="en-US" sz="2600" dirty="0">
                <a:latin typeface="Arial"/>
                <a:cs typeface="Arial"/>
              </a:rPr>
              <a:t>Surgery</a:t>
            </a:r>
            <a:endParaRPr lang="en-US" sz="2600" dirty="0">
              <a:latin typeface="Calibri"/>
              <a:cs typeface="Calibri"/>
            </a:endParaRPr>
          </a:p>
          <a:p>
            <a:endParaRPr lang="en-US" dirty="0"/>
          </a:p>
        </p:txBody>
      </p:sp>
      <p:sp>
        <p:nvSpPr>
          <p:cNvPr id="6" name="TextBox 5">
            <a:extLst>
              <a:ext uri="{FF2B5EF4-FFF2-40B4-BE49-F238E27FC236}">
                <a16:creationId xmlns:a16="http://schemas.microsoft.com/office/drawing/2014/main" id="{2B9A224B-CE53-A35A-5F33-EA05B5442C20}"/>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sp>
        <p:nvSpPr>
          <p:cNvPr id="7" name="TextBox 6">
            <a:extLst>
              <a:ext uri="{FF2B5EF4-FFF2-40B4-BE49-F238E27FC236}">
                <a16:creationId xmlns:a16="http://schemas.microsoft.com/office/drawing/2014/main" id="{21AFF24C-EE04-37BA-D841-315319838EDC}"/>
              </a:ext>
            </a:extLst>
          </p:cNvPr>
          <p:cNvSpPr txBox="1"/>
          <p:nvPr/>
        </p:nvSpPr>
        <p:spPr>
          <a:xfrm>
            <a:off x="66378" y="3242975"/>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B6AD037F-1600-0B65-5067-0317BCC125EF}"/>
              </a:ext>
            </a:extLst>
          </p:cNvPr>
          <p:cNvSpPr txBox="1"/>
          <p:nvPr/>
        </p:nvSpPr>
        <p:spPr>
          <a:xfrm>
            <a:off x="66378" y="1363125"/>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178A9DFB-9E53-7945-3EE6-9BE9F457525F}"/>
              </a:ext>
            </a:extLst>
          </p:cNvPr>
          <p:cNvSpPr txBox="1"/>
          <p:nvPr/>
        </p:nvSpPr>
        <p:spPr>
          <a:xfrm>
            <a:off x="66378" y="2312028"/>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pic>
        <p:nvPicPr>
          <p:cNvPr id="4" name="object 4">
            <a:extLst>
              <a:ext uri="{FF2B5EF4-FFF2-40B4-BE49-F238E27FC236}">
                <a16:creationId xmlns:a16="http://schemas.microsoft.com/office/drawing/2014/main" id="{FDA97A14-EA6A-D84D-CF09-29573046D0DA}"/>
              </a:ext>
            </a:extLst>
          </p:cNvPr>
          <p:cNvPicPr>
            <a:picLocks/>
          </p:cNvPicPr>
          <p:nvPr/>
        </p:nvPicPr>
        <p:blipFill rotWithShape="1">
          <a:blip r:embed="rId3" cstate="print"/>
          <a:srcRect l="11275" t="10235"/>
          <a:stretch/>
        </p:blipFill>
        <p:spPr>
          <a:xfrm>
            <a:off x="8458471" y="4086935"/>
            <a:ext cx="2478790" cy="25078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471246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FC107-9244-99B4-FBE0-1722978030DE}"/>
              </a:ext>
            </a:extLst>
          </p:cNvPr>
          <p:cNvSpPr>
            <a:spLocks noGrp="1"/>
          </p:cNvSpPr>
          <p:nvPr>
            <p:ph type="title"/>
          </p:nvPr>
        </p:nvSpPr>
        <p:spPr/>
        <p:txBody>
          <a:bodyPr/>
          <a:lstStyle/>
          <a:p>
            <a:r>
              <a:rPr lang="en-US" sz="4400" dirty="0"/>
              <a:t>Shoulder dislocation</a:t>
            </a:r>
            <a:endParaRPr lang="en-US" dirty="0"/>
          </a:p>
        </p:txBody>
      </p:sp>
      <p:sp>
        <p:nvSpPr>
          <p:cNvPr id="4" name="Content Placeholder 3">
            <a:extLst>
              <a:ext uri="{FF2B5EF4-FFF2-40B4-BE49-F238E27FC236}">
                <a16:creationId xmlns:a16="http://schemas.microsoft.com/office/drawing/2014/main" id="{3784D2FC-75AC-6CDF-5BEA-7BCDF8E7ADAD}"/>
              </a:ext>
            </a:extLst>
          </p:cNvPr>
          <p:cNvSpPr>
            <a:spLocks noGrp="1"/>
          </p:cNvSpPr>
          <p:nvPr>
            <p:ph idx="1"/>
          </p:nvPr>
        </p:nvSpPr>
        <p:spPr>
          <a:xfrm>
            <a:off x="838200" y="1305026"/>
            <a:ext cx="6253066" cy="4871938"/>
          </a:xfrm>
        </p:spPr>
        <p:txBody>
          <a:bodyPr/>
          <a:lstStyle/>
          <a:p>
            <a:r>
              <a:rPr lang="en-US" b="1" dirty="0"/>
              <a:t>What is the name of this abnormality ?</a:t>
            </a:r>
          </a:p>
          <a:p>
            <a:pPr lvl="1"/>
            <a:r>
              <a:rPr lang="en-US" dirty="0"/>
              <a:t>Hill Sachs lesion</a:t>
            </a:r>
          </a:p>
          <a:p>
            <a:r>
              <a:rPr lang="en-US" b="1" dirty="0"/>
              <a:t>It is associated with what ?</a:t>
            </a:r>
          </a:p>
          <a:p>
            <a:pPr lvl="1"/>
            <a:r>
              <a:rPr lang="en-US" sz="2400" dirty="0"/>
              <a:t>Recurrent shoulder dislocation</a:t>
            </a:r>
            <a:endParaRPr lang="en-US" dirty="0"/>
          </a:p>
          <a:p>
            <a:r>
              <a:rPr lang="en-US" b="1" dirty="0"/>
              <a:t>What expected inability may be seen in this condition ?</a:t>
            </a:r>
          </a:p>
          <a:p>
            <a:pPr lvl="1"/>
            <a:r>
              <a:rPr lang="en-US" sz="2400" dirty="0">
                <a:latin typeface="Calibri"/>
                <a:cs typeface="Calibri"/>
              </a:rPr>
              <a:t>Loss</a:t>
            </a:r>
            <a:r>
              <a:rPr lang="en-US" sz="2400" spc="-25" dirty="0">
                <a:latin typeface="Calibri"/>
                <a:cs typeface="Calibri"/>
              </a:rPr>
              <a:t> </a:t>
            </a:r>
            <a:r>
              <a:rPr lang="en-US" sz="2400" spc="5" dirty="0">
                <a:latin typeface="Calibri"/>
                <a:cs typeface="Calibri"/>
              </a:rPr>
              <a:t>of</a:t>
            </a:r>
            <a:r>
              <a:rPr lang="en-US" sz="2400" spc="-15" dirty="0">
                <a:latin typeface="Calibri"/>
                <a:cs typeface="Calibri"/>
              </a:rPr>
              <a:t> </a:t>
            </a:r>
            <a:r>
              <a:rPr lang="en-US" sz="2400" spc="-20" dirty="0">
                <a:latin typeface="Calibri"/>
                <a:cs typeface="Calibri"/>
              </a:rPr>
              <a:t>lateral</a:t>
            </a:r>
            <a:r>
              <a:rPr lang="en-US" sz="2400" spc="25" dirty="0">
                <a:latin typeface="Calibri"/>
                <a:cs typeface="Calibri"/>
              </a:rPr>
              <a:t> </a:t>
            </a:r>
            <a:r>
              <a:rPr lang="en-US" sz="2400" dirty="0">
                <a:latin typeface="Calibri"/>
                <a:cs typeface="Calibri"/>
              </a:rPr>
              <a:t>arm</a:t>
            </a:r>
            <a:r>
              <a:rPr lang="en-US" sz="2400" spc="-20" dirty="0">
                <a:latin typeface="Calibri"/>
                <a:cs typeface="Calibri"/>
              </a:rPr>
              <a:t> </a:t>
            </a:r>
            <a:r>
              <a:rPr lang="en-US" sz="2400" spc="-10" dirty="0">
                <a:latin typeface="Calibri"/>
                <a:cs typeface="Calibri"/>
              </a:rPr>
              <a:t>sensation</a:t>
            </a:r>
            <a:endParaRPr lang="en-US" sz="2400" dirty="0">
              <a:latin typeface="Calibri"/>
              <a:cs typeface="Calibri"/>
            </a:endParaRPr>
          </a:p>
          <a:p>
            <a:pPr lvl="1"/>
            <a:endParaRPr lang="en-US" dirty="0"/>
          </a:p>
        </p:txBody>
      </p:sp>
      <p:pic>
        <p:nvPicPr>
          <p:cNvPr id="5" name="object 7">
            <a:extLst>
              <a:ext uri="{FF2B5EF4-FFF2-40B4-BE49-F238E27FC236}">
                <a16:creationId xmlns:a16="http://schemas.microsoft.com/office/drawing/2014/main" id="{74AF41F7-02DC-4389-EEB1-C5B1C8B0A34E}"/>
              </a:ext>
            </a:extLst>
          </p:cNvPr>
          <p:cNvPicPr>
            <a:picLocks noGrp="1"/>
          </p:cNvPicPr>
          <p:nvPr>
            <p:ph sz="half" idx="2"/>
          </p:nvPr>
        </p:nvPicPr>
        <p:blipFill>
          <a:blip r:embed="rId2" cstate="print"/>
          <a:stretch>
            <a:fillRect/>
          </a:stretch>
        </p:blipFill>
        <p:spPr>
          <a:xfrm>
            <a:off x="7296539" y="1305026"/>
            <a:ext cx="4057262" cy="3173668"/>
          </a:xfrm>
          <a:prstGeom prst="rect">
            <a:avLst/>
          </a:prstGeom>
        </p:spPr>
      </p:pic>
      <p:sp>
        <p:nvSpPr>
          <p:cNvPr id="6" name="TextBox 5">
            <a:extLst>
              <a:ext uri="{FF2B5EF4-FFF2-40B4-BE49-F238E27FC236}">
                <a16:creationId xmlns:a16="http://schemas.microsoft.com/office/drawing/2014/main" id="{A32C2510-60FC-1004-2D7E-BE66388DD89B}"/>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15287592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5EE68-1C66-2F8C-ECC1-9A07B191E107}"/>
              </a:ext>
            </a:extLst>
          </p:cNvPr>
          <p:cNvSpPr>
            <a:spLocks noGrp="1"/>
          </p:cNvSpPr>
          <p:nvPr>
            <p:ph type="title"/>
          </p:nvPr>
        </p:nvSpPr>
        <p:spPr/>
        <p:txBody>
          <a:bodyPr/>
          <a:lstStyle/>
          <a:p>
            <a:r>
              <a:rPr lang="en-US" dirty="0"/>
              <a:t>What is your diagnosis ?</a:t>
            </a:r>
          </a:p>
        </p:txBody>
      </p:sp>
      <p:sp>
        <p:nvSpPr>
          <p:cNvPr id="3" name="Content Placeholder 2">
            <a:extLst>
              <a:ext uri="{FF2B5EF4-FFF2-40B4-BE49-F238E27FC236}">
                <a16:creationId xmlns:a16="http://schemas.microsoft.com/office/drawing/2014/main" id="{03E7C3EB-66C4-BF77-11D0-00E788E2B00A}"/>
              </a:ext>
            </a:extLst>
          </p:cNvPr>
          <p:cNvSpPr>
            <a:spLocks noGrp="1"/>
          </p:cNvSpPr>
          <p:nvPr>
            <p:ph idx="1"/>
          </p:nvPr>
        </p:nvSpPr>
        <p:spPr/>
        <p:txBody>
          <a:bodyPr/>
          <a:lstStyle/>
          <a:p>
            <a:r>
              <a:rPr lang="en-US" dirty="0"/>
              <a:t>Bankart lesion: anterior inferior glenoid labrum injury </a:t>
            </a:r>
          </a:p>
        </p:txBody>
      </p:sp>
      <p:pic>
        <p:nvPicPr>
          <p:cNvPr id="5" name="Content Placeholder 4">
            <a:extLst>
              <a:ext uri="{FF2B5EF4-FFF2-40B4-BE49-F238E27FC236}">
                <a16:creationId xmlns:a16="http://schemas.microsoft.com/office/drawing/2014/main" id="{443041C7-6928-D481-ACDD-FBBFB8941B20}"/>
              </a:ext>
            </a:extLst>
          </p:cNvPr>
          <p:cNvPicPr>
            <a:picLocks noGrp="1" noChangeAspect="1"/>
          </p:cNvPicPr>
          <p:nvPr>
            <p:ph sz="half" idx="2"/>
          </p:nvPr>
        </p:nvPicPr>
        <p:blipFill>
          <a:blip r:embed="rId2"/>
          <a:stretch>
            <a:fillRect/>
          </a:stretch>
        </p:blipFill>
        <p:spPr>
          <a:xfrm>
            <a:off x="7758113" y="1305026"/>
            <a:ext cx="3595687" cy="184470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E4803FD6-3796-4631-169A-FD355EFDB06A}"/>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7277877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390E2-6C19-801A-7AF2-83948A0D40A9}"/>
              </a:ext>
            </a:extLst>
          </p:cNvPr>
          <p:cNvSpPr>
            <a:spLocks noGrp="1"/>
          </p:cNvSpPr>
          <p:nvPr>
            <p:ph type="title"/>
          </p:nvPr>
        </p:nvSpPr>
        <p:spPr/>
        <p:txBody>
          <a:bodyPr/>
          <a:lstStyle/>
          <a:p>
            <a:r>
              <a:rPr lang="en-US" dirty="0"/>
              <a:t>Arm</a:t>
            </a:r>
          </a:p>
        </p:txBody>
      </p:sp>
      <p:sp>
        <p:nvSpPr>
          <p:cNvPr id="3" name="Text Placeholder 2">
            <a:extLst>
              <a:ext uri="{FF2B5EF4-FFF2-40B4-BE49-F238E27FC236}">
                <a16:creationId xmlns:a16="http://schemas.microsoft.com/office/drawing/2014/main" id="{E6BAC106-5626-E2E4-5392-207C396798F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4603435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75104-B523-075A-E20F-A08E16C3A647}"/>
              </a:ext>
            </a:extLst>
          </p:cNvPr>
          <p:cNvSpPr>
            <a:spLocks noGrp="1"/>
          </p:cNvSpPr>
          <p:nvPr>
            <p:ph type="title"/>
          </p:nvPr>
        </p:nvSpPr>
        <p:spPr/>
        <p:txBody>
          <a:bodyPr/>
          <a:lstStyle/>
          <a:p>
            <a:r>
              <a:rPr lang="en-US" dirty="0"/>
              <a:t>Identify these muscles :</a:t>
            </a:r>
          </a:p>
        </p:txBody>
      </p:sp>
      <p:sp>
        <p:nvSpPr>
          <p:cNvPr id="3" name="Content Placeholder 2">
            <a:extLst>
              <a:ext uri="{FF2B5EF4-FFF2-40B4-BE49-F238E27FC236}">
                <a16:creationId xmlns:a16="http://schemas.microsoft.com/office/drawing/2014/main" id="{DDC771C7-6072-B664-86EB-05BCC8C6C35C}"/>
              </a:ext>
            </a:extLst>
          </p:cNvPr>
          <p:cNvSpPr>
            <a:spLocks noGrp="1"/>
          </p:cNvSpPr>
          <p:nvPr>
            <p:ph idx="1"/>
          </p:nvPr>
        </p:nvSpPr>
        <p:spPr/>
        <p:txBody>
          <a:bodyPr/>
          <a:lstStyle/>
          <a:p>
            <a:pPr>
              <a:buFont typeface="+mj-lt"/>
              <a:buAutoNum type="arabicPeriod"/>
            </a:pPr>
            <a:r>
              <a:rPr lang="en-US" dirty="0"/>
              <a:t>Deltoid</a:t>
            </a:r>
          </a:p>
          <a:p>
            <a:pPr>
              <a:buFont typeface="+mj-lt"/>
              <a:buAutoNum type="arabicPeriod"/>
            </a:pPr>
            <a:r>
              <a:rPr lang="en-US" dirty="0"/>
              <a:t>Biceps</a:t>
            </a:r>
          </a:p>
          <a:p>
            <a:pPr>
              <a:buFont typeface="+mj-lt"/>
              <a:buAutoNum type="arabicPeriod"/>
            </a:pPr>
            <a:r>
              <a:rPr lang="en-US" dirty="0"/>
              <a:t>Brachialis</a:t>
            </a:r>
          </a:p>
          <a:p>
            <a:pPr>
              <a:buFont typeface="+mj-lt"/>
              <a:buAutoNum type="arabicPeriod"/>
            </a:pPr>
            <a:r>
              <a:rPr lang="en-US" dirty="0"/>
              <a:t>Triceps</a:t>
            </a:r>
          </a:p>
        </p:txBody>
      </p:sp>
      <p:pic>
        <p:nvPicPr>
          <p:cNvPr id="6" name="object 3">
            <a:extLst>
              <a:ext uri="{FF2B5EF4-FFF2-40B4-BE49-F238E27FC236}">
                <a16:creationId xmlns:a16="http://schemas.microsoft.com/office/drawing/2014/main" id="{1F81655F-EC5A-E43E-DC29-2B63789C6239}"/>
              </a:ext>
            </a:extLst>
          </p:cNvPr>
          <p:cNvPicPr>
            <a:picLocks noGrp="1"/>
          </p:cNvPicPr>
          <p:nvPr>
            <p:ph sz="half" idx="2"/>
          </p:nvPr>
        </p:nvPicPr>
        <p:blipFill rotWithShape="1">
          <a:blip r:embed="rId2" cstate="print"/>
          <a:srcRect l="23541" r="24387"/>
          <a:stretch/>
        </p:blipFill>
        <p:spPr>
          <a:xfrm>
            <a:off x="7900769" y="1306513"/>
            <a:ext cx="3310375" cy="4870450"/>
          </a:xfrm>
          <a:prstGeom prst="rect">
            <a:avLst/>
          </a:prstGeom>
        </p:spPr>
      </p:pic>
    </p:spTree>
    <p:extLst>
      <p:ext uri="{BB962C8B-B14F-4D97-AF65-F5344CB8AC3E}">
        <p14:creationId xmlns:p14="http://schemas.microsoft.com/office/powerpoint/2010/main" val="184327615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2B1B7-FDCE-53D9-949E-0A4CBC571937}"/>
              </a:ext>
            </a:extLst>
          </p:cNvPr>
          <p:cNvSpPr>
            <a:spLocks noGrp="1"/>
          </p:cNvSpPr>
          <p:nvPr>
            <p:ph type="title"/>
          </p:nvPr>
        </p:nvSpPr>
        <p:spPr/>
        <p:txBody>
          <a:bodyPr>
            <a:normAutofit/>
          </a:bodyPr>
          <a:lstStyle/>
          <a:p>
            <a:r>
              <a:rPr lang="en-US" dirty="0"/>
              <a:t>Humerus fracture</a:t>
            </a:r>
          </a:p>
        </p:txBody>
      </p:sp>
      <p:sp>
        <p:nvSpPr>
          <p:cNvPr id="3" name="Content Placeholder 2">
            <a:extLst>
              <a:ext uri="{FF2B5EF4-FFF2-40B4-BE49-F238E27FC236}">
                <a16:creationId xmlns:a16="http://schemas.microsoft.com/office/drawing/2014/main" id="{8726FA24-2E34-F532-5FB9-7A2432177FD1}"/>
              </a:ext>
            </a:extLst>
          </p:cNvPr>
          <p:cNvSpPr>
            <a:spLocks noGrp="1"/>
          </p:cNvSpPr>
          <p:nvPr>
            <p:ph idx="1"/>
          </p:nvPr>
        </p:nvSpPr>
        <p:spPr/>
        <p:txBody>
          <a:bodyPr/>
          <a:lstStyle/>
          <a:p>
            <a:r>
              <a:rPr lang="en-US" b="1" dirty="0"/>
              <a:t>Epidemiology</a:t>
            </a:r>
            <a:endParaRPr lang="en-US" dirty="0"/>
          </a:p>
          <a:p>
            <a:pPr lvl="1"/>
            <a:r>
              <a:rPr lang="en-US" dirty="0"/>
              <a:t>Proximal humerus fractures are the most common humerus fractures </a:t>
            </a:r>
          </a:p>
          <a:p>
            <a:pPr lvl="1"/>
            <a:r>
              <a:rPr lang="en-US" dirty="0"/>
              <a:t>Incidence increases with age; Osteoporosis related fracture</a:t>
            </a:r>
          </a:p>
          <a:p>
            <a:pPr lvl="1"/>
            <a:r>
              <a:rPr lang="en-US" dirty="0"/>
              <a:t>Sex: ♀ &gt; ♂</a:t>
            </a:r>
          </a:p>
          <a:p>
            <a:r>
              <a:rPr lang="en-US" b="1" dirty="0"/>
              <a:t>Mechanism of injury</a:t>
            </a:r>
            <a:endParaRPr lang="en-US" dirty="0"/>
          </a:p>
          <a:p>
            <a:pPr lvl="1"/>
            <a:r>
              <a:rPr lang="en-US" dirty="0"/>
              <a:t>Falls with axial loading on an outstretched hand (most common cause)</a:t>
            </a:r>
          </a:p>
          <a:p>
            <a:pPr lvl="2"/>
            <a:r>
              <a:rPr lang="en-US" sz="2200" dirty="0"/>
              <a:t>Commonly proximal humerus fracture in the elderly or distal supracondylar fracture in children.</a:t>
            </a:r>
          </a:p>
          <a:p>
            <a:pPr lvl="1"/>
            <a:r>
              <a:rPr lang="en-US" dirty="0"/>
              <a:t>Motor vehicle accidents</a:t>
            </a:r>
          </a:p>
          <a:p>
            <a:pPr lvl="1"/>
            <a:r>
              <a:rPr lang="en-US" dirty="0"/>
              <a:t>Direct blow to the back of the humerus</a:t>
            </a:r>
          </a:p>
          <a:p>
            <a:pPr lvl="1"/>
            <a:r>
              <a:rPr lang="en-US" dirty="0"/>
              <a:t>Pathologic fractures (less common)</a:t>
            </a:r>
          </a:p>
        </p:txBody>
      </p:sp>
    </p:spTree>
    <p:extLst>
      <p:ext uri="{BB962C8B-B14F-4D97-AF65-F5344CB8AC3E}">
        <p14:creationId xmlns:p14="http://schemas.microsoft.com/office/powerpoint/2010/main" val="959213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54E77-E9B4-0C65-1566-0C0D264F7C1E}"/>
              </a:ext>
            </a:extLst>
          </p:cNvPr>
          <p:cNvSpPr>
            <a:spLocks noGrp="1"/>
          </p:cNvSpPr>
          <p:nvPr>
            <p:ph type="title"/>
          </p:nvPr>
        </p:nvSpPr>
        <p:spPr/>
        <p:txBody>
          <a:bodyPr/>
          <a:lstStyle/>
          <a:p>
            <a:r>
              <a:rPr lang="ar-JO" dirty="0">
                <a:effectLst>
                  <a:outerShdw blurRad="38100" dist="38100" dir="2700000" algn="tl">
                    <a:srgbClr val="000000">
                      <a:alpha val="43137"/>
                    </a:srgbClr>
                  </a:outerShdw>
                </a:effectLst>
                <a:latin typeface="Arial Black" panose="020B0A04020102020204" pitchFamily="34" charset="0"/>
              </a:rPr>
              <a:t>ملاحظات</a:t>
            </a:r>
            <a:endParaRPr lang="en-US" dirty="0"/>
          </a:p>
        </p:txBody>
      </p:sp>
      <p:sp>
        <p:nvSpPr>
          <p:cNvPr id="3" name="Content Placeholder 2">
            <a:extLst>
              <a:ext uri="{FF2B5EF4-FFF2-40B4-BE49-F238E27FC236}">
                <a16:creationId xmlns:a16="http://schemas.microsoft.com/office/drawing/2014/main" id="{DBBA01C2-CB5D-035E-ADEA-98D62EAD70DA}"/>
              </a:ext>
            </a:extLst>
          </p:cNvPr>
          <p:cNvSpPr>
            <a:spLocks noGrp="1"/>
          </p:cNvSpPr>
          <p:nvPr>
            <p:ph idx="1"/>
          </p:nvPr>
        </p:nvSpPr>
        <p:spPr/>
        <p:txBody>
          <a:bodyPr>
            <a:normAutofit fontScale="92500" lnSpcReduction="20000"/>
          </a:bodyPr>
          <a:lstStyle/>
          <a:p>
            <a:pPr algn="r" rtl="1">
              <a:buBlip>
                <a:blip r:embed="rId3">
                  <a:extLst>
                    <a:ext uri="{96DAC541-7B7A-43D3-8B79-37D633B846F1}">
                      <asvg:svgBlip xmlns:asvg="http://schemas.microsoft.com/office/drawing/2016/SVG/main" r:embed="rId4"/>
                    </a:ext>
                  </a:extLst>
                </a:blip>
              </a:buBlip>
            </a:pPr>
            <a:r>
              <a:rPr lang="en-US" dirty="0">
                <a:effectLst>
                  <a:outerShdw blurRad="38100" dist="38100" dir="2700000" algn="tl">
                    <a:srgbClr val="000000">
                      <a:alpha val="43137"/>
                    </a:srgbClr>
                  </a:outerShdw>
                </a:effectLst>
              </a:rPr>
              <a:t> </a:t>
            </a:r>
            <a:r>
              <a:rPr lang="ar-JO" dirty="0">
                <a:effectLst>
                  <a:outerShdw blurRad="38100" dist="38100" dir="2700000" algn="tl">
                    <a:srgbClr val="000000">
                      <a:alpha val="43137"/>
                    </a:srgbClr>
                  </a:outerShdw>
                </a:effectLst>
              </a:rPr>
              <a:t>شامل لأسئلة سنوات حتى </a:t>
            </a:r>
            <a:r>
              <a:rPr lang="ar-JO" dirty="0"/>
              <a:t>نهاية 2022</a:t>
            </a:r>
            <a:endParaRPr lang="en-US" dirty="0">
              <a:effectLst>
                <a:outerShdw blurRad="38100" dist="38100" dir="2700000" algn="tl">
                  <a:srgbClr val="000000">
                    <a:alpha val="43137"/>
                  </a:srgbClr>
                </a:outerShdw>
              </a:effectLst>
            </a:endParaRPr>
          </a:p>
          <a:p>
            <a:pPr algn="r" rtl="1">
              <a:buBlip>
                <a:blip r:embed="rId3">
                  <a:extLst>
                    <a:ext uri="{96DAC541-7B7A-43D3-8B79-37D633B846F1}">
                      <asvg:svgBlip xmlns:asvg="http://schemas.microsoft.com/office/drawing/2016/SVG/main" r:embed="rId4"/>
                    </a:ext>
                  </a:extLst>
                </a:blip>
              </a:buBlip>
            </a:pPr>
            <a:r>
              <a:rPr lang="ar-JO" dirty="0"/>
              <a:t>المصادر: سلايدات الدكاترة، بعض الملاحظات الي كتبتها خلال الدوام، موقع “</a:t>
            </a:r>
            <a:r>
              <a:rPr lang="en-US" dirty="0"/>
              <a:t>Amboss</a:t>
            </a:r>
            <a:r>
              <a:rPr lang="ar-JO" dirty="0"/>
              <a:t>"</a:t>
            </a:r>
          </a:p>
          <a:p>
            <a:pPr algn="r" rtl="1">
              <a:buBlip>
                <a:blip r:embed="rId3">
                  <a:extLst>
                    <a:ext uri="{96DAC541-7B7A-43D3-8B79-37D633B846F1}">
                      <asvg:svgBlip xmlns:asvg="http://schemas.microsoft.com/office/drawing/2016/SVG/main" r:embed="rId4"/>
                    </a:ext>
                  </a:extLst>
                </a:blip>
              </a:buBlip>
            </a:pPr>
            <a:r>
              <a:rPr lang="ar-JO" dirty="0">
                <a:effectLst>
                  <a:outerShdw blurRad="38100" dist="38100" dir="2700000" algn="tl">
                    <a:srgbClr val="000000">
                      <a:alpha val="43137"/>
                    </a:srgbClr>
                  </a:outerShdw>
                </a:effectLst>
              </a:rPr>
              <a:t>غير شامل </a:t>
            </a:r>
            <a:r>
              <a:rPr lang="ar-JO" dirty="0" err="1">
                <a:effectLst>
                  <a:outerShdw blurRad="38100" dist="38100" dir="2700000" algn="tl">
                    <a:srgbClr val="000000">
                      <a:alpha val="43137"/>
                    </a:srgbClr>
                  </a:outerShdw>
                </a:effectLst>
              </a:rPr>
              <a:t>للأناتوم</a:t>
            </a:r>
            <a:r>
              <a:rPr lang="ar-JO" dirty="0" err="1"/>
              <a:t>ي</a:t>
            </a:r>
            <a:r>
              <a:rPr lang="ar-JO" dirty="0"/>
              <a:t> (لأنه أحا الدوسية </a:t>
            </a:r>
            <a:r>
              <a:rPr lang="ar-JO" dirty="0" err="1"/>
              <a:t>حتطلع</a:t>
            </a:r>
            <a:r>
              <a:rPr lang="ar-JO" dirty="0"/>
              <a:t> فوق الألف) </a:t>
            </a:r>
            <a:r>
              <a:rPr lang="ar-JO" dirty="0" err="1"/>
              <a:t>فمعلش</a:t>
            </a:r>
            <a:r>
              <a:rPr lang="ar-JO" dirty="0"/>
              <a:t> عيني لا تنسى تراجع </a:t>
            </a:r>
            <a:r>
              <a:rPr lang="ar-JO" dirty="0" err="1"/>
              <a:t>اناتومي</a:t>
            </a:r>
            <a:r>
              <a:rPr lang="ar-JO" dirty="0"/>
              <a:t> لأنه بيجي بالامتحان أسئلة </a:t>
            </a:r>
            <a:r>
              <a:rPr lang="ar-JO" dirty="0" err="1"/>
              <a:t>أناتومي</a:t>
            </a:r>
            <a:r>
              <a:rPr lang="ar-JO" dirty="0"/>
              <a:t> مثلا شو اسم </a:t>
            </a:r>
            <a:r>
              <a:rPr lang="ar-JO" dirty="0" err="1"/>
              <a:t>هاي</a:t>
            </a:r>
            <a:r>
              <a:rPr lang="ar-JO" dirty="0"/>
              <a:t> العضلة، أسئلة السنوات على الأناتومي موجودة غير هيك شرح </a:t>
            </a:r>
            <a:r>
              <a:rPr lang="ar-JO" dirty="0" err="1"/>
              <a:t>للأناتومي</a:t>
            </a:r>
            <a:r>
              <a:rPr lang="ar-JO" dirty="0"/>
              <a:t> ما ضفت</a:t>
            </a:r>
            <a:endParaRPr lang="en-US" dirty="0">
              <a:effectLst>
                <a:outerShdw blurRad="38100" dist="38100" dir="2700000" algn="tl">
                  <a:srgbClr val="000000">
                    <a:alpha val="43137"/>
                  </a:srgbClr>
                </a:outerShdw>
              </a:effectLst>
            </a:endParaRPr>
          </a:p>
          <a:p>
            <a:pPr algn="r" rtl="1">
              <a:buBlip>
                <a:blip r:embed="rId3">
                  <a:extLst>
                    <a:ext uri="{96DAC541-7B7A-43D3-8B79-37D633B846F1}">
                      <asvg:svgBlip xmlns:asvg="http://schemas.microsoft.com/office/drawing/2016/SVG/main" r:embed="rId4"/>
                    </a:ext>
                  </a:extLst>
                </a:blip>
              </a:buBlip>
            </a:pPr>
            <a:r>
              <a:rPr lang="ar-JO" dirty="0">
                <a:effectLst>
                  <a:outerShdw blurRad="38100" dist="38100" dir="2700000" algn="tl">
                    <a:srgbClr val="000000">
                      <a:alpha val="43137"/>
                    </a:srgbClr>
                  </a:outerShdw>
                </a:effectLst>
              </a:rPr>
              <a:t>الملف مرتب حسب المواضيع تحت كل موضوع فيه ملاحظات الدكاترة وأسئلة السنوات</a:t>
            </a:r>
          </a:p>
          <a:p>
            <a:pPr algn="r" rtl="1">
              <a:buBlip>
                <a:blip r:embed="rId3">
                  <a:extLst>
                    <a:ext uri="{96DAC541-7B7A-43D3-8B79-37D633B846F1}">
                      <asvg:svgBlip xmlns:asvg="http://schemas.microsoft.com/office/drawing/2016/SVG/main" r:embed="rId4"/>
                    </a:ext>
                  </a:extLst>
                </a:blip>
              </a:buBlip>
            </a:pPr>
            <a:r>
              <a:rPr lang="ar-JO" dirty="0">
                <a:effectLst>
                  <a:outerShdw blurRad="38100" dist="38100" dir="2700000" algn="tl">
                    <a:srgbClr val="000000">
                      <a:alpha val="43137"/>
                    </a:srgbClr>
                  </a:outerShdw>
                </a:effectLst>
              </a:rPr>
              <a:t> أسئلة السنوات المكررة تم جمعها بسؤال واحد ووضع عدد مرات تكرار السؤال في هامش أعلى الصفحة من جهة اليمين أو على يسار السؤال</a:t>
            </a:r>
          </a:p>
          <a:p>
            <a:pPr algn="r" rtl="1">
              <a:buBlip>
                <a:blip r:embed="rId3">
                  <a:extLst>
                    <a:ext uri="{96DAC541-7B7A-43D3-8B79-37D633B846F1}">
                      <asvg:svgBlip xmlns:asvg="http://schemas.microsoft.com/office/drawing/2016/SVG/main" r:embed="rId4"/>
                    </a:ext>
                  </a:extLst>
                </a:blip>
              </a:buBlip>
            </a:pPr>
            <a:r>
              <a:rPr lang="ar-JO" dirty="0">
                <a:effectLst>
                  <a:outerShdw blurRad="38100" dist="38100" dir="2700000" algn="tl">
                    <a:srgbClr val="000000">
                      <a:alpha val="43137"/>
                    </a:srgbClr>
                  </a:outerShdw>
                </a:effectLst>
              </a:rPr>
              <a:t> أي كتابة بصندوق يعتبر هامش للملاحظات</a:t>
            </a:r>
          </a:p>
          <a:p>
            <a:pPr algn="r" rtl="1">
              <a:buBlip>
                <a:blip r:embed="rId3">
                  <a:extLst>
                    <a:ext uri="{96DAC541-7B7A-43D3-8B79-37D633B846F1}">
                      <asvg:svgBlip xmlns:asvg="http://schemas.microsoft.com/office/drawing/2016/SVG/main" r:embed="rId4"/>
                    </a:ext>
                  </a:extLst>
                </a:blip>
              </a:buBlip>
            </a:pPr>
            <a:r>
              <a:rPr lang="ar-JO" dirty="0">
                <a:effectLst>
                  <a:outerShdw blurRad="38100" dist="38100" dir="2700000" algn="tl">
                    <a:srgbClr val="000000">
                      <a:alpha val="43137"/>
                    </a:srgbClr>
                  </a:outerShdw>
                </a:effectLst>
              </a:rPr>
              <a:t> معاني الألوان: </a:t>
            </a:r>
            <a:r>
              <a:rPr lang="ar-JO" dirty="0">
                <a:solidFill>
                  <a:srgbClr val="FF0000"/>
                </a:solidFill>
                <a:effectLst>
                  <a:outerShdw blurRad="38100" dist="38100" dir="2700000" algn="tl">
                    <a:srgbClr val="000000">
                      <a:alpha val="43137"/>
                    </a:srgbClr>
                  </a:outerShdw>
                </a:effectLst>
              </a:rPr>
              <a:t>المهم</a:t>
            </a:r>
            <a:r>
              <a:rPr lang="ar-JO" dirty="0">
                <a:effectLst>
                  <a:outerShdw blurRad="38100" dist="38100" dir="2700000" algn="tl">
                    <a:srgbClr val="000000">
                      <a:alpha val="43137"/>
                    </a:srgbClr>
                  </a:outerShdw>
                </a:effectLst>
              </a:rPr>
              <a:t>، </a:t>
            </a:r>
            <a:r>
              <a:rPr lang="ar-JO" dirty="0">
                <a:solidFill>
                  <a:srgbClr val="0070C0"/>
                </a:solidFill>
                <a:effectLst>
                  <a:outerShdw blurRad="38100" dist="38100" dir="2700000" algn="tl">
                    <a:srgbClr val="000000">
                      <a:alpha val="43137"/>
                    </a:srgbClr>
                  </a:outerShdw>
                </a:effectLst>
              </a:rPr>
              <a:t>ملاحظات أو إضافات أو أسئلة من عندي</a:t>
            </a:r>
            <a:r>
              <a:rPr lang="ar-JO" dirty="0">
                <a:effectLst>
                  <a:outerShdw blurRad="38100" dist="38100" dir="2700000" algn="tl">
                    <a:srgbClr val="000000">
                      <a:alpha val="43137"/>
                    </a:srgbClr>
                  </a:outerShdw>
                </a:effectLst>
              </a:rPr>
              <a:t>، </a:t>
            </a:r>
            <a:r>
              <a:rPr lang="ar-JO" dirty="0">
                <a:solidFill>
                  <a:srgbClr val="002060"/>
                </a:solidFill>
                <a:effectLst>
                  <a:outerShdw blurRad="38100" dist="38100" dir="2700000" algn="tl">
                    <a:srgbClr val="000000">
                      <a:alpha val="43137"/>
                    </a:srgbClr>
                  </a:outerShdw>
                </a:effectLst>
              </a:rPr>
              <a:t>الخيارات من عندي لأنه السؤال كان ناقص</a:t>
            </a:r>
            <a:r>
              <a:rPr lang="ar-JO" dirty="0">
                <a:effectLst>
                  <a:outerShdw blurRad="38100" dist="38100" dir="2700000" algn="tl">
                    <a:srgbClr val="000000">
                      <a:alpha val="43137"/>
                    </a:srgbClr>
                  </a:outerShdw>
                </a:effectLst>
              </a:rPr>
              <a:t>، </a:t>
            </a:r>
            <a:r>
              <a:rPr lang="ar-JO" dirty="0">
                <a:solidFill>
                  <a:srgbClr val="00B050"/>
                </a:solidFill>
                <a:effectLst>
                  <a:outerShdw blurRad="38100" dist="38100" dir="2700000" algn="tl">
                    <a:srgbClr val="000000">
                      <a:alpha val="43137"/>
                    </a:srgbClr>
                  </a:outerShdw>
                </a:effectLst>
              </a:rPr>
              <a:t>معلومات إضافية</a:t>
            </a:r>
          </a:p>
          <a:p>
            <a:pPr algn="r" rtl="1">
              <a:buBlip>
                <a:blip r:embed="rId3">
                  <a:extLst>
                    <a:ext uri="{96DAC541-7B7A-43D3-8B79-37D633B846F1}">
                      <asvg:svgBlip xmlns:asvg="http://schemas.microsoft.com/office/drawing/2016/SVG/main" r:embed="rId4"/>
                    </a:ext>
                  </a:extLst>
                </a:blip>
              </a:buBlip>
            </a:pPr>
            <a:r>
              <a:rPr lang="ar-JO" dirty="0">
                <a:effectLst>
                  <a:outerShdw blurRad="38100" dist="38100" dir="2700000" algn="tl">
                    <a:srgbClr val="000000">
                      <a:alpha val="43137"/>
                    </a:srgbClr>
                  </a:outerShdw>
                </a:effectLst>
              </a:rPr>
              <a:t> الكلام الي بلغتكم فيه بدوسيه الأشعة قائم </a:t>
            </a:r>
            <a:r>
              <a:rPr lang="ar-JO" dirty="0" err="1">
                <a:effectLst>
                  <a:outerShdw blurRad="38100" dist="38100" dir="2700000" algn="tl">
                    <a:srgbClr val="000000">
                      <a:alpha val="43137"/>
                    </a:srgbClr>
                  </a:outerShdw>
                </a:effectLst>
              </a:rPr>
              <a:t>برضو</a:t>
            </a:r>
            <a:r>
              <a:rPr lang="ar-JO" dirty="0">
                <a:effectLst>
                  <a:outerShdw blurRad="38100" dist="38100" dir="2700000" algn="tl">
                    <a:srgbClr val="000000">
                      <a:alpha val="43137"/>
                    </a:srgbClr>
                  </a:outerShdw>
                </a:effectLst>
              </a:rPr>
              <a:t> على هذا الملف وأي الملفات ثانية اشتغلتها ويا </a:t>
            </a:r>
            <a:r>
              <a:rPr lang="ar-JO" dirty="0" err="1">
                <a:effectLst>
                  <a:outerShdw blurRad="38100" dist="38100" dir="2700000" algn="tl">
                    <a:srgbClr val="000000">
                      <a:alpha val="43137"/>
                    </a:srgbClr>
                  </a:outerShdw>
                </a:effectLst>
              </a:rPr>
              <a:t>ريت</a:t>
            </a:r>
            <a:r>
              <a:rPr lang="ar-JO" dirty="0">
                <a:effectLst>
                  <a:outerShdw blurRad="38100" dist="38100" dir="2700000" algn="tl">
                    <a:srgbClr val="000000">
                      <a:alpha val="43137"/>
                    </a:srgbClr>
                  </a:outerShdw>
                </a:effectLst>
              </a:rPr>
              <a:t> بس هبل</a:t>
            </a:r>
            <a:endParaRPr lang="en-US" dirty="0">
              <a:effectLst>
                <a:outerShdw blurRad="38100" dist="38100" dir="2700000" algn="tl">
                  <a:srgbClr val="000000">
                    <a:alpha val="43137"/>
                  </a:srgbClr>
                </a:outerShdw>
              </a:effectLst>
            </a:endParaRPr>
          </a:p>
          <a:p>
            <a:endParaRPr lang="en-US" dirty="0"/>
          </a:p>
        </p:txBody>
      </p:sp>
      <p:pic>
        <p:nvPicPr>
          <p:cNvPr id="4" name="Picture 3" descr="A picture containing text, newspaper&#10;&#10;Description automatically generated">
            <a:hlinkClick r:id="rId5"/>
            <a:extLst>
              <a:ext uri="{FF2B5EF4-FFF2-40B4-BE49-F238E27FC236}">
                <a16:creationId xmlns:a16="http://schemas.microsoft.com/office/drawing/2014/main" id="{59738858-A4B7-2FD5-4D28-4EB76603E6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8847" y="5921803"/>
            <a:ext cx="45719" cy="45719"/>
          </a:xfrm>
          <a:prstGeom prst="rect">
            <a:avLst/>
          </a:prstGeom>
        </p:spPr>
      </p:pic>
      <p:sp>
        <p:nvSpPr>
          <p:cNvPr id="5" name="TextBox 4">
            <a:extLst>
              <a:ext uri="{FF2B5EF4-FFF2-40B4-BE49-F238E27FC236}">
                <a16:creationId xmlns:a16="http://schemas.microsoft.com/office/drawing/2014/main" id="{EDBE2288-FE17-72EB-E842-0F41AF6CEBAB}"/>
              </a:ext>
            </a:extLst>
          </p:cNvPr>
          <p:cNvSpPr txBox="1"/>
          <p:nvPr/>
        </p:nvSpPr>
        <p:spPr>
          <a:xfrm>
            <a:off x="349898" y="6308209"/>
            <a:ext cx="2181238" cy="369332"/>
          </a:xfrm>
          <a:prstGeom prst="rect">
            <a:avLst/>
          </a:prstGeom>
          <a:noFill/>
          <a:effectLst>
            <a:outerShdw blurRad="63500" sx="102000" sy="102000" algn="ctr" rotWithShape="0">
              <a:prstClr val="black">
                <a:alpha val="40000"/>
              </a:prstClr>
            </a:outerShdw>
          </a:effectLst>
        </p:spPr>
        <p:txBody>
          <a:bodyPr wrap="none" rtlCol="0">
            <a:spAutoFit/>
          </a:bodyPr>
          <a:lstStyle/>
          <a:p>
            <a:r>
              <a:rPr lang="en-US" dirty="0">
                <a:ln w="3175">
                  <a:noFill/>
                </a:ln>
                <a:solidFill>
                  <a:schemeClr val="bg1"/>
                </a:solidFill>
                <a:effectLst>
                  <a:outerShdw blurRad="38100" dist="38100" dir="2700000" algn="tl">
                    <a:srgbClr val="000000">
                      <a:alpha val="43137"/>
                    </a:srgbClr>
                  </a:outerShdw>
                </a:effectLst>
              </a:rPr>
              <a:t>Last update: 01/2023</a:t>
            </a:r>
          </a:p>
        </p:txBody>
      </p:sp>
    </p:spTree>
    <p:extLst>
      <p:ext uri="{BB962C8B-B14F-4D97-AF65-F5344CB8AC3E}">
        <p14:creationId xmlns:p14="http://schemas.microsoft.com/office/powerpoint/2010/main" val="4091223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A834F-7800-223E-0EAC-F04959DB6D73}"/>
              </a:ext>
            </a:extLst>
          </p:cNvPr>
          <p:cNvSpPr>
            <a:spLocks noGrp="1"/>
          </p:cNvSpPr>
          <p:nvPr>
            <p:ph type="title"/>
          </p:nvPr>
        </p:nvSpPr>
        <p:spPr/>
        <p:txBody>
          <a:bodyPr/>
          <a:lstStyle/>
          <a:p>
            <a:r>
              <a:rPr lang="en-US" dirty="0"/>
              <a:t>Fracture classification – 4.Orientation</a:t>
            </a:r>
          </a:p>
        </p:txBody>
      </p:sp>
      <p:pic>
        <p:nvPicPr>
          <p:cNvPr id="3074" name="Picture 2" descr="Fracture orientation">
            <a:extLst>
              <a:ext uri="{FF2B5EF4-FFF2-40B4-BE49-F238E27FC236}">
                <a16:creationId xmlns:a16="http://schemas.microsoft.com/office/drawing/2014/main" id="{285B55D5-B0C2-6AB1-0DC3-C5500AA8E13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232732" y="1306851"/>
            <a:ext cx="4392536" cy="486977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59EBEBC5-FE19-0D6B-D91D-DAE83CACBC0F}"/>
              </a:ext>
            </a:extLst>
          </p:cNvPr>
          <p:cNvSpPr>
            <a:spLocks noGrp="1"/>
          </p:cNvSpPr>
          <p:nvPr>
            <p:ph sz="half" idx="2"/>
          </p:nvPr>
        </p:nvSpPr>
        <p:spPr>
          <a:xfrm>
            <a:off x="6172200" y="1306513"/>
            <a:ext cx="5181600" cy="4870112"/>
          </a:xfrm>
        </p:spPr>
        <p:txBody>
          <a:bodyPr anchor="ctr">
            <a:normAutofit/>
          </a:bodyPr>
          <a:lstStyle/>
          <a:p>
            <a:r>
              <a:rPr lang="en-US" sz="2600" b="1" dirty="0"/>
              <a:t>Transverse fracture</a:t>
            </a:r>
            <a:r>
              <a:rPr lang="en-US" sz="2600" dirty="0"/>
              <a:t>: the fracture line runs at an angle of less than 30° to the bone's long axis</a:t>
            </a:r>
          </a:p>
          <a:p>
            <a:r>
              <a:rPr lang="en-US" sz="2600" b="1" dirty="0"/>
              <a:t>Oblique fracture</a:t>
            </a:r>
            <a:r>
              <a:rPr lang="en-US" sz="2600" dirty="0"/>
              <a:t>: the fracture line runs at an angle of more than 30° to the bone's long axis</a:t>
            </a:r>
          </a:p>
          <a:p>
            <a:r>
              <a:rPr lang="en-US" sz="2600" b="1" dirty="0"/>
              <a:t>Spiral Fracture</a:t>
            </a:r>
            <a:r>
              <a:rPr lang="en-US" sz="2600" dirty="0"/>
              <a:t>: A fracture where at least one part of the bone has been twisted. Two plans fracture </a:t>
            </a:r>
          </a:p>
        </p:txBody>
      </p:sp>
    </p:spTree>
    <p:extLst>
      <p:ext uri="{BB962C8B-B14F-4D97-AF65-F5344CB8AC3E}">
        <p14:creationId xmlns:p14="http://schemas.microsoft.com/office/powerpoint/2010/main" val="358994325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D2FE7-8EFF-D719-9496-6BD362C8F3FE}"/>
              </a:ext>
            </a:extLst>
          </p:cNvPr>
          <p:cNvSpPr>
            <a:spLocks noGrp="1"/>
          </p:cNvSpPr>
          <p:nvPr>
            <p:ph type="title"/>
          </p:nvPr>
        </p:nvSpPr>
        <p:spPr/>
        <p:txBody>
          <a:bodyPr/>
          <a:lstStyle/>
          <a:p>
            <a:r>
              <a:rPr lang="en-US" dirty="0"/>
              <a:t>Classification</a:t>
            </a:r>
          </a:p>
        </p:txBody>
      </p:sp>
      <p:sp>
        <p:nvSpPr>
          <p:cNvPr id="3" name="Content Placeholder 2">
            <a:extLst>
              <a:ext uri="{FF2B5EF4-FFF2-40B4-BE49-F238E27FC236}">
                <a16:creationId xmlns:a16="http://schemas.microsoft.com/office/drawing/2014/main" id="{68C58CE3-7F0E-7C1C-E267-049558F9E438}"/>
              </a:ext>
            </a:extLst>
          </p:cNvPr>
          <p:cNvSpPr>
            <a:spLocks noGrp="1"/>
          </p:cNvSpPr>
          <p:nvPr>
            <p:ph idx="1"/>
          </p:nvPr>
        </p:nvSpPr>
        <p:spPr>
          <a:xfrm>
            <a:off x="838200" y="1268082"/>
            <a:ext cx="10515600" cy="5212080"/>
          </a:xfrm>
        </p:spPr>
        <p:txBody>
          <a:bodyPr>
            <a:normAutofit lnSpcReduction="10000"/>
          </a:bodyPr>
          <a:lstStyle/>
          <a:p>
            <a:r>
              <a:rPr lang="en-US" b="1" dirty="0"/>
              <a:t>Proximal humerus fracture (common in the elderly) </a:t>
            </a:r>
          </a:p>
          <a:p>
            <a:pPr lvl="1"/>
            <a:r>
              <a:rPr lang="en-US" dirty="0"/>
              <a:t>The proximal humerus has four major segments: the anatomical neck, the humeral shaft, the greater tuberosity, and the lesser tuberosity (the surgical neck is distal to the lesser and greater tuberosity)</a:t>
            </a:r>
          </a:p>
          <a:p>
            <a:pPr lvl="1"/>
            <a:r>
              <a:rPr lang="en-US" b="1" dirty="0" err="1"/>
              <a:t>Neer</a:t>
            </a:r>
            <a:r>
              <a:rPr lang="en-US" b="1" dirty="0"/>
              <a:t> classification</a:t>
            </a:r>
            <a:r>
              <a:rPr lang="en-US" dirty="0"/>
              <a:t>: a commonly used classification that is based on whether one or more of these four segments have been displaced</a:t>
            </a:r>
          </a:p>
          <a:p>
            <a:pPr lvl="2"/>
            <a:r>
              <a:rPr lang="en-US" dirty="0"/>
              <a:t>One-part fracture: fracture lines involve 1–4 parts, but no parts are displaced</a:t>
            </a:r>
          </a:p>
          <a:p>
            <a:pPr lvl="2"/>
            <a:r>
              <a:rPr lang="en-US" dirty="0"/>
              <a:t>Two-part fracture: fracture lines involve 2–4 parts, and 1 part is displaced</a:t>
            </a:r>
          </a:p>
          <a:p>
            <a:pPr lvl="2"/>
            <a:r>
              <a:rPr lang="en-US" dirty="0"/>
              <a:t>Three-part fracture: fracture lines involve 3–4 parts, and 2 parts are displaced</a:t>
            </a:r>
          </a:p>
          <a:p>
            <a:pPr lvl="2"/>
            <a:r>
              <a:rPr lang="en-US" dirty="0"/>
              <a:t>Four-part fracture: fracture lines involve 4 parts, and 3 parts are displaced</a:t>
            </a:r>
          </a:p>
          <a:p>
            <a:r>
              <a:rPr lang="en-US" b="1" dirty="0"/>
              <a:t>Humeral shaft fracture</a:t>
            </a:r>
          </a:p>
          <a:p>
            <a:pPr lvl="1"/>
            <a:r>
              <a:rPr lang="en-US" dirty="0"/>
              <a:t>Classification according to location: proximal third, middle third (most common location), distal third</a:t>
            </a:r>
          </a:p>
          <a:p>
            <a:pPr lvl="1"/>
            <a:r>
              <a:rPr lang="en-US" dirty="0"/>
              <a:t>Classification according to comminution: type A (no comminution), type </a:t>
            </a:r>
            <a:r>
              <a:rPr lang="en-US" dirty="0">
                <a:solidFill>
                  <a:srgbClr val="FF0000"/>
                </a:solidFill>
              </a:rPr>
              <a:t>B</a:t>
            </a:r>
            <a:r>
              <a:rPr lang="en-US" dirty="0"/>
              <a:t> (</a:t>
            </a:r>
            <a:r>
              <a:rPr lang="en-US" dirty="0">
                <a:solidFill>
                  <a:srgbClr val="FF0000"/>
                </a:solidFill>
              </a:rPr>
              <a:t>b</a:t>
            </a:r>
            <a:r>
              <a:rPr lang="en-US" dirty="0"/>
              <a:t>utterfly fragment), and type </a:t>
            </a:r>
            <a:r>
              <a:rPr lang="en-US" dirty="0">
                <a:solidFill>
                  <a:srgbClr val="FF0000"/>
                </a:solidFill>
              </a:rPr>
              <a:t>C</a:t>
            </a:r>
            <a:r>
              <a:rPr lang="en-US" dirty="0"/>
              <a:t> (</a:t>
            </a:r>
            <a:r>
              <a:rPr lang="en-US" dirty="0">
                <a:solidFill>
                  <a:srgbClr val="FF0000"/>
                </a:solidFill>
              </a:rPr>
              <a:t>c</a:t>
            </a:r>
            <a:r>
              <a:rPr lang="en-US" dirty="0"/>
              <a:t>omminution is present)</a:t>
            </a:r>
          </a:p>
          <a:p>
            <a:endParaRPr lang="en-US" dirty="0"/>
          </a:p>
        </p:txBody>
      </p:sp>
    </p:spTree>
    <p:extLst>
      <p:ext uri="{BB962C8B-B14F-4D97-AF65-F5344CB8AC3E}">
        <p14:creationId xmlns:p14="http://schemas.microsoft.com/office/powerpoint/2010/main" val="394637554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2CB14-E98D-8A65-689E-E58BA6E22DB6}"/>
              </a:ext>
            </a:extLst>
          </p:cNvPr>
          <p:cNvSpPr>
            <a:spLocks noGrp="1"/>
          </p:cNvSpPr>
          <p:nvPr>
            <p:ph type="title"/>
          </p:nvPr>
        </p:nvSpPr>
        <p:spPr/>
        <p:txBody>
          <a:bodyPr/>
          <a:lstStyle/>
          <a:p>
            <a:r>
              <a:rPr lang="en-US" dirty="0"/>
              <a:t>Classification </a:t>
            </a:r>
            <a:r>
              <a:rPr lang="en-US" sz="3600" dirty="0"/>
              <a:t>cont.</a:t>
            </a:r>
            <a:endParaRPr lang="en-US" dirty="0"/>
          </a:p>
        </p:txBody>
      </p:sp>
      <p:sp>
        <p:nvSpPr>
          <p:cNvPr id="3" name="Content Placeholder 2">
            <a:extLst>
              <a:ext uri="{FF2B5EF4-FFF2-40B4-BE49-F238E27FC236}">
                <a16:creationId xmlns:a16="http://schemas.microsoft.com/office/drawing/2014/main" id="{823EBF94-C571-3103-7774-467F03A71619}"/>
              </a:ext>
            </a:extLst>
          </p:cNvPr>
          <p:cNvSpPr>
            <a:spLocks noGrp="1"/>
          </p:cNvSpPr>
          <p:nvPr>
            <p:ph idx="1"/>
          </p:nvPr>
        </p:nvSpPr>
        <p:spPr/>
        <p:txBody>
          <a:bodyPr>
            <a:normAutofit/>
          </a:bodyPr>
          <a:lstStyle/>
          <a:p>
            <a:r>
              <a:rPr lang="en-US" b="1" dirty="0"/>
              <a:t>Distal humerus fracture</a:t>
            </a:r>
          </a:p>
          <a:p>
            <a:pPr lvl="1"/>
            <a:r>
              <a:rPr lang="en-US" dirty="0"/>
              <a:t>Classification according to anatomical site</a:t>
            </a:r>
          </a:p>
          <a:p>
            <a:pPr lvl="2"/>
            <a:r>
              <a:rPr lang="en-US" sz="2200" dirty="0"/>
              <a:t>Lateral/medial fractures</a:t>
            </a:r>
          </a:p>
          <a:p>
            <a:pPr lvl="2"/>
            <a:r>
              <a:rPr lang="en-US" sz="2200" dirty="0"/>
              <a:t>Supracondylar fractures: a fracture of the distal humerus, superior to the elbow joint (most common pediatric fracture)</a:t>
            </a:r>
          </a:p>
          <a:p>
            <a:pPr lvl="3"/>
            <a:r>
              <a:rPr lang="en-US" sz="2200" dirty="0"/>
              <a:t>Typically, a transverse fracture above the medial and lateral epicondyles</a:t>
            </a:r>
          </a:p>
          <a:p>
            <a:pPr lvl="3"/>
            <a:r>
              <a:rPr lang="en-US" sz="2200" dirty="0"/>
              <a:t>The most common pediatric elbow fracture</a:t>
            </a:r>
          </a:p>
          <a:p>
            <a:pPr lvl="1"/>
            <a:r>
              <a:rPr lang="en-US" dirty="0"/>
              <a:t>AO classification</a:t>
            </a:r>
          </a:p>
          <a:p>
            <a:pPr lvl="2"/>
            <a:r>
              <a:rPr lang="en-US" sz="2200" dirty="0"/>
              <a:t>Type A: extra‑articular fracture</a:t>
            </a:r>
          </a:p>
          <a:p>
            <a:pPr lvl="2"/>
            <a:r>
              <a:rPr lang="en-US" sz="2200" dirty="0"/>
              <a:t>Type </a:t>
            </a:r>
            <a:r>
              <a:rPr lang="en-US" sz="2200" dirty="0">
                <a:solidFill>
                  <a:srgbClr val="FF0000"/>
                </a:solidFill>
              </a:rPr>
              <a:t>B</a:t>
            </a:r>
            <a:r>
              <a:rPr lang="en-US" sz="2200" dirty="0"/>
              <a:t>: </a:t>
            </a:r>
            <a:r>
              <a:rPr lang="en-US" sz="2200" dirty="0">
                <a:solidFill>
                  <a:srgbClr val="FF0000"/>
                </a:solidFill>
              </a:rPr>
              <a:t>p</a:t>
            </a:r>
            <a:r>
              <a:rPr lang="en-US" sz="2200" dirty="0"/>
              <a:t>artial articular</a:t>
            </a:r>
          </a:p>
          <a:p>
            <a:pPr lvl="2"/>
            <a:r>
              <a:rPr lang="en-US" sz="2200" dirty="0"/>
              <a:t>Type </a:t>
            </a:r>
            <a:r>
              <a:rPr lang="en-US" sz="2200" dirty="0">
                <a:solidFill>
                  <a:srgbClr val="FF0000"/>
                </a:solidFill>
              </a:rPr>
              <a:t>C</a:t>
            </a:r>
            <a:r>
              <a:rPr lang="en-US" sz="2200" dirty="0"/>
              <a:t>: </a:t>
            </a:r>
            <a:r>
              <a:rPr lang="en-US" sz="2200" dirty="0">
                <a:solidFill>
                  <a:srgbClr val="FF0000"/>
                </a:solidFill>
              </a:rPr>
              <a:t>c</a:t>
            </a:r>
            <a:r>
              <a:rPr lang="en-US" sz="2200" dirty="0"/>
              <a:t>omplete articular fracture</a:t>
            </a:r>
          </a:p>
        </p:txBody>
      </p:sp>
    </p:spTree>
    <p:extLst>
      <p:ext uri="{BB962C8B-B14F-4D97-AF65-F5344CB8AC3E}">
        <p14:creationId xmlns:p14="http://schemas.microsoft.com/office/powerpoint/2010/main" val="265055893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6680A-CF92-C152-E261-BB950E584DE5}"/>
              </a:ext>
            </a:extLst>
          </p:cNvPr>
          <p:cNvSpPr>
            <a:spLocks noGrp="1"/>
          </p:cNvSpPr>
          <p:nvPr>
            <p:ph type="title"/>
          </p:nvPr>
        </p:nvSpPr>
        <p:spPr/>
        <p:txBody>
          <a:bodyPr/>
          <a:lstStyle/>
          <a:p>
            <a:r>
              <a:rPr lang="en-US" dirty="0"/>
              <a:t>Diagnostics</a:t>
            </a:r>
          </a:p>
        </p:txBody>
      </p:sp>
      <p:sp>
        <p:nvSpPr>
          <p:cNvPr id="3" name="Content Placeholder 2">
            <a:extLst>
              <a:ext uri="{FF2B5EF4-FFF2-40B4-BE49-F238E27FC236}">
                <a16:creationId xmlns:a16="http://schemas.microsoft.com/office/drawing/2014/main" id="{D8662DA0-9392-E7C5-C013-57001825349F}"/>
              </a:ext>
            </a:extLst>
          </p:cNvPr>
          <p:cNvSpPr>
            <a:spLocks noGrp="1"/>
          </p:cNvSpPr>
          <p:nvPr>
            <p:ph idx="1"/>
          </p:nvPr>
        </p:nvSpPr>
        <p:spPr>
          <a:xfrm>
            <a:off x="734786" y="1268082"/>
            <a:ext cx="10722429" cy="5394960"/>
          </a:xfrm>
        </p:spPr>
        <p:txBody>
          <a:bodyPr>
            <a:normAutofit fontScale="92500"/>
          </a:bodyPr>
          <a:lstStyle/>
          <a:p>
            <a:r>
              <a:rPr lang="en-US" b="1" dirty="0"/>
              <a:t>X-ray</a:t>
            </a:r>
            <a:r>
              <a:rPr lang="en-US" dirty="0"/>
              <a:t> (AP and lateral views of the humerus as well as transthoracic and axillary views of the shoulder) </a:t>
            </a:r>
          </a:p>
          <a:p>
            <a:pPr lvl="1"/>
            <a:r>
              <a:rPr lang="en-US" dirty="0"/>
              <a:t>Radiographic features of fractures</a:t>
            </a:r>
          </a:p>
          <a:p>
            <a:pPr lvl="1"/>
            <a:r>
              <a:rPr lang="en-US" dirty="0"/>
              <a:t>In the case of </a:t>
            </a:r>
            <a:r>
              <a:rPr lang="en-US" dirty="0">
                <a:solidFill>
                  <a:srgbClr val="FF0000"/>
                </a:solidFill>
              </a:rPr>
              <a:t>supracondylar fracture</a:t>
            </a:r>
            <a:r>
              <a:rPr lang="en-US" dirty="0"/>
              <a:t>: possibly positive </a:t>
            </a:r>
            <a:r>
              <a:rPr lang="en-US" dirty="0">
                <a:solidFill>
                  <a:srgbClr val="FF0000"/>
                </a:solidFill>
              </a:rPr>
              <a:t>fat pad sign </a:t>
            </a:r>
          </a:p>
          <a:p>
            <a:pPr lvl="2"/>
            <a:r>
              <a:rPr lang="en-US" sz="2400" dirty="0"/>
              <a:t>Represent elbow joint effusion and may indicate an occult fracture </a:t>
            </a:r>
          </a:p>
          <a:p>
            <a:pPr lvl="2"/>
            <a:r>
              <a:rPr lang="en-US" sz="2400" dirty="0"/>
              <a:t>Can be seen on a lateral view of the elbow joint in which the joint is flexed at ∼ 90°</a:t>
            </a:r>
          </a:p>
          <a:p>
            <a:pPr lvl="2"/>
            <a:r>
              <a:rPr lang="en-US" sz="2400" b="1" dirty="0"/>
              <a:t>Posterior fat pad sign</a:t>
            </a:r>
            <a:r>
              <a:rPr lang="en-US" sz="2400" dirty="0"/>
              <a:t>: a radiographic sign characterized by the presence of a lucent crescent in the olecranon fossa (can also be positive in radial head fractures)</a:t>
            </a:r>
          </a:p>
          <a:p>
            <a:pPr lvl="2"/>
            <a:r>
              <a:rPr lang="en-US" sz="2400" b="1" dirty="0"/>
              <a:t>Anterior fat pad sign (sail sign)</a:t>
            </a:r>
            <a:r>
              <a:rPr lang="en-US" sz="2400" dirty="0"/>
              <a:t>: a radiographic sign characterized by the presence of a lucent crescent in the coronoid fossa</a:t>
            </a:r>
          </a:p>
          <a:p>
            <a:pPr lvl="1"/>
            <a:r>
              <a:rPr lang="en-US" dirty="0"/>
              <a:t>In the case of pathological fractures: signs of other entity (e.g., cysts, tumor) </a:t>
            </a:r>
          </a:p>
          <a:p>
            <a:r>
              <a:rPr lang="en-US" b="1" dirty="0"/>
              <a:t>CT</a:t>
            </a:r>
            <a:r>
              <a:rPr lang="en-US" dirty="0"/>
              <a:t>: if x-ray is not diagnostic</a:t>
            </a:r>
          </a:p>
          <a:p>
            <a:r>
              <a:rPr lang="en-US" b="1" dirty="0"/>
              <a:t>MRI</a:t>
            </a:r>
            <a:r>
              <a:rPr lang="en-US" dirty="0"/>
              <a:t>: if pathological fracture is suspected and/or to evaluate rotator cuff injury</a:t>
            </a:r>
          </a:p>
        </p:txBody>
      </p:sp>
    </p:spTree>
    <p:extLst>
      <p:ext uri="{BB962C8B-B14F-4D97-AF65-F5344CB8AC3E}">
        <p14:creationId xmlns:p14="http://schemas.microsoft.com/office/powerpoint/2010/main" val="118007296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52DFC-BB64-10AB-6B12-F737EBBE2421}"/>
              </a:ext>
            </a:extLst>
          </p:cNvPr>
          <p:cNvSpPr>
            <a:spLocks noGrp="1"/>
          </p:cNvSpPr>
          <p:nvPr>
            <p:ph type="title"/>
          </p:nvPr>
        </p:nvSpPr>
        <p:spPr/>
        <p:txBody>
          <a:bodyPr>
            <a:noAutofit/>
          </a:bodyPr>
          <a:lstStyle/>
          <a:p>
            <a:r>
              <a:rPr lang="en-US" sz="2900" b="1" dirty="0"/>
              <a:t>Anterior and posterior fat pad signs in supracondylar humerus fracture</a:t>
            </a:r>
          </a:p>
        </p:txBody>
      </p:sp>
      <p:pic>
        <p:nvPicPr>
          <p:cNvPr id="1026" name="Picture 2" descr="Anterior and posterior fat pad signs in supracondylar humerus fracture">
            <a:extLst>
              <a:ext uri="{FF2B5EF4-FFF2-40B4-BE49-F238E27FC236}">
                <a16:creationId xmlns:a16="http://schemas.microsoft.com/office/drawing/2014/main" id="{88B25186-BC14-CEB4-C23B-B0D9FE43BA1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28"/>
          <a:stretch/>
        </p:blipFill>
        <p:spPr bwMode="auto">
          <a:xfrm>
            <a:off x="1818050" y="1203821"/>
            <a:ext cx="8555900" cy="5560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09201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1D236-535C-5894-A5D7-A9BEC4E48567}"/>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95377DA1-C8FC-51CA-7FC0-2CEE4AE2D5CD}"/>
              </a:ext>
            </a:extLst>
          </p:cNvPr>
          <p:cNvSpPr>
            <a:spLocks noGrp="1"/>
          </p:cNvSpPr>
          <p:nvPr>
            <p:ph idx="1"/>
          </p:nvPr>
        </p:nvSpPr>
        <p:spPr>
          <a:xfrm>
            <a:off x="838200" y="1268082"/>
            <a:ext cx="10515600" cy="5486400"/>
          </a:xfrm>
        </p:spPr>
        <p:txBody>
          <a:bodyPr>
            <a:normAutofit lnSpcReduction="10000"/>
          </a:bodyPr>
          <a:lstStyle/>
          <a:p>
            <a:r>
              <a:rPr lang="en-US" b="1" dirty="0"/>
              <a:t>Conservative therapy</a:t>
            </a:r>
          </a:p>
          <a:p>
            <a:pPr lvl="1"/>
            <a:r>
              <a:rPr lang="en-US" b="1" dirty="0"/>
              <a:t>Indication</a:t>
            </a:r>
            <a:r>
              <a:rPr lang="en-US" dirty="0"/>
              <a:t>: nondisplaced, closed fractures </a:t>
            </a:r>
          </a:p>
          <a:p>
            <a:pPr lvl="1"/>
            <a:r>
              <a:rPr lang="en-US" b="1" dirty="0"/>
              <a:t>Procedures</a:t>
            </a:r>
          </a:p>
          <a:p>
            <a:pPr lvl="2"/>
            <a:r>
              <a:rPr lang="en-US" sz="2200" dirty="0"/>
              <a:t>Hanging-arm cast or coaptation splint and sling for approx. one to two weeks with subsequent follow‑up x‑ray and brace</a:t>
            </a:r>
          </a:p>
          <a:p>
            <a:pPr lvl="2"/>
            <a:r>
              <a:rPr lang="en-US" sz="2200" dirty="0"/>
              <a:t>Early physical therapy to restore function</a:t>
            </a:r>
          </a:p>
          <a:p>
            <a:r>
              <a:rPr lang="en-US" b="1" dirty="0"/>
              <a:t>Surgical treatment</a:t>
            </a:r>
          </a:p>
          <a:p>
            <a:pPr lvl="1"/>
            <a:r>
              <a:rPr lang="en-US" b="1" dirty="0"/>
              <a:t>Indication</a:t>
            </a:r>
            <a:r>
              <a:rPr lang="en-US" dirty="0"/>
              <a:t>: open fractures, displaced fractures that cannot be reduced, associated injuries (nerves, blood vessels), floating elbow (simultaneous humerus and forearm fracture), pseudarthrosis</a:t>
            </a:r>
          </a:p>
          <a:p>
            <a:pPr lvl="1"/>
            <a:r>
              <a:rPr lang="en-US" b="1" dirty="0"/>
              <a:t>Procedures</a:t>
            </a:r>
          </a:p>
          <a:p>
            <a:pPr lvl="2"/>
            <a:r>
              <a:rPr lang="en-US" sz="2200" dirty="0"/>
              <a:t>Internal fixation using plates and screws, or intramedullary implants (especially supracondylar fractures) </a:t>
            </a:r>
          </a:p>
          <a:p>
            <a:pPr lvl="2"/>
            <a:r>
              <a:rPr lang="en-US" sz="2200" dirty="0"/>
              <a:t>External fixation (e.g., open fracture, polytrauma)</a:t>
            </a:r>
          </a:p>
          <a:p>
            <a:pPr lvl="2"/>
            <a:r>
              <a:rPr lang="en-US" sz="2200" dirty="0"/>
              <a:t>Arthroplasty of humeral head or elbow (e.g., in complex fractures), especially in elderly patients</a:t>
            </a:r>
          </a:p>
        </p:txBody>
      </p:sp>
    </p:spTree>
    <p:extLst>
      <p:ext uri="{BB962C8B-B14F-4D97-AF65-F5344CB8AC3E}">
        <p14:creationId xmlns:p14="http://schemas.microsoft.com/office/powerpoint/2010/main" val="7162595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FE72F-1B6A-48AF-0B0D-0D9FD34D0BC2}"/>
              </a:ext>
            </a:extLst>
          </p:cNvPr>
          <p:cNvSpPr>
            <a:spLocks noGrp="1"/>
          </p:cNvSpPr>
          <p:nvPr>
            <p:ph type="title"/>
          </p:nvPr>
        </p:nvSpPr>
        <p:spPr/>
        <p:txBody>
          <a:bodyPr/>
          <a:lstStyle/>
          <a:p>
            <a:r>
              <a:rPr lang="en-US" dirty="0"/>
              <a:t>Complications</a:t>
            </a:r>
          </a:p>
        </p:txBody>
      </p:sp>
      <p:sp>
        <p:nvSpPr>
          <p:cNvPr id="3" name="Content Placeholder 2">
            <a:extLst>
              <a:ext uri="{FF2B5EF4-FFF2-40B4-BE49-F238E27FC236}">
                <a16:creationId xmlns:a16="http://schemas.microsoft.com/office/drawing/2014/main" id="{4E95D5AD-32FE-64A6-42AE-7D5564F70ADC}"/>
              </a:ext>
            </a:extLst>
          </p:cNvPr>
          <p:cNvSpPr>
            <a:spLocks noGrp="1"/>
          </p:cNvSpPr>
          <p:nvPr>
            <p:ph idx="1"/>
          </p:nvPr>
        </p:nvSpPr>
        <p:spPr/>
        <p:txBody>
          <a:bodyPr/>
          <a:lstStyle/>
          <a:p>
            <a:r>
              <a:rPr lang="en-US" b="1" dirty="0"/>
              <a:t>Proximal humerus fracture </a:t>
            </a:r>
          </a:p>
          <a:p>
            <a:pPr lvl="1"/>
            <a:r>
              <a:rPr lang="en-US" dirty="0"/>
              <a:t>Malunion</a:t>
            </a:r>
          </a:p>
          <a:p>
            <a:pPr lvl="1"/>
            <a:r>
              <a:rPr lang="en-US" dirty="0"/>
              <a:t>Tuberosity malunion may cause rotator cuff dysfunction	</a:t>
            </a:r>
          </a:p>
          <a:p>
            <a:pPr lvl="1"/>
            <a:r>
              <a:rPr lang="en-US" dirty="0"/>
              <a:t>Nonunion</a:t>
            </a:r>
          </a:p>
          <a:p>
            <a:pPr lvl="1"/>
            <a:r>
              <a:rPr lang="en-US" dirty="0"/>
              <a:t>AVN (of humeral head)</a:t>
            </a:r>
          </a:p>
          <a:p>
            <a:r>
              <a:rPr lang="en-US" b="1" dirty="0"/>
              <a:t>Humeral shaft fracture</a:t>
            </a:r>
          </a:p>
          <a:p>
            <a:pPr lvl="1"/>
            <a:r>
              <a:rPr lang="en-US" dirty="0"/>
              <a:t>Radial nerve injury</a:t>
            </a:r>
          </a:p>
          <a:p>
            <a:r>
              <a:rPr lang="en-US" b="1" dirty="0"/>
              <a:t>Distal humerus fracture</a:t>
            </a:r>
          </a:p>
          <a:p>
            <a:pPr lvl="1"/>
            <a:r>
              <a:rPr lang="en-US" dirty="0"/>
              <a:t>Malunion and varus deformity of elbow</a:t>
            </a:r>
          </a:p>
          <a:p>
            <a:pPr lvl="1"/>
            <a:r>
              <a:rPr lang="en-US" dirty="0"/>
              <a:t>Brachial artery injury (common)</a:t>
            </a:r>
          </a:p>
        </p:txBody>
      </p:sp>
    </p:spTree>
    <p:extLst>
      <p:ext uri="{BB962C8B-B14F-4D97-AF65-F5344CB8AC3E}">
        <p14:creationId xmlns:p14="http://schemas.microsoft.com/office/powerpoint/2010/main" val="122832443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23A15-50C5-88B0-375B-B6042510C28D}"/>
              </a:ext>
            </a:extLst>
          </p:cNvPr>
          <p:cNvSpPr>
            <a:spLocks noGrp="1"/>
          </p:cNvSpPr>
          <p:nvPr>
            <p:ph type="title"/>
          </p:nvPr>
        </p:nvSpPr>
        <p:spPr/>
        <p:txBody>
          <a:bodyPr/>
          <a:lstStyle/>
          <a:p>
            <a:r>
              <a:rPr lang="en-US" dirty="0"/>
              <a:t>Humerus fracture nerve palsies</a:t>
            </a:r>
          </a:p>
        </p:txBody>
      </p:sp>
      <p:pic>
        <p:nvPicPr>
          <p:cNvPr id="13" name="Content Placeholder 12">
            <a:extLst>
              <a:ext uri="{FF2B5EF4-FFF2-40B4-BE49-F238E27FC236}">
                <a16:creationId xmlns:a16="http://schemas.microsoft.com/office/drawing/2014/main" id="{C8F5C527-734E-1FBE-9266-48DADC26F112}"/>
              </a:ext>
            </a:extLst>
          </p:cNvPr>
          <p:cNvPicPr>
            <a:picLocks noGrp="1" noChangeAspect="1"/>
          </p:cNvPicPr>
          <p:nvPr>
            <p:ph idx="1"/>
          </p:nvPr>
        </p:nvPicPr>
        <p:blipFill>
          <a:blip r:embed="rId2"/>
          <a:stretch>
            <a:fillRect/>
          </a:stretch>
        </p:blipFill>
        <p:spPr>
          <a:xfrm>
            <a:off x="194832" y="1222664"/>
            <a:ext cx="11802336" cy="4720934"/>
          </a:xfrm>
        </p:spPr>
      </p:pic>
    </p:spTree>
    <p:extLst>
      <p:ext uri="{BB962C8B-B14F-4D97-AF65-F5344CB8AC3E}">
        <p14:creationId xmlns:p14="http://schemas.microsoft.com/office/powerpoint/2010/main" val="249647558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64CB0-93F0-2DA7-1F27-89C374D082F2}"/>
              </a:ext>
            </a:extLst>
          </p:cNvPr>
          <p:cNvSpPr>
            <a:spLocks noGrp="1"/>
          </p:cNvSpPr>
          <p:nvPr>
            <p:ph type="title"/>
          </p:nvPr>
        </p:nvSpPr>
        <p:spPr/>
        <p:txBody>
          <a:bodyPr>
            <a:normAutofit/>
          </a:bodyPr>
          <a:lstStyle/>
          <a:p>
            <a:r>
              <a:rPr lang="en-US" dirty="0">
                <a:solidFill>
                  <a:srgbClr val="0070C0"/>
                </a:solidFill>
              </a:rPr>
              <a:t>Proximal humerus fractures</a:t>
            </a:r>
            <a:endParaRPr lang="en-US" dirty="0"/>
          </a:p>
        </p:txBody>
      </p:sp>
      <p:sp>
        <p:nvSpPr>
          <p:cNvPr id="3" name="Content Placeholder 2">
            <a:extLst>
              <a:ext uri="{FF2B5EF4-FFF2-40B4-BE49-F238E27FC236}">
                <a16:creationId xmlns:a16="http://schemas.microsoft.com/office/drawing/2014/main" id="{8539F1A8-D406-1A49-4E06-AFE7F23F4D83}"/>
              </a:ext>
            </a:extLst>
          </p:cNvPr>
          <p:cNvSpPr>
            <a:spLocks noGrp="1"/>
          </p:cNvSpPr>
          <p:nvPr>
            <p:ph idx="1"/>
          </p:nvPr>
        </p:nvSpPr>
        <p:spPr>
          <a:xfrm>
            <a:off x="838200" y="1268082"/>
            <a:ext cx="7279012" cy="4871938"/>
          </a:xfrm>
        </p:spPr>
        <p:txBody>
          <a:bodyPr>
            <a:normAutofit lnSpcReduction="10000"/>
          </a:bodyPr>
          <a:lstStyle/>
          <a:p>
            <a:r>
              <a:rPr lang="en-US" b="1" dirty="0">
                <a:solidFill>
                  <a:srgbClr val="0070C0"/>
                </a:solidFill>
              </a:rPr>
              <a:t>This type of fracture is commonly seen in which demographic ?</a:t>
            </a:r>
          </a:p>
          <a:p>
            <a:pPr lvl="1"/>
            <a:r>
              <a:rPr lang="en-US" sz="2600" dirty="0">
                <a:solidFill>
                  <a:srgbClr val="0070C0"/>
                </a:solidFill>
              </a:rPr>
              <a:t>Elderly due to osteoporosis</a:t>
            </a:r>
          </a:p>
          <a:p>
            <a:r>
              <a:rPr lang="en-US" b="1" dirty="0">
                <a:solidFill>
                  <a:srgbClr val="0070C0"/>
                </a:solidFill>
              </a:rPr>
              <a:t>What is the most common mechanism of injury ?</a:t>
            </a:r>
          </a:p>
          <a:p>
            <a:pPr lvl="1"/>
            <a:r>
              <a:rPr lang="en-US" sz="2600" dirty="0">
                <a:solidFill>
                  <a:srgbClr val="0070C0"/>
                </a:solidFill>
              </a:rPr>
              <a:t>Falls with axial loading on an outstretched hand</a:t>
            </a:r>
          </a:p>
          <a:p>
            <a:r>
              <a:rPr lang="en-US" b="1" dirty="0">
                <a:solidFill>
                  <a:srgbClr val="0070C0"/>
                </a:solidFill>
              </a:rPr>
              <a:t>Which nerve can be injured in this type of fracture ?</a:t>
            </a:r>
          </a:p>
          <a:p>
            <a:pPr lvl="1"/>
            <a:r>
              <a:rPr lang="en-US" sz="2600" dirty="0">
                <a:solidFill>
                  <a:srgbClr val="0070C0"/>
                </a:solidFill>
              </a:rPr>
              <a:t>Axillary nerve</a:t>
            </a:r>
          </a:p>
          <a:p>
            <a:r>
              <a:rPr lang="en-US" b="1" dirty="0">
                <a:solidFill>
                  <a:srgbClr val="0070C0"/>
                </a:solidFill>
              </a:rPr>
              <a:t>Mention a possible complication of this fracture ?</a:t>
            </a:r>
          </a:p>
          <a:p>
            <a:pPr lvl="1"/>
            <a:r>
              <a:rPr lang="en-US" sz="2600" dirty="0">
                <a:solidFill>
                  <a:srgbClr val="0070C0"/>
                </a:solidFill>
              </a:rPr>
              <a:t>AVN of humerus head</a:t>
            </a:r>
          </a:p>
        </p:txBody>
      </p:sp>
      <p:pic>
        <p:nvPicPr>
          <p:cNvPr id="4" name="Picture 6" descr="A picture containing text, x-ray film&#10;&#10;Description automatically generated">
            <a:extLst>
              <a:ext uri="{FF2B5EF4-FFF2-40B4-BE49-F238E27FC236}">
                <a16:creationId xmlns:a16="http://schemas.microsoft.com/office/drawing/2014/main" id="{615A2A2D-1D26-4542-83A3-0276508C46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6" t="16985"/>
          <a:stretch/>
        </p:blipFill>
        <p:spPr>
          <a:xfrm>
            <a:off x="8117212" y="1268083"/>
            <a:ext cx="3236588" cy="27440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5FCCBD7-A1AA-BF3C-9552-6228FC0CDB40}"/>
              </a:ext>
            </a:extLst>
          </p:cNvPr>
          <p:cNvSpPr txBox="1"/>
          <p:nvPr/>
        </p:nvSpPr>
        <p:spPr>
          <a:xfrm>
            <a:off x="0" y="2897"/>
            <a:ext cx="2625334" cy="338554"/>
          </a:xfrm>
          <a:prstGeom prst="rect">
            <a:avLst/>
          </a:prstGeom>
          <a:noFill/>
          <a:ln>
            <a:solidFill>
              <a:srgbClr val="0070C0"/>
            </a:solidFill>
          </a:ln>
        </p:spPr>
        <p:txBody>
          <a:bodyPr wrap="square" rtlCol="0">
            <a:spAutoFit/>
          </a:bodyPr>
          <a:lstStyle/>
          <a:p>
            <a:pPr algn="ctr"/>
            <a:r>
              <a:rPr lang="en-US" sz="1600" dirty="0">
                <a:solidFill>
                  <a:srgbClr val="0070C0"/>
                </a:solidFill>
              </a:rPr>
              <a:t>Proximal humerus fractures</a:t>
            </a:r>
          </a:p>
        </p:txBody>
      </p:sp>
      <p:sp>
        <p:nvSpPr>
          <p:cNvPr id="7" name="TextBox 6">
            <a:extLst>
              <a:ext uri="{FF2B5EF4-FFF2-40B4-BE49-F238E27FC236}">
                <a16:creationId xmlns:a16="http://schemas.microsoft.com/office/drawing/2014/main" id="{35C64E42-3E72-36A9-1B6A-2FFEE29E5C4E}"/>
              </a:ext>
            </a:extLst>
          </p:cNvPr>
          <p:cNvSpPr txBox="1"/>
          <p:nvPr/>
        </p:nvSpPr>
        <p:spPr>
          <a:xfrm>
            <a:off x="0" y="388600"/>
            <a:ext cx="2625334" cy="338554"/>
          </a:xfrm>
          <a:prstGeom prst="rect">
            <a:avLst/>
          </a:prstGeom>
          <a:noFill/>
          <a:ln>
            <a:solidFill>
              <a:srgbClr val="0070C0"/>
            </a:solidFill>
          </a:ln>
        </p:spPr>
        <p:txBody>
          <a:bodyPr wrap="none" rtlCol="0">
            <a:spAutoFit/>
          </a:bodyPr>
          <a:lstStyle/>
          <a:p>
            <a:pPr algn="ctr"/>
            <a:r>
              <a:rPr lang="en-US" sz="1600" dirty="0">
                <a:solidFill>
                  <a:srgbClr val="0070C0"/>
                </a:solidFill>
              </a:rPr>
              <a:t>Osteoporosis related fracture</a:t>
            </a:r>
          </a:p>
        </p:txBody>
      </p:sp>
      <p:sp>
        <p:nvSpPr>
          <p:cNvPr id="8" name="TextBox 7">
            <a:extLst>
              <a:ext uri="{FF2B5EF4-FFF2-40B4-BE49-F238E27FC236}">
                <a16:creationId xmlns:a16="http://schemas.microsoft.com/office/drawing/2014/main" id="{231EC530-7BC5-606B-C5AD-7883D54CBC07}"/>
              </a:ext>
            </a:extLst>
          </p:cNvPr>
          <p:cNvSpPr txBox="1"/>
          <p:nvPr/>
        </p:nvSpPr>
        <p:spPr>
          <a:xfrm>
            <a:off x="10750867" y="2897"/>
            <a:ext cx="1431802" cy="369332"/>
          </a:xfrm>
          <a:prstGeom prst="rect">
            <a:avLst/>
          </a:prstGeom>
          <a:noFill/>
          <a:ln>
            <a:solidFill>
              <a:srgbClr val="0070C0"/>
            </a:solidFill>
          </a:ln>
        </p:spPr>
        <p:txBody>
          <a:bodyPr wrap="none" rtlCol="0">
            <a:spAutoFit/>
          </a:bodyPr>
          <a:lstStyle/>
          <a:p>
            <a:pPr algn="r" rtl="1"/>
            <a:r>
              <a:rPr lang="ar-JO" b="1" dirty="0">
                <a:solidFill>
                  <a:srgbClr val="0070C0"/>
                </a:solidFill>
              </a:rPr>
              <a:t>جدعنة من عندي</a:t>
            </a:r>
            <a:endParaRPr lang="en-US" b="1" dirty="0">
              <a:solidFill>
                <a:srgbClr val="0070C0"/>
              </a:solidFill>
            </a:endParaRPr>
          </a:p>
        </p:txBody>
      </p:sp>
    </p:spTree>
    <p:extLst>
      <p:ext uri="{BB962C8B-B14F-4D97-AF65-F5344CB8AC3E}">
        <p14:creationId xmlns:p14="http://schemas.microsoft.com/office/powerpoint/2010/main" val="370295693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D033B-9B72-2AD8-C7DE-8AC7B629D554}"/>
              </a:ext>
            </a:extLst>
          </p:cNvPr>
          <p:cNvSpPr>
            <a:spLocks noGrp="1"/>
          </p:cNvSpPr>
          <p:nvPr>
            <p:ph type="title"/>
          </p:nvPr>
        </p:nvSpPr>
        <p:spPr/>
        <p:txBody>
          <a:bodyPr>
            <a:normAutofit/>
          </a:bodyPr>
          <a:lstStyle/>
          <a:p>
            <a:r>
              <a:rPr lang="en-US" dirty="0">
                <a:solidFill>
                  <a:srgbClr val="FF0000"/>
                </a:solidFill>
              </a:rPr>
              <a:t>Hx: 7 years old patient</a:t>
            </a:r>
          </a:p>
        </p:txBody>
      </p:sp>
      <p:sp>
        <p:nvSpPr>
          <p:cNvPr id="3" name="Content Placeholder 2">
            <a:extLst>
              <a:ext uri="{FF2B5EF4-FFF2-40B4-BE49-F238E27FC236}">
                <a16:creationId xmlns:a16="http://schemas.microsoft.com/office/drawing/2014/main" id="{F4721D52-EA6B-05E0-85EA-9536B772E4CD}"/>
              </a:ext>
            </a:extLst>
          </p:cNvPr>
          <p:cNvSpPr>
            <a:spLocks noGrp="1"/>
          </p:cNvSpPr>
          <p:nvPr>
            <p:ph idx="1"/>
          </p:nvPr>
        </p:nvSpPr>
        <p:spPr/>
        <p:txBody>
          <a:bodyPr>
            <a:normAutofit fontScale="92500" lnSpcReduction="20000"/>
          </a:bodyPr>
          <a:lstStyle/>
          <a:p>
            <a:pPr marL="0" indent="0">
              <a:buNone/>
            </a:pPr>
            <a:r>
              <a:rPr lang="en-US" dirty="0"/>
              <a:t>What is the management ?</a:t>
            </a:r>
            <a:endParaRPr lang="en-US" dirty="0">
              <a:solidFill>
                <a:srgbClr val="FF0000"/>
              </a:solidFill>
            </a:endParaRPr>
          </a:p>
          <a:p>
            <a:r>
              <a:rPr lang="en-US" dirty="0">
                <a:solidFill>
                  <a:srgbClr val="FF0000"/>
                </a:solidFill>
              </a:rPr>
              <a:t>Arm splint</a:t>
            </a:r>
          </a:p>
          <a:p>
            <a:r>
              <a:rPr lang="en-US" dirty="0"/>
              <a:t>Closed reduction </a:t>
            </a:r>
          </a:p>
          <a:p>
            <a:r>
              <a:rPr lang="en-US" dirty="0"/>
              <a:t>Open reduction </a:t>
            </a:r>
          </a:p>
          <a:p>
            <a:r>
              <a:rPr lang="en-US" dirty="0"/>
              <a:t>ORIF</a:t>
            </a:r>
          </a:p>
          <a:p>
            <a:r>
              <a:rPr lang="en-US" dirty="0"/>
              <a:t>Casting</a:t>
            </a:r>
          </a:p>
          <a:p>
            <a:pPr marL="0" indent="0">
              <a:buNone/>
            </a:pPr>
            <a:r>
              <a:rPr lang="en-US" dirty="0"/>
              <a:t>What is the management ?</a:t>
            </a:r>
            <a:endParaRPr lang="en-US" dirty="0">
              <a:solidFill>
                <a:srgbClr val="FF0000"/>
              </a:solidFill>
            </a:endParaRPr>
          </a:p>
          <a:p>
            <a:r>
              <a:rPr lang="en-US" dirty="0"/>
              <a:t>Open reduction and internal fixation</a:t>
            </a:r>
          </a:p>
          <a:p>
            <a:r>
              <a:rPr lang="en-US" dirty="0"/>
              <a:t>Closed reduction</a:t>
            </a:r>
          </a:p>
          <a:p>
            <a:r>
              <a:rPr lang="en-US" dirty="0">
                <a:solidFill>
                  <a:srgbClr val="FF0000"/>
                </a:solidFill>
              </a:rPr>
              <a:t>Arm sling</a:t>
            </a:r>
          </a:p>
          <a:p>
            <a:r>
              <a:rPr lang="en-US" dirty="0"/>
              <a:t>Surgery</a:t>
            </a:r>
          </a:p>
          <a:p>
            <a:r>
              <a:rPr lang="en-US" dirty="0"/>
              <a:t>Close reduction with wires</a:t>
            </a:r>
          </a:p>
          <a:p>
            <a:endParaRPr lang="en-US" dirty="0"/>
          </a:p>
        </p:txBody>
      </p:sp>
      <p:pic>
        <p:nvPicPr>
          <p:cNvPr id="5" name="object 6">
            <a:extLst>
              <a:ext uri="{FF2B5EF4-FFF2-40B4-BE49-F238E27FC236}">
                <a16:creationId xmlns:a16="http://schemas.microsoft.com/office/drawing/2014/main" id="{7385EC93-BC5C-57FB-9DBC-CFB542DDE21F}"/>
              </a:ext>
            </a:extLst>
          </p:cNvPr>
          <p:cNvPicPr>
            <a:picLocks noGrp="1"/>
          </p:cNvPicPr>
          <p:nvPr>
            <p:ph sz="half" idx="2"/>
          </p:nvPr>
        </p:nvPicPr>
        <p:blipFill>
          <a:blip r:embed="rId2" cstate="print"/>
          <a:stretch>
            <a:fillRect/>
          </a:stretch>
        </p:blipFill>
        <p:spPr>
          <a:xfrm>
            <a:off x="7758113" y="1305026"/>
            <a:ext cx="3595687" cy="262616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C35BED6C-4235-4D56-D888-0DCA7D8DAEBD}"/>
              </a:ext>
            </a:extLst>
          </p:cNvPr>
          <p:cNvSpPr txBox="1"/>
          <p:nvPr/>
        </p:nvSpPr>
        <p:spPr>
          <a:xfrm>
            <a:off x="4644346" y="3722333"/>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4B8BEE7B-7DD6-53A4-1DEA-24D0B2CAADC7}"/>
              </a:ext>
            </a:extLst>
          </p:cNvPr>
          <p:cNvSpPr txBox="1"/>
          <p:nvPr/>
        </p:nvSpPr>
        <p:spPr>
          <a:xfrm>
            <a:off x="4644347" y="1306420"/>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(1)</a:t>
            </a:r>
            <a:endParaRPr lang="en-US" sz="1400" b="1" dirty="0">
              <a:solidFill>
                <a:srgbClr val="FF0000"/>
              </a:solidFill>
            </a:endParaRPr>
          </a:p>
        </p:txBody>
      </p:sp>
      <p:sp>
        <p:nvSpPr>
          <p:cNvPr id="10" name="Rectangle 9">
            <a:extLst>
              <a:ext uri="{FF2B5EF4-FFF2-40B4-BE49-F238E27FC236}">
                <a16:creationId xmlns:a16="http://schemas.microsoft.com/office/drawing/2014/main" id="{8F530666-58E3-1CEE-4B55-03752C8447B1}"/>
              </a:ext>
            </a:extLst>
          </p:cNvPr>
          <p:cNvSpPr/>
          <p:nvPr/>
        </p:nvSpPr>
        <p:spPr>
          <a:xfrm>
            <a:off x="7758113" y="4030110"/>
            <a:ext cx="3595687" cy="214685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This is a proximal non-displaced humerus fracture in the pediatric group. Leaving it alone will result in spontaneous healing and remodeling. There is no need for surgical intervention, just fixation for 3 weeks.</a:t>
            </a:r>
          </a:p>
        </p:txBody>
      </p:sp>
      <p:sp>
        <p:nvSpPr>
          <p:cNvPr id="12" name="TextBox 11">
            <a:extLst>
              <a:ext uri="{FF2B5EF4-FFF2-40B4-BE49-F238E27FC236}">
                <a16:creationId xmlns:a16="http://schemas.microsoft.com/office/drawing/2014/main" id="{982E763D-9F62-4F4C-BCF3-19680B3DF698}"/>
              </a:ext>
            </a:extLst>
          </p:cNvPr>
          <p:cNvSpPr txBox="1"/>
          <p:nvPr/>
        </p:nvSpPr>
        <p:spPr>
          <a:xfrm>
            <a:off x="10904755" y="2897"/>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sp>
        <p:nvSpPr>
          <p:cNvPr id="14" name="TextBox 13">
            <a:extLst>
              <a:ext uri="{FF2B5EF4-FFF2-40B4-BE49-F238E27FC236}">
                <a16:creationId xmlns:a16="http://schemas.microsoft.com/office/drawing/2014/main" id="{0E6E7DC2-61FF-5355-11ED-7E4A44CDD901}"/>
              </a:ext>
            </a:extLst>
          </p:cNvPr>
          <p:cNvSpPr txBox="1"/>
          <p:nvPr/>
        </p:nvSpPr>
        <p:spPr>
          <a:xfrm>
            <a:off x="0" y="2897"/>
            <a:ext cx="2803909" cy="369332"/>
          </a:xfrm>
          <a:prstGeom prst="rect">
            <a:avLst/>
          </a:prstGeom>
          <a:noFill/>
          <a:ln>
            <a:solidFill>
              <a:srgbClr val="FF0000"/>
            </a:solidFill>
          </a:ln>
        </p:spPr>
        <p:txBody>
          <a:bodyPr wrap="square" rtlCol="0">
            <a:spAutoFit/>
          </a:bodyPr>
          <a:lstStyle/>
          <a:p>
            <a:pPr algn="ctr"/>
            <a:r>
              <a:rPr lang="en-US" dirty="0">
                <a:solidFill>
                  <a:srgbClr val="FF0000"/>
                </a:solidFill>
              </a:rPr>
              <a:t>Proximal humerus fractures</a:t>
            </a:r>
          </a:p>
        </p:txBody>
      </p:sp>
      <p:sp>
        <p:nvSpPr>
          <p:cNvPr id="15" name="TextBox 14">
            <a:extLst>
              <a:ext uri="{FF2B5EF4-FFF2-40B4-BE49-F238E27FC236}">
                <a16:creationId xmlns:a16="http://schemas.microsoft.com/office/drawing/2014/main" id="{14652258-07C5-62E6-33F3-4747EA4ED192}"/>
              </a:ext>
            </a:extLst>
          </p:cNvPr>
          <p:cNvSpPr txBox="1"/>
          <p:nvPr/>
        </p:nvSpPr>
        <p:spPr>
          <a:xfrm>
            <a:off x="0" y="390735"/>
            <a:ext cx="2803909" cy="369332"/>
          </a:xfrm>
          <a:prstGeom prst="rect">
            <a:avLst/>
          </a:prstGeom>
          <a:noFill/>
          <a:ln>
            <a:solidFill>
              <a:srgbClr val="FF0000"/>
            </a:solidFill>
          </a:ln>
        </p:spPr>
        <p:txBody>
          <a:bodyPr wrap="none" rtlCol="0">
            <a:spAutoFit/>
          </a:bodyPr>
          <a:lstStyle/>
          <a:p>
            <a:pPr algn="ctr"/>
            <a:r>
              <a:rPr lang="en-US" dirty="0">
                <a:solidFill>
                  <a:srgbClr val="FF0000"/>
                </a:solidFill>
              </a:rPr>
              <a:t>Common Pediatric fractures</a:t>
            </a:r>
          </a:p>
        </p:txBody>
      </p:sp>
    </p:spTree>
    <p:extLst>
      <p:ext uri="{BB962C8B-B14F-4D97-AF65-F5344CB8AC3E}">
        <p14:creationId xmlns:p14="http://schemas.microsoft.com/office/powerpoint/2010/main" val="24454711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E821DB-8564-36A1-1EB6-DF4F4A63E2B3}"/>
              </a:ext>
            </a:extLst>
          </p:cNvPr>
          <p:cNvSpPr>
            <a:spLocks noGrp="1"/>
          </p:cNvSpPr>
          <p:nvPr>
            <p:ph type="title"/>
          </p:nvPr>
        </p:nvSpPr>
        <p:spPr/>
        <p:txBody>
          <a:bodyPr/>
          <a:lstStyle/>
          <a:p>
            <a:r>
              <a:rPr lang="en-US" dirty="0"/>
              <a:t>Hx: 7 years old patient</a:t>
            </a:r>
          </a:p>
        </p:txBody>
      </p:sp>
      <p:sp>
        <p:nvSpPr>
          <p:cNvPr id="18" name="Content Placeholder 17">
            <a:extLst>
              <a:ext uri="{FF2B5EF4-FFF2-40B4-BE49-F238E27FC236}">
                <a16:creationId xmlns:a16="http://schemas.microsoft.com/office/drawing/2014/main" id="{A60E6F28-DBEB-72AB-3673-34E9AAB67A20}"/>
              </a:ext>
            </a:extLst>
          </p:cNvPr>
          <p:cNvSpPr>
            <a:spLocks noGrp="1"/>
          </p:cNvSpPr>
          <p:nvPr>
            <p:ph idx="1"/>
          </p:nvPr>
        </p:nvSpPr>
        <p:spPr/>
        <p:txBody>
          <a:bodyPr/>
          <a:lstStyle/>
          <a:p>
            <a:pPr marL="0" indent="0" algn="ctr">
              <a:buNone/>
            </a:pPr>
            <a:r>
              <a:rPr lang="en-US" dirty="0"/>
              <a:t>This patient was treated with external fixation only (e.g., Arm splint)</a:t>
            </a:r>
          </a:p>
        </p:txBody>
      </p:sp>
      <p:grpSp>
        <p:nvGrpSpPr>
          <p:cNvPr id="24" name="Group 23">
            <a:extLst>
              <a:ext uri="{FF2B5EF4-FFF2-40B4-BE49-F238E27FC236}">
                <a16:creationId xmlns:a16="http://schemas.microsoft.com/office/drawing/2014/main" id="{480A0751-B605-B1C8-5B4F-43E007FB0774}"/>
              </a:ext>
            </a:extLst>
          </p:cNvPr>
          <p:cNvGrpSpPr/>
          <p:nvPr/>
        </p:nvGrpSpPr>
        <p:grpSpPr>
          <a:xfrm>
            <a:off x="990600" y="1874361"/>
            <a:ext cx="9826646" cy="4238625"/>
            <a:chOff x="990600" y="1874361"/>
            <a:chExt cx="9826646" cy="4238625"/>
          </a:xfrm>
        </p:grpSpPr>
        <p:pic>
          <p:nvPicPr>
            <p:cNvPr id="19" name="Google Shape;481;p55">
              <a:extLst>
                <a:ext uri="{FF2B5EF4-FFF2-40B4-BE49-F238E27FC236}">
                  <a16:creationId xmlns:a16="http://schemas.microsoft.com/office/drawing/2014/main" id="{4C17C491-30E9-68C3-79B4-59C3E261783E}"/>
                </a:ext>
              </a:extLst>
            </p:cNvPr>
            <p:cNvPicPr preferRelativeResize="0">
              <a:picLocks/>
            </p:cNvPicPr>
            <p:nvPr/>
          </p:nvPicPr>
          <p:blipFill rotWithShape="1">
            <a:blip r:embed="rId2">
              <a:alphaModFix/>
            </a:blip>
            <a:srcRect/>
            <a:stretch/>
          </p:blipFill>
          <p:spPr>
            <a:xfrm>
              <a:off x="990600" y="1874361"/>
              <a:ext cx="4876800" cy="4238625"/>
            </a:xfrm>
            <a:prstGeom prst="rect">
              <a:avLst/>
            </a:prstGeom>
            <a:ln>
              <a:noFill/>
            </a:ln>
            <a:effectLst>
              <a:outerShdw blurRad="292100" dist="139700" dir="2700000" algn="tl" rotWithShape="0">
                <a:srgbClr val="333333">
                  <a:alpha val="65000"/>
                </a:srgbClr>
              </a:outerShdw>
            </a:effectLst>
          </p:spPr>
        </p:pic>
        <p:pic>
          <p:nvPicPr>
            <p:cNvPr id="20" name="Google Shape;482;p55">
              <a:extLst>
                <a:ext uri="{FF2B5EF4-FFF2-40B4-BE49-F238E27FC236}">
                  <a16:creationId xmlns:a16="http://schemas.microsoft.com/office/drawing/2014/main" id="{CF80A51F-BA03-8B2D-5925-0AEDEA3161B7}"/>
                </a:ext>
              </a:extLst>
            </p:cNvPr>
            <p:cNvPicPr preferRelativeResize="0">
              <a:picLocks/>
            </p:cNvPicPr>
            <p:nvPr/>
          </p:nvPicPr>
          <p:blipFill rotWithShape="1">
            <a:blip r:embed="rId3">
              <a:alphaModFix/>
            </a:blip>
            <a:srcRect/>
            <a:stretch/>
          </p:blipFill>
          <p:spPr>
            <a:xfrm>
              <a:off x="6708754" y="1874362"/>
              <a:ext cx="4108492" cy="4238624"/>
            </a:xfrm>
            <a:prstGeom prst="rect">
              <a:avLst/>
            </a:prstGeom>
            <a:ln>
              <a:noFill/>
            </a:ln>
            <a:effectLst>
              <a:outerShdw blurRad="292100" dist="139700" dir="2700000" algn="tl" rotWithShape="0">
                <a:srgbClr val="333333">
                  <a:alpha val="65000"/>
                </a:srgbClr>
              </a:outerShdw>
            </a:effectLst>
          </p:spPr>
        </p:pic>
        <p:cxnSp>
          <p:nvCxnSpPr>
            <p:cNvPr id="21" name="Straight Arrow Connector 20">
              <a:extLst>
                <a:ext uri="{FF2B5EF4-FFF2-40B4-BE49-F238E27FC236}">
                  <a16:creationId xmlns:a16="http://schemas.microsoft.com/office/drawing/2014/main" id="{34698912-4EBB-CCE5-D601-2232C8310695}"/>
                </a:ext>
              </a:extLst>
            </p:cNvPr>
            <p:cNvCxnSpPr>
              <a:stCxn id="19" idx="3"/>
              <a:endCxn id="20" idx="1"/>
            </p:cNvCxnSpPr>
            <p:nvPr/>
          </p:nvCxnSpPr>
          <p:spPr>
            <a:xfrm>
              <a:off x="5867400" y="3993674"/>
              <a:ext cx="84135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138125E-AEE8-E48A-A292-057938FCF685}"/>
                </a:ext>
              </a:extLst>
            </p:cNvPr>
            <p:cNvSpPr txBox="1"/>
            <p:nvPr/>
          </p:nvSpPr>
          <p:spPr>
            <a:xfrm>
              <a:off x="990600" y="5743654"/>
              <a:ext cx="4876799" cy="369332"/>
            </a:xfrm>
            <a:prstGeom prst="rect">
              <a:avLst/>
            </a:prstGeom>
            <a:solidFill>
              <a:schemeClr val="bg1"/>
            </a:solidFill>
          </p:spPr>
          <p:txBody>
            <a:bodyPr wrap="square" rtlCol="0">
              <a:spAutoFit/>
            </a:bodyPr>
            <a:lstStyle/>
            <a:p>
              <a:pPr algn="ctr"/>
              <a:r>
                <a:rPr lang="en-US" dirty="0"/>
                <a:t>Before</a:t>
              </a:r>
            </a:p>
          </p:txBody>
        </p:sp>
        <p:sp>
          <p:nvSpPr>
            <p:cNvPr id="23" name="TextBox 22">
              <a:extLst>
                <a:ext uri="{FF2B5EF4-FFF2-40B4-BE49-F238E27FC236}">
                  <a16:creationId xmlns:a16="http://schemas.microsoft.com/office/drawing/2014/main" id="{DD76ECD0-4ACD-E69A-A3C8-D8F3AACB42A1}"/>
                </a:ext>
              </a:extLst>
            </p:cNvPr>
            <p:cNvSpPr txBox="1"/>
            <p:nvPr/>
          </p:nvSpPr>
          <p:spPr>
            <a:xfrm>
              <a:off x="6708754" y="5743654"/>
              <a:ext cx="4108492" cy="369332"/>
            </a:xfrm>
            <a:prstGeom prst="rect">
              <a:avLst/>
            </a:prstGeom>
            <a:solidFill>
              <a:schemeClr val="bg1"/>
            </a:solidFill>
          </p:spPr>
          <p:txBody>
            <a:bodyPr wrap="square" rtlCol="0">
              <a:spAutoFit/>
            </a:bodyPr>
            <a:lstStyle/>
            <a:p>
              <a:pPr algn="ctr"/>
              <a:r>
                <a:rPr lang="en-US" dirty="0"/>
                <a:t>After</a:t>
              </a:r>
            </a:p>
          </p:txBody>
        </p:sp>
      </p:grpSp>
      <p:sp>
        <p:nvSpPr>
          <p:cNvPr id="26" name="TextBox 25">
            <a:extLst>
              <a:ext uri="{FF2B5EF4-FFF2-40B4-BE49-F238E27FC236}">
                <a16:creationId xmlns:a16="http://schemas.microsoft.com/office/drawing/2014/main" id="{FE409D46-5BF6-3E3A-6A36-4D5F66ED4CC8}"/>
              </a:ext>
            </a:extLst>
          </p:cNvPr>
          <p:cNvSpPr txBox="1"/>
          <p:nvPr/>
        </p:nvSpPr>
        <p:spPr>
          <a:xfrm>
            <a:off x="0" y="390735"/>
            <a:ext cx="2803909" cy="369332"/>
          </a:xfrm>
          <a:prstGeom prst="rect">
            <a:avLst/>
          </a:prstGeom>
          <a:noFill/>
          <a:ln>
            <a:solidFill>
              <a:srgbClr val="0070C0"/>
            </a:solidFill>
          </a:ln>
        </p:spPr>
        <p:txBody>
          <a:bodyPr wrap="none" rtlCol="0">
            <a:spAutoFit/>
          </a:bodyPr>
          <a:lstStyle/>
          <a:p>
            <a:pPr algn="ctr"/>
            <a:r>
              <a:rPr lang="en-US" dirty="0">
                <a:solidFill>
                  <a:srgbClr val="0070C0"/>
                </a:solidFill>
              </a:rPr>
              <a:t>Common Pediatric fractures</a:t>
            </a:r>
          </a:p>
        </p:txBody>
      </p:sp>
      <p:sp>
        <p:nvSpPr>
          <p:cNvPr id="27" name="TextBox 26">
            <a:extLst>
              <a:ext uri="{FF2B5EF4-FFF2-40B4-BE49-F238E27FC236}">
                <a16:creationId xmlns:a16="http://schemas.microsoft.com/office/drawing/2014/main" id="{E772613F-CD0F-624C-A26D-B3D2282C4229}"/>
              </a:ext>
            </a:extLst>
          </p:cNvPr>
          <p:cNvSpPr txBox="1"/>
          <p:nvPr/>
        </p:nvSpPr>
        <p:spPr>
          <a:xfrm>
            <a:off x="0" y="2897"/>
            <a:ext cx="2803909" cy="369332"/>
          </a:xfrm>
          <a:prstGeom prst="rect">
            <a:avLst/>
          </a:prstGeom>
          <a:noFill/>
          <a:ln>
            <a:solidFill>
              <a:srgbClr val="0070C0"/>
            </a:solidFill>
          </a:ln>
        </p:spPr>
        <p:txBody>
          <a:bodyPr wrap="square" rtlCol="0">
            <a:spAutoFit/>
          </a:bodyPr>
          <a:lstStyle/>
          <a:p>
            <a:pPr algn="ctr"/>
            <a:r>
              <a:rPr lang="en-US" dirty="0">
                <a:solidFill>
                  <a:srgbClr val="0070C0"/>
                </a:solidFill>
              </a:rPr>
              <a:t>Proximal humerus fractures</a:t>
            </a:r>
          </a:p>
        </p:txBody>
      </p:sp>
    </p:spTree>
    <p:extLst>
      <p:ext uri="{BB962C8B-B14F-4D97-AF65-F5344CB8AC3E}">
        <p14:creationId xmlns:p14="http://schemas.microsoft.com/office/powerpoint/2010/main" val="1747653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BB3225-A4D9-D5BC-556A-19AE6D6FBAF7}"/>
              </a:ext>
            </a:extLst>
          </p:cNvPr>
          <p:cNvSpPr>
            <a:spLocks noGrp="1"/>
          </p:cNvSpPr>
          <p:nvPr>
            <p:ph type="title"/>
          </p:nvPr>
        </p:nvSpPr>
        <p:spPr/>
        <p:txBody>
          <a:bodyPr/>
          <a:lstStyle/>
          <a:p>
            <a:r>
              <a:rPr lang="en-US" dirty="0"/>
              <a:t>Fracture patterns</a:t>
            </a:r>
          </a:p>
        </p:txBody>
      </p:sp>
      <p:pic>
        <p:nvPicPr>
          <p:cNvPr id="7" name="Picture 4" descr="ya">
            <a:extLst>
              <a:ext uri="{FF2B5EF4-FFF2-40B4-BE49-F238E27FC236}">
                <a16:creationId xmlns:a16="http://schemas.microsoft.com/office/drawing/2014/main" id="{5AB0047D-D52F-26BB-F6F6-704BA7A500D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279921" y="1359307"/>
            <a:ext cx="6932648" cy="47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F05846DC-8A80-D40A-6737-B03719624479}"/>
              </a:ext>
            </a:extLst>
          </p:cNvPr>
          <p:cNvSpPr>
            <a:spLocks noGrp="1"/>
          </p:cNvSpPr>
          <p:nvPr>
            <p:ph sz="half" idx="2"/>
          </p:nvPr>
        </p:nvSpPr>
        <p:spPr>
          <a:xfrm>
            <a:off x="7380514" y="1306850"/>
            <a:ext cx="4531565" cy="4817657"/>
          </a:xfrm>
        </p:spPr>
        <p:txBody>
          <a:bodyPr>
            <a:normAutofit/>
          </a:bodyPr>
          <a:lstStyle/>
          <a:p>
            <a:pPr marL="0" indent="0" algn="ctr">
              <a:buNone/>
            </a:pPr>
            <a:r>
              <a:rPr lang="en-US" sz="2600" b="1" dirty="0"/>
              <a:t>Fracture: Mechanism of trauma</a:t>
            </a:r>
          </a:p>
          <a:p>
            <a:pPr>
              <a:buFont typeface="Wingdings" panose="05000000000000000000" pitchFamily="2" charset="2"/>
              <a:buChar char="§"/>
            </a:pPr>
            <a:r>
              <a:rPr lang="en-US" sz="2400" b="1" dirty="0"/>
              <a:t>Transverse</a:t>
            </a:r>
            <a:r>
              <a:rPr lang="en-US" sz="2400" dirty="0"/>
              <a:t>: Direct trauma or Indirect trauma</a:t>
            </a:r>
          </a:p>
          <a:p>
            <a:pPr>
              <a:buFont typeface="Wingdings" panose="05000000000000000000" pitchFamily="2" charset="2"/>
              <a:buChar char="§"/>
            </a:pPr>
            <a:r>
              <a:rPr lang="en-US" sz="2400" b="1" dirty="0"/>
              <a:t>Oblique</a:t>
            </a:r>
            <a:r>
              <a:rPr lang="en-US" sz="2400" dirty="0"/>
              <a:t>: Indirect trauma</a:t>
            </a:r>
          </a:p>
          <a:p>
            <a:pPr>
              <a:buFont typeface="Wingdings" panose="05000000000000000000" pitchFamily="2" charset="2"/>
              <a:buChar char="§"/>
            </a:pPr>
            <a:r>
              <a:rPr lang="en-US" sz="2400" b="1" dirty="0"/>
              <a:t>Spiral</a:t>
            </a:r>
            <a:r>
              <a:rPr lang="en-US" sz="2400" dirty="0"/>
              <a:t>: Twisting trauma</a:t>
            </a:r>
          </a:p>
          <a:p>
            <a:pPr>
              <a:buFont typeface="Wingdings" panose="05000000000000000000" pitchFamily="2" charset="2"/>
              <a:buChar char="§"/>
            </a:pPr>
            <a:r>
              <a:rPr lang="en-US" sz="2400" b="1" dirty="0"/>
              <a:t>Comminuted</a:t>
            </a:r>
            <a:r>
              <a:rPr lang="en-US" sz="2400" dirty="0"/>
              <a:t>: Direct trauma</a:t>
            </a:r>
          </a:p>
          <a:p>
            <a:pPr>
              <a:buFont typeface="Wingdings" panose="05000000000000000000" pitchFamily="2" charset="2"/>
              <a:buChar char="§"/>
            </a:pPr>
            <a:endParaRPr lang="en-US" sz="2400" dirty="0"/>
          </a:p>
          <a:p>
            <a:pPr marL="0" indent="0">
              <a:buNone/>
            </a:pPr>
            <a:r>
              <a:rPr lang="en-US" sz="2400" b="1" dirty="0"/>
              <a:t>Note</a:t>
            </a:r>
            <a:r>
              <a:rPr lang="en-US" sz="2400" dirty="0"/>
              <a:t>: Butterfly fragments are large, triangular fracture fragments seen commonly in comminuted long bone fractures.</a:t>
            </a:r>
          </a:p>
        </p:txBody>
      </p:sp>
    </p:spTree>
    <p:extLst>
      <p:ext uri="{BB962C8B-B14F-4D97-AF65-F5344CB8AC3E}">
        <p14:creationId xmlns:p14="http://schemas.microsoft.com/office/powerpoint/2010/main" val="73989916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78A32-74C4-9B3E-8A84-085CC7E3215A}"/>
              </a:ext>
            </a:extLst>
          </p:cNvPr>
          <p:cNvSpPr>
            <a:spLocks noGrp="1"/>
          </p:cNvSpPr>
          <p:nvPr>
            <p:ph type="title"/>
          </p:nvPr>
        </p:nvSpPr>
        <p:spPr/>
        <p:txBody>
          <a:bodyPr/>
          <a:lstStyle/>
          <a:p>
            <a:r>
              <a:rPr lang="en-US" dirty="0"/>
              <a:t>Humeral midshaft fracture</a:t>
            </a:r>
          </a:p>
        </p:txBody>
      </p:sp>
      <p:sp>
        <p:nvSpPr>
          <p:cNvPr id="3" name="Content Placeholder 2">
            <a:extLst>
              <a:ext uri="{FF2B5EF4-FFF2-40B4-BE49-F238E27FC236}">
                <a16:creationId xmlns:a16="http://schemas.microsoft.com/office/drawing/2014/main" id="{0A8077A2-5AB5-AE11-DAB5-1C916A5971D1}"/>
              </a:ext>
            </a:extLst>
          </p:cNvPr>
          <p:cNvSpPr>
            <a:spLocks noGrp="1"/>
          </p:cNvSpPr>
          <p:nvPr>
            <p:ph idx="1"/>
          </p:nvPr>
        </p:nvSpPr>
        <p:spPr>
          <a:xfrm>
            <a:off x="838200" y="1268082"/>
            <a:ext cx="6906208" cy="4871938"/>
          </a:xfrm>
        </p:spPr>
        <p:txBody>
          <a:bodyPr/>
          <a:lstStyle/>
          <a:p>
            <a:r>
              <a:rPr lang="en-US" b="1" dirty="0"/>
              <a:t>Which nerve is most probably to be injured in this fracture ?</a:t>
            </a:r>
          </a:p>
          <a:p>
            <a:pPr lvl="1"/>
            <a:r>
              <a:rPr lang="en-US" dirty="0"/>
              <a:t>Radial Nerve</a:t>
            </a:r>
          </a:p>
          <a:p>
            <a:r>
              <a:rPr lang="en-US" b="1" dirty="0"/>
              <a:t>What is the function of the most probably injured nerve ?</a:t>
            </a:r>
          </a:p>
          <a:p>
            <a:pPr lvl="1"/>
            <a:r>
              <a:rPr lang="en-US" dirty="0"/>
              <a:t>Extension (Dorsiflexion) of wrist</a:t>
            </a:r>
          </a:p>
          <a:p>
            <a:r>
              <a:rPr lang="en-US" sz="2800" b="1" dirty="0"/>
              <a:t>How do you test the nerve most probably injured in this fracture ?</a:t>
            </a:r>
          </a:p>
          <a:p>
            <a:pPr lvl="1"/>
            <a:r>
              <a:rPr lang="en-US" dirty="0"/>
              <a:t>Dorsiflexion of the wrist </a:t>
            </a:r>
          </a:p>
          <a:p>
            <a:pPr lvl="1"/>
            <a:endParaRPr lang="en-US" dirty="0"/>
          </a:p>
        </p:txBody>
      </p:sp>
      <p:pic>
        <p:nvPicPr>
          <p:cNvPr id="4" name="object 7">
            <a:extLst>
              <a:ext uri="{FF2B5EF4-FFF2-40B4-BE49-F238E27FC236}">
                <a16:creationId xmlns:a16="http://schemas.microsoft.com/office/drawing/2014/main" id="{4290DE58-BB0B-D437-429B-D0A307DBE084}"/>
              </a:ext>
            </a:extLst>
          </p:cNvPr>
          <p:cNvPicPr>
            <a:picLocks/>
          </p:cNvPicPr>
          <p:nvPr/>
        </p:nvPicPr>
        <p:blipFill rotWithShape="1">
          <a:blip r:embed="rId2" cstate="print"/>
          <a:srcRect l="13018" r="19942"/>
          <a:stretch/>
        </p:blipFill>
        <p:spPr>
          <a:xfrm>
            <a:off x="7877732" y="1268081"/>
            <a:ext cx="3476068" cy="4871937"/>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F89F4682-6815-057D-24B9-0710D474A16C}"/>
              </a:ext>
            </a:extLst>
          </p:cNvPr>
          <p:cNvSpPr txBox="1"/>
          <p:nvPr/>
        </p:nvSpPr>
        <p:spPr>
          <a:xfrm>
            <a:off x="44354" y="3901719"/>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(1)</a:t>
            </a:r>
            <a:endParaRPr lang="en-US" sz="1400" b="1" dirty="0">
              <a:solidFill>
                <a:srgbClr val="FF0000"/>
              </a:solidFill>
            </a:endParaRPr>
          </a:p>
        </p:txBody>
      </p:sp>
      <p:sp>
        <p:nvSpPr>
          <p:cNvPr id="6" name="TextBox 5">
            <a:extLst>
              <a:ext uri="{FF2B5EF4-FFF2-40B4-BE49-F238E27FC236}">
                <a16:creationId xmlns:a16="http://schemas.microsoft.com/office/drawing/2014/main" id="{9262BECA-A7AB-F612-1558-01ADFA781CAB}"/>
              </a:ext>
            </a:extLst>
          </p:cNvPr>
          <p:cNvSpPr txBox="1"/>
          <p:nvPr/>
        </p:nvSpPr>
        <p:spPr>
          <a:xfrm>
            <a:off x="44354" y="1335803"/>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7" name="TextBox 6">
            <a:extLst>
              <a:ext uri="{FF2B5EF4-FFF2-40B4-BE49-F238E27FC236}">
                <a16:creationId xmlns:a16="http://schemas.microsoft.com/office/drawing/2014/main" id="{08905F27-1E3F-541F-7B7E-A89082B200B4}"/>
              </a:ext>
            </a:extLst>
          </p:cNvPr>
          <p:cNvSpPr txBox="1"/>
          <p:nvPr/>
        </p:nvSpPr>
        <p:spPr>
          <a:xfrm>
            <a:off x="44354" y="2614096"/>
            <a:ext cx="838691" cy="307777"/>
          </a:xfrm>
          <a:prstGeom prst="rect">
            <a:avLst/>
          </a:prstGeom>
          <a:noFill/>
          <a:ln w="19050">
            <a:solidFill>
              <a:srgbClr val="FF0000"/>
            </a:solidFill>
          </a:ln>
        </p:spPr>
        <p:txBody>
          <a:bodyPr wrap="none" rtlCol="0">
            <a:spAutoFit/>
          </a:bodyPr>
          <a:lstStyle/>
          <a:p>
            <a:pPr algn="r" rtl="1"/>
            <a:r>
              <a:rPr lang="ar-JO" sz="1400" b="1" dirty="0">
                <a:solidFill>
                  <a:srgbClr val="FF0000"/>
                </a:solidFill>
              </a:rPr>
              <a:t>سنوات (6)</a:t>
            </a:r>
            <a:endParaRPr lang="en-US" sz="1400" b="1" dirty="0">
              <a:solidFill>
                <a:srgbClr val="FF0000"/>
              </a:solidFill>
            </a:endParaRPr>
          </a:p>
        </p:txBody>
      </p:sp>
      <p:sp>
        <p:nvSpPr>
          <p:cNvPr id="8" name="TextBox 7">
            <a:extLst>
              <a:ext uri="{FF2B5EF4-FFF2-40B4-BE49-F238E27FC236}">
                <a16:creationId xmlns:a16="http://schemas.microsoft.com/office/drawing/2014/main" id="{767E659A-9F6E-9363-89C5-677F1E661BD7}"/>
              </a:ext>
            </a:extLst>
          </p:cNvPr>
          <p:cNvSpPr txBox="1"/>
          <p:nvPr/>
        </p:nvSpPr>
        <p:spPr>
          <a:xfrm>
            <a:off x="10904755" y="2897"/>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sp>
        <p:nvSpPr>
          <p:cNvPr id="9" name="TextBox 8">
            <a:extLst>
              <a:ext uri="{FF2B5EF4-FFF2-40B4-BE49-F238E27FC236}">
                <a16:creationId xmlns:a16="http://schemas.microsoft.com/office/drawing/2014/main" id="{FB67C357-DB73-6E69-C8C6-A33EAA751386}"/>
              </a:ext>
            </a:extLst>
          </p:cNvPr>
          <p:cNvSpPr txBox="1"/>
          <p:nvPr/>
        </p:nvSpPr>
        <p:spPr>
          <a:xfrm>
            <a:off x="0" y="2897"/>
            <a:ext cx="2416629" cy="369332"/>
          </a:xfrm>
          <a:prstGeom prst="rect">
            <a:avLst/>
          </a:prstGeom>
          <a:noFill/>
          <a:ln>
            <a:solidFill>
              <a:srgbClr val="FF0000"/>
            </a:solidFill>
          </a:ln>
        </p:spPr>
        <p:txBody>
          <a:bodyPr wrap="square" rtlCol="0">
            <a:spAutoFit/>
          </a:bodyPr>
          <a:lstStyle/>
          <a:p>
            <a:pPr algn="ctr"/>
            <a:r>
              <a:rPr lang="en-US" dirty="0">
                <a:solidFill>
                  <a:srgbClr val="FF0000"/>
                </a:solidFill>
              </a:rPr>
              <a:t>Humeral shaft fractures</a:t>
            </a:r>
          </a:p>
        </p:txBody>
      </p:sp>
    </p:spTree>
    <p:extLst>
      <p:ext uri="{BB962C8B-B14F-4D97-AF65-F5344CB8AC3E}">
        <p14:creationId xmlns:p14="http://schemas.microsoft.com/office/powerpoint/2010/main" val="220783673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0A816-555F-4FDD-0776-BFFB253F365C}"/>
              </a:ext>
            </a:extLst>
          </p:cNvPr>
          <p:cNvSpPr>
            <a:spLocks noGrp="1"/>
          </p:cNvSpPr>
          <p:nvPr>
            <p:ph type="title"/>
          </p:nvPr>
        </p:nvSpPr>
        <p:spPr/>
        <p:txBody>
          <a:bodyPr/>
          <a:lstStyle/>
          <a:p>
            <a:r>
              <a:rPr lang="en-US" spc="5" dirty="0"/>
              <a:t>Supracondylar fracture</a:t>
            </a:r>
            <a:endParaRPr lang="en-US" dirty="0"/>
          </a:p>
        </p:txBody>
      </p:sp>
      <p:sp>
        <p:nvSpPr>
          <p:cNvPr id="4" name="Content Placeholder 3">
            <a:extLst>
              <a:ext uri="{FF2B5EF4-FFF2-40B4-BE49-F238E27FC236}">
                <a16:creationId xmlns:a16="http://schemas.microsoft.com/office/drawing/2014/main" id="{E93D62B6-6B11-63EC-D850-FA0992D4B262}"/>
              </a:ext>
            </a:extLst>
          </p:cNvPr>
          <p:cNvSpPr>
            <a:spLocks noGrp="1"/>
          </p:cNvSpPr>
          <p:nvPr>
            <p:ph idx="1"/>
          </p:nvPr>
        </p:nvSpPr>
        <p:spPr/>
        <p:txBody>
          <a:bodyPr/>
          <a:lstStyle/>
          <a:p>
            <a:r>
              <a:rPr lang="en-US" b="1" dirty="0">
                <a:solidFill>
                  <a:srgbClr val="0070C0"/>
                </a:solidFill>
              </a:rPr>
              <a:t>This type of fracture is commonly seen in which demographic ?</a:t>
            </a:r>
          </a:p>
          <a:p>
            <a:pPr lvl="1"/>
            <a:r>
              <a:rPr lang="en-US" sz="2600" dirty="0">
                <a:solidFill>
                  <a:srgbClr val="0070C0"/>
                </a:solidFill>
              </a:rPr>
              <a:t>In pediatrics</a:t>
            </a:r>
            <a:endParaRPr lang="en-US" sz="2800" b="1" spc="-5" dirty="0"/>
          </a:p>
          <a:p>
            <a:r>
              <a:rPr lang="en-US" sz="2800" b="1" spc="-5" dirty="0"/>
              <a:t>What</a:t>
            </a:r>
            <a:r>
              <a:rPr lang="en-US" sz="2800" b="1" spc="-60" dirty="0"/>
              <a:t> </a:t>
            </a:r>
            <a:r>
              <a:rPr lang="en-US" sz="2800" b="1" dirty="0"/>
              <a:t>type</a:t>
            </a:r>
            <a:r>
              <a:rPr lang="en-US" sz="2800" b="1" spc="-20" dirty="0"/>
              <a:t> </a:t>
            </a:r>
            <a:r>
              <a:rPr lang="en-US" sz="2800" b="1" spc="5" dirty="0"/>
              <a:t>of</a:t>
            </a:r>
            <a:r>
              <a:rPr lang="en-US" sz="2800" b="1" spc="-25" dirty="0"/>
              <a:t> </a:t>
            </a:r>
            <a:r>
              <a:rPr lang="en-US" sz="2800" b="1" spc="-10" dirty="0"/>
              <a:t>fracture</a:t>
            </a:r>
            <a:r>
              <a:rPr lang="en-US" sz="2800" b="1" spc="-45" dirty="0"/>
              <a:t> </a:t>
            </a:r>
            <a:r>
              <a:rPr lang="en-US" sz="2800" b="1" dirty="0"/>
              <a:t>is</a:t>
            </a:r>
            <a:r>
              <a:rPr lang="en-US" sz="2800" b="1" spc="-10" dirty="0"/>
              <a:t> </a:t>
            </a:r>
            <a:r>
              <a:rPr lang="en-US" sz="2800" b="1" spc="5" dirty="0"/>
              <a:t>this ?</a:t>
            </a:r>
          </a:p>
          <a:p>
            <a:pPr lvl="1"/>
            <a:r>
              <a:rPr lang="en-US" spc="-10" dirty="0">
                <a:latin typeface="Calibri"/>
                <a:cs typeface="Calibri"/>
              </a:rPr>
              <a:t>Supracondylar</a:t>
            </a:r>
            <a:r>
              <a:rPr lang="en-US" spc="10" dirty="0">
                <a:latin typeface="Calibri"/>
                <a:cs typeface="Calibri"/>
              </a:rPr>
              <a:t> </a:t>
            </a:r>
            <a:r>
              <a:rPr lang="en-US" spc="-15" dirty="0">
                <a:latin typeface="Calibri"/>
                <a:cs typeface="Calibri"/>
              </a:rPr>
              <a:t>fracture,</a:t>
            </a:r>
            <a:r>
              <a:rPr lang="en-US" spc="85" dirty="0">
                <a:latin typeface="Calibri"/>
                <a:cs typeface="Calibri"/>
              </a:rPr>
              <a:t> Gartland </a:t>
            </a:r>
            <a:r>
              <a:rPr lang="en-US" dirty="0">
                <a:latin typeface="Calibri"/>
                <a:cs typeface="Calibri"/>
              </a:rPr>
              <a:t>type</a:t>
            </a:r>
            <a:r>
              <a:rPr lang="en-US" spc="-20" dirty="0">
                <a:latin typeface="Calibri"/>
                <a:cs typeface="Calibri"/>
              </a:rPr>
              <a:t> </a:t>
            </a:r>
            <a:r>
              <a:rPr lang="en-US" spc="-10" dirty="0">
                <a:latin typeface="Calibri"/>
                <a:cs typeface="Calibri"/>
              </a:rPr>
              <a:t>2</a:t>
            </a:r>
          </a:p>
          <a:p>
            <a:pPr lvl="1"/>
            <a:r>
              <a:rPr lang="en-US" spc="85" dirty="0">
                <a:solidFill>
                  <a:srgbClr val="0070C0"/>
                </a:solidFill>
                <a:latin typeface="Calibri"/>
                <a:cs typeface="Calibri"/>
              </a:rPr>
              <a:t>Gartland classification next slide</a:t>
            </a:r>
            <a:endParaRPr lang="en-US" spc="-20" dirty="0">
              <a:solidFill>
                <a:srgbClr val="0070C0"/>
              </a:solidFill>
            </a:endParaRPr>
          </a:p>
          <a:p>
            <a:r>
              <a:rPr lang="en-US" b="1" spc="-20" dirty="0"/>
              <a:t>W</a:t>
            </a:r>
            <a:r>
              <a:rPr lang="en-US" sz="2800" b="1" spc="-5" dirty="0"/>
              <a:t>hat</a:t>
            </a:r>
            <a:r>
              <a:rPr lang="en-US" sz="2800" b="1" spc="-60" dirty="0"/>
              <a:t> </a:t>
            </a:r>
            <a:r>
              <a:rPr lang="en-US" sz="2800" b="1" dirty="0"/>
              <a:t>is</a:t>
            </a:r>
            <a:r>
              <a:rPr lang="en-US" sz="2800" b="1" spc="10" dirty="0"/>
              <a:t> </a:t>
            </a:r>
            <a:r>
              <a:rPr lang="en-US" sz="2800" b="1" spc="5" dirty="0"/>
              <a:t>the</a:t>
            </a:r>
            <a:r>
              <a:rPr lang="en-US" sz="2800" b="1" spc="-45" dirty="0"/>
              <a:t> </a:t>
            </a:r>
            <a:r>
              <a:rPr lang="en-US" sz="2800" b="1" spc="-10" dirty="0"/>
              <a:t>appropriate </a:t>
            </a:r>
            <a:r>
              <a:rPr lang="en-US" sz="2800" b="1" spc="-595" dirty="0"/>
              <a:t> </a:t>
            </a:r>
            <a:r>
              <a:rPr lang="en-US" sz="2800" b="1" spc="-5" dirty="0"/>
              <a:t>management ?</a:t>
            </a:r>
          </a:p>
          <a:p>
            <a:pPr lvl="1"/>
            <a:r>
              <a:rPr lang="en-US" spc="-10" dirty="0">
                <a:latin typeface="Calibri"/>
                <a:cs typeface="Calibri"/>
              </a:rPr>
              <a:t>Closed</a:t>
            </a:r>
            <a:r>
              <a:rPr lang="en-US" spc="60" dirty="0">
                <a:latin typeface="Calibri"/>
                <a:cs typeface="Calibri"/>
              </a:rPr>
              <a:t> </a:t>
            </a:r>
            <a:r>
              <a:rPr lang="en-US" spc="-10" dirty="0">
                <a:latin typeface="Calibri"/>
                <a:cs typeface="Calibri"/>
              </a:rPr>
              <a:t>reduction</a:t>
            </a:r>
            <a:r>
              <a:rPr lang="en-US" spc="10" dirty="0">
                <a:latin typeface="Calibri"/>
                <a:cs typeface="Calibri"/>
              </a:rPr>
              <a:t> </a:t>
            </a:r>
            <a:r>
              <a:rPr lang="en-US" dirty="0">
                <a:latin typeface="Calibri"/>
                <a:cs typeface="Calibri"/>
              </a:rPr>
              <a:t>and</a:t>
            </a:r>
            <a:r>
              <a:rPr lang="en-US" spc="-10" dirty="0">
                <a:latin typeface="Calibri"/>
                <a:cs typeface="Calibri"/>
              </a:rPr>
              <a:t> </a:t>
            </a:r>
            <a:r>
              <a:rPr lang="en-US" spc="-15" dirty="0">
                <a:latin typeface="Calibri"/>
                <a:cs typeface="Calibri"/>
              </a:rPr>
              <a:t>fixation</a:t>
            </a:r>
          </a:p>
          <a:p>
            <a:pPr lvl="1"/>
            <a:endParaRPr lang="en-US" dirty="0"/>
          </a:p>
        </p:txBody>
      </p:sp>
      <p:pic>
        <p:nvPicPr>
          <p:cNvPr id="5" name="object 4">
            <a:extLst>
              <a:ext uri="{FF2B5EF4-FFF2-40B4-BE49-F238E27FC236}">
                <a16:creationId xmlns:a16="http://schemas.microsoft.com/office/drawing/2014/main" id="{073EA966-E1B4-5CBD-02AD-D930C80AA6B6}"/>
              </a:ext>
            </a:extLst>
          </p:cNvPr>
          <p:cNvPicPr>
            <a:picLocks noGrp="1"/>
          </p:cNvPicPr>
          <p:nvPr>
            <p:ph sz="half" idx="2"/>
          </p:nvPr>
        </p:nvPicPr>
        <p:blipFill>
          <a:blip r:embed="rId2" cstate="print"/>
          <a:stretch>
            <a:fillRect/>
          </a:stretch>
        </p:blipFill>
        <p:spPr>
          <a:xfrm>
            <a:off x="7744409" y="1305026"/>
            <a:ext cx="3609392" cy="3559122"/>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DD45BB95-FD6E-CCB3-F89F-CB85D2D0C361}"/>
              </a:ext>
            </a:extLst>
          </p:cNvPr>
          <p:cNvSpPr txBox="1"/>
          <p:nvPr/>
        </p:nvSpPr>
        <p:spPr>
          <a:xfrm>
            <a:off x="0" y="2897"/>
            <a:ext cx="2803909" cy="369332"/>
          </a:xfrm>
          <a:prstGeom prst="rect">
            <a:avLst/>
          </a:prstGeom>
          <a:noFill/>
          <a:ln>
            <a:solidFill>
              <a:srgbClr val="FF0000"/>
            </a:solidFill>
          </a:ln>
        </p:spPr>
        <p:txBody>
          <a:bodyPr wrap="square" rtlCol="0">
            <a:spAutoFit/>
          </a:bodyPr>
          <a:lstStyle/>
          <a:p>
            <a:pPr algn="ctr"/>
            <a:r>
              <a:rPr lang="en-US" dirty="0">
                <a:solidFill>
                  <a:srgbClr val="FF0000"/>
                </a:solidFill>
              </a:rPr>
              <a:t>Distal humerus fractures</a:t>
            </a:r>
          </a:p>
        </p:txBody>
      </p:sp>
      <p:sp>
        <p:nvSpPr>
          <p:cNvPr id="6" name="TextBox 5">
            <a:extLst>
              <a:ext uri="{FF2B5EF4-FFF2-40B4-BE49-F238E27FC236}">
                <a16:creationId xmlns:a16="http://schemas.microsoft.com/office/drawing/2014/main" id="{E82DE96C-537F-AF49-CAA3-C6252E85EE31}"/>
              </a:ext>
            </a:extLst>
          </p:cNvPr>
          <p:cNvSpPr txBox="1"/>
          <p:nvPr/>
        </p:nvSpPr>
        <p:spPr>
          <a:xfrm>
            <a:off x="0" y="390735"/>
            <a:ext cx="2803909" cy="369332"/>
          </a:xfrm>
          <a:prstGeom prst="rect">
            <a:avLst/>
          </a:prstGeom>
          <a:noFill/>
          <a:ln>
            <a:solidFill>
              <a:srgbClr val="FF0000"/>
            </a:solidFill>
          </a:ln>
        </p:spPr>
        <p:txBody>
          <a:bodyPr wrap="none" rtlCol="0">
            <a:spAutoFit/>
          </a:bodyPr>
          <a:lstStyle/>
          <a:p>
            <a:pPr algn="ctr"/>
            <a:r>
              <a:rPr lang="en-US" dirty="0">
                <a:solidFill>
                  <a:srgbClr val="FF0000"/>
                </a:solidFill>
              </a:rPr>
              <a:t>Common Pediatric fractures</a:t>
            </a:r>
          </a:p>
        </p:txBody>
      </p:sp>
      <p:sp>
        <p:nvSpPr>
          <p:cNvPr id="8" name="TextBox 7">
            <a:extLst>
              <a:ext uri="{FF2B5EF4-FFF2-40B4-BE49-F238E27FC236}">
                <a16:creationId xmlns:a16="http://schemas.microsoft.com/office/drawing/2014/main" id="{F65C9B19-6FED-CA09-11C2-5FA4B256B672}"/>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34408093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4CFB9-831B-5E2A-C2BA-574516EDEA44}"/>
              </a:ext>
            </a:extLst>
          </p:cNvPr>
          <p:cNvSpPr>
            <a:spLocks noGrp="1"/>
          </p:cNvSpPr>
          <p:nvPr>
            <p:ph type="title"/>
          </p:nvPr>
        </p:nvSpPr>
        <p:spPr/>
        <p:txBody>
          <a:bodyPr/>
          <a:lstStyle/>
          <a:p>
            <a:r>
              <a:rPr lang="en-US" dirty="0"/>
              <a:t>Gartland classification</a:t>
            </a:r>
          </a:p>
        </p:txBody>
      </p:sp>
      <p:grpSp>
        <p:nvGrpSpPr>
          <p:cNvPr id="9" name="Group 8">
            <a:extLst>
              <a:ext uri="{FF2B5EF4-FFF2-40B4-BE49-F238E27FC236}">
                <a16:creationId xmlns:a16="http://schemas.microsoft.com/office/drawing/2014/main" id="{2410DCCF-38DB-6C8B-C23D-D6E284D50AAF}"/>
              </a:ext>
            </a:extLst>
          </p:cNvPr>
          <p:cNvGrpSpPr/>
          <p:nvPr/>
        </p:nvGrpSpPr>
        <p:grpSpPr>
          <a:xfrm>
            <a:off x="493123" y="1268412"/>
            <a:ext cx="11205755" cy="3749041"/>
            <a:chOff x="838200" y="1268412"/>
            <a:chExt cx="11205755" cy="3749041"/>
          </a:xfrm>
        </p:grpSpPr>
        <p:pic>
          <p:nvPicPr>
            <p:cNvPr id="5" name="Picture 2" descr="Gartland classification of supracondylar fractures | Radiology Case |  Radiopaedia.org">
              <a:extLst>
                <a:ext uri="{FF2B5EF4-FFF2-40B4-BE49-F238E27FC236}">
                  <a16:creationId xmlns:a16="http://schemas.microsoft.com/office/drawing/2014/main" id="{E7C9B663-52B8-70B1-7959-616423EBAA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4916" y="1268412"/>
              <a:ext cx="3749039" cy="37490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4">
              <a:extLst>
                <a:ext uri="{FF2B5EF4-FFF2-40B4-BE49-F238E27FC236}">
                  <a16:creationId xmlns:a16="http://schemas.microsoft.com/office/drawing/2014/main" id="{5C088201-DFAC-73A2-1ADD-3FB06CD29879}"/>
                </a:ext>
              </a:extLst>
            </p:cNvPr>
            <p:cNvGraphicFramePr>
              <a:graphicFrameLocks/>
            </p:cNvGraphicFramePr>
            <p:nvPr>
              <p:extLst>
                <p:ext uri="{D42A27DB-BD31-4B8C-83A1-F6EECF244321}">
                  <p14:modId xmlns:p14="http://schemas.microsoft.com/office/powerpoint/2010/main" val="371744011"/>
                </p:ext>
              </p:extLst>
            </p:nvPr>
          </p:nvGraphicFramePr>
          <p:xfrm>
            <a:off x="838200" y="1268413"/>
            <a:ext cx="7419393" cy="3749040"/>
          </p:xfrm>
          <a:graphic>
            <a:graphicData uri="http://schemas.openxmlformats.org/drawingml/2006/table">
              <a:tbl>
                <a:tblPr firstRow="1" bandRow="1">
                  <a:tableStyleId>{5C22544A-7EE6-4342-B048-85BDC9FD1C3A}</a:tableStyleId>
                </a:tblPr>
                <a:tblGrid>
                  <a:gridCol w="887963">
                    <a:extLst>
                      <a:ext uri="{9D8B030D-6E8A-4147-A177-3AD203B41FA5}">
                        <a16:colId xmlns:a16="http://schemas.microsoft.com/office/drawing/2014/main" val="1342529558"/>
                      </a:ext>
                    </a:extLst>
                  </a:gridCol>
                  <a:gridCol w="3974841">
                    <a:extLst>
                      <a:ext uri="{9D8B030D-6E8A-4147-A177-3AD203B41FA5}">
                        <a16:colId xmlns:a16="http://schemas.microsoft.com/office/drawing/2014/main" val="1463657569"/>
                      </a:ext>
                    </a:extLst>
                  </a:gridCol>
                  <a:gridCol w="2556589">
                    <a:extLst>
                      <a:ext uri="{9D8B030D-6E8A-4147-A177-3AD203B41FA5}">
                        <a16:colId xmlns:a16="http://schemas.microsoft.com/office/drawing/2014/main" val="3144521945"/>
                      </a:ext>
                    </a:extLst>
                  </a:gridCol>
                </a:tblGrid>
                <a:tr h="370840">
                  <a:tc>
                    <a:txBody>
                      <a:bodyPr/>
                      <a:lstStyle/>
                      <a:p>
                        <a:pPr algn="ctr"/>
                        <a:r>
                          <a:rPr lang="en-US" sz="2000" dirty="0"/>
                          <a:t>Type</a:t>
                        </a:r>
                      </a:p>
                    </a:txBody>
                    <a:tcPr anchor="ctr"/>
                  </a:tc>
                  <a:tc>
                    <a:txBody>
                      <a:bodyPr/>
                      <a:lstStyle/>
                      <a:p>
                        <a:pPr algn="ctr"/>
                        <a:r>
                          <a:rPr lang="en-US" sz="2000" dirty="0"/>
                          <a:t>Characteristic</a:t>
                        </a:r>
                      </a:p>
                    </a:txBody>
                    <a:tcPr anchor="ctr"/>
                  </a:tc>
                  <a:tc>
                    <a:txBody>
                      <a:bodyPr/>
                      <a:lstStyle/>
                      <a:p>
                        <a:pPr algn="ctr"/>
                        <a:r>
                          <a:rPr lang="en-US" sz="2000" dirty="0"/>
                          <a:t>Management</a:t>
                        </a:r>
                      </a:p>
                    </a:txBody>
                    <a:tcPr anchor="ctr"/>
                  </a:tc>
                  <a:extLst>
                    <a:ext uri="{0D108BD9-81ED-4DB2-BD59-A6C34878D82A}">
                      <a16:rowId xmlns:a16="http://schemas.microsoft.com/office/drawing/2014/main" val="1410265441"/>
                    </a:ext>
                  </a:extLst>
                </a:tr>
                <a:tr h="370840">
                  <a:tc>
                    <a:txBody>
                      <a:bodyPr/>
                      <a:lstStyle/>
                      <a:p>
                        <a:pPr algn="ctr"/>
                        <a:r>
                          <a:rPr lang="en-US" sz="2000" dirty="0"/>
                          <a:t>Type 1</a:t>
                        </a:r>
                      </a:p>
                    </a:txBody>
                    <a:tcPr anchor="ctr"/>
                  </a:tc>
                  <a:tc>
                    <a:txBody>
                      <a:bodyPr/>
                      <a:lstStyle/>
                      <a:p>
                        <a:pPr algn="ctr"/>
                        <a:r>
                          <a:rPr lang="en-US" sz="2000" dirty="0"/>
                          <a:t>Non-displaced</a:t>
                        </a:r>
                      </a:p>
                    </a:txBody>
                    <a:tcPr anchor="ctr"/>
                  </a:tc>
                  <a:tc>
                    <a:txBody>
                      <a:bodyPr/>
                      <a:lstStyle/>
                      <a:p>
                        <a:pPr algn="ctr"/>
                        <a:r>
                          <a:rPr lang="en-US" sz="2000" dirty="0"/>
                          <a:t>Cast immobilization x 3-4wks, with radiographs at 1 week</a:t>
                        </a:r>
                      </a:p>
                    </a:txBody>
                    <a:tcPr anchor="ctr"/>
                  </a:tc>
                  <a:extLst>
                    <a:ext uri="{0D108BD9-81ED-4DB2-BD59-A6C34878D82A}">
                      <a16:rowId xmlns:a16="http://schemas.microsoft.com/office/drawing/2014/main" val="952413731"/>
                    </a:ext>
                  </a:extLst>
                </a:tr>
                <a:tr h="370840">
                  <a:tc>
                    <a:txBody>
                      <a:bodyPr/>
                      <a:lstStyle/>
                      <a:p>
                        <a:pPr algn="ctr"/>
                        <a:r>
                          <a:rPr lang="en-US" sz="2000" dirty="0"/>
                          <a:t>Type 2</a:t>
                        </a:r>
                      </a:p>
                    </a:txBody>
                    <a:tcPr anchor="ctr"/>
                  </a:tc>
                  <a:tc>
                    <a:txBody>
                      <a:bodyPr/>
                      <a:lstStyle/>
                      <a:p>
                        <a:pPr algn="ctr"/>
                        <a:r>
                          <a:rPr lang="en-US" sz="2000" b="0" i="0" kern="1200" dirty="0">
                            <a:solidFill>
                              <a:schemeClr val="dk1"/>
                            </a:solidFill>
                            <a:effectLst/>
                            <a:latin typeface="+mn-lt"/>
                            <a:ea typeface="+mn-ea"/>
                            <a:cs typeface="+mn-cs"/>
                          </a:rPr>
                          <a:t>Posterior cortex and posterior periosteal hinge intact</a:t>
                        </a:r>
                        <a:endParaRPr lang="en-US" sz="2000" dirty="0"/>
                      </a:p>
                    </a:txBody>
                    <a:tcPr anchor="ctr"/>
                  </a:tc>
                  <a:tc>
                    <a:txBody>
                      <a:bodyPr/>
                      <a:lstStyle/>
                      <a:p>
                        <a:pPr algn="ctr"/>
                        <a:r>
                          <a:rPr lang="en-US" sz="2000" dirty="0"/>
                          <a:t>Closed reduction percutaneous pinning (CRPP)</a:t>
                        </a:r>
                      </a:p>
                    </a:txBody>
                    <a:tcPr anchor="ctr"/>
                  </a:tc>
                  <a:extLst>
                    <a:ext uri="{0D108BD9-81ED-4DB2-BD59-A6C34878D82A}">
                      <a16:rowId xmlns:a16="http://schemas.microsoft.com/office/drawing/2014/main" val="2017387965"/>
                    </a:ext>
                  </a:extLst>
                </a:tr>
                <a:tr h="370840">
                  <a:tc>
                    <a:txBody>
                      <a:bodyPr/>
                      <a:lstStyle/>
                      <a:p>
                        <a:pPr algn="ctr"/>
                        <a:r>
                          <a:rPr lang="en-US" sz="2000" dirty="0"/>
                          <a:t>Type 3</a:t>
                        </a:r>
                      </a:p>
                    </a:txBody>
                    <a:tcPr anchor="ctr"/>
                  </a:tc>
                  <a:tc>
                    <a:txBody>
                      <a:bodyPr/>
                      <a:lstStyle/>
                      <a:p>
                        <a:pPr algn="ctr"/>
                        <a:r>
                          <a:rPr lang="en-US" sz="2000" dirty="0"/>
                          <a:t>Displaced, in 2 or 3 planes</a:t>
                        </a:r>
                      </a:p>
                    </a:txBody>
                    <a:tcPr anchor="ctr"/>
                  </a:tc>
                  <a:tc>
                    <a:txBody>
                      <a:bodyPr/>
                      <a:lstStyle/>
                      <a:p>
                        <a:pPr algn="ctr"/>
                        <a:r>
                          <a:rPr lang="en-US" sz="1800" b="0" i="0" kern="1200" dirty="0">
                            <a:solidFill>
                              <a:schemeClr val="dk1"/>
                            </a:solidFill>
                            <a:effectLst/>
                            <a:latin typeface="+mn-lt"/>
                            <a:ea typeface="+mn-ea"/>
                            <a:cs typeface="+mn-cs"/>
                          </a:rPr>
                          <a:t>CRPP or open reduction if needed</a:t>
                        </a:r>
                        <a:endParaRPr lang="en-US" sz="2000" dirty="0"/>
                      </a:p>
                    </a:txBody>
                    <a:tcPr anchor="ctr"/>
                  </a:tc>
                  <a:extLst>
                    <a:ext uri="{0D108BD9-81ED-4DB2-BD59-A6C34878D82A}">
                      <a16:rowId xmlns:a16="http://schemas.microsoft.com/office/drawing/2014/main" val="3742567641"/>
                    </a:ext>
                  </a:extLst>
                </a:tr>
                <a:tr h="370840">
                  <a:tc>
                    <a:txBody>
                      <a:bodyPr/>
                      <a:lstStyle/>
                      <a:p>
                        <a:pPr algn="ctr"/>
                        <a:r>
                          <a:rPr lang="en-US" sz="2000" dirty="0"/>
                          <a:t>Type 4</a:t>
                        </a:r>
                      </a:p>
                    </a:txBody>
                    <a:tcPr anchor="ctr"/>
                  </a:tc>
                  <a:tc>
                    <a:txBody>
                      <a:bodyPr/>
                      <a:lstStyle/>
                      <a:p>
                        <a:pPr algn="ctr"/>
                        <a:r>
                          <a:rPr lang="en-US" sz="2000" dirty="0"/>
                          <a:t>Complete periosteal disruption with instability in flexion and extension</a:t>
                        </a:r>
                      </a:p>
                    </a:txBody>
                    <a:tcPr anchor="ctr"/>
                  </a:tc>
                  <a:tc>
                    <a:txBody>
                      <a:bodyPr/>
                      <a:lstStyle/>
                      <a:p>
                        <a:pPr algn="ctr"/>
                        <a:r>
                          <a:rPr lang="en-US" sz="1800" b="0" i="0" kern="1200" dirty="0">
                            <a:solidFill>
                              <a:schemeClr val="dk1"/>
                            </a:solidFill>
                            <a:effectLst/>
                            <a:latin typeface="+mn-lt"/>
                            <a:ea typeface="+mn-ea"/>
                            <a:cs typeface="+mn-cs"/>
                          </a:rPr>
                          <a:t>CRPP or open reduction if needed</a:t>
                        </a:r>
                        <a:endParaRPr lang="en-US" sz="2000" dirty="0"/>
                      </a:p>
                    </a:txBody>
                    <a:tcPr anchor="ctr"/>
                  </a:tc>
                  <a:extLst>
                    <a:ext uri="{0D108BD9-81ED-4DB2-BD59-A6C34878D82A}">
                      <a16:rowId xmlns:a16="http://schemas.microsoft.com/office/drawing/2014/main" val="3126434291"/>
                    </a:ext>
                  </a:extLst>
                </a:tr>
              </a:tbl>
            </a:graphicData>
          </a:graphic>
        </p:graphicFrame>
      </p:grpSp>
      <p:sp>
        <p:nvSpPr>
          <p:cNvPr id="10" name="TextBox 9">
            <a:extLst>
              <a:ext uri="{FF2B5EF4-FFF2-40B4-BE49-F238E27FC236}">
                <a16:creationId xmlns:a16="http://schemas.microsoft.com/office/drawing/2014/main" id="{F8FCA4FC-619C-A93C-339A-454550FFED95}"/>
              </a:ext>
            </a:extLst>
          </p:cNvPr>
          <p:cNvSpPr txBox="1"/>
          <p:nvPr/>
        </p:nvSpPr>
        <p:spPr>
          <a:xfrm>
            <a:off x="0" y="2897"/>
            <a:ext cx="2803909" cy="369332"/>
          </a:xfrm>
          <a:prstGeom prst="rect">
            <a:avLst/>
          </a:prstGeom>
          <a:noFill/>
          <a:ln>
            <a:solidFill>
              <a:srgbClr val="0070C0"/>
            </a:solidFill>
          </a:ln>
        </p:spPr>
        <p:txBody>
          <a:bodyPr wrap="square" rtlCol="0">
            <a:spAutoFit/>
          </a:bodyPr>
          <a:lstStyle/>
          <a:p>
            <a:pPr algn="ctr"/>
            <a:r>
              <a:rPr lang="en-US" dirty="0">
                <a:solidFill>
                  <a:srgbClr val="0070C0"/>
                </a:solidFill>
              </a:rPr>
              <a:t>Distal humerus fractures</a:t>
            </a:r>
          </a:p>
        </p:txBody>
      </p:sp>
      <p:sp>
        <p:nvSpPr>
          <p:cNvPr id="11" name="TextBox 10">
            <a:extLst>
              <a:ext uri="{FF2B5EF4-FFF2-40B4-BE49-F238E27FC236}">
                <a16:creationId xmlns:a16="http://schemas.microsoft.com/office/drawing/2014/main" id="{35D6C883-711B-A450-84DB-7E7C1990A9C4}"/>
              </a:ext>
            </a:extLst>
          </p:cNvPr>
          <p:cNvSpPr txBox="1"/>
          <p:nvPr/>
        </p:nvSpPr>
        <p:spPr>
          <a:xfrm>
            <a:off x="0" y="390735"/>
            <a:ext cx="2803909" cy="369332"/>
          </a:xfrm>
          <a:prstGeom prst="rect">
            <a:avLst/>
          </a:prstGeom>
          <a:noFill/>
          <a:ln>
            <a:solidFill>
              <a:srgbClr val="0070C0"/>
            </a:solidFill>
          </a:ln>
        </p:spPr>
        <p:txBody>
          <a:bodyPr wrap="none" rtlCol="0">
            <a:spAutoFit/>
          </a:bodyPr>
          <a:lstStyle/>
          <a:p>
            <a:pPr algn="ctr"/>
            <a:r>
              <a:rPr lang="en-US" dirty="0">
                <a:solidFill>
                  <a:srgbClr val="0070C0"/>
                </a:solidFill>
              </a:rPr>
              <a:t>Common Pediatric fractures</a:t>
            </a:r>
          </a:p>
        </p:txBody>
      </p:sp>
    </p:spTree>
    <p:extLst>
      <p:ext uri="{BB962C8B-B14F-4D97-AF65-F5344CB8AC3E}">
        <p14:creationId xmlns:p14="http://schemas.microsoft.com/office/powerpoint/2010/main" val="52064235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929B0-DB0C-B1A6-355C-D00ADBFC98C9}"/>
              </a:ext>
            </a:extLst>
          </p:cNvPr>
          <p:cNvSpPr>
            <a:spLocks noGrp="1"/>
          </p:cNvSpPr>
          <p:nvPr>
            <p:ph type="title"/>
          </p:nvPr>
        </p:nvSpPr>
        <p:spPr/>
        <p:txBody>
          <a:bodyPr/>
          <a:lstStyle/>
          <a:p>
            <a:r>
              <a:rPr lang="en-US" dirty="0"/>
              <a:t>Gartland classification</a:t>
            </a:r>
          </a:p>
        </p:txBody>
      </p:sp>
      <p:grpSp>
        <p:nvGrpSpPr>
          <p:cNvPr id="9" name="Group 8">
            <a:extLst>
              <a:ext uri="{FF2B5EF4-FFF2-40B4-BE49-F238E27FC236}">
                <a16:creationId xmlns:a16="http://schemas.microsoft.com/office/drawing/2014/main" id="{A59453DF-E612-760F-4AA0-525405CCC421}"/>
              </a:ext>
            </a:extLst>
          </p:cNvPr>
          <p:cNvGrpSpPr/>
          <p:nvPr/>
        </p:nvGrpSpPr>
        <p:grpSpPr>
          <a:xfrm>
            <a:off x="135435" y="1268081"/>
            <a:ext cx="11921130" cy="3158904"/>
            <a:chOff x="838200" y="1268081"/>
            <a:chExt cx="11921130" cy="3158904"/>
          </a:xfrm>
        </p:grpSpPr>
        <p:pic>
          <p:nvPicPr>
            <p:cNvPr id="5" name="Picture 4" descr="https://upload.orthobullets.com/topic/4007/images/lateral%20supracondylar%20type%20i.jpg">
              <a:extLst>
                <a:ext uri="{FF2B5EF4-FFF2-40B4-BE49-F238E27FC236}">
                  <a16:creationId xmlns:a16="http://schemas.microsoft.com/office/drawing/2014/main" id="{41FBEC65-0674-A150-3199-37A75FF13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68081"/>
              <a:ext cx="2737716" cy="31589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upload.orthobullets.com/topic/4007/images/lat_sch_2.jpg">
              <a:extLst>
                <a:ext uri="{FF2B5EF4-FFF2-40B4-BE49-F238E27FC236}">
                  <a16:creationId xmlns:a16="http://schemas.microsoft.com/office/drawing/2014/main" id="{40ABA9B9-7BBC-D863-1781-7F85321172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38" r="20375"/>
            <a:stretch/>
          </p:blipFill>
          <p:spPr bwMode="auto">
            <a:xfrm>
              <a:off x="3631898" y="1268082"/>
              <a:ext cx="2987893" cy="31589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pload.orthobullets.com/topic/4007/images/g3.jpg">
              <a:extLst>
                <a:ext uri="{FF2B5EF4-FFF2-40B4-BE49-F238E27FC236}">
                  <a16:creationId xmlns:a16="http://schemas.microsoft.com/office/drawing/2014/main" id="{328B70CD-96A2-BD3B-A4F8-095F26697E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053" r="7332"/>
            <a:stretch/>
          </p:blipFill>
          <p:spPr bwMode="auto">
            <a:xfrm>
              <a:off x="6675773" y="1268082"/>
              <a:ext cx="3314540" cy="31589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upload.orthobullets.com/topic/4007/images/g4.jpg">
              <a:extLst>
                <a:ext uri="{FF2B5EF4-FFF2-40B4-BE49-F238E27FC236}">
                  <a16:creationId xmlns:a16="http://schemas.microsoft.com/office/drawing/2014/main" id="{0A70070B-A5C1-02DD-E67B-062F68CF38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69" r="9346"/>
            <a:stretch/>
          </p:blipFill>
          <p:spPr bwMode="auto">
            <a:xfrm>
              <a:off x="10046295" y="1268081"/>
              <a:ext cx="2713035" cy="315890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810A2A4A-91B6-2EAF-690D-D90143369749}"/>
              </a:ext>
            </a:extLst>
          </p:cNvPr>
          <p:cNvSpPr txBox="1"/>
          <p:nvPr/>
        </p:nvSpPr>
        <p:spPr>
          <a:xfrm>
            <a:off x="422682" y="4482970"/>
            <a:ext cx="2163221" cy="461665"/>
          </a:xfrm>
          <a:prstGeom prst="rect">
            <a:avLst/>
          </a:prstGeom>
          <a:noFill/>
        </p:spPr>
        <p:txBody>
          <a:bodyPr wrap="none" rtlCol="0">
            <a:spAutoFit/>
          </a:bodyPr>
          <a:lstStyle/>
          <a:p>
            <a:r>
              <a:rPr lang="en-US" sz="2400" dirty="0"/>
              <a:t>Gartland Type 1</a:t>
            </a:r>
          </a:p>
        </p:txBody>
      </p:sp>
      <p:sp>
        <p:nvSpPr>
          <p:cNvPr id="11" name="TextBox 10">
            <a:extLst>
              <a:ext uri="{FF2B5EF4-FFF2-40B4-BE49-F238E27FC236}">
                <a16:creationId xmlns:a16="http://schemas.microsoft.com/office/drawing/2014/main" id="{38C2FE26-BBB8-F249-FA6F-E281117AC61E}"/>
              </a:ext>
            </a:extLst>
          </p:cNvPr>
          <p:cNvSpPr txBox="1"/>
          <p:nvPr/>
        </p:nvSpPr>
        <p:spPr>
          <a:xfrm>
            <a:off x="3341468" y="4482969"/>
            <a:ext cx="2163221" cy="461665"/>
          </a:xfrm>
          <a:prstGeom prst="rect">
            <a:avLst/>
          </a:prstGeom>
          <a:noFill/>
        </p:spPr>
        <p:txBody>
          <a:bodyPr wrap="none" rtlCol="0">
            <a:spAutoFit/>
          </a:bodyPr>
          <a:lstStyle/>
          <a:p>
            <a:r>
              <a:rPr lang="en-US" sz="2400" dirty="0"/>
              <a:t>Gartland Type 2</a:t>
            </a:r>
          </a:p>
        </p:txBody>
      </p:sp>
      <p:sp>
        <p:nvSpPr>
          <p:cNvPr id="12" name="TextBox 11">
            <a:extLst>
              <a:ext uri="{FF2B5EF4-FFF2-40B4-BE49-F238E27FC236}">
                <a16:creationId xmlns:a16="http://schemas.microsoft.com/office/drawing/2014/main" id="{72A4F309-7728-3E77-B628-6B7F7E9672FD}"/>
              </a:ext>
            </a:extLst>
          </p:cNvPr>
          <p:cNvSpPr txBox="1"/>
          <p:nvPr/>
        </p:nvSpPr>
        <p:spPr>
          <a:xfrm>
            <a:off x="6548667" y="4482969"/>
            <a:ext cx="2163221" cy="461665"/>
          </a:xfrm>
          <a:prstGeom prst="rect">
            <a:avLst/>
          </a:prstGeom>
          <a:noFill/>
        </p:spPr>
        <p:txBody>
          <a:bodyPr wrap="none" rtlCol="0">
            <a:spAutoFit/>
          </a:bodyPr>
          <a:lstStyle/>
          <a:p>
            <a:r>
              <a:rPr lang="en-US" sz="2400" dirty="0"/>
              <a:t>Gartland Type 3</a:t>
            </a:r>
          </a:p>
        </p:txBody>
      </p:sp>
      <p:sp>
        <p:nvSpPr>
          <p:cNvPr id="13" name="TextBox 12">
            <a:extLst>
              <a:ext uri="{FF2B5EF4-FFF2-40B4-BE49-F238E27FC236}">
                <a16:creationId xmlns:a16="http://schemas.microsoft.com/office/drawing/2014/main" id="{BAC294C1-2C25-F2AB-8205-ECD176A8F996}"/>
              </a:ext>
            </a:extLst>
          </p:cNvPr>
          <p:cNvSpPr txBox="1"/>
          <p:nvPr/>
        </p:nvSpPr>
        <p:spPr>
          <a:xfrm>
            <a:off x="9618436" y="4482968"/>
            <a:ext cx="2163221" cy="461665"/>
          </a:xfrm>
          <a:prstGeom prst="rect">
            <a:avLst/>
          </a:prstGeom>
          <a:noFill/>
        </p:spPr>
        <p:txBody>
          <a:bodyPr wrap="none" rtlCol="0">
            <a:spAutoFit/>
          </a:bodyPr>
          <a:lstStyle/>
          <a:p>
            <a:r>
              <a:rPr lang="en-US" sz="2400" dirty="0"/>
              <a:t>Gartland Type 4</a:t>
            </a:r>
          </a:p>
        </p:txBody>
      </p:sp>
      <p:sp>
        <p:nvSpPr>
          <p:cNvPr id="14" name="TextBox 13">
            <a:extLst>
              <a:ext uri="{FF2B5EF4-FFF2-40B4-BE49-F238E27FC236}">
                <a16:creationId xmlns:a16="http://schemas.microsoft.com/office/drawing/2014/main" id="{35A84D71-68E2-7255-4C08-BBBDFFA50643}"/>
              </a:ext>
            </a:extLst>
          </p:cNvPr>
          <p:cNvSpPr txBox="1"/>
          <p:nvPr/>
        </p:nvSpPr>
        <p:spPr>
          <a:xfrm>
            <a:off x="0" y="2897"/>
            <a:ext cx="2803909" cy="369332"/>
          </a:xfrm>
          <a:prstGeom prst="rect">
            <a:avLst/>
          </a:prstGeom>
          <a:noFill/>
          <a:ln>
            <a:solidFill>
              <a:srgbClr val="0070C0"/>
            </a:solidFill>
          </a:ln>
        </p:spPr>
        <p:txBody>
          <a:bodyPr wrap="square" rtlCol="0">
            <a:spAutoFit/>
          </a:bodyPr>
          <a:lstStyle/>
          <a:p>
            <a:pPr algn="ctr"/>
            <a:r>
              <a:rPr lang="en-US" dirty="0">
                <a:solidFill>
                  <a:srgbClr val="0070C0"/>
                </a:solidFill>
              </a:rPr>
              <a:t>Distal humerus fractures</a:t>
            </a:r>
          </a:p>
        </p:txBody>
      </p:sp>
      <p:sp>
        <p:nvSpPr>
          <p:cNvPr id="15" name="TextBox 14">
            <a:extLst>
              <a:ext uri="{FF2B5EF4-FFF2-40B4-BE49-F238E27FC236}">
                <a16:creationId xmlns:a16="http://schemas.microsoft.com/office/drawing/2014/main" id="{73BDB321-7B14-3908-3DD0-834CFDC52D1F}"/>
              </a:ext>
            </a:extLst>
          </p:cNvPr>
          <p:cNvSpPr txBox="1"/>
          <p:nvPr/>
        </p:nvSpPr>
        <p:spPr>
          <a:xfrm>
            <a:off x="0" y="390735"/>
            <a:ext cx="2803909" cy="369332"/>
          </a:xfrm>
          <a:prstGeom prst="rect">
            <a:avLst/>
          </a:prstGeom>
          <a:noFill/>
          <a:ln>
            <a:solidFill>
              <a:srgbClr val="0070C0"/>
            </a:solidFill>
          </a:ln>
        </p:spPr>
        <p:txBody>
          <a:bodyPr wrap="none" rtlCol="0">
            <a:spAutoFit/>
          </a:bodyPr>
          <a:lstStyle/>
          <a:p>
            <a:pPr algn="ctr"/>
            <a:r>
              <a:rPr lang="en-US" dirty="0">
                <a:solidFill>
                  <a:srgbClr val="0070C0"/>
                </a:solidFill>
              </a:rPr>
              <a:t>Common Pediatric fractures</a:t>
            </a:r>
          </a:p>
        </p:txBody>
      </p:sp>
    </p:spTree>
    <p:extLst>
      <p:ext uri="{BB962C8B-B14F-4D97-AF65-F5344CB8AC3E}">
        <p14:creationId xmlns:p14="http://schemas.microsoft.com/office/powerpoint/2010/main" val="350516821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3D4A-B44B-52FF-8FB0-D6BE947A2CD9}"/>
              </a:ext>
            </a:extLst>
          </p:cNvPr>
          <p:cNvSpPr>
            <a:spLocks noGrp="1"/>
          </p:cNvSpPr>
          <p:nvPr>
            <p:ph type="title"/>
          </p:nvPr>
        </p:nvSpPr>
        <p:spPr/>
        <p:txBody>
          <a:bodyPr/>
          <a:lstStyle/>
          <a:p>
            <a:r>
              <a:rPr lang="en-US" spc="5" dirty="0"/>
              <a:t>Supracondylar fracture</a:t>
            </a:r>
            <a:endParaRPr lang="en-US" dirty="0"/>
          </a:p>
        </p:txBody>
      </p:sp>
      <p:sp>
        <p:nvSpPr>
          <p:cNvPr id="3" name="Content Placeholder 2">
            <a:extLst>
              <a:ext uri="{FF2B5EF4-FFF2-40B4-BE49-F238E27FC236}">
                <a16:creationId xmlns:a16="http://schemas.microsoft.com/office/drawing/2014/main" id="{003BEA98-8521-3A17-E369-6D57470540D4}"/>
              </a:ext>
            </a:extLst>
          </p:cNvPr>
          <p:cNvSpPr>
            <a:spLocks noGrp="1"/>
          </p:cNvSpPr>
          <p:nvPr>
            <p:ph idx="1"/>
          </p:nvPr>
        </p:nvSpPr>
        <p:spPr>
          <a:xfrm>
            <a:off x="838200" y="1268082"/>
            <a:ext cx="7251441" cy="4871938"/>
          </a:xfrm>
        </p:spPr>
        <p:txBody>
          <a:bodyPr/>
          <a:lstStyle/>
          <a:p>
            <a:r>
              <a:rPr lang="en-US" sz="2800" b="1" spc="-5" dirty="0">
                <a:solidFill>
                  <a:srgbClr val="0070C0"/>
                </a:solidFill>
              </a:rPr>
              <a:t>What</a:t>
            </a:r>
            <a:r>
              <a:rPr lang="en-US" sz="2800" b="1" spc="-60" dirty="0">
                <a:solidFill>
                  <a:srgbClr val="0070C0"/>
                </a:solidFill>
              </a:rPr>
              <a:t> </a:t>
            </a:r>
            <a:r>
              <a:rPr lang="en-US" sz="2800" b="1" dirty="0">
                <a:solidFill>
                  <a:srgbClr val="0070C0"/>
                </a:solidFill>
              </a:rPr>
              <a:t>type</a:t>
            </a:r>
            <a:r>
              <a:rPr lang="en-US" sz="2800" b="1" spc="-20" dirty="0">
                <a:solidFill>
                  <a:srgbClr val="0070C0"/>
                </a:solidFill>
              </a:rPr>
              <a:t> </a:t>
            </a:r>
            <a:r>
              <a:rPr lang="en-US" sz="2800" b="1" spc="5" dirty="0">
                <a:solidFill>
                  <a:srgbClr val="0070C0"/>
                </a:solidFill>
              </a:rPr>
              <a:t>of</a:t>
            </a:r>
            <a:r>
              <a:rPr lang="en-US" sz="2800" b="1" spc="-25" dirty="0">
                <a:solidFill>
                  <a:srgbClr val="0070C0"/>
                </a:solidFill>
              </a:rPr>
              <a:t> </a:t>
            </a:r>
            <a:r>
              <a:rPr lang="en-US" sz="2800" b="1" spc="-10" dirty="0">
                <a:solidFill>
                  <a:srgbClr val="0070C0"/>
                </a:solidFill>
              </a:rPr>
              <a:t>fracture</a:t>
            </a:r>
            <a:r>
              <a:rPr lang="en-US" sz="2800" b="1" spc="-45" dirty="0">
                <a:solidFill>
                  <a:srgbClr val="0070C0"/>
                </a:solidFill>
              </a:rPr>
              <a:t> </a:t>
            </a:r>
            <a:r>
              <a:rPr lang="en-US" sz="2800" b="1" dirty="0">
                <a:solidFill>
                  <a:srgbClr val="0070C0"/>
                </a:solidFill>
              </a:rPr>
              <a:t>is</a:t>
            </a:r>
            <a:r>
              <a:rPr lang="en-US" sz="2800" b="1" spc="-10" dirty="0">
                <a:solidFill>
                  <a:srgbClr val="0070C0"/>
                </a:solidFill>
              </a:rPr>
              <a:t> </a:t>
            </a:r>
            <a:r>
              <a:rPr lang="en-US" sz="2800" b="1" spc="5" dirty="0">
                <a:solidFill>
                  <a:srgbClr val="0070C0"/>
                </a:solidFill>
              </a:rPr>
              <a:t>this ?</a:t>
            </a:r>
          </a:p>
          <a:p>
            <a:pPr lvl="1"/>
            <a:r>
              <a:rPr lang="en-US" spc="5" dirty="0">
                <a:solidFill>
                  <a:srgbClr val="0070C0"/>
                </a:solidFill>
              </a:rPr>
              <a:t>Supracondylar fracture, Gartland type 4</a:t>
            </a:r>
          </a:p>
          <a:p>
            <a:r>
              <a:rPr lang="en-US" b="1" spc="-20" dirty="0"/>
              <a:t>W</a:t>
            </a:r>
            <a:r>
              <a:rPr lang="en-US" sz="2800" b="1" spc="-5" dirty="0"/>
              <a:t>hat</a:t>
            </a:r>
            <a:r>
              <a:rPr lang="en-US" sz="2800" b="1" spc="-60" dirty="0"/>
              <a:t> </a:t>
            </a:r>
            <a:r>
              <a:rPr lang="en-US" sz="2800" b="1" dirty="0"/>
              <a:t>is</a:t>
            </a:r>
            <a:r>
              <a:rPr lang="en-US" sz="2800" b="1" spc="10" dirty="0"/>
              <a:t> </a:t>
            </a:r>
            <a:r>
              <a:rPr lang="en-US" sz="2800" b="1" spc="5" dirty="0"/>
              <a:t>the</a:t>
            </a:r>
            <a:r>
              <a:rPr lang="en-US" sz="2800" b="1" spc="-45" dirty="0"/>
              <a:t> </a:t>
            </a:r>
            <a:r>
              <a:rPr lang="en-US" sz="2800" b="1" spc="-10" dirty="0"/>
              <a:t>appropriate </a:t>
            </a:r>
            <a:r>
              <a:rPr lang="en-US" sz="2800" b="1" spc="-595" dirty="0"/>
              <a:t> </a:t>
            </a:r>
            <a:r>
              <a:rPr lang="en-US" sz="2800" b="1" spc="-5" dirty="0"/>
              <a:t>management ?</a:t>
            </a:r>
          </a:p>
          <a:p>
            <a:pPr lvl="1"/>
            <a:r>
              <a:rPr lang="en-US" spc="-5" dirty="0"/>
              <a:t>Close reduction and fixation using wires or open reduction if needed</a:t>
            </a:r>
          </a:p>
          <a:p>
            <a:r>
              <a:rPr lang="en-US" b="1" spc="-5" dirty="0"/>
              <a:t>Which nerve is most common likely to be affected in this fracture ?</a:t>
            </a:r>
          </a:p>
          <a:p>
            <a:pPr lvl="1"/>
            <a:r>
              <a:rPr lang="en-US" spc="-5" dirty="0"/>
              <a:t>Anterior interosseous nerve</a:t>
            </a:r>
          </a:p>
          <a:p>
            <a:r>
              <a:rPr lang="en-US" b="1" dirty="0"/>
              <a:t>Which movement is affected with this fracture ?</a:t>
            </a:r>
          </a:p>
          <a:p>
            <a:pPr lvl="1"/>
            <a:r>
              <a:rPr lang="en-US" dirty="0"/>
              <a:t>Flexion of fingers</a:t>
            </a:r>
          </a:p>
        </p:txBody>
      </p:sp>
      <p:sp>
        <p:nvSpPr>
          <p:cNvPr id="4" name="TextBox 3">
            <a:extLst>
              <a:ext uri="{FF2B5EF4-FFF2-40B4-BE49-F238E27FC236}">
                <a16:creationId xmlns:a16="http://schemas.microsoft.com/office/drawing/2014/main" id="{2F176A15-6912-03FF-9FF8-0EEDDFFA0766}"/>
              </a:ext>
            </a:extLst>
          </p:cNvPr>
          <p:cNvSpPr txBox="1"/>
          <p:nvPr/>
        </p:nvSpPr>
        <p:spPr>
          <a:xfrm>
            <a:off x="0" y="2897"/>
            <a:ext cx="2803909" cy="369332"/>
          </a:xfrm>
          <a:prstGeom prst="rect">
            <a:avLst/>
          </a:prstGeom>
          <a:noFill/>
          <a:ln>
            <a:solidFill>
              <a:srgbClr val="FF0000"/>
            </a:solidFill>
          </a:ln>
        </p:spPr>
        <p:txBody>
          <a:bodyPr wrap="square" rtlCol="0">
            <a:spAutoFit/>
          </a:bodyPr>
          <a:lstStyle/>
          <a:p>
            <a:pPr algn="ctr"/>
            <a:r>
              <a:rPr lang="en-US" dirty="0">
                <a:solidFill>
                  <a:srgbClr val="FF0000"/>
                </a:solidFill>
              </a:rPr>
              <a:t>Distal humerus fractures</a:t>
            </a:r>
          </a:p>
        </p:txBody>
      </p:sp>
      <p:sp>
        <p:nvSpPr>
          <p:cNvPr id="5" name="TextBox 4">
            <a:extLst>
              <a:ext uri="{FF2B5EF4-FFF2-40B4-BE49-F238E27FC236}">
                <a16:creationId xmlns:a16="http://schemas.microsoft.com/office/drawing/2014/main" id="{859BDEFF-79D6-B720-8FCE-16383CB84A7B}"/>
              </a:ext>
            </a:extLst>
          </p:cNvPr>
          <p:cNvSpPr txBox="1"/>
          <p:nvPr/>
        </p:nvSpPr>
        <p:spPr>
          <a:xfrm>
            <a:off x="0" y="390735"/>
            <a:ext cx="2803909" cy="369332"/>
          </a:xfrm>
          <a:prstGeom prst="rect">
            <a:avLst/>
          </a:prstGeom>
          <a:noFill/>
          <a:ln>
            <a:solidFill>
              <a:srgbClr val="FF0000"/>
            </a:solidFill>
          </a:ln>
        </p:spPr>
        <p:txBody>
          <a:bodyPr wrap="none" rtlCol="0">
            <a:spAutoFit/>
          </a:bodyPr>
          <a:lstStyle/>
          <a:p>
            <a:pPr algn="ctr"/>
            <a:r>
              <a:rPr lang="en-US" dirty="0">
                <a:solidFill>
                  <a:srgbClr val="FF0000"/>
                </a:solidFill>
              </a:rPr>
              <a:t>Common Pediatric fractures</a:t>
            </a:r>
          </a:p>
        </p:txBody>
      </p:sp>
      <p:pic>
        <p:nvPicPr>
          <p:cNvPr id="6" name="Picture 2">
            <a:extLst>
              <a:ext uri="{FF2B5EF4-FFF2-40B4-BE49-F238E27FC236}">
                <a16:creationId xmlns:a16="http://schemas.microsoft.com/office/drawing/2014/main" id="{9D4234F6-1123-856C-BA61-08F057ED9E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733" r="12413"/>
          <a:stretch/>
        </p:blipFill>
        <p:spPr bwMode="auto">
          <a:xfrm>
            <a:off x="8205028" y="1268082"/>
            <a:ext cx="3148772" cy="48704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26713927-0007-0B01-DED8-2FD71A02094B}"/>
              </a:ext>
            </a:extLst>
          </p:cNvPr>
          <p:cNvSpPr txBox="1"/>
          <p:nvPr/>
        </p:nvSpPr>
        <p:spPr>
          <a:xfrm>
            <a:off x="10904755" y="2897"/>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sp>
        <p:nvSpPr>
          <p:cNvPr id="8" name="TextBox 7">
            <a:extLst>
              <a:ext uri="{FF2B5EF4-FFF2-40B4-BE49-F238E27FC236}">
                <a16:creationId xmlns:a16="http://schemas.microsoft.com/office/drawing/2014/main" id="{90750A69-8D60-F266-381F-CB1F01B2CEFE}"/>
              </a:ext>
            </a:extLst>
          </p:cNvPr>
          <p:cNvSpPr txBox="1"/>
          <p:nvPr/>
        </p:nvSpPr>
        <p:spPr>
          <a:xfrm>
            <a:off x="44354" y="4750806"/>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(1)</a:t>
            </a:r>
            <a:endParaRPr lang="en-US" sz="1400" b="1" dirty="0">
              <a:solidFill>
                <a:srgbClr val="FF0000"/>
              </a:solidFill>
            </a:endParaRPr>
          </a:p>
        </p:txBody>
      </p:sp>
      <p:sp>
        <p:nvSpPr>
          <p:cNvPr id="9" name="TextBox 8">
            <a:extLst>
              <a:ext uri="{FF2B5EF4-FFF2-40B4-BE49-F238E27FC236}">
                <a16:creationId xmlns:a16="http://schemas.microsoft.com/office/drawing/2014/main" id="{FBA7C87F-4AD5-CF90-0884-31C56716F2E5}"/>
              </a:ext>
            </a:extLst>
          </p:cNvPr>
          <p:cNvSpPr txBox="1"/>
          <p:nvPr/>
        </p:nvSpPr>
        <p:spPr>
          <a:xfrm>
            <a:off x="44354" y="2231539"/>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90BAFE4C-5157-0D79-566F-5EC35FCBBB4A}"/>
              </a:ext>
            </a:extLst>
          </p:cNvPr>
          <p:cNvSpPr txBox="1"/>
          <p:nvPr/>
        </p:nvSpPr>
        <p:spPr>
          <a:xfrm>
            <a:off x="44354" y="3454379"/>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(1)</a:t>
            </a:r>
            <a:endParaRPr lang="en-US" sz="1400" b="1" dirty="0">
              <a:solidFill>
                <a:srgbClr val="FF0000"/>
              </a:solidFill>
            </a:endParaRPr>
          </a:p>
        </p:txBody>
      </p:sp>
    </p:spTree>
    <p:extLst>
      <p:ext uri="{BB962C8B-B14F-4D97-AF65-F5344CB8AC3E}">
        <p14:creationId xmlns:p14="http://schemas.microsoft.com/office/powerpoint/2010/main" val="176774937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3D4A-B44B-52FF-8FB0-D6BE947A2CD9}"/>
              </a:ext>
            </a:extLst>
          </p:cNvPr>
          <p:cNvSpPr>
            <a:spLocks noGrp="1"/>
          </p:cNvSpPr>
          <p:nvPr>
            <p:ph type="title"/>
          </p:nvPr>
        </p:nvSpPr>
        <p:spPr/>
        <p:txBody>
          <a:bodyPr/>
          <a:lstStyle/>
          <a:p>
            <a:r>
              <a:rPr lang="en-US" spc="5" dirty="0"/>
              <a:t>Supracondylar fracture</a:t>
            </a:r>
            <a:endParaRPr lang="en-US" dirty="0"/>
          </a:p>
        </p:txBody>
      </p:sp>
      <p:sp>
        <p:nvSpPr>
          <p:cNvPr id="3" name="Content Placeholder 2">
            <a:extLst>
              <a:ext uri="{FF2B5EF4-FFF2-40B4-BE49-F238E27FC236}">
                <a16:creationId xmlns:a16="http://schemas.microsoft.com/office/drawing/2014/main" id="{003BEA98-8521-3A17-E369-6D57470540D4}"/>
              </a:ext>
            </a:extLst>
          </p:cNvPr>
          <p:cNvSpPr>
            <a:spLocks noGrp="1"/>
          </p:cNvSpPr>
          <p:nvPr>
            <p:ph idx="1"/>
          </p:nvPr>
        </p:nvSpPr>
        <p:spPr>
          <a:xfrm>
            <a:off x="838201" y="1268082"/>
            <a:ext cx="6906207" cy="4871938"/>
          </a:xfrm>
        </p:spPr>
        <p:txBody>
          <a:bodyPr/>
          <a:lstStyle/>
          <a:p>
            <a:r>
              <a:rPr lang="en-US" b="1" dirty="0">
                <a:solidFill>
                  <a:srgbClr val="0070C0"/>
                </a:solidFill>
              </a:rPr>
              <a:t>This type of fracture is commonly seen in which demographic ?</a:t>
            </a:r>
          </a:p>
          <a:p>
            <a:pPr lvl="1"/>
            <a:r>
              <a:rPr lang="en-US" sz="2600" dirty="0">
                <a:solidFill>
                  <a:srgbClr val="0070C0"/>
                </a:solidFill>
              </a:rPr>
              <a:t>In pediatrics</a:t>
            </a:r>
          </a:p>
          <a:p>
            <a:r>
              <a:rPr lang="en-US" sz="2800" b="1" spc="-5" dirty="0">
                <a:solidFill>
                  <a:srgbClr val="0070C0"/>
                </a:solidFill>
              </a:rPr>
              <a:t>What</a:t>
            </a:r>
            <a:r>
              <a:rPr lang="en-US" sz="2800" b="1" spc="-60" dirty="0">
                <a:solidFill>
                  <a:srgbClr val="0070C0"/>
                </a:solidFill>
              </a:rPr>
              <a:t> </a:t>
            </a:r>
            <a:r>
              <a:rPr lang="en-US" sz="2800" b="1" dirty="0">
                <a:solidFill>
                  <a:srgbClr val="0070C0"/>
                </a:solidFill>
              </a:rPr>
              <a:t>type</a:t>
            </a:r>
            <a:r>
              <a:rPr lang="en-US" sz="2800" b="1" spc="-20" dirty="0">
                <a:solidFill>
                  <a:srgbClr val="0070C0"/>
                </a:solidFill>
              </a:rPr>
              <a:t> </a:t>
            </a:r>
            <a:r>
              <a:rPr lang="en-US" sz="2800" b="1" spc="5" dirty="0">
                <a:solidFill>
                  <a:srgbClr val="0070C0"/>
                </a:solidFill>
              </a:rPr>
              <a:t>of</a:t>
            </a:r>
            <a:r>
              <a:rPr lang="en-US" sz="2800" b="1" spc="-25" dirty="0">
                <a:solidFill>
                  <a:srgbClr val="0070C0"/>
                </a:solidFill>
              </a:rPr>
              <a:t> </a:t>
            </a:r>
            <a:r>
              <a:rPr lang="en-US" sz="2800" b="1" spc="-10" dirty="0">
                <a:solidFill>
                  <a:srgbClr val="0070C0"/>
                </a:solidFill>
              </a:rPr>
              <a:t>fracture</a:t>
            </a:r>
            <a:r>
              <a:rPr lang="en-US" sz="2800" b="1" spc="-45" dirty="0">
                <a:solidFill>
                  <a:srgbClr val="0070C0"/>
                </a:solidFill>
              </a:rPr>
              <a:t> </a:t>
            </a:r>
            <a:r>
              <a:rPr lang="en-US" sz="2800" b="1" dirty="0">
                <a:solidFill>
                  <a:srgbClr val="0070C0"/>
                </a:solidFill>
              </a:rPr>
              <a:t>is</a:t>
            </a:r>
            <a:r>
              <a:rPr lang="en-US" sz="2800" b="1" spc="-10" dirty="0">
                <a:solidFill>
                  <a:srgbClr val="0070C0"/>
                </a:solidFill>
              </a:rPr>
              <a:t> </a:t>
            </a:r>
            <a:r>
              <a:rPr lang="en-US" sz="2800" b="1" spc="5" dirty="0">
                <a:solidFill>
                  <a:srgbClr val="0070C0"/>
                </a:solidFill>
              </a:rPr>
              <a:t>this ?</a:t>
            </a:r>
          </a:p>
          <a:p>
            <a:pPr lvl="1"/>
            <a:r>
              <a:rPr lang="en-US" spc="5" dirty="0">
                <a:solidFill>
                  <a:srgbClr val="0070C0"/>
                </a:solidFill>
              </a:rPr>
              <a:t>Supracondylar fracture, Gartland type 4</a:t>
            </a:r>
          </a:p>
          <a:p>
            <a:r>
              <a:rPr lang="en-US" b="1" spc="-20" dirty="0"/>
              <a:t>W</a:t>
            </a:r>
            <a:r>
              <a:rPr lang="en-US" sz="2800" b="1" spc="-5" dirty="0"/>
              <a:t>hat</a:t>
            </a:r>
            <a:r>
              <a:rPr lang="en-US" sz="2800" b="1" spc="-60" dirty="0"/>
              <a:t> </a:t>
            </a:r>
            <a:r>
              <a:rPr lang="en-US" sz="2800" b="1" dirty="0"/>
              <a:t>is</a:t>
            </a:r>
            <a:r>
              <a:rPr lang="en-US" sz="2800" b="1" spc="10" dirty="0"/>
              <a:t> </a:t>
            </a:r>
            <a:r>
              <a:rPr lang="en-US" sz="2800" b="1" spc="5" dirty="0"/>
              <a:t>the</a:t>
            </a:r>
            <a:r>
              <a:rPr lang="en-US" sz="2800" b="1" spc="-45" dirty="0"/>
              <a:t> </a:t>
            </a:r>
            <a:r>
              <a:rPr lang="en-US" sz="2800" b="1" spc="-10" dirty="0"/>
              <a:t>appropriate </a:t>
            </a:r>
            <a:r>
              <a:rPr lang="en-US" sz="2800" b="1" spc="-595" dirty="0"/>
              <a:t> </a:t>
            </a:r>
            <a:r>
              <a:rPr lang="en-US" sz="2800" b="1" spc="-5" dirty="0"/>
              <a:t>management ?</a:t>
            </a:r>
          </a:p>
          <a:p>
            <a:pPr lvl="1"/>
            <a:r>
              <a:rPr lang="en-US" spc="-5" dirty="0"/>
              <a:t>Close reduction and fixation using wires or open reduction if needed</a:t>
            </a:r>
          </a:p>
          <a:p>
            <a:r>
              <a:rPr lang="en-US" b="1" dirty="0">
                <a:solidFill>
                  <a:srgbClr val="0070C0"/>
                </a:solidFill>
              </a:rPr>
              <a:t>What is the name of the red line ?</a:t>
            </a:r>
          </a:p>
          <a:p>
            <a:pPr lvl="1"/>
            <a:r>
              <a:rPr lang="en-US" dirty="0">
                <a:solidFill>
                  <a:srgbClr val="0070C0"/>
                </a:solidFill>
              </a:rPr>
              <a:t>Anterior humeral line</a:t>
            </a:r>
          </a:p>
        </p:txBody>
      </p:sp>
      <p:sp>
        <p:nvSpPr>
          <p:cNvPr id="4" name="TextBox 3">
            <a:extLst>
              <a:ext uri="{FF2B5EF4-FFF2-40B4-BE49-F238E27FC236}">
                <a16:creationId xmlns:a16="http://schemas.microsoft.com/office/drawing/2014/main" id="{2F176A15-6912-03FF-9FF8-0EEDDFFA0766}"/>
              </a:ext>
            </a:extLst>
          </p:cNvPr>
          <p:cNvSpPr txBox="1"/>
          <p:nvPr/>
        </p:nvSpPr>
        <p:spPr>
          <a:xfrm>
            <a:off x="0" y="2897"/>
            <a:ext cx="2803909" cy="369332"/>
          </a:xfrm>
          <a:prstGeom prst="rect">
            <a:avLst/>
          </a:prstGeom>
          <a:noFill/>
          <a:ln>
            <a:solidFill>
              <a:srgbClr val="FF0000"/>
            </a:solidFill>
          </a:ln>
        </p:spPr>
        <p:txBody>
          <a:bodyPr wrap="square" rtlCol="0">
            <a:spAutoFit/>
          </a:bodyPr>
          <a:lstStyle/>
          <a:p>
            <a:pPr algn="ctr"/>
            <a:r>
              <a:rPr lang="en-US" dirty="0">
                <a:solidFill>
                  <a:srgbClr val="FF0000"/>
                </a:solidFill>
              </a:rPr>
              <a:t>Distal humerus fractures</a:t>
            </a:r>
          </a:p>
        </p:txBody>
      </p:sp>
      <p:sp>
        <p:nvSpPr>
          <p:cNvPr id="5" name="TextBox 4">
            <a:extLst>
              <a:ext uri="{FF2B5EF4-FFF2-40B4-BE49-F238E27FC236}">
                <a16:creationId xmlns:a16="http://schemas.microsoft.com/office/drawing/2014/main" id="{859BDEFF-79D6-B720-8FCE-16383CB84A7B}"/>
              </a:ext>
            </a:extLst>
          </p:cNvPr>
          <p:cNvSpPr txBox="1"/>
          <p:nvPr/>
        </p:nvSpPr>
        <p:spPr>
          <a:xfrm>
            <a:off x="0" y="390735"/>
            <a:ext cx="2803909" cy="369332"/>
          </a:xfrm>
          <a:prstGeom prst="rect">
            <a:avLst/>
          </a:prstGeom>
          <a:noFill/>
          <a:ln>
            <a:solidFill>
              <a:srgbClr val="FF0000"/>
            </a:solidFill>
          </a:ln>
        </p:spPr>
        <p:txBody>
          <a:bodyPr wrap="none" rtlCol="0">
            <a:spAutoFit/>
          </a:bodyPr>
          <a:lstStyle/>
          <a:p>
            <a:pPr algn="ctr"/>
            <a:r>
              <a:rPr lang="en-US" dirty="0">
                <a:solidFill>
                  <a:srgbClr val="FF0000"/>
                </a:solidFill>
              </a:rPr>
              <a:t>Common Pediatric fractures</a:t>
            </a:r>
          </a:p>
        </p:txBody>
      </p:sp>
      <p:sp>
        <p:nvSpPr>
          <p:cNvPr id="7" name="TextBox 6">
            <a:extLst>
              <a:ext uri="{FF2B5EF4-FFF2-40B4-BE49-F238E27FC236}">
                <a16:creationId xmlns:a16="http://schemas.microsoft.com/office/drawing/2014/main" id="{26713927-0007-0B01-DED8-2FD71A02094B}"/>
              </a:ext>
            </a:extLst>
          </p:cNvPr>
          <p:cNvSpPr txBox="1"/>
          <p:nvPr/>
        </p:nvSpPr>
        <p:spPr>
          <a:xfrm>
            <a:off x="10904755" y="2897"/>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pic>
        <p:nvPicPr>
          <p:cNvPr id="10" name="object 4">
            <a:extLst>
              <a:ext uri="{FF2B5EF4-FFF2-40B4-BE49-F238E27FC236}">
                <a16:creationId xmlns:a16="http://schemas.microsoft.com/office/drawing/2014/main" id="{29A5E145-5A88-F372-0926-D3CE50E9EC71}"/>
              </a:ext>
            </a:extLst>
          </p:cNvPr>
          <p:cNvPicPr>
            <a:picLocks/>
          </p:cNvPicPr>
          <p:nvPr/>
        </p:nvPicPr>
        <p:blipFill>
          <a:blip r:embed="rId2" cstate="print"/>
          <a:stretch>
            <a:fillRect/>
          </a:stretch>
        </p:blipFill>
        <p:spPr>
          <a:xfrm>
            <a:off x="7873844" y="1268082"/>
            <a:ext cx="3479956" cy="4871938"/>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02D2E9F2-1F0E-8DBE-BE03-171771CFB340}"/>
              </a:ext>
            </a:extLst>
          </p:cNvPr>
          <p:cNvSpPr txBox="1"/>
          <p:nvPr/>
        </p:nvSpPr>
        <p:spPr>
          <a:xfrm>
            <a:off x="44354" y="3547159"/>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00949889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A16CC-4A36-7DA4-BE01-C6AAE9D4337D}"/>
              </a:ext>
            </a:extLst>
          </p:cNvPr>
          <p:cNvSpPr>
            <a:spLocks noGrp="1"/>
          </p:cNvSpPr>
          <p:nvPr>
            <p:ph type="title"/>
          </p:nvPr>
        </p:nvSpPr>
        <p:spPr/>
        <p:txBody>
          <a:bodyPr>
            <a:normAutofit/>
          </a:bodyPr>
          <a:lstStyle/>
          <a:p>
            <a:r>
              <a:rPr lang="en-US" dirty="0"/>
              <a:t>Anterior humeral line</a:t>
            </a:r>
          </a:p>
        </p:txBody>
      </p:sp>
      <p:sp>
        <p:nvSpPr>
          <p:cNvPr id="3" name="Content Placeholder 2">
            <a:extLst>
              <a:ext uri="{FF2B5EF4-FFF2-40B4-BE49-F238E27FC236}">
                <a16:creationId xmlns:a16="http://schemas.microsoft.com/office/drawing/2014/main" id="{70E4A69D-E841-272F-FD30-C2AE77CC6202}"/>
              </a:ext>
            </a:extLst>
          </p:cNvPr>
          <p:cNvSpPr>
            <a:spLocks noGrp="1"/>
          </p:cNvSpPr>
          <p:nvPr>
            <p:ph idx="1"/>
          </p:nvPr>
        </p:nvSpPr>
        <p:spPr>
          <a:xfrm>
            <a:off x="838199" y="1268082"/>
            <a:ext cx="6849219" cy="4871938"/>
          </a:xfrm>
        </p:spPr>
        <p:txBody>
          <a:bodyPr>
            <a:normAutofit lnSpcReduction="10000"/>
          </a:bodyPr>
          <a:lstStyle/>
          <a:p>
            <a:r>
              <a:rPr lang="en-US" sz="2400" dirty="0">
                <a:solidFill>
                  <a:srgbClr val="0070C0"/>
                </a:solidFill>
              </a:rPr>
              <a:t>The anterior humeral line is key to demonstrating normal elbow alignment and should be used whenever reading a pediatric elbow radiograph to exclude a subtle supracondylar fracture.</a:t>
            </a:r>
          </a:p>
          <a:p>
            <a:r>
              <a:rPr lang="en-US" sz="2400" dirty="0"/>
              <a:t>A line drawn down the anterior surface of the humerus should intersect the middle third of the capitellum.</a:t>
            </a:r>
          </a:p>
          <a:p>
            <a:r>
              <a:rPr lang="en-US" sz="2400" dirty="0">
                <a:solidFill>
                  <a:srgbClr val="0070C0"/>
                </a:solidFill>
              </a:rPr>
              <a:t>When an axial force is applied down the radius (such as after a fall onto an outstretched hand), the radial head impacts the capitellum. This results in the narrowest and weakest part of the distal humerus is placed under stress. The result is often a fracture through the supracondylar portion of the distal humerus and this usually results in posterior displacement of the capitellum. </a:t>
            </a:r>
          </a:p>
        </p:txBody>
      </p:sp>
      <p:pic>
        <p:nvPicPr>
          <p:cNvPr id="4" name="Google Shape;521;p60">
            <a:extLst>
              <a:ext uri="{FF2B5EF4-FFF2-40B4-BE49-F238E27FC236}">
                <a16:creationId xmlns:a16="http://schemas.microsoft.com/office/drawing/2014/main" id="{677EBFC0-432C-80CA-1890-426C0F8743D8}"/>
              </a:ext>
            </a:extLst>
          </p:cNvPr>
          <p:cNvPicPr preferRelativeResize="0"/>
          <p:nvPr/>
        </p:nvPicPr>
        <p:blipFill rotWithShape="1">
          <a:blip r:embed="rId2">
            <a:alphaModFix/>
          </a:blip>
          <a:srcRect l="5445" t="2130" r="4178" b="2091"/>
          <a:stretch/>
        </p:blipFill>
        <p:spPr>
          <a:xfrm>
            <a:off x="7687418" y="1268082"/>
            <a:ext cx="3666381" cy="37237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479465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F4A49-0693-9A5E-D9F2-22AAA400C2CF}"/>
              </a:ext>
            </a:extLst>
          </p:cNvPr>
          <p:cNvSpPr>
            <a:spLocks noGrp="1"/>
          </p:cNvSpPr>
          <p:nvPr>
            <p:ph type="title"/>
          </p:nvPr>
        </p:nvSpPr>
        <p:spPr/>
        <p:txBody>
          <a:bodyPr/>
          <a:lstStyle/>
          <a:p>
            <a:r>
              <a:rPr lang="en-US" spc="5" dirty="0"/>
              <a:t>Supracondylar fracture</a:t>
            </a:r>
            <a:endParaRPr lang="en-US" dirty="0"/>
          </a:p>
        </p:txBody>
      </p:sp>
      <p:sp>
        <p:nvSpPr>
          <p:cNvPr id="3" name="Content Placeholder 2">
            <a:extLst>
              <a:ext uri="{FF2B5EF4-FFF2-40B4-BE49-F238E27FC236}">
                <a16:creationId xmlns:a16="http://schemas.microsoft.com/office/drawing/2014/main" id="{9FBC4CE1-88F4-7701-CBC0-4AC658415D88}"/>
              </a:ext>
            </a:extLst>
          </p:cNvPr>
          <p:cNvSpPr>
            <a:spLocks noGrp="1"/>
          </p:cNvSpPr>
          <p:nvPr>
            <p:ph idx="1"/>
          </p:nvPr>
        </p:nvSpPr>
        <p:spPr>
          <a:xfrm>
            <a:off x="838200" y="1268082"/>
            <a:ext cx="6262396" cy="2856049"/>
          </a:xfrm>
        </p:spPr>
        <p:txBody>
          <a:bodyPr/>
          <a:lstStyle/>
          <a:p>
            <a:r>
              <a:rPr lang="en-US" b="1" dirty="0"/>
              <a:t>Which nerve is never affected by this fracture ?</a:t>
            </a:r>
          </a:p>
          <a:p>
            <a:pPr marL="914400" lvl="1" indent="-457200">
              <a:buFont typeface="+mj-lt"/>
              <a:buAutoNum type="alphaLcPeriod"/>
            </a:pPr>
            <a:r>
              <a:rPr lang="en-US" dirty="0">
                <a:solidFill>
                  <a:srgbClr val="FF0000"/>
                </a:solidFill>
              </a:rPr>
              <a:t>Axillary nerve</a:t>
            </a:r>
            <a:endParaRPr lang="ar-JO" dirty="0">
              <a:solidFill>
                <a:srgbClr val="FF0000"/>
              </a:solidFill>
            </a:endParaRPr>
          </a:p>
          <a:p>
            <a:pPr marL="914400" lvl="1" indent="-457200">
              <a:buFont typeface="+mj-lt"/>
              <a:buAutoNum type="alphaLcPeriod"/>
            </a:pPr>
            <a:r>
              <a:rPr lang="en-US" dirty="0"/>
              <a:t>Radial nerve</a:t>
            </a:r>
          </a:p>
          <a:p>
            <a:pPr marL="914400" lvl="1" indent="-457200">
              <a:buFont typeface="+mj-lt"/>
              <a:buAutoNum type="alphaLcPeriod"/>
            </a:pPr>
            <a:r>
              <a:rPr lang="en-US" dirty="0"/>
              <a:t>Median nerve</a:t>
            </a:r>
          </a:p>
          <a:p>
            <a:pPr marL="914400" lvl="1" indent="-457200">
              <a:buFont typeface="+mj-lt"/>
              <a:buAutoNum type="alphaLcPeriod"/>
            </a:pPr>
            <a:r>
              <a:rPr lang="en-US" dirty="0"/>
              <a:t>Ulnar nerve</a:t>
            </a:r>
          </a:p>
          <a:p>
            <a:pPr marL="914400" lvl="1" indent="-457200">
              <a:buFont typeface="+mj-lt"/>
              <a:buAutoNum type="alphaLcPeriod"/>
            </a:pPr>
            <a:r>
              <a:rPr lang="en-US" dirty="0"/>
              <a:t>Anterior interosseous nerve</a:t>
            </a:r>
          </a:p>
        </p:txBody>
      </p:sp>
      <p:sp>
        <p:nvSpPr>
          <p:cNvPr id="4" name="TextBox 3">
            <a:extLst>
              <a:ext uri="{FF2B5EF4-FFF2-40B4-BE49-F238E27FC236}">
                <a16:creationId xmlns:a16="http://schemas.microsoft.com/office/drawing/2014/main" id="{05A107FE-ADF7-4382-156D-19716FE71171}"/>
              </a:ext>
            </a:extLst>
          </p:cNvPr>
          <p:cNvSpPr txBox="1"/>
          <p:nvPr/>
        </p:nvSpPr>
        <p:spPr>
          <a:xfrm>
            <a:off x="0" y="2897"/>
            <a:ext cx="2803909" cy="369332"/>
          </a:xfrm>
          <a:prstGeom prst="rect">
            <a:avLst/>
          </a:prstGeom>
          <a:noFill/>
          <a:ln>
            <a:solidFill>
              <a:srgbClr val="FF0000"/>
            </a:solidFill>
          </a:ln>
        </p:spPr>
        <p:txBody>
          <a:bodyPr wrap="square" rtlCol="0">
            <a:spAutoFit/>
          </a:bodyPr>
          <a:lstStyle/>
          <a:p>
            <a:pPr algn="ctr"/>
            <a:r>
              <a:rPr lang="en-US" dirty="0">
                <a:solidFill>
                  <a:srgbClr val="FF0000"/>
                </a:solidFill>
              </a:rPr>
              <a:t>Distal humerus fractures</a:t>
            </a:r>
          </a:p>
        </p:txBody>
      </p:sp>
      <p:sp>
        <p:nvSpPr>
          <p:cNvPr id="5" name="TextBox 4">
            <a:extLst>
              <a:ext uri="{FF2B5EF4-FFF2-40B4-BE49-F238E27FC236}">
                <a16:creationId xmlns:a16="http://schemas.microsoft.com/office/drawing/2014/main" id="{DD774BED-7BBA-DF01-C85B-3C315AD72003}"/>
              </a:ext>
            </a:extLst>
          </p:cNvPr>
          <p:cNvSpPr txBox="1"/>
          <p:nvPr/>
        </p:nvSpPr>
        <p:spPr>
          <a:xfrm>
            <a:off x="0" y="390735"/>
            <a:ext cx="2803909" cy="369332"/>
          </a:xfrm>
          <a:prstGeom prst="rect">
            <a:avLst/>
          </a:prstGeom>
          <a:noFill/>
          <a:ln>
            <a:solidFill>
              <a:srgbClr val="FF0000"/>
            </a:solidFill>
          </a:ln>
        </p:spPr>
        <p:txBody>
          <a:bodyPr wrap="none" rtlCol="0">
            <a:spAutoFit/>
          </a:bodyPr>
          <a:lstStyle/>
          <a:p>
            <a:pPr algn="ctr"/>
            <a:r>
              <a:rPr lang="en-US" dirty="0">
                <a:solidFill>
                  <a:srgbClr val="FF0000"/>
                </a:solidFill>
              </a:rPr>
              <a:t>Common Pediatric fractures</a:t>
            </a:r>
          </a:p>
        </p:txBody>
      </p:sp>
      <p:sp>
        <p:nvSpPr>
          <p:cNvPr id="6" name="TextBox 5">
            <a:extLst>
              <a:ext uri="{FF2B5EF4-FFF2-40B4-BE49-F238E27FC236}">
                <a16:creationId xmlns:a16="http://schemas.microsoft.com/office/drawing/2014/main" id="{79479130-444C-B2A1-DDFA-21745883D904}"/>
              </a:ext>
            </a:extLst>
          </p:cNvPr>
          <p:cNvSpPr txBox="1"/>
          <p:nvPr/>
        </p:nvSpPr>
        <p:spPr>
          <a:xfrm>
            <a:off x="11063452" y="2897"/>
            <a:ext cx="1119217"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معدل</a:t>
            </a:r>
            <a:endParaRPr lang="en-US" b="1" dirty="0">
              <a:solidFill>
                <a:srgbClr val="FF0000"/>
              </a:solidFill>
            </a:endParaRPr>
          </a:p>
        </p:txBody>
      </p:sp>
      <p:grpSp>
        <p:nvGrpSpPr>
          <p:cNvPr id="9" name="Group 8">
            <a:extLst>
              <a:ext uri="{FF2B5EF4-FFF2-40B4-BE49-F238E27FC236}">
                <a16:creationId xmlns:a16="http://schemas.microsoft.com/office/drawing/2014/main" id="{D7C97019-5546-7E94-2F64-5E219672376B}"/>
              </a:ext>
            </a:extLst>
          </p:cNvPr>
          <p:cNvGrpSpPr/>
          <p:nvPr/>
        </p:nvGrpSpPr>
        <p:grpSpPr>
          <a:xfrm>
            <a:off x="7565914" y="1268082"/>
            <a:ext cx="3787886" cy="2856049"/>
            <a:chOff x="7698078" y="1305026"/>
            <a:chExt cx="3655722" cy="2756398"/>
          </a:xfrm>
        </p:grpSpPr>
        <p:pic>
          <p:nvPicPr>
            <p:cNvPr id="7" name="object 4">
              <a:extLst>
                <a:ext uri="{FF2B5EF4-FFF2-40B4-BE49-F238E27FC236}">
                  <a16:creationId xmlns:a16="http://schemas.microsoft.com/office/drawing/2014/main" id="{359FB485-B7F2-A393-E4EF-DF605675B940}"/>
                </a:ext>
              </a:extLst>
            </p:cNvPr>
            <p:cNvPicPr>
              <a:picLocks/>
            </p:cNvPicPr>
            <p:nvPr/>
          </p:nvPicPr>
          <p:blipFill rotWithShape="1">
            <a:blip r:embed="rId2" cstate="print"/>
            <a:srcRect l="51259"/>
            <a:stretch/>
          </p:blipFill>
          <p:spPr>
            <a:xfrm>
              <a:off x="9601200" y="1305026"/>
              <a:ext cx="1752600" cy="2756398"/>
            </a:xfrm>
            <a:prstGeom prst="rect">
              <a:avLst/>
            </a:prstGeom>
            <a:ln>
              <a:noFill/>
            </a:ln>
            <a:effectLst>
              <a:outerShdw blurRad="292100" dist="139700" dir="2700000" algn="tl" rotWithShape="0">
                <a:srgbClr val="333333">
                  <a:alpha val="65000"/>
                </a:srgbClr>
              </a:outerShdw>
            </a:effectLst>
          </p:spPr>
        </p:pic>
        <p:pic>
          <p:nvPicPr>
            <p:cNvPr id="8" name="object 4">
              <a:extLst>
                <a:ext uri="{FF2B5EF4-FFF2-40B4-BE49-F238E27FC236}">
                  <a16:creationId xmlns:a16="http://schemas.microsoft.com/office/drawing/2014/main" id="{45BC8375-8D1A-4EEA-C0ED-85A5020F0A5C}"/>
                </a:ext>
              </a:extLst>
            </p:cNvPr>
            <p:cNvPicPr>
              <a:picLocks/>
            </p:cNvPicPr>
            <p:nvPr/>
          </p:nvPicPr>
          <p:blipFill rotWithShape="1">
            <a:blip r:embed="rId2" cstate="print"/>
            <a:srcRect t="6699" r="51258"/>
            <a:stretch/>
          </p:blipFill>
          <p:spPr>
            <a:xfrm>
              <a:off x="7698078" y="1305027"/>
              <a:ext cx="1878447" cy="2756397"/>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17255504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DF7E4-4E92-573E-3271-E3E18FA8E0C9}"/>
              </a:ext>
            </a:extLst>
          </p:cNvPr>
          <p:cNvSpPr>
            <a:spLocks noGrp="1"/>
          </p:cNvSpPr>
          <p:nvPr>
            <p:ph type="title"/>
          </p:nvPr>
        </p:nvSpPr>
        <p:spPr/>
        <p:txBody>
          <a:bodyPr>
            <a:noAutofit/>
          </a:bodyPr>
          <a:lstStyle/>
          <a:p>
            <a:r>
              <a:rPr lang="en-US" sz="3600" b="1" dirty="0"/>
              <a:t>Complications and deformities of supracondylar fracture</a:t>
            </a:r>
          </a:p>
        </p:txBody>
      </p:sp>
      <p:sp>
        <p:nvSpPr>
          <p:cNvPr id="3" name="Content Placeholder 2">
            <a:extLst>
              <a:ext uri="{FF2B5EF4-FFF2-40B4-BE49-F238E27FC236}">
                <a16:creationId xmlns:a16="http://schemas.microsoft.com/office/drawing/2014/main" id="{0B09F451-926A-B76A-632F-7E9CFF3F648A}"/>
              </a:ext>
            </a:extLst>
          </p:cNvPr>
          <p:cNvSpPr>
            <a:spLocks noGrp="1"/>
          </p:cNvSpPr>
          <p:nvPr>
            <p:ph idx="1"/>
          </p:nvPr>
        </p:nvSpPr>
        <p:spPr/>
        <p:txBody>
          <a:bodyPr>
            <a:normAutofit/>
          </a:bodyPr>
          <a:lstStyle/>
          <a:p>
            <a:r>
              <a:rPr lang="en-US" sz="3200" dirty="0"/>
              <a:t>Cubitus varus (gunstock deformities) </a:t>
            </a:r>
          </a:p>
          <a:p>
            <a:r>
              <a:rPr lang="en-US" sz="3200" dirty="0"/>
              <a:t>Cubitus valgus</a:t>
            </a:r>
          </a:p>
        </p:txBody>
      </p:sp>
      <p:pic>
        <p:nvPicPr>
          <p:cNvPr id="4" name="Picture 4" descr="MEDizzy - Gunstock deformity">
            <a:extLst>
              <a:ext uri="{FF2B5EF4-FFF2-40B4-BE49-F238E27FC236}">
                <a16:creationId xmlns:a16="http://schemas.microsoft.com/office/drawing/2014/main" id="{E2C049B5-410B-97BF-132C-121AC2FED7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00"/>
          <a:stretch/>
        </p:blipFill>
        <p:spPr bwMode="auto">
          <a:xfrm>
            <a:off x="838199" y="2939143"/>
            <a:ext cx="5264896" cy="3200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0CC787B0-488B-9C81-4E38-704D7FFC0713}"/>
              </a:ext>
            </a:extLst>
          </p:cNvPr>
          <p:cNvGrpSpPr/>
          <p:nvPr/>
        </p:nvGrpSpPr>
        <p:grpSpPr>
          <a:xfrm>
            <a:off x="6521907" y="2939144"/>
            <a:ext cx="4831893" cy="3204186"/>
            <a:chOff x="7686656" y="3711526"/>
            <a:chExt cx="3667144" cy="2431803"/>
          </a:xfrm>
        </p:grpSpPr>
        <p:pic>
          <p:nvPicPr>
            <p:cNvPr id="5" name="Picture 2">
              <a:extLst>
                <a:ext uri="{FF2B5EF4-FFF2-40B4-BE49-F238E27FC236}">
                  <a16:creationId xmlns:a16="http://schemas.microsoft.com/office/drawing/2014/main" id="{1E225649-FE12-2DD2-95BC-A37246B087CD}"/>
                </a:ext>
              </a:extLst>
            </p:cNvPr>
            <p:cNvPicPr>
              <a:picLocks noChangeAspect="1" noChangeArrowheads="1"/>
            </p:cNvPicPr>
            <p:nvPr/>
          </p:nvPicPr>
          <p:blipFill>
            <a:blip r:embed="rId3" cstate="print"/>
            <a:srcRect/>
            <a:stretch>
              <a:fillRect/>
            </a:stretch>
          </p:blipFill>
          <p:spPr bwMode="auto">
            <a:xfrm>
              <a:off x="9578556" y="3711526"/>
              <a:ext cx="1775244" cy="2428494"/>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FBF6D3E9-E7EA-3754-DC17-5B3DC56445E6}"/>
                </a:ext>
              </a:extLst>
            </p:cNvPr>
            <p:cNvPicPr>
              <a:picLocks noChangeAspect="1" noChangeArrowheads="1"/>
            </p:cNvPicPr>
            <p:nvPr/>
          </p:nvPicPr>
          <p:blipFill>
            <a:blip r:embed="rId4" cstate="print"/>
            <a:srcRect/>
            <a:stretch>
              <a:fillRect/>
            </a:stretch>
          </p:blipFill>
          <p:spPr bwMode="auto">
            <a:xfrm>
              <a:off x="7686656" y="3711526"/>
              <a:ext cx="1891899" cy="2431803"/>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48042053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2DBA-CB23-D653-0058-7D2C1C283E73}"/>
              </a:ext>
            </a:extLst>
          </p:cNvPr>
          <p:cNvSpPr>
            <a:spLocks noGrp="1"/>
          </p:cNvSpPr>
          <p:nvPr>
            <p:ph type="title"/>
          </p:nvPr>
        </p:nvSpPr>
        <p:spPr/>
        <p:txBody>
          <a:bodyPr>
            <a:normAutofit/>
          </a:bodyPr>
          <a:lstStyle/>
          <a:p>
            <a:r>
              <a:rPr lang="en-US" dirty="0"/>
              <a:t>Lateral condyle Fracture</a:t>
            </a:r>
          </a:p>
        </p:txBody>
      </p:sp>
      <p:sp>
        <p:nvSpPr>
          <p:cNvPr id="3" name="Content Placeholder 2">
            <a:extLst>
              <a:ext uri="{FF2B5EF4-FFF2-40B4-BE49-F238E27FC236}">
                <a16:creationId xmlns:a16="http://schemas.microsoft.com/office/drawing/2014/main" id="{F26804C7-A4A8-3D27-D172-3AC9E1C34292}"/>
              </a:ext>
            </a:extLst>
          </p:cNvPr>
          <p:cNvSpPr>
            <a:spLocks noGrp="1"/>
          </p:cNvSpPr>
          <p:nvPr>
            <p:ph idx="1"/>
          </p:nvPr>
        </p:nvSpPr>
        <p:spPr>
          <a:xfrm>
            <a:off x="838200" y="1268082"/>
            <a:ext cx="8025882" cy="4871938"/>
          </a:xfrm>
        </p:spPr>
        <p:txBody>
          <a:bodyPr/>
          <a:lstStyle/>
          <a:p>
            <a:r>
              <a:rPr lang="en-US" b="1" dirty="0"/>
              <a:t>What is your diagnosis ?</a:t>
            </a:r>
          </a:p>
          <a:p>
            <a:pPr lvl="1"/>
            <a:r>
              <a:rPr lang="en-US" dirty="0"/>
              <a:t>Lateral condyle Fracture</a:t>
            </a:r>
          </a:p>
          <a:p>
            <a:r>
              <a:rPr lang="en-US" b="1" dirty="0">
                <a:solidFill>
                  <a:srgbClr val="0070C0"/>
                </a:solidFill>
              </a:rPr>
              <a:t>What is the Management ?</a:t>
            </a:r>
          </a:p>
          <a:p>
            <a:pPr lvl="1"/>
            <a:r>
              <a:rPr lang="en-US" dirty="0">
                <a:solidFill>
                  <a:srgbClr val="0070C0"/>
                </a:solidFill>
              </a:rPr>
              <a:t>Closed or open reduction with internal fixation</a:t>
            </a:r>
          </a:p>
          <a:p>
            <a:r>
              <a:rPr lang="en-US" b="1" spc="-5" dirty="0"/>
              <a:t>Mention </a:t>
            </a:r>
            <a:r>
              <a:rPr lang="en-US" b="1" dirty="0"/>
              <a:t>one </a:t>
            </a:r>
            <a:r>
              <a:rPr lang="en-US" b="1" spc="-10" dirty="0"/>
              <a:t>complication </a:t>
            </a:r>
            <a:r>
              <a:rPr lang="en-US" b="1" dirty="0"/>
              <a:t>of this</a:t>
            </a:r>
            <a:r>
              <a:rPr lang="en-US" b="1" spc="5" dirty="0"/>
              <a:t> </a:t>
            </a:r>
            <a:r>
              <a:rPr lang="en-US" b="1" spc="-15" dirty="0"/>
              <a:t>fracture</a:t>
            </a:r>
          </a:p>
          <a:p>
            <a:pPr lvl="1"/>
            <a:r>
              <a:rPr lang="en-US" spc="-10" dirty="0"/>
              <a:t>Hemarthrosis</a:t>
            </a:r>
          </a:p>
          <a:p>
            <a:pPr lvl="1"/>
            <a:r>
              <a:rPr lang="en-US" sz="2400" spc="-5" dirty="0">
                <a:latin typeface="Calibri"/>
                <a:cs typeface="Calibri"/>
              </a:rPr>
              <a:t>May damage the growth plate.</a:t>
            </a:r>
          </a:p>
          <a:p>
            <a:pPr lvl="1"/>
            <a:r>
              <a:rPr lang="en-US" sz="2400" spc="-5" dirty="0">
                <a:latin typeface="Calibri"/>
                <a:cs typeface="Calibri"/>
              </a:rPr>
              <a:t>Nonunion can happen due to synovial fluids</a:t>
            </a:r>
          </a:p>
          <a:p>
            <a:pPr lvl="1"/>
            <a:r>
              <a:rPr lang="en-US" sz="2400" spc="-5" dirty="0">
                <a:latin typeface="Calibri"/>
                <a:cs typeface="Calibri"/>
              </a:rPr>
              <a:t>Malunion can occur (cubitus valgus)</a:t>
            </a:r>
            <a:endParaRPr lang="en-US" dirty="0"/>
          </a:p>
        </p:txBody>
      </p:sp>
      <p:grpSp>
        <p:nvGrpSpPr>
          <p:cNvPr id="10" name="Group 9">
            <a:extLst>
              <a:ext uri="{FF2B5EF4-FFF2-40B4-BE49-F238E27FC236}">
                <a16:creationId xmlns:a16="http://schemas.microsoft.com/office/drawing/2014/main" id="{5D3A043A-50A6-7898-E2D8-660DA6BA100C}"/>
              </a:ext>
            </a:extLst>
          </p:cNvPr>
          <p:cNvGrpSpPr/>
          <p:nvPr/>
        </p:nvGrpSpPr>
        <p:grpSpPr>
          <a:xfrm>
            <a:off x="8442090" y="1268081"/>
            <a:ext cx="2911709" cy="4879026"/>
            <a:chOff x="8442090" y="1268081"/>
            <a:chExt cx="2911709" cy="4879026"/>
          </a:xfrm>
        </p:grpSpPr>
        <p:pic>
          <p:nvPicPr>
            <p:cNvPr id="4" name="Content Placeholder 8">
              <a:extLst>
                <a:ext uri="{FF2B5EF4-FFF2-40B4-BE49-F238E27FC236}">
                  <a16:creationId xmlns:a16="http://schemas.microsoft.com/office/drawing/2014/main" id="{F7BB010F-C74D-1917-DC4F-C022984243F1}"/>
                </a:ext>
              </a:extLst>
            </p:cNvPr>
            <p:cNvPicPr>
              <a:picLocks noChangeAspect="1"/>
            </p:cNvPicPr>
            <p:nvPr/>
          </p:nvPicPr>
          <p:blipFill rotWithShape="1">
            <a:blip r:embed="rId2"/>
            <a:srcRect t="1554" r="-2" b="4061"/>
            <a:stretch/>
          </p:blipFill>
          <p:spPr>
            <a:xfrm>
              <a:off x="8442091" y="1268081"/>
              <a:ext cx="2911708" cy="2736671"/>
            </a:xfrm>
            <a:prstGeom prst="rect">
              <a:avLst/>
            </a:prstGeom>
            <a:ln>
              <a:noFill/>
            </a:ln>
            <a:effectLst>
              <a:outerShdw blurRad="292100" dist="139700" dir="2700000" algn="tl" rotWithShape="0">
                <a:srgbClr val="333333">
                  <a:alpha val="65000"/>
                </a:srgbClr>
              </a:outerShdw>
            </a:effectLst>
          </p:spPr>
        </p:pic>
        <p:pic>
          <p:nvPicPr>
            <p:cNvPr id="9" name="object 3">
              <a:extLst>
                <a:ext uri="{FF2B5EF4-FFF2-40B4-BE49-F238E27FC236}">
                  <a16:creationId xmlns:a16="http://schemas.microsoft.com/office/drawing/2014/main" id="{A1846119-F11C-C1E3-B2CE-8356FEBE93ED}"/>
                </a:ext>
              </a:extLst>
            </p:cNvPr>
            <p:cNvPicPr>
              <a:picLocks/>
            </p:cNvPicPr>
            <p:nvPr/>
          </p:nvPicPr>
          <p:blipFill>
            <a:blip r:embed="rId3" cstate="print"/>
            <a:stretch>
              <a:fillRect/>
            </a:stretch>
          </p:blipFill>
          <p:spPr>
            <a:xfrm>
              <a:off x="8442090" y="4021560"/>
              <a:ext cx="2911708" cy="2125547"/>
            </a:xfrm>
            <a:prstGeom prst="rect">
              <a:avLst/>
            </a:prstGeom>
            <a:ln>
              <a:noFill/>
            </a:ln>
            <a:effectLst>
              <a:outerShdw blurRad="292100" dist="139700" dir="2700000" algn="tl" rotWithShape="0">
                <a:srgbClr val="333333">
                  <a:alpha val="65000"/>
                </a:srgbClr>
              </a:outerShdw>
            </a:effectLst>
          </p:spPr>
        </p:pic>
      </p:grpSp>
      <p:sp>
        <p:nvSpPr>
          <p:cNvPr id="11" name="TextBox 10">
            <a:extLst>
              <a:ext uri="{FF2B5EF4-FFF2-40B4-BE49-F238E27FC236}">
                <a16:creationId xmlns:a16="http://schemas.microsoft.com/office/drawing/2014/main" id="{B1155486-0253-23BD-C4B0-0322714754A9}"/>
              </a:ext>
            </a:extLst>
          </p:cNvPr>
          <p:cNvSpPr txBox="1"/>
          <p:nvPr/>
        </p:nvSpPr>
        <p:spPr>
          <a:xfrm>
            <a:off x="10904755" y="2897"/>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sp>
        <p:nvSpPr>
          <p:cNvPr id="12" name="TextBox 11">
            <a:extLst>
              <a:ext uri="{FF2B5EF4-FFF2-40B4-BE49-F238E27FC236}">
                <a16:creationId xmlns:a16="http://schemas.microsoft.com/office/drawing/2014/main" id="{1D9154EA-9F24-2A63-1E5A-12BCB2BF2E16}"/>
              </a:ext>
            </a:extLst>
          </p:cNvPr>
          <p:cNvSpPr txBox="1"/>
          <p:nvPr/>
        </p:nvSpPr>
        <p:spPr>
          <a:xfrm>
            <a:off x="44354" y="1326472"/>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5</a:t>
            </a:r>
            <a:r>
              <a:rPr lang="ar-JO" sz="1400" b="1" dirty="0">
                <a:solidFill>
                  <a:srgbClr val="FF0000"/>
                </a:solidFill>
              </a:rPr>
              <a:t>)</a:t>
            </a:r>
            <a:endParaRPr lang="en-US" sz="1400" b="1" dirty="0">
              <a:solidFill>
                <a:srgbClr val="FF0000"/>
              </a:solidFill>
            </a:endParaRPr>
          </a:p>
        </p:txBody>
      </p:sp>
      <p:sp>
        <p:nvSpPr>
          <p:cNvPr id="13" name="TextBox 12">
            <a:extLst>
              <a:ext uri="{FF2B5EF4-FFF2-40B4-BE49-F238E27FC236}">
                <a16:creationId xmlns:a16="http://schemas.microsoft.com/office/drawing/2014/main" id="{A7BDA92E-F62E-0109-9E65-3F89B8937B00}"/>
              </a:ext>
            </a:extLst>
          </p:cNvPr>
          <p:cNvSpPr txBox="1"/>
          <p:nvPr/>
        </p:nvSpPr>
        <p:spPr>
          <a:xfrm>
            <a:off x="44354" y="3136610"/>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4" name="TextBox 13">
            <a:extLst>
              <a:ext uri="{FF2B5EF4-FFF2-40B4-BE49-F238E27FC236}">
                <a16:creationId xmlns:a16="http://schemas.microsoft.com/office/drawing/2014/main" id="{56982956-B872-5FD1-2A28-F5AF4D7D7052}"/>
              </a:ext>
            </a:extLst>
          </p:cNvPr>
          <p:cNvSpPr txBox="1"/>
          <p:nvPr/>
        </p:nvSpPr>
        <p:spPr>
          <a:xfrm>
            <a:off x="0" y="2897"/>
            <a:ext cx="2803909" cy="369332"/>
          </a:xfrm>
          <a:prstGeom prst="rect">
            <a:avLst/>
          </a:prstGeom>
          <a:noFill/>
          <a:ln>
            <a:solidFill>
              <a:srgbClr val="FF0000"/>
            </a:solidFill>
          </a:ln>
        </p:spPr>
        <p:txBody>
          <a:bodyPr wrap="square" rtlCol="0">
            <a:spAutoFit/>
          </a:bodyPr>
          <a:lstStyle/>
          <a:p>
            <a:pPr algn="ctr"/>
            <a:r>
              <a:rPr lang="en-US" dirty="0">
                <a:solidFill>
                  <a:srgbClr val="FF0000"/>
                </a:solidFill>
              </a:rPr>
              <a:t>Distal humerus fractures</a:t>
            </a:r>
          </a:p>
        </p:txBody>
      </p:sp>
      <p:sp>
        <p:nvSpPr>
          <p:cNvPr id="15" name="TextBox 14">
            <a:extLst>
              <a:ext uri="{FF2B5EF4-FFF2-40B4-BE49-F238E27FC236}">
                <a16:creationId xmlns:a16="http://schemas.microsoft.com/office/drawing/2014/main" id="{EB027345-D7C1-9081-E8FF-EB437B5DBCB6}"/>
              </a:ext>
            </a:extLst>
          </p:cNvPr>
          <p:cNvSpPr txBox="1"/>
          <p:nvPr/>
        </p:nvSpPr>
        <p:spPr>
          <a:xfrm>
            <a:off x="0" y="390735"/>
            <a:ext cx="2803909" cy="369332"/>
          </a:xfrm>
          <a:prstGeom prst="rect">
            <a:avLst/>
          </a:prstGeom>
          <a:noFill/>
          <a:ln>
            <a:solidFill>
              <a:srgbClr val="FF0000"/>
            </a:solidFill>
          </a:ln>
        </p:spPr>
        <p:txBody>
          <a:bodyPr wrap="none" rtlCol="0">
            <a:spAutoFit/>
          </a:bodyPr>
          <a:lstStyle/>
          <a:p>
            <a:pPr algn="ctr"/>
            <a:r>
              <a:rPr lang="en-US" dirty="0">
                <a:solidFill>
                  <a:srgbClr val="FF0000"/>
                </a:solidFill>
              </a:rPr>
              <a:t>Common Pediatric fractures</a:t>
            </a:r>
          </a:p>
        </p:txBody>
      </p:sp>
    </p:spTree>
    <p:extLst>
      <p:ext uri="{BB962C8B-B14F-4D97-AF65-F5344CB8AC3E}">
        <p14:creationId xmlns:p14="http://schemas.microsoft.com/office/powerpoint/2010/main" val="3958979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CE6E1C-A0FC-39F2-9834-DE791D4B61FD}"/>
              </a:ext>
            </a:extLst>
          </p:cNvPr>
          <p:cNvSpPr>
            <a:spLocks noGrp="1"/>
          </p:cNvSpPr>
          <p:nvPr>
            <p:ph type="title"/>
          </p:nvPr>
        </p:nvSpPr>
        <p:spPr/>
        <p:txBody>
          <a:bodyPr/>
          <a:lstStyle/>
          <a:p>
            <a:r>
              <a:rPr lang="en-US" sz="4400" spc="-10" dirty="0"/>
              <a:t>What</a:t>
            </a:r>
            <a:r>
              <a:rPr lang="en-US" sz="4400" spc="-40" dirty="0"/>
              <a:t> </a:t>
            </a:r>
            <a:r>
              <a:rPr lang="en-US" sz="4400" dirty="0"/>
              <a:t>is</a:t>
            </a:r>
            <a:r>
              <a:rPr lang="en-US" sz="4400" spc="-30" dirty="0"/>
              <a:t> </a:t>
            </a:r>
            <a:r>
              <a:rPr lang="en-US" sz="4400" dirty="0"/>
              <a:t>the</a:t>
            </a:r>
            <a:r>
              <a:rPr lang="en-US" sz="4400" spc="-10" dirty="0"/>
              <a:t> </a:t>
            </a:r>
            <a:r>
              <a:rPr lang="en-US" sz="4400" dirty="0"/>
              <a:t>pattern </a:t>
            </a:r>
            <a:r>
              <a:rPr lang="en-US" sz="4400" spc="-5" dirty="0"/>
              <a:t>of</a:t>
            </a:r>
            <a:r>
              <a:rPr lang="en-US" sz="4400" spc="-15" dirty="0"/>
              <a:t> </a:t>
            </a:r>
            <a:r>
              <a:rPr lang="en-US" sz="4400" spc="-5" dirty="0"/>
              <a:t>these</a:t>
            </a:r>
            <a:r>
              <a:rPr lang="en-US" sz="4400" spc="-20" dirty="0"/>
              <a:t> </a:t>
            </a:r>
            <a:r>
              <a:rPr lang="en-US" sz="4400" spc="-10" dirty="0"/>
              <a:t>fractures ?</a:t>
            </a:r>
            <a:endParaRPr lang="en-US" dirty="0"/>
          </a:p>
        </p:txBody>
      </p:sp>
      <p:sp>
        <p:nvSpPr>
          <p:cNvPr id="7" name="TextBox 6">
            <a:extLst>
              <a:ext uri="{FF2B5EF4-FFF2-40B4-BE49-F238E27FC236}">
                <a16:creationId xmlns:a16="http://schemas.microsoft.com/office/drawing/2014/main" id="{764CEAB6-87F8-31B2-949A-D5C9953B02C8}"/>
              </a:ext>
            </a:extLst>
          </p:cNvPr>
          <p:cNvSpPr txBox="1"/>
          <p:nvPr/>
        </p:nvSpPr>
        <p:spPr>
          <a:xfrm>
            <a:off x="10904755" y="2897"/>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grpSp>
        <p:nvGrpSpPr>
          <p:cNvPr id="17" name="Group 16">
            <a:extLst>
              <a:ext uri="{FF2B5EF4-FFF2-40B4-BE49-F238E27FC236}">
                <a16:creationId xmlns:a16="http://schemas.microsoft.com/office/drawing/2014/main" id="{FB821F0B-16B9-124C-F996-F7AFAA7E54DC}"/>
              </a:ext>
            </a:extLst>
          </p:cNvPr>
          <p:cNvGrpSpPr/>
          <p:nvPr/>
        </p:nvGrpSpPr>
        <p:grpSpPr>
          <a:xfrm>
            <a:off x="20803" y="1265591"/>
            <a:ext cx="12150395" cy="4164081"/>
            <a:chOff x="838200" y="1265591"/>
            <a:chExt cx="12150395" cy="4164081"/>
          </a:xfrm>
        </p:grpSpPr>
        <p:pic>
          <p:nvPicPr>
            <p:cNvPr id="8" name="object 9">
              <a:extLst>
                <a:ext uri="{FF2B5EF4-FFF2-40B4-BE49-F238E27FC236}">
                  <a16:creationId xmlns:a16="http://schemas.microsoft.com/office/drawing/2014/main" id="{4EA09AF4-67B6-39B8-4F9E-2FFF21AF8587}"/>
                </a:ext>
              </a:extLst>
            </p:cNvPr>
            <p:cNvPicPr>
              <a:picLocks/>
            </p:cNvPicPr>
            <p:nvPr/>
          </p:nvPicPr>
          <p:blipFill rotWithShape="1">
            <a:blip r:embed="rId2" cstate="print"/>
            <a:srcRect l="27644" r="26685"/>
            <a:stretch/>
          </p:blipFill>
          <p:spPr>
            <a:xfrm>
              <a:off x="838200" y="1268081"/>
              <a:ext cx="2794749" cy="416159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B063F3A4-A482-1C49-1AE6-483C1E82D646}"/>
                </a:ext>
              </a:extLst>
            </p:cNvPr>
            <p:cNvPicPr>
              <a:picLocks noChangeAspect="1"/>
            </p:cNvPicPr>
            <p:nvPr/>
          </p:nvPicPr>
          <p:blipFill>
            <a:blip r:embed="rId3"/>
            <a:stretch>
              <a:fillRect/>
            </a:stretch>
          </p:blipFill>
          <p:spPr>
            <a:xfrm>
              <a:off x="3715013" y="1268080"/>
              <a:ext cx="3083990" cy="4161591"/>
            </a:xfrm>
            <a:prstGeom prst="rect">
              <a:avLst/>
            </a:prstGeom>
            <a:ln>
              <a:noFill/>
            </a:ln>
            <a:effectLst>
              <a:outerShdw blurRad="292100" dist="139700" dir="2700000" algn="tl" rotWithShape="0">
                <a:srgbClr val="333333">
                  <a:alpha val="65000"/>
                </a:srgbClr>
              </a:outerShdw>
            </a:effectLst>
          </p:spPr>
        </p:pic>
        <p:pic>
          <p:nvPicPr>
            <p:cNvPr id="14" name="object 3">
              <a:extLst>
                <a:ext uri="{FF2B5EF4-FFF2-40B4-BE49-F238E27FC236}">
                  <a16:creationId xmlns:a16="http://schemas.microsoft.com/office/drawing/2014/main" id="{903F673C-B6AF-D0F4-2EE2-5BA84E6614F2}"/>
                </a:ext>
              </a:extLst>
            </p:cNvPr>
            <p:cNvPicPr>
              <a:picLocks/>
            </p:cNvPicPr>
            <p:nvPr/>
          </p:nvPicPr>
          <p:blipFill rotWithShape="1">
            <a:blip r:embed="rId4" cstate="print"/>
            <a:srcRect l="18765" r="34171"/>
            <a:stretch/>
          </p:blipFill>
          <p:spPr>
            <a:xfrm>
              <a:off x="6881068" y="1265591"/>
              <a:ext cx="2157486" cy="4161591"/>
            </a:xfrm>
            <a:prstGeom prst="rect">
              <a:avLst/>
            </a:prstGeom>
            <a:ln>
              <a:noFill/>
            </a:ln>
            <a:effectLst>
              <a:outerShdw blurRad="292100" dist="139700" dir="2700000" algn="tl" rotWithShape="0">
                <a:srgbClr val="333333">
                  <a:alpha val="65000"/>
                </a:srgbClr>
              </a:outerShdw>
            </a:effectLst>
          </p:spPr>
        </p:pic>
        <p:pic>
          <p:nvPicPr>
            <p:cNvPr id="15" name="object 3">
              <a:extLst>
                <a:ext uri="{FF2B5EF4-FFF2-40B4-BE49-F238E27FC236}">
                  <a16:creationId xmlns:a16="http://schemas.microsoft.com/office/drawing/2014/main" id="{BB2A89A7-2086-86A0-5105-4E0A9870ED51}"/>
                </a:ext>
              </a:extLst>
            </p:cNvPr>
            <p:cNvPicPr>
              <a:picLocks/>
            </p:cNvPicPr>
            <p:nvPr/>
          </p:nvPicPr>
          <p:blipFill rotWithShape="1">
            <a:blip r:embed="rId5" cstate="print"/>
            <a:srcRect l="3685" r="12989"/>
            <a:stretch/>
          </p:blipFill>
          <p:spPr>
            <a:xfrm>
              <a:off x="9120618" y="1269570"/>
              <a:ext cx="1784137" cy="4157612"/>
            </a:xfrm>
            <a:prstGeom prst="rect">
              <a:avLst/>
            </a:prstGeom>
            <a:ln>
              <a:noFill/>
            </a:ln>
            <a:effectLst>
              <a:outerShdw blurRad="292100" dist="139700" dir="2700000" algn="tl" rotWithShape="0">
                <a:srgbClr val="333333">
                  <a:alpha val="65000"/>
                </a:srgbClr>
              </a:outerShdw>
            </a:effectLst>
          </p:spPr>
        </p:pic>
        <p:pic>
          <p:nvPicPr>
            <p:cNvPr id="16" name="object 4">
              <a:extLst>
                <a:ext uri="{FF2B5EF4-FFF2-40B4-BE49-F238E27FC236}">
                  <a16:creationId xmlns:a16="http://schemas.microsoft.com/office/drawing/2014/main" id="{B831C1B6-B02E-424A-A6D3-C0AEE1CD5A34}"/>
                </a:ext>
              </a:extLst>
            </p:cNvPr>
            <p:cNvPicPr>
              <a:picLocks/>
            </p:cNvPicPr>
            <p:nvPr/>
          </p:nvPicPr>
          <p:blipFill rotWithShape="1">
            <a:blip r:embed="rId6" cstate="print"/>
            <a:srcRect l="14573" r="13726"/>
            <a:stretch/>
          </p:blipFill>
          <p:spPr>
            <a:xfrm>
              <a:off x="10986819" y="1268082"/>
              <a:ext cx="2001776" cy="4157612"/>
            </a:xfrm>
            <a:prstGeom prst="rect">
              <a:avLst/>
            </a:prstGeom>
            <a:ln>
              <a:noFill/>
            </a:ln>
            <a:effectLst>
              <a:outerShdw blurRad="292100" dist="139700" dir="2700000" algn="tl" rotWithShape="0">
                <a:srgbClr val="333333">
                  <a:alpha val="65000"/>
                </a:srgbClr>
              </a:outerShdw>
            </a:effectLst>
          </p:spPr>
        </p:pic>
      </p:grpSp>
      <p:sp>
        <p:nvSpPr>
          <p:cNvPr id="18" name="TextBox 17">
            <a:extLst>
              <a:ext uri="{FF2B5EF4-FFF2-40B4-BE49-F238E27FC236}">
                <a16:creationId xmlns:a16="http://schemas.microsoft.com/office/drawing/2014/main" id="{84478A40-F0F7-A7D5-3F29-27025E84377C}"/>
              </a:ext>
            </a:extLst>
          </p:cNvPr>
          <p:cNvSpPr txBox="1"/>
          <p:nvPr/>
        </p:nvSpPr>
        <p:spPr>
          <a:xfrm>
            <a:off x="20803" y="5453687"/>
            <a:ext cx="2794749" cy="830997"/>
          </a:xfrm>
          <a:prstGeom prst="rect">
            <a:avLst/>
          </a:prstGeom>
          <a:noFill/>
        </p:spPr>
        <p:txBody>
          <a:bodyPr wrap="square" rtlCol="0">
            <a:spAutoFit/>
          </a:bodyPr>
          <a:lstStyle/>
          <a:p>
            <a:pPr algn="ctr"/>
            <a:r>
              <a:rPr lang="en-US" sz="2400" dirty="0"/>
              <a:t>Fibula: Oblique</a:t>
            </a:r>
          </a:p>
          <a:p>
            <a:pPr algn="ctr"/>
            <a:r>
              <a:rPr lang="en-US" sz="2400" dirty="0"/>
              <a:t>Tibia: Transverse</a:t>
            </a:r>
          </a:p>
        </p:txBody>
      </p:sp>
      <p:sp>
        <p:nvSpPr>
          <p:cNvPr id="19" name="TextBox 18">
            <a:extLst>
              <a:ext uri="{FF2B5EF4-FFF2-40B4-BE49-F238E27FC236}">
                <a16:creationId xmlns:a16="http://schemas.microsoft.com/office/drawing/2014/main" id="{B4E8B45A-182F-2F4F-CA0D-4E0621BE63DF}"/>
              </a:ext>
            </a:extLst>
          </p:cNvPr>
          <p:cNvSpPr txBox="1"/>
          <p:nvPr/>
        </p:nvSpPr>
        <p:spPr>
          <a:xfrm>
            <a:off x="2897616" y="5603594"/>
            <a:ext cx="3083990" cy="523220"/>
          </a:xfrm>
          <a:prstGeom prst="rect">
            <a:avLst/>
          </a:prstGeom>
          <a:noFill/>
        </p:spPr>
        <p:txBody>
          <a:bodyPr wrap="square" rtlCol="0">
            <a:spAutoFit/>
          </a:bodyPr>
          <a:lstStyle/>
          <a:p>
            <a:pPr algn="ctr"/>
            <a:r>
              <a:rPr lang="en-US" sz="2800" dirty="0"/>
              <a:t>Oblique fracture</a:t>
            </a:r>
          </a:p>
        </p:txBody>
      </p:sp>
      <p:sp>
        <p:nvSpPr>
          <p:cNvPr id="20" name="TextBox 19">
            <a:extLst>
              <a:ext uri="{FF2B5EF4-FFF2-40B4-BE49-F238E27FC236}">
                <a16:creationId xmlns:a16="http://schemas.microsoft.com/office/drawing/2014/main" id="{FC526233-AA1D-1DC0-D013-A4CEB00C140C}"/>
              </a:ext>
            </a:extLst>
          </p:cNvPr>
          <p:cNvSpPr txBox="1"/>
          <p:nvPr/>
        </p:nvSpPr>
        <p:spPr>
          <a:xfrm>
            <a:off x="6063670" y="5453687"/>
            <a:ext cx="2157487" cy="830997"/>
          </a:xfrm>
          <a:prstGeom prst="rect">
            <a:avLst/>
          </a:prstGeom>
          <a:noFill/>
        </p:spPr>
        <p:txBody>
          <a:bodyPr wrap="square" rtlCol="0">
            <a:spAutoFit/>
          </a:bodyPr>
          <a:lstStyle/>
          <a:p>
            <a:pPr algn="ctr"/>
            <a:r>
              <a:rPr lang="en-US" sz="2400" dirty="0"/>
              <a:t>Butterfly fracture</a:t>
            </a:r>
          </a:p>
        </p:txBody>
      </p:sp>
      <p:sp>
        <p:nvSpPr>
          <p:cNvPr id="23" name="TextBox 22">
            <a:extLst>
              <a:ext uri="{FF2B5EF4-FFF2-40B4-BE49-F238E27FC236}">
                <a16:creationId xmlns:a16="http://schemas.microsoft.com/office/drawing/2014/main" id="{B969FE3D-DCD4-3481-1F92-81392D25D58B}"/>
              </a:ext>
            </a:extLst>
          </p:cNvPr>
          <p:cNvSpPr txBox="1"/>
          <p:nvPr/>
        </p:nvSpPr>
        <p:spPr>
          <a:xfrm>
            <a:off x="8303221" y="5452199"/>
            <a:ext cx="3867976" cy="830997"/>
          </a:xfrm>
          <a:prstGeom prst="rect">
            <a:avLst/>
          </a:prstGeom>
          <a:noFill/>
        </p:spPr>
        <p:txBody>
          <a:bodyPr wrap="square" rtlCol="0">
            <a:spAutoFit/>
          </a:bodyPr>
          <a:lstStyle/>
          <a:p>
            <a:pPr algn="ctr"/>
            <a:r>
              <a:rPr lang="en-US" sz="2400" dirty="0"/>
              <a:t>Multifragmentary</a:t>
            </a:r>
          </a:p>
          <a:p>
            <a:pPr algn="ctr"/>
            <a:r>
              <a:rPr lang="en-US" sz="2400" dirty="0"/>
              <a:t>(Comminuted)</a:t>
            </a:r>
          </a:p>
        </p:txBody>
      </p:sp>
      <p:sp>
        <p:nvSpPr>
          <p:cNvPr id="24" name="TextBox 23">
            <a:extLst>
              <a:ext uri="{FF2B5EF4-FFF2-40B4-BE49-F238E27FC236}">
                <a16:creationId xmlns:a16="http://schemas.microsoft.com/office/drawing/2014/main" id="{42235672-8A01-1A28-39BB-667EA35331C6}"/>
              </a:ext>
            </a:extLst>
          </p:cNvPr>
          <p:cNvSpPr txBox="1"/>
          <p:nvPr/>
        </p:nvSpPr>
        <p:spPr>
          <a:xfrm>
            <a:off x="11323175" y="1269570"/>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25" name="TextBox 24">
            <a:extLst>
              <a:ext uri="{FF2B5EF4-FFF2-40B4-BE49-F238E27FC236}">
                <a16:creationId xmlns:a16="http://schemas.microsoft.com/office/drawing/2014/main" id="{1D033095-910C-35FD-BF3A-DD254333BFD3}"/>
              </a:ext>
            </a:extLst>
          </p:cNvPr>
          <p:cNvSpPr txBox="1"/>
          <p:nvPr/>
        </p:nvSpPr>
        <p:spPr>
          <a:xfrm>
            <a:off x="9239336" y="1269570"/>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26" name="TextBox 25">
            <a:extLst>
              <a:ext uri="{FF2B5EF4-FFF2-40B4-BE49-F238E27FC236}">
                <a16:creationId xmlns:a16="http://schemas.microsoft.com/office/drawing/2014/main" id="{DF8C77F2-6205-E6CB-ACE4-4A3A70720908}"/>
              </a:ext>
            </a:extLst>
          </p:cNvPr>
          <p:cNvSpPr txBox="1"/>
          <p:nvPr/>
        </p:nvSpPr>
        <p:spPr>
          <a:xfrm>
            <a:off x="7373135" y="1269570"/>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27" name="TextBox 26">
            <a:extLst>
              <a:ext uri="{FF2B5EF4-FFF2-40B4-BE49-F238E27FC236}">
                <a16:creationId xmlns:a16="http://schemas.microsoft.com/office/drawing/2014/main" id="{A160A617-B6E9-2A84-3ACE-8C81BE82D707}"/>
              </a:ext>
            </a:extLst>
          </p:cNvPr>
          <p:cNvSpPr txBox="1"/>
          <p:nvPr/>
        </p:nvSpPr>
        <p:spPr>
          <a:xfrm>
            <a:off x="5138249" y="1271433"/>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28" name="TextBox 27">
            <a:extLst>
              <a:ext uri="{FF2B5EF4-FFF2-40B4-BE49-F238E27FC236}">
                <a16:creationId xmlns:a16="http://schemas.microsoft.com/office/drawing/2014/main" id="{3C02ECCF-73B5-F6AF-52E9-B5FF07F8BED9}"/>
              </a:ext>
            </a:extLst>
          </p:cNvPr>
          <p:cNvSpPr txBox="1"/>
          <p:nvPr/>
        </p:nvSpPr>
        <p:spPr>
          <a:xfrm>
            <a:off x="1971018" y="1269570"/>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21160329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448D0-748C-26CC-07DB-2E84BB48C9C1}"/>
              </a:ext>
            </a:extLst>
          </p:cNvPr>
          <p:cNvSpPr>
            <a:spLocks noGrp="1"/>
          </p:cNvSpPr>
          <p:nvPr>
            <p:ph type="title"/>
          </p:nvPr>
        </p:nvSpPr>
        <p:spPr/>
        <p:txBody>
          <a:bodyPr/>
          <a:lstStyle/>
          <a:p>
            <a:r>
              <a:rPr lang="en-US" spc="-25" dirty="0"/>
              <a:t>Medial</a:t>
            </a:r>
            <a:r>
              <a:rPr lang="en-US" spc="-30" dirty="0"/>
              <a:t> </a:t>
            </a:r>
            <a:r>
              <a:rPr lang="en-US" dirty="0"/>
              <a:t>condyle</a:t>
            </a:r>
            <a:r>
              <a:rPr lang="en-US" spc="-60" dirty="0"/>
              <a:t> </a:t>
            </a:r>
            <a:r>
              <a:rPr lang="en-US" spc="-15" dirty="0"/>
              <a:t>fracture</a:t>
            </a:r>
            <a:endParaRPr lang="en-US" dirty="0"/>
          </a:p>
        </p:txBody>
      </p:sp>
      <p:sp>
        <p:nvSpPr>
          <p:cNvPr id="3" name="Content Placeholder 2">
            <a:extLst>
              <a:ext uri="{FF2B5EF4-FFF2-40B4-BE49-F238E27FC236}">
                <a16:creationId xmlns:a16="http://schemas.microsoft.com/office/drawing/2014/main" id="{A66AEC26-9DB3-4827-AC92-CD48E16CC245}"/>
              </a:ext>
            </a:extLst>
          </p:cNvPr>
          <p:cNvSpPr>
            <a:spLocks noGrp="1"/>
          </p:cNvSpPr>
          <p:nvPr>
            <p:ph idx="1"/>
          </p:nvPr>
        </p:nvSpPr>
        <p:spPr>
          <a:xfrm>
            <a:off x="838200" y="1268082"/>
            <a:ext cx="5905240" cy="4871938"/>
          </a:xfrm>
        </p:spPr>
        <p:txBody>
          <a:bodyPr/>
          <a:lstStyle/>
          <a:p>
            <a:r>
              <a:rPr lang="en-US" b="1" dirty="0"/>
              <a:t>What is your diagnosis ?</a:t>
            </a:r>
          </a:p>
          <a:p>
            <a:pPr lvl="1"/>
            <a:r>
              <a:rPr lang="en-US" dirty="0"/>
              <a:t>Lateral condyle Fracture</a:t>
            </a:r>
          </a:p>
          <a:p>
            <a:r>
              <a:rPr lang="en-US" b="1" dirty="0"/>
              <a:t>What is the Management ?</a:t>
            </a:r>
          </a:p>
          <a:p>
            <a:pPr lvl="1"/>
            <a:r>
              <a:rPr lang="en-US" dirty="0"/>
              <a:t>Closed or open reduction with internal fixation</a:t>
            </a:r>
          </a:p>
          <a:p>
            <a:endParaRPr lang="en-US" dirty="0"/>
          </a:p>
        </p:txBody>
      </p:sp>
      <p:grpSp>
        <p:nvGrpSpPr>
          <p:cNvPr id="7" name="Group 6">
            <a:extLst>
              <a:ext uri="{FF2B5EF4-FFF2-40B4-BE49-F238E27FC236}">
                <a16:creationId xmlns:a16="http://schemas.microsoft.com/office/drawing/2014/main" id="{028F62B2-D61D-4448-798E-C23A32DCB3C3}"/>
              </a:ext>
            </a:extLst>
          </p:cNvPr>
          <p:cNvGrpSpPr/>
          <p:nvPr/>
        </p:nvGrpSpPr>
        <p:grpSpPr>
          <a:xfrm>
            <a:off x="6824463" y="1268082"/>
            <a:ext cx="4529337" cy="3062664"/>
            <a:chOff x="6824463" y="1268082"/>
            <a:chExt cx="4529337" cy="3062664"/>
          </a:xfrm>
        </p:grpSpPr>
        <p:pic>
          <p:nvPicPr>
            <p:cNvPr id="5" name="object 3">
              <a:extLst>
                <a:ext uri="{FF2B5EF4-FFF2-40B4-BE49-F238E27FC236}">
                  <a16:creationId xmlns:a16="http://schemas.microsoft.com/office/drawing/2014/main" id="{A45B6D34-4F5B-C628-83B8-F246B1256D1D}"/>
                </a:ext>
              </a:extLst>
            </p:cNvPr>
            <p:cNvPicPr>
              <a:picLocks/>
            </p:cNvPicPr>
            <p:nvPr/>
          </p:nvPicPr>
          <p:blipFill rotWithShape="1">
            <a:blip r:embed="rId2" cstate="print"/>
            <a:srcRect l="12548" t="9117" r="14500" b="4517"/>
            <a:stretch/>
          </p:blipFill>
          <p:spPr>
            <a:xfrm>
              <a:off x="9102170" y="1268082"/>
              <a:ext cx="2251630" cy="3062664"/>
            </a:xfrm>
            <a:prstGeom prst="rect">
              <a:avLst/>
            </a:prstGeom>
            <a:ln>
              <a:noFill/>
            </a:ln>
            <a:effectLst>
              <a:outerShdw blurRad="292100" dist="139700" dir="2700000" algn="tl" rotWithShape="0">
                <a:srgbClr val="333333">
                  <a:alpha val="65000"/>
                </a:srgbClr>
              </a:outerShdw>
            </a:effectLst>
          </p:spPr>
        </p:pic>
        <p:pic>
          <p:nvPicPr>
            <p:cNvPr id="6" name="object 4">
              <a:extLst>
                <a:ext uri="{FF2B5EF4-FFF2-40B4-BE49-F238E27FC236}">
                  <a16:creationId xmlns:a16="http://schemas.microsoft.com/office/drawing/2014/main" id="{673FEBAF-30FA-B93C-C14A-001F61E733FC}"/>
                </a:ext>
              </a:extLst>
            </p:cNvPr>
            <p:cNvPicPr/>
            <p:nvPr/>
          </p:nvPicPr>
          <p:blipFill>
            <a:blip r:embed="rId3" cstate="print"/>
            <a:stretch>
              <a:fillRect/>
            </a:stretch>
          </p:blipFill>
          <p:spPr>
            <a:xfrm>
              <a:off x="6824463" y="1268082"/>
              <a:ext cx="2196684" cy="3062664"/>
            </a:xfrm>
            <a:prstGeom prst="rect">
              <a:avLst/>
            </a:prstGeom>
            <a:ln>
              <a:noFill/>
            </a:ln>
            <a:effectLst>
              <a:outerShdw blurRad="292100" dist="139700" dir="2700000" algn="tl" rotWithShape="0">
                <a:srgbClr val="333333">
                  <a:alpha val="65000"/>
                </a:srgbClr>
              </a:outerShdw>
            </a:effectLst>
          </p:spPr>
        </p:pic>
      </p:grpSp>
      <p:sp>
        <p:nvSpPr>
          <p:cNvPr id="8" name="TextBox 7">
            <a:extLst>
              <a:ext uri="{FF2B5EF4-FFF2-40B4-BE49-F238E27FC236}">
                <a16:creationId xmlns:a16="http://schemas.microsoft.com/office/drawing/2014/main" id="{D20BD129-60D9-01F5-B902-0F390DE86461}"/>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
        <p:nvSpPr>
          <p:cNvPr id="9" name="TextBox 8">
            <a:extLst>
              <a:ext uri="{FF2B5EF4-FFF2-40B4-BE49-F238E27FC236}">
                <a16:creationId xmlns:a16="http://schemas.microsoft.com/office/drawing/2014/main" id="{125104B4-6AEF-E68A-34B6-C9E390F73444}"/>
              </a:ext>
            </a:extLst>
          </p:cNvPr>
          <p:cNvSpPr txBox="1"/>
          <p:nvPr/>
        </p:nvSpPr>
        <p:spPr>
          <a:xfrm>
            <a:off x="0" y="2897"/>
            <a:ext cx="2803909" cy="369332"/>
          </a:xfrm>
          <a:prstGeom prst="rect">
            <a:avLst/>
          </a:prstGeom>
          <a:noFill/>
          <a:ln>
            <a:solidFill>
              <a:srgbClr val="FF0000"/>
            </a:solidFill>
          </a:ln>
        </p:spPr>
        <p:txBody>
          <a:bodyPr wrap="square" rtlCol="0">
            <a:spAutoFit/>
          </a:bodyPr>
          <a:lstStyle/>
          <a:p>
            <a:pPr algn="ctr"/>
            <a:r>
              <a:rPr lang="en-US" dirty="0">
                <a:solidFill>
                  <a:srgbClr val="FF0000"/>
                </a:solidFill>
              </a:rPr>
              <a:t>Distal humerus fractures</a:t>
            </a:r>
          </a:p>
        </p:txBody>
      </p:sp>
      <p:sp>
        <p:nvSpPr>
          <p:cNvPr id="10" name="TextBox 9">
            <a:extLst>
              <a:ext uri="{FF2B5EF4-FFF2-40B4-BE49-F238E27FC236}">
                <a16:creationId xmlns:a16="http://schemas.microsoft.com/office/drawing/2014/main" id="{6AFDE285-C7AA-E405-261F-DBD13F903B9C}"/>
              </a:ext>
            </a:extLst>
          </p:cNvPr>
          <p:cNvSpPr txBox="1"/>
          <p:nvPr/>
        </p:nvSpPr>
        <p:spPr>
          <a:xfrm>
            <a:off x="0" y="390735"/>
            <a:ext cx="2803909" cy="369332"/>
          </a:xfrm>
          <a:prstGeom prst="rect">
            <a:avLst/>
          </a:prstGeom>
          <a:noFill/>
          <a:ln>
            <a:solidFill>
              <a:srgbClr val="FF0000"/>
            </a:solidFill>
          </a:ln>
        </p:spPr>
        <p:txBody>
          <a:bodyPr wrap="none" rtlCol="0">
            <a:spAutoFit/>
          </a:bodyPr>
          <a:lstStyle/>
          <a:p>
            <a:pPr algn="ctr"/>
            <a:r>
              <a:rPr lang="en-US" dirty="0">
                <a:solidFill>
                  <a:srgbClr val="FF0000"/>
                </a:solidFill>
              </a:rPr>
              <a:t>Common Pediatric fractures</a:t>
            </a:r>
          </a:p>
        </p:txBody>
      </p:sp>
    </p:spTree>
    <p:extLst>
      <p:ext uri="{BB962C8B-B14F-4D97-AF65-F5344CB8AC3E}">
        <p14:creationId xmlns:p14="http://schemas.microsoft.com/office/powerpoint/2010/main" val="34243184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DB2DB-EEC5-DDBF-AAE8-76F4E87C0A4B}"/>
              </a:ext>
            </a:extLst>
          </p:cNvPr>
          <p:cNvSpPr>
            <a:spLocks noGrp="1"/>
          </p:cNvSpPr>
          <p:nvPr>
            <p:ph type="title"/>
          </p:nvPr>
        </p:nvSpPr>
        <p:spPr/>
        <p:txBody>
          <a:bodyPr/>
          <a:lstStyle/>
          <a:p>
            <a:r>
              <a:rPr lang="en-US" dirty="0"/>
              <a:t>Elbow</a:t>
            </a:r>
          </a:p>
        </p:txBody>
      </p:sp>
      <p:sp>
        <p:nvSpPr>
          <p:cNvPr id="3" name="Text Placeholder 2">
            <a:extLst>
              <a:ext uri="{FF2B5EF4-FFF2-40B4-BE49-F238E27FC236}">
                <a16:creationId xmlns:a16="http://schemas.microsoft.com/office/drawing/2014/main" id="{77F404B0-14B3-9CE6-4FC7-BCE836D63E5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7316521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193AA-9C0D-F192-0957-B92A691805E2}"/>
              </a:ext>
            </a:extLst>
          </p:cNvPr>
          <p:cNvSpPr>
            <a:spLocks noGrp="1"/>
          </p:cNvSpPr>
          <p:nvPr>
            <p:ph type="title"/>
          </p:nvPr>
        </p:nvSpPr>
        <p:spPr/>
        <p:txBody>
          <a:bodyPr/>
          <a:lstStyle/>
          <a:p>
            <a:r>
              <a:rPr lang="en-US" dirty="0"/>
              <a:t>Elbow joint</a:t>
            </a:r>
          </a:p>
        </p:txBody>
      </p:sp>
      <p:sp>
        <p:nvSpPr>
          <p:cNvPr id="3" name="Content Placeholder 2">
            <a:extLst>
              <a:ext uri="{FF2B5EF4-FFF2-40B4-BE49-F238E27FC236}">
                <a16:creationId xmlns:a16="http://schemas.microsoft.com/office/drawing/2014/main" id="{7295626D-D588-3F02-B364-66DC59A8135D}"/>
              </a:ext>
            </a:extLst>
          </p:cNvPr>
          <p:cNvSpPr>
            <a:spLocks noGrp="1"/>
          </p:cNvSpPr>
          <p:nvPr>
            <p:ph idx="1"/>
          </p:nvPr>
        </p:nvSpPr>
        <p:spPr>
          <a:xfrm>
            <a:off x="838200" y="1268082"/>
            <a:ext cx="10515600" cy="4937760"/>
          </a:xfrm>
        </p:spPr>
        <p:txBody>
          <a:bodyPr>
            <a:normAutofit/>
          </a:bodyPr>
          <a:lstStyle/>
          <a:p>
            <a:r>
              <a:rPr lang="en-US" dirty="0"/>
              <a:t>Three articulations</a:t>
            </a:r>
          </a:p>
          <a:p>
            <a:pPr lvl="1"/>
            <a:r>
              <a:rPr lang="en-US" dirty="0"/>
              <a:t>Humeral (trochlea)–ulnar</a:t>
            </a:r>
          </a:p>
          <a:p>
            <a:pPr lvl="1"/>
            <a:r>
              <a:rPr lang="en-US" dirty="0"/>
              <a:t>Humeral (capitellar)–radial</a:t>
            </a:r>
          </a:p>
          <a:p>
            <a:pPr lvl="1"/>
            <a:r>
              <a:rPr lang="en-US" dirty="0"/>
              <a:t>Proximal radioulnar (PRUJ)</a:t>
            </a:r>
          </a:p>
          <a:p>
            <a:r>
              <a:rPr lang="en-US" dirty="0"/>
              <a:t>Ligaments are the man stabilizers of the elbow joint</a:t>
            </a:r>
          </a:p>
          <a:p>
            <a:r>
              <a:rPr lang="en-US" dirty="0"/>
              <a:t>Muscles</a:t>
            </a:r>
          </a:p>
          <a:p>
            <a:pPr lvl="1"/>
            <a:r>
              <a:rPr lang="en-US" dirty="0"/>
              <a:t>Lateral epicondyle</a:t>
            </a:r>
          </a:p>
          <a:p>
            <a:pPr lvl="2"/>
            <a:r>
              <a:rPr lang="en-US" sz="2200" dirty="0"/>
              <a:t>Common extensor of the wrist</a:t>
            </a:r>
          </a:p>
          <a:p>
            <a:pPr lvl="2"/>
            <a:r>
              <a:rPr lang="en-US" sz="2200" dirty="0"/>
              <a:t>Radial Nerve</a:t>
            </a:r>
          </a:p>
          <a:p>
            <a:pPr lvl="1"/>
            <a:r>
              <a:rPr lang="en-US" dirty="0"/>
              <a:t>Medial Epicondyle</a:t>
            </a:r>
          </a:p>
          <a:p>
            <a:pPr lvl="2"/>
            <a:r>
              <a:rPr lang="en-US" sz="2200" dirty="0"/>
              <a:t>Common flexor of the wrist</a:t>
            </a:r>
          </a:p>
          <a:p>
            <a:pPr lvl="2"/>
            <a:r>
              <a:rPr lang="en-US" sz="2200" dirty="0"/>
              <a:t>Ulnar Nerve</a:t>
            </a:r>
          </a:p>
        </p:txBody>
      </p:sp>
    </p:spTree>
    <p:extLst>
      <p:ext uri="{BB962C8B-B14F-4D97-AF65-F5344CB8AC3E}">
        <p14:creationId xmlns:p14="http://schemas.microsoft.com/office/powerpoint/2010/main" val="144297539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CA457-98E0-AC3F-6239-7656AA6B1838}"/>
              </a:ext>
            </a:extLst>
          </p:cNvPr>
          <p:cNvSpPr>
            <a:spLocks noGrp="1"/>
          </p:cNvSpPr>
          <p:nvPr>
            <p:ph type="title"/>
          </p:nvPr>
        </p:nvSpPr>
        <p:spPr/>
        <p:txBody>
          <a:bodyPr/>
          <a:lstStyle/>
          <a:p>
            <a:r>
              <a:rPr lang="en-US" dirty="0"/>
              <a:t>Anatomy question</a:t>
            </a:r>
          </a:p>
        </p:txBody>
      </p:sp>
      <p:sp>
        <p:nvSpPr>
          <p:cNvPr id="3" name="Content Placeholder 2">
            <a:extLst>
              <a:ext uri="{FF2B5EF4-FFF2-40B4-BE49-F238E27FC236}">
                <a16:creationId xmlns:a16="http://schemas.microsoft.com/office/drawing/2014/main" id="{92FD778B-C7D0-3ADA-40CC-6268ACC017D4}"/>
              </a:ext>
            </a:extLst>
          </p:cNvPr>
          <p:cNvSpPr>
            <a:spLocks noGrp="1"/>
          </p:cNvSpPr>
          <p:nvPr>
            <p:ph idx="1"/>
          </p:nvPr>
        </p:nvSpPr>
        <p:spPr/>
        <p:txBody>
          <a:bodyPr/>
          <a:lstStyle/>
          <a:p>
            <a:r>
              <a:rPr lang="en-US" b="1" dirty="0"/>
              <a:t>What is the name of this structure ?</a:t>
            </a:r>
          </a:p>
          <a:p>
            <a:pPr lvl="1"/>
            <a:r>
              <a:rPr lang="en-US" dirty="0"/>
              <a:t>Radial collateral ligament</a:t>
            </a:r>
          </a:p>
        </p:txBody>
      </p:sp>
      <p:sp>
        <p:nvSpPr>
          <p:cNvPr id="4" name="TextBox 3">
            <a:extLst>
              <a:ext uri="{FF2B5EF4-FFF2-40B4-BE49-F238E27FC236}">
                <a16:creationId xmlns:a16="http://schemas.microsoft.com/office/drawing/2014/main" id="{4FF45A30-0C05-475A-84D3-A9D3FB265ECF}"/>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5" name="Picture 4">
            <a:extLst>
              <a:ext uri="{FF2B5EF4-FFF2-40B4-BE49-F238E27FC236}">
                <a16:creationId xmlns:a16="http://schemas.microsoft.com/office/drawing/2014/main" id="{2945919C-A2D5-A565-DE52-B65A75B3A634}"/>
              </a:ext>
            </a:extLst>
          </p:cNvPr>
          <p:cNvPicPr>
            <a:picLocks noChangeAspect="1"/>
          </p:cNvPicPr>
          <p:nvPr/>
        </p:nvPicPr>
        <p:blipFill>
          <a:blip r:embed="rId2"/>
          <a:stretch>
            <a:fillRect/>
          </a:stretch>
        </p:blipFill>
        <p:spPr>
          <a:xfrm>
            <a:off x="7013642" y="3492150"/>
            <a:ext cx="4340157" cy="2647869"/>
          </a:xfrm>
          <a:prstGeom prst="rect">
            <a:avLst/>
          </a:prstGeom>
        </p:spPr>
      </p:pic>
    </p:spTree>
    <p:extLst>
      <p:ext uri="{BB962C8B-B14F-4D97-AF65-F5344CB8AC3E}">
        <p14:creationId xmlns:p14="http://schemas.microsoft.com/office/powerpoint/2010/main" val="99418229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BDAE6-9CBE-E77F-613D-329AB1244EEE}"/>
              </a:ext>
            </a:extLst>
          </p:cNvPr>
          <p:cNvSpPr>
            <a:spLocks noGrp="1"/>
          </p:cNvSpPr>
          <p:nvPr>
            <p:ph type="title"/>
          </p:nvPr>
        </p:nvSpPr>
        <p:spPr/>
        <p:txBody>
          <a:bodyPr/>
          <a:lstStyle/>
          <a:p>
            <a:r>
              <a:rPr lang="en-US" dirty="0"/>
              <a:t>Pathology of muscles</a:t>
            </a:r>
          </a:p>
        </p:txBody>
      </p:sp>
      <p:sp>
        <p:nvSpPr>
          <p:cNvPr id="3" name="Content Placeholder 2">
            <a:extLst>
              <a:ext uri="{FF2B5EF4-FFF2-40B4-BE49-F238E27FC236}">
                <a16:creationId xmlns:a16="http://schemas.microsoft.com/office/drawing/2014/main" id="{DF2B6ABA-296D-A1D2-45F7-4680D40FAF29}"/>
              </a:ext>
            </a:extLst>
          </p:cNvPr>
          <p:cNvSpPr>
            <a:spLocks noGrp="1"/>
          </p:cNvSpPr>
          <p:nvPr>
            <p:ph idx="1"/>
          </p:nvPr>
        </p:nvSpPr>
        <p:spPr>
          <a:xfrm>
            <a:off x="838200" y="1268082"/>
            <a:ext cx="7036837" cy="4871938"/>
          </a:xfrm>
        </p:spPr>
        <p:txBody>
          <a:bodyPr/>
          <a:lstStyle/>
          <a:p>
            <a:r>
              <a:rPr lang="en-US" b="1" dirty="0"/>
              <a:t>Lateral epicondylitis (Tennis Elbow)</a:t>
            </a:r>
          </a:p>
          <a:p>
            <a:pPr lvl="1"/>
            <a:r>
              <a:rPr lang="en-US" dirty="0"/>
              <a:t>ECRB muscle</a:t>
            </a:r>
          </a:p>
          <a:p>
            <a:pPr lvl="1"/>
            <a:r>
              <a:rPr lang="en-US" dirty="0"/>
              <a:t>Forceful repetitive wrist extension</a:t>
            </a:r>
          </a:p>
          <a:p>
            <a:pPr lvl="1"/>
            <a:r>
              <a:rPr lang="en-US" dirty="0"/>
              <a:t>Examination: Cozen’s test; Localized tenderness</a:t>
            </a:r>
          </a:p>
          <a:p>
            <a:pPr lvl="1"/>
            <a:r>
              <a:rPr lang="en-US" dirty="0"/>
              <a:t>Management: Rest &amp; NSAIDs, Counterforce brace</a:t>
            </a:r>
          </a:p>
          <a:p>
            <a:endParaRPr lang="en-US" dirty="0"/>
          </a:p>
          <a:p>
            <a:r>
              <a:rPr lang="en-US" b="1" dirty="0"/>
              <a:t>Medial Epicondylitis (Golfer Elbow)</a:t>
            </a:r>
          </a:p>
          <a:p>
            <a:pPr lvl="1"/>
            <a:r>
              <a:rPr lang="en-US" dirty="0">
                <a:ea typeface="+mj-lt"/>
                <a:cs typeface="+mj-lt"/>
              </a:rPr>
              <a:t>New studies show all muscles of common flexor tendon (CFT) affected except palmaris longus</a:t>
            </a:r>
          </a:p>
          <a:p>
            <a:pPr lvl="1"/>
            <a:r>
              <a:rPr lang="en-US" dirty="0"/>
              <a:t>Examination</a:t>
            </a:r>
            <a:r>
              <a:rPr lang="en-US" dirty="0">
                <a:ea typeface="+mj-lt"/>
                <a:cs typeface="+mj-lt"/>
              </a:rPr>
              <a:t>: Medial epicondylitis test</a:t>
            </a:r>
          </a:p>
          <a:p>
            <a:pPr lvl="1"/>
            <a:r>
              <a:rPr lang="en-US" dirty="0"/>
              <a:t>Management: Rest &amp; NSAIDs, Counterforce brace</a:t>
            </a:r>
          </a:p>
          <a:p>
            <a:pPr lvl="1"/>
            <a:endParaRPr lang="en-US" dirty="0"/>
          </a:p>
        </p:txBody>
      </p:sp>
      <p:pic>
        <p:nvPicPr>
          <p:cNvPr id="4" name="Picture 3">
            <a:extLst>
              <a:ext uri="{FF2B5EF4-FFF2-40B4-BE49-F238E27FC236}">
                <a16:creationId xmlns:a16="http://schemas.microsoft.com/office/drawing/2014/main" id="{24AF0B5F-2895-A175-D8CD-FAF3222FEA06}"/>
              </a:ext>
            </a:extLst>
          </p:cNvPr>
          <p:cNvPicPr>
            <a:picLocks noChangeAspect="1"/>
          </p:cNvPicPr>
          <p:nvPr/>
        </p:nvPicPr>
        <p:blipFill>
          <a:blip r:embed="rId2"/>
          <a:stretch>
            <a:fillRect/>
          </a:stretch>
        </p:blipFill>
        <p:spPr>
          <a:xfrm>
            <a:off x="7874389" y="1268083"/>
            <a:ext cx="3479411" cy="1960310"/>
          </a:xfrm>
          <a:prstGeom prst="rect">
            <a:avLst/>
          </a:prstGeom>
        </p:spPr>
      </p:pic>
      <p:pic>
        <p:nvPicPr>
          <p:cNvPr id="5" name="Picture 4">
            <a:extLst>
              <a:ext uri="{FF2B5EF4-FFF2-40B4-BE49-F238E27FC236}">
                <a16:creationId xmlns:a16="http://schemas.microsoft.com/office/drawing/2014/main" id="{9FE9501A-13E7-7A20-F3E3-C6675427A66C}"/>
              </a:ext>
            </a:extLst>
          </p:cNvPr>
          <p:cNvPicPr>
            <a:picLocks noChangeAspect="1"/>
          </p:cNvPicPr>
          <p:nvPr/>
        </p:nvPicPr>
        <p:blipFill>
          <a:blip r:embed="rId3"/>
          <a:stretch>
            <a:fillRect/>
          </a:stretch>
        </p:blipFill>
        <p:spPr>
          <a:xfrm>
            <a:off x="7874388" y="3629608"/>
            <a:ext cx="3479411" cy="2283364"/>
          </a:xfrm>
          <a:prstGeom prst="rect">
            <a:avLst/>
          </a:prstGeom>
        </p:spPr>
      </p:pic>
    </p:spTree>
    <p:extLst>
      <p:ext uri="{BB962C8B-B14F-4D97-AF65-F5344CB8AC3E}">
        <p14:creationId xmlns:p14="http://schemas.microsoft.com/office/powerpoint/2010/main" val="127526581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1FB0-2917-EF5C-0926-838ECE041C6D}"/>
              </a:ext>
            </a:extLst>
          </p:cNvPr>
          <p:cNvSpPr>
            <a:spLocks noGrp="1"/>
          </p:cNvSpPr>
          <p:nvPr>
            <p:ph type="title"/>
          </p:nvPr>
        </p:nvSpPr>
        <p:spPr/>
        <p:txBody>
          <a:bodyPr/>
          <a:lstStyle/>
          <a:p>
            <a:r>
              <a:rPr lang="en-US" dirty="0"/>
              <a:t>Pathology of muscles</a:t>
            </a:r>
          </a:p>
        </p:txBody>
      </p:sp>
      <p:sp>
        <p:nvSpPr>
          <p:cNvPr id="3" name="Content Placeholder 2">
            <a:extLst>
              <a:ext uri="{FF2B5EF4-FFF2-40B4-BE49-F238E27FC236}">
                <a16:creationId xmlns:a16="http://schemas.microsoft.com/office/drawing/2014/main" id="{059C4608-0981-6F31-1780-455925FD76AF}"/>
              </a:ext>
            </a:extLst>
          </p:cNvPr>
          <p:cNvSpPr>
            <a:spLocks noGrp="1"/>
          </p:cNvSpPr>
          <p:nvPr>
            <p:ph idx="1"/>
          </p:nvPr>
        </p:nvSpPr>
        <p:spPr>
          <a:xfrm>
            <a:off x="838200" y="1268081"/>
            <a:ext cx="6682615" cy="2454833"/>
          </a:xfrm>
        </p:spPr>
        <p:txBody>
          <a:bodyPr>
            <a:normAutofit fontScale="92500" lnSpcReduction="10000"/>
          </a:bodyPr>
          <a:lstStyle/>
          <a:p>
            <a:pPr>
              <a:buFont typeface="Wingdings" panose="05000000000000000000" pitchFamily="2" charset="2"/>
              <a:buChar char="Ø"/>
            </a:pPr>
            <a:r>
              <a:rPr lang="en-US" sz="2800" spc="-5" dirty="0"/>
              <a:t>Elbow pain </a:t>
            </a:r>
            <a:r>
              <a:rPr lang="en-US" sz="2800" spc="-20" dirty="0"/>
              <a:t>exacerbated </a:t>
            </a:r>
            <a:r>
              <a:rPr lang="en-US" sz="2800" spc="-10" dirty="0"/>
              <a:t>by </a:t>
            </a:r>
            <a:r>
              <a:rPr lang="en-US" sz="2800" spc="-5" dirty="0"/>
              <a:t>hand</a:t>
            </a:r>
            <a:r>
              <a:rPr lang="en-US" sz="2800" dirty="0"/>
              <a:t> </a:t>
            </a:r>
            <a:r>
              <a:rPr lang="en-US" sz="2800" spc="-15" dirty="0"/>
              <a:t>movement </a:t>
            </a:r>
            <a:r>
              <a:rPr lang="en-US" sz="2800" spc="5" dirty="0"/>
              <a:t>and </a:t>
            </a:r>
            <a:r>
              <a:rPr lang="en-US" sz="2800" spc="-20" dirty="0"/>
              <a:t>resisted </a:t>
            </a:r>
            <a:r>
              <a:rPr lang="en-US" sz="2800" spc="-15" dirty="0"/>
              <a:t>wrist extension</a:t>
            </a:r>
          </a:p>
          <a:p>
            <a:r>
              <a:rPr lang="en-US" b="1" dirty="0"/>
              <a:t>What is your diagnosis ?</a:t>
            </a:r>
          </a:p>
          <a:p>
            <a:pPr lvl="1"/>
            <a:r>
              <a:rPr lang="en-US" spc="-25" dirty="0"/>
              <a:t>lateral</a:t>
            </a:r>
            <a:r>
              <a:rPr lang="en-US" spc="-30" dirty="0"/>
              <a:t> </a:t>
            </a:r>
            <a:r>
              <a:rPr lang="en-US" spc="-5" dirty="0"/>
              <a:t>epicondylitis (</a:t>
            </a:r>
            <a:r>
              <a:rPr lang="en-US" dirty="0"/>
              <a:t>Tennis elbow</a:t>
            </a:r>
            <a:r>
              <a:rPr lang="en-US" spc="-5" dirty="0"/>
              <a:t>)</a:t>
            </a:r>
            <a:endParaRPr lang="en-US" dirty="0"/>
          </a:p>
          <a:p>
            <a:r>
              <a:rPr lang="en-US" b="1" dirty="0"/>
              <a:t>What is the affected tendon ?</a:t>
            </a:r>
          </a:p>
          <a:p>
            <a:pPr lvl="1"/>
            <a:r>
              <a:rPr lang="en-US" spc="-10" dirty="0"/>
              <a:t>ECRB</a:t>
            </a:r>
            <a:endParaRPr lang="en-US" dirty="0"/>
          </a:p>
        </p:txBody>
      </p:sp>
      <p:pic>
        <p:nvPicPr>
          <p:cNvPr id="4" name="object 3">
            <a:extLst>
              <a:ext uri="{FF2B5EF4-FFF2-40B4-BE49-F238E27FC236}">
                <a16:creationId xmlns:a16="http://schemas.microsoft.com/office/drawing/2014/main" id="{163E3BAA-F459-A6FD-98B0-B01B4A6E5DA9}"/>
              </a:ext>
            </a:extLst>
          </p:cNvPr>
          <p:cNvPicPr>
            <a:picLocks/>
          </p:cNvPicPr>
          <p:nvPr/>
        </p:nvPicPr>
        <p:blipFill>
          <a:blip r:embed="rId2" cstate="print"/>
          <a:stretch>
            <a:fillRect/>
          </a:stretch>
        </p:blipFill>
        <p:spPr>
          <a:xfrm>
            <a:off x="7520815" y="1268081"/>
            <a:ext cx="3832985" cy="2454833"/>
          </a:xfrm>
          <a:prstGeom prst="rect">
            <a:avLst/>
          </a:prstGeom>
        </p:spPr>
      </p:pic>
      <p:sp>
        <p:nvSpPr>
          <p:cNvPr id="5" name="Content Placeholder 2">
            <a:extLst>
              <a:ext uri="{FF2B5EF4-FFF2-40B4-BE49-F238E27FC236}">
                <a16:creationId xmlns:a16="http://schemas.microsoft.com/office/drawing/2014/main" id="{87DA64AC-ACE1-0C6E-12C9-0546DC1F142B}"/>
              </a:ext>
            </a:extLst>
          </p:cNvPr>
          <p:cNvSpPr txBox="1">
            <a:spLocks/>
          </p:cNvSpPr>
          <p:nvPr/>
        </p:nvSpPr>
        <p:spPr>
          <a:xfrm>
            <a:off x="838200" y="3861992"/>
            <a:ext cx="6682615" cy="245483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800" spc="-5" dirty="0"/>
              <a:t>Elbow pain </a:t>
            </a:r>
            <a:r>
              <a:rPr lang="en-US" sz="2800" spc="-20" dirty="0"/>
              <a:t>exacerbated </a:t>
            </a:r>
            <a:r>
              <a:rPr lang="en-US" sz="2800" spc="-10" dirty="0"/>
              <a:t>by </a:t>
            </a:r>
            <a:r>
              <a:rPr lang="en-US" sz="2800" spc="-5" dirty="0"/>
              <a:t>hand</a:t>
            </a:r>
            <a:r>
              <a:rPr lang="en-US" sz="2800" dirty="0"/>
              <a:t> </a:t>
            </a:r>
            <a:r>
              <a:rPr lang="en-US" sz="2800" spc="-15" dirty="0"/>
              <a:t>movement </a:t>
            </a:r>
            <a:r>
              <a:rPr lang="en-US" sz="2800" spc="5" dirty="0"/>
              <a:t>and </a:t>
            </a:r>
            <a:r>
              <a:rPr lang="en-US" sz="2800" spc="-20" dirty="0"/>
              <a:t>resisted </a:t>
            </a:r>
            <a:r>
              <a:rPr lang="en-US" sz="2800" spc="-15" dirty="0"/>
              <a:t>wrist flexion</a:t>
            </a:r>
            <a:endParaRPr lang="en-US" dirty="0"/>
          </a:p>
          <a:p>
            <a:r>
              <a:rPr lang="en-US" b="1" dirty="0"/>
              <a:t>What is your diagnosis ?</a:t>
            </a:r>
          </a:p>
          <a:p>
            <a:pPr lvl="1"/>
            <a:r>
              <a:rPr lang="en-US" spc="-25" dirty="0"/>
              <a:t>Medial</a:t>
            </a:r>
            <a:r>
              <a:rPr lang="en-US" spc="-30" dirty="0"/>
              <a:t> </a:t>
            </a:r>
            <a:r>
              <a:rPr lang="en-US" spc="-5" dirty="0"/>
              <a:t>epicondylitis</a:t>
            </a:r>
            <a:endParaRPr lang="en-US" dirty="0"/>
          </a:p>
          <a:p>
            <a:r>
              <a:rPr lang="en-US" b="1" dirty="0"/>
              <a:t>What is the affected nerve ?</a:t>
            </a:r>
          </a:p>
          <a:p>
            <a:pPr lvl="1"/>
            <a:r>
              <a:rPr lang="en-US" spc="-10" dirty="0"/>
              <a:t>Ulnar nerve</a:t>
            </a:r>
            <a:endParaRPr lang="en-US" dirty="0"/>
          </a:p>
          <a:p>
            <a:endParaRPr lang="en-US" dirty="0"/>
          </a:p>
        </p:txBody>
      </p:sp>
      <p:pic>
        <p:nvPicPr>
          <p:cNvPr id="6" name="object 9">
            <a:extLst>
              <a:ext uri="{FF2B5EF4-FFF2-40B4-BE49-F238E27FC236}">
                <a16:creationId xmlns:a16="http://schemas.microsoft.com/office/drawing/2014/main" id="{44F969EE-9F63-08DB-F142-547A97C55719}"/>
              </a:ext>
            </a:extLst>
          </p:cNvPr>
          <p:cNvPicPr>
            <a:picLocks/>
          </p:cNvPicPr>
          <p:nvPr/>
        </p:nvPicPr>
        <p:blipFill rotWithShape="1">
          <a:blip r:embed="rId3" cstate="print"/>
          <a:srcRect l="6311" t="13324" r="3568" b="12448"/>
          <a:stretch/>
        </p:blipFill>
        <p:spPr>
          <a:xfrm>
            <a:off x="7562545" y="3861991"/>
            <a:ext cx="3791255" cy="2454834"/>
          </a:xfrm>
          <a:prstGeom prst="rect">
            <a:avLst/>
          </a:prstGeom>
        </p:spPr>
      </p:pic>
      <p:cxnSp>
        <p:nvCxnSpPr>
          <p:cNvPr id="7" name="Straight Connector 6">
            <a:extLst>
              <a:ext uri="{FF2B5EF4-FFF2-40B4-BE49-F238E27FC236}">
                <a16:creationId xmlns:a16="http://schemas.microsoft.com/office/drawing/2014/main" id="{9D78E1C5-CEF6-C933-40B9-1D48AD3335A2}"/>
              </a:ext>
            </a:extLst>
          </p:cNvPr>
          <p:cNvCxnSpPr>
            <a:cxnSpLocks/>
          </p:cNvCxnSpPr>
          <p:nvPr/>
        </p:nvCxnSpPr>
        <p:spPr>
          <a:xfrm>
            <a:off x="838200" y="3749364"/>
            <a:ext cx="105156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E62E9B2-A385-5325-12C7-703E527480C8}"/>
              </a:ext>
            </a:extLst>
          </p:cNvPr>
          <p:cNvSpPr txBox="1"/>
          <p:nvPr/>
        </p:nvSpPr>
        <p:spPr>
          <a:xfrm>
            <a:off x="10904755" y="2897"/>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spTree>
    <p:extLst>
      <p:ext uri="{BB962C8B-B14F-4D97-AF65-F5344CB8AC3E}">
        <p14:creationId xmlns:p14="http://schemas.microsoft.com/office/powerpoint/2010/main" val="207083944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DC584-FD59-E52C-8432-CB65F7D067B6}"/>
              </a:ext>
            </a:extLst>
          </p:cNvPr>
          <p:cNvSpPr>
            <a:spLocks noGrp="1"/>
          </p:cNvSpPr>
          <p:nvPr>
            <p:ph type="title"/>
          </p:nvPr>
        </p:nvSpPr>
        <p:spPr/>
        <p:txBody>
          <a:bodyPr/>
          <a:lstStyle/>
          <a:p>
            <a:r>
              <a:rPr lang="en-US" dirty="0"/>
              <a:t>Olecranon bursitis (Student’s elbow)</a:t>
            </a:r>
          </a:p>
        </p:txBody>
      </p:sp>
      <p:sp>
        <p:nvSpPr>
          <p:cNvPr id="3" name="Content Placeholder 2">
            <a:extLst>
              <a:ext uri="{FF2B5EF4-FFF2-40B4-BE49-F238E27FC236}">
                <a16:creationId xmlns:a16="http://schemas.microsoft.com/office/drawing/2014/main" id="{76A93487-D22C-799F-57E7-4F9F84C3A760}"/>
              </a:ext>
            </a:extLst>
          </p:cNvPr>
          <p:cNvSpPr>
            <a:spLocks noGrp="1"/>
          </p:cNvSpPr>
          <p:nvPr>
            <p:ph idx="1"/>
          </p:nvPr>
        </p:nvSpPr>
        <p:spPr/>
        <p:txBody>
          <a:bodyPr/>
          <a:lstStyle/>
          <a:p>
            <a:r>
              <a:rPr lang="en-US" dirty="0"/>
              <a:t>Enlarged bursa as a result of continual pressure or friction</a:t>
            </a:r>
          </a:p>
          <a:p>
            <a:r>
              <a:rPr lang="en-US" dirty="0"/>
              <a:t>Causes</a:t>
            </a:r>
          </a:p>
          <a:p>
            <a:pPr lvl="1"/>
            <a:r>
              <a:rPr lang="en-US" dirty="0"/>
              <a:t>Trauma</a:t>
            </a:r>
          </a:p>
          <a:p>
            <a:pPr lvl="1"/>
            <a:r>
              <a:rPr lang="en-US" dirty="0"/>
              <a:t>Gout → calcification on the </a:t>
            </a:r>
            <a:r>
              <a:rPr lang="en-US" dirty="0" err="1"/>
              <a:t>xray</a:t>
            </a:r>
            <a:endParaRPr lang="en-US" dirty="0"/>
          </a:p>
          <a:p>
            <a:pPr lvl="1"/>
            <a:r>
              <a:rPr lang="en-US" dirty="0"/>
              <a:t>RA</a:t>
            </a:r>
          </a:p>
          <a:p>
            <a:endParaRPr lang="en-US" dirty="0"/>
          </a:p>
        </p:txBody>
      </p:sp>
      <p:pic>
        <p:nvPicPr>
          <p:cNvPr id="4" name="Content Placeholder 3">
            <a:extLst>
              <a:ext uri="{FF2B5EF4-FFF2-40B4-BE49-F238E27FC236}">
                <a16:creationId xmlns:a16="http://schemas.microsoft.com/office/drawing/2014/main" id="{682945C0-2BFE-965C-4150-090762E53C24}"/>
              </a:ext>
            </a:extLst>
          </p:cNvPr>
          <p:cNvPicPr>
            <a:picLocks noChangeAspect="1"/>
          </p:cNvPicPr>
          <p:nvPr/>
        </p:nvPicPr>
        <p:blipFill>
          <a:blip r:embed="rId2"/>
          <a:stretch>
            <a:fillRect/>
          </a:stretch>
        </p:blipFill>
        <p:spPr>
          <a:xfrm>
            <a:off x="2623729" y="3704051"/>
            <a:ext cx="3061076" cy="2295807"/>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text, clothing&#10;&#10;Description automatically generated">
            <a:extLst>
              <a:ext uri="{FF2B5EF4-FFF2-40B4-BE49-F238E27FC236}">
                <a16:creationId xmlns:a16="http://schemas.microsoft.com/office/drawing/2014/main" id="{4BE11D66-3175-A478-DD77-9ACB234AC583}"/>
              </a:ext>
            </a:extLst>
          </p:cNvPr>
          <p:cNvPicPr>
            <a:picLocks noChangeAspect="1"/>
          </p:cNvPicPr>
          <p:nvPr/>
        </p:nvPicPr>
        <p:blipFill>
          <a:blip r:embed="rId3"/>
          <a:stretch>
            <a:fillRect/>
          </a:stretch>
        </p:blipFill>
        <p:spPr>
          <a:xfrm>
            <a:off x="6507196" y="2052735"/>
            <a:ext cx="4846603" cy="3993978"/>
          </a:xfrm>
          <a:prstGeom prst="rect">
            <a:avLst/>
          </a:prstGeom>
        </p:spPr>
      </p:pic>
    </p:spTree>
    <p:extLst>
      <p:ext uri="{BB962C8B-B14F-4D97-AF65-F5344CB8AC3E}">
        <p14:creationId xmlns:p14="http://schemas.microsoft.com/office/powerpoint/2010/main" val="69755189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3EBFB-EDC1-E871-128F-C821E1EF31EA}"/>
              </a:ext>
            </a:extLst>
          </p:cNvPr>
          <p:cNvSpPr>
            <a:spLocks noGrp="1"/>
          </p:cNvSpPr>
          <p:nvPr>
            <p:ph type="title"/>
          </p:nvPr>
        </p:nvSpPr>
        <p:spPr/>
        <p:txBody>
          <a:bodyPr/>
          <a:lstStyle/>
          <a:p>
            <a:r>
              <a:rPr lang="en-US" dirty="0"/>
              <a:t>Pulled elbow (Nursemaid elbow)</a:t>
            </a:r>
          </a:p>
        </p:txBody>
      </p:sp>
      <p:sp>
        <p:nvSpPr>
          <p:cNvPr id="3" name="Content Placeholder 2">
            <a:extLst>
              <a:ext uri="{FF2B5EF4-FFF2-40B4-BE49-F238E27FC236}">
                <a16:creationId xmlns:a16="http://schemas.microsoft.com/office/drawing/2014/main" id="{1C05FFE3-7A63-A9C0-9DEF-D1414528C8BF}"/>
              </a:ext>
            </a:extLst>
          </p:cNvPr>
          <p:cNvSpPr>
            <a:spLocks noGrp="1"/>
          </p:cNvSpPr>
          <p:nvPr>
            <p:ph idx="1"/>
          </p:nvPr>
        </p:nvSpPr>
        <p:spPr>
          <a:xfrm>
            <a:off x="838200" y="1268082"/>
            <a:ext cx="10515600" cy="5303520"/>
          </a:xfrm>
        </p:spPr>
        <p:txBody>
          <a:bodyPr>
            <a:normAutofit fontScale="92500"/>
          </a:bodyPr>
          <a:lstStyle/>
          <a:p>
            <a:r>
              <a:rPr lang="en-US" b="1" dirty="0"/>
              <a:t>Definition</a:t>
            </a:r>
            <a:endParaRPr lang="en-US" sz="2400" dirty="0"/>
          </a:p>
          <a:p>
            <a:pPr lvl="1"/>
            <a:r>
              <a:rPr lang="en-US" dirty="0"/>
              <a:t>Subluxation of the radial head, facilitated by the weakness of the immature annular ligament, causing the radius to slip out of the annular ligament and the annular ligament to become entrapped within the humeroradial joint</a:t>
            </a:r>
          </a:p>
          <a:p>
            <a:r>
              <a:rPr lang="en-US" b="1" dirty="0"/>
              <a:t>Epidemiology</a:t>
            </a:r>
            <a:endParaRPr lang="en-US" sz="2400" dirty="0"/>
          </a:p>
          <a:p>
            <a:pPr lvl="1"/>
            <a:r>
              <a:rPr lang="en-US" dirty="0"/>
              <a:t>Age: 1–5 years (peak incidence between two and three years)</a:t>
            </a:r>
          </a:p>
          <a:p>
            <a:pPr lvl="1"/>
            <a:r>
              <a:rPr lang="en-US" dirty="0"/>
              <a:t>Radial head subluxation is the most common elbow injury in children under 5 years of age and </a:t>
            </a:r>
            <a:r>
              <a:rPr lang="en-US" dirty="0">
                <a:solidFill>
                  <a:srgbClr val="FF0000"/>
                </a:solidFill>
              </a:rPr>
              <a:t>occurs exclusively in this age group</a:t>
            </a:r>
            <a:r>
              <a:rPr lang="en-US" dirty="0"/>
              <a:t>.</a:t>
            </a:r>
          </a:p>
          <a:p>
            <a:pPr lvl="1"/>
            <a:r>
              <a:rPr lang="en-US" dirty="0"/>
              <a:t>Sex: ♀ &gt; ♂</a:t>
            </a:r>
          </a:p>
          <a:p>
            <a:r>
              <a:rPr lang="en-US" b="1" dirty="0"/>
              <a:t>Mechanism of injury</a:t>
            </a:r>
            <a:endParaRPr lang="en-US" dirty="0"/>
          </a:p>
          <a:p>
            <a:pPr lvl="1"/>
            <a:r>
              <a:rPr lang="en-US" dirty="0"/>
              <a:t>Traumatic (most common)</a:t>
            </a:r>
          </a:p>
          <a:p>
            <a:pPr lvl="2"/>
            <a:r>
              <a:rPr lang="en-US" sz="2400" dirty="0"/>
              <a:t>Sudden axial traction of the pronated and extended forearm</a:t>
            </a:r>
          </a:p>
          <a:p>
            <a:pPr lvl="2"/>
            <a:r>
              <a:rPr lang="en-US" sz="2400" dirty="0"/>
              <a:t>Typical activities: adult quickly pulls up a falling child by the hand, swings a child by the hands, or drags a child by the arm (hence the term “nursemaid's elbow”)</a:t>
            </a:r>
          </a:p>
        </p:txBody>
      </p:sp>
      <p:pic>
        <p:nvPicPr>
          <p:cNvPr id="4" name="Google Shape;684;p86">
            <a:extLst>
              <a:ext uri="{FF2B5EF4-FFF2-40B4-BE49-F238E27FC236}">
                <a16:creationId xmlns:a16="http://schemas.microsoft.com/office/drawing/2014/main" id="{2E0F2A29-D320-8E99-0450-24BE31001F24}"/>
              </a:ext>
            </a:extLst>
          </p:cNvPr>
          <p:cNvPicPr preferRelativeResize="0"/>
          <p:nvPr/>
        </p:nvPicPr>
        <p:blipFill rotWithShape="1">
          <a:blip r:embed="rId2">
            <a:alphaModFix/>
          </a:blip>
          <a:srcRect/>
          <a:stretch/>
        </p:blipFill>
        <p:spPr>
          <a:xfrm>
            <a:off x="9215707" y="4217063"/>
            <a:ext cx="2138093" cy="1456740"/>
          </a:xfrm>
          <a:prstGeom prst="rect">
            <a:avLst/>
          </a:prstGeom>
          <a:noFill/>
          <a:ln>
            <a:noFill/>
          </a:ln>
        </p:spPr>
      </p:pic>
      <p:sp>
        <p:nvSpPr>
          <p:cNvPr id="5" name="TextBox 4">
            <a:extLst>
              <a:ext uri="{FF2B5EF4-FFF2-40B4-BE49-F238E27FC236}">
                <a16:creationId xmlns:a16="http://schemas.microsoft.com/office/drawing/2014/main" id="{FA04711F-B77A-8C79-B45D-7EC89E9451B3}"/>
              </a:ext>
            </a:extLst>
          </p:cNvPr>
          <p:cNvSpPr txBox="1"/>
          <p:nvPr/>
        </p:nvSpPr>
        <p:spPr>
          <a:xfrm>
            <a:off x="0" y="0"/>
            <a:ext cx="2803909" cy="369332"/>
          </a:xfrm>
          <a:prstGeom prst="rect">
            <a:avLst/>
          </a:prstGeom>
          <a:noFill/>
          <a:ln>
            <a:solidFill>
              <a:srgbClr val="FF0000"/>
            </a:solidFill>
          </a:ln>
        </p:spPr>
        <p:txBody>
          <a:bodyPr wrap="none" rtlCol="0">
            <a:spAutoFit/>
          </a:bodyPr>
          <a:lstStyle/>
          <a:p>
            <a:pPr algn="ctr"/>
            <a:r>
              <a:rPr lang="en-US" dirty="0">
                <a:solidFill>
                  <a:srgbClr val="FF0000"/>
                </a:solidFill>
              </a:rPr>
              <a:t>Common Pediatric fractures</a:t>
            </a:r>
          </a:p>
        </p:txBody>
      </p:sp>
    </p:spTree>
    <p:extLst>
      <p:ext uri="{BB962C8B-B14F-4D97-AF65-F5344CB8AC3E}">
        <p14:creationId xmlns:p14="http://schemas.microsoft.com/office/powerpoint/2010/main" val="293771665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34294-C512-3C7C-1DE9-DD951D08D3FE}"/>
              </a:ext>
            </a:extLst>
          </p:cNvPr>
          <p:cNvSpPr>
            <a:spLocks noGrp="1"/>
          </p:cNvSpPr>
          <p:nvPr>
            <p:ph type="title"/>
          </p:nvPr>
        </p:nvSpPr>
        <p:spPr/>
        <p:txBody>
          <a:bodyPr/>
          <a:lstStyle/>
          <a:p>
            <a:r>
              <a:rPr lang="en-US" dirty="0"/>
              <a:t>Pulled elbow (Nursemaid elbow)</a:t>
            </a:r>
          </a:p>
        </p:txBody>
      </p:sp>
      <p:sp>
        <p:nvSpPr>
          <p:cNvPr id="3" name="Content Placeholder 2">
            <a:extLst>
              <a:ext uri="{FF2B5EF4-FFF2-40B4-BE49-F238E27FC236}">
                <a16:creationId xmlns:a16="http://schemas.microsoft.com/office/drawing/2014/main" id="{37A9D838-1026-1CBB-88CD-B838076B5C82}"/>
              </a:ext>
            </a:extLst>
          </p:cNvPr>
          <p:cNvSpPr>
            <a:spLocks noGrp="1"/>
          </p:cNvSpPr>
          <p:nvPr>
            <p:ph idx="1"/>
          </p:nvPr>
        </p:nvSpPr>
        <p:spPr/>
        <p:txBody>
          <a:bodyPr/>
          <a:lstStyle/>
          <a:p>
            <a:r>
              <a:rPr lang="en-US" b="1" dirty="0"/>
              <a:t>Clinical features</a:t>
            </a:r>
          </a:p>
          <a:p>
            <a:pPr lvl="1"/>
            <a:r>
              <a:rPr lang="en-US" sz="2600" dirty="0"/>
              <a:t>Painful  arm and irritable child </a:t>
            </a:r>
          </a:p>
          <a:p>
            <a:pPr lvl="1"/>
            <a:r>
              <a:rPr lang="en-US" sz="2600" dirty="0"/>
              <a:t>History of the child being hold from the arm &amp; crying</a:t>
            </a:r>
          </a:p>
          <a:p>
            <a:pPr lvl="1"/>
            <a:r>
              <a:rPr lang="en-US" sz="2600" dirty="0"/>
              <a:t>The forearm is held in pronation &amp; extension.</a:t>
            </a:r>
          </a:p>
          <a:p>
            <a:pPr lvl="1"/>
            <a:r>
              <a:rPr lang="en-US" sz="2600" dirty="0"/>
              <a:t>No X-ray changed.</a:t>
            </a:r>
          </a:p>
          <a:p>
            <a:r>
              <a:rPr lang="en-US" b="1" dirty="0"/>
              <a:t>Management</a:t>
            </a:r>
            <a:endParaRPr lang="en-US" dirty="0"/>
          </a:p>
          <a:p>
            <a:pPr lvl="1"/>
            <a:r>
              <a:rPr lang="en-US" sz="2600" dirty="0"/>
              <a:t>Supination and hyper-flexion of the elbow</a:t>
            </a:r>
          </a:p>
          <a:p>
            <a:endParaRPr lang="en-US" dirty="0"/>
          </a:p>
        </p:txBody>
      </p:sp>
      <p:pic>
        <p:nvPicPr>
          <p:cNvPr id="7170" name="Picture 2" descr="Nursemaid's Elbow - Pediatrics - Orthobullets">
            <a:extLst>
              <a:ext uri="{FF2B5EF4-FFF2-40B4-BE49-F238E27FC236}">
                <a16:creationId xmlns:a16="http://schemas.microsoft.com/office/drawing/2014/main" id="{E492C9AC-FFF2-5C59-3F19-F81A9CB6F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4326" y="3272133"/>
            <a:ext cx="3329473" cy="28678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B25DDE-0B46-6294-0F2A-A24ADBCDB509}"/>
              </a:ext>
            </a:extLst>
          </p:cNvPr>
          <p:cNvSpPr txBox="1"/>
          <p:nvPr/>
        </p:nvSpPr>
        <p:spPr>
          <a:xfrm>
            <a:off x="0" y="0"/>
            <a:ext cx="2803909" cy="369332"/>
          </a:xfrm>
          <a:prstGeom prst="rect">
            <a:avLst/>
          </a:prstGeom>
          <a:noFill/>
          <a:ln>
            <a:solidFill>
              <a:srgbClr val="FF0000"/>
            </a:solidFill>
          </a:ln>
        </p:spPr>
        <p:txBody>
          <a:bodyPr wrap="none" rtlCol="0">
            <a:spAutoFit/>
          </a:bodyPr>
          <a:lstStyle/>
          <a:p>
            <a:pPr algn="ctr"/>
            <a:r>
              <a:rPr lang="en-US" dirty="0">
                <a:solidFill>
                  <a:srgbClr val="FF0000"/>
                </a:solidFill>
              </a:rPr>
              <a:t>Common Pediatric fractures</a:t>
            </a:r>
          </a:p>
        </p:txBody>
      </p:sp>
    </p:spTree>
    <p:extLst>
      <p:ext uri="{BB962C8B-B14F-4D97-AF65-F5344CB8AC3E}">
        <p14:creationId xmlns:p14="http://schemas.microsoft.com/office/powerpoint/2010/main" val="236876224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A5649-4CFF-37A7-9536-F8A99EEB75CB}"/>
              </a:ext>
            </a:extLst>
          </p:cNvPr>
          <p:cNvSpPr>
            <a:spLocks noGrp="1"/>
          </p:cNvSpPr>
          <p:nvPr>
            <p:ph type="title"/>
          </p:nvPr>
        </p:nvSpPr>
        <p:spPr/>
        <p:txBody>
          <a:bodyPr>
            <a:normAutofit/>
          </a:bodyPr>
          <a:lstStyle/>
          <a:p>
            <a:r>
              <a:rPr lang="en-US" dirty="0"/>
              <a:t>Elbow dislocation</a:t>
            </a:r>
          </a:p>
        </p:txBody>
      </p:sp>
      <p:sp>
        <p:nvSpPr>
          <p:cNvPr id="3" name="Content Placeholder 2">
            <a:extLst>
              <a:ext uri="{FF2B5EF4-FFF2-40B4-BE49-F238E27FC236}">
                <a16:creationId xmlns:a16="http://schemas.microsoft.com/office/drawing/2014/main" id="{85BF7872-0595-4EC1-8EB0-0A5F8CC96293}"/>
              </a:ext>
            </a:extLst>
          </p:cNvPr>
          <p:cNvSpPr>
            <a:spLocks noGrp="1"/>
          </p:cNvSpPr>
          <p:nvPr>
            <p:ph idx="1"/>
          </p:nvPr>
        </p:nvSpPr>
        <p:spPr>
          <a:xfrm>
            <a:off x="838200" y="1268082"/>
            <a:ext cx="10515600" cy="5120640"/>
          </a:xfrm>
        </p:spPr>
        <p:txBody>
          <a:bodyPr>
            <a:normAutofit/>
          </a:bodyPr>
          <a:lstStyle/>
          <a:p>
            <a:r>
              <a:rPr lang="en-US" b="1" dirty="0"/>
              <a:t>Epidemiology</a:t>
            </a:r>
            <a:endParaRPr lang="en-US" dirty="0"/>
          </a:p>
          <a:p>
            <a:pPr lvl="1"/>
            <a:r>
              <a:rPr lang="en-US" dirty="0"/>
              <a:t>Second most frequently dislocated joint (after the shoulder joint) </a:t>
            </a:r>
          </a:p>
          <a:p>
            <a:pPr lvl="1"/>
            <a:r>
              <a:rPr lang="en-US" dirty="0"/>
              <a:t>Sex: ♂ &gt; ♀</a:t>
            </a:r>
          </a:p>
          <a:p>
            <a:pPr lvl="1"/>
            <a:r>
              <a:rPr lang="en-US" dirty="0"/>
              <a:t>Peak incidence: 10–20 years; usually sports injuries</a:t>
            </a:r>
          </a:p>
          <a:p>
            <a:r>
              <a:rPr lang="en-US" b="1" dirty="0"/>
              <a:t>Mechanism of injury</a:t>
            </a:r>
            <a:r>
              <a:rPr lang="en-US" dirty="0"/>
              <a:t>: Trauma</a:t>
            </a:r>
          </a:p>
          <a:p>
            <a:pPr lvl="1"/>
            <a:r>
              <a:rPr lang="en-US" dirty="0"/>
              <a:t>Fall on an outstretched hand (most common) → posterior elbow dislocation</a:t>
            </a:r>
          </a:p>
          <a:p>
            <a:pPr lvl="1"/>
            <a:r>
              <a:rPr lang="en-US" dirty="0"/>
              <a:t>A posterior, direct trauma to a flexed elbow → anterior elbow dislocation</a:t>
            </a:r>
          </a:p>
          <a:p>
            <a:pPr lvl="1"/>
            <a:r>
              <a:rPr lang="en-US" dirty="0"/>
              <a:t>Medial/lateral trauma to the elbow → medial/lateral elbow dislocation</a:t>
            </a:r>
          </a:p>
          <a:p>
            <a:pPr lvl="1"/>
            <a:r>
              <a:rPr lang="en-US" dirty="0"/>
              <a:t>High impact trauma to the elbow → divergent elbow dislocation </a:t>
            </a:r>
          </a:p>
          <a:p>
            <a:r>
              <a:rPr lang="en-US" b="1" dirty="0"/>
              <a:t>Classification</a:t>
            </a:r>
            <a:endParaRPr lang="en-US" dirty="0"/>
          </a:p>
          <a:p>
            <a:pPr lvl="1"/>
            <a:r>
              <a:rPr lang="en-US" b="1" dirty="0"/>
              <a:t>Anatomical classification</a:t>
            </a:r>
            <a:r>
              <a:rPr lang="en-US" dirty="0"/>
              <a:t>: Posterior, Anterior, Medial, Lateral, Divergent</a:t>
            </a:r>
          </a:p>
          <a:p>
            <a:pPr lvl="1"/>
            <a:r>
              <a:rPr lang="en-US" b="1" dirty="0"/>
              <a:t>Presence of co-existent fractures</a:t>
            </a:r>
            <a:r>
              <a:rPr lang="en-US" dirty="0"/>
              <a:t>: Simple dislocation, Complex dislocation</a:t>
            </a:r>
          </a:p>
        </p:txBody>
      </p:sp>
    </p:spTree>
    <p:extLst>
      <p:ext uri="{BB962C8B-B14F-4D97-AF65-F5344CB8AC3E}">
        <p14:creationId xmlns:p14="http://schemas.microsoft.com/office/powerpoint/2010/main" val="1265156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8F5C-7B22-8E9C-38F1-54E9269703B5}"/>
              </a:ext>
            </a:extLst>
          </p:cNvPr>
          <p:cNvSpPr>
            <a:spLocks noGrp="1"/>
          </p:cNvSpPr>
          <p:nvPr>
            <p:ph type="title"/>
          </p:nvPr>
        </p:nvSpPr>
        <p:spPr/>
        <p:txBody>
          <a:bodyPr/>
          <a:lstStyle/>
          <a:p>
            <a:r>
              <a:rPr lang="en-US" sz="4400" spc="-10" dirty="0"/>
              <a:t>What</a:t>
            </a:r>
            <a:r>
              <a:rPr lang="en-US" sz="4400" spc="-40" dirty="0"/>
              <a:t> </a:t>
            </a:r>
            <a:r>
              <a:rPr lang="en-US" sz="4400" dirty="0"/>
              <a:t>is</a:t>
            </a:r>
            <a:r>
              <a:rPr lang="en-US" sz="4400" spc="-30" dirty="0"/>
              <a:t> </a:t>
            </a:r>
            <a:r>
              <a:rPr lang="en-US" sz="4400" dirty="0"/>
              <a:t>the</a:t>
            </a:r>
            <a:r>
              <a:rPr lang="en-US" sz="4400" spc="-10" dirty="0"/>
              <a:t> </a:t>
            </a:r>
            <a:r>
              <a:rPr lang="en-US" dirty="0"/>
              <a:t>mechanism</a:t>
            </a:r>
            <a:r>
              <a:rPr lang="en-US" sz="4400" dirty="0"/>
              <a:t> </a:t>
            </a:r>
            <a:r>
              <a:rPr lang="en-US" sz="4400" spc="-5" dirty="0"/>
              <a:t>of</a:t>
            </a:r>
            <a:r>
              <a:rPr lang="en-US" sz="4400" spc="-15" dirty="0"/>
              <a:t> </a:t>
            </a:r>
            <a:r>
              <a:rPr lang="en-US" sz="4400" spc="-5" dirty="0"/>
              <a:t>these</a:t>
            </a:r>
            <a:r>
              <a:rPr lang="en-US" sz="4400" spc="-20" dirty="0"/>
              <a:t> </a:t>
            </a:r>
            <a:r>
              <a:rPr lang="en-US" sz="4400" spc="-10" dirty="0"/>
              <a:t>fractures ?</a:t>
            </a:r>
            <a:endParaRPr lang="en-US" dirty="0"/>
          </a:p>
        </p:txBody>
      </p:sp>
      <p:sp>
        <p:nvSpPr>
          <p:cNvPr id="4" name="TextBox 3">
            <a:extLst>
              <a:ext uri="{FF2B5EF4-FFF2-40B4-BE49-F238E27FC236}">
                <a16:creationId xmlns:a16="http://schemas.microsoft.com/office/drawing/2014/main" id="{6EE18B49-58A7-FC4B-FB54-EDFBDFCEA759}"/>
              </a:ext>
            </a:extLst>
          </p:cNvPr>
          <p:cNvSpPr txBox="1"/>
          <p:nvPr/>
        </p:nvSpPr>
        <p:spPr>
          <a:xfrm>
            <a:off x="10904755" y="2897"/>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grpSp>
        <p:nvGrpSpPr>
          <p:cNvPr id="15" name="Group 14">
            <a:extLst>
              <a:ext uri="{FF2B5EF4-FFF2-40B4-BE49-F238E27FC236}">
                <a16:creationId xmlns:a16="http://schemas.microsoft.com/office/drawing/2014/main" id="{2A815664-0D33-2080-944F-03E97B03DFED}"/>
              </a:ext>
            </a:extLst>
          </p:cNvPr>
          <p:cNvGrpSpPr/>
          <p:nvPr/>
        </p:nvGrpSpPr>
        <p:grpSpPr>
          <a:xfrm>
            <a:off x="1985487" y="1296524"/>
            <a:ext cx="8221027" cy="4356002"/>
            <a:chOff x="3163077" y="1296524"/>
            <a:chExt cx="8221027" cy="4356002"/>
          </a:xfrm>
        </p:grpSpPr>
        <p:pic>
          <p:nvPicPr>
            <p:cNvPr id="5" name="object 2">
              <a:extLst>
                <a:ext uri="{FF2B5EF4-FFF2-40B4-BE49-F238E27FC236}">
                  <a16:creationId xmlns:a16="http://schemas.microsoft.com/office/drawing/2014/main" id="{FC2797AA-5BF2-4D95-9CBD-34C81E287B38}"/>
                </a:ext>
              </a:extLst>
            </p:cNvPr>
            <p:cNvPicPr>
              <a:picLocks/>
            </p:cNvPicPr>
            <p:nvPr/>
          </p:nvPicPr>
          <p:blipFill>
            <a:blip r:embed="rId2" cstate="print"/>
            <a:stretch>
              <a:fillRect/>
            </a:stretch>
          </p:blipFill>
          <p:spPr>
            <a:xfrm>
              <a:off x="3163077" y="1296524"/>
              <a:ext cx="2158482" cy="434958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442FBD68-5013-B05D-7930-A70BD143918E}"/>
                </a:ext>
              </a:extLst>
            </p:cNvPr>
            <p:cNvPicPr>
              <a:picLocks noChangeAspect="1"/>
            </p:cNvPicPr>
            <p:nvPr/>
          </p:nvPicPr>
          <p:blipFill rotWithShape="1">
            <a:blip r:embed="rId3"/>
            <a:srcRect l="42459" t="2686" r="3607" b="1259"/>
            <a:stretch/>
          </p:blipFill>
          <p:spPr>
            <a:xfrm>
              <a:off x="5828344" y="1311440"/>
              <a:ext cx="1863020" cy="4341086"/>
            </a:xfrm>
            <a:prstGeom prst="rect">
              <a:avLst/>
            </a:prstGeom>
            <a:ln>
              <a:noFill/>
            </a:ln>
            <a:effectLst>
              <a:outerShdw blurRad="292100" dist="139700" dir="2700000" algn="tl" rotWithShape="0">
                <a:srgbClr val="333333">
                  <a:alpha val="65000"/>
                </a:srgbClr>
              </a:outerShdw>
            </a:effectLst>
          </p:spPr>
        </p:pic>
        <p:pic>
          <p:nvPicPr>
            <p:cNvPr id="3" name="object 3">
              <a:extLst>
                <a:ext uri="{FF2B5EF4-FFF2-40B4-BE49-F238E27FC236}">
                  <a16:creationId xmlns:a16="http://schemas.microsoft.com/office/drawing/2014/main" id="{8FB2947B-57FD-3C98-BEF8-BF714F1AD9CB}"/>
                </a:ext>
              </a:extLst>
            </p:cNvPr>
            <p:cNvPicPr>
              <a:picLocks/>
            </p:cNvPicPr>
            <p:nvPr/>
          </p:nvPicPr>
          <p:blipFill>
            <a:blip r:embed="rId4" cstate="print"/>
            <a:stretch>
              <a:fillRect/>
            </a:stretch>
          </p:blipFill>
          <p:spPr>
            <a:xfrm>
              <a:off x="8198149" y="1305025"/>
              <a:ext cx="3185955" cy="4347501"/>
            </a:xfrm>
            <a:prstGeom prst="rect">
              <a:avLst/>
            </a:prstGeom>
          </p:spPr>
        </p:pic>
      </p:grpSp>
      <p:sp>
        <p:nvSpPr>
          <p:cNvPr id="13" name="Content Placeholder 5">
            <a:extLst>
              <a:ext uri="{FF2B5EF4-FFF2-40B4-BE49-F238E27FC236}">
                <a16:creationId xmlns:a16="http://schemas.microsoft.com/office/drawing/2014/main" id="{CF1B0F9A-8268-E845-9844-E8E16DC59FA6}"/>
              </a:ext>
            </a:extLst>
          </p:cNvPr>
          <p:cNvSpPr>
            <a:spLocks noGrp="1"/>
          </p:cNvSpPr>
          <p:nvPr>
            <p:ph sz="half" idx="1"/>
          </p:nvPr>
        </p:nvSpPr>
        <p:spPr>
          <a:xfrm>
            <a:off x="1883438" y="5796884"/>
            <a:ext cx="2362579" cy="522612"/>
          </a:xfrm>
        </p:spPr>
        <p:txBody>
          <a:bodyPr/>
          <a:lstStyle/>
          <a:p>
            <a:pPr marL="0" indent="0" algn="ctr">
              <a:buNone/>
            </a:pPr>
            <a:r>
              <a:rPr lang="en-US" dirty="0"/>
              <a:t>Twisting injury</a:t>
            </a:r>
          </a:p>
        </p:txBody>
      </p:sp>
      <p:sp>
        <p:nvSpPr>
          <p:cNvPr id="14" name="Content Placeholder 6">
            <a:extLst>
              <a:ext uri="{FF2B5EF4-FFF2-40B4-BE49-F238E27FC236}">
                <a16:creationId xmlns:a16="http://schemas.microsoft.com/office/drawing/2014/main" id="{B01FBF6E-D6C9-1095-5F74-E824FD68C5C7}"/>
              </a:ext>
            </a:extLst>
          </p:cNvPr>
          <p:cNvSpPr>
            <a:spLocks noGrp="1"/>
          </p:cNvSpPr>
          <p:nvPr>
            <p:ph sz="half" idx="2"/>
          </p:nvPr>
        </p:nvSpPr>
        <p:spPr>
          <a:xfrm>
            <a:off x="4484865" y="5796883"/>
            <a:ext cx="2194798" cy="522613"/>
          </a:xfrm>
        </p:spPr>
        <p:txBody>
          <a:bodyPr/>
          <a:lstStyle/>
          <a:p>
            <a:pPr marL="0" indent="0" algn="ctr">
              <a:buNone/>
            </a:pPr>
            <a:r>
              <a:rPr lang="en-US" dirty="0"/>
              <a:t>Direct trauma</a:t>
            </a:r>
          </a:p>
        </p:txBody>
      </p:sp>
      <p:sp>
        <p:nvSpPr>
          <p:cNvPr id="16" name="Content Placeholder 6">
            <a:extLst>
              <a:ext uri="{FF2B5EF4-FFF2-40B4-BE49-F238E27FC236}">
                <a16:creationId xmlns:a16="http://schemas.microsoft.com/office/drawing/2014/main" id="{BAC441A5-3122-1E34-89FA-BA3800A34A03}"/>
              </a:ext>
            </a:extLst>
          </p:cNvPr>
          <p:cNvSpPr txBox="1">
            <a:spLocks/>
          </p:cNvSpPr>
          <p:nvPr/>
        </p:nvSpPr>
        <p:spPr>
          <a:xfrm>
            <a:off x="7020558" y="5796882"/>
            <a:ext cx="3185955" cy="5226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spc="-5" dirty="0">
                <a:latin typeface="Calibri"/>
                <a:cs typeface="Calibri"/>
              </a:rPr>
              <a:t>4</a:t>
            </a:r>
            <a:r>
              <a:rPr lang="en-US" sz="2800" spc="5" dirty="0">
                <a:latin typeface="Calibri"/>
                <a:cs typeface="Calibri"/>
              </a:rPr>
              <a:t> </a:t>
            </a:r>
            <a:r>
              <a:rPr lang="en-US" sz="2800" spc="-10" dirty="0">
                <a:latin typeface="Calibri"/>
                <a:cs typeface="Calibri"/>
              </a:rPr>
              <a:t>po</a:t>
            </a:r>
            <a:r>
              <a:rPr lang="en-US" sz="2800" dirty="0">
                <a:latin typeface="Calibri"/>
                <a:cs typeface="Calibri"/>
              </a:rPr>
              <a:t>i</a:t>
            </a:r>
            <a:r>
              <a:rPr lang="en-US" sz="2800" spc="-30" dirty="0">
                <a:latin typeface="Calibri"/>
                <a:cs typeface="Calibri"/>
              </a:rPr>
              <a:t>n</a:t>
            </a:r>
            <a:r>
              <a:rPr lang="en-US" sz="2800" spc="-5" dirty="0">
                <a:latin typeface="Calibri"/>
                <a:cs typeface="Calibri"/>
              </a:rPr>
              <a:t>ts</a:t>
            </a:r>
            <a:r>
              <a:rPr lang="en-US" sz="2800" spc="5" dirty="0">
                <a:latin typeface="Calibri"/>
                <a:cs typeface="Calibri"/>
              </a:rPr>
              <a:t> </a:t>
            </a:r>
            <a:r>
              <a:rPr lang="en-US" sz="2800" spc="-10" dirty="0">
                <a:latin typeface="Calibri"/>
                <a:cs typeface="Calibri"/>
              </a:rPr>
              <a:t>ben</a:t>
            </a:r>
            <a:r>
              <a:rPr lang="en-US" sz="2800" spc="-5" dirty="0">
                <a:latin typeface="Calibri"/>
                <a:cs typeface="Calibri"/>
              </a:rPr>
              <a:t>d</a:t>
            </a:r>
            <a:endParaRPr lang="en-US" dirty="0"/>
          </a:p>
        </p:txBody>
      </p:sp>
    </p:spTree>
    <p:extLst>
      <p:ext uri="{BB962C8B-B14F-4D97-AF65-F5344CB8AC3E}">
        <p14:creationId xmlns:p14="http://schemas.microsoft.com/office/powerpoint/2010/main" val="253921643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2E9BE-8178-E748-115C-227A30613603}"/>
              </a:ext>
            </a:extLst>
          </p:cNvPr>
          <p:cNvSpPr>
            <a:spLocks noGrp="1"/>
          </p:cNvSpPr>
          <p:nvPr>
            <p:ph type="title"/>
          </p:nvPr>
        </p:nvSpPr>
        <p:spPr/>
        <p:txBody>
          <a:bodyPr/>
          <a:lstStyle/>
          <a:p>
            <a:r>
              <a:rPr lang="en-US" dirty="0"/>
              <a:t>Imaging</a:t>
            </a:r>
          </a:p>
        </p:txBody>
      </p:sp>
      <p:sp>
        <p:nvSpPr>
          <p:cNvPr id="3" name="Content Placeholder 2">
            <a:extLst>
              <a:ext uri="{FF2B5EF4-FFF2-40B4-BE49-F238E27FC236}">
                <a16:creationId xmlns:a16="http://schemas.microsoft.com/office/drawing/2014/main" id="{F4720F37-E403-5AD6-3551-0A7B01BBB50E}"/>
              </a:ext>
            </a:extLst>
          </p:cNvPr>
          <p:cNvSpPr>
            <a:spLocks noGrp="1"/>
          </p:cNvSpPr>
          <p:nvPr>
            <p:ph idx="1"/>
          </p:nvPr>
        </p:nvSpPr>
        <p:spPr>
          <a:xfrm>
            <a:off x="838200" y="1268082"/>
            <a:ext cx="7335415" cy="5029200"/>
          </a:xfrm>
        </p:spPr>
        <p:txBody>
          <a:bodyPr>
            <a:normAutofit lnSpcReduction="10000"/>
          </a:bodyPr>
          <a:lstStyle/>
          <a:p>
            <a:r>
              <a:rPr lang="en-US" dirty="0"/>
              <a:t>X-ray of the elbow joint</a:t>
            </a:r>
          </a:p>
          <a:p>
            <a:pPr lvl="1"/>
            <a:r>
              <a:rPr lang="en-US" dirty="0"/>
              <a:t>AP view and lateral view to confirm dislocation and exclude fracture </a:t>
            </a:r>
          </a:p>
          <a:p>
            <a:pPr lvl="1"/>
            <a:r>
              <a:rPr lang="en-US" b="1" dirty="0"/>
              <a:t>Posterior fat pad sign</a:t>
            </a:r>
            <a:r>
              <a:rPr lang="en-US" dirty="0"/>
              <a:t>: seen in patients with concomitant fractures (usually of the humerus/radial head)</a:t>
            </a:r>
          </a:p>
          <a:p>
            <a:pPr lvl="1"/>
            <a:r>
              <a:rPr lang="en-US" b="1" dirty="0"/>
              <a:t>Radiocapitellar line</a:t>
            </a:r>
            <a:r>
              <a:rPr lang="en-US" dirty="0"/>
              <a:t>: on a lateral x-ray of the elbow joint, an imaginary line drawn through the center of the neck of the radius should pass through the center of the capitellum of the humerus. If an elbow dislocation is present, the line does not intersect the capitellum.</a:t>
            </a:r>
          </a:p>
          <a:p>
            <a:r>
              <a:rPr lang="en-US" dirty="0"/>
              <a:t>CT scan of the elbow joint: indicated only if a complex elbow dislocation is suspected to evaluate the extent of associated fractures</a:t>
            </a:r>
          </a:p>
        </p:txBody>
      </p:sp>
      <p:grpSp>
        <p:nvGrpSpPr>
          <p:cNvPr id="5" name="Group 4">
            <a:extLst>
              <a:ext uri="{FF2B5EF4-FFF2-40B4-BE49-F238E27FC236}">
                <a16:creationId xmlns:a16="http://schemas.microsoft.com/office/drawing/2014/main" id="{4D7DE636-E4A7-E07C-847B-FA0099688045}"/>
              </a:ext>
            </a:extLst>
          </p:cNvPr>
          <p:cNvGrpSpPr/>
          <p:nvPr/>
        </p:nvGrpSpPr>
        <p:grpSpPr>
          <a:xfrm>
            <a:off x="8696131" y="1268082"/>
            <a:ext cx="2657669" cy="4845747"/>
            <a:chOff x="8696131" y="977338"/>
            <a:chExt cx="2657669" cy="4845747"/>
          </a:xfrm>
        </p:grpSpPr>
        <p:pic>
          <p:nvPicPr>
            <p:cNvPr id="4" name="Google Shape;529;p61">
              <a:extLst>
                <a:ext uri="{FF2B5EF4-FFF2-40B4-BE49-F238E27FC236}">
                  <a16:creationId xmlns:a16="http://schemas.microsoft.com/office/drawing/2014/main" id="{1B5786C2-F115-664E-3403-35A106C42B47}"/>
                </a:ext>
              </a:extLst>
            </p:cNvPr>
            <p:cNvPicPr preferRelativeResize="0"/>
            <p:nvPr/>
          </p:nvPicPr>
          <p:blipFill rotWithShape="1">
            <a:blip r:embed="rId2">
              <a:alphaModFix/>
            </a:blip>
            <a:srcRect r="4577"/>
            <a:stretch/>
          </p:blipFill>
          <p:spPr>
            <a:xfrm>
              <a:off x="8696131" y="3456993"/>
              <a:ext cx="2657669" cy="2366092"/>
            </a:xfrm>
            <a:prstGeom prst="rect">
              <a:avLst/>
            </a:prstGeom>
            <a:noFill/>
            <a:ln>
              <a:noFill/>
            </a:ln>
          </p:spPr>
        </p:pic>
        <p:pic>
          <p:nvPicPr>
            <p:cNvPr id="3074" name="Picture 2" descr="Anterior and posterior fat pad signs in supracondylar fracture">
              <a:extLst>
                <a:ext uri="{FF2B5EF4-FFF2-40B4-BE49-F238E27FC236}">
                  <a16:creationId xmlns:a16="http://schemas.microsoft.com/office/drawing/2014/main" id="{2F900A88-1D79-B3A9-FA56-8AB8D4907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6131" y="977338"/>
              <a:ext cx="2657669" cy="245166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FE04AB61-12E6-7A82-4C85-D02DCCA912D7}"/>
              </a:ext>
            </a:extLst>
          </p:cNvPr>
          <p:cNvSpPr txBox="1"/>
          <p:nvPr/>
        </p:nvSpPr>
        <p:spPr>
          <a:xfrm>
            <a:off x="8696130" y="3429000"/>
            <a:ext cx="2657669" cy="276999"/>
          </a:xfrm>
          <a:prstGeom prst="rect">
            <a:avLst/>
          </a:prstGeom>
          <a:noFill/>
        </p:spPr>
        <p:txBody>
          <a:bodyPr wrap="square" rtlCol="0">
            <a:spAutoFit/>
          </a:bodyPr>
          <a:lstStyle/>
          <a:p>
            <a:pPr algn="ctr"/>
            <a:r>
              <a:rPr lang="en-US" sz="1200" i="0" dirty="0">
                <a:solidFill>
                  <a:srgbClr val="FFFF00"/>
                </a:solidFill>
                <a:effectLst/>
                <a:latin typeface="Lato" panose="020F0502020204030203" pitchFamily="34" charset="0"/>
              </a:rPr>
              <a:t>Anterior and posterior fat pad signs</a:t>
            </a:r>
            <a:endParaRPr lang="en-US" sz="1200" dirty="0">
              <a:solidFill>
                <a:srgbClr val="FFFF00"/>
              </a:solidFill>
            </a:endParaRPr>
          </a:p>
        </p:txBody>
      </p:sp>
    </p:spTree>
    <p:extLst>
      <p:ext uri="{BB962C8B-B14F-4D97-AF65-F5344CB8AC3E}">
        <p14:creationId xmlns:p14="http://schemas.microsoft.com/office/powerpoint/2010/main" val="46031948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1FA8F-EC88-3ABD-84E7-FE8D39467F1B}"/>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56D0FD69-583D-FECD-EE20-BF731AAB7D40}"/>
              </a:ext>
            </a:extLst>
          </p:cNvPr>
          <p:cNvSpPr>
            <a:spLocks noGrp="1"/>
          </p:cNvSpPr>
          <p:nvPr>
            <p:ph idx="1"/>
          </p:nvPr>
        </p:nvSpPr>
        <p:spPr/>
        <p:txBody>
          <a:bodyPr/>
          <a:lstStyle/>
          <a:p>
            <a:r>
              <a:rPr lang="en-US" b="1" dirty="0"/>
              <a:t>Conservative management</a:t>
            </a:r>
          </a:p>
          <a:p>
            <a:pPr lvl="1"/>
            <a:r>
              <a:rPr lang="en-US" sz="2600" b="1" dirty="0"/>
              <a:t>Indication</a:t>
            </a:r>
            <a:r>
              <a:rPr lang="en-US" sz="2600" dirty="0"/>
              <a:t>: simple elbow dislocation (no fracture)</a:t>
            </a:r>
          </a:p>
          <a:p>
            <a:pPr lvl="1"/>
            <a:r>
              <a:rPr lang="en-US" sz="2600" b="1" dirty="0"/>
              <a:t>Procedure</a:t>
            </a:r>
            <a:r>
              <a:rPr lang="en-US" sz="2600" dirty="0"/>
              <a:t>:</a:t>
            </a:r>
          </a:p>
          <a:p>
            <a:pPr marL="1371600" lvl="2" indent="-457200">
              <a:buFont typeface="+mj-lt"/>
              <a:buAutoNum type="arabicPeriod"/>
            </a:pPr>
            <a:r>
              <a:rPr lang="en-US" sz="2400" dirty="0"/>
              <a:t>Obtain prereduction x-rays and check neurovascular status</a:t>
            </a:r>
          </a:p>
          <a:p>
            <a:pPr marL="1371600" lvl="2" indent="-457200">
              <a:buFont typeface="+mj-lt"/>
              <a:buAutoNum type="arabicPeriod"/>
            </a:pPr>
            <a:r>
              <a:rPr lang="en-US" sz="2400" dirty="0"/>
              <a:t>Closed reduction; Signs of successful reduction: return of the normal triangular orientation of the 3 bony prominences of the elbow; decrease in pain</a:t>
            </a:r>
          </a:p>
          <a:p>
            <a:pPr marL="1371600" lvl="2" indent="-457200">
              <a:buFont typeface="+mj-lt"/>
              <a:buAutoNum type="arabicPeriod"/>
            </a:pPr>
            <a:r>
              <a:rPr lang="en-US" sz="2400" dirty="0"/>
              <a:t>Post-reduction x-rays are obtained, and neurovascular status should be rechecked </a:t>
            </a:r>
          </a:p>
          <a:p>
            <a:pPr marL="1371600" lvl="2" indent="-457200">
              <a:buFont typeface="+mj-lt"/>
              <a:buAutoNum type="arabicPeriod"/>
            </a:pPr>
            <a:r>
              <a:rPr lang="en-US" sz="2400" dirty="0"/>
              <a:t>Immobilization of the relocated elbow in a posterior splint or brace, in pronation and 90° flexion for 7–10 days </a:t>
            </a:r>
          </a:p>
          <a:p>
            <a:endParaRPr lang="en-US" dirty="0"/>
          </a:p>
        </p:txBody>
      </p:sp>
    </p:spTree>
    <p:extLst>
      <p:ext uri="{BB962C8B-B14F-4D97-AF65-F5344CB8AC3E}">
        <p14:creationId xmlns:p14="http://schemas.microsoft.com/office/powerpoint/2010/main" val="288566816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C0111-103C-57DA-B42A-63A946567E7E}"/>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0CB35261-B934-AB95-BED6-5CA578747D29}"/>
              </a:ext>
            </a:extLst>
          </p:cNvPr>
          <p:cNvSpPr>
            <a:spLocks noGrp="1"/>
          </p:cNvSpPr>
          <p:nvPr>
            <p:ph idx="1"/>
          </p:nvPr>
        </p:nvSpPr>
        <p:spPr>
          <a:xfrm>
            <a:off x="838200" y="1268082"/>
            <a:ext cx="10515600" cy="5212080"/>
          </a:xfrm>
        </p:spPr>
        <p:txBody>
          <a:bodyPr>
            <a:normAutofit lnSpcReduction="10000"/>
          </a:bodyPr>
          <a:lstStyle/>
          <a:p>
            <a:r>
              <a:rPr lang="en-US" b="1" dirty="0"/>
              <a:t>Surgical intervention</a:t>
            </a:r>
          </a:p>
          <a:p>
            <a:pPr lvl="1"/>
            <a:r>
              <a:rPr lang="en-US" sz="2600" b="1" dirty="0"/>
              <a:t>Indication</a:t>
            </a:r>
            <a:r>
              <a:rPr lang="en-US" sz="2600" dirty="0"/>
              <a:t>: complex elbow dislocation (concomitant fracture); failed closed reduction; joint instability post-reduction; vascular injury</a:t>
            </a:r>
          </a:p>
          <a:p>
            <a:pPr lvl="1"/>
            <a:r>
              <a:rPr lang="en-US" sz="2600" b="1" dirty="0"/>
              <a:t>Procedure</a:t>
            </a:r>
          </a:p>
          <a:p>
            <a:pPr marL="1371600" lvl="2" indent="-457200">
              <a:buFont typeface="+mj-lt"/>
              <a:buAutoNum type="arabicPeriod"/>
            </a:pPr>
            <a:r>
              <a:rPr lang="en-US" sz="2400" dirty="0"/>
              <a:t>Closed reduction of elbow</a:t>
            </a:r>
          </a:p>
          <a:p>
            <a:pPr marL="1371600" lvl="2" indent="-457200">
              <a:buFont typeface="+mj-lt"/>
              <a:buAutoNum type="arabicPeriod"/>
            </a:pPr>
            <a:r>
              <a:rPr lang="en-US" sz="2400" dirty="0"/>
              <a:t>Open reduction and internal fixation of the fractured segments and repair of the torn medial and/or lateral collateral ligaments of the elbow</a:t>
            </a:r>
          </a:p>
          <a:p>
            <a:pPr lvl="1"/>
            <a:r>
              <a:rPr lang="en-US" sz="2600" b="1" dirty="0"/>
              <a:t>After surgery</a:t>
            </a:r>
          </a:p>
          <a:p>
            <a:pPr lvl="2"/>
            <a:r>
              <a:rPr lang="en-US" sz="2400" dirty="0"/>
              <a:t>Obtain elbow x-rays</a:t>
            </a:r>
          </a:p>
          <a:p>
            <a:pPr lvl="2"/>
            <a:r>
              <a:rPr lang="en-US" sz="2400" dirty="0"/>
              <a:t>Check neurovascular status of the forearm and hand</a:t>
            </a:r>
          </a:p>
          <a:p>
            <a:pPr lvl="1"/>
            <a:r>
              <a:rPr lang="en-US" sz="2600" dirty="0"/>
              <a:t>Immobilization of the elbow in a posterior splint or brace in pronation and 90° flexion for 3 weeks</a:t>
            </a:r>
          </a:p>
          <a:p>
            <a:r>
              <a:rPr lang="en-US" b="1" dirty="0"/>
              <a:t>Rehabilitation</a:t>
            </a:r>
            <a:r>
              <a:rPr lang="en-US" dirty="0"/>
              <a:t>: range of motion exercises (active and passive)</a:t>
            </a:r>
          </a:p>
        </p:txBody>
      </p:sp>
    </p:spTree>
    <p:extLst>
      <p:ext uri="{BB962C8B-B14F-4D97-AF65-F5344CB8AC3E}">
        <p14:creationId xmlns:p14="http://schemas.microsoft.com/office/powerpoint/2010/main" val="363347999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235D-6185-6513-E94C-6628C19CE96D}"/>
              </a:ext>
            </a:extLst>
          </p:cNvPr>
          <p:cNvSpPr>
            <a:spLocks noGrp="1"/>
          </p:cNvSpPr>
          <p:nvPr>
            <p:ph type="title"/>
          </p:nvPr>
        </p:nvSpPr>
        <p:spPr/>
        <p:txBody>
          <a:bodyPr/>
          <a:lstStyle/>
          <a:p>
            <a:r>
              <a:rPr lang="en-US" dirty="0"/>
              <a:t>Elbow dislocation</a:t>
            </a:r>
          </a:p>
        </p:txBody>
      </p:sp>
      <p:sp>
        <p:nvSpPr>
          <p:cNvPr id="3" name="Content Placeholder 2">
            <a:extLst>
              <a:ext uri="{FF2B5EF4-FFF2-40B4-BE49-F238E27FC236}">
                <a16:creationId xmlns:a16="http://schemas.microsoft.com/office/drawing/2014/main" id="{C3AAB1A9-E93A-F741-10F4-538CA11A8F44}"/>
              </a:ext>
            </a:extLst>
          </p:cNvPr>
          <p:cNvSpPr>
            <a:spLocks noGrp="1"/>
          </p:cNvSpPr>
          <p:nvPr>
            <p:ph idx="1"/>
          </p:nvPr>
        </p:nvSpPr>
        <p:spPr>
          <a:xfrm>
            <a:off x="838200" y="1268082"/>
            <a:ext cx="6756918" cy="4871938"/>
          </a:xfrm>
        </p:spPr>
        <p:txBody>
          <a:bodyPr>
            <a:normAutofit fontScale="92500"/>
          </a:bodyPr>
          <a:lstStyle/>
          <a:p>
            <a:r>
              <a:rPr lang="en-US" b="1" dirty="0"/>
              <a:t>What is the type of dislocation in this photo ?</a:t>
            </a:r>
          </a:p>
          <a:p>
            <a:pPr lvl="1"/>
            <a:r>
              <a:rPr lang="en-US" dirty="0"/>
              <a:t>Simple dislocation, posterolateral</a:t>
            </a:r>
          </a:p>
          <a:p>
            <a:r>
              <a:rPr lang="en-US" b="1" dirty="0">
                <a:solidFill>
                  <a:srgbClr val="0070C0"/>
                </a:solidFill>
              </a:rPr>
              <a:t>What is your management ?</a:t>
            </a:r>
          </a:p>
          <a:p>
            <a:pPr marL="914400" lvl="1" indent="-457200">
              <a:buFont typeface="+mj-lt"/>
              <a:buAutoNum type="arabicPeriod"/>
            </a:pPr>
            <a:r>
              <a:rPr lang="en-US" dirty="0">
                <a:solidFill>
                  <a:srgbClr val="0070C0"/>
                </a:solidFill>
              </a:rPr>
              <a:t>Prereduction X-rays and neurovascular </a:t>
            </a:r>
            <a:r>
              <a:rPr lang="en-US" sz="2400" dirty="0">
                <a:solidFill>
                  <a:srgbClr val="0070C0"/>
                </a:solidFill>
              </a:rPr>
              <a:t>status</a:t>
            </a:r>
          </a:p>
          <a:p>
            <a:pPr marL="914400" lvl="1" indent="-457200">
              <a:buFont typeface="+mj-lt"/>
              <a:buAutoNum type="arabicPeriod"/>
            </a:pPr>
            <a:r>
              <a:rPr lang="en-US" dirty="0">
                <a:solidFill>
                  <a:srgbClr val="0070C0"/>
                </a:solidFill>
              </a:rPr>
              <a:t>Closed reduction</a:t>
            </a:r>
          </a:p>
          <a:p>
            <a:pPr marL="914400" lvl="1" indent="-457200">
              <a:buFont typeface="+mj-lt"/>
              <a:buAutoNum type="arabicPeriod"/>
            </a:pPr>
            <a:r>
              <a:rPr lang="en-US" dirty="0">
                <a:solidFill>
                  <a:srgbClr val="0070C0"/>
                </a:solidFill>
              </a:rPr>
              <a:t>Post-reduction X-rays and neurovascular </a:t>
            </a:r>
            <a:r>
              <a:rPr lang="en-US" sz="2400" dirty="0">
                <a:solidFill>
                  <a:srgbClr val="0070C0"/>
                </a:solidFill>
              </a:rPr>
              <a:t>status</a:t>
            </a:r>
          </a:p>
          <a:p>
            <a:pPr marL="914400" lvl="1" indent="-457200">
              <a:buFont typeface="+mj-lt"/>
              <a:buAutoNum type="arabicPeriod"/>
            </a:pPr>
            <a:r>
              <a:rPr lang="en-US" dirty="0">
                <a:solidFill>
                  <a:srgbClr val="0070C0"/>
                </a:solidFill>
              </a:rPr>
              <a:t>Immobilization for 7–10 days </a:t>
            </a:r>
          </a:p>
          <a:p>
            <a:r>
              <a:rPr lang="en-US" b="1" dirty="0">
                <a:solidFill>
                  <a:srgbClr val="0070C0"/>
                </a:solidFill>
              </a:rPr>
              <a:t>What is the terrible triad (bad prognosis) of the elbow dislocation ?</a:t>
            </a:r>
          </a:p>
          <a:p>
            <a:pPr lvl="1"/>
            <a:r>
              <a:rPr lang="en-US" dirty="0">
                <a:solidFill>
                  <a:srgbClr val="0070C0"/>
                </a:solidFill>
              </a:rPr>
              <a:t>Dislocated elbow</a:t>
            </a:r>
          </a:p>
          <a:p>
            <a:pPr lvl="1"/>
            <a:r>
              <a:rPr lang="en-US" dirty="0">
                <a:solidFill>
                  <a:srgbClr val="0070C0"/>
                </a:solidFill>
              </a:rPr>
              <a:t>Radial head fracture</a:t>
            </a:r>
          </a:p>
          <a:p>
            <a:pPr lvl="1"/>
            <a:r>
              <a:rPr lang="en-US" dirty="0">
                <a:solidFill>
                  <a:srgbClr val="0070C0"/>
                </a:solidFill>
              </a:rPr>
              <a:t>Coronoid process fracture</a:t>
            </a:r>
          </a:p>
        </p:txBody>
      </p:sp>
      <p:pic>
        <p:nvPicPr>
          <p:cNvPr id="4" name="Content Placeholder 4">
            <a:extLst>
              <a:ext uri="{FF2B5EF4-FFF2-40B4-BE49-F238E27FC236}">
                <a16:creationId xmlns:a16="http://schemas.microsoft.com/office/drawing/2014/main" id="{DC151F00-FE50-63E4-A3AC-B032D00991BB}"/>
              </a:ext>
            </a:extLst>
          </p:cNvPr>
          <p:cNvPicPr>
            <a:picLocks noChangeAspect="1"/>
          </p:cNvPicPr>
          <p:nvPr/>
        </p:nvPicPr>
        <p:blipFill>
          <a:blip r:embed="rId2"/>
          <a:stretch>
            <a:fillRect/>
          </a:stretch>
        </p:blipFill>
        <p:spPr>
          <a:xfrm>
            <a:off x="7661124" y="1268082"/>
            <a:ext cx="3692676" cy="293069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F8752E33-835E-447A-097E-D66D7C85D94B}"/>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96461636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112D7-98CF-0500-E68A-282D01E83862}"/>
              </a:ext>
            </a:extLst>
          </p:cNvPr>
          <p:cNvSpPr>
            <a:spLocks noGrp="1"/>
          </p:cNvSpPr>
          <p:nvPr>
            <p:ph type="title"/>
          </p:nvPr>
        </p:nvSpPr>
        <p:spPr/>
        <p:txBody>
          <a:bodyPr/>
          <a:lstStyle/>
          <a:p>
            <a:r>
              <a:rPr lang="en-US" dirty="0"/>
              <a:t>Olecranon fracture</a:t>
            </a:r>
          </a:p>
        </p:txBody>
      </p:sp>
      <p:sp>
        <p:nvSpPr>
          <p:cNvPr id="3" name="Content Placeholder 2">
            <a:extLst>
              <a:ext uri="{FF2B5EF4-FFF2-40B4-BE49-F238E27FC236}">
                <a16:creationId xmlns:a16="http://schemas.microsoft.com/office/drawing/2014/main" id="{90535FE5-3665-9A5D-2E8A-C59A000BFFA9}"/>
              </a:ext>
            </a:extLst>
          </p:cNvPr>
          <p:cNvSpPr>
            <a:spLocks noGrp="1"/>
          </p:cNvSpPr>
          <p:nvPr>
            <p:ph idx="1"/>
          </p:nvPr>
        </p:nvSpPr>
        <p:spPr>
          <a:xfrm>
            <a:off x="838200" y="1268082"/>
            <a:ext cx="10515600" cy="5212080"/>
          </a:xfrm>
        </p:spPr>
        <p:txBody>
          <a:bodyPr>
            <a:normAutofit lnSpcReduction="10000"/>
          </a:bodyPr>
          <a:lstStyle/>
          <a:p>
            <a:r>
              <a:rPr lang="en-US" b="1" dirty="0"/>
              <a:t>Epidemiology</a:t>
            </a:r>
          </a:p>
          <a:p>
            <a:pPr lvl="1"/>
            <a:r>
              <a:rPr lang="en-US" dirty="0"/>
              <a:t>Rare in children, Common in adults</a:t>
            </a:r>
          </a:p>
          <a:p>
            <a:r>
              <a:rPr lang="en-US" b="1" dirty="0"/>
              <a:t>Mechanism of injury</a:t>
            </a:r>
          </a:p>
          <a:p>
            <a:pPr lvl="1"/>
            <a:r>
              <a:rPr lang="en-US" dirty="0"/>
              <a:t>Avulsion fracture: Tension applied by the triceps with flexion of the elbow </a:t>
            </a:r>
            <a:r>
              <a:rPr lang="en-US" dirty="0">
                <a:sym typeface="Wingdings" panose="05000000000000000000" pitchFamily="2" charset="2"/>
              </a:rPr>
              <a:t></a:t>
            </a:r>
            <a:r>
              <a:rPr lang="en-US" dirty="0"/>
              <a:t> transverse fracture</a:t>
            </a:r>
          </a:p>
          <a:p>
            <a:pPr lvl="1"/>
            <a:r>
              <a:rPr lang="en-US" dirty="0"/>
              <a:t>Direct trauma </a:t>
            </a:r>
            <a:r>
              <a:rPr lang="en-US" dirty="0">
                <a:sym typeface="Wingdings" panose="05000000000000000000" pitchFamily="2" charset="2"/>
              </a:rPr>
              <a:t> Comminuted </a:t>
            </a:r>
            <a:r>
              <a:rPr lang="en-US" dirty="0"/>
              <a:t>fracture</a:t>
            </a:r>
          </a:p>
          <a:p>
            <a:pPr lvl="1"/>
            <a:r>
              <a:rPr lang="en-US" dirty="0"/>
              <a:t>Indirect trauma: by falling and landing with an outstretched arm</a:t>
            </a:r>
          </a:p>
          <a:p>
            <a:r>
              <a:rPr lang="en-US" b="1" dirty="0"/>
              <a:t>X-ray</a:t>
            </a:r>
            <a:endParaRPr lang="en-US" dirty="0"/>
          </a:p>
          <a:p>
            <a:pPr lvl="1"/>
            <a:r>
              <a:rPr lang="en-US" dirty="0"/>
              <a:t>AP view, Lateral view, Oblique view; sometimes helpful, especially for radial head)</a:t>
            </a:r>
          </a:p>
          <a:p>
            <a:r>
              <a:rPr lang="en-US" b="1" dirty="0"/>
              <a:t>Management</a:t>
            </a:r>
            <a:r>
              <a:rPr lang="en-US" dirty="0"/>
              <a:t>: Anatomical reduction; intra-articular fracture</a:t>
            </a:r>
          </a:p>
          <a:p>
            <a:pPr lvl="1"/>
            <a:r>
              <a:rPr lang="en-US" dirty="0"/>
              <a:t>Simple transverse fracture: Tension band</a:t>
            </a:r>
          </a:p>
          <a:p>
            <a:pPr lvl="1"/>
            <a:r>
              <a:rPr lang="en-US" dirty="0">
                <a:sym typeface="Wingdings" panose="05000000000000000000" pitchFamily="2" charset="2"/>
              </a:rPr>
              <a:t>Comminuted </a:t>
            </a:r>
            <a:r>
              <a:rPr lang="en-US" dirty="0"/>
              <a:t>fracture: Plates and screws</a:t>
            </a:r>
          </a:p>
        </p:txBody>
      </p:sp>
    </p:spTree>
    <p:extLst>
      <p:ext uri="{BB962C8B-B14F-4D97-AF65-F5344CB8AC3E}">
        <p14:creationId xmlns:p14="http://schemas.microsoft.com/office/powerpoint/2010/main" val="205674424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4FDB0-1181-1569-980B-6F62638E9C67}"/>
              </a:ext>
            </a:extLst>
          </p:cNvPr>
          <p:cNvSpPr>
            <a:spLocks noGrp="1"/>
          </p:cNvSpPr>
          <p:nvPr>
            <p:ph type="title"/>
          </p:nvPr>
        </p:nvSpPr>
        <p:spPr/>
        <p:txBody>
          <a:bodyPr/>
          <a:lstStyle/>
          <a:p>
            <a:r>
              <a:rPr lang="en-US" dirty="0"/>
              <a:t>Olecranon fracture</a:t>
            </a:r>
          </a:p>
        </p:txBody>
      </p:sp>
      <p:sp>
        <p:nvSpPr>
          <p:cNvPr id="3" name="Content Placeholder 2">
            <a:extLst>
              <a:ext uri="{FF2B5EF4-FFF2-40B4-BE49-F238E27FC236}">
                <a16:creationId xmlns:a16="http://schemas.microsoft.com/office/drawing/2014/main" id="{FC15FC2D-3DA5-ED82-7857-CB60B0E18F82}"/>
              </a:ext>
            </a:extLst>
          </p:cNvPr>
          <p:cNvSpPr>
            <a:spLocks noGrp="1"/>
          </p:cNvSpPr>
          <p:nvPr>
            <p:ph idx="1"/>
          </p:nvPr>
        </p:nvSpPr>
        <p:spPr>
          <a:xfrm>
            <a:off x="838199" y="1268082"/>
            <a:ext cx="7251441" cy="4871938"/>
          </a:xfrm>
        </p:spPr>
        <p:txBody>
          <a:bodyPr/>
          <a:lstStyle/>
          <a:p>
            <a:r>
              <a:rPr lang="en-US" b="1" dirty="0"/>
              <a:t>What is the pattern of this fracture ?</a:t>
            </a:r>
          </a:p>
          <a:p>
            <a:pPr lvl="1"/>
            <a:r>
              <a:rPr lang="en-US" dirty="0"/>
              <a:t>Transverse</a:t>
            </a:r>
          </a:p>
          <a:p>
            <a:r>
              <a:rPr lang="en-US" b="1" dirty="0"/>
              <a:t>What is the most likely mechanism of injury ?</a:t>
            </a:r>
          </a:p>
          <a:p>
            <a:pPr lvl="1"/>
            <a:r>
              <a:rPr lang="en-US" dirty="0"/>
              <a:t>Avulsion fracture by the triceps</a:t>
            </a:r>
          </a:p>
          <a:p>
            <a:r>
              <a:rPr lang="en-US" sz="2800" b="1" spc="-5" dirty="0"/>
              <a:t>What </a:t>
            </a:r>
            <a:r>
              <a:rPr lang="en-US" sz="2800" b="1" dirty="0"/>
              <a:t>is </a:t>
            </a:r>
            <a:r>
              <a:rPr lang="en-US" sz="2800" b="1" spc="-5" dirty="0"/>
              <a:t>the</a:t>
            </a:r>
            <a:r>
              <a:rPr lang="en-US" sz="2800" b="1" dirty="0"/>
              <a:t> management</a:t>
            </a:r>
            <a:r>
              <a:rPr lang="en-US" sz="2800" b="1" spc="-70" dirty="0"/>
              <a:t> </a:t>
            </a:r>
            <a:r>
              <a:rPr lang="en-US" sz="2800" b="1" dirty="0"/>
              <a:t>of</a:t>
            </a:r>
            <a:r>
              <a:rPr lang="en-US" sz="2800" b="1" spc="-55" dirty="0"/>
              <a:t> </a:t>
            </a:r>
            <a:r>
              <a:rPr lang="en-US" sz="2800" b="1" spc="-5" dirty="0"/>
              <a:t>this </a:t>
            </a:r>
            <a:r>
              <a:rPr lang="en-US" sz="2800" b="1" spc="-459" dirty="0"/>
              <a:t> </a:t>
            </a:r>
            <a:r>
              <a:rPr lang="en-US" sz="2800" b="1" spc="-10" dirty="0"/>
              <a:t>fracture ?</a:t>
            </a:r>
            <a:endParaRPr lang="en-US" sz="2800" b="1" spc="10" dirty="0">
              <a:latin typeface="Calibri"/>
              <a:cs typeface="Calibri"/>
            </a:endParaRPr>
          </a:p>
          <a:p>
            <a:pPr lvl="1"/>
            <a:r>
              <a:rPr lang="en-US" dirty="0"/>
              <a:t>Open reduction with </a:t>
            </a:r>
            <a:r>
              <a:rPr lang="en-US" spc="-35" dirty="0">
                <a:latin typeface="Calibri"/>
                <a:cs typeface="Calibri"/>
              </a:rPr>
              <a:t>t</a:t>
            </a:r>
            <a:r>
              <a:rPr lang="en-US" sz="2400" spc="-35" dirty="0">
                <a:latin typeface="Calibri"/>
                <a:cs typeface="Calibri"/>
              </a:rPr>
              <a:t>ension</a:t>
            </a:r>
            <a:r>
              <a:rPr lang="en-US" sz="2400" spc="35" dirty="0">
                <a:latin typeface="Calibri"/>
                <a:cs typeface="Calibri"/>
              </a:rPr>
              <a:t> </a:t>
            </a:r>
            <a:r>
              <a:rPr lang="en-US" sz="2400" spc="-15" dirty="0">
                <a:latin typeface="Calibri"/>
                <a:cs typeface="Calibri"/>
              </a:rPr>
              <a:t>wire</a:t>
            </a:r>
            <a:r>
              <a:rPr lang="en-US" sz="2400" spc="20" dirty="0">
                <a:latin typeface="Calibri"/>
                <a:cs typeface="Calibri"/>
              </a:rPr>
              <a:t> </a:t>
            </a:r>
            <a:r>
              <a:rPr lang="en-US" sz="2400" spc="-5" dirty="0">
                <a:latin typeface="Calibri"/>
                <a:cs typeface="Calibri"/>
              </a:rPr>
              <a:t>banding</a:t>
            </a:r>
            <a:endParaRPr lang="en-US" dirty="0"/>
          </a:p>
        </p:txBody>
      </p:sp>
      <p:pic>
        <p:nvPicPr>
          <p:cNvPr id="4" name="object 9">
            <a:extLst>
              <a:ext uri="{FF2B5EF4-FFF2-40B4-BE49-F238E27FC236}">
                <a16:creationId xmlns:a16="http://schemas.microsoft.com/office/drawing/2014/main" id="{A8BAD0B8-FD4E-F9A7-F1F6-DBEA0BE9FAEB}"/>
              </a:ext>
            </a:extLst>
          </p:cNvPr>
          <p:cNvPicPr>
            <a:picLocks/>
          </p:cNvPicPr>
          <p:nvPr/>
        </p:nvPicPr>
        <p:blipFill>
          <a:blip r:embed="rId2" cstate="print"/>
          <a:stretch>
            <a:fillRect/>
          </a:stretch>
        </p:blipFill>
        <p:spPr>
          <a:xfrm>
            <a:off x="8164730" y="1268083"/>
            <a:ext cx="3189069" cy="2977346"/>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3A4CEA80-21E8-92B1-E5DF-F200A137BE10}"/>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88152136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E8C46-B990-BFEC-2B27-74AC5B10E4C0}"/>
              </a:ext>
            </a:extLst>
          </p:cNvPr>
          <p:cNvSpPr>
            <a:spLocks noGrp="1"/>
          </p:cNvSpPr>
          <p:nvPr>
            <p:ph type="title"/>
          </p:nvPr>
        </p:nvSpPr>
        <p:spPr/>
        <p:txBody>
          <a:bodyPr/>
          <a:lstStyle/>
          <a:p>
            <a:r>
              <a:rPr lang="en-US" dirty="0"/>
              <a:t>Elbow distortions</a:t>
            </a:r>
          </a:p>
        </p:txBody>
      </p:sp>
      <p:sp>
        <p:nvSpPr>
          <p:cNvPr id="3" name="Content Placeholder 2">
            <a:extLst>
              <a:ext uri="{FF2B5EF4-FFF2-40B4-BE49-F238E27FC236}">
                <a16:creationId xmlns:a16="http://schemas.microsoft.com/office/drawing/2014/main" id="{BC33DDAF-2A51-AE06-E041-3AAF3DA58697}"/>
              </a:ext>
            </a:extLst>
          </p:cNvPr>
          <p:cNvSpPr>
            <a:spLocks noGrp="1"/>
          </p:cNvSpPr>
          <p:nvPr>
            <p:ph idx="1"/>
          </p:nvPr>
        </p:nvSpPr>
        <p:spPr/>
        <p:txBody>
          <a:bodyPr>
            <a:normAutofit/>
          </a:bodyPr>
          <a:lstStyle/>
          <a:p>
            <a:r>
              <a:rPr lang="en-US" sz="3200" dirty="0"/>
              <a:t>Cubitus varus</a:t>
            </a:r>
          </a:p>
          <a:p>
            <a:r>
              <a:rPr lang="en-US" sz="3200" dirty="0"/>
              <a:t>Cubitus valgus</a:t>
            </a:r>
          </a:p>
          <a:p>
            <a:r>
              <a:rPr lang="en-US" sz="3200" dirty="0"/>
              <a:t>Hyperextension</a:t>
            </a:r>
          </a:p>
        </p:txBody>
      </p:sp>
      <p:grpSp>
        <p:nvGrpSpPr>
          <p:cNvPr id="9" name="Group 8">
            <a:extLst>
              <a:ext uri="{FF2B5EF4-FFF2-40B4-BE49-F238E27FC236}">
                <a16:creationId xmlns:a16="http://schemas.microsoft.com/office/drawing/2014/main" id="{E4C1807C-D83B-F6A3-2F71-D137980CF399}"/>
              </a:ext>
            </a:extLst>
          </p:cNvPr>
          <p:cNvGrpSpPr/>
          <p:nvPr/>
        </p:nvGrpSpPr>
        <p:grpSpPr>
          <a:xfrm>
            <a:off x="7123774" y="1268083"/>
            <a:ext cx="4230025" cy="2329226"/>
            <a:chOff x="1981017" y="1600201"/>
            <a:chExt cx="8219440" cy="4525963"/>
          </a:xfrm>
        </p:grpSpPr>
        <p:pic>
          <p:nvPicPr>
            <p:cNvPr id="6" name="Picture 3" descr="A picture containing x-ray film&#10;&#10;Description automatically generated">
              <a:extLst>
                <a:ext uri="{FF2B5EF4-FFF2-40B4-BE49-F238E27FC236}">
                  <a16:creationId xmlns:a16="http://schemas.microsoft.com/office/drawing/2014/main" id="{32AC620C-BC4C-1FB8-AAFD-519C4969BA44}"/>
                </a:ext>
              </a:extLst>
            </p:cNvPr>
            <p:cNvPicPr>
              <a:picLocks noChangeAspect="1" noChangeArrowheads="1"/>
            </p:cNvPicPr>
            <p:nvPr/>
          </p:nvPicPr>
          <p:blipFill>
            <a:blip r:embed="rId2" cstate="print"/>
            <a:srcRect/>
            <a:stretch>
              <a:fillRect/>
            </a:stretch>
          </p:blipFill>
          <p:spPr bwMode="auto">
            <a:xfrm>
              <a:off x="7423162" y="1600201"/>
              <a:ext cx="2777295" cy="4525963"/>
            </a:xfrm>
            <a:prstGeom prst="rect">
              <a:avLst/>
            </a:prstGeom>
            <a:ln>
              <a:noFill/>
            </a:ln>
            <a:effectLst>
              <a:outerShdw blurRad="292100" dist="139700" dir="2700000" algn="tl" rotWithShape="0">
                <a:srgbClr val="333333">
                  <a:alpha val="65000"/>
                </a:srgbClr>
              </a:outerShdw>
            </a:effectLst>
          </p:spPr>
        </p:pic>
        <p:pic>
          <p:nvPicPr>
            <p:cNvPr id="7" name="Picture 2">
              <a:extLst>
                <a:ext uri="{FF2B5EF4-FFF2-40B4-BE49-F238E27FC236}">
                  <a16:creationId xmlns:a16="http://schemas.microsoft.com/office/drawing/2014/main" id="{631F1082-80CC-6D34-C0C2-E550E222F20B}"/>
                </a:ext>
              </a:extLst>
            </p:cNvPr>
            <p:cNvPicPr>
              <a:picLocks noChangeAspect="1" noChangeArrowheads="1"/>
            </p:cNvPicPr>
            <p:nvPr/>
          </p:nvPicPr>
          <p:blipFill>
            <a:blip r:embed="rId3" cstate="print"/>
            <a:srcRect/>
            <a:stretch>
              <a:fillRect/>
            </a:stretch>
          </p:blipFill>
          <p:spPr bwMode="auto">
            <a:xfrm>
              <a:off x="4685234" y="1600201"/>
              <a:ext cx="2737928" cy="4525963"/>
            </a:xfrm>
            <a:prstGeom prst="rect">
              <a:avLst/>
            </a:prstGeom>
            <a:ln>
              <a:noFill/>
            </a:ln>
            <a:effectLst>
              <a:outerShdw blurRad="292100" dist="139700" dir="2700000" algn="tl" rotWithShape="0">
                <a:srgbClr val="333333">
                  <a:alpha val="65000"/>
                </a:srgbClr>
              </a:outerShdw>
            </a:effectLst>
          </p:spPr>
        </p:pic>
        <p:pic>
          <p:nvPicPr>
            <p:cNvPr id="8" name="Picture 4">
              <a:extLst>
                <a:ext uri="{FF2B5EF4-FFF2-40B4-BE49-F238E27FC236}">
                  <a16:creationId xmlns:a16="http://schemas.microsoft.com/office/drawing/2014/main" id="{AA8DB6AC-E798-D23F-2530-2ACC043BAD4C}"/>
                </a:ext>
              </a:extLst>
            </p:cNvPr>
            <p:cNvPicPr>
              <a:picLocks noChangeAspect="1" noChangeArrowheads="1"/>
            </p:cNvPicPr>
            <p:nvPr/>
          </p:nvPicPr>
          <p:blipFill>
            <a:blip r:embed="rId4" cstate="print"/>
            <a:srcRect/>
            <a:stretch>
              <a:fillRect/>
            </a:stretch>
          </p:blipFill>
          <p:spPr bwMode="auto">
            <a:xfrm>
              <a:off x="1981017" y="1609840"/>
              <a:ext cx="2704218" cy="4516324"/>
            </a:xfrm>
            <a:prstGeom prst="rect">
              <a:avLst/>
            </a:prstGeom>
            <a:ln>
              <a:noFill/>
            </a:ln>
            <a:effectLst>
              <a:outerShdw blurRad="292100" dist="139700" dir="2700000" algn="tl" rotWithShape="0">
                <a:srgbClr val="333333">
                  <a:alpha val="65000"/>
                </a:srgbClr>
              </a:outerShdw>
            </a:effectLst>
          </p:spPr>
        </p:pic>
      </p:grpSp>
      <p:grpSp>
        <p:nvGrpSpPr>
          <p:cNvPr id="12" name="Group 11">
            <a:extLst>
              <a:ext uri="{FF2B5EF4-FFF2-40B4-BE49-F238E27FC236}">
                <a16:creationId xmlns:a16="http://schemas.microsoft.com/office/drawing/2014/main" id="{5D3280CB-C782-D141-8870-890AD9AD73E3}"/>
              </a:ext>
            </a:extLst>
          </p:cNvPr>
          <p:cNvGrpSpPr/>
          <p:nvPr/>
        </p:nvGrpSpPr>
        <p:grpSpPr>
          <a:xfrm>
            <a:off x="7720497" y="3732245"/>
            <a:ext cx="3633302" cy="2407776"/>
            <a:chOff x="7846509" y="3815753"/>
            <a:chExt cx="3507290" cy="2324268"/>
          </a:xfrm>
        </p:grpSpPr>
        <p:pic>
          <p:nvPicPr>
            <p:cNvPr id="10" name="Picture 2">
              <a:extLst>
                <a:ext uri="{FF2B5EF4-FFF2-40B4-BE49-F238E27FC236}">
                  <a16:creationId xmlns:a16="http://schemas.microsoft.com/office/drawing/2014/main" id="{70836D7D-6447-0F98-720A-0A1AFB27F6F7}"/>
                </a:ext>
              </a:extLst>
            </p:cNvPr>
            <p:cNvPicPr>
              <a:picLocks noChangeAspect="1" noChangeArrowheads="1"/>
            </p:cNvPicPr>
            <p:nvPr/>
          </p:nvPicPr>
          <p:blipFill>
            <a:blip r:embed="rId5" cstate="print"/>
            <a:srcRect/>
            <a:stretch>
              <a:fillRect/>
            </a:stretch>
          </p:blipFill>
          <p:spPr bwMode="auto">
            <a:xfrm>
              <a:off x="9654747" y="3815755"/>
              <a:ext cx="1699052" cy="2324266"/>
            </a:xfrm>
            <a:prstGeom prst="rect">
              <a:avLst/>
            </a:prstGeom>
            <a:ln>
              <a:noFill/>
            </a:ln>
            <a:effectLst>
              <a:outerShdw blurRad="292100" dist="139700" dir="2700000" algn="tl" rotWithShape="0">
                <a:srgbClr val="333333">
                  <a:alpha val="65000"/>
                </a:srgbClr>
              </a:outerShdw>
            </a:effectLst>
          </p:spPr>
        </p:pic>
        <p:pic>
          <p:nvPicPr>
            <p:cNvPr id="11" name="Picture 3">
              <a:extLst>
                <a:ext uri="{FF2B5EF4-FFF2-40B4-BE49-F238E27FC236}">
                  <a16:creationId xmlns:a16="http://schemas.microsoft.com/office/drawing/2014/main" id="{82C58DAF-95D3-2497-33F7-36ACEB12C2A0}"/>
                </a:ext>
              </a:extLst>
            </p:cNvPr>
            <p:cNvPicPr>
              <a:picLocks noChangeAspect="1" noChangeArrowheads="1"/>
            </p:cNvPicPr>
            <p:nvPr/>
          </p:nvPicPr>
          <p:blipFill>
            <a:blip r:embed="rId6" cstate="print"/>
            <a:srcRect/>
            <a:stretch>
              <a:fillRect/>
            </a:stretch>
          </p:blipFill>
          <p:spPr bwMode="auto">
            <a:xfrm>
              <a:off x="7846509" y="3815753"/>
              <a:ext cx="1808237" cy="2324265"/>
            </a:xfrm>
            <a:prstGeom prst="rect">
              <a:avLst/>
            </a:prstGeom>
            <a:ln>
              <a:noFill/>
            </a:ln>
            <a:effectLst>
              <a:outerShdw blurRad="292100" dist="139700" dir="2700000" algn="tl" rotWithShape="0">
                <a:srgbClr val="333333">
                  <a:alpha val="65000"/>
                </a:srgbClr>
              </a:outerShdw>
            </a:effectLst>
          </p:spPr>
        </p:pic>
      </p:grpSp>
      <p:grpSp>
        <p:nvGrpSpPr>
          <p:cNvPr id="15" name="Group 14">
            <a:extLst>
              <a:ext uri="{FF2B5EF4-FFF2-40B4-BE49-F238E27FC236}">
                <a16:creationId xmlns:a16="http://schemas.microsoft.com/office/drawing/2014/main" id="{E2CB7DCE-DB8F-3F79-5EE2-6C77740B7011}"/>
              </a:ext>
            </a:extLst>
          </p:cNvPr>
          <p:cNvGrpSpPr/>
          <p:nvPr/>
        </p:nvGrpSpPr>
        <p:grpSpPr>
          <a:xfrm>
            <a:off x="4035763" y="3732244"/>
            <a:ext cx="3392642" cy="2407774"/>
            <a:chOff x="3731132" y="3732244"/>
            <a:chExt cx="3392642" cy="2407774"/>
          </a:xfrm>
        </p:grpSpPr>
        <p:pic>
          <p:nvPicPr>
            <p:cNvPr id="13" name="Picture 4" descr="A picture containing x-ray film, blur&#10;&#10;Description automatically generated">
              <a:extLst>
                <a:ext uri="{FF2B5EF4-FFF2-40B4-BE49-F238E27FC236}">
                  <a16:creationId xmlns:a16="http://schemas.microsoft.com/office/drawing/2014/main" id="{E0FED66B-7921-632C-34E4-59F7EDEFC916}"/>
                </a:ext>
              </a:extLst>
            </p:cNvPr>
            <p:cNvPicPr>
              <a:picLocks noChangeAspect="1" noChangeArrowheads="1"/>
            </p:cNvPicPr>
            <p:nvPr/>
          </p:nvPicPr>
          <p:blipFill>
            <a:blip r:embed="rId7" cstate="print"/>
            <a:srcRect/>
            <a:stretch>
              <a:fillRect/>
            </a:stretch>
          </p:blipFill>
          <p:spPr bwMode="auto">
            <a:xfrm>
              <a:off x="5480632" y="3732245"/>
              <a:ext cx="1643142" cy="2407773"/>
            </a:xfrm>
            <a:prstGeom prst="rect">
              <a:avLst/>
            </a:prstGeom>
            <a:ln>
              <a:noFill/>
            </a:ln>
            <a:effectLst>
              <a:outerShdw blurRad="292100" dist="139700" dir="2700000" algn="tl" rotWithShape="0">
                <a:srgbClr val="333333">
                  <a:alpha val="65000"/>
                </a:srgbClr>
              </a:outerShdw>
            </a:effectLst>
          </p:spPr>
        </p:pic>
        <p:pic>
          <p:nvPicPr>
            <p:cNvPr id="14" name="Picture 2" descr="A picture containing wall, person, indoor, orange&#10;&#10;Description automatically generated">
              <a:extLst>
                <a:ext uri="{FF2B5EF4-FFF2-40B4-BE49-F238E27FC236}">
                  <a16:creationId xmlns:a16="http://schemas.microsoft.com/office/drawing/2014/main" id="{D997E38E-9D96-01C1-E67D-80D5CF512626}"/>
                </a:ext>
              </a:extLst>
            </p:cNvPr>
            <p:cNvPicPr>
              <a:picLocks noChangeAspect="1" noChangeArrowheads="1"/>
            </p:cNvPicPr>
            <p:nvPr/>
          </p:nvPicPr>
          <p:blipFill>
            <a:blip r:embed="rId8" cstate="print"/>
            <a:stretch>
              <a:fillRect/>
            </a:stretch>
          </p:blipFill>
          <p:spPr bwMode="auto">
            <a:xfrm>
              <a:off x="3731132" y="3732244"/>
              <a:ext cx="1749468" cy="2407774"/>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63368562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D9888-7EA9-A2DE-369F-56C9D293EA4B}"/>
              </a:ext>
            </a:extLst>
          </p:cNvPr>
          <p:cNvSpPr>
            <a:spLocks noGrp="1"/>
          </p:cNvSpPr>
          <p:nvPr>
            <p:ph type="title"/>
          </p:nvPr>
        </p:nvSpPr>
        <p:spPr/>
        <p:txBody>
          <a:bodyPr/>
          <a:lstStyle/>
          <a:p>
            <a:r>
              <a:rPr lang="en-US" dirty="0"/>
              <a:t>Forearm</a:t>
            </a:r>
          </a:p>
        </p:txBody>
      </p:sp>
      <p:sp>
        <p:nvSpPr>
          <p:cNvPr id="3" name="Text Placeholder 2">
            <a:extLst>
              <a:ext uri="{FF2B5EF4-FFF2-40B4-BE49-F238E27FC236}">
                <a16:creationId xmlns:a16="http://schemas.microsoft.com/office/drawing/2014/main" id="{502CC8EE-D077-B8DC-8169-5938D8F102E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9308375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77449-BA73-F510-A37D-5B0681950515}"/>
              </a:ext>
            </a:extLst>
          </p:cNvPr>
          <p:cNvSpPr>
            <a:spLocks noGrp="1"/>
          </p:cNvSpPr>
          <p:nvPr>
            <p:ph type="title"/>
          </p:nvPr>
        </p:nvSpPr>
        <p:spPr/>
        <p:txBody>
          <a:bodyPr/>
          <a:lstStyle/>
          <a:p>
            <a:r>
              <a:rPr lang="en-US" dirty="0"/>
              <a:t>Which nerve supply this muscle ?</a:t>
            </a:r>
          </a:p>
        </p:txBody>
      </p:sp>
      <p:sp>
        <p:nvSpPr>
          <p:cNvPr id="3" name="Content Placeholder 2">
            <a:extLst>
              <a:ext uri="{FF2B5EF4-FFF2-40B4-BE49-F238E27FC236}">
                <a16:creationId xmlns:a16="http://schemas.microsoft.com/office/drawing/2014/main" id="{C57B0846-508E-DA83-ADA6-0D858D30C5AD}"/>
              </a:ext>
            </a:extLst>
          </p:cNvPr>
          <p:cNvSpPr>
            <a:spLocks noGrp="1"/>
          </p:cNvSpPr>
          <p:nvPr>
            <p:ph idx="1"/>
          </p:nvPr>
        </p:nvSpPr>
        <p:spPr/>
        <p:txBody>
          <a:bodyPr/>
          <a:lstStyle/>
          <a:p>
            <a:r>
              <a:rPr lang="en-US" dirty="0"/>
              <a:t>Ulnar</a:t>
            </a:r>
          </a:p>
          <a:p>
            <a:r>
              <a:rPr lang="en-US" dirty="0"/>
              <a:t>Median</a:t>
            </a:r>
          </a:p>
          <a:p>
            <a:r>
              <a:rPr lang="en-US" dirty="0">
                <a:solidFill>
                  <a:srgbClr val="FF0000"/>
                </a:solidFill>
              </a:rPr>
              <a:t>Radial</a:t>
            </a:r>
          </a:p>
          <a:p>
            <a:r>
              <a:rPr lang="en-US" dirty="0"/>
              <a:t>Axillary</a:t>
            </a:r>
          </a:p>
          <a:p>
            <a:r>
              <a:rPr lang="en-US" dirty="0"/>
              <a:t>Musculocutaneous nerve</a:t>
            </a:r>
          </a:p>
          <a:p>
            <a:endParaRPr lang="en-US" dirty="0"/>
          </a:p>
          <a:p>
            <a:pPr marL="0" indent="0" algn="ctr">
              <a:buNone/>
            </a:pPr>
            <a:r>
              <a:rPr lang="en-US" dirty="0">
                <a:solidFill>
                  <a:srgbClr val="0070C0"/>
                </a:solidFill>
              </a:rPr>
              <a:t>Brachioradialis muscle</a:t>
            </a:r>
          </a:p>
        </p:txBody>
      </p:sp>
      <p:pic>
        <p:nvPicPr>
          <p:cNvPr id="8" name="Content Placeholder 7">
            <a:extLst>
              <a:ext uri="{FF2B5EF4-FFF2-40B4-BE49-F238E27FC236}">
                <a16:creationId xmlns:a16="http://schemas.microsoft.com/office/drawing/2014/main" id="{EDC4578E-BBE9-0FA0-1626-1861686EA09B}"/>
              </a:ext>
            </a:extLst>
          </p:cNvPr>
          <p:cNvPicPr>
            <a:picLocks noGrp="1" noChangeAspect="1"/>
          </p:cNvPicPr>
          <p:nvPr>
            <p:ph sz="half" idx="2"/>
          </p:nvPr>
        </p:nvPicPr>
        <p:blipFill>
          <a:blip r:embed="rId2"/>
          <a:stretch>
            <a:fillRect/>
          </a:stretch>
        </p:blipFill>
        <p:spPr>
          <a:xfrm>
            <a:off x="8990557" y="1306513"/>
            <a:ext cx="1130799" cy="4870450"/>
          </a:xfrm>
        </p:spPr>
      </p:pic>
      <p:sp>
        <p:nvSpPr>
          <p:cNvPr id="9" name="TextBox 8">
            <a:extLst>
              <a:ext uri="{FF2B5EF4-FFF2-40B4-BE49-F238E27FC236}">
                <a16:creationId xmlns:a16="http://schemas.microsoft.com/office/drawing/2014/main" id="{21F64A36-91EB-97B5-5671-2971119914FE}"/>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28023126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89030-BD1C-943E-E5A6-A4336454F021}"/>
              </a:ext>
            </a:extLst>
          </p:cNvPr>
          <p:cNvSpPr>
            <a:spLocks noGrp="1"/>
          </p:cNvSpPr>
          <p:nvPr>
            <p:ph type="title"/>
          </p:nvPr>
        </p:nvSpPr>
        <p:spPr/>
        <p:txBody>
          <a:bodyPr/>
          <a:lstStyle/>
          <a:p>
            <a:r>
              <a:rPr lang="en-US" dirty="0"/>
              <a:t>Forearm fractures</a:t>
            </a:r>
          </a:p>
        </p:txBody>
      </p:sp>
      <p:sp>
        <p:nvSpPr>
          <p:cNvPr id="3" name="Content Placeholder 2">
            <a:extLst>
              <a:ext uri="{FF2B5EF4-FFF2-40B4-BE49-F238E27FC236}">
                <a16:creationId xmlns:a16="http://schemas.microsoft.com/office/drawing/2014/main" id="{D62C82BE-DBCF-9C54-2620-94DF02DEC6AF}"/>
              </a:ext>
            </a:extLst>
          </p:cNvPr>
          <p:cNvSpPr>
            <a:spLocks noGrp="1"/>
          </p:cNvSpPr>
          <p:nvPr>
            <p:ph idx="1"/>
          </p:nvPr>
        </p:nvSpPr>
        <p:spPr>
          <a:xfrm>
            <a:off x="838200" y="1268082"/>
            <a:ext cx="10515600" cy="5120640"/>
          </a:xfrm>
        </p:spPr>
        <p:txBody>
          <a:bodyPr>
            <a:normAutofit/>
          </a:bodyPr>
          <a:lstStyle/>
          <a:p>
            <a:r>
              <a:rPr lang="en-US" b="1" dirty="0"/>
              <a:t>Olecranon fracture </a:t>
            </a:r>
            <a:r>
              <a:rPr lang="en-US" dirty="0"/>
              <a:t>(discussed earlier)</a:t>
            </a:r>
          </a:p>
          <a:p>
            <a:r>
              <a:rPr lang="en-US" b="1" dirty="0"/>
              <a:t>Radial neck fracture</a:t>
            </a:r>
            <a:endParaRPr lang="en-US" dirty="0"/>
          </a:p>
          <a:p>
            <a:r>
              <a:rPr lang="en-US" b="1" dirty="0">
                <a:solidFill>
                  <a:srgbClr val="FF0000"/>
                </a:solidFill>
              </a:rPr>
              <a:t>Monteggia fracture</a:t>
            </a:r>
            <a:r>
              <a:rPr lang="en-US" dirty="0"/>
              <a:t>: proximal (or middle) ulnar fracture with concomitant dislocation of the radial head</a:t>
            </a:r>
          </a:p>
          <a:p>
            <a:r>
              <a:rPr lang="en-US" b="1" dirty="0">
                <a:solidFill>
                  <a:srgbClr val="FF0000"/>
                </a:solidFill>
              </a:rPr>
              <a:t>Galeazzi fracture</a:t>
            </a:r>
            <a:r>
              <a:rPr lang="en-US" dirty="0"/>
              <a:t>: radial shaft fracture with disruption of the distal radioulnar joint</a:t>
            </a:r>
          </a:p>
          <a:p>
            <a:r>
              <a:rPr lang="en-US" b="1" dirty="0">
                <a:solidFill>
                  <a:srgbClr val="0070C0"/>
                </a:solidFill>
              </a:rPr>
              <a:t>Parry fracture</a:t>
            </a:r>
            <a:r>
              <a:rPr lang="en-US" dirty="0">
                <a:solidFill>
                  <a:srgbClr val="0070C0"/>
                </a:solidFill>
              </a:rPr>
              <a:t>: isolated fracture of the ulna (typically a defensive injury)</a:t>
            </a:r>
          </a:p>
          <a:p>
            <a:r>
              <a:rPr lang="en-US" b="1" dirty="0">
                <a:solidFill>
                  <a:srgbClr val="0070C0"/>
                </a:solidFill>
              </a:rPr>
              <a:t>Complete forearm fracture</a:t>
            </a:r>
            <a:r>
              <a:rPr lang="en-US" dirty="0">
                <a:solidFill>
                  <a:srgbClr val="0070C0"/>
                </a:solidFill>
              </a:rPr>
              <a:t>: fracture of the radial and ulnar shafts</a:t>
            </a:r>
          </a:p>
          <a:p>
            <a:r>
              <a:rPr lang="en-US" b="1" dirty="0">
                <a:solidFill>
                  <a:srgbClr val="FF0000"/>
                </a:solidFill>
              </a:rPr>
              <a:t>Distal Radius Fractures</a:t>
            </a:r>
            <a:endParaRPr lang="en-US" dirty="0">
              <a:solidFill>
                <a:srgbClr val="FF0000"/>
              </a:solidFill>
            </a:endParaRPr>
          </a:p>
        </p:txBody>
      </p:sp>
    </p:spTree>
    <p:extLst>
      <p:ext uri="{BB962C8B-B14F-4D97-AF65-F5344CB8AC3E}">
        <p14:creationId xmlns:p14="http://schemas.microsoft.com/office/powerpoint/2010/main" val="3775108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E20E3-DFD5-248C-FE43-50B1A172A373}"/>
              </a:ext>
            </a:extLst>
          </p:cNvPr>
          <p:cNvSpPr>
            <a:spLocks noGrp="1"/>
          </p:cNvSpPr>
          <p:nvPr>
            <p:ph type="title"/>
          </p:nvPr>
        </p:nvSpPr>
        <p:spPr/>
        <p:txBody>
          <a:bodyPr/>
          <a:lstStyle/>
          <a:p>
            <a:r>
              <a:rPr lang="en-US" dirty="0"/>
              <a:t>Fracture classification – 5.Displacement</a:t>
            </a:r>
          </a:p>
        </p:txBody>
      </p:sp>
      <p:sp>
        <p:nvSpPr>
          <p:cNvPr id="3" name="Content Placeholder 2">
            <a:extLst>
              <a:ext uri="{FF2B5EF4-FFF2-40B4-BE49-F238E27FC236}">
                <a16:creationId xmlns:a16="http://schemas.microsoft.com/office/drawing/2014/main" id="{F21451E1-0F6A-80E7-75D9-49A8334F9E34}"/>
              </a:ext>
            </a:extLst>
          </p:cNvPr>
          <p:cNvSpPr>
            <a:spLocks noGrp="1"/>
          </p:cNvSpPr>
          <p:nvPr>
            <p:ph idx="1"/>
          </p:nvPr>
        </p:nvSpPr>
        <p:spPr>
          <a:xfrm>
            <a:off x="838200" y="1305026"/>
            <a:ext cx="7193399" cy="4050744"/>
          </a:xfrm>
        </p:spPr>
        <p:txBody>
          <a:bodyPr/>
          <a:lstStyle/>
          <a:p>
            <a:r>
              <a:rPr lang="en-US" dirty="0"/>
              <a:t>Undisplaced</a:t>
            </a:r>
          </a:p>
          <a:p>
            <a:r>
              <a:rPr lang="en-US" dirty="0"/>
              <a:t>Displaced </a:t>
            </a:r>
          </a:p>
          <a:p>
            <a:pPr lvl="1"/>
            <a:r>
              <a:rPr lang="en-US" b="1" dirty="0"/>
              <a:t>Rotated</a:t>
            </a:r>
            <a:r>
              <a:rPr lang="en-US" dirty="0"/>
              <a:t>: rotation around the longitudinal axis</a:t>
            </a:r>
          </a:p>
          <a:p>
            <a:pPr lvl="1"/>
            <a:r>
              <a:rPr lang="en-US" b="1" dirty="0"/>
              <a:t>Angulated</a:t>
            </a:r>
            <a:r>
              <a:rPr lang="en-US" dirty="0"/>
              <a:t>: angulation of the axis</a:t>
            </a:r>
          </a:p>
          <a:p>
            <a:pPr lvl="1"/>
            <a:r>
              <a:rPr lang="en-US" b="1" dirty="0"/>
              <a:t>Translated</a:t>
            </a:r>
            <a:r>
              <a:rPr lang="en-US" dirty="0"/>
              <a:t>: lateral movement of the bone fragments</a:t>
            </a:r>
          </a:p>
          <a:p>
            <a:pPr lvl="1"/>
            <a:r>
              <a:rPr lang="en-US" dirty="0"/>
              <a:t>Longitudinal displacement of bone fragments</a:t>
            </a:r>
          </a:p>
          <a:p>
            <a:pPr lvl="2"/>
            <a:r>
              <a:rPr lang="en-US" sz="2400" b="1" dirty="0"/>
              <a:t>Distraction</a:t>
            </a:r>
            <a:r>
              <a:rPr lang="en-US" sz="2400" dirty="0"/>
              <a:t>: elongation</a:t>
            </a:r>
          </a:p>
          <a:p>
            <a:pPr lvl="2"/>
            <a:r>
              <a:rPr lang="en-US" sz="2400" b="1" dirty="0"/>
              <a:t>Impaction</a:t>
            </a:r>
            <a:r>
              <a:rPr lang="en-US" sz="2400" dirty="0"/>
              <a:t>: shortening</a:t>
            </a:r>
          </a:p>
        </p:txBody>
      </p:sp>
      <p:pic>
        <p:nvPicPr>
          <p:cNvPr id="6" name="Picture 2" descr="Image result for translation of fracture">
            <a:extLst>
              <a:ext uri="{FF2B5EF4-FFF2-40B4-BE49-F238E27FC236}">
                <a16:creationId xmlns:a16="http://schemas.microsoft.com/office/drawing/2014/main" id="{20F8BFFE-E448-A760-25CC-8931B3A06A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680" t="19209" r="5573"/>
          <a:stretch/>
        </p:blipFill>
        <p:spPr bwMode="auto">
          <a:xfrm>
            <a:off x="8031599" y="1305025"/>
            <a:ext cx="3322201" cy="405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684856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59A7E-88B7-F351-0463-61B24E94C9CA}"/>
              </a:ext>
            </a:extLst>
          </p:cNvPr>
          <p:cNvSpPr>
            <a:spLocks noGrp="1"/>
          </p:cNvSpPr>
          <p:nvPr>
            <p:ph type="title"/>
          </p:nvPr>
        </p:nvSpPr>
        <p:spPr/>
        <p:txBody>
          <a:bodyPr>
            <a:normAutofit/>
          </a:bodyPr>
          <a:lstStyle/>
          <a:p>
            <a:r>
              <a:rPr lang="en-US" dirty="0"/>
              <a:t>Radial neck fracture</a:t>
            </a:r>
          </a:p>
        </p:txBody>
      </p:sp>
      <p:sp>
        <p:nvSpPr>
          <p:cNvPr id="3" name="Content Placeholder 2">
            <a:extLst>
              <a:ext uri="{FF2B5EF4-FFF2-40B4-BE49-F238E27FC236}">
                <a16:creationId xmlns:a16="http://schemas.microsoft.com/office/drawing/2014/main" id="{AAF96A76-F292-ED4D-6928-E7B2E4AF515D}"/>
              </a:ext>
            </a:extLst>
          </p:cNvPr>
          <p:cNvSpPr>
            <a:spLocks noGrp="1"/>
          </p:cNvSpPr>
          <p:nvPr>
            <p:ph idx="1"/>
          </p:nvPr>
        </p:nvSpPr>
        <p:spPr/>
        <p:txBody>
          <a:bodyPr/>
          <a:lstStyle/>
          <a:p>
            <a:r>
              <a:rPr lang="en-US" b="1" dirty="0"/>
              <a:t>Epidemiology</a:t>
            </a:r>
            <a:endParaRPr lang="en-US" dirty="0"/>
          </a:p>
          <a:p>
            <a:pPr lvl="1"/>
            <a:r>
              <a:rPr lang="en-US" dirty="0"/>
              <a:t>Childre</a:t>
            </a:r>
            <a:r>
              <a:rPr lang="en-US" dirty="0">
                <a:solidFill>
                  <a:srgbClr val="FF0000"/>
                </a:solidFill>
              </a:rPr>
              <a:t>N</a:t>
            </a:r>
            <a:r>
              <a:rPr lang="en-US" dirty="0"/>
              <a:t>: </a:t>
            </a:r>
            <a:r>
              <a:rPr lang="en-US" dirty="0">
                <a:solidFill>
                  <a:srgbClr val="FF0000"/>
                </a:solidFill>
              </a:rPr>
              <a:t>N</a:t>
            </a:r>
            <a:r>
              <a:rPr lang="en-US" dirty="0"/>
              <a:t>eck</a:t>
            </a:r>
          </a:p>
          <a:p>
            <a:pPr lvl="1"/>
            <a:r>
              <a:rPr lang="en-US" dirty="0"/>
              <a:t>A</a:t>
            </a:r>
            <a:r>
              <a:rPr lang="en-US" dirty="0">
                <a:solidFill>
                  <a:srgbClr val="FF0000"/>
                </a:solidFill>
              </a:rPr>
              <a:t>D</a:t>
            </a:r>
            <a:r>
              <a:rPr lang="en-US" dirty="0"/>
              <a:t>ults: Hea</a:t>
            </a:r>
            <a:r>
              <a:rPr lang="en-US" dirty="0">
                <a:solidFill>
                  <a:srgbClr val="FF0000"/>
                </a:solidFill>
              </a:rPr>
              <a:t>D</a:t>
            </a:r>
          </a:p>
          <a:p>
            <a:r>
              <a:rPr lang="en-US" b="1" dirty="0"/>
              <a:t>Mechanism of injury</a:t>
            </a:r>
            <a:endParaRPr lang="en-US" dirty="0"/>
          </a:p>
          <a:p>
            <a:pPr lvl="1"/>
            <a:r>
              <a:rPr lang="en-US" dirty="0"/>
              <a:t>Fall on the outstretched hand forcing the elbow into valgus &amp; pushing the radial head against the capitulum</a:t>
            </a:r>
          </a:p>
          <a:p>
            <a:r>
              <a:rPr lang="en-US" b="1" dirty="0"/>
              <a:t>Clinical features</a:t>
            </a:r>
            <a:r>
              <a:rPr lang="en-US" dirty="0"/>
              <a:t>: Signs of fracture with Pain on rotating the forearm</a:t>
            </a:r>
          </a:p>
          <a:p>
            <a:r>
              <a:rPr lang="en-US" b="1" dirty="0"/>
              <a:t>Management</a:t>
            </a:r>
            <a:endParaRPr lang="en-US" dirty="0"/>
          </a:p>
          <a:p>
            <a:pPr lvl="1"/>
            <a:r>
              <a:rPr lang="en-US" dirty="0"/>
              <a:t>Less than 30°radial head tilt &amp; up to 3 mm of transverse displacement: Casting for 2-3 weeks then ROM </a:t>
            </a:r>
          </a:p>
          <a:p>
            <a:pPr lvl="1"/>
            <a:r>
              <a:rPr lang="en-US" dirty="0"/>
              <a:t>If &gt;30°: Either closed or open reduction with splinting</a:t>
            </a:r>
          </a:p>
          <a:p>
            <a:endParaRPr lang="en-US" dirty="0"/>
          </a:p>
        </p:txBody>
      </p:sp>
      <p:sp>
        <p:nvSpPr>
          <p:cNvPr id="4" name="TextBox 3">
            <a:extLst>
              <a:ext uri="{FF2B5EF4-FFF2-40B4-BE49-F238E27FC236}">
                <a16:creationId xmlns:a16="http://schemas.microsoft.com/office/drawing/2014/main" id="{7956603B-6CB9-820F-01EB-F4DE2F8F5190}"/>
              </a:ext>
            </a:extLst>
          </p:cNvPr>
          <p:cNvSpPr txBox="1"/>
          <p:nvPr/>
        </p:nvSpPr>
        <p:spPr>
          <a:xfrm>
            <a:off x="0" y="0"/>
            <a:ext cx="2803909" cy="369332"/>
          </a:xfrm>
          <a:prstGeom prst="rect">
            <a:avLst/>
          </a:prstGeom>
          <a:noFill/>
          <a:ln>
            <a:solidFill>
              <a:srgbClr val="0070C0"/>
            </a:solidFill>
          </a:ln>
        </p:spPr>
        <p:txBody>
          <a:bodyPr wrap="none" rtlCol="0">
            <a:spAutoFit/>
          </a:bodyPr>
          <a:lstStyle/>
          <a:p>
            <a:pPr algn="ctr"/>
            <a:r>
              <a:rPr lang="en-US" dirty="0">
                <a:solidFill>
                  <a:srgbClr val="0070C0"/>
                </a:solidFill>
              </a:rPr>
              <a:t>Common Pediatric fractures</a:t>
            </a:r>
          </a:p>
        </p:txBody>
      </p:sp>
    </p:spTree>
    <p:extLst>
      <p:ext uri="{BB962C8B-B14F-4D97-AF65-F5344CB8AC3E}">
        <p14:creationId xmlns:p14="http://schemas.microsoft.com/office/powerpoint/2010/main" val="72134493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E46E5-B8C9-1B0A-F343-61CF89E6EC89}"/>
              </a:ext>
            </a:extLst>
          </p:cNvPr>
          <p:cNvSpPr>
            <a:spLocks noGrp="1"/>
          </p:cNvSpPr>
          <p:nvPr>
            <p:ph type="title"/>
          </p:nvPr>
        </p:nvSpPr>
        <p:spPr/>
        <p:txBody>
          <a:bodyPr/>
          <a:lstStyle/>
          <a:p>
            <a:r>
              <a:rPr lang="en-US" dirty="0"/>
              <a:t>Radial neck fracture</a:t>
            </a:r>
          </a:p>
        </p:txBody>
      </p:sp>
      <p:sp>
        <p:nvSpPr>
          <p:cNvPr id="3" name="Content Placeholder 2">
            <a:extLst>
              <a:ext uri="{FF2B5EF4-FFF2-40B4-BE49-F238E27FC236}">
                <a16:creationId xmlns:a16="http://schemas.microsoft.com/office/drawing/2014/main" id="{4BA906E0-307D-572E-73C7-FC67BA4AFE2A}"/>
              </a:ext>
            </a:extLst>
          </p:cNvPr>
          <p:cNvSpPr>
            <a:spLocks noGrp="1"/>
          </p:cNvSpPr>
          <p:nvPr>
            <p:ph idx="1"/>
          </p:nvPr>
        </p:nvSpPr>
        <p:spPr>
          <a:xfrm>
            <a:off x="838200" y="1268082"/>
            <a:ext cx="7475376" cy="4871938"/>
          </a:xfrm>
        </p:spPr>
        <p:txBody>
          <a:bodyPr/>
          <a:lstStyle/>
          <a:p>
            <a:r>
              <a:rPr lang="en-US" b="1" dirty="0">
                <a:solidFill>
                  <a:srgbClr val="0070C0"/>
                </a:solidFill>
              </a:rPr>
              <a:t>What is your diagnosis ?</a:t>
            </a:r>
          </a:p>
          <a:p>
            <a:pPr lvl="1"/>
            <a:r>
              <a:rPr lang="en-US" dirty="0">
                <a:solidFill>
                  <a:srgbClr val="0070C0"/>
                </a:solidFill>
              </a:rPr>
              <a:t>Radial neck fracture</a:t>
            </a:r>
          </a:p>
          <a:p>
            <a:r>
              <a:rPr lang="en-US" b="1" dirty="0"/>
              <a:t>What nerve is affected by this fracture ?</a:t>
            </a:r>
          </a:p>
          <a:p>
            <a:pPr lvl="1"/>
            <a:r>
              <a:rPr lang="en-US" sz="2400" spc="-25" dirty="0">
                <a:latin typeface="Calibri"/>
                <a:cs typeface="Calibri"/>
              </a:rPr>
              <a:t>Posterior</a:t>
            </a:r>
            <a:r>
              <a:rPr lang="en-US" sz="2400" spc="-10" dirty="0">
                <a:latin typeface="Calibri"/>
                <a:cs typeface="Calibri"/>
              </a:rPr>
              <a:t> </a:t>
            </a:r>
            <a:r>
              <a:rPr lang="en-US" sz="2400" spc="-15" dirty="0">
                <a:latin typeface="Calibri"/>
                <a:cs typeface="Calibri"/>
              </a:rPr>
              <a:t>interosseous</a:t>
            </a:r>
            <a:r>
              <a:rPr lang="en-US" sz="2400" spc="20" dirty="0">
                <a:latin typeface="Calibri"/>
                <a:cs typeface="Calibri"/>
              </a:rPr>
              <a:t> </a:t>
            </a:r>
            <a:r>
              <a:rPr lang="en-US" sz="2400" spc="-10" dirty="0">
                <a:latin typeface="Calibri"/>
                <a:cs typeface="Calibri"/>
              </a:rPr>
              <a:t>nerve</a:t>
            </a:r>
          </a:p>
          <a:p>
            <a:r>
              <a:rPr lang="en-US" b="1" spc="-10" dirty="0">
                <a:solidFill>
                  <a:srgbClr val="0070C0"/>
                </a:solidFill>
                <a:latin typeface="Calibri"/>
                <a:cs typeface="Calibri"/>
              </a:rPr>
              <a:t>What is your management ?</a:t>
            </a:r>
          </a:p>
          <a:p>
            <a:pPr lvl="1"/>
            <a:r>
              <a:rPr lang="en-US" dirty="0">
                <a:solidFill>
                  <a:srgbClr val="0070C0"/>
                </a:solidFill>
              </a:rPr>
              <a:t>Either closed or open reduction with splinting</a:t>
            </a:r>
          </a:p>
        </p:txBody>
      </p:sp>
      <p:sp>
        <p:nvSpPr>
          <p:cNvPr id="4" name="TextBox 3">
            <a:extLst>
              <a:ext uri="{FF2B5EF4-FFF2-40B4-BE49-F238E27FC236}">
                <a16:creationId xmlns:a16="http://schemas.microsoft.com/office/drawing/2014/main" id="{931DA6F9-1C3A-87DA-2A43-98D6AF9DE793}"/>
              </a:ext>
            </a:extLst>
          </p:cNvPr>
          <p:cNvSpPr txBox="1"/>
          <p:nvPr/>
        </p:nvSpPr>
        <p:spPr>
          <a:xfrm>
            <a:off x="0" y="0"/>
            <a:ext cx="2803909" cy="369332"/>
          </a:xfrm>
          <a:prstGeom prst="rect">
            <a:avLst/>
          </a:prstGeom>
          <a:noFill/>
          <a:ln>
            <a:solidFill>
              <a:srgbClr val="FF0000"/>
            </a:solidFill>
          </a:ln>
        </p:spPr>
        <p:txBody>
          <a:bodyPr wrap="none" rtlCol="0">
            <a:spAutoFit/>
          </a:bodyPr>
          <a:lstStyle/>
          <a:p>
            <a:pPr algn="ctr"/>
            <a:r>
              <a:rPr lang="en-US" dirty="0">
                <a:solidFill>
                  <a:srgbClr val="FF0000"/>
                </a:solidFill>
              </a:rPr>
              <a:t>Common Pediatric fractures</a:t>
            </a:r>
          </a:p>
        </p:txBody>
      </p:sp>
      <p:sp>
        <p:nvSpPr>
          <p:cNvPr id="5" name="TextBox 4">
            <a:extLst>
              <a:ext uri="{FF2B5EF4-FFF2-40B4-BE49-F238E27FC236}">
                <a16:creationId xmlns:a16="http://schemas.microsoft.com/office/drawing/2014/main" id="{2399E54D-F618-5E22-10B8-5FF33C969BDB}"/>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6" name="object 2">
            <a:extLst>
              <a:ext uri="{FF2B5EF4-FFF2-40B4-BE49-F238E27FC236}">
                <a16:creationId xmlns:a16="http://schemas.microsoft.com/office/drawing/2014/main" id="{18EA7678-B6A0-4D75-9B1D-1A89883567AE}"/>
              </a:ext>
            </a:extLst>
          </p:cNvPr>
          <p:cNvPicPr>
            <a:picLocks/>
          </p:cNvPicPr>
          <p:nvPr/>
        </p:nvPicPr>
        <p:blipFill rotWithShape="1">
          <a:blip r:embed="rId2" cstate="print"/>
          <a:srcRect r="14382"/>
          <a:stretch/>
        </p:blipFill>
        <p:spPr>
          <a:xfrm>
            <a:off x="8463892" y="1269568"/>
            <a:ext cx="2889908" cy="48704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684823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28AEC-4483-9A84-1C8F-15A2E5237078}"/>
              </a:ext>
            </a:extLst>
          </p:cNvPr>
          <p:cNvSpPr>
            <a:spLocks noGrp="1"/>
          </p:cNvSpPr>
          <p:nvPr>
            <p:ph type="title"/>
          </p:nvPr>
        </p:nvSpPr>
        <p:spPr/>
        <p:txBody>
          <a:bodyPr/>
          <a:lstStyle/>
          <a:p>
            <a:r>
              <a:rPr lang="en-US" dirty="0"/>
              <a:t>Monteggia fracture</a:t>
            </a:r>
          </a:p>
        </p:txBody>
      </p:sp>
      <p:sp>
        <p:nvSpPr>
          <p:cNvPr id="3" name="Content Placeholder 2">
            <a:extLst>
              <a:ext uri="{FF2B5EF4-FFF2-40B4-BE49-F238E27FC236}">
                <a16:creationId xmlns:a16="http://schemas.microsoft.com/office/drawing/2014/main" id="{0798D831-4032-83D0-2123-77F24F80EA1E}"/>
              </a:ext>
            </a:extLst>
          </p:cNvPr>
          <p:cNvSpPr>
            <a:spLocks noGrp="1"/>
          </p:cNvSpPr>
          <p:nvPr>
            <p:ph idx="1"/>
          </p:nvPr>
        </p:nvSpPr>
        <p:spPr>
          <a:xfrm>
            <a:off x="838200" y="1268082"/>
            <a:ext cx="10515600" cy="5212080"/>
          </a:xfrm>
        </p:spPr>
        <p:txBody>
          <a:bodyPr>
            <a:normAutofit fontScale="92500" lnSpcReduction="20000"/>
          </a:bodyPr>
          <a:lstStyle/>
          <a:p>
            <a:r>
              <a:rPr lang="en-US" b="1" dirty="0"/>
              <a:t>Definition</a:t>
            </a:r>
            <a:r>
              <a:rPr lang="en-US" dirty="0"/>
              <a:t>: proximal (or middle) ulnar fracture with concomitant dislocation of the radial head</a:t>
            </a:r>
          </a:p>
          <a:p>
            <a:r>
              <a:rPr lang="en-US" b="1" dirty="0"/>
              <a:t>Mechanism of injury</a:t>
            </a:r>
          </a:p>
          <a:p>
            <a:pPr lvl="1"/>
            <a:r>
              <a:rPr lang="en-US" dirty="0"/>
              <a:t>Low-energy trauma, e.g., fall on outstretched and pronated forearm</a:t>
            </a:r>
          </a:p>
          <a:p>
            <a:pPr lvl="1"/>
            <a:r>
              <a:rPr lang="en-US" dirty="0"/>
              <a:t>High-energy trauma, e.g., direct blow to the forearm from a motor vehicle accident</a:t>
            </a:r>
          </a:p>
          <a:p>
            <a:r>
              <a:rPr lang="en-US" b="1" dirty="0"/>
              <a:t>Clinical features</a:t>
            </a:r>
          </a:p>
          <a:p>
            <a:pPr lvl="1"/>
            <a:r>
              <a:rPr lang="en-US" dirty="0"/>
              <a:t>Pain, deformity, and limited range of movement of the elbow joint</a:t>
            </a:r>
          </a:p>
          <a:p>
            <a:pPr lvl="1"/>
            <a:r>
              <a:rPr lang="en-US" dirty="0"/>
              <a:t>Paresthesia at or below the elbow joint</a:t>
            </a:r>
          </a:p>
          <a:p>
            <a:pPr lvl="1"/>
            <a:r>
              <a:rPr lang="en-US" dirty="0"/>
              <a:t>Possibly nerve injury: most commonly </a:t>
            </a:r>
            <a:r>
              <a:rPr lang="en-US" dirty="0">
                <a:solidFill>
                  <a:srgbClr val="FF0000"/>
                </a:solidFill>
              </a:rPr>
              <a:t>posterior interosseous nerve palsy</a:t>
            </a:r>
          </a:p>
          <a:p>
            <a:r>
              <a:rPr lang="en-US" b="1" dirty="0"/>
              <a:t>Diagnostics</a:t>
            </a:r>
            <a:r>
              <a:rPr lang="en-US" dirty="0"/>
              <a:t>: X-ray shows a fracture of the proximal (or middle) ulna with dislocation of the radial head (dislocation can be anterior, posterior, or lateral).</a:t>
            </a:r>
          </a:p>
          <a:p>
            <a:r>
              <a:rPr lang="en-US" b="1" dirty="0"/>
              <a:t>Management</a:t>
            </a:r>
            <a:r>
              <a:rPr lang="en-US" dirty="0"/>
              <a:t> </a:t>
            </a:r>
          </a:p>
          <a:p>
            <a:pPr lvl="1"/>
            <a:r>
              <a:rPr lang="en-US" dirty="0"/>
              <a:t>In children with uncomplicated fractures: closed reduction and casting</a:t>
            </a:r>
          </a:p>
          <a:p>
            <a:pPr lvl="1"/>
            <a:r>
              <a:rPr lang="en-US" dirty="0"/>
              <a:t>In adults or complicated fractures in children: open reduction and internal fixation (plating, K-wire fixation)</a:t>
            </a:r>
          </a:p>
        </p:txBody>
      </p:sp>
    </p:spTree>
    <p:extLst>
      <p:ext uri="{BB962C8B-B14F-4D97-AF65-F5344CB8AC3E}">
        <p14:creationId xmlns:p14="http://schemas.microsoft.com/office/powerpoint/2010/main" val="30695694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D466-9D97-804D-448A-530F7CADE843}"/>
              </a:ext>
            </a:extLst>
          </p:cNvPr>
          <p:cNvSpPr>
            <a:spLocks noGrp="1"/>
          </p:cNvSpPr>
          <p:nvPr>
            <p:ph type="title"/>
          </p:nvPr>
        </p:nvSpPr>
        <p:spPr/>
        <p:txBody>
          <a:bodyPr>
            <a:normAutofit/>
          </a:bodyPr>
          <a:lstStyle/>
          <a:p>
            <a:r>
              <a:rPr lang="en-US" dirty="0"/>
              <a:t>Monteggia fracture</a:t>
            </a:r>
          </a:p>
        </p:txBody>
      </p:sp>
      <p:sp>
        <p:nvSpPr>
          <p:cNvPr id="3" name="Content Placeholder 2">
            <a:extLst>
              <a:ext uri="{FF2B5EF4-FFF2-40B4-BE49-F238E27FC236}">
                <a16:creationId xmlns:a16="http://schemas.microsoft.com/office/drawing/2014/main" id="{F997F2A3-87B8-1138-6DE1-BF291E721FAD}"/>
              </a:ext>
            </a:extLst>
          </p:cNvPr>
          <p:cNvSpPr>
            <a:spLocks noGrp="1"/>
          </p:cNvSpPr>
          <p:nvPr>
            <p:ph idx="1"/>
          </p:nvPr>
        </p:nvSpPr>
        <p:spPr>
          <a:xfrm>
            <a:off x="838200" y="1268082"/>
            <a:ext cx="6822233" cy="4871938"/>
          </a:xfrm>
        </p:spPr>
        <p:txBody>
          <a:bodyPr/>
          <a:lstStyle/>
          <a:p>
            <a:r>
              <a:rPr lang="en-US" b="1" dirty="0"/>
              <a:t>What is the type of the fracture ?</a:t>
            </a:r>
          </a:p>
          <a:p>
            <a:pPr lvl="1"/>
            <a:r>
              <a:rPr lang="en-US" dirty="0"/>
              <a:t>Monteggia fracture</a:t>
            </a:r>
          </a:p>
          <a:p>
            <a:r>
              <a:rPr lang="en-US" b="1" dirty="0"/>
              <a:t>Which nerve is affected in this fractured?</a:t>
            </a:r>
          </a:p>
          <a:p>
            <a:pPr lvl="1"/>
            <a:r>
              <a:rPr lang="en-US" dirty="0"/>
              <a:t>Posterior interosseous nerve</a:t>
            </a:r>
          </a:p>
          <a:p>
            <a:r>
              <a:rPr lang="en-US" b="1" dirty="0"/>
              <a:t>What is the function of the nerve injured in this fracture ?</a:t>
            </a:r>
          </a:p>
          <a:p>
            <a:pPr lvl="1"/>
            <a:r>
              <a:rPr lang="en-US" dirty="0"/>
              <a:t>Extension of MCP joint</a:t>
            </a:r>
          </a:p>
          <a:p>
            <a:r>
              <a:rPr lang="en-US" b="1" dirty="0">
                <a:solidFill>
                  <a:srgbClr val="0070C0"/>
                </a:solidFill>
              </a:rPr>
              <a:t>Which radiological sign is important during forearm x-ray interpretation to rule out this type of fracture ?</a:t>
            </a:r>
          </a:p>
          <a:p>
            <a:pPr lvl="1"/>
            <a:r>
              <a:rPr lang="en-US" dirty="0">
                <a:solidFill>
                  <a:srgbClr val="0070C0"/>
                </a:solidFill>
              </a:rPr>
              <a:t>Radiocapitellar line</a:t>
            </a:r>
          </a:p>
        </p:txBody>
      </p:sp>
      <p:pic>
        <p:nvPicPr>
          <p:cNvPr id="4" name="object 5">
            <a:extLst>
              <a:ext uri="{FF2B5EF4-FFF2-40B4-BE49-F238E27FC236}">
                <a16:creationId xmlns:a16="http://schemas.microsoft.com/office/drawing/2014/main" id="{0B7DFE8F-1F36-78B6-C1FF-FC24780D77B4}"/>
              </a:ext>
            </a:extLst>
          </p:cNvPr>
          <p:cNvPicPr>
            <a:picLocks/>
          </p:cNvPicPr>
          <p:nvPr/>
        </p:nvPicPr>
        <p:blipFill rotWithShape="1">
          <a:blip r:embed="rId2" cstate="print"/>
          <a:srcRect r="995" b="6653"/>
          <a:stretch/>
        </p:blipFill>
        <p:spPr>
          <a:xfrm>
            <a:off x="7793880" y="1268082"/>
            <a:ext cx="3559920" cy="1707582"/>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01050FB9-F241-AF8B-98EF-501D5947432F}"/>
              </a:ext>
            </a:extLst>
          </p:cNvPr>
          <p:cNvSpPr txBox="1"/>
          <p:nvPr/>
        </p:nvSpPr>
        <p:spPr>
          <a:xfrm>
            <a:off x="10904755" y="2897"/>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sp>
        <p:nvSpPr>
          <p:cNvPr id="6" name="TextBox 5">
            <a:extLst>
              <a:ext uri="{FF2B5EF4-FFF2-40B4-BE49-F238E27FC236}">
                <a16:creationId xmlns:a16="http://schemas.microsoft.com/office/drawing/2014/main" id="{488FD09E-2645-E723-DDF3-9728FFBA87E7}"/>
              </a:ext>
            </a:extLst>
          </p:cNvPr>
          <p:cNvSpPr txBox="1"/>
          <p:nvPr/>
        </p:nvSpPr>
        <p:spPr>
          <a:xfrm>
            <a:off x="44354" y="1326472"/>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7" name="TextBox 6">
            <a:extLst>
              <a:ext uri="{FF2B5EF4-FFF2-40B4-BE49-F238E27FC236}">
                <a16:creationId xmlns:a16="http://schemas.microsoft.com/office/drawing/2014/main" id="{B9C454A3-71E3-D543-3A7B-C706A6609D96}"/>
              </a:ext>
            </a:extLst>
          </p:cNvPr>
          <p:cNvSpPr txBox="1"/>
          <p:nvPr/>
        </p:nvSpPr>
        <p:spPr>
          <a:xfrm>
            <a:off x="44354" y="2231539"/>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B295F26F-20D1-F96B-161D-E066550915E0}"/>
              </a:ext>
            </a:extLst>
          </p:cNvPr>
          <p:cNvSpPr txBox="1"/>
          <p:nvPr/>
        </p:nvSpPr>
        <p:spPr>
          <a:xfrm>
            <a:off x="44354" y="3136610"/>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60126402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A5C1C-9BD4-5CF4-D179-5349DE48D232}"/>
              </a:ext>
            </a:extLst>
          </p:cNvPr>
          <p:cNvSpPr>
            <a:spLocks noGrp="1"/>
          </p:cNvSpPr>
          <p:nvPr>
            <p:ph type="title"/>
          </p:nvPr>
        </p:nvSpPr>
        <p:spPr/>
        <p:txBody>
          <a:bodyPr/>
          <a:lstStyle/>
          <a:p>
            <a:r>
              <a:rPr lang="en-US" dirty="0">
                <a:solidFill>
                  <a:srgbClr val="0070C0"/>
                </a:solidFill>
              </a:rPr>
              <a:t>VERY IMPORTANT NOTE</a:t>
            </a:r>
          </a:p>
        </p:txBody>
      </p:sp>
      <p:sp>
        <p:nvSpPr>
          <p:cNvPr id="3" name="Content Placeholder 2">
            <a:extLst>
              <a:ext uri="{FF2B5EF4-FFF2-40B4-BE49-F238E27FC236}">
                <a16:creationId xmlns:a16="http://schemas.microsoft.com/office/drawing/2014/main" id="{41FDCC34-4ED9-D351-530D-6840D74D83E1}"/>
              </a:ext>
            </a:extLst>
          </p:cNvPr>
          <p:cNvSpPr>
            <a:spLocks noGrp="1"/>
          </p:cNvSpPr>
          <p:nvPr>
            <p:ph idx="1"/>
          </p:nvPr>
        </p:nvSpPr>
        <p:spPr>
          <a:xfrm>
            <a:off x="838200" y="1268082"/>
            <a:ext cx="10515600" cy="1885665"/>
          </a:xfrm>
        </p:spPr>
        <p:txBody>
          <a:bodyPr>
            <a:normAutofit/>
          </a:bodyPr>
          <a:lstStyle/>
          <a:p>
            <a:r>
              <a:rPr lang="en-US" sz="2400" dirty="0">
                <a:solidFill>
                  <a:srgbClr val="0070C0"/>
                </a:solidFill>
              </a:rPr>
              <a:t>Radiocapitellar line is very important during forearm x-ray interpretation as it help us diagnose radial head dislocation especially in pediatrics</a:t>
            </a:r>
          </a:p>
          <a:p>
            <a:r>
              <a:rPr lang="en-US" sz="2400" dirty="0">
                <a:solidFill>
                  <a:srgbClr val="0070C0"/>
                </a:solidFill>
              </a:rPr>
              <a:t>Radiocapitellar line: A line drawn down the neck of the radius should intersect the capitellum. If the line does not intersect the capitellum, there is radial head dislocation.</a:t>
            </a:r>
          </a:p>
        </p:txBody>
      </p:sp>
      <p:sp>
        <p:nvSpPr>
          <p:cNvPr id="4" name="Content Placeholder 2">
            <a:extLst>
              <a:ext uri="{FF2B5EF4-FFF2-40B4-BE49-F238E27FC236}">
                <a16:creationId xmlns:a16="http://schemas.microsoft.com/office/drawing/2014/main" id="{8F08CB55-D1CD-AD09-D04E-CA31DE917208}"/>
              </a:ext>
            </a:extLst>
          </p:cNvPr>
          <p:cNvSpPr txBox="1">
            <a:spLocks/>
          </p:cNvSpPr>
          <p:nvPr/>
        </p:nvSpPr>
        <p:spPr>
          <a:xfrm>
            <a:off x="838200" y="3153746"/>
            <a:ext cx="5767873" cy="29862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0070C0"/>
                </a:solidFill>
              </a:rPr>
              <a:t>In this photo no discontinuity of the bone is seen thus it can be misdiagnosed as normal.</a:t>
            </a:r>
          </a:p>
          <a:p>
            <a:r>
              <a:rPr lang="en-US" sz="2400" dirty="0">
                <a:solidFill>
                  <a:srgbClr val="0070C0"/>
                </a:solidFill>
              </a:rPr>
              <a:t>When we use the radiocapitellar line, there is radial head dislocation and as we concentrate on the ulna, a bowing fracture (plastic deformity) is present, so this is a Monteggia fracture.</a:t>
            </a:r>
          </a:p>
        </p:txBody>
      </p:sp>
      <p:pic>
        <p:nvPicPr>
          <p:cNvPr id="5" name="Picture 4" descr="Image result for monteggia fracture">
            <a:extLst>
              <a:ext uri="{FF2B5EF4-FFF2-40B4-BE49-F238E27FC236}">
                <a16:creationId xmlns:a16="http://schemas.microsoft.com/office/drawing/2014/main" id="{9DD5E68B-9841-0D31-5A71-7EF81A6FA6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32" b="6455"/>
          <a:stretch/>
        </p:blipFill>
        <p:spPr bwMode="auto">
          <a:xfrm>
            <a:off x="6690048" y="3153745"/>
            <a:ext cx="4663751" cy="22275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71233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2CDE9-9A6D-3935-0094-C49484FAE73E}"/>
              </a:ext>
            </a:extLst>
          </p:cNvPr>
          <p:cNvSpPr>
            <a:spLocks noGrp="1"/>
          </p:cNvSpPr>
          <p:nvPr>
            <p:ph type="title"/>
          </p:nvPr>
        </p:nvSpPr>
        <p:spPr/>
        <p:txBody>
          <a:bodyPr/>
          <a:lstStyle/>
          <a:p>
            <a:r>
              <a:rPr lang="en-US" dirty="0"/>
              <a:t>Galeazzi fracture</a:t>
            </a:r>
          </a:p>
        </p:txBody>
      </p:sp>
      <p:sp>
        <p:nvSpPr>
          <p:cNvPr id="3" name="Content Placeholder 2">
            <a:extLst>
              <a:ext uri="{FF2B5EF4-FFF2-40B4-BE49-F238E27FC236}">
                <a16:creationId xmlns:a16="http://schemas.microsoft.com/office/drawing/2014/main" id="{BE688B49-6561-E517-626C-0A66C81B309C}"/>
              </a:ext>
            </a:extLst>
          </p:cNvPr>
          <p:cNvSpPr>
            <a:spLocks noGrp="1"/>
          </p:cNvSpPr>
          <p:nvPr>
            <p:ph idx="1"/>
          </p:nvPr>
        </p:nvSpPr>
        <p:spPr>
          <a:xfrm>
            <a:off x="838200" y="1268082"/>
            <a:ext cx="10515600" cy="5212080"/>
          </a:xfrm>
        </p:spPr>
        <p:txBody>
          <a:bodyPr>
            <a:normAutofit fontScale="92500" lnSpcReduction="20000"/>
          </a:bodyPr>
          <a:lstStyle/>
          <a:p>
            <a:r>
              <a:rPr lang="en-US" b="1" dirty="0"/>
              <a:t>Definition</a:t>
            </a:r>
            <a:r>
              <a:rPr lang="en-US" dirty="0"/>
              <a:t>: radial shaft fracture with potential disruption of the distal radioulnar joint </a:t>
            </a:r>
          </a:p>
          <a:p>
            <a:r>
              <a:rPr lang="en-US" b="1" dirty="0"/>
              <a:t>Epidemiology</a:t>
            </a:r>
            <a:r>
              <a:rPr lang="en-US" dirty="0"/>
              <a:t>: more common in children</a:t>
            </a:r>
          </a:p>
          <a:p>
            <a:r>
              <a:rPr lang="en-US" b="1" dirty="0"/>
              <a:t>Mechanism of injury</a:t>
            </a:r>
            <a:r>
              <a:rPr lang="en-US" dirty="0"/>
              <a:t>: fall on outstretched and pronated forearm</a:t>
            </a:r>
          </a:p>
          <a:p>
            <a:r>
              <a:rPr lang="en-US" b="1" dirty="0"/>
              <a:t>Clinical features</a:t>
            </a:r>
          </a:p>
          <a:p>
            <a:pPr lvl="1"/>
            <a:r>
              <a:rPr lang="en-US" dirty="0"/>
              <a:t>Pain, deformity, and limited range of movement at the distal-third radial fracture site and wrist joint</a:t>
            </a:r>
          </a:p>
          <a:p>
            <a:pPr lvl="1"/>
            <a:r>
              <a:rPr lang="en-US" dirty="0">
                <a:solidFill>
                  <a:srgbClr val="FF0000"/>
                </a:solidFill>
              </a:rPr>
              <a:t>Anterior interosseous nerve </a:t>
            </a:r>
            <a:r>
              <a:rPr lang="en-US" dirty="0"/>
              <a:t>(AIN) palsy can occur. </a:t>
            </a:r>
          </a:p>
          <a:p>
            <a:r>
              <a:rPr lang="en-US" b="1" dirty="0"/>
              <a:t>Diagnostics</a:t>
            </a:r>
            <a:r>
              <a:rPr lang="en-US" dirty="0"/>
              <a:t>: x-ray</a:t>
            </a:r>
          </a:p>
          <a:p>
            <a:pPr lvl="1"/>
            <a:r>
              <a:rPr lang="en-US" dirty="0"/>
              <a:t>Shows a fracture of the junction of the distal third and middle third of the radius shaft with subluxation or dislocation of the distal radioulnar joint </a:t>
            </a:r>
          </a:p>
          <a:p>
            <a:pPr lvl="1"/>
            <a:r>
              <a:rPr lang="en-US" dirty="0"/>
              <a:t>A tear in the interosseous membrane can only be seen indirectly on the x-ray. </a:t>
            </a:r>
          </a:p>
          <a:p>
            <a:r>
              <a:rPr lang="en-US" b="1" dirty="0"/>
              <a:t>Management</a:t>
            </a:r>
          </a:p>
          <a:p>
            <a:pPr lvl="1"/>
            <a:r>
              <a:rPr lang="en-US" dirty="0"/>
              <a:t>In children with uncomplicated fractures: closed reduction and casting</a:t>
            </a:r>
          </a:p>
          <a:p>
            <a:pPr lvl="1"/>
            <a:r>
              <a:rPr lang="en-US" dirty="0"/>
              <a:t>In adults or complicated fractures : open reduction and internal fixation (plating, K-wire fixation)</a:t>
            </a:r>
          </a:p>
        </p:txBody>
      </p:sp>
    </p:spTree>
    <p:extLst>
      <p:ext uri="{BB962C8B-B14F-4D97-AF65-F5344CB8AC3E}">
        <p14:creationId xmlns:p14="http://schemas.microsoft.com/office/powerpoint/2010/main" val="210576266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2F6B1-21AA-93B1-5A44-AFDBA514A4D5}"/>
              </a:ext>
            </a:extLst>
          </p:cNvPr>
          <p:cNvSpPr>
            <a:spLocks noGrp="1"/>
          </p:cNvSpPr>
          <p:nvPr>
            <p:ph type="title"/>
          </p:nvPr>
        </p:nvSpPr>
        <p:spPr/>
        <p:txBody>
          <a:bodyPr/>
          <a:lstStyle/>
          <a:p>
            <a:r>
              <a:rPr lang="en-US" dirty="0"/>
              <a:t>Galeazzi fracture</a:t>
            </a:r>
          </a:p>
        </p:txBody>
      </p:sp>
      <p:sp>
        <p:nvSpPr>
          <p:cNvPr id="3" name="Content Placeholder 2">
            <a:extLst>
              <a:ext uri="{FF2B5EF4-FFF2-40B4-BE49-F238E27FC236}">
                <a16:creationId xmlns:a16="http://schemas.microsoft.com/office/drawing/2014/main" id="{8F3302D3-1AD3-AE44-C3BC-E1D501D7C9D5}"/>
              </a:ext>
            </a:extLst>
          </p:cNvPr>
          <p:cNvSpPr>
            <a:spLocks noGrp="1"/>
          </p:cNvSpPr>
          <p:nvPr>
            <p:ph idx="1"/>
          </p:nvPr>
        </p:nvSpPr>
        <p:spPr>
          <a:xfrm>
            <a:off x="838200" y="1268082"/>
            <a:ext cx="6747588" cy="4871938"/>
          </a:xfrm>
        </p:spPr>
        <p:txBody>
          <a:bodyPr/>
          <a:lstStyle/>
          <a:p>
            <a:r>
              <a:rPr lang="en-US" b="1" dirty="0"/>
              <a:t>What is your diagnosis ?</a:t>
            </a:r>
          </a:p>
          <a:p>
            <a:pPr lvl="1"/>
            <a:r>
              <a:rPr lang="en-US" dirty="0"/>
              <a:t>Galeazzi fracture (fracture of radius and dislocation of  ulna)</a:t>
            </a:r>
          </a:p>
          <a:p>
            <a:r>
              <a:rPr lang="en-US" b="1" dirty="0">
                <a:solidFill>
                  <a:srgbClr val="0070C0"/>
                </a:solidFill>
              </a:rPr>
              <a:t>Which nerve is affected in this fractured?</a:t>
            </a:r>
          </a:p>
          <a:p>
            <a:pPr lvl="1"/>
            <a:r>
              <a:rPr lang="en-US" dirty="0">
                <a:solidFill>
                  <a:srgbClr val="0070C0"/>
                </a:solidFill>
              </a:rPr>
              <a:t>Anterior interosseous nerve</a:t>
            </a:r>
          </a:p>
          <a:p>
            <a:r>
              <a:rPr lang="en-US" b="1" dirty="0"/>
              <a:t>What is your management ?</a:t>
            </a:r>
          </a:p>
          <a:p>
            <a:pPr lvl="1"/>
            <a:r>
              <a:rPr lang="en-US" dirty="0"/>
              <a:t>Open reduction and internal fixation (ORIF)</a:t>
            </a:r>
          </a:p>
          <a:p>
            <a:endParaRPr lang="en-US" dirty="0"/>
          </a:p>
        </p:txBody>
      </p:sp>
      <p:pic>
        <p:nvPicPr>
          <p:cNvPr id="4" name="object 4">
            <a:extLst>
              <a:ext uri="{FF2B5EF4-FFF2-40B4-BE49-F238E27FC236}">
                <a16:creationId xmlns:a16="http://schemas.microsoft.com/office/drawing/2014/main" id="{86165CD7-3B0D-4621-92FC-FAC7DFE41626}"/>
              </a:ext>
            </a:extLst>
          </p:cNvPr>
          <p:cNvPicPr>
            <a:picLocks/>
          </p:cNvPicPr>
          <p:nvPr/>
        </p:nvPicPr>
        <p:blipFill rotWithShape="1">
          <a:blip r:embed="rId2" cstate="print"/>
          <a:srcRect l="2291" t="2399" r="2635" b="2208"/>
          <a:stretch/>
        </p:blipFill>
        <p:spPr>
          <a:xfrm>
            <a:off x="7697315" y="1268083"/>
            <a:ext cx="3656485" cy="4871937"/>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6D68F2CD-6EF0-811C-1B84-41525CE9FEBF}"/>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41946381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C8E2A-2C72-A6D5-9BF9-E5E44C692CB1}"/>
              </a:ext>
            </a:extLst>
          </p:cNvPr>
          <p:cNvSpPr>
            <a:spLocks noGrp="1"/>
          </p:cNvSpPr>
          <p:nvPr>
            <p:ph type="title"/>
          </p:nvPr>
        </p:nvSpPr>
        <p:spPr/>
        <p:txBody>
          <a:bodyPr/>
          <a:lstStyle/>
          <a:p>
            <a:r>
              <a:rPr lang="en-US" dirty="0"/>
              <a:t>In ER do AP x-ray with the next step?</a:t>
            </a:r>
          </a:p>
        </p:txBody>
      </p:sp>
      <p:sp>
        <p:nvSpPr>
          <p:cNvPr id="3" name="Content Placeholder 2">
            <a:extLst>
              <a:ext uri="{FF2B5EF4-FFF2-40B4-BE49-F238E27FC236}">
                <a16:creationId xmlns:a16="http://schemas.microsoft.com/office/drawing/2014/main" id="{8790777D-6B6F-53BF-F952-A0A0A53CCF63}"/>
              </a:ext>
            </a:extLst>
          </p:cNvPr>
          <p:cNvSpPr>
            <a:spLocks noGrp="1"/>
          </p:cNvSpPr>
          <p:nvPr>
            <p:ph idx="1"/>
          </p:nvPr>
        </p:nvSpPr>
        <p:spPr>
          <a:xfrm>
            <a:off x="838199" y="1305026"/>
            <a:ext cx="8772331" cy="4871938"/>
          </a:xfrm>
        </p:spPr>
        <p:txBody>
          <a:bodyPr/>
          <a:lstStyle/>
          <a:p>
            <a:r>
              <a:rPr lang="en-US" dirty="0">
                <a:solidFill>
                  <a:srgbClr val="FF0000"/>
                </a:solidFill>
              </a:rPr>
              <a:t>Lateral X-RAY </a:t>
            </a:r>
          </a:p>
          <a:p>
            <a:r>
              <a:rPr lang="en-US" dirty="0"/>
              <a:t>Splint </a:t>
            </a:r>
          </a:p>
          <a:p>
            <a:r>
              <a:rPr lang="en-US" dirty="0"/>
              <a:t>Ask for MRI</a:t>
            </a:r>
          </a:p>
          <a:p>
            <a:r>
              <a:rPr lang="en-US" dirty="0"/>
              <a:t>Surgery</a:t>
            </a:r>
          </a:p>
          <a:p>
            <a:r>
              <a:rPr lang="en-US" dirty="0"/>
              <a:t>Reduction</a:t>
            </a:r>
          </a:p>
          <a:p>
            <a:endParaRPr lang="en-US" dirty="0"/>
          </a:p>
          <a:p>
            <a:pPr>
              <a:buFont typeface="Wingdings" panose="05000000000000000000" pitchFamily="2" charset="2"/>
              <a:buChar char="v"/>
            </a:pPr>
            <a:r>
              <a:rPr lang="en-US" dirty="0">
                <a:solidFill>
                  <a:srgbClr val="0070C0"/>
                </a:solidFill>
              </a:rPr>
              <a:t>To rule out potential DRUJ instability</a:t>
            </a:r>
          </a:p>
        </p:txBody>
      </p:sp>
      <p:pic>
        <p:nvPicPr>
          <p:cNvPr id="5" name="Picture 2" descr="Ulnar and Radial Shaft Fractures | OrthoPaedia">
            <a:extLst>
              <a:ext uri="{FF2B5EF4-FFF2-40B4-BE49-F238E27FC236}">
                <a16:creationId xmlns:a16="http://schemas.microsoft.com/office/drawing/2014/main" id="{FC526297-C55D-22C9-8D1B-2E7D27B4C25F}"/>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59845"/>
          <a:stretch/>
        </p:blipFill>
        <p:spPr bwMode="auto">
          <a:xfrm>
            <a:off x="9790632" y="1296108"/>
            <a:ext cx="1564724" cy="4891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CF92AA1-8E0C-64E0-D08A-BFADF334F04E}"/>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97369444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C5FE-85B7-ED9E-EA9A-6C9E3B0CD383}"/>
              </a:ext>
            </a:extLst>
          </p:cNvPr>
          <p:cNvSpPr>
            <a:spLocks noGrp="1"/>
          </p:cNvSpPr>
          <p:nvPr>
            <p:ph type="title"/>
          </p:nvPr>
        </p:nvSpPr>
        <p:spPr/>
        <p:txBody>
          <a:bodyPr>
            <a:normAutofit/>
          </a:bodyPr>
          <a:lstStyle/>
          <a:p>
            <a:r>
              <a:rPr lang="en-US" dirty="0"/>
              <a:t>Distal radius fractures</a:t>
            </a:r>
          </a:p>
        </p:txBody>
      </p:sp>
      <p:sp>
        <p:nvSpPr>
          <p:cNvPr id="3" name="Content Placeholder 2">
            <a:extLst>
              <a:ext uri="{FF2B5EF4-FFF2-40B4-BE49-F238E27FC236}">
                <a16:creationId xmlns:a16="http://schemas.microsoft.com/office/drawing/2014/main" id="{7A01DAE0-08CF-FA56-ABF7-7181B5CFD000}"/>
              </a:ext>
            </a:extLst>
          </p:cNvPr>
          <p:cNvSpPr>
            <a:spLocks noGrp="1"/>
          </p:cNvSpPr>
          <p:nvPr>
            <p:ph idx="1"/>
          </p:nvPr>
        </p:nvSpPr>
        <p:spPr/>
        <p:txBody>
          <a:bodyPr/>
          <a:lstStyle/>
          <a:p>
            <a:r>
              <a:rPr lang="en-US" b="1" dirty="0"/>
              <a:t>Epidemiology</a:t>
            </a:r>
            <a:r>
              <a:rPr lang="en-US" dirty="0"/>
              <a:t>: </a:t>
            </a:r>
            <a:r>
              <a:rPr lang="en-US" dirty="0">
                <a:solidFill>
                  <a:srgbClr val="FF0000"/>
                </a:solidFill>
              </a:rPr>
              <a:t>Bimodal peak incidence</a:t>
            </a:r>
          </a:p>
          <a:p>
            <a:pPr lvl="1"/>
            <a:r>
              <a:rPr lang="en-US" dirty="0"/>
              <a:t>10–30 years of age; typically, due to high-energy trauma in males (The most common sites of childhood fracture)</a:t>
            </a:r>
          </a:p>
          <a:p>
            <a:pPr lvl="1"/>
            <a:r>
              <a:rPr lang="en-US" dirty="0"/>
              <a:t>&gt; 65 years of age; typically, due to low-energy trauma in women with </a:t>
            </a:r>
            <a:r>
              <a:rPr lang="en-US" dirty="0">
                <a:solidFill>
                  <a:srgbClr val="FF0000"/>
                </a:solidFill>
              </a:rPr>
              <a:t>osteoporosis</a:t>
            </a:r>
          </a:p>
          <a:p>
            <a:r>
              <a:rPr lang="en-US" b="1" dirty="0"/>
              <a:t>Mechanism of injury</a:t>
            </a:r>
          </a:p>
          <a:p>
            <a:pPr lvl="1"/>
            <a:r>
              <a:rPr lang="en-US" dirty="0"/>
              <a:t>Fall onto an outstretched hand</a:t>
            </a:r>
          </a:p>
          <a:p>
            <a:pPr lvl="2"/>
            <a:r>
              <a:rPr lang="en-US" sz="2400" dirty="0"/>
              <a:t>Dorsiflexed wrist (a typical protective action used to break one's fall) → extension fracture (Colles fracture)</a:t>
            </a:r>
          </a:p>
          <a:p>
            <a:pPr lvl="2"/>
            <a:r>
              <a:rPr lang="en-US" sz="2400" dirty="0"/>
              <a:t>Palmar-flexed wrist → flexion fracture (Smith fracture)</a:t>
            </a:r>
          </a:p>
          <a:p>
            <a:endParaRPr lang="en-US" dirty="0"/>
          </a:p>
        </p:txBody>
      </p:sp>
    </p:spTree>
    <p:extLst>
      <p:ext uri="{BB962C8B-B14F-4D97-AF65-F5344CB8AC3E}">
        <p14:creationId xmlns:p14="http://schemas.microsoft.com/office/powerpoint/2010/main" val="329240123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E9238-FFAD-4AF8-352F-50C2CB5EE145}"/>
              </a:ext>
            </a:extLst>
          </p:cNvPr>
          <p:cNvSpPr>
            <a:spLocks noGrp="1"/>
          </p:cNvSpPr>
          <p:nvPr>
            <p:ph type="title"/>
          </p:nvPr>
        </p:nvSpPr>
        <p:spPr/>
        <p:txBody>
          <a:bodyPr/>
          <a:lstStyle/>
          <a:p>
            <a:r>
              <a:rPr lang="en-US" dirty="0"/>
              <a:t>Classification</a:t>
            </a:r>
          </a:p>
        </p:txBody>
      </p:sp>
      <p:sp>
        <p:nvSpPr>
          <p:cNvPr id="3" name="Content Placeholder 2">
            <a:extLst>
              <a:ext uri="{FF2B5EF4-FFF2-40B4-BE49-F238E27FC236}">
                <a16:creationId xmlns:a16="http://schemas.microsoft.com/office/drawing/2014/main" id="{837D861E-E837-FDEB-AB0F-42CF57BA0639}"/>
              </a:ext>
            </a:extLst>
          </p:cNvPr>
          <p:cNvSpPr>
            <a:spLocks noGrp="1"/>
          </p:cNvSpPr>
          <p:nvPr>
            <p:ph idx="1"/>
          </p:nvPr>
        </p:nvSpPr>
        <p:spPr/>
        <p:txBody>
          <a:bodyPr>
            <a:normAutofit fontScale="92500" lnSpcReduction="10000"/>
          </a:bodyPr>
          <a:lstStyle/>
          <a:p>
            <a:r>
              <a:rPr lang="en-US" b="1" dirty="0"/>
              <a:t>Colles fracture </a:t>
            </a:r>
          </a:p>
          <a:p>
            <a:pPr lvl="1"/>
            <a:r>
              <a:rPr lang="en-US" dirty="0"/>
              <a:t>Extension fracture</a:t>
            </a:r>
          </a:p>
          <a:p>
            <a:pPr lvl="1"/>
            <a:r>
              <a:rPr lang="en-US" dirty="0"/>
              <a:t>The distal fragment is usually radially and dorsally displaced.</a:t>
            </a:r>
          </a:p>
          <a:p>
            <a:r>
              <a:rPr lang="en-US" b="1" dirty="0"/>
              <a:t>Smith fracture </a:t>
            </a:r>
          </a:p>
          <a:p>
            <a:pPr lvl="1"/>
            <a:r>
              <a:rPr lang="en-US" dirty="0"/>
              <a:t>Flexion fracture</a:t>
            </a:r>
          </a:p>
          <a:p>
            <a:pPr lvl="1"/>
            <a:r>
              <a:rPr lang="en-US" dirty="0"/>
              <a:t>The distal fragment is radially and </a:t>
            </a:r>
            <a:r>
              <a:rPr lang="en-US" dirty="0" err="1"/>
              <a:t>volarly</a:t>
            </a:r>
            <a:r>
              <a:rPr lang="en-US" dirty="0"/>
              <a:t> displaced.</a:t>
            </a:r>
          </a:p>
          <a:p>
            <a:r>
              <a:rPr lang="en-US" b="1" dirty="0"/>
              <a:t>Barton fracture </a:t>
            </a:r>
          </a:p>
          <a:p>
            <a:pPr lvl="1"/>
            <a:r>
              <a:rPr lang="en-US" dirty="0"/>
              <a:t>Extension fracture</a:t>
            </a:r>
          </a:p>
          <a:p>
            <a:pPr lvl="1"/>
            <a:r>
              <a:rPr lang="en-US" dirty="0"/>
              <a:t>Involves radial avulsion and dorsal displacement of the radiocarpal segment</a:t>
            </a:r>
          </a:p>
          <a:p>
            <a:r>
              <a:rPr lang="en-US" b="1" dirty="0"/>
              <a:t>Reverse Barton fracture </a:t>
            </a:r>
          </a:p>
          <a:p>
            <a:pPr lvl="1"/>
            <a:r>
              <a:rPr lang="en-US" dirty="0"/>
              <a:t>Flexion fracture</a:t>
            </a:r>
          </a:p>
          <a:p>
            <a:pPr lvl="1"/>
            <a:r>
              <a:rPr lang="en-US" dirty="0"/>
              <a:t>Involves avulsion and volar displacement of the radiocarpal segment</a:t>
            </a:r>
          </a:p>
          <a:p>
            <a:r>
              <a:rPr lang="en-US" b="1" dirty="0"/>
              <a:t>Hutchinson fracture</a:t>
            </a:r>
            <a:r>
              <a:rPr lang="en-US" dirty="0"/>
              <a:t>: avulsion fracture of the radial styloid </a:t>
            </a:r>
          </a:p>
        </p:txBody>
      </p:sp>
    </p:spTree>
    <p:extLst>
      <p:ext uri="{BB962C8B-B14F-4D97-AF65-F5344CB8AC3E}">
        <p14:creationId xmlns:p14="http://schemas.microsoft.com/office/powerpoint/2010/main" val="3326591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A834F-7800-223E-0EAC-F04959DB6D73}"/>
              </a:ext>
            </a:extLst>
          </p:cNvPr>
          <p:cNvSpPr>
            <a:spLocks noGrp="1"/>
          </p:cNvSpPr>
          <p:nvPr>
            <p:ph type="title"/>
          </p:nvPr>
        </p:nvSpPr>
        <p:spPr>
          <a:xfrm>
            <a:off x="838200" y="365125"/>
            <a:ext cx="10515600" cy="762339"/>
          </a:xfrm>
        </p:spPr>
        <p:txBody>
          <a:bodyPr anchor="ctr">
            <a:normAutofit/>
          </a:bodyPr>
          <a:lstStyle/>
          <a:p>
            <a:r>
              <a:rPr lang="en-US" dirty="0"/>
              <a:t>Fracture classification – 5.Displacement</a:t>
            </a:r>
          </a:p>
        </p:txBody>
      </p:sp>
      <p:pic>
        <p:nvPicPr>
          <p:cNvPr id="4098" name="Picture 2" descr="Types of fracture displacement">
            <a:extLst>
              <a:ext uri="{FF2B5EF4-FFF2-40B4-BE49-F238E27FC236}">
                <a16:creationId xmlns:a16="http://schemas.microsoft.com/office/drawing/2014/main" id="{2DC07BBA-CC12-0CB2-DC7C-BC76E78537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56522" y="1179029"/>
            <a:ext cx="9678956" cy="5420214"/>
          </a:xfrm>
          <a:prstGeom prst="rect">
            <a:avLst/>
          </a:prstGeom>
          <a:solidFill>
            <a:srgbClr val="FFFFFF"/>
          </a:solidFill>
        </p:spPr>
      </p:pic>
    </p:spTree>
    <p:extLst>
      <p:ext uri="{BB962C8B-B14F-4D97-AF65-F5344CB8AC3E}">
        <p14:creationId xmlns:p14="http://schemas.microsoft.com/office/powerpoint/2010/main" val="116280334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08171-00FA-FA88-3CEB-7482ED65ECEA}"/>
              </a:ext>
            </a:extLst>
          </p:cNvPr>
          <p:cNvSpPr>
            <a:spLocks noGrp="1"/>
          </p:cNvSpPr>
          <p:nvPr>
            <p:ph type="title"/>
          </p:nvPr>
        </p:nvSpPr>
        <p:spPr/>
        <p:txBody>
          <a:bodyPr/>
          <a:lstStyle/>
          <a:p>
            <a:r>
              <a:rPr lang="en-US" dirty="0"/>
              <a:t>Classification</a:t>
            </a:r>
          </a:p>
        </p:txBody>
      </p:sp>
      <p:grpSp>
        <p:nvGrpSpPr>
          <p:cNvPr id="7" name="Group 6">
            <a:extLst>
              <a:ext uri="{FF2B5EF4-FFF2-40B4-BE49-F238E27FC236}">
                <a16:creationId xmlns:a16="http://schemas.microsoft.com/office/drawing/2014/main" id="{D1571F85-5831-1B2B-E872-F7E72044D5B5}"/>
              </a:ext>
            </a:extLst>
          </p:cNvPr>
          <p:cNvGrpSpPr/>
          <p:nvPr/>
        </p:nvGrpSpPr>
        <p:grpSpPr>
          <a:xfrm>
            <a:off x="859515" y="1222311"/>
            <a:ext cx="10472970" cy="4898572"/>
            <a:chOff x="838200" y="1268082"/>
            <a:chExt cx="6565508" cy="3070916"/>
          </a:xfrm>
        </p:grpSpPr>
        <p:pic>
          <p:nvPicPr>
            <p:cNvPr id="10242" name="Picture 2" descr="Colles fracture (distal radius fracture)">
              <a:extLst>
                <a:ext uri="{FF2B5EF4-FFF2-40B4-BE49-F238E27FC236}">
                  <a16:creationId xmlns:a16="http://schemas.microsoft.com/office/drawing/2014/main" id="{C9A9C2E7-B351-A5EC-1D86-DEA327DF6F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68082"/>
              <a:ext cx="3282754" cy="307091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mith fracture">
              <a:extLst>
                <a:ext uri="{FF2B5EF4-FFF2-40B4-BE49-F238E27FC236}">
                  <a16:creationId xmlns:a16="http://schemas.microsoft.com/office/drawing/2014/main" id="{14A8BAEA-A27E-549A-36EE-94EC17841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0954" y="1268082"/>
              <a:ext cx="3282754" cy="30709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5179312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D8444-14C5-A1BB-9092-65675CEEB396}"/>
              </a:ext>
            </a:extLst>
          </p:cNvPr>
          <p:cNvSpPr>
            <a:spLocks noGrp="1"/>
          </p:cNvSpPr>
          <p:nvPr>
            <p:ph type="title"/>
          </p:nvPr>
        </p:nvSpPr>
        <p:spPr/>
        <p:txBody>
          <a:bodyPr/>
          <a:lstStyle/>
          <a:p>
            <a:r>
              <a:rPr lang="en-US" dirty="0"/>
              <a:t>Classification</a:t>
            </a:r>
          </a:p>
        </p:txBody>
      </p:sp>
      <p:grpSp>
        <p:nvGrpSpPr>
          <p:cNvPr id="7" name="Group 6">
            <a:extLst>
              <a:ext uri="{FF2B5EF4-FFF2-40B4-BE49-F238E27FC236}">
                <a16:creationId xmlns:a16="http://schemas.microsoft.com/office/drawing/2014/main" id="{97ECB2CD-5043-8B8E-FD99-AA2275CD2589}"/>
              </a:ext>
            </a:extLst>
          </p:cNvPr>
          <p:cNvGrpSpPr/>
          <p:nvPr/>
        </p:nvGrpSpPr>
        <p:grpSpPr>
          <a:xfrm>
            <a:off x="859224" y="1225296"/>
            <a:ext cx="10473552" cy="4901184"/>
            <a:chOff x="2979574" y="1631976"/>
            <a:chExt cx="10473552" cy="4901184"/>
          </a:xfrm>
        </p:grpSpPr>
        <p:pic>
          <p:nvPicPr>
            <p:cNvPr id="8" name="Picture 6" descr="Barton fracture">
              <a:extLst>
                <a:ext uri="{FF2B5EF4-FFF2-40B4-BE49-F238E27FC236}">
                  <a16:creationId xmlns:a16="http://schemas.microsoft.com/office/drawing/2014/main" id="{540177E7-3BC6-C226-96DE-E6A69F502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9574" y="1631976"/>
              <a:ext cx="5236776" cy="49011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verse Barton fracture">
              <a:extLst>
                <a:ext uri="{FF2B5EF4-FFF2-40B4-BE49-F238E27FC236}">
                  <a16:creationId xmlns:a16="http://schemas.microsoft.com/office/drawing/2014/main" id="{403BFA23-0549-E183-E44F-2DFC135339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6350" y="1631976"/>
              <a:ext cx="5236776" cy="49011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2695779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B3C97-C7F1-EF64-C067-2480FF2C1657}"/>
              </a:ext>
            </a:extLst>
          </p:cNvPr>
          <p:cNvSpPr>
            <a:spLocks noGrp="1"/>
          </p:cNvSpPr>
          <p:nvPr>
            <p:ph type="title"/>
          </p:nvPr>
        </p:nvSpPr>
        <p:spPr/>
        <p:txBody>
          <a:bodyPr/>
          <a:lstStyle/>
          <a:p>
            <a:r>
              <a:rPr lang="en-US" dirty="0"/>
              <a:t>Clinical features</a:t>
            </a:r>
          </a:p>
        </p:txBody>
      </p:sp>
      <p:sp>
        <p:nvSpPr>
          <p:cNvPr id="4" name="Content Placeholder 3">
            <a:extLst>
              <a:ext uri="{FF2B5EF4-FFF2-40B4-BE49-F238E27FC236}">
                <a16:creationId xmlns:a16="http://schemas.microsoft.com/office/drawing/2014/main" id="{CBAB6CA8-781A-2691-8473-1DC1C3B50D87}"/>
              </a:ext>
            </a:extLst>
          </p:cNvPr>
          <p:cNvSpPr>
            <a:spLocks noGrp="1"/>
          </p:cNvSpPr>
          <p:nvPr>
            <p:ph idx="1"/>
          </p:nvPr>
        </p:nvSpPr>
        <p:spPr/>
        <p:txBody>
          <a:bodyPr>
            <a:normAutofit/>
          </a:bodyPr>
          <a:lstStyle/>
          <a:p>
            <a:r>
              <a:rPr lang="en-US" sz="2400" dirty="0"/>
              <a:t>Pain, tenderness, and soft tissue swelling</a:t>
            </a:r>
          </a:p>
          <a:p>
            <a:r>
              <a:rPr lang="en-US" sz="2400" dirty="0"/>
              <a:t>Reduced range of motion at the wrist joint</a:t>
            </a:r>
          </a:p>
          <a:p>
            <a:r>
              <a:rPr lang="en-US" sz="2400" dirty="0"/>
              <a:t>Wrist deformities based on the type of fracture</a:t>
            </a:r>
          </a:p>
          <a:p>
            <a:pPr lvl="1"/>
            <a:r>
              <a:rPr lang="en-US" sz="2200" dirty="0"/>
              <a:t>Colles fracture: dorsally displaced and dorsally angulated fracture (bayonet or dinner fork deformity)  </a:t>
            </a:r>
          </a:p>
          <a:p>
            <a:pPr lvl="1"/>
            <a:r>
              <a:rPr lang="en-US" sz="2200" dirty="0"/>
              <a:t>Smith fracture: garden spade deformity</a:t>
            </a:r>
          </a:p>
        </p:txBody>
      </p:sp>
      <p:pic>
        <p:nvPicPr>
          <p:cNvPr id="5" name="Picture 2" descr="Distal radius fractures">
            <a:extLst>
              <a:ext uri="{FF2B5EF4-FFF2-40B4-BE49-F238E27FC236}">
                <a16:creationId xmlns:a16="http://schemas.microsoft.com/office/drawing/2014/main" id="{A70A7E0F-AE4C-B909-44EC-B676FB207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218" y="3631326"/>
            <a:ext cx="8347564" cy="2926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81723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600CB-35E3-B884-C106-1FA9DB0B9C01}"/>
              </a:ext>
            </a:extLst>
          </p:cNvPr>
          <p:cNvSpPr>
            <a:spLocks noGrp="1"/>
          </p:cNvSpPr>
          <p:nvPr>
            <p:ph type="title"/>
          </p:nvPr>
        </p:nvSpPr>
        <p:spPr/>
        <p:txBody>
          <a:bodyPr/>
          <a:lstStyle/>
          <a:p>
            <a:r>
              <a:rPr lang="en-US" dirty="0"/>
              <a:t>Diagnostics</a:t>
            </a:r>
          </a:p>
        </p:txBody>
      </p:sp>
      <p:sp>
        <p:nvSpPr>
          <p:cNvPr id="3" name="Content Placeholder 2">
            <a:extLst>
              <a:ext uri="{FF2B5EF4-FFF2-40B4-BE49-F238E27FC236}">
                <a16:creationId xmlns:a16="http://schemas.microsoft.com/office/drawing/2014/main" id="{07DB1FDF-EB61-D820-E194-786F5F5E812D}"/>
              </a:ext>
            </a:extLst>
          </p:cNvPr>
          <p:cNvSpPr>
            <a:spLocks noGrp="1"/>
          </p:cNvSpPr>
          <p:nvPr>
            <p:ph idx="1"/>
          </p:nvPr>
        </p:nvSpPr>
        <p:spPr/>
        <p:txBody>
          <a:bodyPr>
            <a:normAutofit/>
          </a:bodyPr>
          <a:lstStyle/>
          <a:p>
            <a:r>
              <a:rPr lang="en-US" b="1" dirty="0"/>
              <a:t>Clinical evaluation</a:t>
            </a:r>
            <a:r>
              <a:rPr lang="en-US" dirty="0"/>
              <a:t>: peripheral perfusion, motor function, sensation and </a:t>
            </a:r>
            <a:r>
              <a:rPr lang="en-US" dirty="0">
                <a:solidFill>
                  <a:srgbClr val="0070C0"/>
                </a:solidFill>
              </a:rPr>
              <a:t>handedness (influence the management)</a:t>
            </a:r>
          </a:p>
          <a:p>
            <a:r>
              <a:rPr lang="en-US" b="1" dirty="0"/>
              <a:t>X-ray</a:t>
            </a:r>
            <a:r>
              <a:rPr lang="en-US" dirty="0"/>
              <a:t>: </a:t>
            </a:r>
            <a:r>
              <a:rPr lang="en-US" dirty="0">
                <a:solidFill>
                  <a:srgbClr val="FF0000"/>
                </a:solidFill>
              </a:rPr>
              <a:t>3views</a:t>
            </a:r>
            <a:r>
              <a:rPr lang="en-US" dirty="0"/>
              <a:t>; anterior-posterior, lateral, and oblique view of the wrist (including the carpal bones)</a:t>
            </a:r>
          </a:p>
          <a:p>
            <a:pPr lvl="1"/>
            <a:r>
              <a:rPr lang="en-US" dirty="0"/>
              <a:t>Radial inclination: In the posteroanterior view of a normal wrist joint, a line that is drawn tangential to the radial styloid, connecting the ends of the distal radius, makes a 30º angle with a line drawn perpendicular to the long axis of the radius</a:t>
            </a:r>
          </a:p>
          <a:p>
            <a:pPr lvl="1"/>
            <a:r>
              <a:rPr lang="en-US" dirty="0"/>
              <a:t>Volar inclination: In the lateral view of a normal wrist joint, a line that is drawn parallel to the articular surface of the distal radius makes a 10° angle with a line drawn perpendicular to the long axis of the radius.</a:t>
            </a:r>
          </a:p>
        </p:txBody>
      </p:sp>
    </p:spTree>
    <p:extLst>
      <p:ext uri="{BB962C8B-B14F-4D97-AF65-F5344CB8AC3E}">
        <p14:creationId xmlns:p14="http://schemas.microsoft.com/office/powerpoint/2010/main" val="37066753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F0E2-0C2B-9964-E839-677A87A79577}"/>
              </a:ext>
            </a:extLst>
          </p:cNvPr>
          <p:cNvSpPr>
            <a:spLocks noGrp="1"/>
          </p:cNvSpPr>
          <p:nvPr>
            <p:ph type="title"/>
          </p:nvPr>
        </p:nvSpPr>
        <p:spPr/>
        <p:txBody>
          <a:bodyPr/>
          <a:lstStyle/>
          <a:p>
            <a:r>
              <a:rPr lang="en-US" dirty="0"/>
              <a:t>Diagnostics</a:t>
            </a:r>
          </a:p>
        </p:txBody>
      </p:sp>
      <p:grpSp>
        <p:nvGrpSpPr>
          <p:cNvPr id="8" name="Group 7">
            <a:extLst>
              <a:ext uri="{FF2B5EF4-FFF2-40B4-BE49-F238E27FC236}">
                <a16:creationId xmlns:a16="http://schemas.microsoft.com/office/drawing/2014/main" id="{AB5AE84B-5B67-8A5D-03DA-CBFA5793F0E4}"/>
              </a:ext>
            </a:extLst>
          </p:cNvPr>
          <p:cNvGrpSpPr/>
          <p:nvPr/>
        </p:nvGrpSpPr>
        <p:grpSpPr>
          <a:xfrm>
            <a:off x="165013" y="1382860"/>
            <a:ext cx="11861974" cy="3366422"/>
            <a:chOff x="610005" y="1112921"/>
            <a:chExt cx="10971990" cy="3113846"/>
          </a:xfrm>
        </p:grpSpPr>
        <p:pic>
          <p:nvPicPr>
            <p:cNvPr id="4" name="Picture 4">
              <a:extLst>
                <a:ext uri="{FF2B5EF4-FFF2-40B4-BE49-F238E27FC236}">
                  <a16:creationId xmlns:a16="http://schemas.microsoft.com/office/drawing/2014/main" id="{A5A36166-E6B6-5BA9-0787-134A58EFB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005" y="1112921"/>
              <a:ext cx="3528202" cy="311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6D255D94-9852-298C-C6D1-158E9DC99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8819" y="1138321"/>
              <a:ext cx="3473176" cy="308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C2C65AE9-CA1A-E917-DDEF-02947A5DA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5939" y="1139909"/>
              <a:ext cx="3892510" cy="3086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6837938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A73E9-B2D0-6825-0558-F4B252BC3953}"/>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2BC10E71-ED06-3FC6-67CD-A17E92407DE2}"/>
              </a:ext>
            </a:extLst>
          </p:cNvPr>
          <p:cNvSpPr>
            <a:spLocks noGrp="1"/>
          </p:cNvSpPr>
          <p:nvPr>
            <p:ph idx="1"/>
          </p:nvPr>
        </p:nvSpPr>
        <p:spPr>
          <a:xfrm>
            <a:off x="838200" y="1268082"/>
            <a:ext cx="10515600" cy="5120640"/>
          </a:xfrm>
        </p:spPr>
        <p:txBody>
          <a:bodyPr>
            <a:normAutofit lnSpcReduction="10000"/>
          </a:bodyPr>
          <a:lstStyle/>
          <a:p>
            <a:r>
              <a:rPr lang="en-US" b="1" dirty="0"/>
              <a:t>Conservative therapy</a:t>
            </a:r>
          </a:p>
          <a:p>
            <a:pPr lvl="1"/>
            <a:r>
              <a:rPr lang="en-US" dirty="0"/>
              <a:t>Closed reduction while applying longitudinal traction through the fingers</a:t>
            </a:r>
          </a:p>
          <a:p>
            <a:pPr lvl="1"/>
            <a:r>
              <a:rPr lang="en-US" dirty="0"/>
              <a:t>Dorsal forearm splint/casting and post-reduction x-rays</a:t>
            </a:r>
          </a:p>
          <a:p>
            <a:pPr lvl="1"/>
            <a:r>
              <a:rPr lang="en-US" dirty="0"/>
              <a:t>Cast removal after 6 weeks</a:t>
            </a:r>
          </a:p>
          <a:p>
            <a:r>
              <a:rPr lang="en-US" b="1" dirty="0"/>
              <a:t>Surgical therapy</a:t>
            </a:r>
          </a:p>
          <a:p>
            <a:pPr lvl="1"/>
            <a:r>
              <a:rPr lang="en-US" b="1" dirty="0"/>
              <a:t>Indications</a:t>
            </a:r>
          </a:p>
          <a:p>
            <a:pPr lvl="2"/>
            <a:r>
              <a:rPr lang="en-US" sz="2200" dirty="0"/>
              <a:t>Open, significantly displaced, intra-articular, and/or unstable fractures</a:t>
            </a:r>
          </a:p>
          <a:p>
            <a:pPr lvl="2"/>
            <a:r>
              <a:rPr lang="en-US" sz="2200" dirty="0"/>
              <a:t>Neurovascular damage</a:t>
            </a:r>
          </a:p>
          <a:p>
            <a:pPr lvl="1"/>
            <a:r>
              <a:rPr lang="en-US" b="1" dirty="0"/>
              <a:t>Procedures</a:t>
            </a:r>
          </a:p>
          <a:p>
            <a:pPr lvl="2"/>
            <a:r>
              <a:rPr lang="en-US" sz="2200" dirty="0"/>
              <a:t>Open reduction and internal fixation</a:t>
            </a:r>
          </a:p>
          <a:p>
            <a:pPr lvl="2"/>
            <a:r>
              <a:rPr lang="en-US" sz="2200" dirty="0"/>
              <a:t>K-wire fixation </a:t>
            </a:r>
          </a:p>
          <a:p>
            <a:pPr lvl="2"/>
            <a:r>
              <a:rPr lang="en-US" sz="2200" dirty="0"/>
              <a:t>Internal fixation with fixed-angle plates</a:t>
            </a:r>
          </a:p>
          <a:p>
            <a:pPr lvl="2"/>
            <a:r>
              <a:rPr lang="en-US" sz="2200" dirty="0"/>
              <a:t>External fixation </a:t>
            </a:r>
          </a:p>
          <a:p>
            <a:pPr lvl="1"/>
            <a:r>
              <a:rPr lang="en-US" dirty="0"/>
              <a:t>Postoperative immobilization of the forearm and in a dorsal forearm splint </a:t>
            </a:r>
          </a:p>
        </p:txBody>
      </p:sp>
    </p:spTree>
    <p:extLst>
      <p:ext uri="{BB962C8B-B14F-4D97-AF65-F5344CB8AC3E}">
        <p14:creationId xmlns:p14="http://schemas.microsoft.com/office/powerpoint/2010/main" val="269376270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EA718-2D12-9470-B758-CA798C7ED93A}"/>
              </a:ext>
            </a:extLst>
          </p:cNvPr>
          <p:cNvSpPr>
            <a:spLocks noGrp="1"/>
          </p:cNvSpPr>
          <p:nvPr>
            <p:ph type="title"/>
          </p:nvPr>
        </p:nvSpPr>
        <p:spPr/>
        <p:txBody>
          <a:bodyPr/>
          <a:lstStyle/>
          <a:p>
            <a:r>
              <a:rPr lang="en-US" dirty="0"/>
              <a:t>The treatment of this fracture is</a:t>
            </a:r>
          </a:p>
        </p:txBody>
      </p:sp>
      <p:sp>
        <p:nvSpPr>
          <p:cNvPr id="3" name="Content Placeholder 2">
            <a:extLst>
              <a:ext uri="{FF2B5EF4-FFF2-40B4-BE49-F238E27FC236}">
                <a16:creationId xmlns:a16="http://schemas.microsoft.com/office/drawing/2014/main" id="{1685BFB4-7F11-5A9C-205B-10BF6CCDD155}"/>
              </a:ext>
            </a:extLst>
          </p:cNvPr>
          <p:cNvSpPr>
            <a:spLocks noGrp="1"/>
          </p:cNvSpPr>
          <p:nvPr>
            <p:ph idx="1"/>
          </p:nvPr>
        </p:nvSpPr>
        <p:spPr/>
        <p:txBody>
          <a:bodyPr/>
          <a:lstStyle/>
          <a:p>
            <a:r>
              <a:rPr lang="en-US" dirty="0"/>
              <a:t>Closed reduction and casting at ER</a:t>
            </a:r>
          </a:p>
          <a:p>
            <a:r>
              <a:rPr lang="en-US" dirty="0"/>
              <a:t>Closed reduction and casting at OR</a:t>
            </a:r>
          </a:p>
          <a:p>
            <a:r>
              <a:rPr lang="en-US" dirty="0">
                <a:solidFill>
                  <a:srgbClr val="FF0000"/>
                </a:solidFill>
              </a:rPr>
              <a:t>Open reduction and fixation with plate</a:t>
            </a:r>
          </a:p>
          <a:p>
            <a:r>
              <a:rPr lang="en-US" dirty="0"/>
              <a:t>Open reduction and fixation with cast</a:t>
            </a:r>
          </a:p>
          <a:p>
            <a:r>
              <a:rPr lang="en-US" dirty="0"/>
              <a:t>Total wrist replacement</a:t>
            </a:r>
          </a:p>
        </p:txBody>
      </p:sp>
      <p:pic>
        <p:nvPicPr>
          <p:cNvPr id="6" name="Content Placeholder 5">
            <a:extLst>
              <a:ext uri="{FF2B5EF4-FFF2-40B4-BE49-F238E27FC236}">
                <a16:creationId xmlns:a16="http://schemas.microsoft.com/office/drawing/2014/main" id="{2C78CF34-2D04-57D2-B4D5-B6AAB27ADC26}"/>
              </a:ext>
            </a:extLst>
          </p:cNvPr>
          <p:cNvPicPr>
            <a:picLocks noGrp="1" noChangeAspect="1"/>
          </p:cNvPicPr>
          <p:nvPr>
            <p:ph sz="half" idx="2"/>
          </p:nvPr>
        </p:nvPicPr>
        <p:blipFill>
          <a:blip r:embed="rId2"/>
          <a:stretch>
            <a:fillRect/>
          </a:stretch>
        </p:blipFill>
        <p:spPr>
          <a:xfrm>
            <a:off x="7727739" y="1305026"/>
            <a:ext cx="3626061" cy="4871938"/>
          </a:xfrm>
        </p:spPr>
      </p:pic>
      <p:sp>
        <p:nvSpPr>
          <p:cNvPr id="4" name="TextBox 3">
            <a:extLst>
              <a:ext uri="{FF2B5EF4-FFF2-40B4-BE49-F238E27FC236}">
                <a16:creationId xmlns:a16="http://schemas.microsoft.com/office/drawing/2014/main" id="{EDA4FFB4-0CDF-387B-E4DA-0F073A8A4BEB}"/>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76840308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9EF6D-032D-40D7-B4F2-6C730EA116F2}"/>
              </a:ext>
            </a:extLst>
          </p:cNvPr>
          <p:cNvSpPr>
            <a:spLocks noGrp="1"/>
          </p:cNvSpPr>
          <p:nvPr>
            <p:ph type="title"/>
          </p:nvPr>
        </p:nvSpPr>
        <p:spPr/>
        <p:txBody>
          <a:bodyPr/>
          <a:lstStyle/>
          <a:p>
            <a:r>
              <a:rPr lang="en-US" dirty="0"/>
              <a:t>This pt. is presented to ER </a:t>
            </a:r>
          </a:p>
        </p:txBody>
      </p:sp>
      <p:sp>
        <p:nvSpPr>
          <p:cNvPr id="4" name="Content Placeholder 3">
            <a:extLst>
              <a:ext uri="{FF2B5EF4-FFF2-40B4-BE49-F238E27FC236}">
                <a16:creationId xmlns:a16="http://schemas.microsoft.com/office/drawing/2014/main" id="{2C514B2D-BB55-A143-C73D-928BAE87E02F}"/>
              </a:ext>
            </a:extLst>
          </p:cNvPr>
          <p:cNvSpPr>
            <a:spLocks noGrp="1"/>
          </p:cNvSpPr>
          <p:nvPr>
            <p:ph idx="1"/>
          </p:nvPr>
        </p:nvSpPr>
        <p:spPr>
          <a:xfrm>
            <a:off x="838199" y="1305026"/>
            <a:ext cx="6542315" cy="4871938"/>
          </a:xfrm>
        </p:spPr>
        <p:txBody>
          <a:bodyPr/>
          <a:lstStyle/>
          <a:p>
            <a:r>
              <a:rPr lang="en-US" b="1" dirty="0"/>
              <a:t>Mention 4 structure may be injured (2 tendons, 1 artery, 1 nerve)</a:t>
            </a:r>
          </a:p>
          <a:p>
            <a:pPr lvl="1"/>
            <a:r>
              <a:rPr lang="pt-BR" dirty="0"/>
              <a:t>Palmaris longus, Flexor carpi radialis tendons</a:t>
            </a:r>
          </a:p>
          <a:p>
            <a:pPr lvl="1"/>
            <a:r>
              <a:rPr lang="pt-BR" dirty="0"/>
              <a:t>Median nerve</a:t>
            </a:r>
          </a:p>
          <a:p>
            <a:pPr lvl="1"/>
            <a:r>
              <a:rPr lang="pt-BR" dirty="0"/>
              <a:t>Ulnar artery, radial artery</a:t>
            </a:r>
            <a:endParaRPr lang="en-US" dirty="0"/>
          </a:p>
          <a:p>
            <a:r>
              <a:rPr lang="en-US" b="1" dirty="0"/>
              <a:t>What is the medico-legal importance ?</a:t>
            </a:r>
          </a:p>
          <a:p>
            <a:pPr lvl="1"/>
            <a:r>
              <a:rPr lang="en-US" sz="2400" spc="-5" dirty="0">
                <a:latin typeface="Calibri"/>
                <a:cs typeface="Calibri"/>
              </a:rPr>
              <a:t>Suicidal</a:t>
            </a:r>
            <a:r>
              <a:rPr lang="en-US" sz="2400" spc="-25" dirty="0">
                <a:latin typeface="Calibri"/>
                <a:cs typeface="Calibri"/>
              </a:rPr>
              <a:t> </a:t>
            </a:r>
            <a:r>
              <a:rPr lang="en-US" sz="2400" spc="-20" dirty="0">
                <a:latin typeface="Calibri"/>
                <a:cs typeface="Calibri"/>
              </a:rPr>
              <a:t>attempt</a:t>
            </a:r>
            <a:endParaRPr lang="en-US" sz="2400" dirty="0">
              <a:latin typeface="Calibri"/>
              <a:cs typeface="Calibri"/>
            </a:endParaRPr>
          </a:p>
          <a:p>
            <a:pPr lvl="1"/>
            <a:endParaRPr lang="en-US" dirty="0"/>
          </a:p>
          <a:p>
            <a:endParaRPr lang="en-US" dirty="0"/>
          </a:p>
          <a:p>
            <a:endParaRPr lang="en-US" dirty="0"/>
          </a:p>
        </p:txBody>
      </p:sp>
      <p:pic>
        <p:nvPicPr>
          <p:cNvPr id="5" name="object 3">
            <a:extLst>
              <a:ext uri="{FF2B5EF4-FFF2-40B4-BE49-F238E27FC236}">
                <a16:creationId xmlns:a16="http://schemas.microsoft.com/office/drawing/2014/main" id="{AED152C7-6F7F-7C41-9B94-C284F5207F9E}"/>
              </a:ext>
            </a:extLst>
          </p:cNvPr>
          <p:cNvPicPr>
            <a:picLocks noGrp="1"/>
          </p:cNvPicPr>
          <p:nvPr>
            <p:ph sz="half" idx="2"/>
          </p:nvPr>
        </p:nvPicPr>
        <p:blipFill>
          <a:blip r:embed="rId2" cstate="print"/>
          <a:stretch>
            <a:fillRect/>
          </a:stretch>
        </p:blipFill>
        <p:spPr>
          <a:xfrm>
            <a:off x="7525647" y="1305026"/>
            <a:ext cx="3828154" cy="2501864"/>
          </a:xfrm>
          <a:prstGeom prst="rect">
            <a:avLst/>
          </a:prstGeom>
        </p:spPr>
      </p:pic>
    </p:spTree>
    <p:extLst>
      <p:ext uri="{BB962C8B-B14F-4D97-AF65-F5344CB8AC3E}">
        <p14:creationId xmlns:p14="http://schemas.microsoft.com/office/powerpoint/2010/main" val="1803032777"/>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D37E-D59E-AA70-3DB9-61DCF45864FE}"/>
              </a:ext>
            </a:extLst>
          </p:cNvPr>
          <p:cNvSpPr>
            <a:spLocks noGrp="1"/>
          </p:cNvSpPr>
          <p:nvPr>
            <p:ph type="title"/>
          </p:nvPr>
        </p:nvSpPr>
        <p:spPr/>
        <p:txBody>
          <a:bodyPr/>
          <a:lstStyle/>
          <a:p>
            <a:r>
              <a:rPr lang="en-US" dirty="0"/>
              <a:t>Za Hando</a:t>
            </a:r>
          </a:p>
        </p:txBody>
      </p:sp>
      <p:sp>
        <p:nvSpPr>
          <p:cNvPr id="3" name="Text Placeholder 2">
            <a:extLst>
              <a:ext uri="{FF2B5EF4-FFF2-40B4-BE49-F238E27FC236}">
                <a16:creationId xmlns:a16="http://schemas.microsoft.com/office/drawing/2014/main" id="{D16E98AD-164B-F9C0-12D5-DFDDB640168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4672850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2928-BDA4-28CB-3103-D69D33CA6C61}"/>
              </a:ext>
            </a:extLst>
          </p:cNvPr>
          <p:cNvSpPr>
            <a:spLocks noGrp="1"/>
          </p:cNvSpPr>
          <p:nvPr>
            <p:ph type="title"/>
          </p:nvPr>
        </p:nvSpPr>
        <p:spPr/>
        <p:txBody>
          <a:bodyPr/>
          <a:lstStyle/>
          <a:p>
            <a:r>
              <a:rPr lang="en-US" dirty="0"/>
              <a:t>Bones of Wrist and Hand</a:t>
            </a:r>
          </a:p>
        </p:txBody>
      </p:sp>
      <p:sp>
        <p:nvSpPr>
          <p:cNvPr id="3" name="Content Placeholder 2">
            <a:extLst>
              <a:ext uri="{FF2B5EF4-FFF2-40B4-BE49-F238E27FC236}">
                <a16:creationId xmlns:a16="http://schemas.microsoft.com/office/drawing/2014/main" id="{B9076FE8-CBBF-EBA1-CF0F-A92D693F0AEA}"/>
              </a:ext>
            </a:extLst>
          </p:cNvPr>
          <p:cNvSpPr>
            <a:spLocks noGrp="1"/>
          </p:cNvSpPr>
          <p:nvPr>
            <p:ph idx="1"/>
          </p:nvPr>
        </p:nvSpPr>
        <p:spPr/>
        <p:txBody>
          <a:bodyPr>
            <a:normAutofit fontScale="92500" lnSpcReduction="20000"/>
          </a:bodyPr>
          <a:lstStyle/>
          <a:p>
            <a:pPr marL="514350" indent="-514350">
              <a:buFont typeface="+mj-lt"/>
              <a:buAutoNum type="arabicPeriod"/>
            </a:pPr>
            <a:r>
              <a:rPr lang="en-US" dirty="0"/>
              <a:t>Scaphoid and Tubercle</a:t>
            </a:r>
          </a:p>
          <a:p>
            <a:pPr marL="514350" indent="-514350">
              <a:buFont typeface="+mj-lt"/>
              <a:buAutoNum type="arabicPeriod"/>
            </a:pPr>
            <a:r>
              <a:rPr lang="en-US" dirty="0"/>
              <a:t>Trapezium and Tubercle</a:t>
            </a:r>
          </a:p>
          <a:p>
            <a:pPr marL="514350" indent="-514350">
              <a:buFont typeface="+mj-lt"/>
              <a:buAutoNum type="arabicPeriod"/>
            </a:pPr>
            <a:r>
              <a:rPr lang="en-US" dirty="0"/>
              <a:t>Trapezoid</a:t>
            </a:r>
          </a:p>
          <a:p>
            <a:pPr marL="514350" indent="-514350">
              <a:buFont typeface="+mj-lt"/>
              <a:buAutoNum type="arabicPeriod"/>
            </a:pPr>
            <a:r>
              <a:rPr lang="en-US" dirty="0"/>
              <a:t>Metacarpal bones</a:t>
            </a:r>
          </a:p>
          <a:p>
            <a:pPr marL="514350" indent="-514350">
              <a:buFont typeface="+mj-lt"/>
              <a:buAutoNum type="arabicPeriod"/>
            </a:pPr>
            <a:r>
              <a:rPr lang="en-US" dirty="0"/>
              <a:t>Proximal phalanges</a:t>
            </a:r>
          </a:p>
          <a:p>
            <a:pPr marL="514350" indent="-514350">
              <a:buFont typeface="+mj-lt"/>
              <a:buAutoNum type="arabicPeriod"/>
            </a:pPr>
            <a:r>
              <a:rPr lang="en-US" dirty="0"/>
              <a:t>Middle phalanges</a:t>
            </a:r>
          </a:p>
          <a:p>
            <a:pPr marL="514350" indent="-514350">
              <a:buFont typeface="+mj-lt"/>
              <a:buAutoNum type="arabicPeriod"/>
            </a:pPr>
            <a:r>
              <a:rPr lang="en-US" dirty="0"/>
              <a:t>Distal phalanges</a:t>
            </a:r>
          </a:p>
          <a:p>
            <a:pPr marL="514350" indent="-514350">
              <a:buFont typeface="+mj-lt"/>
              <a:buAutoNum type="arabicPeriod"/>
            </a:pPr>
            <a:r>
              <a:rPr lang="en-US" dirty="0"/>
              <a:t>Capitate</a:t>
            </a:r>
          </a:p>
          <a:p>
            <a:pPr marL="514350" indent="-514350">
              <a:buFont typeface="+mj-lt"/>
              <a:buAutoNum type="arabicPeriod"/>
            </a:pPr>
            <a:r>
              <a:rPr lang="en-US" dirty="0"/>
              <a:t>Lunate</a:t>
            </a:r>
          </a:p>
          <a:p>
            <a:pPr marL="514350" indent="-514350">
              <a:buFont typeface="+mj-lt"/>
              <a:buAutoNum type="arabicPeriod"/>
            </a:pPr>
            <a:r>
              <a:rPr lang="en-US" dirty="0"/>
              <a:t>Hamate and Hook</a:t>
            </a:r>
          </a:p>
          <a:p>
            <a:pPr marL="514350" indent="-514350">
              <a:buFont typeface="+mj-lt"/>
              <a:buAutoNum type="arabicPeriod"/>
            </a:pPr>
            <a:r>
              <a:rPr lang="en-US" dirty="0"/>
              <a:t>Pisiform</a:t>
            </a:r>
          </a:p>
          <a:p>
            <a:pPr marL="514350" indent="-514350">
              <a:buFont typeface="+mj-lt"/>
              <a:buAutoNum type="arabicPeriod"/>
            </a:pPr>
            <a:r>
              <a:rPr lang="en-US" dirty="0"/>
              <a:t>Triquetrum </a:t>
            </a:r>
          </a:p>
        </p:txBody>
      </p:sp>
      <p:pic>
        <p:nvPicPr>
          <p:cNvPr id="5" name="Picture 4">
            <a:extLst>
              <a:ext uri="{FF2B5EF4-FFF2-40B4-BE49-F238E27FC236}">
                <a16:creationId xmlns:a16="http://schemas.microsoft.com/office/drawing/2014/main" id="{FFC076C6-3695-356E-B255-21EADF82945B}"/>
              </a:ext>
            </a:extLst>
          </p:cNvPr>
          <p:cNvPicPr>
            <a:picLocks noChangeAspect="1"/>
          </p:cNvPicPr>
          <p:nvPr/>
        </p:nvPicPr>
        <p:blipFill>
          <a:blip r:embed="rId2"/>
          <a:stretch>
            <a:fillRect/>
          </a:stretch>
        </p:blipFill>
        <p:spPr>
          <a:xfrm>
            <a:off x="7419298" y="1268081"/>
            <a:ext cx="3934501" cy="4871938"/>
          </a:xfrm>
          <a:prstGeom prst="rect">
            <a:avLst/>
          </a:prstGeom>
        </p:spPr>
      </p:pic>
    </p:spTree>
    <p:extLst>
      <p:ext uri="{BB962C8B-B14F-4D97-AF65-F5344CB8AC3E}">
        <p14:creationId xmlns:p14="http://schemas.microsoft.com/office/powerpoint/2010/main" val="2384399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DEAA0-FD6A-5DC3-53E8-063BBC888160}"/>
              </a:ext>
            </a:extLst>
          </p:cNvPr>
          <p:cNvSpPr>
            <a:spLocks noGrp="1"/>
          </p:cNvSpPr>
          <p:nvPr>
            <p:ph type="title"/>
          </p:nvPr>
        </p:nvSpPr>
        <p:spPr/>
        <p:txBody>
          <a:bodyPr/>
          <a:lstStyle/>
          <a:p>
            <a:r>
              <a:rPr lang="en-US" dirty="0"/>
              <a:t>What is the most obvious deformity ?</a:t>
            </a:r>
          </a:p>
        </p:txBody>
      </p:sp>
      <p:sp>
        <p:nvSpPr>
          <p:cNvPr id="4" name="TextBox 3">
            <a:extLst>
              <a:ext uri="{FF2B5EF4-FFF2-40B4-BE49-F238E27FC236}">
                <a16:creationId xmlns:a16="http://schemas.microsoft.com/office/drawing/2014/main" id="{910B7CD5-E79A-18C5-690B-501FA4203103}"/>
              </a:ext>
            </a:extLst>
          </p:cNvPr>
          <p:cNvSpPr txBox="1"/>
          <p:nvPr/>
        </p:nvSpPr>
        <p:spPr>
          <a:xfrm>
            <a:off x="10904755" y="2897"/>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grpSp>
        <p:nvGrpSpPr>
          <p:cNvPr id="9" name="Group 8">
            <a:extLst>
              <a:ext uri="{FF2B5EF4-FFF2-40B4-BE49-F238E27FC236}">
                <a16:creationId xmlns:a16="http://schemas.microsoft.com/office/drawing/2014/main" id="{A5F609C1-3F34-1A2E-7C00-64071E1BB040}"/>
              </a:ext>
            </a:extLst>
          </p:cNvPr>
          <p:cNvGrpSpPr/>
          <p:nvPr/>
        </p:nvGrpSpPr>
        <p:grpSpPr>
          <a:xfrm>
            <a:off x="147197" y="1246170"/>
            <a:ext cx="11897606" cy="2839466"/>
            <a:chOff x="-601224" y="1268081"/>
            <a:chExt cx="11713983" cy="2795642"/>
          </a:xfrm>
        </p:grpSpPr>
        <p:pic>
          <p:nvPicPr>
            <p:cNvPr id="5" name="object 10">
              <a:extLst>
                <a:ext uri="{FF2B5EF4-FFF2-40B4-BE49-F238E27FC236}">
                  <a16:creationId xmlns:a16="http://schemas.microsoft.com/office/drawing/2014/main" id="{81499E84-B89D-42C1-6FCC-D369C344318B}"/>
                </a:ext>
              </a:extLst>
            </p:cNvPr>
            <p:cNvPicPr>
              <a:picLocks/>
            </p:cNvPicPr>
            <p:nvPr/>
          </p:nvPicPr>
          <p:blipFill rotWithShape="1">
            <a:blip r:embed="rId2" cstate="print"/>
            <a:srcRect l="38706" t="16559" r="4425" b="22294"/>
            <a:stretch/>
          </p:blipFill>
          <p:spPr>
            <a:xfrm>
              <a:off x="7887066" y="1268082"/>
              <a:ext cx="3225693" cy="2795641"/>
            </a:xfrm>
            <a:prstGeom prst="rect">
              <a:avLst/>
            </a:prstGeom>
            <a:ln>
              <a:noFill/>
            </a:ln>
            <a:effectLst>
              <a:outerShdw blurRad="292100" dist="139700" dir="2700000" algn="tl" rotWithShape="0">
                <a:srgbClr val="333333">
                  <a:alpha val="65000"/>
                </a:srgbClr>
              </a:outerShdw>
            </a:effectLst>
          </p:spPr>
        </p:pic>
        <p:pic>
          <p:nvPicPr>
            <p:cNvPr id="6" name="object 4">
              <a:extLst>
                <a:ext uri="{FF2B5EF4-FFF2-40B4-BE49-F238E27FC236}">
                  <a16:creationId xmlns:a16="http://schemas.microsoft.com/office/drawing/2014/main" id="{7B3B584D-7B6B-38C3-7057-25B6AA6BB29A}"/>
                </a:ext>
              </a:extLst>
            </p:cNvPr>
            <p:cNvPicPr>
              <a:picLocks/>
            </p:cNvPicPr>
            <p:nvPr/>
          </p:nvPicPr>
          <p:blipFill rotWithShape="1">
            <a:blip r:embed="rId3" cstate="print"/>
            <a:srcRect t="1633"/>
            <a:stretch/>
          </p:blipFill>
          <p:spPr>
            <a:xfrm>
              <a:off x="5727804" y="1268082"/>
              <a:ext cx="2121938" cy="2795641"/>
            </a:xfrm>
            <a:prstGeom prst="rect">
              <a:avLst/>
            </a:prstGeom>
            <a:ln>
              <a:noFill/>
            </a:ln>
            <a:effectLst>
              <a:outerShdw blurRad="292100" dist="139700" dir="2700000" algn="tl" rotWithShape="0">
                <a:srgbClr val="333333">
                  <a:alpha val="65000"/>
                </a:srgbClr>
              </a:outerShdw>
            </a:effectLst>
          </p:spPr>
        </p:pic>
        <p:pic>
          <p:nvPicPr>
            <p:cNvPr id="7" name="object 3">
              <a:extLst>
                <a:ext uri="{FF2B5EF4-FFF2-40B4-BE49-F238E27FC236}">
                  <a16:creationId xmlns:a16="http://schemas.microsoft.com/office/drawing/2014/main" id="{AF9F40A3-8EE0-96DB-F3A0-C591593665E4}"/>
                </a:ext>
              </a:extLst>
            </p:cNvPr>
            <p:cNvPicPr>
              <a:picLocks/>
            </p:cNvPicPr>
            <p:nvPr/>
          </p:nvPicPr>
          <p:blipFill>
            <a:blip r:embed="rId4" cstate="print"/>
            <a:stretch>
              <a:fillRect/>
            </a:stretch>
          </p:blipFill>
          <p:spPr>
            <a:xfrm>
              <a:off x="3965510" y="1268082"/>
              <a:ext cx="1724969" cy="2795641"/>
            </a:xfrm>
            <a:prstGeom prst="rect">
              <a:avLst/>
            </a:prstGeom>
            <a:ln>
              <a:noFill/>
            </a:ln>
            <a:effectLst>
              <a:outerShdw blurRad="292100" dist="139700" dir="2700000" algn="tl" rotWithShape="0">
                <a:srgbClr val="333333">
                  <a:alpha val="65000"/>
                </a:srgbClr>
              </a:outerShdw>
            </a:effectLst>
          </p:spPr>
        </p:pic>
        <p:pic>
          <p:nvPicPr>
            <p:cNvPr id="8" name="object 4">
              <a:extLst>
                <a:ext uri="{FF2B5EF4-FFF2-40B4-BE49-F238E27FC236}">
                  <a16:creationId xmlns:a16="http://schemas.microsoft.com/office/drawing/2014/main" id="{12A5709C-CA9C-7B68-D811-4A755D0FCA7D}"/>
                </a:ext>
              </a:extLst>
            </p:cNvPr>
            <p:cNvPicPr>
              <a:picLocks/>
            </p:cNvPicPr>
            <p:nvPr/>
          </p:nvPicPr>
          <p:blipFill rotWithShape="1">
            <a:blip r:embed="rId5" cstate="print"/>
            <a:srcRect t="1109" b="3513"/>
            <a:stretch/>
          </p:blipFill>
          <p:spPr>
            <a:xfrm>
              <a:off x="-601224" y="1268081"/>
              <a:ext cx="4529409" cy="2795641"/>
            </a:xfrm>
            <a:prstGeom prst="rect">
              <a:avLst/>
            </a:prstGeom>
            <a:ln>
              <a:noFill/>
            </a:ln>
            <a:effectLst>
              <a:outerShdw blurRad="292100" dist="139700" dir="2700000" algn="tl" rotWithShape="0">
                <a:srgbClr val="333333">
                  <a:alpha val="65000"/>
                </a:srgbClr>
              </a:outerShdw>
            </a:effectLst>
          </p:spPr>
        </p:pic>
      </p:grpSp>
      <p:sp>
        <p:nvSpPr>
          <p:cNvPr id="10" name="TextBox 9">
            <a:extLst>
              <a:ext uri="{FF2B5EF4-FFF2-40B4-BE49-F238E27FC236}">
                <a16:creationId xmlns:a16="http://schemas.microsoft.com/office/drawing/2014/main" id="{6B4BCBD4-AA9F-66ED-A4A1-3BAB0257334D}"/>
              </a:ext>
            </a:extLst>
          </p:cNvPr>
          <p:cNvSpPr txBox="1"/>
          <p:nvPr/>
        </p:nvSpPr>
        <p:spPr>
          <a:xfrm>
            <a:off x="147197" y="4204341"/>
            <a:ext cx="2008174" cy="461665"/>
          </a:xfrm>
          <a:prstGeom prst="rect">
            <a:avLst/>
          </a:prstGeom>
          <a:noFill/>
        </p:spPr>
        <p:txBody>
          <a:bodyPr wrap="square" rtlCol="0">
            <a:spAutoFit/>
          </a:bodyPr>
          <a:lstStyle/>
          <a:p>
            <a:pPr algn="ctr"/>
            <a:r>
              <a:rPr lang="en-US" sz="2400" dirty="0"/>
              <a:t>Translation</a:t>
            </a:r>
          </a:p>
        </p:txBody>
      </p:sp>
      <p:sp>
        <p:nvSpPr>
          <p:cNvPr id="11" name="TextBox 10">
            <a:extLst>
              <a:ext uri="{FF2B5EF4-FFF2-40B4-BE49-F238E27FC236}">
                <a16:creationId xmlns:a16="http://schemas.microsoft.com/office/drawing/2014/main" id="{4513E031-95EA-6F40-A17C-BF71826CCE27}"/>
              </a:ext>
            </a:extLst>
          </p:cNvPr>
          <p:cNvSpPr txBox="1"/>
          <p:nvPr/>
        </p:nvSpPr>
        <p:spPr>
          <a:xfrm>
            <a:off x="2220684" y="4204341"/>
            <a:ext cx="2517591" cy="461665"/>
          </a:xfrm>
          <a:prstGeom prst="rect">
            <a:avLst/>
          </a:prstGeom>
          <a:noFill/>
        </p:spPr>
        <p:txBody>
          <a:bodyPr wrap="square" rtlCol="0">
            <a:spAutoFit/>
          </a:bodyPr>
          <a:lstStyle/>
          <a:p>
            <a:pPr algn="ctr"/>
            <a:r>
              <a:rPr lang="en-US" sz="2400" dirty="0"/>
              <a:t>Translation</a:t>
            </a:r>
          </a:p>
        </p:txBody>
      </p:sp>
      <p:sp>
        <p:nvSpPr>
          <p:cNvPr id="12" name="TextBox 11">
            <a:extLst>
              <a:ext uri="{FF2B5EF4-FFF2-40B4-BE49-F238E27FC236}">
                <a16:creationId xmlns:a16="http://schemas.microsoft.com/office/drawing/2014/main" id="{29C2D24D-FDB3-F2E9-A8A7-247E195DDAB4}"/>
              </a:ext>
            </a:extLst>
          </p:cNvPr>
          <p:cNvSpPr txBox="1"/>
          <p:nvPr/>
        </p:nvSpPr>
        <p:spPr>
          <a:xfrm>
            <a:off x="4785516" y="4204341"/>
            <a:ext cx="1752009" cy="461665"/>
          </a:xfrm>
          <a:prstGeom prst="rect">
            <a:avLst/>
          </a:prstGeom>
          <a:noFill/>
        </p:spPr>
        <p:txBody>
          <a:bodyPr wrap="square" rtlCol="0">
            <a:spAutoFit/>
          </a:bodyPr>
          <a:lstStyle/>
          <a:p>
            <a:pPr algn="ctr"/>
            <a:r>
              <a:rPr lang="en-US" sz="2400" dirty="0"/>
              <a:t>Angulation</a:t>
            </a:r>
          </a:p>
        </p:txBody>
      </p:sp>
      <p:sp>
        <p:nvSpPr>
          <p:cNvPr id="13" name="TextBox 12">
            <a:extLst>
              <a:ext uri="{FF2B5EF4-FFF2-40B4-BE49-F238E27FC236}">
                <a16:creationId xmlns:a16="http://schemas.microsoft.com/office/drawing/2014/main" id="{2A3C8234-3FEC-BABD-2DBA-7001CE0BDF75}"/>
              </a:ext>
            </a:extLst>
          </p:cNvPr>
          <p:cNvSpPr txBox="1"/>
          <p:nvPr/>
        </p:nvSpPr>
        <p:spPr>
          <a:xfrm>
            <a:off x="6584766" y="4204341"/>
            <a:ext cx="2145871" cy="461665"/>
          </a:xfrm>
          <a:prstGeom prst="rect">
            <a:avLst/>
          </a:prstGeom>
          <a:noFill/>
        </p:spPr>
        <p:txBody>
          <a:bodyPr wrap="square" rtlCol="0">
            <a:spAutoFit/>
          </a:bodyPr>
          <a:lstStyle/>
          <a:p>
            <a:pPr algn="ctr"/>
            <a:r>
              <a:rPr lang="en-US" sz="2400" dirty="0"/>
              <a:t>Translation</a:t>
            </a:r>
          </a:p>
        </p:txBody>
      </p:sp>
      <p:sp>
        <p:nvSpPr>
          <p:cNvPr id="14" name="TextBox 13">
            <a:extLst>
              <a:ext uri="{FF2B5EF4-FFF2-40B4-BE49-F238E27FC236}">
                <a16:creationId xmlns:a16="http://schemas.microsoft.com/office/drawing/2014/main" id="{61841217-3A20-6CFA-708D-6443F554C850}"/>
              </a:ext>
            </a:extLst>
          </p:cNvPr>
          <p:cNvSpPr txBox="1"/>
          <p:nvPr/>
        </p:nvSpPr>
        <p:spPr>
          <a:xfrm>
            <a:off x="8768546" y="4204341"/>
            <a:ext cx="3276256" cy="461665"/>
          </a:xfrm>
          <a:prstGeom prst="rect">
            <a:avLst/>
          </a:prstGeom>
          <a:noFill/>
        </p:spPr>
        <p:txBody>
          <a:bodyPr wrap="square" rtlCol="0">
            <a:spAutoFit/>
          </a:bodyPr>
          <a:lstStyle/>
          <a:p>
            <a:pPr algn="ctr"/>
            <a:r>
              <a:rPr lang="en-US" sz="2400" dirty="0"/>
              <a:t>Translation</a:t>
            </a:r>
          </a:p>
        </p:txBody>
      </p:sp>
      <p:sp>
        <p:nvSpPr>
          <p:cNvPr id="15" name="TextBox 14">
            <a:extLst>
              <a:ext uri="{FF2B5EF4-FFF2-40B4-BE49-F238E27FC236}">
                <a16:creationId xmlns:a16="http://schemas.microsoft.com/office/drawing/2014/main" id="{DE45CAF8-9F8A-B06D-03B2-35EB98BF11AE}"/>
              </a:ext>
            </a:extLst>
          </p:cNvPr>
          <p:cNvSpPr txBox="1"/>
          <p:nvPr/>
        </p:nvSpPr>
        <p:spPr>
          <a:xfrm>
            <a:off x="11196780" y="1246169"/>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6" name="TextBox 15">
            <a:extLst>
              <a:ext uri="{FF2B5EF4-FFF2-40B4-BE49-F238E27FC236}">
                <a16:creationId xmlns:a16="http://schemas.microsoft.com/office/drawing/2014/main" id="{A710A2FF-D48A-90ED-BB7B-C890D9165277}"/>
              </a:ext>
            </a:extLst>
          </p:cNvPr>
          <p:cNvSpPr txBox="1"/>
          <p:nvPr/>
        </p:nvSpPr>
        <p:spPr>
          <a:xfrm>
            <a:off x="7882615" y="1246168"/>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7" name="TextBox 16">
            <a:extLst>
              <a:ext uri="{FF2B5EF4-FFF2-40B4-BE49-F238E27FC236}">
                <a16:creationId xmlns:a16="http://schemas.microsoft.com/office/drawing/2014/main" id="{A8F0898F-09AE-2CD8-99FF-B95CC9365326}"/>
              </a:ext>
            </a:extLst>
          </p:cNvPr>
          <p:cNvSpPr txBox="1"/>
          <p:nvPr/>
        </p:nvSpPr>
        <p:spPr>
          <a:xfrm>
            <a:off x="5691248" y="1246168"/>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8" name="TextBox 17">
            <a:extLst>
              <a:ext uri="{FF2B5EF4-FFF2-40B4-BE49-F238E27FC236}">
                <a16:creationId xmlns:a16="http://schemas.microsoft.com/office/drawing/2014/main" id="{2D5D14DB-41EC-58C6-8F83-17C76EB46C42}"/>
              </a:ext>
            </a:extLst>
          </p:cNvPr>
          <p:cNvSpPr txBox="1"/>
          <p:nvPr/>
        </p:nvSpPr>
        <p:spPr>
          <a:xfrm>
            <a:off x="3899584" y="1246167"/>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9" name="TextBox 18">
            <a:extLst>
              <a:ext uri="{FF2B5EF4-FFF2-40B4-BE49-F238E27FC236}">
                <a16:creationId xmlns:a16="http://schemas.microsoft.com/office/drawing/2014/main" id="{ED113685-D15D-411D-EE90-D0374B34B477}"/>
              </a:ext>
            </a:extLst>
          </p:cNvPr>
          <p:cNvSpPr txBox="1"/>
          <p:nvPr/>
        </p:nvSpPr>
        <p:spPr>
          <a:xfrm>
            <a:off x="1307349" y="1246167"/>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368053055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43D55-9524-C8CE-C5D4-BCEE82222A54}"/>
              </a:ext>
            </a:extLst>
          </p:cNvPr>
          <p:cNvSpPr>
            <a:spLocks noGrp="1"/>
          </p:cNvSpPr>
          <p:nvPr>
            <p:ph type="title"/>
          </p:nvPr>
        </p:nvSpPr>
        <p:spPr/>
        <p:txBody>
          <a:bodyPr>
            <a:noAutofit/>
          </a:bodyPr>
          <a:lstStyle/>
          <a:p>
            <a:r>
              <a:rPr lang="en-US" sz="3600" dirty="0"/>
              <a:t>The name of the bone in green marked with letter G is</a:t>
            </a:r>
          </a:p>
        </p:txBody>
      </p:sp>
      <p:pic>
        <p:nvPicPr>
          <p:cNvPr id="8" name="Content Placeholder 7">
            <a:extLst>
              <a:ext uri="{FF2B5EF4-FFF2-40B4-BE49-F238E27FC236}">
                <a16:creationId xmlns:a16="http://schemas.microsoft.com/office/drawing/2014/main" id="{CFFDBD07-18ED-1192-4417-269CFB48F6C1}"/>
              </a:ext>
            </a:extLst>
          </p:cNvPr>
          <p:cNvPicPr>
            <a:picLocks noGrp="1" noChangeAspect="1"/>
          </p:cNvPicPr>
          <p:nvPr>
            <p:ph sz="half" idx="2"/>
          </p:nvPr>
        </p:nvPicPr>
        <p:blipFill>
          <a:blip r:embed="rId2"/>
          <a:stretch>
            <a:fillRect/>
          </a:stretch>
        </p:blipFill>
        <p:spPr>
          <a:xfrm>
            <a:off x="7913997" y="1305026"/>
            <a:ext cx="3439803" cy="4871938"/>
          </a:xfrm>
        </p:spPr>
      </p:pic>
      <p:sp>
        <p:nvSpPr>
          <p:cNvPr id="4" name="Content Placeholder 3">
            <a:extLst>
              <a:ext uri="{FF2B5EF4-FFF2-40B4-BE49-F238E27FC236}">
                <a16:creationId xmlns:a16="http://schemas.microsoft.com/office/drawing/2014/main" id="{E5BAF6C3-D980-5632-BF03-DEB5849A9569}"/>
              </a:ext>
            </a:extLst>
          </p:cNvPr>
          <p:cNvSpPr>
            <a:spLocks noGrp="1"/>
          </p:cNvSpPr>
          <p:nvPr>
            <p:ph idx="1"/>
          </p:nvPr>
        </p:nvSpPr>
        <p:spPr/>
        <p:txBody>
          <a:bodyPr>
            <a:normAutofit/>
          </a:bodyPr>
          <a:lstStyle/>
          <a:p>
            <a:pPr marL="514350" indent="-514350">
              <a:buFont typeface="+mj-lt"/>
              <a:buAutoNum type="alphaLcPeriod"/>
            </a:pPr>
            <a:r>
              <a:rPr lang="en-US" sz="3200" dirty="0"/>
              <a:t>Scaphoid</a:t>
            </a:r>
          </a:p>
          <a:p>
            <a:pPr marL="514350" indent="-514350">
              <a:buFont typeface="+mj-lt"/>
              <a:buAutoNum type="alphaLcPeriod"/>
            </a:pPr>
            <a:r>
              <a:rPr lang="en-US" sz="3200" dirty="0">
                <a:solidFill>
                  <a:srgbClr val="FF0000"/>
                </a:solidFill>
              </a:rPr>
              <a:t>Capitate</a:t>
            </a:r>
          </a:p>
          <a:p>
            <a:pPr marL="514350" indent="-514350">
              <a:buFont typeface="+mj-lt"/>
              <a:buAutoNum type="alphaLcPeriod"/>
            </a:pPr>
            <a:r>
              <a:rPr lang="en-US" sz="3200" dirty="0"/>
              <a:t>Lunate</a:t>
            </a:r>
          </a:p>
          <a:p>
            <a:pPr marL="514350" indent="-514350">
              <a:buFont typeface="+mj-lt"/>
              <a:buAutoNum type="alphaLcPeriod"/>
            </a:pPr>
            <a:r>
              <a:rPr lang="en-US" sz="3200" dirty="0"/>
              <a:t>Pisiform</a:t>
            </a:r>
          </a:p>
          <a:p>
            <a:pPr marL="514350" indent="-514350">
              <a:buFont typeface="+mj-lt"/>
              <a:buAutoNum type="alphaLcPeriod"/>
            </a:pPr>
            <a:r>
              <a:rPr lang="en-US" sz="3200" dirty="0"/>
              <a:t>Trapezium</a:t>
            </a:r>
          </a:p>
        </p:txBody>
      </p:sp>
      <p:sp>
        <p:nvSpPr>
          <p:cNvPr id="3" name="TextBox 2">
            <a:extLst>
              <a:ext uri="{FF2B5EF4-FFF2-40B4-BE49-F238E27FC236}">
                <a16:creationId xmlns:a16="http://schemas.microsoft.com/office/drawing/2014/main" id="{6742C5FB-AD10-4919-2029-250300F3FBB1}"/>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210067335"/>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B1628C-9B24-EAEB-12B8-0A06EA4AA7F6}"/>
              </a:ext>
            </a:extLst>
          </p:cNvPr>
          <p:cNvSpPr>
            <a:spLocks noGrp="1"/>
          </p:cNvSpPr>
          <p:nvPr>
            <p:ph type="title"/>
          </p:nvPr>
        </p:nvSpPr>
        <p:spPr/>
        <p:txBody>
          <a:bodyPr/>
          <a:lstStyle/>
          <a:p>
            <a:r>
              <a:rPr lang="en-US" dirty="0"/>
              <a:t>Anatomy question</a:t>
            </a:r>
          </a:p>
        </p:txBody>
      </p:sp>
      <p:sp>
        <p:nvSpPr>
          <p:cNvPr id="7" name="Content Placeholder 6">
            <a:extLst>
              <a:ext uri="{FF2B5EF4-FFF2-40B4-BE49-F238E27FC236}">
                <a16:creationId xmlns:a16="http://schemas.microsoft.com/office/drawing/2014/main" id="{C899F319-34DC-C451-157E-F83AF924EC6F}"/>
              </a:ext>
            </a:extLst>
          </p:cNvPr>
          <p:cNvSpPr>
            <a:spLocks noGrp="1"/>
          </p:cNvSpPr>
          <p:nvPr>
            <p:ph idx="1"/>
          </p:nvPr>
        </p:nvSpPr>
        <p:spPr/>
        <p:txBody>
          <a:bodyPr/>
          <a:lstStyle/>
          <a:p>
            <a:r>
              <a:rPr lang="en-US" dirty="0"/>
              <a:t>Name of the muscle</a:t>
            </a:r>
          </a:p>
          <a:p>
            <a:pPr lvl="1"/>
            <a:r>
              <a:rPr lang="en-US" dirty="0"/>
              <a:t>Flexor </a:t>
            </a:r>
            <a:r>
              <a:rPr lang="en-US" dirty="0" err="1"/>
              <a:t>diditi</a:t>
            </a:r>
            <a:r>
              <a:rPr lang="en-US" dirty="0"/>
              <a:t> mini brevis </a:t>
            </a:r>
            <a:br>
              <a:rPr lang="en-US" dirty="0"/>
            </a:br>
            <a:endParaRPr lang="en-US" dirty="0"/>
          </a:p>
          <a:p>
            <a:endParaRPr lang="en-US" dirty="0"/>
          </a:p>
        </p:txBody>
      </p:sp>
      <p:sp>
        <p:nvSpPr>
          <p:cNvPr id="5" name="TextBox 4">
            <a:extLst>
              <a:ext uri="{FF2B5EF4-FFF2-40B4-BE49-F238E27FC236}">
                <a16:creationId xmlns:a16="http://schemas.microsoft.com/office/drawing/2014/main" id="{A68A213A-E3EA-80CC-0AB7-CF47A101ADBB}"/>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8" name="Content Placeholder 7" descr="A picture containing text, handwear&#10;&#10;Description automatically generated">
            <a:extLst>
              <a:ext uri="{FF2B5EF4-FFF2-40B4-BE49-F238E27FC236}">
                <a16:creationId xmlns:a16="http://schemas.microsoft.com/office/drawing/2014/main" id="{0F5CA814-3CE8-74FD-71FB-5494ECB25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1902" y="1268083"/>
            <a:ext cx="4041898" cy="3021816"/>
          </a:xfrm>
          <a:prstGeom prst="rect">
            <a:avLst/>
          </a:prstGeom>
        </p:spPr>
      </p:pic>
    </p:spTree>
    <p:extLst>
      <p:ext uri="{BB962C8B-B14F-4D97-AF65-F5344CB8AC3E}">
        <p14:creationId xmlns:p14="http://schemas.microsoft.com/office/powerpoint/2010/main" val="292869171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F3BB48-3340-9467-B124-0B2F8AA43319}"/>
              </a:ext>
            </a:extLst>
          </p:cNvPr>
          <p:cNvSpPr>
            <a:spLocks noGrp="1"/>
          </p:cNvSpPr>
          <p:nvPr>
            <p:ph type="title"/>
          </p:nvPr>
        </p:nvSpPr>
        <p:spPr/>
        <p:txBody>
          <a:bodyPr/>
          <a:lstStyle/>
          <a:p>
            <a:r>
              <a:rPr lang="en-US" dirty="0"/>
              <a:t>Scaphoid fracture</a:t>
            </a:r>
          </a:p>
        </p:txBody>
      </p:sp>
      <p:sp>
        <p:nvSpPr>
          <p:cNvPr id="6" name="Content Placeholder 5">
            <a:extLst>
              <a:ext uri="{FF2B5EF4-FFF2-40B4-BE49-F238E27FC236}">
                <a16:creationId xmlns:a16="http://schemas.microsoft.com/office/drawing/2014/main" id="{BD45928A-381A-CD30-AB4D-AB49439F78A1}"/>
              </a:ext>
            </a:extLst>
          </p:cNvPr>
          <p:cNvSpPr>
            <a:spLocks noGrp="1"/>
          </p:cNvSpPr>
          <p:nvPr>
            <p:ph idx="1"/>
          </p:nvPr>
        </p:nvSpPr>
        <p:spPr/>
        <p:txBody>
          <a:bodyPr/>
          <a:lstStyle/>
          <a:p>
            <a:r>
              <a:rPr lang="en-US" b="1" dirty="0"/>
              <a:t>Epidemiology</a:t>
            </a:r>
            <a:endParaRPr lang="en-US" dirty="0"/>
          </a:p>
          <a:p>
            <a:pPr lvl="1"/>
            <a:r>
              <a:rPr lang="en-US" dirty="0"/>
              <a:t>Most common carpal bone fracture (50–80%)</a:t>
            </a:r>
          </a:p>
          <a:p>
            <a:pPr lvl="1"/>
            <a:r>
              <a:rPr lang="en-US" dirty="0"/>
              <a:t>Peak incidence: 15–19 years</a:t>
            </a:r>
          </a:p>
          <a:p>
            <a:r>
              <a:rPr lang="en-US" b="1" dirty="0"/>
              <a:t>Mechanism of injury</a:t>
            </a:r>
            <a:endParaRPr lang="en-US" dirty="0"/>
          </a:p>
          <a:p>
            <a:pPr lvl="1"/>
            <a:r>
              <a:rPr lang="en-US" dirty="0"/>
              <a:t>Indirect trauma when an individual falls onto the outstretched hand with a hyperextended and radially deviated wrist</a:t>
            </a:r>
          </a:p>
          <a:p>
            <a:r>
              <a:rPr lang="en-US" b="1" dirty="0"/>
              <a:t>Classification</a:t>
            </a:r>
            <a:r>
              <a:rPr lang="en-US" dirty="0"/>
              <a:t>: According to the localization of the fracture</a:t>
            </a:r>
          </a:p>
          <a:p>
            <a:pPr lvl="1"/>
            <a:r>
              <a:rPr lang="en-US" dirty="0"/>
              <a:t>Proximal third, Middle third (Most common), Distal third</a:t>
            </a:r>
          </a:p>
          <a:p>
            <a:r>
              <a:rPr lang="en-US" b="1" dirty="0"/>
              <a:t>Clinical features</a:t>
            </a:r>
          </a:p>
          <a:p>
            <a:pPr lvl="1"/>
            <a:r>
              <a:rPr lang="en-US" dirty="0"/>
              <a:t>Pain when applying pressure to the anatomical snuffbox</a:t>
            </a:r>
          </a:p>
        </p:txBody>
      </p:sp>
    </p:spTree>
    <p:extLst>
      <p:ext uri="{BB962C8B-B14F-4D97-AF65-F5344CB8AC3E}">
        <p14:creationId xmlns:p14="http://schemas.microsoft.com/office/powerpoint/2010/main" val="121167847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1E60B-174D-4791-20B6-C0B0D790053A}"/>
              </a:ext>
            </a:extLst>
          </p:cNvPr>
          <p:cNvSpPr>
            <a:spLocks noGrp="1"/>
          </p:cNvSpPr>
          <p:nvPr>
            <p:ph type="title"/>
          </p:nvPr>
        </p:nvSpPr>
        <p:spPr/>
        <p:txBody>
          <a:bodyPr/>
          <a:lstStyle/>
          <a:p>
            <a:r>
              <a:rPr lang="en-US" dirty="0"/>
              <a:t>Diagnostics</a:t>
            </a:r>
          </a:p>
        </p:txBody>
      </p:sp>
      <p:sp>
        <p:nvSpPr>
          <p:cNvPr id="3" name="Content Placeholder 2">
            <a:extLst>
              <a:ext uri="{FF2B5EF4-FFF2-40B4-BE49-F238E27FC236}">
                <a16:creationId xmlns:a16="http://schemas.microsoft.com/office/drawing/2014/main" id="{F57F5EA7-8FBC-CD1F-FF6B-4AA23C4C827F}"/>
              </a:ext>
            </a:extLst>
          </p:cNvPr>
          <p:cNvSpPr>
            <a:spLocks noGrp="1"/>
          </p:cNvSpPr>
          <p:nvPr>
            <p:ph idx="1"/>
          </p:nvPr>
        </p:nvSpPr>
        <p:spPr/>
        <p:txBody>
          <a:bodyPr>
            <a:normAutofit/>
          </a:bodyPr>
          <a:lstStyle/>
          <a:p>
            <a:pPr marL="514350" indent="-514350">
              <a:buFont typeface="+mj-lt"/>
              <a:buAutoNum type="arabicPeriod"/>
            </a:pPr>
            <a:r>
              <a:rPr lang="en-US" b="1" dirty="0"/>
              <a:t>Best initial test</a:t>
            </a:r>
          </a:p>
          <a:p>
            <a:pPr lvl="1"/>
            <a:r>
              <a:rPr lang="en-US" dirty="0"/>
              <a:t>x-ray of the wrist in a posteroanterior, lateral, 45° oblique, and possibly scaphoid view (a x-ray view with ulnar deviation of the wrist and full pronation of the forearm to eliminate overlapping shadows of the radius)</a:t>
            </a:r>
          </a:p>
          <a:p>
            <a:pPr lvl="1"/>
            <a:r>
              <a:rPr lang="en-US" dirty="0"/>
              <a:t>∼ 25% of scaphoid bone fractures are initially undetectable on x-ray.</a:t>
            </a:r>
          </a:p>
          <a:p>
            <a:pPr marL="514350" indent="-514350">
              <a:buFont typeface="+mj-lt"/>
              <a:buAutoNum type="arabicPeriod"/>
            </a:pPr>
            <a:r>
              <a:rPr lang="en-US" b="1" dirty="0"/>
              <a:t>If initial x-ray is negative, one of the following</a:t>
            </a:r>
          </a:p>
          <a:p>
            <a:pPr lvl="1"/>
            <a:r>
              <a:rPr lang="en-US" dirty="0"/>
              <a:t>If the patient is not willing to immobilize the wrist: MRI of the wrist</a:t>
            </a:r>
          </a:p>
          <a:p>
            <a:pPr lvl="1"/>
            <a:r>
              <a:rPr lang="en-US" dirty="0"/>
              <a:t>If the patient is willing to immobilize the wrist: cast the wrist and repeat an x-ray in 10–14 days</a:t>
            </a:r>
          </a:p>
          <a:p>
            <a:pPr marL="514350" indent="-514350">
              <a:buFont typeface="+mj-lt"/>
              <a:buAutoNum type="arabicPeriod"/>
            </a:pPr>
            <a:r>
              <a:rPr lang="en-US" b="1" dirty="0"/>
              <a:t>If repeat x-ray is normal but continued clinical suspicion of scaphoid fracture</a:t>
            </a:r>
            <a:r>
              <a:rPr lang="en-US" dirty="0"/>
              <a:t>: MRI of the wrist</a:t>
            </a:r>
          </a:p>
        </p:txBody>
      </p:sp>
    </p:spTree>
    <p:extLst>
      <p:ext uri="{BB962C8B-B14F-4D97-AF65-F5344CB8AC3E}">
        <p14:creationId xmlns:p14="http://schemas.microsoft.com/office/powerpoint/2010/main" val="239741212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4F4BD-B239-FA56-4EA7-FEB3BF123C72}"/>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314D6715-0D38-693A-C6EB-E7600C546523}"/>
              </a:ext>
            </a:extLst>
          </p:cNvPr>
          <p:cNvSpPr>
            <a:spLocks noGrp="1"/>
          </p:cNvSpPr>
          <p:nvPr>
            <p:ph idx="1"/>
          </p:nvPr>
        </p:nvSpPr>
        <p:spPr/>
        <p:txBody>
          <a:bodyPr/>
          <a:lstStyle/>
          <a:p>
            <a:r>
              <a:rPr lang="en-US" dirty="0"/>
              <a:t>Pain management: </a:t>
            </a:r>
          </a:p>
          <a:p>
            <a:pPr lvl="1"/>
            <a:r>
              <a:rPr lang="en-US" dirty="0"/>
              <a:t>Over-the-counter analgesics  and strengthening exercises</a:t>
            </a:r>
          </a:p>
          <a:p>
            <a:r>
              <a:rPr lang="en-US" dirty="0"/>
              <a:t>Nondisplaced fractures or displaced fractures &lt; 1 mm: </a:t>
            </a:r>
          </a:p>
          <a:p>
            <a:pPr lvl="1"/>
            <a:r>
              <a:rPr lang="en-US" dirty="0"/>
              <a:t>Wrist immobilization via thumb spica cast for a minimum of 6–8 weeks with x-ray re-evaluation in 2 weeks</a:t>
            </a:r>
          </a:p>
          <a:p>
            <a:r>
              <a:rPr lang="en-US" dirty="0"/>
              <a:t>Surgical treatment</a:t>
            </a:r>
          </a:p>
          <a:p>
            <a:pPr lvl="1"/>
            <a:r>
              <a:rPr lang="en-US" dirty="0"/>
              <a:t>Usually, internal fixation</a:t>
            </a:r>
          </a:p>
          <a:p>
            <a:pPr lvl="1"/>
            <a:r>
              <a:rPr lang="en-US" dirty="0"/>
              <a:t>Indications are complicated cases that include:</a:t>
            </a:r>
          </a:p>
          <a:p>
            <a:pPr lvl="2"/>
            <a:r>
              <a:rPr lang="en-US" dirty="0"/>
              <a:t>Displaced fractures &gt; 1 mm</a:t>
            </a:r>
          </a:p>
          <a:p>
            <a:pPr lvl="2"/>
            <a:r>
              <a:rPr lang="en-US" dirty="0"/>
              <a:t>Open fractures</a:t>
            </a:r>
          </a:p>
          <a:p>
            <a:pPr lvl="2"/>
            <a:r>
              <a:rPr lang="en-US" dirty="0"/>
              <a:t>Proximal pole fractures high risk of AVN</a:t>
            </a:r>
          </a:p>
        </p:txBody>
      </p:sp>
    </p:spTree>
    <p:extLst>
      <p:ext uri="{BB962C8B-B14F-4D97-AF65-F5344CB8AC3E}">
        <p14:creationId xmlns:p14="http://schemas.microsoft.com/office/powerpoint/2010/main" val="212194696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9468-2F1E-CB3F-5D3A-57EA3FAC39A2}"/>
              </a:ext>
            </a:extLst>
          </p:cNvPr>
          <p:cNvSpPr>
            <a:spLocks noGrp="1"/>
          </p:cNvSpPr>
          <p:nvPr>
            <p:ph type="title"/>
          </p:nvPr>
        </p:nvSpPr>
        <p:spPr/>
        <p:txBody>
          <a:bodyPr/>
          <a:lstStyle/>
          <a:p>
            <a:r>
              <a:rPr lang="en-US" dirty="0"/>
              <a:t>Complications</a:t>
            </a:r>
          </a:p>
        </p:txBody>
      </p:sp>
      <p:sp>
        <p:nvSpPr>
          <p:cNvPr id="3" name="Content Placeholder 2">
            <a:extLst>
              <a:ext uri="{FF2B5EF4-FFF2-40B4-BE49-F238E27FC236}">
                <a16:creationId xmlns:a16="http://schemas.microsoft.com/office/drawing/2014/main" id="{02666289-FA68-7609-C7E3-FFF9FBCC95CB}"/>
              </a:ext>
            </a:extLst>
          </p:cNvPr>
          <p:cNvSpPr>
            <a:spLocks noGrp="1"/>
          </p:cNvSpPr>
          <p:nvPr>
            <p:ph idx="1"/>
          </p:nvPr>
        </p:nvSpPr>
        <p:spPr/>
        <p:txBody>
          <a:bodyPr/>
          <a:lstStyle/>
          <a:p>
            <a:r>
              <a:rPr lang="en-US" dirty="0"/>
              <a:t>Avascular necrosis (especially in proximal fractures that disrupt blood flow from branches of the radial artery) of the scaphoid bone in up to 50% of cases</a:t>
            </a:r>
          </a:p>
          <a:p>
            <a:r>
              <a:rPr lang="en-US" dirty="0"/>
              <a:t>Nonunion (especially in proximal fractures) in approx. 10% </a:t>
            </a:r>
          </a:p>
          <a:p>
            <a:r>
              <a:rPr lang="en-US" dirty="0"/>
              <a:t>Delayed union of fracture (more common in smokers) </a:t>
            </a:r>
          </a:p>
          <a:p>
            <a:r>
              <a:rPr lang="en-US" dirty="0"/>
              <a:t>Instability among carpal joints</a:t>
            </a:r>
          </a:p>
          <a:p>
            <a:r>
              <a:rPr lang="en-US" dirty="0"/>
              <a:t>Post-traumatic arthritis</a:t>
            </a:r>
          </a:p>
          <a:p>
            <a:endParaRPr lang="en-US" dirty="0"/>
          </a:p>
          <a:p>
            <a:r>
              <a:rPr lang="en-US" b="1" dirty="0"/>
              <a:t>Note</a:t>
            </a:r>
            <a:r>
              <a:rPr lang="en-US" dirty="0"/>
              <a:t>: Fractures in the distal third tend to heal better because of the retrograde blood supply reaching the bone from the distal pole.</a:t>
            </a:r>
          </a:p>
        </p:txBody>
      </p:sp>
    </p:spTree>
    <p:extLst>
      <p:ext uri="{BB962C8B-B14F-4D97-AF65-F5344CB8AC3E}">
        <p14:creationId xmlns:p14="http://schemas.microsoft.com/office/powerpoint/2010/main" val="282457818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B584-8667-192C-851A-244F4158C971}"/>
              </a:ext>
            </a:extLst>
          </p:cNvPr>
          <p:cNvSpPr>
            <a:spLocks noGrp="1"/>
          </p:cNvSpPr>
          <p:nvPr>
            <p:ph type="title"/>
          </p:nvPr>
        </p:nvSpPr>
        <p:spPr/>
        <p:txBody>
          <a:bodyPr>
            <a:normAutofit/>
          </a:bodyPr>
          <a:lstStyle/>
          <a:p>
            <a:r>
              <a:rPr lang="en-US" dirty="0"/>
              <a:t>Scaphoid fracture</a:t>
            </a:r>
          </a:p>
        </p:txBody>
      </p:sp>
      <p:sp>
        <p:nvSpPr>
          <p:cNvPr id="3" name="Content Placeholder 2">
            <a:extLst>
              <a:ext uri="{FF2B5EF4-FFF2-40B4-BE49-F238E27FC236}">
                <a16:creationId xmlns:a16="http://schemas.microsoft.com/office/drawing/2014/main" id="{B146B29B-91C8-07F9-7816-1089702F01BA}"/>
              </a:ext>
            </a:extLst>
          </p:cNvPr>
          <p:cNvSpPr>
            <a:spLocks noGrp="1"/>
          </p:cNvSpPr>
          <p:nvPr>
            <p:ph idx="1"/>
          </p:nvPr>
        </p:nvSpPr>
        <p:spPr>
          <a:xfrm>
            <a:off x="838200" y="1268082"/>
            <a:ext cx="6784910" cy="4871938"/>
          </a:xfrm>
        </p:spPr>
        <p:txBody>
          <a:bodyPr/>
          <a:lstStyle/>
          <a:p>
            <a:r>
              <a:rPr lang="en-US" b="1" dirty="0"/>
              <a:t>What is your diagnosis ?</a:t>
            </a:r>
          </a:p>
          <a:p>
            <a:pPr lvl="1"/>
            <a:r>
              <a:rPr lang="en-US" dirty="0"/>
              <a:t>Scaphoid fracture</a:t>
            </a:r>
          </a:p>
          <a:p>
            <a:r>
              <a:rPr lang="en-US" b="1" dirty="0"/>
              <a:t>What is the most common complication for this fracture ?</a:t>
            </a:r>
          </a:p>
          <a:p>
            <a:pPr lvl="1"/>
            <a:r>
              <a:rPr lang="en-US" dirty="0"/>
              <a:t>Avascular necrosis</a:t>
            </a:r>
          </a:p>
          <a:p>
            <a:r>
              <a:rPr lang="en-US" b="1" dirty="0"/>
              <a:t>Mention other complications</a:t>
            </a:r>
          </a:p>
          <a:p>
            <a:pPr lvl="1"/>
            <a:r>
              <a:rPr lang="en-US" dirty="0"/>
              <a:t>Carpal tunnel</a:t>
            </a:r>
          </a:p>
          <a:p>
            <a:pPr lvl="1"/>
            <a:r>
              <a:rPr lang="en-US" dirty="0"/>
              <a:t>Osteoarthrosis</a:t>
            </a:r>
          </a:p>
        </p:txBody>
      </p:sp>
      <p:pic>
        <p:nvPicPr>
          <p:cNvPr id="4" name="object 3">
            <a:extLst>
              <a:ext uri="{FF2B5EF4-FFF2-40B4-BE49-F238E27FC236}">
                <a16:creationId xmlns:a16="http://schemas.microsoft.com/office/drawing/2014/main" id="{16A5A735-FA13-9307-8130-BFD1C07B7CA3}"/>
              </a:ext>
            </a:extLst>
          </p:cNvPr>
          <p:cNvPicPr>
            <a:picLocks/>
          </p:cNvPicPr>
          <p:nvPr/>
        </p:nvPicPr>
        <p:blipFill>
          <a:blip r:embed="rId2" cstate="print"/>
          <a:stretch>
            <a:fillRect/>
          </a:stretch>
        </p:blipFill>
        <p:spPr>
          <a:xfrm>
            <a:off x="7718585" y="1305026"/>
            <a:ext cx="3635215" cy="4871938"/>
          </a:xfrm>
          <a:prstGeom prst="rect">
            <a:avLst/>
          </a:prstGeom>
        </p:spPr>
      </p:pic>
      <p:sp>
        <p:nvSpPr>
          <p:cNvPr id="5" name="TextBox 4">
            <a:extLst>
              <a:ext uri="{FF2B5EF4-FFF2-40B4-BE49-F238E27FC236}">
                <a16:creationId xmlns:a16="http://schemas.microsoft.com/office/drawing/2014/main" id="{0226FDCD-8591-5206-9B5C-78DF05DA1F20}"/>
              </a:ext>
            </a:extLst>
          </p:cNvPr>
          <p:cNvSpPr txBox="1"/>
          <p:nvPr/>
        </p:nvSpPr>
        <p:spPr>
          <a:xfrm>
            <a:off x="10904755" y="2897"/>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sp>
        <p:nvSpPr>
          <p:cNvPr id="6" name="TextBox 5">
            <a:extLst>
              <a:ext uri="{FF2B5EF4-FFF2-40B4-BE49-F238E27FC236}">
                <a16:creationId xmlns:a16="http://schemas.microsoft.com/office/drawing/2014/main" id="{7B114764-77E9-FE69-A887-75D3702ECE05}"/>
              </a:ext>
            </a:extLst>
          </p:cNvPr>
          <p:cNvSpPr txBox="1"/>
          <p:nvPr/>
        </p:nvSpPr>
        <p:spPr>
          <a:xfrm>
            <a:off x="44354" y="1326472"/>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7" name="TextBox 6">
            <a:extLst>
              <a:ext uri="{FF2B5EF4-FFF2-40B4-BE49-F238E27FC236}">
                <a16:creationId xmlns:a16="http://schemas.microsoft.com/office/drawing/2014/main" id="{F659B7D5-50F6-0959-D53F-838A5670A011}"/>
              </a:ext>
            </a:extLst>
          </p:cNvPr>
          <p:cNvSpPr txBox="1"/>
          <p:nvPr/>
        </p:nvSpPr>
        <p:spPr>
          <a:xfrm>
            <a:off x="44354" y="2231539"/>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6DD90CA2-04C1-6066-CB3C-E53B2143B25E}"/>
              </a:ext>
            </a:extLst>
          </p:cNvPr>
          <p:cNvSpPr txBox="1"/>
          <p:nvPr/>
        </p:nvSpPr>
        <p:spPr>
          <a:xfrm>
            <a:off x="44354" y="3519163"/>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40300479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84859-7188-0FC5-3E41-BF6D726AB8D6}"/>
              </a:ext>
            </a:extLst>
          </p:cNvPr>
          <p:cNvSpPr>
            <a:spLocks noGrp="1"/>
          </p:cNvSpPr>
          <p:nvPr>
            <p:ph type="title"/>
          </p:nvPr>
        </p:nvSpPr>
        <p:spPr/>
        <p:txBody>
          <a:bodyPr/>
          <a:lstStyle/>
          <a:p>
            <a:r>
              <a:rPr lang="en-US" dirty="0"/>
              <a:t>Metacarpal fractures</a:t>
            </a:r>
          </a:p>
        </p:txBody>
      </p:sp>
      <p:sp>
        <p:nvSpPr>
          <p:cNvPr id="3" name="Content Placeholder 2">
            <a:extLst>
              <a:ext uri="{FF2B5EF4-FFF2-40B4-BE49-F238E27FC236}">
                <a16:creationId xmlns:a16="http://schemas.microsoft.com/office/drawing/2014/main" id="{D338A2A9-CD9B-E9D5-885E-7DE62B9DE5B4}"/>
              </a:ext>
            </a:extLst>
          </p:cNvPr>
          <p:cNvSpPr>
            <a:spLocks noGrp="1"/>
          </p:cNvSpPr>
          <p:nvPr>
            <p:ph idx="1"/>
          </p:nvPr>
        </p:nvSpPr>
        <p:spPr/>
        <p:txBody>
          <a:bodyPr/>
          <a:lstStyle/>
          <a:p>
            <a:r>
              <a:rPr lang="en-US" b="1" dirty="0"/>
              <a:t>Epidemiology</a:t>
            </a:r>
            <a:r>
              <a:rPr lang="en-US" dirty="0"/>
              <a:t>: Most commonly involve the 5</a:t>
            </a:r>
            <a:r>
              <a:rPr lang="en-US" baseline="30000" dirty="0"/>
              <a:t>th</a:t>
            </a:r>
            <a:r>
              <a:rPr lang="en-US" dirty="0"/>
              <a:t> metacarpal (Boxer fracture)</a:t>
            </a:r>
          </a:p>
          <a:p>
            <a:r>
              <a:rPr lang="en-US" b="1" dirty="0"/>
              <a:t>Mechanism of injury</a:t>
            </a:r>
            <a:r>
              <a:rPr lang="en-US" dirty="0"/>
              <a:t>: Direct or indirect trauma to the metacarpal bones (e.g., striking a firm object with a clenched fist)</a:t>
            </a:r>
          </a:p>
          <a:p>
            <a:pPr lvl="1"/>
            <a:r>
              <a:rPr lang="en-US" b="1" dirty="0"/>
              <a:t>4</a:t>
            </a:r>
            <a:r>
              <a:rPr lang="en-US" b="1" baseline="30000" dirty="0"/>
              <a:t>th</a:t>
            </a:r>
            <a:r>
              <a:rPr lang="en-US" b="1" dirty="0"/>
              <a:t> metacarpal</a:t>
            </a:r>
            <a:r>
              <a:rPr lang="en-US" dirty="0"/>
              <a:t>: Professional boxer fracture</a:t>
            </a:r>
          </a:p>
          <a:p>
            <a:pPr lvl="1"/>
            <a:r>
              <a:rPr lang="en-US" b="1" dirty="0"/>
              <a:t>5</a:t>
            </a:r>
            <a:r>
              <a:rPr lang="en-US" b="1" baseline="30000" dirty="0"/>
              <a:t>th</a:t>
            </a:r>
            <a:r>
              <a:rPr lang="en-US" b="1" dirty="0"/>
              <a:t> metacarpal</a:t>
            </a:r>
            <a:r>
              <a:rPr lang="en-US" dirty="0"/>
              <a:t>: Non-professional boxer fracture</a:t>
            </a:r>
          </a:p>
          <a:p>
            <a:r>
              <a:rPr lang="en-US" b="1" dirty="0"/>
              <a:t>X-ray</a:t>
            </a:r>
            <a:r>
              <a:rPr lang="en-US" dirty="0"/>
              <a:t>: Definitive diagnosis typically requires three radiographic views: anteroposterior, lateral, and oblique</a:t>
            </a:r>
          </a:p>
          <a:p>
            <a:r>
              <a:rPr lang="en-US" b="1" dirty="0"/>
              <a:t>Management</a:t>
            </a:r>
            <a:r>
              <a:rPr lang="en-US" dirty="0"/>
              <a:t>: The majority of metacarpal fractures can be treated conservatively: Closed reduction and immobilization</a:t>
            </a:r>
          </a:p>
          <a:p>
            <a:endParaRPr lang="en-US" dirty="0"/>
          </a:p>
        </p:txBody>
      </p:sp>
      <p:pic>
        <p:nvPicPr>
          <p:cNvPr id="4" name="Picture 2" descr="1,440 Low yield Images, Stock Photos &amp; Vectors | Shutterstock">
            <a:extLst>
              <a:ext uri="{FF2B5EF4-FFF2-40B4-BE49-F238E27FC236}">
                <a16:creationId xmlns:a16="http://schemas.microsoft.com/office/drawing/2014/main" id="{B2DB32A6-FB7E-6265-F422-08426D68A8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5" t="3644" r="2147" b="8892"/>
          <a:stretch/>
        </p:blipFill>
        <p:spPr bwMode="auto">
          <a:xfrm>
            <a:off x="0" y="1"/>
            <a:ext cx="2027823" cy="762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5513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12763-BB62-DC94-B53E-301DF1734862}"/>
              </a:ext>
            </a:extLst>
          </p:cNvPr>
          <p:cNvSpPr>
            <a:spLocks noGrp="1"/>
          </p:cNvSpPr>
          <p:nvPr>
            <p:ph type="title"/>
          </p:nvPr>
        </p:nvSpPr>
        <p:spPr/>
        <p:txBody>
          <a:bodyPr/>
          <a:lstStyle/>
          <a:p>
            <a:r>
              <a:rPr lang="en-US" dirty="0"/>
              <a:t>Phalanges fractures</a:t>
            </a:r>
          </a:p>
        </p:txBody>
      </p:sp>
      <p:sp>
        <p:nvSpPr>
          <p:cNvPr id="3" name="Content Placeholder 2">
            <a:extLst>
              <a:ext uri="{FF2B5EF4-FFF2-40B4-BE49-F238E27FC236}">
                <a16:creationId xmlns:a16="http://schemas.microsoft.com/office/drawing/2014/main" id="{0886C0FF-3B98-DE5E-CA8C-11EDE4E8B2C4}"/>
              </a:ext>
            </a:extLst>
          </p:cNvPr>
          <p:cNvSpPr>
            <a:spLocks noGrp="1"/>
          </p:cNvSpPr>
          <p:nvPr>
            <p:ph idx="1"/>
          </p:nvPr>
        </p:nvSpPr>
        <p:spPr/>
        <p:txBody>
          <a:bodyPr/>
          <a:lstStyle/>
          <a:p>
            <a:r>
              <a:rPr lang="en-US" b="1" dirty="0"/>
              <a:t>Mechanism of injury</a:t>
            </a:r>
            <a:r>
              <a:rPr lang="en-US" dirty="0"/>
              <a:t>: Direct or indirect trauma</a:t>
            </a:r>
          </a:p>
          <a:p>
            <a:r>
              <a:rPr lang="en-US" b="1" dirty="0"/>
              <a:t>Management</a:t>
            </a:r>
          </a:p>
          <a:p>
            <a:pPr lvl="1"/>
            <a:r>
              <a:rPr lang="en-US" dirty="0"/>
              <a:t>The majority of metacarpal fractures can be treated conservatively</a:t>
            </a:r>
          </a:p>
          <a:p>
            <a:pPr lvl="1"/>
            <a:r>
              <a:rPr lang="en-US" dirty="0"/>
              <a:t>Angulation or displacement consider surgical </a:t>
            </a:r>
            <a:r>
              <a:rPr lang="en-US" dirty="0">
                <a:solidFill>
                  <a:srgbClr val="0070C0"/>
                </a:solidFill>
              </a:rPr>
              <a:t>(any displacement will result in discrimination between bone and tendon length resulting in weakness)</a:t>
            </a:r>
          </a:p>
          <a:p>
            <a:pPr lvl="1"/>
            <a:r>
              <a:rPr lang="en-US" dirty="0"/>
              <a:t>Tuft fractures are managed as an open fracture (4As)</a:t>
            </a:r>
          </a:p>
          <a:p>
            <a:pPr marL="1371600" lvl="2" indent="-457200">
              <a:buFont typeface="+mj-lt"/>
              <a:buAutoNum type="arabicPeriod"/>
            </a:pPr>
            <a:r>
              <a:rPr lang="en-US" sz="2000" dirty="0"/>
              <a:t>Analgesia</a:t>
            </a:r>
          </a:p>
          <a:p>
            <a:pPr marL="1371600" lvl="2" indent="-457200">
              <a:buFont typeface="+mj-lt"/>
              <a:buAutoNum type="arabicPeriod"/>
            </a:pPr>
            <a:r>
              <a:rPr lang="en-US" sz="2000" dirty="0"/>
              <a:t>Anti-tetanus</a:t>
            </a:r>
          </a:p>
          <a:p>
            <a:pPr marL="1371600" lvl="2" indent="-457200">
              <a:buFont typeface="+mj-lt"/>
              <a:buAutoNum type="arabicPeriod"/>
            </a:pPr>
            <a:r>
              <a:rPr lang="en-US" sz="2000" dirty="0"/>
              <a:t>Adequate irrigation and debridement within 4-8 </a:t>
            </a:r>
            <a:r>
              <a:rPr lang="en-US" sz="2000" dirty="0" err="1"/>
              <a:t>hrs</a:t>
            </a:r>
            <a:endParaRPr lang="en-US" sz="2000" dirty="0"/>
          </a:p>
          <a:p>
            <a:pPr marL="1371600" lvl="2" indent="-457200">
              <a:buFont typeface="+mj-lt"/>
              <a:buAutoNum type="arabicPeriod"/>
            </a:pPr>
            <a:r>
              <a:rPr lang="en-US" sz="2000" dirty="0"/>
              <a:t>Antibiotic prophylaxis: first or second generation cephalosporine + aminoglycoside (high energy) + penicillin (barnyard). </a:t>
            </a:r>
          </a:p>
        </p:txBody>
      </p:sp>
      <p:pic>
        <p:nvPicPr>
          <p:cNvPr id="4" name="Picture 2" descr="1,440 Low yield Images, Stock Photos &amp; Vectors | Shutterstock">
            <a:extLst>
              <a:ext uri="{FF2B5EF4-FFF2-40B4-BE49-F238E27FC236}">
                <a16:creationId xmlns:a16="http://schemas.microsoft.com/office/drawing/2014/main" id="{CF291E50-55E6-A81C-4143-7468C21FE8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5" t="3644" r="2147" b="8892"/>
          <a:stretch/>
        </p:blipFill>
        <p:spPr bwMode="auto">
          <a:xfrm>
            <a:off x="0" y="1"/>
            <a:ext cx="2027823" cy="762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20559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FDD8-E6AD-C9DD-AE80-54F8253BED3D}"/>
              </a:ext>
            </a:extLst>
          </p:cNvPr>
          <p:cNvSpPr>
            <a:spLocks noGrp="1"/>
          </p:cNvSpPr>
          <p:nvPr>
            <p:ph type="title"/>
          </p:nvPr>
        </p:nvSpPr>
        <p:spPr/>
        <p:txBody>
          <a:bodyPr>
            <a:noAutofit/>
          </a:bodyPr>
          <a:lstStyle/>
          <a:p>
            <a:r>
              <a:rPr lang="en-US" dirty="0"/>
              <a:t>Hand Muscles</a:t>
            </a:r>
          </a:p>
        </p:txBody>
      </p:sp>
      <p:sp>
        <p:nvSpPr>
          <p:cNvPr id="3" name="Content Placeholder 2">
            <a:extLst>
              <a:ext uri="{FF2B5EF4-FFF2-40B4-BE49-F238E27FC236}">
                <a16:creationId xmlns:a16="http://schemas.microsoft.com/office/drawing/2014/main" id="{ED499FC1-3B8D-3A56-B74C-9413AA679C27}"/>
              </a:ext>
            </a:extLst>
          </p:cNvPr>
          <p:cNvSpPr>
            <a:spLocks noGrp="1"/>
          </p:cNvSpPr>
          <p:nvPr>
            <p:ph idx="1"/>
          </p:nvPr>
        </p:nvSpPr>
        <p:spPr>
          <a:xfrm>
            <a:off x="838200" y="1305026"/>
            <a:ext cx="10515600" cy="2585839"/>
          </a:xfrm>
        </p:spPr>
        <p:txBody>
          <a:bodyPr/>
          <a:lstStyle/>
          <a:p>
            <a:pPr>
              <a:buFont typeface="Wingdings" panose="05000000000000000000" pitchFamily="2" charset="2"/>
              <a:buChar char="v"/>
            </a:pPr>
            <a:r>
              <a:rPr lang="en-US" sz="2600" b="1" spc="5" dirty="0"/>
              <a:t>Which </a:t>
            </a:r>
            <a:r>
              <a:rPr lang="en-US" sz="2600" b="1" dirty="0"/>
              <a:t>of </a:t>
            </a:r>
            <a:r>
              <a:rPr lang="en-US" sz="2600" b="1" spc="5" dirty="0"/>
              <a:t>the </a:t>
            </a:r>
            <a:r>
              <a:rPr lang="en-US" sz="2600" b="1" spc="-20" dirty="0"/>
              <a:t>following </a:t>
            </a:r>
            <a:r>
              <a:rPr lang="en-US" sz="2600" b="1" dirty="0"/>
              <a:t>muscles is not supplied</a:t>
            </a:r>
            <a:r>
              <a:rPr lang="en-US" sz="2600" b="1" spc="-70" dirty="0"/>
              <a:t> </a:t>
            </a:r>
            <a:r>
              <a:rPr lang="en-US" sz="2600" b="1" spc="-10" dirty="0"/>
              <a:t>by</a:t>
            </a:r>
            <a:r>
              <a:rPr lang="en-US" sz="2600" b="1" spc="-5" dirty="0"/>
              <a:t> </a:t>
            </a:r>
            <a:r>
              <a:rPr lang="en-US" sz="2600" b="1" dirty="0"/>
              <a:t>the</a:t>
            </a:r>
            <a:r>
              <a:rPr lang="en-US" sz="2600" b="1" spc="-35" dirty="0"/>
              <a:t> </a:t>
            </a:r>
            <a:r>
              <a:rPr lang="en-US" sz="2600" b="1" spc="-5" dirty="0"/>
              <a:t>nerve</a:t>
            </a:r>
            <a:r>
              <a:rPr lang="en-US" sz="2600" b="1" spc="-20" dirty="0"/>
              <a:t> </a:t>
            </a:r>
            <a:r>
              <a:rPr lang="en-US" sz="2600" b="1" spc="-10" dirty="0"/>
              <a:t>that</a:t>
            </a:r>
            <a:r>
              <a:rPr lang="en-US" sz="2600" b="1" spc="-25" dirty="0"/>
              <a:t> </a:t>
            </a:r>
            <a:r>
              <a:rPr lang="en-US" sz="2600" b="1" dirty="0"/>
              <a:t>supplies</a:t>
            </a:r>
            <a:r>
              <a:rPr lang="en-US" sz="2600" b="1" spc="-55" dirty="0"/>
              <a:t> </a:t>
            </a:r>
            <a:r>
              <a:rPr lang="en-US" sz="2600" b="1" dirty="0"/>
              <a:t>the </a:t>
            </a:r>
            <a:r>
              <a:rPr lang="en-US" sz="2600" b="1" spc="-890" dirty="0"/>
              <a:t> </a:t>
            </a:r>
            <a:r>
              <a:rPr lang="en-US" sz="2600" b="1" spc="-5" dirty="0">
                <a:solidFill>
                  <a:srgbClr val="6F96C1"/>
                </a:solidFill>
              </a:rPr>
              <a:t>blue</a:t>
            </a:r>
            <a:r>
              <a:rPr lang="en-US" sz="2600" b="1" spc="-50" dirty="0">
                <a:solidFill>
                  <a:srgbClr val="6F96C1"/>
                </a:solidFill>
              </a:rPr>
              <a:t> </a:t>
            </a:r>
            <a:r>
              <a:rPr lang="en-US" sz="2600" b="1" spc="-15" dirty="0">
                <a:solidFill>
                  <a:srgbClr val="6F96C1"/>
                </a:solidFill>
              </a:rPr>
              <a:t>area</a:t>
            </a:r>
            <a:endParaRPr lang="en-US" sz="2600" b="1" dirty="0">
              <a:solidFill>
                <a:srgbClr val="6F96C1"/>
              </a:solidFill>
            </a:endParaRPr>
          </a:p>
          <a:p>
            <a:pPr marL="914400" lvl="1" indent="-457200">
              <a:buFont typeface="+mj-lt"/>
              <a:buAutoNum type="alphaLcPeriod"/>
            </a:pPr>
            <a:r>
              <a:rPr lang="en-US" sz="2200" dirty="0">
                <a:solidFill>
                  <a:srgbClr val="FF0000"/>
                </a:solidFill>
              </a:rPr>
              <a:t>Adductor pollicis</a:t>
            </a:r>
          </a:p>
          <a:p>
            <a:pPr marL="914400" lvl="1" indent="-457200">
              <a:buFont typeface="+mj-lt"/>
              <a:buAutoNum type="alphaLcPeriod"/>
            </a:pPr>
            <a:r>
              <a:rPr lang="en-US" sz="2200" dirty="0"/>
              <a:t>Flexor pollicis brevis </a:t>
            </a:r>
          </a:p>
          <a:p>
            <a:pPr marL="914400" lvl="1" indent="-457200">
              <a:buFont typeface="+mj-lt"/>
              <a:buAutoNum type="alphaLcPeriod"/>
            </a:pPr>
            <a:r>
              <a:rPr lang="en-US" sz="2200" dirty="0"/>
              <a:t>1</a:t>
            </a:r>
            <a:r>
              <a:rPr lang="en-US" sz="2200" baseline="30000" dirty="0"/>
              <a:t>st</a:t>
            </a:r>
            <a:r>
              <a:rPr lang="en-US" sz="2200" dirty="0"/>
              <a:t> thenar </a:t>
            </a:r>
          </a:p>
          <a:p>
            <a:pPr marL="914400" lvl="1" indent="-457200">
              <a:buFont typeface="+mj-lt"/>
              <a:buAutoNum type="alphaLcPeriod"/>
            </a:pPr>
            <a:r>
              <a:rPr lang="en-US" sz="2200" dirty="0"/>
              <a:t>2</a:t>
            </a:r>
            <a:r>
              <a:rPr lang="en-US" sz="2200" baseline="30000" dirty="0"/>
              <a:t>nd</a:t>
            </a:r>
            <a:r>
              <a:rPr lang="en-US" sz="2200" dirty="0"/>
              <a:t> thenar</a:t>
            </a:r>
          </a:p>
        </p:txBody>
      </p:sp>
      <p:pic>
        <p:nvPicPr>
          <p:cNvPr id="5" name="object 5">
            <a:extLst>
              <a:ext uri="{FF2B5EF4-FFF2-40B4-BE49-F238E27FC236}">
                <a16:creationId xmlns:a16="http://schemas.microsoft.com/office/drawing/2014/main" id="{CA535463-0878-8A1A-314B-966A4375B790}"/>
              </a:ext>
            </a:extLst>
          </p:cNvPr>
          <p:cNvPicPr>
            <a:picLocks noGrp="1"/>
          </p:cNvPicPr>
          <p:nvPr>
            <p:ph sz="half" idx="4294967295"/>
          </p:nvPr>
        </p:nvPicPr>
        <p:blipFill>
          <a:blip r:embed="rId2" cstate="print"/>
          <a:stretch>
            <a:fillRect/>
          </a:stretch>
        </p:blipFill>
        <p:spPr>
          <a:xfrm>
            <a:off x="8293871" y="1817138"/>
            <a:ext cx="3059929" cy="2073727"/>
          </a:xfrm>
          <a:prstGeom prst="rect">
            <a:avLst/>
          </a:prstGeom>
        </p:spPr>
      </p:pic>
      <p:sp>
        <p:nvSpPr>
          <p:cNvPr id="4" name="TextBox 3">
            <a:extLst>
              <a:ext uri="{FF2B5EF4-FFF2-40B4-BE49-F238E27FC236}">
                <a16:creationId xmlns:a16="http://schemas.microsoft.com/office/drawing/2014/main" id="{5FEA844F-A4D7-EC94-0FB1-A09C6CE4FF25}"/>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6" name="Content Placeholder 2">
            <a:extLst>
              <a:ext uri="{FF2B5EF4-FFF2-40B4-BE49-F238E27FC236}">
                <a16:creationId xmlns:a16="http://schemas.microsoft.com/office/drawing/2014/main" id="{378978B2-5C2F-2423-34AE-41163DFB87D2}"/>
              </a:ext>
            </a:extLst>
          </p:cNvPr>
          <p:cNvSpPr txBox="1">
            <a:spLocks/>
          </p:cNvSpPr>
          <p:nvPr/>
        </p:nvSpPr>
        <p:spPr>
          <a:xfrm>
            <a:off x="838199" y="3979764"/>
            <a:ext cx="10515599" cy="243036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Which of these muscles is supplied by nerve which highlighted with </a:t>
            </a:r>
            <a:r>
              <a:rPr lang="en-US" b="1" dirty="0">
                <a:solidFill>
                  <a:srgbClr val="05A750"/>
                </a:solidFill>
              </a:rPr>
              <a:t>green color </a:t>
            </a:r>
          </a:p>
          <a:p>
            <a:pPr marL="914400" lvl="1" indent="-457200">
              <a:buFont typeface="+mj-lt"/>
              <a:buAutoNum type="alphaLcPeriod"/>
            </a:pPr>
            <a:r>
              <a:rPr lang="en-US" dirty="0">
                <a:solidFill>
                  <a:srgbClr val="FF0000"/>
                </a:solidFill>
              </a:rPr>
              <a:t>Adductor pollicis</a:t>
            </a:r>
          </a:p>
          <a:p>
            <a:pPr marL="914400" lvl="1" indent="-457200">
              <a:buFont typeface="+mj-lt"/>
              <a:buAutoNum type="alphaLcPeriod"/>
            </a:pPr>
            <a:r>
              <a:rPr lang="en-US" dirty="0"/>
              <a:t>1st lumbrical</a:t>
            </a:r>
          </a:p>
          <a:p>
            <a:pPr marL="914400" lvl="1" indent="-457200">
              <a:buFont typeface="+mj-lt"/>
              <a:buAutoNum type="alphaLcPeriod"/>
            </a:pPr>
            <a:r>
              <a:rPr lang="en-US" dirty="0"/>
              <a:t>Second lumbrical</a:t>
            </a:r>
          </a:p>
          <a:p>
            <a:pPr marL="914400" lvl="1" indent="-457200">
              <a:buFont typeface="+mj-lt"/>
              <a:buAutoNum type="alphaLcPeriod"/>
            </a:pPr>
            <a:r>
              <a:rPr lang="en-US" dirty="0" err="1"/>
              <a:t>Oppones</a:t>
            </a:r>
            <a:r>
              <a:rPr lang="en-US" dirty="0"/>
              <a:t> policies</a:t>
            </a:r>
          </a:p>
          <a:p>
            <a:pPr marL="914400" lvl="1" indent="-457200">
              <a:buFont typeface="+mj-lt"/>
              <a:buAutoNum type="alphaLcPeriod"/>
            </a:pPr>
            <a:r>
              <a:rPr lang="en-US" dirty="0"/>
              <a:t>Flexor pollicis brevis</a:t>
            </a:r>
          </a:p>
          <a:p>
            <a:endParaRPr lang="en-US" dirty="0"/>
          </a:p>
        </p:txBody>
      </p:sp>
      <p:pic>
        <p:nvPicPr>
          <p:cNvPr id="7" name="object 9">
            <a:extLst>
              <a:ext uri="{FF2B5EF4-FFF2-40B4-BE49-F238E27FC236}">
                <a16:creationId xmlns:a16="http://schemas.microsoft.com/office/drawing/2014/main" id="{6367E725-309A-8A53-EA00-B4A2FE5BC972}"/>
              </a:ext>
            </a:extLst>
          </p:cNvPr>
          <p:cNvPicPr>
            <a:picLocks/>
          </p:cNvPicPr>
          <p:nvPr/>
        </p:nvPicPr>
        <p:blipFill>
          <a:blip r:embed="rId3" cstate="print"/>
          <a:stretch>
            <a:fillRect/>
          </a:stretch>
        </p:blipFill>
        <p:spPr>
          <a:xfrm>
            <a:off x="7758111" y="4491877"/>
            <a:ext cx="3595687" cy="1678893"/>
          </a:xfrm>
          <a:prstGeom prst="rect">
            <a:avLst/>
          </a:prstGeom>
        </p:spPr>
      </p:pic>
    </p:spTree>
    <p:extLst>
      <p:ext uri="{BB962C8B-B14F-4D97-AF65-F5344CB8AC3E}">
        <p14:creationId xmlns:p14="http://schemas.microsoft.com/office/powerpoint/2010/main" val="3985518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85AC-AA00-DB3F-7B8A-B098326B85A0}"/>
              </a:ext>
            </a:extLst>
          </p:cNvPr>
          <p:cNvSpPr>
            <a:spLocks noGrp="1"/>
          </p:cNvSpPr>
          <p:nvPr>
            <p:ph type="title"/>
          </p:nvPr>
        </p:nvSpPr>
        <p:spPr/>
        <p:txBody>
          <a:bodyPr>
            <a:normAutofit fontScale="90000"/>
          </a:bodyPr>
          <a:lstStyle/>
          <a:p>
            <a:r>
              <a:rPr lang="en-US" dirty="0"/>
              <a:t>Fracture classification – 6.Soft tissue involvement</a:t>
            </a:r>
          </a:p>
        </p:txBody>
      </p:sp>
      <p:sp>
        <p:nvSpPr>
          <p:cNvPr id="5" name="Content Placeholder 4">
            <a:extLst>
              <a:ext uri="{FF2B5EF4-FFF2-40B4-BE49-F238E27FC236}">
                <a16:creationId xmlns:a16="http://schemas.microsoft.com/office/drawing/2014/main" id="{9109B86E-A881-4F58-B3D5-6A09A383CD6F}"/>
              </a:ext>
            </a:extLst>
          </p:cNvPr>
          <p:cNvSpPr>
            <a:spLocks noGrp="1"/>
          </p:cNvSpPr>
          <p:nvPr>
            <p:ph idx="1"/>
          </p:nvPr>
        </p:nvSpPr>
        <p:spPr/>
        <p:txBody>
          <a:bodyPr/>
          <a:lstStyle/>
          <a:p>
            <a:r>
              <a:rPr lang="en-US" b="1" dirty="0"/>
              <a:t>Closed fracture</a:t>
            </a:r>
            <a:r>
              <a:rPr lang="en-US" dirty="0"/>
              <a:t>: intact soft tissue; does not come into contact with the outside environment</a:t>
            </a:r>
          </a:p>
          <a:p>
            <a:r>
              <a:rPr lang="en-US" b="1" dirty="0"/>
              <a:t>Open fracture</a:t>
            </a:r>
            <a:r>
              <a:rPr lang="en-US" dirty="0"/>
              <a:t>: communicate between bone through traumatic wound to outer environment</a:t>
            </a:r>
          </a:p>
          <a:p>
            <a:pPr lvl="1"/>
            <a:r>
              <a:rPr lang="en-US" b="1" dirty="0"/>
              <a:t>Management</a:t>
            </a:r>
            <a:r>
              <a:rPr lang="en-US" dirty="0"/>
              <a:t>: </a:t>
            </a:r>
            <a:r>
              <a:rPr lang="en-US" dirty="0">
                <a:solidFill>
                  <a:srgbClr val="FF0000"/>
                </a:solidFill>
              </a:rPr>
              <a:t>4As</a:t>
            </a:r>
          </a:p>
          <a:p>
            <a:pPr marL="1371600" lvl="2" indent="-457200">
              <a:buFont typeface="+mj-lt"/>
              <a:buAutoNum type="arabicPeriod"/>
            </a:pPr>
            <a:r>
              <a:rPr lang="en-US" sz="2400" dirty="0"/>
              <a:t>Analgesia</a:t>
            </a:r>
          </a:p>
          <a:p>
            <a:pPr marL="1371600" lvl="2" indent="-457200">
              <a:buFont typeface="+mj-lt"/>
              <a:buAutoNum type="arabicPeriod"/>
            </a:pPr>
            <a:r>
              <a:rPr lang="en-US" sz="2400" dirty="0"/>
              <a:t>Anti-tetanus</a:t>
            </a:r>
          </a:p>
          <a:p>
            <a:pPr marL="1371600" lvl="2" indent="-457200">
              <a:buFont typeface="+mj-lt"/>
              <a:buAutoNum type="arabicPeriod"/>
            </a:pPr>
            <a:r>
              <a:rPr lang="en-US" sz="2400" dirty="0"/>
              <a:t>Adequate irrigation and debridement within 4-8 </a:t>
            </a:r>
            <a:r>
              <a:rPr lang="en-US" sz="2400" dirty="0" err="1"/>
              <a:t>hrs</a:t>
            </a:r>
            <a:endParaRPr lang="en-US" sz="2400" dirty="0"/>
          </a:p>
          <a:p>
            <a:pPr marL="1371600" lvl="2" indent="-457200">
              <a:buFont typeface="+mj-lt"/>
              <a:buAutoNum type="arabicPeriod"/>
            </a:pPr>
            <a:r>
              <a:rPr lang="en-US" sz="2400" dirty="0"/>
              <a:t>Antibiotic prophylaxis: first or second generation cephalosporine + aminoglycoside (high energy) + penicillin (barnyard). </a:t>
            </a:r>
          </a:p>
          <a:p>
            <a:pPr marL="1371600" lvl="2" indent="-457200">
              <a:buFont typeface="+mj-lt"/>
              <a:buAutoNum type="arabicPeriod"/>
            </a:pPr>
            <a:endParaRPr lang="en-US" sz="2400" dirty="0"/>
          </a:p>
        </p:txBody>
      </p:sp>
    </p:spTree>
    <p:extLst>
      <p:ext uri="{BB962C8B-B14F-4D97-AF65-F5344CB8AC3E}">
        <p14:creationId xmlns:p14="http://schemas.microsoft.com/office/powerpoint/2010/main" val="319781182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B6647-6674-40EF-5061-E5024EE8F98D}"/>
              </a:ext>
            </a:extLst>
          </p:cNvPr>
          <p:cNvSpPr>
            <a:spLocks noGrp="1"/>
          </p:cNvSpPr>
          <p:nvPr>
            <p:ph type="title"/>
          </p:nvPr>
        </p:nvSpPr>
        <p:spPr/>
        <p:txBody>
          <a:bodyPr>
            <a:normAutofit/>
          </a:bodyPr>
          <a:lstStyle/>
          <a:p>
            <a:r>
              <a:rPr lang="en-US" dirty="0"/>
              <a:t>Hand infections &amp; Common Hand Disorders</a:t>
            </a:r>
          </a:p>
        </p:txBody>
      </p:sp>
      <p:sp>
        <p:nvSpPr>
          <p:cNvPr id="3" name="Text Placeholder 2">
            <a:extLst>
              <a:ext uri="{FF2B5EF4-FFF2-40B4-BE49-F238E27FC236}">
                <a16:creationId xmlns:a16="http://schemas.microsoft.com/office/drawing/2014/main" id="{77303786-DB8A-3BAF-2B71-1B5A19F6A66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1428224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CAA5FE-0AF8-A9F3-C0EB-A2490FFD51E4}"/>
              </a:ext>
            </a:extLst>
          </p:cNvPr>
          <p:cNvSpPr>
            <a:spLocks noGrp="1"/>
          </p:cNvSpPr>
          <p:nvPr>
            <p:ph type="title"/>
          </p:nvPr>
        </p:nvSpPr>
        <p:spPr/>
        <p:txBody>
          <a:bodyPr/>
          <a:lstStyle/>
          <a:p>
            <a:r>
              <a:rPr lang="en-US" dirty="0"/>
              <a:t>Hand infection – Principles of treatment</a:t>
            </a:r>
          </a:p>
        </p:txBody>
      </p:sp>
      <p:sp>
        <p:nvSpPr>
          <p:cNvPr id="5" name="Content Placeholder 4">
            <a:extLst>
              <a:ext uri="{FF2B5EF4-FFF2-40B4-BE49-F238E27FC236}">
                <a16:creationId xmlns:a16="http://schemas.microsoft.com/office/drawing/2014/main" id="{B2B3CC24-C2B5-183D-2ADE-1ACE499448C4}"/>
              </a:ext>
            </a:extLst>
          </p:cNvPr>
          <p:cNvSpPr>
            <a:spLocks noGrp="1"/>
          </p:cNvSpPr>
          <p:nvPr>
            <p:ph idx="1"/>
          </p:nvPr>
        </p:nvSpPr>
        <p:spPr>
          <a:xfrm>
            <a:off x="838200" y="1268082"/>
            <a:ext cx="6728927" cy="4871938"/>
          </a:xfrm>
        </p:spPr>
        <p:txBody>
          <a:bodyPr>
            <a:normAutofit fontScale="92500" lnSpcReduction="10000"/>
          </a:bodyPr>
          <a:lstStyle/>
          <a:p>
            <a:r>
              <a:rPr lang="en-US" b="1" dirty="0"/>
              <a:t>Antibiotics</a:t>
            </a:r>
          </a:p>
          <a:p>
            <a:pPr lvl="1"/>
            <a:r>
              <a:rPr lang="en-US" dirty="0"/>
              <a:t>flucloxacillin, fucidic acid or cephalosporin</a:t>
            </a:r>
          </a:p>
          <a:p>
            <a:r>
              <a:rPr lang="en-US" b="1" dirty="0"/>
              <a:t>Rest, splintage and elevation</a:t>
            </a:r>
          </a:p>
          <a:p>
            <a:pPr lvl="1"/>
            <a:r>
              <a:rPr lang="en-US" dirty="0"/>
              <a:t>The hand must be splinted in the position of safe immobilization </a:t>
            </a:r>
          </a:p>
          <a:p>
            <a:pPr lvl="2"/>
            <a:r>
              <a:rPr lang="en-US" dirty="0"/>
              <a:t>With the wrist slightly extended</a:t>
            </a:r>
          </a:p>
          <a:p>
            <a:pPr lvl="2"/>
            <a:r>
              <a:rPr lang="en-US" dirty="0"/>
              <a:t> The MCP joints in full flexion</a:t>
            </a:r>
          </a:p>
          <a:p>
            <a:pPr lvl="2"/>
            <a:r>
              <a:rPr lang="en-US" dirty="0"/>
              <a:t> The IP joints extended </a:t>
            </a:r>
          </a:p>
          <a:p>
            <a:pPr lvl="2"/>
            <a:r>
              <a:rPr lang="en-US" dirty="0"/>
              <a:t> the thumb in abduction </a:t>
            </a:r>
          </a:p>
          <a:p>
            <a:r>
              <a:rPr lang="en-US" b="1" dirty="0"/>
              <a:t>Drainage</a:t>
            </a:r>
          </a:p>
          <a:p>
            <a:pPr lvl="1"/>
            <a:r>
              <a:rPr lang="en-US" dirty="0"/>
              <a:t>The incision should be planned to give access to the abscess without causing injury to other structures but never at right angles across a skin crease</a:t>
            </a:r>
          </a:p>
          <a:p>
            <a:r>
              <a:rPr lang="en-US" b="1" dirty="0"/>
              <a:t>Rehabilitation</a:t>
            </a:r>
            <a:endParaRPr lang="en-US" dirty="0"/>
          </a:p>
          <a:p>
            <a:endParaRPr lang="en-US" dirty="0"/>
          </a:p>
        </p:txBody>
      </p:sp>
      <p:grpSp>
        <p:nvGrpSpPr>
          <p:cNvPr id="8" name="Group 7">
            <a:extLst>
              <a:ext uri="{FF2B5EF4-FFF2-40B4-BE49-F238E27FC236}">
                <a16:creationId xmlns:a16="http://schemas.microsoft.com/office/drawing/2014/main" id="{0CB080B3-6081-EC78-4E15-32BF89C5805A}"/>
              </a:ext>
            </a:extLst>
          </p:cNvPr>
          <p:cNvGrpSpPr/>
          <p:nvPr/>
        </p:nvGrpSpPr>
        <p:grpSpPr>
          <a:xfrm>
            <a:off x="7758031" y="1268082"/>
            <a:ext cx="3595770" cy="4069028"/>
            <a:chOff x="7679094" y="1775263"/>
            <a:chExt cx="4512906" cy="5106873"/>
          </a:xfrm>
        </p:grpSpPr>
        <p:pic>
          <p:nvPicPr>
            <p:cNvPr id="6" name="صورة 3">
              <a:extLst>
                <a:ext uri="{FF2B5EF4-FFF2-40B4-BE49-F238E27FC236}">
                  <a16:creationId xmlns:a16="http://schemas.microsoft.com/office/drawing/2014/main" id="{7997E18E-53FD-1DD5-1A41-B2097ABAD1E1}"/>
                </a:ext>
              </a:extLst>
            </p:cNvPr>
            <p:cNvPicPr>
              <a:picLocks noChangeAspect="1"/>
            </p:cNvPicPr>
            <p:nvPr/>
          </p:nvPicPr>
          <p:blipFill rotWithShape="1">
            <a:blip r:embed="rId2"/>
            <a:srcRect l="722"/>
            <a:stretch/>
          </p:blipFill>
          <p:spPr>
            <a:xfrm>
              <a:off x="7679094" y="1775263"/>
              <a:ext cx="4512906" cy="2497192"/>
            </a:xfrm>
            <a:prstGeom prst="rect">
              <a:avLst/>
            </a:prstGeom>
            <a:ln>
              <a:noFill/>
            </a:ln>
            <a:effectLst>
              <a:outerShdw blurRad="292100" dist="139700" dir="2700000" algn="tl" rotWithShape="0">
                <a:srgbClr val="333333">
                  <a:alpha val="65000"/>
                </a:srgbClr>
              </a:outerShdw>
            </a:effectLst>
          </p:spPr>
        </p:pic>
        <p:pic>
          <p:nvPicPr>
            <p:cNvPr id="7" name="صورة 4">
              <a:extLst>
                <a:ext uri="{FF2B5EF4-FFF2-40B4-BE49-F238E27FC236}">
                  <a16:creationId xmlns:a16="http://schemas.microsoft.com/office/drawing/2014/main" id="{38DE3278-BB06-BD98-A782-7FC2D88269CD}"/>
                </a:ext>
              </a:extLst>
            </p:cNvPr>
            <p:cNvPicPr>
              <a:picLocks noChangeAspect="1"/>
            </p:cNvPicPr>
            <p:nvPr/>
          </p:nvPicPr>
          <p:blipFill>
            <a:blip r:embed="rId3"/>
            <a:stretch>
              <a:fillRect/>
            </a:stretch>
          </p:blipFill>
          <p:spPr>
            <a:xfrm>
              <a:off x="7679094" y="4272455"/>
              <a:ext cx="4512906" cy="2609681"/>
            </a:xfrm>
            <a:prstGeom prst="rect">
              <a:avLst/>
            </a:prstGeom>
            <a:ln>
              <a:noFill/>
            </a:ln>
            <a:effectLst>
              <a:outerShdw blurRad="292100" dist="139700" dir="2700000" algn="tl" rotWithShape="0">
                <a:srgbClr val="333333">
                  <a:alpha val="65000"/>
                </a:srgbClr>
              </a:outerShdw>
            </a:effectLst>
          </p:spPr>
        </p:pic>
      </p:grpSp>
      <p:pic>
        <p:nvPicPr>
          <p:cNvPr id="9" name="Picture 2" descr="1,440 Low yield Images, Stock Photos &amp; Vectors | Shutterstock">
            <a:extLst>
              <a:ext uri="{FF2B5EF4-FFF2-40B4-BE49-F238E27FC236}">
                <a16:creationId xmlns:a16="http://schemas.microsoft.com/office/drawing/2014/main" id="{1118CFEF-56C3-52F1-5EFE-456152A581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5" t="3644" r="2147" b="8892"/>
          <a:stretch/>
        </p:blipFill>
        <p:spPr bwMode="auto">
          <a:xfrm>
            <a:off x="1" y="2"/>
            <a:ext cx="1538800" cy="57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258430"/>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C64E9-6A1C-0847-6ECB-87ED78778EB4}"/>
              </a:ext>
            </a:extLst>
          </p:cNvPr>
          <p:cNvSpPr>
            <a:spLocks noGrp="1"/>
          </p:cNvSpPr>
          <p:nvPr>
            <p:ph type="title"/>
          </p:nvPr>
        </p:nvSpPr>
        <p:spPr/>
        <p:txBody>
          <a:bodyPr/>
          <a:lstStyle/>
          <a:p>
            <a:r>
              <a:rPr lang="en-US" dirty="0"/>
              <a:t>Cellulitis</a:t>
            </a:r>
          </a:p>
        </p:txBody>
      </p:sp>
      <p:sp>
        <p:nvSpPr>
          <p:cNvPr id="3" name="Content Placeholder 2">
            <a:extLst>
              <a:ext uri="{FF2B5EF4-FFF2-40B4-BE49-F238E27FC236}">
                <a16:creationId xmlns:a16="http://schemas.microsoft.com/office/drawing/2014/main" id="{9441DFEA-92B9-8B2A-C696-25F7B860BC62}"/>
              </a:ext>
            </a:extLst>
          </p:cNvPr>
          <p:cNvSpPr>
            <a:spLocks noGrp="1"/>
          </p:cNvSpPr>
          <p:nvPr>
            <p:ph idx="1"/>
          </p:nvPr>
        </p:nvSpPr>
        <p:spPr/>
        <p:txBody>
          <a:bodyPr/>
          <a:lstStyle/>
          <a:p>
            <a:r>
              <a:rPr lang="en-US" b="1" dirty="0"/>
              <a:t>Definition</a:t>
            </a:r>
            <a:r>
              <a:rPr lang="en-US" dirty="0"/>
              <a:t>: Acute inflammation of the connective tissue of the skin</a:t>
            </a:r>
            <a:endParaRPr lang="en-US" b="1" dirty="0"/>
          </a:p>
          <a:p>
            <a:r>
              <a:rPr lang="en-US" b="1" dirty="0"/>
              <a:t>Etiology</a:t>
            </a:r>
            <a:r>
              <a:rPr lang="en-US" dirty="0"/>
              <a:t>: Most common: Streptococcus, Staphylococcus</a:t>
            </a:r>
          </a:p>
          <a:p>
            <a:r>
              <a:rPr lang="en-US" b="1" dirty="0"/>
              <a:t>Clinical features</a:t>
            </a:r>
            <a:r>
              <a:rPr lang="en-US" dirty="0"/>
              <a:t>: Red, hot, irritated and painful “Tight, glossy, "stretched" appearance of the skin“ with Skin lesion or rash (macule)</a:t>
            </a:r>
          </a:p>
          <a:p>
            <a:r>
              <a:rPr lang="en-US" b="1" dirty="0"/>
              <a:t>Treatment</a:t>
            </a:r>
            <a:r>
              <a:rPr lang="en-US" dirty="0"/>
              <a:t>: </a:t>
            </a:r>
            <a:r>
              <a:rPr lang="en-US" sz="2800" dirty="0"/>
              <a:t>Antibiotic / NSAID / S</a:t>
            </a:r>
            <a:r>
              <a:rPr lang="en-US" sz="2800" dirty="0">
                <a:latin typeface="Times New Roman" pitchFamily="18" charset="0"/>
                <a:cs typeface="Times New Roman" pitchFamily="18" charset="0"/>
              </a:rPr>
              <a:t>plintage</a:t>
            </a:r>
            <a:r>
              <a:rPr lang="en-US" sz="2800" dirty="0"/>
              <a:t> </a:t>
            </a:r>
          </a:p>
          <a:p>
            <a:endParaRPr lang="en-US" dirty="0"/>
          </a:p>
        </p:txBody>
      </p:sp>
      <p:pic>
        <p:nvPicPr>
          <p:cNvPr id="4" name="Picture 2" descr="1,440 Low yield Images, Stock Photos &amp; Vectors | Shutterstock">
            <a:extLst>
              <a:ext uri="{FF2B5EF4-FFF2-40B4-BE49-F238E27FC236}">
                <a16:creationId xmlns:a16="http://schemas.microsoft.com/office/drawing/2014/main" id="{ED2A9814-A0AA-6478-38B1-77634652C8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5" t="3644" r="2147" b="8892"/>
          <a:stretch/>
        </p:blipFill>
        <p:spPr bwMode="auto">
          <a:xfrm>
            <a:off x="0" y="1"/>
            <a:ext cx="2027823" cy="762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16067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9962F-DCD7-ADEE-88FD-D46FE5814BAA}"/>
              </a:ext>
            </a:extLst>
          </p:cNvPr>
          <p:cNvSpPr>
            <a:spLocks noGrp="1"/>
          </p:cNvSpPr>
          <p:nvPr>
            <p:ph type="title"/>
          </p:nvPr>
        </p:nvSpPr>
        <p:spPr/>
        <p:txBody>
          <a:bodyPr/>
          <a:lstStyle/>
          <a:p>
            <a:r>
              <a:rPr lang="en-US" dirty="0"/>
              <a:t>Paronychia</a:t>
            </a:r>
          </a:p>
        </p:txBody>
      </p:sp>
      <p:sp>
        <p:nvSpPr>
          <p:cNvPr id="3" name="Content Placeholder 2">
            <a:extLst>
              <a:ext uri="{FF2B5EF4-FFF2-40B4-BE49-F238E27FC236}">
                <a16:creationId xmlns:a16="http://schemas.microsoft.com/office/drawing/2014/main" id="{5329F383-BD0C-9551-A1BB-5783903CA923}"/>
              </a:ext>
            </a:extLst>
          </p:cNvPr>
          <p:cNvSpPr>
            <a:spLocks noGrp="1"/>
          </p:cNvSpPr>
          <p:nvPr>
            <p:ph idx="1"/>
          </p:nvPr>
        </p:nvSpPr>
        <p:spPr>
          <a:xfrm>
            <a:off x="838200" y="1268082"/>
            <a:ext cx="10515600" cy="5029200"/>
          </a:xfrm>
        </p:spPr>
        <p:txBody>
          <a:bodyPr>
            <a:normAutofit lnSpcReduction="10000"/>
          </a:bodyPr>
          <a:lstStyle/>
          <a:p>
            <a:r>
              <a:rPr lang="en-US" b="1" dirty="0"/>
              <a:t>Definition</a:t>
            </a:r>
            <a:r>
              <a:rPr lang="en-US" dirty="0"/>
              <a:t>: </a:t>
            </a:r>
            <a:r>
              <a:rPr lang="en-US" sz="2600" dirty="0"/>
              <a:t>infection of the perionychium (also called eponychium), which is the epidermis bordering the nail ,it is the commonest hand infection</a:t>
            </a:r>
          </a:p>
          <a:p>
            <a:r>
              <a:rPr lang="en-US" b="1" dirty="0"/>
              <a:t>Etiology</a:t>
            </a:r>
            <a:r>
              <a:rPr lang="en-US" dirty="0"/>
              <a:t>: </a:t>
            </a:r>
            <a:r>
              <a:rPr lang="en-US" sz="2600" dirty="0"/>
              <a:t>Staphylococcus aureus and Streptococcus pyogenes</a:t>
            </a:r>
          </a:p>
          <a:p>
            <a:r>
              <a:rPr lang="en-US" b="1" dirty="0"/>
              <a:t>Clinical features</a:t>
            </a:r>
            <a:r>
              <a:rPr lang="en-US" dirty="0"/>
              <a:t>: </a:t>
            </a:r>
            <a:r>
              <a:rPr lang="en-US" sz="2600" dirty="0"/>
              <a:t>The edge of the nail-fold becomes red and swollen and increasingly tender. A tiny abscess may form in the nail-fold</a:t>
            </a:r>
          </a:p>
          <a:p>
            <a:r>
              <a:rPr lang="en-US" b="1" dirty="0"/>
              <a:t>Treatment</a:t>
            </a:r>
            <a:r>
              <a:rPr lang="en-US" dirty="0"/>
              <a:t>:</a:t>
            </a:r>
          </a:p>
          <a:p>
            <a:pPr lvl="1"/>
            <a:r>
              <a:rPr lang="en-US" dirty="0"/>
              <a:t>Antibiotics and frequent warm soaks</a:t>
            </a:r>
          </a:p>
          <a:p>
            <a:pPr lvl="1"/>
            <a:r>
              <a:rPr lang="en-US" dirty="0"/>
              <a:t>If pus is present, it must be released by an Incision at the corner of the nail-fold in line with the edge of the nail</a:t>
            </a:r>
          </a:p>
          <a:p>
            <a:pPr lvl="1"/>
            <a:r>
              <a:rPr lang="en-US" dirty="0"/>
              <a:t>If pus has spread under the nail, part or all of the nail may need to be removed</a:t>
            </a:r>
          </a:p>
          <a:p>
            <a:r>
              <a:rPr lang="en-US" b="1" dirty="0"/>
              <a:t>Chronic paronychia</a:t>
            </a:r>
            <a:r>
              <a:rPr lang="en-US" dirty="0"/>
              <a:t>: </a:t>
            </a:r>
            <a:r>
              <a:rPr lang="en-US" sz="2600" dirty="0"/>
              <a:t>due to fungal infection or inadequate drainage of an acute infection</a:t>
            </a:r>
          </a:p>
        </p:txBody>
      </p:sp>
      <p:pic>
        <p:nvPicPr>
          <p:cNvPr id="4" name="صورة 4">
            <a:extLst>
              <a:ext uri="{FF2B5EF4-FFF2-40B4-BE49-F238E27FC236}">
                <a16:creationId xmlns:a16="http://schemas.microsoft.com/office/drawing/2014/main" id="{9D93F0EA-D19C-FC57-C630-E990C3A8B641}"/>
              </a:ext>
            </a:extLst>
          </p:cNvPr>
          <p:cNvPicPr>
            <a:picLocks noChangeAspect="1"/>
          </p:cNvPicPr>
          <p:nvPr/>
        </p:nvPicPr>
        <p:blipFill>
          <a:blip r:embed="rId2"/>
          <a:stretch>
            <a:fillRect/>
          </a:stretch>
        </p:blipFill>
        <p:spPr>
          <a:xfrm>
            <a:off x="10976591" y="3015"/>
            <a:ext cx="1215409" cy="1194758"/>
          </a:xfrm>
          <a:prstGeom prst="rect">
            <a:avLst/>
          </a:prstGeom>
        </p:spPr>
      </p:pic>
      <p:pic>
        <p:nvPicPr>
          <p:cNvPr id="5" name="Picture 2" descr="1,440 Low yield Images, Stock Photos &amp; Vectors | Shutterstock">
            <a:extLst>
              <a:ext uri="{FF2B5EF4-FFF2-40B4-BE49-F238E27FC236}">
                <a16:creationId xmlns:a16="http://schemas.microsoft.com/office/drawing/2014/main" id="{E952BB31-5868-2A54-93F9-8FC5034187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5" t="3644" r="2147" b="8892"/>
          <a:stretch/>
        </p:blipFill>
        <p:spPr bwMode="auto">
          <a:xfrm>
            <a:off x="0" y="1"/>
            <a:ext cx="2027823" cy="762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17101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90CFA-C50A-120E-1EF4-433EB267C6B9}"/>
              </a:ext>
            </a:extLst>
          </p:cNvPr>
          <p:cNvSpPr>
            <a:spLocks noGrp="1"/>
          </p:cNvSpPr>
          <p:nvPr>
            <p:ph type="title"/>
          </p:nvPr>
        </p:nvSpPr>
        <p:spPr/>
        <p:txBody>
          <a:bodyPr/>
          <a:lstStyle/>
          <a:p>
            <a:r>
              <a:rPr lang="en-US" dirty="0"/>
              <a:t>Pulp space infection</a:t>
            </a:r>
          </a:p>
        </p:txBody>
      </p:sp>
      <p:sp>
        <p:nvSpPr>
          <p:cNvPr id="3" name="Content Placeholder 2">
            <a:extLst>
              <a:ext uri="{FF2B5EF4-FFF2-40B4-BE49-F238E27FC236}">
                <a16:creationId xmlns:a16="http://schemas.microsoft.com/office/drawing/2014/main" id="{E389A39C-7BDA-C7E5-8C31-3CF0F440B1A0}"/>
              </a:ext>
            </a:extLst>
          </p:cNvPr>
          <p:cNvSpPr>
            <a:spLocks noGrp="1"/>
          </p:cNvSpPr>
          <p:nvPr>
            <p:ph idx="1"/>
          </p:nvPr>
        </p:nvSpPr>
        <p:spPr/>
        <p:txBody>
          <a:bodyPr/>
          <a:lstStyle/>
          <a:p>
            <a:r>
              <a:rPr lang="en-US" b="1" dirty="0"/>
              <a:t>What is the pulp space ?</a:t>
            </a:r>
          </a:p>
          <a:p>
            <a:pPr lvl="1"/>
            <a:r>
              <a:rPr lang="en-US" dirty="0"/>
              <a:t>The distal finger pad is essentially a closed fascial compartment filled with compact fat and subdivided by radiating fibrous septa</a:t>
            </a:r>
          </a:p>
          <a:p>
            <a:pPr lvl="1"/>
            <a:r>
              <a:rPr lang="en-US" dirty="0"/>
              <a:t> A rise in pressure within the pulp space causes intense pain and, if unrelieved, may threaten the terminal branches of the digital artery which supply most of the terminal phalanx</a:t>
            </a:r>
          </a:p>
          <a:p>
            <a:pPr lvl="1"/>
            <a:endParaRPr lang="en-US" dirty="0"/>
          </a:p>
        </p:txBody>
      </p:sp>
      <p:pic>
        <p:nvPicPr>
          <p:cNvPr id="4" name="صورة 5">
            <a:extLst>
              <a:ext uri="{FF2B5EF4-FFF2-40B4-BE49-F238E27FC236}">
                <a16:creationId xmlns:a16="http://schemas.microsoft.com/office/drawing/2014/main" id="{161646FB-9484-EEE2-B992-7CF24FC4A3F4}"/>
              </a:ext>
            </a:extLst>
          </p:cNvPr>
          <p:cNvPicPr>
            <a:picLocks noChangeAspect="1"/>
          </p:cNvPicPr>
          <p:nvPr/>
        </p:nvPicPr>
        <p:blipFill>
          <a:blip r:embed="rId2"/>
          <a:stretch>
            <a:fillRect/>
          </a:stretch>
        </p:blipFill>
        <p:spPr>
          <a:xfrm>
            <a:off x="1954924" y="3704051"/>
            <a:ext cx="8282152" cy="2408840"/>
          </a:xfrm>
          <a:prstGeom prst="rect">
            <a:avLst/>
          </a:prstGeom>
        </p:spPr>
      </p:pic>
      <p:pic>
        <p:nvPicPr>
          <p:cNvPr id="5" name="Picture 2" descr="1,440 Low yield Images, Stock Photos &amp; Vectors | Shutterstock">
            <a:extLst>
              <a:ext uri="{FF2B5EF4-FFF2-40B4-BE49-F238E27FC236}">
                <a16:creationId xmlns:a16="http://schemas.microsoft.com/office/drawing/2014/main" id="{093C1AEF-4E6B-1A93-3D5D-496BC5DB6C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5" t="3644" r="2147" b="8892"/>
          <a:stretch/>
        </p:blipFill>
        <p:spPr bwMode="auto">
          <a:xfrm>
            <a:off x="0" y="1"/>
            <a:ext cx="2027823" cy="762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26580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A1E55-FBA2-351B-B052-2D20581742D6}"/>
              </a:ext>
            </a:extLst>
          </p:cNvPr>
          <p:cNvSpPr>
            <a:spLocks noGrp="1"/>
          </p:cNvSpPr>
          <p:nvPr>
            <p:ph type="title"/>
          </p:nvPr>
        </p:nvSpPr>
        <p:spPr/>
        <p:txBody>
          <a:bodyPr/>
          <a:lstStyle/>
          <a:p>
            <a:r>
              <a:rPr lang="en-US" dirty="0"/>
              <a:t>Pulp space infection</a:t>
            </a:r>
          </a:p>
        </p:txBody>
      </p:sp>
      <p:sp>
        <p:nvSpPr>
          <p:cNvPr id="3" name="Content Placeholder 2">
            <a:extLst>
              <a:ext uri="{FF2B5EF4-FFF2-40B4-BE49-F238E27FC236}">
                <a16:creationId xmlns:a16="http://schemas.microsoft.com/office/drawing/2014/main" id="{DF8DAE69-F5A7-473D-9B0B-795998ACF844}"/>
              </a:ext>
            </a:extLst>
          </p:cNvPr>
          <p:cNvSpPr>
            <a:spLocks noGrp="1"/>
          </p:cNvSpPr>
          <p:nvPr>
            <p:ph idx="1"/>
          </p:nvPr>
        </p:nvSpPr>
        <p:spPr/>
        <p:txBody>
          <a:bodyPr/>
          <a:lstStyle/>
          <a:p>
            <a:r>
              <a:rPr lang="en-US" b="1" dirty="0"/>
              <a:t>Etiology</a:t>
            </a:r>
            <a:r>
              <a:rPr lang="en-US" dirty="0"/>
              <a:t>: usually due to prick or splinter injury</a:t>
            </a:r>
          </a:p>
          <a:p>
            <a:r>
              <a:rPr lang="en-US" b="1" dirty="0"/>
              <a:t>Microbes</a:t>
            </a:r>
            <a:r>
              <a:rPr lang="en-US" dirty="0"/>
              <a:t>: Staphylococcus aureus</a:t>
            </a:r>
          </a:p>
          <a:p>
            <a:r>
              <a:rPr lang="en-US" b="1" dirty="0"/>
              <a:t>Clinical features</a:t>
            </a:r>
            <a:r>
              <a:rPr lang="en-US" dirty="0"/>
              <a:t>: The fingertip is swollen, red and acutely tender </a:t>
            </a:r>
          </a:p>
          <a:p>
            <a:r>
              <a:rPr lang="en-US" b="1" dirty="0"/>
              <a:t>Treatment</a:t>
            </a:r>
            <a:r>
              <a:rPr lang="en-US" dirty="0"/>
              <a:t>: Antibiotics, if pus has formed it must be released via a small incision over the site of maximal tenderness</a:t>
            </a:r>
          </a:p>
          <a:p>
            <a:r>
              <a:rPr lang="en-US" dirty="0"/>
              <a:t> </a:t>
            </a:r>
            <a:r>
              <a:rPr lang="en-US" b="1" dirty="0"/>
              <a:t>Complications</a:t>
            </a:r>
            <a:r>
              <a:rPr lang="en-US" dirty="0"/>
              <a:t>:</a:t>
            </a:r>
          </a:p>
          <a:p>
            <a:pPr lvl="1"/>
            <a:r>
              <a:rPr lang="en-US" dirty="0"/>
              <a:t>osteomyelitis</a:t>
            </a:r>
          </a:p>
          <a:p>
            <a:pPr lvl="1"/>
            <a:r>
              <a:rPr lang="en-US" dirty="0"/>
              <a:t>sinus formation</a:t>
            </a:r>
          </a:p>
          <a:p>
            <a:pPr lvl="1"/>
            <a:r>
              <a:rPr lang="en-US" dirty="0"/>
              <a:t>digital vessel obliteration</a:t>
            </a:r>
          </a:p>
          <a:p>
            <a:pPr lvl="1"/>
            <a:r>
              <a:rPr lang="en-US" dirty="0"/>
              <a:t>flexor tenosynovitis</a:t>
            </a:r>
          </a:p>
          <a:p>
            <a:pPr lvl="1"/>
            <a:r>
              <a:rPr lang="en-US" dirty="0"/>
              <a:t>septic arthritis of DIPJ</a:t>
            </a:r>
          </a:p>
        </p:txBody>
      </p:sp>
      <p:pic>
        <p:nvPicPr>
          <p:cNvPr id="4" name="صورة 4">
            <a:extLst>
              <a:ext uri="{FF2B5EF4-FFF2-40B4-BE49-F238E27FC236}">
                <a16:creationId xmlns:a16="http://schemas.microsoft.com/office/drawing/2014/main" id="{8B920F0C-A8B0-64BF-2596-8BFF4E5A6F9D}"/>
              </a:ext>
            </a:extLst>
          </p:cNvPr>
          <p:cNvPicPr>
            <a:picLocks noChangeAspect="1"/>
          </p:cNvPicPr>
          <p:nvPr/>
        </p:nvPicPr>
        <p:blipFill rotWithShape="1">
          <a:blip r:embed="rId2"/>
          <a:srcRect l="5642" r="15090" b="12364"/>
          <a:stretch/>
        </p:blipFill>
        <p:spPr>
          <a:xfrm>
            <a:off x="7595118" y="3828910"/>
            <a:ext cx="3758682" cy="2311110"/>
          </a:xfrm>
          <a:prstGeom prst="rect">
            <a:avLst/>
          </a:prstGeom>
          <a:ln>
            <a:noFill/>
          </a:ln>
          <a:effectLst>
            <a:outerShdw blurRad="292100" dist="139700" dir="2700000" algn="tl" rotWithShape="0">
              <a:srgbClr val="333333">
                <a:alpha val="65000"/>
              </a:srgbClr>
            </a:outerShdw>
          </a:effectLst>
        </p:spPr>
      </p:pic>
      <p:pic>
        <p:nvPicPr>
          <p:cNvPr id="5" name="Picture 2" descr="1,440 Low yield Images, Stock Photos &amp; Vectors | Shutterstock">
            <a:extLst>
              <a:ext uri="{FF2B5EF4-FFF2-40B4-BE49-F238E27FC236}">
                <a16:creationId xmlns:a16="http://schemas.microsoft.com/office/drawing/2014/main" id="{1C75B31D-8AD2-DF43-1768-3E6564566D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5" t="3644" r="2147" b="8892"/>
          <a:stretch/>
        </p:blipFill>
        <p:spPr bwMode="auto">
          <a:xfrm>
            <a:off x="0" y="1"/>
            <a:ext cx="2027823" cy="762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07671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5E9E1-43D2-17B2-9517-DA3C84EB4EA5}"/>
              </a:ext>
            </a:extLst>
          </p:cNvPr>
          <p:cNvSpPr>
            <a:spLocks noGrp="1"/>
          </p:cNvSpPr>
          <p:nvPr>
            <p:ph type="title"/>
          </p:nvPr>
        </p:nvSpPr>
        <p:spPr/>
        <p:txBody>
          <a:bodyPr/>
          <a:lstStyle/>
          <a:p>
            <a:r>
              <a:rPr lang="en-US" dirty="0"/>
              <a:t>Herpetic whitlow</a:t>
            </a:r>
          </a:p>
        </p:txBody>
      </p:sp>
      <p:sp>
        <p:nvSpPr>
          <p:cNvPr id="3" name="Content Placeholder 2">
            <a:extLst>
              <a:ext uri="{FF2B5EF4-FFF2-40B4-BE49-F238E27FC236}">
                <a16:creationId xmlns:a16="http://schemas.microsoft.com/office/drawing/2014/main" id="{7BED7E21-E108-16D2-D89B-A361E737BCFE}"/>
              </a:ext>
            </a:extLst>
          </p:cNvPr>
          <p:cNvSpPr>
            <a:spLocks noGrp="1"/>
          </p:cNvSpPr>
          <p:nvPr>
            <p:ph idx="1"/>
          </p:nvPr>
        </p:nvSpPr>
        <p:spPr/>
        <p:txBody>
          <a:bodyPr/>
          <a:lstStyle/>
          <a:p>
            <a:r>
              <a:rPr lang="en-US" b="1" dirty="0"/>
              <a:t>Etiology</a:t>
            </a:r>
            <a:r>
              <a:rPr lang="en-US" dirty="0"/>
              <a:t>: HSV-1; auto-inoculation or during dental surgery</a:t>
            </a:r>
          </a:p>
          <a:p>
            <a:r>
              <a:rPr lang="en-US" b="1" dirty="0"/>
              <a:t>Clinical features</a:t>
            </a:r>
            <a:r>
              <a:rPr lang="en-US" dirty="0"/>
              <a:t>: Small vesicles form on the fingertip, then coalesce and ulcerate</a:t>
            </a:r>
          </a:p>
          <a:p>
            <a:r>
              <a:rPr lang="en-US" b="1" dirty="0"/>
              <a:t>Treatment</a:t>
            </a:r>
            <a:r>
              <a:rPr lang="en-US" dirty="0"/>
              <a:t>: </a:t>
            </a:r>
            <a:r>
              <a:rPr lang="en-US" dirty="0" err="1"/>
              <a:t>Aciclovir</a:t>
            </a:r>
            <a:endParaRPr lang="en-US" dirty="0"/>
          </a:p>
        </p:txBody>
      </p:sp>
      <p:pic>
        <p:nvPicPr>
          <p:cNvPr id="4" name="Picture 2" descr="1,440 Low yield Images, Stock Photos &amp; Vectors | Shutterstock">
            <a:extLst>
              <a:ext uri="{FF2B5EF4-FFF2-40B4-BE49-F238E27FC236}">
                <a16:creationId xmlns:a16="http://schemas.microsoft.com/office/drawing/2014/main" id="{2A56ED17-252A-C5BE-E63C-41B905B8D6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5" t="3644" r="2147" b="8892"/>
          <a:stretch/>
        </p:blipFill>
        <p:spPr bwMode="auto">
          <a:xfrm>
            <a:off x="0" y="1"/>
            <a:ext cx="2027823" cy="762339"/>
          </a:xfrm>
          <a:prstGeom prst="rect">
            <a:avLst/>
          </a:prstGeom>
          <a:noFill/>
          <a:extLst>
            <a:ext uri="{909E8E84-426E-40DD-AFC4-6F175D3DCCD1}">
              <a14:hiddenFill xmlns:a14="http://schemas.microsoft.com/office/drawing/2010/main">
                <a:solidFill>
                  <a:srgbClr val="FFFFFF"/>
                </a:solidFill>
              </a14:hiddenFill>
            </a:ext>
          </a:extLst>
        </p:spPr>
      </p:pic>
      <p:pic>
        <p:nvPicPr>
          <p:cNvPr id="5" name="عنصر نائب للمحتوى 3">
            <a:extLst>
              <a:ext uri="{FF2B5EF4-FFF2-40B4-BE49-F238E27FC236}">
                <a16:creationId xmlns:a16="http://schemas.microsoft.com/office/drawing/2014/main" id="{D6EEBFA1-0854-5734-D13B-0C4ED43D97B1}"/>
              </a:ext>
            </a:extLst>
          </p:cNvPr>
          <p:cNvPicPr>
            <a:picLocks noChangeAspect="1"/>
          </p:cNvPicPr>
          <p:nvPr/>
        </p:nvPicPr>
        <p:blipFill rotWithShape="1">
          <a:blip r:embed="rId3"/>
          <a:srcRect r="1297" b="1598"/>
          <a:stretch/>
        </p:blipFill>
        <p:spPr>
          <a:xfrm>
            <a:off x="4097550" y="3778340"/>
            <a:ext cx="3996900" cy="22223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038600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52160-94FB-8E3B-D9F4-3FB22779736C}"/>
              </a:ext>
            </a:extLst>
          </p:cNvPr>
          <p:cNvSpPr>
            <a:spLocks noGrp="1"/>
          </p:cNvSpPr>
          <p:nvPr>
            <p:ph type="title"/>
          </p:nvPr>
        </p:nvSpPr>
        <p:spPr/>
        <p:txBody>
          <a:bodyPr/>
          <a:lstStyle/>
          <a:p>
            <a:r>
              <a:rPr lang="en-US" dirty="0"/>
              <a:t>Deep fascial space infection</a:t>
            </a:r>
          </a:p>
        </p:txBody>
      </p:sp>
      <p:sp>
        <p:nvSpPr>
          <p:cNvPr id="3" name="Content Placeholder 2">
            <a:extLst>
              <a:ext uri="{FF2B5EF4-FFF2-40B4-BE49-F238E27FC236}">
                <a16:creationId xmlns:a16="http://schemas.microsoft.com/office/drawing/2014/main" id="{2B5A33D4-FA36-5C10-CAFA-258D4699F4EA}"/>
              </a:ext>
            </a:extLst>
          </p:cNvPr>
          <p:cNvSpPr>
            <a:spLocks noGrp="1"/>
          </p:cNvSpPr>
          <p:nvPr>
            <p:ph idx="1"/>
          </p:nvPr>
        </p:nvSpPr>
        <p:spPr/>
        <p:txBody>
          <a:bodyPr/>
          <a:lstStyle/>
          <a:p>
            <a:r>
              <a:rPr lang="en-US" b="1" dirty="0"/>
              <a:t>Etiology</a:t>
            </a:r>
          </a:p>
          <a:p>
            <a:pPr lvl="1"/>
            <a:r>
              <a:rPr lang="en-US" dirty="0"/>
              <a:t>Directly by penetrating injuries</a:t>
            </a:r>
          </a:p>
          <a:p>
            <a:pPr lvl="1"/>
            <a:r>
              <a:rPr lang="en-US" dirty="0"/>
              <a:t>Secondary spread from a web space or an infected tendon sheath</a:t>
            </a:r>
          </a:p>
          <a:p>
            <a:r>
              <a:rPr lang="en-US" b="1" dirty="0"/>
              <a:t>Clinical features</a:t>
            </a:r>
            <a:r>
              <a:rPr lang="en-US" dirty="0"/>
              <a:t>: Little or no swelling but extensive tenderness and the patient holds the hand as still as possible</a:t>
            </a:r>
          </a:p>
          <a:p>
            <a:r>
              <a:rPr lang="en-US" dirty="0"/>
              <a:t>Occasionally, deep infection extends proximally across the wrist, causing symptoms of Median nerve compression</a:t>
            </a:r>
          </a:p>
          <a:p>
            <a:endParaRPr lang="en-US" dirty="0"/>
          </a:p>
        </p:txBody>
      </p:sp>
      <p:pic>
        <p:nvPicPr>
          <p:cNvPr id="4" name="Picture 2" descr="1,440 Low yield Images, Stock Photos &amp; Vectors | Shutterstock">
            <a:extLst>
              <a:ext uri="{FF2B5EF4-FFF2-40B4-BE49-F238E27FC236}">
                <a16:creationId xmlns:a16="http://schemas.microsoft.com/office/drawing/2014/main" id="{EC031601-7E8B-7A31-9D0F-0C978B46E2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5" t="3644" r="2147" b="8892"/>
          <a:stretch/>
        </p:blipFill>
        <p:spPr bwMode="auto">
          <a:xfrm>
            <a:off x="0" y="1"/>
            <a:ext cx="2027823" cy="762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78666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4CAF1-F814-5E0D-8ED0-F681D6BBF83C}"/>
              </a:ext>
            </a:extLst>
          </p:cNvPr>
          <p:cNvSpPr>
            <a:spLocks noGrp="1"/>
          </p:cNvSpPr>
          <p:nvPr>
            <p:ph type="title"/>
          </p:nvPr>
        </p:nvSpPr>
        <p:spPr/>
        <p:txBody>
          <a:bodyPr/>
          <a:lstStyle/>
          <a:p>
            <a:r>
              <a:rPr lang="en-US" dirty="0"/>
              <a:t>Bites</a:t>
            </a:r>
          </a:p>
        </p:txBody>
      </p:sp>
      <p:graphicFrame>
        <p:nvGraphicFramePr>
          <p:cNvPr id="5" name="Table 5">
            <a:extLst>
              <a:ext uri="{FF2B5EF4-FFF2-40B4-BE49-F238E27FC236}">
                <a16:creationId xmlns:a16="http://schemas.microsoft.com/office/drawing/2014/main" id="{5832529E-4DA0-E8A1-2E86-AEF61F63317F}"/>
              </a:ext>
            </a:extLst>
          </p:cNvPr>
          <p:cNvGraphicFramePr>
            <a:graphicFrameLocks noGrp="1"/>
          </p:cNvGraphicFramePr>
          <p:nvPr>
            <p:ph idx="1"/>
            <p:extLst>
              <p:ext uri="{D42A27DB-BD31-4B8C-83A1-F6EECF244321}">
                <p14:modId xmlns:p14="http://schemas.microsoft.com/office/powerpoint/2010/main" val="3905099857"/>
              </p:ext>
            </p:extLst>
          </p:nvPr>
        </p:nvGraphicFramePr>
        <p:xfrm>
          <a:off x="838197" y="1212429"/>
          <a:ext cx="10515597" cy="4754880"/>
        </p:xfrm>
        <a:graphic>
          <a:graphicData uri="http://schemas.openxmlformats.org/drawingml/2006/table">
            <a:tbl>
              <a:tblPr firstRow="1" bandRow="1">
                <a:tableStyleId>{5C22544A-7EE6-4342-B048-85BDC9FD1C3A}</a:tableStyleId>
              </a:tblPr>
              <a:tblGrid>
                <a:gridCol w="3183294">
                  <a:extLst>
                    <a:ext uri="{9D8B030D-6E8A-4147-A177-3AD203B41FA5}">
                      <a16:colId xmlns:a16="http://schemas.microsoft.com/office/drawing/2014/main" val="3704384760"/>
                    </a:ext>
                  </a:extLst>
                </a:gridCol>
                <a:gridCol w="3750906">
                  <a:extLst>
                    <a:ext uri="{9D8B030D-6E8A-4147-A177-3AD203B41FA5}">
                      <a16:colId xmlns:a16="http://schemas.microsoft.com/office/drawing/2014/main" val="1245392438"/>
                    </a:ext>
                  </a:extLst>
                </a:gridCol>
                <a:gridCol w="3581397">
                  <a:extLst>
                    <a:ext uri="{9D8B030D-6E8A-4147-A177-3AD203B41FA5}">
                      <a16:colId xmlns:a16="http://schemas.microsoft.com/office/drawing/2014/main" val="853883466"/>
                    </a:ext>
                  </a:extLst>
                </a:gridCol>
              </a:tblGrid>
              <a:tr h="302309">
                <a:tc>
                  <a:txBody>
                    <a:bodyPr/>
                    <a:lstStyle/>
                    <a:p>
                      <a:pPr algn="ctr"/>
                      <a:r>
                        <a:rPr lang="en-US" sz="2400" dirty="0"/>
                        <a:t>Dog bite (70%)</a:t>
                      </a:r>
                    </a:p>
                  </a:txBody>
                  <a:tcPr anchor="ctr"/>
                </a:tc>
                <a:tc>
                  <a:txBody>
                    <a:bodyPr/>
                    <a:lstStyle/>
                    <a:p>
                      <a:pPr algn="ctr"/>
                      <a:r>
                        <a:rPr lang="en-US" sz="2400" dirty="0"/>
                        <a:t>Cat bite (10%)</a:t>
                      </a:r>
                    </a:p>
                  </a:txBody>
                  <a:tcPr anchor="ctr"/>
                </a:tc>
                <a:tc>
                  <a:txBody>
                    <a:bodyPr/>
                    <a:lstStyle/>
                    <a:p>
                      <a:pPr algn="ctr"/>
                      <a:r>
                        <a:rPr lang="en-US" sz="2400" dirty="0"/>
                        <a:t>Human bite ( 15%) </a:t>
                      </a:r>
                    </a:p>
                  </a:txBody>
                  <a:tcPr anchor="ctr"/>
                </a:tc>
                <a:extLst>
                  <a:ext uri="{0D108BD9-81ED-4DB2-BD59-A6C34878D82A}">
                    <a16:rowId xmlns:a16="http://schemas.microsoft.com/office/drawing/2014/main" val="2670613265"/>
                  </a:ext>
                </a:extLst>
              </a:tr>
              <a:tr h="999946">
                <a:tc>
                  <a:txBody>
                    <a:bodyPr/>
                    <a:lstStyle/>
                    <a:p>
                      <a:pPr algn="ctr"/>
                      <a:r>
                        <a:rPr lang="en-US" sz="2200" dirty="0"/>
                        <a:t>Rarely involve hand (lower part of body)</a:t>
                      </a:r>
                    </a:p>
                  </a:txBody>
                  <a:tcPr anchor="ctr"/>
                </a:tc>
                <a:tc>
                  <a:txBody>
                    <a:bodyPr/>
                    <a:lstStyle/>
                    <a:p>
                      <a:pPr algn="ctr"/>
                      <a:r>
                        <a:rPr lang="en-US" sz="2200" dirty="0"/>
                        <a:t>More frequently lead to infection, deeper penetration (in face)</a:t>
                      </a:r>
                    </a:p>
                  </a:txBody>
                  <a:tcPr anchor="ctr"/>
                </a:tc>
                <a:tc>
                  <a:txBody>
                    <a:bodyPr/>
                    <a:lstStyle/>
                    <a:p>
                      <a:pPr marL="342900" indent="-342900" algn="l">
                        <a:buFont typeface="Arial" panose="020B0604020202020204" pitchFamily="34" charset="0"/>
                        <a:buChar char="•"/>
                      </a:pPr>
                      <a:r>
                        <a:rPr lang="en-US" sz="2200" dirty="0"/>
                        <a:t>Often delayed presentation</a:t>
                      </a:r>
                    </a:p>
                    <a:p>
                      <a:pPr marL="342900" indent="-342900" algn="l">
                        <a:buFont typeface="Arial" panose="020B0604020202020204" pitchFamily="34" charset="0"/>
                        <a:buChar char="•"/>
                      </a:pPr>
                      <a:r>
                        <a:rPr lang="en-US" sz="2200" dirty="0"/>
                        <a:t>May not give accurate history</a:t>
                      </a:r>
                    </a:p>
                    <a:p>
                      <a:pPr marL="342900" indent="-342900" algn="l">
                        <a:buFont typeface="Arial" panose="020B0604020202020204" pitchFamily="34" charset="0"/>
                        <a:buChar char="•"/>
                      </a:pPr>
                      <a:r>
                        <a:rPr lang="en-US" sz="2200" dirty="0"/>
                        <a:t>Fist fights cause 60-80% of human bites</a:t>
                      </a:r>
                    </a:p>
                  </a:txBody>
                  <a:tcPr anchor="ctr"/>
                </a:tc>
                <a:extLst>
                  <a:ext uri="{0D108BD9-81ED-4DB2-BD59-A6C34878D82A}">
                    <a16:rowId xmlns:a16="http://schemas.microsoft.com/office/drawing/2014/main" val="189583137"/>
                  </a:ext>
                </a:extLst>
              </a:tr>
              <a:tr h="767401">
                <a:tc>
                  <a:txBody>
                    <a:bodyPr/>
                    <a:lstStyle/>
                    <a:p>
                      <a:pPr algn="ctr"/>
                      <a:r>
                        <a:rPr lang="en-US" sz="2200" dirty="0"/>
                        <a:t>Streptococcus, Staphylococcus, Pasteurella </a:t>
                      </a:r>
                      <a:r>
                        <a:rPr lang="en-US" sz="2200" dirty="0" err="1"/>
                        <a:t>multocida</a:t>
                      </a:r>
                      <a:endParaRPr lang="en-US" sz="2200" dirty="0"/>
                    </a:p>
                  </a:txBody>
                  <a:tcPr anchor="ctr"/>
                </a:tc>
                <a:tc>
                  <a:txBody>
                    <a:bodyPr/>
                    <a:lstStyle/>
                    <a:p>
                      <a:pPr algn="ctr"/>
                      <a:r>
                        <a:rPr lang="en-US" sz="2200" dirty="0"/>
                        <a:t>&gt; 50% Pasteurella </a:t>
                      </a:r>
                      <a:r>
                        <a:rPr lang="en-US" sz="2200" dirty="0" err="1"/>
                        <a:t>multocida</a:t>
                      </a:r>
                      <a:endParaRPr lang="en-US" sz="2200" dirty="0"/>
                    </a:p>
                  </a:txBody>
                  <a:tcPr anchor="ctr"/>
                </a:tc>
                <a:tc>
                  <a:txBody>
                    <a:bodyPr/>
                    <a:lstStyle/>
                    <a:p>
                      <a:pPr algn="ctr"/>
                      <a:r>
                        <a:rPr lang="en-US" sz="2200" dirty="0"/>
                        <a:t>S. aureus, Streptococci</a:t>
                      </a:r>
                    </a:p>
                  </a:txBody>
                  <a:tcPr anchor="ctr"/>
                </a:tc>
                <a:extLst>
                  <a:ext uri="{0D108BD9-81ED-4DB2-BD59-A6C34878D82A}">
                    <a16:rowId xmlns:a16="http://schemas.microsoft.com/office/drawing/2014/main" val="2066175418"/>
                  </a:ext>
                </a:extLst>
              </a:tr>
              <a:tr h="706992">
                <a:tc>
                  <a:txBody>
                    <a:bodyPr/>
                    <a:lstStyle/>
                    <a:p>
                      <a:pPr algn="ctr"/>
                      <a:r>
                        <a:rPr lang="en-US" sz="2200" dirty="0"/>
                        <a:t>irrigation, debridement, delayed 10 suture, Augmentin</a:t>
                      </a:r>
                    </a:p>
                  </a:txBody>
                  <a:tcPr anchor="ctr"/>
                </a:tc>
                <a:tc>
                  <a:txBody>
                    <a:bodyPr/>
                    <a:lstStyle/>
                    <a:p>
                      <a:pPr algn="ctr"/>
                      <a:r>
                        <a:rPr lang="en-US" sz="2200" dirty="0"/>
                        <a:t>Antibiotics and surgical drainage</a:t>
                      </a:r>
                    </a:p>
                  </a:txBody>
                  <a:tcPr anchor="ctr"/>
                </a:tc>
                <a:tc>
                  <a:txBody>
                    <a:bodyPr/>
                    <a:lstStyle/>
                    <a:p>
                      <a:pPr algn="ctr"/>
                      <a:r>
                        <a:rPr lang="en-US" sz="2200" dirty="0"/>
                        <a:t>Augmentin</a:t>
                      </a:r>
                    </a:p>
                  </a:txBody>
                  <a:tcPr anchor="ctr"/>
                </a:tc>
                <a:extLst>
                  <a:ext uri="{0D108BD9-81ED-4DB2-BD59-A6C34878D82A}">
                    <a16:rowId xmlns:a16="http://schemas.microsoft.com/office/drawing/2014/main" val="4102950491"/>
                  </a:ext>
                </a:extLst>
              </a:tr>
            </a:tbl>
          </a:graphicData>
        </a:graphic>
      </p:graphicFrame>
      <p:pic>
        <p:nvPicPr>
          <p:cNvPr id="4" name="Picture 2" descr="1,440 Low yield Images, Stock Photos &amp; Vectors | Shutterstock">
            <a:extLst>
              <a:ext uri="{FF2B5EF4-FFF2-40B4-BE49-F238E27FC236}">
                <a16:creationId xmlns:a16="http://schemas.microsoft.com/office/drawing/2014/main" id="{A8C3EF67-DE80-335C-1354-7490DD5924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5" t="3644" r="2147" b="8892"/>
          <a:stretch/>
        </p:blipFill>
        <p:spPr bwMode="auto">
          <a:xfrm>
            <a:off x="0" y="1"/>
            <a:ext cx="2027823" cy="762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79816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8BEAF-4700-E646-6C9F-76DB2EEAE6FE}"/>
              </a:ext>
            </a:extLst>
          </p:cNvPr>
          <p:cNvSpPr>
            <a:spLocks noGrp="1"/>
          </p:cNvSpPr>
          <p:nvPr>
            <p:ph type="title"/>
          </p:nvPr>
        </p:nvSpPr>
        <p:spPr/>
        <p:txBody>
          <a:bodyPr/>
          <a:lstStyle/>
          <a:p>
            <a:r>
              <a:rPr lang="en-US" dirty="0"/>
              <a:t>Human bites</a:t>
            </a:r>
          </a:p>
        </p:txBody>
      </p:sp>
      <p:sp>
        <p:nvSpPr>
          <p:cNvPr id="3" name="Content Placeholder 2">
            <a:extLst>
              <a:ext uri="{FF2B5EF4-FFF2-40B4-BE49-F238E27FC236}">
                <a16:creationId xmlns:a16="http://schemas.microsoft.com/office/drawing/2014/main" id="{F23BFAA5-D58F-2A57-8DBE-C1A6702EDBE3}"/>
              </a:ext>
            </a:extLst>
          </p:cNvPr>
          <p:cNvSpPr>
            <a:spLocks noGrp="1"/>
          </p:cNvSpPr>
          <p:nvPr>
            <p:ph idx="1"/>
          </p:nvPr>
        </p:nvSpPr>
        <p:spPr/>
        <p:txBody>
          <a:bodyPr/>
          <a:lstStyle/>
          <a:p>
            <a:r>
              <a:rPr lang="en-US" dirty="0"/>
              <a:t>Human bite injuries to the hand usually result from a direct bite or a "fight bite" (also known as a "clenched-fist" injury).</a:t>
            </a:r>
          </a:p>
          <a:p>
            <a:r>
              <a:rPr lang="en-US" dirty="0"/>
              <a:t>Direct human bite injuries are often visually evident. A clenched-fist injury typically is characterized by a 3- to 5-mm laceration on the dorsum of the hand or overlying an MCP joint</a:t>
            </a:r>
          </a:p>
          <a:p>
            <a:r>
              <a:rPr lang="en-US" dirty="0"/>
              <a:t>A tooth may penetrate an extensor tendon and MCP joint capsule, sometimes fracturing a metacarpal or phalangeal bone .</a:t>
            </a:r>
          </a:p>
          <a:p>
            <a:r>
              <a:rPr lang="en-US" dirty="0"/>
              <a:t>Do x-ray: to exclude fractures</a:t>
            </a:r>
          </a:p>
        </p:txBody>
      </p:sp>
      <p:pic>
        <p:nvPicPr>
          <p:cNvPr id="4" name="Picture 2" descr="1,440 Low yield Images, Stock Photos &amp; Vectors | Shutterstock">
            <a:extLst>
              <a:ext uri="{FF2B5EF4-FFF2-40B4-BE49-F238E27FC236}">
                <a16:creationId xmlns:a16="http://schemas.microsoft.com/office/drawing/2014/main" id="{E594D6E4-82C0-7A7C-183E-9F24D3EBDF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5" t="3644" r="2147" b="8892"/>
          <a:stretch/>
        </p:blipFill>
        <p:spPr bwMode="auto">
          <a:xfrm>
            <a:off x="0" y="1"/>
            <a:ext cx="2027823" cy="762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783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02EF2CD-043D-6630-99A8-D614574FC102}"/>
              </a:ext>
            </a:extLst>
          </p:cNvPr>
          <p:cNvSpPr>
            <a:spLocks noGrp="1"/>
          </p:cNvSpPr>
          <p:nvPr>
            <p:ph type="title"/>
          </p:nvPr>
        </p:nvSpPr>
        <p:spPr/>
        <p:txBody>
          <a:bodyPr/>
          <a:lstStyle/>
          <a:p>
            <a:r>
              <a:rPr lang="en-US" dirty="0"/>
              <a:t>Open wound</a:t>
            </a:r>
          </a:p>
        </p:txBody>
      </p:sp>
      <p:sp>
        <p:nvSpPr>
          <p:cNvPr id="3" name="Content Placeholder 2">
            <a:extLst>
              <a:ext uri="{FF2B5EF4-FFF2-40B4-BE49-F238E27FC236}">
                <a16:creationId xmlns:a16="http://schemas.microsoft.com/office/drawing/2014/main" id="{536FD0AB-BF04-828C-40E6-879BD8D33DF1}"/>
              </a:ext>
            </a:extLst>
          </p:cNvPr>
          <p:cNvSpPr>
            <a:spLocks noGrp="1"/>
          </p:cNvSpPr>
          <p:nvPr>
            <p:ph idx="1"/>
          </p:nvPr>
        </p:nvSpPr>
        <p:spPr>
          <a:xfrm>
            <a:off x="838199" y="1305026"/>
            <a:ext cx="10515599" cy="4871938"/>
          </a:xfrm>
        </p:spPr>
        <p:txBody>
          <a:bodyPr/>
          <a:lstStyle/>
          <a:p>
            <a:pPr marL="0" indent="0">
              <a:buNone/>
            </a:pPr>
            <a:r>
              <a:rPr lang="en-US" sz="2800" dirty="0"/>
              <a:t>This patient came to ER after RTA, vasculature is intact, according to the management of this type of injury all of the following are true except:</a:t>
            </a:r>
            <a:endParaRPr lang="en-US" dirty="0"/>
          </a:p>
          <a:p>
            <a:r>
              <a:rPr lang="en-US" dirty="0"/>
              <a:t>Anti-tetanus</a:t>
            </a:r>
          </a:p>
          <a:p>
            <a:r>
              <a:rPr lang="en-US" dirty="0"/>
              <a:t>Intravenous 1st &amp; 2nd generation cephalosporine</a:t>
            </a:r>
          </a:p>
          <a:p>
            <a:r>
              <a:rPr lang="en-US" dirty="0"/>
              <a:t>Irrigation by normal saline</a:t>
            </a:r>
          </a:p>
          <a:p>
            <a:r>
              <a:rPr lang="en-US" dirty="0">
                <a:solidFill>
                  <a:srgbClr val="FF0000"/>
                </a:solidFill>
              </a:rPr>
              <a:t>Acute suturing &amp; repair  </a:t>
            </a:r>
          </a:p>
          <a:p>
            <a:r>
              <a:rPr lang="en-US" dirty="0"/>
              <a:t>Analgesia</a:t>
            </a:r>
          </a:p>
          <a:p>
            <a:endParaRPr lang="en-US" dirty="0"/>
          </a:p>
        </p:txBody>
      </p:sp>
      <p:pic>
        <p:nvPicPr>
          <p:cNvPr id="5" name="Content Placeholder 4">
            <a:extLst>
              <a:ext uri="{FF2B5EF4-FFF2-40B4-BE49-F238E27FC236}">
                <a16:creationId xmlns:a16="http://schemas.microsoft.com/office/drawing/2014/main" id="{E5296991-BC3B-6B64-7DC2-F797481FF812}"/>
              </a:ext>
            </a:extLst>
          </p:cNvPr>
          <p:cNvPicPr>
            <a:picLocks noGrp="1" noChangeAspect="1"/>
          </p:cNvPicPr>
          <p:nvPr>
            <p:ph sz="half" idx="2"/>
          </p:nvPr>
        </p:nvPicPr>
        <p:blipFill rotWithShape="1">
          <a:blip r:embed="rId2"/>
          <a:srcRect t="5263" r="1697" b="6115"/>
          <a:stretch/>
        </p:blipFill>
        <p:spPr>
          <a:xfrm>
            <a:off x="5945848" y="3573624"/>
            <a:ext cx="5316202" cy="243529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96C3AA58-7111-69EE-56A2-4125269A511F}"/>
              </a:ext>
            </a:extLst>
          </p:cNvPr>
          <p:cNvSpPr txBox="1"/>
          <p:nvPr/>
        </p:nvSpPr>
        <p:spPr>
          <a:xfrm>
            <a:off x="11143602" y="2897"/>
            <a:ext cx="1039067"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(6)</a:t>
            </a:r>
            <a:endParaRPr lang="en-US" b="1" dirty="0">
              <a:solidFill>
                <a:srgbClr val="FF0000"/>
              </a:solidFill>
            </a:endParaRPr>
          </a:p>
        </p:txBody>
      </p:sp>
    </p:spTree>
    <p:extLst>
      <p:ext uri="{BB962C8B-B14F-4D97-AF65-F5344CB8AC3E}">
        <p14:creationId xmlns:p14="http://schemas.microsoft.com/office/powerpoint/2010/main" val="1214246417"/>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94A16-6310-23FA-0034-C82B73588107}"/>
              </a:ext>
            </a:extLst>
          </p:cNvPr>
          <p:cNvSpPr>
            <a:spLocks noGrp="1"/>
          </p:cNvSpPr>
          <p:nvPr>
            <p:ph type="title"/>
          </p:nvPr>
        </p:nvSpPr>
        <p:spPr/>
        <p:txBody>
          <a:bodyPr/>
          <a:lstStyle/>
          <a:p>
            <a:r>
              <a:rPr lang="en-US" dirty="0"/>
              <a:t>Tendon sheath</a:t>
            </a:r>
          </a:p>
        </p:txBody>
      </p:sp>
      <p:sp>
        <p:nvSpPr>
          <p:cNvPr id="3" name="Content Placeholder 2">
            <a:extLst>
              <a:ext uri="{FF2B5EF4-FFF2-40B4-BE49-F238E27FC236}">
                <a16:creationId xmlns:a16="http://schemas.microsoft.com/office/drawing/2014/main" id="{F51BB169-3F09-E4B0-1923-348EE4A4162C}"/>
              </a:ext>
            </a:extLst>
          </p:cNvPr>
          <p:cNvSpPr>
            <a:spLocks noGrp="1"/>
          </p:cNvSpPr>
          <p:nvPr>
            <p:ph idx="1"/>
          </p:nvPr>
        </p:nvSpPr>
        <p:spPr>
          <a:xfrm>
            <a:off x="838200" y="1268082"/>
            <a:ext cx="8044543" cy="4871938"/>
          </a:xfrm>
        </p:spPr>
        <p:txBody>
          <a:bodyPr>
            <a:normAutofit/>
          </a:bodyPr>
          <a:lstStyle/>
          <a:p>
            <a:r>
              <a:rPr lang="en-US" sz="2600" dirty="0"/>
              <a:t>The tendon sheath is a closed compartment extending from the distal palmar crease to the DIP joint. </a:t>
            </a:r>
          </a:p>
          <a:p>
            <a:r>
              <a:rPr lang="en-US" sz="2600" dirty="0"/>
              <a:t>In the thumb and little finger, the sheaths are co-extensive with the radial and ulnar bursae, which envelop the flexor tendons in the proximal part of the palm and across the wrist; these bursae also communicate with </a:t>
            </a:r>
            <a:r>
              <a:rPr lang="en-US" sz="2600" dirty="0" err="1"/>
              <a:t>Parona’s</a:t>
            </a:r>
            <a:r>
              <a:rPr lang="en-US" sz="2600" dirty="0"/>
              <a:t> space in the lower forearm</a:t>
            </a:r>
          </a:p>
          <a:p>
            <a:endParaRPr lang="en-US" sz="2600" dirty="0"/>
          </a:p>
        </p:txBody>
      </p:sp>
      <p:pic>
        <p:nvPicPr>
          <p:cNvPr id="4" name="صورة 5">
            <a:extLst>
              <a:ext uri="{FF2B5EF4-FFF2-40B4-BE49-F238E27FC236}">
                <a16:creationId xmlns:a16="http://schemas.microsoft.com/office/drawing/2014/main" id="{DA45728B-9915-6B80-9872-5AE07AED8A2E}"/>
              </a:ext>
            </a:extLst>
          </p:cNvPr>
          <p:cNvPicPr>
            <a:picLocks noChangeAspect="1"/>
          </p:cNvPicPr>
          <p:nvPr/>
        </p:nvPicPr>
        <p:blipFill>
          <a:blip r:embed="rId2"/>
          <a:stretch>
            <a:fillRect/>
          </a:stretch>
        </p:blipFill>
        <p:spPr>
          <a:xfrm>
            <a:off x="5859874" y="4189446"/>
            <a:ext cx="3881124" cy="2507206"/>
          </a:xfrm>
          <a:prstGeom prst="rect">
            <a:avLst/>
          </a:prstGeom>
        </p:spPr>
      </p:pic>
      <p:pic>
        <p:nvPicPr>
          <p:cNvPr id="5" name="صورة 4">
            <a:extLst>
              <a:ext uri="{FF2B5EF4-FFF2-40B4-BE49-F238E27FC236}">
                <a16:creationId xmlns:a16="http://schemas.microsoft.com/office/drawing/2014/main" id="{C5AD57AD-F7D5-5C56-BCF6-F25CA331CC3F}"/>
              </a:ext>
            </a:extLst>
          </p:cNvPr>
          <p:cNvPicPr>
            <a:picLocks noChangeAspect="1"/>
          </p:cNvPicPr>
          <p:nvPr/>
        </p:nvPicPr>
        <p:blipFill>
          <a:blip r:embed="rId3"/>
          <a:stretch>
            <a:fillRect/>
          </a:stretch>
        </p:blipFill>
        <p:spPr>
          <a:xfrm>
            <a:off x="9021648" y="1268082"/>
            <a:ext cx="2332152" cy="3428894"/>
          </a:xfrm>
          <a:prstGeom prst="rect">
            <a:avLst/>
          </a:prstGeom>
        </p:spPr>
      </p:pic>
    </p:spTree>
    <p:extLst>
      <p:ext uri="{BB962C8B-B14F-4D97-AF65-F5344CB8AC3E}">
        <p14:creationId xmlns:p14="http://schemas.microsoft.com/office/powerpoint/2010/main" val="422758505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5E11-EF4B-D385-760A-3B669663E498}"/>
              </a:ext>
            </a:extLst>
          </p:cNvPr>
          <p:cNvSpPr>
            <a:spLocks noGrp="1"/>
          </p:cNvSpPr>
          <p:nvPr>
            <p:ph type="title"/>
          </p:nvPr>
        </p:nvSpPr>
        <p:spPr/>
        <p:txBody>
          <a:bodyPr/>
          <a:lstStyle/>
          <a:p>
            <a:r>
              <a:rPr lang="en-US" dirty="0"/>
              <a:t>Tenosynovitis</a:t>
            </a:r>
          </a:p>
        </p:txBody>
      </p:sp>
      <p:sp>
        <p:nvSpPr>
          <p:cNvPr id="3" name="Content Placeholder 2">
            <a:extLst>
              <a:ext uri="{FF2B5EF4-FFF2-40B4-BE49-F238E27FC236}">
                <a16:creationId xmlns:a16="http://schemas.microsoft.com/office/drawing/2014/main" id="{480C2C0C-A111-FD80-5236-5167C269A1E1}"/>
              </a:ext>
            </a:extLst>
          </p:cNvPr>
          <p:cNvSpPr>
            <a:spLocks noGrp="1"/>
          </p:cNvSpPr>
          <p:nvPr>
            <p:ph idx="1"/>
          </p:nvPr>
        </p:nvSpPr>
        <p:spPr>
          <a:xfrm>
            <a:off x="838200" y="1268082"/>
            <a:ext cx="10515600" cy="5303520"/>
          </a:xfrm>
        </p:spPr>
        <p:txBody>
          <a:bodyPr>
            <a:normAutofit/>
          </a:bodyPr>
          <a:lstStyle/>
          <a:p>
            <a:r>
              <a:rPr lang="en-US" b="1" dirty="0"/>
              <a:t>Tenosynovitis</a:t>
            </a:r>
            <a:r>
              <a:rPr lang="en-US" dirty="0"/>
              <a:t> is the inflammation of a tendon (tendinitis) and its synovial sheath (synovitis)</a:t>
            </a:r>
          </a:p>
          <a:p>
            <a:r>
              <a:rPr lang="en-US" b="1" dirty="0"/>
              <a:t>Etiology</a:t>
            </a:r>
          </a:p>
          <a:p>
            <a:pPr lvl="1"/>
            <a:r>
              <a:rPr lang="en-US" dirty="0"/>
              <a:t>Non-infectious tenosynovitis (most common)</a:t>
            </a:r>
          </a:p>
          <a:p>
            <a:pPr lvl="2"/>
            <a:r>
              <a:rPr lang="en-US" dirty="0">
                <a:solidFill>
                  <a:srgbClr val="FF0000"/>
                </a:solidFill>
              </a:rPr>
              <a:t>Overuse tendinitis</a:t>
            </a:r>
            <a:r>
              <a:rPr lang="en-US" dirty="0"/>
              <a:t>: repetitive use of the involved tendon (e.g., texting, typing, gaming)</a:t>
            </a:r>
          </a:p>
          <a:p>
            <a:pPr lvl="2"/>
            <a:r>
              <a:rPr lang="en-US" dirty="0"/>
              <a:t>Systemic diseases (e.g., rheumatoid arthritis, sarcoidosis, diabetes mellitus)</a:t>
            </a:r>
          </a:p>
          <a:p>
            <a:pPr lvl="1"/>
            <a:r>
              <a:rPr lang="en-US" dirty="0"/>
              <a:t>Infectious tenosynovitis</a:t>
            </a:r>
          </a:p>
          <a:p>
            <a:pPr lvl="2"/>
            <a:r>
              <a:rPr lang="en-US" dirty="0"/>
              <a:t>Direct inoculation following penetrating trauma</a:t>
            </a:r>
          </a:p>
          <a:p>
            <a:pPr lvl="3"/>
            <a:r>
              <a:rPr lang="en-US" sz="2000" dirty="0"/>
              <a:t>Animal/human bites </a:t>
            </a:r>
          </a:p>
          <a:p>
            <a:pPr lvl="3"/>
            <a:r>
              <a:rPr lang="en-US" sz="2000" dirty="0"/>
              <a:t>IV drug use </a:t>
            </a:r>
          </a:p>
          <a:p>
            <a:pPr lvl="3"/>
            <a:r>
              <a:rPr lang="en-US" sz="2000" dirty="0"/>
              <a:t>Thorn prick injuries </a:t>
            </a:r>
          </a:p>
          <a:p>
            <a:pPr lvl="2"/>
            <a:r>
              <a:rPr lang="en-US" dirty="0"/>
              <a:t>Hematogenous spread of infection</a:t>
            </a:r>
          </a:p>
          <a:p>
            <a:pPr lvl="3"/>
            <a:r>
              <a:rPr lang="en-US" sz="2000" dirty="0"/>
              <a:t>Neisseria gonorrhoeae </a:t>
            </a:r>
          </a:p>
          <a:p>
            <a:pPr lvl="3"/>
            <a:r>
              <a:rPr lang="en-US" sz="2000" dirty="0"/>
              <a:t>Mycobacterium tuberculosis </a:t>
            </a:r>
          </a:p>
        </p:txBody>
      </p:sp>
    </p:spTree>
    <p:extLst>
      <p:ext uri="{BB962C8B-B14F-4D97-AF65-F5344CB8AC3E}">
        <p14:creationId xmlns:p14="http://schemas.microsoft.com/office/powerpoint/2010/main" val="239737308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ED75-6BB4-9DE9-B880-EB72EA6AA7B5}"/>
              </a:ext>
            </a:extLst>
          </p:cNvPr>
          <p:cNvSpPr>
            <a:spLocks noGrp="1"/>
          </p:cNvSpPr>
          <p:nvPr>
            <p:ph type="title"/>
          </p:nvPr>
        </p:nvSpPr>
        <p:spPr/>
        <p:txBody>
          <a:bodyPr>
            <a:normAutofit/>
          </a:bodyPr>
          <a:lstStyle/>
          <a:p>
            <a:r>
              <a:rPr lang="en-US" dirty="0"/>
              <a:t>Tenosynovitis – Clinical features</a:t>
            </a:r>
          </a:p>
        </p:txBody>
      </p:sp>
      <p:sp>
        <p:nvSpPr>
          <p:cNvPr id="3" name="Content Placeholder 2">
            <a:extLst>
              <a:ext uri="{FF2B5EF4-FFF2-40B4-BE49-F238E27FC236}">
                <a16:creationId xmlns:a16="http://schemas.microsoft.com/office/drawing/2014/main" id="{621334EA-C32E-0554-6D8A-6BD632F2C4F8}"/>
              </a:ext>
            </a:extLst>
          </p:cNvPr>
          <p:cNvSpPr>
            <a:spLocks noGrp="1"/>
          </p:cNvSpPr>
          <p:nvPr>
            <p:ph idx="1"/>
          </p:nvPr>
        </p:nvSpPr>
        <p:spPr/>
        <p:txBody>
          <a:bodyPr/>
          <a:lstStyle/>
          <a:p>
            <a:r>
              <a:rPr lang="en-US" dirty="0"/>
              <a:t>Tendons of fingers and wrist are commonly affected</a:t>
            </a:r>
          </a:p>
          <a:p>
            <a:r>
              <a:rPr lang="en-US" dirty="0"/>
              <a:t>First sign: pain on passive extension of the affected tendon (affected fingers are slightly flexed at rest)</a:t>
            </a:r>
          </a:p>
          <a:p>
            <a:r>
              <a:rPr lang="en-US" dirty="0"/>
              <a:t>Swelling</a:t>
            </a:r>
          </a:p>
          <a:p>
            <a:r>
              <a:rPr lang="en-US" dirty="0"/>
              <a:t>Palpable crepitation </a:t>
            </a:r>
          </a:p>
          <a:p>
            <a:r>
              <a:rPr lang="en-US" dirty="0"/>
              <a:t>Fever and erythema in the case of bacterial infections</a:t>
            </a:r>
          </a:p>
          <a:p>
            <a:r>
              <a:rPr lang="en-US" dirty="0"/>
              <a:t>Late signs </a:t>
            </a:r>
          </a:p>
          <a:p>
            <a:pPr lvl="1"/>
            <a:r>
              <a:rPr lang="en-US" dirty="0"/>
              <a:t>Tenderness along the affected tendon</a:t>
            </a:r>
          </a:p>
          <a:p>
            <a:pPr lvl="1"/>
            <a:r>
              <a:rPr lang="en-US" dirty="0"/>
              <a:t>Sharp, stabbing pain worsened by activity, followed by constant dull ache at rest</a:t>
            </a:r>
          </a:p>
        </p:txBody>
      </p:sp>
    </p:spTree>
    <p:extLst>
      <p:ext uri="{BB962C8B-B14F-4D97-AF65-F5344CB8AC3E}">
        <p14:creationId xmlns:p14="http://schemas.microsoft.com/office/powerpoint/2010/main" val="2498130526"/>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A13DB-8AB8-289F-7430-3BFF164B2B23}"/>
              </a:ext>
            </a:extLst>
          </p:cNvPr>
          <p:cNvSpPr>
            <a:spLocks noGrp="1"/>
          </p:cNvSpPr>
          <p:nvPr>
            <p:ph type="title"/>
          </p:nvPr>
        </p:nvSpPr>
        <p:spPr/>
        <p:txBody>
          <a:bodyPr/>
          <a:lstStyle/>
          <a:p>
            <a:r>
              <a:rPr lang="en-US" dirty="0"/>
              <a:t>Tenosynovitis – Subtypes and variants</a:t>
            </a:r>
          </a:p>
        </p:txBody>
      </p:sp>
      <p:sp>
        <p:nvSpPr>
          <p:cNvPr id="3" name="Content Placeholder 2">
            <a:extLst>
              <a:ext uri="{FF2B5EF4-FFF2-40B4-BE49-F238E27FC236}">
                <a16:creationId xmlns:a16="http://schemas.microsoft.com/office/drawing/2014/main" id="{37354FFB-B680-1589-8240-35C5AE8084F5}"/>
              </a:ext>
            </a:extLst>
          </p:cNvPr>
          <p:cNvSpPr>
            <a:spLocks noGrp="1"/>
          </p:cNvSpPr>
          <p:nvPr>
            <p:ph idx="1"/>
          </p:nvPr>
        </p:nvSpPr>
        <p:spPr/>
        <p:txBody>
          <a:bodyPr/>
          <a:lstStyle/>
          <a:p>
            <a:r>
              <a:rPr lang="en-US" b="1" dirty="0">
                <a:solidFill>
                  <a:srgbClr val="FF0000"/>
                </a:solidFill>
              </a:rPr>
              <a:t>Pyogenic tenosynovitis</a:t>
            </a:r>
          </a:p>
          <a:p>
            <a:pPr lvl="1"/>
            <a:r>
              <a:rPr lang="en-US" b="1" dirty="0">
                <a:solidFill>
                  <a:srgbClr val="45515E"/>
                </a:solidFill>
              </a:rPr>
              <a:t>Epidemiology</a:t>
            </a:r>
            <a:r>
              <a:rPr lang="en-US" dirty="0">
                <a:solidFill>
                  <a:srgbClr val="45515E"/>
                </a:solidFill>
              </a:rPr>
              <a:t>: It is uncommon but Dangerous. It usually follows a penetrating injury</a:t>
            </a:r>
            <a:endParaRPr lang="en-US" b="1" dirty="0">
              <a:solidFill>
                <a:srgbClr val="45515E"/>
              </a:solidFill>
            </a:endParaRPr>
          </a:p>
          <a:p>
            <a:pPr lvl="1"/>
            <a:r>
              <a:rPr lang="en-US" b="1" dirty="0">
                <a:solidFill>
                  <a:srgbClr val="45515E"/>
                </a:solidFill>
              </a:rPr>
              <a:t>Etiology</a:t>
            </a:r>
            <a:r>
              <a:rPr lang="en-US" dirty="0">
                <a:solidFill>
                  <a:srgbClr val="45515E"/>
                </a:solidFill>
              </a:rPr>
              <a:t>: Staphylococcus aureus</a:t>
            </a:r>
            <a:endParaRPr lang="en-US" b="1" dirty="0">
              <a:solidFill>
                <a:srgbClr val="45515E"/>
              </a:solidFill>
            </a:endParaRPr>
          </a:p>
          <a:p>
            <a:pPr lvl="1"/>
            <a:r>
              <a:rPr lang="en-US" b="1" dirty="0">
                <a:solidFill>
                  <a:srgbClr val="45515E"/>
                </a:solidFill>
              </a:rPr>
              <a:t>Management</a:t>
            </a:r>
          </a:p>
          <a:p>
            <a:pPr lvl="2"/>
            <a:r>
              <a:rPr lang="en-US" sz="2400" dirty="0"/>
              <a:t>Analgesics and broad-spectrum IV antibiotics (e.g., cephalosporins, clindamycin)</a:t>
            </a:r>
          </a:p>
          <a:p>
            <a:pPr lvl="2"/>
            <a:r>
              <a:rPr lang="en-US" sz="2400" dirty="0"/>
              <a:t>Splinting and elevation of the affected finger (to decrease the edema)</a:t>
            </a:r>
          </a:p>
          <a:p>
            <a:pPr lvl="2"/>
            <a:r>
              <a:rPr lang="en-US" sz="2400" dirty="0"/>
              <a:t>Surgery: incision and drainage, saline irrigation, and open debridement of necrotic/infected tissue</a:t>
            </a:r>
          </a:p>
          <a:p>
            <a:pPr lvl="2"/>
            <a:endParaRPr lang="en-US" dirty="0"/>
          </a:p>
        </p:txBody>
      </p:sp>
    </p:spTree>
    <p:extLst>
      <p:ext uri="{BB962C8B-B14F-4D97-AF65-F5344CB8AC3E}">
        <p14:creationId xmlns:p14="http://schemas.microsoft.com/office/powerpoint/2010/main" val="297308745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A5C91-4647-56A6-9BFF-9995874BDB8F}"/>
              </a:ext>
            </a:extLst>
          </p:cNvPr>
          <p:cNvSpPr>
            <a:spLocks noGrp="1"/>
          </p:cNvSpPr>
          <p:nvPr>
            <p:ph type="title"/>
          </p:nvPr>
        </p:nvSpPr>
        <p:spPr/>
        <p:txBody>
          <a:bodyPr/>
          <a:lstStyle/>
          <a:p>
            <a:r>
              <a:rPr lang="en-US" dirty="0"/>
              <a:t>The main &amp; first step in management is</a:t>
            </a:r>
          </a:p>
        </p:txBody>
      </p:sp>
      <p:pic>
        <p:nvPicPr>
          <p:cNvPr id="6" name="Content Placeholder 5">
            <a:extLst>
              <a:ext uri="{FF2B5EF4-FFF2-40B4-BE49-F238E27FC236}">
                <a16:creationId xmlns:a16="http://schemas.microsoft.com/office/drawing/2014/main" id="{590F3F2E-1046-CF6C-DC1C-034B2A9B5F40}"/>
              </a:ext>
            </a:extLst>
          </p:cNvPr>
          <p:cNvPicPr>
            <a:picLocks noGrp="1" noChangeAspect="1"/>
          </p:cNvPicPr>
          <p:nvPr>
            <p:ph sz="half" idx="2"/>
          </p:nvPr>
        </p:nvPicPr>
        <p:blipFill>
          <a:blip r:embed="rId2"/>
          <a:stretch>
            <a:fillRect/>
          </a:stretch>
        </p:blipFill>
        <p:spPr>
          <a:xfrm>
            <a:off x="6346065" y="1305026"/>
            <a:ext cx="5007735" cy="2651154"/>
          </a:xfrm>
          <a:prstGeom prst="rect">
            <a:avLst/>
          </a:prstGeom>
          <a:ln>
            <a:noFill/>
          </a:ln>
          <a:effectLst>
            <a:outerShdw blurRad="292100" dist="139700" dir="2700000" algn="tl" rotWithShape="0">
              <a:srgbClr val="333333">
                <a:alpha val="65000"/>
              </a:srgbClr>
            </a:outerShdw>
          </a:effectLst>
        </p:spPr>
      </p:pic>
      <p:sp>
        <p:nvSpPr>
          <p:cNvPr id="4" name="Content Placeholder 3">
            <a:extLst>
              <a:ext uri="{FF2B5EF4-FFF2-40B4-BE49-F238E27FC236}">
                <a16:creationId xmlns:a16="http://schemas.microsoft.com/office/drawing/2014/main" id="{1964E012-1588-7394-8166-606256F0E9AE}"/>
              </a:ext>
            </a:extLst>
          </p:cNvPr>
          <p:cNvSpPr>
            <a:spLocks noGrp="1"/>
          </p:cNvSpPr>
          <p:nvPr>
            <p:ph idx="1"/>
          </p:nvPr>
        </p:nvSpPr>
        <p:spPr>
          <a:xfrm>
            <a:off x="838199" y="1305026"/>
            <a:ext cx="5375989" cy="2651154"/>
          </a:xfrm>
        </p:spPr>
        <p:txBody>
          <a:bodyPr/>
          <a:lstStyle/>
          <a:p>
            <a:pPr marL="514350" indent="-514350">
              <a:buFont typeface="+mj-lt"/>
              <a:buAutoNum type="alphaLcPeriod"/>
            </a:pPr>
            <a:r>
              <a:rPr lang="en-US" dirty="0"/>
              <a:t>I.V antibiotic</a:t>
            </a:r>
          </a:p>
          <a:p>
            <a:pPr marL="514350" indent="-514350">
              <a:buFont typeface="+mj-lt"/>
              <a:buAutoNum type="alphaLcPeriod"/>
            </a:pPr>
            <a:r>
              <a:rPr lang="en-US" dirty="0"/>
              <a:t>Oral antibiotic</a:t>
            </a:r>
          </a:p>
          <a:p>
            <a:pPr marL="514350" indent="-514350">
              <a:buFont typeface="+mj-lt"/>
              <a:buAutoNum type="alphaLcPeriod"/>
            </a:pPr>
            <a:r>
              <a:rPr lang="en-US" dirty="0"/>
              <a:t>NSAIDs</a:t>
            </a:r>
          </a:p>
          <a:p>
            <a:pPr marL="514350" indent="-514350">
              <a:buFont typeface="+mj-lt"/>
              <a:buAutoNum type="alphaLcPeriod"/>
            </a:pPr>
            <a:r>
              <a:rPr lang="en-US" dirty="0"/>
              <a:t>Steroid injection</a:t>
            </a:r>
          </a:p>
          <a:p>
            <a:pPr marL="514350" indent="-514350">
              <a:buFont typeface="+mj-lt"/>
              <a:buAutoNum type="alphaLcPeriod"/>
            </a:pPr>
            <a:r>
              <a:rPr lang="en-US" dirty="0">
                <a:solidFill>
                  <a:srgbClr val="FF0000"/>
                </a:solidFill>
              </a:rPr>
              <a:t>Surgery for drainage</a:t>
            </a:r>
          </a:p>
        </p:txBody>
      </p:sp>
      <p:sp>
        <p:nvSpPr>
          <p:cNvPr id="3" name="TextBox 2">
            <a:extLst>
              <a:ext uri="{FF2B5EF4-FFF2-40B4-BE49-F238E27FC236}">
                <a16:creationId xmlns:a16="http://schemas.microsoft.com/office/drawing/2014/main" id="{0E1899F3-60E2-6332-BD55-B69106FA5128}"/>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529801948"/>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8AD21-5F38-C925-CD45-AA76A8CF746E}"/>
              </a:ext>
            </a:extLst>
          </p:cNvPr>
          <p:cNvSpPr>
            <a:spLocks noGrp="1"/>
          </p:cNvSpPr>
          <p:nvPr>
            <p:ph type="title"/>
          </p:nvPr>
        </p:nvSpPr>
        <p:spPr/>
        <p:txBody>
          <a:bodyPr/>
          <a:lstStyle/>
          <a:p>
            <a:r>
              <a:rPr lang="en-US" dirty="0"/>
              <a:t>Tenosynovitis – Subtypes and variants</a:t>
            </a:r>
          </a:p>
        </p:txBody>
      </p:sp>
      <p:sp>
        <p:nvSpPr>
          <p:cNvPr id="3" name="Content Placeholder 2">
            <a:extLst>
              <a:ext uri="{FF2B5EF4-FFF2-40B4-BE49-F238E27FC236}">
                <a16:creationId xmlns:a16="http://schemas.microsoft.com/office/drawing/2014/main" id="{2202AE80-E431-F782-4758-3E5FD2DE296E}"/>
              </a:ext>
            </a:extLst>
          </p:cNvPr>
          <p:cNvSpPr>
            <a:spLocks noGrp="1"/>
          </p:cNvSpPr>
          <p:nvPr>
            <p:ph idx="1"/>
          </p:nvPr>
        </p:nvSpPr>
        <p:spPr>
          <a:xfrm>
            <a:off x="838200" y="1268082"/>
            <a:ext cx="10515600" cy="5120640"/>
          </a:xfrm>
        </p:spPr>
        <p:txBody>
          <a:bodyPr>
            <a:normAutofit/>
          </a:bodyPr>
          <a:lstStyle/>
          <a:p>
            <a:r>
              <a:rPr lang="en-US" b="1" dirty="0">
                <a:solidFill>
                  <a:srgbClr val="FF0000"/>
                </a:solidFill>
              </a:rPr>
              <a:t>Stenosing tenosynovitis (trigger finger)</a:t>
            </a:r>
          </a:p>
          <a:p>
            <a:pPr lvl="1"/>
            <a:r>
              <a:rPr lang="en-US" b="1" dirty="0"/>
              <a:t>Epidemiology</a:t>
            </a:r>
            <a:r>
              <a:rPr lang="en-US" dirty="0"/>
              <a:t>: Sex: ♀ &gt; ♂ (6:1), Age: &gt; 40 years</a:t>
            </a:r>
          </a:p>
          <a:p>
            <a:pPr lvl="1"/>
            <a:r>
              <a:rPr lang="en-US" b="1" dirty="0"/>
              <a:t>Etiology</a:t>
            </a:r>
            <a:r>
              <a:rPr lang="en-US" dirty="0"/>
              <a:t>: usually idiopathic</a:t>
            </a:r>
          </a:p>
          <a:p>
            <a:pPr lvl="1"/>
            <a:r>
              <a:rPr lang="en-US" b="1" dirty="0"/>
              <a:t>Pathophysiology</a:t>
            </a:r>
            <a:r>
              <a:rPr lang="en-US" dirty="0"/>
              <a:t>: fibrocartilaginous metaplasia of the tendon sheath of the A1 annular pulley → loss of smooth gliding of the finger flexor tendons under the annular pulley → finger gets locked in flexed position</a:t>
            </a:r>
          </a:p>
          <a:p>
            <a:pPr lvl="1"/>
            <a:r>
              <a:rPr lang="en-US" b="1" dirty="0"/>
              <a:t>Clinical features </a:t>
            </a:r>
            <a:r>
              <a:rPr lang="en-US" dirty="0">
                <a:solidFill>
                  <a:srgbClr val="45515E"/>
                </a:solidFill>
              </a:rPr>
              <a:t>(it’s a clinical diagnosis)</a:t>
            </a:r>
            <a:endParaRPr lang="en-US" b="1" dirty="0"/>
          </a:p>
          <a:p>
            <a:pPr lvl="2"/>
            <a:r>
              <a:rPr lang="en-US" sz="2400" dirty="0"/>
              <a:t>Trigger finger: locking of a finger in flexed position which releases suddenly with a snap/pop on extension; often painful </a:t>
            </a:r>
          </a:p>
          <a:p>
            <a:pPr lvl="2"/>
            <a:r>
              <a:rPr lang="en-US" sz="2400" dirty="0"/>
              <a:t>Often associated with tenderness and a palpable nodule at the base of the metacarpophalangeal joint</a:t>
            </a:r>
          </a:p>
          <a:p>
            <a:pPr lvl="2"/>
            <a:r>
              <a:rPr lang="en-US" sz="2400" dirty="0"/>
              <a:t>Mostly affects thumbs and ring fingers</a:t>
            </a:r>
          </a:p>
          <a:p>
            <a:pPr lvl="1"/>
            <a:r>
              <a:rPr lang="en-US" b="1" dirty="0"/>
              <a:t>Management</a:t>
            </a:r>
            <a:r>
              <a:rPr lang="en-US" dirty="0"/>
              <a:t>: corticosteroid injection </a:t>
            </a:r>
            <a:r>
              <a:rPr lang="en-US" dirty="0">
                <a:sym typeface="Wingdings" panose="05000000000000000000" pitchFamily="2" charset="2"/>
              </a:rPr>
              <a:t> refractory cases need operation</a:t>
            </a:r>
            <a:endParaRPr lang="en-US" dirty="0"/>
          </a:p>
        </p:txBody>
      </p:sp>
      <p:pic>
        <p:nvPicPr>
          <p:cNvPr id="4" name="Picture 2">
            <a:extLst>
              <a:ext uri="{FF2B5EF4-FFF2-40B4-BE49-F238E27FC236}">
                <a16:creationId xmlns:a16="http://schemas.microsoft.com/office/drawing/2014/main" id="{65A55718-4874-F1D3-E2FE-C70A5AD563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2" t="10209" r="2678" b="4567"/>
          <a:stretch/>
        </p:blipFill>
        <p:spPr bwMode="auto">
          <a:xfrm>
            <a:off x="10133044" y="1268082"/>
            <a:ext cx="1220755" cy="117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511374"/>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5740B-8271-CB9C-D4A7-B820416C0C76}"/>
              </a:ext>
            </a:extLst>
          </p:cNvPr>
          <p:cNvSpPr>
            <a:spLocks noGrp="1"/>
          </p:cNvSpPr>
          <p:nvPr>
            <p:ph type="title"/>
          </p:nvPr>
        </p:nvSpPr>
        <p:spPr/>
        <p:txBody>
          <a:bodyPr>
            <a:normAutofit/>
          </a:bodyPr>
          <a:lstStyle/>
          <a:p>
            <a:r>
              <a:rPr lang="en-US" dirty="0"/>
              <a:t>Stenosing tenosynovitis (trigger finger)</a:t>
            </a:r>
          </a:p>
        </p:txBody>
      </p:sp>
      <p:sp>
        <p:nvSpPr>
          <p:cNvPr id="3" name="Content Placeholder 2">
            <a:extLst>
              <a:ext uri="{FF2B5EF4-FFF2-40B4-BE49-F238E27FC236}">
                <a16:creationId xmlns:a16="http://schemas.microsoft.com/office/drawing/2014/main" id="{227842F9-8699-746E-A805-57F26E7BA172}"/>
              </a:ext>
            </a:extLst>
          </p:cNvPr>
          <p:cNvSpPr>
            <a:spLocks noGrp="1"/>
          </p:cNvSpPr>
          <p:nvPr>
            <p:ph idx="1"/>
          </p:nvPr>
        </p:nvSpPr>
        <p:spPr>
          <a:xfrm>
            <a:off x="838200" y="1268082"/>
            <a:ext cx="10515600" cy="5029200"/>
          </a:xfrm>
        </p:spPr>
        <p:txBody>
          <a:bodyPr>
            <a:normAutofit/>
          </a:bodyPr>
          <a:lstStyle/>
          <a:p>
            <a:r>
              <a:rPr lang="en-US" b="1" dirty="0">
                <a:solidFill>
                  <a:srgbClr val="0070C0"/>
                </a:solidFill>
              </a:rPr>
              <a:t>What is your diagnosis ?</a:t>
            </a:r>
          </a:p>
          <a:p>
            <a:pPr lvl="1"/>
            <a:r>
              <a:rPr lang="en-US" dirty="0">
                <a:solidFill>
                  <a:srgbClr val="0070C0"/>
                </a:solidFill>
              </a:rPr>
              <a:t>Trigger Finger </a:t>
            </a:r>
          </a:p>
          <a:p>
            <a:r>
              <a:rPr lang="en-US" b="1" dirty="0">
                <a:solidFill>
                  <a:srgbClr val="0070C0"/>
                </a:solidFill>
              </a:rPr>
              <a:t>What is your initial management ?</a:t>
            </a:r>
          </a:p>
          <a:p>
            <a:pPr lvl="1"/>
            <a:r>
              <a:rPr lang="en-US" dirty="0">
                <a:solidFill>
                  <a:srgbClr val="0070C0"/>
                </a:solidFill>
              </a:rPr>
              <a:t>Corticosteroid injection</a:t>
            </a:r>
          </a:p>
          <a:p>
            <a:r>
              <a:rPr lang="en-US" b="1" dirty="0">
                <a:solidFill>
                  <a:srgbClr val="0070C0"/>
                </a:solidFill>
              </a:rPr>
              <a:t>If this patient return to you with recurrence of the deformity within 4 months what is your management ?</a:t>
            </a:r>
          </a:p>
          <a:p>
            <a:pPr lvl="1"/>
            <a:r>
              <a:rPr lang="en-US" dirty="0">
                <a:solidFill>
                  <a:srgbClr val="0070C0"/>
                </a:solidFill>
              </a:rPr>
              <a:t>Second corticosteroid injection</a:t>
            </a:r>
          </a:p>
          <a:p>
            <a:r>
              <a:rPr lang="en-US" b="1" dirty="0">
                <a:solidFill>
                  <a:srgbClr val="0070C0"/>
                </a:solidFill>
              </a:rPr>
              <a:t>If this patient still refractory to your management what is your next step ?</a:t>
            </a:r>
          </a:p>
          <a:p>
            <a:pPr lvl="1"/>
            <a:r>
              <a:rPr lang="en-US" dirty="0">
                <a:solidFill>
                  <a:srgbClr val="0070C0"/>
                </a:solidFill>
              </a:rPr>
              <a:t>Surgery (incision over the distal palmar crease, or in the MCP crease of the thumb – the A1 section of the fibrous sheath is incised until the tendon moves freely</a:t>
            </a:r>
          </a:p>
        </p:txBody>
      </p:sp>
      <p:sp>
        <p:nvSpPr>
          <p:cNvPr id="4" name="TextBox 3">
            <a:extLst>
              <a:ext uri="{FF2B5EF4-FFF2-40B4-BE49-F238E27FC236}">
                <a16:creationId xmlns:a16="http://schemas.microsoft.com/office/drawing/2014/main" id="{D3198E81-3C77-ACC9-6F69-EAF55CED40EC}"/>
              </a:ext>
            </a:extLst>
          </p:cNvPr>
          <p:cNvSpPr txBox="1"/>
          <p:nvPr/>
        </p:nvSpPr>
        <p:spPr>
          <a:xfrm>
            <a:off x="10750867" y="2897"/>
            <a:ext cx="1431802" cy="369332"/>
          </a:xfrm>
          <a:prstGeom prst="rect">
            <a:avLst/>
          </a:prstGeom>
          <a:noFill/>
          <a:ln>
            <a:solidFill>
              <a:srgbClr val="0070C0"/>
            </a:solidFill>
          </a:ln>
        </p:spPr>
        <p:txBody>
          <a:bodyPr wrap="none" rtlCol="0">
            <a:spAutoFit/>
          </a:bodyPr>
          <a:lstStyle/>
          <a:p>
            <a:pPr algn="r" rtl="1"/>
            <a:r>
              <a:rPr lang="ar-JO" b="1" dirty="0">
                <a:solidFill>
                  <a:srgbClr val="0070C0"/>
                </a:solidFill>
              </a:rPr>
              <a:t>جدعنة من عندي</a:t>
            </a:r>
            <a:endParaRPr lang="en-US" b="1" dirty="0">
              <a:solidFill>
                <a:srgbClr val="0070C0"/>
              </a:solidFill>
            </a:endParaRPr>
          </a:p>
        </p:txBody>
      </p:sp>
      <p:pic>
        <p:nvPicPr>
          <p:cNvPr id="5" name="Picture 3">
            <a:extLst>
              <a:ext uri="{FF2B5EF4-FFF2-40B4-BE49-F238E27FC236}">
                <a16:creationId xmlns:a16="http://schemas.microsoft.com/office/drawing/2014/main" id="{F2EBF960-EFD2-9096-C2C9-24CB1FB712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3514" y="1268082"/>
            <a:ext cx="2290285" cy="171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98564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F91E3-BB8D-47CA-8F7A-8DF9E051C705}"/>
              </a:ext>
            </a:extLst>
          </p:cNvPr>
          <p:cNvSpPr>
            <a:spLocks noGrp="1"/>
          </p:cNvSpPr>
          <p:nvPr>
            <p:ph type="title"/>
          </p:nvPr>
        </p:nvSpPr>
        <p:spPr/>
        <p:txBody>
          <a:bodyPr/>
          <a:lstStyle/>
          <a:p>
            <a:r>
              <a:rPr lang="en-US" dirty="0"/>
              <a:t>Tenosynovitis – Subtypes and variants</a:t>
            </a:r>
          </a:p>
        </p:txBody>
      </p:sp>
      <p:sp>
        <p:nvSpPr>
          <p:cNvPr id="3" name="Content Placeholder 2">
            <a:extLst>
              <a:ext uri="{FF2B5EF4-FFF2-40B4-BE49-F238E27FC236}">
                <a16:creationId xmlns:a16="http://schemas.microsoft.com/office/drawing/2014/main" id="{4947AFE4-2BA7-8B12-B1B1-412F51024BC4}"/>
              </a:ext>
            </a:extLst>
          </p:cNvPr>
          <p:cNvSpPr>
            <a:spLocks noGrp="1"/>
          </p:cNvSpPr>
          <p:nvPr>
            <p:ph idx="1"/>
          </p:nvPr>
        </p:nvSpPr>
        <p:spPr>
          <a:xfrm>
            <a:off x="838200" y="1268082"/>
            <a:ext cx="10515600" cy="5212080"/>
          </a:xfrm>
        </p:spPr>
        <p:txBody>
          <a:bodyPr>
            <a:normAutofit lnSpcReduction="10000"/>
          </a:bodyPr>
          <a:lstStyle/>
          <a:p>
            <a:r>
              <a:rPr lang="en-US" b="1" dirty="0">
                <a:solidFill>
                  <a:srgbClr val="FF0000"/>
                </a:solidFill>
              </a:rPr>
              <a:t>De Quervain tenosynovitis</a:t>
            </a:r>
          </a:p>
          <a:p>
            <a:pPr lvl="1"/>
            <a:r>
              <a:rPr lang="en-US" b="1" dirty="0">
                <a:solidFill>
                  <a:srgbClr val="45515E"/>
                </a:solidFill>
              </a:rPr>
              <a:t>Description</a:t>
            </a:r>
            <a:r>
              <a:rPr lang="en-US" dirty="0">
                <a:solidFill>
                  <a:srgbClr val="45515E"/>
                </a:solidFill>
              </a:rPr>
              <a:t>: noninflammatory thickening of the tendons of the </a:t>
            </a:r>
            <a:r>
              <a:rPr lang="en-US" dirty="0">
                <a:solidFill>
                  <a:srgbClr val="FF0000"/>
                </a:solidFill>
              </a:rPr>
              <a:t>abductor pollicis longus</a:t>
            </a:r>
            <a:r>
              <a:rPr lang="en-US" dirty="0">
                <a:solidFill>
                  <a:srgbClr val="45515E"/>
                </a:solidFill>
              </a:rPr>
              <a:t> and </a:t>
            </a:r>
            <a:r>
              <a:rPr lang="en-US" dirty="0">
                <a:solidFill>
                  <a:srgbClr val="FF0000"/>
                </a:solidFill>
              </a:rPr>
              <a:t>extensor pollicis brevis </a:t>
            </a:r>
            <a:r>
              <a:rPr lang="en-US" dirty="0">
                <a:solidFill>
                  <a:srgbClr val="45515E"/>
                </a:solidFill>
              </a:rPr>
              <a:t>due to myxoid degeneration</a:t>
            </a:r>
          </a:p>
          <a:p>
            <a:pPr lvl="1"/>
            <a:r>
              <a:rPr lang="en-US" b="1" dirty="0">
                <a:solidFill>
                  <a:srgbClr val="45515E"/>
                </a:solidFill>
              </a:rPr>
              <a:t>Epidemiology</a:t>
            </a:r>
            <a:r>
              <a:rPr lang="en-US" dirty="0">
                <a:solidFill>
                  <a:srgbClr val="45515E"/>
                </a:solidFill>
              </a:rPr>
              <a:t>: Sex: ♀ &gt; ♂, Age: 30–50 years</a:t>
            </a:r>
          </a:p>
          <a:p>
            <a:pPr lvl="1"/>
            <a:r>
              <a:rPr lang="en-US" b="1" dirty="0">
                <a:solidFill>
                  <a:srgbClr val="45515E"/>
                </a:solidFill>
              </a:rPr>
              <a:t>Etiology</a:t>
            </a:r>
          </a:p>
          <a:p>
            <a:pPr lvl="2"/>
            <a:r>
              <a:rPr lang="en-US" sz="2200" dirty="0">
                <a:solidFill>
                  <a:srgbClr val="45515E"/>
                </a:solidFill>
              </a:rPr>
              <a:t>Repetitive/prolonged abduction and extension of the thumb: often seen in golfers and tennis players, individuals who text a lot, and young parents (due to the repeated strain of lifting the baby)</a:t>
            </a:r>
          </a:p>
          <a:p>
            <a:pPr lvl="2"/>
            <a:r>
              <a:rPr lang="en-US" sz="2200" dirty="0">
                <a:solidFill>
                  <a:srgbClr val="45515E"/>
                </a:solidFill>
              </a:rPr>
              <a:t>Inflammatory conditions such as rheumatoid arthritis</a:t>
            </a:r>
          </a:p>
          <a:p>
            <a:pPr lvl="1"/>
            <a:r>
              <a:rPr lang="en-US" b="1" dirty="0">
                <a:solidFill>
                  <a:srgbClr val="45515E"/>
                </a:solidFill>
              </a:rPr>
              <a:t>Clinical features</a:t>
            </a:r>
            <a:r>
              <a:rPr lang="en-US" dirty="0">
                <a:solidFill>
                  <a:srgbClr val="45515E"/>
                </a:solidFill>
              </a:rPr>
              <a:t> (it’s a clinical diagnosis)</a:t>
            </a:r>
            <a:endParaRPr lang="en-US" b="1" dirty="0">
              <a:solidFill>
                <a:srgbClr val="45515E"/>
              </a:solidFill>
            </a:endParaRPr>
          </a:p>
          <a:p>
            <a:pPr lvl="2"/>
            <a:r>
              <a:rPr lang="en-US" sz="2200" dirty="0">
                <a:solidFill>
                  <a:srgbClr val="45515E"/>
                </a:solidFill>
              </a:rPr>
              <a:t>Pain with or without swelling of the radial styloid</a:t>
            </a:r>
          </a:p>
          <a:p>
            <a:pPr lvl="2"/>
            <a:r>
              <a:rPr lang="en-US" sz="2200" dirty="0">
                <a:solidFill>
                  <a:srgbClr val="45515E"/>
                </a:solidFill>
              </a:rPr>
              <a:t>Pain may radiate to thumb or elbow, exacerbated by movement/grasping objects.</a:t>
            </a:r>
          </a:p>
          <a:p>
            <a:pPr lvl="2"/>
            <a:r>
              <a:rPr lang="en-US" sz="2200" dirty="0">
                <a:solidFill>
                  <a:srgbClr val="FF0000"/>
                </a:solidFill>
              </a:rPr>
              <a:t>Positive Finkelstein test</a:t>
            </a:r>
            <a:r>
              <a:rPr lang="en-US" sz="2200" dirty="0">
                <a:solidFill>
                  <a:srgbClr val="45515E"/>
                </a:solidFill>
              </a:rPr>
              <a:t>: examiner grasps the affected thumb and exerts longitudinal traction across the palm of the hand towards the ulnar side, which causes pain</a:t>
            </a:r>
          </a:p>
        </p:txBody>
      </p:sp>
    </p:spTree>
    <p:extLst>
      <p:ext uri="{BB962C8B-B14F-4D97-AF65-F5344CB8AC3E}">
        <p14:creationId xmlns:p14="http://schemas.microsoft.com/office/powerpoint/2010/main" val="195090032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42933-6DA4-2602-D8DE-2072307F36D4}"/>
              </a:ext>
            </a:extLst>
          </p:cNvPr>
          <p:cNvSpPr>
            <a:spLocks noGrp="1"/>
          </p:cNvSpPr>
          <p:nvPr>
            <p:ph type="title"/>
          </p:nvPr>
        </p:nvSpPr>
        <p:spPr/>
        <p:txBody>
          <a:bodyPr>
            <a:normAutofit/>
          </a:bodyPr>
          <a:lstStyle/>
          <a:p>
            <a:r>
              <a:rPr lang="en-US" dirty="0"/>
              <a:t>De Quervain tenosynovitis</a:t>
            </a:r>
          </a:p>
        </p:txBody>
      </p:sp>
      <p:sp>
        <p:nvSpPr>
          <p:cNvPr id="3" name="Content Placeholder 2">
            <a:extLst>
              <a:ext uri="{FF2B5EF4-FFF2-40B4-BE49-F238E27FC236}">
                <a16:creationId xmlns:a16="http://schemas.microsoft.com/office/drawing/2014/main" id="{0368F885-EC30-11A0-B9DD-A9FA346F68EF}"/>
              </a:ext>
            </a:extLst>
          </p:cNvPr>
          <p:cNvSpPr>
            <a:spLocks noGrp="1"/>
          </p:cNvSpPr>
          <p:nvPr>
            <p:ph idx="1"/>
          </p:nvPr>
        </p:nvSpPr>
        <p:spPr>
          <a:xfrm>
            <a:off x="838200" y="1268082"/>
            <a:ext cx="8025882" cy="4871938"/>
          </a:xfrm>
        </p:spPr>
        <p:txBody>
          <a:bodyPr/>
          <a:lstStyle/>
          <a:p>
            <a:r>
              <a:rPr lang="en-US" b="1" dirty="0"/>
              <a:t>What is this test used to diagnose ?</a:t>
            </a:r>
          </a:p>
          <a:p>
            <a:pPr lvl="1"/>
            <a:r>
              <a:rPr lang="en-US" spc="-10" dirty="0">
                <a:latin typeface="Calibri"/>
                <a:cs typeface="Calibri"/>
              </a:rPr>
              <a:t>De</a:t>
            </a:r>
            <a:r>
              <a:rPr lang="en-US" spc="-15" dirty="0">
                <a:latin typeface="Calibri"/>
                <a:cs typeface="Calibri"/>
              </a:rPr>
              <a:t> </a:t>
            </a:r>
            <a:r>
              <a:rPr lang="en-US" spc="-10" dirty="0" err="1">
                <a:latin typeface="Calibri"/>
                <a:cs typeface="Calibri"/>
              </a:rPr>
              <a:t>quervain</a:t>
            </a:r>
            <a:r>
              <a:rPr lang="en-US" spc="15" dirty="0">
                <a:latin typeface="Calibri"/>
                <a:cs typeface="Calibri"/>
              </a:rPr>
              <a:t> </a:t>
            </a:r>
            <a:r>
              <a:rPr lang="en-US" spc="-10" dirty="0">
                <a:latin typeface="Calibri"/>
                <a:cs typeface="Calibri"/>
              </a:rPr>
              <a:t>disease</a:t>
            </a:r>
            <a:endParaRPr lang="en-US" dirty="0">
              <a:latin typeface="Calibri"/>
              <a:cs typeface="Calibri"/>
            </a:endParaRPr>
          </a:p>
          <a:p>
            <a:r>
              <a:rPr lang="en-US" sz="2800" b="1" dirty="0"/>
              <a:t>Which extensor compartment of the wrist is affected ?</a:t>
            </a:r>
          </a:p>
          <a:p>
            <a:pPr lvl="1"/>
            <a:r>
              <a:rPr lang="en-US" sz="2400" spc="-10" dirty="0">
                <a:latin typeface="Calibri"/>
                <a:cs typeface="Calibri"/>
              </a:rPr>
              <a:t>1</a:t>
            </a:r>
            <a:r>
              <a:rPr lang="en-US" sz="2400" spc="-10" baseline="30000" dirty="0">
                <a:latin typeface="Calibri"/>
                <a:cs typeface="Calibri"/>
              </a:rPr>
              <a:t>st</a:t>
            </a:r>
            <a:r>
              <a:rPr lang="en-US" sz="2400" spc="-10" dirty="0">
                <a:latin typeface="Calibri"/>
                <a:cs typeface="Calibri"/>
              </a:rPr>
              <a:t> extensor compartment of the  wrist (extensor pollicis brevis, abductor pollicis longus)</a:t>
            </a:r>
          </a:p>
          <a:p>
            <a:r>
              <a:rPr lang="en-US" b="1" dirty="0">
                <a:solidFill>
                  <a:srgbClr val="0070C0"/>
                </a:solidFill>
              </a:rPr>
              <a:t>What is your management ?</a:t>
            </a:r>
          </a:p>
          <a:p>
            <a:pPr lvl="1"/>
            <a:r>
              <a:rPr lang="en-US" dirty="0">
                <a:solidFill>
                  <a:srgbClr val="0070C0"/>
                </a:solidFill>
              </a:rPr>
              <a:t>NSAIDs and rest</a:t>
            </a:r>
          </a:p>
          <a:p>
            <a:pPr lvl="1"/>
            <a:r>
              <a:rPr lang="en-US" altLang="ar-JO" dirty="0">
                <a:solidFill>
                  <a:srgbClr val="0070C0"/>
                </a:solidFill>
              </a:rPr>
              <a:t>Corticosteroid  injection</a:t>
            </a:r>
          </a:p>
          <a:p>
            <a:pPr lvl="1"/>
            <a:r>
              <a:rPr lang="en-US" dirty="0">
                <a:solidFill>
                  <a:srgbClr val="0070C0"/>
                </a:solidFill>
              </a:rPr>
              <a:t>Resistant cases need an operation, which consists of slitting the thickened tendon sheath</a:t>
            </a:r>
          </a:p>
        </p:txBody>
      </p:sp>
      <p:pic>
        <p:nvPicPr>
          <p:cNvPr id="4" name="object 3">
            <a:extLst>
              <a:ext uri="{FF2B5EF4-FFF2-40B4-BE49-F238E27FC236}">
                <a16:creationId xmlns:a16="http://schemas.microsoft.com/office/drawing/2014/main" id="{374BEE77-D30E-DAB4-4D38-48E881093D83}"/>
              </a:ext>
            </a:extLst>
          </p:cNvPr>
          <p:cNvPicPr>
            <a:picLocks/>
          </p:cNvPicPr>
          <p:nvPr/>
        </p:nvPicPr>
        <p:blipFill rotWithShape="1">
          <a:blip r:embed="rId2" cstate="print"/>
          <a:srcRect l="4991" r="7426"/>
          <a:stretch/>
        </p:blipFill>
        <p:spPr>
          <a:xfrm>
            <a:off x="9007074" y="1269570"/>
            <a:ext cx="2346726" cy="4870450"/>
          </a:xfrm>
          <a:prstGeom prst="rect">
            <a:avLst/>
          </a:prstGeom>
        </p:spPr>
      </p:pic>
      <p:sp>
        <p:nvSpPr>
          <p:cNvPr id="5" name="TextBox 4">
            <a:extLst>
              <a:ext uri="{FF2B5EF4-FFF2-40B4-BE49-F238E27FC236}">
                <a16:creationId xmlns:a16="http://schemas.microsoft.com/office/drawing/2014/main" id="{0C2E2457-91F7-2FD1-6D6B-6FB7AB0CB4A0}"/>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
        <p:nvSpPr>
          <p:cNvPr id="7" name="TextBox 6">
            <a:extLst>
              <a:ext uri="{FF2B5EF4-FFF2-40B4-BE49-F238E27FC236}">
                <a16:creationId xmlns:a16="http://schemas.microsoft.com/office/drawing/2014/main" id="{4DFA286D-7F8A-BDC6-1397-31A8E02546DB}"/>
              </a:ext>
            </a:extLst>
          </p:cNvPr>
          <p:cNvSpPr txBox="1"/>
          <p:nvPr/>
        </p:nvSpPr>
        <p:spPr>
          <a:xfrm>
            <a:off x="65315" y="2240874"/>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5</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5CF40CED-DACB-8C3D-3481-273FBCB05C7B}"/>
              </a:ext>
            </a:extLst>
          </p:cNvPr>
          <p:cNvSpPr txBox="1"/>
          <p:nvPr/>
        </p:nvSpPr>
        <p:spPr>
          <a:xfrm>
            <a:off x="65315" y="1326472"/>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5</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720AE3CD-E58F-8D26-8C17-1E15D2D96E28}"/>
              </a:ext>
            </a:extLst>
          </p:cNvPr>
          <p:cNvSpPr txBox="1"/>
          <p:nvPr/>
        </p:nvSpPr>
        <p:spPr>
          <a:xfrm>
            <a:off x="9319271" y="5955354"/>
            <a:ext cx="1722331" cy="369332"/>
          </a:xfrm>
          <a:prstGeom prst="rect">
            <a:avLst/>
          </a:prstGeom>
          <a:noFill/>
        </p:spPr>
        <p:txBody>
          <a:bodyPr wrap="none" rtlCol="0">
            <a:spAutoFit/>
          </a:bodyPr>
          <a:lstStyle/>
          <a:p>
            <a:r>
              <a:rPr lang="en-US" altLang="ar-JO" dirty="0">
                <a:solidFill>
                  <a:schemeClr val="tx1">
                    <a:lumMod val="95000"/>
                    <a:lumOff val="5000"/>
                  </a:schemeClr>
                </a:solidFill>
              </a:rPr>
              <a:t>Finkelstein’s test</a:t>
            </a:r>
            <a:endParaRPr lang="en-US" dirty="0"/>
          </a:p>
        </p:txBody>
      </p:sp>
    </p:spTree>
    <p:extLst>
      <p:ext uri="{BB962C8B-B14F-4D97-AF65-F5344CB8AC3E}">
        <p14:creationId xmlns:p14="http://schemas.microsoft.com/office/powerpoint/2010/main" val="3363920531"/>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53D5D-3C1F-E700-84F4-6A291D62FB71}"/>
              </a:ext>
            </a:extLst>
          </p:cNvPr>
          <p:cNvSpPr>
            <a:spLocks noGrp="1"/>
          </p:cNvSpPr>
          <p:nvPr>
            <p:ph type="title"/>
          </p:nvPr>
        </p:nvSpPr>
        <p:spPr/>
        <p:txBody>
          <a:bodyPr/>
          <a:lstStyle/>
          <a:p>
            <a:r>
              <a:rPr lang="en-US" dirty="0"/>
              <a:t>Carpal tunnel syndrome</a:t>
            </a:r>
          </a:p>
        </p:txBody>
      </p:sp>
      <p:sp>
        <p:nvSpPr>
          <p:cNvPr id="3" name="Content Placeholder 2">
            <a:extLst>
              <a:ext uri="{FF2B5EF4-FFF2-40B4-BE49-F238E27FC236}">
                <a16:creationId xmlns:a16="http://schemas.microsoft.com/office/drawing/2014/main" id="{A61F465A-ED25-2C16-2568-0B8FFEA99F58}"/>
              </a:ext>
            </a:extLst>
          </p:cNvPr>
          <p:cNvSpPr>
            <a:spLocks noGrp="1"/>
          </p:cNvSpPr>
          <p:nvPr>
            <p:ph idx="1"/>
          </p:nvPr>
        </p:nvSpPr>
        <p:spPr/>
        <p:txBody>
          <a:bodyPr>
            <a:normAutofit/>
          </a:bodyPr>
          <a:lstStyle/>
          <a:p>
            <a:r>
              <a:rPr lang="en-US" b="1" dirty="0"/>
              <a:t>Risk factors</a:t>
            </a:r>
            <a:endParaRPr lang="en-US" dirty="0"/>
          </a:p>
          <a:p>
            <a:pPr lvl="1"/>
            <a:r>
              <a:rPr lang="en-US" dirty="0"/>
              <a:t>Previous fracture of the wrist, </a:t>
            </a:r>
            <a:r>
              <a:rPr lang="en-US" dirty="0">
                <a:solidFill>
                  <a:srgbClr val="FF0000"/>
                </a:solidFill>
              </a:rPr>
              <a:t>Manual work</a:t>
            </a:r>
            <a:r>
              <a:rPr lang="en-US" dirty="0"/>
              <a:t>, Rheumatoid arthritis, </a:t>
            </a:r>
            <a:r>
              <a:rPr lang="en-US" dirty="0">
                <a:solidFill>
                  <a:srgbClr val="FF0000"/>
                </a:solidFill>
              </a:rPr>
              <a:t>Pregnancy</a:t>
            </a:r>
            <a:r>
              <a:rPr lang="en-US" dirty="0"/>
              <a:t>, </a:t>
            </a:r>
            <a:r>
              <a:rPr lang="en-US" dirty="0">
                <a:solidFill>
                  <a:srgbClr val="FF0000"/>
                </a:solidFill>
              </a:rPr>
              <a:t>Osteoarthritis</a:t>
            </a:r>
            <a:r>
              <a:rPr lang="en-US" dirty="0"/>
              <a:t>, Systemic amyloidosis, Renal failure and dialysis-associated deposition of amyloid, </a:t>
            </a:r>
            <a:r>
              <a:rPr lang="en-US" dirty="0">
                <a:solidFill>
                  <a:srgbClr val="FF0000"/>
                </a:solidFill>
              </a:rPr>
              <a:t>Diabetes mellitus</a:t>
            </a:r>
            <a:r>
              <a:rPr lang="en-US" dirty="0"/>
              <a:t>, </a:t>
            </a:r>
            <a:r>
              <a:rPr lang="en-US" dirty="0">
                <a:solidFill>
                  <a:srgbClr val="FF0000"/>
                </a:solidFill>
              </a:rPr>
              <a:t>Hypothyroidism</a:t>
            </a:r>
            <a:r>
              <a:rPr lang="en-US" dirty="0"/>
              <a:t>, Acromegaly</a:t>
            </a:r>
          </a:p>
          <a:p>
            <a:r>
              <a:rPr lang="en-US" b="1" dirty="0"/>
              <a:t>Clinical features</a:t>
            </a:r>
          </a:p>
          <a:p>
            <a:pPr lvl="1"/>
            <a:r>
              <a:rPr lang="en-US" b="1" dirty="0"/>
              <a:t>Symptoms</a:t>
            </a:r>
          </a:p>
          <a:p>
            <a:pPr lvl="2"/>
            <a:r>
              <a:rPr lang="en-US" sz="2200" dirty="0"/>
              <a:t>Develop in the areas innervated by the median nerve: palmar surface of the thumb, index, and middle fingers, and radial half of the ring finger.</a:t>
            </a:r>
          </a:p>
          <a:p>
            <a:pPr lvl="3"/>
            <a:r>
              <a:rPr lang="en-US" sz="2200" dirty="0"/>
              <a:t>Paresthesia: burning sensation, tingling, Loss of sensation/numbness, Pain</a:t>
            </a:r>
          </a:p>
          <a:p>
            <a:pPr lvl="1"/>
            <a:r>
              <a:rPr lang="en-US" b="1" dirty="0"/>
              <a:t>Examination findings</a:t>
            </a:r>
            <a:r>
              <a:rPr lang="en-US" dirty="0"/>
              <a:t>: thenar atrophy</a:t>
            </a:r>
          </a:p>
        </p:txBody>
      </p:sp>
    </p:spTree>
    <p:extLst>
      <p:ext uri="{BB962C8B-B14F-4D97-AF65-F5344CB8AC3E}">
        <p14:creationId xmlns:p14="http://schemas.microsoft.com/office/powerpoint/2010/main" val="3718074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EFB40-F98A-1A9B-AC8C-76D3EE91733E}"/>
              </a:ext>
            </a:extLst>
          </p:cNvPr>
          <p:cNvSpPr>
            <a:spLocks noGrp="1"/>
          </p:cNvSpPr>
          <p:nvPr>
            <p:ph type="title"/>
          </p:nvPr>
        </p:nvSpPr>
        <p:spPr/>
        <p:txBody>
          <a:bodyPr/>
          <a:lstStyle/>
          <a:p>
            <a:r>
              <a:rPr lang="en-US" dirty="0"/>
              <a:t>Case of RTA </a:t>
            </a:r>
          </a:p>
        </p:txBody>
      </p:sp>
      <p:pic>
        <p:nvPicPr>
          <p:cNvPr id="5" name="object 3">
            <a:extLst>
              <a:ext uri="{FF2B5EF4-FFF2-40B4-BE49-F238E27FC236}">
                <a16:creationId xmlns:a16="http://schemas.microsoft.com/office/drawing/2014/main" id="{B392F900-459E-F6A0-24BA-F0A7E43BD58B}"/>
              </a:ext>
            </a:extLst>
          </p:cNvPr>
          <p:cNvPicPr>
            <a:picLocks noGrp="1"/>
          </p:cNvPicPr>
          <p:nvPr>
            <p:ph sz="half" idx="2"/>
          </p:nvPr>
        </p:nvPicPr>
        <p:blipFill>
          <a:blip r:embed="rId2" cstate="print"/>
          <a:stretch>
            <a:fillRect/>
          </a:stretch>
        </p:blipFill>
        <p:spPr>
          <a:xfrm>
            <a:off x="7758113" y="1305026"/>
            <a:ext cx="3595687" cy="4049724"/>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EB431CD3-3F22-33A0-1F4D-ACD5ED9F8083}"/>
              </a:ext>
            </a:extLst>
          </p:cNvPr>
          <p:cNvSpPr>
            <a:spLocks noGrp="1"/>
          </p:cNvSpPr>
          <p:nvPr>
            <p:ph idx="1"/>
          </p:nvPr>
        </p:nvSpPr>
        <p:spPr/>
        <p:txBody>
          <a:bodyPr/>
          <a:lstStyle/>
          <a:p>
            <a:r>
              <a:rPr lang="en-US" sz="2800" b="1" spc="-5" dirty="0">
                <a:latin typeface="Calibri"/>
                <a:cs typeface="Calibri"/>
              </a:rPr>
              <a:t>What</a:t>
            </a:r>
            <a:r>
              <a:rPr lang="en-US" sz="2800" b="1" spc="-55" dirty="0">
                <a:latin typeface="Calibri"/>
                <a:cs typeface="Calibri"/>
              </a:rPr>
              <a:t> </a:t>
            </a:r>
            <a:r>
              <a:rPr lang="en-US" sz="2800" b="1" dirty="0">
                <a:latin typeface="Calibri"/>
                <a:cs typeface="Calibri"/>
              </a:rPr>
              <a:t>is</a:t>
            </a:r>
            <a:r>
              <a:rPr lang="en-US" sz="2800" b="1" spc="-10" dirty="0">
                <a:latin typeface="Calibri"/>
                <a:cs typeface="Calibri"/>
              </a:rPr>
              <a:t> </a:t>
            </a:r>
            <a:r>
              <a:rPr lang="en-US" sz="2800" b="1" spc="-5" dirty="0">
                <a:latin typeface="Calibri"/>
                <a:cs typeface="Calibri"/>
              </a:rPr>
              <a:t>your</a:t>
            </a:r>
            <a:r>
              <a:rPr lang="en-US" sz="2800" b="1" spc="-55" dirty="0">
                <a:latin typeface="Calibri"/>
                <a:cs typeface="Calibri"/>
              </a:rPr>
              <a:t> </a:t>
            </a:r>
            <a:r>
              <a:rPr lang="en-US" sz="2800" b="1" dirty="0">
                <a:latin typeface="Calibri"/>
                <a:cs typeface="Calibri"/>
              </a:rPr>
              <a:t>DDx</a:t>
            </a:r>
            <a:r>
              <a:rPr lang="en-US" sz="2800" b="1" spc="-10" dirty="0">
                <a:latin typeface="Calibri"/>
                <a:cs typeface="Calibri"/>
              </a:rPr>
              <a:t> </a:t>
            </a:r>
            <a:r>
              <a:rPr lang="en-US" sz="2800" b="1" dirty="0">
                <a:latin typeface="Calibri"/>
                <a:cs typeface="Calibri"/>
              </a:rPr>
              <a:t>?</a:t>
            </a:r>
          </a:p>
          <a:p>
            <a:pPr lvl="1"/>
            <a:r>
              <a:rPr lang="en-US" dirty="0">
                <a:latin typeface="Calibri"/>
                <a:cs typeface="Calibri"/>
              </a:rPr>
              <a:t>Open fracture</a:t>
            </a:r>
          </a:p>
          <a:p>
            <a:r>
              <a:rPr lang="en-US" b="1" dirty="0"/>
              <a:t>What is your management in ER ?</a:t>
            </a:r>
          </a:p>
          <a:p>
            <a:pPr lvl="1"/>
            <a:r>
              <a:rPr lang="en-US" dirty="0"/>
              <a:t>Anti-biotic, anti-tetanus, analgesia, adequate irrigation</a:t>
            </a:r>
          </a:p>
        </p:txBody>
      </p:sp>
      <p:sp>
        <p:nvSpPr>
          <p:cNvPr id="4" name="TextBox 3">
            <a:extLst>
              <a:ext uri="{FF2B5EF4-FFF2-40B4-BE49-F238E27FC236}">
                <a16:creationId xmlns:a16="http://schemas.microsoft.com/office/drawing/2014/main" id="{FD37CD74-2ADB-3A2A-4844-4453E0722F07}"/>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527296343"/>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0B66D-CE7A-5375-C22C-B2E427BE9274}"/>
              </a:ext>
            </a:extLst>
          </p:cNvPr>
          <p:cNvSpPr>
            <a:spLocks noGrp="1"/>
          </p:cNvSpPr>
          <p:nvPr>
            <p:ph type="title"/>
          </p:nvPr>
        </p:nvSpPr>
        <p:spPr/>
        <p:txBody>
          <a:bodyPr/>
          <a:lstStyle/>
          <a:p>
            <a:r>
              <a:rPr lang="en-US" dirty="0"/>
              <a:t>Carpal tunnel syndrome</a:t>
            </a:r>
          </a:p>
        </p:txBody>
      </p:sp>
      <p:sp>
        <p:nvSpPr>
          <p:cNvPr id="3" name="Content Placeholder 2">
            <a:extLst>
              <a:ext uri="{FF2B5EF4-FFF2-40B4-BE49-F238E27FC236}">
                <a16:creationId xmlns:a16="http://schemas.microsoft.com/office/drawing/2014/main" id="{E9334AFF-D933-56FB-810C-F1D52C4E9CB8}"/>
              </a:ext>
            </a:extLst>
          </p:cNvPr>
          <p:cNvSpPr>
            <a:spLocks noGrp="1"/>
          </p:cNvSpPr>
          <p:nvPr>
            <p:ph idx="1"/>
          </p:nvPr>
        </p:nvSpPr>
        <p:spPr/>
        <p:txBody>
          <a:bodyPr/>
          <a:lstStyle/>
          <a:p>
            <a:r>
              <a:rPr lang="en-US" b="1" dirty="0"/>
              <a:t>Diagnostics</a:t>
            </a:r>
          </a:p>
          <a:p>
            <a:pPr lvl="1"/>
            <a:r>
              <a:rPr lang="en-US" dirty="0"/>
              <a:t>Provocative tests for CTS</a:t>
            </a:r>
          </a:p>
          <a:p>
            <a:pPr lvl="2"/>
            <a:r>
              <a:rPr lang="en-US" sz="2200" dirty="0"/>
              <a:t>Phalen test: The patient's wrist is held in full flexion (90°) for one minute</a:t>
            </a:r>
          </a:p>
          <a:p>
            <a:pPr lvl="2"/>
            <a:r>
              <a:rPr lang="en-US" sz="2200" dirty="0"/>
              <a:t>Tinel sign: The examiner percusses or taps with the fingertips over the carpal tunnel</a:t>
            </a:r>
          </a:p>
          <a:p>
            <a:pPr lvl="1"/>
            <a:r>
              <a:rPr lang="en-US" sz="2600" dirty="0"/>
              <a:t>Electrophysiological tests: Nerve conduction studies (confirmatory test)</a:t>
            </a:r>
          </a:p>
          <a:p>
            <a:r>
              <a:rPr lang="en-US" b="1" dirty="0"/>
              <a:t>Treatment</a:t>
            </a:r>
          </a:p>
          <a:p>
            <a:pPr lvl="1"/>
            <a:r>
              <a:rPr lang="en-US" dirty="0"/>
              <a:t>Conservative management</a:t>
            </a:r>
          </a:p>
          <a:p>
            <a:pPr lvl="2"/>
            <a:r>
              <a:rPr lang="en-US" sz="2400" dirty="0"/>
              <a:t>Immobilization</a:t>
            </a:r>
          </a:p>
          <a:p>
            <a:pPr lvl="2"/>
            <a:r>
              <a:rPr lang="en-US" sz="2400" dirty="0"/>
              <a:t>Glucocorticoids: First-line: steroid injection, e.g., methylprednisolone</a:t>
            </a:r>
          </a:p>
          <a:p>
            <a:pPr lvl="1"/>
            <a:r>
              <a:rPr lang="en-US" dirty="0"/>
              <a:t>Surgery: Open or endoscopic release of the transverse carpal ligament</a:t>
            </a:r>
          </a:p>
        </p:txBody>
      </p:sp>
    </p:spTree>
    <p:extLst>
      <p:ext uri="{BB962C8B-B14F-4D97-AF65-F5344CB8AC3E}">
        <p14:creationId xmlns:p14="http://schemas.microsoft.com/office/powerpoint/2010/main" val="228162659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A900-7E73-1AC5-6E2E-DBBEB9CCA39E}"/>
              </a:ext>
            </a:extLst>
          </p:cNvPr>
          <p:cNvSpPr>
            <a:spLocks noGrp="1"/>
          </p:cNvSpPr>
          <p:nvPr>
            <p:ph type="title"/>
          </p:nvPr>
        </p:nvSpPr>
        <p:spPr/>
        <p:txBody>
          <a:bodyPr/>
          <a:lstStyle/>
          <a:p>
            <a:r>
              <a:rPr lang="en-US" dirty="0"/>
              <a:t>Dupuytren's contracture</a:t>
            </a:r>
          </a:p>
        </p:txBody>
      </p:sp>
      <p:sp>
        <p:nvSpPr>
          <p:cNvPr id="3" name="Content Placeholder 2">
            <a:extLst>
              <a:ext uri="{FF2B5EF4-FFF2-40B4-BE49-F238E27FC236}">
                <a16:creationId xmlns:a16="http://schemas.microsoft.com/office/drawing/2014/main" id="{E81445A8-568F-26E0-2677-BF511185C5A0}"/>
              </a:ext>
            </a:extLst>
          </p:cNvPr>
          <p:cNvSpPr>
            <a:spLocks noGrp="1"/>
          </p:cNvSpPr>
          <p:nvPr>
            <p:ph idx="1"/>
          </p:nvPr>
        </p:nvSpPr>
        <p:spPr>
          <a:xfrm>
            <a:off x="838200" y="1268082"/>
            <a:ext cx="10515600" cy="4873752"/>
          </a:xfrm>
        </p:spPr>
        <p:txBody>
          <a:bodyPr>
            <a:normAutofit/>
          </a:bodyPr>
          <a:lstStyle/>
          <a:p>
            <a:r>
              <a:rPr lang="en-US" b="1" dirty="0"/>
              <a:t>Epidemiology</a:t>
            </a:r>
          </a:p>
          <a:p>
            <a:pPr lvl="1"/>
            <a:r>
              <a:rPr lang="en-US" dirty="0"/>
              <a:t>Peak incidence: 40–60 years, Sex: ♂ &gt; ♀</a:t>
            </a:r>
          </a:p>
          <a:p>
            <a:r>
              <a:rPr lang="en-US" b="1" dirty="0"/>
              <a:t>Etiology</a:t>
            </a:r>
          </a:p>
          <a:p>
            <a:pPr lvl="1"/>
            <a:r>
              <a:rPr lang="en-US" dirty="0"/>
              <a:t>The exact etiology is unknown</a:t>
            </a:r>
          </a:p>
          <a:p>
            <a:r>
              <a:rPr lang="en-US" b="1" dirty="0"/>
              <a:t>Predisposing factors</a:t>
            </a:r>
          </a:p>
          <a:p>
            <a:pPr lvl="1"/>
            <a:r>
              <a:rPr lang="en-US" b="1" dirty="0"/>
              <a:t>Genetic predisposition</a:t>
            </a:r>
            <a:r>
              <a:rPr lang="en-US" dirty="0"/>
              <a:t>: ∼ 70% of patients have a positive family history.</a:t>
            </a:r>
          </a:p>
          <a:p>
            <a:pPr lvl="1"/>
            <a:r>
              <a:rPr lang="en-US" b="1" dirty="0"/>
              <a:t>Risk factors</a:t>
            </a:r>
            <a:r>
              <a:rPr lang="en-US" dirty="0"/>
              <a:t>: these factors may cause ischemic injury of the palmar fascia with subsequent development of </a:t>
            </a:r>
            <a:r>
              <a:rPr lang="en-US" dirty="0" err="1"/>
              <a:t>Dupuytren</a:t>
            </a:r>
            <a:r>
              <a:rPr lang="en-US" dirty="0"/>
              <a:t> contracture in genetically predisposed individuals</a:t>
            </a:r>
          </a:p>
          <a:p>
            <a:pPr lvl="2"/>
            <a:r>
              <a:rPr lang="en-US" sz="2400" dirty="0"/>
              <a:t>Cigarette smoking, Recurrent trauma, Diabetes, Alcohol abuse, Liver cirrhosis</a:t>
            </a:r>
          </a:p>
        </p:txBody>
      </p:sp>
      <p:pic>
        <p:nvPicPr>
          <p:cNvPr id="9" name="Picture 5" descr="Dupuytren's_Contracture_large">
            <a:extLst>
              <a:ext uri="{FF2B5EF4-FFF2-40B4-BE49-F238E27FC236}">
                <a16:creationId xmlns:a16="http://schemas.microsoft.com/office/drawing/2014/main" id="{1B4364D7-9F98-46DF-DE23-EED58D5F892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42579" y="1268082"/>
            <a:ext cx="1911221" cy="19106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5929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6E8CF-A072-3C0D-C992-95B69AA4A9E8}"/>
              </a:ext>
            </a:extLst>
          </p:cNvPr>
          <p:cNvSpPr>
            <a:spLocks noGrp="1"/>
          </p:cNvSpPr>
          <p:nvPr>
            <p:ph type="title"/>
          </p:nvPr>
        </p:nvSpPr>
        <p:spPr/>
        <p:txBody>
          <a:bodyPr/>
          <a:lstStyle/>
          <a:p>
            <a:r>
              <a:rPr lang="en-US" dirty="0"/>
              <a:t>Dupuytren's contracture</a:t>
            </a:r>
          </a:p>
        </p:txBody>
      </p:sp>
      <p:sp>
        <p:nvSpPr>
          <p:cNvPr id="3" name="Content Placeholder 2">
            <a:extLst>
              <a:ext uri="{FF2B5EF4-FFF2-40B4-BE49-F238E27FC236}">
                <a16:creationId xmlns:a16="http://schemas.microsoft.com/office/drawing/2014/main" id="{ADA2BE43-AC39-A82F-563A-514032903A66}"/>
              </a:ext>
            </a:extLst>
          </p:cNvPr>
          <p:cNvSpPr>
            <a:spLocks noGrp="1"/>
          </p:cNvSpPr>
          <p:nvPr>
            <p:ph idx="1"/>
          </p:nvPr>
        </p:nvSpPr>
        <p:spPr/>
        <p:txBody>
          <a:bodyPr>
            <a:normAutofit lnSpcReduction="10000"/>
          </a:bodyPr>
          <a:lstStyle/>
          <a:p>
            <a:r>
              <a:rPr lang="en-US" b="1" dirty="0"/>
              <a:t>Pathophysiology</a:t>
            </a:r>
          </a:p>
          <a:p>
            <a:pPr lvl="1"/>
            <a:r>
              <a:rPr lang="en-US" dirty="0"/>
              <a:t>Dupuytren's contracture (palmar fibromatosis) is a fibroproliferative disorder of the palmar fascia</a:t>
            </a:r>
          </a:p>
          <a:p>
            <a:pPr lvl="1"/>
            <a:r>
              <a:rPr lang="en-US" dirty="0"/>
              <a:t>Injury (trauma/ischemia) to the palmar fascia triggers myofibroblasts → fibroblast proliferation and collagen (collagen type III) deposition  → thickening of the palmar fascia → formation of nodules in the palmar fascia</a:t>
            </a:r>
          </a:p>
          <a:p>
            <a:pPr lvl="1"/>
            <a:r>
              <a:rPr lang="en-US" dirty="0"/>
              <a:t>The nodules are adherent to the overlying dermis → characteristic puckering of palmar skin</a:t>
            </a:r>
          </a:p>
          <a:p>
            <a:pPr lvl="1"/>
            <a:r>
              <a:rPr lang="en-US" dirty="0"/>
              <a:t>Nodules progress to form cords in the palmar fascia → flexion contractures  of the palmar fascia</a:t>
            </a:r>
          </a:p>
          <a:p>
            <a:r>
              <a:rPr lang="en-US" b="1" dirty="0"/>
              <a:t>Clinical features</a:t>
            </a:r>
          </a:p>
          <a:p>
            <a:pPr lvl="1"/>
            <a:r>
              <a:rPr lang="en-US" dirty="0"/>
              <a:t>The 4th and 5th fingers are most commonly involved</a:t>
            </a:r>
          </a:p>
          <a:p>
            <a:pPr lvl="1"/>
            <a:r>
              <a:rPr lang="en-US" dirty="0"/>
              <a:t>Skin puckering near the proximal flexor crease: earliest sign</a:t>
            </a:r>
          </a:p>
          <a:p>
            <a:pPr lvl="1"/>
            <a:r>
              <a:rPr lang="en-US" dirty="0"/>
              <a:t>Flexion contracture of affected fingers</a:t>
            </a:r>
          </a:p>
        </p:txBody>
      </p:sp>
    </p:spTree>
    <p:extLst>
      <p:ext uri="{BB962C8B-B14F-4D97-AF65-F5344CB8AC3E}">
        <p14:creationId xmlns:p14="http://schemas.microsoft.com/office/powerpoint/2010/main" val="3251922114"/>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5759E-0790-4EB9-B560-D246E7F390B6}"/>
              </a:ext>
            </a:extLst>
          </p:cNvPr>
          <p:cNvSpPr>
            <a:spLocks noGrp="1"/>
          </p:cNvSpPr>
          <p:nvPr>
            <p:ph type="title"/>
          </p:nvPr>
        </p:nvSpPr>
        <p:spPr/>
        <p:txBody>
          <a:bodyPr/>
          <a:lstStyle/>
          <a:p>
            <a:r>
              <a:rPr lang="en-US" dirty="0"/>
              <a:t>Dupuytren's contracture</a:t>
            </a:r>
          </a:p>
        </p:txBody>
      </p:sp>
      <p:sp>
        <p:nvSpPr>
          <p:cNvPr id="3" name="Content Placeholder 2">
            <a:extLst>
              <a:ext uri="{FF2B5EF4-FFF2-40B4-BE49-F238E27FC236}">
                <a16:creationId xmlns:a16="http://schemas.microsoft.com/office/drawing/2014/main" id="{23FBA223-E132-30E0-A999-F37BEDF738DD}"/>
              </a:ext>
            </a:extLst>
          </p:cNvPr>
          <p:cNvSpPr>
            <a:spLocks noGrp="1"/>
          </p:cNvSpPr>
          <p:nvPr>
            <p:ph idx="1"/>
          </p:nvPr>
        </p:nvSpPr>
        <p:spPr>
          <a:xfrm>
            <a:off x="838200" y="1268082"/>
            <a:ext cx="7120812" cy="4647526"/>
          </a:xfrm>
        </p:spPr>
        <p:txBody>
          <a:bodyPr/>
          <a:lstStyle/>
          <a:p>
            <a:r>
              <a:rPr lang="en-US" dirty="0"/>
              <a:t>The initial description of Dupuytren’s disease diathesis included 4 factors:</a:t>
            </a:r>
          </a:p>
          <a:p>
            <a:pPr marL="914400" lvl="1" indent="-457200">
              <a:buFont typeface="+mj-lt"/>
              <a:buAutoNum type="arabicPeriod"/>
            </a:pPr>
            <a:r>
              <a:rPr lang="en-US" dirty="0"/>
              <a:t>The patient is below the age of 50 years old (middle age)</a:t>
            </a:r>
          </a:p>
          <a:p>
            <a:pPr marL="914400" lvl="1" indent="-457200">
              <a:buFont typeface="+mj-lt"/>
              <a:buAutoNum type="arabicPeriod"/>
            </a:pPr>
            <a:r>
              <a:rPr lang="en-US" dirty="0"/>
              <a:t>Positive family history 60%</a:t>
            </a:r>
          </a:p>
          <a:p>
            <a:pPr marL="914400" lvl="1" indent="-457200">
              <a:buFont typeface="+mj-lt"/>
              <a:buAutoNum type="arabicPeriod"/>
            </a:pPr>
            <a:r>
              <a:rPr lang="en-US" dirty="0"/>
              <a:t>Both of the hands are affected</a:t>
            </a:r>
          </a:p>
          <a:p>
            <a:pPr marL="914400" lvl="1" indent="-457200">
              <a:buFont typeface="+mj-lt"/>
              <a:buAutoNum type="arabicPeriod"/>
            </a:pPr>
            <a:r>
              <a:rPr lang="en-US" dirty="0"/>
              <a:t>The palm is puckered, nodular and thick. (Garrod’s pads)</a:t>
            </a:r>
          </a:p>
          <a:p>
            <a:pPr marL="914400" lvl="1" indent="-457200">
              <a:buFont typeface="+mj-lt"/>
              <a:buAutoNum type="arabicPeriod"/>
            </a:pPr>
            <a:endParaRPr lang="en-US" dirty="0"/>
          </a:p>
          <a:p>
            <a:r>
              <a:rPr lang="en-US" dirty="0"/>
              <a:t>Similar nodules may be seen on the soles of the feet Ledderhose’s nodules</a:t>
            </a:r>
          </a:p>
          <a:p>
            <a:endParaRPr lang="en-US" dirty="0"/>
          </a:p>
        </p:txBody>
      </p:sp>
      <p:grpSp>
        <p:nvGrpSpPr>
          <p:cNvPr id="6" name="Group 5">
            <a:extLst>
              <a:ext uri="{FF2B5EF4-FFF2-40B4-BE49-F238E27FC236}">
                <a16:creationId xmlns:a16="http://schemas.microsoft.com/office/drawing/2014/main" id="{F9D1F3B4-C3E8-319A-940D-A81F7310DFF4}"/>
              </a:ext>
            </a:extLst>
          </p:cNvPr>
          <p:cNvGrpSpPr/>
          <p:nvPr/>
        </p:nvGrpSpPr>
        <p:grpSpPr>
          <a:xfrm>
            <a:off x="7954196" y="1268375"/>
            <a:ext cx="3399605" cy="4647233"/>
            <a:chOff x="8089642" y="1268375"/>
            <a:chExt cx="3264159" cy="4462079"/>
          </a:xfrm>
        </p:grpSpPr>
        <p:pic>
          <p:nvPicPr>
            <p:cNvPr id="4" name="Picture 3">
              <a:extLst>
                <a:ext uri="{FF2B5EF4-FFF2-40B4-BE49-F238E27FC236}">
                  <a16:creationId xmlns:a16="http://schemas.microsoft.com/office/drawing/2014/main" id="{48F5BB35-60DC-1F0F-8B56-315DA03E2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9642" y="3521750"/>
              <a:ext cx="3264158" cy="2208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57BB00E5-ED1E-38A1-7C89-DD3EF29E32F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89643" y="1268375"/>
              <a:ext cx="3264158" cy="21761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15647086"/>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AE98C-6122-7936-B2E1-691543115F91}"/>
              </a:ext>
            </a:extLst>
          </p:cNvPr>
          <p:cNvSpPr>
            <a:spLocks noGrp="1"/>
          </p:cNvSpPr>
          <p:nvPr>
            <p:ph type="title"/>
          </p:nvPr>
        </p:nvSpPr>
        <p:spPr/>
        <p:txBody>
          <a:bodyPr/>
          <a:lstStyle/>
          <a:p>
            <a:r>
              <a:rPr lang="en-US" dirty="0"/>
              <a:t>Dupuytren's contracture</a:t>
            </a:r>
          </a:p>
        </p:txBody>
      </p:sp>
      <p:sp>
        <p:nvSpPr>
          <p:cNvPr id="3" name="Content Placeholder 2">
            <a:extLst>
              <a:ext uri="{FF2B5EF4-FFF2-40B4-BE49-F238E27FC236}">
                <a16:creationId xmlns:a16="http://schemas.microsoft.com/office/drawing/2014/main" id="{17B179E0-6400-BADF-9AEA-50004727510C}"/>
              </a:ext>
            </a:extLst>
          </p:cNvPr>
          <p:cNvSpPr>
            <a:spLocks noGrp="1"/>
          </p:cNvSpPr>
          <p:nvPr>
            <p:ph idx="1"/>
          </p:nvPr>
        </p:nvSpPr>
        <p:spPr>
          <a:xfrm>
            <a:off x="838200" y="1240089"/>
            <a:ext cx="7792616" cy="5394960"/>
          </a:xfrm>
        </p:spPr>
        <p:txBody>
          <a:bodyPr>
            <a:normAutofit fontScale="92500" lnSpcReduction="20000"/>
          </a:bodyPr>
          <a:lstStyle/>
          <a:p>
            <a:r>
              <a:rPr lang="en-US" b="1" dirty="0"/>
              <a:t>Conservative therapy</a:t>
            </a:r>
            <a:r>
              <a:rPr lang="en-US" dirty="0"/>
              <a:t>: Indicated in patients with early disease (skin puckering; nodules) and no functional disability.</a:t>
            </a:r>
          </a:p>
          <a:p>
            <a:pPr lvl="1"/>
            <a:r>
              <a:rPr lang="en-US" dirty="0"/>
              <a:t>Observation</a:t>
            </a:r>
          </a:p>
          <a:p>
            <a:pPr lvl="1"/>
            <a:r>
              <a:rPr lang="en-US" dirty="0"/>
              <a:t>Physiotherapy</a:t>
            </a:r>
          </a:p>
          <a:p>
            <a:pPr lvl="1"/>
            <a:r>
              <a:rPr lang="en-US" dirty="0"/>
              <a:t>Hand splint/brace</a:t>
            </a:r>
          </a:p>
          <a:p>
            <a:r>
              <a:rPr lang="en-US" b="1" dirty="0"/>
              <a:t>Intralesional injections</a:t>
            </a:r>
            <a:r>
              <a:rPr lang="en-US" dirty="0"/>
              <a:t>: Indicated in patients with rapidly progressing disease or painful nodules</a:t>
            </a:r>
          </a:p>
          <a:p>
            <a:pPr lvl="1"/>
            <a:r>
              <a:rPr lang="en-US" dirty="0"/>
              <a:t>Corticosteroids (triamcinolone)</a:t>
            </a:r>
          </a:p>
          <a:p>
            <a:pPr lvl="1"/>
            <a:r>
              <a:rPr lang="en-US" dirty="0"/>
              <a:t>Collagenase </a:t>
            </a:r>
          </a:p>
          <a:p>
            <a:r>
              <a:rPr lang="en-US" b="1" dirty="0"/>
              <a:t>Surgery</a:t>
            </a:r>
            <a:r>
              <a:rPr lang="en-US" dirty="0"/>
              <a:t>: Indicated in patients with functional disability due to contractures</a:t>
            </a:r>
          </a:p>
          <a:p>
            <a:pPr lvl="1"/>
            <a:r>
              <a:rPr lang="en-US" dirty="0"/>
              <a:t>Fasciotomy </a:t>
            </a:r>
          </a:p>
          <a:p>
            <a:pPr lvl="1"/>
            <a:r>
              <a:rPr lang="en-US" dirty="0"/>
              <a:t>Fasciectomy </a:t>
            </a:r>
          </a:p>
          <a:p>
            <a:r>
              <a:rPr lang="en-US" b="1" dirty="0"/>
              <a:t>Prognosis</a:t>
            </a:r>
          </a:p>
          <a:p>
            <a:pPr lvl="1"/>
            <a:r>
              <a:rPr lang="en-US" dirty="0"/>
              <a:t>Variable prognosis</a:t>
            </a:r>
          </a:p>
          <a:p>
            <a:pPr lvl="1"/>
            <a:r>
              <a:rPr lang="en-US" dirty="0"/>
              <a:t>Recurrence rates are high, even after surgery (∼ 60%)</a:t>
            </a:r>
          </a:p>
          <a:p>
            <a:endParaRPr lang="en-US" dirty="0"/>
          </a:p>
          <a:p>
            <a:endParaRPr lang="en-US" dirty="0"/>
          </a:p>
        </p:txBody>
      </p:sp>
      <p:grpSp>
        <p:nvGrpSpPr>
          <p:cNvPr id="8" name="Group 7">
            <a:extLst>
              <a:ext uri="{FF2B5EF4-FFF2-40B4-BE49-F238E27FC236}">
                <a16:creationId xmlns:a16="http://schemas.microsoft.com/office/drawing/2014/main" id="{C26CA6CD-41BD-B65A-BDB8-24310AC11CB5}"/>
              </a:ext>
            </a:extLst>
          </p:cNvPr>
          <p:cNvGrpSpPr/>
          <p:nvPr/>
        </p:nvGrpSpPr>
        <p:grpSpPr>
          <a:xfrm>
            <a:off x="8733454" y="1240089"/>
            <a:ext cx="2620346" cy="5175980"/>
            <a:chOff x="8733454" y="1240089"/>
            <a:chExt cx="2620346" cy="5175980"/>
          </a:xfrm>
        </p:grpSpPr>
        <p:pic>
          <p:nvPicPr>
            <p:cNvPr id="6" name="Picture 2">
              <a:extLst>
                <a:ext uri="{FF2B5EF4-FFF2-40B4-BE49-F238E27FC236}">
                  <a16:creationId xmlns:a16="http://schemas.microsoft.com/office/drawing/2014/main" id="{6E32DA1C-C6DB-33FF-003E-EC7425DE0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3454" y="3313582"/>
              <a:ext cx="2229688" cy="3102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46A130DA-388C-1ACA-310D-AE83BCD5A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3454" y="1240089"/>
              <a:ext cx="2620346" cy="19608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1563506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617A-BAA5-D088-19E4-57DF698EBCF5}"/>
              </a:ext>
            </a:extLst>
          </p:cNvPr>
          <p:cNvSpPr>
            <a:spLocks noGrp="1"/>
          </p:cNvSpPr>
          <p:nvPr>
            <p:ph type="title"/>
          </p:nvPr>
        </p:nvSpPr>
        <p:spPr/>
        <p:txBody>
          <a:bodyPr/>
          <a:lstStyle/>
          <a:p>
            <a:r>
              <a:rPr lang="en-US" dirty="0"/>
              <a:t>Old age patient present with this lesion</a:t>
            </a:r>
          </a:p>
        </p:txBody>
      </p:sp>
      <p:sp>
        <p:nvSpPr>
          <p:cNvPr id="4" name="Content Placeholder 3">
            <a:extLst>
              <a:ext uri="{FF2B5EF4-FFF2-40B4-BE49-F238E27FC236}">
                <a16:creationId xmlns:a16="http://schemas.microsoft.com/office/drawing/2014/main" id="{3A9E86DE-3208-9E74-BB2A-0FB6B1850EBC}"/>
              </a:ext>
            </a:extLst>
          </p:cNvPr>
          <p:cNvSpPr>
            <a:spLocks noGrp="1"/>
          </p:cNvSpPr>
          <p:nvPr>
            <p:ph idx="1"/>
          </p:nvPr>
        </p:nvSpPr>
        <p:spPr/>
        <p:txBody>
          <a:bodyPr/>
          <a:lstStyle/>
          <a:p>
            <a:r>
              <a:rPr lang="en-US" b="1" dirty="0"/>
              <a:t>What is your diagnosis ?</a:t>
            </a:r>
          </a:p>
          <a:p>
            <a:pPr lvl="1"/>
            <a:r>
              <a:rPr lang="en-US" dirty="0"/>
              <a:t>Dupuytren's contracture</a:t>
            </a:r>
          </a:p>
          <a:p>
            <a:r>
              <a:rPr lang="en-US" b="1" dirty="0">
                <a:solidFill>
                  <a:srgbClr val="0070C0"/>
                </a:solidFill>
              </a:rPr>
              <a:t>If you find similar lesion on the patient soles, what are they called ?</a:t>
            </a:r>
          </a:p>
          <a:p>
            <a:pPr lvl="1"/>
            <a:r>
              <a:rPr lang="en-US" dirty="0">
                <a:solidFill>
                  <a:srgbClr val="0070C0"/>
                </a:solidFill>
              </a:rPr>
              <a:t>Ledderhose’s nodules</a:t>
            </a:r>
          </a:p>
          <a:p>
            <a:r>
              <a:rPr lang="en-US" b="1" dirty="0">
                <a:solidFill>
                  <a:srgbClr val="0070C0"/>
                </a:solidFill>
              </a:rPr>
              <a:t>What is your management ?</a:t>
            </a:r>
          </a:p>
          <a:p>
            <a:pPr lvl="1"/>
            <a:r>
              <a:rPr lang="en-US" dirty="0">
                <a:solidFill>
                  <a:srgbClr val="0070C0"/>
                </a:solidFill>
              </a:rPr>
              <a:t>Conservative</a:t>
            </a:r>
          </a:p>
          <a:p>
            <a:r>
              <a:rPr lang="en-US" b="1" dirty="0">
                <a:solidFill>
                  <a:srgbClr val="0070C0"/>
                </a:solidFill>
              </a:rPr>
              <a:t>What are the risk factors ?</a:t>
            </a:r>
          </a:p>
          <a:p>
            <a:pPr lvl="1"/>
            <a:r>
              <a:rPr lang="en-US" dirty="0">
                <a:solidFill>
                  <a:srgbClr val="0070C0"/>
                </a:solidFill>
              </a:rPr>
              <a:t>Family history (most important)</a:t>
            </a:r>
          </a:p>
          <a:p>
            <a:pPr lvl="1"/>
            <a:r>
              <a:rPr lang="en-US" dirty="0">
                <a:solidFill>
                  <a:srgbClr val="0070C0"/>
                </a:solidFill>
              </a:rPr>
              <a:t>Cigarette smoking, Recurrent trauma, Diabetes, Alcohol abuse, Liver cirrhosis</a:t>
            </a:r>
          </a:p>
          <a:p>
            <a:pPr lvl="1"/>
            <a:endParaRPr lang="en-US" dirty="0">
              <a:solidFill>
                <a:srgbClr val="0070C0"/>
              </a:solidFill>
            </a:endParaRPr>
          </a:p>
        </p:txBody>
      </p:sp>
      <p:pic>
        <p:nvPicPr>
          <p:cNvPr id="5" name="object 3">
            <a:extLst>
              <a:ext uri="{FF2B5EF4-FFF2-40B4-BE49-F238E27FC236}">
                <a16:creationId xmlns:a16="http://schemas.microsoft.com/office/drawing/2014/main" id="{ADD449DB-892A-86EA-9B41-4B551C5877E1}"/>
              </a:ext>
            </a:extLst>
          </p:cNvPr>
          <p:cNvPicPr>
            <a:picLocks noGrp="1"/>
          </p:cNvPicPr>
          <p:nvPr>
            <p:ph sz="half" idx="2"/>
          </p:nvPr>
        </p:nvPicPr>
        <p:blipFill>
          <a:blip r:embed="rId2" cstate="print"/>
          <a:stretch>
            <a:fillRect/>
          </a:stretch>
        </p:blipFill>
        <p:spPr>
          <a:xfrm>
            <a:off x="7758113" y="1305026"/>
            <a:ext cx="3595687" cy="196973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47D2C677-257A-F1DE-7278-0CA9AE34AA4B}"/>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497592116"/>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71E326-07CE-7D3F-AFB5-0571706CDCC0}"/>
              </a:ext>
            </a:extLst>
          </p:cNvPr>
          <p:cNvSpPr>
            <a:spLocks noGrp="1"/>
          </p:cNvSpPr>
          <p:nvPr>
            <p:ph type="title"/>
          </p:nvPr>
        </p:nvSpPr>
        <p:spPr/>
        <p:txBody>
          <a:bodyPr/>
          <a:lstStyle/>
          <a:p>
            <a:r>
              <a:rPr lang="en-US" dirty="0"/>
              <a:t>Mallet finger</a:t>
            </a:r>
          </a:p>
        </p:txBody>
      </p:sp>
      <p:sp>
        <p:nvSpPr>
          <p:cNvPr id="6" name="Content Placeholder 5">
            <a:extLst>
              <a:ext uri="{FF2B5EF4-FFF2-40B4-BE49-F238E27FC236}">
                <a16:creationId xmlns:a16="http://schemas.microsoft.com/office/drawing/2014/main" id="{04DD8E0D-3FE2-7C8E-2C01-25D411065AA6}"/>
              </a:ext>
            </a:extLst>
          </p:cNvPr>
          <p:cNvSpPr>
            <a:spLocks noGrp="1"/>
          </p:cNvSpPr>
          <p:nvPr>
            <p:ph idx="1"/>
          </p:nvPr>
        </p:nvSpPr>
        <p:spPr/>
        <p:txBody>
          <a:bodyPr>
            <a:normAutofit/>
          </a:bodyPr>
          <a:lstStyle/>
          <a:p>
            <a:r>
              <a:rPr lang="en-US" b="1" dirty="0"/>
              <a:t>Affected tendon(s) or ligament(s)</a:t>
            </a:r>
          </a:p>
          <a:p>
            <a:pPr lvl="1"/>
            <a:r>
              <a:rPr lang="en-US" dirty="0"/>
              <a:t>Extensor digitorum tendon</a:t>
            </a:r>
          </a:p>
          <a:p>
            <a:r>
              <a:rPr lang="en-US" b="1" dirty="0"/>
              <a:t>Mechanism of injury</a:t>
            </a:r>
          </a:p>
          <a:p>
            <a:pPr lvl="1"/>
            <a:r>
              <a:rPr lang="en-US" dirty="0"/>
              <a:t>Sudden hyperflexion of the DIP (forced flexion) → avulsion/rupture of the distal portion of the ED tendon from the distal phalanx</a:t>
            </a:r>
          </a:p>
          <a:p>
            <a:pPr lvl="1"/>
            <a:r>
              <a:rPr lang="en-US" dirty="0"/>
              <a:t>May be associated with an avulsion fracture of the distal phalanx</a:t>
            </a:r>
          </a:p>
          <a:p>
            <a:r>
              <a:rPr lang="en-US" b="1" dirty="0"/>
              <a:t>Clinical features</a:t>
            </a:r>
          </a:p>
          <a:p>
            <a:pPr lvl="1"/>
            <a:r>
              <a:rPr lang="en-US" dirty="0"/>
              <a:t>Loss of extension of the DIP</a:t>
            </a:r>
          </a:p>
          <a:p>
            <a:r>
              <a:rPr lang="en-US" b="1" dirty="0"/>
              <a:t>Treatment</a:t>
            </a:r>
          </a:p>
          <a:p>
            <a:pPr lvl="1"/>
            <a:r>
              <a:rPr lang="en-US" dirty="0"/>
              <a:t>Conservative: splint in extension position </a:t>
            </a:r>
          </a:p>
          <a:p>
            <a:pPr lvl="1"/>
            <a:r>
              <a:rPr lang="en-US" dirty="0"/>
              <a:t>Surgical repair for: Displaced fracture, ≥ 45-degree extension deficit</a:t>
            </a:r>
          </a:p>
        </p:txBody>
      </p:sp>
    </p:spTree>
    <p:extLst>
      <p:ext uri="{BB962C8B-B14F-4D97-AF65-F5344CB8AC3E}">
        <p14:creationId xmlns:p14="http://schemas.microsoft.com/office/powerpoint/2010/main" val="127202198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BEFFC-72F4-8F0E-146D-7DBC028CD245}"/>
              </a:ext>
            </a:extLst>
          </p:cNvPr>
          <p:cNvSpPr>
            <a:spLocks noGrp="1"/>
          </p:cNvSpPr>
          <p:nvPr>
            <p:ph type="title"/>
          </p:nvPr>
        </p:nvSpPr>
        <p:spPr/>
        <p:txBody>
          <a:bodyPr>
            <a:normAutofit/>
          </a:bodyPr>
          <a:lstStyle/>
          <a:p>
            <a:r>
              <a:rPr lang="en-US" dirty="0"/>
              <a:t>Mallet finger</a:t>
            </a:r>
          </a:p>
        </p:txBody>
      </p:sp>
      <p:pic>
        <p:nvPicPr>
          <p:cNvPr id="5" name="object 2">
            <a:extLst>
              <a:ext uri="{FF2B5EF4-FFF2-40B4-BE49-F238E27FC236}">
                <a16:creationId xmlns:a16="http://schemas.microsoft.com/office/drawing/2014/main" id="{3F50BD8B-987F-B54B-9ADE-40D11664B689}"/>
              </a:ext>
            </a:extLst>
          </p:cNvPr>
          <p:cNvPicPr>
            <a:picLocks noGrp="1"/>
          </p:cNvPicPr>
          <p:nvPr>
            <p:ph sz="half" idx="2"/>
          </p:nvPr>
        </p:nvPicPr>
        <p:blipFill>
          <a:blip r:embed="rId2" cstate="print"/>
          <a:stretch>
            <a:fillRect/>
          </a:stretch>
        </p:blipFill>
        <p:spPr>
          <a:xfrm>
            <a:off x="7288429" y="1305026"/>
            <a:ext cx="4065372" cy="2436550"/>
          </a:xfrm>
          <a:prstGeom prst="rect">
            <a:avLst/>
          </a:prstGeom>
          <a:ln>
            <a:noFill/>
          </a:ln>
          <a:effectLst>
            <a:outerShdw blurRad="292100" dist="139700" dir="2700000" algn="tl" rotWithShape="0">
              <a:srgbClr val="333333">
                <a:alpha val="65000"/>
              </a:srgbClr>
            </a:outerShdw>
          </a:effectLst>
        </p:spPr>
      </p:pic>
      <p:sp>
        <p:nvSpPr>
          <p:cNvPr id="8" name="Content Placeholder 7">
            <a:extLst>
              <a:ext uri="{FF2B5EF4-FFF2-40B4-BE49-F238E27FC236}">
                <a16:creationId xmlns:a16="http://schemas.microsoft.com/office/drawing/2014/main" id="{B1C5EA50-5CE6-2E40-B830-CB4EB2A0FFD4}"/>
              </a:ext>
            </a:extLst>
          </p:cNvPr>
          <p:cNvSpPr>
            <a:spLocks noGrp="1"/>
          </p:cNvSpPr>
          <p:nvPr>
            <p:ph idx="1"/>
          </p:nvPr>
        </p:nvSpPr>
        <p:spPr>
          <a:xfrm>
            <a:off x="838199" y="1305026"/>
            <a:ext cx="6103777" cy="4871938"/>
          </a:xfrm>
        </p:spPr>
        <p:txBody>
          <a:bodyPr/>
          <a:lstStyle/>
          <a:p>
            <a:r>
              <a:rPr lang="en-US" b="1" dirty="0"/>
              <a:t>The deformity shown in this picture is</a:t>
            </a:r>
          </a:p>
          <a:p>
            <a:pPr lvl="1"/>
            <a:r>
              <a:rPr lang="en-US" sz="2600" dirty="0"/>
              <a:t>Mallet finger</a:t>
            </a:r>
          </a:p>
          <a:p>
            <a:r>
              <a:rPr lang="en-US" b="1" dirty="0"/>
              <a:t>What is the affected tendon ?</a:t>
            </a:r>
          </a:p>
          <a:p>
            <a:pPr marL="971550" lvl="1" indent="-514350">
              <a:buFont typeface="+mj-lt"/>
              <a:buAutoNum type="alphaLcPeriod"/>
            </a:pPr>
            <a:r>
              <a:rPr lang="pt-BR" sz="2600" dirty="0"/>
              <a:t>Flexor digitorum profundus</a:t>
            </a:r>
          </a:p>
          <a:p>
            <a:pPr marL="971550" lvl="1" indent="-514350">
              <a:buFont typeface="+mj-lt"/>
              <a:buAutoNum type="alphaLcPeriod"/>
            </a:pPr>
            <a:r>
              <a:rPr lang="pt-BR" sz="2600" dirty="0"/>
              <a:t>Flexor digitorum superficialis</a:t>
            </a:r>
          </a:p>
          <a:p>
            <a:pPr marL="971550" lvl="1" indent="-514350">
              <a:buFont typeface="+mj-lt"/>
              <a:buAutoNum type="alphaLcPeriod"/>
            </a:pPr>
            <a:r>
              <a:rPr lang="pt-BR" sz="2600" dirty="0"/>
              <a:t>Extensor pollicis brevis</a:t>
            </a:r>
          </a:p>
          <a:p>
            <a:pPr marL="971550" lvl="1" indent="-514350">
              <a:buFont typeface="+mj-lt"/>
              <a:buAutoNum type="alphaLcPeriod"/>
            </a:pPr>
            <a:r>
              <a:rPr lang="pt-BR" sz="2600" dirty="0">
                <a:solidFill>
                  <a:srgbClr val="FF0000"/>
                </a:solidFill>
              </a:rPr>
              <a:t>Terminal extensor tendon</a:t>
            </a:r>
          </a:p>
          <a:p>
            <a:pPr lvl="1"/>
            <a:endParaRPr lang="en-US" dirty="0"/>
          </a:p>
        </p:txBody>
      </p:sp>
      <p:sp>
        <p:nvSpPr>
          <p:cNvPr id="3" name="TextBox 2">
            <a:extLst>
              <a:ext uri="{FF2B5EF4-FFF2-40B4-BE49-F238E27FC236}">
                <a16:creationId xmlns:a16="http://schemas.microsoft.com/office/drawing/2014/main" id="{95E2D787-AB35-4983-CCF9-C2325E7EAD27}"/>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893279575"/>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DB9781-CE41-BEB2-B2D2-B930AC0AB2C5}"/>
              </a:ext>
            </a:extLst>
          </p:cNvPr>
          <p:cNvSpPr>
            <a:spLocks noGrp="1"/>
          </p:cNvSpPr>
          <p:nvPr>
            <p:ph type="title"/>
          </p:nvPr>
        </p:nvSpPr>
        <p:spPr/>
        <p:txBody>
          <a:bodyPr/>
          <a:lstStyle/>
          <a:p>
            <a:r>
              <a:rPr lang="en-US" dirty="0"/>
              <a:t>Hand manifestation in rheumatology</a:t>
            </a:r>
          </a:p>
        </p:txBody>
      </p:sp>
      <p:sp>
        <p:nvSpPr>
          <p:cNvPr id="6" name="Content Placeholder 5">
            <a:extLst>
              <a:ext uri="{FF2B5EF4-FFF2-40B4-BE49-F238E27FC236}">
                <a16:creationId xmlns:a16="http://schemas.microsoft.com/office/drawing/2014/main" id="{080B7628-E1B0-9F01-747A-9091A69A2FB9}"/>
              </a:ext>
            </a:extLst>
          </p:cNvPr>
          <p:cNvSpPr>
            <a:spLocks noGrp="1"/>
          </p:cNvSpPr>
          <p:nvPr>
            <p:ph idx="1"/>
          </p:nvPr>
        </p:nvSpPr>
        <p:spPr>
          <a:xfrm>
            <a:off x="838200" y="1268082"/>
            <a:ext cx="7077992" cy="4871938"/>
          </a:xfrm>
        </p:spPr>
        <p:txBody>
          <a:bodyPr/>
          <a:lstStyle/>
          <a:p>
            <a:pPr>
              <a:spcBef>
                <a:spcPts val="1800"/>
              </a:spcBef>
            </a:pPr>
            <a:r>
              <a:rPr lang="en-US" b="1" dirty="0"/>
              <a:t>Boutonniere deformity</a:t>
            </a:r>
            <a:r>
              <a:rPr lang="en-US" dirty="0"/>
              <a:t>: PIP flexion and DIP hyperextension. </a:t>
            </a:r>
          </a:p>
          <a:p>
            <a:pPr>
              <a:spcBef>
                <a:spcPts val="1800"/>
              </a:spcBef>
            </a:pPr>
            <a:r>
              <a:rPr lang="en-US" b="1" dirty="0"/>
              <a:t>Swan neck deformity</a:t>
            </a:r>
            <a:r>
              <a:rPr lang="en-US" dirty="0"/>
              <a:t>: PIP hyperextension and DIP flexion  </a:t>
            </a:r>
          </a:p>
          <a:p>
            <a:pPr>
              <a:spcBef>
                <a:spcPts val="1800"/>
              </a:spcBef>
            </a:pPr>
            <a:r>
              <a:rPr lang="en-US" b="1" dirty="0"/>
              <a:t>Hitchhiker thumb deformity (Z deformity of the thumb): </a:t>
            </a:r>
            <a:r>
              <a:rPr lang="en-US" dirty="0"/>
              <a:t>hyperextension of the interphalangeal joint with fixed flexion of the MCP joint</a:t>
            </a:r>
          </a:p>
          <a:p>
            <a:pPr>
              <a:spcBef>
                <a:spcPts val="1800"/>
              </a:spcBef>
            </a:pPr>
            <a:r>
              <a:rPr lang="en-US" dirty="0"/>
              <a:t>Ulnar deviation of the fingers</a:t>
            </a:r>
          </a:p>
        </p:txBody>
      </p:sp>
      <p:pic>
        <p:nvPicPr>
          <p:cNvPr id="5122" name="Picture 2" descr="Hand deformities in rheumatoid arthritis">
            <a:extLst>
              <a:ext uri="{FF2B5EF4-FFF2-40B4-BE49-F238E27FC236}">
                <a16:creationId xmlns:a16="http://schemas.microsoft.com/office/drawing/2014/main" id="{47775CF7-B22D-0FA7-9106-51A602B0A8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95"/>
          <a:stretch/>
        </p:blipFill>
        <p:spPr bwMode="auto">
          <a:xfrm>
            <a:off x="7916192" y="1268082"/>
            <a:ext cx="3437608" cy="487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99415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5C21B-F9A5-DF3F-885D-5BC6D89B347E}"/>
              </a:ext>
            </a:extLst>
          </p:cNvPr>
          <p:cNvSpPr>
            <a:spLocks noGrp="1"/>
          </p:cNvSpPr>
          <p:nvPr>
            <p:ph type="title"/>
          </p:nvPr>
        </p:nvSpPr>
        <p:spPr/>
        <p:txBody>
          <a:bodyPr/>
          <a:lstStyle/>
          <a:p>
            <a:r>
              <a:rPr lang="en-US" dirty="0"/>
              <a:t>What is your diagnosis ?</a:t>
            </a:r>
          </a:p>
        </p:txBody>
      </p:sp>
      <p:sp>
        <p:nvSpPr>
          <p:cNvPr id="4" name="Content Placeholder 3">
            <a:extLst>
              <a:ext uri="{FF2B5EF4-FFF2-40B4-BE49-F238E27FC236}">
                <a16:creationId xmlns:a16="http://schemas.microsoft.com/office/drawing/2014/main" id="{9EAD713F-A899-3F2D-7CE4-9ECCF7294269}"/>
              </a:ext>
            </a:extLst>
          </p:cNvPr>
          <p:cNvSpPr>
            <a:spLocks noGrp="1"/>
          </p:cNvSpPr>
          <p:nvPr>
            <p:ph idx="1"/>
          </p:nvPr>
        </p:nvSpPr>
        <p:spPr>
          <a:xfrm>
            <a:off x="838199" y="1305026"/>
            <a:ext cx="6131768" cy="4871938"/>
          </a:xfrm>
        </p:spPr>
        <p:txBody>
          <a:bodyPr>
            <a:normAutofit/>
          </a:bodyPr>
          <a:lstStyle/>
          <a:p>
            <a:r>
              <a:rPr lang="en-US" sz="3200" dirty="0"/>
              <a:t>Syndactyly (fused finger)</a:t>
            </a:r>
          </a:p>
          <a:p>
            <a:endParaRPr lang="en-US" dirty="0"/>
          </a:p>
          <a:p>
            <a:r>
              <a:rPr lang="en-US" dirty="0"/>
              <a:t>It is considered the most common congenital malformation of the limbs</a:t>
            </a:r>
          </a:p>
        </p:txBody>
      </p:sp>
      <p:pic>
        <p:nvPicPr>
          <p:cNvPr id="5" name="object 4">
            <a:extLst>
              <a:ext uri="{FF2B5EF4-FFF2-40B4-BE49-F238E27FC236}">
                <a16:creationId xmlns:a16="http://schemas.microsoft.com/office/drawing/2014/main" id="{2AE329F2-7F55-3657-EFF3-3F76E2B4A2FC}"/>
              </a:ext>
            </a:extLst>
          </p:cNvPr>
          <p:cNvPicPr>
            <a:picLocks noGrp="1"/>
          </p:cNvPicPr>
          <p:nvPr>
            <p:ph sz="half" idx="2"/>
          </p:nvPr>
        </p:nvPicPr>
        <p:blipFill>
          <a:blip r:embed="rId2" cstate="print"/>
          <a:stretch>
            <a:fillRect/>
          </a:stretch>
        </p:blipFill>
        <p:spPr>
          <a:xfrm>
            <a:off x="7330013" y="1305026"/>
            <a:ext cx="4023787" cy="4871938"/>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D167147C-EE61-135A-D4AB-C2EA22D4CA4D}"/>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96958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76298-579B-CE5E-4F58-7B219701FA61}"/>
              </a:ext>
            </a:extLst>
          </p:cNvPr>
          <p:cNvSpPr>
            <a:spLocks noGrp="1"/>
          </p:cNvSpPr>
          <p:nvPr>
            <p:ph type="title"/>
          </p:nvPr>
        </p:nvSpPr>
        <p:spPr/>
        <p:txBody>
          <a:bodyPr/>
          <a:lstStyle/>
          <a:p>
            <a:r>
              <a:rPr lang="en-US" dirty="0"/>
              <a:t>Introduction to orthopedics</a:t>
            </a:r>
          </a:p>
        </p:txBody>
      </p:sp>
      <p:sp>
        <p:nvSpPr>
          <p:cNvPr id="3" name="Text Placeholder 2">
            <a:extLst>
              <a:ext uri="{FF2B5EF4-FFF2-40B4-BE49-F238E27FC236}">
                <a16:creationId xmlns:a16="http://schemas.microsoft.com/office/drawing/2014/main" id="{36D28958-39FF-360C-52E9-82D2CF801A2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5231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73E35-1DE5-CA64-CE5B-01632CE78709}"/>
              </a:ext>
            </a:extLst>
          </p:cNvPr>
          <p:cNvSpPr>
            <a:spLocks noGrp="1"/>
          </p:cNvSpPr>
          <p:nvPr>
            <p:ph type="title"/>
          </p:nvPr>
        </p:nvSpPr>
        <p:spPr/>
        <p:txBody>
          <a:bodyPr/>
          <a:lstStyle/>
          <a:p>
            <a:r>
              <a:rPr lang="en-US" altLang="zh-CN" sz="4400" noProof="1"/>
              <a:t>Gustilo and Anderson classification</a:t>
            </a:r>
            <a:endParaRPr lang="en-US" dirty="0"/>
          </a:p>
        </p:txBody>
      </p:sp>
      <p:graphicFrame>
        <p:nvGraphicFramePr>
          <p:cNvPr id="7" name="Table 7">
            <a:extLst>
              <a:ext uri="{FF2B5EF4-FFF2-40B4-BE49-F238E27FC236}">
                <a16:creationId xmlns:a16="http://schemas.microsoft.com/office/drawing/2014/main" id="{72EFB434-7B9A-ACFF-B9EB-B1ED572C39E5}"/>
              </a:ext>
            </a:extLst>
          </p:cNvPr>
          <p:cNvGraphicFramePr>
            <a:graphicFrameLocks noGrp="1"/>
          </p:cNvGraphicFramePr>
          <p:nvPr>
            <p:ph idx="1"/>
            <p:extLst>
              <p:ext uri="{D42A27DB-BD31-4B8C-83A1-F6EECF244321}">
                <p14:modId xmlns:p14="http://schemas.microsoft.com/office/powerpoint/2010/main" val="2845305827"/>
              </p:ext>
            </p:extLst>
          </p:nvPr>
        </p:nvGraphicFramePr>
        <p:xfrm>
          <a:off x="838200" y="1304925"/>
          <a:ext cx="10515600" cy="3870960"/>
        </p:xfrm>
        <a:graphic>
          <a:graphicData uri="http://schemas.openxmlformats.org/drawingml/2006/table">
            <a:tbl>
              <a:tblPr firstRow="1" bandRow="1">
                <a:tableStyleId>{5C22544A-7EE6-4342-B048-85BDC9FD1C3A}</a:tableStyleId>
              </a:tblPr>
              <a:tblGrid>
                <a:gridCol w="785327">
                  <a:extLst>
                    <a:ext uri="{9D8B030D-6E8A-4147-A177-3AD203B41FA5}">
                      <a16:colId xmlns:a16="http://schemas.microsoft.com/office/drawing/2014/main" val="1969047719"/>
                    </a:ext>
                  </a:extLst>
                </a:gridCol>
                <a:gridCol w="9730273">
                  <a:extLst>
                    <a:ext uri="{9D8B030D-6E8A-4147-A177-3AD203B41FA5}">
                      <a16:colId xmlns:a16="http://schemas.microsoft.com/office/drawing/2014/main" val="19506743"/>
                    </a:ext>
                  </a:extLst>
                </a:gridCol>
              </a:tblGrid>
              <a:tr h="370840">
                <a:tc>
                  <a:txBody>
                    <a:bodyPr/>
                    <a:lstStyle/>
                    <a:p>
                      <a:pPr algn="ctr"/>
                      <a:r>
                        <a:rPr lang="en-US" sz="2800" b="0" dirty="0">
                          <a:solidFill>
                            <a:schemeClr val="tx2"/>
                          </a:solidFill>
                        </a:rPr>
                        <a:t>I</a:t>
                      </a:r>
                    </a:p>
                  </a:txBody>
                  <a:tcPr>
                    <a:noFill/>
                  </a:tcPr>
                </a:tc>
                <a:tc>
                  <a:txBody>
                    <a:bodyPr/>
                    <a:lstStyle/>
                    <a:p>
                      <a:r>
                        <a:rPr lang="en-US" sz="2800" b="0" dirty="0">
                          <a:solidFill>
                            <a:schemeClr val="tx2"/>
                          </a:solidFill>
                        </a:rPr>
                        <a:t>: clean wound &lt; 1 cm</a:t>
                      </a:r>
                    </a:p>
                  </a:txBody>
                  <a:tcPr anchor="ctr">
                    <a:noFill/>
                  </a:tcPr>
                </a:tc>
                <a:extLst>
                  <a:ext uri="{0D108BD9-81ED-4DB2-BD59-A6C34878D82A}">
                    <a16:rowId xmlns:a16="http://schemas.microsoft.com/office/drawing/2014/main" val="144833467"/>
                  </a:ext>
                </a:extLst>
              </a:tr>
              <a:tr h="395631">
                <a:tc>
                  <a:txBody>
                    <a:bodyPr/>
                    <a:lstStyle/>
                    <a:p>
                      <a:pPr algn="ctr"/>
                      <a:r>
                        <a:rPr lang="en-US" sz="2800" b="0" dirty="0">
                          <a:solidFill>
                            <a:schemeClr val="tx2"/>
                          </a:solidFill>
                        </a:rPr>
                        <a:t>II</a:t>
                      </a:r>
                    </a:p>
                  </a:txBody>
                  <a:tcPr>
                    <a:noFill/>
                  </a:tcPr>
                </a:tc>
                <a:tc>
                  <a:txBody>
                    <a:bodyPr/>
                    <a:lstStyle/>
                    <a:p>
                      <a:r>
                        <a:rPr lang="en-US" sz="2800" b="0" dirty="0">
                          <a:solidFill>
                            <a:schemeClr val="tx2"/>
                          </a:solidFill>
                        </a:rPr>
                        <a:t>: 1-10 cm without extensive soft tissue damage, skin flaps, or avulsion</a:t>
                      </a:r>
                    </a:p>
                  </a:txBody>
                  <a:tcPr anchor="ctr">
                    <a:noFill/>
                  </a:tcPr>
                </a:tc>
                <a:extLst>
                  <a:ext uri="{0D108BD9-81ED-4DB2-BD59-A6C34878D82A}">
                    <a16:rowId xmlns:a16="http://schemas.microsoft.com/office/drawing/2014/main" val="2649379395"/>
                  </a:ext>
                </a:extLst>
              </a:tr>
              <a:tr h="370840">
                <a:tc>
                  <a:txBody>
                    <a:bodyPr/>
                    <a:lstStyle/>
                    <a:p>
                      <a:pPr algn="ctr"/>
                      <a:r>
                        <a:rPr lang="en-US" sz="2800" b="0" dirty="0">
                          <a:solidFill>
                            <a:schemeClr val="tx2"/>
                          </a:solidFill>
                        </a:rPr>
                        <a:t>IIIA</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chemeClr val="tx2"/>
                          </a:solidFill>
                        </a:rPr>
                        <a:t>: &gt;10 cm, extensive soft tissue damage or any high energy trauma, but maintains adequate coverage. No need for plastic or vascular surgeon</a:t>
                      </a:r>
                    </a:p>
                  </a:txBody>
                  <a:tcPr anchor="ctr">
                    <a:noFill/>
                  </a:tcPr>
                </a:tc>
                <a:extLst>
                  <a:ext uri="{0D108BD9-81ED-4DB2-BD59-A6C34878D82A}">
                    <a16:rowId xmlns:a16="http://schemas.microsoft.com/office/drawing/2014/main" val="236519406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dirty="0">
                          <a:solidFill>
                            <a:schemeClr val="tx2"/>
                          </a:solidFill>
                        </a:rPr>
                        <a:t>III</a:t>
                      </a:r>
                      <a:r>
                        <a:rPr lang="en-US" sz="2800" b="0" dirty="0">
                          <a:solidFill>
                            <a:srgbClr val="FF0000"/>
                          </a:solidFill>
                        </a:rPr>
                        <a:t>B</a:t>
                      </a:r>
                    </a:p>
                  </a:txBody>
                  <a:tcPr>
                    <a:noFill/>
                  </a:tcPr>
                </a:tc>
                <a:tc>
                  <a:txBody>
                    <a:bodyPr/>
                    <a:lstStyle/>
                    <a:p>
                      <a:r>
                        <a:rPr lang="en-US" sz="2800" b="0" dirty="0">
                          <a:solidFill>
                            <a:schemeClr val="tx2"/>
                          </a:solidFill>
                        </a:rPr>
                        <a:t>: </a:t>
                      </a:r>
                      <a:r>
                        <a:rPr lang="en-US" sz="2800" b="0" dirty="0">
                          <a:solidFill>
                            <a:srgbClr val="FF0000"/>
                          </a:solidFill>
                        </a:rPr>
                        <a:t>P</a:t>
                      </a:r>
                      <a:r>
                        <a:rPr lang="en-US" sz="2800" b="0" dirty="0">
                          <a:solidFill>
                            <a:schemeClr val="tx2"/>
                          </a:solidFill>
                        </a:rPr>
                        <a:t>eriosteal stripping and </a:t>
                      </a:r>
                      <a:r>
                        <a:rPr lang="en-US" sz="2800" b="0" dirty="0">
                          <a:solidFill>
                            <a:srgbClr val="FF0000"/>
                          </a:solidFill>
                        </a:rPr>
                        <a:t>b</a:t>
                      </a:r>
                      <a:r>
                        <a:rPr lang="en-US" sz="2800" b="0" dirty="0">
                          <a:solidFill>
                            <a:schemeClr val="tx2"/>
                          </a:solidFill>
                        </a:rPr>
                        <a:t>ony exposure. </a:t>
                      </a:r>
                      <a:r>
                        <a:rPr lang="en-US" sz="2800" b="0" dirty="0">
                          <a:solidFill>
                            <a:srgbClr val="FF0000"/>
                          </a:solidFill>
                        </a:rPr>
                        <a:t>P</a:t>
                      </a:r>
                      <a:r>
                        <a:rPr lang="en-US" sz="2800" b="0" dirty="0">
                          <a:solidFill>
                            <a:schemeClr val="tx2"/>
                          </a:solidFill>
                        </a:rPr>
                        <a:t>lastic surgeon for flap</a:t>
                      </a:r>
                    </a:p>
                  </a:txBody>
                  <a:tcPr anchor="ctr">
                    <a:noFill/>
                  </a:tcPr>
                </a:tc>
                <a:extLst>
                  <a:ext uri="{0D108BD9-81ED-4DB2-BD59-A6C34878D82A}">
                    <a16:rowId xmlns:a16="http://schemas.microsoft.com/office/drawing/2014/main" val="116477926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dirty="0">
                          <a:solidFill>
                            <a:schemeClr val="tx2"/>
                          </a:solidFill>
                        </a:rPr>
                        <a:t>III</a:t>
                      </a:r>
                      <a:r>
                        <a:rPr lang="en-US" sz="2800" b="0" dirty="0">
                          <a:solidFill>
                            <a:srgbClr val="FF0000"/>
                          </a:solidFill>
                        </a:rPr>
                        <a:t>C</a:t>
                      </a:r>
                    </a:p>
                  </a:txBody>
                  <a:tcPr>
                    <a:noFill/>
                  </a:tcPr>
                </a:tc>
                <a:tc>
                  <a:txBody>
                    <a:bodyPr/>
                    <a:lstStyle/>
                    <a:p>
                      <a:r>
                        <a:rPr lang="en-US" sz="2800" b="0" dirty="0">
                          <a:solidFill>
                            <a:schemeClr val="tx2"/>
                          </a:solidFill>
                        </a:rPr>
                        <a:t>: vas</a:t>
                      </a:r>
                      <a:r>
                        <a:rPr lang="en-US" sz="2800" b="0" dirty="0">
                          <a:solidFill>
                            <a:srgbClr val="FF0000"/>
                          </a:solidFill>
                        </a:rPr>
                        <a:t>c</a:t>
                      </a:r>
                      <a:r>
                        <a:rPr lang="en-US" sz="2800" b="0" dirty="0">
                          <a:solidFill>
                            <a:schemeClr val="tx2"/>
                          </a:solidFill>
                        </a:rPr>
                        <a:t>ular injury and vas</a:t>
                      </a:r>
                      <a:r>
                        <a:rPr lang="en-US" sz="2800" b="0" dirty="0">
                          <a:solidFill>
                            <a:srgbClr val="FF0000"/>
                          </a:solidFill>
                        </a:rPr>
                        <a:t>c</a:t>
                      </a:r>
                      <a:r>
                        <a:rPr lang="en-US" sz="2800" b="0" dirty="0">
                          <a:solidFill>
                            <a:schemeClr val="tx2"/>
                          </a:solidFill>
                        </a:rPr>
                        <a:t>ular surgeon</a:t>
                      </a:r>
                    </a:p>
                  </a:txBody>
                  <a:tcPr anchor="ctr">
                    <a:noFill/>
                  </a:tcPr>
                </a:tc>
                <a:extLst>
                  <a:ext uri="{0D108BD9-81ED-4DB2-BD59-A6C34878D82A}">
                    <a16:rowId xmlns:a16="http://schemas.microsoft.com/office/drawing/2014/main" val="384059329"/>
                  </a:ext>
                </a:extLst>
              </a:tr>
            </a:tbl>
          </a:graphicData>
        </a:graphic>
      </p:graphicFrame>
    </p:spTree>
    <p:extLst>
      <p:ext uri="{BB962C8B-B14F-4D97-AF65-F5344CB8AC3E}">
        <p14:creationId xmlns:p14="http://schemas.microsoft.com/office/powerpoint/2010/main" val="3952490604"/>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4CDF3-8A0B-72C5-86DD-E52DF1E16FA3}"/>
              </a:ext>
            </a:extLst>
          </p:cNvPr>
          <p:cNvSpPr>
            <a:spLocks noGrp="1"/>
          </p:cNvSpPr>
          <p:nvPr>
            <p:ph type="title"/>
          </p:nvPr>
        </p:nvSpPr>
        <p:spPr/>
        <p:txBody>
          <a:bodyPr/>
          <a:lstStyle/>
          <a:p>
            <a:r>
              <a:rPr lang="en-US" dirty="0"/>
              <a:t>Lower Limb</a:t>
            </a:r>
          </a:p>
        </p:txBody>
      </p:sp>
      <p:sp>
        <p:nvSpPr>
          <p:cNvPr id="3" name="Text Placeholder 2">
            <a:extLst>
              <a:ext uri="{FF2B5EF4-FFF2-40B4-BE49-F238E27FC236}">
                <a16:creationId xmlns:a16="http://schemas.microsoft.com/office/drawing/2014/main" id="{3E87F46A-C1FB-BBE5-BC72-A6FDE26F496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6493730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C2CE9-98F3-FD28-7091-C26C4E51331D}"/>
              </a:ext>
            </a:extLst>
          </p:cNvPr>
          <p:cNvSpPr>
            <a:spLocks noGrp="1"/>
          </p:cNvSpPr>
          <p:nvPr>
            <p:ph type="title"/>
          </p:nvPr>
        </p:nvSpPr>
        <p:spPr/>
        <p:txBody>
          <a:bodyPr/>
          <a:lstStyle/>
          <a:p>
            <a:r>
              <a:rPr lang="en-US" dirty="0"/>
              <a:t>Pelvis</a:t>
            </a:r>
          </a:p>
        </p:txBody>
      </p:sp>
      <p:sp>
        <p:nvSpPr>
          <p:cNvPr id="3" name="Text Placeholder 2">
            <a:extLst>
              <a:ext uri="{FF2B5EF4-FFF2-40B4-BE49-F238E27FC236}">
                <a16:creationId xmlns:a16="http://schemas.microsoft.com/office/drawing/2014/main" id="{033B7EEA-0452-F5E1-67D1-549BAD54A76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52591133"/>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A0A0D-589E-2627-F095-63424A05866A}"/>
              </a:ext>
            </a:extLst>
          </p:cNvPr>
          <p:cNvSpPr>
            <a:spLocks noGrp="1"/>
          </p:cNvSpPr>
          <p:nvPr>
            <p:ph type="title"/>
          </p:nvPr>
        </p:nvSpPr>
        <p:spPr/>
        <p:txBody>
          <a:bodyPr>
            <a:noAutofit/>
          </a:bodyPr>
          <a:lstStyle/>
          <a:p>
            <a:r>
              <a:rPr lang="en-US" sz="3500" dirty="0"/>
              <a:t>The</a:t>
            </a:r>
            <a:r>
              <a:rPr lang="en-US" sz="3500" spc="-20" dirty="0"/>
              <a:t> </a:t>
            </a:r>
            <a:r>
              <a:rPr lang="en-US" sz="3500" spc="5" dirty="0"/>
              <a:t>name</a:t>
            </a:r>
            <a:r>
              <a:rPr lang="en-US" sz="3500" spc="-35" dirty="0"/>
              <a:t> </a:t>
            </a:r>
            <a:r>
              <a:rPr lang="en-US" sz="3500" dirty="0"/>
              <a:t>of the </a:t>
            </a:r>
            <a:r>
              <a:rPr lang="en-US" sz="3500" spc="-10" dirty="0"/>
              <a:t>structures</a:t>
            </a:r>
            <a:r>
              <a:rPr lang="en-US" sz="3500" spc="-20" dirty="0"/>
              <a:t> </a:t>
            </a:r>
            <a:r>
              <a:rPr lang="en-US" sz="3500" spc="5" dirty="0"/>
              <a:t>and</a:t>
            </a:r>
            <a:r>
              <a:rPr lang="en-US" sz="3500" spc="-50" dirty="0"/>
              <a:t> </a:t>
            </a:r>
            <a:r>
              <a:rPr lang="en-US" sz="3500" spc="5" dirty="0"/>
              <a:t>the</a:t>
            </a:r>
            <a:r>
              <a:rPr lang="en-US" sz="3500" spc="-20" dirty="0"/>
              <a:t> </a:t>
            </a:r>
            <a:r>
              <a:rPr lang="en-US" sz="3500" spc="5" dirty="0"/>
              <a:t>muscle </a:t>
            </a:r>
            <a:r>
              <a:rPr lang="en-US" sz="3500" spc="-730" dirty="0"/>
              <a:t> </a:t>
            </a:r>
            <a:r>
              <a:rPr lang="en-US" sz="3500" spc="-15" dirty="0"/>
              <a:t>attached</a:t>
            </a:r>
            <a:r>
              <a:rPr lang="en-US" sz="3500" spc="-45" dirty="0"/>
              <a:t> </a:t>
            </a:r>
            <a:r>
              <a:rPr lang="en-US" sz="3500" spc="-10" dirty="0"/>
              <a:t>to</a:t>
            </a:r>
            <a:r>
              <a:rPr lang="en-US" sz="3500" spc="-25" dirty="0"/>
              <a:t> </a:t>
            </a:r>
            <a:r>
              <a:rPr lang="en-US" sz="3500" dirty="0"/>
              <a:t>it</a:t>
            </a:r>
          </a:p>
        </p:txBody>
      </p:sp>
      <p:sp>
        <p:nvSpPr>
          <p:cNvPr id="3" name="Content Placeholder 2">
            <a:extLst>
              <a:ext uri="{FF2B5EF4-FFF2-40B4-BE49-F238E27FC236}">
                <a16:creationId xmlns:a16="http://schemas.microsoft.com/office/drawing/2014/main" id="{F8CCCF27-7C06-8BD3-609E-FBBBF1D5765C}"/>
              </a:ext>
            </a:extLst>
          </p:cNvPr>
          <p:cNvSpPr>
            <a:spLocks noGrp="1"/>
          </p:cNvSpPr>
          <p:nvPr>
            <p:ph idx="1"/>
          </p:nvPr>
        </p:nvSpPr>
        <p:spPr>
          <a:xfrm>
            <a:off x="838199" y="1305026"/>
            <a:ext cx="10515600" cy="4871938"/>
          </a:xfrm>
        </p:spPr>
        <p:txBody>
          <a:bodyPr>
            <a:normAutofit/>
          </a:bodyPr>
          <a:lstStyle/>
          <a:p>
            <a:pPr>
              <a:buFont typeface="+mj-lt"/>
              <a:buAutoNum type="arabicPeriod"/>
            </a:pPr>
            <a:r>
              <a:rPr lang="en-US" dirty="0"/>
              <a:t>Sartorius – ASIS</a:t>
            </a:r>
          </a:p>
          <a:p>
            <a:pPr>
              <a:buFont typeface="+mj-lt"/>
              <a:buAutoNum type="arabicPeriod"/>
            </a:pPr>
            <a:r>
              <a:rPr lang="en-US" dirty="0"/>
              <a:t>Hamstring muscle – Ischial tuberosity</a:t>
            </a:r>
          </a:p>
          <a:p>
            <a:pPr>
              <a:buFont typeface="+mj-lt"/>
              <a:buAutoNum type="arabicPeriod"/>
            </a:pPr>
            <a:r>
              <a:rPr lang="en-US" dirty="0"/>
              <a:t>Hip rotator muscle – Greater trochanter</a:t>
            </a:r>
          </a:p>
        </p:txBody>
      </p:sp>
      <p:pic>
        <p:nvPicPr>
          <p:cNvPr id="5" name="object 3">
            <a:extLst>
              <a:ext uri="{FF2B5EF4-FFF2-40B4-BE49-F238E27FC236}">
                <a16:creationId xmlns:a16="http://schemas.microsoft.com/office/drawing/2014/main" id="{AF582574-2E4C-30C2-7AAF-9EDE3F1C1AD8}"/>
              </a:ext>
            </a:extLst>
          </p:cNvPr>
          <p:cNvPicPr>
            <a:picLocks noGrp="1"/>
          </p:cNvPicPr>
          <p:nvPr>
            <p:ph sz="half" idx="2"/>
          </p:nvPr>
        </p:nvPicPr>
        <p:blipFill>
          <a:blip r:embed="rId2" cstate="print"/>
          <a:stretch>
            <a:fillRect/>
          </a:stretch>
        </p:blipFill>
        <p:spPr>
          <a:xfrm>
            <a:off x="4159497" y="3278580"/>
            <a:ext cx="3873003" cy="3214295"/>
          </a:xfrm>
          <a:prstGeom prst="rect">
            <a:avLst/>
          </a:prstGeom>
        </p:spPr>
      </p:pic>
      <p:sp>
        <p:nvSpPr>
          <p:cNvPr id="4" name="TextBox 3">
            <a:extLst>
              <a:ext uri="{FF2B5EF4-FFF2-40B4-BE49-F238E27FC236}">
                <a16:creationId xmlns:a16="http://schemas.microsoft.com/office/drawing/2014/main" id="{FDF8C985-7693-90D9-8A3A-28D2CBAAFC9D}"/>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11441237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FEE8E-34E5-2AB3-DE47-9B3D29C49771}"/>
              </a:ext>
            </a:extLst>
          </p:cNvPr>
          <p:cNvSpPr>
            <a:spLocks noGrp="1"/>
          </p:cNvSpPr>
          <p:nvPr>
            <p:ph type="title"/>
          </p:nvPr>
        </p:nvSpPr>
        <p:spPr/>
        <p:txBody>
          <a:bodyPr/>
          <a:lstStyle/>
          <a:p>
            <a:r>
              <a:rPr lang="en-US" dirty="0"/>
              <a:t>Pelvic fracture</a:t>
            </a:r>
          </a:p>
        </p:txBody>
      </p:sp>
      <p:sp>
        <p:nvSpPr>
          <p:cNvPr id="3" name="Content Placeholder 2">
            <a:extLst>
              <a:ext uri="{FF2B5EF4-FFF2-40B4-BE49-F238E27FC236}">
                <a16:creationId xmlns:a16="http://schemas.microsoft.com/office/drawing/2014/main" id="{F4F8DF8E-5F3D-A21B-377E-D70BFF6DE3B5}"/>
              </a:ext>
            </a:extLst>
          </p:cNvPr>
          <p:cNvSpPr>
            <a:spLocks noGrp="1"/>
          </p:cNvSpPr>
          <p:nvPr>
            <p:ph idx="1"/>
          </p:nvPr>
        </p:nvSpPr>
        <p:spPr/>
        <p:txBody>
          <a:bodyPr>
            <a:normAutofit fontScale="92500"/>
          </a:bodyPr>
          <a:lstStyle/>
          <a:p>
            <a:r>
              <a:rPr lang="en-US" b="1" dirty="0"/>
              <a:t>Epidemiology</a:t>
            </a:r>
            <a:endParaRPr lang="en-US" dirty="0"/>
          </a:p>
          <a:p>
            <a:pPr lvl="1"/>
            <a:r>
              <a:rPr lang="en-US" dirty="0"/>
              <a:t>Peak incidence: 15–28 years</a:t>
            </a:r>
          </a:p>
          <a:p>
            <a:pPr lvl="1"/>
            <a:r>
              <a:rPr lang="en-US" dirty="0"/>
              <a:t>20% of multiple trauma patients have a pelvic injury.</a:t>
            </a:r>
          </a:p>
          <a:p>
            <a:pPr lvl="1"/>
            <a:r>
              <a:rPr lang="en-US" dirty="0"/>
              <a:t>60% of patients with pelvic injury have multiple trauma.</a:t>
            </a:r>
          </a:p>
          <a:p>
            <a:r>
              <a:rPr lang="en-US" b="1" dirty="0"/>
              <a:t>Mechanism of injury</a:t>
            </a:r>
            <a:endParaRPr lang="en-US" dirty="0"/>
          </a:p>
          <a:p>
            <a:pPr lvl="1"/>
            <a:r>
              <a:rPr lang="en-US" dirty="0"/>
              <a:t>High speed car and motorcycle accidents</a:t>
            </a:r>
          </a:p>
          <a:p>
            <a:pPr lvl="1"/>
            <a:r>
              <a:rPr lang="en-US" dirty="0"/>
              <a:t>Falls, especially in the elderly</a:t>
            </a:r>
          </a:p>
          <a:p>
            <a:r>
              <a:rPr lang="en-US" b="1" dirty="0"/>
              <a:t>Clinical features</a:t>
            </a:r>
          </a:p>
          <a:p>
            <a:pPr lvl="1"/>
            <a:r>
              <a:rPr lang="en-US" dirty="0"/>
              <a:t>Pelvic pain</a:t>
            </a:r>
          </a:p>
          <a:p>
            <a:pPr lvl="1"/>
            <a:r>
              <a:rPr lang="en-US" dirty="0"/>
              <a:t>Tilted pelvis and unequal leg length with reduced range of motion in the hip joint</a:t>
            </a:r>
          </a:p>
          <a:p>
            <a:pPr lvl="1"/>
            <a:r>
              <a:rPr lang="en-US" dirty="0"/>
              <a:t>Pelvic instability</a:t>
            </a:r>
          </a:p>
          <a:p>
            <a:pPr lvl="1"/>
            <a:r>
              <a:rPr lang="en-US" dirty="0"/>
              <a:t>Labial, scrotal, flank, and inguinal hematomas</a:t>
            </a:r>
          </a:p>
        </p:txBody>
      </p:sp>
    </p:spTree>
    <p:extLst>
      <p:ext uri="{BB962C8B-B14F-4D97-AF65-F5344CB8AC3E}">
        <p14:creationId xmlns:p14="http://schemas.microsoft.com/office/powerpoint/2010/main" val="3069063688"/>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A8410-4F87-0E7D-83D7-CF0A3EF1CE31}"/>
              </a:ext>
            </a:extLst>
          </p:cNvPr>
          <p:cNvSpPr>
            <a:spLocks noGrp="1"/>
          </p:cNvSpPr>
          <p:nvPr>
            <p:ph type="title"/>
          </p:nvPr>
        </p:nvSpPr>
        <p:spPr/>
        <p:txBody>
          <a:bodyPr/>
          <a:lstStyle/>
          <a:p>
            <a:r>
              <a:rPr lang="en-US" dirty="0"/>
              <a:t>Pelvic fracture</a:t>
            </a:r>
          </a:p>
        </p:txBody>
      </p:sp>
      <p:sp>
        <p:nvSpPr>
          <p:cNvPr id="3" name="Content Placeholder 2">
            <a:extLst>
              <a:ext uri="{FF2B5EF4-FFF2-40B4-BE49-F238E27FC236}">
                <a16:creationId xmlns:a16="http://schemas.microsoft.com/office/drawing/2014/main" id="{B2BFB94E-06FC-9346-390D-15B27C809C6E}"/>
              </a:ext>
            </a:extLst>
          </p:cNvPr>
          <p:cNvSpPr>
            <a:spLocks noGrp="1"/>
          </p:cNvSpPr>
          <p:nvPr>
            <p:ph idx="1"/>
          </p:nvPr>
        </p:nvSpPr>
        <p:spPr/>
        <p:txBody>
          <a:bodyPr/>
          <a:lstStyle/>
          <a:p>
            <a:r>
              <a:rPr lang="en-US" dirty="0"/>
              <a:t>Concomitant injuries may occur </a:t>
            </a:r>
          </a:p>
          <a:p>
            <a:pPr lvl="1"/>
            <a:r>
              <a:rPr lang="en-US" dirty="0">
                <a:solidFill>
                  <a:srgbClr val="FF0000"/>
                </a:solidFill>
              </a:rPr>
              <a:t>Urethral injury</a:t>
            </a:r>
            <a:r>
              <a:rPr lang="en-US" dirty="0"/>
              <a:t>: blood at urethral meatus, high-riding or nonpalpable prostate, perineal swelling </a:t>
            </a:r>
          </a:p>
          <a:p>
            <a:pPr lvl="1"/>
            <a:r>
              <a:rPr lang="en-US" dirty="0"/>
              <a:t>Bladder injury: frank hematuria</a:t>
            </a:r>
          </a:p>
          <a:p>
            <a:pPr lvl="1"/>
            <a:r>
              <a:rPr lang="en-US" dirty="0"/>
              <a:t>Rectal, vaginal, perineal lacerations suggest an </a:t>
            </a:r>
            <a:r>
              <a:rPr lang="en-US" dirty="0">
                <a:solidFill>
                  <a:srgbClr val="FF0000"/>
                </a:solidFill>
              </a:rPr>
              <a:t>open fracture</a:t>
            </a:r>
          </a:p>
          <a:p>
            <a:pPr lvl="1"/>
            <a:r>
              <a:rPr lang="en-US" dirty="0"/>
              <a:t>Acute abdomen in abdominal trauma (bowel perforation, spleen, liver rupture)</a:t>
            </a:r>
          </a:p>
          <a:p>
            <a:pPr lvl="1"/>
            <a:r>
              <a:rPr lang="en-US" dirty="0"/>
              <a:t>Neurovascular injury : decreased rectal tone, perianal paresthesia, compromise of lower limbs</a:t>
            </a:r>
          </a:p>
          <a:p>
            <a:pPr lvl="1"/>
            <a:r>
              <a:rPr lang="en-US" dirty="0"/>
              <a:t>Axial and long bone injuries</a:t>
            </a:r>
          </a:p>
        </p:txBody>
      </p:sp>
    </p:spTree>
    <p:extLst>
      <p:ext uri="{BB962C8B-B14F-4D97-AF65-F5344CB8AC3E}">
        <p14:creationId xmlns:p14="http://schemas.microsoft.com/office/powerpoint/2010/main" val="2076484384"/>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1F7AB-B0AE-C422-1825-86E628636831}"/>
              </a:ext>
            </a:extLst>
          </p:cNvPr>
          <p:cNvSpPr>
            <a:spLocks noGrp="1"/>
          </p:cNvSpPr>
          <p:nvPr>
            <p:ph type="title"/>
          </p:nvPr>
        </p:nvSpPr>
        <p:spPr/>
        <p:txBody>
          <a:bodyPr/>
          <a:lstStyle/>
          <a:p>
            <a:r>
              <a:rPr lang="en-US" dirty="0"/>
              <a:t>Classification – Pelvic ring</a:t>
            </a:r>
          </a:p>
        </p:txBody>
      </p:sp>
      <p:pic>
        <p:nvPicPr>
          <p:cNvPr id="2050" name="Picture 2" descr="Fractures of the pelvis">
            <a:extLst>
              <a:ext uri="{FF2B5EF4-FFF2-40B4-BE49-F238E27FC236}">
                <a16:creationId xmlns:a16="http://schemas.microsoft.com/office/drawing/2014/main" id="{258693AF-BDEF-D09C-2575-719739B3E2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7698" y="1164274"/>
            <a:ext cx="8596604" cy="5589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37488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D125F-D9EE-C0B0-C1EE-2671CBE579A9}"/>
              </a:ext>
            </a:extLst>
          </p:cNvPr>
          <p:cNvSpPr>
            <a:spLocks noGrp="1"/>
          </p:cNvSpPr>
          <p:nvPr>
            <p:ph type="title"/>
          </p:nvPr>
        </p:nvSpPr>
        <p:spPr/>
        <p:txBody>
          <a:bodyPr/>
          <a:lstStyle/>
          <a:p>
            <a:r>
              <a:rPr lang="en-US" dirty="0"/>
              <a:t>Classification</a:t>
            </a:r>
          </a:p>
        </p:txBody>
      </p:sp>
      <p:sp>
        <p:nvSpPr>
          <p:cNvPr id="3" name="Content Placeholder 2">
            <a:extLst>
              <a:ext uri="{FF2B5EF4-FFF2-40B4-BE49-F238E27FC236}">
                <a16:creationId xmlns:a16="http://schemas.microsoft.com/office/drawing/2014/main" id="{E89ABF5B-A5BD-4431-4472-34B93A4B6D7D}"/>
              </a:ext>
            </a:extLst>
          </p:cNvPr>
          <p:cNvSpPr>
            <a:spLocks noGrp="1"/>
          </p:cNvSpPr>
          <p:nvPr>
            <p:ph idx="1"/>
          </p:nvPr>
        </p:nvSpPr>
        <p:spPr>
          <a:xfrm>
            <a:off x="838200" y="1268082"/>
            <a:ext cx="10515600" cy="5303520"/>
          </a:xfrm>
        </p:spPr>
        <p:txBody>
          <a:bodyPr>
            <a:normAutofit fontScale="85000" lnSpcReduction="10000"/>
          </a:bodyPr>
          <a:lstStyle/>
          <a:p>
            <a:pPr marL="0" indent="0" algn="ctr">
              <a:buNone/>
            </a:pPr>
            <a:r>
              <a:rPr lang="en-US" dirty="0"/>
              <a:t>Classification is based on fracture location and remaining stability of pelvic ring</a:t>
            </a:r>
          </a:p>
          <a:p>
            <a:r>
              <a:rPr lang="en-US" b="1" dirty="0"/>
              <a:t>Type A</a:t>
            </a:r>
            <a:r>
              <a:rPr lang="en-US" dirty="0"/>
              <a:t>: stable or minimally displaced (</a:t>
            </a:r>
            <a:r>
              <a:rPr lang="en-US" dirty="0">
                <a:solidFill>
                  <a:srgbClr val="FF0000"/>
                </a:solidFill>
              </a:rPr>
              <a:t>Isolated pelvis fracture</a:t>
            </a:r>
            <a:r>
              <a:rPr lang="en-US" dirty="0"/>
              <a:t>)</a:t>
            </a:r>
          </a:p>
          <a:p>
            <a:pPr lvl="1"/>
            <a:r>
              <a:rPr lang="en-US" b="1" dirty="0"/>
              <a:t>Type A1</a:t>
            </a:r>
            <a:r>
              <a:rPr lang="en-US" dirty="0"/>
              <a:t>: fracture of the pelvic edge (avulsion or pelvic wing)</a:t>
            </a:r>
          </a:p>
          <a:p>
            <a:pPr lvl="1"/>
            <a:r>
              <a:rPr lang="en-US" b="1" dirty="0"/>
              <a:t>Type A2</a:t>
            </a:r>
            <a:r>
              <a:rPr lang="en-US" dirty="0"/>
              <a:t>: fracture of the anterior pelvic ring</a:t>
            </a:r>
          </a:p>
          <a:p>
            <a:pPr lvl="1"/>
            <a:r>
              <a:rPr lang="en-US" b="1" dirty="0"/>
              <a:t>Type A3</a:t>
            </a:r>
            <a:r>
              <a:rPr lang="en-US" dirty="0"/>
              <a:t>: Transverse sacral fracture of the sacrum/coccyx</a:t>
            </a:r>
          </a:p>
          <a:p>
            <a:r>
              <a:rPr lang="en-US" b="1" dirty="0"/>
              <a:t>Type B</a:t>
            </a:r>
            <a:r>
              <a:rPr lang="en-US" dirty="0"/>
              <a:t>: pelvic ring fractures that are rotationally unstable and vertically stable (anterior and posterior pelvic ring affected) </a:t>
            </a:r>
          </a:p>
          <a:p>
            <a:pPr lvl="1"/>
            <a:r>
              <a:rPr lang="en-US" b="1" dirty="0">
                <a:solidFill>
                  <a:srgbClr val="FF0000"/>
                </a:solidFill>
              </a:rPr>
              <a:t>Type B1</a:t>
            </a:r>
            <a:r>
              <a:rPr lang="en-US" dirty="0">
                <a:solidFill>
                  <a:srgbClr val="FF0000"/>
                </a:solidFill>
              </a:rPr>
              <a:t>: </a:t>
            </a:r>
            <a:r>
              <a:rPr lang="en-US" dirty="0" err="1">
                <a:solidFill>
                  <a:srgbClr val="FF0000"/>
                </a:solidFill>
              </a:rPr>
              <a:t>symphysic</a:t>
            </a:r>
            <a:r>
              <a:rPr lang="en-US" dirty="0">
                <a:solidFill>
                  <a:srgbClr val="FF0000"/>
                </a:solidFill>
              </a:rPr>
              <a:t> diastasis (“open-book” injury; external rotation)</a:t>
            </a:r>
          </a:p>
          <a:p>
            <a:pPr lvl="1"/>
            <a:r>
              <a:rPr lang="en-US" b="1" dirty="0">
                <a:solidFill>
                  <a:srgbClr val="FF0000"/>
                </a:solidFill>
              </a:rPr>
              <a:t>Type B2</a:t>
            </a:r>
            <a:r>
              <a:rPr lang="en-US" dirty="0">
                <a:solidFill>
                  <a:srgbClr val="FF0000"/>
                </a:solidFill>
              </a:rPr>
              <a:t>: lateral compression injury (internal rotation)</a:t>
            </a:r>
          </a:p>
          <a:p>
            <a:pPr lvl="1"/>
            <a:r>
              <a:rPr lang="en-US" b="1" dirty="0"/>
              <a:t>Type B3</a:t>
            </a:r>
            <a:r>
              <a:rPr lang="en-US" dirty="0"/>
              <a:t>: bilateral fractures</a:t>
            </a:r>
          </a:p>
          <a:p>
            <a:r>
              <a:rPr lang="en-US" b="1" dirty="0"/>
              <a:t>Type C</a:t>
            </a:r>
            <a:r>
              <a:rPr lang="en-US" dirty="0"/>
              <a:t>: injury of the pelvic ring with rotational and vertical instability (The posterior pelvic ring is completely unstable) </a:t>
            </a:r>
          </a:p>
          <a:p>
            <a:pPr lvl="1"/>
            <a:r>
              <a:rPr lang="en-US" b="1" dirty="0"/>
              <a:t>Type C1</a:t>
            </a:r>
            <a:r>
              <a:rPr lang="en-US" dirty="0"/>
              <a:t>: unilateral fracture of the iliac bone (C1-1), sacroiliac dislocation (C1-2), or sacral fracture (C1-3)</a:t>
            </a:r>
          </a:p>
          <a:p>
            <a:pPr lvl="1"/>
            <a:r>
              <a:rPr lang="en-US" b="1" dirty="0"/>
              <a:t>Type C2</a:t>
            </a:r>
            <a:r>
              <a:rPr lang="en-US" dirty="0"/>
              <a:t>: bilateral fracture with one side type B fracture and one side type C fracture</a:t>
            </a:r>
          </a:p>
          <a:p>
            <a:pPr lvl="1"/>
            <a:r>
              <a:rPr lang="en-US" b="1" dirty="0"/>
              <a:t>Type C3</a:t>
            </a:r>
            <a:r>
              <a:rPr lang="en-US" dirty="0"/>
              <a:t>: bilateral fracture with bilateral type C fractures</a:t>
            </a:r>
          </a:p>
        </p:txBody>
      </p:sp>
    </p:spTree>
    <p:extLst>
      <p:ext uri="{BB962C8B-B14F-4D97-AF65-F5344CB8AC3E}">
        <p14:creationId xmlns:p14="http://schemas.microsoft.com/office/powerpoint/2010/main" val="1711050878"/>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D21B0-16E5-39DD-4009-9C305691C963}"/>
              </a:ext>
            </a:extLst>
          </p:cNvPr>
          <p:cNvSpPr>
            <a:spLocks noGrp="1"/>
          </p:cNvSpPr>
          <p:nvPr>
            <p:ph type="title"/>
          </p:nvPr>
        </p:nvSpPr>
        <p:spPr/>
        <p:txBody>
          <a:bodyPr/>
          <a:lstStyle/>
          <a:p>
            <a:r>
              <a:rPr lang="en-US" dirty="0"/>
              <a:t>Classification</a:t>
            </a:r>
          </a:p>
        </p:txBody>
      </p:sp>
      <p:sp>
        <p:nvSpPr>
          <p:cNvPr id="3" name="Content Placeholder 2">
            <a:extLst>
              <a:ext uri="{FF2B5EF4-FFF2-40B4-BE49-F238E27FC236}">
                <a16:creationId xmlns:a16="http://schemas.microsoft.com/office/drawing/2014/main" id="{CA53114A-F082-E372-D6DD-C5CFA6543110}"/>
              </a:ext>
            </a:extLst>
          </p:cNvPr>
          <p:cNvSpPr>
            <a:spLocks noGrp="1"/>
          </p:cNvSpPr>
          <p:nvPr>
            <p:ph idx="1"/>
          </p:nvPr>
        </p:nvSpPr>
        <p:spPr>
          <a:xfrm>
            <a:off x="1956319" y="5078053"/>
            <a:ext cx="2634342" cy="1677310"/>
          </a:xfrm>
        </p:spPr>
        <p:txBody>
          <a:bodyPr>
            <a:normAutofit lnSpcReduction="10000"/>
          </a:bodyPr>
          <a:lstStyle/>
          <a:p>
            <a:pPr marL="0" indent="0" algn="ctr">
              <a:buNone/>
            </a:pPr>
            <a:r>
              <a:rPr lang="en-US" sz="2000" dirty="0"/>
              <a:t>Stable or minimally displaced fracture (fracture of the pelvic edge, the anterior pelvic ring, or the sacrum/coccyx)</a:t>
            </a:r>
          </a:p>
        </p:txBody>
      </p:sp>
      <p:pic>
        <p:nvPicPr>
          <p:cNvPr id="1026" name="Picture 2" descr="Pelvic ring fracture: Müller AO classification of fractures">
            <a:extLst>
              <a:ext uri="{FF2B5EF4-FFF2-40B4-BE49-F238E27FC236}">
                <a16:creationId xmlns:a16="http://schemas.microsoft.com/office/drawing/2014/main" id="{D8E9A944-D7A9-DBCD-87E2-C10174BD4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318" y="1160448"/>
            <a:ext cx="8279364" cy="391760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45C7024F-E1DD-A0F3-580C-1E285D011210}"/>
              </a:ext>
            </a:extLst>
          </p:cNvPr>
          <p:cNvSpPr txBox="1">
            <a:spLocks/>
          </p:cNvSpPr>
          <p:nvPr/>
        </p:nvSpPr>
        <p:spPr>
          <a:xfrm>
            <a:off x="4778829" y="5078053"/>
            <a:ext cx="2634342" cy="16773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000" dirty="0"/>
              <a:t>Rotationally unstable, vertically stable fracture (symphysis diastasis, diastasis of the sacroiliac joint)</a:t>
            </a:r>
          </a:p>
        </p:txBody>
      </p:sp>
      <p:sp>
        <p:nvSpPr>
          <p:cNvPr id="7" name="Content Placeholder 2">
            <a:extLst>
              <a:ext uri="{FF2B5EF4-FFF2-40B4-BE49-F238E27FC236}">
                <a16:creationId xmlns:a16="http://schemas.microsoft.com/office/drawing/2014/main" id="{867F490D-7047-86FB-6EA3-9F4A37161042}"/>
              </a:ext>
            </a:extLst>
          </p:cNvPr>
          <p:cNvSpPr txBox="1">
            <a:spLocks/>
          </p:cNvSpPr>
          <p:nvPr/>
        </p:nvSpPr>
        <p:spPr>
          <a:xfrm>
            <a:off x="7601341" y="5078052"/>
            <a:ext cx="2634342" cy="167731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000" dirty="0"/>
              <a:t>Injury of the pelvic ring with rotational and vertical instability (anterior and posterior pelvic ring fracture with bilateral diastasis of the sacroiliac joint and symphysis diastasis)</a:t>
            </a:r>
          </a:p>
        </p:txBody>
      </p:sp>
    </p:spTree>
    <p:extLst>
      <p:ext uri="{BB962C8B-B14F-4D97-AF65-F5344CB8AC3E}">
        <p14:creationId xmlns:p14="http://schemas.microsoft.com/office/powerpoint/2010/main" val="1837726492"/>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BB047-78AA-BE3E-0029-50E6BE6C8966}"/>
              </a:ext>
            </a:extLst>
          </p:cNvPr>
          <p:cNvSpPr>
            <a:spLocks noGrp="1"/>
          </p:cNvSpPr>
          <p:nvPr>
            <p:ph type="title"/>
          </p:nvPr>
        </p:nvSpPr>
        <p:spPr/>
        <p:txBody>
          <a:bodyPr/>
          <a:lstStyle/>
          <a:p>
            <a:r>
              <a:rPr lang="en-US" dirty="0"/>
              <a:t>Diagnostics</a:t>
            </a:r>
          </a:p>
        </p:txBody>
      </p:sp>
      <p:sp>
        <p:nvSpPr>
          <p:cNvPr id="3" name="Content Placeholder 2">
            <a:extLst>
              <a:ext uri="{FF2B5EF4-FFF2-40B4-BE49-F238E27FC236}">
                <a16:creationId xmlns:a16="http://schemas.microsoft.com/office/drawing/2014/main" id="{733F9831-88F0-1ACA-B943-6D09743D61F9}"/>
              </a:ext>
            </a:extLst>
          </p:cNvPr>
          <p:cNvSpPr>
            <a:spLocks noGrp="1"/>
          </p:cNvSpPr>
          <p:nvPr>
            <p:ph idx="1"/>
          </p:nvPr>
        </p:nvSpPr>
        <p:spPr/>
        <p:txBody>
          <a:bodyPr/>
          <a:lstStyle/>
          <a:p>
            <a:r>
              <a:rPr lang="en-US" b="1" dirty="0"/>
              <a:t>Pelvic X-ray</a:t>
            </a:r>
            <a:r>
              <a:rPr lang="en-US" dirty="0"/>
              <a:t>: (</a:t>
            </a:r>
            <a:r>
              <a:rPr lang="en-US" dirty="0">
                <a:solidFill>
                  <a:srgbClr val="FF0000"/>
                </a:solidFill>
              </a:rPr>
              <a:t>anterior-posterior, as well as special inlet and outlet views; views of the obturator and ala</a:t>
            </a:r>
            <a:r>
              <a:rPr lang="en-US" dirty="0"/>
              <a:t>): confirm pelvic fracture</a:t>
            </a:r>
          </a:p>
          <a:p>
            <a:r>
              <a:rPr lang="en-US" b="1" dirty="0"/>
              <a:t>CT (in stabilized patients)</a:t>
            </a:r>
            <a:r>
              <a:rPr lang="en-US" dirty="0"/>
              <a:t>: detailed imaging (fractures, deformities) and the exclusion of further injuries (tissue, ligaments, intra-abdominal organs)</a:t>
            </a:r>
          </a:p>
          <a:p>
            <a:r>
              <a:rPr lang="en-US" b="1" dirty="0"/>
              <a:t>Angiography</a:t>
            </a:r>
            <a:r>
              <a:rPr lang="en-US" dirty="0"/>
              <a:t>: diagnostic and therapeutic of vascular injury and active hemorrhage (e.g., superior gluteal artery)</a:t>
            </a:r>
          </a:p>
          <a:p>
            <a:r>
              <a:rPr lang="en-US" dirty="0"/>
              <a:t>Suspected injury of the urinary tract</a:t>
            </a:r>
          </a:p>
          <a:p>
            <a:pPr lvl="1"/>
            <a:r>
              <a:rPr lang="en-US" dirty="0"/>
              <a:t>Retrograde pyelourethrogram</a:t>
            </a:r>
          </a:p>
          <a:p>
            <a:pPr lvl="1"/>
            <a:r>
              <a:rPr lang="en-US" dirty="0"/>
              <a:t>Only consider suprapubic catheterization, not transurethral, if confirmed!</a:t>
            </a:r>
          </a:p>
        </p:txBody>
      </p:sp>
    </p:spTree>
    <p:extLst>
      <p:ext uri="{BB962C8B-B14F-4D97-AF65-F5344CB8AC3E}">
        <p14:creationId xmlns:p14="http://schemas.microsoft.com/office/powerpoint/2010/main" val="2001835621"/>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582F1-461A-590C-B043-C936893236BE}"/>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53785C40-57F7-3C7D-1AD4-85304C7FEF08}"/>
              </a:ext>
            </a:extLst>
          </p:cNvPr>
          <p:cNvSpPr>
            <a:spLocks noGrp="1"/>
          </p:cNvSpPr>
          <p:nvPr>
            <p:ph idx="1"/>
          </p:nvPr>
        </p:nvSpPr>
        <p:spPr>
          <a:xfrm>
            <a:off x="838200" y="1268082"/>
            <a:ext cx="10515600" cy="5303520"/>
          </a:xfrm>
        </p:spPr>
        <p:txBody>
          <a:bodyPr>
            <a:normAutofit lnSpcReduction="10000"/>
          </a:bodyPr>
          <a:lstStyle/>
          <a:p>
            <a:r>
              <a:rPr lang="en-US" b="1" dirty="0"/>
              <a:t>General</a:t>
            </a:r>
            <a:r>
              <a:rPr lang="en-US" dirty="0"/>
              <a:t>: Prompt pelvic stabilization with an </a:t>
            </a:r>
            <a:r>
              <a:rPr lang="en-US" dirty="0">
                <a:solidFill>
                  <a:srgbClr val="FF0000"/>
                </a:solidFill>
              </a:rPr>
              <a:t>external pelvic binder </a:t>
            </a:r>
          </a:p>
          <a:p>
            <a:r>
              <a:rPr lang="en-US" b="1" dirty="0"/>
              <a:t>Conservative treatment</a:t>
            </a:r>
          </a:p>
          <a:p>
            <a:pPr lvl="1"/>
            <a:r>
              <a:rPr lang="en-US" b="1" dirty="0"/>
              <a:t>Indication</a:t>
            </a:r>
            <a:r>
              <a:rPr lang="en-US" dirty="0"/>
              <a:t>: </a:t>
            </a:r>
            <a:r>
              <a:rPr lang="en-US" dirty="0">
                <a:solidFill>
                  <a:srgbClr val="FF0000"/>
                </a:solidFill>
              </a:rPr>
              <a:t>stable pelvic fracture</a:t>
            </a:r>
          </a:p>
          <a:p>
            <a:pPr lvl="1"/>
            <a:r>
              <a:rPr lang="en-US" b="1" dirty="0"/>
              <a:t>Methods</a:t>
            </a:r>
            <a:r>
              <a:rPr lang="en-US" dirty="0"/>
              <a:t>: bed rest, analgesia, thrombosis prevention, early physical therapy, periodic blood pressure and hematocrit check</a:t>
            </a:r>
          </a:p>
          <a:p>
            <a:r>
              <a:rPr lang="en-US" b="1" dirty="0"/>
              <a:t>Surgical treatment </a:t>
            </a:r>
          </a:p>
          <a:p>
            <a:pPr lvl="1"/>
            <a:r>
              <a:rPr lang="en-US" b="1" dirty="0"/>
              <a:t>Indication</a:t>
            </a:r>
            <a:r>
              <a:rPr lang="en-US" dirty="0"/>
              <a:t>: open or unstable fractures, complications (e.g., urological injury), hemorrhage</a:t>
            </a:r>
          </a:p>
          <a:p>
            <a:pPr lvl="1"/>
            <a:r>
              <a:rPr lang="en-US" b="1" dirty="0"/>
              <a:t>Procedures</a:t>
            </a:r>
          </a:p>
          <a:p>
            <a:pPr lvl="2"/>
            <a:r>
              <a:rPr lang="en-US" dirty="0"/>
              <a:t>Emergency surgery in the case of massive bleeding: angiography with embolization of affected blood vessels, external fixation , or pelvic C-clamp if needed</a:t>
            </a:r>
          </a:p>
          <a:p>
            <a:pPr lvl="2"/>
            <a:r>
              <a:rPr lang="en-US" dirty="0"/>
              <a:t>Definitive surgical treatment of the pelvic fracture and post-intensive care stabilization: stabilization and refixation of dislocated fragments, employing plates or screw external or internal fixation (for hemodynamically stable patients)</a:t>
            </a:r>
          </a:p>
          <a:p>
            <a:pPr lvl="2"/>
            <a:r>
              <a:rPr lang="en-US" dirty="0"/>
              <a:t>Rapid treatment of concomitant injuries (urinary tract, sphincter, intestinal injuries)</a:t>
            </a:r>
          </a:p>
        </p:txBody>
      </p:sp>
    </p:spTree>
    <p:extLst>
      <p:ext uri="{BB962C8B-B14F-4D97-AF65-F5344CB8AC3E}">
        <p14:creationId xmlns:p14="http://schemas.microsoft.com/office/powerpoint/2010/main" val="346697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02EF2CD-043D-6630-99A8-D614574FC102}"/>
              </a:ext>
            </a:extLst>
          </p:cNvPr>
          <p:cNvSpPr>
            <a:spLocks noGrp="1"/>
          </p:cNvSpPr>
          <p:nvPr>
            <p:ph type="title"/>
          </p:nvPr>
        </p:nvSpPr>
        <p:spPr/>
        <p:txBody>
          <a:bodyPr/>
          <a:lstStyle/>
          <a:p>
            <a:r>
              <a:rPr lang="en-US" altLang="zh-CN" sz="4400" noProof="1"/>
              <a:t>Gustilo and Anderson classification</a:t>
            </a:r>
            <a:endParaRPr lang="en-US" dirty="0"/>
          </a:p>
        </p:txBody>
      </p:sp>
      <p:sp>
        <p:nvSpPr>
          <p:cNvPr id="3" name="Content Placeholder 2">
            <a:extLst>
              <a:ext uri="{FF2B5EF4-FFF2-40B4-BE49-F238E27FC236}">
                <a16:creationId xmlns:a16="http://schemas.microsoft.com/office/drawing/2014/main" id="{536FD0AB-BF04-828C-40E6-879BD8D33DF1}"/>
              </a:ext>
            </a:extLst>
          </p:cNvPr>
          <p:cNvSpPr>
            <a:spLocks noGrp="1"/>
          </p:cNvSpPr>
          <p:nvPr>
            <p:ph idx="1"/>
          </p:nvPr>
        </p:nvSpPr>
        <p:spPr>
          <a:xfrm>
            <a:off x="838199" y="1305026"/>
            <a:ext cx="10515599" cy="4871938"/>
          </a:xfrm>
        </p:spPr>
        <p:txBody>
          <a:bodyPr/>
          <a:lstStyle/>
          <a:p>
            <a:pPr marL="0" indent="0">
              <a:buNone/>
            </a:pPr>
            <a:r>
              <a:rPr lang="en-US" sz="2800" dirty="0"/>
              <a:t>This patient came to ER after RTA, vasculature is intact, </a:t>
            </a:r>
            <a:r>
              <a:rPr lang="en-US" sz="2800" spc="-10" dirty="0">
                <a:latin typeface="Calibri"/>
                <a:cs typeface="Calibri"/>
              </a:rPr>
              <a:t>what</a:t>
            </a:r>
            <a:r>
              <a:rPr lang="en-US" sz="2800" spc="15" dirty="0">
                <a:latin typeface="Calibri"/>
                <a:cs typeface="Calibri"/>
              </a:rPr>
              <a:t> </a:t>
            </a:r>
            <a:r>
              <a:rPr lang="en-US" sz="2800" spc="-5" dirty="0">
                <a:latin typeface="Calibri"/>
                <a:cs typeface="Calibri"/>
              </a:rPr>
              <a:t>is</a:t>
            </a:r>
            <a:r>
              <a:rPr lang="en-US" sz="2800" spc="-10" dirty="0">
                <a:latin typeface="Calibri"/>
                <a:cs typeface="Calibri"/>
              </a:rPr>
              <a:t> </a:t>
            </a:r>
            <a:r>
              <a:rPr lang="en-US" sz="2800" spc="-5" dirty="0">
                <a:latin typeface="Calibri"/>
                <a:cs typeface="Calibri"/>
              </a:rPr>
              <a:t>the</a:t>
            </a:r>
            <a:r>
              <a:rPr lang="en-US" sz="2800" spc="15" dirty="0">
                <a:latin typeface="Calibri"/>
                <a:cs typeface="Calibri"/>
              </a:rPr>
              <a:t> </a:t>
            </a:r>
            <a:r>
              <a:rPr lang="en-US" sz="2800" spc="-20" dirty="0">
                <a:latin typeface="Calibri"/>
                <a:cs typeface="Calibri"/>
              </a:rPr>
              <a:t>stage</a:t>
            </a:r>
            <a:r>
              <a:rPr lang="en-US" sz="2800" spc="35" dirty="0">
                <a:latin typeface="Calibri"/>
                <a:cs typeface="Calibri"/>
              </a:rPr>
              <a:t> </a:t>
            </a:r>
            <a:r>
              <a:rPr lang="en-US" sz="2800" dirty="0">
                <a:latin typeface="Calibri"/>
                <a:cs typeface="Calibri"/>
              </a:rPr>
              <a:t>of</a:t>
            </a:r>
            <a:r>
              <a:rPr lang="en-US" sz="2800" spc="-5" dirty="0">
                <a:latin typeface="Calibri"/>
                <a:cs typeface="Calibri"/>
              </a:rPr>
              <a:t> this</a:t>
            </a:r>
            <a:r>
              <a:rPr lang="en-US" sz="2800" spc="15" dirty="0">
                <a:latin typeface="Calibri"/>
                <a:cs typeface="Calibri"/>
              </a:rPr>
              <a:t> </a:t>
            </a:r>
            <a:r>
              <a:rPr lang="en-US" sz="2800" spc="-10" dirty="0">
                <a:latin typeface="Calibri"/>
                <a:cs typeface="Calibri"/>
              </a:rPr>
              <a:t>case</a:t>
            </a:r>
            <a:r>
              <a:rPr lang="en-US" sz="2800" spc="15" dirty="0">
                <a:latin typeface="Calibri"/>
                <a:cs typeface="Calibri"/>
              </a:rPr>
              <a:t> </a:t>
            </a:r>
            <a:r>
              <a:rPr lang="en-US" sz="2800" spc="-10" dirty="0">
                <a:latin typeface="Calibri"/>
                <a:cs typeface="Calibri"/>
              </a:rPr>
              <a:t>according</a:t>
            </a:r>
            <a:r>
              <a:rPr lang="en-US" sz="2800" spc="15" dirty="0">
                <a:latin typeface="Calibri"/>
                <a:cs typeface="Calibri"/>
              </a:rPr>
              <a:t> </a:t>
            </a:r>
            <a:r>
              <a:rPr lang="en-US" sz="2800" spc="-15" dirty="0">
                <a:latin typeface="Calibri"/>
                <a:cs typeface="Calibri"/>
              </a:rPr>
              <a:t>to</a:t>
            </a:r>
            <a:r>
              <a:rPr lang="en-US" sz="2800" spc="65" dirty="0">
                <a:latin typeface="Calibri"/>
                <a:cs typeface="Calibri"/>
              </a:rPr>
              <a:t> </a:t>
            </a:r>
            <a:r>
              <a:rPr lang="en-US" dirty="0"/>
              <a:t>Gustilo Anderson ?</a:t>
            </a:r>
          </a:p>
          <a:p>
            <a:r>
              <a:rPr lang="en-US" dirty="0"/>
              <a:t>Grade I</a:t>
            </a:r>
          </a:p>
          <a:p>
            <a:r>
              <a:rPr lang="en-US" dirty="0"/>
              <a:t>Grade II</a:t>
            </a:r>
          </a:p>
          <a:p>
            <a:r>
              <a:rPr lang="en-US" dirty="0"/>
              <a:t>Grade IIIA</a:t>
            </a:r>
          </a:p>
          <a:p>
            <a:r>
              <a:rPr lang="en-US" dirty="0">
                <a:solidFill>
                  <a:srgbClr val="FF0000"/>
                </a:solidFill>
              </a:rPr>
              <a:t>Grade IIIB</a:t>
            </a:r>
          </a:p>
          <a:p>
            <a:r>
              <a:rPr lang="en-US" dirty="0"/>
              <a:t>Grade IIIC</a:t>
            </a:r>
          </a:p>
          <a:p>
            <a:endParaRPr lang="en-US" dirty="0"/>
          </a:p>
        </p:txBody>
      </p:sp>
      <p:sp>
        <p:nvSpPr>
          <p:cNvPr id="9" name="TextBox 8">
            <a:extLst>
              <a:ext uri="{FF2B5EF4-FFF2-40B4-BE49-F238E27FC236}">
                <a16:creationId xmlns:a16="http://schemas.microsoft.com/office/drawing/2014/main" id="{96C3AA58-7111-69EE-56A2-4125269A511F}"/>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pic>
        <p:nvPicPr>
          <p:cNvPr id="6" name="Content Placeholder 4">
            <a:extLst>
              <a:ext uri="{FF2B5EF4-FFF2-40B4-BE49-F238E27FC236}">
                <a16:creationId xmlns:a16="http://schemas.microsoft.com/office/drawing/2014/main" id="{CC9ED139-45C0-DBDC-088B-5CEF7C669EAD}"/>
              </a:ext>
            </a:extLst>
          </p:cNvPr>
          <p:cNvPicPr>
            <a:picLocks noChangeAspect="1"/>
          </p:cNvPicPr>
          <p:nvPr/>
        </p:nvPicPr>
        <p:blipFill rotWithShape="1">
          <a:blip r:embed="rId2"/>
          <a:srcRect t="5263" r="1697" b="6115"/>
          <a:stretch/>
        </p:blipFill>
        <p:spPr>
          <a:xfrm>
            <a:off x="5945848" y="3573624"/>
            <a:ext cx="5316202" cy="24352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2116407"/>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0E20B-1097-03B0-DC43-49AE2A98D608}"/>
              </a:ext>
            </a:extLst>
          </p:cNvPr>
          <p:cNvSpPr>
            <a:spLocks noGrp="1"/>
          </p:cNvSpPr>
          <p:nvPr>
            <p:ph type="title"/>
          </p:nvPr>
        </p:nvSpPr>
        <p:spPr/>
        <p:txBody>
          <a:bodyPr/>
          <a:lstStyle/>
          <a:p>
            <a:r>
              <a:rPr lang="en-US" dirty="0"/>
              <a:t>Complication</a:t>
            </a:r>
          </a:p>
        </p:txBody>
      </p:sp>
      <p:sp>
        <p:nvSpPr>
          <p:cNvPr id="3" name="Content Placeholder 2">
            <a:extLst>
              <a:ext uri="{FF2B5EF4-FFF2-40B4-BE49-F238E27FC236}">
                <a16:creationId xmlns:a16="http://schemas.microsoft.com/office/drawing/2014/main" id="{ABF36ACA-D4F7-F047-45F2-9113F0311E64}"/>
              </a:ext>
            </a:extLst>
          </p:cNvPr>
          <p:cNvSpPr>
            <a:spLocks noGrp="1"/>
          </p:cNvSpPr>
          <p:nvPr>
            <p:ph idx="1"/>
          </p:nvPr>
        </p:nvSpPr>
        <p:spPr/>
        <p:txBody>
          <a:bodyPr/>
          <a:lstStyle/>
          <a:p>
            <a:r>
              <a:rPr lang="en-US" dirty="0"/>
              <a:t>Intraperitoneal and retroperitoneal bleeding can cause hemorrhagic shock</a:t>
            </a:r>
          </a:p>
          <a:p>
            <a:r>
              <a:rPr lang="en-US" dirty="0"/>
              <a:t>Abdominal compartment syndrome</a:t>
            </a:r>
          </a:p>
          <a:p>
            <a:r>
              <a:rPr lang="en-US" dirty="0"/>
              <a:t>Thromboembolism </a:t>
            </a:r>
            <a:r>
              <a:rPr lang="en-US" dirty="0">
                <a:solidFill>
                  <a:srgbClr val="0070C0"/>
                </a:solidFill>
              </a:rPr>
              <a:t>(A pelvic injury always requires thrombosis prevention because of the high risk of thrombosis associated with it)</a:t>
            </a:r>
          </a:p>
          <a:p>
            <a:r>
              <a:rPr lang="en-US" dirty="0"/>
              <a:t>Neurological injury: bowel and bladder incontinence, sexual dysfunction</a:t>
            </a:r>
          </a:p>
          <a:p>
            <a:r>
              <a:rPr lang="en-US" dirty="0"/>
              <a:t>Sciatic nerve injury</a:t>
            </a:r>
          </a:p>
          <a:p>
            <a:r>
              <a:rPr lang="en-US" dirty="0"/>
              <a:t>Persistent sacroiliac pain</a:t>
            </a:r>
          </a:p>
          <a:p>
            <a:endParaRPr lang="en-US" dirty="0"/>
          </a:p>
        </p:txBody>
      </p:sp>
    </p:spTree>
    <p:extLst>
      <p:ext uri="{BB962C8B-B14F-4D97-AF65-F5344CB8AC3E}">
        <p14:creationId xmlns:p14="http://schemas.microsoft.com/office/powerpoint/2010/main" val="2431150580"/>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44DEE-7880-12E1-C8F8-E99A0A3E613A}"/>
              </a:ext>
            </a:extLst>
          </p:cNvPr>
          <p:cNvSpPr>
            <a:spLocks noGrp="1"/>
          </p:cNvSpPr>
          <p:nvPr>
            <p:ph type="title"/>
          </p:nvPr>
        </p:nvSpPr>
        <p:spPr/>
        <p:txBody>
          <a:bodyPr>
            <a:normAutofit/>
          </a:bodyPr>
          <a:lstStyle/>
          <a:p>
            <a:r>
              <a:rPr lang="en-US" spc="-15" dirty="0"/>
              <a:t>Patient</a:t>
            </a:r>
            <a:r>
              <a:rPr lang="en-US" spc="-45" dirty="0"/>
              <a:t> </a:t>
            </a:r>
            <a:r>
              <a:rPr lang="en-US" spc="-25" dirty="0"/>
              <a:t>suffer</a:t>
            </a:r>
            <a:r>
              <a:rPr lang="en-US" spc="-35" dirty="0"/>
              <a:t> </a:t>
            </a:r>
            <a:r>
              <a:rPr lang="en-US" spc="-20" dirty="0"/>
              <a:t>from</a:t>
            </a:r>
            <a:r>
              <a:rPr lang="en-US" spc="5" dirty="0"/>
              <a:t> </a:t>
            </a:r>
            <a:r>
              <a:rPr lang="en-US" spc="-10" dirty="0"/>
              <a:t>left</a:t>
            </a:r>
            <a:r>
              <a:rPr lang="en-US" spc="-25" dirty="0"/>
              <a:t> </a:t>
            </a:r>
            <a:r>
              <a:rPr lang="en-US" dirty="0"/>
              <a:t>hip</a:t>
            </a:r>
            <a:r>
              <a:rPr lang="en-US" spc="-50" dirty="0"/>
              <a:t> </a:t>
            </a:r>
            <a:r>
              <a:rPr lang="en-US" spc="5" dirty="0"/>
              <a:t>and</a:t>
            </a:r>
            <a:r>
              <a:rPr lang="en-US" spc="-40" dirty="0"/>
              <a:t> </a:t>
            </a:r>
            <a:r>
              <a:rPr lang="en-US" dirty="0"/>
              <a:t>thigh </a:t>
            </a:r>
            <a:r>
              <a:rPr lang="en-US" spc="-890" dirty="0"/>
              <a:t> </a:t>
            </a:r>
            <a:r>
              <a:rPr lang="en-US" dirty="0"/>
              <a:t>pain</a:t>
            </a:r>
          </a:p>
        </p:txBody>
      </p:sp>
      <p:sp>
        <p:nvSpPr>
          <p:cNvPr id="4" name="Content Placeholder 3">
            <a:extLst>
              <a:ext uri="{FF2B5EF4-FFF2-40B4-BE49-F238E27FC236}">
                <a16:creationId xmlns:a16="http://schemas.microsoft.com/office/drawing/2014/main" id="{E1D64AEF-27BB-B1B9-4DA6-B11E9CCA9FC1}"/>
              </a:ext>
            </a:extLst>
          </p:cNvPr>
          <p:cNvSpPr>
            <a:spLocks noGrp="1"/>
          </p:cNvSpPr>
          <p:nvPr>
            <p:ph idx="1"/>
          </p:nvPr>
        </p:nvSpPr>
        <p:spPr/>
        <p:txBody>
          <a:bodyPr/>
          <a:lstStyle/>
          <a:p>
            <a:r>
              <a:rPr lang="en-US" b="1" dirty="0"/>
              <a:t>What is your diagnosis ?</a:t>
            </a:r>
          </a:p>
          <a:p>
            <a:pPr lvl="1"/>
            <a:r>
              <a:rPr lang="en-US" dirty="0"/>
              <a:t>X-ray of pelvis demonstrating fractures of the left superior and inferior pubic rami.</a:t>
            </a:r>
          </a:p>
          <a:p>
            <a:r>
              <a:rPr lang="en-US" b="1" dirty="0">
                <a:solidFill>
                  <a:srgbClr val="0070C0"/>
                </a:solidFill>
              </a:rPr>
              <a:t>What is your management ?</a:t>
            </a:r>
          </a:p>
          <a:p>
            <a:pPr marL="914400" lvl="1" indent="-457200">
              <a:buFont typeface="+mj-lt"/>
              <a:buAutoNum type="arabicPeriod"/>
            </a:pPr>
            <a:r>
              <a:rPr lang="en-US" dirty="0">
                <a:solidFill>
                  <a:srgbClr val="0070C0"/>
                </a:solidFill>
              </a:rPr>
              <a:t>External pelvic binder</a:t>
            </a:r>
          </a:p>
          <a:p>
            <a:pPr marL="914400" lvl="1" indent="-457200">
              <a:buFont typeface="+mj-lt"/>
              <a:buAutoNum type="arabicPeriod"/>
            </a:pPr>
            <a:r>
              <a:rPr lang="en-US" dirty="0">
                <a:solidFill>
                  <a:srgbClr val="0070C0"/>
                </a:solidFill>
              </a:rPr>
              <a:t>Bed rest, analgesia, thrombosis prevention, early physical therapy, periodic blood pressure and hematocrit check</a:t>
            </a:r>
          </a:p>
          <a:p>
            <a:endParaRPr lang="en-US" dirty="0"/>
          </a:p>
        </p:txBody>
      </p:sp>
      <p:pic>
        <p:nvPicPr>
          <p:cNvPr id="5" name="object 3">
            <a:extLst>
              <a:ext uri="{FF2B5EF4-FFF2-40B4-BE49-F238E27FC236}">
                <a16:creationId xmlns:a16="http://schemas.microsoft.com/office/drawing/2014/main" id="{06FBF2E2-05B7-7FD0-E44E-0976B4231763}"/>
              </a:ext>
            </a:extLst>
          </p:cNvPr>
          <p:cNvPicPr>
            <a:picLocks noGrp="1"/>
          </p:cNvPicPr>
          <p:nvPr>
            <p:ph sz="half" idx="2"/>
          </p:nvPr>
        </p:nvPicPr>
        <p:blipFill>
          <a:blip r:embed="rId2" cstate="print"/>
          <a:stretch>
            <a:fillRect/>
          </a:stretch>
        </p:blipFill>
        <p:spPr>
          <a:xfrm>
            <a:off x="7758113" y="1305026"/>
            <a:ext cx="3595687" cy="2293436"/>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3FEF6BB7-B1DB-7B9D-6928-74DE3688E801}"/>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106435274"/>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3E53B-B6AA-8CD4-6BB8-FE3079ADC14E}"/>
              </a:ext>
            </a:extLst>
          </p:cNvPr>
          <p:cNvSpPr>
            <a:spLocks noGrp="1"/>
          </p:cNvSpPr>
          <p:nvPr>
            <p:ph type="title"/>
          </p:nvPr>
        </p:nvSpPr>
        <p:spPr/>
        <p:txBody>
          <a:bodyPr/>
          <a:lstStyle/>
          <a:p>
            <a:r>
              <a:rPr lang="en-US" dirty="0"/>
              <a:t>What is the mechanism of fracture ?</a:t>
            </a:r>
          </a:p>
        </p:txBody>
      </p:sp>
      <p:sp>
        <p:nvSpPr>
          <p:cNvPr id="3" name="Content Placeholder 2">
            <a:extLst>
              <a:ext uri="{FF2B5EF4-FFF2-40B4-BE49-F238E27FC236}">
                <a16:creationId xmlns:a16="http://schemas.microsoft.com/office/drawing/2014/main" id="{DC564EFC-2AD4-F28E-B2BD-1EBEE0DE5330}"/>
              </a:ext>
            </a:extLst>
          </p:cNvPr>
          <p:cNvSpPr>
            <a:spLocks noGrp="1"/>
          </p:cNvSpPr>
          <p:nvPr>
            <p:ph idx="1"/>
          </p:nvPr>
        </p:nvSpPr>
        <p:spPr>
          <a:xfrm>
            <a:off x="838200" y="1305026"/>
            <a:ext cx="6766560" cy="2520525"/>
          </a:xfrm>
        </p:spPr>
        <p:txBody>
          <a:bodyPr/>
          <a:lstStyle/>
          <a:p>
            <a:r>
              <a:rPr lang="en-US" dirty="0">
                <a:solidFill>
                  <a:srgbClr val="FF0000"/>
                </a:solidFill>
              </a:rPr>
              <a:t>Vertical shear</a:t>
            </a:r>
          </a:p>
          <a:p>
            <a:r>
              <a:rPr lang="en-US" dirty="0"/>
              <a:t>Anteroposterior compression</a:t>
            </a:r>
          </a:p>
          <a:p>
            <a:r>
              <a:rPr lang="en-US" dirty="0"/>
              <a:t>Stress fracture</a:t>
            </a:r>
          </a:p>
          <a:p>
            <a:r>
              <a:rPr lang="en-US" dirty="0"/>
              <a:t>Lateral compression</a:t>
            </a:r>
            <a:endParaRPr lang="ar-JO" dirty="0"/>
          </a:p>
          <a:p>
            <a:r>
              <a:rPr lang="en-US" dirty="0"/>
              <a:t>Avulsion</a:t>
            </a:r>
          </a:p>
        </p:txBody>
      </p:sp>
      <p:sp>
        <p:nvSpPr>
          <p:cNvPr id="4" name="TextBox 3">
            <a:extLst>
              <a:ext uri="{FF2B5EF4-FFF2-40B4-BE49-F238E27FC236}">
                <a16:creationId xmlns:a16="http://schemas.microsoft.com/office/drawing/2014/main" id="{9182757C-AFCD-8C68-4515-1BA639F05872}"/>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6" name="Content Placeholder 3">
            <a:extLst>
              <a:ext uri="{FF2B5EF4-FFF2-40B4-BE49-F238E27FC236}">
                <a16:creationId xmlns:a16="http://schemas.microsoft.com/office/drawing/2014/main" id="{F2400265-E617-193D-E286-8D44CF0AB6DE}"/>
              </a:ext>
            </a:extLst>
          </p:cNvPr>
          <p:cNvPicPr>
            <a:picLocks noChangeAspect="1"/>
          </p:cNvPicPr>
          <p:nvPr/>
        </p:nvPicPr>
        <p:blipFill rotWithShape="1">
          <a:blip r:embed="rId2"/>
          <a:srcRect l="3343" t="21522" r="12951" b="34451"/>
          <a:stretch/>
        </p:blipFill>
        <p:spPr>
          <a:xfrm>
            <a:off x="1622013" y="4068858"/>
            <a:ext cx="8947974" cy="2647330"/>
          </a:xfrm>
          <a:prstGeom prst="rect">
            <a:avLst/>
          </a:prstGeom>
        </p:spPr>
      </p:pic>
      <p:pic>
        <p:nvPicPr>
          <p:cNvPr id="5" name="Picture 2" descr="Pelvic injuries trauma 2012">
            <a:extLst>
              <a:ext uri="{FF2B5EF4-FFF2-40B4-BE49-F238E27FC236}">
                <a16:creationId xmlns:a16="http://schemas.microsoft.com/office/drawing/2014/main" id="{8677D1A1-09D9-2F32-33F0-4B4C5BB9917E}"/>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48789" t="42244" b="6538"/>
          <a:stretch/>
        </p:blipFill>
        <p:spPr bwMode="auto">
          <a:xfrm>
            <a:off x="7828193" y="1305025"/>
            <a:ext cx="3525608" cy="26473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747731"/>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3E53B-B6AA-8CD4-6BB8-FE3079ADC14E}"/>
              </a:ext>
            </a:extLst>
          </p:cNvPr>
          <p:cNvSpPr>
            <a:spLocks noGrp="1"/>
          </p:cNvSpPr>
          <p:nvPr>
            <p:ph type="title"/>
          </p:nvPr>
        </p:nvSpPr>
        <p:spPr/>
        <p:txBody>
          <a:bodyPr/>
          <a:lstStyle/>
          <a:p>
            <a:r>
              <a:rPr lang="en-US" dirty="0"/>
              <a:t>What is the mechanism of fracture ?</a:t>
            </a:r>
          </a:p>
        </p:txBody>
      </p:sp>
      <p:sp>
        <p:nvSpPr>
          <p:cNvPr id="3" name="Content Placeholder 2">
            <a:extLst>
              <a:ext uri="{FF2B5EF4-FFF2-40B4-BE49-F238E27FC236}">
                <a16:creationId xmlns:a16="http://schemas.microsoft.com/office/drawing/2014/main" id="{DC564EFC-2AD4-F28E-B2BD-1EBEE0DE5330}"/>
              </a:ext>
            </a:extLst>
          </p:cNvPr>
          <p:cNvSpPr>
            <a:spLocks noGrp="1"/>
          </p:cNvSpPr>
          <p:nvPr>
            <p:ph idx="1"/>
          </p:nvPr>
        </p:nvSpPr>
        <p:spPr/>
        <p:txBody>
          <a:bodyPr/>
          <a:lstStyle/>
          <a:p>
            <a:r>
              <a:rPr lang="en-US" dirty="0"/>
              <a:t>Vertical shear</a:t>
            </a:r>
          </a:p>
          <a:p>
            <a:r>
              <a:rPr lang="en-US" dirty="0"/>
              <a:t>Anteroposterior compression</a:t>
            </a:r>
          </a:p>
          <a:p>
            <a:r>
              <a:rPr lang="en-US" dirty="0"/>
              <a:t>Stress fracture</a:t>
            </a:r>
          </a:p>
          <a:p>
            <a:r>
              <a:rPr lang="en-US" dirty="0">
                <a:solidFill>
                  <a:srgbClr val="FF0000"/>
                </a:solidFill>
              </a:rPr>
              <a:t>Lateral compression</a:t>
            </a:r>
          </a:p>
          <a:p>
            <a:r>
              <a:rPr lang="en-US" dirty="0"/>
              <a:t>Avulsion fracture</a:t>
            </a:r>
          </a:p>
          <a:p>
            <a:endParaRPr lang="en-US" dirty="0"/>
          </a:p>
        </p:txBody>
      </p:sp>
      <p:sp>
        <p:nvSpPr>
          <p:cNvPr id="4" name="TextBox 3">
            <a:extLst>
              <a:ext uri="{FF2B5EF4-FFF2-40B4-BE49-F238E27FC236}">
                <a16:creationId xmlns:a16="http://schemas.microsoft.com/office/drawing/2014/main" id="{9182757C-AFCD-8C68-4515-1BA639F05872}"/>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5" name="Content Placeholder 3">
            <a:extLst>
              <a:ext uri="{FF2B5EF4-FFF2-40B4-BE49-F238E27FC236}">
                <a16:creationId xmlns:a16="http://schemas.microsoft.com/office/drawing/2014/main" id="{5F90EB1E-C676-23C3-66C1-B4BE26D2D5F8}"/>
              </a:ext>
            </a:extLst>
          </p:cNvPr>
          <p:cNvPicPr>
            <a:picLocks noChangeAspect="1"/>
          </p:cNvPicPr>
          <p:nvPr/>
        </p:nvPicPr>
        <p:blipFill rotWithShape="1">
          <a:blip r:embed="rId2"/>
          <a:srcRect l="3343" t="21522" r="12951" b="34451"/>
          <a:stretch/>
        </p:blipFill>
        <p:spPr>
          <a:xfrm>
            <a:off x="1622013" y="4068858"/>
            <a:ext cx="8947974" cy="2647330"/>
          </a:xfrm>
          <a:prstGeom prst="rect">
            <a:avLst/>
          </a:prstGeom>
        </p:spPr>
      </p:pic>
      <p:pic>
        <p:nvPicPr>
          <p:cNvPr id="7" name="object 4">
            <a:extLst>
              <a:ext uri="{FF2B5EF4-FFF2-40B4-BE49-F238E27FC236}">
                <a16:creationId xmlns:a16="http://schemas.microsoft.com/office/drawing/2014/main" id="{CA67CA3F-BA9B-2225-A0ED-0DE5DAF33D4F}"/>
              </a:ext>
            </a:extLst>
          </p:cNvPr>
          <p:cNvPicPr>
            <a:picLocks noGrp="1"/>
          </p:cNvPicPr>
          <p:nvPr>
            <p:ph sz="half" idx="2"/>
          </p:nvPr>
        </p:nvPicPr>
        <p:blipFill>
          <a:blip r:embed="rId3" cstate="print"/>
          <a:stretch>
            <a:fillRect/>
          </a:stretch>
        </p:blipFill>
        <p:spPr>
          <a:xfrm>
            <a:off x="8147587" y="1305026"/>
            <a:ext cx="3206213" cy="26473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307449"/>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6899B-CFF1-B17F-0B95-6BFFF126072E}"/>
              </a:ext>
            </a:extLst>
          </p:cNvPr>
          <p:cNvSpPr>
            <a:spLocks noGrp="1"/>
          </p:cNvSpPr>
          <p:nvPr>
            <p:ph type="title"/>
          </p:nvPr>
        </p:nvSpPr>
        <p:spPr/>
        <p:txBody>
          <a:bodyPr>
            <a:noAutofit/>
          </a:bodyPr>
          <a:lstStyle/>
          <a:p>
            <a:r>
              <a:rPr lang="en-US" dirty="0">
                <a:solidFill>
                  <a:srgbClr val="0070C0"/>
                </a:solidFill>
              </a:rPr>
              <a:t>What is the mechanism of fracture ?</a:t>
            </a:r>
          </a:p>
        </p:txBody>
      </p:sp>
      <p:sp>
        <p:nvSpPr>
          <p:cNvPr id="3" name="Content Placeholder 2">
            <a:extLst>
              <a:ext uri="{FF2B5EF4-FFF2-40B4-BE49-F238E27FC236}">
                <a16:creationId xmlns:a16="http://schemas.microsoft.com/office/drawing/2014/main" id="{A9D69FC6-6896-CDA1-3C7A-D1FA837B8410}"/>
              </a:ext>
            </a:extLst>
          </p:cNvPr>
          <p:cNvSpPr>
            <a:spLocks noGrp="1"/>
          </p:cNvSpPr>
          <p:nvPr>
            <p:ph idx="1"/>
          </p:nvPr>
        </p:nvSpPr>
        <p:spPr/>
        <p:txBody>
          <a:bodyPr/>
          <a:lstStyle/>
          <a:p>
            <a:r>
              <a:rPr lang="en-US" dirty="0">
                <a:solidFill>
                  <a:srgbClr val="0070C0"/>
                </a:solidFill>
              </a:rPr>
              <a:t>Vertical shear</a:t>
            </a:r>
          </a:p>
          <a:p>
            <a:r>
              <a:rPr lang="en-US" dirty="0">
                <a:solidFill>
                  <a:srgbClr val="FF0000"/>
                </a:solidFill>
              </a:rPr>
              <a:t>Anteroposterior compression</a:t>
            </a:r>
          </a:p>
          <a:p>
            <a:r>
              <a:rPr lang="en-US" dirty="0">
                <a:solidFill>
                  <a:srgbClr val="0070C0"/>
                </a:solidFill>
              </a:rPr>
              <a:t>Stress fracture</a:t>
            </a:r>
          </a:p>
          <a:p>
            <a:r>
              <a:rPr lang="en-US" dirty="0">
                <a:solidFill>
                  <a:srgbClr val="0070C0"/>
                </a:solidFill>
              </a:rPr>
              <a:t>Lateral compression</a:t>
            </a:r>
          </a:p>
          <a:p>
            <a:r>
              <a:rPr lang="en-US" dirty="0">
                <a:solidFill>
                  <a:srgbClr val="0070C0"/>
                </a:solidFill>
              </a:rPr>
              <a:t>Avulsion</a:t>
            </a:r>
          </a:p>
          <a:p>
            <a:endParaRPr lang="en-US" dirty="0">
              <a:solidFill>
                <a:srgbClr val="0070C0"/>
              </a:solidFill>
            </a:endParaRPr>
          </a:p>
        </p:txBody>
      </p:sp>
      <p:sp>
        <p:nvSpPr>
          <p:cNvPr id="6" name="TextBox 5">
            <a:extLst>
              <a:ext uri="{FF2B5EF4-FFF2-40B4-BE49-F238E27FC236}">
                <a16:creationId xmlns:a16="http://schemas.microsoft.com/office/drawing/2014/main" id="{01A3D9BB-5CA5-F379-E918-A168B1644A1A}"/>
              </a:ext>
            </a:extLst>
          </p:cNvPr>
          <p:cNvSpPr txBox="1"/>
          <p:nvPr/>
        </p:nvSpPr>
        <p:spPr>
          <a:xfrm>
            <a:off x="11512293" y="2897"/>
            <a:ext cx="670376" cy="369332"/>
          </a:xfrm>
          <a:prstGeom prst="rect">
            <a:avLst/>
          </a:prstGeom>
          <a:noFill/>
          <a:ln>
            <a:solidFill>
              <a:srgbClr val="0070C0"/>
            </a:solidFill>
          </a:ln>
        </p:spPr>
        <p:txBody>
          <a:bodyPr wrap="none" rtlCol="0">
            <a:spAutoFit/>
          </a:bodyPr>
          <a:lstStyle/>
          <a:p>
            <a:pPr algn="r" rtl="1"/>
            <a:r>
              <a:rPr lang="ar-JO" b="1" dirty="0">
                <a:solidFill>
                  <a:srgbClr val="0070C0"/>
                </a:solidFill>
              </a:rPr>
              <a:t>إضافي</a:t>
            </a:r>
            <a:endParaRPr lang="en-US" b="1" dirty="0">
              <a:solidFill>
                <a:srgbClr val="0070C0"/>
              </a:solidFill>
            </a:endParaRPr>
          </a:p>
        </p:txBody>
      </p:sp>
      <p:pic>
        <p:nvPicPr>
          <p:cNvPr id="4" name="Content Placeholder 3">
            <a:extLst>
              <a:ext uri="{FF2B5EF4-FFF2-40B4-BE49-F238E27FC236}">
                <a16:creationId xmlns:a16="http://schemas.microsoft.com/office/drawing/2014/main" id="{3B225428-3169-340D-C522-21A678F7773C}"/>
              </a:ext>
            </a:extLst>
          </p:cNvPr>
          <p:cNvPicPr>
            <a:picLocks noChangeAspect="1"/>
          </p:cNvPicPr>
          <p:nvPr/>
        </p:nvPicPr>
        <p:blipFill rotWithShape="1">
          <a:blip r:embed="rId2"/>
          <a:srcRect l="3343" t="21522" r="12951" b="34451"/>
          <a:stretch/>
        </p:blipFill>
        <p:spPr>
          <a:xfrm>
            <a:off x="1622013" y="4068858"/>
            <a:ext cx="8947974" cy="2647330"/>
          </a:xfrm>
          <a:prstGeom prst="rect">
            <a:avLst/>
          </a:prstGeom>
        </p:spPr>
      </p:pic>
      <p:pic>
        <p:nvPicPr>
          <p:cNvPr id="5" name="object 4">
            <a:extLst>
              <a:ext uri="{FF2B5EF4-FFF2-40B4-BE49-F238E27FC236}">
                <a16:creationId xmlns:a16="http://schemas.microsoft.com/office/drawing/2014/main" id="{791328FA-FA95-BCDC-AD3F-41F86B5AE7BB}"/>
              </a:ext>
            </a:extLst>
          </p:cNvPr>
          <p:cNvPicPr>
            <a:picLocks noGrp="1"/>
          </p:cNvPicPr>
          <p:nvPr>
            <p:ph sz="half" idx="2"/>
          </p:nvPr>
        </p:nvPicPr>
        <p:blipFill rotWithShape="1">
          <a:blip r:embed="rId3" cstate="print"/>
          <a:srcRect l="2599" t="4923" r="4491"/>
          <a:stretch/>
        </p:blipFill>
        <p:spPr>
          <a:xfrm>
            <a:off x="7858071" y="1305026"/>
            <a:ext cx="3495729" cy="25862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6115283"/>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65000"/>
                <a:lumOff val="35000"/>
              </a:schemeClr>
            </a:gs>
            <a:gs pos="23000">
              <a:schemeClr val="tx1">
                <a:lumMod val="85000"/>
                <a:lumOff val="15000"/>
              </a:schemeClr>
            </a:gs>
            <a:gs pos="63000">
              <a:schemeClr val="tx1">
                <a:lumMod val="95000"/>
                <a:lumOff val="5000"/>
              </a:schemeClr>
            </a:gs>
            <a:gs pos="97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9CC56FC-9800-03C2-2C2D-6FB5AFD7410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522689" y="0"/>
            <a:ext cx="91466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6467"/>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37C28-223F-3780-39DA-21C271DE8DD6}"/>
              </a:ext>
            </a:extLst>
          </p:cNvPr>
          <p:cNvSpPr>
            <a:spLocks noGrp="1"/>
          </p:cNvSpPr>
          <p:nvPr>
            <p:ph type="title"/>
          </p:nvPr>
        </p:nvSpPr>
        <p:spPr/>
        <p:txBody>
          <a:bodyPr/>
          <a:lstStyle/>
          <a:p>
            <a:r>
              <a:rPr lang="en-US" dirty="0">
                <a:solidFill>
                  <a:schemeClr val="bg1"/>
                </a:solidFill>
              </a:rPr>
              <a:t>Avulsion fractures and their muscles</a:t>
            </a:r>
          </a:p>
        </p:txBody>
      </p:sp>
      <p:pic>
        <p:nvPicPr>
          <p:cNvPr id="5" name="Picture 2">
            <a:extLst>
              <a:ext uri="{FF2B5EF4-FFF2-40B4-BE49-F238E27FC236}">
                <a16:creationId xmlns:a16="http://schemas.microsoft.com/office/drawing/2014/main" id="{62951799-4D72-781E-01E1-71C46AEBDB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97494" y="1246249"/>
            <a:ext cx="7197012" cy="549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25279"/>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D7DCF-A43F-31B3-4959-87CD1DDE39D0}"/>
              </a:ext>
            </a:extLst>
          </p:cNvPr>
          <p:cNvSpPr>
            <a:spLocks noGrp="1"/>
          </p:cNvSpPr>
          <p:nvPr>
            <p:ph type="title"/>
          </p:nvPr>
        </p:nvSpPr>
        <p:spPr/>
        <p:txBody>
          <a:bodyPr>
            <a:normAutofit/>
          </a:bodyPr>
          <a:lstStyle/>
          <a:p>
            <a:pPr marL="24765">
              <a:lnSpc>
                <a:spcPct val="100000"/>
              </a:lnSpc>
              <a:spcBef>
                <a:spcPts val="110"/>
              </a:spcBef>
            </a:pPr>
            <a:r>
              <a:rPr lang="en-US" sz="4400" spc="-10" dirty="0"/>
              <a:t>What</a:t>
            </a:r>
            <a:r>
              <a:rPr lang="en-US" sz="4400" spc="-40" dirty="0"/>
              <a:t> </a:t>
            </a:r>
            <a:r>
              <a:rPr lang="en-US" sz="4400" dirty="0"/>
              <a:t>is</a:t>
            </a:r>
            <a:r>
              <a:rPr lang="en-US" sz="4400" spc="-25" dirty="0"/>
              <a:t> </a:t>
            </a:r>
            <a:r>
              <a:rPr lang="en-US" sz="4400" dirty="0"/>
              <a:t>the</a:t>
            </a:r>
            <a:r>
              <a:rPr lang="en-US" sz="4400" spc="-15" dirty="0"/>
              <a:t> </a:t>
            </a:r>
            <a:r>
              <a:rPr lang="en-US" sz="4400" spc="-5" dirty="0"/>
              <a:t>muscle </a:t>
            </a:r>
            <a:r>
              <a:rPr lang="en-US" sz="4400" spc="-10" dirty="0"/>
              <a:t>involved</a:t>
            </a:r>
            <a:r>
              <a:rPr lang="en-US" sz="4400" spc="-35" dirty="0"/>
              <a:t> </a:t>
            </a:r>
            <a:r>
              <a:rPr lang="en-US" sz="4400" spc="5" dirty="0"/>
              <a:t>in</a:t>
            </a:r>
            <a:r>
              <a:rPr lang="en-US" sz="4400" spc="-15" dirty="0"/>
              <a:t> </a:t>
            </a:r>
            <a:r>
              <a:rPr lang="en-US" sz="4400" spc="-5" dirty="0"/>
              <a:t>this</a:t>
            </a:r>
            <a:r>
              <a:rPr lang="en-US" sz="4400" spc="10" dirty="0"/>
              <a:t> </a:t>
            </a:r>
            <a:r>
              <a:rPr lang="en-US" sz="4400" spc="-10" dirty="0"/>
              <a:t>fracture ?</a:t>
            </a:r>
            <a:endParaRPr lang="en-US" dirty="0"/>
          </a:p>
        </p:txBody>
      </p:sp>
      <p:sp>
        <p:nvSpPr>
          <p:cNvPr id="3" name="Content Placeholder 2">
            <a:extLst>
              <a:ext uri="{FF2B5EF4-FFF2-40B4-BE49-F238E27FC236}">
                <a16:creationId xmlns:a16="http://schemas.microsoft.com/office/drawing/2014/main" id="{1B8F1B70-96D2-E943-9BA4-3570C699FC6E}"/>
              </a:ext>
            </a:extLst>
          </p:cNvPr>
          <p:cNvSpPr>
            <a:spLocks noGrp="1"/>
          </p:cNvSpPr>
          <p:nvPr>
            <p:ph idx="1"/>
          </p:nvPr>
        </p:nvSpPr>
        <p:spPr>
          <a:xfrm>
            <a:off x="838200" y="1305026"/>
            <a:ext cx="7633996" cy="4871938"/>
          </a:xfrm>
        </p:spPr>
        <p:txBody>
          <a:bodyPr>
            <a:normAutofit/>
          </a:bodyPr>
          <a:lstStyle/>
          <a:p>
            <a:r>
              <a:rPr lang="en-US" sz="3200" dirty="0">
                <a:solidFill>
                  <a:srgbClr val="FF0000"/>
                </a:solidFill>
                <a:latin typeface="Calibri"/>
                <a:cs typeface="Calibri"/>
              </a:rPr>
              <a:t>Sar</a:t>
            </a:r>
            <a:r>
              <a:rPr lang="en-US" sz="3200" spc="-30" dirty="0">
                <a:solidFill>
                  <a:srgbClr val="FF0000"/>
                </a:solidFill>
                <a:latin typeface="Calibri"/>
                <a:cs typeface="Calibri"/>
              </a:rPr>
              <a:t>t</a:t>
            </a:r>
            <a:r>
              <a:rPr lang="en-US" sz="3200" spc="-5" dirty="0">
                <a:solidFill>
                  <a:srgbClr val="FF0000"/>
                </a:solidFill>
                <a:latin typeface="Calibri"/>
                <a:cs typeface="Calibri"/>
              </a:rPr>
              <a:t>o</a:t>
            </a:r>
            <a:r>
              <a:rPr lang="en-US" sz="3200" dirty="0">
                <a:solidFill>
                  <a:srgbClr val="FF0000"/>
                </a:solidFill>
                <a:latin typeface="Calibri"/>
                <a:cs typeface="Calibri"/>
              </a:rPr>
              <a:t>r</a:t>
            </a:r>
            <a:r>
              <a:rPr lang="en-US" sz="3200" spc="-15" dirty="0">
                <a:solidFill>
                  <a:srgbClr val="FF0000"/>
                </a:solidFill>
                <a:latin typeface="Calibri"/>
                <a:cs typeface="Calibri"/>
              </a:rPr>
              <a:t>i</a:t>
            </a:r>
            <a:r>
              <a:rPr lang="en-US" sz="3200" dirty="0">
                <a:solidFill>
                  <a:srgbClr val="FF0000"/>
                </a:solidFill>
                <a:latin typeface="Calibri"/>
                <a:cs typeface="Calibri"/>
              </a:rPr>
              <a:t>us</a:t>
            </a:r>
            <a:r>
              <a:rPr lang="en-US" sz="3200" spc="-25" dirty="0">
                <a:solidFill>
                  <a:srgbClr val="FF0000"/>
                </a:solidFill>
                <a:latin typeface="Calibri"/>
                <a:cs typeface="Calibri"/>
              </a:rPr>
              <a:t> </a:t>
            </a:r>
            <a:r>
              <a:rPr lang="en-US" sz="3200" spc="-5" dirty="0">
                <a:solidFill>
                  <a:srgbClr val="FF0000"/>
                </a:solidFill>
                <a:latin typeface="Calibri"/>
                <a:cs typeface="Calibri"/>
              </a:rPr>
              <a:t>m</a:t>
            </a:r>
            <a:r>
              <a:rPr lang="en-US" sz="3200" dirty="0">
                <a:solidFill>
                  <a:srgbClr val="FF0000"/>
                </a:solidFill>
                <a:latin typeface="Calibri"/>
                <a:cs typeface="Calibri"/>
              </a:rPr>
              <a:t>u</a:t>
            </a:r>
            <a:r>
              <a:rPr lang="en-US" sz="3200" spc="5" dirty="0">
                <a:solidFill>
                  <a:srgbClr val="FF0000"/>
                </a:solidFill>
                <a:latin typeface="Calibri"/>
                <a:cs typeface="Calibri"/>
              </a:rPr>
              <a:t>sc</a:t>
            </a:r>
            <a:r>
              <a:rPr lang="en-US" sz="3200" spc="-15" dirty="0">
                <a:solidFill>
                  <a:srgbClr val="FF0000"/>
                </a:solidFill>
                <a:latin typeface="Calibri"/>
                <a:cs typeface="Calibri"/>
              </a:rPr>
              <a:t>l</a:t>
            </a:r>
            <a:r>
              <a:rPr lang="en-US" sz="3200" spc="-5" dirty="0">
                <a:solidFill>
                  <a:srgbClr val="FF0000"/>
                </a:solidFill>
                <a:latin typeface="Calibri"/>
                <a:cs typeface="Calibri"/>
              </a:rPr>
              <a:t>e</a:t>
            </a:r>
          </a:p>
          <a:p>
            <a:r>
              <a:rPr lang="en-US" sz="3200" dirty="0">
                <a:solidFill>
                  <a:srgbClr val="002060"/>
                </a:solidFill>
              </a:rPr>
              <a:t>Rectus femoris</a:t>
            </a:r>
          </a:p>
          <a:p>
            <a:r>
              <a:rPr lang="en-US" sz="3200" dirty="0">
                <a:solidFill>
                  <a:srgbClr val="002060"/>
                </a:solidFill>
              </a:rPr>
              <a:t>Gluteus Medius</a:t>
            </a:r>
          </a:p>
          <a:p>
            <a:r>
              <a:rPr lang="en-US" sz="3200" dirty="0">
                <a:solidFill>
                  <a:srgbClr val="002060"/>
                </a:solidFill>
              </a:rPr>
              <a:t>Iliopsoas</a:t>
            </a:r>
          </a:p>
          <a:p>
            <a:r>
              <a:rPr lang="en-US" sz="3200" dirty="0">
                <a:solidFill>
                  <a:srgbClr val="002060"/>
                </a:solidFill>
              </a:rPr>
              <a:t>Hamstring</a:t>
            </a:r>
          </a:p>
        </p:txBody>
      </p:sp>
      <p:pic>
        <p:nvPicPr>
          <p:cNvPr id="5" name="object 9">
            <a:extLst>
              <a:ext uri="{FF2B5EF4-FFF2-40B4-BE49-F238E27FC236}">
                <a16:creationId xmlns:a16="http://schemas.microsoft.com/office/drawing/2014/main" id="{671A16CE-C155-131A-2C4F-0DC45F1679B3}"/>
              </a:ext>
            </a:extLst>
          </p:cNvPr>
          <p:cNvPicPr>
            <a:picLocks noGrp="1"/>
          </p:cNvPicPr>
          <p:nvPr>
            <p:ph sz="half" idx="2"/>
          </p:nvPr>
        </p:nvPicPr>
        <p:blipFill>
          <a:blip r:embed="rId2" cstate="print"/>
          <a:stretch>
            <a:fillRect/>
          </a:stretch>
        </p:blipFill>
        <p:spPr>
          <a:xfrm>
            <a:off x="8734782" y="1305025"/>
            <a:ext cx="2619018" cy="4871937"/>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14685769-E0C1-DB73-E467-B58C61925048}"/>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6" name="TextBox 5">
            <a:extLst>
              <a:ext uri="{FF2B5EF4-FFF2-40B4-BE49-F238E27FC236}">
                <a16:creationId xmlns:a16="http://schemas.microsoft.com/office/drawing/2014/main" id="{FAFF118E-0DEC-3765-08BF-CF918EBD121F}"/>
              </a:ext>
            </a:extLst>
          </p:cNvPr>
          <p:cNvSpPr txBox="1"/>
          <p:nvPr/>
        </p:nvSpPr>
        <p:spPr>
          <a:xfrm>
            <a:off x="9534712" y="2897"/>
            <a:ext cx="1582484" cy="369332"/>
          </a:xfrm>
          <a:prstGeom prst="rect">
            <a:avLst/>
          </a:prstGeom>
          <a:noFill/>
          <a:ln>
            <a:solidFill>
              <a:srgbClr val="002060"/>
            </a:solidFill>
          </a:ln>
        </p:spPr>
        <p:txBody>
          <a:bodyPr wrap="none" rtlCol="0">
            <a:spAutoFit/>
          </a:bodyPr>
          <a:lstStyle/>
          <a:p>
            <a:r>
              <a:rPr lang="ar-JO" b="1" dirty="0">
                <a:solidFill>
                  <a:srgbClr val="002060"/>
                </a:solidFill>
              </a:rPr>
              <a:t>الخيارات من عندي</a:t>
            </a:r>
            <a:endParaRPr lang="en-US" b="1" dirty="0">
              <a:solidFill>
                <a:srgbClr val="002060"/>
              </a:solidFill>
            </a:endParaRPr>
          </a:p>
        </p:txBody>
      </p:sp>
    </p:spTree>
    <p:extLst>
      <p:ext uri="{BB962C8B-B14F-4D97-AF65-F5344CB8AC3E}">
        <p14:creationId xmlns:p14="http://schemas.microsoft.com/office/powerpoint/2010/main" val="4045567135"/>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6899B-CFF1-B17F-0B95-6BFFF126072E}"/>
              </a:ext>
            </a:extLst>
          </p:cNvPr>
          <p:cNvSpPr>
            <a:spLocks noGrp="1"/>
          </p:cNvSpPr>
          <p:nvPr>
            <p:ph type="title"/>
          </p:nvPr>
        </p:nvSpPr>
        <p:spPr/>
        <p:txBody>
          <a:bodyPr>
            <a:noAutofit/>
          </a:bodyPr>
          <a:lstStyle/>
          <a:p>
            <a:r>
              <a:rPr lang="en-US" sz="3200" b="1" dirty="0"/>
              <a:t>The best easy initial management in suspected pelvic fracture ?</a:t>
            </a:r>
          </a:p>
        </p:txBody>
      </p:sp>
      <p:sp>
        <p:nvSpPr>
          <p:cNvPr id="3" name="Content Placeholder 2">
            <a:extLst>
              <a:ext uri="{FF2B5EF4-FFF2-40B4-BE49-F238E27FC236}">
                <a16:creationId xmlns:a16="http://schemas.microsoft.com/office/drawing/2014/main" id="{A9D69FC6-6896-CDA1-3C7A-D1FA837B8410}"/>
              </a:ext>
            </a:extLst>
          </p:cNvPr>
          <p:cNvSpPr>
            <a:spLocks noGrp="1"/>
          </p:cNvSpPr>
          <p:nvPr>
            <p:ph idx="1"/>
          </p:nvPr>
        </p:nvSpPr>
        <p:spPr>
          <a:xfrm>
            <a:off x="838200" y="1305026"/>
            <a:ext cx="6766560" cy="2697806"/>
          </a:xfrm>
        </p:spPr>
        <p:txBody>
          <a:bodyPr>
            <a:normAutofit/>
          </a:bodyPr>
          <a:lstStyle/>
          <a:p>
            <a:r>
              <a:rPr lang="en-US" sz="3200" dirty="0">
                <a:solidFill>
                  <a:srgbClr val="FF0000"/>
                </a:solidFill>
              </a:rPr>
              <a:t>Pelvic bender</a:t>
            </a:r>
          </a:p>
          <a:p>
            <a:r>
              <a:rPr lang="en-US" sz="3200" dirty="0">
                <a:solidFill>
                  <a:srgbClr val="002060"/>
                </a:solidFill>
              </a:rPr>
              <a:t>Angiography</a:t>
            </a:r>
          </a:p>
          <a:p>
            <a:r>
              <a:rPr lang="en-US" sz="3200" dirty="0">
                <a:solidFill>
                  <a:srgbClr val="002060"/>
                </a:solidFill>
              </a:rPr>
              <a:t>Open reduction</a:t>
            </a:r>
            <a:endParaRPr lang="ar-JO" sz="3200" dirty="0">
              <a:solidFill>
                <a:srgbClr val="002060"/>
              </a:solidFill>
            </a:endParaRPr>
          </a:p>
          <a:p>
            <a:r>
              <a:rPr lang="en-US" sz="3200" dirty="0">
                <a:solidFill>
                  <a:srgbClr val="002060"/>
                </a:solidFill>
              </a:rPr>
              <a:t>Closed reduction</a:t>
            </a:r>
            <a:endParaRPr lang="ar-JO" sz="3200" dirty="0">
              <a:solidFill>
                <a:srgbClr val="002060"/>
              </a:solidFill>
            </a:endParaRPr>
          </a:p>
        </p:txBody>
      </p:sp>
      <p:sp>
        <p:nvSpPr>
          <p:cNvPr id="6" name="TextBox 5">
            <a:extLst>
              <a:ext uri="{FF2B5EF4-FFF2-40B4-BE49-F238E27FC236}">
                <a16:creationId xmlns:a16="http://schemas.microsoft.com/office/drawing/2014/main" id="{01A3D9BB-5CA5-F379-E918-A168B1644A1A}"/>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pic>
        <p:nvPicPr>
          <p:cNvPr id="8" name="object 4">
            <a:extLst>
              <a:ext uri="{FF2B5EF4-FFF2-40B4-BE49-F238E27FC236}">
                <a16:creationId xmlns:a16="http://schemas.microsoft.com/office/drawing/2014/main" id="{E29EEBEC-BFA5-78F0-E611-18AF605A18E8}"/>
              </a:ext>
            </a:extLst>
          </p:cNvPr>
          <p:cNvPicPr>
            <a:picLocks noGrp="1"/>
          </p:cNvPicPr>
          <p:nvPr>
            <p:ph sz="half" idx="2"/>
          </p:nvPr>
        </p:nvPicPr>
        <p:blipFill rotWithShape="1">
          <a:blip r:embed="rId2" cstate="print"/>
          <a:srcRect l="2599" t="4923" r="4491"/>
          <a:stretch/>
        </p:blipFill>
        <p:spPr>
          <a:xfrm>
            <a:off x="7707303" y="1305025"/>
            <a:ext cx="3646497" cy="2697807"/>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E91C3AE2-6A53-0076-A3B8-266A6B95A26A}"/>
              </a:ext>
            </a:extLst>
          </p:cNvPr>
          <p:cNvSpPr txBox="1"/>
          <p:nvPr/>
        </p:nvSpPr>
        <p:spPr>
          <a:xfrm>
            <a:off x="9534712" y="2897"/>
            <a:ext cx="1582484" cy="369332"/>
          </a:xfrm>
          <a:prstGeom prst="rect">
            <a:avLst/>
          </a:prstGeom>
          <a:noFill/>
          <a:ln>
            <a:solidFill>
              <a:srgbClr val="002060"/>
            </a:solidFill>
          </a:ln>
        </p:spPr>
        <p:txBody>
          <a:bodyPr wrap="none" rtlCol="0">
            <a:spAutoFit/>
          </a:bodyPr>
          <a:lstStyle/>
          <a:p>
            <a:r>
              <a:rPr lang="ar-JO" b="1" dirty="0">
                <a:solidFill>
                  <a:srgbClr val="002060"/>
                </a:solidFill>
              </a:rPr>
              <a:t>الخيارات من عندي</a:t>
            </a:r>
            <a:endParaRPr lang="en-US" b="1" dirty="0">
              <a:solidFill>
                <a:srgbClr val="002060"/>
              </a:solidFill>
            </a:endParaRPr>
          </a:p>
        </p:txBody>
      </p:sp>
    </p:spTree>
    <p:extLst>
      <p:ext uri="{BB962C8B-B14F-4D97-AF65-F5344CB8AC3E}">
        <p14:creationId xmlns:p14="http://schemas.microsoft.com/office/powerpoint/2010/main" val="750299857"/>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95B62-6AA5-159D-90F7-D317277AFAE5}"/>
              </a:ext>
            </a:extLst>
          </p:cNvPr>
          <p:cNvSpPr>
            <a:spLocks noGrp="1"/>
          </p:cNvSpPr>
          <p:nvPr>
            <p:ph type="title"/>
          </p:nvPr>
        </p:nvSpPr>
        <p:spPr/>
        <p:txBody>
          <a:bodyPr>
            <a:normAutofit fontScale="90000"/>
          </a:bodyPr>
          <a:lstStyle/>
          <a:p>
            <a:r>
              <a:rPr lang="en-US" dirty="0"/>
              <a:t>One of these sentences is wrong about this case </a:t>
            </a:r>
          </a:p>
        </p:txBody>
      </p:sp>
      <p:sp>
        <p:nvSpPr>
          <p:cNvPr id="3" name="Content Placeholder 2">
            <a:extLst>
              <a:ext uri="{FF2B5EF4-FFF2-40B4-BE49-F238E27FC236}">
                <a16:creationId xmlns:a16="http://schemas.microsoft.com/office/drawing/2014/main" id="{86D53F11-BFEB-08BC-DE13-26967DC51A1D}"/>
              </a:ext>
            </a:extLst>
          </p:cNvPr>
          <p:cNvSpPr>
            <a:spLocks noGrp="1"/>
          </p:cNvSpPr>
          <p:nvPr>
            <p:ph idx="1"/>
          </p:nvPr>
        </p:nvSpPr>
        <p:spPr/>
        <p:txBody>
          <a:bodyPr/>
          <a:lstStyle/>
          <a:p>
            <a:r>
              <a:rPr lang="en-US" dirty="0"/>
              <a:t>Blood at the pubic area</a:t>
            </a:r>
          </a:p>
          <a:p>
            <a:r>
              <a:rPr lang="en-US" dirty="0">
                <a:solidFill>
                  <a:srgbClr val="FF0000"/>
                </a:solidFill>
              </a:rPr>
              <a:t>Shortening of the right leg</a:t>
            </a:r>
          </a:p>
          <a:p>
            <a:r>
              <a:rPr lang="en-US" dirty="0"/>
              <a:t>Anteroposterior compression</a:t>
            </a:r>
          </a:p>
          <a:p>
            <a:r>
              <a:rPr lang="en-US" dirty="0"/>
              <a:t>Weak upper and lower extremity pulse  </a:t>
            </a:r>
          </a:p>
          <a:p>
            <a:r>
              <a:rPr lang="en-US" dirty="0"/>
              <a:t>Absent ankle reflex</a:t>
            </a:r>
          </a:p>
          <a:p>
            <a:endParaRPr lang="en-US" dirty="0"/>
          </a:p>
        </p:txBody>
      </p:sp>
      <p:pic>
        <p:nvPicPr>
          <p:cNvPr id="5" name="object 8">
            <a:extLst>
              <a:ext uri="{FF2B5EF4-FFF2-40B4-BE49-F238E27FC236}">
                <a16:creationId xmlns:a16="http://schemas.microsoft.com/office/drawing/2014/main" id="{C210764D-E231-3455-B42D-0B471A3A2F4D}"/>
              </a:ext>
            </a:extLst>
          </p:cNvPr>
          <p:cNvPicPr>
            <a:picLocks noGrp="1"/>
          </p:cNvPicPr>
          <p:nvPr>
            <p:ph sz="half" idx="2"/>
          </p:nvPr>
        </p:nvPicPr>
        <p:blipFill rotWithShape="1">
          <a:blip r:embed="rId2" cstate="print"/>
          <a:srcRect t="8492"/>
          <a:stretch/>
        </p:blipFill>
        <p:spPr>
          <a:xfrm>
            <a:off x="7757880" y="1305026"/>
            <a:ext cx="3595920" cy="343208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19C0E58-E776-DE59-E857-CC06C2187C1B}"/>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716830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1E04D-224E-283B-A5F1-95AA5932F11C}"/>
              </a:ext>
            </a:extLst>
          </p:cNvPr>
          <p:cNvSpPr>
            <a:spLocks noGrp="1"/>
          </p:cNvSpPr>
          <p:nvPr>
            <p:ph type="title"/>
          </p:nvPr>
        </p:nvSpPr>
        <p:spPr/>
        <p:txBody>
          <a:bodyPr/>
          <a:lstStyle/>
          <a:p>
            <a:r>
              <a:rPr lang="en-US" dirty="0"/>
              <a:t>Clinical features</a:t>
            </a:r>
          </a:p>
        </p:txBody>
      </p:sp>
      <p:sp>
        <p:nvSpPr>
          <p:cNvPr id="3" name="Content Placeholder 2">
            <a:extLst>
              <a:ext uri="{FF2B5EF4-FFF2-40B4-BE49-F238E27FC236}">
                <a16:creationId xmlns:a16="http://schemas.microsoft.com/office/drawing/2014/main" id="{8D15CF7E-1DCF-9DFF-7A9F-193ABC81523E}"/>
              </a:ext>
            </a:extLst>
          </p:cNvPr>
          <p:cNvSpPr>
            <a:spLocks noGrp="1"/>
          </p:cNvSpPr>
          <p:nvPr>
            <p:ph idx="1"/>
          </p:nvPr>
        </p:nvSpPr>
        <p:spPr/>
        <p:txBody>
          <a:bodyPr>
            <a:normAutofit lnSpcReduction="10000"/>
          </a:bodyPr>
          <a:lstStyle/>
          <a:p>
            <a:r>
              <a:rPr lang="en-US" dirty="0">
                <a:solidFill>
                  <a:srgbClr val="FF0000"/>
                </a:solidFill>
              </a:rPr>
              <a:t>Pain, redness, and swelling at the site of injury</a:t>
            </a:r>
          </a:p>
          <a:p>
            <a:pPr lvl="1"/>
            <a:r>
              <a:rPr lang="en-US" dirty="0">
                <a:solidFill>
                  <a:srgbClr val="00B050"/>
                </a:solidFill>
              </a:rPr>
              <a:t>Can be the only sign of fracture in x-ray free cases (e.g., Scaphoid fracture, Greenstick, Salter-hares type 1)</a:t>
            </a:r>
          </a:p>
          <a:p>
            <a:r>
              <a:rPr lang="en-US" altLang="zh-CN" dirty="0">
                <a:ea typeface="SimSun" panose="02010600030101010101" pitchFamily="2" charset="-122"/>
              </a:rPr>
              <a:t>Attitude (the position taken by the patient)</a:t>
            </a:r>
          </a:p>
          <a:p>
            <a:r>
              <a:rPr lang="en-US" dirty="0"/>
              <a:t>Deformity and axis deviation</a:t>
            </a:r>
          </a:p>
          <a:p>
            <a:r>
              <a:rPr lang="en-US" dirty="0"/>
              <a:t>Bone fragments penetrating the skin</a:t>
            </a:r>
          </a:p>
          <a:p>
            <a:r>
              <a:rPr lang="en-US" dirty="0"/>
              <a:t>Palpable step-off or gap</a:t>
            </a:r>
          </a:p>
          <a:p>
            <a:r>
              <a:rPr lang="en-US" dirty="0"/>
              <a:t>Bone crepitus</a:t>
            </a:r>
          </a:p>
          <a:p>
            <a:r>
              <a:rPr lang="en-US" dirty="0"/>
              <a:t>Concomitant soft tissue injuries</a:t>
            </a:r>
          </a:p>
          <a:p>
            <a:r>
              <a:rPr lang="en-US" dirty="0"/>
              <a:t>Neurovascular compromise below the site of injury</a:t>
            </a:r>
          </a:p>
          <a:p>
            <a:r>
              <a:rPr lang="en-US" altLang="zh-CN" dirty="0">
                <a:ea typeface="SimSun" panose="02010600030101010101" pitchFamily="2" charset="-122"/>
              </a:rPr>
              <a:t>X-ray findings</a:t>
            </a:r>
            <a:endParaRPr lang="en-US" dirty="0"/>
          </a:p>
        </p:txBody>
      </p:sp>
    </p:spTree>
    <p:extLst>
      <p:ext uri="{BB962C8B-B14F-4D97-AF65-F5344CB8AC3E}">
        <p14:creationId xmlns:p14="http://schemas.microsoft.com/office/powerpoint/2010/main" val="2241228749"/>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B8B9-B109-409A-7586-91C402C12C84}"/>
              </a:ext>
            </a:extLst>
          </p:cNvPr>
          <p:cNvSpPr>
            <a:spLocks noGrp="1"/>
          </p:cNvSpPr>
          <p:nvPr>
            <p:ph type="title"/>
          </p:nvPr>
        </p:nvSpPr>
        <p:spPr/>
        <p:txBody>
          <a:bodyPr/>
          <a:lstStyle/>
          <a:p>
            <a:r>
              <a:rPr lang="en-US" dirty="0"/>
              <a:t>Acetabular fractures</a:t>
            </a:r>
          </a:p>
        </p:txBody>
      </p:sp>
      <p:sp>
        <p:nvSpPr>
          <p:cNvPr id="3" name="Content Placeholder 2">
            <a:extLst>
              <a:ext uri="{FF2B5EF4-FFF2-40B4-BE49-F238E27FC236}">
                <a16:creationId xmlns:a16="http://schemas.microsoft.com/office/drawing/2014/main" id="{889D8821-42F7-31B8-2C38-3D48999E82B8}"/>
              </a:ext>
            </a:extLst>
          </p:cNvPr>
          <p:cNvSpPr>
            <a:spLocks noGrp="1"/>
          </p:cNvSpPr>
          <p:nvPr>
            <p:ph idx="1"/>
          </p:nvPr>
        </p:nvSpPr>
        <p:spPr>
          <a:xfrm>
            <a:off x="838200" y="1212096"/>
            <a:ext cx="10515600" cy="5486400"/>
          </a:xfrm>
        </p:spPr>
        <p:txBody>
          <a:bodyPr>
            <a:normAutofit fontScale="92500"/>
          </a:bodyPr>
          <a:lstStyle/>
          <a:p>
            <a:r>
              <a:rPr lang="en-US" b="1" dirty="0"/>
              <a:t>Mechanism of injury</a:t>
            </a:r>
            <a:r>
              <a:rPr lang="en-US" dirty="0"/>
              <a:t>: Head of the femur is driven into the pelvis</a:t>
            </a:r>
          </a:p>
          <a:p>
            <a:pPr lvl="1"/>
            <a:r>
              <a:rPr lang="en-US" dirty="0"/>
              <a:t>Blow on the side (as in a fall from a height).</a:t>
            </a:r>
          </a:p>
          <a:p>
            <a:pPr lvl="1"/>
            <a:r>
              <a:rPr lang="en-US" dirty="0"/>
              <a:t>Blow on the front of the knee, usually in a dashboard injury when the femur also may be fractured. </a:t>
            </a:r>
          </a:p>
          <a:p>
            <a:r>
              <a:rPr lang="en-US" b="1" dirty="0"/>
              <a:t>Management</a:t>
            </a:r>
          </a:p>
          <a:p>
            <a:pPr lvl="1"/>
            <a:r>
              <a:rPr lang="en-US" dirty="0"/>
              <a:t>Conservative: indications:</a:t>
            </a:r>
          </a:p>
          <a:p>
            <a:pPr lvl="2"/>
            <a:r>
              <a:rPr lang="en-US" sz="2200" dirty="0"/>
              <a:t>acetabular fractures with minimal displacement (in the weightbearing zone, less than 3mm.</a:t>
            </a:r>
          </a:p>
          <a:p>
            <a:pPr lvl="2"/>
            <a:r>
              <a:rPr lang="en-US" sz="2200" dirty="0"/>
              <a:t>displaced fractures that do not involve the superomedial weightbearing segment (roof) of the acetabulum – usually distal anterior column and distal transverse fractures.</a:t>
            </a:r>
          </a:p>
          <a:p>
            <a:pPr lvl="2"/>
            <a:r>
              <a:rPr lang="en-US" sz="2200" dirty="0"/>
              <a:t>a both-column fracture that retains the ball and socket congruence of the hip by virtue of the fracture line lying in the coronal plane and displacement being limited by an intact labrum.</a:t>
            </a:r>
          </a:p>
          <a:p>
            <a:pPr lvl="2"/>
            <a:r>
              <a:rPr lang="en-US" sz="2200" dirty="0"/>
              <a:t>fractures in elderly patients, where closed reduction seems feasible. </a:t>
            </a:r>
          </a:p>
          <a:p>
            <a:pPr lvl="2"/>
            <a:r>
              <a:rPr lang="en-US" sz="2200" dirty="0"/>
              <a:t>patients with ‘medical’ contraindications to operative treatment (including local sepsis)</a:t>
            </a:r>
          </a:p>
          <a:p>
            <a:pPr lvl="1"/>
            <a:r>
              <a:rPr lang="en-US" dirty="0"/>
              <a:t>Surgical</a:t>
            </a:r>
          </a:p>
        </p:txBody>
      </p:sp>
      <p:pic>
        <p:nvPicPr>
          <p:cNvPr id="4" name="Picture 2" descr="1,440 Low yield Images, Stock Photos &amp; Vectors | Shutterstock">
            <a:extLst>
              <a:ext uri="{FF2B5EF4-FFF2-40B4-BE49-F238E27FC236}">
                <a16:creationId xmlns:a16="http://schemas.microsoft.com/office/drawing/2014/main" id="{87DE3186-12AD-CB13-3C6B-E7E5797EA5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5" t="3644" r="2147" b="8892"/>
          <a:stretch/>
        </p:blipFill>
        <p:spPr bwMode="auto">
          <a:xfrm>
            <a:off x="0" y="1"/>
            <a:ext cx="2027823" cy="762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68607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FE56-DF03-319B-ED53-837D6E21500B}"/>
              </a:ext>
            </a:extLst>
          </p:cNvPr>
          <p:cNvSpPr>
            <a:spLocks noGrp="1"/>
          </p:cNvSpPr>
          <p:nvPr>
            <p:ph type="title"/>
          </p:nvPr>
        </p:nvSpPr>
        <p:spPr/>
        <p:txBody>
          <a:bodyPr/>
          <a:lstStyle/>
          <a:p>
            <a:r>
              <a:rPr lang="en-US" dirty="0"/>
              <a:t>Acetabular fractures</a:t>
            </a:r>
          </a:p>
        </p:txBody>
      </p:sp>
      <p:sp>
        <p:nvSpPr>
          <p:cNvPr id="3" name="Content Placeholder 2">
            <a:extLst>
              <a:ext uri="{FF2B5EF4-FFF2-40B4-BE49-F238E27FC236}">
                <a16:creationId xmlns:a16="http://schemas.microsoft.com/office/drawing/2014/main" id="{3AB832B6-26BB-BF3A-1A09-A1AB106B7E40}"/>
              </a:ext>
            </a:extLst>
          </p:cNvPr>
          <p:cNvSpPr>
            <a:spLocks noGrp="1"/>
          </p:cNvSpPr>
          <p:nvPr>
            <p:ph idx="1"/>
          </p:nvPr>
        </p:nvSpPr>
        <p:spPr/>
        <p:txBody>
          <a:bodyPr/>
          <a:lstStyle/>
          <a:p>
            <a:r>
              <a:rPr lang="en-US" dirty="0"/>
              <a:t>Complications</a:t>
            </a:r>
          </a:p>
          <a:p>
            <a:pPr lvl="1"/>
            <a:r>
              <a:rPr lang="en-US" dirty="0"/>
              <a:t>Iliofemoral venous thrombosis.</a:t>
            </a:r>
          </a:p>
          <a:p>
            <a:pPr lvl="1"/>
            <a:r>
              <a:rPr lang="en-US" dirty="0"/>
              <a:t>Sciatic nerve injury </a:t>
            </a:r>
            <a:r>
              <a:rPr lang="en-US" dirty="0">
                <a:solidFill>
                  <a:srgbClr val="FF0000"/>
                </a:solidFill>
              </a:rPr>
              <a:t>(early complication)</a:t>
            </a:r>
          </a:p>
          <a:p>
            <a:pPr lvl="1"/>
            <a:r>
              <a:rPr lang="en-US" dirty="0"/>
              <a:t>Heterotopic bone formation.</a:t>
            </a:r>
          </a:p>
          <a:p>
            <a:pPr lvl="1"/>
            <a:r>
              <a:rPr lang="en-US" dirty="0"/>
              <a:t>Avascular necrosis.</a:t>
            </a:r>
          </a:p>
          <a:p>
            <a:pPr lvl="1"/>
            <a:r>
              <a:rPr lang="en-US" dirty="0"/>
              <a:t>Loss of joint movement (stiffness).</a:t>
            </a:r>
          </a:p>
          <a:p>
            <a:pPr lvl="1"/>
            <a:r>
              <a:rPr lang="en-US" dirty="0"/>
              <a:t>Secondary osteoarthritis </a:t>
            </a:r>
          </a:p>
        </p:txBody>
      </p:sp>
      <p:pic>
        <p:nvPicPr>
          <p:cNvPr id="4" name="Picture 2" descr="Heterotopic Ossification - Physiopedia">
            <a:extLst>
              <a:ext uri="{FF2B5EF4-FFF2-40B4-BE49-F238E27FC236}">
                <a16:creationId xmlns:a16="http://schemas.microsoft.com/office/drawing/2014/main" id="{0B64406A-8B78-9011-C00B-AD41086D3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0453" y="1268082"/>
            <a:ext cx="3223347" cy="24175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descr="Total hip arthroplasty for the treatment of osteoarthritis ...">
            <a:extLst>
              <a:ext uri="{FF2B5EF4-FFF2-40B4-BE49-F238E27FC236}">
                <a16:creationId xmlns:a16="http://schemas.microsoft.com/office/drawing/2014/main" id="{AD09EA62-1BAF-792D-FE06-CC6B3FECF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102" y="3869724"/>
            <a:ext cx="5988698" cy="23116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1,440 Low yield Images, Stock Photos &amp; Vectors | Shutterstock">
            <a:extLst>
              <a:ext uri="{FF2B5EF4-FFF2-40B4-BE49-F238E27FC236}">
                <a16:creationId xmlns:a16="http://schemas.microsoft.com/office/drawing/2014/main" id="{2647AC93-90E4-1876-3DAF-971696C488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5" t="3644" r="2147" b="8892"/>
          <a:stretch/>
        </p:blipFill>
        <p:spPr bwMode="auto">
          <a:xfrm>
            <a:off x="0" y="1"/>
            <a:ext cx="2027823" cy="762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875634"/>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CA550-D4BD-75AB-0E6D-92B6F736B119}"/>
              </a:ext>
            </a:extLst>
          </p:cNvPr>
          <p:cNvSpPr>
            <a:spLocks noGrp="1"/>
          </p:cNvSpPr>
          <p:nvPr>
            <p:ph type="title"/>
          </p:nvPr>
        </p:nvSpPr>
        <p:spPr/>
        <p:txBody>
          <a:bodyPr/>
          <a:lstStyle/>
          <a:p>
            <a:r>
              <a:rPr lang="en-US" dirty="0"/>
              <a:t>Acetabular fractures</a:t>
            </a:r>
          </a:p>
        </p:txBody>
      </p:sp>
      <p:sp>
        <p:nvSpPr>
          <p:cNvPr id="3" name="Content Placeholder 2">
            <a:extLst>
              <a:ext uri="{FF2B5EF4-FFF2-40B4-BE49-F238E27FC236}">
                <a16:creationId xmlns:a16="http://schemas.microsoft.com/office/drawing/2014/main" id="{E4B7ED1B-7D8C-5376-8DF9-59A5865048F7}"/>
              </a:ext>
            </a:extLst>
          </p:cNvPr>
          <p:cNvSpPr>
            <a:spLocks noGrp="1"/>
          </p:cNvSpPr>
          <p:nvPr>
            <p:ph idx="1"/>
          </p:nvPr>
        </p:nvSpPr>
        <p:spPr/>
        <p:txBody>
          <a:bodyPr/>
          <a:lstStyle/>
          <a:p>
            <a:r>
              <a:rPr lang="en-US" sz="2800" dirty="0"/>
              <a:t>All of these are late complications except </a:t>
            </a:r>
          </a:p>
          <a:p>
            <a:pPr marL="914400" lvl="1" indent="-457200">
              <a:buFont typeface="+mj-lt"/>
              <a:buAutoNum type="alphaLcPeriod"/>
            </a:pPr>
            <a:r>
              <a:rPr lang="en-US" dirty="0">
                <a:solidFill>
                  <a:srgbClr val="FF0000"/>
                </a:solidFill>
              </a:rPr>
              <a:t>Nerve injury (sciatic nerve injury)</a:t>
            </a:r>
          </a:p>
          <a:p>
            <a:pPr marL="914400" lvl="1" indent="-457200">
              <a:buFont typeface="+mj-lt"/>
              <a:buAutoNum type="alphaLcPeriod"/>
            </a:pPr>
            <a:r>
              <a:rPr lang="en-US" dirty="0">
                <a:solidFill>
                  <a:srgbClr val="002060"/>
                </a:solidFill>
              </a:rPr>
              <a:t>Avascular necrosis</a:t>
            </a:r>
          </a:p>
          <a:p>
            <a:pPr marL="914400" lvl="1" indent="-457200">
              <a:buFont typeface="+mj-lt"/>
              <a:buAutoNum type="alphaLcPeriod"/>
            </a:pPr>
            <a:r>
              <a:rPr lang="en-US" dirty="0">
                <a:solidFill>
                  <a:srgbClr val="002060"/>
                </a:solidFill>
              </a:rPr>
              <a:t>Secondary osteoarthritis</a:t>
            </a:r>
          </a:p>
          <a:p>
            <a:pPr marL="914400" lvl="1" indent="-457200">
              <a:buFont typeface="+mj-lt"/>
              <a:buAutoNum type="alphaLcPeriod"/>
            </a:pPr>
            <a:endParaRPr lang="en-US" dirty="0">
              <a:solidFill>
                <a:srgbClr val="002060"/>
              </a:solidFill>
            </a:endParaRPr>
          </a:p>
        </p:txBody>
      </p:sp>
      <p:pic>
        <p:nvPicPr>
          <p:cNvPr id="4" name="Picture 2" descr="Optimizing the Anatomic Reduction of Complex Acetabular Fractures ...">
            <a:extLst>
              <a:ext uri="{FF2B5EF4-FFF2-40B4-BE49-F238E27FC236}">
                <a16:creationId xmlns:a16="http://schemas.microsoft.com/office/drawing/2014/main" id="{2F9423DF-3250-D1E2-9290-FA3FD0FC4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8732" y="1268082"/>
            <a:ext cx="3895067" cy="3012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75EBFF-E22B-F054-62B4-3ACDECF14703}"/>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591309861"/>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4FD49-7C38-E1E5-85B4-41538E276922}"/>
              </a:ext>
            </a:extLst>
          </p:cNvPr>
          <p:cNvSpPr>
            <a:spLocks noGrp="1"/>
          </p:cNvSpPr>
          <p:nvPr>
            <p:ph type="title"/>
          </p:nvPr>
        </p:nvSpPr>
        <p:spPr/>
        <p:txBody>
          <a:bodyPr>
            <a:normAutofit/>
          </a:bodyPr>
          <a:lstStyle/>
          <a:p>
            <a:r>
              <a:rPr lang="en-US" dirty="0"/>
              <a:t>Sacral and coccygeal fractures</a:t>
            </a:r>
          </a:p>
        </p:txBody>
      </p:sp>
      <p:sp>
        <p:nvSpPr>
          <p:cNvPr id="3" name="Content Placeholder 2">
            <a:extLst>
              <a:ext uri="{FF2B5EF4-FFF2-40B4-BE49-F238E27FC236}">
                <a16:creationId xmlns:a16="http://schemas.microsoft.com/office/drawing/2014/main" id="{F1688FFE-EB23-0677-864E-5201AD3561B5}"/>
              </a:ext>
            </a:extLst>
          </p:cNvPr>
          <p:cNvSpPr>
            <a:spLocks noGrp="1"/>
          </p:cNvSpPr>
          <p:nvPr>
            <p:ph idx="1"/>
          </p:nvPr>
        </p:nvSpPr>
        <p:spPr>
          <a:xfrm>
            <a:off x="838200" y="1268082"/>
            <a:ext cx="7456714" cy="4871938"/>
          </a:xfrm>
        </p:spPr>
        <p:txBody>
          <a:bodyPr/>
          <a:lstStyle/>
          <a:p>
            <a:r>
              <a:rPr lang="en-US" b="1" dirty="0"/>
              <a:t>Mechanism of injury</a:t>
            </a:r>
          </a:p>
          <a:p>
            <a:pPr lvl="1"/>
            <a:r>
              <a:rPr lang="en-US" dirty="0">
                <a:latin typeface="Calibri" pitchFamily="34" charset="0"/>
                <a:cs typeface="Calibri" pitchFamily="34" charset="0"/>
              </a:rPr>
              <a:t>Blow from behind of falling down into the tail may fracture the sacrum and coccyx or strain the joint between them.</a:t>
            </a:r>
            <a:endParaRPr lang="en-US" dirty="0"/>
          </a:p>
          <a:p>
            <a:r>
              <a:rPr lang="en-US" b="1" dirty="0"/>
              <a:t>Management</a:t>
            </a:r>
          </a:p>
          <a:p>
            <a:pPr lvl="1"/>
            <a:r>
              <a:rPr lang="en-US" dirty="0"/>
              <a:t>Rubber ring cushion when sitting.</a:t>
            </a:r>
          </a:p>
          <a:p>
            <a:pPr lvl="1"/>
            <a:r>
              <a:rPr lang="en-US" dirty="0"/>
              <a:t>Persistent pain, especially on sitting, is common after coccygeal injuries. If the pain is not relieved by the use of a cushion or by the injection of local </a:t>
            </a:r>
            <a:r>
              <a:rPr lang="en-US" dirty="0" err="1"/>
              <a:t>anaesthetic</a:t>
            </a:r>
            <a:r>
              <a:rPr lang="en-US" dirty="0"/>
              <a:t> into the tender area, excision of the coccyx may be considered.</a:t>
            </a:r>
          </a:p>
          <a:p>
            <a:pPr lvl="1"/>
            <a:endParaRPr lang="en-US" dirty="0"/>
          </a:p>
        </p:txBody>
      </p:sp>
      <p:pic>
        <p:nvPicPr>
          <p:cNvPr id="4" name="Picture 1">
            <a:extLst>
              <a:ext uri="{FF2B5EF4-FFF2-40B4-BE49-F238E27FC236}">
                <a16:creationId xmlns:a16="http://schemas.microsoft.com/office/drawing/2014/main" id="{0CDBB693-1D7B-448D-015F-5366DCF77709}"/>
              </a:ext>
            </a:extLst>
          </p:cNvPr>
          <p:cNvPicPr>
            <a:picLocks noChangeAspect="1"/>
          </p:cNvPicPr>
          <p:nvPr/>
        </p:nvPicPr>
        <p:blipFill>
          <a:blip r:embed="rId2"/>
          <a:stretch>
            <a:fillRect/>
          </a:stretch>
        </p:blipFill>
        <p:spPr>
          <a:xfrm>
            <a:off x="8580600" y="1268082"/>
            <a:ext cx="2773200" cy="2445502"/>
          </a:xfrm>
          <a:prstGeom prst="rect">
            <a:avLst/>
          </a:prstGeom>
        </p:spPr>
      </p:pic>
      <p:pic>
        <p:nvPicPr>
          <p:cNvPr id="5" name="Picture 2" descr="Coccyx fracture X-ray. Causes of tailbone pain. http://ehealthstar ...">
            <a:extLst>
              <a:ext uri="{FF2B5EF4-FFF2-40B4-BE49-F238E27FC236}">
                <a16:creationId xmlns:a16="http://schemas.microsoft.com/office/drawing/2014/main" id="{ADA024DA-7D7F-9E48-3C51-B08828C4A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600" y="3854202"/>
            <a:ext cx="2345335" cy="27798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1,440 Low yield Images, Stock Photos &amp; Vectors | Shutterstock">
            <a:extLst>
              <a:ext uri="{FF2B5EF4-FFF2-40B4-BE49-F238E27FC236}">
                <a16:creationId xmlns:a16="http://schemas.microsoft.com/office/drawing/2014/main" id="{2175B617-7013-81D7-A95D-6B90755D81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5" t="3644" r="2147" b="8892"/>
          <a:stretch/>
        </p:blipFill>
        <p:spPr bwMode="auto">
          <a:xfrm>
            <a:off x="0" y="1"/>
            <a:ext cx="2027823" cy="762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434327"/>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85F0C-219D-83A6-DB80-C90651ED3F8D}"/>
              </a:ext>
            </a:extLst>
          </p:cNvPr>
          <p:cNvSpPr>
            <a:spLocks noGrp="1"/>
          </p:cNvSpPr>
          <p:nvPr>
            <p:ph type="title"/>
          </p:nvPr>
        </p:nvSpPr>
        <p:spPr/>
        <p:txBody>
          <a:bodyPr/>
          <a:lstStyle/>
          <a:p>
            <a:r>
              <a:rPr lang="en-US" dirty="0"/>
              <a:t>Hip</a:t>
            </a:r>
          </a:p>
        </p:txBody>
      </p:sp>
      <p:sp>
        <p:nvSpPr>
          <p:cNvPr id="3" name="Text Placeholder 2">
            <a:extLst>
              <a:ext uri="{FF2B5EF4-FFF2-40B4-BE49-F238E27FC236}">
                <a16:creationId xmlns:a16="http://schemas.microsoft.com/office/drawing/2014/main" id="{882053A7-5D1E-BD11-1DF5-5C187242240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47443129"/>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299A5-75DF-4C62-BB92-D27A9DD2E747}"/>
              </a:ext>
            </a:extLst>
          </p:cNvPr>
          <p:cNvSpPr>
            <a:spLocks noGrp="1"/>
          </p:cNvSpPr>
          <p:nvPr>
            <p:ph type="title"/>
          </p:nvPr>
        </p:nvSpPr>
        <p:spPr/>
        <p:txBody>
          <a:bodyPr/>
          <a:lstStyle/>
          <a:p>
            <a:r>
              <a:rPr lang="en-US" dirty="0"/>
              <a:t>Hip fractures</a:t>
            </a:r>
          </a:p>
        </p:txBody>
      </p:sp>
      <p:sp>
        <p:nvSpPr>
          <p:cNvPr id="3" name="Content Placeholder 2">
            <a:extLst>
              <a:ext uri="{FF2B5EF4-FFF2-40B4-BE49-F238E27FC236}">
                <a16:creationId xmlns:a16="http://schemas.microsoft.com/office/drawing/2014/main" id="{9D62869C-CF03-2EF5-B0EF-3F9E08033011}"/>
              </a:ext>
            </a:extLst>
          </p:cNvPr>
          <p:cNvSpPr>
            <a:spLocks noGrp="1"/>
          </p:cNvSpPr>
          <p:nvPr>
            <p:ph idx="1"/>
          </p:nvPr>
        </p:nvSpPr>
        <p:spPr/>
        <p:txBody>
          <a:bodyPr>
            <a:normAutofit/>
          </a:bodyPr>
          <a:lstStyle/>
          <a:p>
            <a:r>
              <a:rPr lang="en-US" b="1" dirty="0"/>
              <a:t>Epidemiology</a:t>
            </a:r>
          </a:p>
          <a:p>
            <a:pPr lvl="1"/>
            <a:r>
              <a:rPr lang="en-US" dirty="0"/>
              <a:t>Peak incidence: &gt; 70 years</a:t>
            </a:r>
          </a:p>
          <a:p>
            <a:pPr lvl="1"/>
            <a:r>
              <a:rPr lang="en-US" dirty="0"/>
              <a:t>Sex: ♀ &gt; ♂</a:t>
            </a:r>
          </a:p>
          <a:p>
            <a:r>
              <a:rPr lang="en-US" b="1" dirty="0"/>
              <a:t>Mechanism of injury</a:t>
            </a:r>
            <a:r>
              <a:rPr lang="en-US" dirty="0"/>
              <a:t>:</a:t>
            </a:r>
            <a:r>
              <a:rPr lang="en-US" b="1" dirty="0"/>
              <a:t> </a:t>
            </a:r>
            <a:r>
              <a:rPr lang="en-US" sz="2400" dirty="0"/>
              <a:t>(most commonly due to)</a:t>
            </a:r>
          </a:p>
          <a:p>
            <a:pPr lvl="1"/>
            <a:r>
              <a:rPr lang="en-US" dirty="0"/>
              <a:t>Older adults: Fall onto greater trochanter/lateral hip</a:t>
            </a:r>
          </a:p>
          <a:p>
            <a:pPr lvl="1"/>
            <a:r>
              <a:rPr lang="en-US" dirty="0"/>
              <a:t>Children and young adults: high-speed trauma</a:t>
            </a:r>
          </a:p>
          <a:p>
            <a:pPr lvl="1"/>
            <a:r>
              <a:rPr lang="en-US" dirty="0"/>
              <a:t>Pathological fracture</a:t>
            </a:r>
          </a:p>
          <a:p>
            <a:r>
              <a:rPr lang="en-US" b="1" dirty="0"/>
              <a:t>Risk factors</a:t>
            </a:r>
          </a:p>
          <a:p>
            <a:pPr lvl="1"/>
            <a:r>
              <a:rPr lang="en-US" dirty="0"/>
              <a:t>Osteoporosis (Osteoporosis related fracture)</a:t>
            </a:r>
          </a:p>
          <a:p>
            <a:pPr lvl="1"/>
            <a:r>
              <a:rPr lang="en-US" dirty="0"/>
              <a:t>Low body weight</a:t>
            </a:r>
          </a:p>
          <a:p>
            <a:pPr lvl="1"/>
            <a:r>
              <a:rPr lang="en-US" dirty="0"/>
              <a:t>Poor nutrition (vitamin D deficiency or calcium deficiency)</a:t>
            </a:r>
          </a:p>
        </p:txBody>
      </p:sp>
    </p:spTree>
    <p:extLst>
      <p:ext uri="{BB962C8B-B14F-4D97-AF65-F5344CB8AC3E}">
        <p14:creationId xmlns:p14="http://schemas.microsoft.com/office/powerpoint/2010/main" val="625506537"/>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A0D5-3A35-0DD8-EC61-F29690632210}"/>
              </a:ext>
            </a:extLst>
          </p:cNvPr>
          <p:cNvSpPr>
            <a:spLocks noGrp="1"/>
          </p:cNvSpPr>
          <p:nvPr>
            <p:ph type="title"/>
          </p:nvPr>
        </p:nvSpPr>
        <p:spPr/>
        <p:txBody>
          <a:bodyPr/>
          <a:lstStyle/>
          <a:p>
            <a:r>
              <a:rPr lang="en-US" dirty="0"/>
              <a:t>Types of hip fractures</a:t>
            </a:r>
          </a:p>
        </p:txBody>
      </p:sp>
      <p:sp>
        <p:nvSpPr>
          <p:cNvPr id="3" name="Content Placeholder 2">
            <a:extLst>
              <a:ext uri="{FF2B5EF4-FFF2-40B4-BE49-F238E27FC236}">
                <a16:creationId xmlns:a16="http://schemas.microsoft.com/office/drawing/2014/main" id="{6B7C5048-22F6-4EF8-38BF-383AD391BE23}"/>
              </a:ext>
            </a:extLst>
          </p:cNvPr>
          <p:cNvSpPr>
            <a:spLocks noGrp="1"/>
          </p:cNvSpPr>
          <p:nvPr>
            <p:ph idx="1"/>
          </p:nvPr>
        </p:nvSpPr>
        <p:spPr>
          <a:xfrm>
            <a:off x="838200" y="1268082"/>
            <a:ext cx="7027428" cy="4871938"/>
          </a:xfrm>
        </p:spPr>
        <p:txBody>
          <a:bodyPr/>
          <a:lstStyle/>
          <a:p>
            <a:pPr marL="0" indent="0">
              <a:buNone/>
            </a:pPr>
            <a:r>
              <a:rPr lang="en-US" dirty="0"/>
              <a:t>Hip fractures are divided into:</a:t>
            </a:r>
          </a:p>
          <a:p>
            <a:r>
              <a:rPr lang="en-US" b="1" dirty="0"/>
              <a:t>Intracapsular</a:t>
            </a:r>
          </a:p>
          <a:p>
            <a:pPr lvl="1"/>
            <a:r>
              <a:rPr lang="en-US" dirty="0"/>
              <a:t>Femoral head</a:t>
            </a:r>
          </a:p>
          <a:p>
            <a:pPr lvl="1"/>
            <a:r>
              <a:rPr lang="en-US" dirty="0"/>
              <a:t>Femoral neck</a:t>
            </a:r>
          </a:p>
          <a:p>
            <a:r>
              <a:rPr lang="en-US" b="1" dirty="0"/>
              <a:t>Extracapsular</a:t>
            </a:r>
          </a:p>
          <a:p>
            <a:pPr lvl="1"/>
            <a:r>
              <a:rPr lang="en-US" dirty="0"/>
              <a:t>Trochanteric</a:t>
            </a:r>
          </a:p>
          <a:p>
            <a:pPr lvl="1"/>
            <a:r>
              <a:rPr lang="en-US" dirty="0"/>
              <a:t>Intertrochanteric</a:t>
            </a:r>
          </a:p>
          <a:p>
            <a:pPr lvl="1"/>
            <a:r>
              <a:rPr lang="en-US" dirty="0"/>
              <a:t>Subtrochanteric</a:t>
            </a:r>
          </a:p>
        </p:txBody>
      </p:sp>
      <p:pic>
        <p:nvPicPr>
          <p:cNvPr id="1026" name="Picture 2" descr="Typical fracture sites of the proximal femur">
            <a:extLst>
              <a:ext uri="{FF2B5EF4-FFF2-40B4-BE49-F238E27FC236}">
                <a16:creationId xmlns:a16="http://schemas.microsoft.com/office/drawing/2014/main" id="{D456E0E5-25F1-97F1-6A34-ED62254143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13"/>
          <a:stretch/>
        </p:blipFill>
        <p:spPr bwMode="auto">
          <a:xfrm>
            <a:off x="7865628" y="1268082"/>
            <a:ext cx="3488172" cy="4535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723101"/>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1004D-23EB-278F-E0D8-C0318B1515A5}"/>
              </a:ext>
            </a:extLst>
          </p:cNvPr>
          <p:cNvSpPr>
            <a:spLocks noGrp="1"/>
          </p:cNvSpPr>
          <p:nvPr>
            <p:ph type="title"/>
          </p:nvPr>
        </p:nvSpPr>
        <p:spPr/>
        <p:txBody>
          <a:bodyPr/>
          <a:lstStyle/>
          <a:p>
            <a:r>
              <a:rPr lang="en-US" dirty="0"/>
              <a:t>Femoral head fracture</a:t>
            </a:r>
          </a:p>
        </p:txBody>
      </p:sp>
      <p:sp>
        <p:nvSpPr>
          <p:cNvPr id="3" name="Content Placeholder 2">
            <a:extLst>
              <a:ext uri="{FF2B5EF4-FFF2-40B4-BE49-F238E27FC236}">
                <a16:creationId xmlns:a16="http://schemas.microsoft.com/office/drawing/2014/main" id="{0556F95B-E69D-AD91-F24E-4E5A587DA569}"/>
              </a:ext>
            </a:extLst>
          </p:cNvPr>
          <p:cNvSpPr>
            <a:spLocks noGrp="1"/>
          </p:cNvSpPr>
          <p:nvPr>
            <p:ph idx="1"/>
          </p:nvPr>
        </p:nvSpPr>
        <p:spPr>
          <a:xfrm>
            <a:off x="838200" y="1268082"/>
            <a:ext cx="10515600" cy="4937760"/>
          </a:xfrm>
        </p:spPr>
        <p:txBody>
          <a:bodyPr>
            <a:normAutofit/>
          </a:bodyPr>
          <a:lstStyle/>
          <a:p>
            <a:r>
              <a:rPr lang="en-US" b="1" dirty="0"/>
              <a:t>Occurrence</a:t>
            </a:r>
            <a:r>
              <a:rPr lang="en-US" dirty="0"/>
              <a:t>: uncommon but often associated with a posterior hip dislocation following a dashboard injury</a:t>
            </a:r>
          </a:p>
          <a:p>
            <a:r>
              <a:rPr lang="en-US" b="1" dirty="0"/>
              <a:t>Clinical features</a:t>
            </a:r>
          </a:p>
          <a:p>
            <a:pPr lvl="1"/>
            <a:r>
              <a:rPr lang="en-US" dirty="0"/>
              <a:t>Groin pain</a:t>
            </a:r>
          </a:p>
          <a:p>
            <a:pPr lvl="1"/>
            <a:r>
              <a:rPr lang="en-US" dirty="0"/>
              <a:t>Local swelling and ecchymosis</a:t>
            </a:r>
          </a:p>
          <a:p>
            <a:r>
              <a:rPr lang="en-US" b="1" dirty="0"/>
              <a:t>Diagnostics</a:t>
            </a:r>
          </a:p>
          <a:p>
            <a:pPr lvl="1"/>
            <a:r>
              <a:rPr lang="en-US" dirty="0"/>
              <a:t>Hip x-ray (AP with internal rotation and lateral view; should include the proximal thigh): abnormal trabecular pattern, cortical defects, shortening and angulation of the femoral neck</a:t>
            </a:r>
          </a:p>
          <a:p>
            <a:pPr lvl="1"/>
            <a:r>
              <a:rPr lang="en-US" dirty="0">
                <a:solidFill>
                  <a:srgbClr val="FF0000"/>
                </a:solidFill>
              </a:rPr>
              <a:t>X-rays of both hips should be made for comparison</a:t>
            </a:r>
          </a:p>
          <a:p>
            <a:pPr lvl="1"/>
            <a:r>
              <a:rPr lang="en-US" dirty="0"/>
              <a:t>MRI if findings are unclear or if an occult fracture  is suspected</a:t>
            </a:r>
          </a:p>
          <a:p>
            <a:pPr lvl="1"/>
            <a:r>
              <a:rPr lang="en-US" dirty="0"/>
              <a:t>Watch out for sciatic nerve injury in patients with femoral head fractures.</a:t>
            </a:r>
          </a:p>
        </p:txBody>
      </p:sp>
    </p:spTree>
    <p:extLst>
      <p:ext uri="{BB962C8B-B14F-4D97-AF65-F5344CB8AC3E}">
        <p14:creationId xmlns:p14="http://schemas.microsoft.com/office/powerpoint/2010/main" val="2637609216"/>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6C4E7-81DF-F2A5-0913-76380ADBE69F}"/>
              </a:ext>
            </a:extLst>
          </p:cNvPr>
          <p:cNvSpPr>
            <a:spLocks noGrp="1"/>
          </p:cNvSpPr>
          <p:nvPr>
            <p:ph type="title"/>
          </p:nvPr>
        </p:nvSpPr>
        <p:spPr/>
        <p:txBody>
          <a:bodyPr/>
          <a:lstStyle/>
          <a:p>
            <a:r>
              <a:rPr lang="en-US" dirty="0"/>
              <a:t>Femoral head fracture</a:t>
            </a:r>
          </a:p>
        </p:txBody>
      </p:sp>
      <p:sp>
        <p:nvSpPr>
          <p:cNvPr id="3" name="Content Placeholder 2">
            <a:extLst>
              <a:ext uri="{FF2B5EF4-FFF2-40B4-BE49-F238E27FC236}">
                <a16:creationId xmlns:a16="http://schemas.microsoft.com/office/drawing/2014/main" id="{F7485642-C1AE-BB77-243A-64EE436E4E8C}"/>
              </a:ext>
            </a:extLst>
          </p:cNvPr>
          <p:cNvSpPr>
            <a:spLocks noGrp="1"/>
          </p:cNvSpPr>
          <p:nvPr>
            <p:ph idx="1"/>
          </p:nvPr>
        </p:nvSpPr>
        <p:spPr>
          <a:xfrm>
            <a:off x="6514412" y="1268082"/>
            <a:ext cx="4839387" cy="4871938"/>
          </a:xfrm>
        </p:spPr>
        <p:txBody>
          <a:bodyPr/>
          <a:lstStyle/>
          <a:p>
            <a:pPr marL="0" indent="0" algn="ctr">
              <a:buNone/>
            </a:pPr>
            <a:r>
              <a:rPr lang="en-US" sz="3200" b="1" dirty="0"/>
              <a:t>Treatment</a:t>
            </a:r>
          </a:p>
          <a:p>
            <a:r>
              <a:rPr lang="en-US" dirty="0"/>
              <a:t>Type 1</a:t>
            </a:r>
          </a:p>
          <a:p>
            <a:pPr lvl="1"/>
            <a:r>
              <a:rPr lang="en-US" dirty="0"/>
              <a:t>Conservative: immobilization</a:t>
            </a:r>
          </a:p>
          <a:p>
            <a:pPr lvl="1"/>
            <a:r>
              <a:rPr lang="en-US" dirty="0"/>
              <a:t>Surgical: ORIF</a:t>
            </a:r>
          </a:p>
          <a:p>
            <a:r>
              <a:rPr lang="en-US" dirty="0"/>
              <a:t>Type 2</a:t>
            </a:r>
          </a:p>
          <a:p>
            <a:pPr lvl="1"/>
            <a:r>
              <a:rPr lang="en-US" dirty="0"/>
              <a:t>Surgical: ORIF</a:t>
            </a:r>
          </a:p>
          <a:p>
            <a:r>
              <a:rPr lang="en-US" dirty="0"/>
              <a:t>Type 3 &amp; 4</a:t>
            </a:r>
          </a:p>
          <a:p>
            <a:pPr lvl="1"/>
            <a:r>
              <a:rPr lang="en-US" dirty="0"/>
              <a:t>Children &amp; young adults: ORIF</a:t>
            </a:r>
          </a:p>
          <a:p>
            <a:pPr lvl="1"/>
            <a:r>
              <a:rPr lang="en-US" dirty="0"/>
              <a:t>Older adults or those with predispositions or instabilities: total hip replacement</a:t>
            </a:r>
          </a:p>
          <a:p>
            <a:pPr lvl="1"/>
            <a:endParaRPr lang="en-US" dirty="0"/>
          </a:p>
        </p:txBody>
      </p:sp>
      <p:pic>
        <p:nvPicPr>
          <p:cNvPr id="5" name="Picture 4">
            <a:extLst>
              <a:ext uri="{FF2B5EF4-FFF2-40B4-BE49-F238E27FC236}">
                <a16:creationId xmlns:a16="http://schemas.microsoft.com/office/drawing/2014/main" id="{57945D04-A9AC-3AAC-E50A-F980208081DE}"/>
              </a:ext>
            </a:extLst>
          </p:cNvPr>
          <p:cNvPicPr>
            <a:picLocks noChangeAspect="1"/>
          </p:cNvPicPr>
          <p:nvPr/>
        </p:nvPicPr>
        <p:blipFill>
          <a:blip r:embed="rId2"/>
          <a:stretch>
            <a:fillRect/>
          </a:stretch>
        </p:blipFill>
        <p:spPr>
          <a:xfrm>
            <a:off x="838200" y="1268082"/>
            <a:ext cx="5676213" cy="4871938"/>
          </a:xfrm>
          <a:prstGeom prst="rect">
            <a:avLst/>
          </a:prstGeom>
        </p:spPr>
      </p:pic>
    </p:spTree>
    <p:extLst>
      <p:ext uri="{BB962C8B-B14F-4D97-AF65-F5344CB8AC3E}">
        <p14:creationId xmlns:p14="http://schemas.microsoft.com/office/powerpoint/2010/main" val="248547583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878BC-056D-DEC4-15D1-248C219BBD98}"/>
              </a:ext>
            </a:extLst>
          </p:cNvPr>
          <p:cNvSpPr>
            <a:spLocks noGrp="1"/>
          </p:cNvSpPr>
          <p:nvPr>
            <p:ph type="title"/>
          </p:nvPr>
        </p:nvSpPr>
        <p:spPr/>
        <p:txBody>
          <a:bodyPr/>
          <a:lstStyle/>
          <a:p>
            <a:r>
              <a:rPr lang="en-US" dirty="0"/>
              <a:t>Femoral neck fracture</a:t>
            </a:r>
          </a:p>
        </p:txBody>
      </p:sp>
      <p:sp>
        <p:nvSpPr>
          <p:cNvPr id="3" name="Content Placeholder 2">
            <a:extLst>
              <a:ext uri="{FF2B5EF4-FFF2-40B4-BE49-F238E27FC236}">
                <a16:creationId xmlns:a16="http://schemas.microsoft.com/office/drawing/2014/main" id="{D755599E-CA20-9083-1686-FE76A2ECE452}"/>
              </a:ext>
            </a:extLst>
          </p:cNvPr>
          <p:cNvSpPr>
            <a:spLocks noGrp="1"/>
          </p:cNvSpPr>
          <p:nvPr>
            <p:ph idx="1"/>
          </p:nvPr>
        </p:nvSpPr>
        <p:spPr/>
        <p:txBody>
          <a:bodyPr/>
          <a:lstStyle/>
          <a:p>
            <a:r>
              <a:rPr lang="en-US" b="1" dirty="0"/>
              <a:t>Clinical features</a:t>
            </a:r>
          </a:p>
          <a:p>
            <a:pPr lvl="1"/>
            <a:r>
              <a:rPr lang="en-US" sz="2300" dirty="0"/>
              <a:t>Groin pain, </a:t>
            </a:r>
            <a:r>
              <a:rPr lang="en-US" sz="2300" dirty="0">
                <a:solidFill>
                  <a:srgbClr val="FF0000"/>
                </a:solidFill>
              </a:rPr>
              <a:t>Shortened</a:t>
            </a:r>
            <a:r>
              <a:rPr lang="en-US" sz="2300" dirty="0"/>
              <a:t> and </a:t>
            </a:r>
            <a:r>
              <a:rPr lang="en-US" sz="2300" dirty="0">
                <a:solidFill>
                  <a:srgbClr val="FF0000"/>
                </a:solidFill>
              </a:rPr>
              <a:t>externally rotated </a:t>
            </a:r>
            <a:r>
              <a:rPr lang="en-US" sz="2300" dirty="0"/>
              <a:t>leg, Minimal bruising </a:t>
            </a:r>
          </a:p>
          <a:p>
            <a:r>
              <a:rPr lang="en-US" b="1" dirty="0"/>
              <a:t>Diagnostics</a:t>
            </a:r>
          </a:p>
          <a:p>
            <a:pPr lvl="1"/>
            <a:r>
              <a:rPr lang="en-US" sz="2300" dirty="0"/>
              <a:t>X-ray (AP and lateral view of the pelvis with internal rotation of the affected limb)</a:t>
            </a:r>
          </a:p>
          <a:p>
            <a:pPr lvl="1"/>
            <a:r>
              <a:rPr lang="en-US" sz="2300" dirty="0"/>
              <a:t>MRI or bone scan if clinical suspicion is high despite absent findings on x-ray</a:t>
            </a:r>
          </a:p>
          <a:p>
            <a:r>
              <a:rPr lang="en-US" b="1" dirty="0"/>
              <a:t>Classification</a:t>
            </a:r>
          </a:p>
        </p:txBody>
      </p:sp>
      <p:pic>
        <p:nvPicPr>
          <p:cNvPr id="5" name="Picture 4">
            <a:extLst>
              <a:ext uri="{FF2B5EF4-FFF2-40B4-BE49-F238E27FC236}">
                <a16:creationId xmlns:a16="http://schemas.microsoft.com/office/drawing/2014/main" id="{C0A2478A-F100-AFC3-6C15-67EBF0270A7E}"/>
              </a:ext>
            </a:extLst>
          </p:cNvPr>
          <p:cNvPicPr>
            <a:picLocks noChangeAspect="1"/>
          </p:cNvPicPr>
          <p:nvPr/>
        </p:nvPicPr>
        <p:blipFill>
          <a:blip r:embed="rId2"/>
          <a:stretch>
            <a:fillRect/>
          </a:stretch>
        </p:blipFill>
        <p:spPr>
          <a:xfrm>
            <a:off x="838200" y="3943010"/>
            <a:ext cx="10515600" cy="2197010"/>
          </a:xfrm>
          <a:prstGeom prst="rect">
            <a:avLst/>
          </a:prstGeom>
        </p:spPr>
      </p:pic>
    </p:spTree>
    <p:extLst>
      <p:ext uri="{BB962C8B-B14F-4D97-AF65-F5344CB8AC3E}">
        <p14:creationId xmlns:p14="http://schemas.microsoft.com/office/powerpoint/2010/main" val="1654243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F6C8E-EBEB-EBE2-5C85-70A94637DBA6}"/>
              </a:ext>
            </a:extLst>
          </p:cNvPr>
          <p:cNvSpPr>
            <a:spLocks noGrp="1"/>
          </p:cNvSpPr>
          <p:nvPr>
            <p:ph type="title"/>
          </p:nvPr>
        </p:nvSpPr>
        <p:spPr/>
        <p:txBody>
          <a:bodyPr>
            <a:normAutofit fontScale="90000"/>
          </a:bodyPr>
          <a:lstStyle/>
          <a:p>
            <a:r>
              <a:rPr lang="en-US" dirty="0"/>
              <a:t>Approach to fracture (Stable patient (2ry survey))</a:t>
            </a:r>
          </a:p>
        </p:txBody>
      </p:sp>
      <p:sp>
        <p:nvSpPr>
          <p:cNvPr id="3" name="Content Placeholder 2">
            <a:extLst>
              <a:ext uri="{FF2B5EF4-FFF2-40B4-BE49-F238E27FC236}">
                <a16:creationId xmlns:a16="http://schemas.microsoft.com/office/drawing/2014/main" id="{BCB565A8-33AA-FBB4-2F50-18D5B94BC472}"/>
              </a:ext>
            </a:extLst>
          </p:cNvPr>
          <p:cNvSpPr>
            <a:spLocks noGrp="1"/>
          </p:cNvSpPr>
          <p:nvPr>
            <p:ph idx="1"/>
          </p:nvPr>
        </p:nvSpPr>
        <p:spPr>
          <a:xfrm>
            <a:off x="838200" y="1267702"/>
            <a:ext cx="10515600" cy="4871938"/>
          </a:xfrm>
        </p:spPr>
        <p:txBody>
          <a:bodyPr/>
          <a:lstStyle/>
          <a:p>
            <a:r>
              <a:rPr lang="en-US" dirty="0"/>
              <a:t>Clinical assessment</a:t>
            </a:r>
          </a:p>
          <a:p>
            <a:pPr marL="914400" lvl="1" indent="-457200">
              <a:buFont typeface="+mj-lt"/>
              <a:buAutoNum type="arabicPeriod"/>
            </a:pPr>
            <a:r>
              <a:rPr lang="en-US" b="1" dirty="0"/>
              <a:t>Pain management</a:t>
            </a:r>
            <a:r>
              <a:rPr lang="en-US" dirty="0"/>
              <a:t>: Support (Splint the patient) + Analgesia</a:t>
            </a:r>
          </a:p>
          <a:p>
            <a:pPr marL="914400" lvl="1" indent="-457200">
              <a:buFont typeface="+mj-lt"/>
              <a:buAutoNum type="arabicPeriod"/>
            </a:pPr>
            <a:r>
              <a:rPr lang="en-US" b="1" dirty="0"/>
              <a:t>Brief history</a:t>
            </a:r>
            <a:r>
              <a:rPr lang="en-US" dirty="0"/>
              <a:t>: Profile, Chief complain, Mechanism of injury, Past medical &amp; surgical</a:t>
            </a:r>
          </a:p>
          <a:p>
            <a:pPr marL="914400" lvl="1" indent="-457200">
              <a:buFont typeface="+mj-lt"/>
              <a:buAutoNum type="arabicPeriod"/>
            </a:pPr>
            <a:r>
              <a:rPr lang="en-US" b="1" dirty="0"/>
              <a:t>Physical exam</a:t>
            </a:r>
            <a:r>
              <a:rPr lang="en-US" dirty="0"/>
              <a:t>: </a:t>
            </a:r>
            <a:r>
              <a:rPr lang="en-US" dirty="0">
                <a:solidFill>
                  <a:srgbClr val="FF0000"/>
                </a:solidFill>
              </a:rPr>
              <a:t>L</a:t>
            </a:r>
            <a:r>
              <a:rPr lang="en-US" dirty="0"/>
              <a:t>azy </a:t>
            </a:r>
            <a:r>
              <a:rPr lang="en-US" dirty="0">
                <a:solidFill>
                  <a:srgbClr val="FF0000"/>
                </a:solidFill>
              </a:rPr>
              <a:t>F</a:t>
            </a:r>
            <a:r>
              <a:rPr lang="en-US" dirty="0"/>
              <a:t>at </a:t>
            </a:r>
            <a:r>
              <a:rPr lang="en-US" dirty="0">
                <a:solidFill>
                  <a:srgbClr val="FF0000"/>
                </a:solidFill>
              </a:rPr>
              <a:t>M</a:t>
            </a:r>
            <a:r>
              <a:rPr lang="en-US" dirty="0"/>
              <a:t>ice </a:t>
            </a:r>
            <a:r>
              <a:rPr lang="en-US" dirty="0">
                <a:solidFill>
                  <a:srgbClr val="FF0000"/>
                </a:solidFill>
              </a:rPr>
              <a:t>S</a:t>
            </a:r>
            <a:r>
              <a:rPr lang="en-US" dirty="0"/>
              <a:t>uck</a:t>
            </a:r>
          </a:p>
          <a:p>
            <a:pPr marL="1371600" lvl="2" indent="-457200">
              <a:buFont typeface="+mj-lt"/>
              <a:buAutoNum type="alphaUcPeriod"/>
            </a:pPr>
            <a:r>
              <a:rPr lang="en-US" b="1" dirty="0">
                <a:solidFill>
                  <a:srgbClr val="FF0000"/>
                </a:solidFill>
              </a:rPr>
              <a:t>L</a:t>
            </a:r>
            <a:r>
              <a:rPr lang="en-US" b="1" dirty="0"/>
              <a:t>ook</a:t>
            </a:r>
            <a:r>
              <a:rPr lang="en-US" dirty="0"/>
              <a:t>: </a:t>
            </a:r>
            <a:r>
              <a:rPr lang="en-US" altLang="zh-CN" dirty="0">
                <a:ea typeface="SimSun" panose="02010600030101010101" pitchFamily="2" charset="-122"/>
              </a:rPr>
              <a:t>Attitude</a:t>
            </a:r>
            <a:endParaRPr lang="en-US" b="1" dirty="0"/>
          </a:p>
          <a:p>
            <a:pPr marL="1371600" lvl="2" indent="-457200">
              <a:buFont typeface="+mj-lt"/>
              <a:buAutoNum type="alphaUcPeriod"/>
            </a:pPr>
            <a:r>
              <a:rPr lang="en-US" b="1" dirty="0">
                <a:solidFill>
                  <a:srgbClr val="FF0000"/>
                </a:solidFill>
              </a:rPr>
              <a:t>F</a:t>
            </a:r>
            <a:r>
              <a:rPr lang="en-US" b="1" dirty="0"/>
              <a:t>eel</a:t>
            </a:r>
            <a:r>
              <a:rPr lang="en-US" dirty="0"/>
              <a:t>: Assess for </a:t>
            </a:r>
            <a:r>
              <a:rPr lang="en-US" dirty="0">
                <a:solidFill>
                  <a:srgbClr val="FF0000"/>
                </a:solidFill>
              </a:rPr>
              <a:t>neurovascular compromise</a:t>
            </a:r>
            <a:r>
              <a:rPr lang="en-US" dirty="0"/>
              <a:t> and </a:t>
            </a:r>
            <a:r>
              <a:rPr lang="en-US" dirty="0">
                <a:solidFill>
                  <a:srgbClr val="FF0000"/>
                </a:solidFill>
              </a:rPr>
              <a:t>compartment syndrome</a:t>
            </a:r>
            <a:r>
              <a:rPr lang="en-US" dirty="0"/>
              <a:t> with the </a:t>
            </a:r>
            <a:r>
              <a:rPr lang="en-US" b="1" dirty="0">
                <a:solidFill>
                  <a:srgbClr val="FF0000"/>
                </a:solidFill>
              </a:rPr>
              <a:t>6Ps</a:t>
            </a:r>
            <a:r>
              <a:rPr lang="en-US" dirty="0"/>
              <a:t>: pain, pallor, pulselessness, paresthesia, paralysis, and </a:t>
            </a:r>
            <a:r>
              <a:rPr lang="en-US" dirty="0" err="1"/>
              <a:t>poikilothermia</a:t>
            </a:r>
            <a:endParaRPr lang="en-US" dirty="0"/>
          </a:p>
          <a:p>
            <a:pPr marL="1371600" lvl="2" indent="-457200">
              <a:buFont typeface="+mj-lt"/>
              <a:buAutoNum type="alphaUcPeriod"/>
            </a:pPr>
            <a:r>
              <a:rPr lang="en-US" b="1" dirty="0">
                <a:solidFill>
                  <a:srgbClr val="FF0000"/>
                </a:solidFill>
              </a:rPr>
              <a:t>M</a:t>
            </a:r>
            <a:r>
              <a:rPr lang="en-US" b="1" dirty="0"/>
              <a:t>ove</a:t>
            </a:r>
            <a:r>
              <a:rPr lang="en-US" altLang="zh-CN" dirty="0">
                <a:ea typeface="SimSun" panose="02010600030101010101" pitchFamily="2" charset="-122"/>
              </a:rPr>
              <a:t>: Decreased range of motion</a:t>
            </a:r>
            <a:endParaRPr lang="en-US" b="1" dirty="0"/>
          </a:p>
          <a:p>
            <a:pPr marL="1371600" lvl="2" indent="-457200">
              <a:buFont typeface="+mj-lt"/>
              <a:buAutoNum type="alphaUcPeriod"/>
            </a:pPr>
            <a:r>
              <a:rPr lang="en-US" b="1" dirty="0">
                <a:solidFill>
                  <a:srgbClr val="FF0000"/>
                </a:solidFill>
              </a:rPr>
              <a:t>S</a:t>
            </a:r>
            <a:r>
              <a:rPr lang="en-US" b="1" dirty="0"/>
              <a:t>pecial</a:t>
            </a:r>
            <a:r>
              <a:rPr lang="en-US" dirty="0"/>
              <a:t> </a:t>
            </a:r>
            <a:r>
              <a:rPr lang="en-US" b="1" dirty="0"/>
              <a:t>tests</a:t>
            </a:r>
          </a:p>
          <a:p>
            <a:r>
              <a:rPr lang="en-US" dirty="0"/>
              <a:t>Imaging</a:t>
            </a:r>
          </a:p>
          <a:p>
            <a:r>
              <a:rPr lang="en-US" dirty="0"/>
              <a:t>Management: Reduction </a:t>
            </a:r>
            <a:r>
              <a:rPr lang="en-US" dirty="0">
                <a:latin typeface="Arial" panose="020B0604020202020204" pitchFamily="34" charset="0"/>
                <a:cs typeface="Arial" panose="020B0604020202020204" pitchFamily="34" charset="0"/>
              </a:rPr>
              <a:t>→ </a:t>
            </a:r>
            <a:r>
              <a:rPr lang="en-US" dirty="0"/>
              <a:t>Fixation </a:t>
            </a:r>
            <a:r>
              <a:rPr lang="en-US" dirty="0">
                <a:latin typeface="Arial" panose="020B0604020202020204" pitchFamily="34" charset="0"/>
                <a:cs typeface="Arial" panose="020B0604020202020204" pitchFamily="34" charset="0"/>
              </a:rPr>
              <a:t>→ </a:t>
            </a:r>
            <a:r>
              <a:rPr lang="en-US" dirty="0"/>
              <a:t>Early rehabilitation</a:t>
            </a:r>
          </a:p>
        </p:txBody>
      </p:sp>
    </p:spTree>
    <p:extLst>
      <p:ext uri="{BB962C8B-B14F-4D97-AF65-F5344CB8AC3E}">
        <p14:creationId xmlns:p14="http://schemas.microsoft.com/office/powerpoint/2010/main" val="1037754172"/>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49AD7-6CDC-E8F0-F3EE-F09C055C3993}"/>
              </a:ext>
            </a:extLst>
          </p:cNvPr>
          <p:cNvSpPr>
            <a:spLocks noGrp="1"/>
          </p:cNvSpPr>
          <p:nvPr>
            <p:ph type="title"/>
          </p:nvPr>
        </p:nvSpPr>
        <p:spPr/>
        <p:txBody>
          <a:bodyPr/>
          <a:lstStyle/>
          <a:p>
            <a:r>
              <a:rPr lang="en-US" dirty="0"/>
              <a:t>Femoral neck fracture</a:t>
            </a:r>
          </a:p>
        </p:txBody>
      </p:sp>
      <p:pic>
        <p:nvPicPr>
          <p:cNvPr id="7" name="Content Placeholder 6">
            <a:extLst>
              <a:ext uri="{FF2B5EF4-FFF2-40B4-BE49-F238E27FC236}">
                <a16:creationId xmlns:a16="http://schemas.microsoft.com/office/drawing/2014/main" id="{8717073E-4DE2-F43E-1C21-D2045C3A2646}"/>
              </a:ext>
            </a:extLst>
          </p:cNvPr>
          <p:cNvPicPr>
            <a:picLocks noGrp="1" noChangeAspect="1"/>
          </p:cNvPicPr>
          <p:nvPr>
            <p:ph idx="1"/>
          </p:nvPr>
        </p:nvPicPr>
        <p:blipFill>
          <a:blip r:embed="rId2"/>
          <a:stretch>
            <a:fillRect/>
          </a:stretch>
        </p:blipFill>
        <p:spPr>
          <a:xfrm>
            <a:off x="2523069" y="1218390"/>
            <a:ext cx="7145862" cy="5415676"/>
          </a:xfrm>
          <a:prstGeom prst="rect">
            <a:avLst/>
          </a:prstGeom>
        </p:spPr>
      </p:pic>
    </p:spTree>
    <p:extLst>
      <p:ext uri="{BB962C8B-B14F-4D97-AF65-F5344CB8AC3E}">
        <p14:creationId xmlns:p14="http://schemas.microsoft.com/office/powerpoint/2010/main" val="1878496138"/>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632D1-2957-6D6D-4884-A77CAF15DCDF}"/>
              </a:ext>
            </a:extLst>
          </p:cNvPr>
          <p:cNvSpPr>
            <a:spLocks noGrp="1"/>
          </p:cNvSpPr>
          <p:nvPr>
            <p:ph type="title"/>
          </p:nvPr>
        </p:nvSpPr>
        <p:spPr/>
        <p:txBody>
          <a:bodyPr/>
          <a:lstStyle/>
          <a:p>
            <a:r>
              <a:rPr lang="en-US" dirty="0"/>
              <a:t>Femoral neck fracture</a:t>
            </a:r>
          </a:p>
        </p:txBody>
      </p:sp>
      <p:sp>
        <p:nvSpPr>
          <p:cNvPr id="3" name="Content Placeholder 2">
            <a:extLst>
              <a:ext uri="{FF2B5EF4-FFF2-40B4-BE49-F238E27FC236}">
                <a16:creationId xmlns:a16="http://schemas.microsoft.com/office/drawing/2014/main" id="{2788EACA-2C56-04A8-F4A5-AE796E9665B6}"/>
              </a:ext>
            </a:extLst>
          </p:cNvPr>
          <p:cNvSpPr>
            <a:spLocks noGrp="1"/>
          </p:cNvSpPr>
          <p:nvPr>
            <p:ph idx="1"/>
          </p:nvPr>
        </p:nvSpPr>
        <p:spPr/>
        <p:txBody>
          <a:bodyPr/>
          <a:lstStyle/>
          <a:p>
            <a:r>
              <a:rPr lang="en-US" dirty="0"/>
              <a:t>Conservative management</a:t>
            </a:r>
          </a:p>
          <a:p>
            <a:pPr lvl="1"/>
            <a:r>
              <a:rPr lang="en-US" dirty="0"/>
              <a:t>Indication: stable, nondisplaced fractures, especially abduction fractures , mostly in debilitated patients</a:t>
            </a:r>
          </a:p>
          <a:p>
            <a:pPr lvl="1"/>
            <a:r>
              <a:rPr lang="en-US" dirty="0"/>
              <a:t>Methods</a:t>
            </a:r>
          </a:p>
          <a:p>
            <a:pPr lvl="2"/>
            <a:r>
              <a:rPr lang="en-US" dirty="0"/>
              <a:t>Temporary bed rest or use of crutches followed by mobilization with physical therapy</a:t>
            </a:r>
          </a:p>
          <a:p>
            <a:pPr lvl="2"/>
            <a:r>
              <a:rPr lang="en-US" dirty="0"/>
              <a:t>Venous thromboembolism prophylaxis</a:t>
            </a:r>
          </a:p>
          <a:p>
            <a:r>
              <a:rPr lang="en-US" dirty="0"/>
              <a:t>Surgical therapy (usually within 72 hours) is indicated for unstable fractures, typically adduction fractures, and fragment dislocation</a:t>
            </a:r>
          </a:p>
          <a:p>
            <a:pPr lvl="1"/>
            <a:r>
              <a:rPr lang="en-US" dirty="0"/>
              <a:t>For children and young adults</a:t>
            </a:r>
          </a:p>
          <a:p>
            <a:pPr lvl="2"/>
            <a:r>
              <a:rPr lang="en-US" dirty="0"/>
              <a:t>Attempt preservation of the femoral head</a:t>
            </a:r>
          </a:p>
          <a:p>
            <a:pPr lvl="2"/>
            <a:r>
              <a:rPr lang="en-US" dirty="0"/>
              <a:t>Early open reduction internal fixation (ORIF)(within 6 hours) </a:t>
            </a:r>
          </a:p>
          <a:p>
            <a:pPr lvl="1"/>
            <a:r>
              <a:rPr lang="en-US" dirty="0"/>
              <a:t>For older adults: total hip replacement (THR) or hip hemiarthroplasty</a:t>
            </a:r>
          </a:p>
          <a:p>
            <a:endParaRPr lang="en-US" dirty="0"/>
          </a:p>
        </p:txBody>
      </p:sp>
    </p:spTree>
    <p:extLst>
      <p:ext uri="{BB962C8B-B14F-4D97-AF65-F5344CB8AC3E}">
        <p14:creationId xmlns:p14="http://schemas.microsoft.com/office/powerpoint/2010/main" val="3658183922"/>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F03A4-01D4-E645-BADA-441F8A560CB3}"/>
              </a:ext>
            </a:extLst>
          </p:cNvPr>
          <p:cNvSpPr>
            <a:spLocks noGrp="1"/>
          </p:cNvSpPr>
          <p:nvPr>
            <p:ph type="title"/>
          </p:nvPr>
        </p:nvSpPr>
        <p:spPr/>
        <p:txBody>
          <a:bodyPr>
            <a:normAutofit fontScale="90000"/>
          </a:bodyPr>
          <a:lstStyle/>
          <a:p>
            <a:r>
              <a:rPr lang="en-US" dirty="0"/>
              <a:t>Garden’s classification of femur neck fracture ?</a:t>
            </a:r>
          </a:p>
        </p:txBody>
      </p:sp>
      <p:sp>
        <p:nvSpPr>
          <p:cNvPr id="3" name="Content Placeholder 2">
            <a:extLst>
              <a:ext uri="{FF2B5EF4-FFF2-40B4-BE49-F238E27FC236}">
                <a16:creationId xmlns:a16="http://schemas.microsoft.com/office/drawing/2014/main" id="{A03912D9-ED5C-3714-70D5-ADF777B4B334}"/>
              </a:ext>
            </a:extLst>
          </p:cNvPr>
          <p:cNvSpPr>
            <a:spLocks noGrp="1"/>
          </p:cNvSpPr>
          <p:nvPr>
            <p:ph idx="1"/>
          </p:nvPr>
        </p:nvSpPr>
        <p:spPr>
          <a:xfrm>
            <a:off x="1315616" y="1268082"/>
            <a:ext cx="10038184" cy="4871938"/>
          </a:xfrm>
        </p:spPr>
        <p:txBody>
          <a:bodyPr>
            <a:normAutofit/>
          </a:bodyPr>
          <a:lstStyle/>
          <a:p>
            <a:pPr marL="514350" indent="-514350">
              <a:buFont typeface="+mj-lt"/>
              <a:buAutoNum type="alphaLcPeriod"/>
            </a:pPr>
            <a:r>
              <a:rPr lang="en-US" sz="3200" dirty="0"/>
              <a:t>Type 1</a:t>
            </a:r>
          </a:p>
          <a:p>
            <a:pPr marL="514350" indent="-514350">
              <a:buFont typeface="+mj-lt"/>
              <a:buAutoNum type="alphaLcPeriod"/>
            </a:pPr>
            <a:r>
              <a:rPr lang="en-US" sz="3200" dirty="0"/>
              <a:t>Type 2</a:t>
            </a:r>
          </a:p>
          <a:p>
            <a:pPr marL="514350" indent="-514350">
              <a:buFont typeface="+mj-lt"/>
              <a:buAutoNum type="alphaLcPeriod"/>
            </a:pPr>
            <a:r>
              <a:rPr lang="en-US" sz="3200" dirty="0">
                <a:solidFill>
                  <a:srgbClr val="FF0000"/>
                </a:solidFill>
              </a:rPr>
              <a:t>Type 3</a:t>
            </a:r>
          </a:p>
          <a:p>
            <a:pPr marL="514350" indent="-514350">
              <a:buFont typeface="+mj-lt"/>
              <a:buAutoNum type="alphaLcPeriod"/>
            </a:pPr>
            <a:r>
              <a:rPr lang="en-US" sz="3200" dirty="0"/>
              <a:t>Type 4</a:t>
            </a:r>
          </a:p>
          <a:p>
            <a:pPr marL="514350" indent="-514350">
              <a:buFont typeface="+mj-lt"/>
              <a:buAutoNum type="alphaLcPeriod"/>
            </a:pPr>
            <a:r>
              <a:rPr lang="en-US" sz="3200" dirty="0"/>
              <a:t>Type 5</a:t>
            </a:r>
          </a:p>
        </p:txBody>
      </p:sp>
      <p:pic>
        <p:nvPicPr>
          <p:cNvPr id="4" name="Picture 4" descr="C:\Users\Toshiba\Downloads\fracture-neck-femur.jpg">
            <a:extLst>
              <a:ext uri="{FF2B5EF4-FFF2-40B4-BE49-F238E27FC236}">
                <a16:creationId xmlns:a16="http://schemas.microsoft.com/office/drawing/2014/main" id="{3F80FE88-8B87-8EE1-01F2-1EC26C8F84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28"/>
          <a:stretch/>
        </p:blipFill>
        <p:spPr bwMode="auto">
          <a:xfrm>
            <a:off x="8061649" y="1268082"/>
            <a:ext cx="3292151" cy="38730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D918028-956E-0E7C-4D3D-1D10B724E51B}"/>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72450743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DE425-F41C-B396-69D1-7C1A9EB0586B}"/>
              </a:ext>
            </a:extLst>
          </p:cNvPr>
          <p:cNvSpPr>
            <a:spLocks noGrp="1"/>
          </p:cNvSpPr>
          <p:nvPr>
            <p:ph type="title"/>
          </p:nvPr>
        </p:nvSpPr>
        <p:spPr/>
        <p:txBody>
          <a:bodyPr/>
          <a:lstStyle/>
          <a:p>
            <a:r>
              <a:rPr lang="en-US" dirty="0"/>
              <a:t>Trochanteric fracture</a:t>
            </a:r>
          </a:p>
        </p:txBody>
      </p:sp>
      <p:sp>
        <p:nvSpPr>
          <p:cNvPr id="3" name="Content Placeholder 2">
            <a:extLst>
              <a:ext uri="{FF2B5EF4-FFF2-40B4-BE49-F238E27FC236}">
                <a16:creationId xmlns:a16="http://schemas.microsoft.com/office/drawing/2014/main" id="{4D00AF79-D4DD-1E87-B6B9-6CFF025D2FFD}"/>
              </a:ext>
            </a:extLst>
          </p:cNvPr>
          <p:cNvSpPr>
            <a:spLocks noGrp="1"/>
          </p:cNvSpPr>
          <p:nvPr>
            <p:ph idx="1"/>
          </p:nvPr>
        </p:nvSpPr>
        <p:spPr>
          <a:xfrm>
            <a:off x="838201" y="1268082"/>
            <a:ext cx="7783286" cy="4871938"/>
          </a:xfrm>
        </p:spPr>
        <p:txBody>
          <a:bodyPr>
            <a:normAutofit fontScale="92500"/>
          </a:bodyPr>
          <a:lstStyle/>
          <a:p>
            <a:r>
              <a:rPr lang="en-US" b="1" dirty="0"/>
              <a:t>Clinical features</a:t>
            </a:r>
          </a:p>
          <a:p>
            <a:pPr lvl="1"/>
            <a:r>
              <a:rPr lang="en-US" dirty="0"/>
              <a:t>A </a:t>
            </a:r>
            <a:r>
              <a:rPr lang="en-US" dirty="0">
                <a:solidFill>
                  <a:srgbClr val="FF0000"/>
                </a:solidFill>
              </a:rPr>
              <a:t>greater trochanter fracture </a:t>
            </a:r>
            <a:r>
              <a:rPr lang="en-US" dirty="0"/>
              <a:t>is suggested by local pain exacerbated by abduction</a:t>
            </a:r>
          </a:p>
          <a:p>
            <a:pPr lvl="1"/>
            <a:r>
              <a:rPr lang="en-US" dirty="0"/>
              <a:t>A </a:t>
            </a:r>
            <a:r>
              <a:rPr lang="en-US" dirty="0">
                <a:solidFill>
                  <a:srgbClr val="FF0000"/>
                </a:solidFill>
              </a:rPr>
              <a:t>lesser trochanter fracture </a:t>
            </a:r>
            <a:r>
              <a:rPr lang="en-US" dirty="0"/>
              <a:t>presents with groin pain, which radiates to the knee or posterior thigh, and worsens with hip flexion and rotation</a:t>
            </a:r>
          </a:p>
          <a:p>
            <a:r>
              <a:rPr lang="en-US" b="1" dirty="0"/>
              <a:t>Diagnostics</a:t>
            </a:r>
          </a:p>
          <a:p>
            <a:pPr lvl="1"/>
            <a:r>
              <a:rPr lang="en-US" dirty="0"/>
              <a:t>X-ray showing avulsion of the greater or lesser trochanter </a:t>
            </a:r>
          </a:p>
          <a:p>
            <a:pPr lvl="1"/>
            <a:r>
              <a:rPr lang="en-US" dirty="0"/>
              <a:t>MRI if a pathological fracture is suspected )</a:t>
            </a:r>
          </a:p>
          <a:p>
            <a:r>
              <a:rPr lang="en-US" b="1" dirty="0"/>
              <a:t>Treatment</a:t>
            </a:r>
          </a:p>
          <a:p>
            <a:pPr lvl="1"/>
            <a:r>
              <a:rPr lang="en-US" dirty="0"/>
              <a:t>Most heal with conservative treatment (e.g., </a:t>
            </a:r>
            <a:r>
              <a:rPr lang="en-US" dirty="0" err="1"/>
              <a:t>nonweightbearing</a:t>
            </a:r>
            <a:r>
              <a:rPr lang="en-US" dirty="0"/>
              <a:t>)</a:t>
            </a:r>
          </a:p>
          <a:p>
            <a:pPr lvl="1"/>
            <a:r>
              <a:rPr lang="en-US" dirty="0"/>
              <a:t>Surgical repair for displaced fractures (&gt; 1 cm)</a:t>
            </a:r>
          </a:p>
        </p:txBody>
      </p:sp>
      <p:pic>
        <p:nvPicPr>
          <p:cNvPr id="3074" name="Picture 2" descr="Pertrochanteric femoral fracture">
            <a:extLst>
              <a:ext uri="{FF2B5EF4-FFF2-40B4-BE49-F238E27FC236}">
                <a16:creationId xmlns:a16="http://schemas.microsoft.com/office/drawing/2014/main" id="{EA72CECB-AC30-F6F4-943C-AC8AF1A9E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7311" y="1268082"/>
            <a:ext cx="2636489" cy="40503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86360"/>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DA1F0-8B0F-8916-405D-FC5D27F0E1D3}"/>
              </a:ext>
            </a:extLst>
          </p:cNvPr>
          <p:cNvSpPr>
            <a:spLocks noGrp="1"/>
          </p:cNvSpPr>
          <p:nvPr>
            <p:ph type="title"/>
          </p:nvPr>
        </p:nvSpPr>
        <p:spPr/>
        <p:txBody>
          <a:bodyPr/>
          <a:lstStyle/>
          <a:p>
            <a:r>
              <a:rPr lang="en-US" dirty="0"/>
              <a:t>Intertrochanteric fracture</a:t>
            </a:r>
          </a:p>
        </p:txBody>
      </p:sp>
      <p:sp>
        <p:nvSpPr>
          <p:cNvPr id="3" name="Content Placeholder 2">
            <a:extLst>
              <a:ext uri="{FF2B5EF4-FFF2-40B4-BE49-F238E27FC236}">
                <a16:creationId xmlns:a16="http://schemas.microsoft.com/office/drawing/2014/main" id="{3D87A419-9329-C4D7-D445-25A8A6CBF336}"/>
              </a:ext>
            </a:extLst>
          </p:cNvPr>
          <p:cNvSpPr>
            <a:spLocks noGrp="1"/>
          </p:cNvSpPr>
          <p:nvPr>
            <p:ph idx="1"/>
          </p:nvPr>
        </p:nvSpPr>
        <p:spPr>
          <a:xfrm>
            <a:off x="838200" y="1268082"/>
            <a:ext cx="7102151" cy="4871938"/>
          </a:xfrm>
        </p:spPr>
        <p:txBody>
          <a:bodyPr/>
          <a:lstStyle/>
          <a:p>
            <a:r>
              <a:rPr lang="en-US" b="1" dirty="0"/>
              <a:t>Clinical features</a:t>
            </a:r>
          </a:p>
          <a:p>
            <a:pPr lvl="1"/>
            <a:r>
              <a:rPr lang="en-US" dirty="0"/>
              <a:t>Hip pain and swelling</a:t>
            </a:r>
          </a:p>
          <a:p>
            <a:pPr lvl="1"/>
            <a:r>
              <a:rPr lang="en-US" dirty="0"/>
              <a:t>Shortened and externally rotated leg</a:t>
            </a:r>
          </a:p>
          <a:p>
            <a:pPr lvl="1"/>
            <a:r>
              <a:rPr lang="en-US" dirty="0"/>
              <a:t>Significant ecchymosis </a:t>
            </a:r>
          </a:p>
          <a:p>
            <a:pPr lvl="1"/>
            <a:r>
              <a:rPr lang="en-US" dirty="0"/>
              <a:t>Often associated with other injuries (e.g., other extremity fractures)</a:t>
            </a:r>
          </a:p>
          <a:p>
            <a:r>
              <a:rPr lang="en-US" b="1" dirty="0"/>
              <a:t>Diagnostics</a:t>
            </a:r>
          </a:p>
          <a:p>
            <a:pPr lvl="1"/>
            <a:r>
              <a:rPr lang="en-US" dirty="0"/>
              <a:t>X-ray (AP view with maximal internal rotation and lateral view): proximal femur fracture between the greater and lesser trochanters </a:t>
            </a:r>
          </a:p>
          <a:p>
            <a:pPr lvl="1"/>
            <a:r>
              <a:rPr lang="en-US" dirty="0"/>
              <a:t>MRI if a pathological fracture is suspected</a:t>
            </a:r>
          </a:p>
        </p:txBody>
      </p:sp>
      <p:pic>
        <p:nvPicPr>
          <p:cNvPr id="5122" name="Picture 2" descr="Intertrochanteric femoral fracture">
            <a:extLst>
              <a:ext uri="{FF2B5EF4-FFF2-40B4-BE49-F238E27FC236}">
                <a16:creationId xmlns:a16="http://schemas.microsoft.com/office/drawing/2014/main" id="{0A705711-8FA9-4EBF-A9F7-F9E46CA55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3064" y="1268083"/>
            <a:ext cx="3280736" cy="4582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68832"/>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7BDD3-97DA-CC4F-4536-D5E31D50F641}"/>
              </a:ext>
            </a:extLst>
          </p:cNvPr>
          <p:cNvSpPr>
            <a:spLocks noGrp="1"/>
          </p:cNvSpPr>
          <p:nvPr>
            <p:ph type="title"/>
          </p:nvPr>
        </p:nvSpPr>
        <p:spPr/>
        <p:txBody>
          <a:bodyPr/>
          <a:lstStyle/>
          <a:p>
            <a:r>
              <a:rPr lang="en-US" dirty="0"/>
              <a:t>Intertrochanteric fracture</a:t>
            </a:r>
          </a:p>
        </p:txBody>
      </p:sp>
      <p:sp>
        <p:nvSpPr>
          <p:cNvPr id="3" name="Content Placeholder 2">
            <a:extLst>
              <a:ext uri="{FF2B5EF4-FFF2-40B4-BE49-F238E27FC236}">
                <a16:creationId xmlns:a16="http://schemas.microsoft.com/office/drawing/2014/main" id="{ADDF5479-1E60-E974-970C-F4DCE132FC24}"/>
              </a:ext>
            </a:extLst>
          </p:cNvPr>
          <p:cNvSpPr>
            <a:spLocks noGrp="1"/>
          </p:cNvSpPr>
          <p:nvPr>
            <p:ph idx="1"/>
          </p:nvPr>
        </p:nvSpPr>
        <p:spPr>
          <a:xfrm>
            <a:off x="838200" y="1268082"/>
            <a:ext cx="6980853" cy="4871938"/>
          </a:xfrm>
        </p:spPr>
        <p:txBody>
          <a:bodyPr/>
          <a:lstStyle/>
          <a:p>
            <a:r>
              <a:rPr lang="en-US" b="1" dirty="0"/>
              <a:t>Treatment</a:t>
            </a:r>
          </a:p>
          <a:p>
            <a:pPr lvl="1"/>
            <a:r>
              <a:rPr lang="en-US" dirty="0"/>
              <a:t>Nonsurgical approach for high-risk patients </a:t>
            </a:r>
          </a:p>
          <a:p>
            <a:pPr lvl="1"/>
            <a:r>
              <a:rPr lang="en-US" dirty="0"/>
              <a:t>Surgery</a:t>
            </a:r>
          </a:p>
          <a:p>
            <a:pPr lvl="2"/>
            <a:r>
              <a:rPr lang="en-US" sz="2400" dirty="0"/>
              <a:t>Dynamic hip screw (DHS) for stable fractures </a:t>
            </a:r>
          </a:p>
          <a:p>
            <a:pPr lvl="2"/>
            <a:r>
              <a:rPr lang="en-US" sz="2400" dirty="0"/>
              <a:t>Intramedullary nail (Gamma nail) for stable or unstable fractures, fractures extending into the subtrochanteric region, or reverse oblique fractures </a:t>
            </a:r>
          </a:p>
          <a:p>
            <a:pPr lvl="2"/>
            <a:r>
              <a:rPr lang="en-US" sz="2400" dirty="0"/>
              <a:t>Arthroplasty may be considered for comminuted fractures, pathological fractures, or if other surgical modalities fail.</a:t>
            </a:r>
          </a:p>
          <a:p>
            <a:endParaRPr lang="en-US" dirty="0"/>
          </a:p>
        </p:txBody>
      </p:sp>
      <p:pic>
        <p:nvPicPr>
          <p:cNvPr id="6" name="object 8">
            <a:extLst>
              <a:ext uri="{FF2B5EF4-FFF2-40B4-BE49-F238E27FC236}">
                <a16:creationId xmlns:a16="http://schemas.microsoft.com/office/drawing/2014/main" id="{F6E90F63-72C8-395F-FEA9-084467A83BE7}"/>
              </a:ext>
            </a:extLst>
          </p:cNvPr>
          <p:cNvPicPr>
            <a:picLocks/>
          </p:cNvPicPr>
          <p:nvPr/>
        </p:nvPicPr>
        <p:blipFill>
          <a:blip r:embed="rId2" cstate="print"/>
          <a:stretch>
            <a:fillRect/>
          </a:stretch>
        </p:blipFill>
        <p:spPr>
          <a:xfrm>
            <a:off x="7989896" y="1305026"/>
            <a:ext cx="3363904" cy="41611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1456839"/>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4C7F6-74B2-C2AA-B456-3D95B02899F7}"/>
              </a:ext>
            </a:extLst>
          </p:cNvPr>
          <p:cNvSpPr>
            <a:spLocks noGrp="1"/>
          </p:cNvSpPr>
          <p:nvPr>
            <p:ph type="title"/>
          </p:nvPr>
        </p:nvSpPr>
        <p:spPr/>
        <p:txBody>
          <a:bodyPr/>
          <a:lstStyle/>
          <a:p>
            <a:r>
              <a:rPr lang="en-US" dirty="0"/>
              <a:t>Name of the fracture and it’s management</a:t>
            </a:r>
          </a:p>
        </p:txBody>
      </p:sp>
      <p:sp>
        <p:nvSpPr>
          <p:cNvPr id="3" name="Content Placeholder 2">
            <a:extLst>
              <a:ext uri="{FF2B5EF4-FFF2-40B4-BE49-F238E27FC236}">
                <a16:creationId xmlns:a16="http://schemas.microsoft.com/office/drawing/2014/main" id="{DDCD2F5D-B9FD-9E08-4B59-55C17541CFB9}"/>
              </a:ext>
            </a:extLst>
          </p:cNvPr>
          <p:cNvSpPr>
            <a:spLocks noGrp="1"/>
          </p:cNvSpPr>
          <p:nvPr>
            <p:ph idx="1"/>
          </p:nvPr>
        </p:nvSpPr>
        <p:spPr/>
        <p:txBody>
          <a:bodyPr/>
          <a:lstStyle/>
          <a:p>
            <a:r>
              <a:rPr lang="en-US" dirty="0">
                <a:effectLst/>
              </a:rPr>
              <a:t>Femur Neck fracture, Hip replacement</a:t>
            </a:r>
          </a:p>
          <a:p>
            <a:r>
              <a:rPr lang="en-US" dirty="0">
                <a:effectLst/>
              </a:rPr>
              <a:t>Femur Neck fracture, Fixation with plate and screws</a:t>
            </a:r>
          </a:p>
          <a:p>
            <a:r>
              <a:rPr lang="en-US" dirty="0" err="1">
                <a:effectLst/>
              </a:rPr>
              <a:t>lntertrochanteric</a:t>
            </a:r>
            <a:r>
              <a:rPr lang="en-US" dirty="0">
                <a:effectLst/>
              </a:rPr>
              <a:t> fracture, partial hip replacement</a:t>
            </a:r>
          </a:p>
          <a:p>
            <a:r>
              <a:rPr lang="en-US" dirty="0">
                <a:solidFill>
                  <a:srgbClr val="FF0000"/>
                </a:solidFill>
                <a:effectLst/>
              </a:rPr>
              <a:t>intertrochanteric fracture, Fixation with plate and screws</a:t>
            </a:r>
          </a:p>
          <a:p>
            <a:r>
              <a:rPr lang="en-US" dirty="0">
                <a:effectLst/>
              </a:rPr>
              <a:t>Sub-trochanteric fracture</a:t>
            </a:r>
            <a:r>
              <a:rPr lang="en-US" dirty="0"/>
              <a:t>,</a:t>
            </a:r>
            <a:r>
              <a:rPr lang="en-US" dirty="0">
                <a:effectLst/>
              </a:rPr>
              <a:t> Nail fixation</a:t>
            </a:r>
            <a:endParaRPr lang="en-US" dirty="0"/>
          </a:p>
        </p:txBody>
      </p:sp>
      <p:sp>
        <p:nvSpPr>
          <p:cNvPr id="6" name="TextBox 5">
            <a:extLst>
              <a:ext uri="{FF2B5EF4-FFF2-40B4-BE49-F238E27FC236}">
                <a16:creationId xmlns:a16="http://schemas.microsoft.com/office/drawing/2014/main" id="{513EA470-3158-2206-C99D-D54C39539AD8}"/>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7</a:t>
            </a:r>
            <a:r>
              <a:rPr lang="ar-JO" b="1" dirty="0">
                <a:solidFill>
                  <a:srgbClr val="FF0000"/>
                </a:solidFill>
              </a:rPr>
              <a:t>)</a:t>
            </a:r>
            <a:endParaRPr lang="en-US" b="1" dirty="0">
              <a:solidFill>
                <a:srgbClr val="FF0000"/>
              </a:solidFill>
            </a:endParaRPr>
          </a:p>
        </p:txBody>
      </p:sp>
      <p:pic>
        <p:nvPicPr>
          <p:cNvPr id="9" name="object 4">
            <a:extLst>
              <a:ext uri="{FF2B5EF4-FFF2-40B4-BE49-F238E27FC236}">
                <a16:creationId xmlns:a16="http://schemas.microsoft.com/office/drawing/2014/main" id="{8EEFEEDA-C16C-9FA7-F761-4264B3597E74}"/>
              </a:ext>
            </a:extLst>
          </p:cNvPr>
          <p:cNvPicPr>
            <a:picLocks noGrp="1"/>
          </p:cNvPicPr>
          <p:nvPr>
            <p:ph sz="half" idx="2"/>
          </p:nvPr>
        </p:nvPicPr>
        <p:blipFill>
          <a:blip r:embed="rId2" cstate="print"/>
          <a:stretch>
            <a:fillRect/>
          </a:stretch>
        </p:blipFill>
        <p:spPr>
          <a:xfrm>
            <a:off x="7758113" y="1305026"/>
            <a:ext cx="3595687" cy="39314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8277106"/>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F0186-82E4-A83C-8C72-E6E8CF5CA254}"/>
              </a:ext>
            </a:extLst>
          </p:cNvPr>
          <p:cNvSpPr>
            <a:spLocks noGrp="1"/>
          </p:cNvSpPr>
          <p:nvPr>
            <p:ph type="title"/>
          </p:nvPr>
        </p:nvSpPr>
        <p:spPr/>
        <p:txBody>
          <a:bodyPr/>
          <a:lstStyle/>
          <a:p>
            <a:r>
              <a:rPr lang="en-US" dirty="0"/>
              <a:t>Subtrochanteric fracture</a:t>
            </a:r>
          </a:p>
        </p:txBody>
      </p:sp>
      <p:sp>
        <p:nvSpPr>
          <p:cNvPr id="3" name="Content Placeholder 2">
            <a:extLst>
              <a:ext uri="{FF2B5EF4-FFF2-40B4-BE49-F238E27FC236}">
                <a16:creationId xmlns:a16="http://schemas.microsoft.com/office/drawing/2014/main" id="{22D25A24-23FC-62BB-FD7B-75E5946AC602}"/>
              </a:ext>
            </a:extLst>
          </p:cNvPr>
          <p:cNvSpPr>
            <a:spLocks noGrp="1"/>
          </p:cNvSpPr>
          <p:nvPr>
            <p:ph idx="1"/>
          </p:nvPr>
        </p:nvSpPr>
        <p:spPr>
          <a:xfrm>
            <a:off x="838200" y="1268082"/>
            <a:ext cx="8148230" cy="5104726"/>
          </a:xfrm>
        </p:spPr>
        <p:txBody>
          <a:bodyPr>
            <a:normAutofit fontScale="92500" lnSpcReduction="20000"/>
          </a:bodyPr>
          <a:lstStyle/>
          <a:p>
            <a:r>
              <a:rPr lang="en-US" b="1" dirty="0"/>
              <a:t>Clinical features</a:t>
            </a:r>
          </a:p>
          <a:p>
            <a:pPr lvl="1"/>
            <a:r>
              <a:rPr lang="en-US" dirty="0"/>
              <a:t>Hip pain with swelling</a:t>
            </a:r>
          </a:p>
          <a:p>
            <a:pPr lvl="1"/>
            <a:r>
              <a:rPr lang="en-US" dirty="0"/>
              <a:t>Shortened and externally rotated leg</a:t>
            </a:r>
          </a:p>
          <a:p>
            <a:pPr lvl="1"/>
            <a:r>
              <a:rPr lang="en-US" dirty="0"/>
              <a:t>Significant ecchymosis</a:t>
            </a:r>
          </a:p>
          <a:p>
            <a:r>
              <a:rPr lang="en-US" b="1" dirty="0"/>
              <a:t>Diagnostics</a:t>
            </a:r>
          </a:p>
          <a:p>
            <a:pPr lvl="1"/>
            <a:r>
              <a:rPr lang="en-US" dirty="0"/>
              <a:t>X-ray: fracture between the lesser trochanter up to 5cm below that (distally) </a:t>
            </a:r>
          </a:p>
          <a:p>
            <a:pPr lvl="1"/>
            <a:r>
              <a:rPr lang="en-US" dirty="0"/>
              <a:t>MRI if a pathological fracture is suspected</a:t>
            </a:r>
          </a:p>
          <a:p>
            <a:r>
              <a:rPr lang="en-US" b="1" dirty="0"/>
              <a:t>Treatment</a:t>
            </a:r>
          </a:p>
          <a:p>
            <a:pPr lvl="1"/>
            <a:r>
              <a:rPr lang="en-US" dirty="0"/>
              <a:t>Consider conservative approach (e.g., traction) in surgically unstable patients</a:t>
            </a:r>
          </a:p>
          <a:p>
            <a:pPr lvl="1"/>
            <a:r>
              <a:rPr lang="en-US" dirty="0"/>
              <a:t>Surgery is indicated in displaced/nondisplaced fractures in adults, especially if associated with multiple trauma, an open fracture, or pathological fractures</a:t>
            </a:r>
          </a:p>
          <a:p>
            <a:pPr lvl="2"/>
            <a:r>
              <a:rPr lang="en-US" dirty="0"/>
              <a:t>Long intramedullary nail with a lag screw </a:t>
            </a:r>
          </a:p>
          <a:p>
            <a:pPr lvl="2"/>
            <a:r>
              <a:rPr lang="en-US" dirty="0"/>
              <a:t>Locking plate may be considered for complicated fractures (e.g., pre-existing femoral deformity, associated femoral neck fracture)</a:t>
            </a:r>
          </a:p>
        </p:txBody>
      </p:sp>
      <p:pic>
        <p:nvPicPr>
          <p:cNvPr id="4" name="object 3">
            <a:extLst>
              <a:ext uri="{FF2B5EF4-FFF2-40B4-BE49-F238E27FC236}">
                <a16:creationId xmlns:a16="http://schemas.microsoft.com/office/drawing/2014/main" id="{B2DDED9C-ECFA-E5EA-23C3-BE33298C6C4D}"/>
              </a:ext>
            </a:extLst>
          </p:cNvPr>
          <p:cNvPicPr>
            <a:picLocks/>
          </p:cNvPicPr>
          <p:nvPr/>
        </p:nvPicPr>
        <p:blipFill>
          <a:blip r:embed="rId2" cstate="print"/>
          <a:stretch>
            <a:fillRect/>
          </a:stretch>
        </p:blipFill>
        <p:spPr>
          <a:xfrm>
            <a:off x="8986430" y="1268082"/>
            <a:ext cx="2367370" cy="36491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9804085"/>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B7DB6A-2097-3D64-9A3D-FC90E4F867E2}"/>
              </a:ext>
            </a:extLst>
          </p:cNvPr>
          <p:cNvSpPr>
            <a:spLocks noGrp="1"/>
          </p:cNvSpPr>
          <p:nvPr>
            <p:ph type="title"/>
          </p:nvPr>
        </p:nvSpPr>
        <p:spPr/>
        <p:txBody>
          <a:bodyPr/>
          <a:lstStyle/>
          <a:p>
            <a:r>
              <a:rPr lang="en-US" dirty="0"/>
              <a:t>Subtrochanteric fracture</a:t>
            </a:r>
          </a:p>
        </p:txBody>
      </p:sp>
      <p:sp>
        <p:nvSpPr>
          <p:cNvPr id="8" name="Content Placeholder 7">
            <a:extLst>
              <a:ext uri="{FF2B5EF4-FFF2-40B4-BE49-F238E27FC236}">
                <a16:creationId xmlns:a16="http://schemas.microsoft.com/office/drawing/2014/main" id="{49A0EB22-99E8-102A-9BB3-AB358A49F5A3}"/>
              </a:ext>
            </a:extLst>
          </p:cNvPr>
          <p:cNvSpPr>
            <a:spLocks noGrp="1"/>
          </p:cNvSpPr>
          <p:nvPr>
            <p:ph idx="1"/>
          </p:nvPr>
        </p:nvSpPr>
        <p:spPr>
          <a:xfrm>
            <a:off x="838198" y="1305026"/>
            <a:ext cx="6953443" cy="4871938"/>
          </a:xfrm>
        </p:spPr>
        <p:txBody>
          <a:bodyPr/>
          <a:lstStyle/>
          <a:p>
            <a:r>
              <a:rPr lang="en-US" b="1" dirty="0"/>
              <a:t>What is your diagnosis ?</a:t>
            </a:r>
          </a:p>
          <a:p>
            <a:pPr lvl="1"/>
            <a:r>
              <a:rPr lang="en-US" spc="-15" dirty="0">
                <a:latin typeface="Calibri"/>
                <a:cs typeface="Calibri"/>
              </a:rPr>
              <a:t>Subtrochanteric</a:t>
            </a:r>
            <a:r>
              <a:rPr lang="en-US" spc="45" dirty="0">
                <a:latin typeface="Calibri"/>
                <a:cs typeface="Calibri"/>
              </a:rPr>
              <a:t> </a:t>
            </a:r>
            <a:r>
              <a:rPr lang="en-US" dirty="0">
                <a:latin typeface="Calibri"/>
                <a:cs typeface="Calibri"/>
              </a:rPr>
              <a:t>fracture</a:t>
            </a:r>
          </a:p>
          <a:p>
            <a:r>
              <a:rPr lang="en-US" sz="2800" b="1" spc="-10" dirty="0">
                <a:latin typeface="Calibri"/>
                <a:cs typeface="Calibri"/>
              </a:rPr>
              <a:t>Mention</a:t>
            </a:r>
            <a:r>
              <a:rPr lang="en-US" sz="2800" b="1" spc="25" dirty="0">
                <a:latin typeface="Calibri"/>
                <a:cs typeface="Calibri"/>
              </a:rPr>
              <a:t> </a:t>
            </a:r>
            <a:r>
              <a:rPr lang="en-US" sz="2800" b="1" spc="-10" dirty="0">
                <a:latin typeface="Calibri"/>
                <a:cs typeface="Calibri"/>
              </a:rPr>
              <a:t>one</a:t>
            </a:r>
            <a:r>
              <a:rPr lang="en-US" sz="2800" b="1" spc="5" dirty="0">
                <a:latin typeface="Calibri"/>
                <a:cs typeface="Calibri"/>
              </a:rPr>
              <a:t> </a:t>
            </a:r>
            <a:r>
              <a:rPr lang="en-US" sz="2800" b="1" spc="-10" dirty="0">
                <a:latin typeface="Calibri"/>
                <a:cs typeface="Calibri"/>
              </a:rPr>
              <a:t>muscle</a:t>
            </a:r>
            <a:r>
              <a:rPr lang="en-US" sz="2800" b="1" spc="20" dirty="0">
                <a:latin typeface="Calibri"/>
                <a:cs typeface="Calibri"/>
              </a:rPr>
              <a:t> </a:t>
            </a:r>
            <a:r>
              <a:rPr lang="en-US" sz="2800" b="1" spc="-5" dirty="0">
                <a:latin typeface="Calibri"/>
                <a:cs typeface="Calibri"/>
              </a:rPr>
              <a:t>leads</a:t>
            </a:r>
            <a:r>
              <a:rPr lang="en-US" sz="2800" b="1" spc="25" dirty="0">
                <a:latin typeface="Calibri"/>
                <a:cs typeface="Calibri"/>
              </a:rPr>
              <a:t> </a:t>
            </a:r>
            <a:r>
              <a:rPr lang="en-US" sz="2800" b="1" spc="-10" dirty="0">
                <a:latin typeface="Calibri"/>
                <a:cs typeface="Calibri"/>
              </a:rPr>
              <a:t>to</a:t>
            </a:r>
            <a:r>
              <a:rPr lang="en-US" sz="2800" b="1" spc="-5" dirty="0">
                <a:latin typeface="Calibri"/>
                <a:cs typeface="Calibri"/>
              </a:rPr>
              <a:t> the </a:t>
            </a:r>
            <a:r>
              <a:rPr lang="en-US" sz="2800" b="1" spc="-15" dirty="0">
                <a:latin typeface="Calibri"/>
                <a:cs typeface="Calibri"/>
              </a:rPr>
              <a:t>deformity</a:t>
            </a:r>
            <a:r>
              <a:rPr lang="en-US" sz="2800" b="1" spc="-705" dirty="0">
                <a:latin typeface="Calibri"/>
                <a:cs typeface="Calibri"/>
              </a:rPr>
              <a:t> </a:t>
            </a:r>
          </a:p>
          <a:p>
            <a:pPr lvl="1"/>
            <a:r>
              <a:rPr lang="en-US" spc="-10" dirty="0">
                <a:latin typeface="Calibri"/>
                <a:cs typeface="Calibri"/>
              </a:rPr>
              <a:t>Iliopsoas</a:t>
            </a:r>
            <a:r>
              <a:rPr lang="en-US" spc="10" dirty="0">
                <a:latin typeface="Calibri"/>
                <a:cs typeface="Calibri"/>
              </a:rPr>
              <a:t> </a:t>
            </a:r>
            <a:r>
              <a:rPr lang="en-US" spc="-10" dirty="0">
                <a:latin typeface="Calibri"/>
                <a:cs typeface="Calibri"/>
              </a:rPr>
              <a:t>muscle</a:t>
            </a:r>
          </a:p>
          <a:p>
            <a:r>
              <a:rPr lang="en-US" b="1" dirty="0"/>
              <a:t>Treatment</a:t>
            </a:r>
            <a:r>
              <a:rPr lang="en-US" dirty="0"/>
              <a:t>:</a:t>
            </a:r>
          </a:p>
          <a:p>
            <a:pPr lvl="1"/>
            <a:r>
              <a:rPr lang="en-US" dirty="0"/>
              <a:t>Surgery (open reduction and internal fixation)</a:t>
            </a:r>
          </a:p>
          <a:p>
            <a:endParaRPr lang="en-US" dirty="0">
              <a:latin typeface="Calibri"/>
              <a:cs typeface="Calibri"/>
            </a:endParaRPr>
          </a:p>
        </p:txBody>
      </p:sp>
      <p:sp>
        <p:nvSpPr>
          <p:cNvPr id="9" name="TextBox 8">
            <a:extLst>
              <a:ext uri="{FF2B5EF4-FFF2-40B4-BE49-F238E27FC236}">
                <a16:creationId xmlns:a16="http://schemas.microsoft.com/office/drawing/2014/main" id="{CCA0DEE9-F886-A240-4F97-3EB2620CF04B}"/>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pic>
        <p:nvPicPr>
          <p:cNvPr id="3" name="object 3">
            <a:extLst>
              <a:ext uri="{FF2B5EF4-FFF2-40B4-BE49-F238E27FC236}">
                <a16:creationId xmlns:a16="http://schemas.microsoft.com/office/drawing/2014/main" id="{A4F425D7-28B3-A7BA-0F6B-DE1CE17B0D29}"/>
              </a:ext>
            </a:extLst>
          </p:cNvPr>
          <p:cNvPicPr>
            <a:picLocks/>
          </p:cNvPicPr>
          <p:nvPr/>
        </p:nvPicPr>
        <p:blipFill rotWithShape="1">
          <a:blip r:embed="rId2" cstate="print"/>
          <a:srcRect l="5724"/>
          <a:stretch/>
        </p:blipFill>
        <p:spPr>
          <a:xfrm>
            <a:off x="7791642" y="1305025"/>
            <a:ext cx="3562158" cy="48719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7812086"/>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4A77C-2202-D8A3-D6B1-6A00B4C2B212}"/>
              </a:ext>
            </a:extLst>
          </p:cNvPr>
          <p:cNvSpPr>
            <a:spLocks noGrp="1"/>
          </p:cNvSpPr>
          <p:nvPr>
            <p:ph type="title"/>
          </p:nvPr>
        </p:nvSpPr>
        <p:spPr/>
        <p:txBody>
          <a:bodyPr/>
          <a:lstStyle/>
          <a:p>
            <a:r>
              <a:rPr lang="en-US" dirty="0"/>
              <a:t>Complications of hip fractures</a:t>
            </a:r>
          </a:p>
        </p:txBody>
      </p:sp>
      <p:sp>
        <p:nvSpPr>
          <p:cNvPr id="3" name="Content Placeholder 2">
            <a:extLst>
              <a:ext uri="{FF2B5EF4-FFF2-40B4-BE49-F238E27FC236}">
                <a16:creationId xmlns:a16="http://schemas.microsoft.com/office/drawing/2014/main" id="{93027660-EBF2-3045-E8F9-2F2C89E0AB70}"/>
              </a:ext>
            </a:extLst>
          </p:cNvPr>
          <p:cNvSpPr>
            <a:spLocks noGrp="1"/>
          </p:cNvSpPr>
          <p:nvPr>
            <p:ph idx="1"/>
          </p:nvPr>
        </p:nvSpPr>
        <p:spPr/>
        <p:txBody>
          <a:bodyPr>
            <a:normAutofit lnSpcReduction="10000"/>
          </a:bodyPr>
          <a:lstStyle/>
          <a:p>
            <a:r>
              <a:rPr lang="en-US" dirty="0"/>
              <a:t>Avascular necrosis (AVN) of the femoral head</a:t>
            </a:r>
          </a:p>
          <a:p>
            <a:pPr lvl="1"/>
            <a:r>
              <a:rPr lang="en-US" dirty="0"/>
              <a:t>Fracture dislocations are at greatest risk of avascular necrosis of the femoral head.</a:t>
            </a:r>
          </a:p>
          <a:p>
            <a:pPr lvl="1"/>
            <a:r>
              <a:rPr lang="en-US" dirty="0"/>
              <a:t>AVN is less common in intertrochanteric fractures, but the outcome is worse compared to femoral neck fractures.</a:t>
            </a:r>
          </a:p>
          <a:p>
            <a:r>
              <a:rPr lang="en-US" dirty="0"/>
              <a:t>Thromboembolism</a:t>
            </a:r>
          </a:p>
          <a:p>
            <a:pPr lvl="1"/>
            <a:r>
              <a:rPr lang="en-US" dirty="0"/>
              <a:t>Thrombolytic therapy reduces the risk of deep vein thrombosis in patients with hip fractures</a:t>
            </a:r>
          </a:p>
          <a:p>
            <a:r>
              <a:rPr lang="en-US" dirty="0"/>
              <a:t>Infection</a:t>
            </a:r>
          </a:p>
          <a:p>
            <a:r>
              <a:rPr lang="en-US" dirty="0"/>
              <a:t>Chronic pain and posttraumatic arthritis</a:t>
            </a:r>
          </a:p>
          <a:p>
            <a:r>
              <a:rPr lang="en-US" dirty="0"/>
              <a:t>Nonunion</a:t>
            </a:r>
          </a:p>
          <a:p>
            <a:r>
              <a:rPr lang="en-US" dirty="0">
                <a:solidFill>
                  <a:srgbClr val="FF0000"/>
                </a:solidFill>
              </a:rPr>
              <a:t>Dislocation</a:t>
            </a:r>
          </a:p>
        </p:txBody>
      </p:sp>
    </p:spTree>
    <p:extLst>
      <p:ext uri="{BB962C8B-B14F-4D97-AF65-F5344CB8AC3E}">
        <p14:creationId xmlns:p14="http://schemas.microsoft.com/office/powerpoint/2010/main" val="3207266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99A28-FD43-255A-5560-7282100012AA}"/>
              </a:ext>
            </a:extLst>
          </p:cNvPr>
          <p:cNvSpPr>
            <a:spLocks noGrp="1"/>
          </p:cNvSpPr>
          <p:nvPr>
            <p:ph type="title"/>
          </p:nvPr>
        </p:nvSpPr>
        <p:spPr/>
        <p:txBody>
          <a:bodyPr/>
          <a:lstStyle/>
          <a:p>
            <a:r>
              <a:rPr lang="en-US" dirty="0">
                <a:solidFill>
                  <a:srgbClr val="00B050"/>
                </a:solidFill>
              </a:rPr>
              <a:t>Notes</a:t>
            </a:r>
          </a:p>
        </p:txBody>
      </p:sp>
      <p:sp>
        <p:nvSpPr>
          <p:cNvPr id="3" name="Content Placeholder 2">
            <a:extLst>
              <a:ext uri="{FF2B5EF4-FFF2-40B4-BE49-F238E27FC236}">
                <a16:creationId xmlns:a16="http://schemas.microsoft.com/office/drawing/2014/main" id="{58678766-5689-1EBC-B185-0CC8AA47FA0D}"/>
              </a:ext>
            </a:extLst>
          </p:cNvPr>
          <p:cNvSpPr>
            <a:spLocks noGrp="1"/>
          </p:cNvSpPr>
          <p:nvPr>
            <p:ph idx="1"/>
          </p:nvPr>
        </p:nvSpPr>
        <p:spPr/>
        <p:txBody>
          <a:bodyPr/>
          <a:lstStyle/>
          <a:p>
            <a:r>
              <a:rPr lang="en-US" dirty="0">
                <a:solidFill>
                  <a:srgbClr val="00B050"/>
                </a:solidFill>
              </a:rPr>
              <a:t>In multi-traumatic unstable patient, we stabilize the patient first. (1ry survey (ABCs))</a:t>
            </a:r>
          </a:p>
          <a:p>
            <a:r>
              <a:rPr lang="en-US" dirty="0">
                <a:solidFill>
                  <a:srgbClr val="00B050"/>
                </a:solidFill>
              </a:rPr>
              <a:t>Why do we ask about the mechanism of the trauma in the history ?</a:t>
            </a:r>
          </a:p>
          <a:p>
            <a:pPr lvl="1"/>
            <a:r>
              <a:rPr lang="en-US" dirty="0">
                <a:solidFill>
                  <a:srgbClr val="00B050"/>
                </a:solidFill>
              </a:rPr>
              <a:t>Looking for associated injuries</a:t>
            </a:r>
          </a:p>
          <a:p>
            <a:pPr lvl="1"/>
            <a:r>
              <a:rPr lang="en-US" dirty="0">
                <a:solidFill>
                  <a:srgbClr val="00B050"/>
                </a:solidFill>
              </a:rPr>
              <a:t>For medicolegal purposes</a:t>
            </a:r>
          </a:p>
          <a:p>
            <a:r>
              <a:rPr lang="en-US" dirty="0">
                <a:solidFill>
                  <a:srgbClr val="00B050"/>
                </a:solidFill>
              </a:rPr>
              <a:t>Sensation exam to rule out nerve injury during physical assessment</a:t>
            </a:r>
          </a:p>
          <a:p>
            <a:pPr lvl="1"/>
            <a:r>
              <a:rPr lang="en-US" dirty="0">
                <a:solidFill>
                  <a:srgbClr val="00B050"/>
                </a:solidFill>
              </a:rPr>
              <a:t>Axillary: Over the deltoid</a:t>
            </a:r>
          </a:p>
          <a:p>
            <a:pPr lvl="1"/>
            <a:r>
              <a:rPr lang="en-US" dirty="0">
                <a:solidFill>
                  <a:srgbClr val="00B050"/>
                </a:solidFill>
              </a:rPr>
              <a:t>Musculocutaneous: Lateral forearm</a:t>
            </a:r>
          </a:p>
          <a:p>
            <a:pPr lvl="1"/>
            <a:r>
              <a:rPr lang="en-US" dirty="0">
                <a:solidFill>
                  <a:srgbClr val="00B050"/>
                </a:solidFill>
              </a:rPr>
              <a:t>Median: Tip of middle finger</a:t>
            </a:r>
          </a:p>
          <a:p>
            <a:pPr lvl="1"/>
            <a:r>
              <a:rPr lang="en-US" dirty="0">
                <a:solidFill>
                  <a:srgbClr val="00B050"/>
                </a:solidFill>
              </a:rPr>
              <a:t>Ulnar: Tip of little finger</a:t>
            </a:r>
          </a:p>
          <a:p>
            <a:pPr lvl="1"/>
            <a:r>
              <a:rPr lang="en-US" dirty="0">
                <a:solidFill>
                  <a:srgbClr val="00B050"/>
                </a:solidFill>
              </a:rPr>
              <a:t>Radial: Dorsum of the hand around the sniff box</a:t>
            </a:r>
          </a:p>
        </p:txBody>
      </p:sp>
      <p:sp>
        <p:nvSpPr>
          <p:cNvPr id="4" name="TextBox 3">
            <a:extLst>
              <a:ext uri="{FF2B5EF4-FFF2-40B4-BE49-F238E27FC236}">
                <a16:creationId xmlns:a16="http://schemas.microsoft.com/office/drawing/2014/main" id="{7399BAB3-C7D9-4DE6-0E1E-AB2BFA45C51A}"/>
              </a:ext>
            </a:extLst>
          </p:cNvPr>
          <p:cNvSpPr txBox="1"/>
          <p:nvPr/>
        </p:nvSpPr>
        <p:spPr>
          <a:xfrm>
            <a:off x="0" y="0"/>
            <a:ext cx="1781642" cy="369332"/>
          </a:xfrm>
          <a:prstGeom prst="rect">
            <a:avLst/>
          </a:prstGeom>
          <a:noFill/>
          <a:ln>
            <a:solidFill>
              <a:srgbClr val="00B050"/>
            </a:solidFill>
          </a:ln>
        </p:spPr>
        <p:txBody>
          <a:bodyPr wrap="none" rtlCol="0">
            <a:spAutoFit/>
          </a:bodyPr>
          <a:lstStyle/>
          <a:p>
            <a:r>
              <a:rPr lang="en-US" dirty="0">
                <a:solidFill>
                  <a:srgbClr val="00B050"/>
                </a:solidFill>
              </a:rPr>
              <a:t>Round Dr. </a:t>
            </a:r>
            <a:r>
              <a:rPr lang="en-US" dirty="0" err="1">
                <a:solidFill>
                  <a:srgbClr val="00B050"/>
                </a:solidFill>
              </a:rPr>
              <a:t>Moath</a:t>
            </a:r>
            <a:endParaRPr lang="en-US" dirty="0">
              <a:solidFill>
                <a:srgbClr val="00B050"/>
              </a:solidFill>
            </a:endParaRPr>
          </a:p>
        </p:txBody>
      </p:sp>
    </p:spTree>
    <p:extLst>
      <p:ext uri="{BB962C8B-B14F-4D97-AF65-F5344CB8AC3E}">
        <p14:creationId xmlns:p14="http://schemas.microsoft.com/office/powerpoint/2010/main" val="263332541"/>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88906-870A-BFF1-0FE2-F6F07D0EE820}"/>
              </a:ext>
            </a:extLst>
          </p:cNvPr>
          <p:cNvSpPr>
            <a:spLocks noGrp="1"/>
          </p:cNvSpPr>
          <p:nvPr>
            <p:ph type="title"/>
          </p:nvPr>
        </p:nvSpPr>
        <p:spPr/>
        <p:txBody>
          <a:bodyPr/>
          <a:lstStyle/>
          <a:p>
            <a:r>
              <a:rPr lang="en-US" dirty="0"/>
              <a:t>Hip fracture-dislocation</a:t>
            </a:r>
          </a:p>
        </p:txBody>
      </p:sp>
      <p:sp>
        <p:nvSpPr>
          <p:cNvPr id="3" name="Content Placeholder 2">
            <a:extLst>
              <a:ext uri="{FF2B5EF4-FFF2-40B4-BE49-F238E27FC236}">
                <a16:creationId xmlns:a16="http://schemas.microsoft.com/office/drawing/2014/main" id="{A4E210BA-9A1D-C5A2-7DD5-CF1CB0ACD427}"/>
              </a:ext>
            </a:extLst>
          </p:cNvPr>
          <p:cNvSpPr>
            <a:spLocks noGrp="1"/>
          </p:cNvSpPr>
          <p:nvPr>
            <p:ph idx="1"/>
          </p:nvPr>
        </p:nvSpPr>
        <p:spPr/>
        <p:txBody>
          <a:bodyPr>
            <a:normAutofit/>
          </a:bodyPr>
          <a:lstStyle/>
          <a:p>
            <a:pPr marL="0" indent="0" algn="ctr">
              <a:buNone/>
            </a:pPr>
            <a:r>
              <a:rPr lang="en-US" sz="2000" dirty="0"/>
              <a:t>Hip fractures, especially fractures of the femoral head, are often associated with a hip dislocation</a:t>
            </a:r>
          </a:p>
        </p:txBody>
      </p:sp>
      <p:pic>
        <p:nvPicPr>
          <p:cNvPr id="5" name="Picture 4">
            <a:extLst>
              <a:ext uri="{FF2B5EF4-FFF2-40B4-BE49-F238E27FC236}">
                <a16:creationId xmlns:a16="http://schemas.microsoft.com/office/drawing/2014/main" id="{9FC9B9E5-F1F7-CD93-2B46-F19C97F45841}"/>
              </a:ext>
            </a:extLst>
          </p:cNvPr>
          <p:cNvPicPr>
            <a:picLocks noChangeAspect="1"/>
          </p:cNvPicPr>
          <p:nvPr/>
        </p:nvPicPr>
        <p:blipFill>
          <a:blip r:embed="rId2"/>
          <a:stretch>
            <a:fillRect/>
          </a:stretch>
        </p:blipFill>
        <p:spPr>
          <a:xfrm>
            <a:off x="1398781" y="1732903"/>
            <a:ext cx="9394438" cy="5041122"/>
          </a:xfrm>
          <a:prstGeom prst="rect">
            <a:avLst/>
          </a:prstGeom>
        </p:spPr>
      </p:pic>
    </p:spTree>
    <p:extLst>
      <p:ext uri="{BB962C8B-B14F-4D97-AF65-F5344CB8AC3E}">
        <p14:creationId xmlns:p14="http://schemas.microsoft.com/office/powerpoint/2010/main" val="842694511"/>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87071-111C-4A62-5E7E-F58B40E5B3CF}"/>
              </a:ext>
            </a:extLst>
          </p:cNvPr>
          <p:cNvSpPr>
            <a:spLocks noGrp="1"/>
          </p:cNvSpPr>
          <p:nvPr>
            <p:ph type="title"/>
          </p:nvPr>
        </p:nvSpPr>
        <p:spPr/>
        <p:txBody>
          <a:bodyPr/>
          <a:lstStyle/>
          <a:p>
            <a:r>
              <a:rPr lang="en-US" dirty="0"/>
              <a:t>Old age patient with history of falling down</a:t>
            </a:r>
          </a:p>
        </p:txBody>
      </p:sp>
      <p:sp>
        <p:nvSpPr>
          <p:cNvPr id="3" name="Content Placeholder 2">
            <a:extLst>
              <a:ext uri="{FF2B5EF4-FFF2-40B4-BE49-F238E27FC236}">
                <a16:creationId xmlns:a16="http://schemas.microsoft.com/office/drawing/2014/main" id="{E19A806E-CF7A-5D98-5D30-C9E2227EB8C8}"/>
              </a:ext>
            </a:extLst>
          </p:cNvPr>
          <p:cNvSpPr>
            <a:spLocks noGrp="1"/>
          </p:cNvSpPr>
          <p:nvPr>
            <p:ph idx="1"/>
          </p:nvPr>
        </p:nvSpPr>
        <p:spPr/>
        <p:txBody>
          <a:bodyPr/>
          <a:lstStyle/>
          <a:p>
            <a:r>
              <a:rPr lang="en-US" b="1" dirty="0"/>
              <a:t>What is your diagnosis ?</a:t>
            </a:r>
          </a:p>
          <a:p>
            <a:pPr lvl="1"/>
            <a:r>
              <a:rPr lang="en-US" sz="2400" spc="-25" dirty="0"/>
              <a:t>Posterior</a:t>
            </a:r>
            <a:r>
              <a:rPr lang="en-US" sz="2400" spc="-10" dirty="0"/>
              <a:t> hip</a:t>
            </a:r>
            <a:r>
              <a:rPr lang="en-US" sz="2400" spc="-5" dirty="0"/>
              <a:t> </a:t>
            </a:r>
            <a:r>
              <a:rPr lang="en-US" sz="2400" spc="-15" dirty="0"/>
              <a:t>dislocation</a:t>
            </a:r>
            <a:endParaRPr lang="en-US" dirty="0"/>
          </a:p>
          <a:p>
            <a:r>
              <a:rPr lang="en-US" b="1" dirty="0"/>
              <a:t>How would he hold his limb ?</a:t>
            </a:r>
          </a:p>
          <a:p>
            <a:pPr lvl="1"/>
            <a:r>
              <a:rPr lang="en-US" dirty="0"/>
              <a:t>Slight flexion, adduction, internal rotation</a:t>
            </a:r>
          </a:p>
          <a:p>
            <a:r>
              <a:rPr lang="en-US" b="1" dirty="0"/>
              <a:t>What is the most common affected nerve ?</a:t>
            </a:r>
          </a:p>
          <a:p>
            <a:pPr lvl="1"/>
            <a:r>
              <a:rPr lang="en-US" dirty="0"/>
              <a:t>Sciatic nerve</a:t>
            </a:r>
          </a:p>
          <a:p>
            <a:endParaRPr lang="en-US" dirty="0"/>
          </a:p>
        </p:txBody>
      </p:sp>
      <p:pic>
        <p:nvPicPr>
          <p:cNvPr id="4" name="object 3">
            <a:extLst>
              <a:ext uri="{FF2B5EF4-FFF2-40B4-BE49-F238E27FC236}">
                <a16:creationId xmlns:a16="http://schemas.microsoft.com/office/drawing/2014/main" id="{B9F82E73-052B-6695-2AC3-3DAE7ED88A78}"/>
              </a:ext>
            </a:extLst>
          </p:cNvPr>
          <p:cNvPicPr>
            <a:picLocks/>
          </p:cNvPicPr>
          <p:nvPr/>
        </p:nvPicPr>
        <p:blipFill>
          <a:blip r:embed="rId2" cstate="print"/>
          <a:stretch>
            <a:fillRect/>
          </a:stretch>
        </p:blipFill>
        <p:spPr>
          <a:xfrm>
            <a:off x="8293106" y="1268083"/>
            <a:ext cx="3060693" cy="2604162"/>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1F1FAA59-0FCB-4944-C023-793978A88977}"/>
              </a:ext>
            </a:extLst>
          </p:cNvPr>
          <p:cNvSpPr txBox="1"/>
          <p:nvPr/>
        </p:nvSpPr>
        <p:spPr>
          <a:xfrm>
            <a:off x="10904755" y="2897"/>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sp>
        <p:nvSpPr>
          <p:cNvPr id="6" name="TextBox 5">
            <a:extLst>
              <a:ext uri="{FF2B5EF4-FFF2-40B4-BE49-F238E27FC236}">
                <a16:creationId xmlns:a16="http://schemas.microsoft.com/office/drawing/2014/main" id="{860B2757-B470-63B6-7763-999EB419654E}"/>
              </a:ext>
            </a:extLst>
          </p:cNvPr>
          <p:cNvSpPr txBox="1"/>
          <p:nvPr/>
        </p:nvSpPr>
        <p:spPr>
          <a:xfrm>
            <a:off x="44354" y="3136608"/>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(1)</a:t>
            </a:r>
            <a:endParaRPr lang="en-US" sz="1400" b="1" dirty="0">
              <a:solidFill>
                <a:srgbClr val="FF0000"/>
              </a:solidFill>
            </a:endParaRPr>
          </a:p>
        </p:txBody>
      </p:sp>
      <p:sp>
        <p:nvSpPr>
          <p:cNvPr id="7" name="TextBox 6">
            <a:extLst>
              <a:ext uri="{FF2B5EF4-FFF2-40B4-BE49-F238E27FC236}">
                <a16:creationId xmlns:a16="http://schemas.microsoft.com/office/drawing/2014/main" id="{98DEA5BF-D0CC-30D3-8F30-8E8499007354}"/>
              </a:ext>
            </a:extLst>
          </p:cNvPr>
          <p:cNvSpPr txBox="1"/>
          <p:nvPr/>
        </p:nvSpPr>
        <p:spPr>
          <a:xfrm>
            <a:off x="44354" y="1326472"/>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(2)</a:t>
            </a:r>
            <a:endParaRPr lang="en-US" sz="1400" b="1" dirty="0">
              <a:solidFill>
                <a:srgbClr val="FF0000"/>
              </a:solidFill>
            </a:endParaRPr>
          </a:p>
        </p:txBody>
      </p:sp>
      <p:pic>
        <p:nvPicPr>
          <p:cNvPr id="8" name="object 4">
            <a:extLst>
              <a:ext uri="{FF2B5EF4-FFF2-40B4-BE49-F238E27FC236}">
                <a16:creationId xmlns:a16="http://schemas.microsoft.com/office/drawing/2014/main" id="{D7787CBB-4EC9-298A-7004-FB32C176730C}"/>
              </a:ext>
            </a:extLst>
          </p:cNvPr>
          <p:cNvPicPr>
            <a:picLocks/>
          </p:cNvPicPr>
          <p:nvPr/>
        </p:nvPicPr>
        <p:blipFill>
          <a:blip r:embed="rId3" cstate="print"/>
          <a:stretch>
            <a:fillRect/>
          </a:stretch>
        </p:blipFill>
        <p:spPr>
          <a:xfrm>
            <a:off x="8293106" y="3942598"/>
            <a:ext cx="3060694" cy="2197422"/>
          </a:xfrm>
          <a:prstGeom prst="rect">
            <a:avLst/>
          </a:prstGeom>
          <a:ln>
            <a:noFill/>
          </a:ln>
          <a:effectLst>
            <a:outerShdw blurRad="292100" dist="139700" dir="2700000" algn="tl" rotWithShape="0">
              <a:srgbClr val="333333">
                <a:alpha val="65000"/>
              </a:srgbClr>
            </a:outerShdw>
          </a:effectLst>
        </p:spPr>
      </p:pic>
      <p:pic>
        <p:nvPicPr>
          <p:cNvPr id="9" name="object 12">
            <a:extLst>
              <a:ext uri="{FF2B5EF4-FFF2-40B4-BE49-F238E27FC236}">
                <a16:creationId xmlns:a16="http://schemas.microsoft.com/office/drawing/2014/main" id="{3556C15B-4AAC-9652-8A7E-7F105C752561}"/>
              </a:ext>
            </a:extLst>
          </p:cNvPr>
          <p:cNvPicPr>
            <a:picLocks/>
          </p:cNvPicPr>
          <p:nvPr/>
        </p:nvPicPr>
        <p:blipFill>
          <a:blip r:embed="rId4" cstate="print"/>
          <a:stretch>
            <a:fillRect/>
          </a:stretch>
        </p:blipFill>
        <p:spPr>
          <a:xfrm>
            <a:off x="5374433" y="3942598"/>
            <a:ext cx="2825620" cy="219742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0C885D45-D633-4F56-31E6-D2331679B607}"/>
              </a:ext>
            </a:extLst>
          </p:cNvPr>
          <p:cNvSpPr txBox="1"/>
          <p:nvPr/>
        </p:nvSpPr>
        <p:spPr>
          <a:xfrm>
            <a:off x="44354" y="2231538"/>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(1)</a:t>
            </a:r>
            <a:endParaRPr lang="en-US" sz="1400" b="1" dirty="0">
              <a:solidFill>
                <a:srgbClr val="FF0000"/>
              </a:solidFill>
            </a:endParaRPr>
          </a:p>
        </p:txBody>
      </p:sp>
    </p:spTree>
    <p:extLst>
      <p:ext uri="{BB962C8B-B14F-4D97-AF65-F5344CB8AC3E}">
        <p14:creationId xmlns:p14="http://schemas.microsoft.com/office/powerpoint/2010/main" val="1250830330"/>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FB306-4181-4BDB-CB33-829B7DA53445}"/>
              </a:ext>
            </a:extLst>
          </p:cNvPr>
          <p:cNvSpPr>
            <a:spLocks noGrp="1"/>
          </p:cNvSpPr>
          <p:nvPr>
            <p:ph type="title"/>
          </p:nvPr>
        </p:nvSpPr>
        <p:spPr/>
        <p:txBody>
          <a:bodyPr/>
          <a:lstStyle/>
          <a:p>
            <a:r>
              <a:rPr lang="en-US" dirty="0"/>
              <a:t>History of RTA</a:t>
            </a:r>
          </a:p>
        </p:txBody>
      </p:sp>
      <p:sp>
        <p:nvSpPr>
          <p:cNvPr id="4" name="Content Placeholder 3">
            <a:extLst>
              <a:ext uri="{FF2B5EF4-FFF2-40B4-BE49-F238E27FC236}">
                <a16:creationId xmlns:a16="http://schemas.microsoft.com/office/drawing/2014/main" id="{CF764578-B079-38B0-0CE3-B5D082D874AA}"/>
              </a:ext>
            </a:extLst>
          </p:cNvPr>
          <p:cNvSpPr>
            <a:spLocks noGrp="1"/>
          </p:cNvSpPr>
          <p:nvPr>
            <p:ph idx="1"/>
          </p:nvPr>
        </p:nvSpPr>
        <p:spPr>
          <a:xfrm>
            <a:off x="838199" y="1305026"/>
            <a:ext cx="7195458" cy="4871938"/>
          </a:xfrm>
        </p:spPr>
        <p:txBody>
          <a:bodyPr/>
          <a:lstStyle/>
          <a:p>
            <a:r>
              <a:rPr lang="en-US" b="1" dirty="0">
                <a:solidFill>
                  <a:srgbClr val="0070C0"/>
                </a:solidFill>
              </a:rPr>
              <a:t>What is your diagnosis ?</a:t>
            </a:r>
          </a:p>
          <a:p>
            <a:pPr lvl="1"/>
            <a:r>
              <a:rPr lang="en-US" sz="2400" spc="-25" dirty="0">
                <a:solidFill>
                  <a:srgbClr val="0070C0"/>
                </a:solidFill>
              </a:rPr>
              <a:t>Posterior</a:t>
            </a:r>
            <a:r>
              <a:rPr lang="en-US" sz="2400" spc="-10" dirty="0">
                <a:solidFill>
                  <a:srgbClr val="0070C0"/>
                </a:solidFill>
              </a:rPr>
              <a:t> hip</a:t>
            </a:r>
            <a:r>
              <a:rPr lang="en-US" sz="2400" spc="-5" dirty="0">
                <a:solidFill>
                  <a:srgbClr val="0070C0"/>
                </a:solidFill>
              </a:rPr>
              <a:t> </a:t>
            </a:r>
            <a:r>
              <a:rPr lang="en-US" sz="2400" spc="-15" dirty="0">
                <a:solidFill>
                  <a:srgbClr val="0070C0"/>
                </a:solidFill>
              </a:rPr>
              <a:t>dislocation</a:t>
            </a:r>
            <a:endParaRPr lang="en-US" dirty="0">
              <a:solidFill>
                <a:srgbClr val="0070C0"/>
              </a:solidFill>
            </a:endParaRPr>
          </a:p>
          <a:p>
            <a:r>
              <a:rPr lang="en-US" b="1" dirty="0"/>
              <a:t>If there was </a:t>
            </a:r>
            <a:r>
              <a:rPr lang="en-US" sz="2800" b="1" dirty="0"/>
              <a:t>blood</a:t>
            </a:r>
            <a:r>
              <a:rPr lang="en-US" sz="2800" b="1" spc="-70" dirty="0"/>
              <a:t> </a:t>
            </a:r>
            <a:r>
              <a:rPr lang="en-US" sz="2800" b="1" spc="-15" dirty="0"/>
              <a:t>at</a:t>
            </a:r>
            <a:r>
              <a:rPr lang="en-US" sz="2800" b="1" spc="-50" dirty="0"/>
              <a:t> </a:t>
            </a:r>
            <a:r>
              <a:rPr lang="en-US" sz="2800" b="1" dirty="0"/>
              <a:t>external genitalia, what </a:t>
            </a:r>
            <a:r>
              <a:rPr lang="en-US" b="1" dirty="0"/>
              <a:t>injury do you suspect ?</a:t>
            </a:r>
          </a:p>
          <a:p>
            <a:pPr lvl="1"/>
            <a:r>
              <a:rPr lang="en-US" dirty="0"/>
              <a:t>Urethra</a:t>
            </a:r>
          </a:p>
        </p:txBody>
      </p:sp>
      <p:sp>
        <p:nvSpPr>
          <p:cNvPr id="5" name="TextBox 4">
            <a:extLst>
              <a:ext uri="{FF2B5EF4-FFF2-40B4-BE49-F238E27FC236}">
                <a16:creationId xmlns:a16="http://schemas.microsoft.com/office/drawing/2014/main" id="{58454B74-842B-A085-B309-50F9032AD8DC}"/>
              </a:ext>
            </a:extLst>
          </p:cNvPr>
          <p:cNvSpPr txBox="1"/>
          <p:nvPr/>
        </p:nvSpPr>
        <p:spPr>
          <a:xfrm>
            <a:off x="10728424" y="2897"/>
            <a:ext cx="14542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معدل (</a:t>
            </a:r>
            <a:r>
              <a:rPr lang="en-US" b="1" dirty="0">
                <a:solidFill>
                  <a:srgbClr val="FF0000"/>
                </a:solidFill>
              </a:rPr>
              <a:t>3</a:t>
            </a:r>
            <a:r>
              <a:rPr lang="ar-JO" b="1" dirty="0">
                <a:solidFill>
                  <a:srgbClr val="FF0000"/>
                </a:solidFill>
              </a:rPr>
              <a:t>)</a:t>
            </a:r>
            <a:endParaRPr lang="en-US" b="1" dirty="0">
              <a:solidFill>
                <a:srgbClr val="FF0000"/>
              </a:solidFill>
            </a:endParaRPr>
          </a:p>
        </p:txBody>
      </p:sp>
      <p:pic>
        <p:nvPicPr>
          <p:cNvPr id="8" name="object 5">
            <a:extLst>
              <a:ext uri="{FF2B5EF4-FFF2-40B4-BE49-F238E27FC236}">
                <a16:creationId xmlns:a16="http://schemas.microsoft.com/office/drawing/2014/main" id="{2776E8AC-E25C-A520-E8A7-3C70748E5769}"/>
              </a:ext>
            </a:extLst>
          </p:cNvPr>
          <p:cNvPicPr>
            <a:picLocks noGrp="1"/>
          </p:cNvPicPr>
          <p:nvPr>
            <p:ph sz="half" idx="2"/>
          </p:nvPr>
        </p:nvPicPr>
        <p:blipFill>
          <a:blip r:embed="rId2" cstate="print"/>
          <a:stretch>
            <a:fillRect/>
          </a:stretch>
        </p:blipFill>
        <p:spPr>
          <a:xfrm>
            <a:off x="8103675" y="1305026"/>
            <a:ext cx="3250125" cy="4870450"/>
          </a:xfrm>
          <a:prstGeom prst="rect">
            <a:avLst/>
          </a:prstGeom>
        </p:spPr>
      </p:pic>
    </p:spTree>
    <p:extLst>
      <p:ext uri="{BB962C8B-B14F-4D97-AF65-F5344CB8AC3E}">
        <p14:creationId xmlns:p14="http://schemas.microsoft.com/office/powerpoint/2010/main" val="4219088957"/>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549CE2-14CE-FFC4-C17F-B37EF1E546C0}"/>
              </a:ext>
            </a:extLst>
          </p:cNvPr>
          <p:cNvSpPr>
            <a:spLocks noGrp="1"/>
          </p:cNvSpPr>
          <p:nvPr>
            <p:ph type="title"/>
          </p:nvPr>
        </p:nvSpPr>
        <p:spPr/>
        <p:txBody>
          <a:bodyPr/>
          <a:lstStyle/>
          <a:p>
            <a:r>
              <a:rPr lang="en-US" dirty="0"/>
              <a:t>History of RTA</a:t>
            </a:r>
          </a:p>
        </p:txBody>
      </p:sp>
      <p:sp>
        <p:nvSpPr>
          <p:cNvPr id="6" name="Content Placeholder 5">
            <a:extLst>
              <a:ext uri="{FF2B5EF4-FFF2-40B4-BE49-F238E27FC236}">
                <a16:creationId xmlns:a16="http://schemas.microsoft.com/office/drawing/2014/main" id="{AADBE5E0-9ADC-66F2-7F90-7150E10C1DFD}"/>
              </a:ext>
            </a:extLst>
          </p:cNvPr>
          <p:cNvSpPr>
            <a:spLocks noGrp="1"/>
          </p:cNvSpPr>
          <p:nvPr>
            <p:ph idx="1"/>
          </p:nvPr>
        </p:nvSpPr>
        <p:spPr>
          <a:xfrm>
            <a:off x="838198" y="1305026"/>
            <a:ext cx="7174185" cy="4871938"/>
          </a:xfrm>
        </p:spPr>
        <p:txBody>
          <a:bodyPr/>
          <a:lstStyle/>
          <a:p>
            <a:r>
              <a:rPr lang="en-US" b="1" dirty="0"/>
              <a:t>What is the most common affected nerve?</a:t>
            </a:r>
          </a:p>
          <a:p>
            <a:pPr lvl="1"/>
            <a:r>
              <a:rPr lang="en-US" dirty="0"/>
              <a:t>Sciatic nerve</a:t>
            </a:r>
          </a:p>
          <a:p>
            <a:r>
              <a:rPr lang="en-US" b="1" dirty="0"/>
              <a:t>If This patient was hemodynamically stable  What is the next step management of this patient ?</a:t>
            </a:r>
            <a:endParaRPr lang="ar-JO" b="1" dirty="0"/>
          </a:p>
          <a:p>
            <a:pPr lvl="1"/>
            <a:r>
              <a:rPr lang="en-US" dirty="0"/>
              <a:t>Closed reduction</a:t>
            </a:r>
          </a:p>
          <a:p>
            <a:pPr lvl="1"/>
            <a:r>
              <a:rPr lang="en-US" dirty="0"/>
              <a:t>If failed open reduction</a:t>
            </a:r>
          </a:p>
        </p:txBody>
      </p:sp>
      <p:pic>
        <p:nvPicPr>
          <p:cNvPr id="8" name="object 5">
            <a:extLst>
              <a:ext uri="{FF2B5EF4-FFF2-40B4-BE49-F238E27FC236}">
                <a16:creationId xmlns:a16="http://schemas.microsoft.com/office/drawing/2014/main" id="{5302A9FF-9A5A-06A9-9258-00582EC96FC1}"/>
              </a:ext>
            </a:extLst>
          </p:cNvPr>
          <p:cNvPicPr>
            <a:picLocks noGrp="1"/>
          </p:cNvPicPr>
          <p:nvPr>
            <p:ph sz="half" idx="2"/>
          </p:nvPr>
        </p:nvPicPr>
        <p:blipFill>
          <a:blip r:embed="rId2" cstate="print"/>
          <a:stretch>
            <a:fillRect/>
          </a:stretch>
        </p:blipFill>
        <p:spPr>
          <a:xfrm>
            <a:off x="8103675" y="1305026"/>
            <a:ext cx="3250125" cy="4870450"/>
          </a:xfrm>
          <a:prstGeom prst="rect">
            <a:avLst/>
          </a:prstGeom>
        </p:spPr>
      </p:pic>
      <p:pic>
        <p:nvPicPr>
          <p:cNvPr id="9" name="object 6">
            <a:extLst>
              <a:ext uri="{FF2B5EF4-FFF2-40B4-BE49-F238E27FC236}">
                <a16:creationId xmlns:a16="http://schemas.microsoft.com/office/drawing/2014/main" id="{D25FB756-3FC5-81CD-25D5-0AFC09DDC819}"/>
              </a:ext>
            </a:extLst>
          </p:cNvPr>
          <p:cNvPicPr/>
          <p:nvPr/>
        </p:nvPicPr>
        <p:blipFill>
          <a:blip r:embed="rId3" cstate="print"/>
          <a:stretch>
            <a:fillRect/>
          </a:stretch>
        </p:blipFill>
        <p:spPr>
          <a:xfrm>
            <a:off x="5394152" y="3852900"/>
            <a:ext cx="2618232" cy="2322576"/>
          </a:xfrm>
          <a:prstGeom prst="rect">
            <a:avLst/>
          </a:prstGeom>
        </p:spPr>
      </p:pic>
      <p:sp>
        <p:nvSpPr>
          <p:cNvPr id="2" name="TextBox 1">
            <a:extLst>
              <a:ext uri="{FF2B5EF4-FFF2-40B4-BE49-F238E27FC236}">
                <a16:creationId xmlns:a16="http://schemas.microsoft.com/office/drawing/2014/main" id="{EDFD162B-460E-E2E4-9725-F7C15B5B2F59}"/>
              </a:ext>
            </a:extLst>
          </p:cNvPr>
          <p:cNvSpPr txBox="1"/>
          <p:nvPr/>
        </p:nvSpPr>
        <p:spPr>
          <a:xfrm>
            <a:off x="11063452" y="2897"/>
            <a:ext cx="1119217"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معدل</a:t>
            </a:r>
            <a:endParaRPr lang="en-US" b="1" dirty="0">
              <a:solidFill>
                <a:srgbClr val="FF0000"/>
              </a:solidFill>
            </a:endParaRPr>
          </a:p>
        </p:txBody>
      </p:sp>
    </p:spTree>
    <p:extLst>
      <p:ext uri="{BB962C8B-B14F-4D97-AF65-F5344CB8AC3E}">
        <p14:creationId xmlns:p14="http://schemas.microsoft.com/office/powerpoint/2010/main" val="888752422"/>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D2B83-8AB0-BC28-C110-377AE1B242EF}"/>
              </a:ext>
            </a:extLst>
          </p:cNvPr>
          <p:cNvSpPr>
            <a:spLocks noGrp="1"/>
          </p:cNvSpPr>
          <p:nvPr>
            <p:ph type="title"/>
          </p:nvPr>
        </p:nvSpPr>
        <p:spPr/>
        <p:txBody>
          <a:bodyPr>
            <a:normAutofit/>
          </a:bodyPr>
          <a:lstStyle/>
          <a:p>
            <a:r>
              <a:rPr lang="en-US" sz="3500" dirty="0"/>
              <a:t>23 years old male fall of 3 meters and had hip dislocation</a:t>
            </a:r>
          </a:p>
        </p:txBody>
      </p:sp>
      <p:sp>
        <p:nvSpPr>
          <p:cNvPr id="3" name="Content Placeholder 2">
            <a:extLst>
              <a:ext uri="{FF2B5EF4-FFF2-40B4-BE49-F238E27FC236}">
                <a16:creationId xmlns:a16="http://schemas.microsoft.com/office/drawing/2014/main" id="{9A9CAF72-3D95-4D8D-E020-5C00EBE0F392}"/>
              </a:ext>
            </a:extLst>
          </p:cNvPr>
          <p:cNvSpPr>
            <a:spLocks noGrp="1"/>
          </p:cNvSpPr>
          <p:nvPr>
            <p:ph idx="1"/>
          </p:nvPr>
        </p:nvSpPr>
        <p:spPr/>
        <p:txBody>
          <a:bodyPr/>
          <a:lstStyle/>
          <a:p>
            <a:pPr marL="0" indent="0">
              <a:buNone/>
            </a:pPr>
            <a:r>
              <a:rPr lang="en-US" dirty="0"/>
              <a:t>What is your diagnosis ?</a:t>
            </a:r>
            <a:endParaRPr lang="ar-JO" dirty="0"/>
          </a:p>
          <a:p>
            <a:r>
              <a:rPr lang="en-US" dirty="0"/>
              <a:t>Osteoarthritis</a:t>
            </a:r>
          </a:p>
          <a:p>
            <a:r>
              <a:rPr lang="en-US" dirty="0">
                <a:solidFill>
                  <a:srgbClr val="FF0000"/>
                </a:solidFill>
              </a:rPr>
              <a:t>Osteonecrosis</a:t>
            </a:r>
          </a:p>
          <a:p>
            <a:r>
              <a:rPr lang="en-US" dirty="0"/>
              <a:t>Focal femoral degeneration</a:t>
            </a:r>
          </a:p>
          <a:p>
            <a:endParaRPr lang="en-US" dirty="0"/>
          </a:p>
        </p:txBody>
      </p:sp>
      <p:pic>
        <p:nvPicPr>
          <p:cNvPr id="8" name="object 2">
            <a:extLst>
              <a:ext uri="{FF2B5EF4-FFF2-40B4-BE49-F238E27FC236}">
                <a16:creationId xmlns:a16="http://schemas.microsoft.com/office/drawing/2014/main" id="{4B561CBC-57E5-F92F-8034-1245A9567334}"/>
              </a:ext>
            </a:extLst>
          </p:cNvPr>
          <p:cNvPicPr>
            <a:picLocks noGrp="1"/>
          </p:cNvPicPr>
          <p:nvPr>
            <p:ph sz="half" idx="2"/>
          </p:nvPr>
        </p:nvPicPr>
        <p:blipFill rotWithShape="1">
          <a:blip r:embed="rId2" cstate="print"/>
          <a:srcRect t="2786" r="11634"/>
          <a:stretch/>
        </p:blipFill>
        <p:spPr>
          <a:xfrm>
            <a:off x="7822083" y="1403680"/>
            <a:ext cx="3467747" cy="4676115"/>
          </a:xfrm>
          <a:prstGeom prst="rect">
            <a:avLst/>
          </a:prstGeom>
        </p:spPr>
      </p:pic>
    </p:spTree>
    <p:extLst>
      <p:ext uri="{BB962C8B-B14F-4D97-AF65-F5344CB8AC3E}">
        <p14:creationId xmlns:p14="http://schemas.microsoft.com/office/powerpoint/2010/main" val="2312367450"/>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0BB491-20FF-24D5-8A08-CA16CF51E3C4}"/>
              </a:ext>
            </a:extLst>
          </p:cNvPr>
          <p:cNvSpPr>
            <a:spLocks noGrp="1"/>
          </p:cNvSpPr>
          <p:nvPr>
            <p:ph type="title"/>
          </p:nvPr>
        </p:nvSpPr>
        <p:spPr/>
        <p:txBody>
          <a:bodyPr/>
          <a:lstStyle/>
          <a:p>
            <a:r>
              <a:rPr lang="en-US" dirty="0"/>
              <a:t>Keep in mind when dealing with pediatrics</a:t>
            </a:r>
          </a:p>
        </p:txBody>
      </p:sp>
      <p:sp>
        <p:nvSpPr>
          <p:cNvPr id="6" name="Content Placeholder 5">
            <a:extLst>
              <a:ext uri="{FF2B5EF4-FFF2-40B4-BE49-F238E27FC236}">
                <a16:creationId xmlns:a16="http://schemas.microsoft.com/office/drawing/2014/main" id="{120B11B7-FD36-A0F6-55CC-780FB7236156}"/>
              </a:ext>
            </a:extLst>
          </p:cNvPr>
          <p:cNvSpPr>
            <a:spLocks noGrp="1"/>
          </p:cNvSpPr>
          <p:nvPr>
            <p:ph idx="1"/>
          </p:nvPr>
        </p:nvSpPr>
        <p:spPr>
          <a:xfrm>
            <a:off x="838200" y="1268082"/>
            <a:ext cx="8016551" cy="4871938"/>
          </a:xfrm>
        </p:spPr>
        <p:txBody>
          <a:bodyPr>
            <a:normAutofit fontScale="92500"/>
          </a:bodyPr>
          <a:lstStyle/>
          <a:p>
            <a:r>
              <a:rPr lang="en-US" dirty="0"/>
              <a:t>The trauma that causes hip fracture in children is high energy trauma (RTA or Falling from Hight)</a:t>
            </a:r>
          </a:p>
          <a:p>
            <a:pPr lvl="1"/>
            <a:r>
              <a:rPr lang="en-US" dirty="0"/>
              <a:t>Always role out other associated injuries </a:t>
            </a:r>
          </a:p>
          <a:p>
            <a:pPr lvl="1"/>
            <a:r>
              <a:rPr lang="en-US" dirty="0"/>
              <a:t>If the trauma is not significant then Role out pathological fracture </a:t>
            </a:r>
          </a:p>
          <a:p>
            <a:r>
              <a:rPr lang="en-US" dirty="0"/>
              <a:t>The fracture pattern may disrupt the blood supply of the proximal femoral head </a:t>
            </a:r>
            <a:r>
              <a:rPr lang="en-US" dirty="0">
                <a:sym typeface="Wingdings" panose="05000000000000000000" pitchFamily="2" charset="2"/>
              </a:rPr>
              <a:t> AVN</a:t>
            </a:r>
          </a:p>
          <a:p>
            <a:r>
              <a:rPr lang="en-US" dirty="0"/>
              <a:t>Head and neck are worse than inter-troch and sub-troch</a:t>
            </a:r>
          </a:p>
          <a:p>
            <a:r>
              <a:rPr lang="en-US" b="1" dirty="0"/>
              <a:t>Management</a:t>
            </a:r>
            <a:r>
              <a:rPr lang="en-US" dirty="0"/>
              <a:t>: closed reduction and hip spica +- fixation</a:t>
            </a:r>
          </a:p>
          <a:p>
            <a:r>
              <a:rPr lang="en-US" dirty="0"/>
              <a:t>Avoid injury to the proximal femoral physis  when fixing. </a:t>
            </a:r>
          </a:p>
          <a:p>
            <a:endParaRPr lang="en-US" dirty="0"/>
          </a:p>
        </p:txBody>
      </p:sp>
      <p:pic>
        <p:nvPicPr>
          <p:cNvPr id="7" name="Google Shape;731;p93">
            <a:extLst>
              <a:ext uri="{FF2B5EF4-FFF2-40B4-BE49-F238E27FC236}">
                <a16:creationId xmlns:a16="http://schemas.microsoft.com/office/drawing/2014/main" id="{E1AA7173-0B27-1F16-BE1F-6D440BCED726}"/>
              </a:ext>
            </a:extLst>
          </p:cNvPr>
          <p:cNvPicPr preferRelativeResize="0"/>
          <p:nvPr/>
        </p:nvPicPr>
        <p:blipFill rotWithShape="1">
          <a:blip r:embed="rId2">
            <a:alphaModFix/>
          </a:blip>
          <a:srcRect/>
          <a:stretch/>
        </p:blipFill>
        <p:spPr>
          <a:xfrm>
            <a:off x="8953097" y="1268083"/>
            <a:ext cx="2400702" cy="29213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7728819"/>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45CB1-DB7A-7FEB-2972-D818BB9B2F21}"/>
              </a:ext>
            </a:extLst>
          </p:cNvPr>
          <p:cNvSpPr>
            <a:spLocks noGrp="1"/>
          </p:cNvSpPr>
          <p:nvPr>
            <p:ph type="title"/>
          </p:nvPr>
        </p:nvSpPr>
        <p:spPr/>
        <p:txBody>
          <a:bodyPr/>
          <a:lstStyle/>
          <a:p>
            <a:r>
              <a:rPr lang="en-US" dirty="0"/>
              <a:t>Hip fracture in elderly</a:t>
            </a:r>
          </a:p>
        </p:txBody>
      </p:sp>
      <p:sp>
        <p:nvSpPr>
          <p:cNvPr id="3" name="Content Placeholder 2">
            <a:extLst>
              <a:ext uri="{FF2B5EF4-FFF2-40B4-BE49-F238E27FC236}">
                <a16:creationId xmlns:a16="http://schemas.microsoft.com/office/drawing/2014/main" id="{F057201F-F2D1-1763-3648-F34EDE2D2D8E}"/>
              </a:ext>
            </a:extLst>
          </p:cNvPr>
          <p:cNvSpPr>
            <a:spLocks noGrp="1"/>
          </p:cNvSpPr>
          <p:nvPr>
            <p:ph idx="1"/>
          </p:nvPr>
        </p:nvSpPr>
        <p:spPr/>
        <p:txBody>
          <a:bodyPr/>
          <a:lstStyle/>
          <a:p>
            <a:r>
              <a:rPr lang="en-US" spc="-15" dirty="0">
                <a:latin typeface="Calibri"/>
                <a:cs typeface="Calibri"/>
              </a:rPr>
              <a:t>75</a:t>
            </a:r>
            <a:r>
              <a:rPr lang="en-US" spc="25" dirty="0">
                <a:latin typeface="Calibri"/>
                <a:cs typeface="Calibri"/>
              </a:rPr>
              <a:t> </a:t>
            </a:r>
            <a:r>
              <a:rPr lang="en-US" spc="-20" dirty="0">
                <a:latin typeface="Calibri"/>
                <a:cs typeface="Calibri"/>
              </a:rPr>
              <a:t>years</a:t>
            </a:r>
            <a:r>
              <a:rPr lang="en-US" dirty="0">
                <a:latin typeface="Calibri"/>
                <a:cs typeface="Calibri"/>
              </a:rPr>
              <a:t> </a:t>
            </a:r>
            <a:r>
              <a:rPr lang="en-US" spc="-10" dirty="0">
                <a:latin typeface="Calibri"/>
                <a:cs typeface="Calibri"/>
              </a:rPr>
              <a:t>old</a:t>
            </a:r>
            <a:r>
              <a:rPr lang="en-US" spc="25" dirty="0">
                <a:latin typeface="Calibri"/>
                <a:cs typeface="Calibri"/>
              </a:rPr>
              <a:t> </a:t>
            </a:r>
            <a:r>
              <a:rPr lang="en-US" spc="-10" dirty="0">
                <a:latin typeface="Calibri"/>
                <a:cs typeface="Calibri"/>
              </a:rPr>
              <a:t>patient</a:t>
            </a:r>
            <a:r>
              <a:rPr lang="en-US" dirty="0">
                <a:latin typeface="Calibri"/>
                <a:cs typeface="Calibri"/>
              </a:rPr>
              <a:t> with</a:t>
            </a:r>
            <a:r>
              <a:rPr lang="en-US" spc="-5" dirty="0">
                <a:latin typeface="Calibri"/>
                <a:cs typeface="Calibri"/>
              </a:rPr>
              <a:t> </a:t>
            </a:r>
            <a:r>
              <a:rPr lang="en-US" spc="-10" dirty="0">
                <a:latin typeface="Calibri"/>
                <a:cs typeface="Calibri"/>
              </a:rPr>
              <a:t>right</a:t>
            </a:r>
            <a:r>
              <a:rPr lang="en-US" dirty="0">
                <a:latin typeface="Calibri"/>
                <a:cs typeface="Calibri"/>
              </a:rPr>
              <a:t> </a:t>
            </a:r>
            <a:r>
              <a:rPr lang="en-US" spc="-5" dirty="0">
                <a:latin typeface="Calibri"/>
                <a:cs typeface="Calibri"/>
              </a:rPr>
              <a:t>hip</a:t>
            </a:r>
            <a:r>
              <a:rPr lang="en-US" spc="10" dirty="0">
                <a:latin typeface="Calibri"/>
                <a:cs typeface="Calibri"/>
              </a:rPr>
              <a:t> </a:t>
            </a:r>
            <a:r>
              <a:rPr lang="en-US" spc="-20" dirty="0">
                <a:latin typeface="Calibri"/>
                <a:cs typeface="Calibri"/>
              </a:rPr>
              <a:t>fracture </a:t>
            </a:r>
            <a:r>
              <a:rPr lang="en-US" spc="-705" dirty="0">
                <a:latin typeface="Calibri"/>
                <a:cs typeface="Calibri"/>
              </a:rPr>
              <a:t> </a:t>
            </a:r>
            <a:r>
              <a:rPr lang="en-US" spc="-70" dirty="0">
                <a:latin typeface="Calibri"/>
                <a:cs typeface="Calibri"/>
              </a:rPr>
              <a:t>Your</a:t>
            </a:r>
            <a:r>
              <a:rPr lang="en-US" spc="-5" dirty="0">
                <a:latin typeface="Calibri"/>
                <a:cs typeface="Calibri"/>
              </a:rPr>
              <a:t> </a:t>
            </a:r>
            <a:r>
              <a:rPr lang="en-US" spc="-10" dirty="0">
                <a:latin typeface="Calibri"/>
                <a:cs typeface="Calibri"/>
              </a:rPr>
              <a:t>management</a:t>
            </a:r>
            <a:endParaRPr lang="en-US" dirty="0">
              <a:latin typeface="Calibri"/>
              <a:cs typeface="Calibri"/>
            </a:endParaRPr>
          </a:p>
          <a:p>
            <a:pPr lvl="1"/>
            <a:r>
              <a:rPr lang="en-US" dirty="0"/>
              <a:t>Hip replacement</a:t>
            </a:r>
          </a:p>
          <a:p>
            <a:endParaRPr lang="en-US" dirty="0"/>
          </a:p>
        </p:txBody>
      </p:sp>
      <p:sp>
        <p:nvSpPr>
          <p:cNvPr id="4" name="TextBox 3">
            <a:extLst>
              <a:ext uri="{FF2B5EF4-FFF2-40B4-BE49-F238E27FC236}">
                <a16:creationId xmlns:a16="http://schemas.microsoft.com/office/drawing/2014/main" id="{36D74AB4-7452-E7BF-9C54-51EF29810B2F}"/>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680277766"/>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FACF1-46D9-536C-C437-7D7342436698}"/>
              </a:ext>
            </a:extLst>
          </p:cNvPr>
          <p:cNvSpPr>
            <a:spLocks noGrp="1"/>
          </p:cNvSpPr>
          <p:nvPr>
            <p:ph type="title"/>
          </p:nvPr>
        </p:nvSpPr>
        <p:spPr/>
        <p:txBody>
          <a:bodyPr/>
          <a:lstStyle/>
          <a:p>
            <a:r>
              <a:rPr lang="en-US" dirty="0"/>
              <a:t>Pediatric Hip Disorders</a:t>
            </a:r>
          </a:p>
        </p:txBody>
      </p:sp>
      <p:sp>
        <p:nvSpPr>
          <p:cNvPr id="4" name="Text Placeholder 3">
            <a:extLst>
              <a:ext uri="{FF2B5EF4-FFF2-40B4-BE49-F238E27FC236}">
                <a16:creationId xmlns:a16="http://schemas.microsoft.com/office/drawing/2014/main" id="{CDC9738C-2779-360C-F405-50486083D12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85098517"/>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D7958-4826-6713-9917-3E7E16950B71}"/>
              </a:ext>
            </a:extLst>
          </p:cNvPr>
          <p:cNvSpPr>
            <a:spLocks noGrp="1"/>
          </p:cNvSpPr>
          <p:nvPr>
            <p:ph type="title"/>
          </p:nvPr>
        </p:nvSpPr>
        <p:spPr/>
        <p:txBody>
          <a:bodyPr/>
          <a:lstStyle/>
          <a:p>
            <a:r>
              <a:rPr lang="en-US" dirty="0"/>
              <a:t>Presentation</a:t>
            </a:r>
          </a:p>
        </p:txBody>
      </p:sp>
      <p:sp>
        <p:nvSpPr>
          <p:cNvPr id="3" name="Content Placeholder 2">
            <a:extLst>
              <a:ext uri="{FF2B5EF4-FFF2-40B4-BE49-F238E27FC236}">
                <a16:creationId xmlns:a16="http://schemas.microsoft.com/office/drawing/2014/main" id="{206EDF16-FDB5-9331-5CDF-295862CB3F11}"/>
              </a:ext>
            </a:extLst>
          </p:cNvPr>
          <p:cNvSpPr>
            <a:spLocks noGrp="1"/>
          </p:cNvSpPr>
          <p:nvPr>
            <p:ph idx="1"/>
          </p:nvPr>
        </p:nvSpPr>
        <p:spPr/>
        <p:txBody>
          <a:bodyPr/>
          <a:lstStyle/>
          <a:p>
            <a:r>
              <a:rPr lang="en-US" b="1" dirty="0">
                <a:ea typeface="+mn-lt"/>
                <a:cs typeface="+mn-lt"/>
              </a:rPr>
              <a:t>Hip pathology may cause</a:t>
            </a:r>
          </a:p>
          <a:p>
            <a:pPr lvl="1"/>
            <a:r>
              <a:rPr lang="en-US" dirty="0">
                <a:ea typeface="+mn-lt"/>
                <a:cs typeface="+mn-lt"/>
              </a:rPr>
              <a:t>Groin pain</a:t>
            </a:r>
          </a:p>
          <a:p>
            <a:pPr lvl="1"/>
            <a:r>
              <a:rPr lang="en-US" dirty="0">
                <a:ea typeface="+mn-lt"/>
                <a:cs typeface="+mn-lt"/>
              </a:rPr>
              <a:t>Referred thigh or </a:t>
            </a:r>
            <a:r>
              <a:rPr lang="en-US" dirty="0">
                <a:solidFill>
                  <a:srgbClr val="FF0000"/>
                </a:solidFill>
                <a:ea typeface="+mn-lt"/>
                <a:cs typeface="+mn-lt"/>
              </a:rPr>
              <a:t>knee pain </a:t>
            </a:r>
          </a:p>
          <a:p>
            <a:pPr lvl="1"/>
            <a:r>
              <a:rPr lang="en-US" dirty="0">
                <a:ea typeface="+mn-lt"/>
                <a:cs typeface="+mn-lt"/>
              </a:rPr>
              <a:t>Refusal to bear weight</a:t>
            </a:r>
          </a:p>
          <a:p>
            <a:pPr lvl="1"/>
            <a:r>
              <a:rPr lang="en-US" dirty="0">
                <a:ea typeface="+mn-lt"/>
                <a:cs typeface="+mn-lt"/>
              </a:rPr>
              <a:t>Altered gait in the absence of pain</a:t>
            </a:r>
          </a:p>
          <a:p>
            <a:r>
              <a:rPr lang="en-US" dirty="0"/>
              <a:t>Hip pain may also be referred from low back or pelvic pathology</a:t>
            </a:r>
          </a:p>
          <a:p>
            <a:r>
              <a:rPr lang="en-US" dirty="0"/>
              <a:t>Any child with knee pain</a:t>
            </a:r>
          </a:p>
          <a:p>
            <a:pPr lvl="1"/>
            <a:r>
              <a:rPr lang="en-US" dirty="0"/>
              <a:t>Examine hip range of motion</a:t>
            </a:r>
          </a:p>
          <a:p>
            <a:pPr lvl="2"/>
            <a:r>
              <a:rPr lang="en-US" sz="2400" dirty="0"/>
              <a:t>Prone and supine</a:t>
            </a:r>
          </a:p>
          <a:p>
            <a:pPr lvl="1"/>
            <a:r>
              <a:rPr lang="en-US" dirty="0"/>
              <a:t>Check AP and frog lateral hip films, particularly if limited hip motion</a:t>
            </a:r>
          </a:p>
          <a:p>
            <a:endParaRPr lang="en-US" dirty="0"/>
          </a:p>
        </p:txBody>
      </p:sp>
    </p:spTree>
    <p:extLst>
      <p:ext uri="{BB962C8B-B14F-4D97-AF65-F5344CB8AC3E}">
        <p14:creationId xmlns:p14="http://schemas.microsoft.com/office/powerpoint/2010/main" val="3342432935"/>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7130A-BE7D-0352-F722-DCE37E6F6CAF}"/>
              </a:ext>
            </a:extLst>
          </p:cNvPr>
          <p:cNvSpPr>
            <a:spLocks noGrp="1"/>
          </p:cNvSpPr>
          <p:nvPr>
            <p:ph type="title"/>
          </p:nvPr>
        </p:nvSpPr>
        <p:spPr/>
        <p:txBody>
          <a:bodyPr/>
          <a:lstStyle/>
          <a:p>
            <a:r>
              <a:rPr lang="en-US" altLang="en-US" dirty="0"/>
              <a:t>Slipped Capital Femoral Epiphysis (SCFE)</a:t>
            </a:r>
            <a:endParaRPr lang="en-US" dirty="0"/>
          </a:p>
        </p:txBody>
      </p:sp>
      <p:sp>
        <p:nvSpPr>
          <p:cNvPr id="5" name="Content Placeholder 4">
            <a:extLst>
              <a:ext uri="{FF2B5EF4-FFF2-40B4-BE49-F238E27FC236}">
                <a16:creationId xmlns:a16="http://schemas.microsoft.com/office/drawing/2014/main" id="{F96117CC-DB33-CE40-B63B-B5A6F1FD1128}"/>
              </a:ext>
            </a:extLst>
          </p:cNvPr>
          <p:cNvSpPr>
            <a:spLocks noGrp="1"/>
          </p:cNvSpPr>
          <p:nvPr>
            <p:ph idx="1"/>
          </p:nvPr>
        </p:nvSpPr>
        <p:spPr/>
        <p:txBody>
          <a:bodyPr>
            <a:normAutofit fontScale="92500"/>
          </a:bodyPr>
          <a:lstStyle/>
          <a:p>
            <a:r>
              <a:rPr lang="en-US" b="1" dirty="0"/>
              <a:t>Definition</a:t>
            </a:r>
            <a:r>
              <a:rPr lang="en-US" dirty="0"/>
              <a:t>: the posterior and inferior displacement of the femoral head in relation to the femoral neck at the proximal femoral growth plate.</a:t>
            </a:r>
          </a:p>
          <a:p>
            <a:r>
              <a:rPr lang="en-US" b="1" dirty="0"/>
              <a:t>Epidemiology</a:t>
            </a:r>
            <a:r>
              <a:rPr lang="en-US" dirty="0"/>
              <a:t>:</a:t>
            </a:r>
          </a:p>
          <a:p>
            <a:pPr lvl="1"/>
            <a:r>
              <a:rPr lang="en-US" dirty="0"/>
              <a:t>Most common hip disorder in adolescents</a:t>
            </a:r>
          </a:p>
          <a:p>
            <a:pPr lvl="1"/>
            <a:r>
              <a:rPr lang="en-US" dirty="0"/>
              <a:t>Peak incidence: 10-16 years</a:t>
            </a:r>
          </a:p>
          <a:p>
            <a:pPr lvl="1"/>
            <a:r>
              <a:rPr lang="en-US" dirty="0"/>
              <a:t>Sex: ♂ &gt; ♀</a:t>
            </a:r>
          </a:p>
          <a:p>
            <a:r>
              <a:rPr lang="en-US" b="1" dirty="0"/>
              <a:t>Etiology</a:t>
            </a:r>
            <a:r>
              <a:rPr lang="en-US" dirty="0"/>
              <a:t>: is not entirely understood</a:t>
            </a:r>
          </a:p>
          <a:p>
            <a:r>
              <a:rPr lang="en-US" b="1" dirty="0"/>
              <a:t>Risk factors</a:t>
            </a:r>
            <a:r>
              <a:rPr lang="en-US" dirty="0"/>
              <a:t>:</a:t>
            </a:r>
          </a:p>
          <a:p>
            <a:pPr lvl="1"/>
            <a:r>
              <a:rPr lang="en-US" dirty="0"/>
              <a:t>Obesity</a:t>
            </a:r>
          </a:p>
          <a:p>
            <a:pPr lvl="1"/>
            <a:r>
              <a:rPr lang="en-US" dirty="0"/>
              <a:t>Family history</a:t>
            </a:r>
          </a:p>
          <a:p>
            <a:pPr lvl="1"/>
            <a:r>
              <a:rPr lang="en-US" dirty="0"/>
              <a:t>Endocrine or hormonal factors (e.g., hypothyroidism) </a:t>
            </a:r>
          </a:p>
          <a:p>
            <a:pPr lvl="1"/>
            <a:r>
              <a:rPr lang="en-US" dirty="0"/>
              <a:t>Trauma (e.g., sports-related injury or fall)</a:t>
            </a:r>
          </a:p>
        </p:txBody>
      </p:sp>
      <p:pic>
        <p:nvPicPr>
          <p:cNvPr id="6" name="Picture 17">
            <a:extLst>
              <a:ext uri="{FF2B5EF4-FFF2-40B4-BE49-F238E27FC236}">
                <a16:creationId xmlns:a16="http://schemas.microsoft.com/office/drawing/2014/main" id="{14073B5F-1B41-5832-B634-436C548B6172}"/>
              </a:ext>
            </a:extLst>
          </p:cNvPr>
          <p:cNvPicPr>
            <a:picLocks noChangeArrowheads="1"/>
          </p:cNvPicPr>
          <p:nvPr/>
        </p:nvPicPr>
        <p:blipFill>
          <a:blip r:embed="rId2" cstate="print">
            <a:extLst>
              <a:ext uri="{28A0092B-C50C-407E-A947-70E740481C1C}">
                <a14:useLocalDpi xmlns:a14="http://schemas.microsoft.com/office/drawing/2010/main" val="0"/>
              </a:ext>
            </a:extLst>
          </a:blip>
          <a:srcRect b="13977"/>
          <a:stretch>
            <a:fillRect/>
          </a:stretch>
        </p:blipFill>
        <p:spPr bwMode="auto">
          <a:xfrm>
            <a:off x="7735077" y="2514600"/>
            <a:ext cx="3618723" cy="182879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2138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10823-4E53-73EA-8252-357FA339DE90}"/>
              </a:ext>
            </a:extLst>
          </p:cNvPr>
          <p:cNvSpPr>
            <a:spLocks noGrp="1"/>
          </p:cNvSpPr>
          <p:nvPr>
            <p:ph type="title"/>
          </p:nvPr>
        </p:nvSpPr>
        <p:spPr/>
        <p:txBody>
          <a:bodyPr/>
          <a:lstStyle/>
          <a:p>
            <a:r>
              <a:rPr lang="en-US" dirty="0"/>
              <a:t>Imaging</a:t>
            </a:r>
          </a:p>
        </p:txBody>
      </p:sp>
      <p:sp>
        <p:nvSpPr>
          <p:cNvPr id="3" name="Content Placeholder 2">
            <a:extLst>
              <a:ext uri="{FF2B5EF4-FFF2-40B4-BE49-F238E27FC236}">
                <a16:creationId xmlns:a16="http://schemas.microsoft.com/office/drawing/2014/main" id="{B13C3047-5913-DE3B-55EA-195A07184F6C}"/>
              </a:ext>
            </a:extLst>
          </p:cNvPr>
          <p:cNvSpPr>
            <a:spLocks noGrp="1"/>
          </p:cNvSpPr>
          <p:nvPr>
            <p:ph idx="1"/>
          </p:nvPr>
        </p:nvSpPr>
        <p:spPr>
          <a:xfrm>
            <a:off x="838200" y="1267702"/>
            <a:ext cx="10515600" cy="4871938"/>
          </a:xfrm>
        </p:spPr>
        <p:txBody>
          <a:bodyPr>
            <a:normAutofit lnSpcReduction="10000"/>
          </a:bodyPr>
          <a:lstStyle/>
          <a:p>
            <a:r>
              <a:rPr lang="en-US" b="1" dirty="0"/>
              <a:t>X-ray</a:t>
            </a:r>
            <a:r>
              <a:rPr lang="en-US" dirty="0"/>
              <a:t>: </a:t>
            </a:r>
          </a:p>
          <a:p>
            <a:pPr lvl="1"/>
            <a:r>
              <a:rPr lang="en-US" dirty="0">
                <a:solidFill>
                  <a:srgbClr val="FF0000"/>
                </a:solidFill>
              </a:rPr>
              <a:t>Rule of 2</a:t>
            </a:r>
            <a:r>
              <a:rPr lang="en-US" dirty="0">
                <a:solidFill>
                  <a:schemeClr val="tx2"/>
                </a:solidFill>
              </a:rPr>
              <a:t>:</a:t>
            </a:r>
            <a:endParaRPr lang="en-US" dirty="0"/>
          </a:p>
          <a:p>
            <a:pPr lvl="2"/>
            <a:r>
              <a:rPr lang="en-US" sz="2200" dirty="0">
                <a:solidFill>
                  <a:srgbClr val="FF0000"/>
                </a:solidFill>
              </a:rPr>
              <a:t>2</a:t>
            </a:r>
            <a:r>
              <a:rPr lang="en-US" sz="2200" dirty="0"/>
              <a:t> Absolute: </a:t>
            </a:r>
            <a:r>
              <a:rPr lang="en-US" sz="2200" dirty="0">
                <a:solidFill>
                  <a:srgbClr val="FF0000"/>
                </a:solidFill>
              </a:rPr>
              <a:t>2</a:t>
            </a:r>
            <a:r>
              <a:rPr lang="en-US" sz="2200" dirty="0"/>
              <a:t> views, </a:t>
            </a:r>
            <a:r>
              <a:rPr lang="en-US" sz="2200" dirty="0">
                <a:solidFill>
                  <a:srgbClr val="FF0000"/>
                </a:solidFill>
              </a:rPr>
              <a:t>2</a:t>
            </a:r>
            <a:r>
              <a:rPr lang="en-US" sz="2200" dirty="0"/>
              <a:t> Joints</a:t>
            </a:r>
          </a:p>
          <a:p>
            <a:pPr lvl="2"/>
            <a:r>
              <a:rPr lang="en-US" sz="2200" dirty="0">
                <a:solidFill>
                  <a:srgbClr val="FF0000"/>
                </a:solidFill>
              </a:rPr>
              <a:t>2</a:t>
            </a:r>
            <a:r>
              <a:rPr lang="en-US" sz="2200" dirty="0"/>
              <a:t> Relative: </a:t>
            </a:r>
            <a:r>
              <a:rPr lang="en-US" sz="2200" dirty="0">
                <a:solidFill>
                  <a:srgbClr val="FF0000"/>
                </a:solidFill>
              </a:rPr>
              <a:t>2</a:t>
            </a:r>
            <a:r>
              <a:rPr lang="en-US" sz="2200" dirty="0"/>
              <a:t> Occasions (e.g., Scaphoid fracture), </a:t>
            </a:r>
            <a:r>
              <a:rPr lang="en-US" sz="2200" dirty="0">
                <a:solidFill>
                  <a:srgbClr val="FF0000"/>
                </a:solidFill>
              </a:rPr>
              <a:t>2</a:t>
            </a:r>
            <a:r>
              <a:rPr lang="en-US" sz="2200" dirty="0"/>
              <a:t> Limbs (i.e., in pediatrics)</a:t>
            </a:r>
          </a:p>
          <a:p>
            <a:pPr lvl="2"/>
            <a:r>
              <a:rPr lang="en-US" sz="2200" dirty="0">
                <a:solidFill>
                  <a:srgbClr val="FF0000"/>
                </a:solidFill>
              </a:rPr>
              <a:t>2</a:t>
            </a:r>
            <a:r>
              <a:rPr lang="en-US" sz="2200" dirty="0"/>
              <a:t> Times: (pre-reduction and post-reduction)</a:t>
            </a:r>
          </a:p>
          <a:p>
            <a:pPr lvl="1"/>
            <a:r>
              <a:rPr lang="en-US" dirty="0"/>
              <a:t>Radiographic signs of a fracture include a radiolucent fracture line, cortical disruption and presence of abnormal fat pad or elevation of fat pad</a:t>
            </a:r>
          </a:p>
          <a:p>
            <a:pPr lvl="1"/>
            <a:r>
              <a:rPr lang="en-US" dirty="0"/>
              <a:t>Describe fracture based on the anatomic location, alignment, angulation, and articular involvement</a:t>
            </a:r>
          </a:p>
          <a:p>
            <a:pPr lvl="1"/>
            <a:r>
              <a:rPr lang="en-US" dirty="0"/>
              <a:t>X-ray imaging has a low sensitivity for detecting stress fractures.</a:t>
            </a:r>
          </a:p>
          <a:p>
            <a:r>
              <a:rPr lang="en-US" b="1" dirty="0"/>
              <a:t>CT/MRI (not routine)</a:t>
            </a:r>
            <a:r>
              <a:rPr lang="en-US" dirty="0"/>
              <a:t>: </a:t>
            </a:r>
          </a:p>
          <a:p>
            <a:pPr lvl="1"/>
            <a:r>
              <a:rPr lang="en-US" dirty="0"/>
              <a:t>Indicated in inconclusive x-ray findings, assessment of associated injuries, and preoperative planning for complicated fractures</a:t>
            </a:r>
          </a:p>
        </p:txBody>
      </p:sp>
    </p:spTree>
    <p:extLst>
      <p:ext uri="{BB962C8B-B14F-4D97-AF65-F5344CB8AC3E}">
        <p14:creationId xmlns:p14="http://schemas.microsoft.com/office/powerpoint/2010/main" val="290335291"/>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811F5-9D42-245A-818D-8570C7EBBAA6}"/>
              </a:ext>
            </a:extLst>
          </p:cNvPr>
          <p:cNvSpPr>
            <a:spLocks noGrp="1"/>
          </p:cNvSpPr>
          <p:nvPr>
            <p:ph type="title"/>
          </p:nvPr>
        </p:nvSpPr>
        <p:spPr/>
        <p:txBody>
          <a:bodyPr/>
          <a:lstStyle/>
          <a:p>
            <a:r>
              <a:rPr lang="en-US" altLang="en-US" dirty="0"/>
              <a:t>Slipped Capital Femoral Epiphysis (SCFE)</a:t>
            </a:r>
            <a:endParaRPr lang="en-US" dirty="0"/>
          </a:p>
        </p:txBody>
      </p:sp>
      <p:sp>
        <p:nvSpPr>
          <p:cNvPr id="3" name="Content Placeholder 2">
            <a:extLst>
              <a:ext uri="{FF2B5EF4-FFF2-40B4-BE49-F238E27FC236}">
                <a16:creationId xmlns:a16="http://schemas.microsoft.com/office/drawing/2014/main" id="{DDEE5996-FE02-5F0C-7D93-986920D079F5}"/>
              </a:ext>
            </a:extLst>
          </p:cNvPr>
          <p:cNvSpPr>
            <a:spLocks noGrp="1"/>
          </p:cNvSpPr>
          <p:nvPr>
            <p:ph idx="1"/>
          </p:nvPr>
        </p:nvSpPr>
        <p:spPr/>
        <p:txBody>
          <a:bodyPr/>
          <a:lstStyle/>
          <a:p>
            <a:r>
              <a:rPr lang="en-US" b="1" dirty="0"/>
              <a:t>Pathophysiology</a:t>
            </a:r>
            <a:r>
              <a:rPr lang="en-US" dirty="0"/>
              <a:t>:</a:t>
            </a:r>
          </a:p>
          <a:p>
            <a:pPr lvl="1"/>
            <a:r>
              <a:rPr lang="en-US" dirty="0"/>
              <a:t>Poor cartilaginous maturation and endochondral ossification in the epiphyseal growth plate leads to unusually wide and unstable proximal femoral epiphyseal growth plate</a:t>
            </a:r>
          </a:p>
          <a:p>
            <a:pPr lvl="1"/>
            <a:r>
              <a:rPr lang="en-US" dirty="0"/>
              <a:t>Increased shear force (e.g., due to obesity, trauma) across the growth plate leads to posterior and inferior displacement of femoral epiphysis from the femoral neck</a:t>
            </a:r>
          </a:p>
          <a:p>
            <a:r>
              <a:rPr lang="en-US" b="1" dirty="0"/>
              <a:t>Onset</a:t>
            </a:r>
            <a:r>
              <a:rPr lang="en-US" dirty="0"/>
              <a:t>:</a:t>
            </a:r>
          </a:p>
          <a:p>
            <a:pPr lvl="1"/>
            <a:r>
              <a:rPr lang="en-US" dirty="0"/>
              <a:t>Acute</a:t>
            </a:r>
          </a:p>
          <a:p>
            <a:pPr lvl="1"/>
            <a:r>
              <a:rPr lang="en-US" dirty="0"/>
              <a:t>Chronic (3 weeks to several months)</a:t>
            </a:r>
          </a:p>
          <a:p>
            <a:pPr lvl="1"/>
            <a:r>
              <a:rPr lang="en-US" dirty="0"/>
              <a:t>Acute on chronic (chronic with acute exacerbations)</a:t>
            </a:r>
          </a:p>
          <a:p>
            <a:r>
              <a:rPr lang="en-US" b="1" dirty="0"/>
              <a:t>Location</a:t>
            </a:r>
            <a:r>
              <a:rPr lang="en-US" dirty="0"/>
              <a:t>: bilateral in 20–40% of cases</a:t>
            </a:r>
          </a:p>
        </p:txBody>
      </p:sp>
    </p:spTree>
    <p:extLst>
      <p:ext uri="{BB962C8B-B14F-4D97-AF65-F5344CB8AC3E}">
        <p14:creationId xmlns:p14="http://schemas.microsoft.com/office/powerpoint/2010/main" val="707673603"/>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820D8-C148-128C-0E2F-99372C2911CF}"/>
              </a:ext>
            </a:extLst>
          </p:cNvPr>
          <p:cNvSpPr>
            <a:spLocks noGrp="1"/>
          </p:cNvSpPr>
          <p:nvPr>
            <p:ph type="title"/>
          </p:nvPr>
        </p:nvSpPr>
        <p:spPr/>
        <p:txBody>
          <a:bodyPr/>
          <a:lstStyle/>
          <a:p>
            <a:r>
              <a:rPr lang="en-US" dirty="0"/>
              <a:t>SCFE – Clinical features</a:t>
            </a:r>
          </a:p>
        </p:txBody>
      </p:sp>
      <p:sp>
        <p:nvSpPr>
          <p:cNvPr id="3" name="Content Placeholder 2">
            <a:extLst>
              <a:ext uri="{FF2B5EF4-FFF2-40B4-BE49-F238E27FC236}">
                <a16:creationId xmlns:a16="http://schemas.microsoft.com/office/drawing/2014/main" id="{848B5446-77E6-F056-EDAE-18422163E5FD}"/>
              </a:ext>
            </a:extLst>
          </p:cNvPr>
          <p:cNvSpPr>
            <a:spLocks noGrp="1"/>
          </p:cNvSpPr>
          <p:nvPr>
            <p:ph idx="1"/>
          </p:nvPr>
        </p:nvSpPr>
        <p:spPr/>
        <p:txBody>
          <a:bodyPr numCol="2">
            <a:normAutofit/>
          </a:bodyPr>
          <a:lstStyle/>
          <a:p>
            <a:r>
              <a:rPr lang="en-US" b="1" dirty="0"/>
              <a:t>Symptoms</a:t>
            </a:r>
            <a:r>
              <a:rPr lang="en-US" dirty="0"/>
              <a:t>:</a:t>
            </a:r>
          </a:p>
          <a:p>
            <a:pPr marL="914400" lvl="1" indent="-457200">
              <a:buFont typeface="+mj-lt"/>
              <a:buAutoNum type="arabicPeriod"/>
            </a:pPr>
            <a:r>
              <a:rPr lang="en-US" dirty="0"/>
              <a:t>Dull pain in the medial thigh, knee , groin, or hip (often left &gt; right)</a:t>
            </a:r>
          </a:p>
          <a:p>
            <a:pPr marL="914400" lvl="1" indent="-457200">
              <a:buFont typeface="+mj-lt"/>
              <a:buAutoNum type="arabicPeriod"/>
            </a:pPr>
            <a:r>
              <a:rPr lang="en-US" dirty="0"/>
              <a:t>Limping </a:t>
            </a:r>
          </a:p>
          <a:p>
            <a:pPr marL="914400" lvl="1" indent="-457200">
              <a:buFont typeface="+mj-lt"/>
              <a:buAutoNum type="arabicPeriod"/>
            </a:pPr>
            <a:r>
              <a:rPr lang="en-US" dirty="0"/>
              <a:t>Restricted range of motion</a:t>
            </a:r>
          </a:p>
          <a:p>
            <a:pPr marL="914400" lvl="1" indent="-457200">
              <a:buFont typeface="+mj-lt"/>
              <a:buAutoNum type="arabicPeriod"/>
            </a:pPr>
            <a:r>
              <a:rPr lang="en-US" dirty="0"/>
              <a:t>Reduced internal rotation and abduction</a:t>
            </a:r>
          </a:p>
          <a:p>
            <a:pPr marL="914400" lvl="1" indent="-457200">
              <a:buFont typeface="+mj-lt"/>
              <a:buAutoNum type="arabicPeriod"/>
            </a:pPr>
            <a:r>
              <a:rPr lang="en-US" dirty="0"/>
              <a:t>Patients may hold their hip in passive external rotation</a:t>
            </a:r>
          </a:p>
          <a:p>
            <a:pPr marL="914400" lvl="1" indent="-457200">
              <a:buFont typeface="+mj-lt"/>
              <a:buAutoNum type="arabicPeriod"/>
            </a:pPr>
            <a:r>
              <a:rPr lang="en-US" b="1" dirty="0" err="1">
                <a:solidFill>
                  <a:srgbClr val="FF0000"/>
                </a:solidFill>
              </a:rPr>
              <a:t>Drehmann</a:t>
            </a:r>
            <a:r>
              <a:rPr lang="en-US" b="1" dirty="0">
                <a:solidFill>
                  <a:srgbClr val="FF0000"/>
                </a:solidFill>
              </a:rPr>
              <a:t> sign positive</a:t>
            </a:r>
            <a:r>
              <a:rPr lang="en-US" dirty="0">
                <a:solidFill>
                  <a:srgbClr val="FF0000"/>
                </a:solidFill>
              </a:rPr>
              <a:t>: external rotation and abduction during passive flexion of the affected hip in supine position</a:t>
            </a:r>
          </a:p>
          <a:p>
            <a:r>
              <a:rPr lang="en-US" b="1" dirty="0"/>
              <a:t>Stability of the physis</a:t>
            </a:r>
            <a:r>
              <a:rPr lang="en-US" dirty="0"/>
              <a:t>:</a:t>
            </a:r>
          </a:p>
          <a:p>
            <a:pPr lvl="1"/>
            <a:r>
              <a:rPr lang="en-US" b="1" dirty="0">
                <a:solidFill>
                  <a:srgbClr val="FF0000"/>
                </a:solidFill>
              </a:rPr>
              <a:t>Stable</a:t>
            </a:r>
            <a:r>
              <a:rPr lang="en-US" dirty="0">
                <a:solidFill>
                  <a:srgbClr val="FF0000"/>
                </a:solidFill>
              </a:rPr>
              <a:t>: able to bear weight on affected hip, with or without crutches </a:t>
            </a:r>
          </a:p>
          <a:p>
            <a:pPr lvl="1"/>
            <a:r>
              <a:rPr lang="en-US" b="1" dirty="0">
                <a:solidFill>
                  <a:srgbClr val="FF0000"/>
                </a:solidFill>
              </a:rPr>
              <a:t>Unstable</a:t>
            </a:r>
            <a:r>
              <a:rPr lang="en-US" dirty="0">
                <a:solidFill>
                  <a:srgbClr val="FF0000"/>
                </a:solidFill>
              </a:rPr>
              <a:t> : inability to ambulate and bear weight on affected hip, even with crutches and associated with a </a:t>
            </a:r>
            <a:r>
              <a:rPr lang="en-US" dirty="0">
                <a:solidFill>
                  <a:srgbClr val="FF0000"/>
                </a:solidFill>
                <a:effectLst>
                  <a:outerShdw blurRad="38100" dist="38100" dir="2700000" algn="tl">
                    <a:srgbClr val="000000">
                      <a:alpha val="43137"/>
                    </a:srgbClr>
                  </a:outerShdw>
                </a:effectLst>
              </a:rPr>
              <a:t>high risk of avascular necrosis</a:t>
            </a:r>
          </a:p>
        </p:txBody>
      </p:sp>
      <p:pic>
        <p:nvPicPr>
          <p:cNvPr id="4" name="Picture 2" descr="IMG_5145">
            <a:extLst>
              <a:ext uri="{FF2B5EF4-FFF2-40B4-BE49-F238E27FC236}">
                <a16:creationId xmlns:a16="http://schemas.microsoft.com/office/drawing/2014/main" id="{EBBB98BB-6828-EBED-81AF-4BE05FA35E89}"/>
              </a:ext>
            </a:extLst>
          </p:cNvPr>
          <p:cNvPicPr>
            <a:picLocks noChangeAspect="1" noChangeArrowheads="1"/>
          </p:cNvPicPr>
          <p:nvPr/>
        </p:nvPicPr>
        <p:blipFill rotWithShape="1">
          <a:blip r:embed="rId2" cstate="print">
            <a:lum bright="6000" contrast="6000"/>
            <a:extLst>
              <a:ext uri="{28A0092B-C50C-407E-A947-70E740481C1C}">
                <a14:useLocalDpi xmlns:a14="http://schemas.microsoft.com/office/drawing/2010/main" val="0"/>
              </a:ext>
            </a:extLst>
          </a:blip>
          <a:srcRect l="4899" r="12584"/>
          <a:stretch/>
        </p:blipFill>
        <p:spPr bwMode="auto">
          <a:xfrm rot="5400000">
            <a:off x="7565767" y="3622872"/>
            <a:ext cx="2247898" cy="363220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29754D94-EE2F-63FC-4D30-8853B25C9278}"/>
              </a:ext>
            </a:extLst>
          </p:cNvPr>
          <p:cNvCxnSpPr>
            <a:cxnSpLocks/>
            <a:endCxn id="4" idx="2"/>
          </p:cNvCxnSpPr>
          <p:nvPr/>
        </p:nvCxnSpPr>
        <p:spPr>
          <a:xfrm>
            <a:off x="6316824" y="5438972"/>
            <a:ext cx="55679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192366"/>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CD911-3982-A8E8-DCD0-7B6AC17C4A26}"/>
              </a:ext>
            </a:extLst>
          </p:cNvPr>
          <p:cNvSpPr>
            <a:spLocks noGrp="1"/>
          </p:cNvSpPr>
          <p:nvPr>
            <p:ph type="title"/>
          </p:nvPr>
        </p:nvSpPr>
        <p:spPr/>
        <p:txBody>
          <a:bodyPr/>
          <a:lstStyle/>
          <a:p>
            <a:r>
              <a:rPr lang="en-US" dirty="0"/>
              <a:t>SCFE – Diagnostics</a:t>
            </a:r>
          </a:p>
        </p:txBody>
      </p:sp>
      <p:sp>
        <p:nvSpPr>
          <p:cNvPr id="3" name="Content Placeholder 2">
            <a:extLst>
              <a:ext uri="{FF2B5EF4-FFF2-40B4-BE49-F238E27FC236}">
                <a16:creationId xmlns:a16="http://schemas.microsoft.com/office/drawing/2014/main" id="{4CCE2026-4E30-3676-D5EE-D0A858556EB0}"/>
              </a:ext>
            </a:extLst>
          </p:cNvPr>
          <p:cNvSpPr>
            <a:spLocks noGrp="1"/>
          </p:cNvSpPr>
          <p:nvPr>
            <p:ph idx="1"/>
          </p:nvPr>
        </p:nvSpPr>
        <p:spPr>
          <a:xfrm>
            <a:off x="838200" y="1305026"/>
            <a:ext cx="6728927" cy="4320397"/>
          </a:xfrm>
        </p:spPr>
        <p:txBody>
          <a:bodyPr/>
          <a:lstStyle/>
          <a:p>
            <a:r>
              <a:rPr lang="en-US" b="1" dirty="0"/>
              <a:t>Imaging</a:t>
            </a:r>
            <a:r>
              <a:rPr lang="en-US" dirty="0"/>
              <a:t>:</a:t>
            </a:r>
          </a:p>
          <a:p>
            <a:pPr lvl="1"/>
            <a:r>
              <a:rPr lang="en-US" dirty="0"/>
              <a:t>2 views:</a:t>
            </a:r>
          </a:p>
          <a:p>
            <a:pPr lvl="2"/>
            <a:r>
              <a:rPr lang="en-US" sz="2400" dirty="0"/>
              <a:t>AP pelvis x-ray</a:t>
            </a:r>
          </a:p>
          <a:p>
            <a:pPr lvl="2"/>
            <a:r>
              <a:rPr lang="en-US" sz="2400" dirty="0"/>
              <a:t>Frog leg lateral view (supine position, flexion of 45° and abduction of 45° in the hip): It allows for better evaluation of both hips, femoral head and neck.</a:t>
            </a:r>
          </a:p>
          <a:p>
            <a:r>
              <a:rPr lang="en-US" b="1" dirty="0"/>
              <a:t>Laboratory tests</a:t>
            </a:r>
            <a:r>
              <a:rPr lang="en-US" dirty="0"/>
              <a:t>: to </a:t>
            </a:r>
            <a:r>
              <a:rPr lang="en-US" dirty="0">
                <a:solidFill>
                  <a:srgbClr val="FF0000"/>
                </a:solidFill>
              </a:rPr>
              <a:t>exclude endocrinopathies</a:t>
            </a:r>
            <a:r>
              <a:rPr lang="en-US" dirty="0"/>
              <a:t> in patients with an </a:t>
            </a:r>
            <a:r>
              <a:rPr lang="en-US" dirty="0">
                <a:solidFill>
                  <a:srgbClr val="FF0000"/>
                </a:solidFill>
              </a:rPr>
              <a:t>atypical age</a:t>
            </a:r>
            <a:r>
              <a:rPr lang="en-US" dirty="0"/>
              <a:t> of onset or short stature</a:t>
            </a:r>
          </a:p>
        </p:txBody>
      </p:sp>
      <p:pic>
        <p:nvPicPr>
          <p:cNvPr id="4" name="Picture 4" descr="EPOS&amp;trade;">
            <a:extLst>
              <a:ext uri="{FF2B5EF4-FFF2-40B4-BE49-F238E27FC236}">
                <a16:creationId xmlns:a16="http://schemas.microsoft.com/office/drawing/2014/main" id="{A5D2C8B4-1E76-288F-B447-1B4FDA5A2C2A}"/>
              </a:ext>
            </a:extLst>
          </p:cNvPr>
          <p:cNvPicPr>
            <a:picLocks noChangeAspect="1" noChangeArrowheads="1"/>
          </p:cNvPicPr>
          <p:nvPr/>
        </p:nvPicPr>
        <p:blipFill rotWithShape="1">
          <a:blip r:embed="rId2" cstate="print"/>
          <a:stretch/>
        </p:blipFill>
        <p:spPr bwMode="auto">
          <a:xfrm>
            <a:off x="7660433" y="1305026"/>
            <a:ext cx="3693367" cy="43203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4203575"/>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AA34A-FE25-C149-D711-DAFFBED60AC4}"/>
              </a:ext>
            </a:extLst>
          </p:cNvPr>
          <p:cNvSpPr>
            <a:spLocks noGrp="1"/>
          </p:cNvSpPr>
          <p:nvPr>
            <p:ph type="title"/>
          </p:nvPr>
        </p:nvSpPr>
        <p:spPr/>
        <p:txBody>
          <a:bodyPr/>
          <a:lstStyle/>
          <a:p>
            <a:r>
              <a:rPr lang="en-US" dirty="0"/>
              <a:t>SCFE – Imaging Findings</a:t>
            </a:r>
          </a:p>
        </p:txBody>
      </p:sp>
      <p:sp>
        <p:nvSpPr>
          <p:cNvPr id="3" name="Content Placeholder 2">
            <a:extLst>
              <a:ext uri="{FF2B5EF4-FFF2-40B4-BE49-F238E27FC236}">
                <a16:creationId xmlns:a16="http://schemas.microsoft.com/office/drawing/2014/main" id="{3AC4F834-4BD8-AB0C-749E-6D8D0B49B4C7}"/>
              </a:ext>
            </a:extLst>
          </p:cNvPr>
          <p:cNvSpPr>
            <a:spLocks noGrp="1"/>
          </p:cNvSpPr>
          <p:nvPr>
            <p:ph idx="1"/>
          </p:nvPr>
        </p:nvSpPr>
        <p:spPr>
          <a:xfrm>
            <a:off x="838200" y="1305025"/>
            <a:ext cx="8763000" cy="5187849"/>
          </a:xfrm>
        </p:spPr>
        <p:txBody>
          <a:bodyPr>
            <a:normAutofit/>
          </a:bodyPr>
          <a:lstStyle/>
          <a:p>
            <a:r>
              <a:rPr lang="en-US" dirty="0"/>
              <a:t>Widening of the joint space</a:t>
            </a:r>
          </a:p>
          <a:p>
            <a:r>
              <a:rPr lang="en-US" dirty="0"/>
              <a:t>The femoral head is displaced </a:t>
            </a:r>
            <a:r>
              <a:rPr lang="en-US" dirty="0">
                <a:solidFill>
                  <a:srgbClr val="FF0000"/>
                </a:solidFill>
              </a:rPr>
              <a:t>posteriorly and inferiorly</a:t>
            </a:r>
            <a:r>
              <a:rPr lang="en-US" dirty="0"/>
              <a:t> in relation to the femoral neck.</a:t>
            </a:r>
          </a:p>
          <a:p>
            <a:r>
              <a:rPr lang="en-US" dirty="0">
                <a:solidFill>
                  <a:srgbClr val="FF0000"/>
                </a:solidFill>
              </a:rPr>
              <a:t>Klein line not passing the femoral head</a:t>
            </a:r>
            <a:r>
              <a:rPr lang="en-US" dirty="0"/>
              <a:t>: It is a straight line drawn along the superior border of the femoral neck that normally passes through the femoral head.</a:t>
            </a:r>
          </a:p>
          <a:p>
            <a:r>
              <a:rPr lang="en-US" dirty="0"/>
              <a:t>Frog leg projection line not passing the femoral head: It is a line drawn through the center of the epiphysis that normally should pass through the center of the femoral neck.</a:t>
            </a:r>
          </a:p>
        </p:txBody>
      </p:sp>
      <p:grpSp>
        <p:nvGrpSpPr>
          <p:cNvPr id="9" name="Group 8">
            <a:extLst>
              <a:ext uri="{FF2B5EF4-FFF2-40B4-BE49-F238E27FC236}">
                <a16:creationId xmlns:a16="http://schemas.microsoft.com/office/drawing/2014/main" id="{6759A421-5333-13D2-24B2-E94D1CE07553}"/>
              </a:ext>
            </a:extLst>
          </p:cNvPr>
          <p:cNvGrpSpPr/>
          <p:nvPr/>
        </p:nvGrpSpPr>
        <p:grpSpPr>
          <a:xfrm>
            <a:off x="9601200" y="1305025"/>
            <a:ext cx="1752600" cy="4564888"/>
            <a:chOff x="9878106" y="1305025"/>
            <a:chExt cx="1475694" cy="3843648"/>
          </a:xfrm>
        </p:grpSpPr>
        <p:pic>
          <p:nvPicPr>
            <p:cNvPr id="7" name="Picture 4" descr="Diagram&#10;&#10;Description automatically generated">
              <a:extLst>
                <a:ext uri="{FF2B5EF4-FFF2-40B4-BE49-F238E27FC236}">
                  <a16:creationId xmlns:a16="http://schemas.microsoft.com/office/drawing/2014/main" id="{64B13B62-B171-35E8-C30A-7F53615A8654}"/>
                </a:ext>
              </a:extLst>
            </p:cNvPr>
            <p:cNvPicPr>
              <a:picLocks noChangeAspect="1"/>
            </p:cNvPicPr>
            <p:nvPr/>
          </p:nvPicPr>
          <p:blipFill rotWithShape="1">
            <a:blip r:embed="rId2" cstate="print"/>
            <a:srcRect r="50453"/>
            <a:stretch/>
          </p:blipFill>
          <p:spPr>
            <a:xfrm>
              <a:off x="9878106" y="1305025"/>
              <a:ext cx="1475694" cy="1921824"/>
            </a:xfrm>
            <a:prstGeom prst="rect">
              <a:avLst/>
            </a:prstGeom>
          </p:spPr>
        </p:pic>
        <p:pic>
          <p:nvPicPr>
            <p:cNvPr id="8" name="Picture 4" descr="Diagram&#10;&#10;Description automatically generated">
              <a:extLst>
                <a:ext uri="{FF2B5EF4-FFF2-40B4-BE49-F238E27FC236}">
                  <a16:creationId xmlns:a16="http://schemas.microsoft.com/office/drawing/2014/main" id="{8B9B42B1-57CA-4C9D-AC58-09C588507C10}"/>
                </a:ext>
              </a:extLst>
            </p:cNvPr>
            <p:cNvPicPr>
              <a:picLocks noChangeAspect="1"/>
            </p:cNvPicPr>
            <p:nvPr/>
          </p:nvPicPr>
          <p:blipFill rotWithShape="1">
            <a:blip r:embed="rId2" cstate="print"/>
            <a:srcRect l="48487" r="1967"/>
            <a:stretch/>
          </p:blipFill>
          <p:spPr>
            <a:xfrm>
              <a:off x="9878106" y="3226849"/>
              <a:ext cx="1475694" cy="1921824"/>
            </a:xfrm>
            <a:prstGeom prst="rect">
              <a:avLst/>
            </a:prstGeom>
          </p:spPr>
        </p:pic>
      </p:grpSp>
    </p:spTree>
    <p:extLst>
      <p:ext uri="{BB962C8B-B14F-4D97-AF65-F5344CB8AC3E}">
        <p14:creationId xmlns:p14="http://schemas.microsoft.com/office/powerpoint/2010/main" val="1610058128"/>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C3BD6-A9C9-134E-5165-4E394D98E716}"/>
              </a:ext>
            </a:extLst>
          </p:cNvPr>
          <p:cNvSpPr>
            <a:spLocks noGrp="1"/>
          </p:cNvSpPr>
          <p:nvPr>
            <p:ph type="title"/>
          </p:nvPr>
        </p:nvSpPr>
        <p:spPr/>
        <p:txBody>
          <a:bodyPr/>
          <a:lstStyle/>
          <a:p>
            <a:r>
              <a:rPr lang="en-US" dirty="0"/>
              <a:t>Klein line </a:t>
            </a:r>
          </a:p>
        </p:txBody>
      </p:sp>
      <p:pic>
        <p:nvPicPr>
          <p:cNvPr id="4" name="Picture 4">
            <a:extLst>
              <a:ext uri="{FF2B5EF4-FFF2-40B4-BE49-F238E27FC236}">
                <a16:creationId xmlns:a16="http://schemas.microsoft.com/office/drawing/2014/main" id="{A9906CF0-950B-5A17-D861-64C99D46ED2A}"/>
              </a:ext>
            </a:extLst>
          </p:cNvPr>
          <p:cNvPicPr>
            <a:picLocks noChangeAspect="1"/>
          </p:cNvPicPr>
          <p:nvPr/>
        </p:nvPicPr>
        <p:blipFill>
          <a:blip r:embed="rId2" cstate="print"/>
          <a:stretch>
            <a:fillRect/>
          </a:stretch>
        </p:blipFill>
        <p:spPr>
          <a:xfrm>
            <a:off x="2790825" y="1322011"/>
            <a:ext cx="6610350" cy="48379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6406291"/>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26B59-8434-9F79-ACC9-35F038C67774}"/>
              </a:ext>
            </a:extLst>
          </p:cNvPr>
          <p:cNvSpPr>
            <a:spLocks noGrp="1"/>
          </p:cNvSpPr>
          <p:nvPr>
            <p:ph type="title"/>
          </p:nvPr>
        </p:nvSpPr>
        <p:spPr/>
        <p:txBody>
          <a:bodyPr/>
          <a:lstStyle/>
          <a:p>
            <a:r>
              <a:rPr lang="en-US" dirty="0"/>
              <a:t>SCFE – Imaging Findings </a:t>
            </a:r>
            <a:r>
              <a:rPr lang="en-US" sz="2800" dirty="0"/>
              <a:t>cont.</a:t>
            </a:r>
            <a:endParaRPr lang="en-US" dirty="0"/>
          </a:p>
        </p:txBody>
      </p:sp>
      <p:sp>
        <p:nvSpPr>
          <p:cNvPr id="3" name="Content Placeholder 2">
            <a:extLst>
              <a:ext uri="{FF2B5EF4-FFF2-40B4-BE49-F238E27FC236}">
                <a16:creationId xmlns:a16="http://schemas.microsoft.com/office/drawing/2014/main" id="{DA49247A-35CE-3F5E-E129-5DE9A8B7F4EF}"/>
              </a:ext>
            </a:extLst>
          </p:cNvPr>
          <p:cNvSpPr>
            <a:spLocks noGrp="1"/>
          </p:cNvSpPr>
          <p:nvPr>
            <p:ph idx="1"/>
          </p:nvPr>
        </p:nvSpPr>
        <p:spPr>
          <a:xfrm>
            <a:off x="838200" y="1305026"/>
            <a:ext cx="10515600" cy="4758228"/>
          </a:xfrm>
        </p:spPr>
        <p:txBody>
          <a:bodyPr>
            <a:normAutofit/>
          </a:bodyPr>
          <a:lstStyle/>
          <a:p>
            <a:r>
              <a:rPr lang="en-US" dirty="0"/>
              <a:t>Southwick method (for measurement of the slip angle/severity): refers to the tilt of the femoral neck in relation to the femoral head</a:t>
            </a:r>
          </a:p>
          <a:p>
            <a:r>
              <a:rPr lang="en-US" dirty="0"/>
              <a:t>The angle of Southwick (yellow) is the angle between a line that is drawn perpendicular to a line connecting the ends of the epiphyseal plate (green) and a line drawn along the longitudinal axis of the femur (red).</a:t>
            </a:r>
          </a:p>
          <a:p>
            <a:r>
              <a:rPr lang="en-US" dirty="0"/>
              <a:t>A normal angle of Southwick is 12°.</a:t>
            </a:r>
          </a:p>
          <a:p>
            <a:r>
              <a:rPr lang="en-US" dirty="0"/>
              <a:t>SCFE is classified as:</a:t>
            </a:r>
          </a:p>
          <a:p>
            <a:pPr lvl="1"/>
            <a:r>
              <a:rPr lang="en-US" dirty="0"/>
              <a:t>Mild: 13-30°</a:t>
            </a:r>
          </a:p>
          <a:p>
            <a:pPr lvl="1"/>
            <a:r>
              <a:rPr lang="en-US" dirty="0"/>
              <a:t>Moderate: 30-60°</a:t>
            </a:r>
          </a:p>
          <a:p>
            <a:pPr lvl="1"/>
            <a:r>
              <a:rPr lang="en-US" dirty="0"/>
              <a:t>Severe: &gt;60°</a:t>
            </a:r>
          </a:p>
        </p:txBody>
      </p:sp>
      <p:pic>
        <p:nvPicPr>
          <p:cNvPr id="1026" name="Picture 2" descr="Assessment of slipped capital femoral epiphysis">
            <a:extLst>
              <a:ext uri="{FF2B5EF4-FFF2-40B4-BE49-F238E27FC236}">
                <a16:creationId xmlns:a16="http://schemas.microsoft.com/office/drawing/2014/main" id="{CC00188B-0353-4AA7-060D-034452470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8115" y="3936936"/>
            <a:ext cx="4825685" cy="2126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251624"/>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8A955-4D02-0DB8-A48D-BB038FCA5678}"/>
              </a:ext>
            </a:extLst>
          </p:cNvPr>
          <p:cNvSpPr>
            <a:spLocks noGrp="1"/>
          </p:cNvSpPr>
          <p:nvPr>
            <p:ph type="title"/>
          </p:nvPr>
        </p:nvSpPr>
        <p:spPr/>
        <p:txBody>
          <a:bodyPr/>
          <a:lstStyle/>
          <a:p>
            <a:r>
              <a:rPr lang="en-US" altLang="en-US" dirty="0"/>
              <a:t>Slipped Capital Femoral Epiphysis (SCFE)</a:t>
            </a:r>
            <a:endParaRPr lang="en-US" dirty="0"/>
          </a:p>
        </p:txBody>
      </p:sp>
      <p:grpSp>
        <p:nvGrpSpPr>
          <p:cNvPr id="5" name="Group 4">
            <a:extLst>
              <a:ext uri="{FF2B5EF4-FFF2-40B4-BE49-F238E27FC236}">
                <a16:creationId xmlns:a16="http://schemas.microsoft.com/office/drawing/2014/main" id="{C0002242-FCB3-8504-8F48-A2A57DDEEECB}"/>
              </a:ext>
            </a:extLst>
          </p:cNvPr>
          <p:cNvGrpSpPr/>
          <p:nvPr/>
        </p:nvGrpSpPr>
        <p:grpSpPr>
          <a:xfrm>
            <a:off x="726430" y="1724905"/>
            <a:ext cx="10739140" cy="2760561"/>
            <a:chOff x="642653" y="1305026"/>
            <a:chExt cx="10739140" cy="2760561"/>
          </a:xfrm>
        </p:grpSpPr>
        <p:pic>
          <p:nvPicPr>
            <p:cNvPr id="4" name="Picture 6" descr="VincentKAIRIS10">
              <a:extLst>
                <a:ext uri="{FF2B5EF4-FFF2-40B4-BE49-F238E27FC236}">
                  <a16:creationId xmlns:a16="http://schemas.microsoft.com/office/drawing/2014/main" id="{F3EBD77B-6AF5-5454-FB3F-63F96011B27D}"/>
                </a:ext>
              </a:extLst>
            </p:cNvPr>
            <p:cNvPicPr>
              <a:picLocks noChangeAspect="1" noChangeArrowheads="1"/>
            </p:cNvPicPr>
            <p:nvPr/>
          </p:nvPicPr>
          <p:blipFill>
            <a:blip r:embed="rId2" cstate="print">
              <a:lum contrast="6000"/>
              <a:grayscl/>
              <a:extLst>
                <a:ext uri="{28A0092B-C50C-407E-A947-70E740481C1C}">
                  <a14:useLocalDpi xmlns:a14="http://schemas.microsoft.com/office/drawing/2010/main" val="0"/>
                </a:ext>
              </a:extLst>
            </a:blip>
            <a:srcRect/>
            <a:stretch>
              <a:fillRect/>
            </a:stretch>
          </p:blipFill>
          <p:spPr bwMode="auto">
            <a:xfrm>
              <a:off x="7500355" y="1305026"/>
              <a:ext cx="3881438" cy="2755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Slipped capital femoral epiphysis (slipped upper femoral epiphysis)">
              <a:extLst>
                <a:ext uri="{FF2B5EF4-FFF2-40B4-BE49-F238E27FC236}">
                  <a16:creationId xmlns:a16="http://schemas.microsoft.com/office/drawing/2014/main" id="{3E37BFB5-E743-62BB-A6A9-89A1B92CF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504" y="1305026"/>
              <a:ext cx="3400858" cy="2755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Slipped capital femoral epiphysis">
              <a:extLst>
                <a:ext uri="{FF2B5EF4-FFF2-40B4-BE49-F238E27FC236}">
                  <a16:creationId xmlns:a16="http://schemas.microsoft.com/office/drawing/2014/main" id="{8250C880-BAE3-7D17-803D-63A9009C69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653" y="1305026"/>
              <a:ext cx="3400858" cy="2760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36559802"/>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68869-49B7-7005-8A7E-3199E1C554AD}"/>
              </a:ext>
            </a:extLst>
          </p:cNvPr>
          <p:cNvSpPr>
            <a:spLocks noGrp="1"/>
          </p:cNvSpPr>
          <p:nvPr>
            <p:ph type="title"/>
          </p:nvPr>
        </p:nvSpPr>
        <p:spPr/>
        <p:txBody>
          <a:bodyPr/>
          <a:lstStyle/>
          <a:p>
            <a:r>
              <a:rPr lang="en-US" altLang="en-US" dirty="0"/>
              <a:t>Slipped Capital Femoral Epiphysis (SCFE)</a:t>
            </a:r>
            <a:endParaRPr lang="en-US" dirty="0"/>
          </a:p>
        </p:txBody>
      </p:sp>
      <p:sp>
        <p:nvSpPr>
          <p:cNvPr id="3" name="Content Placeholder 2">
            <a:extLst>
              <a:ext uri="{FF2B5EF4-FFF2-40B4-BE49-F238E27FC236}">
                <a16:creationId xmlns:a16="http://schemas.microsoft.com/office/drawing/2014/main" id="{DD0FE1DC-2E66-A5EE-62B1-034EB361B92B}"/>
              </a:ext>
            </a:extLst>
          </p:cNvPr>
          <p:cNvSpPr>
            <a:spLocks noGrp="1"/>
          </p:cNvSpPr>
          <p:nvPr>
            <p:ph idx="1"/>
          </p:nvPr>
        </p:nvSpPr>
        <p:spPr>
          <a:xfrm>
            <a:off x="838200" y="1258371"/>
            <a:ext cx="7186127" cy="5394960"/>
          </a:xfrm>
        </p:spPr>
        <p:txBody>
          <a:bodyPr>
            <a:normAutofit lnSpcReduction="10000"/>
          </a:bodyPr>
          <a:lstStyle/>
          <a:p>
            <a:r>
              <a:rPr lang="en-US" b="1" dirty="0"/>
              <a:t>Treatment</a:t>
            </a:r>
            <a:r>
              <a:rPr lang="en-US" dirty="0"/>
              <a:t>:</a:t>
            </a:r>
          </a:p>
          <a:p>
            <a:pPr lvl="1"/>
            <a:r>
              <a:rPr lang="en-US" dirty="0"/>
              <a:t>Avoid weight bearing before stabilization</a:t>
            </a:r>
          </a:p>
          <a:p>
            <a:pPr lvl="1"/>
            <a:r>
              <a:rPr lang="en-US" dirty="0"/>
              <a:t>Urgent surgical internal fixation with pinning of the femoral head</a:t>
            </a:r>
          </a:p>
          <a:p>
            <a:pPr lvl="1"/>
            <a:r>
              <a:rPr lang="en-US" dirty="0"/>
              <a:t>Prophylactic fixation of the contralateral hip</a:t>
            </a:r>
          </a:p>
          <a:p>
            <a:r>
              <a:rPr lang="en-US" b="1" dirty="0"/>
              <a:t>Complications</a:t>
            </a:r>
            <a:r>
              <a:rPr lang="en-US" dirty="0"/>
              <a:t>:</a:t>
            </a:r>
          </a:p>
          <a:p>
            <a:pPr lvl="1"/>
            <a:r>
              <a:rPr lang="en-US" dirty="0"/>
              <a:t>Avascular necrosis of the femoral head </a:t>
            </a:r>
          </a:p>
          <a:p>
            <a:pPr lvl="1"/>
            <a:r>
              <a:rPr lang="en-US" dirty="0"/>
              <a:t>Early hip osteoarthritis</a:t>
            </a:r>
          </a:p>
          <a:p>
            <a:pPr lvl="1"/>
            <a:r>
              <a:rPr lang="en-US" dirty="0"/>
              <a:t>Chondrolysis of the hip: rapid degeneration of articular cartilage</a:t>
            </a:r>
          </a:p>
          <a:p>
            <a:r>
              <a:rPr lang="en-US" b="1" dirty="0"/>
              <a:t>DDx</a:t>
            </a:r>
            <a:r>
              <a:rPr lang="en-US" dirty="0"/>
              <a:t>:</a:t>
            </a:r>
          </a:p>
          <a:p>
            <a:pPr lvl="1"/>
            <a:r>
              <a:rPr lang="en-US" dirty="0"/>
              <a:t>Legg-</a:t>
            </a:r>
            <a:r>
              <a:rPr lang="en-US" dirty="0" err="1"/>
              <a:t>Calvé</a:t>
            </a:r>
            <a:r>
              <a:rPr lang="en-US" dirty="0"/>
              <a:t>-Perthes disease</a:t>
            </a:r>
          </a:p>
          <a:p>
            <a:pPr lvl="1"/>
            <a:r>
              <a:rPr lang="en-US" dirty="0"/>
              <a:t>Transient synovitis</a:t>
            </a:r>
          </a:p>
          <a:p>
            <a:pPr lvl="1"/>
            <a:r>
              <a:rPr lang="en-US" dirty="0"/>
              <a:t>Septic arthritis</a:t>
            </a:r>
          </a:p>
        </p:txBody>
      </p:sp>
      <p:pic>
        <p:nvPicPr>
          <p:cNvPr id="6" name="Picture 4">
            <a:extLst>
              <a:ext uri="{FF2B5EF4-FFF2-40B4-BE49-F238E27FC236}">
                <a16:creationId xmlns:a16="http://schemas.microsoft.com/office/drawing/2014/main" id="{FB15D375-261E-DD66-546A-EA7224233D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5372" y="1258371"/>
            <a:ext cx="2188427" cy="3015049"/>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7B25231E-85A8-230F-2E5D-12F8875A04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1158" y="3429000"/>
            <a:ext cx="2188428" cy="3015049"/>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10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6F29E2-034B-5157-2CDA-561390ECFFF0}"/>
              </a:ext>
            </a:extLst>
          </p:cNvPr>
          <p:cNvSpPr>
            <a:spLocks noGrp="1"/>
          </p:cNvSpPr>
          <p:nvPr>
            <p:ph type="title"/>
          </p:nvPr>
        </p:nvSpPr>
        <p:spPr/>
        <p:txBody>
          <a:bodyPr>
            <a:normAutofit fontScale="90000"/>
          </a:bodyPr>
          <a:lstStyle/>
          <a:p>
            <a:r>
              <a:rPr lang="en-US" dirty="0"/>
              <a:t>14 years old male presented with left knee pain</a:t>
            </a:r>
          </a:p>
        </p:txBody>
      </p:sp>
      <p:pic>
        <p:nvPicPr>
          <p:cNvPr id="5" name="object 3">
            <a:extLst>
              <a:ext uri="{FF2B5EF4-FFF2-40B4-BE49-F238E27FC236}">
                <a16:creationId xmlns:a16="http://schemas.microsoft.com/office/drawing/2014/main" id="{2B20B220-947C-68DF-3E23-AB57B5CAADFF}"/>
              </a:ext>
            </a:extLst>
          </p:cNvPr>
          <p:cNvPicPr>
            <a:picLocks noGrp="1"/>
          </p:cNvPicPr>
          <p:nvPr>
            <p:ph sz="half" idx="2"/>
          </p:nvPr>
        </p:nvPicPr>
        <p:blipFill>
          <a:blip r:embed="rId2" cstate="print"/>
          <a:stretch>
            <a:fillRect/>
          </a:stretch>
        </p:blipFill>
        <p:spPr>
          <a:xfrm>
            <a:off x="8058279" y="1305026"/>
            <a:ext cx="3295521" cy="2324303"/>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8477D66F-892B-B44B-9F31-384FB07CAF57}"/>
              </a:ext>
            </a:extLst>
          </p:cNvPr>
          <p:cNvSpPr>
            <a:spLocks noGrp="1"/>
          </p:cNvSpPr>
          <p:nvPr>
            <p:ph idx="1"/>
          </p:nvPr>
        </p:nvSpPr>
        <p:spPr>
          <a:xfrm>
            <a:off x="838200" y="1305026"/>
            <a:ext cx="7141234" cy="4871938"/>
          </a:xfrm>
        </p:spPr>
        <p:txBody>
          <a:bodyPr/>
          <a:lstStyle/>
          <a:p>
            <a:r>
              <a:rPr lang="en-US" sz="2800" b="1" spc="-5" dirty="0"/>
              <a:t>What</a:t>
            </a:r>
            <a:r>
              <a:rPr lang="en-US" sz="2800" b="1" spc="-60" dirty="0"/>
              <a:t> </a:t>
            </a:r>
            <a:r>
              <a:rPr lang="en-US" sz="2800" b="1" dirty="0"/>
              <a:t>is</a:t>
            </a:r>
            <a:r>
              <a:rPr lang="en-US" sz="2800" b="1" spc="5" dirty="0"/>
              <a:t> the</a:t>
            </a:r>
            <a:r>
              <a:rPr lang="en-US" sz="2800" b="1" spc="-45" dirty="0"/>
              <a:t> </a:t>
            </a:r>
            <a:r>
              <a:rPr lang="en-US" sz="2800" b="1" dirty="0"/>
              <a:t>pathology</a:t>
            </a:r>
            <a:r>
              <a:rPr lang="en-US" sz="2800" b="1" spc="-45" dirty="0"/>
              <a:t> </a:t>
            </a:r>
            <a:r>
              <a:rPr lang="en-US" sz="2800" b="1" spc="5" dirty="0"/>
              <a:t>in</a:t>
            </a:r>
            <a:r>
              <a:rPr lang="en-US" sz="2800" b="1" spc="-15" dirty="0"/>
              <a:t> </a:t>
            </a:r>
            <a:r>
              <a:rPr lang="en-US" sz="2800" b="1" spc="5" dirty="0"/>
              <a:t>this</a:t>
            </a:r>
            <a:r>
              <a:rPr lang="en-US" sz="2800" b="1" spc="-25" dirty="0"/>
              <a:t> </a:t>
            </a:r>
            <a:r>
              <a:rPr lang="en-US" sz="2800" b="1" spc="-15" dirty="0"/>
              <a:t>X-ray ?</a:t>
            </a:r>
          </a:p>
          <a:p>
            <a:pPr lvl="1"/>
            <a:r>
              <a:rPr lang="en-US" sz="2400" spc="-10" dirty="0">
                <a:latin typeface="Calibri"/>
                <a:cs typeface="Calibri"/>
              </a:rPr>
              <a:t>Slipped</a:t>
            </a:r>
            <a:r>
              <a:rPr lang="en-US" sz="2400" spc="-5" dirty="0">
                <a:latin typeface="Calibri"/>
                <a:cs typeface="Calibri"/>
              </a:rPr>
              <a:t> </a:t>
            </a:r>
            <a:r>
              <a:rPr lang="en-US" sz="2400" spc="-10" dirty="0">
                <a:latin typeface="Calibri"/>
                <a:cs typeface="Calibri"/>
              </a:rPr>
              <a:t>Capital</a:t>
            </a:r>
            <a:r>
              <a:rPr lang="en-US" sz="2400" spc="15" dirty="0">
                <a:latin typeface="Calibri"/>
                <a:cs typeface="Calibri"/>
              </a:rPr>
              <a:t> </a:t>
            </a:r>
            <a:r>
              <a:rPr lang="en-US" sz="2400" spc="-20" dirty="0">
                <a:latin typeface="Calibri"/>
                <a:cs typeface="Calibri"/>
              </a:rPr>
              <a:t>Femoral </a:t>
            </a:r>
            <a:r>
              <a:rPr lang="en-US" sz="2400" spc="-15" dirty="0">
                <a:latin typeface="Calibri"/>
                <a:cs typeface="Calibri"/>
              </a:rPr>
              <a:t>epiphysis</a:t>
            </a:r>
            <a:endParaRPr lang="en-US" spc="-20" dirty="0"/>
          </a:p>
          <a:p>
            <a:r>
              <a:rPr lang="en-US" b="1" spc="-20" dirty="0"/>
              <a:t>W</a:t>
            </a:r>
            <a:r>
              <a:rPr lang="en-US" sz="2800" b="1" spc="-5" dirty="0"/>
              <a:t>hat</a:t>
            </a:r>
            <a:r>
              <a:rPr lang="en-US" sz="2800" b="1" spc="-35" dirty="0"/>
              <a:t> </a:t>
            </a:r>
            <a:r>
              <a:rPr lang="en-US" sz="2800" b="1" dirty="0"/>
              <a:t>is</a:t>
            </a:r>
            <a:r>
              <a:rPr lang="en-US" sz="2800" b="1" spc="-10" dirty="0"/>
              <a:t> </a:t>
            </a:r>
            <a:r>
              <a:rPr lang="en-US" sz="2800" b="1" spc="5" dirty="0"/>
              <a:t>the</a:t>
            </a:r>
            <a:r>
              <a:rPr lang="en-US" sz="2800" b="1" spc="-25" dirty="0"/>
              <a:t> </a:t>
            </a:r>
            <a:r>
              <a:rPr lang="en-US" sz="2800" b="1" spc="-5" dirty="0"/>
              <a:t>most </a:t>
            </a:r>
            <a:r>
              <a:rPr lang="en-US" sz="2800" b="1" spc="-595" dirty="0"/>
              <a:t> </a:t>
            </a:r>
            <a:r>
              <a:rPr lang="en-US" sz="2800" b="1" spc="-10" dirty="0"/>
              <a:t>appropriate</a:t>
            </a:r>
            <a:r>
              <a:rPr lang="en-US" sz="2800" b="1" spc="-70" dirty="0"/>
              <a:t> </a:t>
            </a:r>
            <a:r>
              <a:rPr lang="en-US" sz="2800" b="1" spc="-5" dirty="0"/>
              <a:t>management ?</a:t>
            </a:r>
          </a:p>
          <a:p>
            <a:pPr lvl="1"/>
            <a:r>
              <a:rPr lang="en-US" sz="2400" spc="-15" dirty="0">
                <a:latin typeface="Calibri"/>
                <a:cs typeface="Calibri"/>
              </a:rPr>
              <a:t>Fixation</a:t>
            </a:r>
            <a:endParaRPr lang="en-US" sz="2400" dirty="0">
              <a:latin typeface="Calibri"/>
              <a:cs typeface="Calibri"/>
            </a:endParaRPr>
          </a:p>
          <a:p>
            <a:r>
              <a:rPr lang="en-US" b="1" dirty="0"/>
              <a:t>Risk factors:</a:t>
            </a:r>
          </a:p>
          <a:p>
            <a:pPr lvl="1"/>
            <a:r>
              <a:rPr lang="en-US" dirty="0"/>
              <a:t>Hormonal imbalance</a:t>
            </a:r>
          </a:p>
          <a:p>
            <a:pPr lvl="1"/>
            <a:r>
              <a:rPr lang="en-US" dirty="0"/>
              <a:t>Obesity</a:t>
            </a:r>
            <a:endParaRPr lang="ar-JO" dirty="0"/>
          </a:p>
          <a:p>
            <a:r>
              <a:rPr lang="en-US" sz="2800" b="1" dirty="0"/>
              <a:t>The</a:t>
            </a:r>
            <a:r>
              <a:rPr lang="en-US" sz="2800" b="1" spc="-25" dirty="0"/>
              <a:t> affected</a:t>
            </a:r>
            <a:r>
              <a:rPr lang="en-US" sz="2800" b="1" spc="-15" dirty="0"/>
              <a:t> </a:t>
            </a:r>
            <a:r>
              <a:rPr lang="en-US" sz="2800" b="1" spc="-30" dirty="0"/>
              <a:t>layer </a:t>
            </a:r>
            <a:r>
              <a:rPr lang="en-US" sz="2800" b="1" spc="-5" dirty="0"/>
              <a:t>in</a:t>
            </a:r>
            <a:r>
              <a:rPr lang="en-US" sz="2800" b="1" spc="-10" dirty="0"/>
              <a:t> </a:t>
            </a:r>
            <a:r>
              <a:rPr lang="en-US" sz="2800" b="1" dirty="0"/>
              <a:t>this</a:t>
            </a:r>
            <a:r>
              <a:rPr lang="en-US" sz="2800" b="1" spc="-10" dirty="0"/>
              <a:t> </a:t>
            </a:r>
            <a:r>
              <a:rPr lang="en-US" sz="2800" b="1" spc="-15" dirty="0"/>
              <a:t>deformity</a:t>
            </a:r>
            <a:r>
              <a:rPr lang="en-US" sz="2800" b="1" spc="-60" dirty="0"/>
              <a:t> </a:t>
            </a:r>
            <a:r>
              <a:rPr lang="en-US" sz="2800" b="1" spc="-5" dirty="0"/>
              <a:t>is</a:t>
            </a:r>
            <a:endParaRPr lang="ar-JO" sz="2800" b="1" spc="-5" dirty="0"/>
          </a:p>
          <a:p>
            <a:pPr lvl="1"/>
            <a:r>
              <a:rPr lang="en-US" sz="2400" spc="-10" dirty="0">
                <a:latin typeface="Calibri"/>
                <a:cs typeface="Calibri"/>
              </a:rPr>
              <a:t>Hypertrophic</a:t>
            </a:r>
            <a:r>
              <a:rPr lang="en-US" sz="2400" spc="15" dirty="0">
                <a:latin typeface="Calibri"/>
                <a:cs typeface="Calibri"/>
              </a:rPr>
              <a:t> </a:t>
            </a:r>
            <a:r>
              <a:rPr lang="en-US" sz="2400" spc="-15" dirty="0">
                <a:latin typeface="Calibri"/>
                <a:cs typeface="Calibri"/>
              </a:rPr>
              <a:t>zone</a:t>
            </a:r>
            <a:endParaRPr lang="en-US" sz="2400" dirty="0">
              <a:latin typeface="Calibri"/>
              <a:cs typeface="Calibri"/>
            </a:endParaRPr>
          </a:p>
          <a:p>
            <a:pPr lvl="1"/>
            <a:endParaRPr lang="en-US" dirty="0"/>
          </a:p>
        </p:txBody>
      </p:sp>
      <p:pic>
        <p:nvPicPr>
          <p:cNvPr id="8" name="object 4">
            <a:extLst>
              <a:ext uri="{FF2B5EF4-FFF2-40B4-BE49-F238E27FC236}">
                <a16:creationId xmlns:a16="http://schemas.microsoft.com/office/drawing/2014/main" id="{7F71AEE4-FCCA-CAB7-493C-EB6003CA99B2}"/>
              </a:ext>
            </a:extLst>
          </p:cNvPr>
          <p:cNvPicPr/>
          <p:nvPr/>
        </p:nvPicPr>
        <p:blipFill>
          <a:blip r:embed="rId3" cstate="print"/>
          <a:stretch>
            <a:fillRect/>
          </a:stretch>
        </p:blipFill>
        <p:spPr>
          <a:xfrm>
            <a:off x="8058279" y="3740995"/>
            <a:ext cx="2799585" cy="276063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93C2542B-232C-5DB7-B540-EEB928A9FE12}"/>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
        <p:nvSpPr>
          <p:cNvPr id="2" name="TextBox 1">
            <a:extLst>
              <a:ext uri="{FF2B5EF4-FFF2-40B4-BE49-F238E27FC236}">
                <a16:creationId xmlns:a16="http://schemas.microsoft.com/office/drawing/2014/main" id="{83C1012B-A1A3-D19F-C2AC-D6554C4EFD97}"/>
              </a:ext>
            </a:extLst>
          </p:cNvPr>
          <p:cNvSpPr txBox="1"/>
          <p:nvPr/>
        </p:nvSpPr>
        <p:spPr>
          <a:xfrm>
            <a:off x="66379" y="3174538"/>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(1)</a:t>
            </a:r>
            <a:endParaRPr lang="en-US" sz="1400" b="1" dirty="0">
              <a:solidFill>
                <a:srgbClr val="FF0000"/>
              </a:solidFill>
            </a:endParaRPr>
          </a:p>
        </p:txBody>
      </p:sp>
      <p:sp>
        <p:nvSpPr>
          <p:cNvPr id="4" name="TextBox 3">
            <a:extLst>
              <a:ext uri="{FF2B5EF4-FFF2-40B4-BE49-F238E27FC236}">
                <a16:creationId xmlns:a16="http://schemas.microsoft.com/office/drawing/2014/main" id="{12B8B626-B5B1-D1A2-C088-DABE067E4697}"/>
              </a:ext>
            </a:extLst>
          </p:cNvPr>
          <p:cNvSpPr txBox="1"/>
          <p:nvPr/>
        </p:nvSpPr>
        <p:spPr>
          <a:xfrm>
            <a:off x="66379" y="4477131"/>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6" name="TextBox 5">
            <a:extLst>
              <a:ext uri="{FF2B5EF4-FFF2-40B4-BE49-F238E27FC236}">
                <a16:creationId xmlns:a16="http://schemas.microsoft.com/office/drawing/2014/main" id="{D1655CCE-1A79-5AD7-2130-F90AA5AAB6A3}"/>
              </a:ext>
            </a:extLst>
          </p:cNvPr>
          <p:cNvSpPr txBox="1"/>
          <p:nvPr/>
        </p:nvSpPr>
        <p:spPr>
          <a:xfrm>
            <a:off x="66379" y="1371626"/>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(5)</a:t>
            </a:r>
            <a:endParaRPr lang="en-US" sz="1400" b="1" dirty="0">
              <a:solidFill>
                <a:srgbClr val="FF0000"/>
              </a:solidFill>
            </a:endParaRPr>
          </a:p>
        </p:txBody>
      </p:sp>
      <p:sp>
        <p:nvSpPr>
          <p:cNvPr id="12" name="TextBox 11">
            <a:extLst>
              <a:ext uri="{FF2B5EF4-FFF2-40B4-BE49-F238E27FC236}">
                <a16:creationId xmlns:a16="http://schemas.microsoft.com/office/drawing/2014/main" id="{B28556CD-650E-D3A3-9234-4244C3678C1B}"/>
              </a:ext>
            </a:extLst>
          </p:cNvPr>
          <p:cNvSpPr txBox="1"/>
          <p:nvPr/>
        </p:nvSpPr>
        <p:spPr>
          <a:xfrm>
            <a:off x="66379" y="2268769"/>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(3)</a:t>
            </a:r>
            <a:endParaRPr lang="en-US" sz="1400" b="1" dirty="0">
              <a:solidFill>
                <a:srgbClr val="FF0000"/>
              </a:solidFill>
            </a:endParaRPr>
          </a:p>
        </p:txBody>
      </p:sp>
    </p:spTree>
    <p:extLst>
      <p:ext uri="{BB962C8B-B14F-4D97-AF65-F5344CB8AC3E}">
        <p14:creationId xmlns:p14="http://schemas.microsoft.com/office/powerpoint/2010/main" val="2090463121"/>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D4F534-9ABB-B3CF-057E-7A7FC93D7735}"/>
              </a:ext>
            </a:extLst>
          </p:cNvPr>
          <p:cNvSpPr>
            <a:spLocks noGrp="1"/>
          </p:cNvSpPr>
          <p:nvPr>
            <p:ph type="title"/>
          </p:nvPr>
        </p:nvSpPr>
        <p:spPr/>
        <p:txBody>
          <a:bodyPr/>
          <a:lstStyle/>
          <a:p>
            <a:r>
              <a:rPr lang="en-US" dirty="0"/>
              <a:t>SCFE hip presentation on AP pelvic view</a:t>
            </a:r>
          </a:p>
        </p:txBody>
      </p:sp>
      <p:sp>
        <p:nvSpPr>
          <p:cNvPr id="6" name="Content Placeholder 5">
            <a:extLst>
              <a:ext uri="{FF2B5EF4-FFF2-40B4-BE49-F238E27FC236}">
                <a16:creationId xmlns:a16="http://schemas.microsoft.com/office/drawing/2014/main" id="{EB4AA666-487B-F28E-9737-D8D0BCD5323B}"/>
              </a:ext>
            </a:extLst>
          </p:cNvPr>
          <p:cNvSpPr>
            <a:spLocks noGrp="1"/>
          </p:cNvSpPr>
          <p:nvPr>
            <p:ph idx="1"/>
          </p:nvPr>
        </p:nvSpPr>
        <p:spPr>
          <a:xfrm>
            <a:off x="838199" y="1305026"/>
            <a:ext cx="10515599" cy="4871938"/>
          </a:xfrm>
        </p:spPr>
        <p:txBody>
          <a:bodyPr>
            <a:normAutofit/>
          </a:bodyPr>
          <a:lstStyle/>
          <a:p>
            <a:r>
              <a:rPr lang="en-US" sz="3200" dirty="0"/>
              <a:t>Internal rotation </a:t>
            </a:r>
          </a:p>
          <a:p>
            <a:r>
              <a:rPr lang="en-US" sz="3200" dirty="0"/>
              <a:t>Abduction </a:t>
            </a:r>
          </a:p>
          <a:p>
            <a:r>
              <a:rPr lang="en-US" sz="3200" dirty="0">
                <a:solidFill>
                  <a:srgbClr val="FF0000"/>
                </a:solidFill>
              </a:rPr>
              <a:t>External rotation</a:t>
            </a:r>
          </a:p>
          <a:p>
            <a:r>
              <a:rPr lang="en-US" sz="3200" dirty="0"/>
              <a:t>Adduction </a:t>
            </a:r>
          </a:p>
          <a:p>
            <a:endParaRPr lang="en-US" sz="3200" dirty="0"/>
          </a:p>
        </p:txBody>
      </p:sp>
      <p:sp>
        <p:nvSpPr>
          <p:cNvPr id="2" name="TextBox 1">
            <a:extLst>
              <a:ext uri="{FF2B5EF4-FFF2-40B4-BE49-F238E27FC236}">
                <a16:creationId xmlns:a16="http://schemas.microsoft.com/office/drawing/2014/main" id="{A0638DE3-CE4C-1099-32D1-FC5765A4364A}"/>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3" name="object 3">
            <a:extLst>
              <a:ext uri="{FF2B5EF4-FFF2-40B4-BE49-F238E27FC236}">
                <a16:creationId xmlns:a16="http://schemas.microsoft.com/office/drawing/2014/main" id="{C28D3A1B-4BA8-50B3-83CE-29AB948F8275}"/>
              </a:ext>
            </a:extLst>
          </p:cNvPr>
          <p:cNvPicPr/>
          <p:nvPr/>
        </p:nvPicPr>
        <p:blipFill>
          <a:blip r:embed="rId2" cstate="print"/>
          <a:stretch>
            <a:fillRect/>
          </a:stretch>
        </p:blipFill>
        <p:spPr>
          <a:xfrm>
            <a:off x="7801186" y="1305025"/>
            <a:ext cx="3552613" cy="30337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7089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1A9C-E26C-9618-563E-17B8C96E5A2D}"/>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1DE3FDF3-364A-B4E1-68A5-E228BACB884C}"/>
              </a:ext>
            </a:extLst>
          </p:cNvPr>
          <p:cNvSpPr>
            <a:spLocks noGrp="1"/>
          </p:cNvSpPr>
          <p:nvPr>
            <p:ph idx="1"/>
          </p:nvPr>
        </p:nvSpPr>
        <p:spPr>
          <a:xfrm>
            <a:off x="838200" y="1267702"/>
            <a:ext cx="10515600" cy="5212080"/>
          </a:xfrm>
        </p:spPr>
        <p:txBody>
          <a:bodyPr>
            <a:normAutofit lnSpcReduction="10000"/>
          </a:bodyPr>
          <a:lstStyle/>
          <a:p>
            <a:r>
              <a:rPr lang="en-US" dirty="0"/>
              <a:t>Conservative fracture management</a:t>
            </a:r>
          </a:p>
          <a:p>
            <a:pPr lvl="1"/>
            <a:r>
              <a:rPr lang="en-US" b="1" dirty="0"/>
              <a:t>Indications</a:t>
            </a:r>
            <a:r>
              <a:rPr lang="en-US" dirty="0"/>
              <a:t>:</a:t>
            </a:r>
          </a:p>
          <a:p>
            <a:pPr lvl="2"/>
            <a:r>
              <a:rPr lang="en-US" sz="2200" dirty="0"/>
              <a:t>Stable fractures</a:t>
            </a:r>
          </a:p>
          <a:p>
            <a:pPr lvl="2"/>
            <a:r>
              <a:rPr lang="en-US" sz="2200" dirty="0"/>
              <a:t>Mainstay management of pediatric fractures</a:t>
            </a:r>
          </a:p>
          <a:p>
            <a:pPr lvl="1"/>
            <a:r>
              <a:rPr lang="en-US" b="1" dirty="0"/>
              <a:t>Procedure</a:t>
            </a:r>
            <a:r>
              <a:rPr lang="en-US" dirty="0"/>
              <a:t>: </a:t>
            </a:r>
            <a:r>
              <a:rPr lang="en-US" sz="2200" dirty="0"/>
              <a:t>closed reduction and, if necessary, immobilization with a cast or splint of the fractured bone and adjacent joints</a:t>
            </a:r>
          </a:p>
          <a:p>
            <a:r>
              <a:rPr lang="en-US" dirty="0"/>
              <a:t>Surgical fracture management</a:t>
            </a:r>
          </a:p>
          <a:p>
            <a:pPr lvl="1"/>
            <a:r>
              <a:rPr lang="en-US" b="1" dirty="0"/>
              <a:t>Indications</a:t>
            </a:r>
            <a:r>
              <a:rPr lang="en-US" dirty="0"/>
              <a:t>:</a:t>
            </a:r>
          </a:p>
          <a:p>
            <a:pPr lvl="2"/>
            <a:r>
              <a:rPr lang="en-US" sz="2200" dirty="0"/>
              <a:t>Open fractures </a:t>
            </a:r>
          </a:p>
          <a:p>
            <a:pPr lvl="2"/>
            <a:r>
              <a:rPr lang="en-US" sz="2200" dirty="0"/>
              <a:t>Unstable fractures (e.g., intraarticular fractures, pelvic fractures)</a:t>
            </a:r>
          </a:p>
          <a:p>
            <a:pPr lvl="2"/>
            <a:r>
              <a:rPr lang="en-US" sz="2200" dirty="0"/>
              <a:t>Severe displacements (e.g., rotational deformities) and displaced fragments</a:t>
            </a:r>
          </a:p>
          <a:p>
            <a:pPr lvl="2"/>
            <a:r>
              <a:rPr lang="en-US" sz="2200" dirty="0"/>
              <a:t>Inadequate manual reduction and fixation</a:t>
            </a:r>
          </a:p>
          <a:p>
            <a:pPr lvl="1"/>
            <a:r>
              <a:rPr lang="en-US" b="1" dirty="0"/>
              <a:t>Procedure</a:t>
            </a:r>
            <a:r>
              <a:rPr lang="en-US" dirty="0"/>
              <a:t>: </a:t>
            </a:r>
            <a:r>
              <a:rPr lang="en-US" sz="2200" dirty="0"/>
              <a:t>anatomic reduction of the fracture and subsequent fixation and immobilization using external fixation (pins or screws </a:t>
            </a:r>
            <a:r>
              <a:rPr lang="en-US" sz="2200" dirty="0">
                <a:solidFill>
                  <a:srgbClr val="FF0000"/>
                </a:solidFill>
              </a:rPr>
              <a:t>outside the skin</a:t>
            </a:r>
            <a:r>
              <a:rPr lang="en-US" sz="2200" dirty="0"/>
              <a:t>), internal fixation (implants e.g., plates, screws, wires) or open reduction with internal fixation</a:t>
            </a:r>
          </a:p>
        </p:txBody>
      </p:sp>
    </p:spTree>
    <p:extLst>
      <p:ext uri="{BB962C8B-B14F-4D97-AF65-F5344CB8AC3E}">
        <p14:creationId xmlns:p14="http://schemas.microsoft.com/office/powerpoint/2010/main" val="650787411"/>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6F29E2-034B-5157-2CDA-561390ECFFF0}"/>
              </a:ext>
            </a:extLst>
          </p:cNvPr>
          <p:cNvSpPr>
            <a:spLocks noGrp="1"/>
          </p:cNvSpPr>
          <p:nvPr>
            <p:ph type="title"/>
          </p:nvPr>
        </p:nvSpPr>
        <p:spPr/>
        <p:txBody>
          <a:bodyPr>
            <a:normAutofit fontScale="90000"/>
          </a:bodyPr>
          <a:lstStyle/>
          <a:p>
            <a:r>
              <a:rPr lang="en-US" dirty="0"/>
              <a:t>Q9: 7 years old male presented with left knee pain</a:t>
            </a:r>
          </a:p>
        </p:txBody>
      </p:sp>
      <p:pic>
        <p:nvPicPr>
          <p:cNvPr id="5" name="object 3">
            <a:extLst>
              <a:ext uri="{FF2B5EF4-FFF2-40B4-BE49-F238E27FC236}">
                <a16:creationId xmlns:a16="http://schemas.microsoft.com/office/drawing/2014/main" id="{2B20B220-947C-68DF-3E23-AB57B5CAADFF}"/>
              </a:ext>
            </a:extLst>
          </p:cNvPr>
          <p:cNvPicPr>
            <a:picLocks noGrp="1"/>
          </p:cNvPicPr>
          <p:nvPr>
            <p:ph sz="half" idx="2"/>
          </p:nvPr>
        </p:nvPicPr>
        <p:blipFill>
          <a:blip r:embed="rId2" cstate="print"/>
          <a:stretch>
            <a:fillRect/>
          </a:stretch>
        </p:blipFill>
        <p:spPr>
          <a:xfrm>
            <a:off x="7687458" y="1305026"/>
            <a:ext cx="3666341" cy="2585839"/>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8477D66F-892B-B44B-9F31-384FB07CAF57}"/>
              </a:ext>
            </a:extLst>
          </p:cNvPr>
          <p:cNvSpPr>
            <a:spLocks noGrp="1"/>
          </p:cNvSpPr>
          <p:nvPr>
            <p:ph idx="1"/>
          </p:nvPr>
        </p:nvSpPr>
        <p:spPr>
          <a:xfrm>
            <a:off x="838200" y="1305026"/>
            <a:ext cx="7141234" cy="4871938"/>
          </a:xfrm>
        </p:spPr>
        <p:txBody>
          <a:bodyPr/>
          <a:lstStyle/>
          <a:p>
            <a:r>
              <a:rPr lang="en-US" b="1" spc="-20" dirty="0"/>
              <a:t>W</a:t>
            </a:r>
            <a:r>
              <a:rPr lang="en-US" sz="2800" b="1" spc="-5" dirty="0"/>
              <a:t>hat</a:t>
            </a:r>
            <a:r>
              <a:rPr lang="en-US" sz="2800" b="1" spc="-35" dirty="0"/>
              <a:t> </a:t>
            </a:r>
            <a:r>
              <a:rPr lang="en-US" sz="2800" b="1" dirty="0"/>
              <a:t>is</a:t>
            </a:r>
            <a:r>
              <a:rPr lang="en-US" sz="2800" b="1" spc="-10" dirty="0"/>
              <a:t> </a:t>
            </a:r>
            <a:r>
              <a:rPr lang="en-US" sz="2800" b="1" spc="5" dirty="0"/>
              <a:t>the</a:t>
            </a:r>
            <a:r>
              <a:rPr lang="en-US" sz="2800" b="1" spc="-25" dirty="0"/>
              <a:t> </a:t>
            </a:r>
            <a:r>
              <a:rPr lang="en-US" sz="2800" b="1" spc="-5" dirty="0"/>
              <a:t>most </a:t>
            </a:r>
            <a:r>
              <a:rPr lang="en-US" sz="2800" b="1" spc="-595" dirty="0"/>
              <a:t> </a:t>
            </a:r>
            <a:r>
              <a:rPr lang="en-US" b="1" spc="-10" dirty="0"/>
              <a:t>important lab test to do</a:t>
            </a:r>
            <a:r>
              <a:rPr lang="en-US" sz="2800" b="1" spc="-5" dirty="0"/>
              <a:t> ?</a:t>
            </a:r>
          </a:p>
          <a:p>
            <a:pPr marL="914400" lvl="1" indent="-457200">
              <a:buFont typeface="+mj-lt"/>
              <a:buAutoNum type="alphaLcPeriod"/>
            </a:pPr>
            <a:r>
              <a:rPr lang="en-US" spc="-15" dirty="0">
                <a:latin typeface="Calibri"/>
                <a:cs typeface="Calibri"/>
              </a:rPr>
              <a:t>CBC</a:t>
            </a:r>
          </a:p>
          <a:p>
            <a:pPr marL="914400" lvl="1" indent="-457200">
              <a:buFont typeface="+mj-lt"/>
              <a:buAutoNum type="alphaLcPeriod"/>
            </a:pPr>
            <a:r>
              <a:rPr lang="en-US" spc="-15" dirty="0">
                <a:solidFill>
                  <a:srgbClr val="FF0000"/>
                </a:solidFill>
                <a:latin typeface="Calibri"/>
                <a:cs typeface="Calibri"/>
              </a:rPr>
              <a:t>Thyroid hormone</a:t>
            </a:r>
          </a:p>
          <a:p>
            <a:pPr marL="914400" lvl="1" indent="-457200">
              <a:buFont typeface="+mj-lt"/>
              <a:buAutoNum type="alphaLcPeriod"/>
            </a:pPr>
            <a:r>
              <a:rPr lang="en-US" spc="-15" dirty="0">
                <a:latin typeface="Calibri"/>
                <a:cs typeface="Calibri"/>
              </a:rPr>
              <a:t>KFT</a:t>
            </a:r>
          </a:p>
          <a:p>
            <a:pPr marL="914400" lvl="1" indent="-457200">
              <a:buFont typeface="+mj-lt"/>
              <a:buAutoNum type="alphaLcPeriod"/>
            </a:pPr>
            <a:r>
              <a:rPr lang="en-US" sz="2400" spc="-15" dirty="0">
                <a:latin typeface="Calibri"/>
                <a:cs typeface="Calibri"/>
              </a:rPr>
              <a:t>LFT</a:t>
            </a:r>
          </a:p>
          <a:p>
            <a:pPr marL="914400" lvl="1" indent="-457200">
              <a:buFont typeface="+mj-lt"/>
              <a:buAutoNum type="alphaLcPeriod"/>
            </a:pPr>
            <a:r>
              <a:rPr lang="en-US" spc="-15" dirty="0">
                <a:latin typeface="Calibri"/>
                <a:cs typeface="Calibri"/>
              </a:rPr>
              <a:t>ESR</a:t>
            </a:r>
            <a:endParaRPr lang="en-US" sz="2400" dirty="0">
              <a:latin typeface="Calibri"/>
              <a:cs typeface="Calibri"/>
            </a:endParaRPr>
          </a:p>
          <a:p>
            <a:pPr lvl="1"/>
            <a:endParaRPr lang="en-US" dirty="0"/>
          </a:p>
        </p:txBody>
      </p:sp>
      <p:sp>
        <p:nvSpPr>
          <p:cNvPr id="2" name="TextBox 1">
            <a:extLst>
              <a:ext uri="{FF2B5EF4-FFF2-40B4-BE49-F238E27FC236}">
                <a16:creationId xmlns:a16="http://schemas.microsoft.com/office/drawing/2014/main" id="{B5B5E450-48B6-85E5-CBDD-9CEB30A86BD9}"/>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803174068"/>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8A85B-B029-3778-1957-616DD06822D6}"/>
              </a:ext>
            </a:extLst>
          </p:cNvPr>
          <p:cNvSpPr>
            <a:spLocks noGrp="1"/>
          </p:cNvSpPr>
          <p:nvPr>
            <p:ph type="title"/>
          </p:nvPr>
        </p:nvSpPr>
        <p:spPr/>
        <p:txBody>
          <a:bodyPr>
            <a:normAutofit/>
          </a:bodyPr>
          <a:lstStyle/>
          <a:p>
            <a:r>
              <a:rPr lang="en-US" altLang="en-US" dirty="0"/>
              <a:t>Legg-Calve-Perthes</a:t>
            </a:r>
            <a:endParaRPr lang="en-US" dirty="0"/>
          </a:p>
        </p:txBody>
      </p:sp>
      <p:sp>
        <p:nvSpPr>
          <p:cNvPr id="3" name="Content Placeholder 2">
            <a:extLst>
              <a:ext uri="{FF2B5EF4-FFF2-40B4-BE49-F238E27FC236}">
                <a16:creationId xmlns:a16="http://schemas.microsoft.com/office/drawing/2014/main" id="{99CF5FDE-AC6B-5CDC-AEEE-76C58E7D3F6A}"/>
              </a:ext>
            </a:extLst>
          </p:cNvPr>
          <p:cNvSpPr>
            <a:spLocks noGrp="1"/>
          </p:cNvSpPr>
          <p:nvPr>
            <p:ph idx="1"/>
          </p:nvPr>
        </p:nvSpPr>
        <p:spPr>
          <a:xfrm>
            <a:off x="838200" y="1305026"/>
            <a:ext cx="10515600" cy="4937760"/>
          </a:xfrm>
        </p:spPr>
        <p:txBody>
          <a:bodyPr>
            <a:normAutofit fontScale="92500" lnSpcReduction="10000"/>
          </a:bodyPr>
          <a:lstStyle/>
          <a:p>
            <a:r>
              <a:rPr lang="en-US" b="1" dirty="0"/>
              <a:t>Definition</a:t>
            </a:r>
            <a:r>
              <a:rPr lang="en-US" dirty="0"/>
              <a:t>: idiopathic, avascular necrosis of the femoral head</a:t>
            </a:r>
          </a:p>
          <a:p>
            <a:r>
              <a:rPr lang="en-US" b="1" dirty="0"/>
              <a:t>Epidemiology</a:t>
            </a:r>
            <a:r>
              <a:rPr lang="en-US" dirty="0"/>
              <a:t>:</a:t>
            </a:r>
          </a:p>
          <a:p>
            <a:pPr lvl="1"/>
            <a:r>
              <a:rPr lang="en-US" dirty="0"/>
              <a:t>Sex: ♂ &gt; ♀ (4:1), Age: 4–10 years</a:t>
            </a:r>
          </a:p>
          <a:p>
            <a:r>
              <a:rPr lang="en-US" b="1" dirty="0"/>
              <a:t>Etiology</a:t>
            </a:r>
            <a:r>
              <a:rPr lang="en-US" dirty="0"/>
              <a:t>: Idiopathic disease</a:t>
            </a:r>
          </a:p>
          <a:p>
            <a:r>
              <a:rPr lang="en-US" sz="2600" dirty="0"/>
              <a:t>Multiple factors might promote the development and progress of the condition, including:</a:t>
            </a:r>
          </a:p>
          <a:p>
            <a:pPr lvl="1"/>
            <a:r>
              <a:rPr lang="en-US" sz="2300" dirty="0"/>
              <a:t>Repetitive microtrauma (e.g., due to child's hyperactivity)</a:t>
            </a:r>
          </a:p>
          <a:p>
            <a:pPr lvl="1"/>
            <a:r>
              <a:rPr lang="en-US" sz="2300" dirty="0"/>
              <a:t>Bleeding disorders (e.g., excess factor VII, factor V Leiden, protein S deficiency)</a:t>
            </a:r>
          </a:p>
          <a:p>
            <a:pPr lvl="1"/>
            <a:r>
              <a:rPr lang="en-US" sz="2300" dirty="0"/>
              <a:t>Genetic factors (e.g., possible mutations in COL2A1 gene)</a:t>
            </a:r>
          </a:p>
          <a:p>
            <a:pPr lvl="1"/>
            <a:r>
              <a:rPr lang="en-US" sz="2300" dirty="0"/>
              <a:t>Environmental factors (e.g., maternal smoking, secondhand smoke exposure)</a:t>
            </a:r>
          </a:p>
          <a:p>
            <a:r>
              <a:rPr lang="en-US" b="1" dirty="0"/>
              <a:t>Pathophysiology</a:t>
            </a:r>
            <a:r>
              <a:rPr lang="en-US" dirty="0"/>
              <a:t>: </a:t>
            </a:r>
          </a:p>
          <a:p>
            <a:pPr lvl="1"/>
            <a:r>
              <a:rPr lang="en-US" dirty="0"/>
              <a:t>Avascular necrosis of the femoral head due to a mismatch between the rapid growth of the femoral epiphyses and the slower development of adequate blood supply to the area</a:t>
            </a:r>
          </a:p>
        </p:txBody>
      </p:sp>
    </p:spTree>
    <p:extLst>
      <p:ext uri="{BB962C8B-B14F-4D97-AF65-F5344CB8AC3E}">
        <p14:creationId xmlns:p14="http://schemas.microsoft.com/office/powerpoint/2010/main" val="1032822135"/>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AC120-ECA0-83BE-8036-F4A9C16692AB}"/>
              </a:ext>
            </a:extLst>
          </p:cNvPr>
          <p:cNvSpPr>
            <a:spLocks noGrp="1"/>
          </p:cNvSpPr>
          <p:nvPr>
            <p:ph type="title"/>
          </p:nvPr>
        </p:nvSpPr>
        <p:spPr/>
        <p:txBody>
          <a:bodyPr>
            <a:normAutofit fontScale="90000"/>
          </a:bodyPr>
          <a:lstStyle/>
          <a:p>
            <a:r>
              <a:rPr lang="en-US" altLang="en-US" dirty="0"/>
              <a:t>Legg-Calve-Perthes – </a:t>
            </a:r>
            <a:r>
              <a:rPr lang="en-US" dirty="0"/>
              <a:t>Lateral pillar classification</a:t>
            </a:r>
          </a:p>
        </p:txBody>
      </p:sp>
      <p:sp>
        <p:nvSpPr>
          <p:cNvPr id="3" name="Content Placeholder 2">
            <a:extLst>
              <a:ext uri="{FF2B5EF4-FFF2-40B4-BE49-F238E27FC236}">
                <a16:creationId xmlns:a16="http://schemas.microsoft.com/office/drawing/2014/main" id="{A89267B2-DC13-B2FA-4F88-963652FA05EF}"/>
              </a:ext>
            </a:extLst>
          </p:cNvPr>
          <p:cNvSpPr>
            <a:spLocks noGrp="1"/>
          </p:cNvSpPr>
          <p:nvPr>
            <p:ph idx="1"/>
          </p:nvPr>
        </p:nvSpPr>
        <p:spPr/>
        <p:txBody>
          <a:bodyPr/>
          <a:lstStyle/>
          <a:p>
            <a:r>
              <a:rPr lang="en-US" dirty="0"/>
              <a:t>This classification possesses the highest clinical relevance because it correlates best with long-term outcome. The crucial criterion in this classification is the height of the lateral third (“lateral pillar”) of the femoral head</a:t>
            </a:r>
          </a:p>
          <a:p>
            <a:r>
              <a:rPr lang="en-US" dirty="0">
                <a:solidFill>
                  <a:srgbClr val="00B050"/>
                </a:solidFill>
              </a:rPr>
              <a:t>Modified (Herring) Lateral pillar classification</a:t>
            </a:r>
          </a:p>
          <a:p>
            <a:pPr lvl="1"/>
            <a:r>
              <a:rPr lang="en-US" dirty="0">
                <a:solidFill>
                  <a:srgbClr val="00B050"/>
                </a:solidFill>
              </a:rPr>
              <a:t>Group A: Height of the lateral pillar is 100% (no involvement)</a:t>
            </a:r>
          </a:p>
          <a:p>
            <a:pPr lvl="1"/>
            <a:r>
              <a:rPr lang="en-US" dirty="0">
                <a:solidFill>
                  <a:srgbClr val="00B050"/>
                </a:solidFill>
              </a:rPr>
              <a:t>Group B: Height of the lateral pillar is &gt; 50%</a:t>
            </a:r>
          </a:p>
          <a:p>
            <a:pPr lvl="1"/>
            <a:r>
              <a:rPr lang="en-US" dirty="0">
                <a:solidFill>
                  <a:srgbClr val="00B050"/>
                </a:solidFill>
              </a:rPr>
              <a:t>Group C: Height of the lateral pillar is &lt; 50%</a:t>
            </a:r>
          </a:p>
        </p:txBody>
      </p:sp>
    </p:spTree>
    <p:extLst>
      <p:ext uri="{BB962C8B-B14F-4D97-AF65-F5344CB8AC3E}">
        <p14:creationId xmlns:p14="http://schemas.microsoft.com/office/powerpoint/2010/main" val="1078165490"/>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B04B-F96F-C34C-01EC-CE28A0B681A4}"/>
              </a:ext>
            </a:extLst>
          </p:cNvPr>
          <p:cNvSpPr>
            <a:spLocks noGrp="1"/>
          </p:cNvSpPr>
          <p:nvPr>
            <p:ph type="title"/>
          </p:nvPr>
        </p:nvSpPr>
        <p:spPr/>
        <p:txBody>
          <a:bodyPr>
            <a:normAutofit fontScale="90000"/>
          </a:bodyPr>
          <a:lstStyle/>
          <a:p>
            <a:r>
              <a:rPr lang="en-US" altLang="en-US" dirty="0">
                <a:solidFill>
                  <a:srgbClr val="00B050"/>
                </a:solidFill>
              </a:rPr>
              <a:t>Legg-Calve-Perthes – </a:t>
            </a:r>
            <a:r>
              <a:rPr lang="en-US" dirty="0">
                <a:solidFill>
                  <a:srgbClr val="00B050"/>
                </a:solidFill>
              </a:rPr>
              <a:t>Lateral pillar classification</a:t>
            </a:r>
          </a:p>
        </p:txBody>
      </p:sp>
      <p:pic>
        <p:nvPicPr>
          <p:cNvPr id="4098" name="Picture 2" descr="Herring Lateral Pillar classification">
            <a:extLst>
              <a:ext uri="{FF2B5EF4-FFF2-40B4-BE49-F238E27FC236}">
                <a16:creationId xmlns:a16="http://schemas.microsoft.com/office/drawing/2014/main" id="{078B6F47-61B8-D97D-FC76-61106AA281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167" y="1239647"/>
            <a:ext cx="9529666" cy="5253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165674"/>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D16F6-E446-2820-C783-740BD684F6F9}"/>
              </a:ext>
            </a:extLst>
          </p:cNvPr>
          <p:cNvSpPr>
            <a:spLocks noGrp="1"/>
          </p:cNvSpPr>
          <p:nvPr>
            <p:ph type="title"/>
          </p:nvPr>
        </p:nvSpPr>
        <p:spPr/>
        <p:txBody>
          <a:bodyPr/>
          <a:lstStyle/>
          <a:p>
            <a:r>
              <a:rPr lang="en-US" altLang="en-US" dirty="0"/>
              <a:t>Legg-Calve-Perthes – Clinical features</a:t>
            </a:r>
            <a:endParaRPr lang="en-US" dirty="0"/>
          </a:p>
        </p:txBody>
      </p:sp>
      <p:sp>
        <p:nvSpPr>
          <p:cNvPr id="3" name="Content Placeholder 2">
            <a:extLst>
              <a:ext uri="{FF2B5EF4-FFF2-40B4-BE49-F238E27FC236}">
                <a16:creationId xmlns:a16="http://schemas.microsoft.com/office/drawing/2014/main" id="{C99DB6C5-7107-BF9F-1A70-BEA62F02B600}"/>
              </a:ext>
            </a:extLst>
          </p:cNvPr>
          <p:cNvSpPr>
            <a:spLocks noGrp="1"/>
          </p:cNvSpPr>
          <p:nvPr>
            <p:ph idx="1"/>
          </p:nvPr>
        </p:nvSpPr>
        <p:spPr>
          <a:xfrm>
            <a:off x="838200" y="1305026"/>
            <a:ext cx="10515600" cy="4937760"/>
          </a:xfrm>
        </p:spPr>
        <p:txBody>
          <a:bodyPr>
            <a:normAutofit fontScale="92500" lnSpcReduction="10000"/>
          </a:bodyPr>
          <a:lstStyle/>
          <a:p>
            <a:r>
              <a:rPr lang="en-US" dirty="0"/>
              <a:t>Antalgic gait (on weight-bearing leg)</a:t>
            </a:r>
          </a:p>
          <a:p>
            <a:r>
              <a:rPr lang="en-US" dirty="0"/>
              <a:t>Pain in the hip or the upper leg, sometimes projecting to the knee</a:t>
            </a:r>
          </a:p>
          <a:p>
            <a:pPr lvl="1"/>
            <a:r>
              <a:rPr lang="en-US" dirty="0"/>
              <a:t>Insidious onset, pain may fluctuate depending on physical activity</a:t>
            </a:r>
          </a:p>
          <a:p>
            <a:pPr lvl="1"/>
            <a:r>
              <a:rPr lang="en-US" dirty="0"/>
              <a:t>Often exacerbated by internal rotation</a:t>
            </a:r>
          </a:p>
          <a:p>
            <a:pPr lvl="1"/>
            <a:r>
              <a:rPr lang="en-US" dirty="0"/>
              <a:t>FABER test (Flexion, </a:t>
            </a:r>
            <a:r>
              <a:rPr lang="en-US" dirty="0" err="1"/>
              <a:t>ABduction</a:t>
            </a:r>
            <a:r>
              <a:rPr lang="en-US" dirty="0"/>
              <a:t>, and External Rotation) might be positive.</a:t>
            </a:r>
          </a:p>
          <a:p>
            <a:pPr lvl="1"/>
            <a:r>
              <a:rPr lang="en-US" dirty="0"/>
              <a:t>Groin tenderness on palpation</a:t>
            </a:r>
          </a:p>
          <a:p>
            <a:r>
              <a:rPr lang="en-US" dirty="0"/>
              <a:t>Restricted range of movement is usually present, especially regarding internal rotation and abduction, and can cause the child to limp.</a:t>
            </a:r>
          </a:p>
          <a:p>
            <a:r>
              <a:rPr lang="en-US" dirty="0"/>
              <a:t>Hinge abduction: refers to the lateral femoral head bumping into the ventrolateral acetabulum when the leg is abducted, possibly involving pain, a palpable clunk, and restriction in the range of movement </a:t>
            </a:r>
          </a:p>
          <a:p>
            <a:r>
              <a:rPr lang="en-US" dirty="0"/>
              <a:t>Contralateral involvement in ∼ 10% of cases</a:t>
            </a:r>
          </a:p>
          <a:p>
            <a:r>
              <a:rPr lang="en-US" dirty="0"/>
              <a:t>Complications: Early osteoarthritis of the hip joint</a:t>
            </a:r>
          </a:p>
        </p:txBody>
      </p:sp>
    </p:spTree>
    <p:extLst>
      <p:ext uri="{BB962C8B-B14F-4D97-AF65-F5344CB8AC3E}">
        <p14:creationId xmlns:p14="http://schemas.microsoft.com/office/powerpoint/2010/main" val="1118523964"/>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7DB29-F9FB-6BC9-962C-5E9719C2FF54}"/>
              </a:ext>
            </a:extLst>
          </p:cNvPr>
          <p:cNvSpPr>
            <a:spLocks noGrp="1"/>
          </p:cNvSpPr>
          <p:nvPr>
            <p:ph type="title"/>
          </p:nvPr>
        </p:nvSpPr>
        <p:spPr/>
        <p:txBody>
          <a:bodyPr/>
          <a:lstStyle/>
          <a:p>
            <a:r>
              <a:rPr lang="en-US" altLang="en-US" dirty="0"/>
              <a:t>Legg-Calve-Perthes – Imaging</a:t>
            </a:r>
            <a:endParaRPr lang="en-US" dirty="0"/>
          </a:p>
        </p:txBody>
      </p:sp>
      <p:sp>
        <p:nvSpPr>
          <p:cNvPr id="3" name="Content Placeholder 2">
            <a:extLst>
              <a:ext uri="{FF2B5EF4-FFF2-40B4-BE49-F238E27FC236}">
                <a16:creationId xmlns:a16="http://schemas.microsoft.com/office/drawing/2014/main" id="{1A26FBA7-3F04-5FE6-F73D-E41CE5E8F3B6}"/>
              </a:ext>
            </a:extLst>
          </p:cNvPr>
          <p:cNvSpPr>
            <a:spLocks noGrp="1"/>
          </p:cNvSpPr>
          <p:nvPr>
            <p:ph sz="half" idx="1"/>
          </p:nvPr>
        </p:nvSpPr>
        <p:spPr/>
        <p:txBody>
          <a:bodyPr>
            <a:normAutofit/>
          </a:bodyPr>
          <a:lstStyle/>
          <a:p>
            <a:r>
              <a:rPr lang="en-US" dirty="0"/>
              <a:t>X-ray</a:t>
            </a:r>
          </a:p>
          <a:p>
            <a:pPr lvl="1"/>
            <a:r>
              <a:rPr lang="en-US" sz="2600" dirty="0"/>
              <a:t>2 views: AP view and frog leg position</a:t>
            </a:r>
          </a:p>
          <a:p>
            <a:pPr lvl="1"/>
            <a:r>
              <a:rPr lang="en-US" sz="2600" dirty="0"/>
              <a:t>Findings:</a:t>
            </a:r>
          </a:p>
          <a:p>
            <a:pPr lvl="2"/>
            <a:r>
              <a:rPr lang="en-US" sz="2400" dirty="0"/>
              <a:t>Increased </a:t>
            </a:r>
            <a:r>
              <a:rPr lang="en-US" sz="2400" dirty="0" err="1"/>
              <a:t>lucency</a:t>
            </a:r>
            <a:r>
              <a:rPr lang="en-US" sz="2400" dirty="0"/>
              <a:t> of the femoral head </a:t>
            </a:r>
          </a:p>
          <a:p>
            <a:pPr lvl="2"/>
            <a:r>
              <a:rPr lang="en-US" sz="2400" dirty="0"/>
              <a:t>Flattening and fragmentation of the femoral head</a:t>
            </a:r>
          </a:p>
          <a:p>
            <a:pPr lvl="2"/>
            <a:r>
              <a:rPr lang="en-US" sz="2400" dirty="0"/>
              <a:t>Joint space widening</a:t>
            </a:r>
          </a:p>
          <a:p>
            <a:r>
              <a:rPr lang="en-US" dirty="0"/>
              <a:t>MRI: indicated if initial imaging is unremarkable but clinical suspicion persists</a:t>
            </a:r>
          </a:p>
        </p:txBody>
      </p:sp>
      <p:sp>
        <p:nvSpPr>
          <p:cNvPr id="4" name="Content Placeholder 3">
            <a:extLst>
              <a:ext uri="{FF2B5EF4-FFF2-40B4-BE49-F238E27FC236}">
                <a16:creationId xmlns:a16="http://schemas.microsoft.com/office/drawing/2014/main" id="{11A003F7-3786-F652-8FC6-09E6697AD404}"/>
              </a:ext>
            </a:extLst>
          </p:cNvPr>
          <p:cNvSpPr>
            <a:spLocks noGrp="1"/>
          </p:cNvSpPr>
          <p:nvPr>
            <p:ph sz="half" idx="2"/>
          </p:nvPr>
        </p:nvSpPr>
        <p:spPr/>
        <p:txBody>
          <a:bodyPr>
            <a:normAutofit/>
          </a:bodyPr>
          <a:lstStyle/>
          <a:p>
            <a:pPr lvl="1"/>
            <a:endParaRPr lang="en-US" sz="2600" dirty="0"/>
          </a:p>
          <a:p>
            <a:pPr lvl="1"/>
            <a:r>
              <a:rPr lang="en-US" sz="2600" dirty="0"/>
              <a:t>“Head-at-risk” signs:</a:t>
            </a:r>
          </a:p>
          <a:p>
            <a:pPr lvl="2"/>
            <a:r>
              <a:rPr lang="en-US" dirty="0"/>
              <a:t>Lateral calcification </a:t>
            </a:r>
          </a:p>
          <a:p>
            <a:pPr lvl="2"/>
            <a:r>
              <a:rPr lang="en-US" dirty="0"/>
              <a:t>Lateral subluxation of the femoral head</a:t>
            </a:r>
          </a:p>
          <a:p>
            <a:pPr lvl="2"/>
            <a:r>
              <a:rPr lang="en-US" dirty="0"/>
              <a:t>Lesions extending to the metaphysis</a:t>
            </a:r>
          </a:p>
          <a:p>
            <a:pPr lvl="2"/>
            <a:r>
              <a:rPr lang="en-US" dirty="0"/>
              <a:t>Horizontal alignment of the epiphyseal plate</a:t>
            </a:r>
          </a:p>
          <a:p>
            <a:pPr lvl="2"/>
            <a:r>
              <a:rPr lang="en-US" dirty="0"/>
              <a:t>Gage sign: triangle-shaped osteoporotic area of increased radiolucency of the lateral femoral head</a:t>
            </a:r>
          </a:p>
          <a:p>
            <a:pPr lvl="2"/>
            <a:r>
              <a:rPr lang="en-US" dirty="0"/>
              <a:t>Crescent sign: subchondral </a:t>
            </a:r>
            <a:r>
              <a:rPr lang="en-US" dirty="0" err="1"/>
              <a:t>lucency</a:t>
            </a:r>
            <a:r>
              <a:rPr lang="en-US" dirty="0"/>
              <a:t> representing a fracture</a:t>
            </a:r>
          </a:p>
        </p:txBody>
      </p:sp>
    </p:spTree>
    <p:extLst>
      <p:ext uri="{BB962C8B-B14F-4D97-AF65-F5344CB8AC3E}">
        <p14:creationId xmlns:p14="http://schemas.microsoft.com/office/powerpoint/2010/main" val="3815222224"/>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3386D0-DFDB-3C25-9063-EF71D2833572}"/>
              </a:ext>
            </a:extLst>
          </p:cNvPr>
          <p:cNvSpPr>
            <a:spLocks noGrp="1"/>
          </p:cNvSpPr>
          <p:nvPr>
            <p:ph type="title"/>
          </p:nvPr>
        </p:nvSpPr>
        <p:spPr/>
        <p:txBody>
          <a:bodyPr/>
          <a:lstStyle/>
          <a:p>
            <a:r>
              <a:rPr lang="en-US" altLang="en-US" dirty="0"/>
              <a:t>Legg-Calve-Perthes – Imaging</a:t>
            </a:r>
            <a:endParaRPr lang="en-US" dirty="0"/>
          </a:p>
        </p:txBody>
      </p:sp>
      <p:grpSp>
        <p:nvGrpSpPr>
          <p:cNvPr id="9" name="Group 8">
            <a:extLst>
              <a:ext uri="{FF2B5EF4-FFF2-40B4-BE49-F238E27FC236}">
                <a16:creationId xmlns:a16="http://schemas.microsoft.com/office/drawing/2014/main" id="{33F1213D-F41E-A67C-407E-4FBC745224CA}"/>
              </a:ext>
            </a:extLst>
          </p:cNvPr>
          <p:cNvGrpSpPr/>
          <p:nvPr/>
        </p:nvGrpSpPr>
        <p:grpSpPr>
          <a:xfrm>
            <a:off x="743655" y="1444986"/>
            <a:ext cx="10704690" cy="3845473"/>
            <a:chOff x="649111" y="1305025"/>
            <a:chExt cx="10704690" cy="3845473"/>
          </a:xfrm>
        </p:grpSpPr>
        <p:pic>
          <p:nvPicPr>
            <p:cNvPr id="7" name="Picture 7" descr="perthesDisease2">
              <a:extLst>
                <a:ext uri="{FF2B5EF4-FFF2-40B4-BE49-F238E27FC236}">
                  <a16:creationId xmlns:a16="http://schemas.microsoft.com/office/drawing/2014/main" id="{7D07D435-0C3F-9FD1-7A5D-4242E6F080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111" y="1305025"/>
              <a:ext cx="5602044" cy="384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IMG_0906">
              <a:extLst>
                <a:ext uri="{FF2B5EF4-FFF2-40B4-BE49-F238E27FC236}">
                  <a16:creationId xmlns:a16="http://schemas.microsoft.com/office/drawing/2014/main" id="{C4B4C98B-DEC4-743E-3260-7275DBADCE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1155" y="1305026"/>
              <a:ext cx="5102646" cy="3845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85906598"/>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247E3-8217-256C-1E3F-9EEC9A768E3C}"/>
              </a:ext>
            </a:extLst>
          </p:cNvPr>
          <p:cNvSpPr>
            <a:spLocks noGrp="1"/>
          </p:cNvSpPr>
          <p:nvPr>
            <p:ph type="title"/>
          </p:nvPr>
        </p:nvSpPr>
        <p:spPr/>
        <p:txBody>
          <a:bodyPr/>
          <a:lstStyle/>
          <a:p>
            <a:r>
              <a:rPr lang="en-US" altLang="en-US" dirty="0"/>
              <a:t>Legg-Calve-Perthes – </a:t>
            </a:r>
            <a:r>
              <a:rPr lang="en-US" dirty="0"/>
              <a:t>Treatment</a:t>
            </a:r>
          </a:p>
        </p:txBody>
      </p:sp>
      <p:sp>
        <p:nvSpPr>
          <p:cNvPr id="3" name="Content Placeholder 2">
            <a:extLst>
              <a:ext uri="{FF2B5EF4-FFF2-40B4-BE49-F238E27FC236}">
                <a16:creationId xmlns:a16="http://schemas.microsoft.com/office/drawing/2014/main" id="{CDBF70EE-47BF-1F72-164D-351B2B1634B5}"/>
              </a:ext>
            </a:extLst>
          </p:cNvPr>
          <p:cNvSpPr>
            <a:spLocks noGrp="1"/>
          </p:cNvSpPr>
          <p:nvPr>
            <p:ph sz="half" idx="1"/>
          </p:nvPr>
        </p:nvSpPr>
        <p:spPr/>
        <p:txBody>
          <a:bodyPr>
            <a:normAutofit/>
          </a:bodyPr>
          <a:lstStyle/>
          <a:p>
            <a:pPr marL="0" indent="0" algn="ctr">
              <a:buNone/>
            </a:pPr>
            <a:r>
              <a:rPr lang="en-US" b="1" dirty="0"/>
              <a:t>Conservative treatment</a:t>
            </a:r>
          </a:p>
          <a:p>
            <a:r>
              <a:rPr lang="en-US" sz="2600" dirty="0"/>
              <a:t>limited weight bearing, physical therapy</a:t>
            </a:r>
          </a:p>
          <a:p>
            <a:r>
              <a:rPr lang="en-US" sz="2600" dirty="0"/>
              <a:t>Indicated in:</a:t>
            </a:r>
          </a:p>
          <a:p>
            <a:pPr lvl="1"/>
            <a:r>
              <a:rPr lang="en-US" dirty="0"/>
              <a:t>Young children (&lt; 6 years of age)</a:t>
            </a:r>
          </a:p>
          <a:p>
            <a:pPr lvl="1"/>
            <a:r>
              <a:rPr lang="en-US" dirty="0"/>
              <a:t>Mostly undamaged femoral head</a:t>
            </a:r>
          </a:p>
          <a:p>
            <a:pPr lvl="1"/>
            <a:r>
              <a:rPr lang="en-US" dirty="0"/>
              <a:t>Lateral pillar A classification</a:t>
            </a:r>
          </a:p>
          <a:p>
            <a:r>
              <a:rPr lang="en-US" sz="2600" dirty="0"/>
              <a:t>Casting and bracing can also be used until femoral head deformity develops or range of motion worsens.</a:t>
            </a:r>
          </a:p>
        </p:txBody>
      </p:sp>
      <p:sp>
        <p:nvSpPr>
          <p:cNvPr id="4" name="Content Placeholder 3">
            <a:extLst>
              <a:ext uri="{FF2B5EF4-FFF2-40B4-BE49-F238E27FC236}">
                <a16:creationId xmlns:a16="http://schemas.microsoft.com/office/drawing/2014/main" id="{679C3D59-936C-599B-2C94-60DEE9796C6D}"/>
              </a:ext>
            </a:extLst>
          </p:cNvPr>
          <p:cNvSpPr>
            <a:spLocks noGrp="1"/>
          </p:cNvSpPr>
          <p:nvPr>
            <p:ph sz="half" idx="2"/>
          </p:nvPr>
        </p:nvSpPr>
        <p:spPr/>
        <p:txBody>
          <a:bodyPr>
            <a:normAutofit/>
          </a:bodyPr>
          <a:lstStyle/>
          <a:p>
            <a:pPr marL="0" indent="0" algn="ctr">
              <a:buNone/>
            </a:pPr>
            <a:r>
              <a:rPr lang="en-US" b="1" dirty="0"/>
              <a:t>Surgery</a:t>
            </a:r>
            <a:endParaRPr lang="en-US" dirty="0"/>
          </a:p>
          <a:p>
            <a:r>
              <a:rPr lang="en-US" sz="2600" dirty="0"/>
              <a:t>femoral osteotomy </a:t>
            </a:r>
          </a:p>
          <a:p>
            <a:r>
              <a:rPr lang="en-US" sz="2600" dirty="0"/>
              <a:t>Indicated in:</a:t>
            </a:r>
          </a:p>
          <a:p>
            <a:pPr lvl="1"/>
            <a:r>
              <a:rPr lang="en-US" dirty="0"/>
              <a:t>Older children (≥ 6 years of age)</a:t>
            </a:r>
          </a:p>
          <a:p>
            <a:pPr lvl="1"/>
            <a:r>
              <a:rPr lang="en-US" dirty="0"/>
              <a:t>Extensive damage to the femoral head (&gt; 50%)</a:t>
            </a:r>
          </a:p>
          <a:p>
            <a:pPr lvl="1"/>
            <a:r>
              <a:rPr lang="en-US" dirty="0"/>
              <a:t>Lateral pillar B/C classification</a:t>
            </a:r>
          </a:p>
          <a:p>
            <a:r>
              <a:rPr lang="en-US" sz="2600" dirty="0"/>
              <a:t>Hip arthroplasty can be considered in adults that develop osteoarthritis</a:t>
            </a:r>
          </a:p>
        </p:txBody>
      </p:sp>
    </p:spTree>
    <p:extLst>
      <p:ext uri="{BB962C8B-B14F-4D97-AF65-F5344CB8AC3E}">
        <p14:creationId xmlns:p14="http://schemas.microsoft.com/office/powerpoint/2010/main" val="1394224393"/>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1E71D-3FDD-C62F-CCE1-C619632E797F}"/>
              </a:ext>
            </a:extLst>
          </p:cNvPr>
          <p:cNvSpPr>
            <a:spLocks noGrp="1"/>
          </p:cNvSpPr>
          <p:nvPr>
            <p:ph type="title"/>
          </p:nvPr>
        </p:nvSpPr>
        <p:spPr/>
        <p:txBody>
          <a:bodyPr/>
          <a:lstStyle/>
          <a:p>
            <a:r>
              <a:rPr lang="en-US" dirty="0"/>
              <a:t>What is your diagnosis ?</a:t>
            </a:r>
          </a:p>
        </p:txBody>
      </p:sp>
      <p:sp>
        <p:nvSpPr>
          <p:cNvPr id="7" name="Content Placeholder 6">
            <a:extLst>
              <a:ext uri="{FF2B5EF4-FFF2-40B4-BE49-F238E27FC236}">
                <a16:creationId xmlns:a16="http://schemas.microsoft.com/office/drawing/2014/main" id="{90413384-DEDC-AABF-B357-26802B016D1C}"/>
              </a:ext>
            </a:extLst>
          </p:cNvPr>
          <p:cNvSpPr>
            <a:spLocks noGrp="1"/>
          </p:cNvSpPr>
          <p:nvPr>
            <p:ph idx="1"/>
          </p:nvPr>
        </p:nvSpPr>
        <p:spPr/>
        <p:txBody>
          <a:bodyPr/>
          <a:lstStyle/>
          <a:p>
            <a:r>
              <a:rPr lang="en-US" sz="2800" spc="-10" dirty="0">
                <a:latin typeface="Calibri"/>
                <a:cs typeface="Calibri"/>
              </a:rPr>
              <a:t>DDH</a:t>
            </a:r>
          </a:p>
          <a:p>
            <a:r>
              <a:rPr lang="en-US" spc="-10" dirty="0">
                <a:latin typeface="Calibri"/>
                <a:cs typeface="Calibri"/>
              </a:rPr>
              <a:t>SCFE</a:t>
            </a:r>
          </a:p>
          <a:p>
            <a:r>
              <a:rPr lang="en-US" sz="2800" spc="-10" dirty="0">
                <a:solidFill>
                  <a:srgbClr val="FF0000"/>
                </a:solidFill>
                <a:latin typeface="Calibri"/>
                <a:cs typeface="Calibri"/>
              </a:rPr>
              <a:t>Perthes</a:t>
            </a:r>
            <a:r>
              <a:rPr lang="en-US" sz="2800" spc="-75" dirty="0">
                <a:solidFill>
                  <a:srgbClr val="FF0000"/>
                </a:solidFill>
                <a:latin typeface="Calibri"/>
                <a:cs typeface="Calibri"/>
              </a:rPr>
              <a:t> </a:t>
            </a:r>
            <a:r>
              <a:rPr lang="en-US" sz="2800" spc="-5" dirty="0">
                <a:solidFill>
                  <a:srgbClr val="FF0000"/>
                </a:solidFill>
                <a:latin typeface="Calibri"/>
                <a:cs typeface="Calibri"/>
              </a:rPr>
              <a:t>disease</a:t>
            </a:r>
          </a:p>
          <a:p>
            <a:r>
              <a:rPr lang="en-US" sz="2800" dirty="0">
                <a:latin typeface="Calibri"/>
                <a:cs typeface="Calibri"/>
              </a:rPr>
              <a:t>Displaced femur head fracture</a:t>
            </a:r>
          </a:p>
          <a:p>
            <a:r>
              <a:rPr lang="en-US" dirty="0"/>
              <a:t>Septic hip </a:t>
            </a:r>
            <a:r>
              <a:rPr lang="en-US" dirty="0" err="1"/>
              <a:t>distruction</a:t>
            </a:r>
            <a:endParaRPr lang="en-US" dirty="0"/>
          </a:p>
          <a:p>
            <a:endParaRPr lang="en-US" dirty="0"/>
          </a:p>
          <a:p>
            <a:pPr marL="457200" indent="-457200">
              <a:buFont typeface="Wingdings" panose="05000000000000000000" pitchFamily="2" charset="2"/>
              <a:buChar char="v"/>
            </a:pPr>
            <a:r>
              <a:rPr lang="en-US" b="1" dirty="0"/>
              <a:t>Poor prognostic factors ?</a:t>
            </a:r>
          </a:p>
          <a:p>
            <a:pPr marL="628650" lvl="1" indent="-457200"/>
            <a:r>
              <a:rPr lang="en-US" dirty="0"/>
              <a:t>Older age</a:t>
            </a:r>
          </a:p>
          <a:p>
            <a:pPr marL="628650" lvl="1" indent="-457200"/>
            <a:r>
              <a:rPr lang="en-US" spc="-10" dirty="0"/>
              <a:t>gage</a:t>
            </a:r>
            <a:r>
              <a:rPr lang="en-US" spc="-75" dirty="0"/>
              <a:t> </a:t>
            </a:r>
            <a:r>
              <a:rPr lang="en-US" spc="-5" dirty="0"/>
              <a:t>sign </a:t>
            </a:r>
            <a:r>
              <a:rPr lang="en-US" spc="-885" dirty="0"/>
              <a:t> </a:t>
            </a:r>
            <a:r>
              <a:rPr lang="en-US" dirty="0"/>
              <a:t>on</a:t>
            </a:r>
            <a:r>
              <a:rPr lang="en-US" spc="-10" dirty="0"/>
              <a:t> </a:t>
            </a:r>
            <a:r>
              <a:rPr lang="en-US" spc="-30" dirty="0"/>
              <a:t>X-ray</a:t>
            </a:r>
            <a:endParaRPr lang="en-US" dirty="0"/>
          </a:p>
        </p:txBody>
      </p:sp>
      <p:sp>
        <p:nvSpPr>
          <p:cNvPr id="6" name="TextBox 5">
            <a:extLst>
              <a:ext uri="{FF2B5EF4-FFF2-40B4-BE49-F238E27FC236}">
                <a16:creationId xmlns:a16="http://schemas.microsoft.com/office/drawing/2014/main" id="{C5880683-E65C-B22E-311E-B54A9CD89B16}"/>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pic>
        <p:nvPicPr>
          <p:cNvPr id="11" name="object 3">
            <a:extLst>
              <a:ext uri="{FF2B5EF4-FFF2-40B4-BE49-F238E27FC236}">
                <a16:creationId xmlns:a16="http://schemas.microsoft.com/office/drawing/2014/main" id="{4DE137F9-B1D6-3835-3FA3-26BBD11DFB7B}"/>
              </a:ext>
            </a:extLst>
          </p:cNvPr>
          <p:cNvPicPr>
            <a:picLocks noGrp="1"/>
          </p:cNvPicPr>
          <p:nvPr>
            <p:ph sz="half" idx="2"/>
          </p:nvPr>
        </p:nvPicPr>
        <p:blipFill>
          <a:blip r:embed="rId2" cstate="print"/>
          <a:stretch>
            <a:fillRect/>
          </a:stretch>
        </p:blipFill>
        <p:spPr>
          <a:xfrm>
            <a:off x="8781691" y="1305026"/>
            <a:ext cx="2572109" cy="2572109"/>
          </a:xfrm>
          <a:prstGeom prst="rect">
            <a:avLst/>
          </a:prstGeom>
        </p:spPr>
      </p:pic>
      <p:pic>
        <p:nvPicPr>
          <p:cNvPr id="12" name="object 3">
            <a:extLst>
              <a:ext uri="{FF2B5EF4-FFF2-40B4-BE49-F238E27FC236}">
                <a16:creationId xmlns:a16="http://schemas.microsoft.com/office/drawing/2014/main" id="{748F9132-BDDF-7CBA-D542-8DD2FB3202CE}"/>
              </a:ext>
            </a:extLst>
          </p:cNvPr>
          <p:cNvPicPr/>
          <p:nvPr/>
        </p:nvPicPr>
        <p:blipFill rotWithShape="1">
          <a:blip r:embed="rId3" cstate="print"/>
          <a:srcRect l="8635"/>
          <a:stretch/>
        </p:blipFill>
        <p:spPr>
          <a:xfrm>
            <a:off x="8781690" y="3877135"/>
            <a:ext cx="2572109" cy="2299829"/>
          </a:xfrm>
          <a:prstGeom prst="rect">
            <a:avLst/>
          </a:prstGeom>
        </p:spPr>
      </p:pic>
    </p:spTree>
    <p:extLst>
      <p:ext uri="{BB962C8B-B14F-4D97-AF65-F5344CB8AC3E}">
        <p14:creationId xmlns:p14="http://schemas.microsoft.com/office/powerpoint/2010/main" val="2890625136"/>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1E71D-3FDD-C62F-CCE1-C619632E797F}"/>
              </a:ext>
            </a:extLst>
          </p:cNvPr>
          <p:cNvSpPr>
            <a:spLocks noGrp="1"/>
          </p:cNvSpPr>
          <p:nvPr>
            <p:ph type="title"/>
          </p:nvPr>
        </p:nvSpPr>
        <p:spPr/>
        <p:txBody>
          <a:bodyPr/>
          <a:lstStyle/>
          <a:p>
            <a:r>
              <a:rPr lang="en-US" dirty="0"/>
              <a:t>What is your diagnosis ?</a:t>
            </a:r>
          </a:p>
        </p:txBody>
      </p:sp>
      <p:sp>
        <p:nvSpPr>
          <p:cNvPr id="7" name="Content Placeholder 6">
            <a:extLst>
              <a:ext uri="{FF2B5EF4-FFF2-40B4-BE49-F238E27FC236}">
                <a16:creationId xmlns:a16="http://schemas.microsoft.com/office/drawing/2014/main" id="{90413384-DEDC-AABF-B357-26802B016D1C}"/>
              </a:ext>
            </a:extLst>
          </p:cNvPr>
          <p:cNvSpPr>
            <a:spLocks noGrp="1"/>
          </p:cNvSpPr>
          <p:nvPr>
            <p:ph idx="1"/>
          </p:nvPr>
        </p:nvSpPr>
        <p:spPr/>
        <p:txBody>
          <a:bodyPr/>
          <a:lstStyle/>
          <a:p>
            <a:r>
              <a:rPr lang="en-US" sz="2800" spc="-10" dirty="0">
                <a:latin typeface="Calibri"/>
                <a:cs typeface="Calibri"/>
              </a:rPr>
              <a:t>DDH</a:t>
            </a:r>
          </a:p>
          <a:p>
            <a:r>
              <a:rPr lang="en-US" spc="-10" dirty="0">
                <a:latin typeface="Calibri"/>
                <a:cs typeface="Calibri"/>
              </a:rPr>
              <a:t>SCFE</a:t>
            </a:r>
          </a:p>
          <a:p>
            <a:r>
              <a:rPr lang="en-US" sz="2800" spc="-10" dirty="0">
                <a:solidFill>
                  <a:srgbClr val="FF0000"/>
                </a:solidFill>
                <a:latin typeface="Calibri"/>
                <a:cs typeface="Calibri"/>
              </a:rPr>
              <a:t>Perthes</a:t>
            </a:r>
            <a:r>
              <a:rPr lang="en-US" sz="2800" spc="-75" dirty="0">
                <a:solidFill>
                  <a:srgbClr val="FF0000"/>
                </a:solidFill>
                <a:latin typeface="Calibri"/>
                <a:cs typeface="Calibri"/>
              </a:rPr>
              <a:t> </a:t>
            </a:r>
            <a:r>
              <a:rPr lang="en-US" sz="2800" spc="-5" dirty="0">
                <a:solidFill>
                  <a:srgbClr val="FF0000"/>
                </a:solidFill>
                <a:latin typeface="Calibri"/>
                <a:cs typeface="Calibri"/>
              </a:rPr>
              <a:t>disease</a:t>
            </a:r>
          </a:p>
          <a:p>
            <a:r>
              <a:rPr lang="en-US" sz="2800" dirty="0">
                <a:latin typeface="Calibri"/>
                <a:cs typeface="Calibri"/>
              </a:rPr>
              <a:t>Displaced femur head fracture</a:t>
            </a:r>
          </a:p>
          <a:p>
            <a:r>
              <a:rPr lang="en-US" dirty="0"/>
              <a:t>Septic hip </a:t>
            </a:r>
            <a:r>
              <a:rPr lang="en-US" dirty="0" err="1"/>
              <a:t>distruction</a:t>
            </a:r>
            <a:endParaRPr lang="en-US" dirty="0"/>
          </a:p>
        </p:txBody>
      </p:sp>
      <p:sp>
        <p:nvSpPr>
          <p:cNvPr id="6" name="TextBox 5">
            <a:extLst>
              <a:ext uri="{FF2B5EF4-FFF2-40B4-BE49-F238E27FC236}">
                <a16:creationId xmlns:a16="http://schemas.microsoft.com/office/drawing/2014/main" id="{C5880683-E65C-B22E-311E-B54A9CD89B16}"/>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pic>
        <p:nvPicPr>
          <p:cNvPr id="9" name="Content Placeholder 8">
            <a:extLst>
              <a:ext uri="{FF2B5EF4-FFF2-40B4-BE49-F238E27FC236}">
                <a16:creationId xmlns:a16="http://schemas.microsoft.com/office/drawing/2014/main" id="{DDF4B950-459F-301F-F2B9-B05711794F1E}"/>
              </a:ext>
            </a:extLst>
          </p:cNvPr>
          <p:cNvPicPr>
            <a:picLocks noGrp="1" noChangeAspect="1"/>
          </p:cNvPicPr>
          <p:nvPr>
            <p:ph sz="half" idx="2"/>
          </p:nvPr>
        </p:nvPicPr>
        <p:blipFill>
          <a:blip r:embed="rId2"/>
          <a:stretch>
            <a:fillRect/>
          </a:stretch>
        </p:blipFill>
        <p:spPr>
          <a:xfrm>
            <a:off x="7889542" y="1305027"/>
            <a:ext cx="3464258" cy="2438837"/>
          </a:xfrm>
        </p:spPr>
      </p:pic>
      <p:pic>
        <p:nvPicPr>
          <p:cNvPr id="10" name="object 4">
            <a:extLst>
              <a:ext uri="{FF2B5EF4-FFF2-40B4-BE49-F238E27FC236}">
                <a16:creationId xmlns:a16="http://schemas.microsoft.com/office/drawing/2014/main" id="{6D5CCC8A-54B5-DEA3-5E40-C0ACDAFA5EA2}"/>
              </a:ext>
            </a:extLst>
          </p:cNvPr>
          <p:cNvPicPr/>
          <p:nvPr/>
        </p:nvPicPr>
        <p:blipFill rotWithShape="1">
          <a:blip r:embed="rId3" cstate="print"/>
          <a:srcRect t="1086"/>
          <a:stretch/>
        </p:blipFill>
        <p:spPr>
          <a:xfrm>
            <a:off x="7889542" y="3738127"/>
            <a:ext cx="3464258" cy="2438837"/>
          </a:xfrm>
          <a:prstGeom prst="rect">
            <a:avLst/>
          </a:prstGeom>
        </p:spPr>
      </p:pic>
    </p:spTree>
    <p:extLst>
      <p:ext uri="{BB962C8B-B14F-4D97-AF65-F5344CB8AC3E}">
        <p14:creationId xmlns:p14="http://schemas.microsoft.com/office/powerpoint/2010/main" val="3531515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77645-A94F-9C8B-4D97-02ADC20F359B}"/>
              </a:ext>
            </a:extLst>
          </p:cNvPr>
          <p:cNvSpPr>
            <a:spLocks noGrp="1"/>
          </p:cNvSpPr>
          <p:nvPr>
            <p:ph type="title"/>
          </p:nvPr>
        </p:nvSpPr>
        <p:spPr/>
        <p:txBody>
          <a:bodyPr/>
          <a:lstStyle/>
          <a:p>
            <a:r>
              <a:rPr lang="en-US" b="1" dirty="0">
                <a:solidFill>
                  <a:srgbClr val="0070C0"/>
                </a:solidFill>
              </a:rPr>
              <a:t>Terminology</a:t>
            </a:r>
          </a:p>
        </p:txBody>
      </p:sp>
      <p:sp>
        <p:nvSpPr>
          <p:cNvPr id="3" name="Content Placeholder 2">
            <a:extLst>
              <a:ext uri="{FF2B5EF4-FFF2-40B4-BE49-F238E27FC236}">
                <a16:creationId xmlns:a16="http://schemas.microsoft.com/office/drawing/2014/main" id="{51541357-2BF1-FC4A-DE0D-F0E55FB1843E}"/>
              </a:ext>
            </a:extLst>
          </p:cNvPr>
          <p:cNvSpPr>
            <a:spLocks noGrp="1"/>
          </p:cNvSpPr>
          <p:nvPr>
            <p:ph idx="1"/>
          </p:nvPr>
        </p:nvSpPr>
        <p:spPr>
          <a:xfrm>
            <a:off x="746760" y="1268082"/>
            <a:ext cx="10698480" cy="4871938"/>
          </a:xfrm>
        </p:spPr>
        <p:txBody>
          <a:bodyPr>
            <a:normAutofit lnSpcReduction="10000"/>
          </a:bodyPr>
          <a:lstStyle/>
          <a:p>
            <a:r>
              <a:rPr lang="en-US" b="1" dirty="0">
                <a:solidFill>
                  <a:srgbClr val="0070C0"/>
                </a:solidFill>
              </a:rPr>
              <a:t>Reduction</a:t>
            </a:r>
            <a:r>
              <a:rPr lang="en-US" dirty="0">
                <a:solidFill>
                  <a:srgbClr val="0070C0"/>
                </a:solidFill>
              </a:rPr>
              <a:t>:</a:t>
            </a:r>
          </a:p>
          <a:p>
            <a:pPr lvl="1"/>
            <a:r>
              <a:rPr lang="en-US" b="1" dirty="0">
                <a:solidFill>
                  <a:srgbClr val="0070C0"/>
                </a:solidFill>
              </a:rPr>
              <a:t>Anatomical reduction</a:t>
            </a:r>
            <a:r>
              <a:rPr lang="en-US" dirty="0">
                <a:solidFill>
                  <a:srgbClr val="0070C0"/>
                </a:solidFill>
              </a:rPr>
              <a:t>: involves positioning and aligning the fragments of the broken bone to reconstruct the fractured bone as precisely as possible, so that the bone recovers to a form as close as possible to its original form as it heals.</a:t>
            </a:r>
          </a:p>
          <a:p>
            <a:pPr lvl="1"/>
            <a:r>
              <a:rPr lang="en-US" b="1" dirty="0">
                <a:solidFill>
                  <a:srgbClr val="0070C0"/>
                </a:solidFill>
              </a:rPr>
              <a:t>Functional reduction</a:t>
            </a:r>
            <a:r>
              <a:rPr lang="en-US" dirty="0">
                <a:solidFill>
                  <a:srgbClr val="0070C0"/>
                </a:solidFill>
              </a:rPr>
              <a:t>: restoring the fragments into such a position that normal function will occur following fracture union</a:t>
            </a:r>
          </a:p>
          <a:p>
            <a:pPr lvl="1"/>
            <a:r>
              <a:rPr lang="en-US" b="1" dirty="0">
                <a:solidFill>
                  <a:srgbClr val="0070C0"/>
                </a:solidFill>
              </a:rPr>
              <a:t>Closed reduction </a:t>
            </a:r>
            <a:r>
              <a:rPr lang="en-US" dirty="0">
                <a:solidFill>
                  <a:srgbClr val="0070C0"/>
                </a:solidFill>
              </a:rPr>
              <a:t>is the manipulation of the bone fragments without surgical exposure of the fragments.</a:t>
            </a:r>
          </a:p>
          <a:p>
            <a:pPr lvl="1"/>
            <a:r>
              <a:rPr lang="en-US" b="1" dirty="0">
                <a:solidFill>
                  <a:srgbClr val="0070C0"/>
                </a:solidFill>
              </a:rPr>
              <a:t>Open reduction </a:t>
            </a:r>
            <a:r>
              <a:rPr lang="en-US" dirty="0">
                <a:solidFill>
                  <a:srgbClr val="0070C0"/>
                </a:solidFill>
              </a:rPr>
              <a:t>is where the fracture fragments are exposed surgically by dissecting the tissues.</a:t>
            </a:r>
          </a:p>
          <a:p>
            <a:r>
              <a:rPr lang="en-US" b="1" dirty="0">
                <a:solidFill>
                  <a:srgbClr val="0070C0"/>
                </a:solidFill>
              </a:rPr>
              <a:t>Fixation</a:t>
            </a:r>
            <a:r>
              <a:rPr lang="en-US" dirty="0">
                <a:solidFill>
                  <a:srgbClr val="0070C0"/>
                </a:solidFill>
              </a:rPr>
              <a:t>:</a:t>
            </a:r>
          </a:p>
          <a:p>
            <a:pPr lvl="1"/>
            <a:r>
              <a:rPr lang="en-US" b="1" dirty="0">
                <a:solidFill>
                  <a:srgbClr val="0070C0"/>
                </a:solidFill>
              </a:rPr>
              <a:t>Absolute fixation</a:t>
            </a:r>
            <a:r>
              <a:rPr lang="en-US" dirty="0">
                <a:solidFill>
                  <a:srgbClr val="0070C0"/>
                </a:solidFill>
              </a:rPr>
              <a:t>: minimal callous formation </a:t>
            </a:r>
            <a:r>
              <a:rPr lang="en-US" dirty="0">
                <a:solidFill>
                  <a:srgbClr val="0070C0"/>
                </a:solidFill>
                <a:latin typeface="Arial" panose="020B0604020202020204" pitchFamily="34" charset="0"/>
                <a:cs typeface="Arial" panose="020B0604020202020204" pitchFamily="34" charset="0"/>
              </a:rPr>
              <a:t>→ </a:t>
            </a:r>
            <a:r>
              <a:rPr lang="en-US" dirty="0">
                <a:solidFill>
                  <a:srgbClr val="0070C0"/>
                </a:solidFill>
              </a:rPr>
              <a:t>used in intra-articular fractures</a:t>
            </a:r>
          </a:p>
          <a:p>
            <a:pPr lvl="1"/>
            <a:r>
              <a:rPr lang="en-US" b="1" dirty="0">
                <a:solidFill>
                  <a:srgbClr val="0070C0"/>
                </a:solidFill>
              </a:rPr>
              <a:t>Relative fixation</a:t>
            </a:r>
            <a:r>
              <a:rPr lang="en-US" dirty="0">
                <a:solidFill>
                  <a:srgbClr val="0070C0"/>
                </a:solidFill>
              </a:rPr>
              <a:t>: callous formation </a:t>
            </a:r>
            <a:r>
              <a:rPr lang="en-US" dirty="0">
                <a:solidFill>
                  <a:srgbClr val="0070C0"/>
                </a:solidFill>
                <a:latin typeface="Arial" panose="020B0604020202020204" pitchFamily="34" charset="0"/>
                <a:cs typeface="Arial" panose="020B0604020202020204" pitchFamily="34" charset="0"/>
              </a:rPr>
              <a:t>→ </a:t>
            </a:r>
            <a:r>
              <a:rPr lang="en-US" dirty="0">
                <a:solidFill>
                  <a:srgbClr val="0070C0"/>
                </a:solidFill>
              </a:rPr>
              <a:t>used in diaphysis fractures</a:t>
            </a:r>
          </a:p>
        </p:txBody>
      </p:sp>
    </p:spTree>
    <p:extLst>
      <p:ext uri="{BB962C8B-B14F-4D97-AF65-F5344CB8AC3E}">
        <p14:creationId xmlns:p14="http://schemas.microsoft.com/office/powerpoint/2010/main" val="2439115988"/>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B4ACF-DE66-97D8-A1E3-B4A66874B89B}"/>
              </a:ext>
            </a:extLst>
          </p:cNvPr>
          <p:cNvSpPr>
            <a:spLocks noGrp="1"/>
          </p:cNvSpPr>
          <p:nvPr>
            <p:ph type="title"/>
          </p:nvPr>
        </p:nvSpPr>
        <p:spPr/>
        <p:txBody>
          <a:bodyPr/>
          <a:lstStyle/>
          <a:p>
            <a:r>
              <a:rPr lang="en-US" dirty="0"/>
              <a:t>Transient synovitis (toxic synovitis) of the hip</a:t>
            </a:r>
          </a:p>
        </p:txBody>
      </p:sp>
      <p:sp>
        <p:nvSpPr>
          <p:cNvPr id="5" name="Content Placeholder 4">
            <a:extLst>
              <a:ext uri="{FF2B5EF4-FFF2-40B4-BE49-F238E27FC236}">
                <a16:creationId xmlns:a16="http://schemas.microsoft.com/office/drawing/2014/main" id="{69D11FB4-51F5-DCD8-0A3C-8DE4E2D43045}"/>
              </a:ext>
            </a:extLst>
          </p:cNvPr>
          <p:cNvSpPr>
            <a:spLocks noGrp="1"/>
          </p:cNvSpPr>
          <p:nvPr>
            <p:ph idx="1"/>
          </p:nvPr>
        </p:nvSpPr>
        <p:spPr/>
        <p:txBody>
          <a:bodyPr>
            <a:normAutofit lnSpcReduction="10000"/>
          </a:bodyPr>
          <a:lstStyle/>
          <a:p>
            <a:r>
              <a:rPr lang="en-US" b="1" dirty="0"/>
              <a:t>Definition</a:t>
            </a:r>
            <a:r>
              <a:rPr lang="en-US" dirty="0"/>
              <a:t>: transient (1–2 weeks), self-limiting, nonspecific inflammation and hypertrophy of the synovial membrane of the hip joint</a:t>
            </a:r>
          </a:p>
          <a:p>
            <a:r>
              <a:rPr lang="en-US" b="1" dirty="0"/>
              <a:t>Epidemiology</a:t>
            </a:r>
            <a:r>
              <a:rPr lang="en-US" dirty="0"/>
              <a:t>:</a:t>
            </a:r>
            <a:endParaRPr lang="en-US" b="1" dirty="0"/>
          </a:p>
          <a:p>
            <a:pPr lvl="1"/>
            <a:r>
              <a:rPr lang="en-US" dirty="0"/>
              <a:t>Common cause of acute hip pain in children</a:t>
            </a:r>
          </a:p>
          <a:p>
            <a:pPr lvl="1"/>
            <a:r>
              <a:rPr lang="en-US" dirty="0"/>
              <a:t>Peak incidence: 3–8 years of age</a:t>
            </a:r>
          </a:p>
          <a:p>
            <a:pPr lvl="1"/>
            <a:r>
              <a:rPr lang="en-US" dirty="0"/>
              <a:t>Sex: ♂ &gt; ♀ (2:1) </a:t>
            </a:r>
            <a:endParaRPr lang="ar-JO" dirty="0"/>
          </a:p>
          <a:p>
            <a:r>
              <a:rPr lang="en-US" b="1" dirty="0"/>
              <a:t>Etiology</a:t>
            </a:r>
            <a:r>
              <a:rPr lang="en-US" dirty="0"/>
              <a:t>:</a:t>
            </a:r>
            <a:endParaRPr lang="en-US" b="1" dirty="0"/>
          </a:p>
          <a:p>
            <a:pPr lvl="1"/>
            <a:r>
              <a:rPr lang="en-US" dirty="0"/>
              <a:t>Exact cause is unknown</a:t>
            </a:r>
          </a:p>
          <a:p>
            <a:pPr lvl="1"/>
            <a:r>
              <a:rPr lang="en-US" dirty="0"/>
              <a:t>Associated with recent upper respiratory infection and recent gastroenteritis</a:t>
            </a:r>
          </a:p>
          <a:p>
            <a:r>
              <a:rPr lang="en-US" b="1" dirty="0"/>
              <a:t>Pathophysiology</a:t>
            </a:r>
            <a:r>
              <a:rPr lang="en-US" dirty="0"/>
              <a:t>: nonspecific inflammation and hypertrophy of the synovial membrane</a:t>
            </a:r>
          </a:p>
          <a:p>
            <a:endParaRPr lang="en-US" dirty="0"/>
          </a:p>
        </p:txBody>
      </p:sp>
    </p:spTree>
    <p:extLst>
      <p:ext uri="{BB962C8B-B14F-4D97-AF65-F5344CB8AC3E}">
        <p14:creationId xmlns:p14="http://schemas.microsoft.com/office/powerpoint/2010/main" val="320758842"/>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8018B-242F-FBBA-71A4-F4F053B99B0E}"/>
              </a:ext>
            </a:extLst>
          </p:cNvPr>
          <p:cNvSpPr>
            <a:spLocks noGrp="1"/>
          </p:cNvSpPr>
          <p:nvPr>
            <p:ph type="title"/>
          </p:nvPr>
        </p:nvSpPr>
        <p:spPr/>
        <p:txBody>
          <a:bodyPr/>
          <a:lstStyle/>
          <a:p>
            <a:r>
              <a:rPr lang="en-US" dirty="0"/>
              <a:t>Transient synovitis (toxic synovitis) of the hip</a:t>
            </a:r>
          </a:p>
        </p:txBody>
      </p:sp>
      <p:sp>
        <p:nvSpPr>
          <p:cNvPr id="3" name="Content Placeholder 2">
            <a:extLst>
              <a:ext uri="{FF2B5EF4-FFF2-40B4-BE49-F238E27FC236}">
                <a16:creationId xmlns:a16="http://schemas.microsoft.com/office/drawing/2014/main" id="{456B1FD9-5A9E-CED6-90CB-F8D1958A8F6A}"/>
              </a:ext>
            </a:extLst>
          </p:cNvPr>
          <p:cNvSpPr>
            <a:spLocks noGrp="1"/>
          </p:cNvSpPr>
          <p:nvPr>
            <p:ph idx="1"/>
          </p:nvPr>
        </p:nvSpPr>
        <p:spPr>
          <a:xfrm>
            <a:off x="838200" y="1305026"/>
            <a:ext cx="10515600" cy="5212080"/>
          </a:xfrm>
        </p:spPr>
        <p:txBody>
          <a:bodyPr>
            <a:normAutofit lnSpcReduction="10000"/>
          </a:bodyPr>
          <a:lstStyle/>
          <a:p>
            <a:r>
              <a:rPr lang="en-US" b="1" dirty="0"/>
              <a:t>Clinical features</a:t>
            </a:r>
          </a:p>
          <a:p>
            <a:pPr lvl="1"/>
            <a:r>
              <a:rPr lang="en-US" dirty="0"/>
              <a:t>Transient acute unilateral and transient hip or groin pain</a:t>
            </a:r>
          </a:p>
          <a:p>
            <a:pPr lvl="1"/>
            <a:r>
              <a:rPr lang="en-US" dirty="0"/>
              <a:t>Children may limp or refuse to bear weight on the affected side</a:t>
            </a:r>
          </a:p>
          <a:p>
            <a:pPr lvl="1"/>
            <a:r>
              <a:rPr lang="en-US" dirty="0"/>
              <a:t>Possibly limited range of motion (mostly to the extreme abduction and internal rotation position) and tenderness on palpation</a:t>
            </a:r>
          </a:p>
          <a:p>
            <a:pPr lvl="1"/>
            <a:r>
              <a:rPr lang="en-US" dirty="0"/>
              <a:t>Recent upper respiratory tract infection in approx. 70% of the patients</a:t>
            </a:r>
          </a:p>
          <a:p>
            <a:r>
              <a:rPr lang="en-US" b="1" dirty="0"/>
              <a:t>Diagnostics</a:t>
            </a:r>
          </a:p>
          <a:p>
            <a:pPr lvl="1"/>
            <a:r>
              <a:rPr lang="en-US" dirty="0"/>
              <a:t>Clinical diagnosis</a:t>
            </a:r>
          </a:p>
          <a:p>
            <a:pPr lvl="1"/>
            <a:r>
              <a:rPr lang="en-US" dirty="0"/>
              <a:t>Laboratory: mostly normal findings </a:t>
            </a:r>
          </a:p>
          <a:p>
            <a:pPr lvl="1"/>
            <a:r>
              <a:rPr lang="en-US" dirty="0"/>
              <a:t>Imaging: to rule out other conditions in presence of physical examination or laboratory findings</a:t>
            </a:r>
          </a:p>
          <a:p>
            <a:pPr lvl="2"/>
            <a:r>
              <a:rPr lang="en-US" sz="2400" dirty="0"/>
              <a:t>Normal x-ray findings (anteroposterior view of the pelvis and lateral views of both hips)</a:t>
            </a:r>
          </a:p>
          <a:p>
            <a:pPr lvl="2"/>
            <a:r>
              <a:rPr lang="en-US" sz="2400" dirty="0"/>
              <a:t>Effusion on ultrasound that typically improves within days</a:t>
            </a:r>
          </a:p>
        </p:txBody>
      </p:sp>
    </p:spTree>
    <p:extLst>
      <p:ext uri="{BB962C8B-B14F-4D97-AF65-F5344CB8AC3E}">
        <p14:creationId xmlns:p14="http://schemas.microsoft.com/office/powerpoint/2010/main" val="855817883"/>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C4E97-EA18-2179-57E5-7DF16AA408FF}"/>
              </a:ext>
            </a:extLst>
          </p:cNvPr>
          <p:cNvSpPr>
            <a:spLocks noGrp="1"/>
          </p:cNvSpPr>
          <p:nvPr>
            <p:ph type="title"/>
          </p:nvPr>
        </p:nvSpPr>
        <p:spPr/>
        <p:txBody>
          <a:bodyPr/>
          <a:lstStyle/>
          <a:p>
            <a:r>
              <a:rPr lang="en-US" dirty="0"/>
              <a:t>Transient synovitis (toxic synovitis) of the hip</a:t>
            </a:r>
          </a:p>
        </p:txBody>
      </p:sp>
      <p:sp>
        <p:nvSpPr>
          <p:cNvPr id="3" name="Content Placeholder 2">
            <a:extLst>
              <a:ext uri="{FF2B5EF4-FFF2-40B4-BE49-F238E27FC236}">
                <a16:creationId xmlns:a16="http://schemas.microsoft.com/office/drawing/2014/main" id="{A54FC2A3-B668-7481-EBB1-4E0694311B9D}"/>
              </a:ext>
            </a:extLst>
          </p:cNvPr>
          <p:cNvSpPr>
            <a:spLocks noGrp="1"/>
          </p:cNvSpPr>
          <p:nvPr>
            <p:ph idx="1"/>
          </p:nvPr>
        </p:nvSpPr>
        <p:spPr/>
        <p:txBody>
          <a:bodyPr/>
          <a:lstStyle/>
          <a:p>
            <a:r>
              <a:rPr lang="en-US" b="1" dirty="0"/>
              <a:t>Treatment</a:t>
            </a:r>
            <a:r>
              <a:rPr lang="en-US" dirty="0"/>
              <a:t>: symptomatic (e.g., rest, NSAIDs)</a:t>
            </a:r>
          </a:p>
          <a:p>
            <a:r>
              <a:rPr lang="en-US" b="1" dirty="0"/>
              <a:t>Prognosis</a:t>
            </a:r>
          </a:p>
          <a:p>
            <a:pPr lvl="1"/>
            <a:r>
              <a:rPr lang="en-US" dirty="0"/>
              <a:t>Typically resolves within 1 week</a:t>
            </a:r>
          </a:p>
          <a:p>
            <a:pPr lvl="1"/>
            <a:r>
              <a:rPr lang="en-US" dirty="0"/>
              <a:t>Recurrence in approx. 20% of the children</a:t>
            </a:r>
          </a:p>
          <a:p>
            <a:endParaRPr lang="en-US" dirty="0"/>
          </a:p>
        </p:txBody>
      </p:sp>
    </p:spTree>
    <p:extLst>
      <p:ext uri="{BB962C8B-B14F-4D97-AF65-F5344CB8AC3E}">
        <p14:creationId xmlns:p14="http://schemas.microsoft.com/office/powerpoint/2010/main" val="2191183526"/>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CFF77-6540-4B51-72AA-1621F36857C3}"/>
              </a:ext>
            </a:extLst>
          </p:cNvPr>
          <p:cNvSpPr>
            <a:spLocks noGrp="1"/>
          </p:cNvSpPr>
          <p:nvPr>
            <p:ph type="title"/>
          </p:nvPr>
        </p:nvSpPr>
        <p:spPr/>
        <p:txBody>
          <a:bodyPr>
            <a:normAutofit/>
          </a:bodyPr>
          <a:lstStyle/>
          <a:p>
            <a:r>
              <a:rPr lang="en-US" dirty="0"/>
              <a:t>Developmental dysplasia of the hip</a:t>
            </a:r>
          </a:p>
        </p:txBody>
      </p:sp>
      <p:sp>
        <p:nvSpPr>
          <p:cNvPr id="3" name="Content Placeholder 2">
            <a:extLst>
              <a:ext uri="{FF2B5EF4-FFF2-40B4-BE49-F238E27FC236}">
                <a16:creationId xmlns:a16="http://schemas.microsoft.com/office/drawing/2014/main" id="{8CC7D0CE-6A4C-42AF-3EA1-BE111E35F07A}"/>
              </a:ext>
            </a:extLst>
          </p:cNvPr>
          <p:cNvSpPr>
            <a:spLocks noGrp="1"/>
          </p:cNvSpPr>
          <p:nvPr>
            <p:ph idx="1"/>
          </p:nvPr>
        </p:nvSpPr>
        <p:spPr/>
        <p:txBody>
          <a:bodyPr>
            <a:normAutofit/>
          </a:bodyPr>
          <a:lstStyle/>
          <a:p>
            <a:r>
              <a:rPr lang="en-US" b="1" dirty="0"/>
              <a:t>Definition</a:t>
            </a:r>
            <a:r>
              <a:rPr lang="en-US" dirty="0"/>
              <a:t>:  Hip instability, subluxation/dislocation of the femoral head, and/or acetabular dysplasia in a developing hip joint.</a:t>
            </a:r>
          </a:p>
          <a:p>
            <a:r>
              <a:rPr lang="en-US" b="1" dirty="0"/>
              <a:t>Epidemiology</a:t>
            </a:r>
          </a:p>
          <a:p>
            <a:pPr lvl="1"/>
            <a:r>
              <a:rPr lang="en-US" b="1" dirty="0"/>
              <a:t>Incidence</a:t>
            </a:r>
            <a:r>
              <a:rPr lang="en-US" dirty="0"/>
              <a:t>: most common congenital abnormality of skeletal development</a:t>
            </a:r>
          </a:p>
          <a:p>
            <a:pPr lvl="2"/>
            <a:r>
              <a:rPr lang="en-US" sz="2400" dirty="0"/>
              <a:t>Hip instability: 1 in 100 births</a:t>
            </a:r>
          </a:p>
          <a:p>
            <a:pPr lvl="2"/>
            <a:r>
              <a:rPr lang="en-US" sz="2400" dirty="0"/>
              <a:t>Dislocation: 1 in 1000 births</a:t>
            </a:r>
          </a:p>
          <a:p>
            <a:pPr lvl="1"/>
            <a:r>
              <a:rPr lang="en-US" b="1" dirty="0"/>
              <a:t>Sex</a:t>
            </a:r>
            <a:r>
              <a:rPr lang="en-US" dirty="0"/>
              <a:t>: ♀ &gt; ♂ (4–5:1)</a:t>
            </a:r>
          </a:p>
          <a:p>
            <a:r>
              <a:rPr lang="en-US" b="1" dirty="0"/>
              <a:t>Etiology</a:t>
            </a:r>
            <a:r>
              <a:rPr lang="en-US" dirty="0"/>
              <a:t>: Unknown</a:t>
            </a:r>
          </a:p>
        </p:txBody>
      </p:sp>
    </p:spTree>
    <p:extLst>
      <p:ext uri="{BB962C8B-B14F-4D97-AF65-F5344CB8AC3E}">
        <p14:creationId xmlns:p14="http://schemas.microsoft.com/office/powerpoint/2010/main" val="502768323"/>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B21E-27EE-5D8D-D11E-7878E703989D}"/>
              </a:ext>
            </a:extLst>
          </p:cNvPr>
          <p:cNvSpPr>
            <a:spLocks noGrp="1"/>
          </p:cNvSpPr>
          <p:nvPr>
            <p:ph type="title"/>
          </p:nvPr>
        </p:nvSpPr>
        <p:spPr/>
        <p:txBody>
          <a:bodyPr/>
          <a:lstStyle/>
          <a:p>
            <a:r>
              <a:rPr lang="en-US" dirty="0"/>
              <a:t>Developmental dysplasia of the hip</a:t>
            </a:r>
          </a:p>
        </p:txBody>
      </p:sp>
      <p:sp>
        <p:nvSpPr>
          <p:cNvPr id="3" name="Content Placeholder 2">
            <a:extLst>
              <a:ext uri="{FF2B5EF4-FFF2-40B4-BE49-F238E27FC236}">
                <a16:creationId xmlns:a16="http://schemas.microsoft.com/office/drawing/2014/main" id="{01C556C5-0AFE-168A-2518-4B5D27461889}"/>
              </a:ext>
            </a:extLst>
          </p:cNvPr>
          <p:cNvSpPr>
            <a:spLocks noGrp="1"/>
          </p:cNvSpPr>
          <p:nvPr>
            <p:ph idx="1"/>
          </p:nvPr>
        </p:nvSpPr>
        <p:spPr>
          <a:xfrm>
            <a:off x="838200" y="1249040"/>
            <a:ext cx="7905750" cy="5212080"/>
          </a:xfrm>
        </p:spPr>
        <p:txBody>
          <a:bodyPr>
            <a:normAutofit fontScale="92500" lnSpcReduction="20000"/>
          </a:bodyPr>
          <a:lstStyle/>
          <a:p>
            <a:r>
              <a:rPr lang="en-US" b="1" dirty="0"/>
              <a:t>Risk factors</a:t>
            </a:r>
            <a:r>
              <a:rPr lang="en-US" dirty="0"/>
              <a:t>:</a:t>
            </a:r>
            <a:endParaRPr lang="ar-JO" dirty="0"/>
          </a:p>
          <a:p>
            <a:pPr lvl="1"/>
            <a:r>
              <a:rPr lang="en-US" dirty="0"/>
              <a:t>Family history </a:t>
            </a:r>
          </a:p>
          <a:p>
            <a:pPr lvl="1"/>
            <a:r>
              <a:rPr lang="en-US" dirty="0"/>
              <a:t>Breech presentation </a:t>
            </a:r>
          </a:p>
          <a:p>
            <a:pPr lvl="1"/>
            <a:r>
              <a:rPr lang="en-US" dirty="0"/>
              <a:t>Inadequate intrauterine space for the fetus</a:t>
            </a:r>
            <a:r>
              <a:rPr lang="ar-JO" dirty="0"/>
              <a:t> </a:t>
            </a:r>
            <a:r>
              <a:rPr lang="en-US" dirty="0"/>
              <a:t>(e.g., oligohydramnios, first born child, twins, large birth weight) </a:t>
            </a:r>
          </a:p>
          <a:p>
            <a:pPr lvl="1"/>
            <a:r>
              <a:rPr lang="en-US" dirty="0"/>
              <a:t>Diseases associated with ligamentous laxity</a:t>
            </a:r>
            <a:endParaRPr lang="ar-JO" dirty="0"/>
          </a:p>
          <a:p>
            <a:pPr lvl="1"/>
            <a:r>
              <a:rPr lang="en-US" dirty="0"/>
              <a:t>The left hip is more commonly affected</a:t>
            </a:r>
            <a:endParaRPr lang="ar-JO" dirty="0"/>
          </a:p>
          <a:p>
            <a:pPr lvl="1"/>
            <a:r>
              <a:rPr lang="en-US" dirty="0"/>
              <a:t>Secondary anatomic changes </a:t>
            </a:r>
          </a:p>
          <a:p>
            <a:pPr lvl="2"/>
            <a:r>
              <a:rPr lang="en-US" dirty="0"/>
              <a:t>Development of contractures around the hip</a:t>
            </a:r>
          </a:p>
          <a:p>
            <a:pPr lvl="2"/>
            <a:r>
              <a:rPr lang="en-US" dirty="0"/>
              <a:t>Problems associated with leg length discrepancy (e.g., abnormal gait, scoliosis, lordosis)</a:t>
            </a:r>
          </a:p>
          <a:p>
            <a:r>
              <a:rPr lang="en-US" b="1" dirty="0"/>
              <a:t>Pathophysiology</a:t>
            </a:r>
            <a:r>
              <a:rPr lang="en-US" dirty="0"/>
              <a:t>:</a:t>
            </a:r>
          </a:p>
          <a:p>
            <a:pPr lvl="1"/>
            <a:r>
              <a:rPr lang="en-US" dirty="0"/>
              <a:t>Children with DDH have varying degrees of abnormal hip growth such as hip instability, hip subluxation, and/or hip dislocation which result in</a:t>
            </a:r>
          </a:p>
          <a:p>
            <a:pPr lvl="2"/>
            <a:r>
              <a:rPr lang="en-US" dirty="0"/>
              <a:t>Hypertrophy of pulvinar fat in the acetabulum, transverse acetabular ligament, and/or ligamentum teres</a:t>
            </a:r>
          </a:p>
          <a:p>
            <a:pPr lvl="2"/>
            <a:r>
              <a:rPr lang="en-US" dirty="0"/>
              <a:t>Acetabular dysplasia</a:t>
            </a:r>
          </a:p>
        </p:txBody>
      </p:sp>
      <p:pic>
        <p:nvPicPr>
          <p:cNvPr id="4" name="Picture 3">
            <a:extLst>
              <a:ext uri="{FF2B5EF4-FFF2-40B4-BE49-F238E27FC236}">
                <a16:creationId xmlns:a16="http://schemas.microsoft.com/office/drawing/2014/main" id="{E50DC252-031B-D9BD-4E7C-ABCC19CD3ECB}"/>
              </a:ext>
            </a:extLst>
          </p:cNvPr>
          <p:cNvPicPr>
            <a:picLocks noChangeArrowheads="1"/>
          </p:cNvPicPr>
          <p:nvPr/>
        </p:nvPicPr>
        <p:blipFill rotWithShape="1">
          <a:blip r:embed="rId2" cstate="print">
            <a:extLst>
              <a:ext uri="{28A0092B-C50C-407E-A947-70E740481C1C}">
                <a14:useLocalDpi xmlns:a14="http://schemas.microsoft.com/office/drawing/2010/main" val="0"/>
              </a:ext>
            </a:extLst>
          </a:blip>
          <a:srcRect l="7000" t="2542" r="8000" b="7204"/>
          <a:stretch/>
        </p:blipFill>
        <p:spPr bwMode="auto">
          <a:xfrm>
            <a:off x="8880826" y="1249040"/>
            <a:ext cx="2472974" cy="206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778812"/>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2BE36-F826-D182-DBD8-802E91B60BF2}"/>
              </a:ext>
            </a:extLst>
          </p:cNvPr>
          <p:cNvSpPr>
            <a:spLocks noGrp="1"/>
          </p:cNvSpPr>
          <p:nvPr>
            <p:ph type="title"/>
          </p:nvPr>
        </p:nvSpPr>
        <p:spPr>
          <a:xfrm>
            <a:off x="838200" y="365125"/>
            <a:ext cx="10515600" cy="762339"/>
          </a:xfrm>
        </p:spPr>
        <p:txBody>
          <a:bodyPr anchor="ctr">
            <a:normAutofit/>
          </a:bodyPr>
          <a:lstStyle/>
          <a:p>
            <a:r>
              <a:rPr lang="en-US" dirty="0"/>
              <a:t>Clinical features</a:t>
            </a:r>
          </a:p>
        </p:txBody>
      </p:sp>
      <p:pic>
        <p:nvPicPr>
          <p:cNvPr id="7" name="Content Placeholder 6">
            <a:extLst>
              <a:ext uri="{FF2B5EF4-FFF2-40B4-BE49-F238E27FC236}">
                <a16:creationId xmlns:a16="http://schemas.microsoft.com/office/drawing/2014/main" id="{CBD993B5-7D05-37EA-4AAC-9075A1A4AD06}"/>
              </a:ext>
            </a:extLst>
          </p:cNvPr>
          <p:cNvPicPr>
            <a:picLocks noGrp="1" noChangeAspect="1"/>
          </p:cNvPicPr>
          <p:nvPr>
            <p:ph idx="1"/>
          </p:nvPr>
        </p:nvPicPr>
        <p:blipFill>
          <a:blip r:embed="rId2"/>
          <a:stretch>
            <a:fillRect/>
          </a:stretch>
        </p:blipFill>
        <p:spPr>
          <a:xfrm>
            <a:off x="838200" y="1273302"/>
            <a:ext cx="10515600" cy="4311395"/>
          </a:xfrm>
          <a:noFill/>
        </p:spPr>
      </p:pic>
    </p:spTree>
    <p:extLst>
      <p:ext uri="{BB962C8B-B14F-4D97-AF65-F5344CB8AC3E}">
        <p14:creationId xmlns:p14="http://schemas.microsoft.com/office/powerpoint/2010/main" val="4279735476"/>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6A1C8-1CF4-3679-3693-AB7EE0C9BA99}"/>
              </a:ext>
            </a:extLst>
          </p:cNvPr>
          <p:cNvSpPr>
            <a:spLocks noGrp="1"/>
          </p:cNvSpPr>
          <p:nvPr>
            <p:ph type="title"/>
          </p:nvPr>
        </p:nvSpPr>
        <p:spPr/>
        <p:txBody>
          <a:bodyPr/>
          <a:lstStyle/>
          <a:p>
            <a:r>
              <a:rPr lang="en-US" dirty="0"/>
              <a:t>Diagnostics</a:t>
            </a:r>
          </a:p>
        </p:txBody>
      </p:sp>
      <p:sp>
        <p:nvSpPr>
          <p:cNvPr id="3" name="Content Placeholder 2">
            <a:extLst>
              <a:ext uri="{FF2B5EF4-FFF2-40B4-BE49-F238E27FC236}">
                <a16:creationId xmlns:a16="http://schemas.microsoft.com/office/drawing/2014/main" id="{03C43EA7-EC92-DCA1-5E0A-61959A7C22EB}"/>
              </a:ext>
            </a:extLst>
          </p:cNvPr>
          <p:cNvSpPr>
            <a:spLocks noGrp="1"/>
          </p:cNvSpPr>
          <p:nvPr>
            <p:ph idx="1"/>
          </p:nvPr>
        </p:nvSpPr>
        <p:spPr/>
        <p:txBody>
          <a:bodyPr>
            <a:normAutofit lnSpcReduction="10000"/>
          </a:bodyPr>
          <a:lstStyle/>
          <a:p>
            <a:r>
              <a:rPr lang="en-US" b="1" dirty="0"/>
              <a:t>Screening</a:t>
            </a:r>
            <a:r>
              <a:rPr lang="en-US" dirty="0"/>
              <a:t>:</a:t>
            </a:r>
          </a:p>
          <a:p>
            <a:pPr lvl="1"/>
            <a:r>
              <a:rPr lang="en-US" dirty="0"/>
              <a:t>Physical examination must be performed at every well-baby visit for up to 6 months (Barlow test, Ortolani test, </a:t>
            </a:r>
            <a:r>
              <a:rPr lang="en-US" sz="2400" dirty="0"/>
              <a:t>Galeazzi sign, </a:t>
            </a:r>
            <a:r>
              <a:rPr lang="en-US" altLang="en-US" dirty="0"/>
              <a:t>Asymmetric skin folds</a:t>
            </a:r>
            <a:r>
              <a:rPr lang="en-US" dirty="0"/>
              <a:t>)</a:t>
            </a:r>
          </a:p>
          <a:p>
            <a:pPr lvl="1"/>
            <a:r>
              <a:rPr lang="en-US" dirty="0"/>
              <a:t>Screening with imaging is recommended up to 6 months of age only if one or more of the following risk factors are present</a:t>
            </a:r>
          </a:p>
          <a:p>
            <a:pPr lvl="2"/>
            <a:r>
              <a:rPr lang="en-US" dirty="0"/>
              <a:t>Breech presentation at birth</a:t>
            </a:r>
          </a:p>
          <a:p>
            <a:pPr lvl="2"/>
            <a:r>
              <a:rPr lang="en-US" dirty="0"/>
              <a:t>Positive family history of DDH</a:t>
            </a:r>
          </a:p>
          <a:p>
            <a:pPr lvl="2"/>
            <a:r>
              <a:rPr lang="en-US" dirty="0"/>
              <a:t>Clinical features of DDH</a:t>
            </a:r>
          </a:p>
          <a:p>
            <a:r>
              <a:rPr lang="en-US" b="1" dirty="0"/>
              <a:t>Imaging</a:t>
            </a:r>
            <a:r>
              <a:rPr lang="en-US" dirty="0"/>
              <a:t>:</a:t>
            </a:r>
          </a:p>
          <a:p>
            <a:pPr lvl="1"/>
            <a:r>
              <a:rPr lang="en-US" dirty="0"/>
              <a:t>Hip ultrasound: imaging of choice in all infants younger than 4 months </a:t>
            </a:r>
          </a:p>
          <a:p>
            <a:pPr lvl="2"/>
            <a:r>
              <a:rPr lang="en-US" dirty="0"/>
              <a:t>Alpha angle &lt; 60°; Normally &gt; 60°</a:t>
            </a:r>
          </a:p>
          <a:p>
            <a:pPr lvl="2"/>
            <a:r>
              <a:rPr lang="en-US" dirty="0"/>
              <a:t>Beta angle &gt; 55°; Normally &lt; 55°</a:t>
            </a:r>
          </a:p>
          <a:p>
            <a:pPr lvl="1"/>
            <a:r>
              <a:rPr lang="en-US" dirty="0"/>
              <a:t>Pelvic x-ray (in AP and frog leg lateral view): imaging of choice in infants older than 4 months</a:t>
            </a:r>
          </a:p>
        </p:txBody>
      </p:sp>
    </p:spTree>
    <p:extLst>
      <p:ext uri="{BB962C8B-B14F-4D97-AF65-F5344CB8AC3E}">
        <p14:creationId xmlns:p14="http://schemas.microsoft.com/office/powerpoint/2010/main" val="1204623975"/>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E3316-DC76-9F6F-5E56-39CBA5575D25}"/>
              </a:ext>
            </a:extLst>
          </p:cNvPr>
          <p:cNvSpPr>
            <a:spLocks noGrp="1"/>
          </p:cNvSpPr>
          <p:nvPr>
            <p:ph type="title"/>
          </p:nvPr>
        </p:nvSpPr>
        <p:spPr/>
        <p:txBody>
          <a:bodyPr/>
          <a:lstStyle/>
          <a:p>
            <a:r>
              <a:rPr lang="en-US" dirty="0"/>
              <a:t>Physical examination</a:t>
            </a:r>
          </a:p>
        </p:txBody>
      </p:sp>
      <p:sp>
        <p:nvSpPr>
          <p:cNvPr id="3" name="Content Placeholder 2">
            <a:extLst>
              <a:ext uri="{FF2B5EF4-FFF2-40B4-BE49-F238E27FC236}">
                <a16:creationId xmlns:a16="http://schemas.microsoft.com/office/drawing/2014/main" id="{08DF19F5-C6E8-D479-60E2-21556E0F8CC1}"/>
              </a:ext>
            </a:extLst>
          </p:cNvPr>
          <p:cNvSpPr>
            <a:spLocks noGrp="1"/>
          </p:cNvSpPr>
          <p:nvPr>
            <p:ph idx="1"/>
          </p:nvPr>
        </p:nvSpPr>
        <p:spPr>
          <a:xfrm>
            <a:off x="811969" y="3571336"/>
            <a:ext cx="2828374" cy="2747964"/>
          </a:xfrm>
        </p:spPr>
        <p:txBody>
          <a:bodyPr>
            <a:normAutofit lnSpcReduction="10000"/>
          </a:bodyPr>
          <a:lstStyle/>
          <a:p>
            <a:pPr marL="0" indent="0" algn="ctr">
              <a:buNone/>
            </a:pPr>
            <a:r>
              <a:rPr lang="en-US" sz="2400" b="1" dirty="0"/>
              <a:t>Barlow</a:t>
            </a:r>
          </a:p>
          <a:p>
            <a:pPr>
              <a:buFont typeface="Courier New" panose="02070309020205020404" pitchFamily="49" charset="0"/>
              <a:buChar char="o"/>
            </a:pPr>
            <a:r>
              <a:rPr lang="en-US" sz="2000" dirty="0"/>
              <a:t>Femur gently adducted and flexed, posterior force applied</a:t>
            </a:r>
          </a:p>
          <a:p>
            <a:pPr>
              <a:buFont typeface="Courier New" panose="02070309020205020404" pitchFamily="49" charset="0"/>
              <a:buChar char="o"/>
            </a:pPr>
            <a:r>
              <a:rPr lang="en-US" sz="2000" dirty="0"/>
              <a:t>Feel for palpable give or clunk as head leaves socket</a:t>
            </a:r>
          </a:p>
          <a:p>
            <a:pPr>
              <a:buFont typeface="Courier New" panose="02070309020205020404" pitchFamily="49" charset="0"/>
              <a:buChar char="o"/>
            </a:pPr>
            <a:r>
              <a:rPr lang="en-US" sz="2000" dirty="0"/>
              <a:t>Indicates dislocatable hip</a:t>
            </a:r>
          </a:p>
        </p:txBody>
      </p:sp>
      <p:grpSp>
        <p:nvGrpSpPr>
          <p:cNvPr id="8" name="Group 7">
            <a:extLst>
              <a:ext uri="{FF2B5EF4-FFF2-40B4-BE49-F238E27FC236}">
                <a16:creationId xmlns:a16="http://schemas.microsoft.com/office/drawing/2014/main" id="{5212E550-BCC0-9F07-DE1E-E23694CC5252}"/>
              </a:ext>
            </a:extLst>
          </p:cNvPr>
          <p:cNvGrpSpPr/>
          <p:nvPr/>
        </p:nvGrpSpPr>
        <p:grpSpPr>
          <a:xfrm>
            <a:off x="785737" y="1305026"/>
            <a:ext cx="10620525" cy="2266310"/>
            <a:chOff x="838200" y="1305026"/>
            <a:chExt cx="10620525" cy="2266310"/>
          </a:xfrm>
        </p:grpSpPr>
        <p:pic>
          <p:nvPicPr>
            <p:cNvPr id="4" name="Picture 3">
              <a:extLst>
                <a:ext uri="{FF2B5EF4-FFF2-40B4-BE49-F238E27FC236}">
                  <a16:creationId xmlns:a16="http://schemas.microsoft.com/office/drawing/2014/main" id="{538D0D3E-301D-0FE2-535E-8B0388C510C7}"/>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305026"/>
              <a:ext cx="2880836" cy="226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343AC39-C12C-DE03-24D9-A05C25274933}"/>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422" y="1305026"/>
              <a:ext cx="2880836" cy="212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27BEE348-ED98-3724-9095-A07DC9259948}"/>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0644" y="1305027"/>
              <a:ext cx="2880836" cy="212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s://usercontent2.hubstatic.com/12023771_f1024.jpg">
              <a:extLst>
                <a:ext uri="{FF2B5EF4-FFF2-40B4-BE49-F238E27FC236}">
                  <a16:creationId xmlns:a16="http://schemas.microsoft.com/office/drawing/2014/main" id="{EB22E645-A5A2-3E0D-E71D-5151DABA330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437" b="8500"/>
            <a:stretch/>
          </p:blipFill>
          <p:spPr bwMode="auto">
            <a:xfrm>
              <a:off x="9661867" y="1305026"/>
              <a:ext cx="1796858" cy="212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2">
            <a:extLst>
              <a:ext uri="{FF2B5EF4-FFF2-40B4-BE49-F238E27FC236}">
                <a16:creationId xmlns:a16="http://schemas.microsoft.com/office/drawing/2014/main" id="{52F248B3-E00A-656F-6955-02B719D5104A}"/>
              </a:ext>
            </a:extLst>
          </p:cNvPr>
          <p:cNvSpPr txBox="1">
            <a:spLocks/>
          </p:cNvSpPr>
          <p:nvPr/>
        </p:nvSpPr>
        <p:spPr>
          <a:xfrm>
            <a:off x="3753190" y="3571336"/>
            <a:ext cx="2828374" cy="2747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400" b="1" dirty="0"/>
              <a:t>Ortolani</a:t>
            </a:r>
          </a:p>
          <a:p>
            <a:pPr>
              <a:buFont typeface="Courier New" panose="02070309020205020404" pitchFamily="49" charset="0"/>
              <a:buChar char="o"/>
            </a:pPr>
            <a:r>
              <a:rPr lang="en-US" sz="2000" dirty="0"/>
              <a:t>Femur gently abducted, trochanter elevated</a:t>
            </a:r>
          </a:p>
          <a:p>
            <a:pPr>
              <a:buFont typeface="Courier New" panose="02070309020205020404" pitchFamily="49" charset="0"/>
              <a:buChar char="o"/>
            </a:pPr>
            <a:r>
              <a:rPr lang="en-US" sz="2000" dirty="0"/>
              <a:t>Feel for palpable clunk as head falls into socket</a:t>
            </a:r>
          </a:p>
          <a:p>
            <a:pPr>
              <a:buFont typeface="Courier New" panose="02070309020205020404" pitchFamily="49" charset="0"/>
              <a:buChar char="o"/>
            </a:pPr>
            <a:r>
              <a:rPr lang="en-US" sz="2000" dirty="0"/>
              <a:t>Indicates reducible hip</a:t>
            </a:r>
          </a:p>
        </p:txBody>
      </p:sp>
      <p:sp>
        <p:nvSpPr>
          <p:cNvPr id="12" name="Content Placeholder 2">
            <a:extLst>
              <a:ext uri="{FF2B5EF4-FFF2-40B4-BE49-F238E27FC236}">
                <a16:creationId xmlns:a16="http://schemas.microsoft.com/office/drawing/2014/main" id="{C68C1190-0A5F-9F1B-2D78-A736ED5409FA}"/>
              </a:ext>
            </a:extLst>
          </p:cNvPr>
          <p:cNvSpPr txBox="1">
            <a:spLocks/>
          </p:cNvSpPr>
          <p:nvPr/>
        </p:nvSpPr>
        <p:spPr>
          <a:xfrm>
            <a:off x="6691498" y="3571336"/>
            <a:ext cx="2828374" cy="2747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400" b="1" dirty="0"/>
              <a:t>Galeazzi sign</a:t>
            </a:r>
          </a:p>
          <a:p>
            <a:pPr>
              <a:buFont typeface="Courier New" panose="02070309020205020404" pitchFamily="49" charset="0"/>
              <a:buChar char="o"/>
            </a:pPr>
            <a:r>
              <a:rPr lang="en-US" sz="2000" dirty="0"/>
              <a:t>Femur appears short with hip flexed</a:t>
            </a:r>
          </a:p>
          <a:p>
            <a:pPr marL="0" indent="0" algn="ctr">
              <a:buNone/>
            </a:pPr>
            <a:r>
              <a:rPr lang="en-US" sz="2400" b="1" dirty="0"/>
              <a:t>Other signs</a:t>
            </a:r>
          </a:p>
          <a:p>
            <a:pPr>
              <a:buFont typeface="Courier New" panose="02070309020205020404" pitchFamily="49" charset="0"/>
              <a:buChar char="o"/>
            </a:pPr>
            <a:r>
              <a:rPr lang="en-US" sz="2000" dirty="0"/>
              <a:t>Asymmetric abduction or motion of hip</a:t>
            </a:r>
          </a:p>
          <a:p>
            <a:pPr>
              <a:buFont typeface="Courier New" panose="02070309020205020404" pitchFamily="49" charset="0"/>
              <a:buChar char="o"/>
            </a:pPr>
            <a:endParaRPr lang="en-US" sz="2000" dirty="0"/>
          </a:p>
        </p:txBody>
      </p:sp>
      <p:sp>
        <p:nvSpPr>
          <p:cNvPr id="13" name="Content Placeholder 2">
            <a:extLst>
              <a:ext uri="{FF2B5EF4-FFF2-40B4-BE49-F238E27FC236}">
                <a16:creationId xmlns:a16="http://schemas.microsoft.com/office/drawing/2014/main" id="{50A0D0A1-EB9F-50CF-B7C0-FFDD01431AEB}"/>
              </a:ext>
            </a:extLst>
          </p:cNvPr>
          <p:cNvSpPr txBox="1">
            <a:spLocks/>
          </p:cNvSpPr>
          <p:nvPr/>
        </p:nvSpPr>
        <p:spPr>
          <a:xfrm>
            <a:off x="9433633" y="3571336"/>
            <a:ext cx="2148400" cy="2747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400" b="1" dirty="0"/>
              <a:t>Asymmetric skin folds</a:t>
            </a:r>
          </a:p>
          <a:p>
            <a:pPr>
              <a:buFont typeface="Courier New" panose="02070309020205020404" pitchFamily="49" charset="0"/>
              <a:buChar char="o"/>
            </a:pPr>
            <a:r>
              <a:rPr lang="en-US" sz="2000" dirty="0"/>
              <a:t>Skin folds in groin or buttock, not thigh</a:t>
            </a:r>
          </a:p>
        </p:txBody>
      </p:sp>
    </p:spTree>
    <p:extLst>
      <p:ext uri="{BB962C8B-B14F-4D97-AF65-F5344CB8AC3E}">
        <p14:creationId xmlns:p14="http://schemas.microsoft.com/office/powerpoint/2010/main" val="3972696678"/>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B002-BC53-B901-5DD6-6111AD486205}"/>
              </a:ext>
            </a:extLst>
          </p:cNvPr>
          <p:cNvSpPr>
            <a:spLocks noGrp="1"/>
          </p:cNvSpPr>
          <p:nvPr>
            <p:ph type="title"/>
          </p:nvPr>
        </p:nvSpPr>
        <p:spPr/>
        <p:txBody>
          <a:bodyPr>
            <a:normAutofit/>
          </a:bodyPr>
          <a:lstStyle/>
          <a:p>
            <a:r>
              <a:rPr lang="en-US" dirty="0"/>
              <a:t>Findings of hip dislocation on X-ray</a:t>
            </a:r>
          </a:p>
        </p:txBody>
      </p:sp>
      <p:sp>
        <p:nvSpPr>
          <p:cNvPr id="3" name="Content Placeholder 2">
            <a:extLst>
              <a:ext uri="{FF2B5EF4-FFF2-40B4-BE49-F238E27FC236}">
                <a16:creationId xmlns:a16="http://schemas.microsoft.com/office/drawing/2014/main" id="{AFFEA903-FBDB-6AAD-CBCB-EF7733ECD223}"/>
              </a:ext>
            </a:extLst>
          </p:cNvPr>
          <p:cNvSpPr>
            <a:spLocks noGrp="1"/>
          </p:cNvSpPr>
          <p:nvPr>
            <p:ph idx="1"/>
          </p:nvPr>
        </p:nvSpPr>
        <p:spPr>
          <a:xfrm>
            <a:off x="838200" y="1305026"/>
            <a:ext cx="6952861" cy="4871938"/>
          </a:xfrm>
        </p:spPr>
        <p:txBody>
          <a:bodyPr/>
          <a:lstStyle/>
          <a:p>
            <a:r>
              <a:rPr lang="en-US" dirty="0"/>
              <a:t>Interrupted </a:t>
            </a:r>
            <a:r>
              <a:rPr lang="en-US" dirty="0">
                <a:solidFill>
                  <a:srgbClr val="FF0000"/>
                </a:solidFill>
              </a:rPr>
              <a:t>Shenton's line</a:t>
            </a:r>
          </a:p>
          <a:p>
            <a:r>
              <a:rPr lang="en-US" dirty="0"/>
              <a:t>The ossified nucleus of the femoral head lies at or above </a:t>
            </a:r>
            <a:r>
              <a:rPr lang="en-US" dirty="0" err="1">
                <a:solidFill>
                  <a:srgbClr val="FF0000"/>
                </a:solidFill>
              </a:rPr>
              <a:t>Hilgenreiner</a:t>
            </a:r>
            <a:r>
              <a:rPr lang="en-US" dirty="0">
                <a:solidFill>
                  <a:srgbClr val="FF0000"/>
                </a:solidFill>
              </a:rPr>
              <a:t> line</a:t>
            </a:r>
          </a:p>
          <a:p>
            <a:r>
              <a:rPr lang="en-US" dirty="0"/>
              <a:t>The ossified nucleus of the femoral head lies at or lateral to </a:t>
            </a:r>
            <a:r>
              <a:rPr lang="en-US" dirty="0">
                <a:solidFill>
                  <a:srgbClr val="FF0000"/>
                </a:solidFill>
              </a:rPr>
              <a:t>Perkin line</a:t>
            </a:r>
          </a:p>
        </p:txBody>
      </p:sp>
      <p:pic>
        <p:nvPicPr>
          <p:cNvPr id="5" name="Picture 4">
            <a:extLst>
              <a:ext uri="{FF2B5EF4-FFF2-40B4-BE49-F238E27FC236}">
                <a16:creationId xmlns:a16="http://schemas.microsoft.com/office/drawing/2014/main" id="{0ED59F61-8FD3-A581-A1AF-99FA56EF39B4}"/>
              </a:ext>
            </a:extLst>
          </p:cNvPr>
          <p:cNvPicPr>
            <a:picLocks noChangeAspect="1"/>
          </p:cNvPicPr>
          <p:nvPr/>
        </p:nvPicPr>
        <p:blipFill rotWithShape="1">
          <a:blip r:embed="rId2"/>
          <a:srcRect t="3172"/>
          <a:stretch/>
        </p:blipFill>
        <p:spPr>
          <a:xfrm>
            <a:off x="6319863" y="3981244"/>
            <a:ext cx="4595398" cy="2511631"/>
          </a:xfrm>
          <a:prstGeom prst="rect">
            <a:avLst/>
          </a:prstGeom>
        </p:spPr>
      </p:pic>
      <p:pic>
        <p:nvPicPr>
          <p:cNvPr id="6" name="Content Placeholder 3">
            <a:extLst>
              <a:ext uri="{FF2B5EF4-FFF2-40B4-BE49-F238E27FC236}">
                <a16:creationId xmlns:a16="http://schemas.microsoft.com/office/drawing/2014/main" id="{0C560CEA-BE77-6FA6-9AF4-FBD6B0FAC8A0}"/>
              </a:ext>
            </a:extLst>
          </p:cNvPr>
          <p:cNvPicPr>
            <a:picLocks noChangeAspect="1"/>
          </p:cNvPicPr>
          <p:nvPr/>
        </p:nvPicPr>
        <p:blipFill rotWithShape="1">
          <a:blip r:embed="rId3"/>
          <a:srcRect t="781"/>
          <a:stretch/>
        </p:blipFill>
        <p:spPr>
          <a:xfrm>
            <a:off x="7791061" y="1305026"/>
            <a:ext cx="3562739" cy="2662181"/>
          </a:xfrm>
          <a:prstGeom prst="rect">
            <a:avLst/>
          </a:prstGeom>
        </p:spPr>
      </p:pic>
      <p:sp>
        <p:nvSpPr>
          <p:cNvPr id="10" name="TextBox 9">
            <a:extLst>
              <a:ext uri="{FF2B5EF4-FFF2-40B4-BE49-F238E27FC236}">
                <a16:creationId xmlns:a16="http://schemas.microsoft.com/office/drawing/2014/main" id="{F7F10BCB-6078-91A6-597E-7EE1D6E663BB}"/>
              </a:ext>
            </a:extLst>
          </p:cNvPr>
          <p:cNvSpPr txBox="1"/>
          <p:nvPr/>
        </p:nvSpPr>
        <p:spPr>
          <a:xfrm>
            <a:off x="8974105" y="3371663"/>
            <a:ext cx="1513891" cy="369332"/>
          </a:xfrm>
          <a:prstGeom prst="rect">
            <a:avLst/>
          </a:prstGeom>
          <a:noFill/>
        </p:spPr>
        <p:txBody>
          <a:bodyPr wrap="square">
            <a:spAutoFit/>
          </a:bodyPr>
          <a:lstStyle/>
          <a:p>
            <a:pPr algn="ctr"/>
            <a:r>
              <a:rPr lang="en-US" dirty="0">
                <a:solidFill>
                  <a:srgbClr val="0B15EF"/>
                </a:solidFill>
              </a:rPr>
              <a:t>Shenton's line</a:t>
            </a:r>
          </a:p>
        </p:txBody>
      </p:sp>
      <p:cxnSp>
        <p:nvCxnSpPr>
          <p:cNvPr id="12" name="Straight Arrow Connector 11">
            <a:extLst>
              <a:ext uri="{FF2B5EF4-FFF2-40B4-BE49-F238E27FC236}">
                <a16:creationId xmlns:a16="http://schemas.microsoft.com/office/drawing/2014/main" id="{9C306EC6-CC1A-F795-FA0F-AD79160F3561}"/>
              </a:ext>
            </a:extLst>
          </p:cNvPr>
          <p:cNvCxnSpPr/>
          <p:nvPr/>
        </p:nvCxnSpPr>
        <p:spPr>
          <a:xfrm flipV="1">
            <a:off x="9731050" y="3209731"/>
            <a:ext cx="150068" cy="161932"/>
          </a:xfrm>
          <a:prstGeom prst="straightConnector1">
            <a:avLst/>
          </a:prstGeom>
          <a:ln>
            <a:solidFill>
              <a:srgbClr val="0B15EF"/>
            </a:solidFill>
            <a:tailEnd type="triangle"/>
          </a:ln>
        </p:spPr>
        <p:style>
          <a:lnRef idx="1">
            <a:schemeClr val="accent1"/>
          </a:lnRef>
          <a:fillRef idx="0">
            <a:schemeClr val="accent1"/>
          </a:fillRef>
          <a:effectRef idx="0">
            <a:schemeClr val="accent1"/>
          </a:effectRef>
          <a:fontRef idx="minor">
            <a:schemeClr val="tx1"/>
          </a:fontRef>
        </p:style>
      </p:cxnSp>
      <p:pic>
        <p:nvPicPr>
          <p:cNvPr id="13" name="Content Placeholder 3">
            <a:extLst>
              <a:ext uri="{FF2B5EF4-FFF2-40B4-BE49-F238E27FC236}">
                <a16:creationId xmlns:a16="http://schemas.microsoft.com/office/drawing/2014/main" id="{9C563A75-2F8D-5464-A485-74B32612AEF1}"/>
              </a:ext>
            </a:extLst>
          </p:cNvPr>
          <p:cNvPicPr>
            <a:picLocks noChangeAspect="1"/>
          </p:cNvPicPr>
          <p:nvPr/>
        </p:nvPicPr>
        <p:blipFill rotWithShape="1">
          <a:blip r:embed="rId4"/>
          <a:srcRect l="36065"/>
          <a:stretch/>
        </p:blipFill>
        <p:spPr>
          <a:xfrm>
            <a:off x="2006937" y="3740995"/>
            <a:ext cx="3144190" cy="2733869"/>
          </a:xfrm>
          <a:prstGeom prst="rect">
            <a:avLst/>
          </a:prstGeom>
        </p:spPr>
      </p:pic>
    </p:spTree>
    <p:extLst>
      <p:ext uri="{BB962C8B-B14F-4D97-AF65-F5344CB8AC3E}">
        <p14:creationId xmlns:p14="http://schemas.microsoft.com/office/powerpoint/2010/main" val="1711479006"/>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8CE8C-6AB2-4860-1544-0B79F673C037}"/>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297064EA-F185-D2E5-9C8A-2C58627124C0}"/>
              </a:ext>
            </a:extLst>
          </p:cNvPr>
          <p:cNvSpPr>
            <a:spLocks noGrp="1"/>
          </p:cNvSpPr>
          <p:nvPr>
            <p:ph idx="1"/>
          </p:nvPr>
        </p:nvSpPr>
        <p:spPr/>
        <p:txBody>
          <a:bodyPr>
            <a:normAutofit fontScale="92500" lnSpcReduction="10000"/>
          </a:bodyPr>
          <a:lstStyle/>
          <a:p>
            <a:r>
              <a:rPr lang="en-US" b="1" dirty="0"/>
              <a:t>&lt; 6 months</a:t>
            </a:r>
          </a:p>
          <a:p>
            <a:pPr lvl="1"/>
            <a:r>
              <a:rPr lang="en-US" dirty="0">
                <a:solidFill>
                  <a:srgbClr val="FF0000"/>
                </a:solidFill>
              </a:rPr>
              <a:t>Pavlik harness </a:t>
            </a:r>
            <a:r>
              <a:rPr lang="en-US" dirty="0"/>
              <a:t>(most commonly used splinting device) that maintains the hips in 90–100° of flexion and 50° of abduction</a:t>
            </a:r>
          </a:p>
          <a:p>
            <a:pPr lvl="1"/>
            <a:r>
              <a:rPr lang="en-US" dirty="0"/>
              <a:t>Alternatives: rigid harnesses (e.g., von Rosen harness) </a:t>
            </a:r>
          </a:p>
          <a:p>
            <a:pPr lvl="2"/>
            <a:r>
              <a:rPr lang="en-US" dirty="0"/>
              <a:t>A rigid harness that is used to treat infants with developmental dysplasia of the hip (DDH) below the age of 6 months.</a:t>
            </a:r>
          </a:p>
          <a:p>
            <a:pPr lvl="2"/>
            <a:r>
              <a:rPr lang="en-US" dirty="0"/>
              <a:t>The harness keeps the hips abducted by 50° and flexed by 90–100° in order to achieve concentric reduction of the femoral head.</a:t>
            </a:r>
          </a:p>
          <a:p>
            <a:r>
              <a:rPr lang="en-US" b="1" dirty="0"/>
              <a:t>6–18 months or failure of bracing</a:t>
            </a:r>
            <a:r>
              <a:rPr lang="en-US" dirty="0"/>
              <a:t>: </a:t>
            </a:r>
            <a:r>
              <a:rPr lang="en-US" dirty="0">
                <a:solidFill>
                  <a:srgbClr val="FF0000"/>
                </a:solidFill>
              </a:rPr>
              <a:t>closed reduction </a:t>
            </a:r>
            <a:r>
              <a:rPr lang="en-US" dirty="0"/>
              <a:t>followed by immobilization with a </a:t>
            </a:r>
            <a:r>
              <a:rPr lang="en-US" dirty="0">
                <a:solidFill>
                  <a:srgbClr val="FF0000"/>
                </a:solidFill>
              </a:rPr>
              <a:t>hip spica cast</a:t>
            </a:r>
          </a:p>
          <a:p>
            <a:r>
              <a:rPr lang="en-US" b="1" dirty="0"/>
              <a:t>&gt; 18 months or failure of closed reduction</a:t>
            </a:r>
            <a:r>
              <a:rPr lang="en-US" dirty="0"/>
              <a:t>: </a:t>
            </a:r>
            <a:r>
              <a:rPr lang="en-US" dirty="0">
                <a:solidFill>
                  <a:srgbClr val="FF0000"/>
                </a:solidFill>
              </a:rPr>
              <a:t>surgical therapy</a:t>
            </a:r>
            <a:r>
              <a:rPr lang="en-US" dirty="0"/>
              <a:t> (open reduction possibly with a pelvic/femoral osteotomy) followed by immobilization with a </a:t>
            </a:r>
            <a:r>
              <a:rPr lang="en-US" dirty="0">
                <a:solidFill>
                  <a:srgbClr val="FF0000"/>
                </a:solidFill>
              </a:rPr>
              <a:t>hip spica cast </a:t>
            </a:r>
          </a:p>
          <a:p>
            <a:r>
              <a:rPr lang="en-US" dirty="0"/>
              <a:t>Older adolescents or adults: total hip arthroplasty</a:t>
            </a:r>
          </a:p>
        </p:txBody>
      </p:sp>
    </p:spTree>
    <p:extLst>
      <p:ext uri="{BB962C8B-B14F-4D97-AF65-F5344CB8AC3E}">
        <p14:creationId xmlns:p14="http://schemas.microsoft.com/office/powerpoint/2010/main" val="3610948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2A879-CB47-DCDC-2A24-107E4BE73C2B}"/>
              </a:ext>
            </a:extLst>
          </p:cNvPr>
          <p:cNvSpPr>
            <a:spLocks noGrp="1"/>
          </p:cNvSpPr>
          <p:nvPr>
            <p:ph type="title"/>
          </p:nvPr>
        </p:nvSpPr>
        <p:spPr/>
        <p:txBody>
          <a:bodyPr/>
          <a:lstStyle/>
          <a:p>
            <a:r>
              <a:rPr lang="en-US" dirty="0"/>
              <a:t>Healing calendar</a:t>
            </a:r>
          </a:p>
        </p:txBody>
      </p:sp>
      <p:graphicFrame>
        <p:nvGraphicFramePr>
          <p:cNvPr id="4" name="Table 4">
            <a:extLst>
              <a:ext uri="{FF2B5EF4-FFF2-40B4-BE49-F238E27FC236}">
                <a16:creationId xmlns:a16="http://schemas.microsoft.com/office/drawing/2014/main" id="{9518F7D5-6A5A-7A35-1775-FE4F35C59531}"/>
              </a:ext>
            </a:extLst>
          </p:cNvPr>
          <p:cNvGraphicFramePr>
            <a:graphicFrameLocks noGrp="1"/>
          </p:cNvGraphicFramePr>
          <p:nvPr>
            <p:ph idx="1"/>
            <p:extLst>
              <p:ext uri="{D42A27DB-BD31-4B8C-83A1-F6EECF244321}">
                <p14:modId xmlns:p14="http://schemas.microsoft.com/office/powerpoint/2010/main" val="618885063"/>
              </p:ext>
            </p:extLst>
          </p:nvPr>
        </p:nvGraphicFramePr>
        <p:xfrm>
          <a:off x="1599164" y="1268413"/>
          <a:ext cx="8993673" cy="4423260"/>
        </p:xfrm>
        <a:graphic>
          <a:graphicData uri="http://schemas.openxmlformats.org/drawingml/2006/table">
            <a:tbl>
              <a:tblPr firstRow="1" bandRow="1">
                <a:tableStyleId>{5940675A-B579-460E-94D1-54222C63F5DA}</a:tableStyleId>
              </a:tblPr>
              <a:tblGrid>
                <a:gridCol w="2324878">
                  <a:extLst>
                    <a:ext uri="{9D8B030D-6E8A-4147-A177-3AD203B41FA5}">
                      <a16:colId xmlns:a16="http://schemas.microsoft.com/office/drawing/2014/main" val="4266400144"/>
                    </a:ext>
                  </a:extLst>
                </a:gridCol>
                <a:gridCol w="410546">
                  <a:extLst>
                    <a:ext uri="{9D8B030D-6E8A-4147-A177-3AD203B41FA5}">
                      <a16:colId xmlns:a16="http://schemas.microsoft.com/office/drawing/2014/main" val="3247683073"/>
                    </a:ext>
                  </a:extLst>
                </a:gridCol>
                <a:gridCol w="1203649">
                  <a:extLst>
                    <a:ext uri="{9D8B030D-6E8A-4147-A177-3AD203B41FA5}">
                      <a16:colId xmlns:a16="http://schemas.microsoft.com/office/drawing/2014/main" val="584992607"/>
                    </a:ext>
                  </a:extLst>
                </a:gridCol>
                <a:gridCol w="208280">
                  <a:extLst>
                    <a:ext uri="{9D8B030D-6E8A-4147-A177-3AD203B41FA5}">
                      <a16:colId xmlns:a16="http://schemas.microsoft.com/office/drawing/2014/main" val="3938704486"/>
                    </a:ext>
                  </a:extLst>
                </a:gridCol>
                <a:gridCol w="4846320">
                  <a:extLst>
                    <a:ext uri="{9D8B030D-6E8A-4147-A177-3AD203B41FA5}">
                      <a16:colId xmlns:a16="http://schemas.microsoft.com/office/drawing/2014/main" val="1906626393"/>
                    </a:ext>
                  </a:extLst>
                </a:gridCol>
              </a:tblGrid>
              <a:tr h="1105815">
                <a:tc>
                  <a:txBody>
                    <a:bodyPr/>
                    <a:lstStyle/>
                    <a:p>
                      <a:pPr algn="ctr"/>
                      <a:r>
                        <a:rPr lang="en-US" sz="3600" dirty="0">
                          <a:solidFill>
                            <a:schemeClr val="tx2"/>
                          </a:solidFill>
                        </a:rPr>
                        <a:t>Upper limb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dirty="0">
                          <a:solidFill>
                            <a:schemeClr val="tx2"/>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dirty="0">
                          <a:solidFill>
                            <a:schemeClr val="tx2"/>
                          </a:solidFill>
                        </a:rPr>
                        <a:t>Child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dirty="0">
                          <a:solidFill>
                            <a:schemeClr val="tx2"/>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3600" dirty="0">
                          <a:solidFill>
                            <a:schemeClr val="tx2"/>
                          </a:solidFill>
                        </a:rPr>
                        <a:t>3 weeks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12299924"/>
                  </a:ext>
                </a:extLst>
              </a:tr>
              <a:tr h="1105815">
                <a:tc>
                  <a:txBody>
                    <a:bodyPr/>
                    <a:lstStyle/>
                    <a:p>
                      <a:pPr algn="ctr"/>
                      <a:r>
                        <a:rPr lang="en-US" sz="3600" dirty="0">
                          <a:solidFill>
                            <a:schemeClr val="tx2"/>
                          </a:solidFill>
                        </a:rPr>
                        <a:t>Lower limb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dirty="0">
                          <a:solidFill>
                            <a:schemeClr val="tx2"/>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dirty="0">
                          <a:solidFill>
                            <a:schemeClr val="tx2"/>
                          </a:solidFill>
                        </a:rPr>
                        <a:t>Child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dirty="0">
                          <a:solidFill>
                            <a:schemeClr val="tx2"/>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3600" dirty="0">
                          <a:solidFill>
                            <a:schemeClr val="tx2"/>
                          </a:solidFill>
                        </a:rPr>
                        <a:t>3x2=6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46386163"/>
                  </a:ext>
                </a:extLst>
              </a:tr>
              <a:tr h="1105815">
                <a:tc>
                  <a:txBody>
                    <a:bodyPr/>
                    <a:lstStyle/>
                    <a:p>
                      <a:pPr algn="ctr"/>
                      <a:r>
                        <a:rPr lang="en-US" sz="3600" dirty="0">
                          <a:solidFill>
                            <a:schemeClr val="tx2"/>
                          </a:solidFill>
                        </a:rPr>
                        <a:t>Upper limb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dirty="0">
                          <a:solidFill>
                            <a:schemeClr val="tx2"/>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dirty="0">
                          <a:solidFill>
                            <a:schemeClr val="tx2"/>
                          </a:solidFill>
                        </a:rPr>
                        <a:t>Adult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dirty="0">
                          <a:solidFill>
                            <a:schemeClr val="tx2"/>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3600" dirty="0">
                          <a:solidFill>
                            <a:schemeClr val="tx2"/>
                          </a:solidFill>
                        </a:rPr>
                        <a:t>3x2=6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0657898"/>
                  </a:ext>
                </a:extLst>
              </a:tr>
              <a:tr h="1105815">
                <a:tc>
                  <a:txBody>
                    <a:bodyPr/>
                    <a:lstStyle/>
                    <a:p>
                      <a:pPr algn="ctr"/>
                      <a:r>
                        <a:rPr lang="en-US" sz="3600" dirty="0">
                          <a:solidFill>
                            <a:schemeClr val="tx2"/>
                          </a:solidFill>
                        </a:rPr>
                        <a:t>Lower limb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dirty="0">
                          <a:solidFill>
                            <a:schemeClr val="tx2"/>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dirty="0">
                          <a:solidFill>
                            <a:schemeClr val="tx2"/>
                          </a:solidFill>
                        </a:rPr>
                        <a:t>Adult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dirty="0">
                          <a:solidFill>
                            <a:schemeClr val="tx2"/>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3600" dirty="0">
                          <a:solidFill>
                            <a:schemeClr val="tx2"/>
                          </a:solidFill>
                        </a:rPr>
                        <a:t>3x2x2=12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82729768"/>
                  </a:ext>
                </a:extLst>
              </a:tr>
            </a:tbl>
          </a:graphicData>
        </a:graphic>
      </p:graphicFrame>
    </p:spTree>
    <p:extLst>
      <p:ext uri="{BB962C8B-B14F-4D97-AF65-F5344CB8AC3E}">
        <p14:creationId xmlns:p14="http://schemas.microsoft.com/office/powerpoint/2010/main" val="686978976"/>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E3375-55DB-3CC4-E000-5BF1349058AE}"/>
              </a:ext>
            </a:extLst>
          </p:cNvPr>
          <p:cNvSpPr>
            <a:spLocks noGrp="1"/>
          </p:cNvSpPr>
          <p:nvPr>
            <p:ph type="title"/>
          </p:nvPr>
        </p:nvSpPr>
        <p:spPr/>
        <p:txBody>
          <a:bodyPr/>
          <a:lstStyle/>
          <a:p>
            <a:r>
              <a:rPr lang="en-US" dirty="0"/>
              <a:t>Complications</a:t>
            </a:r>
          </a:p>
        </p:txBody>
      </p:sp>
      <p:sp>
        <p:nvSpPr>
          <p:cNvPr id="3" name="Content Placeholder 2">
            <a:extLst>
              <a:ext uri="{FF2B5EF4-FFF2-40B4-BE49-F238E27FC236}">
                <a16:creationId xmlns:a16="http://schemas.microsoft.com/office/drawing/2014/main" id="{46801C19-8BE3-5B6B-6938-2EB182A481E0}"/>
              </a:ext>
            </a:extLst>
          </p:cNvPr>
          <p:cNvSpPr>
            <a:spLocks noGrp="1"/>
          </p:cNvSpPr>
          <p:nvPr>
            <p:ph idx="1"/>
          </p:nvPr>
        </p:nvSpPr>
        <p:spPr>
          <a:xfrm>
            <a:off x="838199" y="1305026"/>
            <a:ext cx="8044543" cy="4871938"/>
          </a:xfrm>
        </p:spPr>
        <p:txBody>
          <a:bodyPr>
            <a:normAutofit/>
          </a:bodyPr>
          <a:lstStyle/>
          <a:p>
            <a:r>
              <a:rPr lang="en-US" b="1" dirty="0"/>
              <a:t>Complications of DDH</a:t>
            </a:r>
          </a:p>
          <a:p>
            <a:pPr lvl="1"/>
            <a:r>
              <a:rPr lang="en-US" dirty="0"/>
              <a:t>Residual acetabular dysplasia, subluxation, and/or </a:t>
            </a:r>
            <a:r>
              <a:rPr lang="en-US" dirty="0" err="1"/>
              <a:t>redislocation</a:t>
            </a:r>
            <a:r>
              <a:rPr lang="en-US" dirty="0"/>
              <a:t> despite treatment </a:t>
            </a:r>
          </a:p>
          <a:p>
            <a:pPr lvl="1"/>
            <a:r>
              <a:rPr lang="en-US" dirty="0"/>
              <a:t>Early osteoarthritis in the hip joint</a:t>
            </a:r>
          </a:p>
          <a:p>
            <a:pPr lvl="1"/>
            <a:r>
              <a:rPr lang="en-US" dirty="0"/>
              <a:t>Leg length discrepancy which may present with back pain, functional scoliosis, and/or knee pain</a:t>
            </a:r>
          </a:p>
          <a:p>
            <a:pPr lvl="1"/>
            <a:r>
              <a:rPr lang="en-US" dirty="0"/>
              <a:t>Genu </a:t>
            </a:r>
            <a:r>
              <a:rPr lang="en-US" dirty="0" err="1"/>
              <a:t>valgum</a:t>
            </a:r>
            <a:r>
              <a:rPr lang="en-US" dirty="0"/>
              <a:t> </a:t>
            </a:r>
          </a:p>
          <a:p>
            <a:r>
              <a:rPr lang="en-US" b="1" dirty="0"/>
              <a:t>Complications of treatment</a:t>
            </a:r>
          </a:p>
          <a:p>
            <a:pPr lvl="1"/>
            <a:r>
              <a:rPr lang="en-US" dirty="0"/>
              <a:t>Avascular necrosis (AVN) of the femoral epiphysis </a:t>
            </a:r>
          </a:p>
          <a:p>
            <a:pPr lvl="1"/>
            <a:r>
              <a:rPr lang="en-US" dirty="0"/>
              <a:t>Treatment-related transient femoral nerve palsy </a:t>
            </a:r>
          </a:p>
          <a:p>
            <a:pPr lvl="1"/>
            <a:r>
              <a:rPr lang="en-US" dirty="0"/>
              <a:t>Pavlik harness disease </a:t>
            </a:r>
          </a:p>
        </p:txBody>
      </p:sp>
      <p:pic>
        <p:nvPicPr>
          <p:cNvPr id="1026" name="Picture 2" descr="Condition Spotlight: Genu Varum and Genu Valgum | Watsonia Podiatry">
            <a:extLst>
              <a:ext uri="{FF2B5EF4-FFF2-40B4-BE49-F238E27FC236}">
                <a16:creationId xmlns:a16="http://schemas.microsoft.com/office/drawing/2014/main" id="{0DB0E21B-8F33-5020-08D2-5915E8F4F1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9" r="67873"/>
          <a:stretch/>
        </p:blipFill>
        <p:spPr bwMode="auto">
          <a:xfrm>
            <a:off x="9006396" y="1305026"/>
            <a:ext cx="2347404" cy="4739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216208"/>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2B6E-863D-B541-2D15-04744765CADF}"/>
              </a:ext>
            </a:extLst>
          </p:cNvPr>
          <p:cNvSpPr>
            <a:spLocks noGrp="1"/>
          </p:cNvSpPr>
          <p:nvPr>
            <p:ph type="title"/>
          </p:nvPr>
        </p:nvSpPr>
        <p:spPr/>
        <p:txBody>
          <a:bodyPr>
            <a:normAutofit fontScale="90000"/>
          </a:bodyPr>
          <a:lstStyle/>
          <a:p>
            <a:r>
              <a:rPr lang="en-US" sz="4400" spc="-5" dirty="0"/>
              <a:t>What </a:t>
            </a:r>
            <a:r>
              <a:rPr lang="en-US" sz="4400" dirty="0"/>
              <a:t>is </a:t>
            </a:r>
            <a:r>
              <a:rPr lang="en-US" sz="4400" spc="-5" dirty="0"/>
              <a:t>the </a:t>
            </a:r>
            <a:r>
              <a:rPr lang="en-US" sz="4400" dirty="0"/>
              <a:t> </a:t>
            </a:r>
            <a:r>
              <a:rPr lang="en-US" sz="4400" spc="-5" dirty="0"/>
              <a:t>disease</a:t>
            </a:r>
            <a:r>
              <a:rPr lang="en-US" sz="4400" spc="-20" dirty="0"/>
              <a:t> </a:t>
            </a:r>
            <a:r>
              <a:rPr lang="en-US" sz="4400" spc="-10" dirty="0"/>
              <a:t>that</a:t>
            </a:r>
            <a:r>
              <a:rPr lang="en-US" sz="4400" spc="-30" dirty="0"/>
              <a:t> </a:t>
            </a:r>
            <a:r>
              <a:rPr lang="en-US" sz="4400" spc="-5" dirty="0"/>
              <a:t>can</a:t>
            </a:r>
            <a:r>
              <a:rPr lang="en-US" sz="4400" spc="-50" dirty="0"/>
              <a:t> </a:t>
            </a:r>
            <a:r>
              <a:rPr lang="en-US" sz="4400" dirty="0"/>
              <a:t>be </a:t>
            </a:r>
            <a:r>
              <a:rPr lang="en-US" sz="4400" spc="-459" dirty="0"/>
              <a:t> </a:t>
            </a:r>
            <a:r>
              <a:rPr lang="en-US" sz="4400" dirty="0"/>
              <a:t>seen</a:t>
            </a:r>
            <a:r>
              <a:rPr lang="en-US" sz="4400" spc="-5" dirty="0"/>
              <a:t> </a:t>
            </a:r>
            <a:r>
              <a:rPr lang="en-US" sz="4400" spc="5" dirty="0"/>
              <a:t>in</a:t>
            </a:r>
            <a:r>
              <a:rPr lang="en-US" sz="4400" spc="-40" dirty="0"/>
              <a:t> </a:t>
            </a:r>
            <a:r>
              <a:rPr lang="en-US" sz="4400" spc="-5" dirty="0"/>
              <a:t>this</a:t>
            </a:r>
            <a:r>
              <a:rPr lang="en-US" sz="4400" spc="5" dirty="0"/>
              <a:t> </a:t>
            </a:r>
            <a:r>
              <a:rPr lang="en-US" sz="4400" spc="-15" dirty="0"/>
              <a:t>X-ray</a:t>
            </a:r>
            <a:endParaRPr lang="en-US" dirty="0"/>
          </a:p>
        </p:txBody>
      </p:sp>
      <p:sp>
        <p:nvSpPr>
          <p:cNvPr id="3" name="Content Placeholder 2">
            <a:extLst>
              <a:ext uri="{FF2B5EF4-FFF2-40B4-BE49-F238E27FC236}">
                <a16:creationId xmlns:a16="http://schemas.microsoft.com/office/drawing/2014/main" id="{97847CF3-ECFF-5ECB-91DD-004FE2FBD262}"/>
              </a:ext>
            </a:extLst>
          </p:cNvPr>
          <p:cNvSpPr>
            <a:spLocks noGrp="1"/>
          </p:cNvSpPr>
          <p:nvPr>
            <p:ph idx="1"/>
          </p:nvPr>
        </p:nvSpPr>
        <p:spPr/>
        <p:txBody>
          <a:bodyPr/>
          <a:lstStyle/>
          <a:p>
            <a:pPr marL="514350" indent="-514350">
              <a:buFont typeface="+mj-lt"/>
              <a:buAutoNum type="alphaLcPeriod"/>
            </a:pPr>
            <a:r>
              <a:rPr lang="en-US" dirty="0">
                <a:solidFill>
                  <a:srgbClr val="FF0000"/>
                </a:solidFill>
              </a:rPr>
              <a:t>DDH</a:t>
            </a:r>
          </a:p>
          <a:p>
            <a:pPr marL="514350" indent="-514350">
              <a:buFont typeface="+mj-lt"/>
              <a:buAutoNum type="alphaLcPeriod"/>
            </a:pPr>
            <a:r>
              <a:rPr lang="en-US" dirty="0">
                <a:solidFill>
                  <a:srgbClr val="002060"/>
                </a:solidFill>
              </a:rPr>
              <a:t>SCFE</a:t>
            </a:r>
          </a:p>
          <a:p>
            <a:pPr marL="514350" indent="-514350">
              <a:buFont typeface="+mj-lt"/>
              <a:buAutoNum type="alphaLcPeriod"/>
            </a:pPr>
            <a:r>
              <a:rPr lang="en-US" dirty="0">
                <a:solidFill>
                  <a:srgbClr val="002060"/>
                </a:solidFill>
              </a:rPr>
              <a:t>Perthes disease</a:t>
            </a:r>
          </a:p>
          <a:p>
            <a:pPr marL="514350" indent="-514350">
              <a:buFont typeface="+mj-lt"/>
              <a:buAutoNum type="alphaLcPeriod"/>
            </a:pPr>
            <a:r>
              <a:rPr lang="en-US" dirty="0">
                <a:solidFill>
                  <a:srgbClr val="002060"/>
                </a:solidFill>
              </a:rPr>
              <a:t>Displaced femur head fracture</a:t>
            </a:r>
          </a:p>
          <a:p>
            <a:pPr marL="514350" indent="-514350">
              <a:buFont typeface="+mj-lt"/>
              <a:buAutoNum type="alphaLcPeriod"/>
            </a:pPr>
            <a:r>
              <a:rPr lang="en-US" dirty="0">
                <a:solidFill>
                  <a:srgbClr val="002060"/>
                </a:solidFill>
              </a:rPr>
              <a:t>Septic hip </a:t>
            </a:r>
            <a:r>
              <a:rPr lang="en-US" dirty="0" err="1">
                <a:solidFill>
                  <a:srgbClr val="002060"/>
                </a:solidFill>
              </a:rPr>
              <a:t>distruction</a:t>
            </a:r>
            <a:endParaRPr lang="en-US" dirty="0">
              <a:solidFill>
                <a:srgbClr val="002060"/>
              </a:solidFill>
            </a:endParaRPr>
          </a:p>
          <a:p>
            <a:pPr marL="514350" indent="-514350">
              <a:buFont typeface="+mj-lt"/>
              <a:buAutoNum type="alphaLcPeriod"/>
            </a:pPr>
            <a:endParaRPr lang="en-US" dirty="0"/>
          </a:p>
        </p:txBody>
      </p:sp>
      <p:sp>
        <p:nvSpPr>
          <p:cNvPr id="4" name="TextBox 3">
            <a:extLst>
              <a:ext uri="{FF2B5EF4-FFF2-40B4-BE49-F238E27FC236}">
                <a16:creationId xmlns:a16="http://schemas.microsoft.com/office/drawing/2014/main" id="{85C0B3A2-6FF1-FC64-656F-048E82A58FED}"/>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5" name="Picture 2">
            <a:extLst>
              <a:ext uri="{FF2B5EF4-FFF2-40B4-BE49-F238E27FC236}">
                <a16:creationId xmlns:a16="http://schemas.microsoft.com/office/drawing/2014/main" id="{99839812-0210-717D-1C6A-3A076F91E80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6226" t="8395" r="5331" b="27811"/>
          <a:stretch>
            <a:fillRect/>
          </a:stretch>
        </p:blipFill>
        <p:spPr bwMode="auto">
          <a:xfrm>
            <a:off x="6839339" y="1268082"/>
            <a:ext cx="4514461" cy="27531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9039504"/>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B5619-A31A-D713-83DF-7918DBC6F9E4}"/>
              </a:ext>
            </a:extLst>
          </p:cNvPr>
          <p:cNvSpPr>
            <a:spLocks noGrp="1"/>
          </p:cNvSpPr>
          <p:nvPr>
            <p:ph type="title"/>
          </p:nvPr>
        </p:nvSpPr>
        <p:spPr/>
        <p:txBody>
          <a:bodyPr>
            <a:noAutofit/>
          </a:bodyPr>
          <a:lstStyle/>
          <a:p>
            <a:r>
              <a:rPr lang="en-US" sz="2800" dirty="0"/>
              <a:t>4 weeks baby with sign of DDH, Positive </a:t>
            </a:r>
            <a:r>
              <a:rPr lang="en-US" sz="2800" dirty="0" err="1"/>
              <a:t>barlow</a:t>
            </a:r>
            <a:r>
              <a:rPr lang="en-US" sz="2800" dirty="0"/>
              <a:t> test and </a:t>
            </a:r>
            <a:r>
              <a:rPr lang="en-US" sz="2800" dirty="0" err="1"/>
              <a:t>galeazzi</a:t>
            </a:r>
            <a:r>
              <a:rPr lang="en-US" sz="2800" dirty="0"/>
              <a:t> sign</a:t>
            </a:r>
          </a:p>
        </p:txBody>
      </p:sp>
      <p:sp>
        <p:nvSpPr>
          <p:cNvPr id="5" name="Content Placeholder 4">
            <a:extLst>
              <a:ext uri="{FF2B5EF4-FFF2-40B4-BE49-F238E27FC236}">
                <a16:creationId xmlns:a16="http://schemas.microsoft.com/office/drawing/2014/main" id="{79CCC712-D24D-8C75-85BE-95D496991E3A}"/>
              </a:ext>
            </a:extLst>
          </p:cNvPr>
          <p:cNvSpPr>
            <a:spLocks noGrp="1"/>
          </p:cNvSpPr>
          <p:nvPr>
            <p:ph idx="1"/>
          </p:nvPr>
        </p:nvSpPr>
        <p:spPr/>
        <p:txBody>
          <a:bodyPr/>
          <a:lstStyle/>
          <a:p>
            <a:pPr marL="0" indent="0">
              <a:buNone/>
            </a:pPr>
            <a:r>
              <a:rPr lang="en-US" b="1" dirty="0"/>
              <a:t>What is your next step ?</a:t>
            </a:r>
            <a:r>
              <a:rPr lang="ar-JO" b="1" dirty="0"/>
              <a:t> </a:t>
            </a:r>
            <a:endParaRPr lang="en-US" b="1" dirty="0"/>
          </a:p>
          <a:p>
            <a:pPr marL="514350" indent="-514350">
              <a:buFont typeface="+mj-lt"/>
              <a:buAutoNum type="alphaLcPeriod"/>
            </a:pPr>
            <a:r>
              <a:rPr lang="en-US" dirty="0">
                <a:solidFill>
                  <a:srgbClr val="FF0000"/>
                </a:solidFill>
              </a:rPr>
              <a:t>Hip ultrasound</a:t>
            </a:r>
          </a:p>
          <a:p>
            <a:pPr marL="514350" indent="-514350">
              <a:buFont typeface="+mj-lt"/>
              <a:buAutoNum type="alphaLcPeriod"/>
            </a:pPr>
            <a:r>
              <a:rPr lang="en-US" dirty="0"/>
              <a:t>Pelvis X-RAY</a:t>
            </a:r>
          </a:p>
          <a:p>
            <a:pPr marL="514350" indent="-514350">
              <a:buFont typeface="+mj-lt"/>
              <a:buAutoNum type="alphaLcPeriod"/>
            </a:pPr>
            <a:r>
              <a:rPr lang="en-US" dirty="0"/>
              <a:t>Observation</a:t>
            </a:r>
          </a:p>
          <a:p>
            <a:pPr marL="514350" indent="-514350">
              <a:buFont typeface="+mj-lt"/>
              <a:buAutoNum type="alphaLcPeriod"/>
            </a:pPr>
            <a:r>
              <a:rPr lang="en-US" dirty="0"/>
              <a:t>Follow up after 6 week</a:t>
            </a:r>
          </a:p>
          <a:p>
            <a:pPr marL="514350" indent="-514350">
              <a:buFont typeface="+mj-lt"/>
              <a:buAutoNum type="alphaLcPeriod"/>
            </a:pPr>
            <a:r>
              <a:rPr lang="en-US" dirty="0"/>
              <a:t>Pavlik Harness</a:t>
            </a:r>
          </a:p>
        </p:txBody>
      </p:sp>
      <p:sp>
        <p:nvSpPr>
          <p:cNvPr id="3" name="TextBox 2">
            <a:extLst>
              <a:ext uri="{FF2B5EF4-FFF2-40B4-BE49-F238E27FC236}">
                <a16:creationId xmlns:a16="http://schemas.microsoft.com/office/drawing/2014/main" id="{BD606D1D-C90A-90E1-A3BB-DAFBF9C1EDE6}"/>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826873762"/>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318A60-B059-5236-0C12-8F17F2C36A2E}"/>
              </a:ext>
            </a:extLst>
          </p:cNvPr>
          <p:cNvSpPr>
            <a:spLocks noGrp="1"/>
          </p:cNvSpPr>
          <p:nvPr>
            <p:ph type="title"/>
          </p:nvPr>
        </p:nvSpPr>
        <p:spPr/>
        <p:txBody>
          <a:bodyPr/>
          <a:lstStyle/>
          <a:p>
            <a:r>
              <a:rPr lang="en-US" dirty="0"/>
              <a:t>5th months old baby come for DDH screen</a:t>
            </a:r>
          </a:p>
        </p:txBody>
      </p:sp>
      <p:pic>
        <p:nvPicPr>
          <p:cNvPr id="9" name="object 2">
            <a:extLst>
              <a:ext uri="{FF2B5EF4-FFF2-40B4-BE49-F238E27FC236}">
                <a16:creationId xmlns:a16="http://schemas.microsoft.com/office/drawing/2014/main" id="{43E3426E-99E5-A10A-E5AA-C522A1F2220B}"/>
              </a:ext>
            </a:extLst>
          </p:cNvPr>
          <p:cNvPicPr>
            <a:picLocks noGrp="1"/>
          </p:cNvPicPr>
          <p:nvPr>
            <p:ph sz="half" idx="2"/>
          </p:nvPr>
        </p:nvPicPr>
        <p:blipFill>
          <a:blip r:embed="rId2" cstate="print"/>
          <a:stretch>
            <a:fillRect/>
          </a:stretch>
        </p:blipFill>
        <p:spPr>
          <a:xfrm>
            <a:off x="7837714" y="1305026"/>
            <a:ext cx="3516085" cy="2244682"/>
          </a:xfrm>
          <a:prstGeom prst="rect">
            <a:avLst/>
          </a:prstGeom>
          <a:ln>
            <a:noFill/>
          </a:ln>
          <a:effectLst>
            <a:outerShdw blurRad="292100" dist="139700" dir="2700000" algn="tl" rotWithShape="0">
              <a:srgbClr val="333333">
                <a:alpha val="65000"/>
              </a:srgbClr>
            </a:outerShdw>
          </a:effectLst>
        </p:spPr>
      </p:pic>
      <p:sp>
        <p:nvSpPr>
          <p:cNvPr id="7" name="Content Placeholder 6">
            <a:extLst>
              <a:ext uri="{FF2B5EF4-FFF2-40B4-BE49-F238E27FC236}">
                <a16:creationId xmlns:a16="http://schemas.microsoft.com/office/drawing/2014/main" id="{676A2905-729C-AE4C-77C7-8471BD173CC7}"/>
              </a:ext>
            </a:extLst>
          </p:cNvPr>
          <p:cNvSpPr>
            <a:spLocks noGrp="1"/>
          </p:cNvSpPr>
          <p:nvPr>
            <p:ph idx="1"/>
          </p:nvPr>
        </p:nvSpPr>
        <p:spPr/>
        <p:txBody>
          <a:bodyPr/>
          <a:lstStyle/>
          <a:p>
            <a:r>
              <a:rPr lang="en-US" b="1" dirty="0"/>
              <a:t>What is your DDx ?</a:t>
            </a:r>
          </a:p>
          <a:p>
            <a:pPr lvl="1"/>
            <a:r>
              <a:rPr lang="en-US" dirty="0"/>
              <a:t>DDH</a:t>
            </a:r>
          </a:p>
          <a:p>
            <a:r>
              <a:rPr lang="en-US" b="1" dirty="0"/>
              <a:t>What is the name of line that is indicated by the yellow arrow ?</a:t>
            </a:r>
          </a:p>
          <a:p>
            <a:pPr lvl="1"/>
            <a:r>
              <a:rPr lang="en-US" dirty="0" err="1"/>
              <a:t>Hilgenreiner</a:t>
            </a:r>
            <a:r>
              <a:rPr lang="en-US" dirty="0"/>
              <a:t> line ( H-Line )</a:t>
            </a:r>
          </a:p>
          <a:p>
            <a:r>
              <a:rPr lang="en-US" b="1" dirty="0"/>
              <a:t>What is your management ? </a:t>
            </a:r>
            <a:r>
              <a:rPr lang="en-US" dirty="0"/>
              <a:t>(MCQ)</a:t>
            </a:r>
          </a:p>
          <a:p>
            <a:pPr marL="914400" lvl="1" indent="-457200">
              <a:buFont typeface="+mj-lt"/>
              <a:buAutoNum type="alphaLcPeriod"/>
            </a:pPr>
            <a:r>
              <a:rPr lang="en-US" dirty="0">
                <a:solidFill>
                  <a:srgbClr val="FF0000"/>
                </a:solidFill>
              </a:rPr>
              <a:t>Pavlik harness</a:t>
            </a:r>
          </a:p>
          <a:p>
            <a:pPr marL="914400" lvl="1" indent="-457200">
              <a:buFont typeface="+mj-lt"/>
              <a:buAutoNum type="alphaLcPeriod"/>
            </a:pPr>
            <a:r>
              <a:rPr lang="en-US" dirty="0"/>
              <a:t>Hip spica</a:t>
            </a:r>
          </a:p>
        </p:txBody>
      </p:sp>
      <p:sp>
        <p:nvSpPr>
          <p:cNvPr id="4" name="TextBox 3">
            <a:extLst>
              <a:ext uri="{FF2B5EF4-FFF2-40B4-BE49-F238E27FC236}">
                <a16:creationId xmlns:a16="http://schemas.microsoft.com/office/drawing/2014/main" id="{101FA9B9-2098-7EB4-4D1B-087BEBEB81B6}"/>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cxnSp>
        <p:nvCxnSpPr>
          <p:cNvPr id="25" name="Straight Arrow Connector 24">
            <a:extLst>
              <a:ext uri="{FF2B5EF4-FFF2-40B4-BE49-F238E27FC236}">
                <a16:creationId xmlns:a16="http://schemas.microsoft.com/office/drawing/2014/main" id="{1841A56D-A755-6F4C-EB1E-2AE9E29E3947}"/>
              </a:ext>
            </a:extLst>
          </p:cNvPr>
          <p:cNvCxnSpPr/>
          <p:nvPr/>
        </p:nvCxnSpPr>
        <p:spPr>
          <a:xfrm flipV="1">
            <a:off x="9442580" y="2286000"/>
            <a:ext cx="113376" cy="84908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2" name="object 3">
            <a:extLst>
              <a:ext uri="{FF2B5EF4-FFF2-40B4-BE49-F238E27FC236}">
                <a16:creationId xmlns:a16="http://schemas.microsoft.com/office/drawing/2014/main" id="{D22D4020-C50E-90BC-345E-04C4E3DFEA35}"/>
              </a:ext>
            </a:extLst>
          </p:cNvPr>
          <p:cNvPicPr>
            <a:picLocks/>
          </p:cNvPicPr>
          <p:nvPr/>
        </p:nvPicPr>
        <p:blipFill>
          <a:blip r:embed="rId3" cstate="print"/>
          <a:stretch>
            <a:fillRect/>
          </a:stretch>
        </p:blipFill>
        <p:spPr>
          <a:xfrm>
            <a:off x="7837714" y="3646117"/>
            <a:ext cx="3516084" cy="25308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9771873"/>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CFA4927-9541-1A3F-FE39-602C1E194F25}"/>
              </a:ext>
            </a:extLst>
          </p:cNvPr>
          <p:cNvSpPr>
            <a:spLocks noGrp="1"/>
          </p:cNvSpPr>
          <p:nvPr>
            <p:ph type="title"/>
          </p:nvPr>
        </p:nvSpPr>
        <p:spPr/>
        <p:txBody>
          <a:bodyPr/>
          <a:lstStyle/>
          <a:p>
            <a:r>
              <a:rPr lang="en-US" dirty="0"/>
              <a:t>DDH – MCQs</a:t>
            </a:r>
          </a:p>
        </p:txBody>
      </p:sp>
      <p:pic>
        <p:nvPicPr>
          <p:cNvPr id="6" name="Content Placeholder 5">
            <a:extLst>
              <a:ext uri="{FF2B5EF4-FFF2-40B4-BE49-F238E27FC236}">
                <a16:creationId xmlns:a16="http://schemas.microsoft.com/office/drawing/2014/main" id="{F0FE3B5B-6B91-BD7F-DD59-9597D540CCA3}"/>
              </a:ext>
            </a:extLst>
          </p:cNvPr>
          <p:cNvPicPr>
            <a:picLocks noGrp="1" noChangeAspect="1"/>
          </p:cNvPicPr>
          <p:nvPr>
            <p:ph sz="half" idx="2"/>
          </p:nvPr>
        </p:nvPicPr>
        <p:blipFill>
          <a:blip r:embed="rId2"/>
          <a:stretch>
            <a:fillRect/>
          </a:stretch>
        </p:blipFill>
        <p:spPr>
          <a:xfrm>
            <a:off x="8058508" y="3960239"/>
            <a:ext cx="2758679" cy="2461473"/>
          </a:xfrm>
        </p:spPr>
      </p:pic>
      <p:sp>
        <p:nvSpPr>
          <p:cNvPr id="3" name="Content Placeholder 2">
            <a:extLst>
              <a:ext uri="{FF2B5EF4-FFF2-40B4-BE49-F238E27FC236}">
                <a16:creationId xmlns:a16="http://schemas.microsoft.com/office/drawing/2014/main" id="{FEA2FDA7-F4EE-B013-AFD3-537436707319}"/>
              </a:ext>
            </a:extLst>
          </p:cNvPr>
          <p:cNvSpPr>
            <a:spLocks noGrp="1"/>
          </p:cNvSpPr>
          <p:nvPr>
            <p:ph idx="1"/>
          </p:nvPr>
        </p:nvSpPr>
        <p:spPr>
          <a:xfrm>
            <a:off x="838199" y="1305026"/>
            <a:ext cx="7080850" cy="5116686"/>
          </a:xfrm>
        </p:spPr>
        <p:txBody>
          <a:bodyPr>
            <a:normAutofit lnSpcReduction="10000"/>
          </a:bodyPr>
          <a:lstStyle/>
          <a:p>
            <a:r>
              <a:rPr lang="en-US" dirty="0"/>
              <a:t>The red line is</a:t>
            </a:r>
          </a:p>
          <a:p>
            <a:pPr marL="914400" lvl="1" indent="-457200">
              <a:buFont typeface="+mj-lt"/>
              <a:buAutoNum type="alphaLcPeriod"/>
            </a:pPr>
            <a:r>
              <a:rPr lang="en-US" dirty="0"/>
              <a:t>Shenton line</a:t>
            </a:r>
          </a:p>
          <a:p>
            <a:pPr marL="914400" lvl="1" indent="-457200">
              <a:buFont typeface="+mj-lt"/>
              <a:buAutoNum type="alphaLcPeriod"/>
            </a:pPr>
            <a:r>
              <a:rPr lang="en-US" dirty="0"/>
              <a:t>H line</a:t>
            </a:r>
          </a:p>
          <a:p>
            <a:pPr marL="914400" lvl="1" indent="-457200">
              <a:buFont typeface="+mj-lt"/>
              <a:buAutoNum type="alphaLcPeriod"/>
            </a:pPr>
            <a:r>
              <a:rPr lang="en-US" dirty="0">
                <a:solidFill>
                  <a:srgbClr val="FF0000"/>
                </a:solidFill>
              </a:rPr>
              <a:t>Perkins line</a:t>
            </a:r>
          </a:p>
          <a:p>
            <a:pPr marL="914400" lvl="1" indent="-457200">
              <a:buFont typeface="+mj-lt"/>
              <a:buAutoNum type="alphaLcPeriod"/>
            </a:pPr>
            <a:r>
              <a:rPr lang="en-US" dirty="0"/>
              <a:t>Acetabular line</a:t>
            </a:r>
          </a:p>
          <a:p>
            <a:pPr marL="914400" lvl="1" indent="-457200">
              <a:buFont typeface="+mj-lt"/>
              <a:buAutoNum type="alphaLcPeriod"/>
            </a:pPr>
            <a:r>
              <a:rPr lang="en-US" dirty="0"/>
              <a:t>Roof index line</a:t>
            </a:r>
          </a:p>
          <a:p>
            <a:pPr lvl="1"/>
            <a:endParaRPr lang="en-US" dirty="0"/>
          </a:p>
          <a:p>
            <a:r>
              <a:rPr lang="en-US" dirty="0"/>
              <a:t>The name of the line is </a:t>
            </a:r>
          </a:p>
          <a:p>
            <a:pPr marL="914400" lvl="1" indent="-457200">
              <a:buFont typeface="+mj-lt"/>
              <a:buAutoNum type="alphaLcPeriod"/>
            </a:pPr>
            <a:r>
              <a:rPr lang="en-US" dirty="0">
                <a:solidFill>
                  <a:srgbClr val="FF0000"/>
                </a:solidFill>
              </a:rPr>
              <a:t>Shenton line</a:t>
            </a:r>
          </a:p>
          <a:p>
            <a:pPr marL="914400" lvl="1" indent="-457200">
              <a:buFont typeface="+mj-lt"/>
              <a:buAutoNum type="alphaLcPeriod"/>
            </a:pPr>
            <a:r>
              <a:rPr lang="en-US" dirty="0"/>
              <a:t>H line</a:t>
            </a:r>
          </a:p>
          <a:p>
            <a:pPr marL="914400" lvl="1" indent="-457200">
              <a:buFont typeface="+mj-lt"/>
              <a:buAutoNum type="alphaLcPeriod"/>
            </a:pPr>
            <a:r>
              <a:rPr lang="en-US" dirty="0"/>
              <a:t>Perkins line</a:t>
            </a:r>
          </a:p>
          <a:p>
            <a:pPr marL="914400" lvl="1" indent="-457200">
              <a:buFont typeface="+mj-lt"/>
              <a:buAutoNum type="alphaLcPeriod"/>
            </a:pPr>
            <a:r>
              <a:rPr lang="en-US" dirty="0"/>
              <a:t>Acetabular line</a:t>
            </a:r>
          </a:p>
          <a:p>
            <a:pPr marL="914400" lvl="1" indent="-457200">
              <a:buFont typeface="+mj-lt"/>
              <a:buAutoNum type="alphaLcPeriod"/>
            </a:pPr>
            <a:r>
              <a:rPr lang="en-US" dirty="0"/>
              <a:t>Roof index line</a:t>
            </a:r>
          </a:p>
        </p:txBody>
      </p:sp>
      <p:sp>
        <p:nvSpPr>
          <p:cNvPr id="7" name="TextBox 6">
            <a:extLst>
              <a:ext uri="{FF2B5EF4-FFF2-40B4-BE49-F238E27FC236}">
                <a16:creationId xmlns:a16="http://schemas.microsoft.com/office/drawing/2014/main" id="{95369E74-5103-B082-3732-3059890EEB3B}"/>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4" name="object 4">
            <a:extLst>
              <a:ext uri="{FF2B5EF4-FFF2-40B4-BE49-F238E27FC236}">
                <a16:creationId xmlns:a16="http://schemas.microsoft.com/office/drawing/2014/main" id="{5B8C54B6-9625-BAEF-7566-3173A5D9B4FE}"/>
              </a:ext>
            </a:extLst>
          </p:cNvPr>
          <p:cNvPicPr>
            <a:picLocks/>
          </p:cNvPicPr>
          <p:nvPr/>
        </p:nvPicPr>
        <p:blipFill>
          <a:blip r:embed="rId3" cstate="print"/>
          <a:stretch>
            <a:fillRect/>
          </a:stretch>
        </p:blipFill>
        <p:spPr>
          <a:xfrm>
            <a:off x="8058508" y="1305026"/>
            <a:ext cx="3295292" cy="2558507"/>
          </a:xfrm>
          <a:prstGeom prst="rect">
            <a:avLst/>
          </a:prstGeom>
        </p:spPr>
      </p:pic>
      <p:sp>
        <p:nvSpPr>
          <p:cNvPr id="11" name="TextBox 10">
            <a:extLst>
              <a:ext uri="{FF2B5EF4-FFF2-40B4-BE49-F238E27FC236}">
                <a16:creationId xmlns:a16="http://schemas.microsoft.com/office/drawing/2014/main" id="{C3C47E1F-6F57-99BC-9EA1-BE647FD45715}"/>
              </a:ext>
            </a:extLst>
          </p:cNvPr>
          <p:cNvSpPr txBox="1"/>
          <p:nvPr/>
        </p:nvSpPr>
        <p:spPr>
          <a:xfrm>
            <a:off x="3355721" y="1337816"/>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2" name="TextBox 11">
            <a:extLst>
              <a:ext uri="{FF2B5EF4-FFF2-40B4-BE49-F238E27FC236}">
                <a16:creationId xmlns:a16="http://schemas.microsoft.com/office/drawing/2014/main" id="{909BDF77-857C-8B43-0144-67BC24F8DF6A}"/>
              </a:ext>
            </a:extLst>
          </p:cNvPr>
          <p:cNvSpPr txBox="1"/>
          <p:nvPr/>
        </p:nvSpPr>
        <p:spPr>
          <a:xfrm>
            <a:off x="4643345" y="3942987"/>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3017614154"/>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8BE9C-6D78-1A84-6751-922F405BF8E0}"/>
              </a:ext>
            </a:extLst>
          </p:cNvPr>
          <p:cNvSpPr>
            <a:spLocks noGrp="1"/>
          </p:cNvSpPr>
          <p:nvPr>
            <p:ph type="title"/>
          </p:nvPr>
        </p:nvSpPr>
        <p:spPr/>
        <p:txBody>
          <a:bodyPr/>
          <a:lstStyle/>
          <a:p>
            <a:r>
              <a:rPr lang="en-US" dirty="0"/>
              <a:t>One of the following is true</a:t>
            </a:r>
          </a:p>
        </p:txBody>
      </p:sp>
      <p:sp>
        <p:nvSpPr>
          <p:cNvPr id="21" name="Content Placeholder 20">
            <a:extLst>
              <a:ext uri="{FF2B5EF4-FFF2-40B4-BE49-F238E27FC236}">
                <a16:creationId xmlns:a16="http://schemas.microsoft.com/office/drawing/2014/main" id="{6DB9B87D-675F-BAE8-8E92-6443EF816700}"/>
              </a:ext>
            </a:extLst>
          </p:cNvPr>
          <p:cNvSpPr>
            <a:spLocks noGrp="1"/>
          </p:cNvSpPr>
          <p:nvPr>
            <p:ph idx="1"/>
          </p:nvPr>
        </p:nvSpPr>
        <p:spPr>
          <a:xfrm>
            <a:off x="838200" y="1305026"/>
            <a:ext cx="6850224" cy="4871938"/>
          </a:xfrm>
        </p:spPr>
        <p:txBody>
          <a:bodyPr/>
          <a:lstStyle/>
          <a:p>
            <a:r>
              <a:rPr lang="en-US" dirty="0"/>
              <a:t>Alpha Angle is bigger than 60</a:t>
            </a:r>
          </a:p>
          <a:p>
            <a:r>
              <a:rPr lang="en-US" dirty="0"/>
              <a:t>Alpha Angle is less than 55</a:t>
            </a:r>
          </a:p>
          <a:p>
            <a:r>
              <a:rPr lang="en-US" dirty="0"/>
              <a:t>Beta angle is bigger than 60</a:t>
            </a:r>
          </a:p>
          <a:p>
            <a:r>
              <a:rPr lang="en-US" dirty="0">
                <a:solidFill>
                  <a:srgbClr val="7030A0"/>
                </a:solidFill>
              </a:rPr>
              <a:t>Beta angle is less than 55 (Archive </a:t>
            </a:r>
            <a:r>
              <a:rPr lang="en-US" dirty="0" err="1">
                <a:solidFill>
                  <a:srgbClr val="7030A0"/>
                </a:solidFill>
              </a:rPr>
              <a:t>anwser</a:t>
            </a:r>
            <a:r>
              <a:rPr lang="en-US" dirty="0">
                <a:solidFill>
                  <a:srgbClr val="7030A0"/>
                </a:solidFill>
              </a:rPr>
              <a:t>)</a:t>
            </a:r>
          </a:p>
          <a:p>
            <a:endParaRPr lang="en-US" dirty="0"/>
          </a:p>
        </p:txBody>
      </p:sp>
      <p:pic>
        <p:nvPicPr>
          <p:cNvPr id="19" name="Content Placeholder 18">
            <a:extLst>
              <a:ext uri="{FF2B5EF4-FFF2-40B4-BE49-F238E27FC236}">
                <a16:creationId xmlns:a16="http://schemas.microsoft.com/office/drawing/2014/main" id="{17FF6731-2EE0-874A-2315-4496DE6060BE}"/>
              </a:ext>
            </a:extLst>
          </p:cNvPr>
          <p:cNvPicPr>
            <a:picLocks noGrp="1" noChangeAspect="1"/>
          </p:cNvPicPr>
          <p:nvPr>
            <p:ph sz="half" idx="2"/>
          </p:nvPr>
        </p:nvPicPr>
        <p:blipFill>
          <a:blip r:embed="rId2"/>
          <a:stretch>
            <a:fillRect/>
          </a:stretch>
        </p:blipFill>
        <p:spPr>
          <a:xfrm>
            <a:off x="7758113" y="1305026"/>
            <a:ext cx="3595687" cy="3843665"/>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A8F98A66-DD46-730A-94DE-E38FC79D56AD}"/>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837515136"/>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F5DA444-9A69-3E40-7F87-0E3A78BC3EB7}"/>
              </a:ext>
            </a:extLst>
          </p:cNvPr>
          <p:cNvSpPr>
            <a:spLocks noGrp="1"/>
          </p:cNvSpPr>
          <p:nvPr>
            <p:ph type="title"/>
          </p:nvPr>
        </p:nvSpPr>
        <p:spPr/>
        <p:txBody>
          <a:bodyPr>
            <a:normAutofit/>
          </a:bodyPr>
          <a:lstStyle/>
          <a:p>
            <a:r>
              <a:rPr lang="en-US" dirty="0"/>
              <a:t>Lower limb discrepancy</a:t>
            </a:r>
          </a:p>
        </p:txBody>
      </p:sp>
      <p:pic>
        <p:nvPicPr>
          <p:cNvPr id="5" name="object 4">
            <a:extLst>
              <a:ext uri="{FF2B5EF4-FFF2-40B4-BE49-F238E27FC236}">
                <a16:creationId xmlns:a16="http://schemas.microsoft.com/office/drawing/2014/main" id="{B3AD545D-B0A0-DE72-217B-6C2B52CA2C4C}"/>
              </a:ext>
            </a:extLst>
          </p:cNvPr>
          <p:cNvPicPr>
            <a:picLocks noGrp="1"/>
          </p:cNvPicPr>
          <p:nvPr>
            <p:ph sz="half" idx="2"/>
          </p:nvPr>
        </p:nvPicPr>
        <p:blipFill>
          <a:blip r:embed="rId2" cstate="print"/>
          <a:stretch>
            <a:fillRect/>
          </a:stretch>
        </p:blipFill>
        <p:spPr>
          <a:xfrm>
            <a:off x="8076089" y="1306513"/>
            <a:ext cx="2959735" cy="4870450"/>
          </a:xfrm>
          <a:prstGeom prst="rect">
            <a:avLst/>
          </a:prstGeom>
        </p:spPr>
      </p:pic>
      <p:sp>
        <p:nvSpPr>
          <p:cNvPr id="8" name="Content Placeholder 7">
            <a:extLst>
              <a:ext uri="{FF2B5EF4-FFF2-40B4-BE49-F238E27FC236}">
                <a16:creationId xmlns:a16="http://schemas.microsoft.com/office/drawing/2014/main" id="{5EB3A5E1-0793-EA38-AFD4-50702FF9C16A}"/>
              </a:ext>
            </a:extLst>
          </p:cNvPr>
          <p:cNvSpPr>
            <a:spLocks noGrp="1"/>
          </p:cNvSpPr>
          <p:nvPr>
            <p:ph idx="1"/>
          </p:nvPr>
        </p:nvSpPr>
        <p:spPr/>
        <p:txBody>
          <a:bodyPr/>
          <a:lstStyle/>
          <a:p>
            <a:r>
              <a:rPr lang="en-US" b="1" dirty="0"/>
              <a:t>What is your diagnosis ?</a:t>
            </a:r>
          </a:p>
          <a:p>
            <a:pPr lvl="1"/>
            <a:r>
              <a:rPr lang="en-US" sz="2400" spc="-5" dirty="0">
                <a:latin typeface="Calibri"/>
                <a:cs typeface="Calibri"/>
              </a:rPr>
              <a:t>L</a:t>
            </a:r>
            <a:r>
              <a:rPr lang="en-US" sz="2400" spc="-25" dirty="0">
                <a:latin typeface="Calibri"/>
                <a:cs typeface="Calibri"/>
              </a:rPr>
              <a:t>o</a:t>
            </a:r>
            <a:r>
              <a:rPr lang="en-US" sz="2400" spc="-35" dirty="0">
                <a:latin typeface="Calibri"/>
                <a:cs typeface="Calibri"/>
              </a:rPr>
              <a:t>w</a:t>
            </a:r>
            <a:r>
              <a:rPr lang="en-US" sz="2400" spc="-5" dirty="0">
                <a:latin typeface="Calibri"/>
                <a:cs typeface="Calibri"/>
              </a:rPr>
              <a:t>er l</a:t>
            </a:r>
            <a:r>
              <a:rPr lang="en-US" sz="2400" spc="10" dirty="0">
                <a:latin typeface="Calibri"/>
                <a:cs typeface="Calibri"/>
              </a:rPr>
              <a:t>i</a:t>
            </a:r>
            <a:r>
              <a:rPr lang="en-US" sz="2400" spc="-5" dirty="0">
                <a:latin typeface="Calibri"/>
                <a:cs typeface="Calibri"/>
              </a:rPr>
              <a:t>mb</a:t>
            </a:r>
            <a:r>
              <a:rPr lang="en-US" sz="2400" spc="15" dirty="0">
                <a:latin typeface="Calibri"/>
                <a:cs typeface="Calibri"/>
              </a:rPr>
              <a:t> </a:t>
            </a:r>
            <a:r>
              <a:rPr lang="en-US" sz="2400" spc="-10" dirty="0">
                <a:latin typeface="Calibri"/>
                <a:cs typeface="Calibri"/>
              </a:rPr>
              <a:t>d</a:t>
            </a:r>
            <a:r>
              <a:rPr lang="en-US" sz="2400" dirty="0">
                <a:latin typeface="Calibri"/>
                <a:cs typeface="Calibri"/>
              </a:rPr>
              <a:t>i</a:t>
            </a:r>
            <a:r>
              <a:rPr lang="en-US" sz="2400" spc="-10" dirty="0">
                <a:latin typeface="Calibri"/>
                <a:cs typeface="Calibri"/>
              </a:rPr>
              <a:t>sc</a:t>
            </a:r>
            <a:r>
              <a:rPr lang="en-US" sz="2400" spc="-75" dirty="0">
                <a:latin typeface="Calibri"/>
                <a:cs typeface="Calibri"/>
              </a:rPr>
              <a:t>r</a:t>
            </a:r>
            <a:r>
              <a:rPr lang="en-US" sz="2400" spc="-5" dirty="0">
                <a:latin typeface="Calibri"/>
                <a:cs typeface="Calibri"/>
              </a:rPr>
              <a:t>epancy</a:t>
            </a:r>
            <a:r>
              <a:rPr lang="en-US" sz="2400" spc="30" dirty="0">
                <a:latin typeface="Calibri"/>
                <a:cs typeface="Calibri"/>
              </a:rPr>
              <a:t> </a:t>
            </a:r>
            <a:r>
              <a:rPr lang="en-US" sz="2400" spc="-5" dirty="0">
                <a:latin typeface="Calibri"/>
                <a:cs typeface="Calibri"/>
              </a:rPr>
              <a:t>(</a:t>
            </a:r>
            <a:r>
              <a:rPr lang="en-US" sz="2400" spc="-10" dirty="0">
                <a:latin typeface="Calibri"/>
                <a:cs typeface="Calibri"/>
              </a:rPr>
              <a:t>sho</a:t>
            </a:r>
            <a:r>
              <a:rPr lang="en-US" sz="2400" spc="-20" dirty="0">
                <a:latin typeface="Calibri"/>
                <a:cs typeface="Calibri"/>
              </a:rPr>
              <a:t>rt</a:t>
            </a:r>
            <a:r>
              <a:rPr lang="en-US" sz="2400" spc="-5" dirty="0">
                <a:latin typeface="Calibri"/>
                <a:cs typeface="Calibri"/>
              </a:rPr>
              <a:t>ening)</a:t>
            </a:r>
            <a:endParaRPr lang="en-US" dirty="0"/>
          </a:p>
          <a:p>
            <a:r>
              <a:rPr lang="en-US" b="1" dirty="0"/>
              <a:t>What are possible causes ?</a:t>
            </a:r>
          </a:p>
          <a:p>
            <a:pPr lvl="1"/>
            <a:r>
              <a:rPr lang="en-US" dirty="0"/>
              <a:t>DDH</a:t>
            </a:r>
          </a:p>
          <a:p>
            <a:pPr lvl="1"/>
            <a:r>
              <a:rPr lang="en-US" dirty="0"/>
              <a:t>SCFE</a:t>
            </a:r>
          </a:p>
          <a:p>
            <a:pPr lvl="1"/>
            <a:r>
              <a:rPr lang="en-US" dirty="0"/>
              <a:t>Neck of femur fracture</a:t>
            </a:r>
          </a:p>
        </p:txBody>
      </p:sp>
    </p:spTree>
    <p:extLst>
      <p:ext uri="{BB962C8B-B14F-4D97-AF65-F5344CB8AC3E}">
        <p14:creationId xmlns:p14="http://schemas.microsoft.com/office/powerpoint/2010/main" val="3027498371"/>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877EF-EAB0-F5C2-0C78-6F73B1DCB990}"/>
              </a:ext>
            </a:extLst>
          </p:cNvPr>
          <p:cNvSpPr>
            <a:spLocks noGrp="1"/>
          </p:cNvSpPr>
          <p:nvPr>
            <p:ph type="title"/>
          </p:nvPr>
        </p:nvSpPr>
        <p:spPr/>
        <p:txBody>
          <a:bodyPr/>
          <a:lstStyle/>
          <a:p>
            <a:r>
              <a:rPr lang="en-US" dirty="0"/>
              <a:t>Thigh</a:t>
            </a:r>
          </a:p>
        </p:txBody>
      </p:sp>
      <p:sp>
        <p:nvSpPr>
          <p:cNvPr id="3" name="Text Placeholder 2">
            <a:extLst>
              <a:ext uri="{FF2B5EF4-FFF2-40B4-BE49-F238E27FC236}">
                <a16:creationId xmlns:a16="http://schemas.microsoft.com/office/drawing/2014/main" id="{19B037CD-C566-8DE5-CF50-B7223F1FF5C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85000601"/>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a:extLst>
              <a:ext uri="{FF2B5EF4-FFF2-40B4-BE49-F238E27FC236}">
                <a16:creationId xmlns:a16="http://schemas.microsoft.com/office/drawing/2014/main" id="{143759F7-08BE-17DE-E2B9-3CA9123F2FB9}"/>
              </a:ext>
            </a:extLst>
          </p:cNvPr>
          <p:cNvPicPr/>
          <p:nvPr/>
        </p:nvPicPr>
        <p:blipFill>
          <a:blip r:embed="rId2" cstate="print"/>
          <a:stretch>
            <a:fillRect/>
          </a:stretch>
        </p:blipFill>
        <p:spPr>
          <a:xfrm>
            <a:off x="1743837" y="571501"/>
            <a:ext cx="4181855" cy="5714999"/>
          </a:xfrm>
          <a:prstGeom prst="rect">
            <a:avLst/>
          </a:prstGeom>
        </p:spPr>
      </p:pic>
      <p:sp>
        <p:nvSpPr>
          <p:cNvPr id="4" name="object 4">
            <a:extLst>
              <a:ext uri="{FF2B5EF4-FFF2-40B4-BE49-F238E27FC236}">
                <a16:creationId xmlns:a16="http://schemas.microsoft.com/office/drawing/2014/main" id="{438A27ED-5091-DDDC-023A-51FF19BF8730}"/>
              </a:ext>
            </a:extLst>
          </p:cNvPr>
          <p:cNvSpPr txBox="1"/>
          <p:nvPr/>
        </p:nvSpPr>
        <p:spPr>
          <a:xfrm>
            <a:off x="5255895" y="2065988"/>
            <a:ext cx="540385" cy="1243965"/>
          </a:xfrm>
          <a:prstGeom prst="rect">
            <a:avLst/>
          </a:prstGeom>
        </p:spPr>
        <p:txBody>
          <a:bodyPr vert="horz" wrap="square" lIns="0" tIns="12065" rIns="0" bIns="0" rtlCol="0">
            <a:spAutoFit/>
          </a:bodyPr>
          <a:lstStyle/>
          <a:p>
            <a:pPr marL="12700">
              <a:lnSpc>
                <a:spcPct val="100000"/>
              </a:lnSpc>
              <a:spcBef>
                <a:spcPts val="95"/>
              </a:spcBef>
            </a:pPr>
            <a:r>
              <a:rPr sz="8000" b="1" spc="-5" dirty="0">
                <a:latin typeface="Calibri"/>
                <a:cs typeface="Calibri"/>
              </a:rPr>
              <a:t>1</a:t>
            </a:r>
            <a:endParaRPr sz="8000" dirty="0">
              <a:latin typeface="Calibri"/>
              <a:cs typeface="Calibri"/>
            </a:endParaRPr>
          </a:p>
        </p:txBody>
      </p:sp>
      <p:sp>
        <p:nvSpPr>
          <p:cNvPr id="5" name="object 5">
            <a:extLst>
              <a:ext uri="{FF2B5EF4-FFF2-40B4-BE49-F238E27FC236}">
                <a16:creationId xmlns:a16="http://schemas.microsoft.com/office/drawing/2014/main" id="{F7F639FF-2D4B-3A37-769D-DC02B3FFDC45}"/>
              </a:ext>
            </a:extLst>
          </p:cNvPr>
          <p:cNvSpPr txBox="1"/>
          <p:nvPr/>
        </p:nvSpPr>
        <p:spPr>
          <a:xfrm>
            <a:off x="4798694" y="4200553"/>
            <a:ext cx="540385" cy="1243965"/>
          </a:xfrm>
          <a:prstGeom prst="rect">
            <a:avLst/>
          </a:prstGeom>
        </p:spPr>
        <p:txBody>
          <a:bodyPr vert="horz" wrap="square" lIns="0" tIns="12065" rIns="0" bIns="0" rtlCol="0">
            <a:spAutoFit/>
          </a:bodyPr>
          <a:lstStyle/>
          <a:p>
            <a:pPr marL="12700">
              <a:lnSpc>
                <a:spcPct val="100000"/>
              </a:lnSpc>
              <a:spcBef>
                <a:spcPts val="95"/>
              </a:spcBef>
            </a:pPr>
            <a:r>
              <a:rPr sz="8000" b="1" spc="-5" dirty="0">
                <a:latin typeface="Calibri"/>
                <a:cs typeface="Calibri"/>
              </a:rPr>
              <a:t>2</a:t>
            </a:r>
            <a:endParaRPr sz="8000">
              <a:latin typeface="Calibri"/>
              <a:cs typeface="Calibri"/>
            </a:endParaRPr>
          </a:p>
        </p:txBody>
      </p:sp>
      <p:grpSp>
        <p:nvGrpSpPr>
          <p:cNvPr id="6" name="object 6">
            <a:extLst>
              <a:ext uri="{FF2B5EF4-FFF2-40B4-BE49-F238E27FC236}">
                <a16:creationId xmlns:a16="http://schemas.microsoft.com/office/drawing/2014/main" id="{1DBF8B0C-F4D6-9806-47E5-8FC14D18AF27}"/>
              </a:ext>
            </a:extLst>
          </p:cNvPr>
          <p:cNvGrpSpPr/>
          <p:nvPr/>
        </p:nvGrpSpPr>
        <p:grpSpPr>
          <a:xfrm>
            <a:off x="5782437" y="1333503"/>
            <a:ext cx="3507104" cy="4495800"/>
            <a:chOff x="4038600" y="1905000"/>
            <a:chExt cx="3507104" cy="4495800"/>
          </a:xfrm>
        </p:grpSpPr>
        <p:pic>
          <p:nvPicPr>
            <p:cNvPr id="7" name="object 7">
              <a:extLst>
                <a:ext uri="{FF2B5EF4-FFF2-40B4-BE49-F238E27FC236}">
                  <a16:creationId xmlns:a16="http://schemas.microsoft.com/office/drawing/2014/main" id="{9C03B117-6E76-1A93-DBF6-78A6AC16E73C}"/>
                </a:ext>
              </a:extLst>
            </p:cNvPr>
            <p:cNvPicPr/>
            <p:nvPr/>
          </p:nvPicPr>
          <p:blipFill>
            <a:blip r:embed="rId3" cstate="print"/>
            <a:stretch>
              <a:fillRect/>
            </a:stretch>
          </p:blipFill>
          <p:spPr>
            <a:xfrm>
              <a:off x="4038600" y="1905000"/>
              <a:ext cx="2380488" cy="4495800"/>
            </a:xfrm>
            <a:prstGeom prst="rect">
              <a:avLst/>
            </a:prstGeom>
          </p:spPr>
        </p:pic>
        <p:sp>
          <p:nvSpPr>
            <p:cNvPr id="8" name="object 8">
              <a:extLst>
                <a:ext uri="{FF2B5EF4-FFF2-40B4-BE49-F238E27FC236}">
                  <a16:creationId xmlns:a16="http://schemas.microsoft.com/office/drawing/2014/main" id="{869A6D23-95F5-A48C-D0CB-7991234AF702}"/>
                </a:ext>
              </a:extLst>
            </p:cNvPr>
            <p:cNvSpPr/>
            <p:nvPr/>
          </p:nvSpPr>
          <p:spPr>
            <a:xfrm>
              <a:off x="4875276" y="2363723"/>
              <a:ext cx="2670175" cy="3124200"/>
            </a:xfrm>
            <a:custGeom>
              <a:avLst/>
              <a:gdLst/>
              <a:ahLst/>
              <a:cxnLst/>
              <a:rect l="l" t="t" r="r" b="b"/>
              <a:pathLst>
                <a:path w="2670175" h="3124200">
                  <a:moveTo>
                    <a:pt x="2593848" y="0"/>
                  </a:moveTo>
                  <a:lnTo>
                    <a:pt x="2508758" y="3937"/>
                  </a:lnTo>
                  <a:lnTo>
                    <a:pt x="2524214" y="31597"/>
                  </a:lnTo>
                  <a:lnTo>
                    <a:pt x="0" y="1442212"/>
                  </a:lnTo>
                  <a:lnTo>
                    <a:pt x="6096" y="1453388"/>
                  </a:lnTo>
                  <a:lnTo>
                    <a:pt x="2530462" y="42760"/>
                  </a:lnTo>
                  <a:lnTo>
                    <a:pt x="2545969" y="70485"/>
                  </a:lnTo>
                  <a:lnTo>
                    <a:pt x="2576588" y="25400"/>
                  </a:lnTo>
                  <a:lnTo>
                    <a:pt x="2593848" y="0"/>
                  </a:lnTo>
                  <a:close/>
                </a:path>
                <a:path w="2670175" h="3124200">
                  <a:moveTo>
                    <a:pt x="2670048" y="3124200"/>
                  </a:moveTo>
                  <a:lnTo>
                    <a:pt x="2652712" y="3097276"/>
                  </a:lnTo>
                  <a:lnTo>
                    <a:pt x="2623947" y="3052572"/>
                  </a:lnTo>
                  <a:lnTo>
                    <a:pt x="2607729" y="3079915"/>
                  </a:lnTo>
                  <a:lnTo>
                    <a:pt x="615823" y="1899539"/>
                  </a:lnTo>
                  <a:lnTo>
                    <a:pt x="609473" y="1910461"/>
                  </a:lnTo>
                  <a:lnTo>
                    <a:pt x="2601252" y="3090837"/>
                  </a:lnTo>
                  <a:lnTo>
                    <a:pt x="2585085" y="3118104"/>
                  </a:lnTo>
                  <a:lnTo>
                    <a:pt x="2670048" y="3124200"/>
                  </a:lnTo>
                  <a:close/>
                </a:path>
              </a:pathLst>
            </a:custGeom>
            <a:solidFill>
              <a:srgbClr val="000000"/>
            </a:solidFill>
          </p:spPr>
          <p:txBody>
            <a:bodyPr wrap="square" lIns="0" tIns="0" rIns="0" bIns="0" rtlCol="0"/>
            <a:lstStyle/>
            <a:p>
              <a:endParaRPr/>
            </a:p>
          </p:txBody>
        </p:sp>
      </p:grpSp>
      <p:sp>
        <p:nvSpPr>
          <p:cNvPr id="9" name="object 9">
            <a:extLst>
              <a:ext uri="{FF2B5EF4-FFF2-40B4-BE49-F238E27FC236}">
                <a16:creationId xmlns:a16="http://schemas.microsoft.com/office/drawing/2014/main" id="{2A4BDED7-BCC0-35D2-CDEA-1188D5F5CF27}"/>
              </a:ext>
            </a:extLst>
          </p:cNvPr>
          <p:cNvSpPr txBox="1">
            <a:spLocks/>
          </p:cNvSpPr>
          <p:nvPr/>
        </p:nvSpPr>
        <p:spPr>
          <a:xfrm>
            <a:off x="9372218" y="846280"/>
            <a:ext cx="540385" cy="1243965"/>
          </a:xfrm>
          <a:prstGeom prst="rect">
            <a:avLst/>
          </a:prstGeom>
        </p:spPr>
        <p:txBody>
          <a:bodyPr vert="horz" wrap="square" lIns="0" tIns="12065" rIns="0" bIns="0" rtlCol="0" anchor="ctr">
            <a:spAutoFit/>
          </a:bodyPr>
          <a:lst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a:lstStyle>
          <a:p>
            <a:pPr marL="12700">
              <a:lnSpc>
                <a:spcPct val="100000"/>
              </a:lnSpc>
              <a:spcBef>
                <a:spcPts val="95"/>
              </a:spcBef>
            </a:pPr>
            <a:r>
              <a:rPr lang="en-US" sz="8000" b="1" spc="-5" dirty="0">
                <a:solidFill>
                  <a:schemeClr val="tx1"/>
                </a:solidFill>
                <a:latin typeface="Calibri"/>
                <a:cs typeface="Calibri"/>
              </a:rPr>
              <a:t>3</a:t>
            </a:r>
            <a:endParaRPr lang="en-US" sz="8000" dirty="0">
              <a:solidFill>
                <a:schemeClr val="tx1"/>
              </a:solidFill>
              <a:latin typeface="Calibri"/>
              <a:cs typeface="Calibri"/>
            </a:endParaRPr>
          </a:p>
        </p:txBody>
      </p:sp>
      <p:sp>
        <p:nvSpPr>
          <p:cNvPr id="10" name="object 10">
            <a:extLst>
              <a:ext uri="{FF2B5EF4-FFF2-40B4-BE49-F238E27FC236}">
                <a16:creationId xmlns:a16="http://schemas.microsoft.com/office/drawing/2014/main" id="{E7EEE4C4-B8FB-3BDA-B829-46C2FCB5C487}"/>
              </a:ext>
            </a:extLst>
          </p:cNvPr>
          <p:cNvSpPr txBox="1"/>
          <p:nvPr/>
        </p:nvSpPr>
        <p:spPr>
          <a:xfrm>
            <a:off x="8598280" y="2346455"/>
            <a:ext cx="155765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Calibri"/>
                <a:cs typeface="Calibri"/>
              </a:rPr>
              <a:t>s</a:t>
            </a:r>
            <a:r>
              <a:rPr sz="1800" b="1" spc="5" dirty="0">
                <a:latin typeface="Calibri"/>
                <a:cs typeface="Calibri"/>
              </a:rPr>
              <a:t>e</a:t>
            </a:r>
            <a:r>
              <a:rPr sz="1800" b="1" spc="-5" dirty="0">
                <a:latin typeface="Calibri"/>
                <a:cs typeface="Calibri"/>
              </a:rPr>
              <a:t>m</a:t>
            </a:r>
            <a:r>
              <a:rPr sz="1800" b="1" dirty="0">
                <a:latin typeface="Calibri"/>
                <a:cs typeface="Calibri"/>
              </a:rPr>
              <a:t>i</a:t>
            </a:r>
            <a:r>
              <a:rPr sz="1800" b="1" spc="-40" dirty="0">
                <a:latin typeface="Calibri"/>
                <a:cs typeface="Calibri"/>
              </a:rPr>
              <a:t> </a:t>
            </a:r>
            <a:r>
              <a:rPr sz="1800" b="1" spc="-5" dirty="0">
                <a:latin typeface="Calibri"/>
                <a:cs typeface="Calibri"/>
              </a:rPr>
              <a:t>m</a:t>
            </a:r>
            <a:r>
              <a:rPr sz="1800" b="1" dirty="0">
                <a:latin typeface="Calibri"/>
                <a:cs typeface="Calibri"/>
              </a:rPr>
              <a:t>e</a:t>
            </a:r>
            <a:r>
              <a:rPr sz="1800" b="1" spc="-5" dirty="0">
                <a:latin typeface="Calibri"/>
                <a:cs typeface="Calibri"/>
              </a:rPr>
              <a:t>m</a:t>
            </a:r>
            <a:r>
              <a:rPr sz="1800" b="1" spc="-10" dirty="0">
                <a:latin typeface="Calibri"/>
                <a:cs typeface="Calibri"/>
              </a:rPr>
              <a:t>b</a:t>
            </a:r>
            <a:r>
              <a:rPr sz="1800" b="1" spc="-45" dirty="0">
                <a:latin typeface="Calibri"/>
                <a:cs typeface="Calibri"/>
              </a:rPr>
              <a:t>r</a:t>
            </a:r>
            <a:r>
              <a:rPr sz="1800" b="1" dirty="0">
                <a:latin typeface="Calibri"/>
                <a:cs typeface="Calibri"/>
              </a:rPr>
              <a:t>a</a:t>
            </a:r>
            <a:r>
              <a:rPr sz="1800" b="1" spc="-10" dirty="0">
                <a:latin typeface="Calibri"/>
                <a:cs typeface="Calibri"/>
              </a:rPr>
              <a:t>n</a:t>
            </a:r>
            <a:r>
              <a:rPr sz="1800" b="1" dirty="0">
                <a:latin typeface="Calibri"/>
                <a:cs typeface="Calibri"/>
              </a:rPr>
              <a:t>e</a:t>
            </a:r>
            <a:endParaRPr sz="1800">
              <a:latin typeface="Calibri"/>
              <a:cs typeface="Calibri"/>
            </a:endParaRPr>
          </a:p>
        </p:txBody>
      </p:sp>
      <p:sp>
        <p:nvSpPr>
          <p:cNvPr id="11" name="object 11">
            <a:extLst>
              <a:ext uri="{FF2B5EF4-FFF2-40B4-BE49-F238E27FC236}">
                <a16:creationId xmlns:a16="http://schemas.microsoft.com/office/drawing/2014/main" id="{ABB271ED-4D0F-82CF-7396-C7F1E6285198}"/>
              </a:ext>
            </a:extLst>
          </p:cNvPr>
          <p:cNvSpPr txBox="1"/>
          <p:nvPr/>
        </p:nvSpPr>
        <p:spPr>
          <a:xfrm>
            <a:off x="9067038" y="3257385"/>
            <a:ext cx="1381125" cy="2206625"/>
          </a:xfrm>
          <a:prstGeom prst="rect">
            <a:avLst/>
          </a:prstGeom>
        </p:spPr>
        <p:txBody>
          <a:bodyPr vert="horz" wrap="square" lIns="0" tIns="573405" rIns="0" bIns="0" rtlCol="0">
            <a:spAutoFit/>
          </a:bodyPr>
          <a:lstStyle/>
          <a:p>
            <a:pPr marL="317500">
              <a:lnSpc>
                <a:spcPct val="100000"/>
              </a:lnSpc>
              <a:spcBef>
                <a:spcPts val="4515"/>
              </a:spcBef>
            </a:pPr>
            <a:r>
              <a:rPr sz="8000" b="1" spc="-5" dirty="0">
                <a:latin typeface="Calibri"/>
                <a:cs typeface="Calibri"/>
              </a:rPr>
              <a:t>4</a:t>
            </a:r>
            <a:endParaRPr sz="8000">
              <a:latin typeface="Calibri"/>
              <a:cs typeface="Calibri"/>
            </a:endParaRPr>
          </a:p>
          <a:p>
            <a:pPr marL="12700">
              <a:lnSpc>
                <a:spcPct val="100000"/>
              </a:lnSpc>
              <a:spcBef>
                <a:spcPts val="994"/>
              </a:spcBef>
            </a:pPr>
            <a:r>
              <a:rPr sz="1800" b="1" spc="-10" dirty="0">
                <a:latin typeface="Calibri"/>
                <a:cs typeface="Calibri"/>
              </a:rPr>
              <a:t>rectus</a:t>
            </a:r>
            <a:r>
              <a:rPr sz="1800" b="1" spc="-45" dirty="0">
                <a:latin typeface="Calibri"/>
                <a:cs typeface="Calibri"/>
              </a:rPr>
              <a:t> </a:t>
            </a:r>
            <a:r>
              <a:rPr sz="1800" b="1" spc="-10" dirty="0">
                <a:latin typeface="Calibri"/>
                <a:cs typeface="Calibri"/>
              </a:rPr>
              <a:t>femoris</a:t>
            </a:r>
            <a:endParaRPr sz="1800">
              <a:latin typeface="Calibri"/>
              <a:cs typeface="Calibri"/>
            </a:endParaRPr>
          </a:p>
        </p:txBody>
      </p:sp>
      <p:sp>
        <p:nvSpPr>
          <p:cNvPr id="2" name="TextBox 1">
            <a:extLst>
              <a:ext uri="{FF2B5EF4-FFF2-40B4-BE49-F238E27FC236}">
                <a16:creationId xmlns:a16="http://schemas.microsoft.com/office/drawing/2014/main" id="{B623B135-4453-E3E6-E230-C1C7CF00ABB7}"/>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152298348"/>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6F29E2-034B-5157-2CDA-561390ECFFF0}"/>
              </a:ext>
            </a:extLst>
          </p:cNvPr>
          <p:cNvSpPr>
            <a:spLocks noGrp="1"/>
          </p:cNvSpPr>
          <p:nvPr>
            <p:ph type="title"/>
          </p:nvPr>
        </p:nvSpPr>
        <p:spPr/>
        <p:txBody>
          <a:bodyPr>
            <a:normAutofit/>
          </a:bodyPr>
          <a:lstStyle/>
          <a:p>
            <a:r>
              <a:rPr lang="en-US" sz="4800" dirty="0"/>
              <a:t>What is the pointed muscle ?</a:t>
            </a:r>
          </a:p>
        </p:txBody>
      </p:sp>
      <p:sp>
        <p:nvSpPr>
          <p:cNvPr id="3" name="Content Placeholder 2">
            <a:extLst>
              <a:ext uri="{FF2B5EF4-FFF2-40B4-BE49-F238E27FC236}">
                <a16:creationId xmlns:a16="http://schemas.microsoft.com/office/drawing/2014/main" id="{AA22B669-2AB2-9781-D005-BEEC3CC540E0}"/>
              </a:ext>
            </a:extLst>
          </p:cNvPr>
          <p:cNvSpPr>
            <a:spLocks noGrp="1"/>
          </p:cNvSpPr>
          <p:nvPr>
            <p:ph idx="1"/>
          </p:nvPr>
        </p:nvSpPr>
        <p:spPr>
          <a:xfrm>
            <a:off x="838200" y="1268082"/>
            <a:ext cx="5459963" cy="4871938"/>
          </a:xfrm>
        </p:spPr>
        <p:txBody>
          <a:bodyPr>
            <a:normAutofit/>
          </a:bodyPr>
          <a:lstStyle/>
          <a:p>
            <a:pPr marL="514350" indent="-514350">
              <a:buFont typeface="+mj-lt"/>
              <a:buAutoNum type="alphaLcPeriod"/>
            </a:pPr>
            <a:r>
              <a:rPr lang="en-US" sz="3200" dirty="0"/>
              <a:t>Biceps femoris</a:t>
            </a:r>
          </a:p>
          <a:p>
            <a:pPr marL="514350" indent="-514350">
              <a:buFont typeface="+mj-lt"/>
              <a:buAutoNum type="alphaLcPeriod"/>
            </a:pPr>
            <a:r>
              <a:rPr lang="en-US" sz="3200" dirty="0"/>
              <a:t>Semimembranosus</a:t>
            </a:r>
          </a:p>
          <a:p>
            <a:pPr marL="514350" indent="-514350">
              <a:buFont typeface="+mj-lt"/>
              <a:buAutoNum type="alphaLcPeriod"/>
            </a:pPr>
            <a:r>
              <a:rPr lang="en-US" sz="3200" dirty="0">
                <a:solidFill>
                  <a:srgbClr val="FF0000"/>
                </a:solidFill>
              </a:rPr>
              <a:t>Semitendinosus</a:t>
            </a:r>
          </a:p>
          <a:p>
            <a:pPr marL="514350" indent="-514350">
              <a:buFont typeface="+mj-lt"/>
              <a:buAutoNum type="alphaLcPeriod"/>
            </a:pPr>
            <a:r>
              <a:rPr lang="en-US" sz="3200" dirty="0"/>
              <a:t>Gastrocnemius</a:t>
            </a:r>
          </a:p>
          <a:p>
            <a:pPr marL="514350" indent="-514350">
              <a:buFont typeface="+mj-lt"/>
              <a:buAutoNum type="alphaLcPeriod"/>
            </a:pPr>
            <a:r>
              <a:rPr lang="en-US" sz="3200" dirty="0"/>
              <a:t>Vastus lateralis</a:t>
            </a:r>
          </a:p>
        </p:txBody>
      </p:sp>
      <p:pic>
        <p:nvPicPr>
          <p:cNvPr id="5" name="Picture 4">
            <a:extLst>
              <a:ext uri="{FF2B5EF4-FFF2-40B4-BE49-F238E27FC236}">
                <a16:creationId xmlns:a16="http://schemas.microsoft.com/office/drawing/2014/main" id="{10593D1C-02A2-DE52-00C5-A948B7C97C15}"/>
              </a:ext>
            </a:extLst>
          </p:cNvPr>
          <p:cNvPicPr>
            <a:picLocks noChangeAspect="1"/>
          </p:cNvPicPr>
          <p:nvPr/>
        </p:nvPicPr>
        <p:blipFill>
          <a:blip r:embed="rId2"/>
          <a:stretch>
            <a:fillRect/>
          </a:stretch>
        </p:blipFill>
        <p:spPr>
          <a:xfrm>
            <a:off x="6406329" y="1268082"/>
            <a:ext cx="4947471" cy="4871938"/>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DA697300-E4B5-2637-BF92-9CD15947E65C}"/>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175999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5E268-640D-BD2F-737A-6688FAA97FF9}"/>
              </a:ext>
            </a:extLst>
          </p:cNvPr>
          <p:cNvSpPr>
            <a:spLocks noGrp="1"/>
          </p:cNvSpPr>
          <p:nvPr>
            <p:ph type="title"/>
          </p:nvPr>
        </p:nvSpPr>
        <p:spPr/>
        <p:txBody>
          <a:bodyPr/>
          <a:lstStyle/>
          <a:p>
            <a:r>
              <a:rPr lang="en-US" dirty="0"/>
              <a:t>Complications</a:t>
            </a:r>
          </a:p>
        </p:txBody>
      </p:sp>
      <p:sp>
        <p:nvSpPr>
          <p:cNvPr id="3" name="Content Placeholder 2">
            <a:extLst>
              <a:ext uri="{FF2B5EF4-FFF2-40B4-BE49-F238E27FC236}">
                <a16:creationId xmlns:a16="http://schemas.microsoft.com/office/drawing/2014/main" id="{F63FA27A-86E9-055B-B71D-81D6A2530F7E}"/>
              </a:ext>
            </a:extLst>
          </p:cNvPr>
          <p:cNvSpPr>
            <a:spLocks noGrp="1"/>
          </p:cNvSpPr>
          <p:nvPr>
            <p:ph idx="1"/>
          </p:nvPr>
        </p:nvSpPr>
        <p:spPr>
          <a:xfrm>
            <a:off x="838200" y="1268082"/>
            <a:ext cx="10515600" cy="5029200"/>
          </a:xfrm>
        </p:spPr>
        <p:txBody>
          <a:bodyPr>
            <a:normAutofit fontScale="92500"/>
          </a:bodyPr>
          <a:lstStyle/>
          <a:p>
            <a:r>
              <a:rPr lang="en-US" b="1" dirty="0"/>
              <a:t>Early (Acute) complications</a:t>
            </a:r>
            <a:r>
              <a:rPr lang="en-US" dirty="0"/>
              <a:t>:</a:t>
            </a:r>
          </a:p>
          <a:p>
            <a:pPr lvl="1"/>
            <a:r>
              <a:rPr lang="en-US" dirty="0"/>
              <a:t>Neurologic and vascular injury (e.g., bleeding, hematoma, seroma)</a:t>
            </a:r>
          </a:p>
          <a:p>
            <a:pPr lvl="1"/>
            <a:r>
              <a:rPr lang="en-US" b="1" dirty="0">
                <a:solidFill>
                  <a:srgbClr val="FF0000"/>
                </a:solidFill>
              </a:rPr>
              <a:t>Compartment syndrome</a:t>
            </a:r>
            <a:r>
              <a:rPr lang="en-US" dirty="0">
                <a:solidFill>
                  <a:srgbClr val="FF0000"/>
                </a:solidFill>
              </a:rPr>
              <a:t> (most common in the anterior compartment of the leg)</a:t>
            </a:r>
            <a:endParaRPr lang="en-US" b="1" dirty="0">
              <a:solidFill>
                <a:srgbClr val="FF0000"/>
              </a:solidFill>
            </a:endParaRPr>
          </a:p>
          <a:p>
            <a:pPr lvl="1"/>
            <a:r>
              <a:rPr lang="en-US" dirty="0"/>
              <a:t>Wound infection, osteomyelitis </a:t>
            </a:r>
          </a:p>
          <a:p>
            <a:pPr lvl="1"/>
            <a:r>
              <a:rPr lang="en-US" dirty="0"/>
              <a:t>Secondary dislocation</a:t>
            </a:r>
          </a:p>
          <a:p>
            <a:pPr lvl="1"/>
            <a:r>
              <a:rPr lang="en-US" dirty="0"/>
              <a:t>DVT, PE</a:t>
            </a:r>
          </a:p>
          <a:p>
            <a:r>
              <a:rPr lang="en-US" b="1" dirty="0"/>
              <a:t>Late (Long-term) complications</a:t>
            </a:r>
            <a:r>
              <a:rPr lang="en-US" dirty="0"/>
              <a:t>:</a:t>
            </a:r>
          </a:p>
          <a:p>
            <a:pPr lvl="1"/>
            <a:r>
              <a:rPr lang="en-US" dirty="0"/>
              <a:t>Delayed union (Epiphyseal Fx), Nonunion (Diaph. Fx), </a:t>
            </a:r>
            <a:r>
              <a:rPr lang="en-US" dirty="0">
                <a:solidFill>
                  <a:srgbClr val="FF0000"/>
                </a:solidFill>
              </a:rPr>
              <a:t>M</a:t>
            </a:r>
            <a:r>
              <a:rPr lang="en-US" dirty="0"/>
              <a:t>alunion (</a:t>
            </a:r>
            <a:r>
              <a:rPr lang="en-US" dirty="0">
                <a:solidFill>
                  <a:srgbClr val="FF0000"/>
                </a:solidFill>
              </a:rPr>
              <a:t>M</a:t>
            </a:r>
            <a:r>
              <a:rPr lang="en-US" dirty="0"/>
              <a:t>etaph. Fx)</a:t>
            </a:r>
          </a:p>
          <a:p>
            <a:pPr lvl="1"/>
            <a:r>
              <a:rPr lang="en-US" dirty="0"/>
              <a:t>Avascular necrosis</a:t>
            </a:r>
          </a:p>
          <a:p>
            <a:pPr lvl="1"/>
            <a:r>
              <a:rPr lang="en-US" dirty="0"/>
              <a:t>Chronic regional pain syndrome</a:t>
            </a:r>
          </a:p>
          <a:p>
            <a:pPr lvl="1"/>
            <a:r>
              <a:rPr lang="en-US" dirty="0"/>
              <a:t>Stiffness</a:t>
            </a:r>
          </a:p>
          <a:p>
            <a:pPr lvl="1"/>
            <a:r>
              <a:rPr lang="en-US" dirty="0"/>
              <a:t>Osteoarthritis</a:t>
            </a:r>
          </a:p>
          <a:p>
            <a:pPr lvl="1"/>
            <a:r>
              <a:rPr lang="en-US" dirty="0"/>
              <a:t>Infection</a:t>
            </a:r>
          </a:p>
        </p:txBody>
      </p:sp>
    </p:spTree>
    <p:extLst>
      <p:ext uri="{BB962C8B-B14F-4D97-AF65-F5344CB8AC3E}">
        <p14:creationId xmlns:p14="http://schemas.microsoft.com/office/powerpoint/2010/main" val="2731334672"/>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22ED-1137-EBEF-C025-242473FFC9F1}"/>
              </a:ext>
            </a:extLst>
          </p:cNvPr>
          <p:cNvSpPr>
            <a:spLocks noGrp="1"/>
          </p:cNvSpPr>
          <p:nvPr>
            <p:ph type="title"/>
          </p:nvPr>
        </p:nvSpPr>
        <p:spPr/>
        <p:txBody>
          <a:bodyPr/>
          <a:lstStyle/>
          <a:p>
            <a:r>
              <a:rPr lang="en-US" dirty="0"/>
              <a:t>Femoral shaft fracture</a:t>
            </a:r>
          </a:p>
        </p:txBody>
      </p:sp>
      <p:sp>
        <p:nvSpPr>
          <p:cNvPr id="3" name="Content Placeholder 2">
            <a:extLst>
              <a:ext uri="{FF2B5EF4-FFF2-40B4-BE49-F238E27FC236}">
                <a16:creationId xmlns:a16="http://schemas.microsoft.com/office/drawing/2014/main" id="{CFDF1F14-EFE0-28CF-F41E-F40AEC058551}"/>
              </a:ext>
            </a:extLst>
          </p:cNvPr>
          <p:cNvSpPr>
            <a:spLocks noGrp="1"/>
          </p:cNvSpPr>
          <p:nvPr>
            <p:ph idx="1"/>
          </p:nvPr>
        </p:nvSpPr>
        <p:spPr/>
        <p:txBody>
          <a:bodyPr/>
          <a:lstStyle/>
          <a:p>
            <a:r>
              <a:rPr lang="en-US" b="1" dirty="0"/>
              <a:t>Epidemiology</a:t>
            </a:r>
          </a:p>
          <a:p>
            <a:pPr lvl="1"/>
            <a:r>
              <a:rPr lang="en-US" dirty="0"/>
              <a:t>Age: bimodal distribution, based on exposure to causative force</a:t>
            </a:r>
          </a:p>
          <a:p>
            <a:pPr lvl="2"/>
            <a:r>
              <a:rPr lang="en-US" sz="2200" dirty="0"/>
              <a:t>High-energy trauma associated: common in younger population (&lt; 25 years)</a:t>
            </a:r>
          </a:p>
          <a:p>
            <a:pPr lvl="2"/>
            <a:r>
              <a:rPr lang="en-US" sz="2200" dirty="0"/>
              <a:t>Low-energy trauma associated: common in older population (&gt; 65 years)</a:t>
            </a:r>
          </a:p>
          <a:p>
            <a:pPr lvl="1"/>
            <a:r>
              <a:rPr lang="en-US" dirty="0"/>
              <a:t>Sex: ♂ &gt; ♀</a:t>
            </a:r>
          </a:p>
          <a:p>
            <a:r>
              <a:rPr lang="en-US" b="1" dirty="0"/>
              <a:t>Etiology</a:t>
            </a:r>
          </a:p>
          <a:p>
            <a:pPr lvl="1"/>
            <a:r>
              <a:rPr lang="en-US" dirty="0"/>
              <a:t>High-impact trauma: motor vehicle accidents, pedestrian-versus-vehicle accidents, falls, gunshot wounds</a:t>
            </a:r>
          </a:p>
          <a:p>
            <a:pPr lvl="1"/>
            <a:r>
              <a:rPr lang="en-US" dirty="0"/>
              <a:t>Low-impact injuries associated with pathological fractures: fall from standing (height &gt; 1 m) </a:t>
            </a:r>
          </a:p>
          <a:p>
            <a:pPr lvl="1"/>
            <a:r>
              <a:rPr lang="en-US" dirty="0"/>
              <a:t>Stress fractures (rare): seen in long distance runners</a:t>
            </a:r>
          </a:p>
        </p:txBody>
      </p:sp>
    </p:spTree>
    <p:extLst>
      <p:ext uri="{BB962C8B-B14F-4D97-AF65-F5344CB8AC3E}">
        <p14:creationId xmlns:p14="http://schemas.microsoft.com/office/powerpoint/2010/main" val="3971484837"/>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58FB8-5C48-AB82-6047-900D35B536D2}"/>
              </a:ext>
            </a:extLst>
          </p:cNvPr>
          <p:cNvSpPr>
            <a:spLocks noGrp="1"/>
          </p:cNvSpPr>
          <p:nvPr>
            <p:ph type="title"/>
          </p:nvPr>
        </p:nvSpPr>
        <p:spPr/>
        <p:txBody>
          <a:bodyPr>
            <a:normAutofit/>
          </a:bodyPr>
          <a:lstStyle/>
          <a:p>
            <a:r>
              <a:rPr lang="en-US" dirty="0"/>
              <a:t>Winquist-Hansen classification</a:t>
            </a:r>
          </a:p>
        </p:txBody>
      </p:sp>
      <p:sp>
        <p:nvSpPr>
          <p:cNvPr id="3" name="Content Placeholder 2">
            <a:extLst>
              <a:ext uri="{FF2B5EF4-FFF2-40B4-BE49-F238E27FC236}">
                <a16:creationId xmlns:a16="http://schemas.microsoft.com/office/drawing/2014/main" id="{5CF29FD2-ED81-D4B3-A815-B2AF46CD7F1D}"/>
              </a:ext>
            </a:extLst>
          </p:cNvPr>
          <p:cNvSpPr>
            <a:spLocks noGrp="1"/>
          </p:cNvSpPr>
          <p:nvPr>
            <p:ph idx="1"/>
          </p:nvPr>
        </p:nvSpPr>
        <p:spPr/>
        <p:txBody>
          <a:bodyPr>
            <a:normAutofit/>
          </a:bodyPr>
          <a:lstStyle/>
          <a:p>
            <a:r>
              <a:rPr lang="en-US" dirty="0"/>
              <a:t>Type 0: no comminution, simple transverse or oblique</a:t>
            </a:r>
          </a:p>
          <a:p>
            <a:r>
              <a:rPr lang="en-US" dirty="0"/>
              <a:t>Type I</a:t>
            </a:r>
          </a:p>
          <a:p>
            <a:pPr lvl="1"/>
            <a:r>
              <a:rPr lang="en-US" dirty="0"/>
              <a:t>Small butterfly fragment</a:t>
            </a:r>
          </a:p>
          <a:p>
            <a:pPr lvl="1"/>
            <a:r>
              <a:rPr lang="en-US" dirty="0"/>
              <a:t>Minimal to no comminution</a:t>
            </a:r>
          </a:p>
          <a:p>
            <a:r>
              <a:rPr lang="en-US" dirty="0"/>
              <a:t>Type II: butterfly fragment with at least 50% of the circumference of the cortices of the two major fragments intact</a:t>
            </a:r>
          </a:p>
          <a:p>
            <a:r>
              <a:rPr lang="en-US" dirty="0"/>
              <a:t>Type III: butterfly fragment with 50-100% of the circumference of the two major fragments comminuted</a:t>
            </a:r>
          </a:p>
          <a:p>
            <a:r>
              <a:rPr lang="en-US" dirty="0"/>
              <a:t>Type IV</a:t>
            </a:r>
          </a:p>
          <a:p>
            <a:pPr lvl="1"/>
            <a:r>
              <a:rPr lang="en-US" dirty="0"/>
              <a:t>Segmental comminution</a:t>
            </a:r>
          </a:p>
          <a:p>
            <a:pPr lvl="1"/>
            <a:r>
              <a:rPr lang="en-US" dirty="0"/>
              <a:t>All cortical contact is lost</a:t>
            </a:r>
          </a:p>
        </p:txBody>
      </p:sp>
    </p:spTree>
    <p:extLst>
      <p:ext uri="{BB962C8B-B14F-4D97-AF65-F5344CB8AC3E}">
        <p14:creationId xmlns:p14="http://schemas.microsoft.com/office/powerpoint/2010/main" val="483399016"/>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163C9-D861-078B-AEAB-211F5A59694F}"/>
              </a:ext>
            </a:extLst>
          </p:cNvPr>
          <p:cNvSpPr>
            <a:spLocks noGrp="1"/>
          </p:cNvSpPr>
          <p:nvPr>
            <p:ph type="title"/>
          </p:nvPr>
        </p:nvSpPr>
        <p:spPr/>
        <p:txBody>
          <a:bodyPr/>
          <a:lstStyle/>
          <a:p>
            <a:r>
              <a:rPr lang="en-US" dirty="0"/>
              <a:t>Femoral shaft fracture</a:t>
            </a:r>
          </a:p>
        </p:txBody>
      </p:sp>
      <p:sp>
        <p:nvSpPr>
          <p:cNvPr id="3" name="Content Placeholder 2">
            <a:extLst>
              <a:ext uri="{FF2B5EF4-FFF2-40B4-BE49-F238E27FC236}">
                <a16:creationId xmlns:a16="http://schemas.microsoft.com/office/drawing/2014/main" id="{6F462318-1DF4-1C93-6E09-E5ED95A23182}"/>
              </a:ext>
            </a:extLst>
          </p:cNvPr>
          <p:cNvSpPr>
            <a:spLocks noGrp="1"/>
          </p:cNvSpPr>
          <p:nvPr>
            <p:ph idx="1"/>
          </p:nvPr>
        </p:nvSpPr>
        <p:spPr/>
        <p:txBody>
          <a:bodyPr/>
          <a:lstStyle/>
          <a:p>
            <a:r>
              <a:rPr lang="en-US" b="1" dirty="0"/>
              <a:t>Diagnostics</a:t>
            </a:r>
          </a:p>
          <a:p>
            <a:pPr lvl="1"/>
            <a:r>
              <a:rPr lang="en-US" dirty="0"/>
              <a:t>Plain x-ray </a:t>
            </a:r>
          </a:p>
          <a:p>
            <a:pPr lvl="1"/>
            <a:r>
              <a:rPr lang="en-US" dirty="0"/>
              <a:t>CT and MRI if a tumor, infection, or other pathological process is suspected</a:t>
            </a:r>
          </a:p>
          <a:p>
            <a:r>
              <a:rPr lang="en-US" b="1" dirty="0"/>
              <a:t>Management</a:t>
            </a:r>
          </a:p>
          <a:p>
            <a:pPr lvl="1"/>
            <a:r>
              <a:rPr lang="en-US" dirty="0"/>
              <a:t>Stabilization, analgesia, and open fracture management</a:t>
            </a:r>
          </a:p>
          <a:p>
            <a:pPr lvl="1"/>
            <a:r>
              <a:rPr lang="en-US" dirty="0"/>
              <a:t>Splinting and traction </a:t>
            </a:r>
          </a:p>
          <a:p>
            <a:pPr lvl="1"/>
            <a:r>
              <a:rPr lang="en-US" dirty="0"/>
              <a:t>Surgery (definitive treatment) </a:t>
            </a:r>
          </a:p>
          <a:p>
            <a:pPr lvl="2"/>
            <a:r>
              <a:rPr lang="en-US" sz="2400" dirty="0"/>
              <a:t>Intramedullary rod via an interlocking nail (antegrade nailing): treatment of choice</a:t>
            </a:r>
          </a:p>
          <a:p>
            <a:pPr lvl="2"/>
            <a:r>
              <a:rPr lang="en-US" sz="2400" dirty="0"/>
              <a:t>External fixation with conversion to intramedullary nail within 2–3 weeks</a:t>
            </a:r>
          </a:p>
        </p:txBody>
      </p:sp>
    </p:spTree>
    <p:extLst>
      <p:ext uri="{BB962C8B-B14F-4D97-AF65-F5344CB8AC3E}">
        <p14:creationId xmlns:p14="http://schemas.microsoft.com/office/powerpoint/2010/main" val="2249350595"/>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27C9D-87D6-6F64-4E51-446E07CD7C0F}"/>
              </a:ext>
            </a:extLst>
          </p:cNvPr>
          <p:cNvSpPr>
            <a:spLocks noGrp="1"/>
          </p:cNvSpPr>
          <p:nvPr>
            <p:ph type="title"/>
          </p:nvPr>
        </p:nvSpPr>
        <p:spPr/>
        <p:txBody>
          <a:bodyPr/>
          <a:lstStyle/>
          <a:p>
            <a:r>
              <a:rPr lang="en-US" dirty="0"/>
              <a:t>Complications</a:t>
            </a:r>
          </a:p>
        </p:txBody>
      </p:sp>
      <p:sp>
        <p:nvSpPr>
          <p:cNvPr id="3" name="Content Placeholder 2">
            <a:extLst>
              <a:ext uri="{FF2B5EF4-FFF2-40B4-BE49-F238E27FC236}">
                <a16:creationId xmlns:a16="http://schemas.microsoft.com/office/drawing/2014/main" id="{9DB5678F-9BA4-00A1-E0E4-707685CD8D58}"/>
              </a:ext>
            </a:extLst>
          </p:cNvPr>
          <p:cNvSpPr>
            <a:spLocks noGrp="1"/>
          </p:cNvSpPr>
          <p:nvPr>
            <p:ph idx="1"/>
          </p:nvPr>
        </p:nvSpPr>
        <p:spPr/>
        <p:txBody>
          <a:bodyPr/>
          <a:lstStyle/>
          <a:p>
            <a:r>
              <a:rPr lang="en-US" dirty="0"/>
              <a:t>Shock</a:t>
            </a:r>
          </a:p>
          <a:p>
            <a:r>
              <a:rPr lang="en-US" dirty="0"/>
              <a:t>Fat embolism (closed fractures)</a:t>
            </a:r>
          </a:p>
          <a:p>
            <a:r>
              <a:rPr lang="en-US" dirty="0"/>
              <a:t>Vascular injuries</a:t>
            </a:r>
          </a:p>
          <a:p>
            <a:r>
              <a:rPr lang="en-US" dirty="0"/>
              <a:t>Thromboembolism </a:t>
            </a:r>
          </a:p>
          <a:p>
            <a:r>
              <a:rPr lang="en-US" dirty="0"/>
              <a:t>Infection (open fractures) </a:t>
            </a:r>
          </a:p>
          <a:p>
            <a:r>
              <a:rPr lang="en-US" dirty="0"/>
              <a:t>Delayed union &amp; non-union</a:t>
            </a:r>
          </a:p>
          <a:p>
            <a:r>
              <a:rPr lang="en-US" dirty="0"/>
              <a:t>Malunion</a:t>
            </a:r>
          </a:p>
          <a:p>
            <a:r>
              <a:rPr lang="en-US" dirty="0"/>
              <a:t>Joint stiffness due to soft tissue adhesion .</a:t>
            </a:r>
          </a:p>
        </p:txBody>
      </p:sp>
    </p:spTree>
    <p:extLst>
      <p:ext uri="{BB962C8B-B14F-4D97-AF65-F5344CB8AC3E}">
        <p14:creationId xmlns:p14="http://schemas.microsoft.com/office/powerpoint/2010/main" val="3662821198"/>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F2179-E489-2193-E26E-D595EA3763B0}"/>
              </a:ext>
            </a:extLst>
          </p:cNvPr>
          <p:cNvSpPr>
            <a:spLocks noGrp="1"/>
          </p:cNvSpPr>
          <p:nvPr>
            <p:ph type="title"/>
          </p:nvPr>
        </p:nvSpPr>
        <p:spPr/>
        <p:txBody>
          <a:bodyPr>
            <a:normAutofit/>
          </a:bodyPr>
          <a:lstStyle/>
          <a:p>
            <a:r>
              <a:rPr lang="en-US" sz="3900" dirty="0"/>
              <a:t>A 64 </a:t>
            </a:r>
            <a:r>
              <a:rPr lang="en-US" sz="3900" dirty="0" err="1"/>
              <a:t>yrs</a:t>
            </a:r>
            <a:r>
              <a:rPr lang="en-US" sz="3900" dirty="0"/>
              <a:t> old osteoporotic women after falling down</a:t>
            </a:r>
          </a:p>
        </p:txBody>
      </p:sp>
      <p:pic>
        <p:nvPicPr>
          <p:cNvPr id="5" name="object 4">
            <a:extLst>
              <a:ext uri="{FF2B5EF4-FFF2-40B4-BE49-F238E27FC236}">
                <a16:creationId xmlns:a16="http://schemas.microsoft.com/office/drawing/2014/main" id="{4544C0D5-88E5-17E8-A1FC-8C335293F604}"/>
              </a:ext>
            </a:extLst>
          </p:cNvPr>
          <p:cNvPicPr>
            <a:picLocks noGrp="1"/>
          </p:cNvPicPr>
          <p:nvPr>
            <p:ph sz="half" idx="2"/>
          </p:nvPr>
        </p:nvPicPr>
        <p:blipFill>
          <a:blip r:embed="rId2" cstate="print"/>
          <a:stretch>
            <a:fillRect/>
          </a:stretch>
        </p:blipFill>
        <p:spPr>
          <a:xfrm>
            <a:off x="7859767" y="1306513"/>
            <a:ext cx="3392378" cy="4870450"/>
          </a:xfrm>
          <a:prstGeom prst="rect">
            <a:avLst/>
          </a:prstGeom>
        </p:spPr>
      </p:pic>
      <p:sp>
        <p:nvSpPr>
          <p:cNvPr id="6" name="Content Placeholder 5">
            <a:extLst>
              <a:ext uri="{FF2B5EF4-FFF2-40B4-BE49-F238E27FC236}">
                <a16:creationId xmlns:a16="http://schemas.microsoft.com/office/drawing/2014/main" id="{300B1333-582C-D991-C0FD-6AD727BF6B0B}"/>
              </a:ext>
            </a:extLst>
          </p:cNvPr>
          <p:cNvSpPr>
            <a:spLocks noGrp="1"/>
          </p:cNvSpPr>
          <p:nvPr>
            <p:ph idx="1"/>
          </p:nvPr>
        </p:nvSpPr>
        <p:spPr/>
        <p:txBody>
          <a:bodyPr/>
          <a:lstStyle/>
          <a:p>
            <a:r>
              <a:rPr lang="en-US" b="1" dirty="0"/>
              <a:t>What is your diagnosis ?</a:t>
            </a:r>
          </a:p>
          <a:p>
            <a:pPr lvl="1"/>
            <a:r>
              <a:rPr lang="en-US" sz="2400" spc="-20" dirty="0">
                <a:latin typeface="Calibri"/>
                <a:cs typeface="Calibri"/>
              </a:rPr>
              <a:t>Proximal</a:t>
            </a:r>
            <a:r>
              <a:rPr lang="en-US" sz="2400" spc="30" dirty="0">
                <a:latin typeface="Calibri"/>
                <a:cs typeface="Calibri"/>
              </a:rPr>
              <a:t> </a:t>
            </a:r>
            <a:r>
              <a:rPr lang="en-US" sz="2400" spc="-20" dirty="0">
                <a:latin typeface="Calibri"/>
                <a:cs typeface="Calibri"/>
              </a:rPr>
              <a:t>femur</a:t>
            </a:r>
            <a:r>
              <a:rPr lang="en-US" sz="2400" spc="10" dirty="0">
                <a:latin typeface="Calibri"/>
                <a:cs typeface="Calibri"/>
              </a:rPr>
              <a:t> </a:t>
            </a:r>
            <a:r>
              <a:rPr lang="en-US" sz="2400" spc="-10" dirty="0">
                <a:latin typeface="Calibri"/>
                <a:cs typeface="Calibri"/>
              </a:rPr>
              <a:t>shaft</a:t>
            </a:r>
            <a:r>
              <a:rPr lang="en-US" sz="2400" spc="25" dirty="0">
                <a:latin typeface="Calibri"/>
                <a:cs typeface="Calibri"/>
              </a:rPr>
              <a:t> </a:t>
            </a:r>
            <a:r>
              <a:rPr lang="en-US" sz="2400" dirty="0">
                <a:latin typeface="Calibri"/>
                <a:cs typeface="Calibri"/>
              </a:rPr>
              <a:t>fracture</a:t>
            </a:r>
            <a:endParaRPr lang="en-US" dirty="0"/>
          </a:p>
          <a:p>
            <a:r>
              <a:rPr lang="en-US" b="1" dirty="0"/>
              <a:t>What is your management ?</a:t>
            </a:r>
          </a:p>
          <a:p>
            <a:pPr lvl="1"/>
            <a:r>
              <a:rPr lang="en-US" sz="2400" spc="-10" dirty="0">
                <a:latin typeface="Calibri"/>
                <a:cs typeface="Calibri"/>
              </a:rPr>
              <a:t>Ope</a:t>
            </a:r>
            <a:r>
              <a:rPr lang="en-US" sz="2400" spc="-5" dirty="0">
                <a:latin typeface="Calibri"/>
                <a:cs typeface="Calibri"/>
              </a:rPr>
              <a:t>n</a:t>
            </a:r>
            <a:r>
              <a:rPr lang="en-US" sz="2400" spc="50" dirty="0">
                <a:latin typeface="Calibri"/>
                <a:cs typeface="Calibri"/>
              </a:rPr>
              <a:t> </a:t>
            </a:r>
            <a:r>
              <a:rPr lang="en-US" sz="2400" spc="-60" dirty="0">
                <a:latin typeface="Calibri"/>
                <a:cs typeface="Calibri"/>
              </a:rPr>
              <a:t>r</a:t>
            </a:r>
            <a:r>
              <a:rPr lang="en-US" sz="2400" spc="-5" dirty="0">
                <a:latin typeface="Calibri"/>
                <a:cs typeface="Calibri"/>
              </a:rPr>
              <a:t>ed</a:t>
            </a:r>
            <a:r>
              <a:rPr lang="en-US" sz="2400" dirty="0">
                <a:latin typeface="Calibri"/>
                <a:cs typeface="Calibri"/>
              </a:rPr>
              <a:t>u</a:t>
            </a:r>
            <a:r>
              <a:rPr lang="en-US" sz="2400" spc="-5" dirty="0">
                <a:latin typeface="Calibri"/>
                <a:cs typeface="Calibri"/>
              </a:rPr>
              <a:t>ct</a:t>
            </a:r>
            <a:r>
              <a:rPr lang="en-US" sz="2400" spc="10" dirty="0">
                <a:latin typeface="Calibri"/>
                <a:cs typeface="Calibri"/>
              </a:rPr>
              <a:t>i</a:t>
            </a:r>
            <a:r>
              <a:rPr lang="en-US" sz="2400" spc="-10" dirty="0">
                <a:latin typeface="Calibri"/>
                <a:cs typeface="Calibri"/>
              </a:rPr>
              <a:t>o</a:t>
            </a:r>
            <a:r>
              <a:rPr lang="en-US" sz="2400" spc="-5" dirty="0">
                <a:latin typeface="Calibri"/>
                <a:cs typeface="Calibri"/>
              </a:rPr>
              <a:t>n</a:t>
            </a:r>
            <a:r>
              <a:rPr lang="en-US" sz="2400" spc="45" dirty="0">
                <a:latin typeface="Calibri"/>
                <a:cs typeface="Calibri"/>
              </a:rPr>
              <a:t> </a:t>
            </a:r>
            <a:r>
              <a:rPr lang="en-US" sz="2400" spc="5" dirty="0">
                <a:latin typeface="Calibri"/>
                <a:cs typeface="Calibri"/>
              </a:rPr>
              <a:t>i</a:t>
            </a:r>
            <a:r>
              <a:rPr lang="en-US" sz="2400" spc="-25" dirty="0">
                <a:latin typeface="Calibri"/>
                <a:cs typeface="Calibri"/>
              </a:rPr>
              <a:t>n</a:t>
            </a:r>
            <a:r>
              <a:rPr lang="en-US" sz="2400" spc="-15" dirty="0">
                <a:latin typeface="Calibri"/>
                <a:cs typeface="Calibri"/>
              </a:rPr>
              <a:t>t</a:t>
            </a:r>
            <a:r>
              <a:rPr lang="en-US" sz="2400" spc="-5" dirty="0">
                <a:latin typeface="Calibri"/>
                <a:cs typeface="Calibri"/>
              </a:rPr>
              <a:t>e</a:t>
            </a:r>
            <a:r>
              <a:rPr lang="en-US" sz="2400" spc="-15" dirty="0">
                <a:latin typeface="Calibri"/>
                <a:cs typeface="Calibri"/>
              </a:rPr>
              <a:t>r</a:t>
            </a:r>
            <a:r>
              <a:rPr lang="en-US" sz="2400" spc="-10" dirty="0">
                <a:latin typeface="Calibri"/>
                <a:cs typeface="Calibri"/>
              </a:rPr>
              <a:t>n</a:t>
            </a:r>
            <a:r>
              <a:rPr lang="en-US" sz="2400" spc="5" dirty="0">
                <a:latin typeface="Calibri"/>
                <a:cs typeface="Calibri"/>
              </a:rPr>
              <a:t>a</a:t>
            </a:r>
            <a:r>
              <a:rPr lang="en-US" sz="2400" spc="-5" dirty="0">
                <a:latin typeface="Calibri"/>
                <a:cs typeface="Calibri"/>
              </a:rPr>
              <a:t>l</a:t>
            </a:r>
            <a:r>
              <a:rPr lang="en-US" sz="2400" spc="-15" dirty="0">
                <a:latin typeface="Calibri"/>
                <a:cs typeface="Calibri"/>
              </a:rPr>
              <a:t> </a:t>
            </a:r>
            <a:r>
              <a:rPr lang="en-US" sz="2400" dirty="0">
                <a:latin typeface="Calibri"/>
                <a:cs typeface="Calibri"/>
              </a:rPr>
              <a:t>f</a:t>
            </a:r>
            <a:r>
              <a:rPr lang="en-US" sz="2400" spc="5" dirty="0">
                <a:latin typeface="Calibri"/>
                <a:cs typeface="Calibri"/>
              </a:rPr>
              <a:t>i</a:t>
            </a:r>
            <a:r>
              <a:rPr lang="en-US" sz="2400" spc="-45" dirty="0">
                <a:latin typeface="Calibri"/>
                <a:cs typeface="Calibri"/>
              </a:rPr>
              <a:t>x</a:t>
            </a:r>
            <a:r>
              <a:rPr lang="en-US" sz="2400" spc="-25" dirty="0">
                <a:latin typeface="Calibri"/>
                <a:cs typeface="Calibri"/>
              </a:rPr>
              <a:t>a</a:t>
            </a:r>
            <a:r>
              <a:rPr lang="en-US" sz="2400" dirty="0">
                <a:latin typeface="Calibri"/>
                <a:cs typeface="Calibri"/>
              </a:rPr>
              <a:t>t</a:t>
            </a:r>
            <a:r>
              <a:rPr lang="en-US" sz="2400" spc="5" dirty="0">
                <a:latin typeface="Calibri"/>
                <a:cs typeface="Calibri"/>
              </a:rPr>
              <a:t>i</a:t>
            </a:r>
            <a:r>
              <a:rPr lang="en-US" sz="2400" spc="-10" dirty="0">
                <a:latin typeface="Calibri"/>
                <a:cs typeface="Calibri"/>
              </a:rPr>
              <a:t>o</a:t>
            </a:r>
            <a:r>
              <a:rPr lang="en-US" sz="2400" spc="-5" dirty="0">
                <a:latin typeface="Calibri"/>
                <a:cs typeface="Calibri"/>
              </a:rPr>
              <a:t>n</a:t>
            </a:r>
            <a:endParaRPr lang="en-US" dirty="0"/>
          </a:p>
        </p:txBody>
      </p:sp>
      <p:sp>
        <p:nvSpPr>
          <p:cNvPr id="7" name="TextBox 6">
            <a:extLst>
              <a:ext uri="{FF2B5EF4-FFF2-40B4-BE49-F238E27FC236}">
                <a16:creationId xmlns:a16="http://schemas.microsoft.com/office/drawing/2014/main" id="{1D4E7D2A-778B-7F51-7282-CC299E931888}"/>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647350466"/>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47936-A74D-17B6-0228-D2C72859F469}"/>
              </a:ext>
            </a:extLst>
          </p:cNvPr>
          <p:cNvSpPr>
            <a:spLocks noGrp="1"/>
          </p:cNvSpPr>
          <p:nvPr>
            <p:ph type="title"/>
          </p:nvPr>
        </p:nvSpPr>
        <p:spPr/>
        <p:txBody>
          <a:bodyPr/>
          <a:lstStyle/>
          <a:p>
            <a:r>
              <a:rPr lang="en-US" dirty="0"/>
              <a:t>Femoral shaft fracture</a:t>
            </a:r>
          </a:p>
        </p:txBody>
      </p:sp>
      <p:sp>
        <p:nvSpPr>
          <p:cNvPr id="4" name="Content Placeholder 3">
            <a:extLst>
              <a:ext uri="{FF2B5EF4-FFF2-40B4-BE49-F238E27FC236}">
                <a16:creationId xmlns:a16="http://schemas.microsoft.com/office/drawing/2014/main" id="{79EFAE68-8F8F-C265-9165-11A510CEF94C}"/>
              </a:ext>
            </a:extLst>
          </p:cNvPr>
          <p:cNvSpPr>
            <a:spLocks noGrp="1"/>
          </p:cNvSpPr>
          <p:nvPr>
            <p:ph idx="1"/>
          </p:nvPr>
        </p:nvSpPr>
        <p:spPr/>
        <p:txBody>
          <a:bodyPr/>
          <a:lstStyle/>
          <a:p>
            <a:r>
              <a:rPr lang="en-US" b="1" dirty="0"/>
              <a:t>What is your diagnosis ?</a:t>
            </a:r>
          </a:p>
          <a:p>
            <a:pPr lvl="1"/>
            <a:r>
              <a:rPr lang="en-US" sz="2400" spc="-5" dirty="0">
                <a:latin typeface="Calibri"/>
                <a:cs typeface="Calibri"/>
              </a:rPr>
              <a:t>M</a:t>
            </a:r>
            <a:r>
              <a:rPr lang="en-US" sz="2400" dirty="0">
                <a:latin typeface="Calibri"/>
                <a:cs typeface="Calibri"/>
              </a:rPr>
              <a:t>i</a:t>
            </a:r>
            <a:r>
              <a:rPr lang="en-US" sz="2400" spc="-5" dirty="0">
                <a:latin typeface="Calibri"/>
                <a:cs typeface="Calibri"/>
              </a:rPr>
              <a:t>d</a:t>
            </a:r>
            <a:r>
              <a:rPr lang="en-US" sz="2400" spc="-10" dirty="0">
                <a:latin typeface="Calibri"/>
                <a:cs typeface="Calibri"/>
              </a:rPr>
              <a:t>sh</a:t>
            </a:r>
            <a:r>
              <a:rPr lang="en-US" sz="2400" spc="-25" dirty="0">
                <a:latin typeface="Calibri"/>
                <a:cs typeface="Calibri"/>
              </a:rPr>
              <a:t>a</a:t>
            </a:r>
            <a:r>
              <a:rPr lang="en-US" sz="2400" dirty="0">
                <a:latin typeface="Calibri"/>
                <a:cs typeface="Calibri"/>
              </a:rPr>
              <a:t>f</a:t>
            </a:r>
            <a:r>
              <a:rPr lang="en-US" sz="2400" spc="-5" dirty="0">
                <a:latin typeface="Calibri"/>
                <a:cs typeface="Calibri"/>
              </a:rPr>
              <a:t>t</a:t>
            </a:r>
            <a:r>
              <a:rPr lang="en-US" sz="2400" spc="20" dirty="0">
                <a:latin typeface="Calibri"/>
                <a:cs typeface="Calibri"/>
              </a:rPr>
              <a:t> </a:t>
            </a:r>
            <a:r>
              <a:rPr lang="en-US" sz="2400" spc="-70" dirty="0">
                <a:latin typeface="Calibri"/>
                <a:cs typeface="Calibri"/>
              </a:rPr>
              <a:t>f</a:t>
            </a:r>
            <a:r>
              <a:rPr lang="en-US" sz="2400" spc="-5" dirty="0">
                <a:latin typeface="Calibri"/>
                <a:cs typeface="Calibri"/>
              </a:rPr>
              <a:t>e</a:t>
            </a:r>
            <a:r>
              <a:rPr lang="en-US" sz="2400" spc="-20" dirty="0">
                <a:latin typeface="Calibri"/>
                <a:cs typeface="Calibri"/>
              </a:rPr>
              <a:t>m</a:t>
            </a:r>
            <a:r>
              <a:rPr lang="en-US" sz="2400" spc="-10" dirty="0">
                <a:latin typeface="Calibri"/>
                <a:cs typeface="Calibri"/>
              </a:rPr>
              <a:t>u</a:t>
            </a:r>
            <a:r>
              <a:rPr lang="en-US" sz="2400" spc="-5" dirty="0">
                <a:latin typeface="Calibri"/>
                <a:cs typeface="Calibri"/>
              </a:rPr>
              <a:t>r</a:t>
            </a:r>
            <a:r>
              <a:rPr lang="en-US" sz="2400" spc="5" dirty="0">
                <a:latin typeface="Calibri"/>
                <a:cs typeface="Calibri"/>
              </a:rPr>
              <a:t> </a:t>
            </a:r>
            <a:r>
              <a:rPr lang="en-US" sz="2400" dirty="0">
                <a:latin typeface="Calibri"/>
                <a:cs typeface="Calibri"/>
              </a:rPr>
              <a:t>fracture</a:t>
            </a:r>
            <a:endParaRPr lang="en-US" dirty="0"/>
          </a:p>
          <a:p>
            <a:r>
              <a:rPr lang="en-US" b="1" dirty="0"/>
              <a:t>What is your management ?</a:t>
            </a:r>
          </a:p>
          <a:p>
            <a:pPr lvl="1"/>
            <a:r>
              <a:rPr lang="en-US" dirty="0"/>
              <a:t>Surgery</a:t>
            </a:r>
          </a:p>
        </p:txBody>
      </p:sp>
      <p:pic>
        <p:nvPicPr>
          <p:cNvPr id="5" name="object 4">
            <a:extLst>
              <a:ext uri="{FF2B5EF4-FFF2-40B4-BE49-F238E27FC236}">
                <a16:creationId xmlns:a16="http://schemas.microsoft.com/office/drawing/2014/main" id="{937492D7-4A9C-C2D5-4CF4-0F515C0000CA}"/>
              </a:ext>
            </a:extLst>
          </p:cNvPr>
          <p:cNvPicPr>
            <a:picLocks noGrp="1"/>
          </p:cNvPicPr>
          <p:nvPr>
            <p:ph sz="half" idx="2"/>
          </p:nvPr>
        </p:nvPicPr>
        <p:blipFill>
          <a:blip r:embed="rId2" cstate="print"/>
          <a:stretch>
            <a:fillRect/>
          </a:stretch>
        </p:blipFill>
        <p:spPr>
          <a:xfrm>
            <a:off x="7758113" y="1305026"/>
            <a:ext cx="3595687" cy="4118829"/>
          </a:xfrm>
          <a:prstGeom prst="rect">
            <a:avLst/>
          </a:prstGeom>
        </p:spPr>
      </p:pic>
      <p:sp>
        <p:nvSpPr>
          <p:cNvPr id="3" name="TextBox 2">
            <a:extLst>
              <a:ext uri="{FF2B5EF4-FFF2-40B4-BE49-F238E27FC236}">
                <a16:creationId xmlns:a16="http://schemas.microsoft.com/office/drawing/2014/main" id="{B333D988-FEE6-CECB-E301-3A9BCD0DD5BE}"/>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42252412"/>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27F70-B333-174B-1D1C-7B4F059E9086}"/>
              </a:ext>
            </a:extLst>
          </p:cNvPr>
          <p:cNvSpPr>
            <a:spLocks noGrp="1"/>
          </p:cNvSpPr>
          <p:nvPr>
            <p:ph type="title"/>
          </p:nvPr>
        </p:nvSpPr>
        <p:spPr/>
        <p:txBody>
          <a:bodyPr/>
          <a:lstStyle/>
          <a:p>
            <a:r>
              <a:rPr lang="en-US" dirty="0"/>
              <a:t>Knee</a:t>
            </a:r>
          </a:p>
        </p:txBody>
      </p:sp>
      <p:sp>
        <p:nvSpPr>
          <p:cNvPr id="3" name="Text Placeholder 2">
            <a:extLst>
              <a:ext uri="{FF2B5EF4-FFF2-40B4-BE49-F238E27FC236}">
                <a16:creationId xmlns:a16="http://schemas.microsoft.com/office/drawing/2014/main" id="{153C1145-35BE-58D4-A852-6584A392F1F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13709369"/>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09F3A7-6FE3-77E0-07BE-82D5526FDADC}"/>
              </a:ext>
            </a:extLst>
          </p:cNvPr>
          <p:cNvSpPr>
            <a:spLocks noGrp="1"/>
          </p:cNvSpPr>
          <p:nvPr>
            <p:ph type="title"/>
          </p:nvPr>
        </p:nvSpPr>
        <p:spPr/>
        <p:txBody>
          <a:bodyPr/>
          <a:lstStyle/>
          <a:p>
            <a:r>
              <a:rPr lang="en-US" dirty="0"/>
              <a:t>Supracondylar fracture of the femur</a:t>
            </a:r>
          </a:p>
        </p:txBody>
      </p:sp>
      <p:sp>
        <p:nvSpPr>
          <p:cNvPr id="6" name="Content Placeholder 5">
            <a:extLst>
              <a:ext uri="{FF2B5EF4-FFF2-40B4-BE49-F238E27FC236}">
                <a16:creationId xmlns:a16="http://schemas.microsoft.com/office/drawing/2014/main" id="{12BCB1B0-F7E0-F3F4-A287-049DEDA185AA}"/>
              </a:ext>
            </a:extLst>
          </p:cNvPr>
          <p:cNvSpPr>
            <a:spLocks noGrp="1"/>
          </p:cNvSpPr>
          <p:nvPr>
            <p:ph idx="1"/>
          </p:nvPr>
        </p:nvSpPr>
        <p:spPr>
          <a:xfrm>
            <a:off x="838200" y="1268082"/>
            <a:ext cx="7027506" cy="4953000"/>
          </a:xfrm>
        </p:spPr>
        <p:txBody>
          <a:bodyPr>
            <a:normAutofit fontScale="85000" lnSpcReduction="20000"/>
          </a:bodyPr>
          <a:lstStyle/>
          <a:p>
            <a:r>
              <a:rPr lang="en-US" b="1" dirty="0"/>
              <a:t>Clinical findings</a:t>
            </a:r>
          </a:p>
          <a:p>
            <a:pPr lvl="1"/>
            <a:r>
              <a:rPr lang="en-US" dirty="0"/>
              <a:t>The knee is swollen &amp; deformed, movement is too painful to be attempted. </a:t>
            </a:r>
          </a:p>
          <a:p>
            <a:pPr lvl="1"/>
            <a:r>
              <a:rPr lang="en-US" dirty="0"/>
              <a:t>The tibial pulses should always be palpated.</a:t>
            </a:r>
          </a:p>
          <a:p>
            <a:r>
              <a:rPr lang="en-US" b="1" dirty="0"/>
              <a:t>X-ray</a:t>
            </a:r>
          </a:p>
          <a:p>
            <a:pPr lvl="1"/>
            <a:r>
              <a:rPr lang="en-US" dirty="0"/>
              <a:t>The fracture is just above the femoral condyles &amp; is transverse or comminuted, the distal fragment is usually tilted backwards. </a:t>
            </a:r>
          </a:p>
          <a:p>
            <a:pPr lvl="1"/>
            <a:r>
              <a:rPr lang="en-US" dirty="0"/>
              <a:t>x-ray the entire femur to exclude proximal fracture or dislocated hip .</a:t>
            </a:r>
          </a:p>
          <a:p>
            <a:r>
              <a:rPr lang="en-US" b="1" dirty="0"/>
              <a:t>Treatment</a:t>
            </a:r>
          </a:p>
          <a:p>
            <a:pPr lvl="1"/>
            <a:r>
              <a:rPr lang="en-US" dirty="0"/>
              <a:t>If slightly displaced: skeletal traction</a:t>
            </a:r>
          </a:p>
          <a:p>
            <a:pPr lvl="1"/>
            <a:r>
              <a:rPr lang="en-US" dirty="0"/>
              <a:t>If fails open reduction with internal fixation</a:t>
            </a:r>
          </a:p>
          <a:p>
            <a:r>
              <a:rPr lang="en-US" altLang="ar-JO" sz="2800" b="1" dirty="0"/>
              <a:t>Complications</a:t>
            </a:r>
          </a:p>
          <a:p>
            <a:pPr lvl="1">
              <a:defRPr/>
            </a:pPr>
            <a:r>
              <a:rPr lang="en-US" altLang="ar-JO" dirty="0"/>
              <a:t>Joint stiffness </a:t>
            </a:r>
          </a:p>
          <a:p>
            <a:pPr lvl="1">
              <a:defRPr/>
            </a:pPr>
            <a:r>
              <a:rPr lang="en-US" altLang="ar-JO" dirty="0"/>
              <a:t>Nonunion</a:t>
            </a:r>
          </a:p>
          <a:p>
            <a:pPr lvl="1">
              <a:defRPr/>
            </a:pPr>
            <a:r>
              <a:rPr lang="en-US" altLang="ar-JO" dirty="0"/>
              <a:t>Osteoarthritis </a:t>
            </a:r>
          </a:p>
          <a:p>
            <a:endParaRPr lang="en-US" dirty="0"/>
          </a:p>
        </p:txBody>
      </p:sp>
      <p:pic>
        <p:nvPicPr>
          <p:cNvPr id="2" name="Picture 4" descr="C:\Users\Toshiba\Downloads\suprac2 (1).jpg">
            <a:extLst>
              <a:ext uri="{FF2B5EF4-FFF2-40B4-BE49-F238E27FC236}">
                <a16:creationId xmlns:a16="http://schemas.microsoft.com/office/drawing/2014/main" id="{97CE747D-477B-7CD0-F7D9-C62B357AE7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0825" y="1268082"/>
            <a:ext cx="3482975"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5776849"/>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E73CA-83E8-CB62-02B3-7E7EAF2DDFEE}"/>
              </a:ext>
            </a:extLst>
          </p:cNvPr>
          <p:cNvSpPr>
            <a:spLocks noGrp="1"/>
          </p:cNvSpPr>
          <p:nvPr>
            <p:ph type="title"/>
          </p:nvPr>
        </p:nvSpPr>
        <p:spPr/>
        <p:txBody>
          <a:bodyPr/>
          <a:lstStyle/>
          <a:p>
            <a:r>
              <a:rPr lang="en-US" dirty="0"/>
              <a:t>What Muscle cause this fracture ?</a:t>
            </a:r>
          </a:p>
        </p:txBody>
      </p:sp>
      <p:sp>
        <p:nvSpPr>
          <p:cNvPr id="3" name="Content Placeholder 2">
            <a:extLst>
              <a:ext uri="{FF2B5EF4-FFF2-40B4-BE49-F238E27FC236}">
                <a16:creationId xmlns:a16="http://schemas.microsoft.com/office/drawing/2014/main" id="{F5311CA1-18C0-48DB-8F91-58F0C1CB9B4D}"/>
              </a:ext>
            </a:extLst>
          </p:cNvPr>
          <p:cNvSpPr>
            <a:spLocks noGrp="1"/>
          </p:cNvSpPr>
          <p:nvPr>
            <p:ph idx="1"/>
          </p:nvPr>
        </p:nvSpPr>
        <p:spPr>
          <a:xfrm>
            <a:off x="838200" y="1305026"/>
            <a:ext cx="6766560" cy="2888854"/>
          </a:xfrm>
        </p:spPr>
        <p:txBody>
          <a:bodyPr>
            <a:normAutofit/>
          </a:bodyPr>
          <a:lstStyle/>
          <a:p>
            <a:r>
              <a:rPr lang="en-US" sz="3200" dirty="0">
                <a:solidFill>
                  <a:srgbClr val="FF0000"/>
                </a:solidFill>
              </a:rPr>
              <a:t>Gastrocnemius</a:t>
            </a:r>
          </a:p>
          <a:p>
            <a:r>
              <a:rPr lang="en-US" sz="3200" dirty="0"/>
              <a:t>Hamstring</a:t>
            </a:r>
          </a:p>
          <a:p>
            <a:r>
              <a:rPr lang="en-US" sz="3200" dirty="0"/>
              <a:t>Sartorius</a:t>
            </a:r>
          </a:p>
          <a:p>
            <a:r>
              <a:rPr lang="en-US" sz="3200" dirty="0"/>
              <a:t>Quadriceps</a:t>
            </a:r>
          </a:p>
          <a:p>
            <a:endParaRPr lang="en-US" sz="3200" dirty="0"/>
          </a:p>
        </p:txBody>
      </p:sp>
      <p:pic>
        <p:nvPicPr>
          <p:cNvPr id="5" name="object 4">
            <a:extLst>
              <a:ext uri="{FF2B5EF4-FFF2-40B4-BE49-F238E27FC236}">
                <a16:creationId xmlns:a16="http://schemas.microsoft.com/office/drawing/2014/main" id="{D60CEC46-8E3F-424F-3A24-62984C4619DE}"/>
              </a:ext>
            </a:extLst>
          </p:cNvPr>
          <p:cNvPicPr>
            <a:picLocks noGrp="1"/>
          </p:cNvPicPr>
          <p:nvPr>
            <p:ph sz="half" idx="2"/>
          </p:nvPr>
        </p:nvPicPr>
        <p:blipFill>
          <a:blip r:embed="rId2" cstate="print"/>
          <a:stretch>
            <a:fillRect/>
          </a:stretch>
        </p:blipFill>
        <p:spPr>
          <a:xfrm>
            <a:off x="7949682" y="1305026"/>
            <a:ext cx="3404118" cy="2888854"/>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BEA30CE9-8A61-E1D0-3521-14FC198C7E0B}"/>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9" name="Picture 8">
            <a:extLst>
              <a:ext uri="{FF2B5EF4-FFF2-40B4-BE49-F238E27FC236}">
                <a16:creationId xmlns:a16="http://schemas.microsoft.com/office/drawing/2014/main" id="{5897AC40-DD27-4505-5DAE-FA2A35242D14}"/>
              </a:ext>
            </a:extLst>
          </p:cNvPr>
          <p:cNvPicPr>
            <a:picLocks noChangeAspect="1"/>
          </p:cNvPicPr>
          <p:nvPr/>
        </p:nvPicPr>
        <p:blipFill>
          <a:blip r:embed="rId3"/>
          <a:stretch>
            <a:fillRect/>
          </a:stretch>
        </p:blipFill>
        <p:spPr>
          <a:xfrm>
            <a:off x="838199" y="4193880"/>
            <a:ext cx="3857449" cy="2298995"/>
          </a:xfrm>
          <a:prstGeom prst="rect">
            <a:avLst/>
          </a:prstGeom>
          <a:ln w="38100">
            <a:solidFill>
              <a:srgbClr val="0070C0"/>
            </a:solidFill>
          </a:ln>
        </p:spPr>
      </p:pic>
    </p:spTree>
    <p:extLst>
      <p:ext uri="{BB962C8B-B14F-4D97-AF65-F5344CB8AC3E}">
        <p14:creationId xmlns:p14="http://schemas.microsoft.com/office/powerpoint/2010/main" val="2787231365"/>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710A8-8B98-691C-93B3-AB717C32FF9A}"/>
              </a:ext>
            </a:extLst>
          </p:cNvPr>
          <p:cNvSpPr>
            <a:spLocks noGrp="1"/>
          </p:cNvSpPr>
          <p:nvPr>
            <p:ph type="title"/>
          </p:nvPr>
        </p:nvSpPr>
        <p:spPr/>
        <p:txBody>
          <a:bodyPr>
            <a:noAutofit/>
          </a:bodyPr>
          <a:lstStyle/>
          <a:p>
            <a:r>
              <a:rPr lang="en-US" sz="3100" dirty="0"/>
              <a:t>Patient come to clinic after 9M post-surgery suffering from pain</a:t>
            </a:r>
          </a:p>
        </p:txBody>
      </p:sp>
      <p:pic>
        <p:nvPicPr>
          <p:cNvPr id="5" name="object 4">
            <a:extLst>
              <a:ext uri="{FF2B5EF4-FFF2-40B4-BE49-F238E27FC236}">
                <a16:creationId xmlns:a16="http://schemas.microsoft.com/office/drawing/2014/main" id="{65278E5F-85BC-3B4A-BB1C-A018C2223BE7}"/>
              </a:ext>
            </a:extLst>
          </p:cNvPr>
          <p:cNvPicPr>
            <a:picLocks noGrp="1"/>
          </p:cNvPicPr>
          <p:nvPr>
            <p:ph sz="half" idx="2"/>
          </p:nvPr>
        </p:nvPicPr>
        <p:blipFill>
          <a:blip r:embed="rId2" cstate="print"/>
          <a:stretch>
            <a:fillRect/>
          </a:stretch>
        </p:blipFill>
        <p:spPr>
          <a:xfrm>
            <a:off x="6938649" y="1305026"/>
            <a:ext cx="4415151" cy="3957439"/>
          </a:xfrm>
          <a:prstGeom prst="rect">
            <a:avLst/>
          </a:prstGeom>
          <a:ln>
            <a:noFill/>
          </a:ln>
          <a:effectLst>
            <a:outerShdw blurRad="292100" dist="139700" dir="2700000" algn="tl" rotWithShape="0">
              <a:srgbClr val="333333">
                <a:alpha val="65000"/>
              </a:srgbClr>
            </a:outerShdw>
          </a:effectLst>
        </p:spPr>
      </p:pic>
      <p:sp>
        <p:nvSpPr>
          <p:cNvPr id="11" name="Content Placeholder 10">
            <a:extLst>
              <a:ext uri="{FF2B5EF4-FFF2-40B4-BE49-F238E27FC236}">
                <a16:creationId xmlns:a16="http://schemas.microsoft.com/office/drawing/2014/main" id="{14AF87AF-0015-AD46-2AAB-81E186443BC7}"/>
              </a:ext>
            </a:extLst>
          </p:cNvPr>
          <p:cNvSpPr>
            <a:spLocks noGrp="1"/>
          </p:cNvSpPr>
          <p:nvPr>
            <p:ph idx="1"/>
          </p:nvPr>
        </p:nvSpPr>
        <p:spPr>
          <a:xfrm>
            <a:off x="838198" y="1305026"/>
            <a:ext cx="10515600" cy="5263726"/>
          </a:xfrm>
        </p:spPr>
        <p:txBody>
          <a:bodyPr>
            <a:normAutofit lnSpcReduction="10000"/>
          </a:bodyPr>
          <a:lstStyle/>
          <a:p>
            <a:r>
              <a:rPr lang="en-US" b="1" dirty="0"/>
              <a:t>What is your diagnosis ?</a:t>
            </a:r>
          </a:p>
          <a:p>
            <a:pPr lvl="1"/>
            <a:r>
              <a:rPr lang="en-US" dirty="0"/>
              <a:t>Nonunion supracondylar fracture</a:t>
            </a:r>
          </a:p>
          <a:p>
            <a:r>
              <a:rPr lang="en-US" b="1" dirty="0"/>
              <a:t>Risk factors</a:t>
            </a:r>
          </a:p>
          <a:p>
            <a:pPr lvl="1"/>
            <a:r>
              <a:rPr lang="en-US" dirty="0">
                <a:solidFill>
                  <a:srgbClr val="0070C0"/>
                </a:solidFill>
              </a:rPr>
              <a:t>Use of tobacco or nicotine in any form</a:t>
            </a:r>
          </a:p>
          <a:p>
            <a:pPr lvl="1"/>
            <a:r>
              <a:rPr lang="en-US" dirty="0">
                <a:solidFill>
                  <a:srgbClr val="0070C0"/>
                </a:solidFill>
              </a:rPr>
              <a:t>Older age</a:t>
            </a:r>
          </a:p>
          <a:p>
            <a:pPr lvl="1"/>
            <a:r>
              <a:rPr lang="en-US" dirty="0">
                <a:solidFill>
                  <a:srgbClr val="0070C0"/>
                </a:solidFill>
              </a:rPr>
              <a:t>Severe anemia</a:t>
            </a:r>
          </a:p>
          <a:p>
            <a:pPr lvl="1"/>
            <a:r>
              <a:rPr lang="en-US" dirty="0">
                <a:solidFill>
                  <a:srgbClr val="0070C0"/>
                </a:solidFill>
              </a:rPr>
              <a:t>Diabetes</a:t>
            </a:r>
          </a:p>
          <a:p>
            <a:pPr lvl="1"/>
            <a:r>
              <a:rPr lang="en-US" dirty="0">
                <a:solidFill>
                  <a:srgbClr val="0070C0"/>
                </a:solidFill>
              </a:rPr>
              <a:t>A low vitamin D level</a:t>
            </a:r>
          </a:p>
          <a:p>
            <a:pPr lvl="1"/>
            <a:r>
              <a:rPr lang="en-US" dirty="0">
                <a:solidFill>
                  <a:srgbClr val="0070C0"/>
                </a:solidFill>
              </a:rPr>
              <a:t>Hypothyroidism</a:t>
            </a:r>
          </a:p>
          <a:p>
            <a:pPr lvl="1"/>
            <a:r>
              <a:rPr lang="en-US" dirty="0">
                <a:solidFill>
                  <a:srgbClr val="0070C0"/>
                </a:solidFill>
              </a:rPr>
              <a:t>Poor nutrition</a:t>
            </a:r>
          </a:p>
          <a:p>
            <a:pPr lvl="1"/>
            <a:r>
              <a:rPr lang="en-US" dirty="0">
                <a:solidFill>
                  <a:srgbClr val="0070C0"/>
                </a:solidFill>
              </a:rPr>
              <a:t>Infection</a:t>
            </a:r>
          </a:p>
          <a:p>
            <a:pPr marL="457200" lvl="1" indent="0">
              <a:buNone/>
            </a:pPr>
            <a:endParaRPr lang="en-US" dirty="0">
              <a:solidFill>
                <a:srgbClr val="0070C0"/>
              </a:solidFill>
            </a:endParaRPr>
          </a:p>
          <a:p>
            <a:pPr marL="457200" lvl="1" indent="0" algn="ctr">
              <a:buNone/>
            </a:pPr>
            <a:r>
              <a:rPr lang="en-US" dirty="0">
                <a:solidFill>
                  <a:srgbClr val="0070C0"/>
                </a:solidFill>
              </a:rPr>
              <a:t>These are nonspecific factors that increase the risk of nonunion</a:t>
            </a:r>
          </a:p>
        </p:txBody>
      </p:sp>
      <p:sp>
        <p:nvSpPr>
          <p:cNvPr id="15" name="TextBox 14">
            <a:extLst>
              <a:ext uri="{FF2B5EF4-FFF2-40B4-BE49-F238E27FC236}">
                <a16:creationId xmlns:a16="http://schemas.microsoft.com/office/drawing/2014/main" id="{7F618232-09B2-BF92-AA95-E9D7085B31D0}"/>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190942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32DD2-3299-6CE4-3B46-A20C78614E88}"/>
              </a:ext>
            </a:extLst>
          </p:cNvPr>
          <p:cNvSpPr>
            <a:spLocks noGrp="1"/>
          </p:cNvSpPr>
          <p:nvPr>
            <p:ph type="title"/>
          </p:nvPr>
        </p:nvSpPr>
        <p:spPr/>
        <p:txBody>
          <a:bodyPr/>
          <a:lstStyle/>
          <a:p>
            <a:r>
              <a:rPr lang="en-US" dirty="0"/>
              <a:t>General principles of fractures</a:t>
            </a:r>
          </a:p>
        </p:txBody>
      </p:sp>
      <p:sp>
        <p:nvSpPr>
          <p:cNvPr id="3" name="Text Placeholder 2">
            <a:extLst>
              <a:ext uri="{FF2B5EF4-FFF2-40B4-BE49-F238E27FC236}">
                <a16:creationId xmlns:a16="http://schemas.microsoft.com/office/drawing/2014/main" id="{3513D7C6-8F68-982F-4C95-1062C21E07B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90537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E3056-0A81-94F4-11F3-D469ACE232D8}"/>
              </a:ext>
            </a:extLst>
          </p:cNvPr>
          <p:cNvSpPr>
            <a:spLocks noGrp="1"/>
          </p:cNvSpPr>
          <p:nvPr>
            <p:ph type="title"/>
          </p:nvPr>
        </p:nvSpPr>
        <p:spPr/>
        <p:txBody>
          <a:bodyPr/>
          <a:lstStyle/>
          <a:p>
            <a:r>
              <a:rPr lang="en-US" dirty="0"/>
              <a:t>Special demographic fractures</a:t>
            </a:r>
          </a:p>
        </p:txBody>
      </p:sp>
      <p:sp>
        <p:nvSpPr>
          <p:cNvPr id="3" name="Content Placeholder 2">
            <a:extLst>
              <a:ext uri="{FF2B5EF4-FFF2-40B4-BE49-F238E27FC236}">
                <a16:creationId xmlns:a16="http://schemas.microsoft.com/office/drawing/2014/main" id="{F63AC456-86B1-F785-8E2C-CCB57FF2822E}"/>
              </a:ext>
            </a:extLst>
          </p:cNvPr>
          <p:cNvSpPr>
            <a:spLocks noGrp="1"/>
          </p:cNvSpPr>
          <p:nvPr>
            <p:ph idx="1"/>
          </p:nvPr>
        </p:nvSpPr>
        <p:spPr/>
        <p:txBody>
          <a:bodyPr>
            <a:normAutofit lnSpcReduction="10000"/>
          </a:bodyPr>
          <a:lstStyle/>
          <a:p>
            <a:r>
              <a:rPr lang="en-US" b="1" dirty="0"/>
              <a:t>Elderly</a:t>
            </a:r>
          </a:p>
          <a:p>
            <a:pPr lvl="1"/>
            <a:r>
              <a:rPr lang="en-US" dirty="0"/>
              <a:t>Increased age is associated with osteoporosis, rendering elderly persons more susceptible to fractures (</a:t>
            </a:r>
            <a:r>
              <a:rPr lang="en-US" b="1" dirty="0"/>
              <a:t>Fragility fractures</a:t>
            </a:r>
            <a:r>
              <a:rPr lang="en-US" dirty="0"/>
              <a:t>)</a:t>
            </a:r>
          </a:p>
          <a:p>
            <a:pPr lvl="1"/>
            <a:r>
              <a:rPr lang="en-US" b="1" dirty="0"/>
              <a:t>Fragility fractures</a:t>
            </a:r>
            <a:r>
              <a:rPr lang="en-US" dirty="0"/>
              <a:t>: pathological fractures that are caused by everyday activities or minor trauma</a:t>
            </a:r>
          </a:p>
          <a:p>
            <a:pPr lvl="1"/>
            <a:r>
              <a:rPr lang="en-US" dirty="0"/>
              <a:t>Common locations of major osteoporotic fractures:</a:t>
            </a:r>
          </a:p>
          <a:p>
            <a:pPr lvl="2"/>
            <a:r>
              <a:rPr lang="en-US" sz="2200" dirty="0"/>
              <a:t>Vertebral (most common) &gt; femoral neck &gt; distal radius (Colles fracture) &gt; other long bones (e.g., proximal humerus)</a:t>
            </a:r>
          </a:p>
          <a:p>
            <a:r>
              <a:rPr lang="en-US" b="1" dirty="0"/>
              <a:t>Pediatrics</a:t>
            </a:r>
          </a:p>
          <a:p>
            <a:pPr lvl="1"/>
            <a:r>
              <a:rPr lang="en-US" dirty="0"/>
              <a:t>Elastic bone </a:t>
            </a:r>
            <a:r>
              <a:rPr lang="en-US" dirty="0">
                <a:latin typeface="Arial" panose="020B0604020202020204" pitchFamily="34" charset="0"/>
                <a:cs typeface="Arial" panose="020B0604020202020204" pitchFamily="34" charset="0"/>
              </a:rPr>
              <a:t>→</a:t>
            </a:r>
            <a:r>
              <a:rPr lang="en-US" dirty="0"/>
              <a:t> </a:t>
            </a:r>
            <a:r>
              <a:rPr lang="en-US" altLang="zh-CN" sz="2400" dirty="0"/>
              <a:t>Bones tend to </a:t>
            </a:r>
            <a:r>
              <a:rPr lang="en-US" altLang="zh-CN" sz="2400" dirty="0">
                <a:solidFill>
                  <a:srgbClr val="C00000"/>
                </a:solidFill>
              </a:rPr>
              <a:t>BOW</a:t>
            </a:r>
            <a:r>
              <a:rPr lang="en-US" altLang="zh-CN" sz="2400" dirty="0"/>
              <a:t> rather than </a:t>
            </a:r>
            <a:r>
              <a:rPr lang="en-US" altLang="zh-CN" sz="2400" dirty="0">
                <a:solidFill>
                  <a:srgbClr val="C00000"/>
                </a:solidFill>
              </a:rPr>
              <a:t>BREAK</a:t>
            </a:r>
            <a:endParaRPr lang="en-US" dirty="0"/>
          </a:p>
          <a:p>
            <a:pPr lvl="1"/>
            <a:r>
              <a:rPr lang="en-US" dirty="0"/>
              <a:t>Thicker periosteum </a:t>
            </a:r>
            <a:r>
              <a:rPr lang="en-US" dirty="0">
                <a:latin typeface="Arial" panose="020B0604020202020204" pitchFamily="34" charset="0"/>
                <a:cs typeface="Arial" panose="020B0604020202020204" pitchFamily="34" charset="0"/>
              </a:rPr>
              <a:t>→</a:t>
            </a:r>
            <a:r>
              <a:rPr lang="en-US" dirty="0"/>
              <a:t> </a:t>
            </a:r>
            <a:r>
              <a:rPr lang="en-US" sz="2400" noProof="1"/>
              <a:t>functioning in reduction of fracture and fasten healing</a:t>
            </a:r>
          </a:p>
          <a:p>
            <a:pPr lvl="1"/>
            <a:r>
              <a:rPr lang="en-US" noProof="1"/>
              <a:t>Presence of the growth plate </a:t>
            </a:r>
            <a:r>
              <a:rPr lang="en-US" dirty="0">
                <a:latin typeface="Arial" panose="020B0604020202020204" pitchFamily="34" charset="0"/>
                <a:cs typeface="Arial" panose="020B0604020202020204" pitchFamily="34" charset="0"/>
              </a:rPr>
              <a:t>→</a:t>
            </a:r>
            <a:r>
              <a:rPr lang="en-US" noProof="1"/>
              <a:t> Salter-Harris fractures (</a:t>
            </a:r>
            <a:r>
              <a:rPr lang="en-US" altLang="en-US" dirty="0"/>
              <a:t>physis fracture</a:t>
            </a:r>
            <a:r>
              <a:rPr lang="en-US" noProof="1"/>
              <a:t>)</a:t>
            </a:r>
          </a:p>
          <a:p>
            <a:pPr lvl="1"/>
            <a:r>
              <a:rPr lang="en-US" dirty="0"/>
              <a:t>Pediatric Ligament stronger than bone </a:t>
            </a:r>
            <a:r>
              <a:rPr lang="en-US" dirty="0">
                <a:latin typeface="Arial" panose="020B0604020202020204" pitchFamily="34" charset="0"/>
                <a:cs typeface="Arial" panose="020B0604020202020204" pitchFamily="34" charset="0"/>
              </a:rPr>
              <a:t>→</a:t>
            </a:r>
            <a:r>
              <a:rPr lang="en-US" dirty="0"/>
              <a:t> Avulsion of the bone rather ran ligament tear</a:t>
            </a:r>
          </a:p>
          <a:p>
            <a:pPr lvl="1"/>
            <a:endParaRPr lang="en-US" dirty="0"/>
          </a:p>
        </p:txBody>
      </p:sp>
    </p:spTree>
    <p:extLst>
      <p:ext uri="{BB962C8B-B14F-4D97-AF65-F5344CB8AC3E}">
        <p14:creationId xmlns:p14="http://schemas.microsoft.com/office/powerpoint/2010/main" val="255461156"/>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8986B-83AA-A2D9-91C8-4292DCCE73D8}"/>
              </a:ext>
            </a:extLst>
          </p:cNvPr>
          <p:cNvSpPr>
            <a:spLocks noGrp="1"/>
          </p:cNvSpPr>
          <p:nvPr>
            <p:ph type="title"/>
          </p:nvPr>
        </p:nvSpPr>
        <p:spPr/>
        <p:txBody>
          <a:bodyPr/>
          <a:lstStyle/>
          <a:p>
            <a:r>
              <a:rPr lang="en-US" dirty="0"/>
              <a:t>Condylar fractures</a:t>
            </a:r>
          </a:p>
        </p:txBody>
      </p:sp>
      <p:sp>
        <p:nvSpPr>
          <p:cNvPr id="3" name="Content Placeholder 2">
            <a:extLst>
              <a:ext uri="{FF2B5EF4-FFF2-40B4-BE49-F238E27FC236}">
                <a16:creationId xmlns:a16="http://schemas.microsoft.com/office/drawing/2014/main" id="{95381BA2-83AC-83C9-47E4-DCA89F9A278C}"/>
              </a:ext>
            </a:extLst>
          </p:cNvPr>
          <p:cNvSpPr>
            <a:spLocks noGrp="1"/>
          </p:cNvSpPr>
          <p:nvPr>
            <p:ph idx="1"/>
          </p:nvPr>
        </p:nvSpPr>
        <p:spPr>
          <a:xfrm>
            <a:off x="838200" y="1268082"/>
            <a:ext cx="7825538" cy="4871938"/>
          </a:xfrm>
        </p:spPr>
        <p:txBody>
          <a:bodyPr>
            <a:normAutofit lnSpcReduction="10000"/>
          </a:bodyPr>
          <a:lstStyle/>
          <a:p>
            <a:r>
              <a:rPr lang="en-US" b="1" dirty="0"/>
              <a:t>Clinical findings</a:t>
            </a:r>
          </a:p>
          <a:p>
            <a:pPr lvl="1"/>
            <a:r>
              <a:rPr lang="en-US" altLang="ar-JO" dirty="0"/>
              <a:t>One or both condyles of the femur maybe fractured, the knee is swollen &amp; the doughy feel of a hemarthrosis. </a:t>
            </a:r>
            <a:endParaRPr lang="en-US" dirty="0"/>
          </a:p>
          <a:p>
            <a:r>
              <a:rPr lang="en-US" b="1" dirty="0"/>
              <a:t>X-ray</a:t>
            </a:r>
          </a:p>
          <a:p>
            <a:pPr lvl="1"/>
            <a:r>
              <a:rPr lang="en-US" altLang="ar-JO" dirty="0"/>
              <a:t>One condyle may be fractured &amp; shifted upward, a supracondylar fracture maybe present</a:t>
            </a:r>
            <a:endParaRPr lang="en-US" dirty="0"/>
          </a:p>
          <a:p>
            <a:r>
              <a:rPr lang="en-US" b="1" dirty="0"/>
              <a:t>Treatment</a:t>
            </a:r>
          </a:p>
          <a:p>
            <a:pPr lvl="1"/>
            <a:r>
              <a:rPr lang="en-US" dirty="0"/>
              <a:t>Accurate reduction is important</a:t>
            </a:r>
          </a:p>
          <a:p>
            <a:pPr lvl="1"/>
            <a:r>
              <a:rPr lang="en-US" dirty="0"/>
              <a:t>Open reduction &amp; internal fixation are often employed</a:t>
            </a:r>
          </a:p>
          <a:p>
            <a:r>
              <a:rPr lang="en-US" altLang="ar-JO" sz="2800" b="1" dirty="0"/>
              <a:t>Complications</a:t>
            </a:r>
          </a:p>
          <a:p>
            <a:pPr lvl="1"/>
            <a:r>
              <a:rPr lang="en-US" dirty="0"/>
              <a:t>Stiffness of the knee</a:t>
            </a:r>
          </a:p>
          <a:p>
            <a:pPr lvl="1"/>
            <a:r>
              <a:rPr lang="en-US" dirty="0"/>
              <a:t>Osteoarthritis</a:t>
            </a:r>
          </a:p>
        </p:txBody>
      </p:sp>
      <p:grpSp>
        <p:nvGrpSpPr>
          <p:cNvPr id="8" name="Group 7">
            <a:extLst>
              <a:ext uri="{FF2B5EF4-FFF2-40B4-BE49-F238E27FC236}">
                <a16:creationId xmlns:a16="http://schemas.microsoft.com/office/drawing/2014/main" id="{20E15B00-E4C1-8CD3-C2BD-DAAFEBE4F296}"/>
              </a:ext>
            </a:extLst>
          </p:cNvPr>
          <p:cNvGrpSpPr/>
          <p:nvPr/>
        </p:nvGrpSpPr>
        <p:grpSpPr>
          <a:xfrm>
            <a:off x="8663739" y="1268082"/>
            <a:ext cx="2690062" cy="4871940"/>
            <a:chOff x="7567125" y="1268082"/>
            <a:chExt cx="3786674" cy="6858000"/>
          </a:xfrm>
        </p:grpSpPr>
        <p:pic>
          <p:nvPicPr>
            <p:cNvPr id="6" name="Picture 4" descr="C:\Users\Toshiba\Downloads\fracture-medial-condyle-femur.jpg">
              <a:extLst>
                <a:ext uri="{FF2B5EF4-FFF2-40B4-BE49-F238E27FC236}">
                  <a16:creationId xmlns:a16="http://schemas.microsoft.com/office/drawing/2014/main" id="{458E84A6-3B74-62FE-A852-C58BD46614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06"/>
            <a:stretch/>
          </p:blipFill>
          <p:spPr bwMode="auto">
            <a:xfrm>
              <a:off x="7567126" y="1268082"/>
              <a:ext cx="3786673"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Users\Toshiba\Downloads\fracture-medial-condyle-femur.jpg">
              <a:extLst>
                <a:ext uri="{FF2B5EF4-FFF2-40B4-BE49-F238E27FC236}">
                  <a16:creationId xmlns:a16="http://schemas.microsoft.com/office/drawing/2014/main" id="{6353FDCA-FDD2-DFAC-435A-243A56A795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306"/>
            <a:stretch/>
          </p:blipFill>
          <p:spPr bwMode="auto">
            <a:xfrm>
              <a:off x="7567125" y="4697082"/>
              <a:ext cx="3786673"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54639867"/>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5BC48-471E-E818-E030-F9E8D86399D7}"/>
              </a:ext>
            </a:extLst>
          </p:cNvPr>
          <p:cNvSpPr>
            <a:spLocks noGrp="1"/>
          </p:cNvSpPr>
          <p:nvPr>
            <p:ph type="title"/>
          </p:nvPr>
        </p:nvSpPr>
        <p:spPr/>
        <p:txBody>
          <a:bodyPr/>
          <a:lstStyle/>
          <a:p>
            <a:r>
              <a:rPr lang="en-US" altLang="ar-JO" dirty="0"/>
              <a:t>Patellar fractures</a:t>
            </a:r>
            <a:endParaRPr lang="en-US" dirty="0"/>
          </a:p>
        </p:txBody>
      </p:sp>
      <p:sp>
        <p:nvSpPr>
          <p:cNvPr id="3" name="Content Placeholder 2">
            <a:extLst>
              <a:ext uri="{FF2B5EF4-FFF2-40B4-BE49-F238E27FC236}">
                <a16:creationId xmlns:a16="http://schemas.microsoft.com/office/drawing/2014/main" id="{9F28292C-0335-4063-88BC-10904D533DB7}"/>
              </a:ext>
            </a:extLst>
          </p:cNvPr>
          <p:cNvSpPr>
            <a:spLocks noGrp="1"/>
          </p:cNvSpPr>
          <p:nvPr>
            <p:ph idx="1"/>
          </p:nvPr>
        </p:nvSpPr>
        <p:spPr>
          <a:xfrm>
            <a:off x="838199" y="1268083"/>
            <a:ext cx="6486331" cy="4871938"/>
          </a:xfrm>
        </p:spPr>
        <p:txBody>
          <a:bodyPr>
            <a:normAutofit/>
          </a:bodyPr>
          <a:lstStyle/>
          <a:p>
            <a:r>
              <a:rPr lang="en-US" b="1" dirty="0"/>
              <a:t>Classification</a:t>
            </a:r>
            <a:r>
              <a:rPr lang="en-US" dirty="0"/>
              <a:t>:</a:t>
            </a:r>
            <a:r>
              <a:rPr lang="en-US" altLang="ar-JO" sz="2800" dirty="0"/>
              <a:t> 3 types</a:t>
            </a:r>
            <a:endParaRPr lang="en-US" dirty="0"/>
          </a:p>
          <a:p>
            <a:pPr lvl="1"/>
            <a:r>
              <a:rPr lang="en-US" dirty="0"/>
              <a:t>An undisplaced crack across the patella, which is probably due to direct blow</a:t>
            </a:r>
          </a:p>
          <a:p>
            <a:pPr lvl="1"/>
            <a:r>
              <a:rPr lang="en-US" dirty="0"/>
              <a:t>A comminuted or stellate fracture, due to a fall or a direct on the front of the knee</a:t>
            </a:r>
          </a:p>
          <a:p>
            <a:pPr lvl="1"/>
            <a:r>
              <a:rPr lang="en-US" dirty="0"/>
              <a:t>A transverse fracture with a gap between the fragments, this is an indication traction injury due to </a:t>
            </a:r>
            <a:r>
              <a:rPr lang="en-US" dirty="0">
                <a:solidFill>
                  <a:srgbClr val="FF0000"/>
                </a:solidFill>
              </a:rPr>
              <a:t>forced, passive flexion of the knee while the quadriceps muscle is contracted</a:t>
            </a:r>
          </a:p>
          <a:p>
            <a:r>
              <a:rPr lang="en-US" b="1" dirty="0"/>
              <a:t>Clinical features</a:t>
            </a:r>
            <a:endParaRPr lang="en-US" dirty="0"/>
          </a:p>
          <a:p>
            <a:pPr lvl="1"/>
            <a:r>
              <a:rPr lang="en-US" altLang="ar-JO" dirty="0"/>
              <a:t>The knee is painful &amp; swollen, sometimes the gap can be felt (loss of extension mechanism)</a:t>
            </a:r>
            <a:endParaRPr lang="en-US" dirty="0"/>
          </a:p>
        </p:txBody>
      </p:sp>
      <p:pic>
        <p:nvPicPr>
          <p:cNvPr id="4" name="Picture 4" descr="C:\Users\Toshiba\Downloads\download (3).jpg">
            <a:extLst>
              <a:ext uri="{FF2B5EF4-FFF2-40B4-BE49-F238E27FC236}">
                <a16:creationId xmlns:a16="http://schemas.microsoft.com/office/drawing/2014/main" id="{819B31F1-6C2F-E056-C760-74E10F18D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9514" y="1268083"/>
            <a:ext cx="3834285" cy="40410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5370949"/>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7A5DE-7F5C-B2FD-7994-D93AFA884DA5}"/>
              </a:ext>
            </a:extLst>
          </p:cNvPr>
          <p:cNvSpPr>
            <a:spLocks noGrp="1"/>
          </p:cNvSpPr>
          <p:nvPr>
            <p:ph type="title"/>
          </p:nvPr>
        </p:nvSpPr>
        <p:spPr/>
        <p:txBody>
          <a:bodyPr>
            <a:normAutofit/>
          </a:bodyPr>
          <a:lstStyle/>
          <a:p>
            <a:r>
              <a:rPr lang="en-US" sz="3400" dirty="0"/>
              <a:t>Most important factor to detect the mechanism of fracture</a:t>
            </a:r>
          </a:p>
        </p:txBody>
      </p:sp>
      <p:sp>
        <p:nvSpPr>
          <p:cNvPr id="3" name="Content Placeholder 2">
            <a:extLst>
              <a:ext uri="{FF2B5EF4-FFF2-40B4-BE49-F238E27FC236}">
                <a16:creationId xmlns:a16="http://schemas.microsoft.com/office/drawing/2014/main" id="{31610DE6-274B-CBEC-F279-1F67498CC1E3}"/>
              </a:ext>
            </a:extLst>
          </p:cNvPr>
          <p:cNvSpPr>
            <a:spLocks noGrp="1"/>
          </p:cNvSpPr>
          <p:nvPr>
            <p:ph idx="1"/>
          </p:nvPr>
        </p:nvSpPr>
        <p:spPr/>
        <p:txBody>
          <a:bodyPr/>
          <a:lstStyle/>
          <a:p>
            <a:r>
              <a:rPr lang="en-US" dirty="0"/>
              <a:t>Intact extensor mechanism</a:t>
            </a:r>
          </a:p>
          <a:p>
            <a:endParaRPr lang="en-US" dirty="0"/>
          </a:p>
        </p:txBody>
      </p:sp>
      <p:pic>
        <p:nvPicPr>
          <p:cNvPr id="5" name="object 4">
            <a:extLst>
              <a:ext uri="{FF2B5EF4-FFF2-40B4-BE49-F238E27FC236}">
                <a16:creationId xmlns:a16="http://schemas.microsoft.com/office/drawing/2014/main" id="{0645BD88-262F-270C-17A2-43EC8EDD2687}"/>
              </a:ext>
            </a:extLst>
          </p:cNvPr>
          <p:cNvPicPr>
            <a:picLocks noGrp="1"/>
          </p:cNvPicPr>
          <p:nvPr>
            <p:ph sz="half" idx="4294967295"/>
          </p:nvPr>
        </p:nvPicPr>
        <p:blipFill>
          <a:blip r:embed="rId2" cstate="print"/>
          <a:stretch>
            <a:fillRect/>
          </a:stretch>
        </p:blipFill>
        <p:spPr>
          <a:xfrm>
            <a:off x="7758113" y="1268082"/>
            <a:ext cx="3595687" cy="344487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7BCB372-BA63-4C16-4741-520B4DB15E0E}"/>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606721137"/>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FECC-C136-8123-1CD3-F33E0D070767}"/>
              </a:ext>
            </a:extLst>
          </p:cNvPr>
          <p:cNvSpPr>
            <a:spLocks noGrp="1"/>
          </p:cNvSpPr>
          <p:nvPr>
            <p:ph type="title"/>
          </p:nvPr>
        </p:nvSpPr>
        <p:spPr/>
        <p:txBody>
          <a:bodyPr>
            <a:normAutofit/>
          </a:bodyPr>
          <a:lstStyle/>
          <a:p>
            <a:r>
              <a:rPr lang="en-US" dirty="0"/>
              <a:t>Patellofemoral Dislocation – Risk factors</a:t>
            </a:r>
          </a:p>
        </p:txBody>
      </p:sp>
      <p:sp>
        <p:nvSpPr>
          <p:cNvPr id="3" name="Content Placeholder 2">
            <a:extLst>
              <a:ext uri="{FF2B5EF4-FFF2-40B4-BE49-F238E27FC236}">
                <a16:creationId xmlns:a16="http://schemas.microsoft.com/office/drawing/2014/main" id="{127D77C6-F7C4-DD28-FED5-056E101E2AAB}"/>
              </a:ext>
            </a:extLst>
          </p:cNvPr>
          <p:cNvSpPr>
            <a:spLocks noGrp="1"/>
          </p:cNvSpPr>
          <p:nvPr>
            <p:ph idx="1"/>
          </p:nvPr>
        </p:nvSpPr>
        <p:spPr/>
        <p:txBody>
          <a:bodyPr>
            <a:normAutofit lnSpcReduction="10000"/>
          </a:bodyPr>
          <a:lstStyle/>
          <a:p>
            <a:r>
              <a:rPr lang="en-US" b="1" dirty="0"/>
              <a:t>General factors</a:t>
            </a:r>
          </a:p>
          <a:p>
            <a:pPr lvl="1"/>
            <a:r>
              <a:rPr lang="en-US" dirty="0"/>
              <a:t>ligamentous laxity (Ehlers-Danlos syndrome)</a:t>
            </a:r>
          </a:p>
          <a:p>
            <a:pPr lvl="1"/>
            <a:r>
              <a:rPr lang="en-US" dirty="0"/>
              <a:t>Previous patellar instability event      </a:t>
            </a:r>
          </a:p>
          <a:p>
            <a:pPr lvl="1"/>
            <a:r>
              <a:rPr lang="en-US" dirty="0"/>
              <a:t>"miserable malalignment syndrome" (a term named for the 3 anatomic characteristics that lead to an increased Q angle )</a:t>
            </a:r>
          </a:p>
          <a:p>
            <a:pPr lvl="2"/>
            <a:r>
              <a:rPr lang="en-US" sz="2200" dirty="0"/>
              <a:t>femoral anteversion</a:t>
            </a:r>
          </a:p>
          <a:p>
            <a:pPr lvl="2"/>
            <a:r>
              <a:rPr lang="en-US" sz="2200" dirty="0"/>
              <a:t>genu </a:t>
            </a:r>
            <a:r>
              <a:rPr lang="en-US" sz="2200" dirty="0" err="1"/>
              <a:t>valgum</a:t>
            </a:r>
            <a:endParaRPr lang="en-US" sz="2200" dirty="0"/>
          </a:p>
          <a:p>
            <a:pPr lvl="2"/>
            <a:r>
              <a:rPr lang="en-US" sz="2200" dirty="0"/>
              <a:t>external tibial torsion / pronated feet</a:t>
            </a:r>
          </a:p>
          <a:p>
            <a:r>
              <a:rPr lang="en-US" b="1" dirty="0"/>
              <a:t>Anatomical factors</a:t>
            </a:r>
          </a:p>
          <a:p>
            <a:pPr lvl="1"/>
            <a:r>
              <a:rPr lang="en-US" dirty="0"/>
              <a:t>patella </a:t>
            </a:r>
            <a:r>
              <a:rPr lang="en-US" dirty="0" err="1"/>
              <a:t>alta</a:t>
            </a:r>
            <a:r>
              <a:rPr lang="en-US" dirty="0"/>
              <a:t> causes patella to not articulate with sulcus, losing its constraint effects</a:t>
            </a:r>
          </a:p>
          <a:p>
            <a:pPr lvl="1"/>
            <a:r>
              <a:rPr lang="en-US" dirty="0"/>
              <a:t>trochlear dysplasia</a:t>
            </a:r>
          </a:p>
          <a:p>
            <a:pPr lvl="1"/>
            <a:r>
              <a:rPr lang="en-US" dirty="0"/>
              <a:t>lateral femoral condyle hypoplasia</a:t>
            </a:r>
          </a:p>
        </p:txBody>
      </p:sp>
    </p:spTree>
    <p:extLst>
      <p:ext uri="{BB962C8B-B14F-4D97-AF65-F5344CB8AC3E}">
        <p14:creationId xmlns:p14="http://schemas.microsoft.com/office/powerpoint/2010/main" val="2901627006"/>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85566-AB7E-2E6F-D345-08A5D552CFB8}"/>
              </a:ext>
            </a:extLst>
          </p:cNvPr>
          <p:cNvSpPr>
            <a:spLocks noGrp="1"/>
          </p:cNvSpPr>
          <p:nvPr>
            <p:ph type="title"/>
          </p:nvPr>
        </p:nvSpPr>
        <p:spPr/>
        <p:txBody>
          <a:bodyPr/>
          <a:lstStyle/>
          <a:p>
            <a:r>
              <a:rPr lang="en-US" dirty="0"/>
              <a:t>Patellofemoral Dislocation</a:t>
            </a:r>
          </a:p>
        </p:txBody>
      </p:sp>
      <p:sp>
        <p:nvSpPr>
          <p:cNvPr id="3" name="Content Placeholder 2">
            <a:extLst>
              <a:ext uri="{FF2B5EF4-FFF2-40B4-BE49-F238E27FC236}">
                <a16:creationId xmlns:a16="http://schemas.microsoft.com/office/drawing/2014/main" id="{2521F068-D8CE-F409-A716-A0932B42AA18}"/>
              </a:ext>
            </a:extLst>
          </p:cNvPr>
          <p:cNvSpPr>
            <a:spLocks noGrp="1"/>
          </p:cNvSpPr>
          <p:nvPr>
            <p:ph idx="1"/>
          </p:nvPr>
        </p:nvSpPr>
        <p:spPr>
          <a:xfrm>
            <a:off x="838200" y="1268082"/>
            <a:ext cx="10515600" cy="5120640"/>
          </a:xfrm>
        </p:spPr>
        <p:txBody>
          <a:bodyPr>
            <a:normAutofit lnSpcReduction="10000"/>
          </a:bodyPr>
          <a:lstStyle/>
          <a:p>
            <a:pPr fontAlgn="base"/>
            <a:r>
              <a:rPr lang="en-US" sz="2800" b="1" dirty="0">
                <a:solidFill>
                  <a:schemeClr val="tx2"/>
                </a:solidFill>
              </a:rPr>
              <a:t>Mechanism of injury</a:t>
            </a:r>
            <a:endParaRPr lang="en-US" dirty="0"/>
          </a:p>
          <a:p>
            <a:pPr lvl="1" fontAlgn="base"/>
            <a:r>
              <a:rPr lang="en-US" dirty="0"/>
              <a:t>Noncontact twisting injury with the knee extended and foot externally rotated</a:t>
            </a:r>
          </a:p>
          <a:p>
            <a:pPr lvl="2" fontAlgn="base"/>
            <a:r>
              <a:rPr lang="en-US" sz="2400" dirty="0"/>
              <a:t>Patient will usually reflexively contract quadriceps thereby reducing the patella</a:t>
            </a:r>
          </a:p>
          <a:p>
            <a:pPr lvl="1" fontAlgn="base"/>
            <a:r>
              <a:rPr lang="en-US" dirty="0"/>
              <a:t>Direct blow: </a:t>
            </a:r>
            <a:r>
              <a:rPr lang="en-US" sz="2400" dirty="0"/>
              <a:t>less common</a:t>
            </a:r>
          </a:p>
          <a:p>
            <a:pPr lvl="2" fontAlgn="base"/>
            <a:r>
              <a:rPr lang="en-US" sz="2400" dirty="0"/>
              <a:t>Ex. Knee to knee collision in basketball, or football helmet to side of knee</a:t>
            </a:r>
          </a:p>
          <a:p>
            <a:r>
              <a:rPr lang="en-US" sz="2800" b="1" dirty="0">
                <a:solidFill>
                  <a:schemeClr val="tx2"/>
                </a:solidFill>
              </a:rPr>
              <a:t>Symptoms</a:t>
            </a:r>
          </a:p>
          <a:p>
            <a:pPr lvl="1"/>
            <a:r>
              <a:rPr lang="en-US" dirty="0"/>
              <a:t>Complaints of instability, anterior knee pain</a:t>
            </a:r>
          </a:p>
          <a:p>
            <a:r>
              <a:rPr lang="en-US" altLang="en-US" sz="2800" b="1" dirty="0">
                <a:solidFill>
                  <a:schemeClr val="tx2"/>
                </a:solidFill>
                <a:cs typeface="Arial" panose="020B0604020202020204" pitchFamily="34" charset="0"/>
              </a:rPr>
              <a:t>Physical exam</a:t>
            </a:r>
            <a:r>
              <a:rPr lang="en-US" altLang="en-US" sz="1400" dirty="0">
                <a:solidFill>
                  <a:schemeClr val="tx1"/>
                </a:solidFill>
                <a:cs typeface="Arial" panose="020B0604020202020204" pitchFamily="34" charset="0"/>
              </a:rPr>
              <a:t> </a:t>
            </a:r>
          </a:p>
          <a:p>
            <a:pPr lvl="1"/>
            <a:r>
              <a:rPr lang="en-US" dirty="0"/>
              <a:t>Acute dislocation usually associated with a large hemarthrosis </a:t>
            </a:r>
          </a:p>
          <a:p>
            <a:pPr lvl="1"/>
            <a:r>
              <a:rPr lang="en-US" dirty="0"/>
              <a:t>Medial sided tenderness (over MPFL)</a:t>
            </a:r>
          </a:p>
          <a:p>
            <a:pPr lvl="1"/>
            <a:r>
              <a:rPr lang="en-US" dirty="0"/>
              <a:t>Patellar apprehension (passive lateral translation results in guarding and a sense of apprehension)</a:t>
            </a:r>
          </a:p>
        </p:txBody>
      </p:sp>
    </p:spTree>
    <p:extLst>
      <p:ext uri="{BB962C8B-B14F-4D97-AF65-F5344CB8AC3E}">
        <p14:creationId xmlns:p14="http://schemas.microsoft.com/office/powerpoint/2010/main" val="3595407859"/>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D25E5-D90E-900B-079C-7D4B559150D5}"/>
              </a:ext>
            </a:extLst>
          </p:cNvPr>
          <p:cNvSpPr>
            <a:spLocks noGrp="1"/>
          </p:cNvSpPr>
          <p:nvPr>
            <p:ph type="title"/>
          </p:nvPr>
        </p:nvSpPr>
        <p:spPr/>
        <p:txBody>
          <a:bodyPr/>
          <a:lstStyle/>
          <a:p>
            <a:r>
              <a:rPr lang="en-US" dirty="0"/>
              <a:t>Patellofemoral Dislocation</a:t>
            </a:r>
          </a:p>
        </p:txBody>
      </p:sp>
      <p:sp>
        <p:nvSpPr>
          <p:cNvPr id="3" name="Content Placeholder 2">
            <a:extLst>
              <a:ext uri="{FF2B5EF4-FFF2-40B4-BE49-F238E27FC236}">
                <a16:creationId xmlns:a16="http://schemas.microsoft.com/office/drawing/2014/main" id="{EF7FFF6D-2748-9EC4-FC24-5608F886BE80}"/>
              </a:ext>
            </a:extLst>
          </p:cNvPr>
          <p:cNvSpPr>
            <a:spLocks noGrp="1"/>
          </p:cNvSpPr>
          <p:nvPr>
            <p:ph idx="1"/>
          </p:nvPr>
        </p:nvSpPr>
        <p:spPr>
          <a:xfrm>
            <a:off x="838199" y="1268082"/>
            <a:ext cx="6029131" cy="4871938"/>
          </a:xfrm>
        </p:spPr>
        <p:txBody>
          <a:bodyPr>
            <a:normAutofit/>
          </a:bodyPr>
          <a:lstStyle/>
          <a:p>
            <a:r>
              <a:rPr lang="en-US" sz="2800" b="1" dirty="0">
                <a:solidFill>
                  <a:schemeClr val="tx2"/>
                </a:solidFill>
              </a:rPr>
              <a:t>Imaging</a:t>
            </a:r>
            <a:r>
              <a:rPr lang="en-US" sz="2800" dirty="0">
                <a:solidFill>
                  <a:schemeClr val="tx2"/>
                </a:solidFill>
              </a:rPr>
              <a:t>: </a:t>
            </a:r>
            <a:r>
              <a:rPr lang="en-US" dirty="0"/>
              <a:t>X- ray</a:t>
            </a:r>
            <a:endParaRPr lang="en-US" b="1" dirty="0"/>
          </a:p>
          <a:p>
            <a:r>
              <a:rPr lang="en-US" b="1" dirty="0"/>
              <a:t>Treatment</a:t>
            </a:r>
          </a:p>
          <a:p>
            <a:pPr lvl="1"/>
            <a:r>
              <a:rPr lang="en-US" dirty="0"/>
              <a:t>Nonoperative: (NSAIDS, activity modification, and physical therapy)</a:t>
            </a:r>
          </a:p>
          <a:p>
            <a:pPr lvl="1"/>
            <a:r>
              <a:rPr lang="en-US" dirty="0"/>
              <a:t>Operative</a:t>
            </a:r>
          </a:p>
          <a:p>
            <a:pPr lvl="2"/>
            <a:r>
              <a:rPr lang="en-US" sz="2400" dirty="0"/>
              <a:t>MPFL repair</a:t>
            </a:r>
          </a:p>
          <a:p>
            <a:pPr lvl="2"/>
            <a:r>
              <a:rPr lang="en-US" sz="2400" dirty="0"/>
              <a:t>MPFL reconstruction with autograft vs allograft</a:t>
            </a:r>
          </a:p>
          <a:p>
            <a:pPr lvl="2"/>
            <a:r>
              <a:rPr lang="en-US" sz="2400" dirty="0"/>
              <a:t>Fulkerson-type osteotomy (anterior and medial tibial tubercle transfer)</a:t>
            </a:r>
          </a:p>
          <a:p>
            <a:pPr lvl="2"/>
            <a:r>
              <a:rPr lang="en-US" sz="2400" dirty="0"/>
              <a:t>lateral release</a:t>
            </a:r>
          </a:p>
          <a:p>
            <a:pPr lvl="2"/>
            <a:r>
              <a:rPr lang="en-US" sz="2400" dirty="0" err="1"/>
              <a:t>trochleoplasty</a:t>
            </a:r>
            <a:endParaRPr lang="en-US" sz="2400" dirty="0"/>
          </a:p>
          <a:p>
            <a:pPr lvl="1"/>
            <a:endParaRPr lang="en-US" dirty="0"/>
          </a:p>
        </p:txBody>
      </p:sp>
      <p:pic>
        <p:nvPicPr>
          <p:cNvPr id="4" name="Picture 2" descr="Patellar dislocation | Radiology Case | Radiopaedia.org">
            <a:extLst>
              <a:ext uri="{FF2B5EF4-FFF2-40B4-BE49-F238E27FC236}">
                <a16:creationId xmlns:a16="http://schemas.microsoft.com/office/drawing/2014/main" id="{D96369D9-8AFE-F728-371A-97B6D29633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67" t="18042"/>
          <a:stretch/>
        </p:blipFill>
        <p:spPr bwMode="auto">
          <a:xfrm>
            <a:off x="7165910" y="1268082"/>
            <a:ext cx="4187890" cy="2758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atellar dislocation - Wikipedia">
            <a:extLst>
              <a:ext uri="{FF2B5EF4-FFF2-40B4-BE49-F238E27FC236}">
                <a16:creationId xmlns:a16="http://schemas.microsoft.com/office/drawing/2014/main" id="{658129FC-39F3-82F5-2465-DEB5E7BD43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9600" y="2743129"/>
            <a:ext cx="2800509" cy="3630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443658"/>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Republicans Push Back on Choice Online Act: Progressive Agenda Will Break  Internet - Iowa Field Report">
            <a:extLst>
              <a:ext uri="{FF2B5EF4-FFF2-40B4-BE49-F238E27FC236}">
                <a16:creationId xmlns:a16="http://schemas.microsoft.com/office/drawing/2014/main" id="{DBC28464-ED05-DDD8-86DD-3F3FDC6DE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9763"/>
            <a:ext cx="12192000" cy="557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1984"/>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6FC03-D6E2-8AC8-401C-F082BAEE5F86}"/>
              </a:ext>
            </a:extLst>
          </p:cNvPr>
          <p:cNvSpPr>
            <a:spLocks noGrp="1"/>
          </p:cNvSpPr>
          <p:nvPr>
            <p:ph type="title"/>
          </p:nvPr>
        </p:nvSpPr>
        <p:spPr/>
        <p:txBody>
          <a:bodyPr>
            <a:normAutofit/>
          </a:bodyPr>
          <a:lstStyle/>
          <a:p>
            <a:r>
              <a:rPr lang="en-US" sz="4400" spc="-30" dirty="0"/>
              <a:t>Patient </a:t>
            </a:r>
            <a:r>
              <a:rPr lang="en-US" sz="4400" spc="-5" dirty="0"/>
              <a:t>with </a:t>
            </a:r>
            <a:r>
              <a:rPr lang="en-US" sz="4400" spc="-15" dirty="0"/>
              <a:t>recurrent patellar </a:t>
            </a:r>
            <a:r>
              <a:rPr lang="en-US" sz="4400" spc="-890" dirty="0"/>
              <a:t> </a:t>
            </a:r>
            <a:r>
              <a:rPr lang="en-US" sz="4400" spc="-10" dirty="0"/>
              <a:t>dislocation</a:t>
            </a:r>
            <a:endParaRPr lang="en-US" dirty="0"/>
          </a:p>
        </p:txBody>
      </p:sp>
      <p:sp>
        <p:nvSpPr>
          <p:cNvPr id="3" name="Content Placeholder 2">
            <a:extLst>
              <a:ext uri="{FF2B5EF4-FFF2-40B4-BE49-F238E27FC236}">
                <a16:creationId xmlns:a16="http://schemas.microsoft.com/office/drawing/2014/main" id="{D087F9E2-8CAF-7E44-9BC6-E0F2095D3ACB}"/>
              </a:ext>
            </a:extLst>
          </p:cNvPr>
          <p:cNvSpPr>
            <a:spLocks noGrp="1"/>
          </p:cNvSpPr>
          <p:nvPr>
            <p:ph idx="1"/>
          </p:nvPr>
        </p:nvSpPr>
        <p:spPr>
          <a:xfrm>
            <a:off x="838200" y="1305026"/>
            <a:ext cx="6766560" cy="4561905"/>
          </a:xfrm>
        </p:spPr>
        <p:txBody>
          <a:bodyPr>
            <a:normAutofit/>
          </a:bodyPr>
          <a:lstStyle/>
          <a:p>
            <a:pPr marL="0" indent="0">
              <a:buNone/>
            </a:pPr>
            <a:r>
              <a:rPr lang="en-US" sz="3200" b="1" spc="-5" dirty="0"/>
              <a:t>How</a:t>
            </a:r>
            <a:r>
              <a:rPr lang="en-US" sz="3200" b="1" spc="-30" dirty="0"/>
              <a:t> </a:t>
            </a:r>
            <a:r>
              <a:rPr lang="en-US" sz="3200" b="1" dirty="0"/>
              <a:t>do</a:t>
            </a:r>
            <a:r>
              <a:rPr lang="en-US" sz="3200" b="1" spc="-25" dirty="0"/>
              <a:t> </a:t>
            </a:r>
            <a:r>
              <a:rPr lang="en-US" sz="3200" b="1" spc="-10" dirty="0"/>
              <a:t>you</a:t>
            </a:r>
            <a:r>
              <a:rPr lang="en-US" sz="3200" b="1" spc="-20" dirty="0"/>
              <a:t> </a:t>
            </a:r>
            <a:r>
              <a:rPr lang="en-US" sz="3200" b="1" spc="-25" dirty="0"/>
              <a:t>test </a:t>
            </a:r>
            <a:r>
              <a:rPr lang="en-US" sz="3200" b="1" dirty="0"/>
              <a:t>it</a:t>
            </a:r>
          </a:p>
          <a:p>
            <a:r>
              <a:rPr lang="en-US" sz="3200" spc="-70" dirty="0">
                <a:latin typeface="Calibri"/>
                <a:cs typeface="Calibri"/>
              </a:rPr>
              <a:t>Anterior drawer test</a:t>
            </a:r>
          </a:p>
          <a:p>
            <a:r>
              <a:rPr lang="en-US" sz="3200" spc="-70" dirty="0">
                <a:latin typeface="Calibri"/>
                <a:cs typeface="Calibri"/>
              </a:rPr>
              <a:t>Cross over test</a:t>
            </a:r>
          </a:p>
          <a:p>
            <a:r>
              <a:rPr lang="en-US" sz="3200" spc="-70" dirty="0">
                <a:solidFill>
                  <a:srgbClr val="FF0000"/>
                </a:solidFill>
                <a:latin typeface="Calibri"/>
                <a:cs typeface="Calibri"/>
              </a:rPr>
              <a:t>Patellar apprehension test</a:t>
            </a:r>
          </a:p>
          <a:p>
            <a:r>
              <a:rPr lang="en-US" sz="3200" spc="-70" dirty="0" err="1">
                <a:latin typeface="Calibri"/>
                <a:cs typeface="Calibri"/>
              </a:rPr>
              <a:t>Apply’s</a:t>
            </a:r>
            <a:r>
              <a:rPr lang="en-US" sz="3200" spc="-70" dirty="0">
                <a:latin typeface="Calibri"/>
                <a:cs typeface="Calibri"/>
              </a:rPr>
              <a:t> test</a:t>
            </a:r>
          </a:p>
          <a:p>
            <a:r>
              <a:rPr lang="en-US" sz="3200" spc="-70" dirty="0">
                <a:latin typeface="Calibri"/>
                <a:cs typeface="Calibri"/>
              </a:rPr>
              <a:t>Lachman test</a:t>
            </a:r>
          </a:p>
          <a:p>
            <a:endParaRPr lang="en-US" sz="3200" dirty="0"/>
          </a:p>
        </p:txBody>
      </p:sp>
      <p:pic>
        <p:nvPicPr>
          <p:cNvPr id="5" name="object 4">
            <a:extLst>
              <a:ext uri="{FF2B5EF4-FFF2-40B4-BE49-F238E27FC236}">
                <a16:creationId xmlns:a16="http://schemas.microsoft.com/office/drawing/2014/main" id="{26D9D015-CFB4-3C09-3FBE-2B4DFFE91B34}"/>
              </a:ext>
            </a:extLst>
          </p:cNvPr>
          <p:cNvPicPr>
            <a:picLocks noGrp="1"/>
          </p:cNvPicPr>
          <p:nvPr>
            <p:ph sz="half" idx="2"/>
          </p:nvPr>
        </p:nvPicPr>
        <p:blipFill>
          <a:blip r:embed="rId2" cstate="print"/>
          <a:stretch>
            <a:fillRect/>
          </a:stretch>
        </p:blipFill>
        <p:spPr>
          <a:xfrm>
            <a:off x="7954823" y="1305026"/>
            <a:ext cx="3200000" cy="4561905"/>
          </a:xfrm>
          <a:prstGeom prst="rect">
            <a:avLst/>
          </a:prstGeom>
        </p:spPr>
      </p:pic>
      <p:sp>
        <p:nvSpPr>
          <p:cNvPr id="6" name="TextBox 5">
            <a:extLst>
              <a:ext uri="{FF2B5EF4-FFF2-40B4-BE49-F238E27FC236}">
                <a16:creationId xmlns:a16="http://schemas.microsoft.com/office/drawing/2014/main" id="{9761099B-30D6-FAC7-37FB-4881357C4310}"/>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682122329"/>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756412-F695-B4CA-677C-1D9384F7F6DA}"/>
              </a:ext>
            </a:extLst>
          </p:cNvPr>
          <p:cNvSpPr>
            <a:spLocks noGrp="1"/>
          </p:cNvSpPr>
          <p:nvPr>
            <p:ph type="title"/>
          </p:nvPr>
        </p:nvSpPr>
        <p:spPr/>
        <p:txBody>
          <a:bodyPr/>
          <a:lstStyle/>
          <a:p>
            <a:r>
              <a:rPr lang="en-US" dirty="0"/>
              <a:t>Patellofemoral Dislocation</a:t>
            </a:r>
          </a:p>
        </p:txBody>
      </p:sp>
      <p:sp>
        <p:nvSpPr>
          <p:cNvPr id="3" name="Content Placeholder 2">
            <a:extLst>
              <a:ext uri="{FF2B5EF4-FFF2-40B4-BE49-F238E27FC236}">
                <a16:creationId xmlns:a16="http://schemas.microsoft.com/office/drawing/2014/main" id="{EBEF151C-1EFF-9AB2-6BD5-420ECF785CA1}"/>
              </a:ext>
            </a:extLst>
          </p:cNvPr>
          <p:cNvSpPr>
            <a:spLocks noGrp="1"/>
          </p:cNvSpPr>
          <p:nvPr>
            <p:ph idx="1"/>
          </p:nvPr>
        </p:nvSpPr>
        <p:spPr>
          <a:xfrm>
            <a:off x="838200" y="1268082"/>
            <a:ext cx="10515600" cy="4937760"/>
          </a:xfrm>
        </p:spPr>
        <p:txBody>
          <a:bodyPr>
            <a:normAutofit/>
          </a:bodyPr>
          <a:lstStyle/>
          <a:p>
            <a:r>
              <a:rPr lang="en-US" b="1" dirty="0"/>
              <a:t>What test can be used to diagnose this injury ?</a:t>
            </a:r>
            <a:endParaRPr lang="en-US" sz="2800" b="1" spc="-70" dirty="0">
              <a:latin typeface="Calibri"/>
              <a:cs typeface="Calibri"/>
            </a:endParaRPr>
          </a:p>
          <a:p>
            <a:pPr marL="914400" lvl="1" indent="-457200">
              <a:buFont typeface="+mj-lt"/>
              <a:buAutoNum type="alphaLcPeriod"/>
            </a:pPr>
            <a:r>
              <a:rPr lang="en-US" spc="-70" dirty="0">
                <a:latin typeface="Calibri"/>
                <a:cs typeface="Calibri"/>
              </a:rPr>
              <a:t>Anterior drawer test</a:t>
            </a:r>
          </a:p>
          <a:p>
            <a:pPr marL="914400" lvl="1" indent="-457200">
              <a:buFont typeface="+mj-lt"/>
              <a:buAutoNum type="alphaLcPeriod"/>
            </a:pPr>
            <a:r>
              <a:rPr lang="en-US" spc="-70" dirty="0">
                <a:latin typeface="Calibri"/>
                <a:cs typeface="Calibri"/>
              </a:rPr>
              <a:t>Cross over test</a:t>
            </a:r>
          </a:p>
          <a:p>
            <a:pPr marL="914400" lvl="1" indent="-457200">
              <a:buFont typeface="+mj-lt"/>
              <a:buAutoNum type="alphaLcPeriod"/>
            </a:pPr>
            <a:r>
              <a:rPr lang="en-US" spc="-70" dirty="0">
                <a:solidFill>
                  <a:srgbClr val="FF0000"/>
                </a:solidFill>
                <a:latin typeface="Calibri"/>
                <a:cs typeface="Calibri"/>
              </a:rPr>
              <a:t>Patellar apprehension test</a:t>
            </a:r>
          </a:p>
          <a:p>
            <a:pPr marL="914400" lvl="1" indent="-457200">
              <a:buFont typeface="+mj-lt"/>
              <a:buAutoNum type="alphaLcPeriod"/>
            </a:pPr>
            <a:r>
              <a:rPr lang="en-US" spc="-70" dirty="0" err="1">
                <a:latin typeface="Calibri"/>
                <a:cs typeface="Calibri"/>
              </a:rPr>
              <a:t>Apply’s</a:t>
            </a:r>
            <a:r>
              <a:rPr lang="en-US" spc="-70" dirty="0">
                <a:latin typeface="Calibri"/>
                <a:cs typeface="Calibri"/>
              </a:rPr>
              <a:t> test</a:t>
            </a:r>
          </a:p>
          <a:p>
            <a:pPr marL="914400" lvl="1" indent="-457200">
              <a:buFont typeface="+mj-lt"/>
              <a:buAutoNum type="alphaLcPeriod"/>
            </a:pPr>
            <a:r>
              <a:rPr lang="en-US" spc="-70" dirty="0">
                <a:latin typeface="Calibri"/>
                <a:cs typeface="Calibri"/>
              </a:rPr>
              <a:t>Lachman test</a:t>
            </a:r>
          </a:p>
          <a:p>
            <a:r>
              <a:rPr lang="en-US" sz="2800" b="1" dirty="0"/>
              <a:t>All the following are risk factors for this condition EXCEPT:</a:t>
            </a:r>
          </a:p>
          <a:p>
            <a:pPr marL="914400" lvl="1" indent="-457200">
              <a:buFont typeface="+mj-lt"/>
              <a:buAutoNum type="alphaLcPeriod"/>
            </a:pPr>
            <a:r>
              <a:rPr lang="en-US" sz="2400" spc="-10" dirty="0">
                <a:solidFill>
                  <a:srgbClr val="FF0000"/>
                </a:solidFill>
                <a:latin typeface="Calibri"/>
                <a:cs typeface="Calibri"/>
              </a:rPr>
              <a:t>Genu</a:t>
            </a:r>
            <a:r>
              <a:rPr lang="en-US" sz="2400" spc="15" dirty="0">
                <a:solidFill>
                  <a:srgbClr val="FF0000"/>
                </a:solidFill>
                <a:latin typeface="Calibri"/>
                <a:cs typeface="Calibri"/>
              </a:rPr>
              <a:t> </a:t>
            </a:r>
            <a:r>
              <a:rPr lang="en-US" sz="2400" spc="-15" dirty="0">
                <a:solidFill>
                  <a:srgbClr val="FF0000"/>
                </a:solidFill>
                <a:latin typeface="Calibri"/>
                <a:cs typeface="Calibri"/>
              </a:rPr>
              <a:t>varus</a:t>
            </a:r>
            <a:r>
              <a:rPr lang="en-US" sz="2400" spc="50" dirty="0">
                <a:solidFill>
                  <a:srgbClr val="FF0000"/>
                </a:solidFill>
                <a:latin typeface="Calibri"/>
                <a:cs typeface="Calibri"/>
              </a:rPr>
              <a:t> </a:t>
            </a:r>
            <a:r>
              <a:rPr lang="en-US" sz="2400" spc="-15" dirty="0">
                <a:solidFill>
                  <a:srgbClr val="FF0000"/>
                </a:solidFill>
                <a:latin typeface="Calibri"/>
                <a:cs typeface="Calibri"/>
              </a:rPr>
              <a:t>(genu</a:t>
            </a:r>
            <a:r>
              <a:rPr lang="en-US" sz="2400" spc="30" dirty="0">
                <a:solidFill>
                  <a:srgbClr val="FF0000"/>
                </a:solidFill>
                <a:latin typeface="Calibri"/>
                <a:cs typeface="Calibri"/>
              </a:rPr>
              <a:t> </a:t>
            </a:r>
            <a:r>
              <a:rPr lang="en-US" sz="2400" spc="-10" dirty="0">
                <a:solidFill>
                  <a:srgbClr val="FF0000"/>
                </a:solidFill>
                <a:latin typeface="Calibri"/>
                <a:cs typeface="Calibri"/>
              </a:rPr>
              <a:t>valgus</a:t>
            </a:r>
            <a:r>
              <a:rPr lang="en-US" sz="2400" spc="10" dirty="0">
                <a:solidFill>
                  <a:srgbClr val="FF0000"/>
                </a:solidFill>
                <a:latin typeface="Calibri"/>
                <a:cs typeface="Calibri"/>
              </a:rPr>
              <a:t> </a:t>
            </a:r>
            <a:r>
              <a:rPr lang="en-US" sz="2400" spc="-5" dirty="0">
                <a:solidFill>
                  <a:srgbClr val="FF0000"/>
                </a:solidFill>
                <a:latin typeface="Calibri"/>
                <a:cs typeface="Calibri"/>
              </a:rPr>
              <a:t>is</a:t>
            </a:r>
            <a:r>
              <a:rPr lang="en-US" sz="2400" spc="10" dirty="0">
                <a:solidFill>
                  <a:srgbClr val="FF0000"/>
                </a:solidFill>
                <a:latin typeface="Calibri"/>
                <a:cs typeface="Calibri"/>
              </a:rPr>
              <a:t> </a:t>
            </a:r>
            <a:r>
              <a:rPr lang="en-US" sz="2400" dirty="0">
                <a:solidFill>
                  <a:srgbClr val="FF0000"/>
                </a:solidFill>
                <a:latin typeface="Calibri"/>
                <a:cs typeface="Calibri"/>
              </a:rPr>
              <a:t>the</a:t>
            </a:r>
            <a:r>
              <a:rPr lang="en-US" sz="2400" spc="-15" dirty="0">
                <a:solidFill>
                  <a:srgbClr val="FF0000"/>
                </a:solidFill>
                <a:latin typeface="Calibri"/>
                <a:cs typeface="Calibri"/>
              </a:rPr>
              <a:t> </a:t>
            </a:r>
            <a:r>
              <a:rPr lang="en-US" sz="2400" spc="-5" dirty="0">
                <a:solidFill>
                  <a:srgbClr val="FF0000"/>
                </a:solidFill>
                <a:latin typeface="Calibri"/>
                <a:cs typeface="Calibri"/>
              </a:rPr>
              <a:t>risk</a:t>
            </a:r>
            <a:r>
              <a:rPr lang="en-US" sz="2400" spc="30" dirty="0">
                <a:solidFill>
                  <a:srgbClr val="FF0000"/>
                </a:solidFill>
                <a:latin typeface="Calibri"/>
                <a:cs typeface="Calibri"/>
              </a:rPr>
              <a:t> </a:t>
            </a:r>
            <a:r>
              <a:rPr lang="en-US" sz="2400" spc="-20" dirty="0">
                <a:solidFill>
                  <a:srgbClr val="FF0000"/>
                </a:solidFill>
                <a:latin typeface="Calibri"/>
                <a:cs typeface="Calibri"/>
              </a:rPr>
              <a:t>factor)</a:t>
            </a:r>
            <a:endParaRPr lang="en-US" dirty="0">
              <a:solidFill>
                <a:srgbClr val="FF0000"/>
              </a:solidFill>
            </a:endParaRPr>
          </a:p>
          <a:p>
            <a:pPr marL="914400" lvl="1" indent="-457200">
              <a:buFont typeface="+mj-lt"/>
              <a:buAutoNum type="alphaLcPeriod"/>
            </a:pPr>
            <a:r>
              <a:rPr lang="en-US" spc="-70" dirty="0">
                <a:solidFill>
                  <a:srgbClr val="002060"/>
                </a:solidFill>
                <a:latin typeface="Calibri"/>
                <a:cs typeface="Calibri"/>
              </a:rPr>
              <a:t>Femoral anteversion</a:t>
            </a:r>
          </a:p>
          <a:p>
            <a:pPr marL="914400" lvl="1" indent="-457200">
              <a:buFont typeface="+mj-lt"/>
              <a:buAutoNum type="alphaLcPeriod"/>
            </a:pPr>
            <a:r>
              <a:rPr lang="en-US" spc="-70" dirty="0">
                <a:solidFill>
                  <a:srgbClr val="002060"/>
                </a:solidFill>
                <a:latin typeface="Calibri"/>
                <a:cs typeface="Calibri"/>
              </a:rPr>
              <a:t>External tibial torsion / pronated feet</a:t>
            </a:r>
          </a:p>
          <a:p>
            <a:pPr marL="914400" lvl="1" indent="-457200">
              <a:buFont typeface="+mj-lt"/>
              <a:buAutoNum type="alphaLcPeriod"/>
            </a:pPr>
            <a:r>
              <a:rPr lang="en-US" spc="-70" dirty="0">
                <a:solidFill>
                  <a:srgbClr val="002060"/>
                </a:solidFill>
                <a:latin typeface="Calibri"/>
                <a:cs typeface="Calibri"/>
              </a:rPr>
              <a:t>Trochlear dysplasia</a:t>
            </a:r>
          </a:p>
          <a:p>
            <a:pPr marL="914400" lvl="1" indent="-457200">
              <a:buFont typeface="+mj-lt"/>
              <a:buAutoNum type="alphaLcPeriod"/>
            </a:pPr>
            <a:r>
              <a:rPr lang="en-US" spc="-70" dirty="0">
                <a:solidFill>
                  <a:srgbClr val="002060"/>
                </a:solidFill>
                <a:latin typeface="Calibri"/>
                <a:cs typeface="Calibri"/>
              </a:rPr>
              <a:t>Lateral femoral condyle hypoplasia</a:t>
            </a:r>
          </a:p>
        </p:txBody>
      </p:sp>
      <p:sp>
        <p:nvSpPr>
          <p:cNvPr id="9" name="TextBox 8">
            <a:extLst>
              <a:ext uri="{FF2B5EF4-FFF2-40B4-BE49-F238E27FC236}">
                <a16:creationId xmlns:a16="http://schemas.microsoft.com/office/drawing/2014/main" id="{D37CB052-196F-6239-E998-3927B005E105}"/>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11" name="object 4">
            <a:extLst>
              <a:ext uri="{FF2B5EF4-FFF2-40B4-BE49-F238E27FC236}">
                <a16:creationId xmlns:a16="http://schemas.microsoft.com/office/drawing/2014/main" id="{5C8EDF28-EBE1-5F45-76BD-FE56B25A811C}"/>
              </a:ext>
            </a:extLst>
          </p:cNvPr>
          <p:cNvPicPr>
            <a:picLocks/>
          </p:cNvPicPr>
          <p:nvPr/>
        </p:nvPicPr>
        <p:blipFill>
          <a:blip r:embed="rId2" cstate="print"/>
          <a:stretch>
            <a:fillRect/>
          </a:stretch>
        </p:blipFill>
        <p:spPr>
          <a:xfrm>
            <a:off x="8237490" y="1305025"/>
            <a:ext cx="3116310" cy="2352575"/>
          </a:xfrm>
          <a:prstGeom prst="rect">
            <a:avLst/>
          </a:prstGeom>
          <a:ln>
            <a:noFill/>
          </a:ln>
          <a:effectLst>
            <a:outerShdw blurRad="292100" dist="139700" dir="2700000" algn="tl" rotWithShape="0">
              <a:srgbClr val="333333">
                <a:alpha val="65000"/>
              </a:srgbClr>
            </a:outerShdw>
          </a:effectLst>
        </p:spPr>
      </p:pic>
      <p:pic>
        <p:nvPicPr>
          <p:cNvPr id="12" name="object 4">
            <a:extLst>
              <a:ext uri="{FF2B5EF4-FFF2-40B4-BE49-F238E27FC236}">
                <a16:creationId xmlns:a16="http://schemas.microsoft.com/office/drawing/2014/main" id="{C3F00C6F-C20A-6794-5C14-4EC26BCCF452}"/>
              </a:ext>
            </a:extLst>
          </p:cNvPr>
          <p:cNvPicPr>
            <a:picLocks/>
          </p:cNvPicPr>
          <p:nvPr/>
        </p:nvPicPr>
        <p:blipFill rotWithShape="1">
          <a:blip r:embed="rId2" cstate="print"/>
          <a:srcRect t="15876"/>
          <a:stretch/>
        </p:blipFill>
        <p:spPr>
          <a:xfrm>
            <a:off x="8237490" y="4226767"/>
            <a:ext cx="3116310" cy="1979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7310952"/>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D707B-192A-DD51-B341-6D32980DE49B}"/>
              </a:ext>
            </a:extLst>
          </p:cNvPr>
          <p:cNvSpPr>
            <a:spLocks noGrp="1"/>
          </p:cNvSpPr>
          <p:nvPr>
            <p:ph type="title"/>
          </p:nvPr>
        </p:nvSpPr>
        <p:spPr/>
        <p:txBody>
          <a:bodyPr/>
          <a:lstStyle/>
          <a:p>
            <a:r>
              <a:rPr lang="en-US" dirty="0"/>
              <a:t>All the following are true except </a:t>
            </a:r>
          </a:p>
        </p:txBody>
      </p:sp>
      <p:sp>
        <p:nvSpPr>
          <p:cNvPr id="3" name="Content Placeholder 2">
            <a:extLst>
              <a:ext uri="{FF2B5EF4-FFF2-40B4-BE49-F238E27FC236}">
                <a16:creationId xmlns:a16="http://schemas.microsoft.com/office/drawing/2014/main" id="{8110E2F8-A135-4213-568A-16962B23F91A}"/>
              </a:ext>
            </a:extLst>
          </p:cNvPr>
          <p:cNvSpPr>
            <a:spLocks noGrp="1"/>
          </p:cNvSpPr>
          <p:nvPr>
            <p:ph idx="1"/>
          </p:nvPr>
        </p:nvSpPr>
        <p:spPr>
          <a:xfrm>
            <a:off x="838200" y="1268082"/>
            <a:ext cx="6768830" cy="4871938"/>
          </a:xfrm>
        </p:spPr>
        <p:txBody>
          <a:bodyPr/>
          <a:lstStyle/>
          <a:p>
            <a:pPr marL="514350" indent="-514350">
              <a:buFont typeface="+mj-lt"/>
              <a:buAutoNum type="alphaLcPeriod"/>
            </a:pPr>
            <a:r>
              <a:rPr lang="en-US" dirty="0">
                <a:solidFill>
                  <a:srgbClr val="FF0000"/>
                </a:solidFill>
              </a:rPr>
              <a:t>Genu Valgus</a:t>
            </a:r>
          </a:p>
          <a:p>
            <a:pPr marL="514350" indent="-514350">
              <a:buFont typeface="+mj-lt"/>
              <a:buAutoNum type="alphaLcPeriod"/>
            </a:pPr>
            <a:r>
              <a:rPr lang="en-US" dirty="0"/>
              <a:t>Genu Varus</a:t>
            </a:r>
          </a:p>
          <a:p>
            <a:pPr marL="514350" indent="-514350">
              <a:buFont typeface="+mj-lt"/>
              <a:buAutoNum type="alphaLcPeriod"/>
            </a:pPr>
            <a:r>
              <a:rPr lang="en-US" dirty="0"/>
              <a:t>Increase risk of patellofemoral Dislocation</a:t>
            </a:r>
          </a:p>
          <a:p>
            <a:pPr marL="514350" indent="-514350">
              <a:buFont typeface="+mj-lt"/>
              <a:buAutoNum type="alphaLcPeriod"/>
            </a:pPr>
            <a:r>
              <a:rPr lang="en-US" dirty="0"/>
              <a:t>Commonly seen in rickets</a:t>
            </a:r>
          </a:p>
        </p:txBody>
      </p:sp>
      <p:pic>
        <p:nvPicPr>
          <p:cNvPr id="4" name="Content Placeholder 5" descr="A picture containing graphical user interface&#10;&#10;Description automatically generated">
            <a:extLst>
              <a:ext uri="{FF2B5EF4-FFF2-40B4-BE49-F238E27FC236}">
                <a16:creationId xmlns:a16="http://schemas.microsoft.com/office/drawing/2014/main" id="{B9EFAF49-E851-5E51-A2DB-D73F44BA3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6457" y="1268082"/>
            <a:ext cx="3667343" cy="321636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05858AF0-EDB6-31ED-5F17-B216C99C42B2}"/>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157786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14ECB-D9DB-EE50-4F5E-3064EC560E36}"/>
              </a:ext>
            </a:extLst>
          </p:cNvPr>
          <p:cNvSpPr>
            <a:spLocks noGrp="1"/>
          </p:cNvSpPr>
          <p:nvPr>
            <p:ph type="title"/>
          </p:nvPr>
        </p:nvSpPr>
        <p:spPr/>
        <p:txBody>
          <a:bodyPr/>
          <a:lstStyle/>
          <a:p>
            <a:r>
              <a:rPr lang="en-US" dirty="0"/>
              <a:t>Complication of physis fracture</a:t>
            </a:r>
          </a:p>
        </p:txBody>
      </p:sp>
      <p:sp>
        <p:nvSpPr>
          <p:cNvPr id="3" name="Content Placeholder 2">
            <a:extLst>
              <a:ext uri="{FF2B5EF4-FFF2-40B4-BE49-F238E27FC236}">
                <a16:creationId xmlns:a16="http://schemas.microsoft.com/office/drawing/2014/main" id="{DDB26F78-4168-6698-B310-1FCECF32AA34}"/>
              </a:ext>
            </a:extLst>
          </p:cNvPr>
          <p:cNvSpPr>
            <a:spLocks noGrp="1"/>
          </p:cNvSpPr>
          <p:nvPr>
            <p:ph idx="1"/>
          </p:nvPr>
        </p:nvSpPr>
        <p:spPr/>
        <p:txBody>
          <a:bodyPr/>
          <a:lstStyle/>
          <a:p>
            <a:r>
              <a:rPr lang="en-US" altLang="zh-CN" sz="2800" dirty="0"/>
              <a:t>The majority of physeal injuries heal quickly and recover fully. </a:t>
            </a:r>
          </a:p>
          <a:p>
            <a:r>
              <a:rPr lang="en-US" altLang="zh-CN" sz="2800" dirty="0"/>
              <a:t>In a minority, </a:t>
            </a:r>
            <a:r>
              <a:rPr lang="en-US" altLang="zh-CN" sz="2800" dirty="0">
                <a:solidFill>
                  <a:srgbClr val="FF0000"/>
                </a:solidFill>
              </a:rPr>
              <a:t>growth disturbance </a:t>
            </a:r>
            <a:r>
              <a:rPr lang="en-US" altLang="zh-CN" sz="2800" dirty="0"/>
              <a:t>or arrest may occur, and can result in </a:t>
            </a:r>
            <a:r>
              <a:rPr lang="en-US" altLang="zh-CN" sz="2800" dirty="0">
                <a:solidFill>
                  <a:srgbClr val="FF0000"/>
                </a:solidFill>
              </a:rPr>
              <a:t>deformity</a:t>
            </a:r>
            <a:r>
              <a:rPr lang="en-US" altLang="zh-CN" sz="2800" dirty="0"/>
              <a:t> and impaired function.</a:t>
            </a:r>
          </a:p>
          <a:p>
            <a:r>
              <a:rPr lang="en-US" altLang="en-US" dirty="0"/>
              <a:t>Growth disturbance factors</a:t>
            </a:r>
          </a:p>
          <a:p>
            <a:pPr lvl="1"/>
            <a:r>
              <a:rPr lang="en-US" dirty="0"/>
              <a:t>Involvement of growth plate with highest rate of growth: distal femur (50%) more than distal tibia 25%</a:t>
            </a:r>
          </a:p>
          <a:p>
            <a:pPr lvl="1"/>
            <a:r>
              <a:rPr lang="en-US" dirty="0"/>
              <a:t>Late reduction</a:t>
            </a:r>
          </a:p>
          <a:p>
            <a:pPr lvl="1"/>
            <a:r>
              <a:rPr lang="en-US" dirty="0"/>
              <a:t>Significant displacement</a:t>
            </a:r>
          </a:p>
          <a:p>
            <a:pPr lvl="1"/>
            <a:r>
              <a:rPr lang="en-US" dirty="0"/>
              <a:t>Type of salter fracture </a:t>
            </a:r>
          </a:p>
          <a:p>
            <a:pPr lvl="1"/>
            <a:r>
              <a:rPr lang="en-US" dirty="0"/>
              <a:t>Younger age (more time for growth so more shortening and deformity)</a:t>
            </a:r>
          </a:p>
        </p:txBody>
      </p:sp>
    </p:spTree>
    <p:extLst>
      <p:ext uri="{BB962C8B-B14F-4D97-AF65-F5344CB8AC3E}">
        <p14:creationId xmlns:p14="http://schemas.microsoft.com/office/powerpoint/2010/main" val="3511298587"/>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FD2BD-9062-0F6D-D6A1-E9966A624C99}"/>
              </a:ext>
            </a:extLst>
          </p:cNvPr>
          <p:cNvSpPr>
            <a:spLocks noGrp="1"/>
          </p:cNvSpPr>
          <p:nvPr>
            <p:ph type="title"/>
          </p:nvPr>
        </p:nvSpPr>
        <p:spPr/>
        <p:txBody>
          <a:bodyPr/>
          <a:lstStyle/>
          <a:p>
            <a:r>
              <a:rPr lang="en-US" dirty="0"/>
              <a:t>Tibial plateau fractures</a:t>
            </a:r>
          </a:p>
        </p:txBody>
      </p:sp>
      <p:sp>
        <p:nvSpPr>
          <p:cNvPr id="3" name="Content Placeholder 2">
            <a:extLst>
              <a:ext uri="{FF2B5EF4-FFF2-40B4-BE49-F238E27FC236}">
                <a16:creationId xmlns:a16="http://schemas.microsoft.com/office/drawing/2014/main" id="{ADC9E17A-9025-C9BD-47C7-434DF44987A6}"/>
              </a:ext>
            </a:extLst>
          </p:cNvPr>
          <p:cNvSpPr>
            <a:spLocks noGrp="1"/>
          </p:cNvSpPr>
          <p:nvPr>
            <p:ph idx="1"/>
          </p:nvPr>
        </p:nvSpPr>
        <p:spPr/>
        <p:txBody>
          <a:bodyPr>
            <a:normAutofit/>
          </a:bodyPr>
          <a:lstStyle/>
          <a:p>
            <a:r>
              <a:rPr lang="en-US" b="1" dirty="0"/>
              <a:t>Etiology</a:t>
            </a:r>
          </a:p>
          <a:p>
            <a:pPr lvl="1"/>
            <a:r>
              <a:rPr lang="en-US" dirty="0"/>
              <a:t>RTA</a:t>
            </a:r>
          </a:p>
          <a:p>
            <a:pPr lvl="1"/>
            <a:r>
              <a:rPr lang="en-US" altLang="ar-JO" dirty="0"/>
              <a:t>Falls from a height in which the knee is forced into valgus or varus</a:t>
            </a:r>
            <a:endParaRPr lang="en-US" dirty="0"/>
          </a:p>
          <a:p>
            <a:r>
              <a:rPr lang="en-US" b="1" dirty="0"/>
              <a:t>Clinical features</a:t>
            </a:r>
          </a:p>
          <a:p>
            <a:pPr lvl="1"/>
            <a:r>
              <a:rPr lang="en-US" dirty="0"/>
              <a:t>Usually affects the lateral condyle of the tibia, sometimes medial or bilateral</a:t>
            </a:r>
          </a:p>
          <a:p>
            <a:pPr lvl="1"/>
            <a:r>
              <a:rPr lang="en-US" dirty="0"/>
              <a:t>The patient is nearly always an adult</a:t>
            </a:r>
          </a:p>
          <a:p>
            <a:pPr lvl="1"/>
            <a:r>
              <a:rPr lang="en-US" dirty="0"/>
              <a:t>The joint is swollen &amp; has doughy feeling of a hemarthrosis</a:t>
            </a:r>
          </a:p>
          <a:p>
            <a:pPr lvl="1"/>
            <a:r>
              <a:rPr lang="en-US" dirty="0"/>
              <a:t>Tenderness over the fracture</a:t>
            </a:r>
          </a:p>
        </p:txBody>
      </p:sp>
    </p:spTree>
    <p:extLst>
      <p:ext uri="{BB962C8B-B14F-4D97-AF65-F5344CB8AC3E}">
        <p14:creationId xmlns:p14="http://schemas.microsoft.com/office/powerpoint/2010/main" val="3176583723"/>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86EE7-AEC2-695D-97DD-3573901D315B}"/>
              </a:ext>
            </a:extLst>
          </p:cNvPr>
          <p:cNvSpPr>
            <a:spLocks noGrp="1"/>
          </p:cNvSpPr>
          <p:nvPr>
            <p:ph type="title"/>
          </p:nvPr>
        </p:nvSpPr>
        <p:spPr/>
        <p:txBody>
          <a:bodyPr/>
          <a:lstStyle/>
          <a:p>
            <a:r>
              <a:rPr lang="en-US" b="1" dirty="0"/>
              <a:t>Classification</a:t>
            </a:r>
          </a:p>
        </p:txBody>
      </p:sp>
      <p:sp>
        <p:nvSpPr>
          <p:cNvPr id="3" name="Content Placeholder 2">
            <a:extLst>
              <a:ext uri="{FF2B5EF4-FFF2-40B4-BE49-F238E27FC236}">
                <a16:creationId xmlns:a16="http://schemas.microsoft.com/office/drawing/2014/main" id="{52FCFCE4-8BF0-7434-EB26-076412CE1224}"/>
              </a:ext>
            </a:extLst>
          </p:cNvPr>
          <p:cNvSpPr>
            <a:spLocks noGrp="1"/>
          </p:cNvSpPr>
          <p:nvPr>
            <p:ph idx="1"/>
          </p:nvPr>
        </p:nvSpPr>
        <p:spPr>
          <a:xfrm>
            <a:off x="838200" y="1268082"/>
            <a:ext cx="6756918" cy="4871938"/>
          </a:xfrm>
        </p:spPr>
        <p:txBody>
          <a:bodyPr/>
          <a:lstStyle/>
          <a:p>
            <a:r>
              <a:rPr lang="en-US" dirty="0"/>
              <a:t>Type 1: Simple of the lateral condyle</a:t>
            </a:r>
          </a:p>
          <a:p>
            <a:r>
              <a:rPr lang="en-US" dirty="0"/>
              <a:t>Type 2: </a:t>
            </a:r>
            <a:r>
              <a:rPr lang="en-US" altLang="ar-JO" dirty="0"/>
              <a:t>Split of the lateral condyle with more central depression</a:t>
            </a:r>
            <a:endParaRPr lang="en-US" dirty="0"/>
          </a:p>
          <a:p>
            <a:r>
              <a:rPr lang="en-US" dirty="0"/>
              <a:t>Type 3: </a:t>
            </a:r>
            <a:r>
              <a:rPr lang="en-US" altLang="ar-JO" dirty="0"/>
              <a:t>Depression of the lateral condyle with intact rim</a:t>
            </a:r>
            <a:endParaRPr lang="en-US" dirty="0"/>
          </a:p>
          <a:p>
            <a:r>
              <a:rPr lang="en-US" dirty="0"/>
              <a:t>Type 4: </a:t>
            </a:r>
            <a:r>
              <a:rPr lang="en-US" altLang="ar-JO" dirty="0"/>
              <a:t>Fracture of medial condyle</a:t>
            </a:r>
            <a:endParaRPr lang="en-US" dirty="0"/>
          </a:p>
          <a:p>
            <a:r>
              <a:rPr lang="en-US" dirty="0"/>
              <a:t>Type 5: </a:t>
            </a:r>
            <a:r>
              <a:rPr lang="en-US" altLang="ar-JO" dirty="0"/>
              <a:t>Both condyles with central portion still connected</a:t>
            </a:r>
            <a:endParaRPr lang="en-US" dirty="0"/>
          </a:p>
          <a:p>
            <a:r>
              <a:rPr lang="en-US" dirty="0"/>
              <a:t>Type 6: </a:t>
            </a:r>
            <a:r>
              <a:rPr lang="en-US" altLang="ar-JO" dirty="0"/>
              <a:t>Condylar + supracondylar fractures</a:t>
            </a:r>
            <a:endParaRPr lang="en-US" dirty="0"/>
          </a:p>
          <a:p>
            <a:endParaRPr lang="en-US" dirty="0"/>
          </a:p>
        </p:txBody>
      </p:sp>
      <p:pic>
        <p:nvPicPr>
          <p:cNvPr id="4" name="Picture 2" descr="C:\Users\Toshiba\Downloads\patella-and-tibial-plateau-fractures-28-638.jpg">
            <a:extLst>
              <a:ext uri="{FF2B5EF4-FFF2-40B4-BE49-F238E27FC236}">
                <a16:creationId xmlns:a16="http://schemas.microsoft.com/office/drawing/2014/main" id="{CE8EAF4B-1F96-56C6-08F6-B2F0E11D95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70" t="23652" r="15284"/>
          <a:stretch/>
        </p:blipFill>
        <p:spPr bwMode="auto">
          <a:xfrm>
            <a:off x="7875279" y="1268082"/>
            <a:ext cx="3478520" cy="29866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8292017"/>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EDC37-B46C-E5E8-2A76-E768AD5D12A4}"/>
              </a:ext>
            </a:extLst>
          </p:cNvPr>
          <p:cNvSpPr>
            <a:spLocks noGrp="1"/>
          </p:cNvSpPr>
          <p:nvPr>
            <p:ph type="title"/>
          </p:nvPr>
        </p:nvSpPr>
        <p:spPr/>
        <p:txBody>
          <a:bodyPr/>
          <a:lstStyle/>
          <a:p>
            <a:r>
              <a:rPr lang="en-US" dirty="0"/>
              <a:t>Tibial plateau fractures</a:t>
            </a:r>
          </a:p>
        </p:txBody>
      </p:sp>
      <p:sp>
        <p:nvSpPr>
          <p:cNvPr id="3" name="Content Placeholder 2">
            <a:extLst>
              <a:ext uri="{FF2B5EF4-FFF2-40B4-BE49-F238E27FC236}">
                <a16:creationId xmlns:a16="http://schemas.microsoft.com/office/drawing/2014/main" id="{B9745A4C-1906-9996-147C-D4C0A9C63B73}"/>
              </a:ext>
            </a:extLst>
          </p:cNvPr>
          <p:cNvSpPr>
            <a:spLocks noGrp="1"/>
          </p:cNvSpPr>
          <p:nvPr>
            <p:ph idx="1"/>
          </p:nvPr>
        </p:nvSpPr>
        <p:spPr/>
        <p:txBody>
          <a:bodyPr/>
          <a:lstStyle/>
          <a:p>
            <a:r>
              <a:rPr lang="en-US" b="1" dirty="0"/>
              <a:t>X-ray</a:t>
            </a:r>
          </a:p>
          <a:p>
            <a:pPr lvl="1"/>
            <a:r>
              <a:rPr lang="en-US" altLang="ar-JO" dirty="0"/>
              <a:t>Multiple views are needed.</a:t>
            </a:r>
          </a:p>
          <a:p>
            <a:pPr lvl="1"/>
            <a:r>
              <a:rPr lang="en-US" altLang="ar-JO" dirty="0"/>
              <a:t>Tomography</a:t>
            </a:r>
            <a:endParaRPr lang="en-US" dirty="0"/>
          </a:p>
          <a:p>
            <a:r>
              <a:rPr lang="en-US" b="1" dirty="0"/>
              <a:t>Treatment</a:t>
            </a:r>
            <a:r>
              <a:rPr lang="en-US" dirty="0"/>
              <a:t>: </a:t>
            </a:r>
            <a:r>
              <a:rPr lang="en-US" altLang="ar-JO" dirty="0"/>
              <a:t>Depends on the type.</a:t>
            </a:r>
          </a:p>
          <a:p>
            <a:r>
              <a:rPr lang="en-US" altLang="ar-JO" b="1" dirty="0"/>
              <a:t>Complications</a:t>
            </a:r>
          </a:p>
          <a:p>
            <a:pPr lvl="1"/>
            <a:r>
              <a:rPr lang="en-US" dirty="0"/>
              <a:t>Compartment syndrome</a:t>
            </a:r>
          </a:p>
          <a:p>
            <a:pPr lvl="1"/>
            <a:r>
              <a:rPr lang="en-US" dirty="0"/>
              <a:t>Valgus or varus deformity</a:t>
            </a:r>
          </a:p>
          <a:p>
            <a:pPr lvl="1"/>
            <a:r>
              <a:rPr lang="en-US" dirty="0"/>
              <a:t>Joint stiffness</a:t>
            </a:r>
          </a:p>
          <a:p>
            <a:pPr lvl="1"/>
            <a:r>
              <a:rPr lang="en-US" dirty="0"/>
              <a:t>Osteoarthritis</a:t>
            </a:r>
          </a:p>
        </p:txBody>
      </p:sp>
      <p:grpSp>
        <p:nvGrpSpPr>
          <p:cNvPr id="6" name="Group 5">
            <a:extLst>
              <a:ext uri="{FF2B5EF4-FFF2-40B4-BE49-F238E27FC236}">
                <a16:creationId xmlns:a16="http://schemas.microsoft.com/office/drawing/2014/main" id="{22446A7E-E7AE-C4B2-390C-0F0C59A8ADA6}"/>
              </a:ext>
            </a:extLst>
          </p:cNvPr>
          <p:cNvGrpSpPr/>
          <p:nvPr/>
        </p:nvGrpSpPr>
        <p:grpSpPr>
          <a:xfrm>
            <a:off x="6573341" y="1268082"/>
            <a:ext cx="4780459" cy="3238858"/>
            <a:chOff x="6573341" y="1268082"/>
            <a:chExt cx="4780459" cy="3238858"/>
          </a:xfrm>
        </p:grpSpPr>
        <p:pic>
          <p:nvPicPr>
            <p:cNvPr id="4" name="Picture 4" descr="C:\Users\Toshiba\Downloads\tibpp1.jpg">
              <a:extLst>
                <a:ext uri="{FF2B5EF4-FFF2-40B4-BE49-F238E27FC236}">
                  <a16:creationId xmlns:a16="http://schemas.microsoft.com/office/drawing/2014/main" id="{3CEF4788-ADA1-2AA3-E325-D02C35E23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4656" y="1268082"/>
              <a:ext cx="2429144" cy="3238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ibialplateau2">
              <a:extLst>
                <a:ext uri="{FF2B5EF4-FFF2-40B4-BE49-F238E27FC236}">
                  <a16:creationId xmlns:a16="http://schemas.microsoft.com/office/drawing/2014/main" id="{C07FBC61-EA04-D81A-4318-D56B5F9E70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82" t="4259" r="10024" b="1373"/>
            <a:stretch/>
          </p:blipFill>
          <p:spPr bwMode="auto">
            <a:xfrm>
              <a:off x="6573341" y="1268082"/>
              <a:ext cx="2276670" cy="3238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75768060"/>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A1533-CDA9-21FF-8AF7-D9F32072D7DE}"/>
              </a:ext>
            </a:extLst>
          </p:cNvPr>
          <p:cNvSpPr>
            <a:spLocks noGrp="1"/>
          </p:cNvSpPr>
          <p:nvPr>
            <p:ph type="title"/>
          </p:nvPr>
        </p:nvSpPr>
        <p:spPr/>
        <p:txBody>
          <a:bodyPr>
            <a:normAutofit/>
          </a:bodyPr>
          <a:lstStyle/>
          <a:p>
            <a:r>
              <a:rPr lang="en-US" dirty="0"/>
              <a:t>History of falling down from 2nd floor</a:t>
            </a:r>
          </a:p>
        </p:txBody>
      </p:sp>
      <p:sp>
        <p:nvSpPr>
          <p:cNvPr id="4" name="Content Placeholder 3">
            <a:extLst>
              <a:ext uri="{FF2B5EF4-FFF2-40B4-BE49-F238E27FC236}">
                <a16:creationId xmlns:a16="http://schemas.microsoft.com/office/drawing/2014/main" id="{0ED2BCFE-6E8B-A298-D71F-CDF21177376E}"/>
              </a:ext>
            </a:extLst>
          </p:cNvPr>
          <p:cNvSpPr>
            <a:spLocks noGrp="1"/>
          </p:cNvSpPr>
          <p:nvPr>
            <p:ph idx="1"/>
          </p:nvPr>
        </p:nvSpPr>
        <p:spPr/>
        <p:txBody>
          <a:bodyPr/>
          <a:lstStyle/>
          <a:p>
            <a:r>
              <a:rPr lang="en-US" dirty="0"/>
              <a:t>Diagnosis:</a:t>
            </a:r>
          </a:p>
          <a:p>
            <a:pPr lvl="1"/>
            <a:r>
              <a:rPr lang="en-US" dirty="0"/>
              <a:t>Tibial plateau fracture </a:t>
            </a:r>
          </a:p>
          <a:p>
            <a:r>
              <a:rPr lang="en-US" dirty="0"/>
              <a:t>Mechanism of fracture</a:t>
            </a:r>
          </a:p>
          <a:p>
            <a:pPr lvl="1"/>
            <a:r>
              <a:rPr lang="en-US" dirty="0"/>
              <a:t>Valgus falling down</a:t>
            </a:r>
          </a:p>
          <a:p>
            <a:pPr lvl="1"/>
            <a:endParaRPr lang="en-US" dirty="0"/>
          </a:p>
          <a:p>
            <a:pPr lvl="1"/>
            <a:r>
              <a:rPr lang="en-US" dirty="0">
                <a:solidFill>
                  <a:srgbClr val="0070C0"/>
                </a:solidFill>
              </a:rPr>
              <a:t>If lateral condyle fractured: Valgus falling down</a:t>
            </a:r>
          </a:p>
          <a:p>
            <a:pPr lvl="1"/>
            <a:r>
              <a:rPr lang="en-US" dirty="0">
                <a:solidFill>
                  <a:srgbClr val="0070C0"/>
                </a:solidFill>
              </a:rPr>
              <a:t>If medial condyle fractured: Varus falling down</a:t>
            </a:r>
          </a:p>
          <a:p>
            <a:pPr lvl="1"/>
            <a:r>
              <a:rPr lang="en-US" dirty="0">
                <a:solidFill>
                  <a:srgbClr val="0070C0"/>
                </a:solidFill>
              </a:rPr>
              <a:t>If both fractured: Straight legs</a:t>
            </a:r>
          </a:p>
        </p:txBody>
      </p:sp>
      <p:pic>
        <p:nvPicPr>
          <p:cNvPr id="5" name="object 4">
            <a:extLst>
              <a:ext uri="{FF2B5EF4-FFF2-40B4-BE49-F238E27FC236}">
                <a16:creationId xmlns:a16="http://schemas.microsoft.com/office/drawing/2014/main" id="{FAF46D50-B01A-AD0B-696C-19F023629FE3}"/>
              </a:ext>
            </a:extLst>
          </p:cNvPr>
          <p:cNvPicPr>
            <a:picLocks noGrp="1"/>
          </p:cNvPicPr>
          <p:nvPr>
            <p:ph sz="half" idx="2"/>
          </p:nvPr>
        </p:nvPicPr>
        <p:blipFill>
          <a:blip r:embed="rId2" cstate="print"/>
          <a:stretch>
            <a:fillRect/>
          </a:stretch>
        </p:blipFill>
        <p:spPr>
          <a:xfrm>
            <a:off x="8054482" y="1305026"/>
            <a:ext cx="3299318" cy="3994762"/>
          </a:xfrm>
          <a:prstGeom prst="rect">
            <a:avLst/>
          </a:prstGeom>
        </p:spPr>
      </p:pic>
    </p:spTree>
    <p:extLst>
      <p:ext uri="{BB962C8B-B14F-4D97-AF65-F5344CB8AC3E}">
        <p14:creationId xmlns:p14="http://schemas.microsoft.com/office/powerpoint/2010/main" val="1819651800"/>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F9189-E94E-E32F-59DF-77565C69FD2F}"/>
              </a:ext>
            </a:extLst>
          </p:cNvPr>
          <p:cNvSpPr>
            <a:spLocks noGrp="1"/>
          </p:cNvSpPr>
          <p:nvPr>
            <p:ph type="title"/>
          </p:nvPr>
        </p:nvSpPr>
        <p:spPr/>
        <p:txBody>
          <a:bodyPr/>
          <a:lstStyle/>
          <a:p>
            <a:r>
              <a:rPr lang="en-US" dirty="0"/>
              <a:t>Osgood Schlatter's Disease</a:t>
            </a:r>
          </a:p>
        </p:txBody>
      </p:sp>
      <p:sp>
        <p:nvSpPr>
          <p:cNvPr id="3" name="Content Placeholder 2">
            <a:extLst>
              <a:ext uri="{FF2B5EF4-FFF2-40B4-BE49-F238E27FC236}">
                <a16:creationId xmlns:a16="http://schemas.microsoft.com/office/drawing/2014/main" id="{8A84F4F2-962A-5FC8-3C3E-B16D5D067580}"/>
              </a:ext>
            </a:extLst>
          </p:cNvPr>
          <p:cNvSpPr>
            <a:spLocks noGrp="1"/>
          </p:cNvSpPr>
          <p:nvPr>
            <p:ph idx="1"/>
          </p:nvPr>
        </p:nvSpPr>
        <p:spPr/>
        <p:txBody>
          <a:bodyPr>
            <a:normAutofit lnSpcReduction="10000"/>
          </a:bodyPr>
          <a:lstStyle/>
          <a:p>
            <a:pPr marL="0" indent="0" algn="ctr">
              <a:buNone/>
            </a:pPr>
            <a:r>
              <a:rPr lang="en-US" sz="3200" dirty="0"/>
              <a:t>(Tibial Tubercle Apophysitis)</a:t>
            </a:r>
          </a:p>
          <a:p>
            <a:r>
              <a:rPr lang="en-US" b="1" dirty="0"/>
              <a:t>Definition</a:t>
            </a:r>
            <a:r>
              <a:rPr lang="en-US" dirty="0"/>
              <a:t>: Osteochondrosis or traction apophysitis of tibial tubercle</a:t>
            </a:r>
          </a:p>
          <a:p>
            <a:r>
              <a:rPr lang="en-US" b="1" dirty="0"/>
              <a:t>Epidemiology</a:t>
            </a:r>
            <a:endParaRPr lang="en-US" dirty="0"/>
          </a:p>
          <a:p>
            <a:pPr lvl="1"/>
            <a:r>
              <a:rPr lang="en-US" dirty="0"/>
              <a:t>Young adolescence </a:t>
            </a:r>
            <a:r>
              <a:rPr lang="en-US" dirty="0" err="1"/>
              <a:t>complaing</a:t>
            </a:r>
            <a:r>
              <a:rPr lang="en-US" dirty="0"/>
              <a:t> of ant. Knee pain mainly after exercise</a:t>
            </a:r>
          </a:p>
          <a:p>
            <a:pPr lvl="1"/>
            <a:r>
              <a:rPr lang="en-US" dirty="0"/>
              <a:t>Male &gt; female</a:t>
            </a:r>
          </a:p>
          <a:p>
            <a:pPr lvl="1"/>
            <a:r>
              <a:rPr lang="en-US" dirty="0"/>
              <a:t>Male 12-15 y</a:t>
            </a:r>
          </a:p>
          <a:p>
            <a:pPr lvl="1"/>
            <a:r>
              <a:rPr lang="en-US" dirty="0"/>
              <a:t>Female 8-12</a:t>
            </a:r>
          </a:p>
          <a:p>
            <a:r>
              <a:rPr lang="en-US" b="1" dirty="0"/>
              <a:t>Physical exam</a:t>
            </a:r>
          </a:p>
          <a:p>
            <a:pPr lvl="1"/>
            <a:r>
              <a:rPr lang="en-US" dirty="0"/>
              <a:t>Enlarged tibial tubercle</a:t>
            </a:r>
          </a:p>
          <a:p>
            <a:pPr lvl="1"/>
            <a:r>
              <a:rPr lang="en-US" dirty="0"/>
              <a:t>Tenderness over tibial tubercle</a:t>
            </a:r>
          </a:p>
          <a:p>
            <a:pPr lvl="1"/>
            <a:r>
              <a:rPr lang="en-US" b="1" dirty="0"/>
              <a:t>Provocative test</a:t>
            </a:r>
            <a:r>
              <a:rPr lang="en-US" dirty="0"/>
              <a:t>: pain on resisted knee extension</a:t>
            </a:r>
          </a:p>
          <a:p>
            <a:r>
              <a:rPr lang="en-US" b="1" dirty="0"/>
              <a:t>X-ray</a:t>
            </a:r>
          </a:p>
          <a:p>
            <a:pPr lvl="1"/>
            <a:endParaRPr lang="en-US" dirty="0"/>
          </a:p>
        </p:txBody>
      </p:sp>
      <p:pic>
        <p:nvPicPr>
          <p:cNvPr id="6" name="Picture 2" descr="Osgood-Schlatter's Disease (Tibial Tubercle Apophysitis)">
            <a:extLst>
              <a:ext uri="{FF2B5EF4-FFF2-40B4-BE49-F238E27FC236}">
                <a16:creationId xmlns:a16="http://schemas.microsoft.com/office/drawing/2014/main" id="{CAC02441-44DB-B405-E901-FE974839B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1603" y="3429000"/>
            <a:ext cx="3562739" cy="2113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548316"/>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B4106-D8B6-6E2D-CC92-68CB9C7A50FC}"/>
              </a:ext>
            </a:extLst>
          </p:cNvPr>
          <p:cNvSpPr>
            <a:spLocks noGrp="1"/>
          </p:cNvSpPr>
          <p:nvPr>
            <p:ph type="title"/>
          </p:nvPr>
        </p:nvSpPr>
        <p:spPr/>
        <p:txBody>
          <a:bodyPr/>
          <a:lstStyle/>
          <a:p>
            <a:r>
              <a:rPr lang="en-US" dirty="0"/>
              <a:t>Osgood Schlatter's Disease</a:t>
            </a:r>
          </a:p>
        </p:txBody>
      </p:sp>
      <p:sp>
        <p:nvSpPr>
          <p:cNvPr id="3" name="Content Placeholder 2">
            <a:extLst>
              <a:ext uri="{FF2B5EF4-FFF2-40B4-BE49-F238E27FC236}">
                <a16:creationId xmlns:a16="http://schemas.microsoft.com/office/drawing/2014/main" id="{B6A0DA64-6C7A-D00A-434A-3E1AD0626048}"/>
              </a:ext>
            </a:extLst>
          </p:cNvPr>
          <p:cNvSpPr>
            <a:spLocks noGrp="1"/>
          </p:cNvSpPr>
          <p:nvPr>
            <p:ph idx="1"/>
          </p:nvPr>
        </p:nvSpPr>
        <p:spPr>
          <a:xfrm>
            <a:off x="838200" y="1268082"/>
            <a:ext cx="6868886" cy="4320954"/>
          </a:xfrm>
        </p:spPr>
        <p:txBody>
          <a:bodyPr>
            <a:normAutofit/>
          </a:bodyPr>
          <a:lstStyle/>
          <a:p>
            <a:r>
              <a:rPr lang="en-US" sz="3200" b="1" dirty="0"/>
              <a:t>Treatment</a:t>
            </a:r>
          </a:p>
          <a:p>
            <a:pPr lvl="1"/>
            <a:r>
              <a:rPr lang="en-US" sz="2800" dirty="0"/>
              <a:t>Nonoperative</a:t>
            </a:r>
          </a:p>
          <a:p>
            <a:pPr lvl="2"/>
            <a:r>
              <a:rPr lang="en-US" sz="2800" dirty="0"/>
              <a:t>NSAIDS, rest, ice, activity modification</a:t>
            </a:r>
          </a:p>
          <a:p>
            <a:pPr lvl="2"/>
            <a:r>
              <a:rPr lang="en-US" sz="2800" dirty="0"/>
              <a:t>Cast immobilization x 6 weeks</a:t>
            </a:r>
          </a:p>
          <a:p>
            <a:pPr lvl="1"/>
            <a:r>
              <a:rPr lang="en-US" sz="2800" dirty="0"/>
              <a:t>Operative</a:t>
            </a:r>
          </a:p>
          <a:p>
            <a:pPr lvl="2"/>
            <a:r>
              <a:rPr lang="en-US" sz="2800" dirty="0"/>
              <a:t>Ossicle excision   </a:t>
            </a:r>
          </a:p>
          <a:p>
            <a:pPr lvl="3"/>
            <a:r>
              <a:rPr lang="en-US" sz="2800" dirty="0"/>
              <a:t>Refractory cases (10% of patients) </a:t>
            </a:r>
          </a:p>
          <a:p>
            <a:pPr lvl="3"/>
            <a:r>
              <a:rPr lang="en-US" sz="2800" dirty="0"/>
              <a:t>In skeletally mature patients with persistent symptoms</a:t>
            </a:r>
          </a:p>
          <a:p>
            <a:pPr lvl="1"/>
            <a:endParaRPr lang="en-US" sz="2800" dirty="0"/>
          </a:p>
        </p:txBody>
      </p:sp>
      <p:pic>
        <p:nvPicPr>
          <p:cNvPr id="4" name="Picture 2" descr="http://upload.orthobullets.com/topic/3029/images/lat%20xr.jpg">
            <a:extLst>
              <a:ext uri="{FF2B5EF4-FFF2-40B4-BE49-F238E27FC236}">
                <a16:creationId xmlns:a16="http://schemas.microsoft.com/office/drawing/2014/main" id="{1FD39DB2-79E8-923F-4887-07D836494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3895" y="1268083"/>
            <a:ext cx="3449905" cy="43209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882805"/>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2A8085-DAA5-CF52-0317-F5DA15A3F174}"/>
              </a:ext>
            </a:extLst>
          </p:cNvPr>
          <p:cNvSpPr>
            <a:spLocks noGrp="1"/>
          </p:cNvSpPr>
          <p:nvPr>
            <p:ph type="title"/>
          </p:nvPr>
        </p:nvSpPr>
        <p:spPr/>
        <p:txBody>
          <a:bodyPr/>
          <a:lstStyle/>
          <a:p>
            <a:r>
              <a:rPr lang="en-US" dirty="0"/>
              <a:t>The most sensitive test for this patient is</a:t>
            </a:r>
          </a:p>
        </p:txBody>
      </p:sp>
      <p:sp>
        <p:nvSpPr>
          <p:cNvPr id="6" name="Content Placeholder 5">
            <a:extLst>
              <a:ext uri="{FF2B5EF4-FFF2-40B4-BE49-F238E27FC236}">
                <a16:creationId xmlns:a16="http://schemas.microsoft.com/office/drawing/2014/main" id="{3DD9F012-40A3-E586-0C34-8F344C080914}"/>
              </a:ext>
            </a:extLst>
          </p:cNvPr>
          <p:cNvSpPr>
            <a:spLocks noGrp="1"/>
          </p:cNvSpPr>
          <p:nvPr>
            <p:ph idx="1"/>
          </p:nvPr>
        </p:nvSpPr>
        <p:spPr>
          <a:xfrm>
            <a:off x="838200" y="1305026"/>
            <a:ext cx="6188073" cy="2567178"/>
          </a:xfrm>
        </p:spPr>
        <p:txBody>
          <a:bodyPr>
            <a:normAutofit/>
          </a:bodyPr>
          <a:lstStyle/>
          <a:p>
            <a:r>
              <a:rPr lang="en-US" dirty="0"/>
              <a:t>Lachman test</a:t>
            </a:r>
          </a:p>
          <a:p>
            <a:r>
              <a:rPr lang="en-US" dirty="0"/>
              <a:t>Posterior drawer test</a:t>
            </a:r>
          </a:p>
          <a:p>
            <a:r>
              <a:rPr lang="en-US" dirty="0"/>
              <a:t>Joint Line tenderness</a:t>
            </a:r>
          </a:p>
          <a:p>
            <a:r>
              <a:rPr lang="en-US" dirty="0"/>
              <a:t>MacMurray's test</a:t>
            </a:r>
          </a:p>
          <a:p>
            <a:r>
              <a:rPr lang="en-US" dirty="0">
                <a:solidFill>
                  <a:srgbClr val="FF0000"/>
                </a:solidFill>
              </a:rPr>
              <a:t>Provocative test</a:t>
            </a:r>
          </a:p>
        </p:txBody>
      </p:sp>
      <p:pic>
        <p:nvPicPr>
          <p:cNvPr id="8" name="Content Placeholder 7">
            <a:extLst>
              <a:ext uri="{FF2B5EF4-FFF2-40B4-BE49-F238E27FC236}">
                <a16:creationId xmlns:a16="http://schemas.microsoft.com/office/drawing/2014/main" id="{E9861D81-4EF4-5993-4C6E-DF48A6D145EF}"/>
              </a:ext>
            </a:extLst>
          </p:cNvPr>
          <p:cNvPicPr>
            <a:picLocks noGrp="1" noChangeAspect="1"/>
          </p:cNvPicPr>
          <p:nvPr>
            <p:ph sz="half" idx="2"/>
          </p:nvPr>
        </p:nvPicPr>
        <p:blipFill>
          <a:blip r:embed="rId2"/>
          <a:stretch>
            <a:fillRect/>
          </a:stretch>
        </p:blipFill>
        <p:spPr>
          <a:xfrm>
            <a:off x="7026273" y="1305025"/>
            <a:ext cx="4327527" cy="2567177"/>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7CA128A5-4495-7A7F-06FA-4BA7ADDBD634}"/>
              </a:ext>
            </a:extLst>
          </p:cNvPr>
          <p:cNvSpPr txBox="1"/>
          <p:nvPr/>
        </p:nvSpPr>
        <p:spPr>
          <a:xfrm>
            <a:off x="11143602" y="2897"/>
            <a:ext cx="1039067"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sp>
        <p:nvSpPr>
          <p:cNvPr id="4" name="Content Placeholder 5">
            <a:extLst>
              <a:ext uri="{FF2B5EF4-FFF2-40B4-BE49-F238E27FC236}">
                <a16:creationId xmlns:a16="http://schemas.microsoft.com/office/drawing/2014/main" id="{C15661F8-F802-B81C-34B3-297B0533D5E1}"/>
              </a:ext>
            </a:extLst>
          </p:cNvPr>
          <p:cNvSpPr txBox="1">
            <a:spLocks/>
          </p:cNvSpPr>
          <p:nvPr/>
        </p:nvSpPr>
        <p:spPr>
          <a:xfrm>
            <a:off x="838199" y="3892121"/>
            <a:ext cx="6188073" cy="2567178"/>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lphaLcPeriod"/>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Lachman test</a:t>
            </a:r>
          </a:p>
          <a:p>
            <a:r>
              <a:rPr lang="en-US" dirty="0"/>
              <a:t>Posterior drawer test</a:t>
            </a:r>
          </a:p>
          <a:p>
            <a:r>
              <a:rPr lang="en-US" dirty="0"/>
              <a:t>Joint Line tenderness</a:t>
            </a:r>
          </a:p>
          <a:p>
            <a:r>
              <a:rPr lang="en-US" dirty="0"/>
              <a:t>MacMurray's test</a:t>
            </a:r>
          </a:p>
          <a:p>
            <a:r>
              <a:rPr lang="en-US" dirty="0">
                <a:solidFill>
                  <a:srgbClr val="FF0000"/>
                </a:solidFill>
              </a:rPr>
              <a:t>Tibial tuberosity tenderness</a:t>
            </a:r>
          </a:p>
        </p:txBody>
      </p:sp>
      <p:pic>
        <p:nvPicPr>
          <p:cNvPr id="7" name="Content Placeholder 7">
            <a:extLst>
              <a:ext uri="{FF2B5EF4-FFF2-40B4-BE49-F238E27FC236}">
                <a16:creationId xmlns:a16="http://schemas.microsoft.com/office/drawing/2014/main" id="{A9C51822-8806-6CE6-BB66-208D2C4070FA}"/>
              </a:ext>
            </a:extLst>
          </p:cNvPr>
          <p:cNvPicPr>
            <a:picLocks noChangeAspect="1"/>
          </p:cNvPicPr>
          <p:nvPr/>
        </p:nvPicPr>
        <p:blipFill>
          <a:blip r:embed="rId2"/>
          <a:stretch>
            <a:fillRect/>
          </a:stretch>
        </p:blipFill>
        <p:spPr>
          <a:xfrm>
            <a:off x="7026272" y="3890864"/>
            <a:ext cx="4327527" cy="2567177"/>
          </a:xfrm>
          <a:prstGeom prst="rect">
            <a:avLst/>
          </a:prstGeom>
          <a:ln>
            <a:noFill/>
          </a:ln>
          <a:effectLst>
            <a:outerShdw blurRad="292100" dist="139700" dir="2700000" algn="tl" rotWithShape="0">
              <a:srgbClr val="333333">
                <a:alpha val="65000"/>
              </a:srgbClr>
            </a:outerShdw>
          </a:effectLst>
        </p:spPr>
      </p:pic>
      <p:cxnSp>
        <p:nvCxnSpPr>
          <p:cNvPr id="12" name="Straight Connector 11">
            <a:extLst>
              <a:ext uri="{FF2B5EF4-FFF2-40B4-BE49-F238E27FC236}">
                <a16:creationId xmlns:a16="http://schemas.microsoft.com/office/drawing/2014/main" id="{6E6E5AAD-889C-370B-3932-485E1F0EA728}"/>
              </a:ext>
            </a:extLst>
          </p:cNvPr>
          <p:cNvCxnSpPr>
            <a:cxnSpLocks/>
          </p:cNvCxnSpPr>
          <p:nvPr/>
        </p:nvCxnSpPr>
        <p:spPr>
          <a:xfrm>
            <a:off x="838200" y="3870670"/>
            <a:ext cx="105156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F065B77-861B-4848-6660-3D81CD5D3346}"/>
              </a:ext>
            </a:extLst>
          </p:cNvPr>
          <p:cNvSpPr txBox="1"/>
          <p:nvPr/>
        </p:nvSpPr>
        <p:spPr>
          <a:xfrm>
            <a:off x="10503678" y="1303767"/>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3" name="TextBox 2">
            <a:extLst>
              <a:ext uri="{FF2B5EF4-FFF2-40B4-BE49-F238E27FC236}">
                <a16:creationId xmlns:a16="http://schemas.microsoft.com/office/drawing/2014/main" id="{12B4FF33-2D46-3869-D0B2-FD81E949F75C}"/>
              </a:ext>
            </a:extLst>
          </p:cNvPr>
          <p:cNvSpPr txBox="1"/>
          <p:nvPr/>
        </p:nvSpPr>
        <p:spPr>
          <a:xfrm>
            <a:off x="10503030" y="3895874"/>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664829034"/>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2AA079-E9E2-3A57-7B2A-950FA90EF13A}"/>
              </a:ext>
            </a:extLst>
          </p:cNvPr>
          <p:cNvSpPr>
            <a:spLocks noGrp="1"/>
          </p:cNvSpPr>
          <p:nvPr>
            <p:ph type="title"/>
          </p:nvPr>
        </p:nvSpPr>
        <p:spPr/>
        <p:txBody>
          <a:bodyPr>
            <a:noAutofit/>
          </a:bodyPr>
          <a:lstStyle/>
          <a:p>
            <a:r>
              <a:rPr lang="en-US" sz="3800" dirty="0"/>
              <a:t>20 years old male patient complaining of knee pain</a:t>
            </a:r>
          </a:p>
        </p:txBody>
      </p:sp>
      <p:sp>
        <p:nvSpPr>
          <p:cNvPr id="6" name="Content Placeholder 5">
            <a:extLst>
              <a:ext uri="{FF2B5EF4-FFF2-40B4-BE49-F238E27FC236}">
                <a16:creationId xmlns:a16="http://schemas.microsoft.com/office/drawing/2014/main" id="{7FDBFCE5-6F06-C95B-C2E4-3A58B6E60423}"/>
              </a:ext>
            </a:extLst>
          </p:cNvPr>
          <p:cNvSpPr>
            <a:spLocks noGrp="1"/>
          </p:cNvSpPr>
          <p:nvPr>
            <p:ph idx="1"/>
          </p:nvPr>
        </p:nvSpPr>
        <p:spPr>
          <a:xfrm>
            <a:off x="838200" y="1268082"/>
            <a:ext cx="6812902" cy="4871938"/>
          </a:xfrm>
        </p:spPr>
        <p:txBody>
          <a:bodyPr/>
          <a:lstStyle/>
          <a:p>
            <a:r>
              <a:rPr lang="en-US" b="1" dirty="0"/>
              <a:t>What disease could have caused the appearance shown here ?</a:t>
            </a:r>
          </a:p>
          <a:p>
            <a:pPr lvl="1"/>
            <a:r>
              <a:rPr lang="en-US" sz="2400" spc="-10" dirty="0">
                <a:latin typeface="Calibri"/>
                <a:cs typeface="Calibri"/>
              </a:rPr>
              <a:t>Osgood</a:t>
            </a:r>
            <a:r>
              <a:rPr lang="en-US" sz="2400" spc="-45" dirty="0">
                <a:latin typeface="Calibri"/>
                <a:cs typeface="Calibri"/>
              </a:rPr>
              <a:t> </a:t>
            </a:r>
            <a:r>
              <a:rPr lang="en-US" sz="2400" spc="-5" dirty="0">
                <a:latin typeface="Calibri"/>
                <a:cs typeface="Calibri"/>
              </a:rPr>
              <a:t>Schlatter</a:t>
            </a:r>
            <a:r>
              <a:rPr lang="en-US" sz="2400" spc="-85" dirty="0">
                <a:latin typeface="Calibri"/>
                <a:cs typeface="Calibri"/>
              </a:rPr>
              <a:t> </a:t>
            </a:r>
            <a:r>
              <a:rPr lang="en-US" sz="2400" dirty="0">
                <a:latin typeface="Calibri"/>
                <a:cs typeface="Calibri"/>
              </a:rPr>
              <a:t>disease</a:t>
            </a:r>
            <a:endParaRPr lang="en-US" spc="-10" dirty="0"/>
          </a:p>
          <a:p>
            <a:r>
              <a:rPr lang="en-US" b="1" spc="-10" dirty="0"/>
              <a:t>Where</a:t>
            </a:r>
            <a:r>
              <a:rPr lang="en-US" b="1" spc="-45" dirty="0"/>
              <a:t> </a:t>
            </a:r>
            <a:r>
              <a:rPr lang="en-US" b="1" dirty="0"/>
              <a:t>is</a:t>
            </a:r>
            <a:r>
              <a:rPr lang="en-US" b="1" spc="-20" dirty="0"/>
              <a:t> </a:t>
            </a:r>
            <a:r>
              <a:rPr lang="en-US" b="1" spc="5" dirty="0"/>
              <a:t>the</a:t>
            </a:r>
            <a:r>
              <a:rPr lang="en-US" b="1" spc="-40" dirty="0"/>
              <a:t> </a:t>
            </a:r>
            <a:r>
              <a:rPr lang="en-US" b="1" spc="-5" dirty="0"/>
              <a:t>abnormality</a:t>
            </a:r>
            <a:r>
              <a:rPr lang="en-US" b="1" spc="-40" dirty="0"/>
              <a:t> </a:t>
            </a:r>
            <a:r>
              <a:rPr lang="en-US" b="1" dirty="0"/>
              <a:t>?</a:t>
            </a:r>
          </a:p>
          <a:p>
            <a:pPr lvl="1"/>
            <a:r>
              <a:rPr lang="en-US" dirty="0" err="1"/>
              <a:t>Secondry</a:t>
            </a:r>
            <a:r>
              <a:rPr lang="en-US" dirty="0"/>
              <a:t> tibial tuberosity ossification center</a:t>
            </a:r>
          </a:p>
          <a:p>
            <a:r>
              <a:rPr lang="en-US" b="1" dirty="0"/>
              <a:t>Most common age for Osgood-</a:t>
            </a:r>
            <a:r>
              <a:rPr lang="en-US" b="1" dirty="0" err="1"/>
              <a:t>schlatter</a:t>
            </a:r>
            <a:r>
              <a:rPr lang="en-US" b="1" dirty="0"/>
              <a:t> is</a:t>
            </a:r>
          </a:p>
          <a:p>
            <a:pPr marL="914400" lvl="1" indent="-457200">
              <a:buFont typeface="+mj-lt"/>
              <a:buAutoNum type="alphaLcPeriod"/>
            </a:pPr>
            <a:r>
              <a:rPr lang="en-US" dirty="0"/>
              <a:t>6</a:t>
            </a:r>
          </a:p>
          <a:p>
            <a:pPr marL="914400" lvl="1" indent="-457200">
              <a:buFont typeface="+mj-lt"/>
              <a:buAutoNum type="alphaLcPeriod"/>
            </a:pPr>
            <a:r>
              <a:rPr lang="en-US" dirty="0"/>
              <a:t>10</a:t>
            </a:r>
          </a:p>
          <a:p>
            <a:pPr marL="914400" lvl="1" indent="-457200">
              <a:buFont typeface="+mj-lt"/>
              <a:buAutoNum type="alphaLcPeriod"/>
            </a:pPr>
            <a:r>
              <a:rPr lang="en-US" dirty="0">
                <a:solidFill>
                  <a:srgbClr val="FF0000"/>
                </a:solidFill>
              </a:rPr>
              <a:t>14</a:t>
            </a:r>
          </a:p>
          <a:p>
            <a:pPr lvl="1"/>
            <a:endParaRPr lang="en-US" dirty="0"/>
          </a:p>
        </p:txBody>
      </p:sp>
      <p:pic>
        <p:nvPicPr>
          <p:cNvPr id="7" name="Content Placeholder 7">
            <a:extLst>
              <a:ext uri="{FF2B5EF4-FFF2-40B4-BE49-F238E27FC236}">
                <a16:creationId xmlns:a16="http://schemas.microsoft.com/office/drawing/2014/main" id="{5FE54061-7732-3D41-BA43-055F65475CE6}"/>
              </a:ext>
            </a:extLst>
          </p:cNvPr>
          <p:cNvPicPr>
            <a:picLocks noChangeAspect="1"/>
          </p:cNvPicPr>
          <p:nvPr/>
        </p:nvPicPr>
        <p:blipFill>
          <a:blip r:embed="rId2"/>
          <a:stretch>
            <a:fillRect/>
          </a:stretch>
        </p:blipFill>
        <p:spPr>
          <a:xfrm>
            <a:off x="7773387" y="1305026"/>
            <a:ext cx="3580413" cy="2123974"/>
          </a:xfrm>
          <a:prstGeom prst="rect">
            <a:avLst/>
          </a:prstGeom>
        </p:spPr>
      </p:pic>
    </p:spTree>
    <p:extLst>
      <p:ext uri="{BB962C8B-B14F-4D97-AF65-F5344CB8AC3E}">
        <p14:creationId xmlns:p14="http://schemas.microsoft.com/office/powerpoint/2010/main" val="1633694305"/>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4CB74-B14B-C7F2-C024-D58CEE0B9C28}"/>
              </a:ext>
            </a:extLst>
          </p:cNvPr>
          <p:cNvSpPr>
            <a:spLocks noGrp="1"/>
          </p:cNvSpPr>
          <p:nvPr>
            <p:ph type="title"/>
          </p:nvPr>
        </p:nvSpPr>
        <p:spPr/>
        <p:txBody>
          <a:bodyPr/>
          <a:lstStyle/>
          <a:p>
            <a:r>
              <a:rPr lang="en-US" dirty="0"/>
              <a:t>Ligaments &amp; Menisci Injuries</a:t>
            </a:r>
          </a:p>
        </p:txBody>
      </p:sp>
      <p:sp>
        <p:nvSpPr>
          <p:cNvPr id="3" name="Text Placeholder 2">
            <a:extLst>
              <a:ext uri="{FF2B5EF4-FFF2-40B4-BE49-F238E27FC236}">
                <a16:creationId xmlns:a16="http://schemas.microsoft.com/office/drawing/2014/main" id="{B2871CEF-880C-37D2-BD70-C7A0FCEE23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46755188"/>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534BE-F661-A322-B4ED-35DDFAFBFB05}"/>
              </a:ext>
            </a:extLst>
          </p:cNvPr>
          <p:cNvSpPr>
            <a:spLocks noGrp="1"/>
          </p:cNvSpPr>
          <p:nvPr>
            <p:ph type="title"/>
          </p:nvPr>
        </p:nvSpPr>
        <p:spPr/>
        <p:txBody>
          <a:bodyPr/>
          <a:lstStyle/>
          <a:p>
            <a:r>
              <a:rPr lang="en-US" dirty="0"/>
              <a:t>Anterior cruciate Ligament</a:t>
            </a:r>
          </a:p>
        </p:txBody>
      </p:sp>
      <p:sp>
        <p:nvSpPr>
          <p:cNvPr id="3" name="Content Placeholder 2">
            <a:extLst>
              <a:ext uri="{FF2B5EF4-FFF2-40B4-BE49-F238E27FC236}">
                <a16:creationId xmlns:a16="http://schemas.microsoft.com/office/drawing/2014/main" id="{FB8078DD-7DF0-FE4C-C925-B7086E7DEB56}"/>
              </a:ext>
            </a:extLst>
          </p:cNvPr>
          <p:cNvSpPr>
            <a:spLocks noGrp="1"/>
          </p:cNvSpPr>
          <p:nvPr>
            <p:ph idx="1"/>
          </p:nvPr>
        </p:nvSpPr>
        <p:spPr>
          <a:xfrm>
            <a:off x="838200" y="1268082"/>
            <a:ext cx="10515600" cy="5029200"/>
          </a:xfrm>
        </p:spPr>
        <p:txBody>
          <a:bodyPr>
            <a:normAutofit fontScale="92500"/>
          </a:bodyPr>
          <a:lstStyle/>
          <a:p>
            <a:r>
              <a:rPr lang="en-US" b="1" dirty="0"/>
              <a:t>Function</a:t>
            </a:r>
            <a:r>
              <a:rPr lang="en-US" dirty="0"/>
              <a:t>: prevents anterior translation of the tibia relative to the femur</a:t>
            </a:r>
          </a:p>
          <a:p>
            <a:r>
              <a:rPr lang="en-US" b="1" dirty="0"/>
              <a:t>Anatomy</a:t>
            </a:r>
            <a:r>
              <a:rPr lang="en-US" dirty="0"/>
              <a:t>: intrasynovial, intracapsular</a:t>
            </a:r>
          </a:p>
          <a:p>
            <a:pPr lvl="1"/>
            <a:r>
              <a:rPr lang="en-US" dirty="0"/>
              <a:t>Origin: lateral femoral condyle</a:t>
            </a:r>
          </a:p>
          <a:p>
            <a:pPr lvl="1"/>
            <a:r>
              <a:rPr lang="en-US" dirty="0"/>
              <a:t>Insertion: anterior and between the intercondylar eminences of the tibia </a:t>
            </a:r>
          </a:p>
          <a:p>
            <a:pPr lvl="1"/>
            <a:r>
              <a:rPr lang="en-US" dirty="0"/>
              <a:t>Structure</a:t>
            </a:r>
          </a:p>
          <a:p>
            <a:pPr lvl="2"/>
            <a:r>
              <a:rPr lang="en-US" dirty="0"/>
              <a:t>anteromedial ( tight in flexion and loose in extension)</a:t>
            </a:r>
          </a:p>
          <a:p>
            <a:pPr lvl="2"/>
            <a:r>
              <a:rPr lang="en-US" dirty="0"/>
              <a:t>posterolateral ( tight in extension, loose in flexion)</a:t>
            </a:r>
          </a:p>
          <a:p>
            <a:r>
              <a:rPr lang="en-US" b="1" dirty="0"/>
              <a:t>Blood supply</a:t>
            </a:r>
            <a:r>
              <a:rPr lang="en-US" dirty="0"/>
              <a:t>: direct artery </a:t>
            </a:r>
            <a:r>
              <a:rPr lang="en-US" dirty="0">
                <a:sym typeface="Wingdings" panose="05000000000000000000" pitchFamily="2" charset="2"/>
              </a:rPr>
              <a:t> when injured immediate hemarthrosis</a:t>
            </a:r>
          </a:p>
          <a:p>
            <a:r>
              <a:rPr lang="en-US" b="1" dirty="0"/>
              <a:t>Innervation</a:t>
            </a:r>
            <a:r>
              <a:rPr lang="en-US" dirty="0"/>
              <a:t>: for proprioception</a:t>
            </a:r>
          </a:p>
          <a:p>
            <a:r>
              <a:rPr lang="en-US" b="1" dirty="0"/>
              <a:t>Mechanism of injury</a:t>
            </a:r>
            <a:r>
              <a:rPr lang="en-US" dirty="0"/>
              <a:t>: </a:t>
            </a:r>
            <a:r>
              <a:rPr lang="en-GB" dirty="0"/>
              <a:t>Non-contact pivoting injury (most common), Blow to the lateral aspect of the knee</a:t>
            </a:r>
          </a:p>
          <a:p>
            <a:r>
              <a:rPr lang="en-US" b="1" dirty="0"/>
              <a:t>Symptoms</a:t>
            </a:r>
            <a:r>
              <a:rPr lang="en-US" dirty="0"/>
              <a:t>: Pian, Swelling, Felt a pop, </a:t>
            </a:r>
            <a:r>
              <a:rPr lang="en-US" dirty="0">
                <a:solidFill>
                  <a:srgbClr val="FF0000"/>
                </a:solidFill>
              </a:rPr>
              <a:t>Giving way</a:t>
            </a:r>
          </a:p>
          <a:p>
            <a:endParaRPr lang="en-US" dirty="0"/>
          </a:p>
        </p:txBody>
      </p:sp>
    </p:spTree>
    <p:extLst>
      <p:ext uri="{BB962C8B-B14F-4D97-AF65-F5344CB8AC3E}">
        <p14:creationId xmlns:p14="http://schemas.microsoft.com/office/powerpoint/2010/main" val="1724082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68D1-DC74-3FC6-BC6B-4E34CD764286}"/>
              </a:ext>
            </a:extLst>
          </p:cNvPr>
          <p:cNvSpPr>
            <a:spLocks noGrp="1"/>
          </p:cNvSpPr>
          <p:nvPr>
            <p:ph type="title"/>
          </p:nvPr>
        </p:nvSpPr>
        <p:spPr/>
        <p:txBody>
          <a:bodyPr/>
          <a:lstStyle/>
          <a:p>
            <a:r>
              <a:rPr lang="en-US" dirty="0"/>
              <a:t>Pediatric fractures</a:t>
            </a:r>
          </a:p>
        </p:txBody>
      </p:sp>
      <p:sp>
        <p:nvSpPr>
          <p:cNvPr id="3" name="Content Placeholder 2">
            <a:extLst>
              <a:ext uri="{FF2B5EF4-FFF2-40B4-BE49-F238E27FC236}">
                <a16:creationId xmlns:a16="http://schemas.microsoft.com/office/drawing/2014/main" id="{DBA19846-33E7-49CD-6183-0E09BA5CA613}"/>
              </a:ext>
            </a:extLst>
          </p:cNvPr>
          <p:cNvSpPr>
            <a:spLocks noGrp="1"/>
          </p:cNvSpPr>
          <p:nvPr>
            <p:ph sz="half" idx="1"/>
          </p:nvPr>
        </p:nvSpPr>
        <p:spPr>
          <a:xfrm>
            <a:off x="838199" y="1306851"/>
            <a:ext cx="6020609" cy="4272855"/>
          </a:xfrm>
        </p:spPr>
        <p:txBody>
          <a:bodyPr/>
          <a:lstStyle/>
          <a:p>
            <a:r>
              <a:rPr lang="en-US" sz="2800" b="1" spc="-30" dirty="0"/>
              <a:t>Type</a:t>
            </a:r>
            <a:r>
              <a:rPr lang="en-US" sz="2800" b="1" spc="15" dirty="0"/>
              <a:t> </a:t>
            </a:r>
            <a:r>
              <a:rPr lang="en-US" sz="2800" b="1" spc="-5" dirty="0"/>
              <a:t>of </a:t>
            </a:r>
            <a:r>
              <a:rPr lang="en-US" sz="2800" b="1" spc="-10" dirty="0"/>
              <a:t>fracture:</a:t>
            </a:r>
            <a:endParaRPr lang="en-US" b="1" dirty="0"/>
          </a:p>
          <a:p>
            <a:pPr lvl="1"/>
            <a:r>
              <a:rPr lang="en-US" dirty="0"/>
              <a:t>Buckle fracture</a:t>
            </a:r>
          </a:p>
          <a:p>
            <a:r>
              <a:rPr lang="en-US" sz="2800" b="1" spc="-20" dirty="0"/>
              <a:t>Management:</a:t>
            </a:r>
            <a:endParaRPr lang="en-US" sz="2800" b="1" spc="-5" dirty="0"/>
          </a:p>
          <a:p>
            <a:pPr lvl="1"/>
            <a:r>
              <a:rPr lang="en-US" dirty="0"/>
              <a:t>Cast only (for 2-3 </a:t>
            </a:r>
            <a:r>
              <a:rPr lang="en-US" dirty="0" err="1"/>
              <a:t>wks</a:t>
            </a:r>
            <a:r>
              <a:rPr lang="en-US" dirty="0"/>
              <a:t>)</a:t>
            </a:r>
          </a:p>
        </p:txBody>
      </p:sp>
      <p:pic>
        <p:nvPicPr>
          <p:cNvPr id="5" name="object 4">
            <a:extLst>
              <a:ext uri="{FF2B5EF4-FFF2-40B4-BE49-F238E27FC236}">
                <a16:creationId xmlns:a16="http://schemas.microsoft.com/office/drawing/2014/main" id="{36F11A2E-A53D-009D-569B-5FBFEC731991}"/>
              </a:ext>
            </a:extLst>
          </p:cNvPr>
          <p:cNvPicPr>
            <a:picLocks noGrp="1"/>
          </p:cNvPicPr>
          <p:nvPr>
            <p:ph sz="half" idx="2"/>
          </p:nvPr>
        </p:nvPicPr>
        <p:blipFill>
          <a:blip r:embed="rId2" cstate="print"/>
          <a:stretch>
            <a:fillRect/>
          </a:stretch>
        </p:blipFill>
        <p:spPr>
          <a:xfrm>
            <a:off x="6858809" y="1306851"/>
            <a:ext cx="4494991" cy="427285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837030C-4F22-325F-1BFD-4AFADAE1FD6C}"/>
              </a:ext>
            </a:extLst>
          </p:cNvPr>
          <p:cNvSpPr txBox="1"/>
          <p:nvPr/>
        </p:nvSpPr>
        <p:spPr>
          <a:xfrm>
            <a:off x="8021616" y="5628464"/>
            <a:ext cx="2169376" cy="369332"/>
          </a:xfrm>
          <a:prstGeom prst="rect">
            <a:avLst/>
          </a:prstGeom>
          <a:noFill/>
        </p:spPr>
        <p:txBody>
          <a:bodyPr wrap="none" rtlCol="0">
            <a:spAutoFit/>
          </a:bodyPr>
          <a:lstStyle/>
          <a:p>
            <a:r>
              <a:rPr lang="en-US" dirty="0"/>
              <a:t>Not the same picture</a:t>
            </a:r>
          </a:p>
        </p:txBody>
      </p:sp>
      <p:sp>
        <p:nvSpPr>
          <p:cNvPr id="7" name="TextBox 6">
            <a:extLst>
              <a:ext uri="{FF2B5EF4-FFF2-40B4-BE49-F238E27FC236}">
                <a16:creationId xmlns:a16="http://schemas.microsoft.com/office/drawing/2014/main" id="{6AABE693-198E-AAED-EC8F-3605428BE91A}"/>
              </a:ext>
            </a:extLst>
          </p:cNvPr>
          <p:cNvSpPr txBox="1"/>
          <p:nvPr/>
        </p:nvSpPr>
        <p:spPr>
          <a:xfrm>
            <a:off x="89057" y="2266078"/>
            <a:ext cx="802079" cy="307777"/>
          </a:xfrm>
          <a:prstGeom prst="rect">
            <a:avLst/>
          </a:prstGeom>
          <a:noFill/>
          <a:ln>
            <a:solidFill>
              <a:srgbClr val="FF0000"/>
            </a:solidFill>
          </a:ln>
        </p:spPr>
        <p:txBody>
          <a:bodyPr wrap="none" rtlCol="0">
            <a:spAutoFit/>
          </a:bodyPr>
          <a:lstStyle/>
          <a:p>
            <a:pPr algn="ctr"/>
            <a:r>
              <a:rPr lang="en-US" sz="1400" b="1" dirty="0">
                <a:solidFill>
                  <a:srgbClr val="FF0000"/>
                </a:solidFill>
              </a:rPr>
              <a:t>MCQ (2)</a:t>
            </a:r>
          </a:p>
        </p:txBody>
      </p:sp>
      <p:sp>
        <p:nvSpPr>
          <p:cNvPr id="8" name="TextBox 7">
            <a:extLst>
              <a:ext uri="{FF2B5EF4-FFF2-40B4-BE49-F238E27FC236}">
                <a16:creationId xmlns:a16="http://schemas.microsoft.com/office/drawing/2014/main" id="{00F413FF-A2A7-B4E7-E699-172C9DB5EC15}"/>
              </a:ext>
            </a:extLst>
          </p:cNvPr>
          <p:cNvSpPr txBox="1"/>
          <p:nvPr/>
        </p:nvSpPr>
        <p:spPr>
          <a:xfrm>
            <a:off x="89058" y="1351681"/>
            <a:ext cx="802079" cy="307777"/>
          </a:xfrm>
          <a:prstGeom prst="rect">
            <a:avLst/>
          </a:prstGeom>
          <a:noFill/>
          <a:ln>
            <a:solidFill>
              <a:srgbClr val="FF0000"/>
            </a:solidFill>
          </a:ln>
        </p:spPr>
        <p:txBody>
          <a:bodyPr wrap="none" rtlCol="0">
            <a:spAutoFit/>
          </a:bodyPr>
          <a:lstStyle/>
          <a:p>
            <a:pPr algn="ctr"/>
            <a:r>
              <a:rPr lang="en-US" sz="1400" b="1" dirty="0">
                <a:solidFill>
                  <a:srgbClr val="FF0000"/>
                </a:solidFill>
              </a:rPr>
              <a:t>MCQ (3)</a:t>
            </a:r>
          </a:p>
        </p:txBody>
      </p:sp>
    </p:spTree>
    <p:extLst>
      <p:ext uri="{BB962C8B-B14F-4D97-AF65-F5344CB8AC3E}">
        <p14:creationId xmlns:p14="http://schemas.microsoft.com/office/powerpoint/2010/main" val="3533296896"/>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433A1-982C-AFE7-7067-176219558565}"/>
              </a:ext>
            </a:extLst>
          </p:cNvPr>
          <p:cNvSpPr>
            <a:spLocks noGrp="1"/>
          </p:cNvSpPr>
          <p:nvPr>
            <p:ph type="title"/>
          </p:nvPr>
        </p:nvSpPr>
        <p:spPr/>
        <p:txBody>
          <a:bodyPr/>
          <a:lstStyle/>
          <a:p>
            <a:r>
              <a:rPr lang="en-US" dirty="0"/>
              <a:t>Anterior cruciate Ligament</a:t>
            </a:r>
          </a:p>
        </p:txBody>
      </p:sp>
      <p:sp>
        <p:nvSpPr>
          <p:cNvPr id="3" name="Content Placeholder 2">
            <a:extLst>
              <a:ext uri="{FF2B5EF4-FFF2-40B4-BE49-F238E27FC236}">
                <a16:creationId xmlns:a16="http://schemas.microsoft.com/office/drawing/2014/main" id="{228A86BA-B9D7-6F70-88EF-19DDF5E78F21}"/>
              </a:ext>
            </a:extLst>
          </p:cNvPr>
          <p:cNvSpPr>
            <a:spLocks noGrp="1"/>
          </p:cNvSpPr>
          <p:nvPr>
            <p:ph idx="1"/>
          </p:nvPr>
        </p:nvSpPr>
        <p:spPr/>
        <p:txBody>
          <a:bodyPr>
            <a:normAutofit/>
          </a:bodyPr>
          <a:lstStyle/>
          <a:p>
            <a:r>
              <a:rPr lang="en-US" b="1" dirty="0"/>
              <a:t>Examination</a:t>
            </a:r>
            <a:r>
              <a:rPr lang="en-US" dirty="0"/>
              <a:t>: Lachman test, Anterior drawer test, Pivot shift test</a:t>
            </a:r>
          </a:p>
          <a:p>
            <a:r>
              <a:rPr lang="en-US" b="1" dirty="0"/>
              <a:t>Imaging</a:t>
            </a:r>
          </a:p>
          <a:p>
            <a:pPr lvl="1"/>
            <a:r>
              <a:rPr lang="en-US" dirty="0"/>
              <a:t>X-rays: can be positive sometimes (Avulsion fracture)</a:t>
            </a:r>
          </a:p>
          <a:p>
            <a:pPr lvl="1"/>
            <a:r>
              <a:rPr lang="en-US" dirty="0"/>
              <a:t>MRI: Gold standard</a:t>
            </a:r>
          </a:p>
        </p:txBody>
      </p:sp>
      <p:pic>
        <p:nvPicPr>
          <p:cNvPr id="5" name="Content Placeholder 5" descr="tibial spine avulsion fracture.gif">
            <a:extLst>
              <a:ext uri="{FF2B5EF4-FFF2-40B4-BE49-F238E27FC236}">
                <a16:creationId xmlns:a16="http://schemas.microsoft.com/office/drawing/2014/main" id="{C7E9BBDD-5E73-9782-D829-518E15F32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38200" y="3182251"/>
            <a:ext cx="2555278" cy="2964123"/>
          </a:xfrm>
          <a:prstGeom prst="rect">
            <a:avLst/>
          </a:prstGeom>
        </p:spPr>
      </p:pic>
      <p:pic>
        <p:nvPicPr>
          <p:cNvPr id="6" name="Picture 2" descr="https://upload.orthobullets.com/3008/images/segond%20fx.jpg">
            <a:extLst>
              <a:ext uri="{FF2B5EF4-FFF2-40B4-BE49-F238E27FC236}">
                <a16:creationId xmlns:a16="http://schemas.microsoft.com/office/drawing/2014/main" id="{800CF454-DC5B-4E20-C91C-47B82DD84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1471" y="3175896"/>
            <a:ext cx="2083813" cy="29704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Where is the ACL? | Missoula Bone &amp; Joint">
            <a:extLst>
              <a:ext uri="{FF2B5EF4-FFF2-40B4-BE49-F238E27FC236}">
                <a16:creationId xmlns:a16="http://schemas.microsoft.com/office/drawing/2014/main" id="{1EC1D9EF-1C8B-F7D5-D0DE-A490FFA442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2931" y="3175896"/>
            <a:ext cx="5400869" cy="2970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308589"/>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01826-86B8-EDB5-E085-08D941FADC6C}"/>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7F672208-1D06-905C-5B61-1A9D7250D682}"/>
              </a:ext>
            </a:extLst>
          </p:cNvPr>
          <p:cNvSpPr>
            <a:spLocks noGrp="1"/>
          </p:cNvSpPr>
          <p:nvPr>
            <p:ph idx="1"/>
          </p:nvPr>
        </p:nvSpPr>
        <p:spPr>
          <a:xfrm>
            <a:off x="838200" y="1268082"/>
            <a:ext cx="10515600" cy="5120640"/>
          </a:xfrm>
        </p:spPr>
        <p:txBody>
          <a:bodyPr>
            <a:normAutofit fontScale="92500" lnSpcReduction="10000"/>
          </a:bodyPr>
          <a:lstStyle/>
          <a:p>
            <a:r>
              <a:rPr lang="en-US" b="1" dirty="0"/>
              <a:t>Non-Operative</a:t>
            </a:r>
            <a:r>
              <a:rPr lang="en-US" dirty="0"/>
              <a:t>: Physical therapy &amp; lifestyle modifications; doesn’t decrease the risk of meniscal tear</a:t>
            </a:r>
            <a:endParaRPr lang="en-US" b="1" dirty="0"/>
          </a:p>
          <a:p>
            <a:r>
              <a:rPr lang="en-US" b="1" dirty="0"/>
              <a:t>Operative</a:t>
            </a:r>
            <a:r>
              <a:rPr lang="en-US" dirty="0"/>
              <a:t>: Indications:</a:t>
            </a:r>
          </a:p>
          <a:p>
            <a:pPr lvl="1"/>
            <a:r>
              <a:rPr lang="en-US" sz="2800" dirty="0"/>
              <a:t>must have full motion of knee restored following injury (unless meniscal tear causing mechanical block)</a:t>
            </a:r>
          </a:p>
          <a:p>
            <a:pPr lvl="1"/>
            <a:r>
              <a:rPr lang="en-US" sz="2800" dirty="0"/>
              <a:t>lack of pre-operative motion risk factor for post-operative arthrofibrosis      </a:t>
            </a:r>
          </a:p>
          <a:p>
            <a:pPr lvl="1"/>
            <a:r>
              <a:rPr lang="en-US" sz="2800" dirty="0"/>
              <a:t>younger, more active patients (reduces the incidence of meniscal or chondral injury)</a:t>
            </a:r>
          </a:p>
          <a:p>
            <a:pPr lvl="1"/>
            <a:r>
              <a:rPr lang="en-US" sz="2800" dirty="0"/>
              <a:t>children (activity limitation is not realistic)</a:t>
            </a:r>
          </a:p>
          <a:p>
            <a:pPr lvl="1"/>
            <a:r>
              <a:rPr lang="en-US" sz="2800" dirty="0"/>
              <a:t>older active patients (age &gt;40 is not a contraindication if high demand athlete)</a:t>
            </a:r>
          </a:p>
          <a:p>
            <a:pPr lvl="1"/>
            <a:r>
              <a:rPr lang="en-US" sz="2800" dirty="0"/>
              <a:t>partial/single bundle tears with clinical and functional instability</a:t>
            </a:r>
          </a:p>
          <a:p>
            <a:pPr lvl="1"/>
            <a:r>
              <a:rPr lang="en-US" sz="2800" dirty="0"/>
              <a:t>prior ACL reconstruction failure</a:t>
            </a:r>
          </a:p>
        </p:txBody>
      </p:sp>
    </p:spTree>
    <p:extLst>
      <p:ext uri="{BB962C8B-B14F-4D97-AF65-F5344CB8AC3E}">
        <p14:creationId xmlns:p14="http://schemas.microsoft.com/office/powerpoint/2010/main" val="2663621855"/>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8B330-78D4-0C8B-3BFB-182F0769B1AA}"/>
              </a:ext>
            </a:extLst>
          </p:cNvPr>
          <p:cNvSpPr>
            <a:spLocks noGrp="1"/>
          </p:cNvSpPr>
          <p:nvPr>
            <p:ph type="title"/>
          </p:nvPr>
        </p:nvSpPr>
        <p:spPr/>
        <p:txBody>
          <a:bodyPr/>
          <a:lstStyle/>
          <a:p>
            <a:r>
              <a:rPr lang="en-US" dirty="0"/>
              <a:t>Posterior Cruciate Ligament</a:t>
            </a:r>
          </a:p>
        </p:txBody>
      </p:sp>
      <p:sp>
        <p:nvSpPr>
          <p:cNvPr id="3" name="Content Placeholder 2">
            <a:extLst>
              <a:ext uri="{FF2B5EF4-FFF2-40B4-BE49-F238E27FC236}">
                <a16:creationId xmlns:a16="http://schemas.microsoft.com/office/drawing/2014/main" id="{A755896F-4DE5-79AA-4C3C-044D0480C804}"/>
              </a:ext>
            </a:extLst>
          </p:cNvPr>
          <p:cNvSpPr>
            <a:spLocks noGrp="1"/>
          </p:cNvSpPr>
          <p:nvPr>
            <p:ph idx="1"/>
          </p:nvPr>
        </p:nvSpPr>
        <p:spPr>
          <a:xfrm>
            <a:off x="838200" y="1268082"/>
            <a:ext cx="10515600" cy="5303520"/>
          </a:xfrm>
        </p:spPr>
        <p:txBody>
          <a:bodyPr>
            <a:normAutofit fontScale="92500" lnSpcReduction="10000"/>
          </a:bodyPr>
          <a:lstStyle/>
          <a:p>
            <a:r>
              <a:rPr lang="en-US" b="1" dirty="0"/>
              <a:t>Function</a:t>
            </a:r>
            <a:r>
              <a:rPr lang="en-US" dirty="0"/>
              <a:t>: Prevents posterior translation of the tibia relative to the femur</a:t>
            </a:r>
          </a:p>
          <a:p>
            <a:r>
              <a:rPr lang="en-US" b="1" dirty="0"/>
              <a:t>Anatomy</a:t>
            </a:r>
            <a:r>
              <a:rPr lang="en-US" dirty="0"/>
              <a:t>: </a:t>
            </a:r>
            <a:r>
              <a:rPr lang="en-US" dirty="0" err="1"/>
              <a:t>extrasynovial</a:t>
            </a:r>
            <a:r>
              <a:rPr lang="en-US" dirty="0"/>
              <a:t> but intracapsular</a:t>
            </a:r>
          </a:p>
          <a:p>
            <a:pPr lvl="1"/>
            <a:r>
              <a:rPr lang="en-US" b="1" dirty="0"/>
              <a:t>Origin</a:t>
            </a:r>
            <a:r>
              <a:rPr lang="en-US" dirty="0"/>
              <a:t>: medial femoral condyle      </a:t>
            </a:r>
          </a:p>
          <a:p>
            <a:pPr lvl="1"/>
            <a:r>
              <a:rPr lang="en-US" b="1" dirty="0"/>
              <a:t>Insertion</a:t>
            </a:r>
            <a:r>
              <a:rPr lang="en-US" dirty="0"/>
              <a:t>: tibial sulcus</a:t>
            </a:r>
          </a:p>
          <a:p>
            <a:pPr lvl="1"/>
            <a:r>
              <a:rPr lang="en-US" b="1" dirty="0"/>
              <a:t>Structure</a:t>
            </a:r>
            <a:r>
              <a:rPr lang="en-US" dirty="0"/>
              <a:t>: two bundles    </a:t>
            </a:r>
          </a:p>
          <a:p>
            <a:pPr lvl="2"/>
            <a:r>
              <a:rPr lang="en-US" sz="2400" dirty="0"/>
              <a:t>anterolateral</a:t>
            </a:r>
          </a:p>
          <a:p>
            <a:pPr lvl="2"/>
            <a:r>
              <a:rPr lang="en-US" sz="2400" dirty="0"/>
              <a:t>posteromedial</a:t>
            </a:r>
          </a:p>
          <a:p>
            <a:r>
              <a:rPr lang="en-US" b="1" dirty="0"/>
              <a:t>Blood supply</a:t>
            </a:r>
            <a:r>
              <a:rPr lang="en-US" dirty="0"/>
              <a:t>: direct artery </a:t>
            </a:r>
            <a:r>
              <a:rPr lang="en-US" dirty="0">
                <a:sym typeface="Wingdings" panose="05000000000000000000" pitchFamily="2" charset="2"/>
              </a:rPr>
              <a:t> when injured immediate hemarthrosis</a:t>
            </a:r>
          </a:p>
          <a:p>
            <a:r>
              <a:rPr lang="en-US" b="1" dirty="0"/>
              <a:t>Innervation</a:t>
            </a:r>
            <a:r>
              <a:rPr lang="en-US" dirty="0"/>
              <a:t>: for proprioception</a:t>
            </a:r>
          </a:p>
          <a:p>
            <a:r>
              <a:rPr lang="en-US" b="1" dirty="0"/>
              <a:t>Mechanism of injury</a:t>
            </a:r>
            <a:r>
              <a:rPr lang="en-US" dirty="0"/>
              <a:t>: Direct blow to proximal tibia with a flexed knee (Dashboard injury), Noncontact hyperflexion with a plantar-flexed foot, Hyperextension injury</a:t>
            </a:r>
          </a:p>
          <a:p>
            <a:r>
              <a:rPr lang="en-US" b="1" dirty="0"/>
              <a:t>Symptoms</a:t>
            </a:r>
            <a:r>
              <a:rPr lang="en-US" dirty="0"/>
              <a:t>: posterior knee pain, instability (often subtle or asymptomatic in isolated PCL injuries)</a:t>
            </a:r>
          </a:p>
        </p:txBody>
      </p:sp>
    </p:spTree>
    <p:extLst>
      <p:ext uri="{BB962C8B-B14F-4D97-AF65-F5344CB8AC3E}">
        <p14:creationId xmlns:p14="http://schemas.microsoft.com/office/powerpoint/2010/main" val="3092678467"/>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34CCE-FDAF-FB14-BB54-B9F2BB6AF614}"/>
              </a:ext>
            </a:extLst>
          </p:cNvPr>
          <p:cNvSpPr>
            <a:spLocks noGrp="1"/>
          </p:cNvSpPr>
          <p:nvPr>
            <p:ph type="title"/>
          </p:nvPr>
        </p:nvSpPr>
        <p:spPr/>
        <p:txBody>
          <a:bodyPr/>
          <a:lstStyle/>
          <a:p>
            <a:r>
              <a:rPr lang="en-US" dirty="0"/>
              <a:t>Posterior Cruciate Ligament</a:t>
            </a:r>
          </a:p>
        </p:txBody>
      </p:sp>
      <p:sp>
        <p:nvSpPr>
          <p:cNvPr id="3" name="Content Placeholder 2">
            <a:extLst>
              <a:ext uri="{FF2B5EF4-FFF2-40B4-BE49-F238E27FC236}">
                <a16:creationId xmlns:a16="http://schemas.microsoft.com/office/drawing/2014/main" id="{14347753-853A-36C2-0F33-73B1F2E4ED4B}"/>
              </a:ext>
            </a:extLst>
          </p:cNvPr>
          <p:cNvSpPr>
            <a:spLocks noGrp="1"/>
          </p:cNvSpPr>
          <p:nvPr>
            <p:ph idx="1"/>
          </p:nvPr>
        </p:nvSpPr>
        <p:spPr/>
        <p:txBody>
          <a:bodyPr/>
          <a:lstStyle/>
          <a:p>
            <a:r>
              <a:rPr lang="en-US" b="1" dirty="0"/>
              <a:t>Examination</a:t>
            </a:r>
            <a:r>
              <a:rPr lang="en-US" dirty="0"/>
              <a:t>: Posterior drawer test</a:t>
            </a:r>
          </a:p>
          <a:p>
            <a:r>
              <a:rPr lang="en-US" b="1" dirty="0"/>
              <a:t>Imaging</a:t>
            </a:r>
          </a:p>
          <a:p>
            <a:pPr lvl="1"/>
            <a:r>
              <a:rPr lang="en-US" dirty="0"/>
              <a:t>X-rays: can be positive sometimes (Avulsion fracture)</a:t>
            </a:r>
          </a:p>
          <a:p>
            <a:pPr lvl="1"/>
            <a:r>
              <a:rPr lang="en-US" dirty="0"/>
              <a:t>MRI: Gold standard</a:t>
            </a:r>
          </a:p>
          <a:p>
            <a:endParaRPr lang="en-US" dirty="0"/>
          </a:p>
        </p:txBody>
      </p:sp>
      <p:pic>
        <p:nvPicPr>
          <p:cNvPr id="4" name="Picture 2" descr="Avulsion Fracture Technique | The Bone School">
            <a:extLst>
              <a:ext uri="{FF2B5EF4-FFF2-40B4-BE49-F238E27FC236}">
                <a16:creationId xmlns:a16="http://schemas.microsoft.com/office/drawing/2014/main" id="{07EEBE66-C102-D0E8-1B27-03FEAB731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708" y="3157384"/>
            <a:ext cx="3265096" cy="31885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upload.orthobullets.com/topic/3009/images/pcl%20grade%20iii%20intrasubstance%20tear%20sagittal%20mri.jpg">
            <a:extLst>
              <a:ext uri="{FF2B5EF4-FFF2-40B4-BE49-F238E27FC236}">
                <a16:creationId xmlns:a16="http://schemas.microsoft.com/office/drawing/2014/main" id="{B61B0D69-2512-F4EE-EF3A-B6021B670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764" y="3154101"/>
            <a:ext cx="4499528" cy="319185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ADAE0323-5AC4-12D1-7276-E223E8AF50C2}"/>
              </a:ext>
            </a:extLst>
          </p:cNvPr>
          <p:cNvCxnSpPr/>
          <p:nvPr/>
        </p:nvCxnSpPr>
        <p:spPr>
          <a:xfrm flipH="1" flipV="1">
            <a:off x="3993501" y="4637314"/>
            <a:ext cx="65315" cy="3265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977897"/>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B259-F1BE-ED47-E1F8-B240FF3E4524}"/>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ED050497-65DF-2D7D-4749-5121A3C31393}"/>
              </a:ext>
            </a:extLst>
          </p:cNvPr>
          <p:cNvSpPr>
            <a:spLocks noGrp="1"/>
          </p:cNvSpPr>
          <p:nvPr>
            <p:ph idx="1"/>
          </p:nvPr>
        </p:nvSpPr>
        <p:spPr/>
        <p:txBody>
          <a:bodyPr>
            <a:normAutofit/>
          </a:bodyPr>
          <a:lstStyle/>
          <a:p>
            <a:r>
              <a:rPr lang="en-US" b="1" dirty="0"/>
              <a:t>Nonoperative</a:t>
            </a:r>
            <a:r>
              <a:rPr lang="en-US" dirty="0"/>
              <a:t>: protected weight bearing &amp; rehab</a:t>
            </a:r>
          </a:p>
          <a:p>
            <a:pPr lvl="1"/>
            <a:r>
              <a:rPr lang="en-US" b="1" dirty="0"/>
              <a:t>Indications</a:t>
            </a:r>
            <a:r>
              <a:rPr lang="en-US" dirty="0"/>
              <a:t>: isolated Grade I (partial) and II (complete isolated) injuries</a:t>
            </a:r>
          </a:p>
          <a:p>
            <a:pPr lvl="1"/>
            <a:r>
              <a:rPr lang="en-US" b="1" dirty="0"/>
              <a:t>Modalities</a:t>
            </a:r>
            <a:r>
              <a:rPr lang="en-US" dirty="0"/>
              <a:t>: quadriceps rehabilitation with a focus on knee extensor strengthening </a:t>
            </a:r>
          </a:p>
          <a:p>
            <a:r>
              <a:rPr lang="en-US" b="1" dirty="0"/>
              <a:t>Operative</a:t>
            </a:r>
            <a:r>
              <a:rPr lang="en-US" dirty="0"/>
              <a:t>: PCL repair of bony avulsion fractures or reconstruction</a:t>
            </a:r>
          </a:p>
          <a:p>
            <a:pPr lvl="1"/>
            <a:r>
              <a:rPr lang="en-US" b="1" dirty="0"/>
              <a:t>Indications</a:t>
            </a:r>
          </a:p>
          <a:p>
            <a:pPr lvl="2"/>
            <a:r>
              <a:rPr lang="en-US" sz="2400" dirty="0"/>
              <a:t>Combined ligamentous injuries </a:t>
            </a:r>
          </a:p>
          <a:p>
            <a:pPr lvl="2"/>
            <a:r>
              <a:rPr lang="en-US" sz="2400" dirty="0"/>
              <a:t>Isolated grade II or III injuries with bony avulsion</a:t>
            </a:r>
          </a:p>
          <a:p>
            <a:pPr lvl="2"/>
            <a:r>
              <a:rPr lang="en-US" sz="2400" dirty="0"/>
              <a:t>Isolated chronic PCL injuries with a functionally unstable knee</a:t>
            </a:r>
          </a:p>
          <a:p>
            <a:endParaRPr lang="en-US" dirty="0"/>
          </a:p>
        </p:txBody>
      </p:sp>
    </p:spTree>
    <p:extLst>
      <p:ext uri="{BB962C8B-B14F-4D97-AF65-F5344CB8AC3E}">
        <p14:creationId xmlns:p14="http://schemas.microsoft.com/office/powerpoint/2010/main" val="2284149682"/>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C6651-4C31-3A97-B9F7-2469F1A86B3E}"/>
              </a:ext>
            </a:extLst>
          </p:cNvPr>
          <p:cNvSpPr>
            <a:spLocks noGrp="1"/>
          </p:cNvSpPr>
          <p:nvPr>
            <p:ph type="title"/>
          </p:nvPr>
        </p:nvSpPr>
        <p:spPr/>
        <p:txBody>
          <a:bodyPr/>
          <a:lstStyle/>
          <a:p>
            <a:r>
              <a:rPr lang="en-US" dirty="0"/>
              <a:t>Meniscal tear</a:t>
            </a:r>
          </a:p>
        </p:txBody>
      </p:sp>
      <p:sp>
        <p:nvSpPr>
          <p:cNvPr id="3" name="Content Placeholder 2">
            <a:extLst>
              <a:ext uri="{FF2B5EF4-FFF2-40B4-BE49-F238E27FC236}">
                <a16:creationId xmlns:a16="http://schemas.microsoft.com/office/drawing/2014/main" id="{F9A8EADB-D333-B737-B961-83871FDE7E6F}"/>
              </a:ext>
            </a:extLst>
          </p:cNvPr>
          <p:cNvSpPr>
            <a:spLocks noGrp="1"/>
          </p:cNvSpPr>
          <p:nvPr>
            <p:ph idx="1"/>
          </p:nvPr>
        </p:nvSpPr>
        <p:spPr>
          <a:xfrm>
            <a:off x="838200" y="1268082"/>
            <a:ext cx="10515600" cy="5029200"/>
          </a:xfrm>
        </p:spPr>
        <p:txBody>
          <a:bodyPr>
            <a:normAutofit fontScale="92500" lnSpcReduction="10000"/>
          </a:bodyPr>
          <a:lstStyle/>
          <a:p>
            <a:r>
              <a:rPr lang="en-US" b="1" dirty="0"/>
              <a:t>Mechanism of injury</a:t>
            </a:r>
          </a:p>
          <a:p>
            <a:pPr lvl="1"/>
            <a:r>
              <a:rPr lang="en-US" dirty="0"/>
              <a:t>An acute twisting injury from impact during a sport (usually, the foot stays fixed on the ground and the rest of body rotates)</a:t>
            </a:r>
          </a:p>
          <a:p>
            <a:pPr lvl="1"/>
            <a:r>
              <a:rPr lang="en-US" dirty="0"/>
              <a:t>Getting up from a squatting or crouching position</a:t>
            </a:r>
          </a:p>
          <a:p>
            <a:pPr lvl="1"/>
            <a:r>
              <a:rPr lang="en-US" dirty="0"/>
              <a:t>Loading the knee from a fixed position</a:t>
            </a:r>
          </a:p>
          <a:p>
            <a:r>
              <a:rPr lang="en-US" sz="2800" b="1" dirty="0">
                <a:solidFill>
                  <a:schemeClr val="tx2"/>
                </a:solidFill>
              </a:rPr>
              <a:t>Symptoms</a:t>
            </a:r>
          </a:p>
          <a:p>
            <a:pPr lvl="1"/>
            <a:r>
              <a:rPr lang="en-US" dirty="0"/>
              <a:t>Pain localizing to medial or lateral side</a:t>
            </a:r>
          </a:p>
          <a:p>
            <a:pPr lvl="1"/>
            <a:r>
              <a:rPr lang="en-US" dirty="0"/>
              <a:t>Mechanical symptoms (locking and clicking), especially with squatting</a:t>
            </a:r>
          </a:p>
          <a:p>
            <a:pPr lvl="1"/>
            <a:r>
              <a:rPr lang="en-US" dirty="0"/>
              <a:t>Delayed or intermittent swelling</a:t>
            </a:r>
          </a:p>
          <a:p>
            <a:r>
              <a:rPr lang="en-US" sz="2800" b="1" dirty="0">
                <a:solidFill>
                  <a:schemeClr val="tx2"/>
                </a:solidFill>
              </a:rPr>
              <a:t>Examination</a:t>
            </a:r>
          </a:p>
          <a:p>
            <a:pPr lvl="1"/>
            <a:r>
              <a:rPr lang="en-US" dirty="0">
                <a:solidFill>
                  <a:srgbClr val="FF0000"/>
                </a:solidFill>
              </a:rPr>
              <a:t>Joint Line tenderness </a:t>
            </a:r>
            <a:r>
              <a:rPr lang="en-US" dirty="0"/>
              <a:t>is the most sensitive physical examination finding.</a:t>
            </a:r>
          </a:p>
          <a:p>
            <a:pPr lvl="1"/>
            <a:r>
              <a:rPr lang="en-US" dirty="0" err="1"/>
              <a:t>Mcmurray’s</a:t>
            </a:r>
            <a:r>
              <a:rPr lang="en-US" dirty="0"/>
              <a:t>  test</a:t>
            </a:r>
          </a:p>
          <a:p>
            <a:pPr lvl="1"/>
            <a:r>
              <a:rPr lang="en-US" dirty="0"/>
              <a:t>Apply grinding test</a:t>
            </a:r>
          </a:p>
          <a:p>
            <a:pPr lvl="1"/>
            <a:r>
              <a:rPr lang="en-US" dirty="0"/>
              <a:t>Thessaly test</a:t>
            </a:r>
          </a:p>
        </p:txBody>
      </p:sp>
    </p:spTree>
    <p:extLst>
      <p:ext uri="{BB962C8B-B14F-4D97-AF65-F5344CB8AC3E}">
        <p14:creationId xmlns:p14="http://schemas.microsoft.com/office/powerpoint/2010/main" val="87472714"/>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F21BE-BF36-562E-BA07-E42FBE91E86E}"/>
              </a:ext>
            </a:extLst>
          </p:cNvPr>
          <p:cNvSpPr>
            <a:spLocks noGrp="1"/>
          </p:cNvSpPr>
          <p:nvPr>
            <p:ph type="title"/>
          </p:nvPr>
        </p:nvSpPr>
        <p:spPr/>
        <p:txBody>
          <a:bodyPr/>
          <a:lstStyle/>
          <a:p>
            <a:r>
              <a:rPr lang="en-US" dirty="0"/>
              <a:t>Meniscal tear</a:t>
            </a:r>
          </a:p>
        </p:txBody>
      </p:sp>
      <p:sp>
        <p:nvSpPr>
          <p:cNvPr id="3" name="Content Placeholder 2">
            <a:extLst>
              <a:ext uri="{FF2B5EF4-FFF2-40B4-BE49-F238E27FC236}">
                <a16:creationId xmlns:a16="http://schemas.microsoft.com/office/drawing/2014/main" id="{1A2D768B-7F52-B856-CDE5-07A8606B5B65}"/>
              </a:ext>
            </a:extLst>
          </p:cNvPr>
          <p:cNvSpPr>
            <a:spLocks noGrp="1"/>
          </p:cNvSpPr>
          <p:nvPr>
            <p:ph idx="1"/>
          </p:nvPr>
        </p:nvSpPr>
        <p:spPr>
          <a:xfrm>
            <a:off x="838200" y="1268082"/>
            <a:ext cx="6822233" cy="4871938"/>
          </a:xfrm>
        </p:spPr>
        <p:txBody>
          <a:bodyPr/>
          <a:lstStyle/>
          <a:p>
            <a:r>
              <a:rPr lang="en-US" b="1" dirty="0"/>
              <a:t>Classification</a:t>
            </a:r>
          </a:p>
          <a:p>
            <a:pPr lvl="1"/>
            <a:r>
              <a:rPr lang="en-US" dirty="0"/>
              <a:t>Location</a:t>
            </a:r>
          </a:p>
          <a:p>
            <a:pPr lvl="2"/>
            <a:r>
              <a:rPr lang="en-US" dirty="0"/>
              <a:t>red zone (outer third, vascularized)</a:t>
            </a:r>
          </a:p>
          <a:p>
            <a:pPr lvl="2"/>
            <a:r>
              <a:rPr lang="en-US" dirty="0"/>
              <a:t>red-white zone (middle third)</a:t>
            </a:r>
          </a:p>
          <a:p>
            <a:pPr lvl="2"/>
            <a:r>
              <a:rPr lang="en-US" dirty="0"/>
              <a:t>white zone (inner third, avascular)</a:t>
            </a:r>
          </a:p>
          <a:p>
            <a:pPr lvl="1"/>
            <a:r>
              <a:rPr lang="en-US" dirty="0"/>
              <a:t>Position (anterior, middle, posterior third, root) </a:t>
            </a:r>
          </a:p>
          <a:p>
            <a:pPr lvl="1"/>
            <a:r>
              <a:rPr lang="en-US" dirty="0"/>
              <a:t>Size</a:t>
            </a:r>
          </a:p>
          <a:p>
            <a:pPr lvl="1"/>
            <a:r>
              <a:rPr lang="en-US" dirty="0"/>
              <a:t>Pattern</a:t>
            </a:r>
          </a:p>
          <a:p>
            <a:r>
              <a:rPr lang="en-US" sz="2800" b="1" dirty="0">
                <a:solidFill>
                  <a:schemeClr val="tx2"/>
                </a:solidFill>
              </a:rPr>
              <a:t>Imaging</a:t>
            </a:r>
          </a:p>
          <a:p>
            <a:pPr lvl="1"/>
            <a:r>
              <a:rPr lang="en-US" dirty="0"/>
              <a:t>MRI (Most sensitive diagnostic test, but also has a high false positive rate) </a:t>
            </a:r>
          </a:p>
          <a:p>
            <a:pPr lvl="1"/>
            <a:endParaRPr lang="en-US" dirty="0"/>
          </a:p>
        </p:txBody>
      </p:sp>
      <p:pic>
        <p:nvPicPr>
          <p:cNvPr id="4" name="Picture 2" descr="https://upload.orthobullets.com/topic/3005/images/meniscus.jpg">
            <a:extLst>
              <a:ext uri="{FF2B5EF4-FFF2-40B4-BE49-F238E27FC236}">
                <a16:creationId xmlns:a16="http://schemas.microsoft.com/office/drawing/2014/main" id="{F25EC2E7-9CAC-E54B-D00C-8905BB8A62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333"/>
          <a:stretch/>
        </p:blipFill>
        <p:spPr bwMode="auto">
          <a:xfrm>
            <a:off x="9368069" y="1268082"/>
            <a:ext cx="2032386" cy="25947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https://upload.orthobullets.com/topic/3005/images/double_pcl_sign.jpg">
            <a:extLst>
              <a:ext uri="{FF2B5EF4-FFF2-40B4-BE49-F238E27FC236}">
                <a16:creationId xmlns:a16="http://schemas.microsoft.com/office/drawing/2014/main" id="{4B22F9A8-F680-7C84-8832-98CC2BB62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068" y="3854020"/>
            <a:ext cx="2032386" cy="20323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6" descr="https://upload.orthobullets.com/3005/images/buckethandletear.jpg">
            <a:extLst>
              <a:ext uri="{FF2B5EF4-FFF2-40B4-BE49-F238E27FC236}">
                <a16:creationId xmlns:a16="http://schemas.microsoft.com/office/drawing/2014/main" id="{C5B335E5-0FA2-AF04-97FE-2DB58A79E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908" y="2915762"/>
            <a:ext cx="2311360" cy="17358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303069"/>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0EBAB-0FAB-E192-BAE0-C2D70EC01E29}"/>
              </a:ext>
            </a:extLst>
          </p:cNvPr>
          <p:cNvSpPr>
            <a:spLocks noGrp="1"/>
          </p:cNvSpPr>
          <p:nvPr>
            <p:ph type="title"/>
          </p:nvPr>
        </p:nvSpPr>
        <p:spPr/>
        <p:txBody>
          <a:bodyPr/>
          <a:lstStyle/>
          <a:p>
            <a:r>
              <a:rPr lang="en-US" dirty="0"/>
              <a:t>Meniscal tear – Treatment</a:t>
            </a:r>
          </a:p>
        </p:txBody>
      </p:sp>
      <p:sp>
        <p:nvSpPr>
          <p:cNvPr id="3" name="Content Placeholder 2">
            <a:extLst>
              <a:ext uri="{FF2B5EF4-FFF2-40B4-BE49-F238E27FC236}">
                <a16:creationId xmlns:a16="http://schemas.microsoft.com/office/drawing/2014/main" id="{F6C879A0-B93B-3AF1-CD99-F76D743FB459}"/>
              </a:ext>
            </a:extLst>
          </p:cNvPr>
          <p:cNvSpPr>
            <a:spLocks noGrp="1"/>
          </p:cNvSpPr>
          <p:nvPr>
            <p:ph idx="1"/>
          </p:nvPr>
        </p:nvSpPr>
        <p:spPr>
          <a:xfrm>
            <a:off x="838200" y="1268082"/>
            <a:ext cx="10515600" cy="3051991"/>
          </a:xfrm>
        </p:spPr>
        <p:txBody>
          <a:bodyPr>
            <a:normAutofit fontScale="92500" lnSpcReduction="20000"/>
          </a:bodyPr>
          <a:lstStyle/>
          <a:p>
            <a:r>
              <a:rPr lang="en-US" b="1" dirty="0"/>
              <a:t>Nonoperative</a:t>
            </a:r>
            <a:r>
              <a:rPr lang="en-US" dirty="0"/>
              <a:t>: Rest, NSAIDs, Rehabilitation</a:t>
            </a:r>
          </a:p>
          <a:p>
            <a:pPr lvl="1"/>
            <a:r>
              <a:rPr lang="en-US" dirty="0"/>
              <a:t>Indicated as first line treatment for degenerative tears</a:t>
            </a:r>
          </a:p>
          <a:p>
            <a:pPr lvl="1"/>
            <a:r>
              <a:rPr lang="en-US" dirty="0"/>
              <a:t>Outcomes</a:t>
            </a:r>
          </a:p>
          <a:p>
            <a:pPr lvl="2"/>
            <a:r>
              <a:rPr lang="en-US" dirty="0"/>
              <a:t>Improvement in knee function following physical therapy</a:t>
            </a:r>
          </a:p>
          <a:p>
            <a:pPr lvl="2"/>
            <a:r>
              <a:rPr lang="en-US" dirty="0"/>
              <a:t>"Noninferior" when compared to arthroscopic partial meniscectomy</a:t>
            </a:r>
          </a:p>
          <a:p>
            <a:r>
              <a:rPr lang="en-US" b="1" dirty="0"/>
              <a:t>Partial meniscectomy</a:t>
            </a:r>
          </a:p>
          <a:p>
            <a:pPr lvl="1"/>
            <a:r>
              <a:rPr lang="en-US" dirty="0"/>
              <a:t>Indications</a:t>
            </a:r>
          </a:p>
          <a:p>
            <a:pPr lvl="2"/>
            <a:r>
              <a:rPr lang="en-US" dirty="0"/>
              <a:t>Tears not amenable to repair (complex, degenerative, radial tear patterns)</a:t>
            </a:r>
          </a:p>
          <a:p>
            <a:pPr lvl="2"/>
            <a:r>
              <a:rPr lang="en-US" dirty="0"/>
              <a:t>Repair failure &gt;2 times</a:t>
            </a:r>
          </a:p>
          <a:p>
            <a:pPr lvl="1"/>
            <a:r>
              <a:rPr lang="en-US" dirty="0"/>
              <a:t>Outcomes: &gt;80% satisfactory function at minimum follow-up</a:t>
            </a:r>
          </a:p>
        </p:txBody>
      </p:sp>
      <p:pic>
        <p:nvPicPr>
          <p:cNvPr id="4" name="Picture 4" descr="Meniscus Repair – Menisectomy - Max Care">
            <a:extLst>
              <a:ext uri="{FF2B5EF4-FFF2-40B4-BE49-F238E27FC236}">
                <a16:creationId xmlns:a16="http://schemas.microsoft.com/office/drawing/2014/main" id="{6B8649C2-FBD5-0040-E6FB-360C185B5E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936"/>
          <a:stretch/>
        </p:blipFill>
        <p:spPr bwMode="auto">
          <a:xfrm>
            <a:off x="2547895" y="4519355"/>
            <a:ext cx="7096211" cy="2338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608857"/>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8732D-FCE2-D135-0E84-0A132C69AAD8}"/>
              </a:ext>
            </a:extLst>
          </p:cNvPr>
          <p:cNvSpPr>
            <a:spLocks noGrp="1"/>
          </p:cNvSpPr>
          <p:nvPr>
            <p:ph type="title"/>
          </p:nvPr>
        </p:nvSpPr>
        <p:spPr/>
        <p:txBody>
          <a:bodyPr/>
          <a:lstStyle/>
          <a:p>
            <a:r>
              <a:rPr lang="en-US" dirty="0"/>
              <a:t>Meniscal tear – Treatment</a:t>
            </a:r>
          </a:p>
        </p:txBody>
      </p:sp>
      <p:sp>
        <p:nvSpPr>
          <p:cNvPr id="3" name="Content Placeholder 2">
            <a:extLst>
              <a:ext uri="{FF2B5EF4-FFF2-40B4-BE49-F238E27FC236}">
                <a16:creationId xmlns:a16="http://schemas.microsoft.com/office/drawing/2014/main" id="{FCD25520-4DE3-B0DC-4434-9FC1A3322E81}"/>
              </a:ext>
            </a:extLst>
          </p:cNvPr>
          <p:cNvSpPr>
            <a:spLocks noGrp="1"/>
          </p:cNvSpPr>
          <p:nvPr>
            <p:ph idx="1"/>
          </p:nvPr>
        </p:nvSpPr>
        <p:spPr/>
        <p:txBody>
          <a:bodyPr/>
          <a:lstStyle/>
          <a:p>
            <a:r>
              <a:rPr lang="en-US" b="1" dirty="0"/>
              <a:t>Meniscal Repair</a:t>
            </a:r>
          </a:p>
          <a:p>
            <a:pPr lvl="1"/>
            <a:r>
              <a:rPr lang="en-US" dirty="0"/>
              <a:t>Indications </a:t>
            </a:r>
          </a:p>
          <a:p>
            <a:pPr lvl="2"/>
            <a:r>
              <a:rPr lang="en-US" dirty="0"/>
              <a:t>Peripheral in the red-red zone (vascularized region)    </a:t>
            </a:r>
          </a:p>
          <a:p>
            <a:pPr lvl="2"/>
            <a:r>
              <a:rPr lang="en-US" dirty="0"/>
              <a:t>Vertical and longitudinal tear</a:t>
            </a:r>
          </a:p>
          <a:p>
            <a:pPr lvl="2"/>
            <a:r>
              <a:rPr lang="en-US" dirty="0"/>
              <a:t>rather than radial, horizontal or degenerative tear</a:t>
            </a:r>
          </a:p>
          <a:p>
            <a:pPr lvl="2"/>
            <a:r>
              <a:rPr lang="en-US" dirty="0"/>
              <a:t>bucket handle meniscus tear.  </a:t>
            </a:r>
          </a:p>
          <a:p>
            <a:pPr lvl="2"/>
            <a:r>
              <a:rPr lang="en-US" dirty="0"/>
              <a:t>Root tear   </a:t>
            </a:r>
          </a:p>
          <a:p>
            <a:pPr lvl="2"/>
            <a:r>
              <a:rPr lang="en-US" dirty="0"/>
              <a:t>Acute repair combined with ACL reconstruction</a:t>
            </a:r>
          </a:p>
          <a:p>
            <a:pPr lvl="1"/>
            <a:r>
              <a:rPr lang="en-US" dirty="0"/>
              <a:t>Outcomes: 70-95% successful</a:t>
            </a:r>
          </a:p>
          <a:p>
            <a:endParaRPr lang="en-US" dirty="0"/>
          </a:p>
        </p:txBody>
      </p:sp>
      <p:pic>
        <p:nvPicPr>
          <p:cNvPr id="4" name="Picture 2" descr="Arthroscopic Meniscus Repair &amp; Meniscectomy Edinburg | McAllen ...">
            <a:extLst>
              <a:ext uri="{FF2B5EF4-FFF2-40B4-BE49-F238E27FC236}">
                <a16:creationId xmlns:a16="http://schemas.microsoft.com/office/drawing/2014/main" id="{8DF70F3F-6416-7C11-8E35-732E6F825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325" y="1350417"/>
            <a:ext cx="3038475" cy="2800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Meniscus Repair Systems Market anticipated growing at a CAGR of 7.6%">
            <a:extLst>
              <a:ext uri="{FF2B5EF4-FFF2-40B4-BE49-F238E27FC236}">
                <a16:creationId xmlns:a16="http://schemas.microsoft.com/office/drawing/2014/main" id="{56D8AE99-E126-BF5E-0D70-CE0561E24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755" y="4387909"/>
            <a:ext cx="2420915" cy="2239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652448"/>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E908E-43A5-DF19-1683-365E61B924AB}"/>
              </a:ext>
            </a:extLst>
          </p:cNvPr>
          <p:cNvSpPr>
            <a:spLocks noGrp="1"/>
          </p:cNvSpPr>
          <p:nvPr>
            <p:ph type="title"/>
          </p:nvPr>
        </p:nvSpPr>
        <p:spPr/>
        <p:txBody>
          <a:bodyPr>
            <a:normAutofit/>
          </a:bodyPr>
          <a:lstStyle/>
          <a:p>
            <a:r>
              <a:rPr lang="en-US" sz="4800" dirty="0"/>
              <a:t>What is the name of theses structure ? </a:t>
            </a:r>
          </a:p>
        </p:txBody>
      </p:sp>
      <p:sp>
        <p:nvSpPr>
          <p:cNvPr id="3" name="Content Placeholder 2">
            <a:extLst>
              <a:ext uri="{FF2B5EF4-FFF2-40B4-BE49-F238E27FC236}">
                <a16:creationId xmlns:a16="http://schemas.microsoft.com/office/drawing/2014/main" id="{EB9020E9-6946-F697-4076-557131C51911}"/>
              </a:ext>
            </a:extLst>
          </p:cNvPr>
          <p:cNvSpPr>
            <a:spLocks noGrp="1"/>
          </p:cNvSpPr>
          <p:nvPr>
            <p:ph idx="1"/>
          </p:nvPr>
        </p:nvSpPr>
        <p:spPr>
          <a:xfrm>
            <a:off x="838200" y="1305026"/>
            <a:ext cx="6766560" cy="2736260"/>
          </a:xfrm>
        </p:spPr>
        <p:txBody>
          <a:bodyPr>
            <a:normAutofit/>
          </a:bodyPr>
          <a:lstStyle/>
          <a:p>
            <a:pPr>
              <a:buFont typeface="+mj-lt"/>
              <a:buAutoNum type="arabicPeriod"/>
            </a:pPr>
            <a:r>
              <a:rPr lang="it-IT" sz="3600" dirty="0"/>
              <a:t>patella</a:t>
            </a:r>
          </a:p>
          <a:p>
            <a:pPr>
              <a:buFont typeface="+mj-lt"/>
              <a:buAutoNum type="arabicPeriod"/>
            </a:pPr>
            <a:r>
              <a:rPr lang="it-IT" sz="3600" dirty="0"/>
              <a:t>patellar tendon</a:t>
            </a:r>
          </a:p>
          <a:p>
            <a:pPr>
              <a:buFont typeface="+mj-lt"/>
              <a:buAutoNum type="arabicPeriod"/>
            </a:pPr>
            <a:r>
              <a:rPr lang="it-IT" sz="3600" dirty="0"/>
              <a:t>posterior cruciate ligment</a:t>
            </a:r>
          </a:p>
          <a:p>
            <a:pPr>
              <a:buFont typeface="+mj-lt"/>
              <a:buAutoNum type="arabicPeriod"/>
            </a:pPr>
            <a:endParaRPr lang="en-US" sz="3600" dirty="0"/>
          </a:p>
        </p:txBody>
      </p:sp>
      <p:pic>
        <p:nvPicPr>
          <p:cNvPr id="5" name="object 3">
            <a:extLst>
              <a:ext uri="{FF2B5EF4-FFF2-40B4-BE49-F238E27FC236}">
                <a16:creationId xmlns:a16="http://schemas.microsoft.com/office/drawing/2014/main" id="{6B12F91F-EDC4-1586-DD27-3DAC90EFA920}"/>
              </a:ext>
            </a:extLst>
          </p:cNvPr>
          <p:cNvPicPr>
            <a:picLocks noGrp="1"/>
          </p:cNvPicPr>
          <p:nvPr>
            <p:ph sz="half" idx="2"/>
          </p:nvPr>
        </p:nvPicPr>
        <p:blipFill>
          <a:blip r:embed="rId2" cstate="print"/>
          <a:stretch>
            <a:fillRect/>
          </a:stretch>
        </p:blipFill>
        <p:spPr>
          <a:xfrm>
            <a:off x="7758113" y="1305026"/>
            <a:ext cx="3595687" cy="273626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C6ECA1B7-A8D9-5F98-3961-9AD392CD7AE9}"/>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657031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06DB4-03FD-8D9B-5A87-A1BFAD8AAAB0}"/>
              </a:ext>
            </a:extLst>
          </p:cNvPr>
          <p:cNvSpPr>
            <a:spLocks noGrp="1"/>
          </p:cNvSpPr>
          <p:nvPr>
            <p:ph type="title"/>
          </p:nvPr>
        </p:nvSpPr>
        <p:spPr/>
        <p:txBody>
          <a:bodyPr/>
          <a:lstStyle/>
          <a:p>
            <a:r>
              <a:rPr lang="en-US" dirty="0"/>
              <a:t>Pediatric fractures</a:t>
            </a:r>
          </a:p>
        </p:txBody>
      </p:sp>
      <p:sp>
        <p:nvSpPr>
          <p:cNvPr id="3" name="Content Placeholder 2">
            <a:extLst>
              <a:ext uri="{FF2B5EF4-FFF2-40B4-BE49-F238E27FC236}">
                <a16:creationId xmlns:a16="http://schemas.microsoft.com/office/drawing/2014/main" id="{EE35D672-742D-7AF0-54D8-B9DBE6AAE8BB}"/>
              </a:ext>
            </a:extLst>
          </p:cNvPr>
          <p:cNvSpPr>
            <a:spLocks noGrp="1"/>
          </p:cNvSpPr>
          <p:nvPr>
            <p:ph sz="half" idx="1"/>
          </p:nvPr>
        </p:nvSpPr>
        <p:spPr>
          <a:xfrm>
            <a:off x="838200" y="1306851"/>
            <a:ext cx="6206412" cy="4870112"/>
          </a:xfrm>
        </p:spPr>
        <p:txBody>
          <a:bodyPr/>
          <a:lstStyle/>
          <a:p>
            <a:r>
              <a:rPr lang="en-US" b="1" dirty="0"/>
              <a:t>Name of the defect</a:t>
            </a:r>
            <a:r>
              <a:rPr lang="en-US" dirty="0"/>
              <a:t>:</a:t>
            </a:r>
          </a:p>
          <a:p>
            <a:pPr lvl="1"/>
            <a:r>
              <a:rPr lang="en-US" dirty="0"/>
              <a:t>Plastic deformation</a:t>
            </a:r>
          </a:p>
          <a:p>
            <a:r>
              <a:rPr lang="en-US" b="1" dirty="0"/>
              <a:t>Management</a:t>
            </a:r>
            <a:r>
              <a:rPr lang="en-US" dirty="0"/>
              <a:t>:</a:t>
            </a:r>
          </a:p>
          <a:p>
            <a:pPr lvl="1"/>
            <a:r>
              <a:rPr lang="en-US" dirty="0"/>
              <a:t>Acceptable angulation: immobilization with a cast</a:t>
            </a:r>
          </a:p>
          <a:p>
            <a:pPr lvl="1"/>
            <a:r>
              <a:rPr lang="en-US" dirty="0"/>
              <a:t>Greater than acceptable angulation: closed reduction followed by immobilization with a cast</a:t>
            </a:r>
          </a:p>
          <a:p>
            <a:pPr lvl="1"/>
            <a:endParaRPr lang="en-US" dirty="0"/>
          </a:p>
          <a:p>
            <a:pPr marL="457200" lvl="1" indent="0" algn="ctr">
              <a:buNone/>
            </a:pPr>
            <a:r>
              <a:rPr lang="en-US" sz="2800" dirty="0">
                <a:solidFill>
                  <a:srgbClr val="0070C0"/>
                </a:solidFill>
              </a:rPr>
              <a:t>Same management as greenstick</a:t>
            </a:r>
          </a:p>
          <a:p>
            <a:pPr marL="457200" lvl="1" indent="0">
              <a:buNone/>
            </a:pPr>
            <a:endParaRPr lang="en-US" dirty="0"/>
          </a:p>
        </p:txBody>
      </p:sp>
      <p:sp>
        <p:nvSpPr>
          <p:cNvPr id="5" name="TextBox 4">
            <a:extLst>
              <a:ext uri="{FF2B5EF4-FFF2-40B4-BE49-F238E27FC236}">
                <a16:creationId xmlns:a16="http://schemas.microsoft.com/office/drawing/2014/main" id="{795F79EB-268F-2140-50F8-85B06563E536}"/>
              </a:ext>
            </a:extLst>
          </p:cNvPr>
          <p:cNvSpPr txBox="1"/>
          <p:nvPr/>
        </p:nvSpPr>
        <p:spPr>
          <a:xfrm>
            <a:off x="44354" y="2278193"/>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6" name="TextBox 5">
            <a:extLst>
              <a:ext uri="{FF2B5EF4-FFF2-40B4-BE49-F238E27FC236}">
                <a16:creationId xmlns:a16="http://schemas.microsoft.com/office/drawing/2014/main" id="{5BA26A23-F3FB-747E-E5BF-05808BFB3016}"/>
              </a:ext>
            </a:extLst>
          </p:cNvPr>
          <p:cNvSpPr txBox="1"/>
          <p:nvPr/>
        </p:nvSpPr>
        <p:spPr>
          <a:xfrm>
            <a:off x="44354" y="1363796"/>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grpSp>
        <p:nvGrpSpPr>
          <p:cNvPr id="9" name="Group 8">
            <a:extLst>
              <a:ext uri="{FF2B5EF4-FFF2-40B4-BE49-F238E27FC236}">
                <a16:creationId xmlns:a16="http://schemas.microsoft.com/office/drawing/2014/main" id="{97C58383-D4D3-2AC0-D229-35BF0A4AB8EB}"/>
              </a:ext>
            </a:extLst>
          </p:cNvPr>
          <p:cNvGrpSpPr/>
          <p:nvPr/>
        </p:nvGrpSpPr>
        <p:grpSpPr>
          <a:xfrm>
            <a:off x="7160077" y="1305026"/>
            <a:ext cx="4193723" cy="4172043"/>
            <a:chOff x="8098971" y="1305026"/>
            <a:chExt cx="3254829" cy="3238003"/>
          </a:xfrm>
        </p:grpSpPr>
        <p:pic>
          <p:nvPicPr>
            <p:cNvPr id="7" name="object 8">
              <a:extLst>
                <a:ext uri="{FF2B5EF4-FFF2-40B4-BE49-F238E27FC236}">
                  <a16:creationId xmlns:a16="http://schemas.microsoft.com/office/drawing/2014/main" id="{EE6A1D46-C185-8123-4169-149B4205103B}"/>
                </a:ext>
              </a:extLst>
            </p:cNvPr>
            <p:cNvPicPr>
              <a:picLocks/>
            </p:cNvPicPr>
            <p:nvPr/>
          </p:nvPicPr>
          <p:blipFill rotWithShape="1">
            <a:blip r:embed="rId2" cstate="print"/>
            <a:srcRect t="28920" b="27766"/>
            <a:stretch/>
          </p:blipFill>
          <p:spPr>
            <a:xfrm>
              <a:off x="8098971" y="1305026"/>
              <a:ext cx="3254829" cy="1273629"/>
            </a:xfrm>
            <a:prstGeom prst="rect">
              <a:avLst/>
            </a:prstGeom>
            <a:ln>
              <a:noFill/>
            </a:ln>
            <a:effectLst>
              <a:outerShdw blurRad="292100" dist="139700" dir="2700000" algn="tl" rotWithShape="0">
                <a:srgbClr val="333333">
                  <a:alpha val="65000"/>
                </a:srgbClr>
              </a:outerShdw>
            </a:effectLst>
          </p:spPr>
        </p:pic>
        <p:pic>
          <p:nvPicPr>
            <p:cNvPr id="8" name="object 3">
              <a:extLst>
                <a:ext uri="{FF2B5EF4-FFF2-40B4-BE49-F238E27FC236}">
                  <a16:creationId xmlns:a16="http://schemas.microsoft.com/office/drawing/2014/main" id="{D4A9CB9F-F12E-3001-7D78-E9F734752697}"/>
                </a:ext>
              </a:extLst>
            </p:cNvPr>
            <p:cNvPicPr/>
            <p:nvPr/>
          </p:nvPicPr>
          <p:blipFill>
            <a:blip r:embed="rId3" cstate="print"/>
            <a:stretch>
              <a:fillRect/>
            </a:stretch>
          </p:blipFill>
          <p:spPr>
            <a:xfrm>
              <a:off x="8098971" y="2661651"/>
              <a:ext cx="3254829" cy="1881378"/>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16764483"/>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CBE04-06CA-D191-789B-861A0DFBF83B}"/>
              </a:ext>
            </a:extLst>
          </p:cNvPr>
          <p:cNvSpPr>
            <a:spLocks noGrp="1"/>
          </p:cNvSpPr>
          <p:nvPr>
            <p:ph type="title"/>
          </p:nvPr>
        </p:nvSpPr>
        <p:spPr/>
        <p:txBody>
          <a:bodyPr/>
          <a:lstStyle/>
          <a:p>
            <a:r>
              <a:rPr lang="en-US" dirty="0"/>
              <a:t>Test used for diagnosis of this injury</a:t>
            </a:r>
          </a:p>
        </p:txBody>
      </p:sp>
      <p:sp>
        <p:nvSpPr>
          <p:cNvPr id="3" name="Content Placeholder 2">
            <a:extLst>
              <a:ext uri="{FF2B5EF4-FFF2-40B4-BE49-F238E27FC236}">
                <a16:creationId xmlns:a16="http://schemas.microsoft.com/office/drawing/2014/main" id="{E0BF28D2-8B5F-9857-F097-0CC3DCED90A2}"/>
              </a:ext>
            </a:extLst>
          </p:cNvPr>
          <p:cNvSpPr>
            <a:spLocks noGrp="1"/>
          </p:cNvSpPr>
          <p:nvPr>
            <p:ph idx="1"/>
          </p:nvPr>
        </p:nvSpPr>
        <p:spPr/>
        <p:txBody>
          <a:bodyPr>
            <a:normAutofit/>
          </a:bodyPr>
          <a:lstStyle/>
          <a:p>
            <a:r>
              <a:rPr lang="en-US" sz="3200" spc="-10" dirty="0">
                <a:solidFill>
                  <a:srgbClr val="002060"/>
                </a:solidFill>
                <a:latin typeface="Calibri"/>
                <a:cs typeface="Calibri"/>
              </a:rPr>
              <a:t>apprehension test </a:t>
            </a:r>
          </a:p>
          <a:p>
            <a:r>
              <a:rPr lang="en-US" sz="3200" spc="-10" dirty="0">
                <a:solidFill>
                  <a:srgbClr val="FF0000"/>
                </a:solidFill>
                <a:latin typeface="Calibri"/>
                <a:cs typeface="Calibri"/>
              </a:rPr>
              <a:t>Lachman test</a:t>
            </a:r>
          </a:p>
          <a:p>
            <a:r>
              <a:rPr lang="en-US" sz="3200" spc="-10" dirty="0">
                <a:solidFill>
                  <a:srgbClr val="002060"/>
                </a:solidFill>
                <a:latin typeface="Calibri"/>
                <a:cs typeface="Calibri"/>
              </a:rPr>
              <a:t>MacMurray test</a:t>
            </a:r>
          </a:p>
          <a:p>
            <a:r>
              <a:rPr lang="en-US" sz="3200" spc="-10" dirty="0">
                <a:solidFill>
                  <a:srgbClr val="002060"/>
                </a:solidFill>
                <a:latin typeface="Calibri"/>
                <a:cs typeface="Calibri"/>
              </a:rPr>
              <a:t>Provocative test</a:t>
            </a:r>
          </a:p>
          <a:p>
            <a:r>
              <a:rPr lang="en-US" sz="3200" spc="-10" dirty="0">
                <a:solidFill>
                  <a:srgbClr val="002060"/>
                </a:solidFill>
                <a:latin typeface="Calibri"/>
                <a:cs typeface="Calibri"/>
              </a:rPr>
              <a:t>Posterior drawer test</a:t>
            </a:r>
          </a:p>
          <a:p>
            <a:endParaRPr lang="en-US" sz="3200" dirty="0"/>
          </a:p>
        </p:txBody>
      </p:sp>
      <p:pic>
        <p:nvPicPr>
          <p:cNvPr id="5" name="object 3">
            <a:extLst>
              <a:ext uri="{FF2B5EF4-FFF2-40B4-BE49-F238E27FC236}">
                <a16:creationId xmlns:a16="http://schemas.microsoft.com/office/drawing/2014/main" id="{64968341-2DA5-15CE-B0BB-883619D831DD}"/>
              </a:ext>
            </a:extLst>
          </p:cNvPr>
          <p:cNvPicPr>
            <a:picLocks noGrp="1"/>
          </p:cNvPicPr>
          <p:nvPr>
            <p:ph sz="half" idx="2"/>
          </p:nvPr>
        </p:nvPicPr>
        <p:blipFill>
          <a:blip r:embed="rId2" cstate="print"/>
          <a:stretch>
            <a:fillRect/>
          </a:stretch>
        </p:blipFill>
        <p:spPr>
          <a:xfrm>
            <a:off x="7972425" y="1305026"/>
            <a:ext cx="3381375" cy="386715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4E5F5261-A8DA-CD61-1C92-F83F0C91E767}"/>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370094185"/>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93FCCD-25BD-B6DD-1EB4-54EB2FDA31B0}"/>
              </a:ext>
            </a:extLst>
          </p:cNvPr>
          <p:cNvSpPr>
            <a:spLocks noGrp="1"/>
          </p:cNvSpPr>
          <p:nvPr>
            <p:ph type="title"/>
          </p:nvPr>
        </p:nvSpPr>
        <p:spPr/>
        <p:txBody>
          <a:bodyPr>
            <a:noAutofit/>
          </a:bodyPr>
          <a:lstStyle/>
          <a:p>
            <a:r>
              <a:rPr lang="en-US" sz="3800" dirty="0"/>
              <a:t>Patient with meniscal tear, the most sensitive test is</a:t>
            </a:r>
          </a:p>
        </p:txBody>
      </p:sp>
      <p:sp>
        <p:nvSpPr>
          <p:cNvPr id="6" name="Content Placeholder 5">
            <a:extLst>
              <a:ext uri="{FF2B5EF4-FFF2-40B4-BE49-F238E27FC236}">
                <a16:creationId xmlns:a16="http://schemas.microsoft.com/office/drawing/2014/main" id="{340C59DA-BBC6-7FAB-8F96-330CB4921552}"/>
              </a:ext>
            </a:extLst>
          </p:cNvPr>
          <p:cNvSpPr>
            <a:spLocks noGrp="1"/>
          </p:cNvSpPr>
          <p:nvPr>
            <p:ph idx="1"/>
          </p:nvPr>
        </p:nvSpPr>
        <p:spPr/>
        <p:txBody>
          <a:bodyPr>
            <a:normAutofit/>
          </a:bodyPr>
          <a:lstStyle/>
          <a:p>
            <a:pPr marL="514350" indent="-514350">
              <a:buFont typeface="+mj-lt"/>
              <a:buAutoNum type="alphaLcPeriod"/>
            </a:pPr>
            <a:r>
              <a:rPr lang="en-US" sz="3200" dirty="0"/>
              <a:t>apprehension test </a:t>
            </a:r>
          </a:p>
          <a:p>
            <a:pPr marL="514350" indent="-514350">
              <a:buFont typeface="+mj-lt"/>
              <a:buAutoNum type="alphaLcPeriod"/>
            </a:pPr>
            <a:r>
              <a:rPr lang="en-US" sz="3200" dirty="0"/>
              <a:t>Lachman test</a:t>
            </a:r>
          </a:p>
          <a:p>
            <a:pPr marL="514350" indent="-514350">
              <a:buFont typeface="+mj-lt"/>
              <a:buAutoNum type="alphaLcPeriod"/>
            </a:pPr>
            <a:r>
              <a:rPr lang="en-US" sz="3200" dirty="0">
                <a:solidFill>
                  <a:srgbClr val="FF0000"/>
                </a:solidFill>
              </a:rPr>
              <a:t>MacMurray test</a:t>
            </a:r>
          </a:p>
          <a:p>
            <a:pPr marL="514350" indent="-514350">
              <a:buFont typeface="+mj-lt"/>
              <a:buAutoNum type="alphaLcPeriod"/>
            </a:pPr>
            <a:r>
              <a:rPr lang="en-US" sz="3200" dirty="0">
                <a:solidFill>
                  <a:srgbClr val="002060"/>
                </a:solidFill>
              </a:rPr>
              <a:t>Provocative test</a:t>
            </a:r>
          </a:p>
          <a:p>
            <a:pPr marL="514350" indent="-514350">
              <a:buFont typeface="+mj-lt"/>
              <a:buAutoNum type="alphaLcPeriod"/>
            </a:pPr>
            <a:r>
              <a:rPr lang="en-US" sz="3200" dirty="0">
                <a:solidFill>
                  <a:srgbClr val="002060"/>
                </a:solidFill>
              </a:rPr>
              <a:t>Posterior drawer test</a:t>
            </a:r>
          </a:p>
          <a:p>
            <a:pPr marL="514350" indent="-514350">
              <a:buFont typeface="+mj-lt"/>
              <a:buAutoNum type="alphaLcPeriod"/>
            </a:pPr>
            <a:endParaRPr lang="en-US" sz="3200" dirty="0">
              <a:solidFill>
                <a:srgbClr val="FF0000"/>
              </a:solidFill>
            </a:endParaRPr>
          </a:p>
        </p:txBody>
      </p:sp>
      <p:sp>
        <p:nvSpPr>
          <p:cNvPr id="2" name="TextBox 1">
            <a:extLst>
              <a:ext uri="{FF2B5EF4-FFF2-40B4-BE49-F238E27FC236}">
                <a16:creationId xmlns:a16="http://schemas.microsoft.com/office/drawing/2014/main" id="{D81881BA-81F8-E1F1-41E5-FAEFBC866C85}"/>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753194170"/>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0F92B-7B0C-F02B-3A74-F121322AA421}"/>
              </a:ext>
            </a:extLst>
          </p:cNvPr>
          <p:cNvSpPr>
            <a:spLocks noGrp="1"/>
          </p:cNvSpPr>
          <p:nvPr>
            <p:ph type="title"/>
          </p:nvPr>
        </p:nvSpPr>
        <p:spPr/>
        <p:txBody>
          <a:bodyPr/>
          <a:lstStyle/>
          <a:p>
            <a:r>
              <a:rPr lang="en-US" dirty="0"/>
              <a:t>All are examination of ACL injury except </a:t>
            </a:r>
          </a:p>
        </p:txBody>
      </p:sp>
      <p:sp>
        <p:nvSpPr>
          <p:cNvPr id="3" name="Content Placeholder 2">
            <a:extLst>
              <a:ext uri="{FF2B5EF4-FFF2-40B4-BE49-F238E27FC236}">
                <a16:creationId xmlns:a16="http://schemas.microsoft.com/office/drawing/2014/main" id="{F23E4179-78A5-83AB-61BB-74757BB4EC0F}"/>
              </a:ext>
            </a:extLst>
          </p:cNvPr>
          <p:cNvSpPr>
            <a:spLocks noGrp="1"/>
          </p:cNvSpPr>
          <p:nvPr>
            <p:ph idx="1"/>
          </p:nvPr>
        </p:nvSpPr>
        <p:spPr/>
        <p:txBody>
          <a:bodyPr>
            <a:normAutofit/>
          </a:bodyPr>
          <a:lstStyle/>
          <a:p>
            <a:r>
              <a:rPr lang="en-US" sz="3200" dirty="0"/>
              <a:t>Lachman</a:t>
            </a:r>
          </a:p>
          <a:p>
            <a:r>
              <a:rPr lang="en-US" sz="3200" dirty="0">
                <a:solidFill>
                  <a:srgbClr val="FF0000"/>
                </a:solidFill>
              </a:rPr>
              <a:t>MacMurray</a:t>
            </a:r>
          </a:p>
          <a:p>
            <a:r>
              <a:rPr lang="en-US" sz="3200" dirty="0"/>
              <a:t>Pivot</a:t>
            </a:r>
          </a:p>
          <a:p>
            <a:r>
              <a:rPr lang="en-US" sz="3200" dirty="0"/>
              <a:t>KT -1000</a:t>
            </a:r>
          </a:p>
          <a:p>
            <a:r>
              <a:rPr lang="en-US" sz="3200" dirty="0"/>
              <a:t>Anterior drawer test</a:t>
            </a:r>
          </a:p>
          <a:p>
            <a:endParaRPr lang="en-US" sz="3200" dirty="0"/>
          </a:p>
        </p:txBody>
      </p:sp>
      <p:pic>
        <p:nvPicPr>
          <p:cNvPr id="5" name="object 4">
            <a:extLst>
              <a:ext uri="{FF2B5EF4-FFF2-40B4-BE49-F238E27FC236}">
                <a16:creationId xmlns:a16="http://schemas.microsoft.com/office/drawing/2014/main" id="{2382982E-E772-F062-7782-3004325E4E6B}"/>
              </a:ext>
            </a:extLst>
          </p:cNvPr>
          <p:cNvPicPr>
            <a:picLocks noGrp="1"/>
          </p:cNvPicPr>
          <p:nvPr>
            <p:ph sz="half" idx="2"/>
          </p:nvPr>
        </p:nvPicPr>
        <p:blipFill>
          <a:blip r:embed="rId2" cstate="print"/>
          <a:stretch>
            <a:fillRect/>
          </a:stretch>
        </p:blipFill>
        <p:spPr>
          <a:xfrm>
            <a:off x="7676824" y="1305026"/>
            <a:ext cx="3676976" cy="4478370"/>
          </a:xfrm>
          <a:prstGeom prst="rect">
            <a:avLst/>
          </a:prstGeom>
        </p:spPr>
      </p:pic>
      <p:sp>
        <p:nvSpPr>
          <p:cNvPr id="4" name="TextBox 3">
            <a:extLst>
              <a:ext uri="{FF2B5EF4-FFF2-40B4-BE49-F238E27FC236}">
                <a16:creationId xmlns:a16="http://schemas.microsoft.com/office/drawing/2014/main" id="{BC467A0C-015A-986B-4CAE-945787DA53CF}"/>
              </a:ext>
            </a:extLst>
          </p:cNvPr>
          <p:cNvSpPr txBox="1"/>
          <p:nvPr/>
        </p:nvSpPr>
        <p:spPr>
          <a:xfrm>
            <a:off x="11143602" y="2897"/>
            <a:ext cx="1039067"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(2)</a:t>
            </a:r>
            <a:endParaRPr lang="en-US" b="1" dirty="0">
              <a:solidFill>
                <a:srgbClr val="FF0000"/>
              </a:solidFill>
            </a:endParaRPr>
          </a:p>
        </p:txBody>
      </p:sp>
    </p:spTree>
    <p:extLst>
      <p:ext uri="{BB962C8B-B14F-4D97-AF65-F5344CB8AC3E}">
        <p14:creationId xmlns:p14="http://schemas.microsoft.com/office/powerpoint/2010/main" val="829502087"/>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4BBAD-CAA7-0A48-8638-5C57E7BCAAFB}"/>
              </a:ext>
            </a:extLst>
          </p:cNvPr>
          <p:cNvSpPr>
            <a:spLocks noGrp="1"/>
          </p:cNvSpPr>
          <p:nvPr>
            <p:ph type="title"/>
          </p:nvPr>
        </p:nvSpPr>
        <p:spPr/>
        <p:txBody>
          <a:bodyPr>
            <a:normAutofit/>
          </a:bodyPr>
          <a:lstStyle/>
          <a:p>
            <a:r>
              <a:rPr lang="en-US" dirty="0"/>
              <a:t>Patient came with this injuries after 6 month</a:t>
            </a:r>
          </a:p>
        </p:txBody>
      </p:sp>
      <p:sp>
        <p:nvSpPr>
          <p:cNvPr id="3" name="Content Placeholder 2">
            <a:extLst>
              <a:ext uri="{FF2B5EF4-FFF2-40B4-BE49-F238E27FC236}">
                <a16:creationId xmlns:a16="http://schemas.microsoft.com/office/drawing/2014/main" id="{3658D920-CCB5-6603-E405-E8888D221869}"/>
              </a:ext>
            </a:extLst>
          </p:cNvPr>
          <p:cNvSpPr>
            <a:spLocks noGrp="1"/>
          </p:cNvSpPr>
          <p:nvPr>
            <p:ph idx="1"/>
          </p:nvPr>
        </p:nvSpPr>
        <p:spPr/>
        <p:txBody>
          <a:bodyPr>
            <a:normAutofit/>
          </a:bodyPr>
          <a:lstStyle/>
          <a:p>
            <a:pPr marL="0" indent="0">
              <a:buNone/>
            </a:pPr>
            <a:r>
              <a:rPr lang="en-US" sz="3200" b="1" dirty="0"/>
              <a:t>What is the main complain ?</a:t>
            </a:r>
          </a:p>
          <a:p>
            <a:r>
              <a:rPr lang="en-US" sz="3200" dirty="0"/>
              <a:t>Pain (very severe)  </a:t>
            </a:r>
          </a:p>
          <a:p>
            <a:r>
              <a:rPr lang="en-US" sz="3200" dirty="0"/>
              <a:t>Swelling </a:t>
            </a:r>
          </a:p>
          <a:p>
            <a:r>
              <a:rPr lang="en-US" sz="3200" dirty="0"/>
              <a:t>Felt a POP </a:t>
            </a:r>
          </a:p>
          <a:p>
            <a:r>
              <a:rPr lang="en-US" sz="3200" dirty="0">
                <a:solidFill>
                  <a:srgbClr val="FF0000"/>
                </a:solidFill>
              </a:rPr>
              <a:t>Giving way</a:t>
            </a:r>
          </a:p>
          <a:p>
            <a:endParaRPr lang="en-US" sz="3200" dirty="0"/>
          </a:p>
        </p:txBody>
      </p:sp>
      <p:pic>
        <p:nvPicPr>
          <p:cNvPr id="5" name="Content Placeholder 5">
            <a:extLst>
              <a:ext uri="{FF2B5EF4-FFF2-40B4-BE49-F238E27FC236}">
                <a16:creationId xmlns:a16="http://schemas.microsoft.com/office/drawing/2014/main" id="{4205C04F-F4A8-7724-0EC7-3BA9FD45F1C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771668" y="1305026"/>
            <a:ext cx="3582132" cy="442238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23749287-9185-9D5B-D748-0DFFC1CD08DA}"/>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001893257"/>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0E603-BDE0-8382-0F98-28D5A9EB0401}"/>
              </a:ext>
            </a:extLst>
          </p:cNvPr>
          <p:cNvSpPr>
            <a:spLocks noGrp="1"/>
          </p:cNvSpPr>
          <p:nvPr>
            <p:ph type="title"/>
          </p:nvPr>
        </p:nvSpPr>
        <p:spPr/>
        <p:txBody>
          <a:bodyPr>
            <a:noAutofit/>
          </a:bodyPr>
          <a:lstStyle/>
          <a:p>
            <a:r>
              <a:rPr lang="en-US" sz="3600" dirty="0"/>
              <a:t>All</a:t>
            </a:r>
            <a:r>
              <a:rPr lang="en-US" sz="3600" spc="15" dirty="0"/>
              <a:t> </a:t>
            </a:r>
            <a:r>
              <a:rPr lang="en-US" sz="3600" dirty="0"/>
              <a:t>the</a:t>
            </a:r>
            <a:r>
              <a:rPr lang="en-US" sz="3600" spc="-45" dirty="0"/>
              <a:t> </a:t>
            </a:r>
            <a:r>
              <a:rPr lang="en-US" sz="3600" spc="-5" dirty="0"/>
              <a:t>following</a:t>
            </a:r>
            <a:r>
              <a:rPr lang="en-US" sz="3600" spc="-45" dirty="0"/>
              <a:t> </a:t>
            </a:r>
            <a:r>
              <a:rPr lang="en-US" sz="3600" spc="-10" dirty="0"/>
              <a:t>tests</a:t>
            </a:r>
            <a:r>
              <a:rPr lang="en-US" sz="3600" spc="-50" dirty="0"/>
              <a:t> </a:t>
            </a:r>
            <a:r>
              <a:rPr lang="en-US" sz="3600" spc="10" dirty="0"/>
              <a:t>done</a:t>
            </a:r>
            <a:r>
              <a:rPr lang="en-US" sz="3600" spc="-45" dirty="0"/>
              <a:t> </a:t>
            </a:r>
            <a:r>
              <a:rPr lang="en-US" sz="3600" dirty="0"/>
              <a:t>in</a:t>
            </a:r>
            <a:r>
              <a:rPr lang="en-US" sz="3600" spc="-5" dirty="0"/>
              <a:t> </a:t>
            </a:r>
            <a:r>
              <a:rPr lang="en-US" sz="3600" spc="5" dirty="0"/>
              <a:t>the</a:t>
            </a:r>
            <a:r>
              <a:rPr lang="en-US" sz="3600" spc="-15" dirty="0"/>
              <a:t> </a:t>
            </a:r>
            <a:r>
              <a:rPr lang="en-US" sz="3600" spc="5" dirty="0"/>
              <a:t>supine</a:t>
            </a:r>
            <a:r>
              <a:rPr lang="en-US" sz="3600" spc="-65" dirty="0"/>
              <a:t> </a:t>
            </a:r>
            <a:r>
              <a:rPr lang="en-US" sz="3600" dirty="0"/>
              <a:t>position </a:t>
            </a:r>
            <a:r>
              <a:rPr lang="en-US" sz="3600" spc="-730" dirty="0"/>
              <a:t> </a:t>
            </a:r>
            <a:r>
              <a:rPr lang="en-US" sz="3600" spc="-15" dirty="0"/>
              <a:t>except</a:t>
            </a:r>
            <a:endParaRPr lang="en-US" sz="3600" dirty="0"/>
          </a:p>
        </p:txBody>
      </p:sp>
      <p:sp>
        <p:nvSpPr>
          <p:cNvPr id="5" name="Content Placeholder 4">
            <a:extLst>
              <a:ext uri="{FF2B5EF4-FFF2-40B4-BE49-F238E27FC236}">
                <a16:creationId xmlns:a16="http://schemas.microsoft.com/office/drawing/2014/main" id="{9DBEC5FE-4E2D-69C9-FCC7-08C12AFBC79C}"/>
              </a:ext>
            </a:extLst>
          </p:cNvPr>
          <p:cNvSpPr>
            <a:spLocks noGrp="1"/>
          </p:cNvSpPr>
          <p:nvPr>
            <p:ph idx="1"/>
          </p:nvPr>
        </p:nvSpPr>
        <p:spPr/>
        <p:txBody>
          <a:bodyPr>
            <a:normAutofit/>
          </a:bodyPr>
          <a:lstStyle/>
          <a:p>
            <a:r>
              <a:rPr lang="en-US" sz="3200" spc="-15" dirty="0" err="1">
                <a:solidFill>
                  <a:srgbClr val="FF0000"/>
                </a:solidFill>
                <a:latin typeface="Calibri"/>
                <a:cs typeface="Calibri"/>
              </a:rPr>
              <a:t>Apley’s</a:t>
            </a:r>
            <a:r>
              <a:rPr lang="en-US" sz="3200" spc="-35" dirty="0">
                <a:solidFill>
                  <a:srgbClr val="FF0000"/>
                </a:solidFill>
                <a:latin typeface="Calibri"/>
                <a:cs typeface="Calibri"/>
              </a:rPr>
              <a:t> </a:t>
            </a:r>
            <a:r>
              <a:rPr lang="en-US" sz="3200" spc="-20" dirty="0">
                <a:solidFill>
                  <a:srgbClr val="FF0000"/>
                </a:solidFill>
                <a:latin typeface="Calibri"/>
                <a:cs typeface="Calibri"/>
              </a:rPr>
              <a:t>test</a:t>
            </a:r>
            <a:endParaRPr lang="en-US" sz="3200" dirty="0">
              <a:solidFill>
                <a:srgbClr val="FF0000"/>
              </a:solidFill>
              <a:latin typeface="Calibri"/>
              <a:cs typeface="Calibri"/>
            </a:endParaRPr>
          </a:p>
          <a:p>
            <a:r>
              <a:rPr lang="en-US" sz="3200" dirty="0">
                <a:solidFill>
                  <a:srgbClr val="002060"/>
                </a:solidFill>
              </a:rPr>
              <a:t>Lachman test</a:t>
            </a:r>
          </a:p>
          <a:p>
            <a:r>
              <a:rPr lang="en-US" sz="3200" dirty="0">
                <a:solidFill>
                  <a:srgbClr val="002060"/>
                </a:solidFill>
              </a:rPr>
              <a:t>Anterior drawer test</a:t>
            </a:r>
          </a:p>
          <a:p>
            <a:r>
              <a:rPr lang="en-US" sz="3200" dirty="0">
                <a:solidFill>
                  <a:srgbClr val="002060"/>
                </a:solidFill>
              </a:rPr>
              <a:t>MacMurray test</a:t>
            </a:r>
          </a:p>
          <a:p>
            <a:endParaRPr lang="en-US" sz="3200" dirty="0"/>
          </a:p>
        </p:txBody>
      </p:sp>
      <p:pic>
        <p:nvPicPr>
          <p:cNvPr id="7" name="object 6">
            <a:extLst>
              <a:ext uri="{FF2B5EF4-FFF2-40B4-BE49-F238E27FC236}">
                <a16:creationId xmlns:a16="http://schemas.microsoft.com/office/drawing/2014/main" id="{2448E7AC-6BC0-4000-9F4F-D396FABB5387}"/>
              </a:ext>
            </a:extLst>
          </p:cNvPr>
          <p:cNvPicPr>
            <a:picLocks noGrp="1"/>
          </p:cNvPicPr>
          <p:nvPr>
            <p:ph sz="half" idx="2"/>
          </p:nvPr>
        </p:nvPicPr>
        <p:blipFill>
          <a:blip r:embed="rId2" cstate="print"/>
          <a:stretch>
            <a:fillRect/>
          </a:stretch>
        </p:blipFill>
        <p:spPr>
          <a:xfrm>
            <a:off x="7024873" y="1305025"/>
            <a:ext cx="4328927" cy="2940403"/>
          </a:xfrm>
          <a:prstGeom prst="rect">
            <a:avLst/>
          </a:prstGeom>
        </p:spPr>
      </p:pic>
      <p:sp>
        <p:nvSpPr>
          <p:cNvPr id="8" name="TextBox 7">
            <a:extLst>
              <a:ext uri="{FF2B5EF4-FFF2-40B4-BE49-F238E27FC236}">
                <a16:creationId xmlns:a16="http://schemas.microsoft.com/office/drawing/2014/main" id="{6C73BAB4-90D6-36B3-2604-87D2285100ED}"/>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935848432"/>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E2DFD-4D88-4B23-E79A-DA2D8491FB54}"/>
              </a:ext>
            </a:extLst>
          </p:cNvPr>
          <p:cNvSpPr>
            <a:spLocks noGrp="1"/>
          </p:cNvSpPr>
          <p:nvPr>
            <p:ph type="title"/>
          </p:nvPr>
        </p:nvSpPr>
        <p:spPr/>
        <p:txBody>
          <a:bodyPr/>
          <a:lstStyle/>
          <a:p>
            <a:r>
              <a:rPr lang="en-US" sz="4400" dirty="0"/>
              <a:t>MacMurray</a:t>
            </a:r>
            <a:r>
              <a:rPr lang="en-US" sz="4400" spc="-75" dirty="0"/>
              <a:t> </a:t>
            </a:r>
            <a:r>
              <a:rPr lang="en-US" sz="4400" dirty="0"/>
              <a:t>test for the medial meniscus</a:t>
            </a:r>
            <a:endParaRPr lang="en-US" dirty="0"/>
          </a:p>
        </p:txBody>
      </p:sp>
      <p:sp>
        <p:nvSpPr>
          <p:cNvPr id="3" name="Content Placeholder 2">
            <a:extLst>
              <a:ext uri="{FF2B5EF4-FFF2-40B4-BE49-F238E27FC236}">
                <a16:creationId xmlns:a16="http://schemas.microsoft.com/office/drawing/2014/main" id="{731F706E-574C-D142-E556-2820F81DAA30}"/>
              </a:ext>
            </a:extLst>
          </p:cNvPr>
          <p:cNvSpPr>
            <a:spLocks noGrp="1"/>
          </p:cNvSpPr>
          <p:nvPr>
            <p:ph idx="1"/>
          </p:nvPr>
        </p:nvSpPr>
        <p:spPr>
          <a:xfrm>
            <a:off x="838199" y="1305026"/>
            <a:ext cx="10515599" cy="4871938"/>
          </a:xfrm>
        </p:spPr>
        <p:txBody>
          <a:bodyPr/>
          <a:lstStyle/>
          <a:p>
            <a:r>
              <a:rPr lang="en-US" dirty="0">
                <a:solidFill>
                  <a:srgbClr val="FF0000"/>
                </a:solidFill>
              </a:rPr>
              <a:t>Full flexion, external rotation, valgus stress and then extension</a:t>
            </a:r>
          </a:p>
          <a:p>
            <a:r>
              <a:rPr lang="en-US" dirty="0"/>
              <a:t>Extension, internal rotation, valgus stress then extension</a:t>
            </a:r>
          </a:p>
          <a:p>
            <a:r>
              <a:rPr lang="en-US" dirty="0"/>
              <a:t>Full flexion ,external rotation, varus stress the extension</a:t>
            </a:r>
          </a:p>
          <a:p>
            <a:endParaRPr lang="en-US" dirty="0"/>
          </a:p>
        </p:txBody>
      </p:sp>
      <p:sp>
        <p:nvSpPr>
          <p:cNvPr id="5" name="TextBox 4">
            <a:extLst>
              <a:ext uri="{FF2B5EF4-FFF2-40B4-BE49-F238E27FC236}">
                <a16:creationId xmlns:a16="http://schemas.microsoft.com/office/drawing/2014/main" id="{0A1441B3-91DC-1441-AF53-7393D9CF6130}"/>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650362641"/>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632D7-F81D-2C82-C155-ED59D82C0130}"/>
              </a:ext>
            </a:extLst>
          </p:cNvPr>
          <p:cNvSpPr>
            <a:spLocks noGrp="1"/>
          </p:cNvSpPr>
          <p:nvPr>
            <p:ph type="title"/>
          </p:nvPr>
        </p:nvSpPr>
        <p:spPr/>
        <p:txBody>
          <a:bodyPr>
            <a:normAutofit/>
          </a:bodyPr>
          <a:lstStyle/>
          <a:p>
            <a:r>
              <a:rPr lang="en-US" dirty="0"/>
              <a:t>Ligaments &amp; Menisci Injuries</a:t>
            </a:r>
          </a:p>
        </p:txBody>
      </p:sp>
      <p:sp>
        <p:nvSpPr>
          <p:cNvPr id="6" name="Content Placeholder 5">
            <a:extLst>
              <a:ext uri="{FF2B5EF4-FFF2-40B4-BE49-F238E27FC236}">
                <a16:creationId xmlns:a16="http://schemas.microsoft.com/office/drawing/2014/main" id="{E2B2EEAB-7CFC-C970-63DB-FE7193043C87}"/>
              </a:ext>
            </a:extLst>
          </p:cNvPr>
          <p:cNvSpPr>
            <a:spLocks noGrp="1"/>
          </p:cNvSpPr>
          <p:nvPr>
            <p:ph idx="1"/>
          </p:nvPr>
        </p:nvSpPr>
        <p:spPr/>
        <p:txBody>
          <a:bodyPr/>
          <a:lstStyle/>
          <a:p>
            <a:pPr marL="0" indent="0">
              <a:buNone/>
            </a:pPr>
            <a:r>
              <a:rPr lang="en-US" dirty="0"/>
              <a:t>One of these is the most accurate  physical examination test to this  case (meniscal tear)</a:t>
            </a:r>
          </a:p>
          <a:p>
            <a:r>
              <a:rPr lang="en-US" dirty="0" err="1"/>
              <a:t>Apley's</a:t>
            </a:r>
            <a:r>
              <a:rPr lang="en-US" dirty="0"/>
              <a:t> distraction test</a:t>
            </a:r>
          </a:p>
          <a:p>
            <a:r>
              <a:rPr lang="en-US" dirty="0">
                <a:solidFill>
                  <a:srgbClr val="FF0000"/>
                </a:solidFill>
              </a:rPr>
              <a:t>Joint Line tenderness</a:t>
            </a:r>
          </a:p>
          <a:p>
            <a:r>
              <a:rPr lang="en-US" dirty="0"/>
              <a:t>Lachman test</a:t>
            </a:r>
          </a:p>
          <a:p>
            <a:endParaRPr lang="en-US" dirty="0"/>
          </a:p>
        </p:txBody>
      </p:sp>
      <p:pic>
        <p:nvPicPr>
          <p:cNvPr id="8" name="object 4">
            <a:extLst>
              <a:ext uri="{FF2B5EF4-FFF2-40B4-BE49-F238E27FC236}">
                <a16:creationId xmlns:a16="http://schemas.microsoft.com/office/drawing/2014/main" id="{66630B51-F18A-6EAE-A826-810E79AA5A0A}"/>
              </a:ext>
            </a:extLst>
          </p:cNvPr>
          <p:cNvPicPr>
            <a:picLocks noGrp="1"/>
          </p:cNvPicPr>
          <p:nvPr>
            <p:ph sz="half" idx="2"/>
          </p:nvPr>
        </p:nvPicPr>
        <p:blipFill>
          <a:blip r:embed="rId2" cstate="print"/>
          <a:stretch>
            <a:fillRect/>
          </a:stretch>
        </p:blipFill>
        <p:spPr>
          <a:xfrm>
            <a:off x="7867650" y="1309691"/>
            <a:ext cx="3486150" cy="2800350"/>
          </a:xfrm>
          <a:prstGeom prst="rect">
            <a:avLst/>
          </a:prstGeom>
        </p:spPr>
      </p:pic>
      <p:sp>
        <p:nvSpPr>
          <p:cNvPr id="3" name="TextBox 2">
            <a:extLst>
              <a:ext uri="{FF2B5EF4-FFF2-40B4-BE49-F238E27FC236}">
                <a16:creationId xmlns:a16="http://schemas.microsoft.com/office/drawing/2014/main" id="{A6028D6C-4CB5-CB1D-BD7B-A2A34339DC6D}"/>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578351440"/>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B1646F-A131-1D0E-525E-AC5DCC673A8E}"/>
              </a:ext>
            </a:extLst>
          </p:cNvPr>
          <p:cNvSpPr>
            <a:spLocks noGrp="1"/>
          </p:cNvSpPr>
          <p:nvPr>
            <p:ph type="title"/>
          </p:nvPr>
        </p:nvSpPr>
        <p:spPr/>
        <p:txBody>
          <a:bodyPr/>
          <a:lstStyle/>
          <a:p>
            <a:r>
              <a:rPr lang="en-US" dirty="0"/>
              <a:t>Ligaments &amp; Menisci Injuries</a:t>
            </a:r>
          </a:p>
        </p:txBody>
      </p:sp>
      <p:pic>
        <p:nvPicPr>
          <p:cNvPr id="5" name="object 4">
            <a:extLst>
              <a:ext uri="{FF2B5EF4-FFF2-40B4-BE49-F238E27FC236}">
                <a16:creationId xmlns:a16="http://schemas.microsoft.com/office/drawing/2014/main" id="{5C21952E-0823-E9FD-F4B2-3D822C02F08D}"/>
              </a:ext>
            </a:extLst>
          </p:cNvPr>
          <p:cNvPicPr>
            <a:picLocks noGrp="1"/>
          </p:cNvPicPr>
          <p:nvPr>
            <p:ph sz="half" idx="2"/>
          </p:nvPr>
        </p:nvPicPr>
        <p:blipFill>
          <a:blip r:embed="rId2" cstate="print"/>
          <a:stretch>
            <a:fillRect/>
          </a:stretch>
        </p:blipFill>
        <p:spPr>
          <a:xfrm>
            <a:off x="8332237" y="1305026"/>
            <a:ext cx="3021563" cy="2166404"/>
          </a:xfrm>
          <a:prstGeom prst="rect">
            <a:avLst/>
          </a:prstGeom>
        </p:spPr>
      </p:pic>
      <p:sp>
        <p:nvSpPr>
          <p:cNvPr id="7" name="Content Placeholder 6">
            <a:extLst>
              <a:ext uri="{FF2B5EF4-FFF2-40B4-BE49-F238E27FC236}">
                <a16:creationId xmlns:a16="http://schemas.microsoft.com/office/drawing/2014/main" id="{1F620BDA-81AE-8487-222E-59053396167F}"/>
              </a:ext>
            </a:extLst>
          </p:cNvPr>
          <p:cNvSpPr>
            <a:spLocks noGrp="1"/>
          </p:cNvSpPr>
          <p:nvPr>
            <p:ph idx="1"/>
          </p:nvPr>
        </p:nvSpPr>
        <p:spPr>
          <a:xfrm>
            <a:off x="838199" y="1305026"/>
            <a:ext cx="7494038" cy="2166404"/>
          </a:xfrm>
        </p:spPr>
        <p:txBody>
          <a:bodyPr/>
          <a:lstStyle/>
          <a:p>
            <a:r>
              <a:rPr lang="en-US" b="1" dirty="0"/>
              <a:t>This test is</a:t>
            </a:r>
          </a:p>
          <a:p>
            <a:pPr lvl="1"/>
            <a:r>
              <a:rPr lang="en-US" spc="-10" dirty="0">
                <a:latin typeface="Calibri"/>
                <a:cs typeface="Calibri"/>
              </a:rPr>
              <a:t>V</a:t>
            </a:r>
            <a:r>
              <a:rPr lang="en-US" sz="2400" spc="-10" dirty="0">
                <a:latin typeface="Calibri"/>
                <a:cs typeface="Calibri"/>
              </a:rPr>
              <a:t>algus</a:t>
            </a:r>
            <a:r>
              <a:rPr lang="en-US" sz="2400" spc="-15" dirty="0">
                <a:latin typeface="Calibri"/>
                <a:cs typeface="Calibri"/>
              </a:rPr>
              <a:t> </a:t>
            </a:r>
            <a:r>
              <a:rPr lang="en-US" sz="2400" spc="-20" dirty="0">
                <a:latin typeface="Calibri"/>
                <a:cs typeface="Calibri"/>
              </a:rPr>
              <a:t>stress</a:t>
            </a:r>
            <a:r>
              <a:rPr lang="en-US" sz="2400" spc="-10" dirty="0">
                <a:latin typeface="Calibri"/>
                <a:cs typeface="Calibri"/>
              </a:rPr>
              <a:t> </a:t>
            </a:r>
            <a:r>
              <a:rPr lang="en-US" sz="2400" spc="-20" dirty="0">
                <a:latin typeface="Calibri"/>
                <a:cs typeface="Calibri"/>
              </a:rPr>
              <a:t>test</a:t>
            </a:r>
            <a:endParaRPr lang="en-US" dirty="0"/>
          </a:p>
          <a:p>
            <a:r>
              <a:rPr lang="en-US" b="1" dirty="0"/>
              <a:t>The ligament examined is</a:t>
            </a:r>
          </a:p>
          <a:p>
            <a:pPr lvl="1"/>
            <a:r>
              <a:rPr lang="en-US" dirty="0"/>
              <a:t>Medial collateral ligament</a:t>
            </a:r>
          </a:p>
          <a:p>
            <a:pPr lvl="1"/>
            <a:endParaRPr lang="en-US" dirty="0"/>
          </a:p>
        </p:txBody>
      </p:sp>
      <p:sp>
        <p:nvSpPr>
          <p:cNvPr id="8" name="TextBox 7">
            <a:extLst>
              <a:ext uri="{FF2B5EF4-FFF2-40B4-BE49-F238E27FC236}">
                <a16:creationId xmlns:a16="http://schemas.microsoft.com/office/drawing/2014/main" id="{8E1D76A1-309D-A7A9-453B-1DB151A674CD}"/>
              </a:ext>
            </a:extLst>
          </p:cNvPr>
          <p:cNvSpPr txBox="1"/>
          <p:nvPr/>
        </p:nvSpPr>
        <p:spPr>
          <a:xfrm>
            <a:off x="10507094" y="1305026"/>
            <a:ext cx="846706"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(3)</a:t>
            </a:r>
            <a:endParaRPr lang="en-US" sz="1400" b="1" dirty="0">
              <a:solidFill>
                <a:srgbClr val="FF0000"/>
              </a:solidFill>
            </a:endParaRPr>
          </a:p>
        </p:txBody>
      </p:sp>
      <p:pic>
        <p:nvPicPr>
          <p:cNvPr id="2" name="object 2">
            <a:extLst>
              <a:ext uri="{FF2B5EF4-FFF2-40B4-BE49-F238E27FC236}">
                <a16:creationId xmlns:a16="http://schemas.microsoft.com/office/drawing/2014/main" id="{8BC0FD2D-57F8-FF64-A199-575D084708ED}"/>
              </a:ext>
            </a:extLst>
          </p:cNvPr>
          <p:cNvPicPr>
            <a:picLocks/>
          </p:cNvPicPr>
          <p:nvPr/>
        </p:nvPicPr>
        <p:blipFill rotWithShape="1">
          <a:blip r:embed="rId3" cstate="print"/>
          <a:srcRect l="2214" t="4927" r="2810" b="2805"/>
          <a:stretch/>
        </p:blipFill>
        <p:spPr>
          <a:xfrm>
            <a:off x="7929465" y="3647879"/>
            <a:ext cx="3415004" cy="2258010"/>
          </a:xfrm>
          <a:prstGeom prst="rect">
            <a:avLst/>
          </a:prstGeom>
        </p:spPr>
      </p:pic>
      <p:sp>
        <p:nvSpPr>
          <p:cNvPr id="3" name="Content Placeholder 2">
            <a:extLst>
              <a:ext uri="{FF2B5EF4-FFF2-40B4-BE49-F238E27FC236}">
                <a16:creationId xmlns:a16="http://schemas.microsoft.com/office/drawing/2014/main" id="{AE6B5BF1-04D4-35B9-92C6-4E0B7624AB42}"/>
              </a:ext>
            </a:extLst>
          </p:cNvPr>
          <p:cNvSpPr txBox="1">
            <a:spLocks/>
          </p:cNvSpPr>
          <p:nvPr/>
        </p:nvSpPr>
        <p:spPr>
          <a:xfrm>
            <a:off x="838199" y="3648992"/>
            <a:ext cx="6919914" cy="2447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This test is</a:t>
            </a:r>
          </a:p>
          <a:p>
            <a:pPr lvl="1"/>
            <a:r>
              <a:rPr lang="en-US" spc="-105" dirty="0"/>
              <a:t>Varus stress test</a:t>
            </a:r>
          </a:p>
          <a:p>
            <a:r>
              <a:rPr lang="en-US" b="1" dirty="0"/>
              <a:t>The ligament examined is</a:t>
            </a:r>
          </a:p>
          <a:p>
            <a:pPr lvl="1"/>
            <a:r>
              <a:rPr lang="en-US" dirty="0"/>
              <a:t>Lateral collateral ligament</a:t>
            </a:r>
          </a:p>
          <a:p>
            <a:pPr lvl="1"/>
            <a:endParaRPr lang="en-US" dirty="0"/>
          </a:p>
        </p:txBody>
      </p:sp>
      <p:sp>
        <p:nvSpPr>
          <p:cNvPr id="4" name="TextBox 3">
            <a:extLst>
              <a:ext uri="{FF2B5EF4-FFF2-40B4-BE49-F238E27FC236}">
                <a16:creationId xmlns:a16="http://schemas.microsoft.com/office/drawing/2014/main" id="{0B44B629-AA42-00D8-0C01-64459E70CA20}"/>
              </a:ext>
            </a:extLst>
          </p:cNvPr>
          <p:cNvSpPr txBox="1"/>
          <p:nvPr/>
        </p:nvSpPr>
        <p:spPr>
          <a:xfrm>
            <a:off x="10488432" y="3647879"/>
            <a:ext cx="846706"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546676289"/>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7CB7D-81D7-4FF3-DC89-CCFFDAFAF3A6}"/>
              </a:ext>
            </a:extLst>
          </p:cNvPr>
          <p:cNvSpPr>
            <a:spLocks noGrp="1"/>
          </p:cNvSpPr>
          <p:nvPr>
            <p:ph type="title"/>
          </p:nvPr>
        </p:nvSpPr>
        <p:spPr/>
        <p:txBody>
          <a:bodyPr/>
          <a:lstStyle/>
          <a:p>
            <a:r>
              <a:rPr lang="en-US" dirty="0"/>
              <a:t>Patient suspected to have ACL tear</a:t>
            </a:r>
          </a:p>
        </p:txBody>
      </p:sp>
      <p:sp>
        <p:nvSpPr>
          <p:cNvPr id="3" name="Content Placeholder 2">
            <a:extLst>
              <a:ext uri="{FF2B5EF4-FFF2-40B4-BE49-F238E27FC236}">
                <a16:creationId xmlns:a16="http://schemas.microsoft.com/office/drawing/2014/main" id="{2FEFAC92-57BA-5957-88EA-B1E36B33C1FA}"/>
              </a:ext>
            </a:extLst>
          </p:cNvPr>
          <p:cNvSpPr>
            <a:spLocks noGrp="1"/>
          </p:cNvSpPr>
          <p:nvPr>
            <p:ph idx="1"/>
          </p:nvPr>
        </p:nvSpPr>
        <p:spPr>
          <a:xfrm>
            <a:off x="838200" y="1268082"/>
            <a:ext cx="6803571" cy="4871938"/>
          </a:xfrm>
        </p:spPr>
        <p:txBody>
          <a:bodyPr/>
          <a:lstStyle/>
          <a:p>
            <a:r>
              <a:rPr lang="en-US" b="1" dirty="0"/>
              <a:t>What is the test preformed in the picture ?</a:t>
            </a:r>
          </a:p>
          <a:p>
            <a:pPr lvl="1"/>
            <a:r>
              <a:rPr lang="en-US" dirty="0"/>
              <a:t>According to the picture, Lachman test  procedure(flexion 30 degrees and pulling the tibia anteriorly)</a:t>
            </a:r>
          </a:p>
          <a:p>
            <a:r>
              <a:rPr lang="en-US" b="1" dirty="0"/>
              <a:t>What is not true about this tear ?</a:t>
            </a:r>
          </a:p>
          <a:p>
            <a:pPr marL="914400" lvl="1" indent="-457200">
              <a:buFont typeface="+mj-lt"/>
              <a:buAutoNum type="alphaLcPeriod"/>
            </a:pPr>
            <a:r>
              <a:rPr lang="en-US" dirty="0">
                <a:solidFill>
                  <a:srgbClr val="FF0000"/>
                </a:solidFill>
              </a:rPr>
              <a:t>MacMurray test positive</a:t>
            </a:r>
          </a:p>
          <a:p>
            <a:pPr marL="914400" lvl="1" indent="-457200">
              <a:buFont typeface="+mj-lt"/>
              <a:buAutoNum type="alphaLcPeriod"/>
            </a:pPr>
            <a:r>
              <a:rPr lang="en-US" dirty="0"/>
              <a:t> </a:t>
            </a:r>
          </a:p>
          <a:p>
            <a:pPr marL="914400" lvl="1" indent="-457200">
              <a:buFont typeface="+mj-lt"/>
              <a:buAutoNum type="alphaLcPeriod"/>
            </a:pPr>
            <a:r>
              <a:rPr lang="en-US" dirty="0"/>
              <a:t> </a:t>
            </a:r>
          </a:p>
          <a:p>
            <a:pPr marL="914400" lvl="1" indent="-457200">
              <a:buFont typeface="+mj-lt"/>
              <a:buAutoNum type="alphaLcPeriod"/>
            </a:pPr>
            <a:r>
              <a:rPr lang="en-US" dirty="0"/>
              <a:t> </a:t>
            </a:r>
          </a:p>
          <a:p>
            <a:pPr marL="914400" lvl="1" indent="-457200">
              <a:buFont typeface="+mj-lt"/>
              <a:buAutoNum type="alphaLcPeriod"/>
            </a:pPr>
            <a:r>
              <a:rPr lang="en-US" dirty="0"/>
              <a:t> </a:t>
            </a:r>
          </a:p>
          <a:p>
            <a:endParaRPr lang="en-US" dirty="0"/>
          </a:p>
        </p:txBody>
      </p:sp>
      <p:pic>
        <p:nvPicPr>
          <p:cNvPr id="5" name="object 4">
            <a:extLst>
              <a:ext uri="{FF2B5EF4-FFF2-40B4-BE49-F238E27FC236}">
                <a16:creationId xmlns:a16="http://schemas.microsoft.com/office/drawing/2014/main" id="{D4036B90-D696-A72A-5BA3-C26A10DEED2D}"/>
              </a:ext>
            </a:extLst>
          </p:cNvPr>
          <p:cNvPicPr>
            <a:picLocks noGrp="1"/>
          </p:cNvPicPr>
          <p:nvPr>
            <p:ph sz="half" idx="4294967295"/>
          </p:nvPr>
        </p:nvPicPr>
        <p:blipFill>
          <a:blip r:embed="rId2" cstate="print"/>
          <a:stretch>
            <a:fillRect/>
          </a:stretch>
        </p:blipFill>
        <p:spPr>
          <a:xfrm>
            <a:off x="7762875" y="1268082"/>
            <a:ext cx="3590925" cy="252412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1CAC9061-FE19-079F-2264-B37B81FDB3AC}"/>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06481142"/>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C90C4-DD0D-7974-0216-A4F76EFF859B}"/>
              </a:ext>
            </a:extLst>
          </p:cNvPr>
          <p:cNvSpPr>
            <a:spLocks noGrp="1"/>
          </p:cNvSpPr>
          <p:nvPr>
            <p:ph type="title"/>
          </p:nvPr>
        </p:nvSpPr>
        <p:spPr/>
        <p:txBody>
          <a:bodyPr/>
          <a:lstStyle/>
          <a:p>
            <a:r>
              <a:rPr lang="en-US" dirty="0"/>
              <a:t>Ligaments &amp; Menisci Injuries</a:t>
            </a:r>
          </a:p>
        </p:txBody>
      </p:sp>
      <p:pic>
        <p:nvPicPr>
          <p:cNvPr id="5" name="object 4">
            <a:extLst>
              <a:ext uri="{FF2B5EF4-FFF2-40B4-BE49-F238E27FC236}">
                <a16:creationId xmlns:a16="http://schemas.microsoft.com/office/drawing/2014/main" id="{62A1FB97-4DC1-2E9C-B8EC-E6585404CF9E}"/>
              </a:ext>
            </a:extLst>
          </p:cNvPr>
          <p:cNvPicPr>
            <a:picLocks noGrp="1"/>
          </p:cNvPicPr>
          <p:nvPr>
            <p:ph sz="half" idx="2"/>
          </p:nvPr>
        </p:nvPicPr>
        <p:blipFill>
          <a:blip r:embed="rId2" cstate="print"/>
          <a:stretch>
            <a:fillRect/>
          </a:stretch>
        </p:blipFill>
        <p:spPr>
          <a:xfrm>
            <a:off x="6245963" y="1305026"/>
            <a:ext cx="5107837" cy="3024377"/>
          </a:xfrm>
          <a:prstGeom prst="rect">
            <a:avLst/>
          </a:prstGeom>
          <a:ln>
            <a:noFill/>
          </a:ln>
          <a:effectLst>
            <a:outerShdw blurRad="292100" dist="139700" dir="2700000" algn="tl" rotWithShape="0">
              <a:srgbClr val="333333">
                <a:alpha val="65000"/>
              </a:srgbClr>
            </a:outerShdw>
          </a:effectLst>
        </p:spPr>
      </p:pic>
      <p:sp>
        <p:nvSpPr>
          <p:cNvPr id="7" name="Content Placeholder 6">
            <a:extLst>
              <a:ext uri="{FF2B5EF4-FFF2-40B4-BE49-F238E27FC236}">
                <a16:creationId xmlns:a16="http://schemas.microsoft.com/office/drawing/2014/main" id="{FAEFACE6-F46C-1761-04AC-AA25BC141BB5}"/>
              </a:ext>
            </a:extLst>
          </p:cNvPr>
          <p:cNvSpPr>
            <a:spLocks noGrp="1"/>
          </p:cNvSpPr>
          <p:nvPr>
            <p:ph idx="1"/>
          </p:nvPr>
        </p:nvSpPr>
        <p:spPr>
          <a:xfrm>
            <a:off x="838199" y="1305026"/>
            <a:ext cx="5086740" cy="4871938"/>
          </a:xfrm>
        </p:spPr>
        <p:txBody>
          <a:bodyPr/>
          <a:lstStyle/>
          <a:p>
            <a:r>
              <a:rPr lang="en-US" sz="2800" b="1" spc="10" dirty="0">
                <a:latin typeface="Calibri"/>
                <a:cs typeface="Calibri"/>
              </a:rPr>
              <a:t>W</a:t>
            </a:r>
            <a:r>
              <a:rPr lang="en-US" sz="2800" b="1" spc="15" dirty="0">
                <a:latin typeface="Calibri"/>
                <a:cs typeface="Calibri"/>
              </a:rPr>
              <a:t>h</a:t>
            </a:r>
            <a:r>
              <a:rPr lang="en-US" sz="2800" b="1" spc="-25" dirty="0">
                <a:latin typeface="Calibri"/>
                <a:cs typeface="Calibri"/>
              </a:rPr>
              <a:t>a</a:t>
            </a:r>
            <a:r>
              <a:rPr lang="en-US" sz="2800" b="1" spc="5" dirty="0">
                <a:latin typeface="Calibri"/>
                <a:cs typeface="Calibri"/>
              </a:rPr>
              <a:t>t is</a:t>
            </a:r>
            <a:r>
              <a:rPr lang="en-US" sz="2800" b="1" spc="-60" dirty="0">
                <a:latin typeface="Calibri"/>
                <a:cs typeface="Calibri"/>
              </a:rPr>
              <a:t> </a:t>
            </a:r>
            <a:r>
              <a:rPr lang="en-US" sz="2800" b="1" spc="5" dirty="0">
                <a:latin typeface="Calibri"/>
                <a:cs typeface="Calibri"/>
              </a:rPr>
              <a:t>the</a:t>
            </a:r>
            <a:r>
              <a:rPr lang="en-US" sz="2800" b="1" spc="-25" dirty="0">
                <a:latin typeface="Calibri"/>
                <a:cs typeface="Calibri"/>
              </a:rPr>
              <a:t> </a:t>
            </a:r>
            <a:r>
              <a:rPr lang="en-US" sz="2800" b="1" spc="10" dirty="0">
                <a:latin typeface="Calibri"/>
                <a:cs typeface="Calibri"/>
              </a:rPr>
              <a:t>n</a:t>
            </a:r>
            <a:r>
              <a:rPr lang="en-US" sz="2800" b="1" spc="5" dirty="0">
                <a:latin typeface="Calibri"/>
                <a:cs typeface="Calibri"/>
              </a:rPr>
              <a:t>ame</a:t>
            </a:r>
            <a:r>
              <a:rPr lang="en-US" sz="2800" b="1" spc="-55" dirty="0">
                <a:latin typeface="Calibri"/>
                <a:cs typeface="Calibri"/>
              </a:rPr>
              <a:t> </a:t>
            </a:r>
            <a:r>
              <a:rPr lang="en-US" sz="2800" b="1" dirty="0">
                <a:latin typeface="Calibri"/>
                <a:cs typeface="Calibri"/>
              </a:rPr>
              <a:t>of </a:t>
            </a:r>
            <a:r>
              <a:rPr lang="en-US" sz="2800" b="1" spc="5" dirty="0">
                <a:latin typeface="Calibri"/>
                <a:cs typeface="Calibri"/>
              </a:rPr>
              <a:t>this</a:t>
            </a:r>
            <a:r>
              <a:rPr lang="en-US" sz="2800" b="1" spc="-20" dirty="0">
                <a:latin typeface="Calibri"/>
                <a:cs typeface="Calibri"/>
              </a:rPr>
              <a:t> </a:t>
            </a:r>
            <a:r>
              <a:rPr lang="en-US" sz="2800" b="1" dirty="0">
                <a:latin typeface="Calibri"/>
                <a:cs typeface="Calibri"/>
              </a:rPr>
              <a:t>sig</a:t>
            </a:r>
            <a:r>
              <a:rPr lang="en-US" sz="2800" b="1" spc="15" dirty="0">
                <a:latin typeface="Calibri"/>
                <a:cs typeface="Calibri"/>
              </a:rPr>
              <a:t>n</a:t>
            </a:r>
          </a:p>
          <a:p>
            <a:pPr lvl="1"/>
            <a:r>
              <a:rPr lang="en-US" sz="2800" spc="15" dirty="0">
                <a:latin typeface="Calibri"/>
                <a:cs typeface="Calibri"/>
              </a:rPr>
              <a:t>Sag sign</a:t>
            </a:r>
          </a:p>
          <a:p>
            <a:r>
              <a:rPr lang="en-US" sz="2800" b="1" spc="10" dirty="0">
                <a:latin typeface="Calibri"/>
                <a:cs typeface="Calibri"/>
              </a:rPr>
              <a:t>W</a:t>
            </a:r>
            <a:r>
              <a:rPr lang="en-US" sz="2800" b="1" spc="15" dirty="0">
                <a:latin typeface="Calibri"/>
                <a:cs typeface="Calibri"/>
              </a:rPr>
              <a:t>h</a:t>
            </a:r>
            <a:r>
              <a:rPr lang="en-US" sz="2800" b="1" spc="-25" dirty="0">
                <a:latin typeface="Calibri"/>
                <a:cs typeface="Calibri"/>
              </a:rPr>
              <a:t>a</a:t>
            </a:r>
            <a:r>
              <a:rPr lang="en-US" sz="2800" b="1" spc="5" dirty="0">
                <a:latin typeface="Calibri"/>
                <a:cs typeface="Calibri"/>
              </a:rPr>
              <a:t>t is</a:t>
            </a:r>
            <a:r>
              <a:rPr lang="en-US" sz="2800" b="1" spc="-60" dirty="0">
                <a:latin typeface="Calibri"/>
                <a:cs typeface="Calibri"/>
              </a:rPr>
              <a:t> </a:t>
            </a:r>
            <a:r>
              <a:rPr lang="en-US" sz="2800" b="1" spc="5" dirty="0">
                <a:latin typeface="Calibri"/>
                <a:cs typeface="Calibri"/>
              </a:rPr>
              <a:t>the</a:t>
            </a:r>
            <a:r>
              <a:rPr lang="en-US" sz="2800" b="1" spc="-25" dirty="0">
                <a:latin typeface="Calibri"/>
                <a:cs typeface="Calibri"/>
              </a:rPr>
              <a:t> </a:t>
            </a:r>
            <a:r>
              <a:rPr lang="en-US" sz="2800" b="1" dirty="0">
                <a:latin typeface="Calibri"/>
                <a:cs typeface="Calibri"/>
              </a:rPr>
              <a:t>i</a:t>
            </a:r>
            <a:r>
              <a:rPr lang="en-US" sz="2800" b="1" spc="15" dirty="0">
                <a:latin typeface="Calibri"/>
                <a:cs typeface="Calibri"/>
              </a:rPr>
              <a:t>n</a:t>
            </a:r>
            <a:r>
              <a:rPr lang="en-US" sz="2800" b="1" spc="-5" dirty="0">
                <a:latin typeface="Calibri"/>
                <a:cs typeface="Calibri"/>
              </a:rPr>
              <a:t>j</a:t>
            </a:r>
            <a:r>
              <a:rPr lang="en-US" sz="2800" b="1" spc="10" dirty="0">
                <a:latin typeface="Calibri"/>
                <a:cs typeface="Calibri"/>
              </a:rPr>
              <a:t>u</a:t>
            </a:r>
            <a:r>
              <a:rPr lang="en-US" sz="2800" b="1" spc="-50" dirty="0">
                <a:latin typeface="Calibri"/>
                <a:cs typeface="Calibri"/>
              </a:rPr>
              <a:t>r</a:t>
            </a:r>
            <a:r>
              <a:rPr lang="en-US" sz="2800" b="1" spc="5" dirty="0">
                <a:latin typeface="Calibri"/>
                <a:cs typeface="Calibri"/>
              </a:rPr>
              <a:t>ed ligament</a:t>
            </a:r>
          </a:p>
          <a:p>
            <a:pPr lvl="1"/>
            <a:r>
              <a:rPr lang="en-US" sz="2800" dirty="0"/>
              <a:t>PCL</a:t>
            </a:r>
          </a:p>
          <a:p>
            <a:r>
              <a:rPr lang="en-US" b="1" dirty="0"/>
              <a:t>Test for the injured structure in the picture is</a:t>
            </a:r>
          </a:p>
          <a:p>
            <a:pPr lvl="1"/>
            <a:r>
              <a:rPr lang="en-US" sz="2800" dirty="0"/>
              <a:t>Posterior drawer test </a:t>
            </a:r>
          </a:p>
          <a:p>
            <a:pPr lvl="1"/>
            <a:endParaRPr lang="en-US" dirty="0"/>
          </a:p>
        </p:txBody>
      </p:sp>
      <p:sp>
        <p:nvSpPr>
          <p:cNvPr id="2" name="TextBox 1">
            <a:extLst>
              <a:ext uri="{FF2B5EF4-FFF2-40B4-BE49-F238E27FC236}">
                <a16:creationId xmlns:a16="http://schemas.microsoft.com/office/drawing/2014/main" id="{1BCD6DD1-51B9-B77D-9292-07C7CE98244C}"/>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250903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E7E70-B007-35DB-3DD1-5A632EAD71E5}"/>
              </a:ext>
            </a:extLst>
          </p:cNvPr>
          <p:cNvSpPr>
            <a:spLocks noGrp="1"/>
          </p:cNvSpPr>
          <p:nvPr>
            <p:ph type="title"/>
          </p:nvPr>
        </p:nvSpPr>
        <p:spPr/>
        <p:txBody>
          <a:bodyPr/>
          <a:lstStyle/>
          <a:p>
            <a:r>
              <a:rPr lang="en-US" spc="-5" dirty="0"/>
              <a:t>What</a:t>
            </a:r>
            <a:r>
              <a:rPr lang="en-US" spc="-50" dirty="0"/>
              <a:t> </a:t>
            </a:r>
            <a:r>
              <a:rPr lang="en-US" dirty="0"/>
              <a:t>is</a:t>
            </a:r>
            <a:r>
              <a:rPr lang="en-US" spc="-20" dirty="0"/>
              <a:t> </a:t>
            </a:r>
            <a:r>
              <a:rPr lang="en-US" spc="5" dirty="0"/>
              <a:t>the</a:t>
            </a:r>
            <a:r>
              <a:rPr lang="en-US" spc="-45" dirty="0"/>
              <a:t> </a:t>
            </a:r>
            <a:r>
              <a:rPr lang="en-US" spc="-30" dirty="0"/>
              <a:t>first</a:t>
            </a:r>
            <a:r>
              <a:rPr lang="en-US" spc="-10" dirty="0"/>
              <a:t> </a:t>
            </a:r>
            <a:r>
              <a:rPr lang="en-US" spc="-25" dirty="0"/>
              <a:t>step</a:t>
            </a:r>
            <a:r>
              <a:rPr lang="en-US" spc="-15" dirty="0"/>
              <a:t> </a:t>
            </a:r>
            <a:r>
              <a:rPr lang="en-US" dirty="0"/>
              <a:t>in</a:t>
            </a:r>
            <a:r>
              <a:rPr lang="en-US" spc="-25" dirty="0"/>
              <a:t> </a:t>
            </a:r>
            <a:r>
              <a:rPr lang="en-US" spc="-5" dirty="0"/>
              <a:t>management ?</a:t>
            </a:r>
            <a:endParaRPr lang="en-US" dirty="0"/>
          </a:p>
        </p:txBody>
      </p:sp>
      <p:sp>
        <p:nvSpPr>
          <p:cNvPr id="3" name="Content Placeholder 2">
            <a:extLst>
              <a:ext uri="{FF2B5EF4-FFF2-40B4-BE49-F238E27FC236}">
                <a16:creationId xmlns:a16="http://schemas.microsoft.com/office/drawing/2014/main" id="{2752C3A8-773E-B2C7-E232-94098490AAEC}"/>
              </a:ext>
            </a:extLst>
          </p:cNvPr>
          <p:cNvSpPr>
            <a:spLocks noGrp="1"/>
          </p:cNvSpPr>
          <p:nvPr>
            <p:ph idx="1"/>
          </p:nvPr>
        </p:nvSpPr>
        <p:spPr>
          <a:xfrm>
            <a:off x="838200" y="1305026"/>
            <a:ext cx="10515600" cy="4871938"/>
          </a:xfrm>
        </p:spPr>
        <p:txBody>
          <a:bodyPr/>
          <a:lstStyle/>
          <a:p>
            <a:r>
              <a:rPr lang="en-US" sz="2800" spc="-10" dirty="0">
                <a:latin typeface="Calibri"/>
                <a:cs typeface="Calibri"/>
              </a:rPr>
              <a:t>Ope</a:t>
            </a:r>
            <a:r>
              <a:rPr lang="en-US" sz="2800" spc="-5" dirty="0">
                <a:latin typeface="Calibri"/>
                <a:cs typeface="Calibri"/>
              </a:rPr>
              <a:t>n</a:t>
            </a:r>
            <a:r>
              <a:rPr lang="en-US" sz="2800" spc="45" dirty="0">
                <a:latin typeface="Calibri"/>
                <a:cs typeface="Calibri"/>
              </a:rPr>
              <a:t> </a:t>
            </a:r>
            <a:r>
              <a:rPr lang="en-US" sz="2800" spc="-65" dirty="0">
                <a:latin typeface="Calibri"/>
                <a:cs typeface="Calibri"/>
              </a:rPr>
              <a:t>r</a:t>
            </a:r>
            <a:r>
              <a:rPr lang="en-US" sz="2800" spc="-5" dirty="0">
                <a:latin typeface="Calibri"/>
                <a:cs typeface="Calibri"/>
              </a:rPr>
              <a:t>educ</a:t>
            </a:r>
            <a:r>
              <a:rPr lang="en-US" sz="2800" spc="5" dirty="0">
                <a:latin typeface="Calibri"/>
                <a:cs typeface="Calibri"/>
              </a:rPr>
              <a:t>ti</a:t>
            </a:r>
            <a:r>
              <a:rPr lang="en-US" sz="2800" spc="-10" dirty="0">
                <a:latin typeface="Calibri"/>
                <a:cs typeface="Calibri"/>
              </a:rPr>
              <a:t>o</a:t>
            </a:r>
            <a:r>
              <a:rPr lang="en-US" sz="2800" spc="-5" dirty="0">
                <a:latin typeface="Calibri"/>
                <a:cs typeface="Calibri"/>
              </a:rPr>
              <a:t>n</a:t>
            </a:r>
          </a:p>
          <a:p>
            <a:r>
              <a:rPr lang="en-US" sz="2800" spc="-10" dirty="0">
                <a:solidFill>
                  <a:srgbClr val="FF0000"/>
                </a:solidFill>
                <a:latin typeface="Calibri"/>
                <a:cs typeface="Calibri"/>
              </a:rPr>
              <a:t>C</a:t>
            </a:r>
            <a:r>
              <a:rPr lang="en-US" sz="2800" dirty="0">
                <a:solidFill>
                  <a:srgbClr val="FF0000"/>
                </a:solidFill>
                <a:latin typeface="Calibri"/>
                <a:cs typeface="Calibri"/>
              </a:rPr>
              <a:t>l</a:t>
            </a:r>
            <a:r>
              <a:rPr lang="en-US" sz="2800" spc="-10" dirty="0">
                <a:solidFill>
                  <a:srgbClr val="FF0000"/>
                </a:solidFill>
                <a:latin typeface="Calibri"/>
                <a:cs typeface="Calibri"/>
              </a:rPr>
              <a:t>ose</a:t>
            </a:r>
            <a:r>
              <a:rPr lang="en-US" sz="2800" spc="-5" dirty="0">
                <a:solidFill>
                  <a:srgbClr val="FF0000"/>
                </a:solidFill>
                <a:latin typeface="Calibri"/>
                <a:cs typeface="Calibri"/>
              </a:rPr>
              <a:t>d</a:t>
            </a:r>
            <a:r>
              <a:rPr lang="en-US" sz="2800" spc="10" dirty="0">
                <a:solidFill>
                  <a:srgbClr val="FF0000"/>
                </a:solidFill>
                <a:latin typeface="Calibri"/>
                <a:cs typeface="Calibri"/>
              </a:rPr>
              <a:t> </a:t>
            </a:r>
            <a:r>
              <a:rPr lang="en-US" sz="2800" spc="-65" dirty="0">
                <a:solidFill>
                  <a:srgbClr val="FF0000"/>
                </a:solidFill>
                <a:latin typeface="Calibri"/>
                <a:cs typeface="Calibri"/>
              </a:rPr>
              <a:t>r</a:t>
            </a:r>
            <a:r>
              <a:rPr lang="en-US" sz="2800" spc="-5" dirty="0">
                <a:solidFill>
                  <a:srgbClr val="FF0000"/>
                </a:solidFill>
                <a:latin typeface="Calibri"/>
                <a:cs typeface="Calibri"/>
              </a:rPr>
              <a:t>educt</a:t>
            </a:r>
            <a:r>
              <a:rPr lang="en-US" sz="2800" spc="5" dirty="0">
                <a:solidFill>
                  <a:srgbClr val="FF0000"/>
                </a:solidFill>
                <a:latin typeface="Calibri"/>
                <a:cs typeface="Calibri"/>
              </a:rPr>
              <a:t>i</a:t>
            </a:r>
            <a:r>
              <a:rPr lang="en-US" sz="2800" spc="-10" dirty="0">
                <a:solidFill>
                  <a:srgbClr val="FF0000"/>
                </a:solidFill>
                <a:latin typeface="Calibri"/>
                <a:cs typeface="Calibri"/>
              </a:rPr>
              <a:t>o</a:t>
            </a:r>
            <a:r>
              <a:rPr lang="en-US" sz="2800" spc="-5" dirty="0">
                <a:solidFill>
                  <a:srgbClr val="FF0000"/>
                </a:solidFill>
                <a:latin typeface="Calibri"/>
                <a:cs typeface="Calibri"/>
              </a:rPr>
              <a:t>n</a:t>
            </a:r>
            <a:endParaRPr lang="en-US" spc="-5" dirty="0">
              <a:solidFill>
                <a:srgbClr val="FF0000"/>
              </a:solidFill>
              <a:latin typeface="Calibri"/>
              <a:cs typeface="Calibri"/>
            </a:endParaRPr>
          </a:p>
          <a:p>
            <a:r>
              <a:rPr lang="en-US" sz="2800" spc="-10" dirty="0">
                <a:latin typeface="Calibri"/>
                <a:cs typeface="Calibri"/>
              </a:rPr>
              <a:t>C</a:t>
            </a:r>
            <a:r>
              <a:rPr lang="en-US" sz="2800" dirty="0">
                <a:latin typeface="Calibri"/>
                <a:cs typeface="Calibri"/>
              </a:rPr>
              <a:t>a</a:t>
            </a:r>
            <a:r>
              <a:rPr lang="en-US" sz="2800" spc="-55" dirty="0">
                <a:latin typeface="Calibri"/>
                <a:cs typeface="Calibri"/>
              </a:rPr>
              <a:t>s</a:t>
            </a:r>
            <a:r>
              <a:rPr lang="en-US" sz="2800" spc="-5" dirty="0">
                <a:latin typeface="Calibri"/>
                <a:cs typeface="Calibri"/>
              </a:rPr>
              <a:t>t</a:t>
            </a:r>
            <a:r>
              <a:rPr lang="en-US" sz="2800" spc="20" dirty="0">
                <a:latin typeface="Calibri"/>
                <a:cs typeface="Calibri"/>
              </a:rPr>
              <a:t> </a:t>
            </a:r>
            <a:r>
              <a:rPr lang="en-US" sz="2800" spc="-10" dirty="0">
                <a:latin typeface="Calibri"/>
                <a:cs typeface="Calibri"/>
              </a:rPr>
              <a:t>on</a:t>
            </a:r>
            <a:r>
              <a:rPr lang="en-US" sz="2800" dirty="0">
                <a:latin typeface="Calibri"/>
                <a:cs typeface="Calibri"/>
              </a:rPr>
              <a:t>l</a:t>
            </a:r>
            <a:r>
              <a:rPr lang="en-US" sz="2800" spc="-5" dirty="0">
                <a:latin typeface="Calibri"/>
                <a:cs typeface="Calibri"/>
              </a:rPr>
              <a:t>y</a:t>
            </a:r>
          </a:p>
          <a:p>
            <a:r>
              <a:rPr lang="en-US" sz="2800" spc="-20" dirty="0">
                <a:latin typeface="Calibri"/>
                <a:cs typeface="Calibri"/>
              </a:rPr>
              <a:t>Cast</a:t>
            </a:r>
            <a:r>
              <a:rPr lang="en-US" sz="2800" spc="10" dirty="0">
                <a:latin typeface="Calibri"/>
                <a:cs typeface="Calibri"/>
              </a:rPr>
              <a:t> </a:t>
            </a:r>
            <a:r>
              <a:rPr lang="en-US" sz="2800" spc="-5" dirty="0">
                <a:latin typeface="Calibri"/>
                <a:cs typeface="Calibri"/>
              </a:rPr>
              <a:t>and</a:t>
            </a:r>
            <a:r>
              <a:rPr lang="en-US" sz="2800" spc="15" dirty="0">
                <a:latin typeface="Calibri"/>
                <a:cs typeface="Calibri"/>
              </a:rPr>
              <a:t> </a:t>
            </a:r>
            <a:r>
              <a:rPr lang="en-US" sz="2800" spc="-30" dirty="0">
                <a:latin typeface="Calibri"/>
                <a:cs typeface="Calibri"/>
              </a:rPr>
              <a:t>X-ray</a:t>
            </a:r>
            <a:r>
              <a:rPr lang="en-US" sz="2800" spc="5" dirty="0">
                <a:latin typeface="Calibri"/>
                <a:cs typeface="Calibri"/>
              </a:rPr>
              <a:t> </a:t>
            </a:r>
            <a:r>
              <a:rPr lang="en-US" sz="2800" spc="-10" dirty="0">
                <a:latin typeface="Calibri"/>
                <a:cs typeface="Calibri"/>
              </a:rPr>
              <a:t>after</a:t>
            </a:r>
            <a:r>
              <a:rPr lang="en-US" sz="2800" spc="-20" dirty="0">
                <a:latin typeface="Calibri"/>
                <a:cs typeface="Calibri"/>
              </a:rPr>
              <a:t> </a:t>
            </a:r>
            <a:r>
              <a:rPr lang="en-US" sz="2800" spc="-15" dirty="0">
                <a:latin typeface="Calibri"/>
                <a:cs typeface="Calibri"/>
              </a:rPr>
              <a:t>10</a:t>
            </a:r>
            <a:r>
              <a:rPr lang="en-US" sz="2800" spc="-5" dirty="0">
                <a:latin typeface="Calibri"/>
                <a:cs typeface="Calibri"/>
              </a:rPr>
              <a:t> </a:t>
            </a:r>
            <a:r>
              <a:rPr lang="en-US" sz="2800" spc="30" dirty="0">
                <a:latin typeface="Calibri"/>
                <a:cs typeface="Calibri"/>
              </a:rPr>
              <a:t>days</a:t>
            </a:r>
            <a:endParaRPr lang="en-US" dirty="0"/>
          </a:p>
        </p:txBody>
      </p:sp>
      <p:pic>
        <p:nvPicPr>
          <p:cNvPr id="4" name="object 8">
            <a:extLst>
              <a:ext uri="{FF2B5EF4-FFF2-40B4-BE49-F238E27FC236}">
                <a16:creationId xmlns:a16="http://schemas.microsoft.com/office/drawing/2014/main" id="{3B1D6876-F279-F4AC-4350-B29144694BBF}"/>
              </a:ext>
            </a:extLst>
          </p:cNvPr>
          <p:cNvPicPr>
            <a:picLocks/>
          </p:cNvPicPr>
          <p:nvPr/>
        </p:nvPicPr>
        <p:blipFill rotWithShape="1">
          <a:blip r:embed="rId2" cstate="print"/>
          <a:srcRect t="28920" b="27766"/>
          <a:stretch/>
        </p:blipFill>
        <p:spPr>
          <a:xfrm>
            <a:off x="3507218" y="4150961"/>
            <a:ext cx="5177563" cy="202600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5136A5B-4139-733B-C0D3-3FBCC0EDCF50}"/>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340973801"/>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EEE4C-E5A3-68B5-433F-BD6F007A5014}"/>
              </a:ext>
            </a:extLst>
          </p:cNvPr>
          <p:cNvSpPr>
            <a:spLocks noGrp="1"/>
          </p:cNvSpPr>
          <p:nvPr>
            <p:ph type="title"/>
          </p:nvPr>
        </p:nvSpPr>
        <p:spPr/>
        <p:txBody>
          <a:bodyPr>
            <a:normAutofit/>
          </a:bodyPr>
          <a:lstStyle/>
          <a:p>
            <a:r>
              <a:rPr lang="en-US" dirty="0"/>
              <a:t>Ligaments &amp; Menisci Injuries</a:t>
            </a:r>
          </a:p>
        </p:txBody>
      </p:sp>
      <p:sp>
        <p:nvSpPr>
          <p:cNvPr id="3" name="Content Placeholder 2">
            <a:extLst>
              <a:ext uri="{FF2B5EF4-FFF2-40B4-BE49-F238E27FC236}">
                <a16:creationId xmlns:a16="http://schemas.microsoft.com/office/drawing/2014/main" id="{2C941F7B-E590-6F56-5DC8-8C15A63F4674}"/>
              </a:ext>
            </a:extLst>
          </p:cNvPr>
          <p:cNvSpPr>
            <a:spLocks noGrp="1"/>
          </p:cNvSpPr>
          <p:nvPr>
            <p:ph idx="1"/>
          </p:nvPr>
        </p:nvSpPr>
        <p:spPr>
          <a:xfrm>
            <a:off x="838200" y="1268082"/>
            <a:ext cx="10515600" cy="2390775"/>
          </a:xfrm>
        </p:spPr>
        <p:txBody>
          <a:bodyPr/>
          <a:lstStyle/>
          <a:p>
            <a:r>
              <a:rPr lang="en-US" sz="2800" b="1" dirty="0"/>
              <a:t>The</a:t>
            </a:r>
            <a:r>
              <a:rPr lang="en-US" sz="2800" b="1" spc="-15" dirty="0"/>
              <a:t> </a:t>
            </a:r>
            <a:r>
              <a:rPr lang="en-US" sz="2800" b="1" spc="-5" dirty="0"/>
              <a:t>sign</a:t>
            </a:r>
            <a:r>
              <a:rPr lang="en-US" sz="2800" b="1" spc="-25" dirty="0"/>
              <a:t> </a:t>
            </a:r>
            <a:r>
              <a:rPr lang="en-US" sz="2800" b="1" dirty="0"/>
              <a:t>shown</a:t>
            </a:r>
            <a:r>
              <a:rPr lang="en-US" sz="2800" b="1" spc="-65" dirty="0"/>
              <a:t> </a:t>
            </a:r>
            <a:r>
              <a:rPr lang="en-US" sz="2800" b="1" dirty="0"/>
              <a:t>in</a:t>
            </a:r>
            <a:r>
              <a:rPr lang="en-US" sz="2800" b="1" spc="5" dirty="0"/>
              <a:t> the</a:t>
            </a:r>
            <a:r>
              <a:rPr lang="en-US" sz="2800" b="1" spc="-45" dirty="0"/>
              <a:t> </a:t>
            </a:r>
            <a:r>
              <a:rPr lang="en-US" sz="2800" b="1" spc="-10" dirty="0"/>
              <a:t>red</a:t>
            </a:r>
            <a:r>
              <a:rPr lang="en-US" sz="2800" b="1" spc="-25" dirty="0"/>
              <a:t> </a:t>
            </a:r>
            <a:r>
              <a:rPr lang="en-US" sz="2800" b="1" spc="-5" dirty="0"/>
              <a:t>circle</a:t>
            </a:r>
            <a:r>
              <a:rPr lang="en-US" sz="2800" b="1" spc="-35" dirty="0"/>
              <a:t> </a:t>
            </a:r>
            <a:r>
              <a:rPr lang="en-US" sz="2800" b="1" spc="-10" dirty="0"/>
              <a:t>indicates</a:t>
            </a:r>
            <a:r>
              <a:rPr lang="en-US" sz="2800" b="1" spc="-50" dirty="0"/>
              <a:t> </a:t>
            </a:r>
            <a:r>
              <a:rPr lang="en-US" sz="2800" b="1" dirty="0"/>
              <a:t>what ?</a:t>
            </a:r>
            <a:endParaRPr lang="en-US" b="1" dirty="0"/>
          </a:p>
          <a:p>
            <a:pPr lvl="1"/>
            <a:r>
              <a:rPr lang="en-US" dirty="0"/>
              <a:t>ACL tear (</a:t>
            </a:r>
            <a:r>
              <a:rPr lang="en-US" dirty="0" err="1"/>
              <a:t>Segond</a:t>
            </a:r>
            <a:r>
              <a:rPr lang="en-US" dirty="0"/>
              <a:t> fracture, </a:t>
            </a:r>
            <a:r>
              <a:rPr lang="en-US" dirty="0" err="1"/>
              <a:t>pathognomic</a:t>
            </a:r>
            <a:r>
              <a:rPr lang="en-US" dirty="0"/>
              <a:t>)</a:t>
            </a:r>
          </a:p>
          <a:p>
            <a:r>
              <a:rPr lang="en-US" b="1" dirty="0"/>
              <a:t>Most common sensitive test to diagnose</a:t>
            </a:r>
            <a:r>
              <a:rPr lang="en-US" dirty="0"/>
              <a:t>:</a:t>
            </a:r>
          </a:p>
          <a:p>
            <a:pPr lvl="1"/>
            <a:r>
              <a:rPr lang="en-US" dirty="0"/>
              <a:t>Lachman</a:t>
            </a:r>
          </a:p>
        </p:txBody>
      </p:sp>
      <p:pic>
        <p:nvPicPr>
          <p:cNvPr id="5" name="object 4">
            <a:extLst>
              <a:ext uri="{FF2B5EF4-FFF2-40B4-BE49-F238E27FC236}">
                <a16:creationId xmlns:a16="http://schemas.microsoft.com/office/drawing/2014/main" id="{FE5C7375-C27A-7CBF-46B2-16F4868A05BB}"/>
              </a:ext>
            </a:extLst>
          </p:cNvPr>
          <p:cNvPicPr>
            <a:picLocks noGrp="1"/>
          </p:cNvPicPr>
          <p:nvPr>
            <p:ph sz="half" idx="4294967295"/>
          </p:nvPr>
        </p:nvPicPr>
        <p:blipFill>
          <a:blip r:embed="rId2" cstate="print"/>
          <a:stretch>
            <a:fillRect/>
          </a:stretch>
        </p:blipFill>
        <p:spPr>
          <a:xfrm>
            <a:off x="9140825" y="1268082"/>
            <a:ext cx="2212975" cy="2390775"/>
          </a:xfrm>
          <a:prstGeom prst="rect">
            <a:avLst/>
          </a:prstGeom>
        </p:spPr>
      </p:pic>
      <p:sp>
        <p:nvSpPr>
          <p:cNvPr id="4" name="TextBox 3">
            <a:extLst>
              <a:ext uri="{FF2B5EF4-FFF2-40B4-BE49-F238E27FC236}">
                <a16:creationId xmlns:a16="http://schemas.microsoft.com/office/drawing/2014/main" id="{06DD0ECD-A249-03E0-FBE0-FBEB8B01712F}"/>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6" name="object 4">
            <a:extLst>
              <a:ext uri="{FF2B5EF4-FFF2-40B4-BE49-F238E27FC236}">
                <a16:creationId xmlns:a16="http://schemas.microsoft.com/office/drawing/2014/main" id="{75AB6FB2-A77C-DB73-9E19-54A8886E9F9A}"/>
              </a:ext>
            </a:extLst>
          </p:cNvPr>
          <p:cNvPicPr>
            <a:picLocks/>
          </p:cNvPicPr>
          <p:nvPr/>
        </p:nvPicPr>
        <p:blipFill>
          <a:blip r:embed="rId3" cstate="print"/>
          <a:stretch>
            <a:fillRect/>
          </a:stretch>
        </p:blipFill>
        <p:spPr>
          <a:xfrm>
            <a:off x="8917831" y="3740995"/>
            <a:ext cx="2435969" cy="2435969"/>
          </a:xfrm>
          <a:prstGeom prst="rect">
            <a:avLst/>
          </a:prstGeom>
        </p:spPr>
      </p:pic>
      <p:sp>
        <p:nvSpPr>
          <p:cNvPr id="8" name="Content Placeholder 2">
            <a:extLst>
              <a:ext uri="{FF2B5EF4-FFF2-40B4-BE49-F238E27FC236}">
                <a16:creationId xmlns:a16="http://schemas.microsoft.com/office/drawing/2014/main" id="{3970B3AB-88DC-26BB-98BF-FDC1B54959CD}"/>
              </a:ext>
            </a:extLst>
          </p:cNvPr>
          <p:cNvSpPr txBox="1">
            <a:spLocks/>
          </p:cNvSpPr>
          <p:nvPr/>
        </p:nvSpPr>
        <p:spPr>
          <a:xfrm>
            <a:off x="838200" y="3740994"/>
            <a:ext cx="10515600" cy="2399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What pathology can you see in this image ?</a:t>
            </a:r>
          </a:p>
          <a:p>
            <a:pPr lvl="1"/>
            <a:r>
              <a:rPr lang="en-US" dirty="0"/>
              <a:t>Meniscal tear (double PCL sign)</a:t>
            </a:r>
          </a:p>
          <a:p>
            <a:endParaRPr lang="en-US" dirty="0"/>
          </a:p>
        </p:txBody>
      </p:sp>
    </p:spTree>
    <p:extLst>
      <p:ext uri="{BB962C8B-B14F-4D97-AF65-F5344CB8AC3E}">
        <p14:creationId xmlns:p14="http://schemas.microsoft.com/office/powerpoint/2010/main" val="97835471"/>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CB724C-9792-EB50-052A-F38BE3F729D6}"/>
              </a:ext>
            </a:extLst>
          </p:cNvPr>
          <p:cNvSpPr>
            <a:spLocks noGrp="1"/>
          </p:cNvSpPr>
          <p:nvPr>
            <p:ph type="title"/>
          </p:nvPr>
        </p:nvSpPr>
        <p:spPr/>
        <p:txBody>
          <a:bodyPr/>
          <a:lstStyle/>
          <a:p>
            <a:r>
              <a:rPr lang="en-US" dirty="0"/>
              <a:t>Ligaments &amp; Menisci Injuries</a:t>
            </a:r>
          </a:p>
        </p:txBody>
      </p:sp>
      <p:sp>
        <p:nvSpPr>
          <p:cNvPr id="3" name="Content Placeholder 2">
            <a:extLst>
              <a:ext uri="{FF2B5EF4-FFF2-40B4-BE49-F238E27FC236}">
                <a16:creationId xmlns:a16="http://schemas.microsoft.com/office/drawing/2014/main" id="{FD31177E-935A-DA8C-5503-9098D54FD0AF}"/>
              </a:ext>
            </a:extLst>
          </p:cNvPr>
          <p:cNvSpPr>
            <a:spLocks noGrp="1"/>
          </p:cNvSpPr>
          <p:nvPr>
            <p:ph idx="1"/>
          </p:nvPr>
        </p:nvSpPr>
        <p:spPr>
          <a:xfrm>
            <a:off x="838199" y="1305026"/>
            <a:ext cx="8149683" cy="4871938"/>
          </a:xfrm>
        </p:spPr>
        <p:txBody>
          <a:bodyPr/>
          <a:lstStyle/>
          <a:p>
            <a:r>
              <a:rPr lang="en-US" b="1" dirty="0"/>
              <a:t>What is the examined ligament ?</a:t>
            </a:r>
            <a:endParaRPr lang="en-US" sz="2800" b="1" spc="-15" dirty="0">
              <a:latin typeface="Calibri"/>
              <a:cs typeface="Calibri"/>
            </a:endParaRPr>
          </a:p>
          <a:p>
            <a:pPr lvl="1"/>
            <a:r>
              <a:rPr lang="en-US" sz="2800" spc="-15" dirty="0">
                <a:latin typeface="Calibri"/>
                <a:cs typeface="Calibri"/>
              </a:rPr>
              <a:t>ACL</a:t>
            </a:r>
          </a:p>
          <a:p>
            <a:r>
              <a:rPr lang="en-US" sz="2800" b="1" dirty="0"/>
              <a:t>What is the attachment of the structure examined ?</a:t>
            </a:r>
          </a:p>
          <a:p>
            <a:pPr lvl="1"/>
            <a:r>
              <a:rPr lang="en-US" sz="2800" dirty="0"/>
              <a:t>Medial border of lateral femoral condyle</a:t>
            </a:r>
          </a:p>
          <a:p>
            <a:endParaRPr lang="en-US" dirty="0"/>
          </a:p>
        </p:txBody>
      </p:sp>
      <p:grpSp>
        <p:nvGrpSpPr>
          <p:cNvPr id="10" name="Group 9">
            <a:extLst>
              <a:ext uri="{FF2B5EF4-FFF2-40B4-BE49-F238E27FC236}">
                <a16:creationId xmlns:a16="http://schemas.microsoft.com/office/drawing/2014/main" id="{531B4CD8-27B1-6D69-C489-F8F8B11414F1}"/>
              </a:ext>
            </a:extLst>
          </p:cNvPr>
          <p:cNvGrpSpPr/>
          <p:nvPr/>
        </p:nvGrpSpPr>
        <p:grpSpPr>
          <a:xfrm>
            <a:off x="8994090" y="1305026"/>
            <a:ext cx="2359710" cy="4593969"/>
            <a:chOff x="9172763" y="1305027"/>
            <a:chExt cx="2181037" cy="4246122"/>
          </a:xfrm>
        </p:grpSpPr>
        <p:pic>
          <p:nvPicPr>
            <p:cNvPr id="8" name="object 3">
              <a:extLst>
                <a:ext uri="{FF2B5EF4-FFF2-40B4-BE49-F238E27FC236}">
                  <a16:creationId xmlns:a16="http://schemas.microsoft.com/office/drawing/2014/main" id="{F7DE5C69-513B-CCE4-38D5-A91E5CA53EFF}"/>
                </a:ext>
              </a:extLst>
            </p:cNvPr>
            <p:cNvPicPr>
              <a:picLocks/>
            </p:cNvPicPr>
            <p:nvPr/>
          </p:nvPicPr>
          <p:blipFill>
            <a:blip r:embed="rId2" cstate="print"/>
            <a:stretch>
              <a:fillRect/>
            </a:stretch>
          </p:blipFill>
          <p:spPr>
            <a:xfrm>
              <a:off x="9172764" y="1305027"/>
              <a:ext cx="2181036" cy="2123974"/>
            </a:xfrm>
            <a:prstGeom prst="rect">
              <a:avLst/>
            </a:prstGeom>
          </p:spPr>
        </p:pic>
        <p:pic>
          <p:nvPicPr>
            <p:cNvPr id="9" name="object 4">
              <a:extLst>
                <a:ext uri="{FF2B5EF4-FFF2-40B4-BE49-F238E27FC236}">
                  <a16:creationId xmlns:a16="http://schemas.microsoft.com/office/drawing/2014/main" id="{8BE73C13-6B06-FD92-1D61-955AC58B8700}"/>
                </a:ext>
              </a:extLst>
            </p:cNvPr>
            <p:cNvPicPr/>
            <p:nvPr/>
          </p:nvPicPr>
          <p:blipFill rotWithShape="1">
            <a:blip r:embed="rId3" cstate="print"/>
            <a:srcRect l="4491" b="3931"/>
            <a:stretch/>
          </p:blipFill>
          <p:spPr>
            <a:xfrm>
              <a:off x="9172763" y="3429000"/>
              <a:ext cx="2173261" cy="2122149"/>
            </a:xfrm>
            <a:prstGeom prst="rect">
              <a:avLst/>
            </a:prstGeom>
          </p:spPr>
        </p:pic>
      </p:grpSp>
      <p:sp>
        <p:nvSpPr>
          <p:cNvPr id="11" name="TextBox 10">
            <a:extLst>
              <a:ext uri="{FF2B5EF4-FFF2-40B4-BE49-F238E27FC236}">
                <a16:creationId xmlns:a16="http://schemas.microsoft.com/office/drawing/2014/main" id="{A455D396-1755-E981-EC57-6A7499571F8F}"/>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651472246"/>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608B9-958B-A92D-7C47-D174ED99BA90}"/>
              </a:ext>
            </a:extLst>
          </p:cNvPr>
          <p:cNvSpPr>
            <a:spLocks noGrp="1"/>
          </p:cNvSpPr>
          <p:nvPr>
            <p:ph type="title"/>
          </p:nvPr>
        </p:nvSpPr>
        <p:spPr/>
        <p:txBody>
          <a:bodyPr/>
          <a:lstStyle/>
          <a:p>
            <a:r>
              <a:rPr lang="en-US" dirty="0"/>
              <a:t>Ligaments &amp; Menisci Injuries</a:t>
            </a:r>
          </a:p>
        </p:txBody>
      </p:sp>
      <p:sp>
        <p:nvSpPr>
          <p:cNvPr id="3" name="Content Placeholder 2">
            <a:extLst>
              <a:ext uri="{FF2B5EF4-FFF2-40B4-BE49-F238E27FC236}">
                <a16:creationId xmlns:a16="http://schemas.microsoft.com/office/drawing/2014/main" id="{532B258F-3DE9-2AF3-753F-4F1D9BCFB0C6}"/>
              </a:ext>
            </a:extLst>
          </p:cNvPr>
          <p:cNvSpPr>
            <a:spLocks noGrp="1"/>
          </p:cNvSpPr>
          <p:nvPr>
            <p:ph idx="1"/>
          </p:nvPr>
        </p:nvSpPr>
        <p:spPr>
          <a:xfrm>
            <a:off x="838199" y="1305026"/>
            <a:ext cx="7643327" cy="4871938"/>
          </a:xfrm>
        </p:spPr>
        <p:txBody>
          <a:bodyPr/>
          <a:lstStyle/>
          <a:p>
            <a:pPr marL="457200" indent="-457200">
              <a:buFont typeface="Wingdings" panose="05000000000000000000" pitchFamily="2" charset="2"/>
              <a:buChar char="Ø"/>
            </a:pPr>
            <a:r>
              <a:rPr lang="en-US" sz="2800" spc="-10" dirty="0">
                <a:latin typeface="Calibri"/>
                <a:cs typeface="Calibri"/>
              </a:rPr>
              <a:t>P</a:t>
            </a:r>
            <a:r>
              <a:rPr lang="en-US" sz="2800" spc="-25" dirty="0">
                <a:latin typeface="Calibri"/>
                <a:cs typeface="Calibri"/>
              </a:rPr>
              <a:t>a</a:t>
            </a:r>
            <a:r>
              <a:rPr lang="en-US" sz="2800" dirty="0">
                <a:latin typeface="Calibri"/>
                <a:cs typeface="Calibri"/>
              </a:rPr>
              <a:t>ti</a:t>
            </a:r>
            <a:r>
              <a:rPr lang="en-US" sz="2800" spc="-10" dirty="0">
                <a:latin typeface="Calibri"/>
                <a:cs typeface="Calibri"/>
              </a:rPr>
              <a:t>e</a:t>
            </a:r>
            <a:r>
              <a:rPr lang="en-US" sz="2800" spc="-35" dirty="0">
                <a:latin typeface="Calibri"/>
                <a:cs typeface="Calibri"/>
              </a:rPr>
              <a:t>n</a:t>
            </a:r>
            <a:r>
              <a:rPr lang="en-US" sz="2800" dirty="0">
                <a:latin typeface="Calibri"/>
                <a:cs typeface="Calibri"/>
              </a:rPr>
              <a:t>t </a:t>
            </a:r>
            <a:r>
              <a:rPr lang="en-US" sz="2800" spc="-30" dirty="0">
                <a:latin typeface="Calibri"/>
                <a:cs typeface="Calibri"/>
              </a:rPr>
              <a:t>c</a:t>
            </a:r>
            <a:r>
              <a:rPr lang="en-US" sz="2800" spc="5" dirty="0">
                <a:latin typeface="Calibri"/>
                <a:cs typeface="Calibri"/>
              </a:rPr>
              <a:t>a</a:t>
            </a:r>
            <a:r>
              <a:rPr lang="en-US" sz="2800" spc="-15" dirty="0">
                <a:latin typeface="Calibri"/>
                <a:cs typeface="Calibri"/>
              </a:rPr>
              <a:t>m</a:t>
            </a:r>
            <a:r>
              <a:rPr lang="en-US" sz="2800" spc="5" dirty="0">
                <a:latin typeface="Calibri"/>
                <a:cs typeface="Calibri"/>
              </a:rPr>
              <a:t>e</a:t>
            </a:r>
            <a:r>
              <a:rPr lang="en-US" sz="2800" spc="-15" dirty="0">
                <a:latin typeface="Calibri"/>
                <a:cs typeface="Calibri"/>
              </a:rPr>
              <a:t> </a:t>
            </a:r>
            <a:r>
              <a:rPr lang="en-US" sz="2800" spc="-30" dirty="0">
                <a:latin typeface="Calibri"/>
                <a:cs typeface="Calibri"/>
              </a:rPr>
              <a:t>t</a:t>
            </a:r>
            <a:r>
              <a:rPr lang="en-US" sz="2800" spc="5" dirty="0">
                <a:latin typeface="Calibri"/>
                <a:cs typeface="Calibri"/>
              </a:rPr>
              <a:t>o</a:t>
            </a:r>
            <a:r>
              <a:rPr lang="en-US" sz="2800" dirty="0">
                <a:latin typeface="Calibri"/>
                <a:cs typeface="Calibri"/>
              </a:rPr>
              <a:t> E</a:t>
            </a:r>
            <a:r>
              <a:rPr lang="en-US" sz="2800" spc="5" dirty="0">
                <a:latin typeface="Calibri"/>
                <a:cs typeface="Calibri"/>
              </a:rPr>
              <a:t>R</a:t>
            </a:r>
            <a:r>
              <a:rPr lang="en-US" sz="2800" spc="-10" dirty="0">
                <a:latin typeface="Calibri"/>
                <a:cs typeface="Calibri"/>
              </a:rPr>
              <a:t> </a:t>
            </a:r>
            <a:r>
              <a:rPr lang="en-US" sz="2800" spc="5" dirty="0">
                <a:latin typeface="Calibri"/>
                <a:cs typeface="Calibri"/>
              </a:rPr>
              <a:t>Wi</a:t>
            </a:r>
            <a:r>
              <a:rPr lang="en-US" sz="2800" spc="-10" dirty="0">
                <a:latin typeface="Calibri"/>
                <a:cs typeface="Calibri"/>
              </a:rPr>
              <a:t>t</a:t>
            </a:r>
            <a:r>
              <a:rPr lang="en-US" sz="2800" spc="5" dirty="0">
                <a:latin typeface="Calibri"/>
                <a:cs typeface="Calibri"/>
              </a:rPr>
              <a:t>h</a:t>
            </a:r>
            <a:r>
              <a:rPr lang="en-US" sz="2800" dirty="0">
                <a:latin typeface="Calibri"/>
                <a:cs typeface="Calibri"/>
              </a:rPr>
              <a:t> k</a:t>
            </a:r>
            <a:r>
              <a:rPr lang="en-US" sz="2800" spc="-15" dirty="0">
                <a:latin typeface="Calibri"/>
                <a:cs typeface="Calibri"/>
              </a:rPr>
              <a:t>n</a:t>
            </a:r>
            <a:r>
              <a:rPr lang="en-US" sz="2800" spc="5" dirty="0">
                <a:latin typeface="Calibri"/>
                <a:cs typeface="Calibri"/>
              </a:rPr>
              <a:t>ee </a:t>
            </a:r>
            <a:r>
              <a:rPr lang="en-US" sz="2800" dirty="0">
                <a:latin typeface="Calibri"/>
                <a:cs typeface="Calibri"/>
              </a:rPr>
              <a:t>pain </a:t>
            </a:r>
            <a:r>
              <a:rPr lang="en-US" sz="2800" spc="5" dirty="0">
                <a:latin typeface="Calibri"/>
                <a:cs typeface="Calibri"/>
              </a:rPr>
              <a:t>1 </a:t>
            </a:r>
            <a:r>
              <a:rPr lang="en-US" sz="2800" spc="-20" dirty="0">
                <a:latin typeface="Calibri"/>
                <a:cs typeface="Calibri"/>
              </a:rPr>
              <a:t>day </a:t>
            </a:r>
            <a:r>
              <a:rPr lang="en-US" sz="2800" spc="-10" dirty="0">
                <a:latin typeface="Calibri"/>
                <a:cs typeface="Calibri"/>
              </a:rPr>
              <a:t>duration </a:t>
            </a:r>
            <a:r>
              <a:rPr lang="en-US" sz="2800" dirty="0">
                <a:latin typeface="Calibri"/>
                <a:cs typeface="Calibri"/>
              </a:rPr>
              <a:t>and </a:t>
            </a:r>
            <a:r>
              <a:rPr lang="en-US" sz="2800" spc="-5" dirty="0">
                <a:latin typeface="Calibri"/>
                <a:cs typeface="Calibri"/>
              </a:rPr>
              <a:t>the </a:t>
            </a:r>
            <a:r>
              <a:rPr lang="en-US" sz="2800" dirty="0">
                <a:latin typeface="Calibri"/>
                <a:cs typeface="Calibri"/>
              </a:rPr>
              <a:t>TM </a:t>
            </a:r>
            <a:r>
              <a:rPr lang="en-US" sz="2800" spc="5" dirty="0">
                <a:latin typeface="Calibri"/>
                <a:cs typeface="Calibri"/>
              </a:rPr>
              <a:t> </a:t>
            </a:r>
            <a:r>
              <a:rPr lang="en-US" sz="2800" spc="-5" dirty="0">
                <a:latin typeface="Calibri"/>
                <a:cs typeface="Calibri"/>
              </a:rPr>
              <a:t>was</a:t>
            </a:r>
            <a:r>
              <a:rPr lang="en-US" sz="2800" spc="-35" dirty="0">
                <a:latin typeface="Calibri"/>
                <a:cs typeface="Calibri"/>
              </a:rPr>
              <a:t> </a:t>
            </a:r>
            <a:r>
              <a:rPr lang="en-US" sz="2800" spc="-5" dirty="0">
                <a:latin typeface="Calibri"/>
                <a:cs typeface="Calibri"/>
              </a:rPr>
              <a:t>39. Aspiration</a:t>
            </a:r>
            <a:r>
              <a:rPr lang="en-US" sz="2800" spc="-40" dirty="0">
                <a:latin typeface="Calibri"/>
                <a:cs typeface="Calibri"/>
              </a:rPr>
              <a:t> </a:t>
            </a:r>
            <a:r>
              <a:rPr lang="en-US" sz="2800" spc="-10" dirty="0">
                <a:latin typeface="Calibri"/>
                <a:cs typeface="Calibri"/>
              </a:rPr>
              <a:t>from</a:t>
            </a:r>
            <a:r>
              <a:rPr lang="en-US" sz="2800" spc="-35" dirty="0">
                <a:latin typeface="Calibri"/>
                <a:cs typeface="Calibri"/>
              </a:rPr>
              <a:t> </a:t>
            </a:r>
            <a:r>
              <a:rPr lang="en-US" sz="2800" spc="-10" dirty="0">
                <a:latin typeface="Calibri"/>
                <a:cs typeface="Calibri"/>
              </a:rPr>
              <a:t>joint is </a:t>
            </a:r>
            <a:r>
              <a:rPr lang="en-US" sz="2800" dirty="0">
                <a:latin typeface="Calibri"/>
                <a:cs typeface="Calibri"/>
              </a:rPr>
              <a:t>shown in the second photo</a:t>
            </a:r>
          </a:p>
          <a:p>
            <a:pPr marL="457200" indent="-457200">
              <a:buFont typeface="Wingdings" panose="05000000000000000000" pitchFamily="2" charset="2"/>
              <a:buChar char="v"/>
            </a:pPr>
            <a:r>
              <a:rPr lang="en-US" dirty="0">
                <a:latin typeface="Calibri"/>
                <a:cs typeface="Calibri"/>
              </a:rPr>
              <a:t>Write 2 possible causes</a:t>
            </a:r>
            <a:endParaRPr lang="en-US" sz="2800" dirty="0">
              <a:latin typeface="Calibri"/>
              <a:cs typeface="Calibri"/>
            </a:endParaRPr>
          </a:p>
          <a:p>
            <a:pPr marL="628650" lvl="1" indent="-457200">
              <a:buFont typeface="+mj-lt"/>
              <a:buAutoNum type="arabicPeriod"/>
            </a:pPr>
            <a:r>
              <a:rPr lang="en-US" dirty="0"/>
              <a:t>ACL tear</a:t>
            </a:r>
          </a:p>
          <a:p>
            <a:pPr marL="628650" lvl="1" indent="-457200">
              <a:buFont typeface="+mj-lt"/>
              <a:buAutoNum type="arabicPeriod"/>
            </a:pPr>
            <a:r>
              <a:rPr lang="en-US" dirty="0"/>
              <a:t>Hemarthrosis</a:t>
            </a:r>
          </a:p>
          <a:p>
            <a:pPr marL="628650" lvl="1" indent="-457200">
              <a:buFont typeface="+mj-lt"/>
              <a:buAutoNum type="arabicPeriod"/>
            </a:pPr>
            <a:r>
              <a:rPr lang="en-US" dirty="0"/>
              <a:t>Hemophilia</a:t>
            </a:r>
          </a:p>
        </p:txBody>
      </p:sp>
      <p:pic>
        <p:nvPicPr>
          <p:cNvPr id="5" name="object 5">
            <a:extLst>
              <a:ext uri="{FF2B5EF4-FFF2-40B4-BE49-F238E27FC236}">
                <a16:creationId xmlns:a16="http://schemas.microsoft.com/office/drawing/2014/main" id="{DA5B1D10-D88C-D3EC-CB95-85126A27598E}"/>
              </a:ext>
            </a:extLst>
          </p:cNvPr>
          <p:cNvPicPr>
            <a:picLocks noGrp="1"/>
          </p:cNvPicPr>
          <p:nvPr>
            <p:ph sz="half" idx="2"/>
          </p:nvPr>
        </p:nvPicPr>
        <p:blipFill>
          <a:blip r:embed="rId2" cstate="print"/>
          <a:stretch>
            <a:fillRect/>
          </a:stretch>
        </p:blipFill>
        <p:spPr>
          <a:xfrm>
            <a:off x="8668139" y="1305026"/>
            <a:ext cx="2685661" cy="4878251"/>
          </a:xfrm>
          <a:prstGeom prst="rect">
            <a:avLst/>
          </a:prstGeom>
        </p:spPr>
      </p:pic>
      <p:sp>
        <p:nvSpPr>
          <p:cNvPr id="4" name="TextBox 3">
            <a:extLst>
              <a:ext uri="{FF2B5EF4-FFF2-40B4-BE49-F238E27FC236}">
                <a16:creationId xmlns:a16="http://schemas.microsoft.com/office/drawing/2014/main" id="{47A4AE8D-30C5-C699-6A41-F7D6A6A337BC}"/>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043641719"/>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FB57-6FDB-D6D4-9A35-3E39DBE01519}"/>
              </a:ext>
            </a:extLst>
          </p:cNvPr>
          <p:cNvSpPr>
            <a:spLocks noGrp="1"/>
          </p:cNvSpPr>
          <p:nvPr>
            <p:ph type="title"/>
          </p:nvPr>
        </p:nvSpPr>
        <p:spPr/>
        <p:txBody>
          <a:bodyPr/>
          <a:lstStyle/>
          <a:p>
            <a:r>
              <a:rPr lang="en-US" dirty="0"/>
              <a:t>All the following can cause this except</a:t>
            </a:r>
          </a:p>
        </p:txBody>
      </p:sp>
      <p:sp>
        <p:nvSpPr>
          <p:cNvPr id="3" name="Content Placeholder 2">
            <a:extLst>
              <a:ext uri="{FF2B5EF4-FFF2-40B4-BE49-F238E27FC236}">
                <a16:creationId xmlns:a16="http://schemas.microsoft.com/office/drawing/2014/main" id="{D3D7A012-1E8A-F947-84FA-E034D06D606C}"/>
              </a:ext>
            </a:extLst>
          </p:cNvPr>
          <p:cNvSpPr>
            <a:spLocks noGrp="1"/>
          </p:cNvSpPr>
          <p:nvPr>
            <p:ph idx="1"/>
          </p:nvPr>
        </p:nvSpPr>
        <p:spPr/>
        <p:txBody>
          <a:bodyPr/>
          <a:lstStyle/>
          <a:p>
            <a:pPr marL="514350" indent="-514350">
              <a:buFont typeface="+mj-lt"/>
              <a:buAutoNum type="alphaLcPeriod"/>
            </a:pPr>
            <a:r>
              <a:rPr lang="en-US" dirty="0">
                <a:solidFill>
                  <a:srgbClr val="FF0000"/>
                </a:solidFill>
              </a:rPr>
              <a:t>Clergyman bursa</a:t>
            </a:r>
          </a:p>
          <a:p>
            <a:pPr marL="514350" indent="-514350">
              <a:buFont typeface="+mj-lt"/>
              <a:buAutoNum type="alphaLcPeriod"/>
            </a:pPr>
            <a:r>
              <a:rPr lang="en-US" dirty="0"/>
              <a:t>Backers' cyst</a:t>
            </a:r>
          </a:p>
        </p:txBody>
      </p:sp>
      <p:pic>
        <p:nvPicPr>
          <p:cNvPr id="1026" name="Picture 2" descr="Will Graham: A 24-Year-Old Youth Pastor With Posterior Left Knee Swelling and Pain | Anesthesia Key">
            <a:extLst>
              <a:ext uri="{FF2B5EF4-FFF2-40B4-BE49-F238E27FC236}">
                <a16:creationId xmlns:a16="http://schemas.microsoft.com/office/drawing/2014/main" id="{AB00FE6D-31DD-A7A4-E021-2E81A28BEB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0361" y="1268082"/>
            <a:ext cx="4163439" cy="31225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EAFAFB-65DF-C988-925B-188D583EB684}"/>
              </a:ext>
            </a:extLst>
          </p:cNvPr>
          <p:cNvSpPr txBox="1"/>
          <p:nvPr/>
        </p:nvSpPr>
        <p:spPr>
          <a:xfrm>
            <a:off x="7448504" y="4531279"/>
            <a:ext cx="3647152" cy="369332"/>
          </a:xfrm>
          <a:prstGeom prst="rect">
            <a:avLst/>
          </a:prstGeom>
          <a:noFill/>
        </p:spPr>
        <p:txBody>
          <a:bodyPr wrap="none" rtlCol="0">
            <a:spAutoFit/>
          </a:bodyPr>
          <a:lstStyle/>
          <a:p>
            <a:pPr algn="ctr" rtl="1"/>
            <a:r>
              <a:rPr lang="ar-JO" dirty="0">
                <a:solidFill>
                  <a:srgbClr val="0070C0"/>
                </a:solidFill>
              </a:rPr>
              <a:t>الصورة من الانترنت مش نفس صورة الامتحان</a:t>
            </a:r>
          </a:p>
        </p:txBody>
      </p:sp>
      <p:sp>
        <p:nvSpPr>
          <p:cNvPr id="6" name="TextBox 5">
            <a:extLst>
              <a:ext uri="{FF2B5EF4-FFF2-40B4-BE49-F238E27FC236}">
                <a16:creationId xmlns:a16="http://schemas.microsoft.com/office/drawing/2014/main" id="{767945EE-E93C-5663-F967-D803BA2D20E3}"/>
              </a:ext>
            </a:extLst>
          </p:cNvPr>
          <p:cNvSpPr txBox="1"/>
          <p:nvPr/>
        </p:nvSpPr>
        <p:spPr>
          <a:xfrm>
            <a:off x="7190360" y="3867441"/>
            <a:ext cx="4163439" cy="523220"/>
          </a:xfrm>
          <a:prstGeom prst="rect">
            <a:avLst/>
          </a:prstGeom>
          <a:solidFill>
            <a:schemeClr val="bg1"/>
          </a:solidFill>
        </p:spPr>
        <p:txBody>
          <a:bodyPr wrap="square" rtlCol="0">
            <a:spAutoFit/>
          </a:bodyPr>
          <a:lstStyle/>
          <a:p>
            <a:pPr algn="ctr"/>
            <a:r>
              <a:rPr lang="en-US" sz="1400" dirty="0"/>
              <a:t>Will Graham: A 24-Year-Old Youth Pastor With Posterior Left Knee Swelling and Pain</a:t>
            </a:r>
          </a:p>
        </p:txBody>
      </p:sp>
    </p:spTree>
    <p:extLst>
      <p:ext uri="{BB962C8B-B14F-4D97-AF65-F5344CB8AC3E}">
        <p14:creationId xmlns:p14="http://schemas.microsoft.com/office/powerpoint/2010/main" val="4031730628"/>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AA7F4-4C4A-23E3-9D02-19B342812B5A}"/>
              </a:ext>
            </a:extLst>
          </p:cNvPr>
          <p:cNvSpPr>
            <a:spLocks noGrp="1"/>
          </p:cNvSpPr>
          <p:nvPr>
            <p:ph type="title"/>
          </p:nvPr>
        </p:nvSpPr>
        <p:spPr/>
        <p:txBody>
          <a:bodyPr/>
          <a:lstStyle/>
          <a:p>
            <a:r>
              <a:rPr lang="en-US" dirty="0"/>
              <a:t>Leg</a:t>
            </a:r>
          </a:p>
        </p:txBody>
      </p:sp>
      <p:sp>
        <p:nvSpPr>
          <p:cNvPr id="3" name="Text Placeholder 2">
            <a:extLst>
              <a:ext uri="{FF2B5EF4-FFF2-40B4-BE49-F238E27FC236}">
                <a16:creationId xmlns:a16="http://schemas.microsoft.com/office/drawing/2014/main" id="{A856EAFE-3E0A-CC34-566E-63130B22E39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90843790"/>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00887-6DA9-8D51-CD82-7FE91279916F}"/>
              </a:ext>
            </a:extLst>
          </p:cNvPr>
          <p:cNvSpPr>
            <a:spLocks noGrp="1"/>
          </p:cNvSpPr>
          <p:nvPr>
            <p:ph type="title"/>
          </p:nvPr>
        </p:nvSpPr>
        <p:spPr/>
        <p:txBody>
          <a:bodyPr/>
          <a:lstStyle/>
          <a:p>
            <a:r>
              <a:rPr lang="en-US" dirty="0"/>
              <a:t>Tibial fractures</a:t>
            </a:r>
          </a:p>
        </p:txBody>
      </p:sp>
      <p:sp>
        <p:nvSpPr>
          <p:cNvPr id="3" name="Content Placeholder 2">
            <a:extLst>
              <a:ext uri="{FF2B5EF4-FFF2-40B4-BE49-F238E27FC236}">
                <a16:creationId xmlns:a16="http://schemas.microsoft.com/office/drawing/2014/main" id="{1E6BB0B4-C02E-8C78-3401-FA56EE9C82F6}"/>
              </a:ext>
            </a:extLst>
          </p:cNvPr>
          <p:cNvSpPr>
            <a:spLocks noGrp="1"/>
          </p:cNvSpPr>
          <p:nvPr>
            <p:ph idx="1"/>
          </p:nvPr>
        </p:nvSpPr>
        <p:spPr>
          <a:xfrm>
            <a:off x="838200" y="1268082"/>
            <a:ext cx="10515600" cy="5394960"/>
          </a:xfrm>
        </p:spPr>
        <p:txBody>
          <a:bodyPr>
            <a:normAutofit/>
          </a:bodyPr>
          <a:lstStyle/>
          <a:p>
            <a:r>
              <a:rPr lang="en-US" b="1" dirty="0"/>
              <a:t>Epidemiology</a:t>
            </a:r>
            <a:r>
              <a:rPr lang="en-US" dirty="0"/>
              <a:t>: the most common type of long bone fractures</a:t>
            </a:r>
          </a:p>
          <a:p>
            <a:r>
              <a:rPr lang="en-US" b="1" dirty="0"/>
              <a:t>Etiology</a:t>
            </a:r>
            <a:r>
              <a:rPr lang="en-US" dirty="0"/>
              <a:t>: usually caused by direct trauma</a:t>
            </a:r>
          </a:p>
          <a:p>
            <a:r>
              <a:rPr lang="en-US" b="1" dirty="0"/>
              <a:t>Classification</a:t>
            </a:r>
          </a:p>
          <a:p>
            <a:pPr lvl="1"/>
            <a:r>
              <a:rPr lang="en-US" dirty="0"/>
              <a:t>Tibial plateau fracture (discussed earlier)</a:t>
            </a:r>
          </a:p>
          <a:p>
            <a:pPr lvl="1"/>
            <a:r>
              <a:rPr lang="en-US" dirty="0"/>
              <a:t>Isolated tibia fracture</a:t>
            </a:r>
          </a:p>
          <a:p>
            <a:pPr lvl="2"/>
            <a:r>
              <a:rPr lang="en-US" dirty="0"/>
              <a:t>Open or closed</a:t>
            </a:r>
          </a:p>
          <a:p>
            <a:pPr lvl="2"/>
            <a:r>
              <a:rPr lang="en-US" dirty="0"/>
              <a:t>Displaced or nondisplaced</a:t>
            </a:r>
          </a:p>
          <a:p>
            <a:pPr lvl="2"/>
            <a:r>
              <a:rPr lang="en-US" dirty="0"/>
              <a:t>Proximal or shaft</a:t>
            </a:r>
          </a:p>
          <a:p>
            <a:pPr lvl="1"/>
            <a:r>
              <a:rPr lang="en-US" dirty="0"/>
              <a:t>Isolated fibula fracture</a:t>
            </a:r>
          </a:p>
          <a:p>
            <a:pPr lvl="1"/>
            <a:r>
              <a:rPr lang="en-US" dirty="0"/>
              <a:t>Combined tibia and fibula fracture</a:t>
            </a:r>
          </a:p>
          <a:p>
            <a:r>
              <a:rPr lang="en-US" b="1" dirty="0"/>
              <a:t>Clinical features</a:t>
            </a:r>
          </a:p>
          <a:p>
            <a:pPr lvl="1"/>
            <a:r>
              <a:rPr lang="en-US" dirty="0"/>
              <a:t>High risk of open fracture (and consequently infection) given minimal soft tissue surrounding the tibia and fibula</a:t>
            </a:r>
          </a:p>
        </p:txBody>
      </p:sp>
      <p:pic>
        <p:nvPicPr>
          <p:cNvPr id="4" name="Picture 4" descr="C:\Users\Toshiba\Downloads\3266_intro.jpg">
            <a:extLst>
              <a:ext uri="{FF2B5EF4-FFF2-40B4-BE49-F238E27FC236}">
                <a16:creationId xmlns:a16="http://schemas.microsoft.com/office/drawing/2014/main" id="{50AE8955-720E-7CCB-CB99-9F1F0D20F0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32" t="20699" r="16679" b="5831"/>
          <a:stretch/>
        </p:blipFill>
        <p:spPr bwMode="auto">
          <a:xfrm>
            <a:off x="8330681" y="2593962"/>
            <a:ext cx="302311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9591523"/>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5F196-E309-6CCD-2497-772EB2E92CE0}"/>
              </a:ext>
            </a:extLst>
          </p:cNvPr>
          <p:cNvSpPr>
            <a:spLocks noGrp="1"/>
          </p:cNvSpPr>
          <p:nvPr>
            <p:ph type="title"/>
          </p:nvPr>
        </p:nvSpPr>
        <p:spPr/>
        <p:txBody>
          <a:bodyPr/>
          <a:lstStyle/>
          <a:p>
            <a:r>
              <a:rPr lang="en-US" b="1" dirty="0"/>
              <a:t>Diagnostics</a:t>
            </a:r>
          </a:p>
        </p:txBody>
      </p:sp>
      <p:sp>
        <p:nvSpPr>
          <p:cNvPr id="3" name="Content Placeholder 2">
            <a:extLst>
              <a:ext uri="{FF2B5EF4-FFF2-40B4-BE49-F238E27FC236}">
                <a16:creationId xmlns:a16="http://schemas.microsoft.com/office/drawing/2014/main" id="{49F702B7-7A6F-10B9-1819-B9E50166DF16}"/>
              </a:ext>
            </a:extLst>
          </p:cNvPr>
          <p:cNvSpPr>
            <a:spLocks noGrp="1"/>
          </p:cNvSpPr>
          <p:nvPr>
            <p:ph idx="1"/>
          </p:nvPr>
        </p:nvSpPr>
        <p:spPr/>
        <p:txBody>
          <a:bodyPr/>
          <a:lstStyle/>
          <a:p>
            <a:r>
              <a:rPr lang="en-US" dirty="0"/>
              <a:t>Clinical examination: peripheral perfusion, motor function, and sensation</a:t>
            </a:r>
          </a:p>
          <a:p>
            <a:r>
              <a:rPr lang="en-US" dirty="0"/>
              <a:t>X-rays: knee and ankle (anteroposterior and lateral views)</a:t>
            </a:r>
          </a:p>
          <a:p>
            <a:pPr lvl="1"/>
            <a:r>
              <a:rPr lang="en-US" dirty="0"/>
              <a:t>Even when no obvious fracture is detected, tibial plateau fractures may cause lipohemarthrosis.  This is visible as a fat-fluid level on x-ray.</a:t>
            </a:r>
          </a:p>
          <a:p>
            <a:r>
              <a:rPr lang="en-US" dirty="0"/>
              <a:t>MRI: can be useful to assess injuries to the meniscus and the ligaments associated with tibial plateau fractures.</a:t>
            </a:r>
          </a:p>
          <a:p>
            <a:r>
              <a:rPr lang="en-US" dirty="0"/>
              <a:t>Joint aspiration: can be performed</a:t>
            </a:r>
          </a:p>
          <a:p>
            <a:pPr lvl="1"/>
            <a:r>
              <a:rPr lang="en-US" dirty="0"/>
              <a:t>Bloody effusion (hemarthrosis) with fatty spots indicates an osteochondral fracture.</a:t>
            </a:r>
          </a:p>
        </p:txBody>
      </p:sp>
    </p:spTree>
    <p:extLst>
      <p:ext uri="{BB962C8B-B14F-4D97-AF65-F5344CB8AC3E}">
        <p14:creationId xmlns:p14="http://schemas.microsoft.com/office/powerpoint/2010/main" val="1711168543"/>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919CC-C731-320D-F95A-1143298FDF7E}"/>
              </a:ext>
            </a:extLst>
          </p:cNvPr>
          <p:cNvSpPr>
            <a:spLocks noGrp="1"/>
          </p:cNvSpPr>
          <p:nvPr>
            <p:ph type="title"/>
          </p:nvPr>
        </p:nvSpPr>
        <p:spPr/>
        <p:txBody>
          <a:bodyPr/>
          <a:lstStyle/>
          <a:p>
            <a:r>
              <a:rPr lang="en-US" b="1" dirty="0"/>
              <a:t>Management</a:t>
            </a:r>
          </a:p>
        </p:txBody>
      </p:sp>
      <p:sp>
        <p:nvSpPr>
          <p:cNvPr id="3" name="Content Placeholder 2">
            <a:extLst>
              <a:ext uri="{FF2B5EF4-FFF2-40B4-BE49-F238E27FC236}">
                <a16:creationId xmlns:a16="http://schemas.microsoft.com/office/drawing/2014/main" id="{45D5AE69-7D81-E4EE-9E7F-7B1E3CDF7CC5}"/>
              </a:ext>
            </a:extLst>
          </p:cNvPr>
          <p:cNvSpPr>
            <a:spLocks noGrp="1"/>
          </p:cNvSpPr>
          <p:nvPr>
            <p:ph idx="1"/>
          </p:nvPr>
        </p:nvSpPr>
        <p:spPr/>
        <p:txBody>
          <a:bodyPr>
            <a:normAutofit/>
          </a:bodyPr>
          <a:lstStyle/>
          <a:p>
            <a:r>
              <a:rPr lang="en-US" b="1" dirty="0"/>
              <a:t>Conservative treatment</a:t>
            </a:r>
          </a:p>
          <a:p>
            <a:pPr lvl="1"/>
            <a:r>
              <a:rPr lang="en-US" dirty="0"/>
              <a:t>Isolated fibula fractures: splinting and partial weight bearing</a:t>
            </a:r>
          </a:p>
          <a:p>
            <a:pPr lvl="1"/>
            <a:r>
              <a:rPr lang="en-US" dirty="0"/>
              <a:t>Nondisplaced proximal tibial fractures: hinged knee brace and no weight bearing for 6 weeks</a:t>
            </a:r>
          </a:p>
          <a:p>
            <a:pPr lvl="1"/>
            <a:r>
              <a:rPr lang="en-US" dirty="0"/>
              <a:t>Nondisplaced tibial shaft fractures: long leg cast (if the long leg cast fails to ensure proper healing, then surgical treatment is indicated)</a:t>
            </a:r>
          </a:p>
          <a:p>
            <a:r>
              <a:rPr lang="en-US" b="1" dirty="0"/>
              <a:t>Surgical treatment</a:t>
            </a:r>
          </a:p>
          <a:p>
            <a:pPr lvl="1"/>
            <a:r>
              <a:rPr lang="en-US" dirty="0"/>
              <a:t>Indication: open or displaced tibial shaft fractures</a:t>
            </a:r>
          </a:p>
          <a:p>
            <a:pPr lvl="1"/>
            <a:r>
              <a:rPr lang="en-US" dirty="0"/>
              <a:t>Open fractures require urgent irrigation and debridement</a:t>
            </a:r>
          </a:p>
          <a:p>
            <a:pPr lvl="1"/>
            <a:r>
              <a:rPr lang="en-US" dirty="0"/>
              <a:t>Open reduction and internal fixation with plate, screw, or intramedullary nail</a:t>
            </a:r>
          </a:p>
          <a:p>
            <a:pPr lvl="1"/>
            <a:r>
              <a:rPr lang="en-US" dirty="0"/>
              <a:t>External fixation may be used, especially for complex fractures.</a:t>
            </a:r>
          </a:p>
        </p:txBody>
      </p:sp>
    </p:spTree>
    <p:extLst>
      <p:ext uri="{BB962C8B-B14F-4D97-AF65-F5344CB8AC3E}">
        <p14:creationId xmlns:p14="http://schemas.microsoft.com/office/powerpoint/2010/main" val="629406883"/>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5334-BB3F-26FE-AC40-07FC2E8F53EB}"/>
              </a:ext>
            </a:extLst>
          </p:cNvPr>
          <p:cNvSpPr>
            <a:spLocks noGrp="1"/>
          </p:cNvSpPr>
          <p:nvPr>
            <p:ph type="title"/>
          </p:nvPr>
        </p:nvSpPr>
        <p:spPr/>
        <p:txBody>
          <a:bodyPr/>
          <a:lstStyle/>
          <a:p>
            <a:r>
              <a:rPr lang="en-US" dirty="0"/>
              <a:t>Complications</a:t>
            </a:r>
          </a:p>
        </p:txBody>
      </p:sp>
      <p:sp>
        <p:nvSpPr>
          <p:cNvPr id="3" name="Content Placeholder 2">
            <a:extLst>
              <a:ext uri="{FF2B5EF4-FFF2-40B4-BE49-F238E27FC236}">
                <a16:creationId xmlns:a16="http://schemas.microsoft.com/office/drawing/2014/main" id="{9B714CBB-1DF0-69A1-D27D-0CBCF0FFCB78}"/>
              </a:ext>
            </a:extLst>
          </p:cNvPr>
          <p:cNvSpPr>
            <a:spLocks noGrp="1"/>
          </p:cNvSpPr>
          <p:nvPr>
            <p:ph idx="1"/>
          </p:nvPr>
        </p:nvSpPr>
        <p:spPr/>
        <p:txBody>
          <a:bodyPr/>
          <a:lstStyle/>
          <a:p>
            <a:r>
              <a:rPr lang="en-US" dirty="0">
                <a:solidFill>
                  <a:srgbClr val="FF0000"/>
                </a:solidFill>
              </a:rPr>
              <a:t>High risk of compartment syndrome </a:t>
            </a:r>
            <a:r>
              <a:rPr lang="en-US" dirty="0"/>
              <a:t>in any of the compartments, given that the tibia is surrounded by the anterior, lateral, and deep posterior compartments of the lower leg</a:t>
            </a:r>
          </a:p>
          <a:p>
            <a:r>
              <a:rPr lang="en-US" dirty="0"/>
              <a:t>Fat embolism</a:t>
            </a:r>
          </a:p>
          <a:p>
            <a:r>
              <a:rPr lang="en-US" dirty="0">
                <a:solidFill>
                  <a:srgbClr val="FF0000"/>
                </a:solidFill>
              </a:rPr>
              <a:t>Peroneal nerve injury (foot drop)</a:t>
            </a:r>
          </a:p>
          <a:p>
            <a:r>
              <a:rPr lang="en-US" dirty="0"/>
              <a:t>Deep vein thrombosis</a:t>
            </a:r>
          </a:p>
          <a:p>
            <a:r>
              <a:rPr lang="en-US" dirty="0"/>
              <a:t>Nonunion</a:t>
            </a:r>
          </a:p>
          <a:p>
            <a:r>
              <a:rPr lang="en-US" dirty="0"/>
              <a:t>Post-traumatic arthritis</a:t>
            </a:r>
          </a:p>
        </p:txBody>
      </p:sp>
    </p:spTree>
    <p:extLst>
      <p:ext uri="{BB962C8B-B14F-4D97-AF65-F5344CB8AC3E}">
        <p14:creationId xmlns:p14="http://schemas.microsoft.com/office/powerpoint/2010/main" val="2815501275"/>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2C873C-73A2-073E-2E0C-8C33B701DF12}"/>
              </a:ext>
            </a:extLst>
          </p:cNvPr>
          <p:cNvSpPr>
            <a:spLocks noGrp="1"/>
          </p:cNvSpPr>
          <p:nvPr>
            <p:ph type="title"/>
          </p:nvPr>
        </p:nvSpPr>
        <p:spPr/>
        <p:txBody>
          <a:bodyPr/>
          <a:lstStyle/>
          <a:p>
            <a:r>
              <a:rPr lang="en-US" dirty="0"/>
              <a:t>Isolated fibula fracture</a:t>
            </a:r>
          </a:p>
        </p:txBody>
      </p:sp>
      <p:pic>
        <p:nvPicPr>
          <p:cNvPr id="5" name="object 5">
            <a:extLst>
              <a:ext uri="{FF2B5EF4-FFF2-40B4-BE49-F238E27FC236}">
                <a16:creationId xmlns:a16="http://schemas.microsoft.com/office/drawing/2014/main" id="{97026349-6FB7-717C-7C74-384107382498}"/>
              </a:ext>
            </a:extLst>
          </p:cNvPr>
          <p:cNvPicPr>
            <a:picLocks noGrp="1"/>
          </p:cNvPicPr>
          <p:nvPr>
            <p:ph sz="half" idx="2"/>
          </p:nvPr>
        </p:nvPicPr>
        <p:blipFill>
          <a:blip r:embed="rId2" cstate="print"/>
          <a:stretch>
            <a:fillRect/>
          </a:stretch>
        </p:blipFill>
        <p:spPr>
          <a:xfrm>
            <a:off x="8108302" y="1305027"/>
            <a:ext cx="3245498" cy="3245498"/>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1EB5F68C-7390-3F08-F49E-E68C01231A5B}"/>
              </a:ext>
            </a:extLst>
          </p:cNvPr>
          <p:cNvSpPr>
            <a:spLocks noGrp="1"/>
          </p:cNvSpPr>
          <p:nvPr>
            <p:ph idx="1"/>
          </p:nvPr>
        </p:nvSpPr>
        <p:spPr>
          <a:xfrm>
            <a:off x="838198" y="1305026"/>
            <a:ext cx="7083491" cy="4871938"/>
          </a:xfrm>
        </p:spPr>
        <p:txBody>
          <a:bodyPr>
            <a:normAutofit/>
          </a:bodyPr>
          <a:lstStyle/>
          <a:p>
            <a:r>
              <a:rPr lang="en-US" sz="3200" b="1" dirty="0"/>
              <a:t>Which nerve</a:t>
            </a:r>
            <a:r>
              <a:rPr lang="en-US" sz="3200" b="1" spc="-95" dirty="0"/>
              <a:t> is </a:t>
            </a:r>
            <a:r>
              <a:rPr lang="en-US" sz="3200" b="1" spc="-20" dirty="0"/>
              <a:t>affected</a:t>
            </a:r>
            <a:r>
              <a:rPr lang="en-US" sz="3200" b="1" spc="-80" dirty="0"/>
              <a:t> </a:t>
            </a:r>
            <a:r>
              <a:rPr lang="en-US" sz="3200" b="1" dirty="0"/>
              <a:t>in</a:t>
            </a:r>
            <a:r>
              <a:rPr lang="en-US" sz="3200" b="1" spc="-40" dirty="0"/>
              <a:t> </a:t>
            </a:r>
            <a:r>
              <a:rPr lang="en-US" sz="3200" b="1" dirty="0"/>
              <a:t>this</a:t>
            </a:r>
            <a:r>
              <a:rPr lang="en-US" sz="3200" b="1" spc="-70" dirty="0"/>
              <a:t> </a:t>
            </a:r>
            <a:r>
              <a:rPr lang="en-US" sz="3200" b="1" dirty="0"/>
              <a:t>injury ?</a:t>
            </a:r>
          </a:p>
          <a:p>
            <a:pPr lvl="1"/>
            <a:r>
              <a:rPr lang="en-US" sz="2800" dirty="0"/>
              <a:t>Common peroneal nerve</a:t>
            </a:r>
          </a:p>
          <a:p>
            <a:r>
              <a:rPr lang="en-US" sz="3200" b="1" dirty="0"/>
              <a:t>Nerve injury associated with this fracture will result  in the loss of what ?</a:t>
            </a:r>
          </a:p>
          <a:p>
            <a:pPr lvl="1"/>
            <a:r>
              <a:rPr lang="en-US" sz="2800" dirty="0"/>
              <a:t>Loss of ankle dorsiflexion</a:t>
            </a:r>
          </a:p>
          <a:p>
            <a:pPr lvl="1"/>
            <a:endParaRPr lang="en-US" sz="2800" dirty="0"/>
          </a:p>
        </p:txBody>
      </p:sp>
      <p:sp>
        <p:nvSpPr>
          <p:cNvPr id="8" name="TextBox 7">
            <a:extLst>
              <a:ext uri="{FF2B5EF4-FFF2-40B4-BE49-F238E27FC236}">
                <a16:creationId xmlns:a16="http://schemas.microsoft.com/office/drawing/2014/main" id="{BADC11AD-0EAC-26BB-C314-A08AE70FA638}"/>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192312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B75EB-F8F0-CE91-65BE-6ED75E597C21}"/>
              </a:ext>
            </a:extLst>
          </p:cNvPr>
          <p:cNvSpPr>
            <a:spLocks noGrp="1"/>
          </p:cNvSpPr>
          <p:nvPr>
            <p:ph type="title"/>
          </p:nvPr>
        </p:nvSpPr>
        <p:spPr/>
        <p:txBody>
          <a:bodyPr/>
          <a:lstStyle/>
          <a:p>
            <a:r>
              <a:rPr lang="en-US" dirty="0"/>
              <a:t>Nerve injuries principles</a:t>
            </a:r>
          </a:p>
        </p:txBody>
      </p:sp>
      <p:sp>
        <p:nvSpPr>
          <p:cNvPr id="3" name="Text Placeholder 2">
            <a:extLst>
              <a:ext uri="{FF2B5EF4-FFF2-40B4-BE49-F238E27FC236}">
                <a16:creationId xmlns:a16="http://schemas.microsoft.com/office/drawing/2014/main" id="{6B507977-EFFB-AFBA-2B97-0BF4E22E620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70752108"/>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C6944C-0835-0692-43EB-CA62660DDA1E}"/>
              </a:ext>
            </a:extLst>
          </p:cNvPr>
          <p:cNvSpPr>
            <a:spLocks noGrp="1"/>
          </p:cNvSpPr>
          <p:nvPr>
            <p:ph type="title"/>
          </p:nvPr>
        </p:nvSpPr>
        <p:spPr/>
        <p:txBody>
          <a:bodyPr>
            <a:normAutofit/>
          </a:bodyPr>
          <a:lstStyle/>
          <a:p>
            <a:r>
              <a:rPr lang="en-US" dirty="0"/>
              <a:t>Common peroneal nerve</a:t>
            </a:r>
          </a:p>
        </p:txBody>
      </p:sp>
      <p:pic>
        <p:nvPicPr>
          <p:cNvPr id="5" name="object 4">
            <a:extLst>
              <a:ext uri="{FF2B5EF4-FFF2-40B4-BE49-F238E27FC236}">
                <a16:creationId xmlns:a16="http://schemas.microsoft.com/office/drawing/2014/main" id="{9C98B51B-7047-758D-BB5F-42FD9617047E}"/>
              </a:ext>
            </a:extLst>
          </p:cNvPr>
          <p:cNvPicPr>
            <a:picLocks noGrp="1"/>
          </p:cNvPicPr>
          <p:nvPr>
            <p:ph sz="half" idx="2"/>
          </p:nvPr>
        </p:nvPicPr>
        <p:blipFill>
          <a:blip r:embed="rId2" cstate="print"/>
          <a:stretch>
            <a:fillRect/>
          </a:stretch>
        </p:blipFill>
        <p:spPr>
          <a:xfrm>
            <a:off x="7758113" y="1305026"/>
            <a:ext cx="3595687" cy="3703250"/>
          </a:xfrm>
          <a:prstGeom prst="rect">
            <a:avLst/>
          </a:prstGeom>
        </p:spPr>
      </p:pic>
      <p:sp>
        <p:nvSpPr>
          <p:cNvPr id="3" name="Content Placeholder 2">
            <a:extLst>
              <a:ext uri="{FF2B5EF4-FFF2-40B4-BE49-F238E27FC236}">
                <a16:creationId xmlns:a16="http://schemas.microsoft.com/office/drawing/2014/main" id="{CBE5CDB9-17A7-5FF3-60E7-0A85F5D84E6D}"/>
              </a:ext>
            </a:extLst>
          </p:cNvPr>
          <p:cNvSpPr>
            <a:spLocks noGrp="1"/>
          </p:cNvSpPr>
          <p:nvPr>
            <p:ph idx="1"/>
          </p:nvPr>
        </p:nvSpPr>
        <p:spPr/>
        <p:txBody>
          <a:bodyPr/>
          <a:lstStyle/>
          <a:p>
            <a:r>
              <a:rPr lang="en-US" b="1" dirty="0"/>
              <a:t>After knee surgery patient came with this  condition, what is  your diagnosis ?</a:t>
            </a:r>
          </a:p>
          <a:p>
            <a:pPr lvl="1"/>
            <a:r>
              <a:rPr lang="en-US" dirty="0"/>
              <a:t>Drop foot</a:t>
            </a:r>
          </a:p>
          <a:p>
            <a:r>
              <a:rPr lang="en-US" b="1" dirty="0"/>
              <a:t>Name of injured nerve </a:t>
            </a:r>
          </a:p>
          <a:p>
            <a:pPr lvl="1"/>
            <a:r>
              <a:rPr lang="en-US" dirty="0"/>
              <a:t>Common peroneal nerve</a:t>
            </a:r>
          </a:p>
          <a:p>
            <a:endParaRPr lang="en-US" dirty="0"/>
          </a:p>
        </p:txBody>
      </p:sp>
      <p:sp>
        <p:nvSpPr>
          <p:cNvPr id="2" name="TextBox 1">
            <a:extLst>
              <a:ext uri="{FF2B5EF4-FFF2-40B4-BE49-F238E27FC236}">
                <a16:creationId xmlns:a16="http://schemas.microsoft.com/office/drawing/2014/main" id="{1A5EFFEB-03C6-1C6F-9BA4-70974576C366}"/>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223111400"/>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6995-0B34-B5C1-7AF8-0983EFA129D9}"/>
              </a:ext>
            </a:extLst>
          </p:cNvPr>
          <p:cNvSpPr>
            <a:spLocks noGrp="1"/>
          </p:cNvSpPr>
          <p:nvPr>
            <p:ph type="title"/>
          </p:nvPr>
        </p:nvSpPr>
        <p:spPr/>
        <p:txBody>
          <a:bodyPr/>
          <a:lstStyle/>
          <a:p>
            <a:r>
              <a:rPr lang="en-US" dirty="0"/>
              <a:t>Toddler fracture</a:t>
            </a:r>
          </a:p>
        </p:txBody>
      </p:sp>
      <p:sp>
        <p:nvSpPr>
          <p:cNvPr id="3" name="Content Placeholder 2">
            <a:extLst>
              <a:ext uri="{FF2B5EF4-FFF2-40B4-BE49-F238E27FC236}">
                <a16:creationId xmlns:a16="http://schemas.microsoft.com/office/drawing/2014/main" id="{309F41D6-E451-6E5E-8E8E-68AD97BF82C2}"/>
              </a:ext>
            </a:extLst>
          </p:cNvPr>
          <p:cNvSpPr>
            <a:spLocks noGrp="1"/>
          </p:cNvSpPr>
          <p:nvPr>
            <p:ph idx="1"/>
          </p:nvPr>
        </p:nvSpPr>
        <p:spPr>
          <a:xfrm>
            <a:off x="838200" y="1268082"/>
            <a:ext cx="8221824" cy="4871938"/>
          </a:xfrm>
        </p:spPr>
        <p:txBody>
          <a:bodyPr>
            <a:normAutofit lnSpcReduction="10000"/>
          </a:bodyPr>
          <a:lstStyle/>
          <a:p>
            <a:r>
              <a:rPr lang="en-US" b="1" dirty="0"/>
              <a:t>Definition</a:t>
            </a:r>
            <a:r>
              <a:rPr lang="en-US" dirty="0"/>
              <a:t>: </a:t>
            </a:r>
            <a:r>
              <a:rPr lang="en-US" sz="2600" dirty="0"/>
              <a:t>a nondisplaced isolated fracture of the distal tibial shaft, usually following acute trauma (e.g., falling, tripping), causing rotation of the body around a fixed foot (oblique or spiral fracture)</a:t>
            </a:r>
          </a:p>
          <a:p>
            <a:r>
              <a:rPr lang="en-US" b="1" dirty="0"/>
              <a:t>Epidemiology</a:t>
            </a:r>
            <a:r>
              <a:rPr lang="en-US" dirty="0"/>
              <a:t>: </a:t>
            </a:r>
            <a:r>
              <a:rPr lang="en-US" sz="2600" dirty="0"/>
              <a:t>commonly seen in children between nine months and three years of age</a:t>
            </a:r>
          </a:p>
          <a:p>
            <a:r>
              <a:rPr lang="en-US" b="1" dirty="0"/>
              <a:t>Mechanism of injury</a:t>
            </a:r>
            <a:r>
              <a:rPr lang="en-US" dirty="0"/>
              <a:t>: </a:t>
            </a:r>
            <a:r>
              <a:rPr lang="en-US" sz="2600" dirty="0"/>
              <a:t>trauma (e.g., low energy fall from a chair or table, tripping while running)</a:t>
            </a:r>
          </a:p>
          <a:p>
            <a:r>
              <a:rPr lang="en-US" b="1" dirty="0"/>
              <a:t>Clinical features</a:t>
            </a:r>
          </a:p>
          <a:p>
            <a:pPr lvl="1"/>
            <a:r>
              <a:rPr lang="en-US" sz="2600" dirty="0"/>
              <a:t>Irritability</a:t>
            </a:r>
          </a:p>
          <a:p>
            <a:pPr lvl="1"/>
            <a:r>
              <a:rPr lang="en-US" sz="2600" dirty="0"/>
              <a:t>Abnormal gait (limping or inability to bear weight)</a:t>
            </a:r>
          </a:p>
          <a:p>
            <a:pPr lvl="1"/>
            <a:r>
              <a:rPr lang="en-US" sz="2600" dirty="0"/>
              <a:t>Localized tenderness over the distal tibial shaft</a:t>
            </a:r>
          </a:p>
        </p:txBody>
      </p:sp>
      <p:pic>
        <p:nvPicPr>
          <p:cNvPr id="4" name="Content Placeholder 4">
            <a:extLst>
              <a:ext uri="{FF2B5EF4-FFF2-40B4-BE49-F238E27FC236}">
                <a16:creationId xmlns:a16="http://schemas.microsoft.com/office/drawing/2014/main" id="{CB0A333C-B7FF-4429-E64D-6D230331F8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230469" y="1268081"/>
            <a:ext cx="2123331" cy="48719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9446235"/>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6995-0B34-B5C1-7AF8-0983EFA129D9}"/>
              </a:ext>
            </a:extLst>
          </p:cNvPr>
          <p:cNvSpPr>
            <a:spLocks noGrp="1"/>
          </p:cNvSpPr>
          <p:nvPr>
            <p:ph type="title"/>
          </p:nvPr>
        </p:nvSpPr>
        <p:spPr/>
        <p:txBody>
          <a:bodyPr/>
          <a:lstStyle/>
          <a:p>
            <a:r>
              <a:rPr lang="en-US" dirty="0"/>
              <a:t>Toddler fracture</a:t>
            </a:r>
          </a:p>
        </p:txBody>
      </p:sp>
      <p:sp>
        <p:nvSpPr>
          <p:cNvPr id="3" name="Content Placeholder 2">
            <a:extLst>
              <a:ext uri="{FF2B5EF4-FFF2-40B4-BE49-F238E27FC236}">
                <a16:creationId xmlns:a16="http://schemas.microsoft.com/office/drawing/2014/main" id="{309F41D6-E451-6E5E-8E8E-68AD97BF82C2}"/>
              </a:ext>
            </a:extLst>
          </p:cNvPr>
          <p:cNvSpPr>
            <a:spLocks noGrp="1"/>
          </p:cNvSpPr>
          <p:nvPr>
            <p:ph idx="1"/>
          </p:nvPr>
        </p:nvSpPr>
        <p:spPr>
          <a:xfrm>
            <a:off x="838200" y="1268082"/>
            <a:ext cx="6775580" cy="4871938"/>
          </a:xfrm>
        </p:spPr>
        <p:txBody>
          <a:bodyPr>
            <a:normAutofit lnSpcReduction="10000"/>
          </a:bodyPr>
          <a:lstStyle/>
          <a:p>
            <a:r>
              <a:rPr lang="en-US" b="1" dirty="0"/>
              <a:t>Diagnostics</a:t>
            </a:r>
          </a:p>
          <a:p>
            <a:pPr lvl="1"/>
            <a:r>
              <a:rPr lang="en-US" sz="2600" dirty="0"/>
              <a:t>Often goes undetected due to subtle clinical and radiographic findings</a:t>
            </a:r>
          </a:p>
          <a:p>
            <a:pPr lvl="1"/>
            <a:r>
              <a:rPr lang="en-US" sz="2600" dirty="0"/>
              <a:t>Imaging</a:t>
            </a:r>
          </a:p>
          <a:p>
            <a:pPr lvl="2"/>
            <a:r>
              <a:rPr lang="en-US" sz="2400" dirty="0"/>
              <a:t>AP, lateral, and oblique x-ray  </a:t>
            </a:r>
          </a:p>
          <a:p>
            <a:pPr lvl="2"/>
            <a:r>
              <a:rPr lang="en-US" sz="2400" dirty="0"/>
              <a:t>MRI and/or CT: indicated in cases of prolonged symptoms and suspicion of infection (e.g., osteomyelitis)</a:t>
            </a:r>
          </a:p>
          <a:p>
            <a:r>
              <a:rPr lang="en-US" b="1" dirty="0"/>
              <a:t>Management</a:t>
            </a:r>
            <a:endParaRPr lang="en-US" dirty="0"/>
          </a:p>
          <a:p>
            <a:pPr lvl="1"/>
            <a:r>
              <a:rPr lang="en-US" sz="2600" dirty="0"/>
              <a:t>Above knee cast 4-6 weeks.</a:t>
            </a:r>
          </a:p>
          <a:p>
            <a:pPr lvl="1"/>
            <a:r>
              <a:rPr lang="en-US" sz="2600" dirty="0"/>
              <a:t>Weight bearing as tolerated.</a:t>
            </a:r>
          </a:p>
          <a:p>
            <a:pPr lvl="1"/>
            <a:r>
              <a:rPr lang="en-US" sz="2600" dirty="0"/>
              <a:t>Heals completely in 6-8 weeks.</a:t>
            </a:r>
          </a:p>
        </p:txBody>
      </p:sp>
      <p:pic>
        <p:nvPicPr>
          <p:cNvPr id="6" name="Picture 2" descr="Toddler fracture">
            <a:extLst>
              <a:ext uri="{FF2B5EF4-FFF2-40B4-BE49-F238E27FC236}">
                <a16:creationId xmlns:a16="http://schemas.microsoft.com/office/drawing/2014/main" id="{6BE446D4-BA24-E8B5-A7CD-EA1B1E8AE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4657" y="1268082"/>
            <a:ext cx="3629143" cy="4871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512738"/>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3C0AB-F2C4-CACC-343C-7DB98B4CA816}"/>
              </a:ext>
            </a:extLst>
          </p:cNvPr>
          <p:cNvSpPr>
            <a:spLocks noGrp="1"/>
          </p:cNvSpPr>
          <p:nvPr>
            <p:ph type="title"/>
          </p:nvPr>
        </p:nvSpPr>
        <p:spPr/>
        <p:txBody>
          <a:bodyPr/>
          <a:lstStyle/>
          <a:p>
            <a:r>
              <a:rPr lang="en-US" dirty="0"/>
              <a:t>The management for this fracture</a:t>
            </a:r>
          </a:p>
        </p:txBody>
      </p:sp>
      <p:sp>
        <p:nvSpPr>
          <p:cNvPr id="3" name="Content Placeholder 2">
            <a:extLst>
              <a:ext uri="{FF2B5EF4-FFF2-40B4-BE49-F238E27FC236}">
                <a16:creationId xmlns:a16="http://schemas.microsoft.com/office/drawing/2014/main" id="{F8E058BB-D392-89B7-9DCE-3CBEE5872D77}"/>
              </a:ext>
            </a:extLst>
          </p:cNvPr>
          <p:cNvSpPr>
            <a:spLocks noGrp="1"/>
          </p:cNvSpPr>
          <p:nvPr>
            <p:ph idx="1"/>
          </p:nvPr>
        </p:nvSpPr>
        <p:spPr>
          <a:xfrm>
            <a:off x="838200" y="1305026"/>
            <a:ext cx="7755294" cy="4871938"/>
          </a:xfrm>
        </p:spPr>
        <p:txBody>
          <a:bodyPr>
            <a:normAutofit/>
          </a:bodyPr>
          <a:lstStyle/>
          <a:p>
            <a:r>
              <a:rPr lang="en-US" dirty="0">
                <a:solidFill>
                  <a:srgbClr val="FF0000"/>
                </a:solidFill>
                <a:effectLst/>
              </a:rPr>
              <a:t>Cast above knee</a:t>
            </a:r>
          </a:p>
          <a:p>
            <a:r>
              <a:rPr lang="en-US" dirty="0">
                <a:effectLst/>
              </a:rPr>
              <a:t>Cast bellow knee</a:t>
            </a:r>
          </a:p>
          <a:p>
            <a:r>
              <a:rPr lang="en-US" dirty="0">
                <a:effectLst/>
              </a:rPr>
              <a:t>Closed reduction and wires </a:t>
            </a:r>
          </a:p>
          <a:p>
            <a:r>
              <a:rPr lang="en-US" dirty="0">
                <a:effectLst/>
              </a:rPr>
              <a:t>Nail fixation</a:t>
            </a:r>
          </a:p>
          <a:p>
            <a:r>
              <a:rPr lang="en-US" dirty="0">
                <a:effectLst/>
              </a:rPr>
              <a:t>Plate fixation</a:t>
            </a:r>
            <a:endParaRPr lang="en-US" dirty="0"/>
          </a:p>
        </p:txBody>
      </p:sp>
      <p:sp>
        <p:nvSpPr>
          <p:cNvPr id="7" name="TextBox 6">
            <a:extLst>
              <a:ext uri="{FF2B5EF4-FFF2-40B4-BE49-F238E27FC236}">
                <a16:creationId xmlns:a16="http://schemas.microsoft.com/office/drawing/2014/main" id="{3F23AA31-CD10-6965-9C30-E13D819DD2A4}"/>
              </a:ext>
            </a:extLst>
          </p:cNvPr>
          <p:cNvSpPr txBox="1"/>
          <p:nvPr/>
        </p:nvSpPr>
        <p:spPr>
          <a:xfrm>
            <a:off x="11154824" y="2897"/>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pic>
        <p:nvPicPr>
          <p:cNvPr id="4" name="Content Placeholder 4">
            <a:extLst>
              <a:ext uri="{FF2B5EF4-FFF2-40B4-BE49-F238E27FC236}">
                <a16:creationId xmlns:a16="http://schemas.microsoft.com/office/drawing/2014/main" id="{EE0A151E-D235-11F6-9FD9-90C638621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767188" y="1295171"/>
            <a:ext cx="2123331" cy="4871938"/>
          </a:xfrm>
          <a:prstGeom prst="rect">
            <a:avLst/>
          </a:prstGeom>
          <a:ln>
            <a:noFill/>
          </a:ln>
          <a:effectLst>
            <a:outerShdw blurRad="292100" dist="139700" dir="2700000" algn="tl" rotWithShape="0">
              <a:srgbClr val="333333">
                <a:alpha val="65000"/>
              </a:srgbClr>
            </a:outerShdw>
          </a:effectLst>
        </p:spPr>
      </p:pic>
      <p:pic>
        <p:nvPicPr>
          <p:cNvPr id="6" name="Content Placeholder 5">
            <a:extLst>
              <a:ext uri="{FF2B5EF4-FFF2-40B4-BE49-F238E27FC236}">
                <a16:creationId xmlns:a16="http://schemas.microsoft.com/office/drawing/2014/main" id="{CDC9997A-61B1-3C3B-77B7-FD62AAB8BB71}"/>
              </a:ext>
            </a:extLst>
          </p:cNvPr>
          <p:cNvPicPr>
            <a:picLocks noGrp="1" noChangeAspect="1"/>
          </p:cNvPicPr>
          <p:nvPr>
            <p:ph sz="half" idx="2"/>
          </p:nvPr>
        </p:nvPicPr>
        <p:blipFill>
          <a:blip r:embed="rId3"/>
          <a:stretch>
            <a:fillRect/>
          </a:stretch>
        </p:blipFill>
        <p:spPr>
          <a:xfrm>
            <a:off x="8967982" y="1295171"/>
            <a:ext cx="2385818" cy="48931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1436301"/>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BC4413-5700-0DD0-AB68-79C637F2E8D1}"/>
              </a:ext>
            </a:extLst>
          </p:cNvPr>
          <p:cNvSpPr>
            <a:spLocks noGrp="1"/>
          </p:cNvSpPr>
          <p:nvPr>
            <p:ph type="title"/>
          </p:nvPr>
        </p:nvSpPr>
        <p:spPr/>
        <p:txBody>
          <a:bodyPr/>
          <a:lstStyle/>
          <a:p>
            <a:r>
              <a:rPr lang="en-US" dirty="0"/>
              <a:t>Ankle</a:t>
            </a:r>
          </a:p>
        </p:txBody>
      </p:sp>
      <p:sp>
        <p:nvSpPr>
          <p:cNvPr id="6" name="Text Placeholder 5">
            <a:extLst>
              <a:ext uri="{FF2B5EF4-FFF2-40B4-BE49-F238E27FC236}">
                <a16:creationId xmlns:a16="http://schemas.microsoft.com/office/drawing/2014/main" id="{3D60BE02-56F2-FCC0-E617-97315573509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95711640"/>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84892C-D02E-ED7D-FC4E-E2531B7AB6D7}"/>
              </a:ext>
            </a:extLst>
          </p:cNvPr>
          <p:cNvSpPr>
            <a:spLocks noGrp="1"/>
          </p:cNvSpPr>
          <p:nvPr>
            <p:ph type="title"/>
          </p:nvPr>
        </p:nvSpPr>
        <p:spPr/>
        <p:txBody>
          <a:bodyPr/>
          <a:lstStyle/>
          <a:p>
            <a:r>
              <a:rPr lang="en-US" dirty="0"/>
              <a:t>Gait cycle consist of 2 phases what are they ?</a:t>
            </a:r>
          </a:p>
        </p:txBody>
      </p:sp>
      <p:sp>
        <p:nvSpPr>
          <p:cNvPr id="9" name="Content Placeholder 8">
            <a:extLst>
              <a:ext uri="{FF2B5EF4-FFF2-40B4-BE49-F238E27FC236}">
                <a16:creationId xmlns:a16="http://schemas.microsoft.com/office/drawing/2014/main" id="{D392F849-72A4-E61A-7292-919311356B10}"/>
              </a:ext>
            </a:extLst>
          </p:cNvPr>
          <p:cNvSpPr>
            <a:spLocks noGrp="1"/>
          </p:cNvSpPr>
          <p:nvPr>
            <p:ph idx="1"/>
          </p:nvPr>
        </p:nvSpPr>
        <p:spPr/>
        <p:txBody>
          <a:bodyPr/>
          <a:lstStyle/>
          <a:p>
            <a:pPr marL="514350" indent="-514350">
              <a:buFont typeface="+mj-lt"/>
              <a:buAutoNum type="arabicPeriod"/>
            </a:pPr>
            <a:r>
              <a:rPr lang="en-US" dirty="0"/>
              <a:t>Stance phase</a:t>
            </a:r>
          </a:p>
          <a:p>
            <a:pPr marL="514350" indent="-514350">
              <a:buFont typeface="+mj-lt"/>
              <a:buAutoNum type="arabicPeriod"/>
            </a:pPr>
            <a:r>
              <a:rPr lang="en-US" dirty="0"/>
              <a:t>Swing phase</a:t>
            </a:r>
          </a:p>
        </p:txBody>
      </p:sp>
      <p:sp>
        <p:nvSpPr>
          <p:cNvPr id="2" name="TextBox 1">
            <a:extLst>
              <a:ext uri="{FF2B5EF4-FFF2-40B4-BE49-F238E27FC236}">
                <a16:creationId xmlns:a16="http://schemas.microsoft.com/office/drawing/2014/main" id="{1FFF0826-F415-26DE-3BCF-6AF5A1572ECC}"/>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3" name="Content Placeholder 2">
            <a:extLst>
              <a:ext uri="{FF2B5EF4-FFF2-40B4-BE49-F238E27FC236}">
                <a16:creationId xmlns:a16="http://schemas.microsoft.com/office/drawing/2014/main" id="{3C7BA4BF-BD2D-A916-1EBB-17A282F3E2CE}"/>
              </a:ext>
            </a:extLst>
          </p:cNvPr>
          <p:cNvPicPr>
            <a:picLocks noChangeAspect="1"/>
          </p:cNvPicPr>
          <p:nvPr/>
        </p:nvPicPr>
        <p:blipFill rotWithShape="1">
          <a:blip r:embed="rId2"/>
          <a:srcRect b="2833"/>
          <a:stretch/>
        </p:blipFill>
        <p:spPr>
          <a:xfrm>
            <a:off x="838200" y="2455356"/>
            <a:ext cx="10515600" cy="3797291"/>
          </a:xfrm>
          <a:prstGeom prst="rect">
            <a:avLst/>
          </a:prstGeom>
        </p:spPr>
      </p:pic>
    </p:spTree>
    <p:extLst>
      <p:ext uri="{BB962C8B-B14F-4D97-AF65-F5344CB8AC3E}">
        <p14:creationId xmlns:p14="http://schemas.microsoft.com/office/powerpoint/2010/main" val="2732162442"/>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CE339-0DB2-2955-227C-21A781F02370}"/>
              </a:ext>
            </a:extLst>
          </p:cNvPr>
          <p:cNvSpPr>
            <a:spLocks noGrp="1"/>
          </p:cNvSpPr>
          <p:nvPr>
            <p:ph type="title"/>
          </p:nvPr>
        </p:nvSpPr>
        <p:spPr/>
        <p:txBody>
          <a:bodyPr/>
          <a:lstStyle/>
          <a:p>
            <a:r>
              <a:rPr lang="en-US" dirty="0"/>
              <a:t>Ankle fractures</a:t>
            </a:r>
          </a:p>
        </p:txBody>
      </p:sp>
      <p:sp>
        <p:nvSpPr>
          <p:cNvPr id="3" name="Content Placeholder 2">
            <a:extLst>
              <a:ext uri="{FF2B5EF4-FFF2-40B4-BE49-F238E27FC236}">
                <a16:creationId xmlns:a16="http://schemas.microsoft.com/office/drawing/2014/main" id="{D4B431F5-B551-3008-48D2-8BA2AF856872}"/>
              </a:ext>
            </a:extLst>
          </p:cNvPr>
          <p:cNvSpPr>
            <a:spLocks noGrp="1"/>
          </p:cNvSpPr>
          <p:nvPr>
            <p:ph idx="1"/>
          </p:nvPr>
        </p:nvSpPr>
        <p:spPr>
          <a:xfrm>
            <a:off x="800100" y="1268082"/>
            <a:ext cx="10591800" cy="4871938"/>
          </a:xfrm>
        </p:spPr>
        <p:txBody>
          <a:bodyPr/>
          <a:lstStyle/>
          <a:p>
            <a:r>
              <a:rPr lang="en-US" b="1" dirty="0"/>
              <a:t>Etiology</a:t>
            </a:r>
            <a:r>
              <a:rPr lang="en-US" dirty="0"/>
              <a:t>: Supination or pronation trauma (“twisted ankle”)</a:t>
            </a:r>
          </a:p>
          <a:p>
            <a:r>
              <a:rPr lang="en-US" b="1" dirty="0"/>
              <a:t>Classification</a:t>
            </a:r>
          </a:p>
          <a:p>
            <a:pPr lvl="1"/>
            <a:r>
              <a:rPr lang="en-US" dirty="0"/>
              <a:t>Isolated medial or lateral malleolar fracture; Usually stable</a:t>
            </a:r>
          </a:p>
          <a:p>
            <a:pPr lvl="1"/>
            <a:r>
              <a:rPr lang="en-US" dirty="0"/>
              <a:t>Posterior malleolus fracture (refers to the posterior tibia); Usually unstable</a:t>
            </a:r>
          </a:p>
          <a:p>
            <a:pPr lvl="1"/>
            <a:r>
              <a:rPr lang="en-US" dirty="0"/>
              <a:t>Bimalleolar fracture (both medial and lateral malleolus); Mostly unstable</a:t>
            </a:r>
          </a:p>
          <a:p>
            <a:pPr lvl="1"/>
            <a:r>
              <a:rPr lang="en-US" dirty="0" err="1"/>
              <a:t>Trimalleolar</a:t>
            </a:r>
            <a:r>
              <a:rPr lang="en-US" dirty="0"/>
              <a:t> fracture (medial, lateral and posterior malleolus); Always unstable</a:t>
            </a:r>
          </a:p>
          <a:p>
            <a:pPr lvl="1"/>
            <a:r>
              <a:rPr lang="en-US" b="1" dirty="0"/>
              <a:t>Special forms</a:t>
            </a:r>
          </a:p>
          <a:p>
            <a:pPr lvl="2"/>
            <a:r>
              <a:rPr lang="en-US" sz="2400" dirty="0"/>
              <a:t>Avulsion of a bony fragment from the posterior tibial margin (Volkmann triangle)</a:t>
            </a:r>
          </a:p>
          <a:p>
            <a:pPr lvl="2"/>
            <a:r>
              <a:rPr lang="en-US" sz="2400" b="1" dirty="0">
                <a:solidFill>
                  <a:srgbClr val="FF0000"/>
                </a:solidFill>
              </a:rPr>
              <a:t>Pilon fracture</a:t>
            </a:r>
            <a:r>
              <a:rPr lang="en-US" sz="2400" dirty="0">
                <a:solidFill>
                  <a:srgbClr val="FF0000"/>
                </a:solidFill>
              </a:rPr>
              <a:t>: fracture of the distal tibia that involves the tibial part of the talocrural joint and is frequently associated with fibular fractures</a:t>
            </a:r>
          </a:p>
        </p:txBody>
      </p:sp>
    </p:spTree>
    <p:extLst>
      <p:ext uri="{BB962C8B-B14F-4D97-AF65-F5344CB8AC3E}">
        <p14:creationId xmlns:p14="http://schemas.microsoft.com/office/powerpoint/2010/main" val="3720495331"/>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6566-4628-8840-00E4-7FD8776CDB20}"/>
              </a:ext>
            </a:extLst>
          </p:cNvPr>
          <p:cNvSpPr>
            <a:spLocks noGrp="1"/>
          </p:cNvSpPr>
          <p:nvPr>
            <p:ph type="title"/>
          </p:nvPr>
        </p:nvSpPr>
        <p:spPr/>
        <p:txBody>
          <a:bodyPr/>
          <a:lstStyle/>
          <a:p>
            <a:r>
              <a:rPr lang="en-US" dirty="0"/>
              <a:t>What is your diagnosis ?</a:t>
            </a:r>
          </a:p>
        </p:txBody>
      </p:sp>
      <p:sp>
        <p:nvSpPr>
          <p:cNvPr id="3" name="Content Placeholder 2">
            <a:extLst>
              <a:ext uri="{FF2B5EF4-FFF2-40B4-BE49-F238E27FC236}">
                <a16:creationId xmlns:a16="http://schemas.microsoft.com/office/drawing/2014/main" id="{017467D8-B975-32E3-B1A6-0055C824B108}"/>
              </a:ext>
            </a:extLst>
          </p:cNvPr>
          <p:cNvSpPr>
            <a:spLocks noGrp="1"/>
          </p:cNvSpPr>
          <p:nvPr>
            <p:ph idx="1"/>
          </p:nvPr>
        </p:nvSpPr>
        <p:spPr>
          <a:xfrm>
            <a:off x="838199" y="1305026"/>
            <a:ext cx="5515947" cy="4871938"/>
          </a:xfrm>
        </p:spPr>
        <p:txBody>
          <a:bodyPr/>
          <a:lstStyle/>
          <a:p>
            <a:r>
              <a:rPr lang="en-US" dirty="0">
                <a:solidFill>
                  <a:srgbClr val="FF0000"/>
                </a:solidFill>
              </a:rPr>
              <a:t>Pilon fracture</a:t>
            </a:r>
          </a:p>
          <a:p>
            <a:r>
              <a:rPr lang="en-US" dirty="0"/>
              <a:t>Tuft fracture</a:t>
            </a:r>
          </a:p>
          <a:p>
            <a:r>
              <a:rPr lang="en-US" dirty="0"/>
              <a:t>Tibial plateau fracture</a:t>
            </a:r>
          </a:p>
          <a:p>
            <a:r>
              <a:rPr lang="en-US" sz="2800" dirty="0">
                <a:solidFill>
                  <a:srgbClr val="002060"/>
                </a:solidFill>
              </a:rPr>
              <a:t>Avulsion fracture</a:t>
            </a:r>
          </a:p>
          <a:p>
            <a:r>
              <a:rPr lang="en-US" dirty="0">
                <a:solidFill>
                  <a:srgbClr val="002060"/>
                </a:solidFill>
              </a:rPr>
              <a:t>Posterior malleolus fracture</a:t>
            </a:r>
          </a:p>
        </p:txBody>
      </p:sp>
      <p:pic>
        <p:nvPicPr>
          <p:cNvPr id="5" name="object 3">
            <a:extLst>
              <a:ext uri="{FF2B5EF4-FFF2-40B4-BE49-F238E27FC236}">
                <a16:creationId xmlns:a16="http://schemas.microsoft.com/office/drawing/2014/main" id="{AF7881AD-2319-9FD7-A12E-CE28374A3263}"/>
              </a:ext>
            </a:extLst>
          </p:cNvPr>
          <p:cNvPicPr>
            <a:picLocks noGrp="1"/>
          </p:cNvPicPr>
          <p:nvPr>
            <p:ph sz="half" idx="2"/>
          </p:nvPr>
        </p:nvPicPr>
        <p:blipFill>
          <a:blip r:embed="rId2" cstate="print"/>
          <a:stretch>
            <a:fillRect/>
          </a:stretch>
        </p:blipFill>
        <p:spPr>
          <a:xfrm>
            <a:off x="7470843" y="1305026"/>
            <a:ext cx="3882958" cy="253366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FB43AD43-F98D-4838-BAF9-2862EB58ED01}"/>
              </a:ext>
            </a:extLst>
          </p:cNvPr>
          <p:cNvSpPr txBox="1"/>
          <p:nvPr/>
        </p:nvSpPr>
        <p:spPr>
          <a:xfrm>
            <a:off x="11143602" y="2897"/>
            <a:ext cx="1039067"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(3)</a:t>
            </a:r>
            <a:endParaRPr lang="en-US" b="1" dirty="0">
              <a:solidFill>
                <a:srgbClr val="FF0000"/>
              </a:solidFill>
            </a:endParaRPr>
          </a:p>
        </p:txBody>
      </p:sp>
      <p:sp>
        <p:nvSpPr>
          <p:cNvPr id="4" name="TextBox 3">
            <a:extLst>
              <a:ext uri="{FF2B5EF4-FFF2-40B4-BE49-F238E27FC236}">
                <a16:creationId xmlns:a16="http://schemas.microsoft.com/office/drawing/2014/main" id="{108ABBE7-ED60-3D49-7957-EB5E2CA803D1}"/>
              </a:ext>
            </a:extLst>
          </p:cNvPr>
          <p:cNvSpPr txBox="1"/>
          <p:nvPr/>
        </p:nvSpPr>
        <p:spPr>
          <a:xfrm>
            <a:off x="9273456" y="4128"/>
            <a:ext cx="1806905" cy="369332"/>
          </a:xfrm>
          <a:prstGeom prst="rect">
            <a:avLst/>
          </a:prstGeom>
          <a:noFill/>
          <a:ln>
            <a:solidFill>
              <a:srgbClr val="002060"/>
            </a:solidFill>
          </a:ln>
        </p:spPr>
        <p:txBody>
          <a:bodyPr wrap="none" rtlCol="0">
            <a:spAutoFit/>
          </a:bodyPr>
          <a:lstStyle/>
          <a:p>
            <a:r>
              <a:rPr lang="ar-JO" b="1" dirty="0">
                <a:solidFill>
                  <a:srgbClr val="002060"/>
                </a:solidFill>
              </a:rPr>
              <a:t>أخر خيارين من عندي</a:t>
            </a:r>
            <a:endParaRPr lang="en-US" b="1" dirty="0">
              <a:solidFill>
                <a:srgbClr val="002060"/>
              </a:solidFill>
            </a:endParaRPr>
          </a:p>
        </p:txBody>
      </p:sp>
      <p:pic>
        <p:nvPicPr>
          <p:cNvPr id="7" name="Content Placeholder 4">
            <a:extLst>
              <a:ext uri="{FF2B5EF4-FFF2-40B4-BE49-F238E27FC236}">
                <a16:creationId xmlns:a16="http://schemas.microsoft.com/office/drawing/2014/main" id="{71FFB342-8B5B-1B3C-702B-9888FDEC2DC5}"/>
              </a:ext>
            </a:extLst>
          </p:cNvPr>
          <p:cNvPicPr>
            <a:picLocks noChangeAspect="1"/>
          </p:cNvPicPr>
          <p:nvPr/>
        </p:nvPicPr>
        <p:blipFill>
          <a:blip r:embed="rId3"/>
          <a:stretch>
            <a:fillRect/>
          </a:stretch>
        </p:blipFill>
        <p:spPr>
          <a:xfrm>
            <a:off x="9352552" y="3910519"/>
            <a:ext cx="2001247" cy="2266445"/>
          </a:xfrm>
          <a:prstGeom prst="rect">
            <a:avLst/>
          </a:prstGeom>
        </p:spPr>
      </p:pic>
    </p:spTree>
    <p:extLst>
      <p:ext uri="{BB962C8B-B14F-4D97-AF65-F5344CB8AC3E}">
        <p14:creationId xmlns:p14="http://schemas.microsoft.com/office/powerpoint/2010/main" val="2148836026"/>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2B9A1-8ED5-2C7D-873D-F8FC8EE5B754}"/>
              </a:ext>
            </a:extLst>
          </p:cNvPr>
          <p:cNvSpPr>
            <a:spLocks noGrp="1"/>
          </p:cNvSpPr>
          <p:nvPr>
            <p:ph type="title"/>
          </p:nvPr>
        </p:nvSpPr>
        <p:spPr/>
        <p:txBody>
          <a:bodyPr/>
          <a:lstStyle/>
          <a:p>
            <a:r>
              <a:rPr lang="en-US" dirty="0"/>
              <a:t>Ankle fractures</a:t>
            </a:r>
          </a:p>
        </p:txBody>
      </p:sp>
      <p:sp>
        <p:nvSpPr>
          <p:cNvPr id="3" name="Content Placeholder 2">
            <a:extLst>
              <a:ext uri="{FF2B5EF4-FFF2-40B4-BE49-F238E27FC236}">
                <a16:creationId xmlns:a16="http://schemas.microsoft.com/office/drawing/2014/main" id="{8961444A-779F-81FC-B1CD-2256C4153065}"/>
              </a:ext>
            </a:extLst>
          </p:cNvPr>
          <p:cNvSpPr>
            <a:spLocks noGrp="1"/>
          </p:cNvSpPr>
          <p:nvPr>
            <p:ph idx="1"/>
          </p:nvPr>
        </p:nvSpPr>
        <p:spPr/>
        <p:txBody>
          <a:bodyPr/>
          <a:lstStyle/>
          <a:p>
            <a:r>
              <a:rPr lang="en-US" b="1" dirty="0"/>
              <a:t>Clinical features</a:t>
            </a:r>
          </a:p>
          <a:p>
            <a:pPr lvl="1"/>
            <a:r>
              <a:rPr lang="en-US" dirty="0"/>
              <a:t>Local pain, swelling and hematoma</a:t>
            </a:r>
          </a:p>
          <a:p>
            <a:pPr lvl="1"/>
            <a:r>
              <a:rPr lang="en-US" dirty="0"/>
              <a:t>Tenderness, especially in the area of the malleoli, the syndesmosis, and the posterior aspect of the ankle joint</a:t>
            </a:r>
          </a:p>
          <a:p>
            <a:pPr lvl="1"/>
            <a:r>
              <a:rPr lang="en-US" dirty="0"/>
              <a:t>Restricted range of movement</a:t>
            </a:r>
          </a:p>
          <a:p>
            <a:r>
              <a:rPr lang="en-US" b="1" dirty="0"/>
              <a:t>Diagnostics</a:t>
            </a:r>
          </a:p>
          <a:p>
            <a:pPr lvl="1"/>
            <a:r>
              <a:rPr lang="en-US" dirty="0"/>
              <a:t>3-view plain x-ray: anteroposterior (AP), lateral and oblique view </a:t>
            </a:r>
          </a:p>
          <a:p>
            <a:pPr lvl="2"/>
            <a:r>
              <a:rPr lang="en-US" sz="2400" dirty="0"/>
              <a:t>Evaluate articular surfaces </a:t>
            </a:r>
          </a:p>
          <a:p>
            <a:pPr lvl="2"/>
            <a:r>
              <a:rPr lang="en-US" sz="2400" dirty="0"/>
              <a:t>Compare joint spaces between talus and medial malleolus, talus and lateral malleolus, and talus and tibial plafond </a:t>
            </a:r>
          </a:p>
          <a:p>
            <a:pPr lvl="2"/>
            <a:r>
              <a:rPr lang="en-US" sz="2400" dirty="0"/>
              <a:t>Check for breaks in the ring of the ankle joint  and for bony fractures</a:t>
            </a:r>
            <a:endParaRPr lang="en-US" dirty="0"/>
          </a:p>
        </p:txBody>
      </p:sp>
    </p:spTree>
    <p:extLst>
      <p:ext uri="{BB962C8B-B14F-4D97-AF65-F5344CB8AC3E}">
        <p14:creationId xmlns:p14="http://schemas.microsoft.com/office/powerpoint/2010/main" val="3076679152"/>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B5762-A6EA-96EC-A928-B2AA1A5A1F8D}"/>
              </a:ext>
            </a:extLst>
          </p:cNvPr>
          <p:cNvSpPr>
            <a:spLocks noGrp="1"/>
          </p:cNvSpPr>
          <p:nvPr>
            <p:ph type="title"/>
          </p:nvPr>
        </p:nvSpPr>
        <p:spPr/>
        <p:txBody>
          <a:bodyPr/>
          <a:lstStyle/>
          <a:p>
            <a:r>
              <a:rPr lang="en-US" dirty="0"/>
              <a:t>Ankle fractures</a:t>
            </a:r>
          </a:p>
        </p:txBody>
      </p:sp>
      <p:sp>
        <p:nvSpPr>
          <p:cNvPr id="3" name="Content Placeholder 2">
            <a:extLst>
              <a:ext uri="{FF2B5EF4-FFF2-40B4-BE49-F238E27FC236}">
                <a16:creationId xmlns:a16="http://schemas.microsoft.com/office/drawing/2014/main" id="{75FE3D17-BEBB-2A09-58A9-F878E1F63C3B}"/>
              </a:ext>
            </a:extLst>
          </p:cNvPr>
          <p:cNvSpPr>
            <a:spLocks noGrp="1"/>
          </p:cNvSpPr>
          <p:nvPr>
            <p:ph idx="1"/>
          </p:nvPr>
        </p:nvSpPr>
        <p:spPr/>
        <p:txBody>
          <a:bodyPr/>
          <a:lstStyle/>
          <a:p>
            <a:r>
              <a:rPr lang="en-US" b="1" dirty="0"/>
              <a:t>Management</a:t>
            </a:r>
          </a:p>
          <a:p>
            <a:pPr lvl="1"/>
            <a:r>
              <a:rPr lang="en-US" b="1" dirty="0"/>
              <a:t>Initial management</a:t>
            </a:r>
            <a:r>
              <a:rPr lang="en-US" dirty="0"/>
              <a:t>: rest, ice, compression, and elevation</a:t>
            </a:r>
          </a:p>
          <a:p>
            <a:pPr lvl="1"/>
            <a:r>
              <a:rPr lang="en-US" b="1" dirty="0"/>
              <a:t>Conservative treatment</a:t>
            </a:r>
          </a:p>
          <a:p>
            <a:pPr lvl="2"/>
            <a:r>
              <a:rPr lang="en-US" dirty="0"/>
              <a:t>Indications: stable fractures (isolated/nondisplaced malleolar fractures)</a:t>
            </a:r>
          </a:p>
          <a:p>
            <a:pPr lvl="2"/>
            <a:r>
              <a:rPr lang="en-US" dirty="0"/>
              <a:t>Short leg cast for 4–6 weeks</a:t>
            </a:r>
          </a:p>
          <a:p>
            <a:pPr lvl="1"/>
            <a:r>
              <a:rPr lang="en-US" b="1" dirty="0"/>
              <a:t>Surgical treatment</a:t>
            </a:r>
            <a:r>
              <a:rPr lang="en-US" dirty="0"/>
              <a:t>: to ensure normal alignment of bone and cartilage to prevent ankle arthritis and to regain functionality</a:t>
            </a:r>
          </a:p>
          <a:p>
            <a:pPr lvl="2"/>
            <a:r>
              <a:rPr lang="en-US" dirty="0"/>
              <a:t>Indications: unstable/displaced fractures, open ankle fractures, and cases of neurovascular damage</a:t>
            </a:r>
          </a:p>
          <a:p>
            <a:pPr lvl="2"/>
            <a:r>
              <a:rPr lang="en-US" dirty="0"/>
              <a:t>Technique: reposition and internal or external fixation with metal plates and/or screws</a:t>
            </a:r>
          </a:p>
          <a:p>
            <a:r>
              <a:rPr lang="en-US" b="1" dirty="0"/>
              <a:t>Complications</a:t>
            </a:r>
          </a:p>
          <a:p>
            <a:pPr lvl="1"/>
            <a:r>
              <a:rPr lang="en-US" dirty="0"/>
              <a:t>Damage to the peroneal nerve or saphenous nerve</a:t>
            </a:r>
          </a:p>
        </p:txBody>
      </p:sp>
    </p:spTree>
    <p:extLst>
      <p:ext uri="{BB962C8B-B14F-4D97-AF65-F5344CB8AC3E}">
        <p14:creationId xmlns:p14="http://schemas.microsoft.com/office/powerpoint/2010/main" val="22337989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85379-AAC4-D4B9-3EB3-225E19EAC080}"/>
              </a:ext>
            </a:extLst>
          </p:cNvPr>
          <p:cNvSpPr>
            <a:spLocks noGrp="1"/>
          </p:cNvSpPr>
          <p:nvPr>
            <p:ph type="title"/>
          </p:nvPr>
        </p:nvSpPr>
        <p:spPr/>
        <p:txBody>
          <a:bodyPr/>
          <a:lstStyle/>
          <a:p>
            <a:r>
              <a:rPr lang="en-US" dirty="0"/>
              <a:t>Nerve injuries principles</a:t>
            </a:r>
          </a:p>
        </p:txBody>
      </p:sp>
      <p:sp>
        <p:nvSpPr>
          <p:cNvPr id="3" name="Content Placeholder 2">
            <a:extLst>
              <a:ext uri="{FF2B5EF4-FFF2-40B4-BE49-F238E27FC236}">
                <a16:creationId xmlns:a16="http://schemas.microsoft.com/office/drawing/2014/main" id="{FA92778F-9B42-D18B-688E-276F024A40EA}"/>
              </a:ext>
            </a:extLst>
          </p:cNvPr>
          <p:cNvSpPr>
            <a:spLocks noGrp="1"/>
          </p:cNvSpPr>
          <p:nvPr>
            <p:ph sz="half" idx="1"/>
          </p:nvPr>
        </p:nvSpPr>
        <p:spPr>
          <a:xfrm>
            <a:off x="724678" y="1306851"/>
            <a:ext cx="5295122" cy="4937760"/>
          </a:xfrm>
        </p:spPr>
        <p:txBody>
          <a:bodyPr>
            <a:normAutofit lnSpcReduction="10000"/>
          </a:bodyPr>
          <a:lstStyle/>
          <a:p>
            <a:r>
              <a:rPr lang="en-US" b="1" dirty="0"/>
              <a:t>Mechanism</a:t>
            </a:r>
          </a:p>
          <a:p>
            <a:pPr lvl="1"/>
            <a:r>
              <a:rPr lang="en-US" altLang="en-US" sz="2400" dirty="0">
                <a:latin typeface="Candara" panose="020E0502030303020204" pitchFamily="34" charset="0"/>
                <a:cs typeface="Arial" panose="020B0604020202020204" pitchFamily="34" charset="0"/>
              </a:rPr>
              <a:t>Ischemia</a:t>
            </a:r>
            <a:endParaRPr lang="en-US" dirty="0"/>
          </a:p>
          <a:p>
            <a:pPr lvl="1"/>
            <a:r>
              <a:rPr lang="en-US" dirty="0"/>
              <a:t>Compression</a:t>
            </a:r>
          </a:p>
          <a:p>
            <a:pPr lvl="1"/>
            <a:r>
              <a:rPr lang="en-US" dirty="0"/>
              <a:t>Stretching (Traction)</a:t>
            </a:r>
          </a:p>
          <a:p>
            <a:pPr lvl="1"/>
            <a:r>
              <a:rPr lang="en-US" dirty="0"/>
              <a:t>Laceration</a:t>
            </a:r>
          </a:p>
          <a:p>
            <a:pPr lvl="1"/>
            <a:r>
              <a:rPr lang="en-US" dirty="0"/>
              <a:t>Crush : worst</a:t>
            </a:r>
          </a:p>
          <a:p>
            <a:pPr lvl="1"/>
            <a:r>
              <a:rPr lang="en-US" altLang="en-US" sz="2400" dirty="0">
                <a:latin typeface="Candara" panose="020E0502030303020204" pitchFamily="34" charset="0"/>
                <a:cs typeface="Arial" panose="020B0604020202020204" pitchFamily="34" charset="0"/>
              </a:rPr>
              <a:t>Burning</a:t>
            </a:r>
            <a:endParaRPr lang="en-US" dirty="0"/>
          </a:p>
          <a:p>
            <a:r>
              <a:rPr lang="en-US" b="1" dirty="0"/>
              <a:t>Negative Prognosis</a:t>
            </a:r>
          </a:p>
          <a:p>
            <a:pPr lvl="1"/>
            <a:r>
              <a:rPr lang="en-US" dirty="0"/>
              <a:t>Older age</a:t>
            </a:r>
          </a:p>
          <a:p>
            <a:pPr lvl="1"/>
            <a:r>
              <a:rPr lang="en-US" dirty="0"/>
              <a:t>Proximal level of injury</a:t>
            </a:r>
          </a:p>
          <a:p>
            <a:pPr lvl="1"/>
            <a:r>
              <a:rPr lang="en-US" dirty="0"/>
              <a:t>Crush injuries</a:t>
            </a:r>
          </a:p>
          <a:p>
            <a:pPr lvl="1"/>
            <a:r>
              <a:rPr lang="en-US" dirty="0"/>
              <a:t>Repair delay</a:t>
            </a:r>
          </a:p>
        </p:txBody>
      </p:sp>
      <p:sp>
        <p:nvSpPr>
          <p:cNvPr id="4" name="Content Placeholder 3">
            <a:extLst>
              <a:ext uri="{FF2B5EF4-FFF2-40B4-BE49-F238E27FC236}">
                <a16:creationId xmlns:a16="http://schemas.microsoft.com/office/drawing/2014/main" id="{5661741C-72F7-F07F-BD41-AE62F334C2E8}"/>
              </a:ext>
            </a:extLst>
          </p:cNvPr>
          <p:cNvSpPr>
            <a:spLocks noGrp="1"/>
          </p:cNvSpPr>
          <p:nvPr>
            <p:ph sz="half" idx="2"/>
          </p:nvPr>
        </p:nvSpPr>
        <p:spPr>
          <a:xfrm>
            <a:off x="6172200" y="1306851"/>
            <a:ext cx="5295122" cy="4937760"/>
          </a:xfrm>
        </p:spPr>
        <p:txBody>
          <a:bodyPr>
            <a:normAutofit lnSpcReduction="10000"/>
          </a:bodyPr>
          <a:lstStyle/>
          <a:p>
            <a:r>
              <a:rPr lang="en-US" altLang="en-US" b="1" dirty="0">
                <a:latin typeface="Candara" panose="020E0502030303020204" pitchFamily="34" charset="0"/>
                <a:cs typeface="Arial" panose="020B0604020202020204" pitchFamily="34" charset="0"/>
              </a:rPr>
              <a:t>Types of injury </a:t>
            </a:r>
          </a:p>
          <a:p>
            <a:pPr lvl="1"/>
            <a:r>
              <a:rPr lang="en-US" altLang="en-US" b="1" dirty="0"/>
              <a:t>Transient ischemia</a:t>
            </a:r>
          </a:p>
          <a:p>
            <a:pPr lvl="2"/>
            <a:r>
              <a:rPr lang="en-US" dirty="0"/>
              <a:t>These changes are due to transient anoxia and leave no trace of nerve damage</a:t>
            </a:r>
          </a:p>
          <a:p>
            <a:pPr lvl="1"/>
            <a:r>
              <a:rPr lang="en-US" b="1" dirty="0"/>
              <a:t>Neurapraxia</a:t>
            </a:r>
          </a:p>
          <a:p>
            <a:pPr lvl="2"/>
            <a:r>
              <a:rPr lang="en-US" sz="2400" dirty="0"/>
              <a:t>Nerve contusion or stretch leading to reversible conduction block </a:t>
            </a:r>
          </a:p>
          <a:p>
            <a:pPr lvl="1"/>
            <a:r>
              <a:rPr lang="en-US" b="1" dirty="0"/>
              <a:t>Axonotmesis</a:t>
            </a:r>
          </a:p>
          <a:p>
            <a:pPr lvl="2"/>
            <a:r>
              <a:rPr lang="en-US" sz="2400" dirty="0"/>
              <a:t>Incomplete nerve injury more severe than neurapraxia</a:t>
            </a:r>
            <a:endParaRPr lang="en-US" dirty="0"/>
          </a:p>
          <a:p>
            <a:pPr lvl="1"/>
            <a:r>
              <a:rPr lang="en-US" b="1" dirty="0"/>
              <a:t>Neurotmesis</a:t>
            </a:r>
          </a:p>
          <a:p>
            <a:pPr lvl="2"/>
            <a:r>
              <a:rPr lang="en-US" sz="2400" dirty="0"/>
              <a:t>complete nerve division with disruption of endoneurium</a:t>
            </a:r>
          </a:p>
        </p:txBody>
      </p:sp>
    </p:spTree>
    <p:extLst>
      <p:ext uri="{BB962C8B-B14F-4D97-AF65-F5344CB8AC3E}">
        <p14:creationId xmlns:p14="http://schemas.microsoft.com/office/powerpoint/2010/main" val="3553622616"/>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E858AF-974B-66F7-9F2A-B583DB363987}"/>
              </a:ext>
            </a:extLst>
          </p:cNvPr>
          <p:cNvSpPr>
            <a:spLocks noGrp="1"/>
          </p:cNvSpPr>
          <p:nvPr>
            <p:ph type="title"/>
          </p:nvPr>
        </p:nvSpPr>
        <p:spPr/>
        <p:txBody>
          <a:bodyPr/>
          <a:lstStyle/>
          <a:p>
            <a:r>
              <a:rPr lang="en-US" spc="-15" dirty="0"/>
              <a:t>History </a:t>
            </a:r>
            <a:r>
              <a:rPr lang="en-US" spc="-5" dirty="0"/>
              <a:t>of </a:t>
            </a:r>
            <a:r>
              <a:rPr lang="en-US" spc="-10" dirty="0"/>
              <a:t>twisting </a:t>
            </a:r>
            <a:r>
              <a:rPr lang="en-US" spc="5" dirty="0"/>
              <a:t>injury</a:t>
            </a:r>
            <a:endParaRPr lang="en-US" dirty="0"/>
          </a:p>
        </p:txBody>
      </p:sp>
      <p:sp>
        <p:nvSpPr>
          <p:cNvPr id="6" name="Content Placeholder 5">
            <a:extLst>
              <a:ext uri="{FF2B5EF4-FFF2-40B4-BE49-F238E27FC236}">
                <a16:creationId xmlns:a16="http://schemas.microsoft.com/office/drawing/2014/main" id="{0E5A7196-B95D-BE6C-1F2D-AC2FC5D0D5EE}"/>
              </a:ext>
            </a:extLst>
          </p:cNvPr>
          <p:cNvSpPr>
            <a:spLocks noGrp="1"/>
          </p:cNvSpPr>
          <p:nvPr>
            <p:ph idx="1"/>
          </p:nvPr>
        </p:nvSpPr>
        <p:spPr>
          <a:xfrm>
            <a:off x="838198" y="1305026"/>
            <a:ext cx="7175741" cy="4871938"/>
          </a:xfrm>
        </p:spPr>
        <p:txBody>
          <a:bodyPr/>
          <a:lstStyle/>
          <a:p>
            <a:r>
              <a:rPr lang="en-US" b="1" dirty="0"/>
              <a:t>What is your diagnosis ?</a:t>
            </a:r>
          </a:p>
          <a:p>
            <a:pPr lvl="1"/>
            <a:r>
              <a:rPr lang="en-US" dirty="0"/>
              <a:t>Ankle sprain</a:t>
            </a:r>
          </a:p>
          <a:p>
            <a:r>
              <a:rPr lang="en-US" b="1" dirty="0"/>
              <a:t>What is the most common injured ligament ?</a:t>
            </a:r>
          </a:p>
          <a:p>
            <a:pPr marL="914400" lvl="1" indent="-457200">
              <a:buFont typeface="+mj-lt"/>
              <a:buAutoNum type="alphaLcPeriod"/>
            </a:pPr>
            <a:r>
              <a:rPr lang="en-US" dirty="0"/>
              <a:t>Anterior tibiofibular ligament</a:t>
            </a:r>
          </a:p>
          <a:p>
            <a:pPr marL="914400" lvl="1" indent="-457200">
              <a:buFont typeface="+mj-lt"/>
              <a:buAutoNum type="alphaLcPeriod"/>
            </a:pPr>
            <a:r>
              <a:rPr lang="en-US" dirty="0"/>
              <a:t>Posterior talofibular ligament</a:t>
            </a:r>
          </a:p>
          <a:p>
            <a:pPr marL="914400" lvl="1" indent="-457200">
              <a:buFont typeface="+mj-lt"/>
              <a:buAutoNum type="alphaLcPeriod"/>
            </a:pPr>
            <a:r>
              <a:rPr lang="en-US" dirty="0">
                <a:solidFill>
                  <a:srgbClr val="FF0000"/>
                </a:solidFill>
              </a:rPr>
              <a:t>Anterior talofibular ligament</a:t>
            </a:r>
          </a:p>
          <a:p>
            <a:pPr marL="914400" lvl="1" indent="-457200">
              <a:buFont typeface="+mj-lt"/>
              <a:buAutoNum type="alphaLcPeriod"/>
            </a:pPr>
            <a:r>
              <a:rPr lang="en-US" dirty="0"/>
              <a:t>Calcaneonavicular ligament</a:t>
            </a:r>
          </a:p>
          <a:p>
            <a:pPr marL="914400" lvl="1" indent="-457200">
              <a:buFont typeface="+mj-lt"/>
              <a:buAutoNum type="alphaLcPeriod"/>
            </a:pPr>
            <a:r>
              <a:rPr lang="en-US" dirty="0"/>
              <a:t>Tibionavicular ligament</a:t>
            </a:r>
          </a:p>
          <a:p>
            <a:r>
              <a:rPr lang="en-US" b="1" dirty="0">
                <a:solidFill>
                  <a:srgbClr val="0070C0"/>
                </a:solidFill>
              </a:rPr>
              <a:t>Second most common</a:t>
            </a:r>
          </a:p>
          <a:p>
            <a:pPr lvl="1"/>
            <a:r>
              <a:rPr lang="en-US" dirty="0">
                <a:solidFill>
                  <a:srgbClr val="0070C0"/>
                </a:solidFill>
              </a:rPr>
              <a:t>Calcaneofibular</a:t>
            </a:r>
          </a:p>
        </p:txBody>
      </p:sp>
      <p:pic>
        <p:nvPicPr>
          <p:cNvPr id="8" name="object 3">
            <a:extLst>
              <a:ext uri="{FF2B5EF4-FFF2-40B4-BE49-F238E27FC236}">
                <a16:creationId xmlns:a16="http://schemas.microsoft.com/office/drawing/2014/main" id="{B9199A0A-198E-735E-D989-E3B0E9E4482A}"/>
              </a:ext>
            </a:extLst>
          </p:cNvPr>
          <p:cNvPicPr>
            <a:picLocks noGrp="1"/>
          </p:cNvPicPr>
          <p:nvPr>
            <p:ph sz="half" idx="2"/>
          </p:nvPr>
        </p:nvPicPr>
        <p:blipFill>
          <a:blip r:embed="rId2" cstate="print"/>
          <a:stretch>
            <a:fillRect/>
          </a:stretch>
        </p:blipFill>
        <p:spPr>
          <a:xfrm>
            <a:off x="8122902" y="1305027"/>
            <a:ext cx="3230898" cy="2231804"/>
          </a:xfrm>
          <a:prstGeom prst="rect">
            <a:avLst/>
          </a:prstGeom>
          <a:ln>
            <a:noFill/>
          </a:ln>
          <a:effectLst>
            <a:outerShdw blurRad="292100" dist="139700" dir="2700000" algn="tl" rotWithShape="0">
              <a:srgbClr val="333333">
                <a:alpha val="65000"/>
              </a:srgbClr>
            </a:outerShdw>
          </a:effectLst>
        </p:spPr>
      </p:pic>
      <p:pic>
        <p:nvPicPr>
          <p:cNvPr id="2" name="Content Placeholder 5">
            <a:extLst>
              <a:ext uri="{FF2B5EF4-FFF2-40B4-BE49-F238E27FC236}">
                <a16:creationId xmlns:a16="http://schemas.microsoft.com/office/drawing/2014/main" id="{428F71C5-86A3-DF54-5B2C-B631F1AAA602}"/>
              </a:ext>
            </a:extLst>
          </p:cNvPr>
          <p:cNvPicPr>
            <a:picLocks noChangeAspect="1"/>
          </p:cNvPicPr>
          <p:nvPr/>
        </p:nvPicPr>
        <p:blipFill>
          <a:blip r:embed="rId3"/>
          <a:stretch>
            <a:fillRect/>
          </a:stretch>
        </p:blipFill>
        <p:spPr>
          <a:xfrm>
            <a:off x="8122902" y="3627117"/>
            <a:ext cx="3230898" cy="2505593"/>
          </a:xfrm>
          <a:prstGeom prst="rect">
            <a:avLst/>
          </a:prstGeom>
          <a:ln>
            <a:noFill/>
          </a:ln>
          <a:effectLst>
            <a:outerShdw blurRad="292100" dist="139700" dir="2700000" algn="tl" rotWithShape="0">
              <a:srgbClr val="333333">
                <a:alpha val="65000"/>
              </a:srgbClr>
            </a:outerShdw>
          </a:effectLst>
        </p:spPr>
      </p:pic>
      <p:pic>
        <p:nvPicPr>
          <p:cNvPr id="3" name="object 7">
            <a:extLst>
              <a:ext uri="{FF2B5EF4-FFF2-40B4-BE49-F238E27FC236}">
                <a16:creationId xmlns:a16="http://schemas.microsoft.com/office/drawing/2014/main" id="{6C2BDA66-D2F1-95A7-A1EA-F1034834230D}"/>
              </a:ext>
            </a:extLst>
          </p:cNvPr>
          <p:cNvPicPr>
            <a:picLocks/>
          </p:cNvPicPr>
          <p:nvPr/>
        </p:nvPicPr>
        <p:blipFill>
          <a:blip r:embed="rId4" cstate="print"/>
          <a:stretch>
            <a:fillRect/>
          </a:stretch>
        </p:blipFill>
        <p:spPr>
          <a:xfrm>
            <a:off x="6120177" y="3627117"/>
            <a:ext cx="1893762" cy="2505593"/>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FAABD37B-B7BB-60FF-61E7-923BF244E696}"/>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941975233"/>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FC147-E2D9-AC71-890A-631E34748EA6}"/>
              </a:ext>
            </a:extLst>
          </p:cNvPr>
          <p:cNvSpPr>
            <a:spLocks noGrp="1"/>
          </p:cNvSpPr>
          <p:nvPr>
            <p:ph type="title"/>
          </p:nvPr>
        </p:nvSpPr>
        <p:spPr/>
        <p:txBody>
          <a:bodyPr/>
          <a:lstStyle/>
          <a:p>
            <a:r>
              <a:rPr lang="en-US" dirty="0"/>
              <a:t>Ankle fractures – Pediatrics</a:t>
            </a:r>
          </a:p>
        </p:txBody>
      </p:sp>
      <p:sp>
        <p:nvSpPr>
          <p:cNvPr id="3" name="Content Placeholder 2">
            <a:extLst>
              <a:ext uri="{FF2B5EF4-FFF2-40B4-BE49-F238E27FC236}">
                <a16:creationId xmlns:a16="http://schemas.microsoft.com/office/drawing/2014/main" id="{D0935BF8-9925-2E7F-633F-EEDFE20575FA}"/>
              </a:ext>
            </a:extLst>
          </p:cNvPr>
          <p:cNvSpPr>
            <a:spLocks noGrp="1"/>
          </p:cNvSpPr>
          <p:nvPr>
            <p:ph idx="1"/>
          </p:nvPr>
        </p:nvSpPr>
        <p:spPr>
          <a:xfrm>
            <a:off x="838200" y="1258752"/>
            <a:ext cx="6271727" cy="4871938"/>
          </a:xfrm>
        </p:spPr>
        <p:txBody>
          <a:bodyPr>
            <a:normAutofit/>
          </a:bodyPr>
          <a:lstStyle/>
          <a:p>
            <a:r>
              <a:rPr lang="en-US" b="1" dirty="0"/>
              <a:t>Triplane Fractures</a:t>
            </a:r>
          </a:p>
          <a:p>
            <a:pPr lvl="1"/>
            <a:r>
              <a:rPr lang="en-US" dirty="0"/>
              <a:t>Triplane Fractures are traumatic ankle fractures seen in children 10-17 years of age characterized by a complex Salter-Harris IV fracture pattern in multiple planes</a:t>
            </a:r>
          </a:p>
          <a:p>
            <a:pPr lvl="1"/>
            <a:r>
              <a:rPr lang="en-US" dirty="0"/>
              <a:t>Diagnosis can be made with plain radiographs of the ankle. CT scan may be required to further characterize the fracture pattern and for surgical planning</a:t>
            </a:r>
          </a:p>
          <a:p>
            <a:pPr lvl="1"/>
            <a:r>
              <a:rPr lang="en-US" dirty="0"/>
              <a:t>Treatment is closed reduction and casting or surgical fixation depending on the patient age and degree of fracture displacement</a:t>
            </a:r>
          </a:p>
        </p:txBody>
      </p:sp>
      <p:pic>
        <p:nvPicPr>
          <p:cNvPr id="4" name="Picture 2" descr="https://upload.orthobullets.com/topic/4027/images/ankle%20fx%20333.jpg">
            <a:extLst>
              <a:ext uri="{FF2B5EF4-FFF2-40B4-BE49-F238E27FC236}">
                <a16:creationId xmlns:a16="http://schemas.microsoft.com/office/drawing/2014/main" id="{3F867A26-0015-0F6B-0DB5-4D534ED201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2190" y="1258751"/>
            <a:ext cx="4011610" cy="4871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2B6C126-8FD9-5F84-36E7-59EA80E99CF9}"/>
              </a:ext>
            </a:extLst>
          </p:cNvPr>
          <p:cNvSpPr txBox="1"/>
          <p:nvPr/>
        </p:nvSpPr>
        <p:spPr>
          <a:xfrm>
            <a:off x="0" y="0"/>
            <a:ext cx="2803909" cy="369332"/>
          </a:xfrm>
          <a:prstGeom prst="rect">
            <a:avLst/>
          </a:prstGeom>
          <a:noFill/>
          <a:ln>
            <a:solidFill>
              <a:srgbClr val="0070C0"/>
            </a:solidFill>
          </a:ln>
        </p:spPr>
        <p:txBody>
          <a:bodyPr wrap="none" rtlCol="0">
            <a:spAutoFit/>
          </a:bodyPr>
          <a:lstStyle/>
          <a:p>
            <a:pPr algn="ctr"/>
            <a:r>
              <a:rPr lang="en-US" dirty="0">
                <a:solidFill>
                  <a:srgbClr val="0070C0"/>
                </a:solidFill>
              </a:rPr>
              <a:t>Common Pediatric fractures</a:t>
            </a:r>
          </a:p>
        </p:txBody>
      </p:sp>
    </p:spTree>
    <p:extLst>
      <p:ext uri="{BB962C8B-B14F-4D97-AF65-F5344CB8AC3E}">
        <p14:creationId xmlns:p14="http://schemas.microsoft.com/office/powerpoint/2010/main" val="1904944078"/>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FC147-E2D9-AC71-890A-631E34748EA6}"/>
              </a:ext>
            </a:extLst>
          </p:cNvPr>
          <p:cNvSpPr>
            <a:spLocks noGrp="1"/>
          </p:cNvSpPr>
          <p:nvPr>
            <p:ph type="title"/>
          </p:nvPr>
        </p:nvSpPr>
        <p:spPr/>
        <p:txBody>
          <a:bodyPr/>
          <a:lstStyle/>
          <a:p>
            <a:r>
              <a:rPr lang="en-US" dirty="0"/>
              <a:t>Ankle fractures – Pediatrics</a:t>
            </a:r>
          </a:p>
        </p:txBody>
      </p:sp>
      <p:sp>
        <p:nvSpPr>
          <p:cNvPr id="3" name="Content Placeholder 2">
            <a:extLst>
              <a:ext uri="{FF2B5EF4-FFF2-40B4-BE49-F238E27FC236}">
                <a16:creationId xmlns:a16="http://schemas.microsoft.com/office/drawing/2014/main" id="{D0935BF8-9925-2E7F-633F-EEDFE20575FA}"/>
              </a:ext>
            </a:extLst>
          </p:cNvPr>
          <p:cNvSpPr>
            <a:spLocks noGrp="1"/>
          </p:cNvSpPr>
          <p:nvPr>
            <p:ph idx="1"/>
          </p:nvPr>
        </p:nvSpPr>
        <p:spPr>
          <a:xfrm>
            <a:off x="838200" y="1258752"/>
            <a:ext cx="6066453" cy="4871938"/>
          </a:xfrm>
        </p:spPr>
        <p:txBody>
          <a:bodyPr>
            <a:normAutofit/>
          </a:bodyPr>
          <a:lstStyle/>
          <a:p>
            <a:r>
              <a:rPr lang="en-US" b="1" dirty="0"/>
              <a:t>Tillaux fracture</a:t>
            </a:r>
          </a:p>
          <a:p>
            <a:pPr lvl="1"/>
            <a:r>
              <a:rPr lang="en-US" dirty="0"/>
              <a:t>Tillaux Fractures are traumatic ankle injuries in the pediatric population characterized by a Salter-Harris III fracture of the anterolateral distal tibia epiphysis.</a:t>
            </a:r>
          </a:p>
          <a:p>
            <a:pPr lvl="1"/>
            <a:r>
              <a:rPr lang="en-US" dirty="0"/>
              <a:t>Diagnosis can be made with plain radiographs of the ankle. CT scan may be required to further characterize the fracture pattern and for surgical planning. </a:t>
            </a:r>
          </a:p>
          <a:p>
            <a:pPr lvl="1"/>
            <a:r>
              <a:rPr lang="en-US" dirty="0"/>
              <a:t>Treatment is closed reduction and casting if &lt; 2mm displacement or operative management if &gt; 2mm displacement.</a:t>
            </a:r>
          </a:p>
        </p:txBody>
      </p:sp>
      <p:pic>
        <p:nvPicPr>
          <p:cNvPr id="4" name="Picture 3" descr="https://upload.orthobullets.com/topic/4027/images/triplane_ap.jpg">
            <a:extLst>
              <a:ext uri="{FF2B5EF4-FFF2-40B4-BE49-F238E27FC236}">
                <a16:creationId xmlns:a16="http://schemas.microsoft.com/office/drawing/2014/main" id="{43EF3E2E-0865-39E7-EAF6-7778669C0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242" y="1258752"/>
            <a:ext cx="4178558" cy="4871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B234515-ED80-B5EC-6F95-040F27D49DFA}"/>
              </a:ext>
            </a:extLst>
          </p:cNvPr>
          <p:cNvSpPr txBox="1"/>
          <p:nvPr/>
        </p:nvSpPr>
        <p:spPr>
          <a:xfrm>
            <a:off x="0" y="0"/>
            <a:ext cx="2803909" cy="369332"/>
          </a:xfrm>
          <a:prstGeom prst="rect">
            <a:avLst/>
          </a:prstGeom>
          <a:noFill/>
          <a:ln>
            <a:solidFill>
              <a:srgbClr val="0070C0"/>
            </a:solidFill>
          </a:ln>
        </p:spPr>
        <p:txBody>
          <a:bodyPr wrap="none" rtlCol="0">
            <a:spAutoFit/>
          </a:bodyPr>
          <a:lstStyle/>
          <a:p>
            <a:pPr algn="ctr"/>
            <a:r>
              <a:rPr lang="en-US" dirty="0">
                <a:solidFill>
                  <a:srgbClr val="0070C0"/>
                </a:solidFill>
              </a:rPr>
              <a:t>Common Pediatric fractures</a:t>
            </a:r>
          </a:p>
        </p:txBody>
      </p:sp>
    </p:spTree>
    <p:extLst>
      <p:ext uri="{BB962C8B-B14F-4D97-AF65-F5344CB8AC3E}">
        <p14:creationId xmlns:p14="http://schemas.microsoft.com/office/powerpoint/2010/main" val="3775899767"/>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CBEEC-9E11-003C-8418-D7765563F26C}"/>
              </a:ext>
            </a:extLst>
          </p:cNvPr>
          <p:cNvSpPr>
            <a:spLocks noGrp="1"/>
          </p:cNvSpPr>
          <p:nvPr>
            <p:ph type="title"/>
          </p:nvPr>
        </p:nvSpPr>
        <p:spPr/>
        <p:txBody>
          <a:bodyPr/>
          <a:lstStyle/>
          <a:p>
            <a:r>
              <a:rPr lang="en-US" dirty="0"/>
              <a:t>Foot</a:t>
            </a:r>
          </a:p>
        </p:txBody>
      </p:sp>
      <p:sp>
        <p:nvSpPr>
          <p:cNvPr id="3" name="Text Placeholder 2">
            <a:extLst>
              <a:ext uri="{FF2B5EF4-FFF2-40B4-BE49-F238E27FC236}">
                <a16:creationId xmlns:a16="http://schemas.microsoft.com/office/drawing/2014/main" id="{00B79AB7-2ADB-C469-03F1-86DBB959DA4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87842480"/>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22CE1-8ACB-1599-1A15-84BC31FF1EF6}"/>
              </a:ext>
            </a:extLst>
          </p:cNvPr>
          <p:cNvSpPr>
            <a:spLocks noGrp="1"/>
          </p:cNvSpPr>
          <p:nvPr>
            <p:ph type="title"/>
          </p:nvPr>
        </p:nvSpPr>
        <p:spPr/>
        <p:txBody>
          <a:bodyPr>
            <a:normAutofit/>
          </a:bodyPr>
          <a:lstStyle/>
          <a:p>
            <a:r>
              <a:rPr lang="en-US" dirty="0"/>
              <a:t>Bones of Foot</a:t>
            </a:r>
          </a:p>
        </p:txBody>
      </p:sp>
      <p:sp>
        <p:nvSpPr>
          <p:cNvPr id="3" name="Content Placeholder 2">
            <a:extLst>
              <a:ext uri="{FF2B5EF4-FFF2-40B4-BE49-F238E27FC236}">
                <a16:creationId xmlns:a16="http://schemas.microsoft.com/office/drawing/2014/main" id="{907E68F4-81D8-A202-3148-A8D6EC57376A}"/>
              </a:ext>
            </a:extLst>
          </p:cNvPr>
          <p:cNvSpPr>
            <a:spLocks noGrp="1"/>
          </p:cNvSpPr>
          <p:nvPr>
            <p:ph idx="1"/>
          </p:nvPr>
        </p:nvSpPr>
        <p:spPr>
          <a:xfrm>
            <a:off x="838200" y="1268082"/>
            <a:ext cx="6581985" cy="4871938"/>
          </a:xfrm>
        </p:spPr>
        <p:txBody>
          <a:bodyPr>
            <a:normAutofit fontScale="92500"/>
          </a:bodyPr>
          <a:lstStyle/>
          <a:p>
            <a:pPr marL="514350" indent="-514350">
              <a:buFont typeface="+mj-lt"/>
              <a:buAutoNum type="arabicPeriod"/>
            </a:pPr>
            <a:r>
              <a:rPr lang="en-US" dirty="0"/>
              <a:t>Talus (Head; Trochlea)</a:t>
            </a:r>
          </a:p>
          <a:p>
            <a:pPr marL="514350" indent="-514350">
              <a:buFont typeface="+mj-lt"/>
              <a:buAutoNum type="arabicPeriod"/>
            </a:pPr>
            <a:r>
              <a:rPr lang="en-US" dirty="0"/>
              <a:t>Calcaneus (Body; Tuberosity)</a:t>
            </a:r>
          </a:p>
          <a:p>
            <a:pPr marL="514350" indent="-514350">
              <a:buFont typeface="+mj-lt"/>
              <a:buAutoNum type="arabicPeriod"/>
            </a:pPr>
            <a:r>
              <a:rPr lang="en-US" dirty="0"/>
              <a:t>Cuboid</a:t>
            </a:r>
          </a:p>
          <a:p>
            <a:pPr marL="514350" indent="-514350">
              <a:buFont typeface="+mj-lt"/>
              <a:buAutoNum type="arabicPeriod"/>
            </a:pPr>
            <a:r>
              <a:rPr lang="en-US" dirty="0"/>
              <a:t>Navicular</a:t>
            </a:r>
          </a:p>
          <a:p>
            <a:pPr marL="514350" indent="-514350">
              <a:buFont typeface="+mj-lt"/>
              <a:buAutoNum type="arabicPeriod"/>
            </a:pPr>
            <a:r>
              <a:rPr lang="en-US" dirty="0"/>
              <a:t>Cuneiform bones</a:t>
            </a:r>
          </a:p>
          <a:p>
            <a:pPr marL="514350" indent="-514350">
              <a:buFont typeface="+mj-lt"/>
              <a:buAutoNum type="arabicPeriod"/>
            </a:pPr>
            <a:r>
              <a:rPr lang="en-US" dirty="0"/>
              <a:t>Sesamoid bone</a:t>
            </a:r>
          </a:p>
          <a:p>
            <a:pPr marL="514350" indent="-514350">
              <a:buFont typeface="+mj-lt"/>
              <a:buAutoNum type="arabicPeriod"/>
            </a:pPr>
            <a:r>
              <a:rPr lang="en-US" dirty="0"/>
              <a:t>Calcaneus (Tuberosity; Sustentaculum </a:t>
            </a:r>
            <a:r>
              <a:rPr lang="en-US" dirty="0" err="1"/>
              <a:t>tali</a:t>
            </a:r>
            <a:r>
              <a:rPr lang="en-US" dirty="0"/>
              <a:t>)</a:t>
            </a:r>
          </a:p>
          <a:p>
            <a:pPr marL="514350" indent="-514350">
              <a:buFont typeface="+mj-lt"/>
              <a:buAutoNum type="arabicPeriod"/>
            </a:pPr>
            <a:r>
              <a:rPr lang="en-US" dirty="0"/>
              <a:t>Phalanges</a:t>
            </a:r>
          </a:p>
          <a:p>
            <a:pPr marL="514350" indent="-514350">
              <a:buFont typeface="+mj-lt"/>
              <a:buAutoNum type="arabicPeriod"/>
            </a:pPr>
            <a:r>
              <a:rPr lang="en-US" dirty="0"/>
              <a:t>Metatarsal bones</a:t>
            </a:r>
          </a:p>
          <a:p>
            <a:pPr marL="514350" indent="-514350">
              <a:buFont typeface="+mj-lt"/>
              <a:buAutoNum type="arabicPeriod"/>
            </a:pPr>
            <a:r>
              <a:rPr lang="en-US" dirty="0"/>
              <a:t>Navicular</a:t>
            </a:r>
          </a:p>
        </p:txBody>
      </p:sp>
      <p:pic>
        <p:nvPicPr>
          <p:cNvPr id="5" name="Picture 4">
            <a:extLst>
              <a:ext uri="{FF2B5EF4-FFF2-40B4-BE49-F238E27FC236}">
                <a16:creationId xmlns:a16="http://schemas.microsoft.com/office/drawing/2014/main" id="{77C5EBD0-487A-973D-02AE-B64FA9751125}"/>
              </a:ext>
            </a:extLst>
          </p:cNvPr>
          <p:cNvPicPr>
            <a:picLocks noChangeAspect="1"/>
          </p:cNvPicPr>
          <p:nvPr/>
        </p:nvPicPr>
        <p:blipFill>
          <a:blip r:embed="rId2"/>
          <a:stretch>
            <a:fillRect/>
          </a:stretch>
        </p:blipFill>
        <p:spPr>
          <a:xfrm>
            <a:off x="7420185" y="1262337"/>
            <a:ext cx="3933615" cy="4877683"/>
          </a:xfrm>
          <a:prstGeom prst="rect">
            <a:avLst/>
          </a:prstGeom>
        </p:spPr>
      </p:pic>
    </p:spTree>
    <p:extLst>
      <p:ext uri="{BB962C8B-B14F-4D97-AF65-F5344CB8AC3E}">
        <p14:creationId xmlns:p14="http://schemas.microsoft.com/office/powerpoint/2010/main" val="150598287"/>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46BE8-8937-571A-994B-1874F2807410}"/>
              </a:ext>
            </a:extLst>
          </p:cNvPr>
          <p:cNvSpPr>
            <a:spLocks noGrp="1"/>
          </p:cNvSpPr>
          <p:nvPr>
            <p:ph type="title"/>
          </p:nvPr>
        </p:nvSpPr>
        <p:spPr/>
        <p:txBody>
          <a:bodyPr/>
          <a:lstStyle/>
          <a:p>
            <a:r>
              <a:rPr lang="en-US" dirty="0"/>
              <a:t>Bones of Foot</a:t>
            </a:r>
          </a:p>
        </p:txBody>
      </p:sp>
      <p:sp>
        <p:nvSpPr>
          <p:cNvPr id="3" name="Content Placeholder 2">
            <a:extLst>
              <a:ext uri="{FF2B5EF4-FFF2-40B4-BE49-F238E27FC236}">
                <a16:creationId xmlns:a16="http://schemas.microsoft.com/office/drawing/2014/main" id="{C951D9FA-7491-2460-27D9-8B2A6233A4A0}"/>
              </a:ext>
            </a:extLst>
          </p:cNvPr>
          <p:cNvSpPr>
            <a:spLocks noGrp="1"/>
          </p:cNvSpPr>
          <p:nvPr>
            <p:ph idx="1"/>
          </p:nvPr>
        </p:nvSpPr>
        <p:spPr>
          <a:xfrm>
            <a:off x="838201" y="1305026"/>
            <a:ext cx="4230976" cy="4871938"/>
          </a:xfrm>
        </p:spPr>
        <p:txBody>
          <a:bodyPr>
            <a:normAutofit/>
          </a:bodyPr>
          <a:lstStyle/>
          <a:p>
            <a:pPr marL="0" indent="0">
              <a:buNone/>
            </a:pPr>
            <a:r>
              <a:rPr lang="en-US" sz="3200" dirty="0"/>
              <a:t>What is the name</a:t>
            </a:r>
            <a:r>
              <a:rPr lang="en-US" sz="3200" spc="-65" dirty="0"/>
              <a:t> </a:t>
            </a:r>
            <a:r>
              <a:rPr lang="en-US" sz="3200" spc="-5" dirty="0"/>
              <a:t>of</a:t>
            </a:r>
            <a:r>
              <a:rPr lang="en-US" sz="3200" dirty="0"/>
              <a:t> this</a:t>
            </a:r>
            <a:r>
              <a:rPr lang="en-US" sz="3200" spc="-40" dirty="0"/>
              <a:t> </a:t>
            </a:r>
            <a:r>
              <a:rPr lang="en-US" sz="3200" dirty="0"/>
              <a:t>bone</a:t>
            </a:r>
          </a:p>
          <a:p>
            <a:r>
              <a:rPr lang="en-US" dirty="0"/>
              <a:t>Cuneiform</a:t>
            </a:r>
          </a:p>
          <a:p>
            <a:r>
              <a:rPr lang="en-US" dirty="0"/>
              <a:t>Capitation</a:t>
            </a:r>
          </a:p>
          <a:p>
            <a:r>
              <a:rPr lang="en-US" dirty="0"/>
              <a:t>Navicular</a:t>
            </a:r>
          </a:p>
          <a:p>
            <a:r>
              <a:rPr lang="en-US" dirty="0">
                <a:solidFill>
                  <a:srgbClr val="FF0000"/>
                </a:solidFill>
              </a:rPr>
              <a:t>Cuboid</a:t>
            </a:r>
          </a:p>
          <a:p>
            <a:r>
              <a:rPr lang="en-US" dirty="0"/>
              <a:t>Hamate</a:t>
            </a:r>
          </a:p>
        </p:txBody>
      </p:sp>
      <p:pic>
        <p:nvPicPr>
          <p:cNvPr id="5" name="object 4">
            <a:extLst>
              <a:ext uri="{FF2B5EF4-FFF2-40B4-BE49-F238E27FC236}">
                <a16:creationId xmlns:a16="http://schemas.microsoft.com/office/drawing/2014/main" id="{07010323-66F8-CA43-8478-F8A2F1B7F417}"/>
              </a:ext>
            </a:extLst>
          </p:cNvPr>
          <p:cNvPicPr>
            <a:picLocks noGrp="1"/>
          </p:cNvPicPr>
          <p:nvPr>
            <p:ph sz="half" idx="2"/>
          </p:nvPr>
        </p:nvPicPr>
        <p:blipFill rotWithShape="1">
          <a:blip r:embed="rId2" cstate="print"/>
          <a:srcRect r="3972"/>
          <a:stretch/>
        </p:blipFill>
        <p:spPr>
          <a:xfrm>
            <a:off x="5150538" y="1305026"/>
            <a:ext cx="1967244" cy="4422386"/>
          </a:xfrm>
          <a:prstGeom prst="rect">
            <a:avLst/>
          </a:prstGeom>
        </p:spPr>
      </p:pic>
      <p:sp>
        <p:nvSpPr>
          <p:cNvPr id="6" name="TextBox 5">
            <a:extLst>
              <a:ext uri="{FF2B5EF4-FFF2-40B4-BE49-F238E27FC236}">
                <a16:creationId xmlns:a16="http://schemas.microsoft.com/office/drawing/2014/main" id="{F69B2132-11F6-C4CA-9CEC-5357E91FE87C}"/>
              </a:ext>
            </a:extLst>
          </p:cNvPr>
          <p:cNvSpPr txBox="1"/>
          <p:nvPr/>
        </p:nvSpPr>
        <p:spPr>
          <a:xfrm>
            <a:off x="5150536" y="5807632"/>
            <a:ext cx="1967245" cy="338554"/>
          </a:xfrm>
          <a:prstGeom prst="rect">
            <a:avLst/>
          </a:prstGeom>
          <a:noFill/>
        </p:spPr>
        <p:txBody>
          <a:bodyPr wrap="square" rtlCol="0">
            <a:spAutoFit/>
          </a:bodyPr>
          <a:lstStyle/>
          <a:p>
            <a:pPr algn="ctr"/>
            <a:r>
              <a:rPr lang="en-US" sz="1600" dirty="0"/>
              <a:t>Not the same picture</a:t>
            </a:r>
          </a:p>
        </p:txBody>
      </p:sp>
      <p:sp>
        <p:nvSpPr>
          <p:cNvPr id="7" name="TextBox 6">
            <a:extLst>
              <a:ext uri="{FF2B5EF4-FFF2-40B4-BE49-F238E27FC236}">
                <a16:creationId xmlns:a16="http://schemas.microsoft.com/office/drawing/2014/main" id="{E9A379BD-5EDB-3B1A-5FC9-792B11D08CE3}"/>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4" name="Content Placeholder 2">
            <a:extLst>
              <a:ext uri="{FF2B5EF4-FFF2-40B4-BE49-F238E27FC236}">
                <a16:creationId xmlns:a16="http://schemas.microsoft.com/office/drawing/2014/main" id="{2814EE20-8064-FC2A-1DC6-2519038A44D3}"/>
              </a:ext>
            </a:extLst>
          </p:cNvPr>
          <p:cNvSpPr txBox="1">
            <a:spLocks/>
          </p:cNvSpPr>
          <p:nvPr/>
        </p:nvSpPr>
        <p:spPr>
          <a:xfrm>
            <a:off x="7178167" y="1305026"/>
            <a:ext cx="4175633" cy="4871938"/>
          </a:xfrm>
          <a:prstGeom prst="rect">
            <a:avLst/>
          </a:prstGeom>
          <a:ln>
            <a:solidFill>
              <a:schemeClr val="tx1"/>
            </a:solidFill>
          </a:ln>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lphaLcPeriod"/>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j-lt"/>
              <a:buNone/>
            </a:pPr>
            <a:r>
              <a:rPr lang="en-US" sz="3200" dirty="0"/>
              <a:t>What is the name</a:t>
            </a:r>
            <a:r>
              <a:rPr lang="en-US" sz="3200" spc="-65" dirty="0"/>
              <a:t> </a:t>
            </a:r>
            <a:r>
              <a:rPr lang="en-US" sz="3200" spc="-5" dirty="0"/>
              <a:t>of</a:t>
            </a:r>
            <a:r>
              <a:rPr lang="en-US" sz="3200" dirty="0"/>
              <a:t> these</a:t>
            </a:r>
            <a:r>
              <a:rPr lang="en-US" sz="3200" spc="-40" dirty="0"/>
              <a:t> </a:t>
            </a:r>
            <a:r>
              <a:rPr lang="en-US" sz="3200" dirty="0"/>
              <a:t>bones</a:t>
            </a:r>
          </a:p>
          <a:p>
            <a:pPr>
              <a:buFont typeface="+mj-lt"/>
              <a:buAutoNum type="arabicPeriod"/>
            </a:pPr>
            <a:r>
              <a:rPr lang="en-US" dirty="0"/>
              <a:t>Cuboid</a:t>
            </a:r>
          </a:p>
          <a:p>
            <a:pPr>
              <a:buFont typeface="+mj-lt"/>
              <a:buAutoNum type="arabicPeriod"/>
            </a:pPr>
            <a:r>
              <a:rPr lang="en-US" dirty="0"/>
              <a:t>Navicular bone</a:t>
            </a:r>
          </a:p>
          <a:p>
            <a:pPr marL="0" indent="0">
              <a:buFont typeface="+mj-lt"/>
              <a:buNone/>
            </a:pPr>
            <a:endParaRPr lang="en-US" sz="3200" dirty="0"/>
          </a:p>
        </p:txBody>
      </p:sp>
      <p:pic>
        <p:nvPicPr>
          <p:cNvPr id="8" name="object 3">
            <a:extLst>
              <a:ext uri="{FF2B5EF4-FFF2-40B4-BE49-F238E27FC236}">
                <a16:creationId xmlns:a16="http://schemas.microsoft.com/office/drawing/2014/main" id="{6C1DDBFF-2F80-CFDB-9AA5-E03C0B5D803E}"/>
              </a:ext>
            </a:extLst>
          </p:cNvPr>
          <p:cNvPicPr>
            <a:picLocks/>
          </p:cNvPicPr>
          <p:nvPr/>
        </p:nvPicPr>
        <p:blipFill rotWithShape="1">
          <a:blip r:embed="rId3" cstate="print"/>
          <a:srcRect t="3346" r="7805" b="10206"/>
          <a:stretch/>
        </p:blipFill>
        <p:spPr>
          <a:xfrm>
            <a:off x="7832122" y="3740995"/>
            <a:ext cx="2867722" cy="1978444"/>
          </a:xfrm>
          <a:prstGeom prst="rect">
            <a:avLst/>
          </a:prstGeom>
        </p:spPr>
      </p:pic>
      <p:sp>
        <p:nvSpPr>
          <p:cNvPr id="9" name="Rectangle 8">
            <a:extLst>
              <a:ext uri="{FF2B5EF4-FFF2-40B4-BE49-F238E27FC236}">
                <a16:creationId xmlns:a16="http://schemas.microsoft.com/office/drawing/2014/main" id="{31485055-791A-D539-15C2-6EE4C3A0A1D6}"/>
              </a:ext>
            </a:extLst>
          </p:cNvPr>
          <p:cNvSpPr/>
          <p:nvPr/>
        </p:nvSpPr>
        <p:spPr>
          <a:xfrm>
            <a:off x="838200" y="1305026"/>
            <a:ext cx="6279583" cy="48719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0393573"/>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0E4939-A9AB-35A1-EB3F-878C1360FF0C}"/>
              </a:ext>
            </a:extLst>
          </p:cNvPr>
          <p:cNvSpPr>
            <a:spLocks noGrp="1"/>
          </p:cNvSpPr>
          <p:nvPr>
            <p:ph type="title"/>
          </p:nvPr>
        </p:nvSpPr>
        <p:spPr>
          <a:xfrm>
            <a:off x="849549" y="369493"/>
            <a:ext cx="10515600" cy="762339"/>
          </a:xfrm>
        </p:spPr>
        <p:txBody>
          <a:bodyPr/>
          <a:lstStyle/>
          <a:p>
            <a:r>
              <a:rPr lang="en-US" dirty="0"/>
              <a:t>Anatomy question</a:t>
            </a:r>
          </a:p>
        </p:txBody>
      </p:sp>
      <p:sp>
        <p:nvSpPr>
          <p:cNvPr id="7" name="Content Placeholder 6">
            <a:extLst>
              <a:ext uri="{FF2B5EF4-FFF2-40B4-BE49-F238E27FC236}">
                <a16:creationId xmlns:a16="http://schemas.microsoft.com/office/drawing/2014/main" id="{F5A65E64-0B9A-792D-1E48-BA66F6217404}"/>
              </a:ext>
            </a:extLst>
          </p:cNvPr>
          <p:cNvSpPr>
            <a:spLocks noGrp="1"/>
          </p:cNvSpPr>
          <p:nvPr>
            <p:ph idx="1"/>
          </p:nvPr>
        </p:nvSpPr>
        <p:spPr/>
        <p:txBody>
          <a:bodyPr/>
          <a:lstStyle/>
          <a:p>
            <a:r>
              <a:rPr lang="en-US" dirty="0"/>
              <a:t>Name of the muscle</a:t>
            </a:r>
          </a:p>
          <a:p>
            <a:pPr lvl="1"/>
            <a:r>
              <a:rPr lang="en-US" dirty="0"/>
              <a:t>Adductor hallucis</a:t>
            </a:r>
          </a:p>
        </p:txBody>
      </p:sp>
      <p:sp>
        <p:nvSpPr>
          <p:cNvPr id="5" name="TextBox 4">
            <a:extLst>
              <a:ext uri="{FF2B5EF4-FFF2-40B4-BE49-F238E27FC236}">
                <a16:creationId xmlns:a16="http://schemas.microsoft.com/office/drawing/2014/main" id="{26A8DCF4-C7C3-993F-4BEE-20A71E502534}"/>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8" name="Content Placeholder 5" descr="Diagram&#10;&#10;Description automatically generated">
            <a:extLst>
              <a:ext uri="{FF2B5EF4-FFF2-40B4-BE49-F238E27FC236}">
                <a16:creationId xmlns:a16="http://schemas.microsoft.com/office/drawing/2014/main" id="{EC675253-DCE5-6D63-6EFB-AF83A2D283E2}"/>
              </a:ext>
            </a:extLst>
          </p:cNvPr>
          <p:cNvPicPr>
            <a:picLocks noChangeAspect="1"/>
          </p:cNvPicPr>
          <p:nvPr/>
        </p:nvPicPr>
        <p:blipFill rotWithShape="1">
          <a:blip r:embed="rId2">
            <a:extLst>
              <a:ext uri="{28A0092B-C50C-407E-A947-70E740481C1C}">
                <a14:useLocalDpi xmlns:a14="http://schemas.microsoft.com/office/drawing/2010/main" val="0"/>
              </a:ext>
            </a:extLst>
          </a:blip>
          <a:srcRect l="3773" t="2470" r="9311" b="12114"/>
          <a:stretch/>
        </p:blipFill>
        <p:spPr>
          <a:xfrm>
            <a:off x="7705928" y="1268082"/>
            <a:ext cx="3647872" cy="3579779"/>
          </a:xfrm>
          <a:prstGeom prst="rect">
            <a:avLst/>
          </a:prstGeom>
          <a:ln>
            <a:noFill/>
          </a:ln>
          <a:effectLst>
            <a:outerShdw blurRad="292100" dist="139700" dir="2700000" algn="tl" rotWithShape="0">
              <a:srgbClr val="333333">
                <a:alpha val="65000"/>
              </a:srgbClr>
            </a:outerShdw>
          </a:effectLst>
        </p:spPr>
      </p:pic>
      <p:pic>
        <p:nvPicPr>
          <p:cNvPr id="2050" name="Picture 2" descr="Adductor Hallucis | Rehab My Patient">
            <a:extLst>
              <a:ext uri="{FF2B5EF4-FFF2-40B4-BE49-F238E27FC236}">
                <a16:creationId xmlns:a16="http://schemas.microsoft.com/office/drawing/2014/main" id="{102233A2-DE67-3967-7857-43CD973510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83"/>
          <a:stretch/>
        </p:blipFill>
        <p:spPr bwMode="auto">
          <a:xfrm>
            <a:off x="849549" y="2295729"/>
            <a:ext cx="3669913" cy="3362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227242"/>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E9D190-13D2-3F59-AA92-E12FD3FF31E9}"/>
              </a:ext>
            </a:extLst>
          </p:cNvPr>
          <p:cNvSpPr>
            <a:spLocks noGrp="1"/>
          </p:cNvSpPr>
          <p:nvPr>
            <p:ph type="title"/>
          </p:nvPr>
        </p:nvSpPr>
        <p:spPr/>
        <p:txBody>
          <a:bodyPr/>
          <a:lstStyle/>
          <a:p>
            <a:r>
              <a:rPr lang="en-US" dirty="0"/>
              <a:t>Talus fractures</a:t>
            </a:r>
          </a:p>
        </p:txBody>
      </p:sp>
      <p:sp>
        <p:nvSpPr>
          <p:cNvPr id="5" name="Content Placeholder 4">
            <a:extLst>
              <a:ext uri="{FF2B5EF4-FFF2-40B4-BE49-F238E27FC236}">
                <a16:creationId xmlns:a16="http://schemas.microsoft.com/office/drawing/2014/main" id="{2C67EAB4-E262-AEE2-C03B-0F58AEF12919}"/>
              </a:ext>
            </a:extLst>
          </p:cNvPr>
          <p:cNvSpPr>
            <a:spLocks noGrp="1"/>
          </p:cNvSpPr>
          <p:nvPr>
            <p:ph idx="1"/>
          </p:nvPr>
        </p:nvSpPr>
        <p:spPr/>
        <p:txBody>
          <a:bodyPr>
            <a:normAutofit/>
          </a:bodyPr>
          <a:lstStyle/>
          <a:p>
            <a:r>
              <a:rPr lang="en-US" b="1" dirty="0"/>
              <a:t>Epidemiology</a:t>
            </a:r>
            <a:r>
              <a:rPr lang="en-US" dirty="0"/>
              <a:t>:</a:t>
            </a:r>
            <a:r>
              <a:rPr lang="en-US" b="1" dirty="0"/>
              <a:t> </a:t>
            </a:r>
            <a:r>
              <a:rPr lang="en-US" altLang="ar-JO" dirty="0"/>
              <a:t>Rare, due to considerable power needed</a:t>
            </a:r>
            <a:endParaRPr lang="en-US" b="1" dirty="0"/>
          </a:p>
          <a:p>
            <a:r>
              <a:rPr lang="en-US" b="1" dirty="0"/>
              <a:t>Etiology</a:t>
            </a:r>
          </a:p>
          <a:p>
            <a:pPr lvl="1"/>
            <a:r>
              <a:rPr lang="en-US" dirty="0"/>
              <a:t>High energy trauma: fall from a height, motor vehicle collision</a:t>
            </a:r>
          </a:p>
          <a:p>
            <a:pPr lvl="1"/>
            <a:r>
              <a:rPr lang="en-US" dirty="0"/>
              <a:t>Axial loading: sports injuries (esp. snowboarder's ankle)</a:t>
            </a:r>
          </a:p>
          <a:p>
            <a:r>
              <a:rPr lang="en-US" b="1" dirty="0"/>
              <a:t>Imaging</a:t>
            </a:r>
          </a:p>
          <a:p>
            <a:pPr lvl="1"/>
            <a:r>
              <a:rPr lang="en-US" dirty="0"/>
              <a:t>Plain x-ray series </a:t>
            </a:r>
          </a:p>
          <a:p>
            <a:pPr lvl="2"/>
            <a:r>
              <a:rPr lang="en-US" sz="2200" dirty="0"/>
              <a:t>AP, lateral, and mortise views of the ankle</a:t>
            </a:r>
          </a:p>
          <a:p>
            <a:pPr lvl="2"/>
            <a:r>
              <a:rPr lang="en-US" sz="2200" dirty="0"/>
              <a:t>AP, lateral, and oblique views of the foot</a:t>
            </a:r>
          </a:p>
          <a:p>
            <a:pPr lvl="2"/>
            <a:r>
              <a:rPr lang="en-US" sz="2200" dirty="0" err="1"/>
              <a:t>Canale</a:t>
            </a:r>
            <a:r>
              <a:rPr lang="en-US" sz="2200" dirty="0"/>
              <a:t> view: used when there is a high suspicion of talar neck fractures or if CT imaging is unavailable</a:t>
            </a:r>
          </a:p>
          <a:p>
            <a:pPr lvl="1"/>
            <a:r>
              <a:rPr lang="en-US" dirty="0"/>
              <a:t>CT scan (confirmatory test): used to assess articular involvement and characterize fracture</a:t>
            </a:r>
          </a:p>
        </p:txBody>
      </p:sp>
    </p:spTree>
    <p:extLst>
      <p:ext uri="{BB962C8B-B14F-4D97-AF65-F5344CB8AC3E}">
        <p14:creationId xmlns:p14="http://schemas.microsoft.com/office/powerpoint/2010/main" val="1234961962"/>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C:\Users\Toshiba\Downloads\maxresdefault.jpg">
            <a:extLst>
              <a:ext uri="{FF2B5EF4-FFF2-40B4-BE49-F238E27FC236}">
                <a16:creationId xmlns:a16="http://schemas.microsoft.com/office/drawing/2014/main" id="{E7FAED79-A689-3574-2638-AF683A9E11F6}"/>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80975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87959"/>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bg>
      <p:bgPr>
        <a:solidFill>
          <a:srgbClr val="0B0C0B"/>
        </a:solidFill>
        <a:effectLst/>
      </p:bgPr>
    </p:bg>
    <p:spTree>
      <p:nvGrpSpPr>
        <p:cNvPr id="1" name=""/>
        <p:cNvGrpSpPr/>
        <p:nvPr/>
      </p:nvGrpSpPr>
      <p:grpSpPr>
        <a:xfrm>
          <a:off x="0" y="0"/>
          <a:ext cx="0" cy="0"/>
          <a:chOff x="0" y="0"/>
          <a:chExt cx="0" cy="0"/>
        </a:xfrm>
      </p:grpSpPr>
      <p:pic>
        <p:nvPicPr>
          <p:cNvPr id="2" name="Picture 2" descr="C:\Users\Toshiba\Downloads\Figure-2-X-rays-Normal-vs-Displaced-Talar-Body-fracture.png">
            <a:extLst>
              <a:ext uri="{FF2B5EF4-FFF2-40B4-BE49-F238E27FC236}">
                <a16:creationId xmlns:a16="http://schemas.microsoft.com/office/drawing/2014/main" id="{01CF1E97-21E9-50F8-54C1-E05F7E7B9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6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17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A3E71-6173-1008-57C9-571DBD2A2969}"/>
              </a:ext>
            </a:extLst>
          </p:cNvPr>
          <p:cNvSpPr>
            <a:spLocks noGrp="1"/>
          </p:cNvSpPr>
          <p:nvPr>
            <p:ph type="title"/>
          </p:nvPr>
        </p:nvSpPr>
        <p:spPr/>
        <p:txBody>
          <a:bodyPr/>
          <a:lstStyle/>
          <a:p>
            <a:r>
              <a:rPr lang="en-US" dirty="0"/>
              <a:t>Nerve injuries principles</a:t>
            </a:r>
          </a:p>
        </p:txBody>
      </p:sp>
      <p:graphicFrame>
        <p:nvGraphicFramePr>
          <p:cNvPr id="6" name="Table 6">
            <a:extLst>
              <a:ext uri="{FF2B5EF4-FFF2-40B4-BE49-F238E27FC236}">
                <a16:creationId xmlns:a16="http://schemas.microsoft.com/office/drawing/2014/main" id="{D67F6101-6AA7-57A6-65CB-51D6B5920568}"/>
              </a:ext>
            </a:extLst>
          </p:cNvPr>
          <p:cNvGraphicFramePr>
            <a:graphicFrameLocks noGrp="1"/>
          </p:cNvGraphicFramePr>
          <p:nvPr>
            <p:ph idx="1"/>
            <p:extLst>
              <p:ext uri="{D42A27DB-BD31-4B8C-83A1-F6EECF244321}">
                <p14:modId xmlns:p14="http://schemas.microsoft.com/office/powerpoint/2010/main" val="3146899729"/>
              </p:ext>
            </p:extLst>
          </p:nvPr>
        </p:nvGraphicFramePr>
        <p:xfrm>
          <a:off x="838200" y="1184434"/>
          <a:ext cx="10515599" cy="5059680"/>
        </p:xfrm>
        <a:graphic>
          <a:graphicData uri="http://schemas.openxmlformats.org/drawingml/2006/table">
            <a:tbl>
              <a:tblPr firstRow="1" bandRow="1">
                <a:tableStyleId>{F5AB1C69-6EDB-4FF4-983F-18BD219EF322}</a:tableStyleId>
              </a:tblPr>
              <a:tblGrid>
                <a:gridCol w="2082282">
                  <a:extLst>
                    <a:ext uri="{9D8B030D-6E8A-4147-A177-3AD203B41FA5}">
                      <a16:colId xmlns:a16="http://schemas.microsoft.com/office/drawing/2014/main" val="511997425"/>
                    </a:ext>
                  </a:extLst>
                </a:gridCol>
                <a:gridCol w="2680477">
                  <a:extLst>
                    <a:ext uri="{9D8B030D-6E8A-4147-A177-3AD203B41FA5}">
                      <a16:colId xmlns:a16="http://schemas.microsoft.com/office/drawing/2014/main" val="2900737487"/>
                    </a:ext>
                  </a:extLst>
                </a:gridCol>
                <a:gridCol w="2876420">
                  <a:extLst>
                    <a:ext uri="{9D8B030D-6E8A-4147-A177-3AD203B41FA5}">
                      <a16:colId xmlns:a16="http://schemas.microsoft.com/office/drawing/2014/main" val="4269871235"/>
                    </a:ext>
                  </a:extLst>
                </a:gridCol>
                <a:gridCol w="2876420">
                  <a:extLst>
                    <a:ext uri="{9D8B030D-6E8A-4147-A177-3AD203B41FA5}">
                      <a16:colId xmlns:a16="http://schemas.microsoft.com/office/drawing/2014/main" val="4273008729"/>
                    </a:ext>
                  </a:extLst>
                </a:gridCol>
              </a:tblGrid>
              <a:tr h="370840">
                <a:tc>
                  <a:txBody>
                    <a:bodyPr/>
                    <a:lstStyle/>
                    <a:p>
                      <a:pPr algn="ctr"/>
                      <a:endParaRPr lang="en-US" sz="2400" dirty="0"/>
                    </a:p>
                  </a:txBody>
                  <a:tcPr anchor="ctr"/>
                </a:tc>
                <a:tc>
                  <a:txBody>
                    <a:bodyPr/>
                    <a:lstStyle/>
                    <a:p>
                      <a:pPr algn="ctr"/>
                      <a:r>
                        <a:rPr lang="en-US" sz="2400" dirty="0"/>
                        <a:t>Neurapraxia</a:t>
                      </a:r>
                    </a:p>
                  </a:txBody>
                  <a:tcPr anchor="ctr"/>
                </a:tc>
                <a:tc>
                  <a:txBody>
                    <a:bodyPr/>
                    <a:lstStyle/>
                    <a:p>
                      <a:pPr algn="ctr"/>
                      <a:r>
                        <a:rPr lang="en-US" sz="2400" dirty="0"/>
                        <a:t>Axonotmesis</a:t>
                      </a:r>
                    </a:p>
                  </a:txBody>
                  <a:tcPr anchor="ctr"/>
                </a:tc>
                <a:tc>
                  <a:txBody>
                    <a:bodyPr/>
                    <a:lstStyle/>
                    <a:p>
                      <a:pPr algn="ctr"/>
                      <a:r>
                        <a:rPr lang="en-US" sz="2400" dirty="0"/>
                        <a:t>Neurotmesis</a:t>
                      </a:r>
                    </a:p>
                  </a:txBody>
                  <a:tcPr anchor="ctr"/>
                </a:tc>
                <a:extLst>
                  <a:ext uri="{0D108BD9-81ED-4DB2-BD59-A6C34878D82A}">
                    <a16:rowId xmlns:a16="http://schemas.microsoft.com/office/drawing/2014/main" val="2537976072"/>
                  </a:ext>
                </a:extLst>
              </a:tr>
              <a:tr h="370840">
                <a:tc>
                  <a:txBody>
                    <a:bodyPr/>
                    <a:lstStyle/>
                    <a:p>
                      <a:pPr algn="ctr"/>
                      <a:r>
                        <a:rPr lang="en-US" sz="2000" dirty="0"/>
                        <a:t>Pathophysiology</a:t>
                      </a:r>
                    </a:p>
                  </a:txBody>
                  <a:tcPr anchor="ctr"/>
                </a:tc>
                <a:tc>
                  <a:txBody>
                    <a:bodyPr/>
                    <a:lstStyle/>
                    <a:p>
                      <a:pPr algn="ctr"/>
                      <a:r>
                        <a:rPr lang="en-US" sz="1800" dirty="0"/>
                        <a:t>focal temporary demyelination of the axon</a:t>
                      </a:r>
                    </a:p>
                  </a:txBody>
                  <a:tcPr anchor="ctr"/>
                </a:tc>
                <a:tc>
                  <a:txBody>
                    <a:bodyPr/>
                    <a:lstStyle/>
                    <a:p>
                      <a:pPr algn="ctr"/>
                      <a:r>
                        <a:rPr lang="en-US" sz="1800" dirty="0"/>
                        <a:t>Axon and myelin sheath disruption leads to focal conduction block </a:t>
                      </a:r>
                    </a:p>
                  </a:txBody>
                  <a:tcPr anchor="ctr"/>
                </a:tc>
                <a:tc>
                  <a:txBody>
                    <a:bodyPr/>
                    <a:lstStyle/>
                    <a:p>
                      <a:pPr algn="ctr"/>
                      <a:r>
                        <a:rPr lang="en-US" sz="1800" dirty="0"/>
                        <a:t>All connective tissues disrupted</a:t>
                      </a:r>
                    </a:p>
                  </a:txBody>
                  <a:tcPr anchor="ctr"/>
                </a:tc>
                <a:extLst>
                  <a:ext uri="{0D108BD9-81ED-4DB2-BD59-A6C34878D82A}">
                    <a16:rowId xmlns:a16="http://schemas.microsoft.com/office/drawing/2014/main" val="580609193"/>
                  </a:ext>
                </a:extLst>
              </a:tr>
              <a:tr h="370840">
                <a:tc>
                  <a:txBody>
                    <a:bodyPr/>
                    <a:lstStyle/>
                    <a:p>
                      <a:pPr algn="ctr"/>
                      <a:r>
                        <a:rPr lang="en-US" sz="2000" dirty="0"/>
                        <a:t>Wallerian degeneration</a:t>
                      </a:r>
                    </a:p>
                  </a:txBody>
                  <a:tcPr anchor="ctr"/>
                </a:tc>
                <a:tc>
                  <a:txBody>
                    <a:bodyPr/>
                    <a:lstStyle/>
                    <a:p>
                      <a:pPr algn="ctr"/>
                      <a:r>
                        <a:rPr lang="en-US" sz="2000" dirty="0"/>
                        <a:t>No Wallerian degeneration</a:t>
                      </a:r>
                    </a:p>
                  </a:txBody>
                  <a:tcPr anchor="ctr"/>
                </a:tc>
                <a:tc>
                  <a:txBody>
                    <a:bodyPr/>
                    <a:lstStyle/>
                    <a:p>
                      <a:pPr algn="ctr"/>
                      <a:r>
                        <a:rPr lang="en-US" sz="2000" dirty="0"/>
                        <a:t>Wallerian degeneration</a:t>
                      </a:r>
                    </a:p>
                  </a:txBody>
                  <a:tcPr anchor="ctr"/>
                </a:tc>
                <a:tc>
                  <a:txBody>
                    <a:bodyPr/>
                    <a:lstStyle/>
                    <a:p>
                      <a:pPr algn="ctr"/>
                      <a:r>
                        <a:rPr lang="en-US" sz="2000" dirty="0"/>
                        <a:t>Wallerian degeneration</a:t>
                      </a:r>
                    </a:p>
                  </a:txBody>
                  <a:tcPr anchor="ctr"/>
                </a:tc>
                <a:extLst>
                  <a:ext uri="{0D108BD9-81ED-4DB2-BD59-A6C34878D82A}">
                    <a16:rowId xmlns:a16="http://schemas.microsoft.com/office/drawing/2014/main" val="3256906035"/>
                  </a:ext>
                </a:extLst>
              </a:tr>
              <a:tr h="370840">
                <a:tc>
                  <a:txBody>
                    <a:bodyPr/>
                    <a:lstStyle/>
                    <a:p>
                      <a:pPr algn="ctr"/>
                      <a:endParaRPr lang="en-US" sz="2000" dirty="0"/>
                    </a:p>
                  </a:txBody>
                  <a:tcPr anchor="ctr"/>
                </a:tc>
                <a:tc>
                  <a:txBody>
                    <a:bodyPr/>
                    <a:lstStyle/>
                    <a:p>
                      <a:pPr algn="ctr"/>
                      <a:r>
                        <a:rPr lang="en-US" sz="2000" dirty="0"/>
                        <a:t>Axon remains intact</a:t>
                      </a:r>
                    </a:p>
                  </a:txBody>
                  <a:tcPr anchor="ctr"/>
                </a:tc>
                <a:tc>
                  <a:txBody>
                    <a:bodyPr/>
                    <a:lstStyle/>
                    <a:p>
                      <a:pPr algn="ctr"/>
                      <a:r>
                        <a:rPr lang="en-US" sz="2000" dirty="0"/>
                        <a:t>Endoneurium disrupted</a:t>
                      </a:r>
                    </a:p>
                  </a:txBody>
                  <a:tcPr anchor="ctr"/>
                </a:tc>
                <a:tc>
                  <a:txBody>
                    <a:bodyPr/>
                    <a:lstStyle/>
                    <a:p>
                      <a:pPr algn="ctr"/>
                      <a:r>
                        <a:rPr lang="en-US" sz="2000" dirty="0"/>
                        <a:t>All three layers disrupted</a:t>
                      </a:r>
                    </a:p>
                  </a:txBody>
                  <a:tcPr anchor="ctr"/>
                </a:tc>
                <a:extLst>
                  <a:ext uri="{0D108BD9-81ED-4DB2-BD59-A6C34878D82A}">
                    <a16:rowId xmlns:a16="http://schemas.microsoft.com/office/drawing/2014/main" val="78216385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NCS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No fibrillation</a:t>
                      </a:r>
                    </a:p>
                  </a:txBody>
                  <a:tcPr anchor="ctr"/>
                </a:tc>
                <a:tc gridSpan="2">
                  <a:txBody>
                    <a:bodyPr/>
                    <a:lstStyle/>
                    <a:p>
                      <a:pPr algn="ctr"/>
                      <a:r>
                        <a:rPr lang="en-US" sz="2000" dirty="0"/>
                        <a:t>Fibrillations and positive sharp waves on EMG</a:t>
                      </a:r>
                    </a:p>
                  </a:txBody>
                  <a:tcPr anchor="ctr"/>
                </a:tc>
                <a:tc hMerge="1">
                  <a:txBody>
                    <a:bodyPr/>
                    <a:lstStyle/>
                    <a:p>
                      <a:pPr algn="ctr"/>
                      <a:endParaRPr lang="en-US" sz="2000" dirty="0"/>
                    </a:p>
                  </a:txBody>
                  <a:tcPr anchor="ctr"/>
                </a:tc>
                <a:extLst>
                  <a:ext uri="{0D108BD9-81ED-4DB2-BD59-A6C34878D82A}">
                    <a16:rowId xmlns:a16="http://schemas.microsoft.com/office/drawing/2014/main" val="113611380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Tinel’s sign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Negative</a:t>
                      </a:r>
                    </a:p>
                  </a:txBody>
                  <a:tcPr anchor="ctr"/>
                </a:tc>
                <a:tc>
                  <a:txBody>
                    <a:bodyPr/>
                    <a:lstStyle/>
                    <a:p>
                      <a:pPr algn="ctr"/>
                      <a:r>
                        <a:rPr lang="en-US" sz="2000" dirty="0"/>
                        <a:t>Positive</a:t>
                      </a:r>
                    </a:p>
                  </a:txBody>
                  <a:tcPr anchor="ctr"/>
                </a:tc>
                <a:tc>
                  <a:txBody>
                    <a:bodyPr/>
                    <a:lstStyle/>
                    <a:p>
                      <a:pPr algn="ctr"/>
                      <a:r>
                        <a:rPr lang="en-US" sz="2000" dirty="0"/>
                        <a:t>Positive</a:t>
                      </a:r>
                    </a:p>
                  </a:txBody>
                  <a:tcPr anchor="ctr"/>
                </a:tc>
                <a:extLst>
                  <a:ext uri="{0D108BD9-81ED-4DB2-BD59-A6C34878D82A}">
                    <a16:rowId xmlns:a16="http://schemas.microsoft.com/office/drawing/2014/main" val="1731866990"/>
                  </a:ext>
                </a:extLst>
              </a:tr>
              <a:tr h="370840">
                <a:tc>
                  <a:txBody>
                    <a:bodyPr/>
                    <a:lstStyle/>
                    <a:p>
                      <a:pPr algn="ctr"/>
                      <a:r>
                        <a:rPr lang="en-US" sz="2000" dirty="0"/>
                        <a:t>Prognosis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recovery is excellent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Unpredictable recover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No recovery unless surgical repair performed</a:t>
                      </a:r>
                    </a:p>
                  </a:txBody>
                  <a:tcPr anchor="ctr"/>
                </a:tc>
                <a:extLst>
                  <a:ext uri="{0D108BD9-81ED-4DB2-BD59-A6C34878D82A}">
                    <a16:rowId xmlns:a16="http://schemas.microsoft.com/office/drawing/2014/main" val="409567171"/>
                  </a:ext>
                </a:extLst>
              </a:tr>
              <a:tr h="304832">
                <a:tc>
                  <a:txBody>
                    <a:bodyPr/>
                    <a:lstStyle/>
                    <a:p>
                      <a:pPr algn="ctr"/>
                      <a:r>
                        <a:rPr lang="en-US" sz="2000" dirty="0"/>
                        <a:t>Examples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Saturday night palsy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After closed fractures and dislocations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Occurs in open wounds</a:t>
                      </a:r>
                    </a:p>
                  </a:txBody>
                  <a:tcPr anchor="ctr"/>
                </a:tc>
                <a:extLst>
                  <a:ext uri="{0D108BD9-81ED-4DB2-BD59-A6C34878D82A}">
                    <a16:rowId xmlns:a16="http://schemas.microsoft.com/office/drawing/2014/main" val="2335980493"/>
                  </a:ext>
                </a:extLst>
              </a:tr>
              <a:tr h="304832">
                <a:tc>
                  <a:txBody>
                    <a:bodyPr/>
                    <a:lstStyle/>
                    <a:p>
                      <a:pPr algn="ctr"/>
                      <a:r>
                        <a:rPr lang="en-US" sz="2000" dirty="0"/>
                        <a:t>Energy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Low energy injuries</a:t>
                      </a: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High energy injuries</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extLst>
                  <a:ext uri="{0D108BD9-81ED-4DB2-BD59-A6C34878D82A}">
                    <a16:rowId xmlns:a16="http://schemas.microsoft.com/office/drawing/2014/main" val="1424880501"/>
                  </a:ext>
                </a:extLst>
              </a:tr>
            </a:tbl>
          </a:graphicData>
        </a:graphic>
      </p:graphicFrame>
    </p:spTree>
    <p:extLst>
      <p:ext uri="{BB962C8B-B14F-4D97-AF65-F5344CB8AC3E}">
        <p14:creationId xmlns:p14="http://schemas.microsoft.com/office/powerpoint/2010/main" val="3692928676"/>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473E-73C1-CAAD-9782-205F00C32B2F}"/>
              </a:ext>
            </a:extLst>
          </p:cNvPr>
          <p:cNvSpPr>
            <a:spLocks noGrp="1"/>
          </p:cNvSpPr>
          <p:nvPr>
            <p:ph type="title"/>
          </p:nvPr>
        </p:nvSpPr>
        <p:spPr/>
        <p:txBody>
          <a:bodyPr/>
          <a:lstStyle/>
          <a:p>
            <a:r>
              <a:rPr lang="en-US" dirty="0"/>
              <a:t>Management</a:t>
            </a:r>
          </a:p>
        </p:txBody>
      </p:sp>
      <p:sp>
        <p:nvSpPr>
          <p:cNvPr id="4" name="Content Placeholder 3">
            <a:extLst>
              <a:ext uri="{FF2B5EF4-FFF2-40B4-BE49-F238E27FC236}">
                <a16:creationId xmlns:a16="http://schemas.microsoft.com/office/drawing/2014/main" id="{2445AA4C-E243-4C6A-013C-DEE46F4CA7F7}"/>
              </a:ext>
            </a:extLst>
          </p:cNvPr>
          <p:cNvSpPr>
            <a:spLocks noGrp="1"/>
          </p:cNvSpPr>
          <p:nvPr>
            <p:ph sz="half" idx="2"/>
          </p:nvPr>
        </p:nvSpPr>
        <p:spPr/>
        <p:txBody>
          <a:bodyPr/>
          <a:lstStyle/>
          <a:p>
            <a:r>
              <a:rPr lang="en-US" altLang="ar-JO" sz="2600" b="1" dirty="0"/>
              <a:t>Complications</a:t>
            </a:r>
          </a:p>
          <a:p>
            <a:pPr lvl="1"/>
            <a:r>
              <a:rPr lang="en-US" sz="2200" dirty="0"/>
              <a:t>Avascular necrosis.</a:t>
            </a:r>
          </a:p>
          <a:p>
            <a:pPr lvl="1"/>
            <a:r>
              <a:rPr lang="en-US" sz="2200" dirty="0"/>
              <a:t>Joint stiffness</a:t>
            </a:r>
          </a:p>
          <a:p>
            <a:pPr lvl="1"/>
            <a:r>
              <a:rPr lang="en-US" sz="2200" dirty="0"/>
              <a:t>Osteoarthritis</a:t>
            </a:r>
          </a:p>
          <a:p>
            <a:pPr lvl="1"/>
            <a:endParaRPr lang="en-US" dirty="0"/>
          </a:p>
        </p:txBody>
      </p:sp>
      <p:sp>
        <p:nvSpPr>
          <p:cNvPr id="3" name="Content Placeholder 2">
            <a:extLst>
              <a:ext uri="{FF2B5EF4-FFF2-40B4-BE49-F238E27FC236}">
                <a16:creationId xmlns:a16="http://schemas.microsoft.com/office/drawing/2014/main" id="{3AB2B045-74D3-C555-A073-D77A95DFF680}"/>
              </a:ext>
            </a:extLst>
          </p:cNvPr>
          <p:cNvSpPr>
            <a:spLocks noGrp="1"/>
          </p:cNvSpPr>
          <p:nvPr>
            <p:ph idx="1"/>
          </p:nvPr>
        </p:nvSpPr>
        <p:spPr>
          <a:xfrm>
            <a:off x="838198" y="1305025"/>
            <a:ext cx="6920345" cy="5077113"/>
          </a:xfrm>
        </p:spPr>
        <p:txBody>
          <a:bodyPr>
            <a:normAutofit fontScale="92500" lnSpcReduction="10000"/>
          </a:bodyPr>
          <a:lstStyle/>
          <a:p>
            <a:r>
              <a:rPr lang="en-US" b="1" dirty="0"/>
              <a:t>Conservative</a:t>
            </a:r>
          </a:p>
          <a:p>
            <a:pPr lvl="1"/>
            <a:r>
              <a:rPr lang="en-US" dirty="0"/>
              <a:t>Technique: non-weight-bearing, short leg cast usually for 6–8 weeks (talar neck fractures up to 12 weeks)</a:t>
            </a:r>
          </a:p>
          <a:p>
            <a:pPr lvl="1"/>
            <a:r>
              <a:rPr lang="en-US" dirty="0"/>
              <a:t>Indications: stable or nondisplaced fractures</a:t>
            </a:r>
          </a:p>
          <a:p>
            <a:pPr lvl="1"/>
            <a:r>
              <a:rPr lang="en-US" dirty="0"/>
              <a:t>Other</a:t>
            </a:r>
          </a:p>
          <a:p>
            <a:pPr lvl="2"/>
            <a:r>
              <a:rPr lang="en-US" sz="2200" dirty="0"/>
              <a:t>Pain management (NSAIDs, opioids, local anesthetics)</a:t>
            </a:r>
          </a:p>
          <a:p>
            <a:pPr lvl="2"/>
            <a:r>
              <a:rPr lang="en-US" sz="2200" dirty="0"/>
              <a:t>Physical therapy</a:t>
            </a:r>
          </a:p>
          <a:p>
            <a:r>
              <a:rPr lang="en-US" b="1" dirty="0"/>
              <a:t>Surgical</a:t>
            </a:r>
          </a:p>
          <a:p>
            <a:pPr lvl="1"/>
            <a:r>
              <a:rPr lang="en-US" dirty="0"/>
              <a:t>Procedure: open reduction and internal fixation</a:t>
            </a:r>
          </a:p>
          <a:p>
            <a:pPr lvl="1"/>
            <a:r>
              <a:rPr lang="en-US" dirty="0"/>
              <a:t>Indications</a:t>
            </a:r>
          </a:p>
          <a:p>
            <a:pPr lvl="2"/>
            <a:r>
              <a:rPr lang="en-US" sz="2200" dirty="0"/>
              <a:t>Open fractures</a:t>
            </a:r>
          </a:p>
          <a:p>
            <a:pPr lvl="2"/>
            <a:r>
              <a:rPr lang="en-US" sz="2200" dirty="0"/>
              <a:t>Displaced fractures (&gt; 2 mm)</a:t>
            </a:r>
          </a:p>
          <a:p>
            <a:pPr lvl="2"/>
            <a:r>
              <a:rPr lang="en-US" sz="2200" dirty="0"/>
              <a:t>Comminuted fractures</a:t>
            </a:r>
          </a:p>
          <a:p>
            <a:pPr lvl="2"/>
            <a:r>
              <a:rPr lang="en-US" sz="2200" dirty="0"/>
              <a:t>Neurovascular injury</a:t>
            </a:r>
          </a:p>
          <a:p>
            <a:pPr lvl="2"/>
            <a:r>
              <a:rPr lang="en-US" sz="2200" dirty="0"/>
              <a:t>Associated dislocation</a:t>
            </a:r>
            <a:endParaRPr lang="en-US" dirty="0"/>
          </a:p>
        </p:txBody>
      </p:sp>
      <p:pic>
        <p:nvPicPr>
          <p:cNvPr id="5" name="Picture 4" descr="talar1">
            <a:extLst>
              <a:ext uri="{FF2B5EF4-FFF2-40B4-BE49-F238E27FC236}">
                <a16:creationId xmlns:a16="http://schemas.microsoft.com/office/drawing/2014/main" id="{B8C6E823-FE34-5578-C4B9-1CBD87249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2015" y="3648317"/>
            <a:ext cx="3508311" cy="26312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654208"/>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38D1FAE-6D4A-6F3E-2B04-142F272F83F5}"/>
              </a:ext>
            </a:extLst>
          </p:cNvPr>
          <p:cNvSpPr>
            <a:spLocks noGrp="1"/>
          </p:cNvSpPr>
          <p:nvPr>
            <p:ph type="title"/>
          </p:nvPr>
        </p:nvSpPr>
        <p:spPr/>
        <p:txBody>
          <a:bodyPr/>
          <a:lstStyle/>
          <a:p>
            <a:r>
              <a:rPr lang="en-US" dirty="0"/>
              <a:t>Talus fractures</a:t>
            </a:r>
          </a:p>
        </p:txBody>
      </p:sp>
      <p:pic>
        <p:nvPicPr>
          <p:cNvPr id="5" name="object 4">
            <a:extLst>
              <a:ext uri="{FF2B5EF4-FFF2-40B4-BE49-F238E27FC236}">
                <a16:creationId xmlns:a16="http://schemas.microsoft.com/office/drawing/2014/main" id="{68FA7B5D-DA35-AFE2-D70C-BAB76FC48D72}"/>
              </a:ext>
            </a:extLst>
          </p:cNvPr>
          <p:cNvPicPr>
            <a:picLocks noGrp="1"/>
          </p:cNvPicPr>
          <p:nvPr>
            <p:ph sz="half" idx="2"/>
          </p:nvPr>
        </p:nvPicPr>
        <p:blipFill>
          <a:blip r:embed="rId2" cstate="print"/>
          <a:stretch>
            <a:fillRect/>
          </a:stretch>
        </p:blipFill>
        <p:spPr>
          <a:xfrm>
            <a:off x="7758113" y="1305026"/>
            <a:ext cx="3595687" cy="2661968"/>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56AF4720-A76B-A10A-E8F0-5278991814E5}"/>
              </a:ext>
            </a:extLst>
          </p:cNvPr>
          <p:cNvSpPr>
            <a:spLocks noGrp="1"/>
          </p:cNvSpPr>
          <p:nvPr>
            <p:ph idx="1"/>
          </p:nvPr>
        </p:nvSpPr>
        <p:spPr/>
        <p:txBody>
          <a:bodyPr/>
          <a:lstStyle/>
          <a:p>
            <a:r>
              <a:rPr lang="en-US" sz="2800" spc="-5" dirty="0"/>
              <a:t>What</a:t>
            </a:r>
            <a:r>
              <a:rPr lang="en-US" sz="2800" spc="-55" dirty="0"/>
              <a:t> </a:t>
            </a:r>
            <a:r>
              <a:rPr lang="en-US" sz="2800" dirty="0"/>
              <a:t>type</a:t>
            </a:r>
            <a:r>
              <a:rPr lang="en-US" sz="2800" spc="-15" dirty="0"/>
              <a:t> </a:t>
            </a:r>
            <a:r>
              <a:rPr lang="en-US" sz="2800" spc="5" dirty="0"/>
              <a:t>of</a:t>
            </a:r>
            <a:r>
              <a:rPr lang="en-US" sz="2800" spc="-25" dirty="0"/>
              <a:t> </a:t>
            </a:r>
            <a:r>
              <a:rPr lang="en-US" sz="2800" spc="-10" dirty="0"/>
              <a:t>fracture</a:t>
            </a:r>
            <a:r>
              <a:rPr lang="en-US" sz="2800" spc="-40" dirty="0"/>
              <a:t> </a:t>
            </a:r>
            <a:r>
              <a:rPr lang="en-US" sz="2800" dirty="0"/>
              <a:t>is</a:t>
            </a:r>
            <a:r>
              <a:rPr lang="en-US" sz="2800" spc="-15" dirty="0"/>
              <a:t> </a:t>
            </a:r>
            <a:r>
              <a:rPr lang="en-US" sz="2800" dirty="0"/>
              <a:t>shown</a:t>
            </a:r>
            <a:r>
              <a:rPr lang="en-US" sz="2800" spc="-65" dirty="0"/>
              <a:t> </a:t>
            </a:r>
            <a:r>
              <a:rPr lang="en-US" sz="2800" dirty="0"/>
              <a:t>in</a:t>
            </a:r>
            <a:r>
              <a:rPr lang="en-US" sz="2800" spc="5" dirty="0"/>
              <a:t> </a:t>
            </a:r>
            <a:r>
              <a:rPr lang="en-US" sz="2800" dirty="0"/>
              <a:t>this</a:t>
            </a:r>
            <a:r>
              <a:rPr lang="en-US" sz="2800" spc="-40" dirty="0"/>
              <a:t> </a:t>
            </a:r>
            <a:r>
              <a:rPr lang="en-US" sz="2800" spc="-5" dirty="0"/>
              <a:t>image?</a:t>
            </a:r>
            <a:endParaRPr lang="en-US" dirty="0"/>
          </a:p>
          <a:p>
            <a:pPr lvl="1"/>
            <a:r>
              <a:rPr lang="en-US" dirty="0"/>
              <a:t>Talus neck fracture</a:t>
            </a:r>
          </a:p>
        </p:txBody>
      </p:sp>
      <p:sp>
        <p:nvSpPr>
          <p:cNvPr id="9" name="TextBox 8">
            <a:extLst>
              <a:ext uri="{FF2B5EF4-FFF2-40B4-BE49-F238E27FC236}">
                <a16:creationId xmlns:a16="http://schemas.microsoft.com/office/drawing/2014/main" id="{BC2C6BC7-207B-F4B8-D333-BA1D38833FFF}"/>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742235297"/>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B726B7-9F83-B980-9E0A-96A1DEBE1C42}"/>
              </a:ext>
            </a:extLst>
          </p:cNvPr>
          <p:cNvSpPr>
            <a:spLocks noGrp="1"/>
          </p:cNvSpPr>
          <p:nvPr>
            <p:ph type="title"/>
          </p:nvPr>
        </p:nvSpPr>
        <p:spPr/>
        <p:txBody>
          <a:bodyPr/>
          <a:lstStyle/>
          <a:p>
            <a:r>
              <a:rPr lang="en-US" altLang="ar-JO" dirty="0"/>
              <a:t>Calcaneum fractures</a:t>
            </a:r>
            <a:endParaRPr lang="en-US" dirty="0"/>
          </a:p>
        </p:txBody>
      </p:sp>
      <p:sp>
        <p:nvSpPr>
          <p:cNvPr id="6" name="Content Placeholder 5">
            <a:extLst>
              <a:ext uri="{FF2B5EF4-FFF2-40B4-BE49-F238E27FC236}">
                <a16:creationId xmlns:a16="http://schemas.microsoft.com/office/drawing/2014/main" id="{C0F875B3-1F0C-1710-EECF-FD8F713AD554}"/>
              </a:ext>
            </a:extLst>
          </p:cNvPr>
          <p:cNvSpPr>
            <a:spLocks noGrp="1"/>
          </p:cNvSpPr>
          <p:nvPr>
            <p:ph idx="1"/>
          </p:nvPr>
        </p:nvSpPr>
        <p:spPr>
          <a:xfrm>
            <a:off x="838200" y="1268082"/>
            <a:ext cx="10515600" cy="2249559"/>
          </a:xfrm>
        </p:spPr>
        <p:txBody>
          <a:bodyPr/>
          <a:lstStyle/>
          <a:p>
            <a:r>
              <a:rPr lang="en-US" b="1" dirty="0"/>
              <a:t>Etiology</a:t>
            </a:r>
            <a:r>
              <a:rPr lang="en-US" dirty="0"/>
              <a:t>: Falling (often from a ladder) onto one or both heels</a:t>
            </a:r>
          </a:p>
          <a:p>
            <a:r>
              <a:rPr lang="en-US" b="1" dirty="0"/>
              <a:t>Clinical features</a:t>
            </a:r>
          </a:p>
          <a:p>
            <a:pPr lvl="1"/>
            <a:r>
              <a:rPr lang="en-US" dirty="0"/>
              <a:t>Spine, pelvis &amp; hip must be checked</a:t>
            </a:r>
          </a:p>
          <a:p>
            <a:pPr lvl="1"/>
            <a:r>
              <a:rPr lang="en-US" dirty="0"/>
              <a:t>The foot is painful, swollen &amp; bruised, the heel may look broad &amp; squat</a:t>
            </a:r>
          </a:p>
          <a:p>
            <a:pPr lvl="1"/>
            <a:r>
              <a:rPr lang="en-US" dirty="0"/>
              <a:t>Ankle movement is possible, but the subtalar joint can not be moved</a:t>
            </a:r>
          </a:p>
        </p:txBody>
      </p:sp>
      <p:pic>
        <p:nvPicPr>
          <p:cNvPr id="7" name="Picture 3" descr="C:\Users\Toshiba\Downloads\download (5).jpg">
            <a:extLst>
              <a:ext uri="{FF2B5EF4-FFF2-40B4-BE49-F238E27FC236}">
                <a16:creationId xmlns:a16="http://schemas.microsoft.com/office/drawing/2014/main" id="{B121E01D-5759-66A8-E112-B6666B1F4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4204" y="3594278"/>
            <a:ext cx="2909596" cy="2545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5">
            <a:extLst>
              <a:ext uri="{FF2B5EF4-FFF2-40B4-BE49-F238E27FC236}">
                <a16:creationId xmlns:a16="http://schemas.microsoft.com/office/drawing/2014/main" id="{629DA206-C8DF-1F1F-BA56-9DFA4077D4BC}"/>
              </a:ext>
            </a:extLst>
          </p:cNvPr>
          <p:cNvSpPr txBox="1">
            <a:spLocks/>
          </p:cNvSpPr>
          <p:nvPr/>
        </p:nvSpPr>
        <p:spPr>
          <a:xfrm>
            <a:off x="838200" y="3429000"/>
            <a:ext cx="7410061" cy="2711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X-ray</a:t>
            </a:r>
          </a:p>
          <a:p>
            <a:pPr lvl="1"/>
            <a:r>
              <a:rPr lang="en-US" dirty="0"/>
              <a:t>Crack features can be missed unless special views are obtained. </a:t>
            </a:r>
          </a:p>
          <a:p>
            <a:pPr lvl="1"/>
            <a:r>
              <a:rPr lang="en-US" dirty="0"/>
              <a:t>Bohler’s angle: flattening of the tuber-joint angle.</a:t>
            </a:r>
          </a:p>
          <a:p>
            <a:pPr lvl="1"/>
            <a:r>
              <a:rPr lang="en-US" dirty="0"/>
              <a:t>Intra-articular features may need CT scan.</a:t>
            </a:r>
          </a:p>
          <a:p>
            <a:pPr lvl="1"/>
            <a:r>
              <a:rPr lang="en-US" dirty="0"/>
              <a:t>You should x-ray the pelvis &amp; spine as well</a:t>
            </a:r>
          </a:p>
        </p:txBody>
      </p:sp>
    </p:spTree>
    <p:extLst>
      <p:ext uri="{BB962C8B-B14F-4D97-AF65-F5344CB8AC3E}">
        <p14:creationId xmlns:p14="http://schemas.microsoft.com/office/powerpoint/2010/main" val="4183187981"/>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41C82-7FBC-ECFB-F2A1-791515D545CB}"/>
              </a:ext>
            </a:extLst>
          </p:cNvPr>
          <p:cNvSpPr>
            <a:spLocks noGrp="1"/>
          </p:cNvSpPr>
          <p:nvPr>
            <p:ph type="title"/>
          </p:nvPr>
        </p:nvSpPr>
        <p:spPr/>
        <p:txBody>
          <a:bodyPr/>
          <a:lstStyle/>
          <a:p>
            <a:r>
              <a:rPr lang="en-US" altLang="ar-JO" dirty="0"/>
              <a:t>Calcaneum fractures</a:t>
            </a:r>
            <a:endParaRPr lang="en-US" dirty="0"/>
          </a:p>
        </p:txBody>
      </p:sp>
      <p:sp>
        <p:nvSpPr>
          <p:cNvPr id="3" name="Content Placeholder 2">
            <a:extLst>
              <a:ext uri="{FF2B5EF4-FFF2-40B4-BE49-F238E27FC236}">
                <a16:creationId xmlns:a16="http://schemas.microsoft.com/office/drawing/2014/main" id="{95597421-51C8-2873-9782-F522ECE8E72E}"/>
              </a:ext>
            </a:extLst>
          </p:cNvPr>
          <p:cNvSpPr>
            <a:spLocks noGrp="1"/>
          </p:cNvSpPr>
          <p:nvPr>
            <p:ph idx="1"/>
          </p:nvPr>
        </p:nvSpPr>
        <p:spPr/>
        <p:txBody>
          <a:bodyPr/>
          <a:lstStyle/>
          <a:p>
            <a:r>
              <a:rPr lang="en-US" altLang="ar-JO" b="1" dirty="0"/>
              <a:t>Treatment</a:t>
            </a:r>
          </a:p>
          <a:p>
            <a:pPr lvl="1"/>
            <a:r>
              <a:rPr lang="en-US" dirty="0"/>
              <a:t>Admission so that the foot &amp; leg can be elevated, treated with ice bags until swelling subsides.</a:t>
            </a:r>
          </a:p>
          <a:p>
            <a:pPr lvl="1"/>
            <a:r>
              <a:rPr lang="en-US" dirty="0"/>
              <a:t>Undisplaced treated with close reduction.</a:t>
            </a:r>
          </a:p>
          <a:p>
            <a:pPr lvl="1"/>
            <a:r>
              <a:rPr lang="en-US" dirty="0"/>
              <a:t>If displaced, needs internal fixation. </a:t>
            </a:r>
          </a:p>
          <a:p>
            <a:r>
              <a:rPr lang="en-US" altLang="ar-JO" b="1" dirty="0"/>
              <a:t>Complication</a:t>
            </a:r>
          </a:p>
          <a:p>
            <a:pPr lvl="1"/>
            <a:r>
              <a:rPr lang="en-US" dirty="0"/>
              <a:t>Broadening of the heel</a:t>
            </a:r>
          </a:p>
          <a:p>
            <a:pPr lvl="1"/>
            <a:r>
              <a:rPr lang="en-US" dirty="0"/>
              <a:t>Talocalcaneal stiffness &amp; osteoarthritis</a:t>
            </a:r>
          </a:p>
        </p:txBody>
      </p:sp>
      <p:pic>
        <p:nvPicPr>
          <p:cNvPr id="4" name="Picture 3" descr="C:\Users\Toshiba\Downloads\download (5).jpg">
            <a:extLst>
              <a:ext uri="{FF2B5EF4-FFF2-40B4-BE49-F238E27FC236}">
                <a16:creationId xmlns:a16="http://schemas.microsoft.com/office/drawing/2014/main" id="{44E8EF10-3AB7-FC2A-313D-B30C4C3EE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4204" y="3594278"/>
            <a:ext cx="2909596" cy="2545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230689"/>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5E876-8B84-8BFF-2D13-FFFAF2A7DA31}"/>
              </a:ext>
            </a:extLst>
          </p:cNvPr>
          <p:cNvSpPr>
            <a:spLocks noGrp="1"/>
          </p:cNvSpPr>
          <p:nvPr>
            <p:ph type="title"/>
          </p:nvPr>
        </p:nvSpPr>
        <p:spPr/>
        <p:txBody>
          <a:bodyPr>
            <a:noAutofit/>
          </a:bodyPr>
          <a:lstStyle/>
          <a:p>
            <a:r>
              <a:rPr lang="en-US" sz="3000" dirty="0"/>
              <a:t>What is the most common delayed function loss with this fracture ?</a:t>
            </a:r>
          </a:p>
        </p:txBody>
      </p:sp>
      <p:sp>
        <p:nvSpPr>
          <p:cNvPr id="3" name="Content Placeholder 2">
            <a:extLst>
              <a:ext uri="{FF2B5EF4-FFF2-40B4-BE49-F238E27FC236}">
                <a16:creationId xmlns:a16="http://schemas.microsoft.com/office/drawing/2014/main" id="{4C6AFD5C-0A0F-17EA-D677-5F598C14F863}"/>
              </a:ext>
            </a:extLst>
          </p:cNvPr>
          <p:cNvSpPr>
            <a:spLocks noGrp="1"/>
          </p:cNvSpPr>
          <p:nvPr>
            <p:ph idx="1"/>
          </p:nvPr>
        </p:nvSpPr>
        <p:spPr/>
        <p:txBody>
          <a:bodyPr/>
          <a:lstStyle/>
          <a:p>
            <a:r>
              <a:rPr lang="en-US" dirty="0"/>
              <a:t>Planter flexion</a:t>
            </a:r>
          </a:p>
          <a:p>
            <a:r>
              <a:rPr lang="en-US" dirty="0"/>
              <a:t>Supination and adduction</a:t>
            </a:r>
          </a:p>
          <a:p>
            <a:r>
              <a:rPr lang="en-US" dirty="0"/>
              <a:t>Dorsiflexion</a:t>
            </a:r>
          </a:p>
          <a:p>
            <a:r>
              <a:rPr lang="en-US" dirty="0">
                <a:solidFill>
                  <a:srgbClr val="FF0000"/>
                </a:solidFill>
              </a:rPr>
              <a:t>Inversion and Eversion</a:t>
            </a:r>
          </a:p>
          <a:p>
            <a:r>
              <a:rPr lang="en-US" dirty="0"/>
              <a:t>Abduction</a:t>
            </a:r>
          </a:p>
        </p:txBody>
      </p:sp>
      <p:pic>
        <p:nvPicPr>
          <p:cNvPr id="5" name="object 6">
            <a:extLst>
              <a:ext uri="{FF2B5EF4-FFF2-40B4-BE49-F238E27FC236}">
                <a16:creationId xmlns:a16="http://schemas.microsoft.com/office/drawing/2014/main" id="{D521BA1F-C5D8-576F-CEE9-2301DF42251B}"/>
              </a:ext>
            </a:extLst>
          </p:cNvPr>
          <p:cNvPicPr>
            <a:picLocks noGrp="1"/>
          </p:cNvPicPr>
          <p:nvPr>
            <p:ph sz="half" idx="2"/>
          </p:nvPr>
        </p:nvPicPr>
        <p:blipFill>
          <a:blip r:embed="rId2" cstate="print"/>
          <a:stretch>
            <a:fillRect/>
          </a:stretch>
        </p:blipFill>
        <p:spPr>
          <a:xfrm>
            <a:off x="8065487" y="1305026"/>
            <a:ext cx="2962275" cy="2428875"/>
          </a:xfrm>
          <a:prstGeom prst="rect">
            <a:avLst/>
          </a:prstGeom>
        </p:spPr>
      </p:pic>
      <p:sp>
        <p:nvSpPr>
          <p:cNvPr id="6" name="TextBox 5">
            <a:extLst>
              <a:ext uri="{FF2B5EF4-FFF2-40B4-BE49-F238E27FC236}">
                <a16:creationId xmlns:a16="http://schemas.microsoft.com/office/drawing/2014/main" id="{5001B570-2ADE-765C-1CD4-AACBCD065869}"/>
              </a:ext>
            </a:extLst>
          </p:cNvPr>
          <p:cNvSpPr txBox="1"/>
          <p:nvPr/>
        </p:nvSpPr>
        <p:spPr>
          <a:xfrm>
            <a:off x="8065487" y="3778319"/>
            <a:ext cx="2962275" cy="642868"/>
          </a:xfrm>
          <a:prstGeom prst="rect">
            <a:avLst/>
          </a:prstGeom>
          <a:noFill/>
        </p:spPr>
        <p:txBody>
          <a:bodyPr wrap="square">
            <a:spAutoFit/>
          </a:bodyPr>
          <a:lstStyle/>
          <a:p>
            <a:pPr marR="30480" algn="ctr" rtl="0">
              <a:lnSpc>
                <a:spcPct val="101099"/>
              </a:lnSpc>
              <a:spcBef>
                <a:spcPts val="75"/>
              </a:spcBef>
            </a:pPr>
            <a:r>
              <a:rPr lang="en-US" spc="-5" dirty="0">
                <a:cs typeface="Calibri"/>
              </a:rPr>
              <a:t>Not</a:t>
            </a:r>
            <a:r>
              <a:rPr lang="en-US" spc="-10" dirty="0">
                <a:cs typeface="Calibri"/>
              </a:rPr>
              <a:t> </a:t>
            </a:r>
            <a:r>
              <a:rPr lang="en-US" spc="-5" dirty="0">
                <a:cs typeface="Calibri"/>
              </a:rPr>
              <a:t>the</a:t>
            </a:r>
            <a:r>
              <a:rPr lang="en-US" spc="5" dirty="0">
                <a:cs typeface="Calibri"/>
              </a:rPr>
              <a:t> </a:t>
            </a:r>
            <a:r>
              <a:rPr lang="en-US" spc="-5" dirty="0">
                <a:cs typeface="Calibri"/>
              </a:rPr>
              <a:t>same</a:t>
            </a:r>
            <a:r>
              <a:rPr lang="en-US" spc="10" dirty="0">
                <a:cs typeface="Calibri"/>
              </a:rPr>
              <a:t> </a:t>
            </a:r>
            <a:r>
              <a:rPr lang="en-US" spc="-10" dirty="0">
                <a:cs typeface="Calibri"/>
              </a:rPr>
              <a:t>picture</a:t>
            </a:r>
            <a:r>
              <a:rPr lang="en-US" dirty="0">
                <a:cs typeface="Calibri"/>
              </a:rPr>
              <a:t>,</a:t>
            </a:r>
            <a:r>
              <a:rPr lang="en-US" spc="15" dirty="0">
                <a:cs typeface="Calibri"/>
              </a:rPr>
              <a:t> </a:t>
            </a:r>
            <a:r>
              <a:rPr lang="en-US" spc="-10" dirty="0">
                <a:cs typeface="Calibri"/>
              </a:rPr>
              <a:t>but</a:t>
            </a:r>
            <a:r>
              <a:rPr lang="en-US" spc="10" dirty="0">
                <a:cs typeface="Calibri"/>
              </a:rPr>
              <a:t> </a:t>
            </a:r>
            <a:r>
              <a:rPr lang="en-US" spc="-5" dirty="0">
                <a:cs typeface="Calibri"/>
              </a:rPr>
              <a:t>it was</a:t>
            </a:r>
            <a:r>
              <a:rPr lang="en-US" spc="-30" dirty="0">
                <a:cs typeface="Calibri"/>
              </a:rPr>
              <a:t> </a:t>
            </a:r>
            <a:r>
              <a:rPr lang="en-US" spc="-10" dirty="0">
                <a:cs typeface="Calibri"/>
              </a:rPr>
              <a:t>calcaneus</a:t>
            </a:r>
            <a:r>
              <a:rPr lang="en-US" spc="20" dirty="0">
                <a:cs typeface="Calibri"/>
              </a:rPr>
              <a:t> </a:t>
            </a:r>
            <a:r>
              <a:rPr lang="en-US" spc="-5" dirty="0">
                <a:cs typeface="Calibri"/>
              </a:rPr>
              <a:t>bone</a:t>
            </a:r>
            <a:r>
              <a:rPr lang="en-US" spc="15" dirty="0">
                <a:cs typeface="Calibri"/>
              </a:rPr>
              <a:t> </a:t>
            </a:r>
            <a:r>
              <a:rPr lang="en-US" spc="-15" dirty="0">
                <a:cs typeface="Calibri"/>
              </a:rPr>
              <a:t>fracture</a:t>
            </a:r>
            <a:endParaRPr lang="en-US" dirty="0">
              <a:cs typeface="Calibri"/>
            </a:endParaRPr>
          </a:p>
        </p:txBody>
      </p:sp>
      <p:sp>
        <p:nvSpPr>
          <p:cNvPr id="7" name="TextBox 6">
            <a:extLst>
              <a:ext uri="{FF2B5EF4-FFF2-40B4-BE49-F238E27FC236}">
                <a16:creationId xmlns:a16="http://schemas.microsoft.com/office/drawing/2014/main" id="{223D9942-6E57-3B46-A83D-40F73C706C45}"/>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53524141"/>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6136-26F7-8D28-D8FE-0A7EF31FCEBF}"/>
              </a:ext>
            </a:extLst>
          </p:cNvPr>
          <p:cNvSpPr>
            <a:spLocks noGrp="1"/>
          </p:cNvSpPr>
          <p:nvPr>
            <p:ph type="title"/>
          </p:nvPr>
        </p:nvSpPr>
        <p:spPr/>
        <p:txBody>
          <a:bodyPr/>
          <a:lstStyle/>
          <a:p>
            <a:r>
              <a:rPr lang="en-US" dirty="0"/>
              <a:t>Mid-tarsal &amp; tars metatarsal fractures</a:t>
            </a:r>
          </a:p>
        </p:txBody>
      </p:sp>
      <p:sp>
        <p:nvSpPr>
          <p:cNvPr id="3" name="Content Placeholder 2">
            <a:extLst>
              <a:ext uri="{FF2B5EF4-FFF2-40B4-BE49-F238E27FC236}">
                <a16:creationId xmlns:a16="http://schemas.microsoft.com/office/drawing/2014/main" id="{D86FCFFE-1E12-F7BB-200E-2F3684F3EC0D}"/>
              </a:ext>
            </a:extLst>
          </p:cNvPr>
          <p:cNvSpPr>
            <a:spLocks noGrp="1"/>
          </p:cNvSpPr>
          <p:nvPr>
            <p:ph idx="1"/>
          </p:nvPr>
        </p:nvSpPr>
        <p:spPr>
          <a:xfrm>
            <a:off x="838200" y="1268082"/>
            <a:ext cx="7467600" cy="4871938"/>
          </a:xfrm>
        </p:spPr>
        <p:txBody>
          <a:bodyPr>
            <a:normAutofit/>
          </a:bodyPr>
          <a:lstStyle/>
          <a:p>
            <a:r>
              <a:rPr lang="en-US" b="1" dirty="0"/>
              <a:t>Etiology</a:t>
            </a:r>
          </a:p>
          <a:p>
            <a:pPr lvl="1"/>
            <a:r>
              <a:rPr lang="en-US" altLang="ar-JO" dirty="0"/>
              <a:t>Falls in which the foot is twisted </a:t>
            </a:r>
            <a:endParaRPr lang="en-US" dirty="0"/>
          </a:p>
          <a:p>
            <a:r>
              <a:rPr lang="en-US" b="1" dirty="0"/>
              <a:t>Clinical features</a:t>
            </a:r>
          </a:p>
          <a:p>
            <a:pPr lvl="1"/>
            <a:r>
              <a:rPr lang="en-US" altLang="ar-JO" dirty="0"/>
              <a:t>Crushing injuries are worse, because of accompanied severe soft tissue damage, bleeding into facial compartments may cause ischemia of the foot.</a:t>
            </a:r>
          </a:p>
          <a:p>
            <a:pPr lvl="1"/>
            <a:r>
              <a:rPr lang="en-US" altLang="ar-JO" dirty="0"/>
              <a:t>Foot is swollen &amp; bruised.</a:t>
            </a:r>
          </a:p>
          <a:p>
            <a:pPr lvl="1"/>
            <a:r>
              <a:rPr lang="en-US" altLang="ar-JO" dirty="0"/>
              <a:t>Pain on moving the forefoot.</a:t>
            </a:r>
          </a:p>
          <a:p>
            <a:pPr lvl="1"/>
            <a:r>
              <a:rPr lang="en-US" altLang="ar-JO" dirty="0"/>
              <a:t>Examine for signs of ischemia</a:t>
            </a:r>
          </a:p>
          <a:p>
            <a:r>
              <a:rPr lang="en-US" altLang="ar-JO" b="1" dirty="0"/>
              <a:t>X-ray</a:t>
            </a:r>
          </a:p>
          <a:p>
            <a:pPr lvl="1"/>
            <a:r>
              <a:rPr lang="en-US" dirty="0"/>
              <a:t>Multiple views are required to show the extent of the injury</a:t>
            </a:r>
          </a:p>
        </p:txBody>
      </p:sp>
      <p:pic>
        <p:nvPicPr>
          <p:cNvPr id="4" name="Picture 4" descr="C:\Users\Toshiba\Downloads\6.10.2-7.gif">
            <a:extLst>
              <a:ext uri="{FF2B5EF4-FFF2-40B4-BE49-F238E27FC236}">
                <a16:creationId xmlns:a16="http://schemas.microsoft.com/office/drawing/2014/main" id="{16D83234-96E8-E199-DD9E-AF96CDC33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7104" y="1585800"/>
            <a:ext cx="2766696" cy="42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9036647"/>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CF75C-DC5D-763E-8FEF-D6DA32D1155D}"/>
              </a:ext>
            </a:extLst>
          </p:cNvPr>
          <p:cNvSpPr>
            <a:spLocks noGrp="1"/>
          </p:cNvSpPr>
          <p:nvPr>
            <p:ph type="title"/>
          </p:nvPr>
        </p:nvSpPr>
        <p:spPr/>
        <p:txBody>
          <a:bodyPr/>
          <a:lstStyle/>
          <a:p>
            <a:r>
              <a:rPr lang="en-US" altLang="ar-JO" dirty="0"/>
              <a:t>Treatment</a:t>
            </a:r>
            <a:endParaRPr lang="en-US" dirty="0"/>
          </a:p>
        </p:txBody>
      </p:sp>
      <p:sp>
        <p:nvSpPr>
          <p:cNvPr id="3" name="Content Placeholder 2">
            <a:extLst>
              <a:ext uri="{FF2B5EF4-FFF2-40B4-BE49-F238E27FC236}">
                <a16:creationId xmlns:a16="http://schemas.microsoft.com/office/drawing/2014/main" id="{BC243CD2-E9B6-39E0-EA70-895C24713F3A}"/>
              </a:ext>
            </a:extLst>
          </p:cNvPr>
          <p:cNvSpPr>
            <a:spLocks noGrp="1"/>
          </p:cNvSpPr>
          <p:nvPr>
            <p:ph idx="1"/>
          </p:nvPr>
        </p:nvSpPr>
        <p:spPr/>
        <p:txBody>
          <a:bodyPr/>
          <a:lstStyle/>
          <a:p>
            <a:pPr algn="l" rtl="0" eaLnBrk="1" hangingPunct="1"/>
            <a:r>
              <a:rPr lang="en-US" altLang="ar-JO" dirty="0"/>
              <a:t>Ligamentous strains: bandages.</a:t>
            </a:r>
          </a:p>
          <a:p>
            <a:pPr algn="l" rtl="0" eaLnBrk="1" hangingPunct="1"/>
            <a:r>
              <a:rPr lang="en-US" altLang="ar-JO" dirty="0"/>
              <a:t>Undisplaced fractures: elevate foot for 4 days, then below knee cast.</a:t>
            </a:r>
          </a:p>
          <a:p>
            <a:pPr algn="l" rtl="0" eaLnBrk="1" hangingPunct="1"/>
            <a:r>
              <a:rPr lang="en-US" altLang="ar-JO" dirty="0"/>
              <a:t>Fracture dislocation: reduce fracture under GA &amp; maintain fixation.</a:t>
            </a:r>
          </a:p>
          <a:p>
            <a:endParaRPr lang="en-US" dirty="0"/>
          </a:p>
        </p:txBody>
      </p:sp>
      <p:grpSp>
        <p:nvGrpSpPr>
          <p:cNvPr id="6" name="Group 5">
            <a:extLst>
              <a:ext uri="{FF2B5EF4-FFF2-40B4-BE49-F238E27FC236}">
                <a16:creationId xmlns:a16="http://schemas.microsoft.com/office/drawing/2014/main" id="{85055CDC-4A98-05EA-9E50-AE6B85095151}"/>
              </a:ext>
            </a:extLst>
          </p:cNvPr>
          <p:cNvGrpSpPr/>
          <p:nvPr/>
        </p:nvGrpSpPr>
        <p:grpSpPr>
          <a:xfrm>
            <a:off x="2180549" y="2835275"/>
            <a:ext cx="7830903" cy="3657600"/>
            <a:chOff x="855897" y="2743200"/>
            <a:chExt cx="7830903" cy="3657600"/>
          </a:xfrm>
        </p:grpSpPr>
        <p:pic>
          <p:nvPicPr>
            <p:cNvPr id="4" name="Picture 4" descr="C:\Users\Toshiba\Downloads\Figure-1B-Lisfranc-Injury-x-ray-image-Normal-vs-Injured-300x225.png">
              <a:extLst>
                <a:ext uri="{FF2B5EF4-FFF2-40B4-BE49-F238E27FC236}">
                  <a16:creationId xmlns:a16="http://schemas.microsoft.com/office/drawing/2014/main" id="{E6369F8A-B35C-72C7-7C0D-98F7FA9C3C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7" t="2041" r="2186" b="3285"/>
            <a:stretch/>
          </p:blipFill>
          <p:spPr bwMode="auto">
            <a:xfrm>
              <a:off x="855897" y="2743200"/>
              <a:ext cx="4967184" cy="3657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Users\Toshiba\Downloads\image01287.jpeg">
              <a:extLst>
                <a:ext uri="{FF2B5EF4-FFF2-40B4-BE49-F238E27FC236}">
                  <a16:creationId xmlns:a16="http://schemas.microsoft.com/office/drawing/2014/main" id="{7F17EDB9-60E0-165A-629D-1C1C2A37F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2743200"/>
              <a:ext cx="2686050" cy="3657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37710075"/>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23DD7D9-5D7F-C2EA-FC1C-3B06857BD7C1}"/>
              </a:ext>
            </a:extLst>
          </p:cNvPr>
          <p:cNvSpPr>
            <a:spLocks noGrp="1"/>
          </p:cNvSpPr>
          <p:nvPr>
            <p:ph type="title"/>
          </p:nvPr>
        </p:nvSpPr>
        <p:spPr/>
        <p:txBody>
          <a:bodyPr/>
          <a:lstStyle/>
          <a:p>
            <a:r>
              <a:rPr lang="en-US" dirty="0"/>
              <a:t>Lisfranc fracture</a:t>
            </a:r>
          </a:p>
        </p:txBody>
      </p:sp>
      <p:sp>
        <p:nvSpPr>
          <p:cNvPr id="3" name="Content Placeholder 2">
            <a:extLst>
              <a:ext uri="{FF2B5EF4-FFF2-40B4-BE49-F238E27FC236}">
                <a16:creationId xmlns:a16="http://schemas.microsoft.com/office/drawing/2014/main" id="{3351A66E-6FE8-2977-9DAA-55C567744A33}"/>
              </a:ext>
            </a:extLst>
          </p:cNvPr>
          <p:cNvSpPr>
            <a:spLocks noGrp="1"/>
          </p:cNvSpPr>
          <p:nvPr>
            <p:ph idx="1"/>
          </p:nvPr>
        </p:nvSpPr>
        <p:spPr>
          <a:xfrm>
            <a:off x="838198" y="1305026"/>
            <a:ext cx="7408509" cy="4871938"/>
          </a:xfrm>
        </p:spPr>
        <p:txBody>
          <a:bodyPr/>
          <a:lstStyle/>
          <a:p>
            <a:r>
              <a:rPr lang="en-US" sz="2800" b="1" spc="-5" dirty="0"/>
              <a:t>What </a:t>
            </a:r>
            <a:r>
              <a:rPr lang="en-US" sz="2800" b="1" dirty="0"/>
              <a:t>is </a:t>
            </a:r>
            <a:r>
              <a:rPr lang="en-US" sz="2800" b="1" spc="-5" dirty="0"/>
              <a:t>the</a:t>
            </a:r>
            <a:r>
              <a:rPr lang="en-US" sz="2800" b="1" dirty="0"/>
              <a:t> management</a:t>
            </a:r>
            <a:r>
              <a:rPr lang="en-US" sz="2800" b="1" spc="-70" dirty="0"/>
              <a:t> </a:t>
            </a:r>
            <a:r>
              <a:rPr lang="en-US" sz="2800" b="1" dirty="0"/>
              <a:t>of</a:t>
            </a:r>
            <a:r>
              <a:rPr lang="en-US" sz="2800" b="1" spc="-55" dirty="0"/>
              <a:t> </a:t>
            </a:r>
            <a:r>
              <a:rPr lang="en-US" sz="2800" b="1" spc="-5" dirty="0"/>
              <a:t>this </a:t>
            </a:r>
            <a:r>
              <a:rPr lang="en-US" sz="2800" b="1" spc="-459" dirty="0"/>
              <a:t> </a:t>
            </a:r>
            <a:r>
              <a:rPr lang="en-US" sz="2800" b="1" spc="-10" dirty="0"/>
              <a:t>deformity ?</a:t>
            </a:r>
            <a:endParaRPr lang="en-US" b="1" dirty="0"/>
          </a:p>
          <a:p>
            <a:pPr lvl="1"/>
            <a:r>
              <a:rPr lang="en-US" dirty="0"/>
              <a:t>ORIF (Open reduction internal fixation)</a:t>
            </a:r>
          </a:p>
        </p:txBody>
      </p:sp>
      <p:sp>
        <p:nvSpPr>
          <p:cNvPr id="9" name="TextBox 8">
            <a:extLst>
              <a:ext uri="{FF2B5EF4-FFF2-40B4-BE49-F238E27FC236}">
                <a16:creationId xmlns:a16="http://schemas.microsoft.com/office/drawing/2014/main" id="{14D70560-7EE7-78DA-A3B0-B25E1DA26B59}"/>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pic>
        <p:nvPicPr>
          <p:cNvPr id="10" name="object 4">
            <a:extLst>
              <a:ext uri="{FF2B5EF4-FFF2-40B4-BE49-F238E27FC236}">
                <a16:creationId xmlns:a16="http://schemas.microsoft.com/office/drawing/2014/main" id="{3B88A90A-112F-73A2-6ECC-BC2C0A6BB1C3}"/>
              </a:ext>
            </a:extLst>
          </p:cNvPr>
          <p:cNvPicPr>
            <a:picLocks/>
          </p:cNvPicPr>
          <p:nvPr/>
        </p:nvPicPr>
        <p:blipFill rotWithShape="1">
          <a:blip r:embed="rId2" cstate="print"/>
          <a:srcRect l="2992" t="27460" r="51596" b="6600"/>
          <a:stretch/>
        </p:blipFill>
        <p:spPr>
          <a:xfrm>
            <a:off x="4547480" y="3429000"/>
            <a:ext cx="3699228" cy="2747964"/>
          </a:xfrm>
          <a:prstGeom prst="rect">
            <a:avLst/>
          </a:prstGeom>
          <a:ln>
            <a:noFill/>
          </a:ln>
          <a:effectLst>
            <a:outerShdw blurRad="292100" dist="139700" dir="2700000" algn="tl" rotWithShape="0">
              <a:srgbClr val="333333">
                <a:alpha val="65000"/>
              </a:srgbClr>
            </a:outerShdw>
          </a:effectLst>
        </p:spPr>
      </p:pic>
      <p:pic>
        <p:nvPicPr>
          <p:cNvPr id="16" name="object 9">
            <a:extLst>
              <a:ext uri="{FF2B5EF4-FFF2-40B4-BE49-F238E27FC236}">
                <a16:creationId xmlns:a16="http://schemas.microsoft.com/office/drawing/2014/main" id="{0301DBB1-2786-17A1-B9FB-10330C658DF8}"/>
              </a:ext>
            </a:extLst>
          </p:cNvPr>
          <p:cNvPicPr>
            <a:picLocks noGrp="1"/>
          </p:cNvPicPr>
          <p:nvPr>
            <p:ph sz="half" idx="2"/>
          </p:nvPr>
        </p:nvPicPr>
        <p:blipFill>
          <a:blip r:embed="rId3" cstate="print"/>
          <a:stretch>
            <a:fillRect/>
          </a:stretch>
        </p:blipFill>
        <p:spPr>
          <a:xfrm>
            <a:off x="8443459" y="1305026"/>
            <a:ext cx="2910341" cy="48719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8573985"/>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D9A27-1CD7-C574-E570-994208A7A601}"/>
              </a:ext>
            </a:extLst>
          </p:cNvPr>
          <p:cNvSpPr>
            <a:spLocks noGrp="1"/>
          </p:cNvSpPr>
          <p:nvPr>
            <p:ph type="title"/>
          </p:nvPr>
        </p:nvSpPr>
        <p:spPr/>
        <p:txBody>
          <a:bodyPr/>
          <a:lstStyle/>
          <a:p>
            <a:r>
              <a:rPr lang="en-US" dirty="0"/>
              <a:t>5</a:t>
            </a:r>
            <a:r>
              <a:rPr lang="en-US" baseline="30000" dirty="0"/>
              <a:t>th</a:t>
            </a:r>
            <a:r>
              <a:rPr lang="en-US" dirty="0"/>
              <a:t> Metatarsal </a:t>
            </a:r>
            <a:r>
              <a:rPr lang="en-US" sz="4400" dirty="0"/>
              <a:t>avulsion fracture</a:t>
            </a:r>
            <a:endParaRPr lang="en-US" dirty="0"/>
          </a:p>
        </p:txBody>
      </p:sp>
      <p:sp>
        <p:nvSpPr>
          <p:cNvPr id="3" name="Content Placeholder 2">
            <a:extLst>
              <a:ext uri="{FF2B5EF4-FFF2-40B4-BE49-F238E27FC236}">
                <a16:creationId xmlns:a16="http://schemas.microsoft.com/office/drawing/2014/main" id="{EC4C5C76-3E24-84BB-1BAA-036E962EE1E4}"/>
              </a:ext>
            </a:extLst>
          </p:cNvPr>
          <p:cNvSpPr>
            <a:spLocks noGrp="1"/>
          </p:cNvSpPr>
          <p:nvPr>
            <p:ph idx="1"/>
          </p:nvPr>
        </p:nvSpPr>
        <p:spPr/>
        <p:txBody>
          <a:bodyPr/>
          <a:lstStyle/>
          <a:p>
            <a:r>
              <a:rPr lang="en-US" sz="2800" dirty="0"/>
              <a:t>Which of the following muscles is responsible for this avulsion fracture</a:t>
            </a:r>
            <a:endParaRPr lang="en-US" dirty="0"/>
          </a:p>
          <a:p>
            <a:pPr marL="914400" lvl="1" indent="-457200">
              <a:buFont typeface="+mj-lt"/>
              <a:buAutoNum type="alphaLcPeriod"/>
            </a:pPr>
            <a:r>
              <a:rPr lang="en-US" dirty="0"/>
              <a:t>Posterior tibialis muscle</a:t>
            </a:r>
          </a:p>
          <a:p>
            <a:pPr marL="914400" lvl="1" indent="-457200">
              <a:buFont typeface="+mj-lt"/>
              <a:buAutoNum type="alphaLcPeriod"/>
            </a:pPr>
            <a:r>
              <a:rPr lang="en-US" dirty="0">
                <a:solidFill>
                  <a:srgbClr val="FF0000"/>
                </a:solidFill>
              </a:rPr>
              <a:t>Peroneus brevis</a:t>
            </a:r>
            <a:endParaRPr lang="ar-JO" dirty="0">
              <a:solidFill>
                <a:srgbClr val="FF0000"/>
              </a:solidFill>
            </a:endParaRPr>
          </a:p>
          <a:p>
            <a:pPr marL="914400" lvl="1" indent="-457200">
              <a:buFont typeface="+mj-lt"/>
              <a:buAutoNum type="alphaLcPeriod"/>
            </a:pPr>
            <a:r>
              <a:rPr lang="en-US" dirty="0">
                <a:solidFill>
                  <a:srgbClr val="373545"/>
                </a:solidFill>
              </a:rPr>
              <a:t>Peroneus longus</a:t>
            </a:r>
          </a:p>
          <a:p>
            <a:pPr marL="914400" lvl="1" indent="-457200">
              <a:buFont typeface="+mj-lt"/>
              <a:buAutoNum type="alphaLcPeriod"/>
            </a:pPr>
            <a:r>
              <a:rPr lang="en-US" dirty="0"/>
              <a:t>Planter fascia</a:t>
            </a:r>
          </a:p>
          <a:p>
            <a:pPr marL="914400" lvl="1" indent="-457200">
              <a:buFont typeface="+mj-lt"/>
              <a:buAutoNum type="alphaLcPeriod"/>
            </a:pPr>
            <a:r>
              <a:rPr lang="en-US" dirty="0"/>
              <a:t>Anterior tibialis muscle</a:t>
            </a:r>
          </a:p>
          <a:p>
            <a:endParaRPr lang="en-US" dirty="0"/>
          </a:p>
        </p:txBody>
      </p:sp>
      <p:pic>
        <p:nvPicPr>
          <p:cNvPr id="8" name="Picture 7">
            <a:extLst>
              <a:ext uri="{FF2B5EF4-FFF2-40B4-BE49-F238E27FC236}">
                <a16:creationId xmlns:a16="http://schemas.microsoft.com/office/drawing/2014/main" id="{859EC3A8-E22F-195E-F3AC-830C63AC91A6}"/>
              </a:ext>
            </a:extLst>
          </p:cNvPr>
          <p:cNvPicPr>
            <a:picLocks noChangeAspect="1"/>
          </p:cNvPicPr>
          <p:nvPr/>
        </p:nvPicPr>
        <p:blipFill>
          <a:blip r:embed="rId2"/>
          <a:stretch>
            <a:fillRect/>
          </a:stretch>
        </p:blipFill>
        <p:spPr>
          <a:xfrm>
            <a:off x="5664192" y="3573107"/>
            <a:ext cx="5689608" cy="2566913"/>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9D4EA0F9-3D1E-0186-9880-AB59F36ADFB6}"/>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837983526"/>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02338-7AD1-760A-C6DF-A76388DAB3C5}"/>
              </a:ext>
            </a:extLst>
          </p:cNvPr>
          <p:cNvSpPr>
            <a:spLocks noGrp="1"/>
          </p:cNvSpPr>
          <p:nvPr>
            <p:ph type="title"/>
          </p:nvPr>
        </p:nvSpPr>
        <p:spPr/>
        <p:txBody>
          <a:bodyPr/>
          <a:lstStyle/>
          <a:p>
            <a:r>
              <a:rPr lang="en-US" altLang="ar-JO" dirty="0"/>
              <a:t>Fractured toes</a:t>
            </a:r>
            <a:endParaRPr lang="en-US" dirty="0"/>
          </a:p>
        </p:txBody>
      </p:sp>
      <p:sp>
        <p:nvSpPr>
          <p:cNvPr id="3" name="Content Placeholder 2">
            <a:extLst>
              <a:ext uri="{FF2B5EF4-FFF2-40B4-BE49-F238E27FC236}">
                <a16:creationId xmlns:a16="http://schemas.microsoft.com/office/drawing/2014/main" id="{07910672-FF13-854C-DC94-A39214A2F7B6}"/>
              </a:ext>
            </a:extLst>
          </p:cNvPr>
          <p:cNvSpPr>
            <a:spLocks noGrp="1"/>
          </p:cNvSpPr>
          <p:nvPr>
            <p:ph idx="1"/>
          </p:nvPr>
        </p:nvSpPr>
        <p:spPr>
          <a:xfrm>
            <a:off x="838200" y="1268082"/>
            <a:ext cx="4862804" cy="4479575"/>
          </a:xfrm>
        </p:spPr>
        <p:txBody>
          <a:bodyPr/>
          <a:lstStyle/>
          <a:p>
            <a:r>
              <a:rPr lang="en-US" b="1" dirty="0"/>
              <a:t>Etiology</a:t>
            </a:r>
          </a:p>
          <a:p>
            <a:pPr lvl="1"/>
            <a:r>
              <a:rPr lang="en-US" altLang="ar-JO" dirty="0"/>
              <a:t>Heavy object falling on the toes may fracture phalanges.</a:t>
            </a:r>
          </a:p>
          <a:p>
            <a:r>
              <a:rPr lang="en-US" b="1" dirty="0"/>
              <a:t>Clinical features</a:t>
            </a:r>
          </a:p>
          <a:p>
            <a:pPr lvl="1"/>
            <a:r>
              <a:rPr lang="en-US" dirty="0"/>
              <a:t>If the skin is broken it must be covered with a sterile dressing.</a:t>
            </a:r>
          </a:p>
          <a:p>
            <a:pPr lvl="1"/>
            <a:r>
              <a:rPr lang="en-US" dirty="0"/>
              <a:t>The fracture is disregarded &amp; the patient encouraged to walk in suitably mutilated boot.</a:t>
            </a:r>
          </a:p>
          <a:p>
            <a:pPr lvl="1"/>
            <a:endParaRPr lang="en-US" dirty="0"/>
          </a:p>
        </p:txBody>
      </p:sp>
      <p:pic>
        <p:nvPicPr>
          <p:cNvPr id="4" name="Picture 6" descr="C:\Users\Toshiba\Downloads\A00165F04.jpg">
            <a:extLst>
              <a:ext uri="{FF2B5EF4-FFF2-40B4-BE49-F238E27FC236}">
                <a16:creationId xmlns:a16="http://schemas.microsoft.com/office/drawing/2014/main" id="{596F09B7-42A3-1B2C-86EC-ACAFFDA205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1326" y="1268082"/>
            <a:ext cx="5442474" cy="4479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Users\Toshiba\Downloads\Toe-Fracture.jpg">
            <a:extLst>
              <a:ext uri="{FF2B5EF4-FFF2-40B4-BE49-F238E27FC236}">
                <a16:creationId xmlns:a16="http://schemas.microsoft.com/office/drawing/2014/main" id="{ABFC1A3E-44E1-5FD9-253A-6959B96A09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812" b="7276"/>
          <a:stretch/>
        </p:blipFill>
        <p:spPr bwMode="auto">
          <a:xfrm>
            <a:off x="1909908" y="4819262"/>
            <a:ext cx="2719388" cy="189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3985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4C2A-0F8B-0F0F-2030-40459687C75D}"/>
              </a:ext>
            </a:extLst>
          </p:cNvPr>
          <p:cNvSpPr>
            <a:spLocks noGrp="1"/>
          </p:cNvSpPr>
          <p:nvPr>
            <p:ph type="title"/>
          </p:nvPr>
        </p:nvSpPr>
        <p:spPr/>
        <p:txBody>
          <a:bodyPr/>
          <a:lstStyle/>
          <a:p>
            <a:r>
              <a:rPr lang="en-US" dirty="0"/>
              <a:t>Principles of treatment</a:t>
            </a:r>
          </a:p>
        </p:txBody>
      </p:sp>
      <p:sp>
        <p:nvSpPr>
          <p:cNvPr id="3" name="Content Placeholder 2">
            <a:extLst>
              <a:ext uri="{FF2B5EF4-FFF2-40B4-BE49-F238E27FC236}">
                <a16:creationId xmlns:a16="http://schemas.microsoft.com/office/drawing/2014/main" id="{EFC14274-30C4-F344-97D3-EC0D2B02C38D}"/>
              </a:ext>
            </a:extLst>
          </p:cNvPr>
          <p:cNvSpPr>
            <a:spLocks noGrp="1"/>
          </p:cNvSpPr>
          <p:nvPr>
            <p:ph idx="1"/>
          </p:nvPr>
        </p:nvSpPr>
        <p:spPr/>
        <p:txBody>
          <a:bodyPr>
            <a:normAutofit fontScale="92500" lnSpcReduction="10000"/>
          </a:bodyPr>
          <a:lstStyle/>
          <a:p>
            <a:r>
              <a:rPr lang="en-US" b="1" dirty="0"/>
              <a:t>Exploration surgery is indicated in</a:t>
            </a:r>
          </a:p>
          <a:p>
            <a:pPr lvl="1"/>
            <a:r>
              <a:rPr lang="en-US" dirty="0"/>
              <a:t>if the nerve was seen to be divided and needs to be repaired; </a:t>
            </a:r>
          </a:p>
          <a:p>
            <a:pPr lvl="1"/>
            <a:r>
              <a:rPr lang="en-US" dirty="0"/>
              <a:t>if the type of injury (e.g., a knife wound or a high energy injury) suggests that the nerve has been divided or severely damaged; </a:t>
            </a:r>
          </a:p>
          <a:p>
            <a:pPr lvl="1"/>
            <a:r>
              <a:rPr lang="en-US" dirty="0"/>
              <a:t>if recovery is inappropriately delayed and the diagnosis is in doubt.</a:t>
            </a:r>
          </a:p>
          <a:p>
            <a:r>
              <a:rPr lang="en-US" b="1" dirty="0"/>
              <a:t>Treatment of open injuries</a:t>
            </a:r>
          </a:p>
          <a:p>
            <a:pPr marL="914400" lvl="1" indent="-457200">
              <a:buFont typeface="+mj-lt"/>
              <a:buAutoNum type="arabicPeriod"/>
            </a:pPr>
            <a:r>
              <a:rPr lang="en-US" dirty="0"/>
              <a:t>If the nerve is cleanly divided, end to end suture may be possible</a:t>
            </a:r>
          </a:p>
          <a:p>
            <a:pPr marL="914400" lvl="1" indent="-457200">
              <a:buFont typeface="+mj-lt"/>
              <a:buAutoNum type="arabicPeriod"/>
            </a:pPr>
            <a:r>
              <a:rPr lang="en-US" dirty="0"/>
              <a:t>Paring of the stumps with a sharp blade, and if this leaves too large gap, nerve mobilizing can be done to prevent tension</a:t>
            </a:r>
          </a:p>
          <a:p>
            <a:pPr marL="914400" lvl="1" indent="-457200">
              <a:buFont typeface="+mj-lt"/>
              <a:buAutoNum type="arabicPeriod"/>
            </a:pPr>
            <a:r>
              <a:rPr lang="en-US" dirty="0"/>
              <a:t>Nerve grafts can be used</a:t>
            </a:r>
          </a:p>
          <a:p>
            <a:r>
              <a:rPr lang="en-US" b="1" dirty="0"/>
              <a:t>It may be best to leave the injured nerve  alone in case of</a:t>
            </a:r>
          </a:p>
          <a:p>
            <a:pPr lvl="1"/>
            <a:r>
              <a:rPr lang="en-US" dirty="0"/>
              <a:t>If the patient has adapted to the functional loss.</a:t>
            </a:r>
          </a:p>
          <a:p>
            <a:pPr lvl="1"/>
            <a:r>
              <a:rPr lang="en-US" dirty="0"/>
              <a:t>If it is high lesion, and re-innervation is unlikely to occur within the critical 2 years.</a:t>
            </a:r>
          </a:p>
          <a:p>
            <a:pPr lvl="1"/>
            <a:r>
              <a:rPr lang="en-US" dirty="0"/>
              <a:t>If there is pure motor loss which can be treated by tendon transfer</a:t>
            </a:r>
          </a:p>
        </p:txBody>
      </p:sp>
    </p:spTree>
    <p:extLst>
      <p:ext uri="{BB962C8B-B14F-4D97-AF65-F5344CB8AC3E}">
        <p14:creationId xmlns:p14="http://schemas.microsoft.com/office/powerpoint/2010/main" val="4024371365"/>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1607B-87E0-46AD-A0CC-178AC1CCAC86}"/>
              </a:ext>
            </a:extLst>
          </p:cNvPr>
          <p:cNvSpPr>
            <a:spLocks noGrp="1"/>
          </p:cNvSpPr>
          <p:nvPr>
            <p:ph type="title"/>
          </p:nvPr>
        </p:nvSpPr>
        <p:spPr/>
        <p:txBody>
          <a:bodyPr/>
          <a:lstStyle/>
          <a:p>
            <a:r>
              <a:rPr lang="en-US" dirty="0"/>
              <a:t>Common foot disorders</a:t>
            </a:r>
          </a:p>
        </p:txBody>
      </p:sp>
      <p:sp>
        <p:nvSpPr>
          <p:cNvPr id="3" name="Text Placeholder 2">
            <a:extLst>
              <a:ext uri="{FF2B5EF4-FFF2-40B4-BE49-F238E27FC236}">
                <a16:creationId xmlns:a16="http://schemas.microsoft.com/office/drawing/2014/main" id="{6B9FFEA9-2BDE-E657-2BA6-A580488BDD5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52880917"/>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DE86-4F09-53CD-5935-7478517BE95D}"/>
              </a:ext>
            </a:extLst>
          </p:cNvPr>
          <p:cNvSpPr>
            <a:spLocks noGrp="1"/>
          </p:cNvSpPr>
          <p:nvPr>
            <p:ph type="title"/>
          </p:nvPr>
        </p:nvSpPr>
        <p:spPr/>
        <p:txBody>
          <a:bodyPr/>
          <a:lstStyle/>
          <a:p>
            <a:r>
              <a:rPr lang="en-US" dirty="0"/>
              <a:t>Achilles tendinitis</a:t>
            </a:r>
          </a:p>
        </p:txBody>
      </p:sp>
      <p:sp>
        <p:nvSpPr>
          <p:cNvPr id="3" name="Content Placeholder 2">
            <a:extLst>
              <a:ext uri="{FF2B5EF4-FFF2-40B4-BE49-F238E27FC236}">
                <a16:creationId xmlns:a16="http://schemas.microsoft.com/office/drawing/2014/main" id="{7A0D98FD-B17F-B5BD-5953-D3061FA36481}"/>
              </a:ext>
            </a:extLst>
          </p:cNvPr>
          <p:cNvSpPr>
            <a:spLocks noGrp="1"/>
          </p:cNvSpPr>
          <p:nvPr>
            <p:ph idx="1"/>
          </p:nvPr>
        </p:nvSpPr>
        <p:spPr>
          <a:xfrm>
            <a:off x="838200" y="1268082"/>
            <a:ext cx="10515600" cy="5212080"/>
          </a:xfrm>
        </p:spPr>
        <p:txBody>
          <a:bodyPr>
            <a:normAutofit lnSpcReduction="10000"/>
          </a:bodyPr>
          <a:lstStyle/>
          <a:p>
            <a:r>
              <a:rPr lang="en-US" b="1" dirty="0"/>
              <a:t>Definition</a:t>
            </a:r>
            <a:r>
              <a:rPr lang="en-US" dirty="0"/>
              <a:t>: overuse injury of the Achilles tendon</a:t>
            </a:r>
          </a:p>
          <a:p>
            <a:r>
              <a:rPr lang="en-US" b="1" dirty="0"/>
              <a:t>Etiology</a:t>
            </a:r>
            <a:r>
              <a:rPr lang="en-US" dirty="0"/>
              <a:t>: athletes/individuals who have recently increased their exercise intensity</a:t>
            </a:r>
          </a:p>
          <a:p>
            <a:r>
              <a:rPr lang="en-US" b="1" dirty="0"/>
              <a:t>Clinical features</a:t>
            </a:r>
            <a:r>
              <a:rPr lang="en-US" dirty="0"/>
              <a:t>: pain and tenderness </a:t>
            </a:r>
            <a:r>
              <a:rPr lang="en-US" b="1" dirty="0">
                <a:solidFill>
                  <a:srgbClr val="FF0000"/>
                </a:solidFill>
              </a:rPr>
              <a:t>2–6 cm above</a:t>
            </a:r>
            <a:r>
              <a:rPr lang="en-US" dirty="0"/>
              <a:t> the insertion of the Achilles tendon, may come on gradually, or rapidly</a:t>
            </a:r>
          </a:p>
          <a:p>
            <a:r>
              <a:rPr lang="en-US" b="1" dirty="0"/>
              <a:t>Management</a:t>
            </a:r>
          </a:p>
          <a:p>
            <a:pPr lvl="1"/>
            <a:r>
              <a:rPr lang="en-US" sz="2200" dirty="0"/>
              <a:t>Rest</a:t>
            </a:r>
          </a:p>
          <a:p>
            <a:pPr lvl="1"/>
            <a:r>
              <a:rPr lang="en-US" sz="2200" dirty="0"/>
              <a:t>Stretching and later strengthening of the calf muscles</a:t>
            </a:r>
          </a:p>
          <a:p>
            <a:pPr lvl="1"/>
            <a:r>
              <a:rPr lang="en-US" sz="2200" dirty="0"/>
              <a:t>Switching to a different, less strenuous sport</a:t>
            </a:r>
          </a:p>
          <a:p>
            <a:pPr lvl="1"/>
            <a:r>
              <a:rPr lang="en-US" sz="2200" dirty="0"/>
              <a:t>Icing </a:t>
            </a:r>
          </a:p>
          <a:p>
            <a:pPr lvl="1"/>
            <a:r>
              <a:rPr lang="en-US" sz="2200" dirty="0"/>
              <a:t>Physical therapy, ECSW</a:t>
            </a:r>
          </a:p>
          <a:p>
            <a:pPr lvl="1"/>
            <a:r>
              <a:rPr lang="en-US" sz="2200" dirty="0"/>
              <a:t>Anti-inflammatory medication.</a:t>
            </a:r>
          </a:p>
          <a:p>
            <a:pPr lvl="1"/>
            <a:r>
              <a:rPr lang="en-US" sz="2200" dirty="0"/>
              <a:t>Wearing a shoe with a built-up heel to take tension off Achilles tendon</a:t>
            </a:r>
          </a:p>
          <a:p>
            <a:pPr lvl="1"/>
            <a:endParaRPr lang="en-US" dirty="0"/>
          </a:p>
        </p:txBody>
      </p:sp>
    </p:spTree>
    <p:extLst>
      <p:ext uri="{BB962C8B-B14F-4D97-AF65-F5344CB8AC3E}">
        <p14:creationId xmlns:p14="http://schemas.microsoft.com/office/powerpoint/2010/main" val="299684033"/>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FD54F-B17A-725A-2FF6-4E530B444C70}"/>
              </a:ext>
            </a:extLst>
          </p:cNvPr>
          <p:cNvSpPr>
            <a:spLocks noGrp="1"/>
          </p:cNvSpPr>
          <p:nvPr>
            <p:ph type="title"/>
          </p:nvPr>
        </p:nvSpPr>
        <p:spPr/>
        <p:txBody>
          <a:bodyPr/>
          <a:lstStyle/>
          <a:p>
            <a:r>
              <a:rPr lang="en-US" dirty="0"/>
              <a:t>Achilles tendon rupture</a:t>
            </a:r>
          </a:p>
        </p:txBody>
      </p:sp>
      <p:sp>
        <p:nvSpPr>
          <p:cNvPr id="3" name="Content Placeholder 2">
            <a:extLst>
              <a:ext uri="{FF2B5EF4-FFF2-40B4-BE49-F238E27FC236}">
                <a16:creationId xmlns:a16="http://schemas.microsoft.com/office/drawing/2014/main" id="{FA392BF2-263A-32C5-F500-A36F077A683D}"/>
              </a:ext>
            </a:extLst>
          </p:cNvPr>
          <p:cNvSpPr>
            <a:spLocks noGrp="1"/>
          </p:cNvSpPr>
          <p:nvPr>
            <p:ph idx="1"/>
          </p:nvPr>
        </p:nvSpPr>
        <p:spPr>
          <a:xfrm>
            <a:off x="838200" y="1268082"/>
            <a:ext cx="7961881" cy="4865669"/>
          </a:xfrm>
        </p:spPr>
        <p:txBody>
          <a:bodyPr>
            <a:normAutofit/>
          </a:bodyPr>
          <a:lstStyle/>
          <a:p>
            <a:r>
              <a:rPr lang="en-US" b="1" dirty="0"/>
              <a:t>Epidemiology</a:t>
            </a:r>
            <a:endParaRPr lang="en-US" dirty="0"/>
          </a:p>
          <a:p>
            <a:pPr lvl="1"/>
            <a:r>
              <a:rPr lang="en-US" dirty="0"/>
              <a:t>Most common in people that are active in sports or recreational activity</a:t>
            </a:r>
          </a:p>
          <a:p>
            <a:pPr lvl="1"/>
            <a:r>
              <a:rPr lang="en-US" dirty="0"/>
              <a:t>More common in males, 30-50 years old</a:t>
            </a:r>
          </a:p>
          <a:p>
            <a:r>
              <a:rPr lang="en-US" b="1" dirty="0"/>
              <a:t>Clinical features</a:t>
            </a:r>
          </a:p>
          <a:p>
            <a:pPr lvl="1"/>
            <a:r>
              <a:rPr lang="en-US" dirty="0"/>
              <a:t>A ripping or popping sensation is felt, and often heard, at the back of the heel.</a:t>
            </a:r>
          </a:p>
          <a:p>
            <a:pPr lvl="1"/>
            <a:r>
              <a:rPr lang="en-US" dirty="0"/>
              <a:t>The typical site for rupture is at the vascular watershed about 4 cm above the tendon insertion.</a:t>
            </a:r>
          </a:p>
          <a:p>
            <a:pPr lvl="1"/>
            <a:r>
              <a:rPr lang="en-US" dirty="0"/>
              <a:t>Plantarflexion of the foot is usually inhibited and weak</a:t>
            </a:r>
          </a:p>
          <a:p>
            <a:pPr lvl="1"/>
            <a:r>
              <a:rPr lang="en-US" dirty="0"/>
              <a:t>There is often a palpable gap at the site of rupture; bruising comes out a day or two later</a:t>
            </a:r>
          </a:p>
        </p:txBody>
      </p:sp>
      <p:grpSp>
        <p:nvGrpSpPr>
          <p:cNvPr id="10" name="Group 9">
            <a:extLst>
              <a:ext uri="{FF2B5EF4-FFF2-40B4-BE49-F238E27FC236}">
                <a16:creationId xmlns:a16="http://schemas.microsoft.com/office/drawing/2014/main" id="{78397024-0F6F-DF32-E8FF-83484A1811B4}"/>
              </a:ext>
            </a:extLst>
          </p:cNvPr>
          <p:cNvGrpSpPr/>
          <p:nvPr/>
        </p:nvGrpSpPr>
        <p:grpSpPr>
          <a:xfrm>
            <a:off x="8891832" y="1268083"/>
            <a:ext cx="2461968" cy="4865668"/>
            <a:chOff x="8891832" y="1268083"/>
            <a:chExt cx="2461968" cy="4865668"/>
          </a:xfrm>
        </p:grpSpPr>
        <p:pic>
          <p:nvPicPr>
            <p:cNvPr id="4" name="Content Placeholder 3" descr="A close-up of a human skull&#10;&#10;Description automatically generated with low confidence">
              <a:extLst>
                <a:ext uri="{FF2B5EF4-FFF2-40B4-BE49-F238E27FC236}">
                  <a16:creationId xmlns:a16="http://schemas.microsoft.com/office/drawing/2014/main" id="{B9AC3CCF-2231-0399-BFB4-277B9FD7ACFB}"/>
                </a:ext>
              </a:extLst>
            </p:cNvPr>
            <p:cNvPicPr>
              <a:picLocks noChangeAspect="1"/>
            </p:cNvPicPr>
            <p:nvPr/>
          </p:nvPicPr>
          <p:blipFill>
            <a:blip r:embed="rId2"/>
            <a:stretch>
              <a:fillRect/>
            </a:stretch>
          </p:blipFill>
          <p:spPr>
            <a:xfrm>
              <a:off x="8891832" y="1268083"/>
              <a:ext cx="2461968" cy="2548137"/>
            </a:xfrm>
            <a:prstGeom prst="rect">
              <a:avLst/>
            </a:prstGeom>
          </p:spPr>
        </p:pic>
        <p:cxnSp>
          <p:nvCxnSpPr>
            <p:cNvPr id="6" name="Straight Arrow Connector 5">
              <a:extLst>
                <a:ext uri="{FF2B5EF4-FFF2-40B4-BE49-F238E27FC236}">
                  <a16:creationId xmlns:a16="http://schemas.microsoft.com/office/drawing/2014/main" id="{24347218-B251-03A9-B51F-5ACA02EBB6F6}"/>
                </a:ext>
              </a:extLst>
            </p:cNvPr>
            <p:cNvCxnSpPr>
              <a:cxnSpLocks/>
            </p:cNvCxnSpPr>
            <p:nvPr/>
          </p:nvCxnSpPr>
          <p:spPr>
            <a:xfrm flipH="1" flipV="1">
              <a:off x="10982131" y="2542151"/>
              <a:ext cx="279918" cy="47586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object 7">
              <a:extLst>
                <a:ext uri="{FF2B5EF4-FFF2-40B4-BE49-F238E27FC236}">
                  <a16:creationId xmlns:a16="http://schemas.microsoft.com/office/drawing/2014/main" id="{93589CA1-5795-6ACB-FCB8-987216480D49}"/>
                </a:ext>
              </a:extLst>
            </p:cNvPr>
            <p:cNvPicPr>
              <a:picLocks/>
            </p:cNvPicPr>
            <p:nvPr/>
          </p:nvPicPr>
          <p:blipFill rotWithShape="1">
            <a:blip r:embed="rId3" cstate="print"/>
            <a:srcRect l="49225" r="1700" b="4800"/>
            <a:stretch/>
          </p:blipFill>
          <p:spPr>
            <a:xfrm>
              <a:off x="8891833" y="3855455"/>
              <a:ext cx="2461967" cy="2278296"/>
            </a:xfrm>
            <a:prstGeom prst="rect">
              <a:avLst/>
            </a:prstGeom>
          </p:spPr>
        </p:pic>
      </p:grpSp>
    </p:spTree>
    <p:extLst>
      <p:ext uri="{BB962C8B-B14F-4D97-AF65-F5344CB8AC3E}">
        <p14:creationId xmlns:p14="http://schemas.microsoft.com/office/powerpoint/2010/main" val="1278207200"/>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9BA1B-8483-5D2A-37D7-B9732D3752BE}"/>
              </a:ext>
            </a:extLst>
          </p:cNvPr>
          <p:cNvSpPr>
            <a:spLocks noGrp="1"/>
          </p:cNvSpPr>
          <p:nvPr>
            <p:ph type="title"/>
          </p:nvPr>
        </p:nvSpPr>
        <p:spPr/>
        <p:txBody>
          <a:bodyPr/>
          <a:lstStyle/>
          <a:p>
            <a:r>
              <a:rPr lang="en-US" dirty="0"/>
              <a:t>Patient with a trauma history</a:t>
            </a:r>
          </a:p>
        </p:txBody>
      </p:sp>
      <p:sp>
        <p:nvSpPr>
          <p:cNvPr id="3" name="Content Placeholder 2">
            <a:extLst>
              <a:ext uri="{FF2B5EF4-FFF2-40B4-BE49-F238E27FC236}">
                <a16:creationId xmlns:a16="http://schemas.microsoft.com/office/drawing/2014/main" id="{8F529FC3-6301-8657-6F5E-2B2B259BCC17}"/>
              </a:ext>
            </a:extLst>
          </p:cNvPr>
          <p:cNvSpPr>
            <a:spLocks noGrp="1"/>
          </p:cNvSpPr>
          <p:nvPr>
            <p:ph idx="1"/>
          </p:nvPr>
        </p:nvSpPr>
        <p:spPr>
          <a:xfrm>
            <a:off x="838200" y="1268082"/>
            <a:ext cx="7969898" cy="4871938"/>
          </a:xfrm>
        </p:spPr>
        <p:txBody>
          <a:bodyPr/>
          <a:lstStyle/>
          <a:p>
            <a:r>
              <a:rPr lang="en-US" b="1" dirty="0"/>
              <a:t>What is your diagnosis ?</a:t>
            </a:r>
          </a:p>
          <a:p>
            <a:pPr lvl="1"/>
            <a:r>
              <a:rPr lang="en-US" spc="-20" dirty="0"/>
              <a:t>Ruptured</a:t>
            </a:r>
            <a:r>
              <a:rPr lang="en-US" spc="20" dirty="0"/>
              <a:t> </a:t>
            </a:r>
            <a:r>
              <a:rPr lang="en-US" spc="-5" dirty="0"/>
              <a:t>Achilles</a:t>
            </a:r>
            <a:r>
              <a:rPr lang="en-US" spc="20" dirty="0"/>
              <a:t> </a:t>
            </a:r>
            <a:r>
              <a:rPr lang="en-US" spc="-15" dirty="0"/>
              <a:t>tendon</a:t>
            </a:r>
            <a:endParaRPr lang="en-US" dirty="0"/>
          </a:p>
          <a:p>
            <a:r>
              <a:rPr lang="en-US" b="1" dirty="0"/>
              <a:t>Muscles of the affected structure are</a:t>
            </a:r>
          </a:p>
          <a:p>
            <a:pPr lvl="1"/>
            <a:r>
              <a:rPr lang="en-US" dirty="0"/>
              <a:t>Superficial posterior muscles</a:t>
            </a:r>
          </a:p>
          <a:p>
            <a:r>
              <a:rPr lang="en-US" sz="2800" b="1" spc="5" dirty="0"/>
              <a:t>Which </a:t>
            </a:r>
            <a:r>
              <a:rPr lang="en-US" sz="2800" b="1" dirty="0"/>
              <a:t>of </a:t>
            </a:r>
            <a:r>
              <a:rPr lang="en-US" sz="2800" b="1" spc="5" dirty="0"/>
              <a:t>the </a:t>
            </a:r>
            <a:r>
              <a:rPr lang="en-US" sz="2800" b="1" spc="-20" dirty="0"/>
              <a:t>following </a:t>
            </a:r>
            <a:r>
              <a:rPr lang="en-US" sz="2800" b="1" dirty="0"/>
              <a:t>is </a:t>
            </a:r>
            <a:r>
              <a:rPr lang="en-US" sz="2800" b="1" spc="-5" dirty="0"/>
              <a:t>not </a:t>
            </a:r>
            <a:r>
              <a:rPr lang="en-US" sz="2800" b="1" dirty="0"/>
              <a:t> </a:t>
            </a:r>
            <a:r>
              <a:rPr lang="en-US" sz="2800" b="1" spc="-10" dirty="0"/>
              <a:t>associated</a:t>
            </a:r>
            <a:r>
              <a:rPr lang="en-US" sz="2800" b="1" spc="-30" dirty="0"/>
              <a:t> </a:t>
            </a:r>
            <a:r>
              <a:rPr lang="en-US" sz="2800" b="1" spc="-5" dirty="0"/>
              <a:t>with</a:t>
            </a:r>
            <a:r>
              <a:rPr lang="en-US" sz="2800" b="1" dirty="0"/>
              <a:t> Achilles</a:t>
            </a:r>
            <a:r>
              <a:rPr lang="en-US" sz="2800" b="1" spc="-45" dirty="0"/>
              <a:t> </a:t>
            </a:r>
            <a:r>
              <a:rPr lang="en-US" sz="2800" b="1" spc="-5" dirty="0"/>
              <a:t>tendon</a:t>
            </a:r>
            <a:r>
              <a:rPr lang="en-US" sz="2800" b="1" spc="-35" dirty="0"/>
              <a:t> </a:t>
            </a:r>
            <a:r>
              <a:rPr lang="en-US" sz="2800" b="1" spc="-10" dirty="0"/>
              <a:t>tear ?</a:t>
            </a:r>
          </a:p>
          <a:p>
            <a:pPr marL="914400" lvl="1" indent="-457200">
              <a:buFont typeface="+mj-lt"/>
              <a:buAutoNum type="alphaLcPeriod"/>
            </a:pPr>
            <a:r>
              <a:rPr lang="en-US" dirty="0"/>
              <a:t>Positive squeeze test</a:t>
            </a:r>
          </a:p>
          <a:p>
            <a:pPr marL="914400" lvl="1" indent="-457200">
              <a:buFont typeface="+mj-lt"/>
              <a:buAutoNum type="alphaLcPeriod"/>
            </a:pPr>
            <a:r>
              <a:rPr lang="en-US" dirty="0"/>
              <a:t>Palpable gap at the site of rupture</a:t>
            </a:r>
          </a:p>
          <a:p>
            <a:pPr marL="914400" lvl="1" indent="-457200">
              <a:buFont typeface="+mj-lt"/>
              <a:buAutoNum type="alphaLcPeriod"/>
            </a:pPr>
            <a:r>
              <a:rPr lang="en-US" dirty="0">
                <a:solidFill>
                  <a:srgbClr val="FF0000"/>
                </a:solidFill>
              </a:rPr>
              <a:t>Compromised dorsiflexion of the foot</a:t>
            </a:r>
          </a:p>
          <a:p>
            <a:r>
              <a:rPr lang="en-US" b="1" dirty="0"/>
              <a:t>Management</a:t>
            </a:r>
          </a:p>
          <a:p>
            <a:pPr lvl="1"/>
            <a:r>
              <a:rPr lang="en-US" dirty="0"/>
              <a:t>Achilles tendon rupture repair </a:t>
            </a:r>
          </a:p>
        </p:txBody>
      </p:sp>
      <p:grpSp>
        <p:nvGrpSpPr>
          <p:cNvPr id="6" name="Group 5">
            <a:extLst>
              <a:ext uri="{FF2B5EF4-FFF2-40B4-BE49-F238E27FC236}">
                <a16:creationId xmlns:a16="http://schemas.microsoft.com/office/drawing/2014/main" id="{ABBCCDB2-989E-9C1B-CD13-FFFD5D2D081C}"/>
              </a:ext>
            </a:extLst>
          </p:cNvPr>
          <p:cNvGrpSpPr/>
          <p:nvPr/>
        </p:nvGrpSpPr>
        <p:grpSpPr>
          <a:xfrm>
            <a:off x="8891832" y="1268083"/>
            <a:ext cx="2461968" cy="4865668"/>
            <a:chOff x="8891832" y="1268083"/>
            <a:chExt cx="2461968" cy="4865668"/>
          </a:xfrm>
        </p:grpSpPr>
        <p:pic>
          <p:nvPicPr>
            <p:cNvPr id="4" name="Content Placeholder 3" descr="A close-up of a human skull&#10;&#10;Description automatically generated with low confidence">
              <a:extLst>
                <a:ext uri="{FF2B5EF4-FFF2-40B4-BE49-F238E27FC236}">
                  <a16:creationId xmlns:a16="http://schemas.microsoft.com/office/drawing/2014/main" id="{36F8C944-6A5D-EDB8-CBA5-7F45ED53E89E}"/>
                </a:ext>
              </a:extLst>
            </p:cNvPr>
            <p:cNvPicPr>
              <a:picLocks noChangeAspect="1"/>
            </p:cNvPicPr>
            <p:nvPr/>
          </p:nvPicPr>
          <p:blipFill>
            <a:blip r:embed="rId2"/>
            <a:stretch>
              <a:fillRect/>
            </a:stretch>
          </p:blipFill>
          <p:spPr>
            <a:xfrm>
              <a:off x="8891832" y="1268083"/>
              <a:ext cx="2461968" cy="2548137"/>
            </a:xfrm>
            <a:prstGeom prst="rect">
              <a:avLst/>
            </a:prstGeom>
          </p:spPr>
        </p:pic>
        <p:pic>
          <p:nvPicPr>
            <p:cNvPr id="5" name="object 7">
              <a:extLst>
                <a:ext uri="{FF2B5EF4-FFF2-40B4-BE49-F238E27FC236}">
                  <a16:creationId xmlns:a16="http://schemas.microsoft.com/office/drawing/2014/main" id="{341D6200-8B6D-84A1-6947-2CCCC2E3EDE9}"/>
                </a:ext>
              </a:extLst>
            </p:cNvPr>
            <p:cNvPicPr>
              <a:picLocks/>
            </p:cNvPicPr>
            <p:nvPr/>
          </p:nvPicPr>
          <p:blipFill rotWithShape="1">
            <a:blip r:embed="rId3" cstate="print"/>
            <a:srcRect l="49225" r="1700" b="4800"/>
            <a:stretch/>
          </p:blipFill>
          <p:spPr>
            <a:xfrm>
              <a:off x="8891833" y="3855455"/>
              <a:ext cx="2461967" cy="2278296"/>
            </a:xfrm>
            <a:prstGeom prst="rect">
              <a:avLst/>
            </a:prstGeom>
          </p:spPr>
        </p:pic>
      </p:grpSp>
      <p:sp>
        <p:nvSpPr>
          <p:cNvPr id="8" name="TextBox 7">
            <a:extLst>
              <a:ext uri="{FF2B5EF4-FFF2-40B4-BE49-F238E27FC236}">
                <a16:creationId xmlns:a16="http://schemas.microsoft.com/office/drawing/2014/main" id="{E30860F7-05BE-0A83-21AD-BFCA9021F58B}"/>
              </a:ext>
            </a:extLst>
          </p:cNvPr>
          <p:cNvSpPr txBox="1"/>
          <p:nvPr/>
        </p:nvSpPr>
        <p:spPr>
          <a:xfrm>
            <a:off x="10904755" y="2897"/>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sp>
        <p:nvSpPr>
          <p:cNvPr id="10" name="TextBox 9">
            <a:extLst>
              <a:ext uri="{FF2B5EF4-FFF2-40B4-BE49-F238E27FC236}">
                <a16:creationId xmlns:a16="http://schemas.microsoft.com/office/drawing/2014/main" id="{13AF4E1E-93F1-91D2-AE56-7C9BDDDF34AF}"/>
              </a:ext>
            </a:extLst>
          </p:cNvPr>
          <p:cNvSpPr txBox="1"/>
          <p:nvPr/>
        </p:nvSpPr>
        <p:spPr>
          <a:xfrm>
            <a:off x="65314" y="3134208"/>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1" name="TextBox 10">
            <a:extLst>
              <a:ext uri="{FF2B5EF4-FFF2-40B4-BE49-F238E27FC236}">
                <a16:creationId xmlns:a16="http://schemas.microsoft.com/office/drawing/2014/main" id="{192D0371-81D4-5824-6E49-1751098154A9}"/>
              </a:ext>
            </a:extLst>
          </p:cNvPr>
          <p:cNvSpPr txBox="1"/>
          <p:nvPr/>
        </p:nvSpPr>
        <p:spPr>
          <a:xfrm>
            <a:off x="65314" y="1324067"/>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4</a:t>
            </a:r>
            <a:r>
              <a:rPr lang="ar-JO" sz="1400" b="1" dirty="0">
                <a:solidFill>
                  <a:srgbClr val="FF0000"/>
                </a:solidFill>
              </a:rPr>
              <a:t>)</a:t>
            </a:r>
            <a:endParaRPr lang="en-US" sz="1400" b="1" dirty="0">
              <a:solidFill>
                <a:srgbClr val="FF0000"/>
              </a:solidFill>
            </a:endParaRPr>
          </a:p>
        </p:txBody>
      </p:sp>
      <p:sp>
        <p:nvSpPr>
          <p:cNvPr id="12" name="TextBox 11">
            <a:extLst>
              <a:ext uri="{FF2B5EF4-FFF2-40B4-BE49-F238E27FC236}">
                <a16:creationId xmlns:a16="http://schemas.microsoft.com/office/drawing/2014/main" id="{44F7B613-EFED-FFE8-543E-D106FD3449DA}"/>
              </a:ext>
            </a:extLst>
          </p:cNvPr>
          <p:cNvSpPr txBox="1"/>
          <p:nvPr/>
        </p:nvSpPr>
        <p:spPr>
          <a:xfrm>
            <a:off x="65314" y="5206212"/>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7" name="TextBox 6">
            <a:extLst>
              <a:ext uri="{FF2B5EF4-FFF2-40B4-BE49-F238E27FC236}">
                <a16:creationId xmlns:a16="http://schemas.microsoft.com/office/drawing/2014/main" id="{A9A0CDFD-C957-0A91-5B79-05651E80CCA2}"/>
              </a:ext>
            </a:extLst>
          </p:cNvPr>
          <p:cNvSpPr txBox="1"/>
          <p:nvPr/>
        </p:nvSpPr>
        <p:spPr>
          <a:xfrm>
            <a:off x="65314" y="2219809"/>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898457591"/>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6E7E-C617-244A-1A97-31A10FBDED65}"/>
              </a:ext>
            </a:extLst>
          </p:cNvPr>
          <p:cNvSpPr>
            <a:spLocks noGrp="1"/>
          </p:cNvSpPr>
          <p:nvPr>
            <p:ph type="title"/>
          </p:nvPr>
        </p:nvSpPr>
        <p:spPr/>
        <p:txBody>
          <a:bodyPr/>
          <a:lstStyle/>
          <a:p>
            <a:r>
              <a:rPr lang="en-US" dirty="0"/>
              <a:t>Achilles tendon rupture</a:t>
            </a:r>
          </a:p>
        </p:txBody>
      </p:sp>
      <p:sp>
        <p:nvSpPr>
          <p:cNvPr id="3" name="Content Placeholder 2">
            <a:extLst>
              <a:ext uri="{FF2B5EF4-FFF2-40B4-BE49-F238E27FC236}">
                <a16:creationId xmlns:a16="http://schemas.microsoft.com/office/drawing/2014/main" id="{6C50C9B4-65B9-40C0-4B19-551BADAB7AAB}"/>
              </a:ext>
            </a:extLst>
          </p:cNvPr>
          <p:cNvSpPr>
            <a:spLocks noGrp="1"/>
          </p:cNvSpPr>
          <p:nvPr>
            <p:ph idx="1"/>
          </p:nvPr>
        </p:nvSpPr>
        <p:spPr>
          <a:xfrm>
            <a:off x="838200" y="1268082"/>
            <a:ext cx="10515600" cy="4871938"/>
          </a:xfrm>
        </p:spPr>
        <p:txBody>
          <a:bodyPr/>
          <a:lstStyle/>
          <a:p>
            <a:r>
              <a:rPr lang="en-US" b="1" dirty="0"/>
              <a:t>Diagnosis</a:t>
            </a:r>
            <a:endParaRPr lang="en-US" dirty="0"/>
          </a:p>
          <a:p>
            <a:pPr lvl="1"/>
            <a:r>
              <a:rPr lang="en-US" dirty="0"/>
              <a:t>The calf squeeze test (Thompson’s or </a:t>
            </a:r>
            <a:r>
              <a:rPr lang="en-US" dirty="0" err="1"/>
              <a:t>Simmond’s</a:t>
            </a:r>
            <a:r>
              <a:rPr lang="en-US" dirty="0"/>
              <a:t> test)</a:t>
            </a:r>
          </a:p>
          <a:p>
            <a:r>
              <a:rPr lang="en-US" b="1" dirty="0"/>
              <a:t>Management</a:t>
            </a:r>
          </a:p>
          <a:p>
            <a:pPr lvl="1"/>
            <a:r>
              <a:rPr lang="en-US" dirty="0"/>
              <a:t>Conservative; cast with the foot in plantar flexion</a:t>
            </a:r>
          </a:p>
          <a:p>
            <a:pPr lvl="1"/>
            <a:r>
              <a:rPr lang="en-US" dirty="0"/>
              <a:t>Surgical; direct repair of </a:t>
            </a:r>
            <a:r>
              <a:rPr lang="en-US" dirty="0" err="1"/>
              <a:t>achillis</a:t>
            </a:r>
            <a:r>
              <a:rPr lang="en-US" dirty="0"/>
              <a:t> tendon</a:t>
            </a:r>
          </a:p>
          <a:p>
            <a:pPr lvl="1"/>
            <a:endParaRPr lang="en-US" dirty="0"/>
          </a:p>
        </p:txBody>
      </p:sp>
      <p:pic>
        <p:nvPicPr>
          <p:cNvPr id="4" name="Picture 2" descr="نتيجة بحث الصور عن ‪calf squeeze test‬‏">
            <a:extLst>
              <a:ext uri="{FF2B5EF4-FFF2-40B4-BE49-F238E27FC236}">
                <a16:creationId xmlns:a16="http://schemas.microsoft.com/office/drawing/2014/main" id="{1E995E53-909F-D41F-2F13-C3960657C4A2}"/>
              </a:ext>
            </a:extLst>
          </p:cNvPr>
          <p:cNvPicPr>
            <a:picLocks noChangeAspect="1" noChangeArrowheads="1"/>
          </p:cNvPicPr>
          <p:nvPr/>
        </p:nvPicPr>
        <p:blipFill>
          <a:blip r:embed="rId2"/>
          <a:srcRect/>
          <a:stretch>
            <a:fillRect/>
          </a:stretch>
        </p:blipFill>
        <p:spPr bwMode="auto">
          <a:xfrm>
            <a:off x="3159967" y="3573422"/>
            <a:ext cx="5872066" cy="3041548"/>
          </a:xfrm>
          <a:prstGeom prst="rect">
            <a:avLst/>
          </a:prstGeom>
          <a:noFill/>
        </p:spPr>
      </p:pic>
    </p:spTree>
    <p:extLst>
      <p:ext uri="{BB962C8B-B14F-4D97-AF65-F5344CB8AC3E}">
        <p14:creationId xmlns:p14="http://schemas.microsoft.com/office/powerpoint/2010/main" val="3200844047"/>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C3A61-5632-62F3-FCAD-2AE4035C991B}"/>
              </a:ext>
            </a:extLst>
          </p:cNvPr>
          <p:cNvSpPr>
            <a:spLocks noGrp="1"/>
          </p:cNvSpPr>
          <p:nvPr>
            <p:ph type="title"/>
          </p:nvPr>
        </p:nvSpPr>
        <p:spPr/>
        <p:txBody>
          <a:bodyPr/>
          <a:lstStyle/>
          <a:p>
            <a:r>
              <a:rPr lang="en-US" dirty="0"/>
              <a:t>Retrocalcaneal bursitis</a:t>
            </a:r>
          </a:p>
        </p:txBody>
      </p:sp>
      <p:sp>
        <p:nvSpPr>
          <p:cNvPr id="3" name="Content Placeholder 2">
            <a:extLst>
              <a:ext uri="{FF2B5EF4-FFF2-40B4-BE49-F238E27FC236}">
                <a16:creationId xmlns:a16="http://schemas.microsoft.com/office/drawing/2014/main" id="{69CF30F8-8E85-9177-4C26-918B8303C462}"/>
              </a:ext>
            </a:extLst>
          </p:cNvPr>
          <p:cNvSpPr>
            <a:spLocks noGrp="1"/>
          </p:cNvSpPr>
          <p:nvPr>
            <p:ph idx="1"/>
          </p:nvPr>
        </p:nvSpPr>
        <p:spPr/>
        <p:txBody>
          <a:bodyPr>
            <a:normAutofit fontScale="92500" lnSpcReduction="10000"/>
          </a:bodyPr>
          <a:lstStyle/>
          <a:p>
            <a:r>
              <a:rPr lang="en-US" b="1" dirty="0"/>
              <a:t>Definition</a:t>
            </a:r>
            <a:endParaRPr lang="en-US" dirty="0"/>
          </a:p>
          <a:p>
            <a:pPr lvl="1"/>
            <a:r>
              <a:rPr lang="en-US" dirty="0"/>
              <a:t>Retrocalcaneal bursitis is inflammation of the bursa between the anterior aspect of the Achilles and posterior aspect of the calcaneus.</a:t>
            </a:r>
          </a:p>
          <a:p>
            <a:r>
              <a:rPr lang="en-US" b="1" dirty="0"/>
              <a:t>Clinical features</a:t>
            </a:r>
          </a:p>
          <a:p>
            <a:pPr lvl="1"/>
            <a:r>
              <a:rPr lang="en-US" dirty="0"/>
              <a:t>Haglund deformity an enlargement of the posterosuperior tuberosity of the calcaneus.</a:t>
            </a:r>
          </a:p>
          <a:p>
            <a:pPr lvl="1"/>
            <a:r>
              <a:rPr lang="en-US" dirty="0"/>
              <a:t>Pain localized to anterior and 2 to 3 cm proximal to the Achilles tendon insertion</a:t>
            </a:r>
          </a:p>
          <a:p>
            <a:pPr lvl="1"/>
            <a:r>
              <a:rPr lang="en-US" dirty="0"/>
              <a:t>Fullness and tenderness medial and lateral to tendon</a:t>
            </a:r>
          </a:p>
          <a:p>
            <a:pPr lvl="1"/>
            <a:r>
              <a:rPr lang="en-US" dirty="0"/>
              <a:t>Pain with dorsiflexion</a:t>
            </a:r>
          </a:p>
          <a:p>
            <a:pPr lvl="1"/>
            <a:r>
              <a:rPr lang="en-US" dirty="0"/>
              <a:t>Bony prominence at Achilles insertion</a:t>
            </a:r>
          </a:p>
          <a:p>
            <a:r>
              <a:rPr lang="en-US" b="1" dirty="0"/>
              <a:t>Management</a:t>
            </a:r>
          </a:p>
          <a:p>
            <a:pPr lvl="1"/>
            <a:r>
              <a:rPr lang="en-US" b="1" dirty="0"/>
              <a:t>Nonoperative</a:t>
            </a:r>
            <a:r>
              <a:rPr lang="en-US" dirty="0"/>
              <a:t>: Activity modification, shoe wear modification, physical therapy, NSAIDs.</a:t>
            </a:r>
          </a:p>
          <a:p>
            <a:pPr lvl="1"/>
            <a:r>
              <a:rPr lang="en-US" b="1" dirty="0"/>
              <a:t>Operative</a:t>
            </a:r>
            <a:r>
              <a:rPr lang="en-US" dirty="0"/>
              <a:t>: Retrocalcaneal bursa excision and resection of Haglund deformity.</a:t>
            </a:r>
          </a:p>
          <a:p>
            <a:pPr lvl="1"/>
            <a:endParaRPr lang="en-US" dirty="0"/>
          </a:p>
        </p:txBody>
      </p:sp>
    </p:spTree>
    <p:extLst>
      <p:ext uri="{BB962C8B-B14F-4D97-AF65-F5344CB8AC3E}">
        <p14:creationId xmlns:p14="http://schemas.microsoft.com/office/powerpoint/2010/main" val="410745683"/>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96288-25E7-0B17-6F30-4090BF362931}"/>
              </a:ext>
            </a:extLst>
          </p:cNvPr>
          <p:cNvSpPr>
            <a:spLocks noGrp="1"/>
          </p:cNvSpPr>
          <p:nvPr>
            <p:ph type="title"/>
          </p:nvPr>
        </p:nvSpPr>
        <p:spPr/>
        <p:txBody>
          <a:bodyPr/>
          <a:lstStyle/>
          <a:p>
            <a:r>
              <a:rPr lang="en-US" dirty="0"/>
              <a:t>Tarsal Tunnel Syndrome</a:t>
            </a:r>
          </a:p>
        </p:txBody>
      </p:sp>
      <p:sp>
        <p:nvSpPr>
          <p:cNvPr id="3" name="Content Placeholder 2">
            <a:extLst>
              <a:ext uri="{FF2B5EF4-FFF2-40B4-BE49-F238E27FC236}">
                <a16:creationId xmlns:a16="http://schemas.microsoft.com/office/drawing/2014/main" id="{595A53C9-0864-B9BB-5052-DF9D5809A717}"/>
              </a:ext>
            </a:extLst>
          </p:cNvPr>
          <p:cNvSpPr>
            <a:spLocks noGrp="1"/>
          </p:cNvSpPr>
          <p:nvPr>
            <p:ph idx="1"/>
          </p:nvPr>
        </p:nvSpPr>
        <p:spPr>
          <a:xfrm>
            <a:off x="838200" y="1268082"/>
            <a:ext cx="6551645" cy="4871938"/>
          </a:xfrm>
        </p:spPr>
        <p:txBody>
          <a:bodyPr>
            <a:normAutofit/>
          </a:bodyPr>
          <a:lstStyle/>
          <a:p>
            <a:r>
              <a:rPr lang="en-US" b="1" dirty="0"/>
              <a:t>Pathophysiology</a:t>
            </a:r>
          </a:p>
          <a:p>
            <a:pPr lvl="1"/>
            <a:r>
              <a:rPr lang="en-US" dirty="0"/>
              <a:t>Compressive neuropathy caused by compression of the tibial nerve.</a:t>
            </a:r>
          </a:p>
          <a:p>
            <a:r>
              <a:rPr lang="en-US" b="1" dirty="0"/>
              <a:t>Clinical features</a:t>
            </a:r>
          </a:p>
          <a:p>
            <a:pPr lvl="1"/>
            <a:r>
              <a:rPr lang="en-US" dirty="0"/>
              <a:t>Pain with prolonged standing or walking; often vague and misleading medial foot pain</a:t>
            </a:r>
          </a:p>
          <a:p>
            <a:pPr lvl="1"/>
            <a:r>
              <a:rPr lang="en-US" dirty="0"/>
              <a:t>Sharp, burning pain in the foot.</a:t>
            </a:r>
          </a:p>
          <a:p>
            <a:pPr lvl="1"/>
            <a:r>
              <a:rPr lang="en-US" dirty="0"/>
              <a:t>Numbness and intermittent </a:t>
            </a:r>
            <a:r>
              <a:rPr lang="en-US" dirty="0" err="1"/>
              <a:t>paresthesias</a:t>
            </a:r>
            <a:endParaRPr lang="en-US" dirty="0"/>
          </a:p>
          <a:p>
            <a:r>
              <a:rPr lang="en-US" b="1" dirty="0"/>
              <a:t>Management</a:t>
            </a:r>
          </a:p>
          <a:p>
            <a:pPr lvl="1"/>
            <a:r>
              <a:rPr lang="en-US" dirty="0"/>
              <a:t>Nonoperative: Lifestyle modifications, bracing, and NSAID medications</a:t>
            </a:r>
          </a:p>
          <a:p>
            <a:pPr lvl="1"/>
            <a:r>
              <a:rPr lang="en-US" dirty="0"/>
              <a:t>Operative; surgical release of tarsal tunnel.</a:t>
            </a:r>
          </a:p>
          <a:p>
            <a:pPr lvl="1"/>
            <a:endParaRPr lang="en-US" dirty="0"/>
          </a:p>
        </p:txBody>
      </p:sp>
      <p:pic>
        <p:nvPicPr>
          <p:cNvPr id="4" name="Picture 3">
            <a:extLst>
              <a:ext uri="{FF2B5EF4-FFF2-40B4-BE49-F238E27FC236}">
                <a16:creationId xmlns:a16="http://schemas.microsoft.com/office/drawing/2014/main" id="{9A441A17-B6D6-76FE-8B09-DCD9F47F4C42}"/>
              </a:ext>
            </a:extLst>
          </p:cNvPr>
          <p:cNvPicPr>
            <a:picLocks noChangeAspect="1"/>
          </p:cNvPicPr>
          <p:nvPr/>
        </p:nvPicPr>
        <p:blipFill>
          <a:blip r:embed="rId2"/>
          <a:stretch>
            <a:fillRect/>
          </a:stretch>
        </p:blipFill>
        <p:spPr>
          <a:xfrm>
            <a:off x="7492482" y="1268082"/>
            <a:ext cx="3861318" cy="3591924"/>
          </a:xfrm>
          <a:prstGeom prst="rect">
            <a:avLst/>
          </a:prstGeom>
        </p:spPr>
      </p:pic>
    </p:spTree>
    <p:extLst>
      <p:ext uri="{BB962C8B-B14F-4D97-AF65-F5344CB8AC3E}">
        <p14:creationId xmlns:p14="http://schemas.microsoft.com/office/powerpoint/2010/main" val="173958506"/>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9648D6-E2A2-6700-3E74-0D2334D14FE8}"/>
              </a:ext>
            </a:extLst>
          </p:cNvPr>
          <p:cNvSpPr>
            <a:spLocks noGrp="1"/>
          </p:cNvSpPr>
          <p:nvPr>
            <p:ph type="title"/>
          </p:nvPr>
        </p:nvSpPr>
        <p:spPr/>
        <p:txBody>
          <a:bodyPr/>
          <a:lstStyle/>
          <a:p>
            <a:r>
              <a:rPr lang="en-US" dirty="0"/>
              <a:t>Plantar fasciitis</a:t>
            </a:r>
          </a:p>
        </p:txBody>
      </p:sp>
      <p:sp>
        <p:nvSpPr>
          <p:cNvPr id="5" name="Content Placeholder 4">
            <a:extLst>
              <a:ext uri="{FF2B5EF4-FFF2-40B4-BE49-F238E27FC236}">
                <a16:creationId xmlns:a16="http://schemas.microsoft.com/office/drawing/2014/main" id="{894DC8E7-7CDD-0BF1-06F3-CAE5E12FA80D}"/>
              </a:ext>
            </a:extLst>
          </p:cNvPr>
          <p:cNvSpPr>
            <a:spLocks noGrp="1"/>
          </p:cNvSpPr>
          <p:nvPr>
            <p:ph idx="1"/>
          </p:nvPr>
        </p:nvSpPr>
        <p:spPr>
          <a:xfrm>
            <a:off x="838200" y="1268082"/>
            <a:ext cx="7503367" cy="5029200"/>
          </a:xfrm>
        </p:spPr>
        <p:txBody>
          <a:bodyPr>
            <a:normAutofit fontScale="92500" lnSpcReduction="10000"/>
          </a:bodyPr>
          <a:lstStyle/>
          <a:p>
            <a:r>
              <a:rPr lang="en-US" b="1" dirty="0"/>
              <a:t>Definition</a:t>
            </a:r>
            <a:r>
              <a:rPr lang="en-US" dirty="0"/>
              <a:t>: inflammation of the plantar aponeurosis</a:t>
            </a:r>
          </a:p>
          <a:p>
            <a:r>
              <a:rPr lang="en-US" b="1" dirty="0"/>
              <a:t>Etiology</a:t>
            </a:r>
          </a:p>
          <a:p>
            <a:pPr lvl="1"/>
            <a:r>
              <a:rPr lang="en-US" dirty="0"/>
              <a:t>Unknown</a:t>
            </a:r>
          </a:p>
          <a:p>
            <a:pPr lvl="1"/>
            <a:r>
              <a:rPr lang="en-US" dirty="0"/>
              <a:t>Risk factors include:</a:t>
            </a:r>
          </a:p>
          <a:p>
            <a:pPr lvl="2"/>
            <a:r>
              <a:rPr lang="en-US" sz="2200" dirty="0"/>
              <a:t>Foot deformities: pes planus, pes </a:t>
            </a:r>
            <a:r>
              <a:rPr lang="en-US" sz="2200" dirty="0" err="1"/>
              <a:t>cavus</a:t>
            </a:r>
            <a:endParaRPr lang="en-US" sz="2200" dirty="0"/>
          </a:p>
          <a:p>
            <a:pPr lvl="2"/>
            <a:r>
              <a:rPr lang="en-US" sz="2200" dirty="0"/>
              <a:t>Training errors: excessive training, sudden changes in training intensity, inappropriate equipment </a:t>
            </a:r>
          </a:p>
          <a:p>
            <a:pPr lvl="2"/>
            <a:r>
              <a:rPr lang="en-US" sz="2200" dirty="0"/>
              <a:t>Occupations associated with long periods of standing, jumping, and weight-bearing</a:t>
            </a:r>
          </a:p>
          <a:p>
            <a:pPr lvl="2"/>
            <a:r>
              <a:rPr lang="en-US" sz="2200" dirty="0"/>
              <a:t>Obesity</a:t>
            </a:r>
          </a:p>
          <a:p>
            <a:r>
              <a:rPr lang="en-US" b="1" dirty="0"/>
              <a:t>Pathophysiology</a:t>
            </a:r>
          </a:p>
          <a:p>
            <a:pPr lvl="1"/>
            <a:r>
              <a:rPr lang="en-US" dirty="0"/>
              <a:t>A degenerative condition that may or may not be associated with  inflammatory changes in the tissues.</a:t>
            </a:r>
          </a:p>
          <a:p>
            <a:pPr lvl="1"/>
            <a:r>
              <a:rPr lang="en-US" dirty="0"/>
              <a:t>There may be micro-tears in the fascia, and the fascia thickens</a:t>
            </a:r>
          </a:p>
        </p:txBody>
      </p:sp>
      <p:pic>
        <p:nvPicPr>
          <p:cNvPr id="6" name="Picture 2" descr="نتيجة بحث الصور عن ‪Plantar Fasciitis‬‏">
            <a:extLst>
              <a:ext uri="{FF2B5EF4-FFF2-40B4-BE49-F238E27FC236}">
                <a16:creationId xmlns:a16="http://schemas.microsoft.com/office/drawing/2014/main" id="{D3B9DBA0-E9DF-D763-C9C0-9B4C9AAB180F}"/>
              </a:ext>
            </a:extLst>
          </p:cNvPr>
          <p:cNvPicPr>
            <a:picLocks noChangeAspect="1" noChangeArrowheads="1"/>
          </p:cNvPicPr>
          <p:nvPr/>
        </p:nvPicPr>
        <p:blipFill rotWithShape="1">
          <a:blip r:embed="rId2"/>
          <a:srcRect l="3797" t="9105" r="12658" b="4528"/>
          <a:stretch/>
        </p:blipFill>
        <p:spPr bwMode="auto">
          <a:xfrm>
            <a:off x="8341567" y="1268082"/>
            <a:ext cx="3016399" cy="2397967"/>
          </a:xfrm>
          <a:prstGeom prst="rect">
            <a:avLst/>
          </a:prstGeom>
          <a:noFill/>
        </p:spPr>
      </p:pic>
      <p:pic>
        <p:nvPicPr>
          <p:cNvPr id="7" name="Picture 4" descr="نتيجة بحث الصور عن ‪Plantar Fasciitis‬‏">
            <a:extLst>
              <a:ext uri="{FF2B5EF4-FFF2-40B4-BE49-F238E27FC236}">
                <a16:creationId xmlns:a16="http://schemas.microsoft.com/office/drawing/2014/main" id="{2911D938-8FC6-C6F1-DE0D-A9446EF3F0E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965" b="97872" l="2405" r="97796">
                        <a14:foregroundMark x1="4810" y1="3688" x2="61323" y2="5106"/>
                        <a14:foregroundMark x1="61323" y1="5106" x2="34669" y2="21844"/>
                        <a14:foregroundMark x1="34669" y1="21844" x2="28257" y2="45248"/>
                        <a14:foregroundMark x1="28257" y1="45248" x2="59118" y2="46809"/>
                        <a14:foregroundMark x1="13427" y1="7943" x2="6613" y2="22837"/>
                        <a14:foregroundMark x1="13828" y1="17872" x2="10822" y2="95745"/>
                        <a14:foregroundMark x1="10822" y1="95745" x2="10822" y2="95745"/>
                        <a14:foregroundMark x1="71430" y1="13969" x2="73547" y2="71064"/>
                        <a14:foregroundMark x1="73547" y1="71064" x2="73547" y2="71064"/>
                        <a14:foregroundMark x1="85096" y1="22216" x2="84770" y2="78440"/>
                        <a14:foregroundMark x1="2605" y1="24255" x2="10421" y2="93617"/>
                        <a14:foregroundMark x1="10421" y1="93617" x2="10421" y2="93617"/>
                        <a14:foregroundMark x1="20842" y1="95745" x2="91383" y2="88369"/>
                        <a14:foregroundMark x1="11824" y1="97872" x2="54709" y2="98014"/>
                        <a14:foregroundMark x1="54709" y1="98014" x2="93988" y2="97589"/>
                        <a14:foregroundMark x1="93587" y1="93617" x2="93073" y2="27029"/>
                        <a14:backgroundMark x1="83968" y1="9787" x2="88377" y2="14468"/>
                        <a14:backgroundMark x1="91383" y1="10496" x2="90982" y2="15745"/>
                        <a14:backgroundMark x1="95190" y1="9504" x2="91784" y2="22837"/>
                        <a14:backgroundMark x1="80361" y1="11348" x2="99599" y2="10213"/>
                        <a14:backgroundMark x1="76954" y1="9504" x2="93988" y2="12057"/>
                        <a14:backgroundMark x1="67936" y1="7943" x2="99198" y2="26809"/>
                      </a14:backgroundRemoval>
                    </a14:imgEffect>
                  </a14:imgLayer>
                </a14:imgProps>
              </a:ext>
            </a:extLst>
          </a:blip>
          <a:srcRect t="5377" b="3972"/>
          <a:stretch/>
        </p:blipFill>
        <p:spPr bwMode="auto">
          <a:xfrm>
            <a:off x="8341567" y="3296873"/>
            <a:ext cx="2248678" cy="2879993"/>
          </a:xfrm>
          <a:prstGeom prst="rect">
            <a:avLst/>
          </a:prstGeom>
          <a:noFill/>
        </p:spPr>
      </p:pic>
    </p:spTree>
    <p:extLst>
      <p:ext uri="{BB962C8B-B14F-4D97-AF65-F5344CB8AC3E}">
        <p14:creationId xmlns:p14="http://schemas.microsoft.com/office/powerpoint/2010/main" val="3606957402"/>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9648D6-E2A2-6700-3E74-0D2334D14FE8}"/>
              </a:ext>
            </a:extLst>
          </p:cNvPr>
          <p:cNvSpPr>
            <a:spLocks noGrp="1"/>
          </p:cNvSpPr>
          <p:nvPr>
            <p:ph type="title"/>
          </p:nvPr>
        </p:nvSpPr>
        <p:spPr/>
        <p:txBody>
          <a:bodyPr/>
          <a:lstStyle/>
          <a:p>
            <a:r>
              <a:rPr lang="en-US" dirty="0"/>
              <a:t>Plantar fasciitis</a:t>
            </a:r>
          </a:p>
        </p:txBody>
      </p:sp>
      <p:sp>
        <p:nvSpPr>
          <p:cNvPr id="5" name="Content Placeholder 4">
            <a:extLst>
              <a:ext uri="{FF2B5EF4-FFF2-40B4-BE49-F238E27FC236}">
                <a16:creationId xmlns:a16="http://schemas.microsoft.com/office/drawing/2014/main" id="{894DC8E7-7CDD-0BF1-06F3-CAE5E12FA80D}"/>
              </a:ext>
            </a:extLst>
          </p:cNvPr>
          <p:cNvSpPr>
            <a:spLocks noGrp="1"/>
          </p:cNvSpPr>
          <p:nvPr>
            <p:ph idx="1"/>
          </p:nvPr>
        </p:nvSpPr>
        <p:spPr/>
        <p:txBody>
          <a:bodyPr>
            <a:normAutofit fontScale="92500" lnSpcReduction="10000"/>
          </a:bodyPr>
          <a:lstStyle/>
          <a:p>
            <a:r>
              <a:rPr lang="en-US" b="1" dirty="0"/>
              <a:t>Clinical features</a:t>
            </a:r>
          </a:p>
          <a:p>
            <a:pPr lvl="1"/>
            <a:r>
              <a:rPr lang="en-US" dirty="0"/>
              <a:t>Pain of the heel and sole of the foot</a:t>
            </a:r>
          </a:p>
          <a:p>
            <a:pPr lvl="1"/>
            <a:r>
              <a:rPr lang="en-US" dirty="0"/>
              <a:t>Pain worsens after periods of inactivity (e.g., Morning pain, standing after prolonged sitting) and prolonged weight-bearing.</a:t>
            </a:r>
            <a:endParaRPr lang="en-US" b="1" dirty="0"/>
          </a:p>
          <a:p>
            <a:r>
              <a:rPr lang="en-US" b="1" dirty="0"/>
              <a:t>Diagnostics</a:t>
            </a:r>
          </a:p>
          <a:p>
            <a:pPr lvl="1"/>
            <a:r>
              <a:rPr lang="en-US" dirty="0"/>
              <a:t>Point tenderness along the plantar fascia (anteromedial aspect of the heel)</a:t>
            </a:r>
          </a:p>
          <a:p>
            <a:pPr lvl="1"/>
            <a:r>
              <a:rPr lang="en-US" dirty="0"/>
              <a:t>Ultrasound: plantar fascia thickening, edema at the insertion at the calcaneus</a:t>
            </a:r>
          </a:p>
          <a:p>
            <a:pPr lvl="1"/>
            <a:r>
              <a:rPr lang="en-US" dirty="0"/>
              <a:t>X-ray: may show bony outgrowth from the calcaneal tuberosity (heel spur) </a:t>
            </a:r>
          </a:p>
          <a:p>
            <a:r>
              <a:rPr lang="en-US" b="1" dirty="0"/>
              <a:t>Treatment</a:t>
            </a:r>
          </a:p>
          <a:p>
            <a:pPr lvl="1"/>
            <a:r>
              <a:rPr lang="en-US" dirty="0"/>
              <a:t>Plantar foot and calf stretching exercises</a:t>
            </a:r>
          </a:p>
          <a:p>
            <a:pPr lvl="1"/>
            <a:r>
              <a:rPr lang="en-US" dirty="0"/>
              <a:t>Heel shoe inserts</a:t>
            </a:r>
          </a:p>
          <a:p>
            <a:pPr lvl="1"/>
            <a:r>
              <a:rPr lang="en-US" dirty="0"/>
              <a:t>Avoid aggravating movements (e.g., running)</a:t>
            </a:r>
          </a:p>
          <a:p>
            <a:pPr lvl="1"/>
            <a:r>
              <a:rPr lang="en-US" dirty="0"/>
              <a:t>NSAIDs, glucocorticoid injection</a:t>
            </a:r>
          </a:p>
        </p:txBody>
      </p:sp>
    </p:spTree>
    <p:extLst>
      <p:ext uri="{BB962C8B-B14F-4D97-AF65-F5344CB8AC3E}">
        <p14:creationId xmlns:p14="http://schemas.microsoft.com/office/powerpoint/2010/main" val="3928844061"/>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3336-C8F4-6ED6-66FA-4042BEBEF3D2}"/>
              </a:ext>
            </a:extLst>
          </p:cNvPr>
          <p:cNvSpPr>
            <a:spLocks noGrp="1"/>
          </p:cNvSpPr>
          <p:nvPr>
            <p:ph type="title"/>
          </p:nvPr>
        </p:nvSpPr>
        <p:spPr/>
        <p:txBody>
          <a:bodyPr/>
          <a:lstStyle/>
          <a:p>
            <a:r>
              <a:rPr lang="en-US" dirty="0"/>
              <a:t>Club foot (Congenital Talipes </a:t>
            </a:r>
            <a:r>
              <a:rPr lang="en-US" dirty="0" err="1"/>
              <a:t>Equino</a:t>
            </a:r>
            <a:r>
              <a:rPr lang="en-US" dirty="0"/>
              <a:t> Varus)</a:t>
            </a:r>
          </a:p>
        </p:txBody>
      </p:sp>
      <p:sp>
        <p:nvSpPr>
          <p:cNvPr id="3" name="Content Placeholder 2">
            <a:extLst>
              <a:ext uri="{FF2B5EF4-FFF2-40B4-BE49-F238E27FC236}">
                <a16:creationId xmlns:a16="http://schemas.microsoft.com/office/drawing/2014/main" id="{054A0BD1-7957-3F78-C29A-C040BBBA0722}"/>
              </a:ext>
            </a:extLst>
          </p:cNvPr>
          <p:cNvSpPr>
            <a:spLocks noGrp="1"/>
          </p:cNvSpPr>
          <p:nvPr>
            <p:ph idx="1"/>
          </p:nvPr>
        </p:nvSpPr>
        <p:spPr/>
        <p:txBody>
          <a:bodyPr>
            <a:normAutofit lnSpcReduction="10000"/>
          </a:bodyPr>
          <a:lstStyle/>
          <a:p>
            <a:r>
              <a:rPr lang="en-US" b="1" dirty="0"/>
              <a:t>Deformity</a:t>
            </a:r>
            <a:endParaRPr lang="en-US" dirty="0"/>
          </a:p>
          <a:p>
            <a:pPr lvl="1"/>
            <a:r>
              <a:rPr lang="en-US" dirty="0"/>
              <a:t>Hindfoot </a:t>
            </a:r>
            <a:r>
              <a:rPr lang="en-US" dirty="0" err="1"/>
              <a:t>equinus</a:t>
            </a:r>
            <a:r>
              <a:rPr lang="en-US" dirty="0"/>
              <a:t> and varus</a:t>
            </a:r>
          </a:p>
          <a:p>
            <a:pPr lvl="1"/>
            <a:r>
              <a:rPr lang="en-US" dirty="0"/>
              <a:t>Midfoot </a:t>
            </a:r>
            <a:r>
              <a:rPr lang="en-US" dirty="0" err="1"/>
              <a:t>cavus</a:t>
            </a:r>
            <a:endParaRPr lang="en-US" dirty="0"/>
          </a:p>
          <a:p>
            <a:pPr lvl="1"/>
            <a:r>
              <a:rPr lang="en-US" dirty="0"/>
              <a:t>Forefoot </a:t>
            </a:r>
            <a:r>
              <a:rPr lang="en-US" dirty="0" err="1"/>
              <a:t>adductus</a:t>
            </a:r>
            <a:endParaRPr lang="en-US" dirty="0"/>
          </a:p>
          <a:p>
            <a:pPr lvl="1"/>
            <a:r>
              <a:rPr lang="en-US" dirty="0"/>
              <a:t>Limited dorsiflexion</a:t>
            </a:r>
          </a:p>
          <a:p>
            <a:r>
              <a:rPr lang="en-US" b="1" dirty="0"/>
              <a:t>Mechanism</a:t>
            </a:r>
            <a:endParaRPr lang="en-US" dirty="0"/>
          </a:p>
          <a:p>
            <a:pPr lvl="1"/>
            <a:r>
              <a:rPr lang="en-US" dirty="0"/>
              <a:t>Dominant posterior musculature, especially tibialis posterior, weak peroneus muscles</a:t>
            </a:r>
          </a:p>
          <a:p>
            <a:pPr lvl="1"/>
            <a:r>
              <a:rPr lang="en-US" dirty="0"/>
              <a:t>Shortened Achilles tendon</a:t>
            </a:r>
          </a:p>
          <a:p>
            <a:r>
              <a:rPr lang="en-US" b="1" dirty="0"/>
              <a:t>Diagnostics</a:t>
            </a:r>
          </a:p>
          <a:p>
            <a:pPr lvl="1"/>
            <a:r>
              <a:rPr lang="en-US" dirty="0"/>
              <a:t>Clinical diagnosis (prenatal detection via ultrasound possible)</a:t>
            </a:r>
          </a:p>
          <a:p>
            <a:pPr lvl="1"/>
            <a:r>
              <a:rPr lang="en-US" dirty="0"/>
              <a:t>X-ray (can confirm clinical diagnosis): long axis of talus and calcaneus are parallel</a:t>
            </a:r>
          </a:p>
          <a:p>
            <a:pPr lvl="1"/>
            <a:endParaRPr lang="en-US" dirty="0"/>
          </a:p>
        </p:txBody>
      </p:sp>
      <p:pic>
        <p:nvPicPr>
          <p:cNvPr id="4" name="Picture 3">
            <a:extLst>
              <a:ext uri="{FF2B5EF4-FFF2-40B4-BE49-F238E27FC236}">
                <a16:creationId xmlns:a16="http://schemas.microsoft.com/office/drawing/2014/main" id="{6F8DC17B-0BD3-20F8-BF96-C3AE707080D3}"/>
              </a:ext>
            </a:extLst>
          </p:cNvPr>
          <p:cNvPicPr>
            <a:picLocks noChangeAspect="1"/>
          </p:cNvPicPr>
          <p:nvPr/>
        </p:nvPicPr>
        <p:blipFill rotWithShape="1">
          <a:blip r:embed="rId2"/>
          <a:srcRect l="12260" t="46355" r="12274"/>
          <a:stretch/>
        </p:blipFill>
        <p:spPr>
          <a:xfrm>
            <a:off x="5820747" y="1268082"/>
            <a:ext cx="5533053" cy="2030495"/>
          </a:xfrm>
          <a:prstGeom prst="rect">
            <a:avLst/>
          </a:prstGeom>
        </p:spPr>
      </p:pic>
    </p:spTree>
    <p:extLst>
      <p:ext uri="{BB962C8B-B14F-4D97-AF65-F5344CB8AC3E}">
        <p14:creationId xmlns:p14="http://schemas.microsoft.com/office/powerpoint/2010/main" val="3569073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366D2-A36D-29E9-4DA2-3CBBCC82DF3E}"/>
              </a:ext>
            </a:extLst>
          </p:cNvPr>
          <p:cNvSpPr>
            <a:spLocks noGrp="1"/>
          </p:cNvSpPr>
          <p:nvPr>
            <p:ph type="title"/>
          </p:nvPr>
        </p:nvSpPr>
        <p:spPr/>
        <p:txBody>
          <a:bodyPr/>
          <a:lstStyle/>
          <a:p>
            <a:r>
              <a:rPr lang="en-US" dirty="0"/>
              <a:t>The Spine</a:t>
            </a:r>
          </a:p>
        </p:txBody>
      </p:sp>
      <p:sp>
        <p:nvSpPr>
          <p:cNvPr id="3" name="Text Placeholder 2">
            <a:extLst>
              <a:ext uri="{FF2B5EF4-FFF2-40B4-BE49-F238E27FC236}">
                <a16:creationId xmlns:a16="http://schemas.microsoft.com/office/drawing/2014/main" id="{CCB3E935-5705-03A7-E60C-0DC29302E05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95573283"/>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7CD40-A838-2BAA-8DE9-93116F0F77CC}"/>
              </a:ext>
            </a:extLst>
          </p:cNvPr>
          <p:cNvSpPr>
            <a:spLocks noGrp="1"/>
          </p:cNvSpPr>
          <p:nvPr>
            <p:ph type="title"/>
          </p:nvPr>
        </p:nvSpPr>
        <p:spPr/>
        <p:txBody>
          <a:bodyPr>
            <a:normAutofit/>
          </a:bodyPr>
          <a:lstStyle/>
          <a:p>
            <a:r>
              <a:rPr lang="en-US" dirty="0"/>
              <a:t>Club foot – X-ray</a:t>
            </a:r>
          </a:p>
        </p:txBody>
      </p:sp>
      <p:sp>
        <p:nvSpPr>
          <p:cNvPr id="3" name="Content Placeholder 2">
            <a:extLst>
              <a:ext uri="{FF2B5EF4-FFF2-40B4-BE49-F238E27FC236}">
                <a16:creationId xmlns:a16="http://schemas.microsoft.com/office/drawing/2014/main" id="{11684570-761D-88C0-9F23-46A522C494C7}"/>
              </a:ext>
            </a:extLst>
          </p:cNvPr>
          <p:cNvSpPr>
            <a:spLocks noGrp="1"/>
          </p:cNvSpPr>
          <p:nvPr>
            <p:ph idx="1"/>
          </p:nvPr>
        </p:nvSpPr>
        <p:spPr>
          <a:xfrm>
            <a:off x="838200" y="1268082"/>
            <a:ext cx="7195457" cy="2586120"/>
          </a:xfrm>
        </p:spPr>
        <p:txBody>
          <a:bodyPr/>
          <a:lstStyle/>
          <a:p>
            <a:r>
              <a:rPr lang="en-US" b="1" dirty="0"/>
              <a:t>AP view</a:t>
            </a:r>
            <a:r>
              <a:rPr lang="en-US" dirty="0"/>
              <a:t>: Talocalcaneal angle (kite's) is &lt; 20°</a:t>
            </a:r>
          </a:p>
          <a:p>
            <a:r>
              <a:rPr lang="en-US" b="1" dirty="0"/>
              <a:t>Lateral view</a:t>
            </a:r>
            <a:r>
              <a:rPr lang="en-US" dirty="0"/>
              <a:t>: </a:t>
            </a:r>
          </a:p>
          <a:p>
            <a:pPr lvl="1"/>
            <a:r>
              <a:rPr lang="en-US" dirty="0"/>
              <a:t>Talocalcaneal angle of &lt; 35° and flat talar head (normal is around 40°)</a:t>
            </a:r>
          </a:p>
          <a:p>
            <a:pPr lvl="1"/>
            <a:r>
              <a:rPr lang="en-US" dirty="0"/>
              <a:t>Taken with the foot in forced dorsiflexion</a:t>
            </a:r>
          </a:p>
        </p:txBody>
      </p:sp>
      <p:pic>
        <p:nvPicPr>
          <p:cNvPr id="4" name="Picture 8">
            <a:extLst>
              <a:ext uri="{FF2B5EF4-FFF2-40B4-BE49-F238E27FC236}">
                <a16:creationId xmlns:a16="http://schemas.microsoft.com/office/drawing/2014/main" id="{6E50760B-B675-F2A2-52EC-69B9BC98E835}"/>
              </a:ext>
            </a:extLst>
          </p:cNvPr>
          <p:cNvPicPr>
            <a:picLocks noChangeAspect="1" noChangeArrowheads="1"/>
          </p:cNvPicPr>
          <p:nvPr/>
        </p:nvPicPr>
        <p:blipFill rotWithShape="1">
          <a:blip r:embed="rId2"/>
          <a:srcRect l="17434" t="24222" r="61917" b="34000"/>
          <a:stretch/>
        </p:blipFill>
        <p:spPr bwMode="auto">
          <a:xfrm>
            <a:off x="8188497" y="1268082"/>
            <a:ext cx="3165303" cy="3602498"/>
          </a:xfrm>
          <a:prstGeom prst="rect">
            <a:avLst/>
          </a:prstGeom>
          <a:noFill/>
          <a:ln w="9525">
            <a:noFill/>
            <a:miter lim="800000"/>
            <a:headEnd/>
            <a:tailEnd/>
          </a:ln>
          <a:effectLst/>
        </p:spPr>
      </p:pic>
      <p:pic>
        <p:nvPicPr>
          <p:cNvPr id="5" name="Picture 7">
            <a:extLst>
              <a:ext uri="{FF2B5EF4-FFF2-40B4-BE49-F238E27FC236}">
                <a16:creationId xmlns:a16="http://schemas.microsoft.com/office/drawing/2014/main" id="{58F5032B-B767-D5A2-4FC9-183060DA101B}"/>
              </a:ext>
            </a:extLst>
          </p:cNvPr>
          <p:cNvPicPr>
            <a:picLocks noChangeAspect="1" noChangeArrowheads="1"/>
          </p:cNvPicPr>
          <p:nvPr/>
        </p:nvPicPr>
        <p:blipFill>
          <a:blip r:embed="rId2"/>
          <a:srcRect l="58430" t="46098" r="23500" b="34016"/>
          <a:stretch>
            <a:fillRect/>
          </a:stretch>
        </p:blipFill>
        <p:spPr bwMode="auto">
          <a:xfrm>
            <a:off x="2348802" y="3854202"/>
            <a:ext cx="4329091" cy="2679914"/>
          </a:xfrm>
          <a:prstGeom prst="rect">
            <a:avLst/>
          </a:prstGeom>
          <a:noFill/>
          <a:ln w="9525">
            <a:noFill/>
            <a:miter lim="800000"/>
            <a:headEnd/>
            <a:tailEnd/>
          </a:ln>
          <a:effectLst/>
        </p:spPr>
      </p:pic>
    </p:spTree>
    <p:extLst>
      <p:ext uri="{BB962C8B-B14F-4D97-AF65-F5344CB8AC3E}">
        <p14:creationId xmlns:p14="http://schemas.microsoft.com/office/powerpoint/2010/main" val="4103660034"/>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10045-1536-EEA5-D9EA-827CE379A807}"/>
              </a:ext>
            </a:extLst>
          </p:cNvPr>
          <p:cNvSpPr>
            <a:spLocks noGrp="1"/>
          </p:cNvSpPr>
          <p:nvPr>
            <p:ph type="title"/>
          </p:nvPr>
        </p:nvSpPr>
        <p:spPr/>
        <p:txBody>
          <a:bodyPr/>
          <a:lstStyle/>
          <a:p>
            <a:r>
              <a:rPr lang="en-US" dirty="0"/>
              <a:t>Club foot – Treatment</a:t>
            </a:r>
          </a:p>
        </p:txBody>
      </p:sp>
      <p:sp>
        <p:nvSpPr>
          <p:cNvPr id="3" name="Content Placeholder 2">
            <a:extLst>
              <a:ext uri="{FF2B5EF4-FFF2-40B4-BE49-F238E27FC236}">
                <a16:creationId xmlns:a16="http://schemas.microsoft.com/office/drawing/2014/main" id="{DD3C09F6-3A8B-8B98-BC91-E4F516E08932}"/>
              </a:ext>
            </a:extLst>
          </p:cNvPr>
          <p:cNvSpPr>
            <a:spLocks noGrp="1"/>
          </p:cNvSpPr>
          <p:nvPr>
            <p:ph idx="1"/>
          </p:nvPr>
        </p:nvSpPr>
        <p:spPr>
          <a:xfrm>
            <a:off x="838200" y="1268082"/>
            <a:ext cx="7876592" cy="5212080"/>
          </a:xfrm>
        </p:spPr>
        <p:txBody>
          <a:bodyPr>
            <a:normAutofit/>
          </a:bodyPr>
          <a:lstStyle/>
          <a:p>
            <a:r>
              <a:rPr lang="en-US" sz="2600" dirty="0"/>
              <a:t>Manual repositioning and serial casting</a:t>
            </a:r>
          </a:p>
          <a:p>
            <a:pPr lvl="1"/>
            <a:r>
              <a:rPr lang="en-US" dirty="0"/>
              <a:t>Treatment phase: main components of the deformity are always corrected in the following order:</a:t>
            </a:r>
          </a:p>
          <a:p>
            <a:pPr lvl="2"/>
            <a:r>
              <a:rPr lang="en-US" sz="2400" b="1" dirty="0">
                <a:solidFill>
                  <a:srgbClr val="FF0000"/>
                </a:solidFill>
              </a:rPr>
              <a:t>C</a:t>
            </a:r>
            <a:r>
              <a:rPr lang="en-US" sz="2400" dirty="0"/>
              <a:t>: Cavus</a:t>
            </a:r>
            <a:endParaRPr lang="en-US" dirty="0"/>
          </a:p>
          <a:p>
            <a:pPr lvl="2"/>
            <a:r>
              <a:rPr lang="en-US" sz="2400" b="1" dirty="0">
                <a:solidFill>
                  <a:srgbClr val="FF0000"/>
                </a:solidFill>
              </a:rPr>
              <a:t>A</a:t>
            </a:r>
            <a:r>
              <a:rPr lang="en-US" sz="2400" dirty="0"/>
              <a:t>: Adductus</a:t>
            </a:r>
          </a:p>
          <a:p>
            <a:pPr lvl="2"/>
            <a:r>
              <a:rPr lang="en-US" sz="2400" b="1" dirty="0">
                <a:solidFill>
                  <a:srgbClr val="FF0000"/>
                </a:solidFill>
              </a:rPr>
              <a:t>V</a:t>
            </a:r>
            <a:r>
              <a:rPr lang="en-US" sz="2400" dirty="0"/>
              <a:t>: Varus</a:t>
            </a:r>
          </a:p>
          <a:p>
            <a:pPr lvl="2"/>
            <a:r>
              <a:rPr lang="en-US" sz="2400" b="1" dirty="0">
                <a:solidFill>
                  <a:srgbClr val="FF0000"/>
                </a:solidFill>
              </a:rPr>
              <a:t>E</a:t>
            </a:r>
            <a:r>
              <a:rPr lang="en-US" sz="2400" dirty="0"/>
              <a:t>: Equinus</a:t>
            </a:r>
          </a:p>
          <a:p>
            <a:pPr lvl="1"/>
            <a:r>
              <a:rPr lang="en-US" dirty="0"/>
              <a:t>The Maintenance Phase: </a:t>
            </a:r>
            <a:r>
              <a:rPr lang="en-US" sz="2400" dirty="0"/>
              <a:t>To prevent recurrence</a:t>
            </a:r>
          </a:p>
          <a:p>
            <a:pPr lvl="2"/>
            <a:r>
              <a:rPr lang="en-US" sz="2400" dirty="0"/>
              <a:t>Bracing (abduction foot orthosis ), Physiotherapy</a:t>
            </a:r>
          </a:p>
          <a:p>
            <a:r>
              <a:rPr lang="en-US" sz="2600" dirty="0"/>
              <a:t>If manual repositioning is unsuccessful: surgical release of contractures and correction of bone alignment</a:t>
            </a:r>
          </a:p>
          <a:p>
            <a:r>
              <a:rPr lang="en-US" sz="2400" dirty="0"/>
              <a:t>If not corrected early, 2ry  growth changes occur in the bones &amp; these are permanent</a:t>
            </a:r>
            <a:r>
              <a:rPr lang="en-US" sz="2600" dirty="0"/>
              <a:t> (</a:t>
            </a:r>
            <a:r>
              <a:rPr lang="en-US" sz="2400" dirty="0"/>
              <a:t>In late relapsed cases</a:t>
            </a:r>
            <a:r>
              <a:rPr lang="en-US" sz="2600" dirty="0"/>
              <a:t>)</a:t>
            </a:r>
          </a:p>
        </p:txBody>
      </p:sp>
      <p:pic>
        <p:nvPicPr>
          <p:cNvPr id="4" name="object 4">
            <a:extLst>
              <a:ext uri="{FF2B5EF4-FFF2-40B4-BE49-F238E27FC236}">
                <a16:creationId xmlns:a16="http://schemas.microsoft.com/office/drawing/2014/main" id="{7E64A992-8F16-360A-99EF-905779CD6E59}"/>
              </a:ext>
            </a:extLst>
          </p:cNvPr>
          <p:cNvPicPr>
            <a:picLocks/>
          </p:cNvPicPr>
          <p:nvPr/>
        </p:nvPicPr>
        <p:blipFill>
          <a:blip r:embed="rId2" cstate="print"/>
          <a:stretch>
            <a:fillRect/>
          </a:stretch>
        </p:blipFill>
        <p:spPr>
          <a:xfrm>
            <a:off x="8399982" y="1268083"/>
            <a:ext cx="2953818" cy="3089314"/>
          </a:xfrm>
          <a:prstGeom prst="rect">
            <a:avLst/>
          </a:prstGeom>
        </p:spPr>
      </p:pic>
      <p:sp>
        <p:nvSpPr>
          <p:cNvPr id="5" name="TextBox 4">
            <a:extLst>
              <a:ext uri="{FF2B5EF4-FFF2-40B4-BE49-F238E27FC236}">
                <a16:creationId xmlns:a16="http://schemas.microsoft.com/office/drawing/2014/main" id="{F9826C34-9504-E446-0E02-0A9E41ACF2C4}"/>
              </a:ext>
            </a:extLst>
          </p:cNvPr>
          <p:cNvSpPr txBox="1"/>
          <p:nvPr/>
        </p:nvSpPr>
        <p:spPr>
          <a:xfrm>
            <a:off x="8630299" y="4357397"/>
            <a:ext cx="2493183" cy="523220"/>
          </a:xfrm>
          <a:prstGeom prst="rect">
            <a:avLst/>
          </a:prstGeom>
          <a:noFill/>
        </p:spPr>
        <p:txBody>
          <a:bodyPr wrap="none" rtlCol="0">
            <a:spAutoFit/>
          </a:bodyPr>
          <a:lstStyle/>
          <a:p>
            <a:r>
              <a:rPr lang="en-US" sz="2800" dirty="0">
                <a:solidFill>
                  <a:srgbClr val="242424"/>
                </a:solidFill>
              </a:rPr>
              <a:t>Ponseti method</a:t>
            </a:r>
          </a:p>
        </p:txBody>
      </p:sp>
    </p:spTree>
    <p:extLst>
      <p:ext uri="{BB962C8B-B14F-4D97-AF65-F5344CB8AC3E}">
        <p14:creationId xmlns:p14="http://schemas.microsoft.com/office/powerpoint/2010/main" val="2000249080"/>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26A22-BFDD-1E39-A14A-0E51CD6D03F9}"/>
              </a:ext>
            </a:extLst>
          </p:cNvPr>
          <p:cNvSpPr>
            <a:spLocks noGrp="1"/>
          </p:cNvSpPr>
          <p:nvPr>
            <p:ph type="title"/>
          </p:nvPr>
        </p:nvSpPr>
        <p:spPr/>
        <p:txBody>
          <a:bodyPr/>
          <a:lstStyle/>
          <a:p>
            <a:r>
              <a:rPr lang="en-US" dirty="0"/>
              <a:t>Club foot</a:t>
            </a:r>
          </a:p>
        </p:txBody>
      </p:sp>
      <p:sp>
        <p:nvSpPr>
          <p:cNvPr id="10" name="Content Placeholder 9">
            <a:extLst>
              <a:ext uri="{FF2B5EF4-FFF2-40B4-BE49-F238E27FC236}">
                <a16:creationId xmlns:a16="http://schemas.microsoft.com/office/drawing/2014/main" id="{E7F221DA-7020-40F9-1C15-900DB65676BD}"/>
              </a:ext>
            </a:extLst>
          </p:cNvPr>
          <p:cNvSpPr>
            <a:spLocks noGrp="1"/>
          </p:cNvSpPr>
          <p:nvPr>
            <p:ph idx="1"/>
          </p:nvPr>
        </p:nvSpPr>
        <p:spPr>
          <a:xfrm>
            <a:off x="838200" y="1268082"/>
            <a:ext cx="7810298" cy="4871938"/>
          </a:xfrm>
        </p:spPr>
        <p:txBody>
          <a:bodyPr/>
          <a:lstStyle/>
          <a:p>
            <a:r>
              <a:rPr lang="en-US" b="1" dirty="0"/>
              <a:t>What is your diagnosis ?</a:t>
            </a:r>
          </a:p>
          <a:p>
            <a:pPr lvl="1"/>
            <a:r>
              <a:rPr lang="en-US" sz="2800" dirty="0"/>
              <a:t>Club foot</a:t>
            </a:r>
          </a:p>
          <a:p>
            <a:r>
              <a:rPr lang="en-US" b="1" dirty="0"/>
              <a:t>What is the first treated deformity with this modality of treatment ?</a:t>
            </a:r>
          </a:p>
          <a:p>
            <a:pPr lvl="1"/>
            <a:r>
              <a:rPr lang="en-US" sz="2800" dirty="0"/>
              <a:t>Cavus</a:t>
            </a:r>
          </a:p>
          <a:p>
            <a:r>
              <a:rPr lang="en-US" b="1" dirty="0"/>
              <a:t>What is the recurrence rate with this treatment modality ?</a:t>
            </a:r>
          </a:p>
          <a:p>
            <a:pPr lvl="1"/>
            <a:r>
              <a:rPr lang="en-US" sz="2800" dirty="0"/>
              <a:t>High</a:t>
            </a:r>
          </a:p>
        </p:txBody>
      </p:sp>
      <p:sp>
        <p:nvSpPr>
          <p:cNvPr id="7" name="TextBox 6">
            <a:extLst>
              <a:ext uri="{FF2B5EF4-FFF2-40B4-BE49-F238E27FC236}">
                <a16:creationId xmlns:a16="http://schemas.microsoft.com/office/drawing/2014/main" id="{05E5A664-9E17-7288-C1F7-B6084F85DA9F}"/>
              </a:ext>
            </a:extLst>
          </p:cNvPr>
          <p:cNvSpPr txBox="1"/>
          <p:nvPr/>
        </p:nvSpPr>
        <p:spPr>
          <a:xfrm>
            <a:off x="10263553" y="2897"/>
            <a:ext cx="1919116"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 بتصرف</a:t>
            </a:r>
            <a:endParaRPr lang="en-US" b="1" dirty="0">
              <a:solidFill>
                <a:srgbClr val="FF0000"/>
              </a:solidFill>
            </a:endParaRPr>
          </a:p>
        </p:txBody>
      </p:sp>
      <p:pic>
        <p:nvPicPr>
          <p:cNvPr id="11" name="object 4">
            <a:extLst>
              <a:ext uri="{FF2B5EF4-FFF2-40B4-BE49-F238E27FC236}">
                <a16:creationId xmlns:a16="http://schemas.microsoft.com/office/drawing/2014/main" id="{1FC0FFAF-9758-E853-CB61-DD948FA73177}"/>
              </a:ext>
            </a:extLst>
          </p:cNvPr>
          <p:cNvPicPr>
            <a:picLocks/>
          </p:cNvPicPr>
          <p:nvPr/>
        </p:nvPicPr>
        <p:blipFill>
          <a:blip r:embed="rId2" cstate="print"/>
          <a:stretch>
            <a:fillRect/>
          </a:stretch>
        </p:blipFill>
        <p:spPr>
          <a:xfrm>
            <a:off x="8696706" y="1268082"/>
            <a:ext cx="2657093" cy="2023023"/>
          </a:xfrm>
          <a:prstGeom prst="rect">
            <a:avLst/>
          </a:prstGeom>
          <a:ln>
            <a:noFill/>
          </a:ln>
          <a:effectLst>
            <a:outerShdw blurRad="292100" dist="139700" dir="2700000" algn="tl" rotWithShape="0">
              <a:srgbClr val="333333">
                <a:alpha val="65000"/>
              </a:srgbClr>
            </a:outerShdw>
          </a:effectLst>
        </p:spPr>
      </p:pic>
      <p:pic>
        <p:nvPicPr>
          <p:cNvPr id="12" name="object 4">
            <a:extLst>
              <a:ext uri="{FF2B5EF4-FFF2-40B4-BE49-F238E27FC236}">
                <a16:creationId xmlns:a16="http://schemas.microsoft.com/office/drawing/2014/main" id="{93E0C2DD-CE58-6A5D-91B6-39329E110F42}"/>
              </a:ext>
            </a:extLst>
          </p:cNvPr>
          <p:cNvPicPr>
            <a:picLocks/>
          </p:cNvPicPr>
          <p:nvPr/>
        </p:nvPicPr>
        <p:blipFill>
          <a:blip r:embed="rId3" cstate="print"/>
          <a:stretch>
            <a:fillRect/>
          </a:stretch>
        </p:blipFill>
        <p:spPr>
          <a:xfrm>
            <a:off x="8696706" y="3291105"/>
            <a:ext cx="2705301" cy="2848915"/>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55A4EBA3-94C4-0314-ABD8-C56EE02C9ADC}"/>
              </a:ext>
            </a:extLst>
          </p:cNvPr>
          <p:cNvSpPr txBox="1"/>
          <p:nvPr/>
        </p:nvSpPr>
        <p:spPr>
          <a:xfrm>
            <a:off x="44354" y="1326472"/>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(2)</a:t>
            </a:r>
            <a:endParaRPr lang="en-US" sz="1400" b="1" dirty="0">
              <a:solidFill>
                <a:srgbClr val="FF0000"/>
              </a:solidFill>
            </a:endParaRPr>
          </a:p>
        </p:txBody>
      </p:sp>
      <p:sp>
        <p:nvSpPr>
          <p:cNvPr id="14" name="TextBox 13">
            <a:extLst>
              <a:ext uri="{FF2B5EF4-FFF2-40B4-BE49-F238E27FC236}">
                <a16:creationId xmlns:a16="http://schemas.microsoft.com/office/drawing/2014/main" id="{DE6EBB46-97F7-2C5B-926C-90A03390FD5B}"/>
              </a:ext>
            </a:extLst>
          </p:cNvPr>
          <p:cNvSpPr txBox="1"/>
          <p:nvPr/>
        </p:nvSpPr>
        <p:spPr>
          <a:xfrm>
            <a:off x="158167" y="3640464"/>
            <a:ext cx="724878" cy="307777"/>
          </a:xfrm>
          <a:prstGeom prst="rect">
            <a:avLst/>
          </a:prstGeom>
          <a:noFill/>
          <a:ln>
            <a:solidFill>
              <a:srgbClr val="FF0000"/>
            </a:solidFill>
          </a:ln>
        </p:spPr>
        <p:txBody>
          <a:bodyPr wrap="none" rtlCol="0">
            <a:spAutoFit/>
          </a:bodyPr>
          <a:lstStyle/>
          <a:p>
            <a:pPr algn="r" rtl="1"/>
            <a:r>
              <a:rPr lang="ar-JO" sz="1400" b="1" dirty="0">
                <a:solidFill>
                  <a:srgbClr val="FF0000"/>
                </a:solidFill>
              </a:rPr>
              <a:t>معدل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5" name="TextBox 14">
            <a:extLst>
              <a:ext uri="{FF2B5EF4-FFF2-40B4-BE49-F238E27FC236}">
                <a16:creationId xmlns:a16="http://schemas.microsoft.com/office/drawing/2014/main" id="{48C7DB7F-DEC1-4F49-5F60-9A9238ADA114}"/>
              </a:ext>
            </a:extLst>
          </p:cNvPr>
          <p:cNvSpPr txBox="1"/>
          <p:nvPr/>
        </p:nvSpPr>
        <p:spPr>
          <a:xfrm>
            <a:off x="44354" y="2296855"/>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(1)</a:t>
            </a:r>
            <a:endParaRPr lang="en-US" sz="1400" b="1" dirty="0">
              <a:solidFill>
                <a:srgbClr val="FF0000"/>
              </a:solidFill>
            </a:endParaRPr>
          </a:p>
        </p:txBody>
      </p:sp>
    </p:spTree>
    <p:extLst>
      <p:ext uri="{BB962C8B-B14F-4D97-AF65-F5344CB8AC3E}">
        <p14:creationId xmlns:p14="http://schemas.microsoft.com/office/powerpoint/2010/main" val="3344543504"/>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7918E-94FA-3B58-AF62-EDC5CB82E2D2}"/>
              </a:ext>
            </a:extLst>
          </p:cNvPr>
          <p:cNvSpPr>
            <a:spLocks noGrp="1"/>
          </p:cNvSpPr>
          <p:nvPr>
            <p:ph type="title"/>
          </p:nvPr>
        </p:nvSpPr>
        <p:spPr/>
        <p:txBody>
          <a:bodyPr/>
          <a:lstStyle/>
          <a:p>
            <a:r>
              <a:rPr lang="en-US" dirty="0"/>
              <a:t>One of these is a feature of this picture</a:t>
            </a:r>
          </a:p>
        </p:txBody>
      </p:sp>
      <p:sp>
        <p:nvSpPr>
          <p:cNvPr id="3" name="Content Placeholder 2">
            <a:extLst>
              <a:ext uri="{FF2B5EF4-FFF2-40B4-BE49-F238E27FC236}">
                <a16:creationId xmlns:a16="http://schemas.microsoft.com/office/drawing/2014/main" id="{57564572-C383-4B44-61AB-53FB7909EAEB}"/>
              </a:ext>
            </a:extLst>
          </p:cNvPr>
          <p:cNvSpPr>
            <a:spLocks noGrp="1"/>
          </p:cNvSpPr>
          <p:nvPr>
            <p:ph idx="1"/>
          </p:nvPr>
        </p:nvSpPr>
        <p:spPr>
          <a:xfrm>
            <a:off x="838200" y="1305026"/>
            <a:ext cx="6766560" cy="2754296"/>
          </a:xfrm>
        </p:spPr>
        <p:txBody>
          <a:bodyPr>
            <a:normAutofit/>
          </a:bodyPr>
          <a:lstStyle/>
          <a:p>
            <a:r>
              <a:rPr lang="en-US" sz="3200" dirty="0">
                <a:solidFill>
                  <a:srgbClr val="FF0000"/>
                </a:solidFill>
              </a:rPr>
              <a:t>Pes </a:t>
            </a:r>
            <a:r>
              <a:rPr lang="en-US" sz="3200" dirty="0" err="1">
                <a:solidFill>
                  <a:srgbClr val="FF0000"/>
                </a:solidFill>
              </a:rPr>
              <a:t>cavas</a:t>
            </a:r>
            <a:endParaRPr lang="en-US" sz="3200" dirty="0">
              <a:solidFill>
                <a:srgbClr val="FF0000"/>
              </a:solidFill>
            </a:endParaRPr>
          </a:p>
          <a:p>
            <a:r>
              <a:rPr lang="en-US" sz="3200" dirty="0">
                <a:solidFill>
                  <a:srgbClr val="002060"/>
                </a:solidFill>
              </a:rPr>
              <a:t>Pes planus</a:t>
            </a:r>
          </a:p>
          <a:p>
            <a:r>
              <a:rPr lang="en-US" sz="3200" dirty="0" err="1">
                <a:solidFill>
                  <a:srgbClr val="002060"/>
                </a:solidFill>
              </a:rPr>
              <a:t>Abductus</a:t>
            </a:r>
            <a:endParaRPr lang="en-US" sz="3200" dirty="0">
              <a:solidFill>
                <a:srgbClr val="002060"/>
              </a:solidFill>
            </a:endParaRPr>
          </a:p>
          <a:p>
            <a:r>
              <a:rPr lang="en-US" sz="3200" dirty="0">
                <a:solidFill>
                  <a:srgbClr val="002060"/>
                </a:solidFill>
              </a:rPr>
              <a:t>Valgus</a:t>
            </a:r>
          </a:p>
        </p:txBody>
      </p:sp>
      <p:pic>
        <p:nvPicPr>
          <p:cNvPr id="5" name="object 4">
            <a:extLst>
              <a:ext uri="{FF2B5EF4-FFF2-40B4-BE49-F238E27FC236}">
                <a16:creationId xmlns:a16="http://schemas.microsoft.com/office/drawing/2014/main" id="{B41ECD9D-6287-40DD-3B24-F3388DB09DF4}"/>
              </a:ext>
            </a:extLst>
          </p:cNvPr>
          <p:cNvPicPr>
            <a:picLocks noGrp="1"/>
          </p:cNvPicPr>
          <p:nvPr>
            <p:ph sz="half" idx="2"/>
          </p:nvPr>
        </p:nvPicPr>
        <p:blipFill>
          <a:blip r:embed="rId2" cstate="print"/>
          <a:stretch>
            <a:fillRect/>
          </a:stretch>
        </p:blipFill>
        <p:spPr>
          <a:xfrm>
            <a:off x="7758113" y="1305026"/>
            <a:ext cx="3595687" cy="275429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349059FC-6FFF-73E2-0583-AE641A764689}"/>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602051511"/>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7918E-94FA-3B58-AF62-EDC5CB82E2D2}"/>
              </a:ext>
            </a:extLst>
          </p:cNvPr>
          <p:cNvSpPr>
            <a:spLocks noGrp="1"/>
          </p:cNvSpPr>
          <p:nvPr>
            <p:ph type="title"/>
          </p:nvPr>
        </p:nvSpPr>
        <p:spPr/>
        <p:txBody>
          <a:bodyPr>
            <a:normAutofit/>
          </a:bodyPr>
          <a:lstStyle/>
          <a:p>
            <a:r>
              <a:rPr lang="en-US" sz="3900" dirty="0"/>
              <a:t>One of the</a:t>
            </a:r>
            <a:r>
              <a:rPr lang="ar-JO" sz="3900" dirty="0"/>
              <a:t> </a:t>
            </a:r>
            <a:r>
              <a:rPr lang="en-US" sz="3900" dirty="0"/>
              <a:t>following is not related to this</a:t>
            </a:r>
            <a:r>
              <a:rPr lang="ar-JO" sz="3900" dirty="0"/>
              <a:t> </a:t>
            </a:r>
            <a:r>
              <a:rPr lang="en-US" sz="3900" dirty="0"/>
              <a:t>deformity</a:t>
            </a:r>
          </a:p>
        </p:txBody>
      </p:sp>
      <p:sp>
        <p:nvSpPr>
          <p:cNvPr id="3" name="Content Placeholder 2">
            <a:extLst>
              <a:ext uri="{FF2B5EF4-FFF2-40B4-BE49-F238E27FC236}">
                <a16:creationId xmlns:a16="http://schemas.microsoft.com/office/drawing/2014/main" id="{57564572-C383-4B44-61AB-53FB7909EAEB}"/>
              </a:ext>
            </a:extLst>
          </p:cNvPr>
          <p:cNvSpPr>
            <a:spLocks noGrp="1"/>
          </p:cNvSpPr>
          <p:nvPr>
            <p:ph idx="1"/>
          </p:nvPr>
        </p:nvSpPr>
        <p:spPr>
          <a:xfrm>
            <a:off x="838200" y="1305026"/>
            <a:ext cx="6766560" cy="2754296"/>
          </a:xfrm>
        </p:spPr>
        <p:txBody>
          <a:bodyPr/>
          <a:lstStyle/>
          <a:p>
            <a:r>
              <a:rPr lang="fr-FR" dirty="0" err="1"/>
              <a:t>Cavus</a:t>
            </a:r>
            <a:endParaRPr lang="fr-FR" dirty="0"/>
          </a:p>
          <a:p>
            <a:r>
              <a:rPr lang="fr-FR" dirty="0" err="1"/>
              <a:t>Adductus</a:t>
            </a:r>
            <a:endParaRPr lang="fr-FR" dirty="0"/>
          </a:p>
          <a:p>
            <a:r>
              <a:rPr lang="fr-FR" dirty="0"/>
              <a:t>Equines</a:t>
            </a:r>
          </a:p>
          <a:p>
            <a:r>
              <a:rPr lang="fr-FR" dirty="0"/>
              <a:t>Varus</a:t>
            </a:r>
          </a:p>
          <a:p>
            <a:r>
              <a:rPr lang="fr-FR" dirty="0" err="1">
                <a:solidFill>
                  <a:srgbClr val="FF0000"/>
                </a:solidFill>
              </a:rPr>
              <a:t>Pes</a:t>
            </a:r>
            <a:r>
              <a:rPr lang="fr-FR" dirty="0">
                <a:solidFill>
                  <a:srgbClr val="FF0000"/>
                </a:solidFill>
              </a:rPr>
              <a:t> </a:t>
            </a:r>
            <a:r>
              <a:rPr lang="fr-FR" dirty="0" err="1">
                <a:solidFill>
                  <a:srgbClr val="FF0000"/>
                </a:solidFill>
              </a:rPr>
              <a:t>planus</a:t>
            </a:r>
            <a:endParaRPr lang="fr-FR" dirty="0">
              <a:solidFill>
                <a:srgbClr val="FF0000"/>
              </a:solidFill>
            </a:endParaRPr>
          </a:p>
        </p:txBody>
      </p:sp>
      <p:pic>
        <p:nvPicPr>
          <p:cNvPr id="5" name="object 4">
            <a:extLst>
              <a:ext uri="{FF2B5EF4-FFF2-40B4-BE49-F238E27FC236}">
                <a16:creationId xmlns:a16="http://schemas.microsoft.com/office/drawing/2014/main" id="{B41ECD9D-6287-40DD-3B24-F3388DB09DF4}"/>
              </a:ext>
            </a:extLst>
          </p:cNvPr>
          <p:cNvPicPr>
            <a:picLocks noGrp="1"/>
          </p:cNvPicPr>
          <p:nvPr>
            <p:ph sz="half" idx="2"/>
          </p:nvPr>
        </p:nvPicPr>
        <p:blipFill>
          <a:blip r:embed="rId2" cstate="print"/>
          <a:stretch>
            <a:fillRect/>
          </a:stretch>
        </p:blipFill>
        <p:spPr>
          <a:xfrm>
            <a:off x="7758113" y="1305026"/>
            <a:ext cx="3595687" cy="275429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065401F1-5613-B8D1-62A4-3F668591B65E}"/>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631254283"/>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7918E-94FA-3B58-AF62-EDC5CB82E2D2}"/>
              </a:ext>
            </a:extLst>
          </p:cNvPr>
          <p:cNvSpPr>
            <a:spLocks noGrp="1"/>
          </p:cNvSpPr>
          <p:nvPr>
            <p:ph type="title"/>
          </p:nvPr>
        </p:nvSpPr>
        <p:spPr/>
        <p:txBody>
          <a:bodyPr>
            <a:normAutofit/>
          </a:bodyPr>
          <a:lstStyle/>
          <a:p>
            <a:r>
              <a:rPr lang="en-US" sz="4800" dirty="0"/>
              <a:t>What is the deformity in forefoot?</a:t>
            </a:r>
          </a:p>
        </p:txBody>
      </p:sp>
      <p:sp>
        <p:nvSpPr>
          <p:cNvPr id="3" name="Content Placeholder 2">
            <a:extLst>
              <a:ext uri="{FF2B5EF4-FFF2-40B4-BE49-F238E27FC236}">
                <a16:creationId xmlns:a16="http://schemas.microsoft.com/office/drawing/2014/main" id="{57564572-C383-4B44-61AB-53FB7909EAEB}"/>
              </a:ext>
            </a:extLst>
          </p:cNvPr>
          <p:cNvSpPr>
            <a:spLocks noGrp="1"/>
          </p:cNvSpPr>
          <p:nvPr>
            <p:ph idx="1"/>
          </p:nvPr>
        </p:nvSpPr>
        <p:spPr>
          <a:xfrm>
            <a:off x="838200" y="1305026"/>
            <a:ext cx="6766560" cy="2754296"/>
          </a:xfrm>
        </p:spPr>
        <p:txBody>
          <a:bodyPr/>
          <a:lstStyle/>
          <a:p>
            <a:r>
              <a:rPr lang="fr-FR" dirty="0" err="1"/>
              <a:t>Cavus</a:t>
            </a:r>
            <a:endParaRPr lang="fr-FR" dirty="0"/>
          </a:p>
          <a:p>
            <a:r>
              <a:rPr lang="fr-FR" dirty="0" err="1">
                <a:solidFill>
                  <a:srgbClr val="FF0000"/>
                </a:solidFill>
              </a:rPr>
              <a:t>Adductus</a:t>
            </a:r>
            <a:endParaRPr lang="fr-FR" dirty="0">
              <a:solidFill>
                <a:srgbClr val="FF0000"/>
              </a:solidFill>
            </a:endParaRPr>
          </a:p>
          <a:p>
            <a:r>
              <a:rPr lang="fr-FR" dirty="0"/>
              <a:t>Equines</a:t>
            </a:r>
          </a:p>
          <a:p>
            <a:r>
              <a:rPr lang="fr-FR" dirty="0"/>
              <a:t>Varus</a:t>
            </a:r>
          </a:p>
          <a:p>
            <a:r>
              <a:rPr lang="fr-FR" dirty="0" err="1"/>
              <a:t>Pes</a:t>
            </a:r>
            <a:r>
              <a:rPr lang="fr-FR" dirty="0"/>
              <a:t> </a:t>
            </a:r>
            <a:r>
              <a:rPr lang="fr-FR" dirty="0" err="1"/>
              <a:t>planus</a:t>
            </a:r>
            <a:endParaRPr lang="fr-FR" dirty="0"/>
          </a:p>
        </p:txBody>
      </p:sp>
      <p:pic>
        <p:nvPicPr>
          <p:cNvPr id="5" name="object 4">
            <a:extLst>
              <a:ext uri="{FF2B5EF4-FFF2-40B4-BE49-F238E27FC236}">
                <a16:creationId xmlns:a16="http://schemas.microsoft.com/office/drawing/2014/main" id="{B41ECD9D-6287-40DD-3B24-F3388DB09DF4}"/>
              </a:ext>
            </a:extLst>
          </p:cNvPr>
          <p:cNvPicPr>
            <a:picLocks noGrp="1"/>
          </p:cNvPicPr>
          <p:nvPr>
            <p:ph sz="half" idx="2"/>
          </p:nvPr>
        </p:nvPicPr>
        <p:blipFill>
          <a:blip r:embed="rId2" cstate="print"/>
          <a:stretch>
            <a:fillRect/>
          </a:stretch>
        </p:blipFill>
        <p:spPr>
          <a:xfrm>
            <a:off x="7758113" y="1305026"/>
            <a:ext cx="3595687" cy="275429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065401F1-5613-B8D1-62A4-3F668591B65E}"/>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137874581"/>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28A69-4F2E-423D-5A26-4588FC076A1F}"/>
              </a:ext>
            </a:extLst>
          </p:cNvPr>
          <p:cNvSpPr>
            <a:spLocks noGrp="1"/>
          </p:cNvSpPr>
          <p:nvPr>
            <p:ph type="title"/>
          </p:nvPr>
        </p:nvSpPr>
        <p:spPr/>
        <p:txBody>
          <a:bodyPr/>
          <a:lstStyle/>
          <a:p>
            <a:r>
              <a:rPr lang="en-US" dirty="0"/>
              <a:t>This method is used for the treatment of</a:t>
            </a:r>
          </a:p>
        </p:txBody>
      </p:sp>
      <p:sp>
        <p:nvSpPr>
          <p:cNvPr id="3" name="Content Placeholder 2">
            <a:extLst>
              <a:ext uri="{FF2B5EF4-FFF2-40B4-BE49-F238E27FC236}">
                <a16:creationId xmlns:a16="http://schemas.microsoft.com/office/drawing/2014/main" id="{B5378652-80B2-1CD1-358D-51F96C179DEE}"/>
              </a:ext>
            </a:extLst>
          </p:cNvPr>
          <p:cNvSpPr>
            <a:spLocks noGrp="1"/>
          </p:cNvSpPr>
          <p:nvPr>
            <p:ph idx="1"/>
          </p:nvPr>
        </p:nvSpPr>
        <p:spPr>
          <a:xfrm>
            <a:off x="838200" y="1305026"/>
            <a:ext cx="6766560" cy="3257143"/>
          </a:xfrm>
        </p:spPr>
        <p:txBody>
          <a:bodyPr>
            <a:normAutofit/>
          </a:bodyPr>
          <a:lstStyle/>
          <a:p>
            <a:r>
              <a:rPr lang="fr-FR" sz="3200" dirty="0" err="1"/>
              <a:t>Pes</a:t>
            </a:r>
            <a:r>
              <a:rPr lang="fr-FR" sz="3200" dirty="0"/>
              <a:t> </a:t>
            </a:r>
            <a:r>
              <a:rPr lang="fr-FR" sz="3200" dirty="0" err="1"/>
              <a:t>cavus</a:t>
            </a:r>
            <a:endParaRPr lang="fr-FR" sz="3200" dirty="0"/>
          </a:p>
          <a:p>
            <a:r>
              <a:rPr lang="fr-FR" sz="3200" dirty="0" err="1"/>
              <a:t>Pes</a:t>
            </a:r>
            <a:r>
              <a:rPr lang="fr-FR" sz="3200" dirty="0"/>
              <a:t> </a:t>
            </a:r>
            <a:r>
              <a:rPr lang="fr-FR" sz="3200" dirty="0" err="1"/>
              <a:t>planus</a:t>
            </a:r>
            <a:endParaRPr lang="fr-FR" sz="3200" dirty="0"/>
          </a:p>
          <a:p>
            <a:r>
              <a:rPr lang="fr-FR" sz="3200" dirty="0">
                <a:solidFill>
                  <a:srgbClr val="FF0000"/>
                </a:solidFill>
              </a:rPr>
              <a:t>Club foot</a:t>
            </a:r>
          </a:p>
          <a:p>
            <a:r>
              <a:rPr lang="fr-FR" sz="3200" dirty="0"/>
              <a:t>Infantile flat foot</a:t>
            </a:r>
          </a:p>
          <a:p>
            <a:endParaRPr lang="en-US" sz="3200" dirty="0"/>
          </a:p>
        </p:txBody>
      </p:sp>
      <p:pic>
        <p:nvPicPr>
          <p:cNvPr id="5" name="object 4">
            <a:extLst>
              <a:ext uri="{FF2B5EF4-FFF2-40B4-BE49-F238E27FC236}">
                <a16:creationId xmlns:a16="http://schemas.microsoft.com/office/drawing/2014/main" id="{9F7092DB-9913-6683-4389-AA1945FDA3E6}"/>
              </a:ext>
            </a:extLst>
          </p:cNvPr>
          <p:cNvPicPr>
            <a:picLocks noGrp="1"/>
          </p:cNvPicPr>
          <p:nvPr>
            <p:ph sz="half" idx="2"/>
          </p:nvPr>
        </p:nvPicPr>
        <p:blipFill>
          <a:blip r:embed="rId2" cstate="print"/>
          <a:stretch>
            <a:fillRect/>
          </a:stretch>
        </p:blipFill>
        <p:spPr>
          <a:xfrm>
            <a:off x="8239514" y="1305026"/>
            <a:ext cx="3114286" cy="325714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AF33CE8-F770-0130-8079-369DA2C0086A}"/>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816335902"/>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28A69-4F2E-423D-5A26-4588FC076A1F}"/>
              </a:ext>
            </a:extLst>
          </p:cNvPr>
          <p:cNvSpPr>
            <a:spLocks noGrp="1"/>
          </p:cNvSpPr>
          <p:nvPr>
            <p:ph type="title"/>
          </p:nvPr>
        </p:nvSpPr>
        <p:spPr/>
        <p:txBody>
          <a:bodyPr>
            <a:noAutofit/>
          </a:bodyPr>
          <a:lstStyle/>
          <a:p>
            <a:r>
              <a:rPr lang="en-US" sz="3400" dirty="0"/>
              <a:t>All the following regarding this deformity are true except</a:t>
            </a:r>
          </a:p>
        </p:txBody>
      </p:sp>
      <p:sp>
        <p:nvSpPr>
          <p:cNvPr id="3" name="Content Placeholder 2">
            <a:extLst>
              <a:ext uri="{FF2B5EF4-FFF2-40B4-BE49-F238E27FC236}">
                <a16:creationId xmlns:a16="http://schemas.microsoft.com/office/drawing/2014/main" id="{B5378652-80B2-1CD1-358D-51F96C179DEE}"/>
              </a:ext>
            </a:extLst>
          </p:cNvPr>
          <p:cNvSpPr>
            <a:spLocks noGrp="1"/>
          </p:cNvSpPr>
          <p:nvPr>
            <p:ph idx="1"/>
          </p:nvPr>
        </p:nvSpPr>
        <p:spPr>
          <a:xfrm>
            <a:off x="838200" y="1305026"/>
            <a:ext cx="6766560" cy="3257143"/>
          </a:xfrm>
        </p:spPr>
        <p:txBody>
          <a:bodyPr>
            <a:normAutofit/>
          </a:bodyPr>
          <a:lstStyle/>
          <a:p>
            <a:r>
              <a:rPr lang="en-US" sz="3200" dirty="0">
                <a:solidFill>
                  <a:srgbClr val="FF0000"/>
                </a:solidFill>
              </a:rPr>
              <a:t>last step of management is varus</a:t>
            </a:r>
            <a:endParaRPr lang="en-US" sz="3200" dirty="0"/>
          </a:p>
        </p:txBody>
      </p:sp>
      <p:pic>
        <p:nvPicPr>
          <p:cNvPr id="5" name="object 4">
            <a:extLst>
              <a:ext uri="{FF2B5EF4-FFF2-40B4-BE49-F238E27FC236}">
                <a16:creationId xmlns:a16="http://schemas.microsoft.com/office/drawing/2014/main" id="{9F7092DB-9913-6683-4389-AA1945FDA3E6}"/>
              </a:ext>
            </a:extLst>
          </p:cNvPr>
          <p:cNvPicPr>
            <a:picLocks noGrp="1"/>
          </p:cNvPicPr>
          <p:nvPr>
            <p:ph sz="half" idx="2"/>
          </p:nvPr>
        </p:nvPicPr>
        <p:blipFill>
          <a:blip r:embed="rId2" cstate="print"/>
          <a:stretch>
            <a:fillRect/>
          </a:stretch>
        </p:blipFill>
        <p:spPr>
          <a:xfrm>
            <a:off x="8239514" y="1305026"/>
            <a:ext cx="3114286" cy="325714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AF33CE8-F770-0130-8079-369DA2C0086A}"/>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09498061"/>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C204A-B2FA-EED5-367A-F4AB8113E4EB}"/>
              </a:ext>
            </a:extLst>
          </p:cNvPr>
          <p:cNvSpPr>
            <a:spLocks noGrp="1"/>
          </p:cNvSpPr>
          <p:nvPr>
            <p:ph type="title"/>
          </p:nvPr>
        </p:nvSpPr>
        <p:spPr/>
        <p:txBody>
          <a:bodyPr>
            <a:normAutofit fontScale="90000"/>
          </a:bodyPr>
          <a:lstStyle/>
          <a:p>
            <a:r>
              <a:rPr lang="en-US" dirty="0"/>
              <a:t>Which of the following is wrong about pes caves ?</a:t>
            </a:r>
          </a:p>
        </p:txBody>
      </p:sp>
      <p:sp>
        <p:nvSpPr>
          <p:cNvPr id="3" name="Content Placeholder 2">
            <a:extLst>
              <a:ext uri="{FF2B5EF4-FFF2-40B4-BE49-F238E27FC236}">
                <a16:creationId xmlns:a16="http://schemas.microsoft.com/office/drawing/2014/main" id="{92365476-B119-C8A6-9F11-86C68B12788D}"/>
              </a:ext>
            </a:extLst>
          </p:cNvPr>
          <p:cNvSpPr>
            <a:spLocks noGrp="1"/>
          </p:cNvSpPr>
          <p:nvPr>
            <p:ph idx="1"/>
          </p:nvPr>
        </p:nvSpPr>
        <p:spPr/>
        <p:txBody>
          <a:bodyPr/>
          <a:lstStyle/>
          <a:p>
            <a:r>
              <a:rPr lang="en-US" sz="2800" dirty="0">
                <a:solidFill>
                  <a:srgbClr val="FF0000"/>
                </a:solidFill>
              </a:rPr>
              <a:t>On X ray diagnosis by the angel between calcaneus and navicular bone</a:t>
            </a:r>
          </a:p>
          <a:p>
            <a:endParaRPr lang="en-US" dirty="0"/>
          </a:p>
        </p:txBody>
      </p:sp>
      <p:pic>
        <p:nvPicPr>
          <p:cNvPr id="5" name="Content Placeholder 4">
            <a:extLst>
              <a:ext uri="{FF2B5EF4-FFF2-40B4-BE49-F238E27FC236}">
                <a16:creationId xmlns:a16="http://schemas.microsoft.com/office/drawing/2014/main" id="{AE513C16-4ACF-106B-F926-D2E79E66C31A}"/>
              </a:ext>
            </a:extLst>
          </p:cNvPr>
          <p:cNvPicPr>
            <a:picLocks noGrp="1" noChangeAspect="1"/>
          </p:cNvPicPr>
          <p:nvPr>
            <p:ph sz="half" idx="2"/>
          </p:nvPr>
        </p:nvPicPr>
        <p:blipFill>
          <a:blip r:embed="rId2"/>
          <a:stretch>
            <a:fillRect/>
          </a:stretch>
        </p:blipFill>
        <p:spPr>
          <a:xfrm>
            <a:off x="7904573" y="1305025"/>
            <a:ext cx="3449228" cy="413472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9CEDFCA2-D1D6-8AE9-0C5A-EBEF405ABAC9}"/>
              </a:ext>
            </a:extLst>
          </p:cNvPr>
          <p:cNvSpPr txBox="1"/>
          <p:nvPr/>
        </p:nvSpPr>
        <p:spPr>
          <a:xfrm>
            <a:off x="7904573" y="5496989"/>
            <a:ext cx="3449227" cy="400110"/>
          </a:xfrm>
          <a:prstGeom prst="rect">
            <a:avLst/>
          </a:prstGeom>
          <a:noFill/>
        </p:spPr>
        <p:txBody>
          <a:bodyPr wrap="square">
            <a:spAutoFit/>
          </a:bodyPr>
          <a:lstStyle/>
          <a:p>
            <a:pPr algn="ctr"/>
            <a:r>
              <a:rPr lang="en-US" sz="2000" dirty="0"/>
              <a:t>Not the same pic </a:t>
            </a:r>
          </a:p>
        </p:txBody>
      </p:sp>
      <p:sp>
        <p:nvSpPr>
          <p:cNvPr id="4" name="TextBox 3">
            <a:extLst>
              <a:ext uri="{FF2B5EF4-FFF2-40B4-BE49-F238E27FC236}">
                <a16:creationId xmlns:a16="http://schemas.microsoft.com/office/drawing/2014/main" id="{2BBB877E-4633-2982-531B-9F7D3E1B0D9D}"/>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245136096"/>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D4B3E4-24AA-2549-D5B0-70A3A8620E84}"/>
              </a:ext>
            </a:extLst>
          </p:cNvPr>
          <p:cNvSpPr>
            <a:spLocks noGrp="1"/>
          </p:cNvSpPr>
          <p:nvPr>
            <p:ph type="title"/>
          </p:nvPr>
        </p:nvSpPr>
        <p:spPr/>
        <p:txBody>
          <a:bodyPr/>
          <a:lstStyle/>
          <a:p>
            <a:r>
              <a:rPr lang="en-US" dirty="0"/>
              <a:t>Flat foot (pes planus)</a:t>
            </a:r>
          </a:p>
        </p:txBody>
      </p:sp>
      <p:sp>
        <p:nvSpPr>
          <p:cNvPr id="6" name="Content Placeholder 5">
            <a:extLst>
              <a:ext uri="{FF2B5EF4-FFF2-40B4-BE49-F238E27FC236}">
                <a16:creationId xmlns:a16="http://schemas.microsoft.com/office/drawing/2014/main" id="{E867C18E-D5A3-FB0C-7D82-8FB3E33E970F}"/>
              </a:ext>
            </a:extLst>
          </p:cNvPr>
          <p:cNvSpPr>
            <a:spLocks noGrp="1"/>
          </p:cNvSpPr>
          <p:nvPr>
            <p:ph idx="1"/>
          </p:nvPr>
        </p:nvSpPr>
        <p:spPr/>
        <p:txBody>
          <a:bodyPr>
            <a:normAutofit/>
          </a:bodyPr>
          <a:lstStyle/>
          <a:p>
            <a:r>
              <a:rPr lang="en-US" b="1" dirty="0"/>
              <a:t>The term ‘flatfoot’ applies when</a:t>
            </a:r>
          </a:p>
          <a:p>
            <a:pPr lvl="1"/>
            <a:r>
              <a:rPr lang="en-US" dirty="0"/>
              <a:t>The apex of the arch has collapsed</a:t>
            </a:r>
          </a:p>
          <a:p>
            <a:pPr lvl="1"/>
            <a:r>
              <a:rPr lang="en-US" dirty="0"/>
              <a:t>The medial border of the foot is in contact (or nearly in contact) with the ground</a:t>
            </a:r>
          </a:p>
          <a:p>
            <a:pPr lvl="1"/>
            <a:r>
              <a:rPr lang="en-US" dirty="0"/>
              <a:t>The heel becomes valgus</a:t>
            </a:r>
          </a:p>
          <a:p>
            <a:pPr lvl="1"/>
            <a:r>
              <a:rPr lang="en-US" dirty="0"/>
              <a:t>The foot pronates at the subtalar-midtarsal complex</a:t>
            </a:r>
          </a:p>
          <a:p>
            <a:r>
              <a:rPr lang="en-US" b="1" dirty="0"/>
              <a:t>Flat feet can produce</a:t>
            </a:r>
          </a:p>
          <a:p>
            <a:pPr lvl="1"/>
            <a:r>
              <a:rPr lang="en-US" dirty="0"/>
              <a:t>Tendonitis</a:t>
            </a:r>
          </a:p>
          <a:p>
            <a:pPr lvl="1"/>
            <a:r>
              <a:rPr lang="en-US" dirty="0"/>
              <a:t>Arthritis</a:t>
            </a:r>
          </a:p>
          <a:p>
            <a:pPr lvl="1"/>
            <a:r>
              <a:rPr lang="en-US" dirty="0"/>
              <a:t>Plantar fasciitis</a:t>
            </a:r>
          </a:p>
          <a:p>
            <a:pPr lvl="1"/>
            <a:r>
              <a:rPr lang="en-US" dirty="0"/>
              <a:t>Bunions &amp; Hammertoes</a:t>
            </a:r>
          </a:p>
          <a:p>
            <a:pPr lvl="1"/>
            <a:r>
              <a:rPr lang="en-US" dirty="0"/>
              <a:t>Corns and callosities</a:t>
            </a:r>
          </a:p>
        </p:txBody>
      </p:sp>
    </p:spTree>
    <p:extLst>
      <p:ext uri="{BB962C8B-B14F-4D97-AF65-F5344CB8AC3E}">
        <p14:creationId xmlns:p14="http://schemas.microsoft.com/office/powerpoint/2010/main" val="893282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546F-8F91-6228-AFA4-54B9C3F649BD}"/>
              </a:ext>
            </a:extLst>
          </p:cNvPr>
          <p:cNvSpPr>
            <a:spLocks noGrp="1"/>
          </p:cNvSpPr>
          <p:nvPr>
            <p:ph type="title"/>
          </p:nvPr>
        </p:nvSpPr>
        <p:spPr/>
        <p:txBody>
          <a:bodyPr/>
          <a:lstStyle/>
          <a:p>
            <a:r>
              <a:rPr lang="en-US" dirty="0"/>
              <a:t>General principles of fractures</a:t>
            </a:r>
          </a:p>
        </p:txBody>
      </p:sp>
      <p:sp>
        <p:nvSpPr>
          <p:cNvPr id="3" name="Content Placeholder 2">
            <a:extLst>
              <a:ext uri="{FF2B5EF4-FFF2-40B4-BE49-F238E27FC236}">
                <a16:creationId xmlns:a16="http://schemas.microsoft.com/office/drawing/2014/main" id="{A54512CB-5D59-AE15-56B5-830F07A10D25}"/>
              </a:ext>
            </a:extLst>
          </p:cNvPr>
          <p:cNvSpPr>
            <a:spLocks noGrp="1"/>
          </p:cNvSpPr>
          <p:nvPr>
            <p:ph idx="1"/>
          </p:nvPr>
        </p:nvSpPr>
        <p:spPr/>
        <p:txBody>
          <a:bodyPr/>
          <a:lstStyle/>
          <a:p>
            <a:r>
              <a:rPr lang="en-US" b="1" dirty="0"/>
              <a:t>Fracture</a:t>
            </a:r>
            <a:r>
              <a:rPr lang="en-US" dirty="0"/>
              <a:t>: Discontinuity of bone cortex</a:t>
            </a:r>
          </a:p>
          <a:p>
            <a:r>
              <a:rPr lang="en-US" b="1" dirty="0"/>
              <a:t>Etiology</a:t>
            </a:r>
            <a:r>
              <a:rPr lang="en-US" dirty="0"/>
              <a:t>:</a:t>
            </a:r>
          </a:p>
          <a:p>
            <a:pPr lvl="1"/>
            <a:r>
              <a:rPr lang="en-US" dirty="0"/>
              <a:t>Traumatic (Most common cause): Direct vs Indirect</a:t>
            </a:r>
          </a:p>
          <a:p>
            <a:pPr lvl="1"/>
            <a:r>
              <a:rPr lang="en-US" dirty="0"/>
              <a:t>Pathological (Osteoporosis, Bone tumors, Metastasis, Paget disease)</a:t>
            </a:r>
          </a:p>
          <a:p>
            <a:pPr lvl="1"/>
            <a:r>
              <a:rPr lang="en-US" dirty="0"/>
              <a:t>Stress</a:t>
            </a:r>
          </a:p>
          <a:p>
            <a:pPr lvl="2"/>
            <a:r>
              <a:rPr lang="en-US" sz="2200" dirty="0"/>
              <a:t>Due to repeated minor loading or trauma</a:t>
            </a:r>
          </a:p>
          <a:p>
            <a:pPr lvl="2"/>
            <a:r>
              <a:rPr lang="en-US" sz="2200" dirty="0"/>
              <a:t>Seen in military installations, ballet dancers, athletes</a:t>
            </a:r>
          </a:p>
          <a:p>
            <a:pPr lvl="2"/>
            <a:r>
              <a:rPr lang="en-US" sz="2200" dirty="0"/>
              <a:t>Lower limbs more commonly affected than upper limbs </a:t>
            </a:r>
          </a:p>
          <a:p>
            <a:pPr lvl="2"/>
            <a:r>
              <a:rPr lang="en-US" sz="2200" dirty="0"/>
              <a:t>Metatarsal bone are most common beside tibia and femur neck</a:t>
            </a:r>
          </a:p>
          <a:p>
            <a:pPr lvl="2"/>
            <a:endParaRPr lang="en-US" sz="2200" dirty="0"/>
          </a:p>
        </p:txBody>
      </p:sp>
    </p:spTree>
    <p:extLst>
      <p:ext uri="{BB962C8B-B14F-4D97-AF65-F5344CB8AC3E}">
        <p14:creationId xmlns:p14="http://schemas.microsoft.com/office/powerpoint/2010/main" val="2645504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4DE8F-8A88-F9E3-EB9D-57EEF0904BA9}"/>
              </a:ext>
            </a:extLst>
          </p:cNvPr>
          <p:cNvSpPr>
            <a:spLocks noGrp="1"/>
          </p:cNvSpPr>
          <p:nvPr>
            <p:ph type="title"/>
          </p:nvPr>
        </p:nvSpPr>
        <p:spPr/>
        <p:txBody>
          <a:bodyPr/>
          <a:lstStyle/>
          <a:p>
            <a:r>
              <a:rPr lang="en-US" dirty="0"/>
              <a:t>Vertebral fractures</a:t>
            </a:r>
          </a:p>
        </p:txBody>
      </p:sp>
      <p:sp>
        <p:nvSpPr>
          <p:cNvPr id="3" name="Text Placeholder 2">
            <a:extLst>
              <a:ext uri="{FF2B5EF4-FFF2-40B4-BE49-F238E27FC236}">
                <a16:creationId xmlns:a16="http://schemas.microsoft.com/office/drawing/2014/main" id="{77F28EA3-840C-2AF7-F982-DE509F29D17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54350205"/>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7CF3B-FF1C-16F9-16C1-1A29C1C9F8FD}"/>
              </a:ext>
            </a:extLst>
          </p:cNvPr>
          <p:cNvSpPr>
            <a:spLocks noGrp="1"/>
          </p:cNvSpPr>
          <p:nvPr>
            <p:ph type="title"/>
          </p:nvPr>
        </p:nvSpPr>
        <p:spPr/>
        <p:txBody>
          <a:bodyPr/>
          <a:lstStyle/>
          <a:p>
            <a:r>
              <a:rPr lang="en-US" dirty="0"/>
              <a:t>Physiological Flat Foot</a:t>
            </a:r>
          </a:p>
        </p:txBody>
      </p:sp>
      <p:grpSp>
        <p:nvGrpSpPr>
          <p:cNvPr id="6" name="Group 5">
            <a:extLst>
              <a:ext uri="{FF2B5EF4-FFF2-40B4-BE49-F238E27FC236}">
                <a16:creationId xmlns:a16="http://schemas.microsoft.com/office/drawing/2014/main" id="{0FE43389-D8E0-947B-1264-983BD4E1464F}"/>
              </a:ext>
            </a:extLst>
          </p:cNvPr>
          <p:cNvGrpSpPr/>
          <p:nvPr/>
        </p:nvGrpSpPr>
        <p:grpSpPr>
          <a:xfrm>
            <a:off x="782214" y="1457325"/>
            <a:ext cx="10627573" cy="3943350"/>
            <a:chOff x="170664" y="1690687"/>
            <a:chExt cx="11727120" cy="4351338"/>
          </a:xfrm>
        </p:grpSpPr>
        <p:pic>
          <p:nvPicPr>
            <p:cNvPr id="4" name="Content Placeholder 7">
              <a:extLst>
                <a:ext uri="{FF2B5EF4-FFF2-40B4-BE49-F238E27FC236}">
                  <a16:creationId xmlns:a16="http://schemas.microsoft.com/office/drawing/2014/main" id="{36721606-5B95-4804-4754-6924B7CED5B3}"/>
                </a:ext>
              </a:extLst>
            </p:cNvPr>
            <p:cNvPicPr>
              <a:picLocks noChangeAspect="1"/>
            </p:cNvPicPr>
            <p:nvPr/>
          </p:nvPicPr>
          <p:blipFill>
            <a:blip r:embed="rId2"/>
            <a:stretch>
              <a:fillRect/>
            </a:stretch>
          </p:blipFill>
          <p:spPr>
            <a:xfrm>
              <a:off x="170664" y="1690687"/>
              <a:ext cx="5801786" cy="435133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B2D8D86-BA39-30C6-0E27-744F1293A48D}"/>
                </a:ext>
              </a:extLst>
            </p:cNvPr>
            <p:cNvPicPr>
              <a:picLocks noChangeAspect="1"/>
            </p:cNvPicPr>
            <p:nvPr/>
          </p:nvPicPr>
          <p:blipFill>
            <a:blip r:embed="rId3"/>
            <a:stretch>
              <a:fillRect/>
            </a:stretch>
          </p:blipFill>
          <p:spPr>
            <a:xfrm>
              <a:off x="6096000" y="1690687"/>
              <a:ext cx="5801784" cy="4351338"/>
            </a:xfrm>
            <a:prstGeom prst="rect">
              <a:avLst/>
            </a:prstGeom>
            <a:ln>
              <a:noFill/>
            </a:ln>
            <a:effectLst>
              <a:outerShdw blurRad="292100" dist="139700" dir="2700000" algn="tl" rotWithShape="0">
                <a:srgbClr val="333333">
                  <a:alpha val="65000"/>
                </a:srgbClr>
              </a:outerShdw>
            </a:effectLst>
          </p:spPr>
        </p:pic>
      </p:grpSp>
      <p:sp>
        <p:nvSpPr>
          <p:cNvPr id="3" name="TextBox 2">
            <a:extLst>
              <a:ext uri="{FF2B5EF4-FFF2-40B4-BE49-F238E27FC236}">
                <a16:creationId xmlns:a16="http://schemas.microsoft.com/office/drawing/2014/main" id="{AF67D0A3-D64A-192F-47B2-0925562F21D5}"/>
              </a:ext>
            </a:extLst>
          </p:cNvPr>
          <p:cNvSpPr txBox="1"/>
          <p:nvPr/>
        </p:nvSpPr>
        <p:spPr>
          <a:xfrm>
            <a:off x="832957" y="5583675"/>
            <a:ext cx="10526087" cy="461665"/>
          </a:xfrm>
          <a:prstGeom prst="rect">
            <a:avLst/>
          </a:prstGeom>
          <a:noFill/>
        </p:spPr>
        <p:txBody>
          <a:bodyPr wrap="none" rtlCol="0">
            <a:spAutoFit/>
          </a:bodyPr>
          <a:lstStyle/>
          <a:p>
            <a:r>
              <a:rPr lang="en-US" sz="2400" dirty="0"/>
              <a:t>Standing on tip toe to differentiate between physiological and pathological flat feet</a:t>
            </a:r>
          </a:p>
        </p:txBody>
      </p:sp>
    </p:spTree>
    <p:extLst>
      <p:ext uri="{BB962C8B-B14F-4D97-AF65-F5344CB8AC3E}">
        <p14:creationId xmlns:p14="http://schemas.microsoft.com/office/powerpoint/2010/main" val="460197484"/>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60612-C325-95DC-2A42-5894B060438F}"/>
              </a:ext>
            </a:extLst>
          </p:cNvPr>
          <p:cNvSpPr>
            <a:spLocks noGrp="1"/>
          </p:cNvSpPr>
          <p:nvPr>
            <p:ph type="title"/>
          </p:nvPr>
        </p:nvSpPr>
        <p:spPr/>
        <p:txBody>
          <a:bodyPr>
            <a:normAutofit/>
          </a:bodyPr>
          <a:lstStyle/>
          <a:p>
            <a:r>
              <a:rPr lang="en-US" dirty="0"/>
              <a:t>Flexible Flat Foot</a:t>
            </a:r>
          </a:p>
        </p:txBody>
      </p:sp>
      <p:sp>
        <p:nvSpPr>
          <p:cNvPr id="3" name="Content Placeholder 2">
            <a:extLst>
              <a:ext uri="{FF2B5EF4-FFF2-40B4-BE49-F238E27FC236}">
                <a16:creationId xmlns:a16="http://schemas.microsoft.com/office/drawing/2014/main" id="{0800B680-B6F3-53EF-5C9F-17321FA61260}"/>
              </a:ext>
            </a:extLst>
          </p:cNvPr>
          <p:cNvSpPr>
            <a:spLocks noGrp="1"/>
          </p:cNvSpPr>
          <p:nvPr>
            <p:ph idx="1"/>
          </p:nvPr>
        </p:nvSpPr>
        <p:spPr>
          <a:xfrm>
            <a:off x="795435" y="1268082"/>
            <a:ext cx="10601131" cy="4871938"/>
          </a:xfrm>
        </p:spPr>
        <p:txBody>
          <a:bodyPr>
            <a:normAutofit lnSpcReduction="10000"/>
          </a:bodyPr>
          <a:lstStyle/>
          <a:p>
            <a:r>
              <a:rPr lang="en-US" dirty="0"/>
              <a:t>Appears a normal stage in development</a:t>
            </a:r>
          </a:p>
          <a:p>
            <a:r>
              <a:rPr lang="en-US" dirty="0"/>
              <a:t>It usually disappears after a few years when medial arch development is complete, sometimes though it persists into adult life</a:t>
            </a:r>
          </a:p>
          <a:p>
            <a:r>
              <a:rPr lang="en-US" dirty="0"/>
              <a:t>The arch can often be restored by simply dorsiflexing the great toe (jack’s test) and during this maneuver the tibia rotates externally</a:t>
            </a:r>
          </a:p>
          <a:p>
            <a:r>
              <a:rPr lang="en-US" dirty="0"/>
              <a:t>Many of the children with flexible flat-foot have ligamentous laxity and there may be a family history of both flat-feet, and joint hypermobility</a:t>
            </a:r>
          </a:p>
          <a:p>
            <a:r>
              <a:rPr lang="en-US" dirty="0"/>
              <a:t>Usually there is no symptoms</a:t>
            </a:r>
          </a:p>
          <a:p>
            <a:r>
              <a:rPr lang="en-US" b="1" dirty="0"/>
              <a:t>Management</a:t>
            </a:r>
            <a:r>
              <a:rPr lang="en-US" dirty="0"/>
              <a:t>: stretching exercise and shoes inserts (medial arch support)</a:t>
            </a:r>
          </a:p>
          <a:p>
            <a:endParaRPr lang="en-US" dirty="0"/>
          </a:p>
        </p:txBody>
      </p:sp>
    </p:spTree>
    <p:extLst>
      <p:ext uri="{BB962C8B-B14F-4D97-AF65-F5344CB8AC3E}">
        <p14:creationId xmlns:p14="http://schemas.microsoft.com/office/powerpoint/2010/main" val="3704994504"/>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0B011-D175-16B9-27AF-45A5D16A47C0}"/>
              </a:ext>
            </a:extLst>
          </p:cNvPr>
          <p:cNvSpPr>
            <a:spLocks noGrp="1"/>
          </p:cNvSpPr>
          <p:nvPr>
            <p:ph type="title"/>
          </p:nvPr>
        </p:nvSpPr>
        <p:spPr/>
        <p:txBody>
          <a:bodyPr/>
          <a:lstStyle/>
          <a:p>
            <a:r>
              <a:rPr lang="en-US" dirty="0"/>
              <a:t>Infantile Flat Foot</a:t>
            </a:r>
          </a:p>
        </p:txBody>
      </p:sp>
      <p:sp>
        <p:nvSpPr>
          <p:cNvPr id="3" name="Content Placeholder 2">
            <a:extLst>
              <a:ext uri="{FF2B5EF4-FFF2-40B4-BE49-F238E27FC236}">
                <a16:creationId xmlns:a16="http://schemas.microsoft.com/office/drawing/2014/main" id="{03AC2906-09BD-5F79-8BAD-0302B637A393}"/>
              </a:ext>
            </a:extLst>
          </p:cNvPr>
          <p:cNvSpPr>
            <a:spLocks noGrp="1"/>
          </p:cNvSpPr>
          <p:nvPr>
            <p:ph idx="1"/>
          </p:nvPr>
        </p:nvSpPr>
        <p:spPr/>
        <p:txBody>
          <a:bodyPr>
            <a:normAutofit/>
          </a:bodyPr>
          <a:lstStyle/>
          <a:p>
            <a:pPr marL="0" indent="0" algn="ctr" rtl="0">
              <a:buNone/>
            </a:pPr>
            <a:r>
              <a:rPr lang="en-US" sz="2800" dirty="0">
                <a:cs typeface="Tahoma" panose="020B0604030504040204" pitchFamily="34" charset="0"/>
              </a:rPr>
              <a:t>(congenital vertical talus / congenital convex pes valgus)</a:t>
            </a:r>
          </a:p>
          <a:p>
            <a:pPr algn="l" rtl="0"/>
            <a:r>
              <a:rPr lang="en-US" sz="2800" dirty="0">
                <a:cs typeface="Tahoma" panose="020B0604030504040204" pitchFamily="34" charset="0"/>
              </a:rPr>
              <a:t>It</a:t>
            </a:r>
            <a:r>
              <a:rPr lang="en-US" sz="2800" dirty="0">
                <a:latin typeface="Arial" panose="020B0604020202020204" pitchFamily="34" charset="0"/>
                <a:cs typeface="Tahoma" panose="020B0604030504040204" pitchFamily="34" charset="0"/>
              </a:rPr>
              <a:t>’</a:t>
            </a:r>
            <a:r>
              <a:rPr lang="en-US" sz="2800" dirty="0">
                <a:cs typeface="Tahoma" panose="020B0604030504040204" pitchFamily="34" charset="0"/>
              </a:rPr>
              <a:t>s a rare neonatal condition usually affects both feet</a:t>
            </a:r>
          </a:p>
          <a:p>
            <a:pPr algn="l" rtl="0"/>
            <a:r>
              <a:rPr lang="en-US" sz="2800" dirty="0">
                <a:cs typeface="Tahoma" panose="020B0604030504040204" pitchFamily="34" charset="0"/>
              </a:rPr>
              <a:t>The foot is turned outwards (valgus) and the medial arch is not only flat, but it also actually curves the opposite way from the normal, the appearance of a </a:t>
            </a:r>
            <a:r>
              <a:rPr lang="en-US" sz="2800" dirty="0">
                <a:latin typeface="Arial" panose="020B0604020202020204" pitchFamily="34" charset="0"/>
                <a:cs typeface="Tahoma" panose="020B0604030504040204" pitchFamily="34" charset="0"/>
              </a:rPr>
              <a:t>“</a:t>
            </a:r>
            <a:r>
              <a:rPr lang="en-US" sz="2800" dirty="0">
                <a:cs typeface="Tahoma" panose="020B0604030504040204" pitchFamily="34" charset="0"/>
              </a:rPr>
              <a:t>rocker-bottom</a:t>
            </a:r>
            <a:r>
              <a:rPr lang="en-US" sz="2800" dirty="0">
                <a:latin typeface="Arial" panose="020B0604020202020204" pitchFamily="34" charset="0"/>
                <a:cs typeface="Tahoma" panose="020B0604030504040204" pitchFamily="34" charset="0"/>
              </a:rPr>
              <a:t>”</a:t>
            </a:r>
            <a:r>
              <a:rPr lang="en-US" sz="2800" dirty="0">
                <a:cs typeface="Tahoma" panose="020B0604030504040204" pitchFamily="34" charset="0"/>
              </a:rPr>
              <a:t> foot</a:t>
            </a:r>
          </a:p>
          <a:p>
            <a:r>
              <a:rPr lang="en-US" sz="2800" dirty="0"/>
              <a:t>The talus points almost vertically towards the sole; the forefoot is abducted, pronated and dorsiflexed, with subluxation of the talonavicular joint</a:t>
            </a:r>
            <a:endParaRPr lang="en-US" sz="2800" dirty="0">
              <a:cs typeface="Tahoma" panose="020B0604030504040204" pitchFamily="34" charset="0"/>
            </a:endParaRPr>
          </a:p>
          <a:p>
            <a:pPr algn="l" rtl="0"/>
            <a:r>
              <a:rPr lang="en-US" sz="2800" dirty="0">
                <a:cs typeface="Tahoma" panose="020B0604030504040204" pitchFamily="34" charset="0"/>
              </a:rPr>
              <a:t>Passive correction is impossible</a:t>
            </a:r>
            <a:endParaRPr lang="ar-JO" sz="2800" dirty="0"/>
          </a:p>
          <a:p>
            <a:endParaRPr lang="en-US" dirty="0"/>
          </a:p>
        </p:txBody>
      </p:sp>
      <p:pic>
        <p:nvPicPr>
          <p:cNvPr id="5" name="Picture 4">
            <a:extLst>
              <a:ext uri="{FF2B5EF4-FFF2-40B4-BE49-F238E27FC236}">
                <a16:creationId xmlns:a16="http://schemas.microsoft.com/office/drawing/2014/main" id="{F98DECAC-05F9-33EC-4074-7A1982811983}"/>
              </a:ext>
            </a:extLst>
          </p:cNvPr>
          <p:cNvPicPr>
            <a:picLocks noChangeAspect="1"/>
          </p:cNvPicPr>
          <p:nvPr/>
        </p:nvPicPr>
        <p:blipFill>
          <a:blip r:embed="rId2"/>
          <a:stretch>
            <a:fillRect/>
          </a:stretch>
        </p:blipFill>
        <p:spPr>
          <a:xfrm>
            <a:off x="8901404" y="4641621"/>
            <a:ext cx="2452396" cy="1498399"/>
          </a:xfrm>
          <a:prstGeom prst="rect">
            <a:avLst/>
          </a:prstGeom>
        </p:spPr>
      </p:pic>
    </p:spTree>
    <p:extLst>
      <p:ext uri="{BB962C8B-B14F-4D97-AF65-F5344CB8AC3E}">
        <p14:creationId xmlns:p14="http://schemas.microsoft.com/office/powerpoint/2010/main" val="2301927910"/>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F1C5A-E65A-1B70-6B62-2E4763F5E7DB}"/>
              </a:ext>
            </a:extLst>
          </p:cNvPr>
          <p:cNvSpPr>
            <a:spLocks noGrp="1"/>
          </p:cNvSpPr>
          <p:nvPr>
            <p:ph type="title"/>
          </p:nvPr>
        </p:nvSpPr>
        <p:spPr/>
        <p:txBody>
          <a:bodyPr/>
          <a:lstStyle/>
          <a:p>
            <a:r>
              <a:rPr lang="en-US" dirty="0"/>
              <a:t>Infantile Flat Foot</a:t>
            </a:r>
          </a:p>
        </p:txBody>
      </p:sp>
      <p:sp>
        <p:nvSpPr>
          <p:cNvPr id="3" name="Content Placeholder 2">
            <a:extLst>
              <a:ext uri="{FF2B5EF4-FFF2-40B4-BE49-F238E27FC236}">
                <a16:creationId xmlns:a16="http://schemas.microsoft.com/office/drawing/2014/main" id="{F4049266-195F-DE1C-069D-FFF65903219F}"/>
              </a:ext>
            </a:extLst>
          </p:cNvPr>
          <p:cNvSpPr>
            <a:spLocks noGrp="1"/>
          </p:cNvSpPr>
          <p:nvPr>
            <p:ph idx="1"/>
          </p:nvPr>
        </p:nvSpPr>
        <p:spPr>
          <a:xfrm>
            <a:off x="674137" y="1268082"/>
            <a:ext cx="10843727" cy="4871938"/>
          </a:xfrm>
        </p:spPr>
        <p:txBody>
          <a:bodyPr/>
          <a:lstStyle/>
          <a:p>
            <a:r>
              <a:rPr lang="en-US" dirty="0"/>
              <a:t>The x-ray features are characteristic : </a:t>
            </a:r>
          </a:p>
          <a:p>
            <a:pPr lvl="1"/>
            <a:r>
              <a:rPr lang="en-US" dirty="0"/>
              <a:t>Talus point into the sole of the foot</a:t>
            </a:r>
          </a:p>
          <a:p>
            <a:pPr lvl="1"/>
            <a:r>
              <a:rPr lang="en-US" dirty="0"/>
              <a:t>The navicular bone is dislocated dorsally into the neck of talus</a:t>
            </a:r>
          </a:p>
          <a:p>
            <a:r>
              <a:rPr lang="en-US" sz="2600" dirty="0"/>
              <a:t>It is important to repeat the lateral x-ray with the foot maximally plantarflexed; in congenital vertical talus the appearance will be unchanged, whereas in flexible flatfoot the dorsally subluxated navicular returns to the normal position</a:t>
            </a:r>
          </a:p>
          <a:p>
            <a:r>
              <a:rPr lang="en-US" sz="2600" dirty="0"/>
              <a:t>The only effective treatment is by operation, ideally before the age of 2 years</a:t>
            </a:r>
          </a:p>
          <a:p>
            <a:endParaRPr lang="en-US" dirty="0"/>
          </a:p>
        </p:txBody>
      </p:sp>
      <p:pic>
        <p:nvPicPr>
          <p:cNvPr id="4" name="Picture 1">
            <a:extLst>
              <a:ext uri="{FF2B5EF4-FFF2-40B4-BE49-F238E27FC236}">
                <a16:creationId xmlns:a16="http://schemas.microsoft.com/office/drawing/2014/main" id="{6452B198-06E9-26F8-8FEC-5C9B5AEF2C1C}"/>
              </a:ext>
            </a:extLst>
          </p:cNvPr>
          <p:cNvPicPr>
            <a:picLocks noChangeAspect="1" noChangeArrowheads="1"/>
          </p:cNvPicPr>
          <p:nvPr/>
        </p:nvPicPr>
        <p:blipFill>
          <a:blip r:embed="rId2"/>
          <a:srcRect l="22500" t="48889" r="38000" b="25334"/>
          <a:stretch>
            <a:fillRect/>
          </a:stretch>
        </p:blipFill>
        <p:spPr bwMode="auto">
          <a:xfrm>
            <a:off x="3086100" y="4610876"/>
            <a:ext cx="6019800" cy="2209800"/>
          </a:xfrm>
          <a:prstGeom prst="rect">
            <a:avLst/>
          </a:prstGeom>
          <a:noFill/>
          <a:ln w="9525">
            <a:noFill/>
            <a:miter lim="800000"/>
            <a:headEnd/>
            <a:tailEnd/>
          </a:ln>
          <a:effectLst/>
        </p:spPr>
      </p:pic>
    </p:spTree>
    <p:extLst>
      <p:ext uri="{BB962C8B-B14F-4D97-AF65-F5344CB8AC3E}">
        <p14:creationId xmlns:p14="http://schemas.microsoft.com/office/powerpoint/2010/main" val="2994459845"/>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853C-18B3-685E-D778-41B9546C58A0}"/>
              </a:ext>
            </a:extLst>
          </p:cNvPr>
          <p:cNvSpPr>
            <a:spLocks noGrp="1"/>
          </p:cNvSpPr>
          <p:nvPr>
            <p:ph type="title"/>
          </p:nvPr>
        </p:nvSpPr>
        <p:spPr/>
        <p:txBody>
          <a:bodyPr/>
          <a:lstStyle/>
          <a:p>
            <a:r>
              <a:rPr lang="en-US" dirty="0"/>
              <a:t>Tarsal Coalition</a:t>
            </a:r>
          </a:p>
        </p:txBody>
      </p:sp>
      <p:grpSp>
        <p:nvGrpSpPr>
          <p:cNvPr id="6" name="Group 5">
            <a:extLst>
              <a:ext uri="{FF2B5EF4-FFF2-40B4-BE49-F238E27FC236}">
                <a16:creationId xmlns:a16="http://schemas.microsoft.com/office/drawing/2014/main" id="{3D65C7CA-B8CC-C64C-90F9-FFD7E3DB4DB2}"/>
              </a:ext>
            </a:extLst>
          </p:cNvPr>
          <p:cNvGrpSpPr/>
          <p:nvPr/>
        </p:nvGrpSpPr>
        <p:grpSpPr>
          <a:xfrm>
            <a:off x="840600" y="1469130"/>
            <a:ext cx="10513199" cy="3919739"/>
            <a:chOff x="272084" y="1788784"/>
            <a:chExt cx="9710192" cy="3620346"/>
          </a:xfrm>
        </p:grpSpPr>
        <p:pic>
          <p:nvPicPr>
            <p:cNvPr id="4" name="Content Placeholder 3">
              <a:extLst>
                <a:ext uri="{FF2B5EF4-FFF2-40B4-BE49-F238E27FC236}">
                  <a16:creationId xmlns:a16="http://schemas.microsoft.com/office/drawing/2014/main" id="{CD2B3281-698C-5F62-460A-85420C5D2549}"/>
                </a:ext>
              </a:extLst>
            </p:cNvPr>
            <p:cNvPicPr>
              <a:picLocks noChangeAspect="1"/>
            </p:cNvPicPr>
            <p:nvPr/>
          </p:nvPicPr>
          <p:blipFill>
            <a:blip r:embed="rId2"/>
            <a:stretch>
              <a:fillRect/>
            </a:stretch>
          </p:blipFill>
          <p:spPr>
            <a:xfrm>
              <a:off x="272084" y="1788784"/>
              <a:ext cx="5320334" cy="362034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3F4DA95-AEA8-4912-BF49-543ACE5CBD82}"/>
                </a:ext>
              </a:extLst>
            </p:cNvPr>
            <p:cNvPicPr>
              <a:picLocks noChangeAspect="1"/>
            </p:cNvPicPr>
            <p:nvPr/>
          </p:nvPicPr>
          <p:blipFill>
            <a:blip r:embed="rId3"/>
            <a:stretch>
              <a:fillRect/>
            </a:stretch>
          </p:blipFill>
          <p:spPr>
            <a:xfrm>
              <a:off x="5723045" y="1788784"/>
              <a:ext cx="4259231" cy="3620346"/>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554963933"/>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61232-6A4D-13B1-81CE-DF273318DC4A}"/>
              </a:ext>
            </a:extLst>
          </p:cNvPr>
          <p:cNvSpPr>
            <a:spLocks noGrp="1"/>
          </p:cNvSpPr>
          <p:nvPr>
            <p:ph type="title"/>
          </p:nvPr>
        </p:nvSpPr>
        <p:spPr/>
        <p:txBody>
          <a:bodyPr>
            <a:normAutofit/>
          </a:bodyPr>
          <a:lstStyle/>
          <a:p>
            <a:r>
              <a:rPr lang="en-US" dirty="0"/>
              <a:t>Rigid Flat Foot</a:t>
            </a:r>
          </a:p>
        </p:txBody>
      </p:sp>
      <p:sp>
        <p:nvSpPr>
          <p:cNvPr id="3" name="Content Placeholder 2">
            <a:extLst>
              <a:ext uri="{FF2B5EF4-FFF2-40B4-BE49-F238E27FC236}">
                <a16:creationId xmlns:a16="http://schemas.microsoft.com/office/drawing/2014/main" id="{37746768-9F00-2C44-E0E3-DA7F93719FA1}"/>
              </a:ext>
            </a:extLst>
          </p:cNvPr>
          <p:cNvSpPr>
            <a:spLocks noGrp="1"/>
          </p:cNvSpPr>
          <p:nvPr>
            <p:ph idx="1"/>
          </p:nvPr>
        </p:nvSpPr>
        <p:spPr>
          <a:xfrm>
            <a:off x="838200" y="1268082"/>
            <a:ext cx="10515600" cy="5029200"/>
          </a:xfrm>
        </p:spPr>
        <p:txBody>
          <a:bodyPr>
            <a:normAutofit fontScale="92500" lnSpcReduction="10000"/>
          </a:bodyPr>
          <a:lstStyle/>
          <a:p>
            <a:r>
              <a:rPr lang="en-US" dirty="0"/>
              <a:t>Structural anomaly between two or three tarsal bones causing a rigid flatfoot </a:t>
            </a:r>
          </a:p>
          <a:p>
            <a:r>
              <a:rPr lang="en-US" b="1" dirty="0"/>
              <a:t>Classification</a:t>
            </a:r>
          </a:p>
          <a:p>
            <a:pPr lvl="1"/>
            <a:r>
              <a:rPr lang="en-US" dirty="0"/>
              <a:t>Congenital (most common)</a:t>
            </a:r>
          </a:p>
          <a:p>
            <a:pPr lvl="1"/>
            <a:r>
              <a:rPr lang="en-US" dirty="0"/>
              <a:t>Acquired  (trauma, degenerative and infections)</a:t>
            </a:r>
          </a:p>
          <a:p>
            <a:r>
              <a:rPr lang="en-US" b="1" dirty="0"/>
              <a:t>Pathoanatomic classification</a:t>
            </a:r>
          </a:p>
          <a:p>
            <a:pPr lvl="1"/>
            <a:r>
              <a:rPr lang="fr-FR" dirty="0" err="1"/>
              <a:t>Fibrous</a:t>
            </a:r>
            <a:r>
              <a:rPr lang="fr-FR" dirty="0"/>
              <a:t> coalition (</a:t>
            </a:r>
            <a:r>
              <a:rPr lang="fr-FR" dirty="0" err="1"/>
              <a:t>syndesmosis</a:t>
            </a:r>
            <a:r>
              <a:rPr lang="fr-FR" dirty="0"/>
              <a:t>)</a:t>
            </a:r>
          </a:p>
          <a:p>
            <a:pPr lvl="1"/>
            <a:r>
              <a:rPr lang="fr-FR" dirty="0" err="1"/>
              <a:t>Cartilagenous</a:t>
            </a:r>
            <a:r>
              <a:rPr lang="fr-FR" dirty="0"/>
              <a:t> coalition (</a:t>
            </a:r>
            <a:r>
              <a:rPr lang="fr-FR" dirty="0" err="1"/>
              <a:t>synchondrosis</a:t>
            </a:r>
            <a:r>
              <a:rPr lang="fr-FR" dirty="0"/>
              <a:t>)</a:t>
            </a:r>
          </a:p>
          <a:p>
            <a:pPr lvl="1"/>
            <a:r>
              <a:rPr lang="fr-FR" dirty="0" err="1"/>
              <a:t>Osseous</a:t>
            </a:r>
            <a:r>
              <a:rPr lang="fr-FR" dirty="0"/>
              <a:t> coalition (</a:t>
            </a:r>
            <a:r>
              <a:rPr lang="fr-FR" dirty="0" err="1"/>
              <a:t>synostosis</a:t>
            </a:r>
            <a:r>
              <a:rPr lang="fr-FR" dirty="0"/>
              <a:t>)</a:t>
            </a:r>
          </a:p>
          <a:p>
            <a:r>
              <a:rPr lang="en-US" b="1" dirty="0"/>
              <a:t>Symptoms</a:t>
            </a:r>
          </a:p>
          <a:p>
            <a:pPr lvl="1"/>
            <a:r>
              <a:rPr lang="en-US" dirty="0"/>
              <a:t>Asymptomatic</a:t>
            </a:r>
          </a:p>
          <a:p>
            <a:pPr lvl="2"/>
            <a:r>
              <a:rPr lang="en-US" dirty="0"/>
              <a:t>Most coalitions are found incidentally</a:t>
            </a:r>
          </a:p>
          <a:p>
            <a:pPr lvl="2"/>
            <a:r>
              <a:rPr lang="en-US" dirty="0"/>
              <a:t>75% of people are asymptomatic</a:t>
            </a:r>
          </a:p>
          <a:p>
            <a:pPr lvl="1"/>
            <a:r>
              <a:rPr lang="en-US" dirty="0"/>
              <a:t>Pain worsened by activity</a:t>
            </a:r>
          </a:p>
        </p:txBody>
      </p:sp>
    </p:spTree>
    <p:extLst>
      <p:ext uri="{BB962C8B-B14F-4D97-AF65-F5344CB8AC3E}">
        <p14:creationId xmlns:p14="http://schemas.microsoft.com/office/powerpoint/2010/main" val="411857533"/>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1A922-BDA3-07FD-1B53-ED7F21001F17}"/>
              </a:ext>
            </a:extLst>
          </p:cNvPr>
          <p:cNvSpPr>
            <a:spLocks noGrp="1"/>
          </p:cNvSpPr>
          <p:nvPr>
            <p:ph type="title"/>
          </p:nvPr>
        </p:nvSpPr>
        <p:spPr/>
        <p:txBody>
          <a:bodyPr/>
          <a:lstStyle/>
          <a:p>
            <a:r>
              <a:rPr lang="en-US" dirty="0"/>
              <a:t>Rigid Flat Foot</a:t>
            </a:r>
          </a:p>
        </p:txBody>
      </p:sp>
      <p:sp>
        <p:nvSpPr>
          <p:cNvPr id="3" name="Content Placeholder 2">
            <a:extLst>
              <a:ext uri="{FF2B5EF4-FFF2-40B4-BE49-F238E27FC236}">
                <a16:creationId xmlns:a16="http://schemas.microsoft.com/office/drawing/2014/main" id="{5F2B7EB2-B51E-4C8E-70DA-2E0AA348A56D}"/>
              </a:ext>
            </a:extLst>
          </p:cNvPr>
          <p:cNvSpPr>
            <a:spLocks noGrp="1"/>
          </p:cNvSpPr>
          <p:nvPr>
            <p:ph idx="1"/>
          </p:nvPr>
        </p:nvSpPr>
        <p:spPr>
          <a:xfrm>
            <a:off x="838201" y="1268082"/>
            <a:ext cx="5695278" cy="4871938"/>
          </a:xfrm>
        </p:spPr>
        <p:txBody>
          <a:bodyPr>
            <a:normAutofit/>
          </a:bodyPr>
          <a:lstStyle/>
          <a:p>
            <a:r>
              <a:rPr lang="en-US" b="1" dirty="0"/>
              <a:t>Age of onset</a:t>
            </a:r>
          </a:p>
          <a:p>
            <a:pPr lvl="1"/>
            <a:r>
              <a:rPr lang="en-US" dirty="0"/>
              <a:t>Calcaneonavicular (most common) usually 8-12 years old</a:t>
            </a:r>
          </a:p>
          <a:p>
            <a:pPr lvl="1"/>
            <a:r>
              <a:rPr lang="en-US" dirty="0"/>
              <a:t>Talocalcaneal usually 12-15 years old</a:t>
            </a:r>
          </a:p>
          <a:p>
            <a:r>
              <a:rPr lang="en-US" b="1" dirty="0"/>
              <a:t>Management</a:t>
            </a:r>
          </a:p>
          <a:p>
            <a:pPr lvl="1"/>
            <a:r>
              <a:rPr lang="en-US" dirty="0"/>
              <a:t>Nonoperative</a:t>
            </a:r>
          </a:p>
          <a:p>
            <a:pPr lvl="2"/>
            <a:r>
              <a:rPr lang="en-US" sz="2200" dirty="0"/>
              <a:t>observation, shoe inserts and immobilization with casting, analgesics.</a:t>
            </a:r>
          </a:p>
          <a:p>
            <a:pPr lvl="1"/>
            <a:r>
              <a:rPr lang="en-US" dirty="0"/>
              <a:t>Operative</a:t>
            </a:r>
          </a:p>
          <a:p>
            <a:pPr lvl="2"/>
            <a:r>
              <a:rPr lang="en-US" sz="2200" dirty="0"/>
              <a:t>coalition resection with interposition graft, +/- correction of associated foot deformity or arthrodesis</a:t>
            </a:r>
          </a:p>
          <a:p>
            <a:pPr lvl="1"/>
            <a:endParaRPr lang="en-US" dirty="0"/>
          </a:p>
        </p:txBody>
      </p:sp>
      <p:pic>
        <p:nvPicPr>
          <p:cNvPr id="6" name="Picture 5">
            <a:extLst>
              <a:ext uri="{FF2B5EF4-FFF2-40B4-BE49-F238E27FC236}">
                <a16:creationId xmlns:a16="http://schemas.microsoft.com/office/drawing/2014/main" id="{74AEAE9A-7342-9955-BB9F-1DB252D2413A}"/>
              </a:ext>
            </a:extLst>
          </p:cNvPr>
          <p:cNvPicPr>
            <a:picLocks noChangeAspect="1"/>
          </p:cNvPicPr>
          <p:nvPr/>
        </p:nvPicPr>
        <p:blipFill rotWithShape="1">
          <a:blip r:embed="rId2"/>
          <a:srcRect l="26932"/>
          <a:stretch/>
        </p:blipFill>
        <p:spPr>
          <a:xfrm rot="5400000">
            <a:off x="8195591" y="-166370"/>
            <a:ext cx="1723755" cy="4592659"/>
          </a:xfrm>
          <a:prstGeom prst="rect">
            <a:avLst/>
          </a:prstGeom>
        </p:spPr>
      </p:pic>
      <p:pic>
        <p:nvPicPr>
          <p:cNvPr id="7" name="Picture 6">
            <a:extLst>
              <a:ext uri="{FF2B5EF4-FFF2-40B4-BE49-F238E27FC236}">
                <a16:creationId xmlns:a16="http://schemas.microsoft.com/office/drawing/2014/main" id="{853F137C-076F-EE87-6748-72EB255396F9}"/>
              </a:ext>
            </a:extLst>
          </p:cNvPr>
          <p:cNvPicPr>
            <a:picLocks noChangeAspect="1"/>
          </p:cNvPicPr>
          <p:nvPr/>
        </p:nvPicPr>
        <p:blipFill rotWithShape="1">
          <a:blip r:embed="rId3"/>
          <a:srcRect t="8934" b="7490"/>
          <a:stretch/>
        </p:blipFill>
        <p:spPr>
          <a:xfrm>
            <a:off x="6761139" y="3085619"/>
            <a:ext cx="4592659" cy="3058697"/>
          </a:xfrm>
          <a:prstGeom prst="rect">
            <a:avLst/>
          </a:prstGeom>
        </p:spPr>
      </p:pic>
      <p:sp>
        <p:nvSpPr>
          <p:cNvPr id="8" name="TextBox 7">
            <a:extLst>
              <a:ext uri="{FF2B5EF4-FFF2-40B4-BE49-F238E27FC236}">
                <a16:creationId xmlns:a16="http://schemas.microsoft.com/office/drawing/2014/main" id="{FB7CCA63-7BF5-E532-C18D-0D242E2AE397}"/>
              </a:ext>
            </a:extLst>
          </p:cNvPr>
          <p:cNvSpPr txBox="1"/>
          <p:nvPr/>
        </p:nvSpPr>
        <p:spPr>
          <a:xfrm>
            <a:off x="8114421" y="2622505"/>
            <a:ext cx="1886094" cy="369332"/>
          </a:xfrm>
          <a:prstGeom prst="rect">
            <a:avLst/>
          </a:prstGeom>
          <a:noFill/>
        </p:spPr>
        <p:txBody>
          <a:bodyPr wrap="none" rtlCol="0">
            <a:spAutoFit/>
          </a:bodyPr>
          <a:lstStyle/>
          <a:p>
            <a:r>
              <a:rPr lang="en-US" dirty="0">
                <a:solidFill>
                  <a:srgbClr val="FFFF00"/>
                </a:solidFill>
                <a:effectLst>
                  <a:outerShdw blurRad="38100" dist="38100" dir="2700000" algn="tl">
                    <a:srgbClr val="000000">
                      <a:alpha val="43137"/>
                    </a:srgbClr>
                  </a:outerShdw>
                </a:effectLst>
              </a:rPr>
              <a:t>Calcaneonavicular</a:t>
            </a:r>
          </a:p>
        </p:txBody>
      </p:sp>
      <p:sp>
        <p:nvSpPr>
          <p:cNvPr id="9" name="TextBox 8">
            <a:extLst>
              <a:ext uri="{FF2B5EF4-FFF2-40B4-BE49-F238E27FC236}">
                <a16:creationId xmlns:a16="http://schemas.microsoft.com/office/drawing/2014/main" id="{D18B08B9-E623-F7E2-7FE6-E4A58D99F675}"/>
              </a:ext>
            </a:extLst>
          </p:cNvPr>
          <p:cNvSpPr txBox="1"/>
          <p:nvPr/>
        </p:nvSpPr>
        <p:spPr>
          <a:xfrm>
            <a:off x="8342080" y="5770688"/>
            <a:ext cx="1430776" cy="369332"/>
          </a:xfrm>
          <a:prstGeom prst="rect">
            <a:avLst/>
          </a:prstGeom>
          <a:noFill/>
        </p:spPr>
        <p:txBody>
          <a:bodyPr wrap="none" rtlCol="0">
            <a:spAutoFit/>
          </a:bodyPr>
          <a:lstStyle/>
          <a:p>
            <a:r>
              <a:rPr lang="en-US" dirty="0">
                <a:solidFill>
                  <a:srgbClr val="FFFF00"/>
                </a:solidFill>
                <a:effectLst>
                  <a:outerShdw blurRad="38100" dist="38100" dir="2700000" algn="tl">
                    <a:srgbClr val="000000">
                      <a:alpha val="43137"/>
                    </a:srgbClr>
                  </a:outerShdw>
                </a:effectLst>
              </a:rPr>
              <a:t>Talocalcaneal</a:t>
            </a:r>
          </a:p>
        </p:txBody>
      </p:sp>
    </p:spTree>
    <p:extLst>
      <p:ext uri="{BB962C8B-B14F-4D97-AF65-F5344CB8AC3E}">
        <p14:creationId xmlns:p14="http://schemas.microsoft.com/office/powerpoint/2010/main" val="3720202269"/>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E7D37-2226-EF1E-1D28-AD7F535BF046}"/>
              </a:ext>
            </a:extLst>
          </p:cNvPr>
          <p:cNvSpPr>
            <a:spLocks noGrp="1"/>
          </p:cNvSpPr>
          <p:nvPr>
            <p:ph type="title"/>
          </p:nvPr>
        </p:nvSpPr>
        <p:spPr/>
        <p:txBody>
          <a:bodyPr/>
          <a:lstStyle/>
          <a:p>
            <a:r>
              <a:rPr lang="en-US" dirty="0"/>
              <a:t>Acquired (Adult) Flat Foot</a:t>
            </a:r>
          </a:p>
        </p:txBody>
      </p:sp>
      <p:sp>
        <p:nvSpPr>
          <p:cNvPr id="3" name="Content Placeholder 2">
            <a:extLst>
              <a:ext uri="{FF2B5EF4-FFF2-40B4-BE49-F238E27FC236}">
                <a16:creationId xmlns:a16="http://schemas.microsoft.com/office/drawing/2014/main" id="{A5BD6579-5356-963A-92DA-80191C75672E}"/>
              </a:ext>
            </a:extLst>
          </p:cNvPr>
          <p:cNvSpPr>
            <a:spLocks noGrp="1"/>
          </p:cNvSpPr>
          <p:nvPr>
            <p:ph idx="1"/>
          </p:nvPr>
        </p:nvSpPr>
        <p:spPr>
          <a:xfrm>
            <a:off x="838200" y="1268082"/>
            <a:ext cx="6803571" cy="4877241"/>
          </a:xfrm>
        </p:spPr>
        <p:txBody>
          <a:bodyPr>
            <a:normAutofit/>
          </a:bodyPr>
          <a:lstStyle/>
          <a:p>
            <a:r>
              <a:rPr lang="en-US" b="1" dirty="0"/>
              <a:t>Etiology</a:t>
            </a:r>
          </a:p>
          <a:p>
            <a:pPr lvl="1"/>
            <a:r>
              <a:rPr lang="en-US" dirty="0"/>
              <a:t>Posterior Tibial Tendon Dysfunction (most common cause)</a:t>
            </a:r>
          </a:p>
          <a:p>
            <a:pPr lvl="2"/>
            <a:r>
              <a:rPr lang="en-US" sz="2400" dirty="0"/>
              <a:t>more common in women often presents in the sixth decade</a:t>
            </a:r>
          </a:p>
          <a:p>
            <a:pPr lvl="1"/>
            <a:r>
              <a:rPr lang="en-US" dirty="0"/>
              <a:t>Inflammatory arthritis, such as rheumatoid arthritis</a:t>
            </a:r>
          </a:p>
          <a:p>
            <a:pPr lvl="1"/>
            <a:r>
              <a:rPr lang="en-US" dirty="0"/>
              <a:t>ligament injuries, fractures and dislocations of the bones in the midfoot; Lisfranc injury</a:t>
            </a:r>
          </a:p>
          <a:p>
            <a:pPr lvl="1"/>
            <a:r>
              <a:rPr lang="en-US" dirty="0"/>
              <a:t>Diabetic Collapse (Charcot Foot)</a:t>
            </a:r>
          </a:p>
          <a:p>
            <a:endParaRPr lang="en-US" dirty="0"/>
          </a:p>
        </p:txBody>
      </p:sp>
      <p:pic>
        <p:nvPicPr>
          <p:cNvPr id="4" name="Picture 3">
            <a:extLst>
              <a:ext uri="{FF2B5EF4-FFF2-40B4-BE49-F238E27FC236}">
                <a16:creationId xmlns:a16="http://schemas.microsoft.com/office/drawing/2014/main" id="{2C8CCADA-2F08-2E22-0164-5737CA12FF9A}"/>
              </a:ext>
            </a:extLst>
          </p:cNvPr>
          <p:cNvPicPr>
            <a:picLocks noChangeAspect="1"/>
          </p:cNvPicPr>
          <p:nvPr/>
        </p:nvPicPr>
        <p:blipFill>
          <a:blip r:embed="rId2"/>
          <a:stretch>
            <a:fillRect/>
          </a:stretch>
        </p:blipFill>
        <p:spPr>
          <a:xfrm>
            <a:off x="7789766" y="1267097"/>
            <a:ext cx="3564033" cy="233451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F47A5282-51B6-EE29-6FCE-ED31E692C58A}"/>
              </a:ext>
            </a:extLst>
          </p:cNvPr>
          <p:cNvPicPr>
            <a:picLocks noChangeAspect="1"/>
          </p:cNvPicPr>
          <p:nvPr/>
        </p:nvPicPr>
        <p:blipFill rotWithShape="1">
          <a:blip r:embed="rId3"/>
          <a:srcRect l="2507" t="5208" r="3732" b="4011"/>
          <a:stretch/>
        </p:blipFill>
        <p:spPr>
          <a:xfrm>
            <a:off x="7789766" y="3601616"/>
            <a:ext cx="3564035" cy="254370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3B16F72E-7878-23E0-9D75-C7F2D707DB16}"/>
              </a:ext>
            </a:extLst>
          </p:cNvPr>
          <p:cNvSpPr txBox="1"/>
          <p:nvPr/>
        </p:nvSpPr>
        <p:spPr>
          <a:xfrm>
            <a:off x="0" y="0"/>
            <a:ext cx="1548694" cy="369332"/>
          </a:xfrm>
          <a:prstGeom prst="rect">
            <a:avLst/>
          </a:prstGeom>
          <a:noFill/>
          <a:ln>
            <a:solidFill>
              <a:srgbClr val="0070C0"/>
            </a:solidFill>
          </a:ln>
        </p:spPr>
        <p:txBody>
          <a:bodyPr wrap="none" rtlCol="0">
            <a:spAutoFit/>
          </a:bodyPr>
          <a:lstStyle/>
          <a:p>
            <a:r>
              <a:rPr lang="en-US" b="1" dirty="0">
                <a:solidFill>
                  <a:srgbClr val="0070C0"/>
                </a:solidFill>
              </a:rPr>
              <a:t>Rigid Flat Foot</a:t>
            </a:r>
          </a:p>
        </p:txBody>
      </p:sp>
    </p:spTree>
    <p:extLst>
      <p:ext uri="{BB962C8B-B14F-4D97-AF65-F5344CB8AC3E}">
        <p14:creationId xmlns:p14="http://schemas.microsoft.com/office/powerpoint/2010/main" val="1464725457"/>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1A7D9-7719-277F-E25A-C2489801B030}"/>
              </a:ext>
            </a:extLst>
          </p:cNvPr>
          <p:cNvSpPr>
            <a:spLocks noGrp="1"/>
          </p:cNvSpPr>
          <p:nvPr>
            <p:ph type="title"/>
          </p:nvPr>
        </p:nvSpPr>
        <p:spPr/>
        <p:txBody>
          <a:bodyPr/>
          <a:lstStyle/>
          <a:p>
            <a:r>
              <a:rPr lang="en-US" dirty="0"/>
              <a:t>Acquired Flat Foot</a:t>
            </a:r>
          </a:p>
        </p:txBody>
      </p:sp>
      <p:sp>
        <p:nvSpPr>
          <p:cNvPr id="3" name="Content Placeholder 2">
            <a:extLst>
              <a:ext uri="{FF2B5EF4-FFF2-40B4-BE49-F238E27FC236}">
                <a16:creationId xmlns:a16="http://schemas.microsoft.com/office/drawing/2014/main" id="{FC90EB82-B438-10FE-0CFF-B09E4CEB23C8}"/>
              </a:ext>
            </a:extLst>
          </p:cNvPr>
          <p:cNvSpPr>
            <a:spLocks noGrp="1"/>
          </p:cNvSpPr>
          <p:nvPr>
            <p:ph sz="half" idx="1"/>
          </p:nvPr>
        </p:nvSpPr>
        <p:spPr/>
        <p:txBody>
          <a:bodyPr/>
          <a:lstStyle/>
          <a:p>
            <a:r>
              <a:rPr lang="en-US" b="1" dirty="0"/>
              <a:t>Risk Factors</a:t>
            </a:r>
          </a:p>
          <a:p>
            <a:pPr lvl="1"/>
            <a:r>
              <a:rPr lang="en-US" dirty="0"/>
              <a:t>Obesity</a:t>
            </a:r>
          </a:p>
          <a:p>
            <a:pPr lvl="1"/>
            <a:r>
              <a:rPr lang="en-US" dirty="0"/>
              <a:t>Hypertension</a:t>
            </a:r>
          </a:p>
          <a:p>
            <a:pPr lvl="1"/>
            <a:r>
              <a:rPr lang="en-US" dirty="0"/>
              <a:t>Diabetes</a:t>
            </a:r>
          </a:p>
          <a:p>
            <a:pPr lvl="1"/>
            <a:r>
              <a:rPr lang="en-US" dirty="0"/>
              <a:t>Increased age</a:t>
            </a:r>
          </a:p>
          <a:p>
            <a:pPr lvl="1"/>
            <a:r>
              <a:rPr lang="en-US" dirty="0"/>
              <a:t>Corticosteroid use</a:t>
            </a:r>
          </a:p>
          <a:p>
            <a:pPr lvl="1"/>
            <a:r>
              <a:rPr lang="en-US" dirty="0"/>
              <a:t>Seronegative inflammatory disorders</a:t>
            </a:r>
          </a:p>
          <a:p>
            <a:endParaRPr lang="en-US" dirty="0"/>
          </a:p>
        </p:txBody>
      </p:sp>
      <p:sp>
        <p:nvSpPr>
          <p:cNvPr id="4" name="Content Placeholder 3">
            <a:extLst>
              <a:ext uri="{FF2B5EF4-FFF2-40B4-BE49-F238E27FC236}">
                <a16:creationId xmlns:a16="http://schemas.microsoft.com/office/drawing/2014/main" id="{E9452A2E-55EF-F577-50BA-E73C6DADC278}"/>
              </a:ext>
            </a:extLst>
          </p:cNvPr>
          <p:cNvSpPr>
            <a:spLocks noGrp="1"/>
          </p:cNvSpPr>
          <p:nvPr>
            <p:ph sz="half" idx="2"/>
          </p:nvPr>
        </p:nvSpPr>
        <p:spPr/>
        <p:txBody>
          <a:bodyPr/>
          <a:lstStyle/>
          <a:p>
            <a:r>
              <a:rPr lang="en-US" b="1" dirty="0"/>
              <a:t>Management</a:t>
            </a:r>
          </a:p>
          <a:p>
            <a:pPr lvl="1"/>
            <a:r>
              <a:rPr lang="en-US" dirty="0"/>
              <a:t>Non operative; Ankle foot orthosis.</a:t>
            </a:r>
          </a:p>
          <a:p>
            <a:pPr lvl="2"/>
            <a:r>
              <a:rPr lang="en-US" sz="2400" dirty="0"/>
              <a:t>Immobilization in walking cast/boot.</a:t>
            </a:r>
          </a:p>
          <a:p>
            <a:pPr lvl="2"/>
            <a:r>
              <a:rPr lang="en-US" sz="2400" dirty="0"/>
              <a:t>Custom-molded in-shoe orthosis.</a:t>
            </a:r>
          </a:p>
          <a:p>
            <a:pPr lvl="1"/>
            <a:r>
              <a:rPr lang="en-US" dirty="0"/>
              <a:t>Operative</a:t>
            </a:r>
          </a:p>
          <a:p>
            <a:pPr lvl="2"/>
            <a:r>
              <a:rPr lang="en-US" sz="2400" dirty="0" err="1"/>
              <a:t>Tenosynovectomy</a:t>
            </a:r>
            <a:endParaRPr lang="en-US" sz="2400" dirty="0"/>
          </a:p>
          <a:p>
            <a:pPr lvl="2"/>
            <a:r>
              <a:rPr lang="en-US" sz="2400" dirty="0"/>
              <a:t>Tendon Transfer</a:t>
            </a:r>
          </a:p>
          <a:p>
            <a:pPr lvl="2"/>
            <a:r>
              <a:rPr lang="en-US" sz="2400" dirty="0"/>
              <a:t>Arthrodesis</a:t>
            </a:r>
          </a:p>
        </p:txBody>
      </p:sp>
      <p:sp>
        <p:nvSpPr>
          <p:cNvPr id="5" name="TextBox 4">
            <a:extLst>
              <a:ext uri="{FF2B5EF4-FFF2-40B4-BE49-F238E27FC236}">
                <a16:creationId xmlns:a16="http://schemas.microsoft.com/office/drawing/2014/main" id="{73FE5201-E3F4-1D24-C4CF-0D7CC08E190D}"/>
              </a:ext>
            </a:extLst>
          </p:cNvPr>
          <p:cNvSpPr txBox="1"/>
          <p:nvPr/>
        </p:nvSpPr>
        <p:spPr>
          <a:xfrm>
            <a:off x="0" y="0"/>
            <a:ext cx="1548694" cy="369332"/>
          </a:xfrm>
          <a:prstGeom prst="rect">
            <a:avLst/>
          </a:prstGeom>
          <a:noFill/>
          <a:ln>
            <a:solidFill>
              <a:srgbClr val="0070C0"/>
            </a:solidFill>
          </a:ln>
        </p:spPr>
        <p:txBody>
          <a:bodyPr wrap="none" rtlCol="0">
            <a:spAutoFit/>
          </a:bodyPr>
          <a:lstStyle/>
          <a:p>
            <a:r>
              <a:rPr lang="en-US" b="1" dirty="0">
                <a:solidFill>
                  <a:srgbClr val="0070C0"/>
                </a:solidFill>
              </a:rPr>
              <a:t>Rigid Flat Foot</a:t>
            </a:r>
          </a:p>
        </p:txBody>
      </p:sp>
    </p:spTree>
    <p:extLst>
      <p:ext uri="{BB962C8B-B14F-4D97-AF65-F5344CB8AC3E}">
        <p14:creationId xmlns:p14="http://schemas.microsoft.com/office/powerpoint/2010/main" val="1121867159"/>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C1E1F-C0F1-3037-9B5F-7C3B6CE51424}"/>
              </a:ext>
            </a:extLst>
          </p:cNvPr>
          <p:cNvSpPr>
            <a:spLocks noGrp="1"/>
          </p:cNvSpPr>
          <p:nvPr>
            <p:ph type="title"/>
          </p:nvPr>
        </p:nvSpPr>
        <p:spPr/>
        <p:txBody>
          <a:bodyPr/>
          <a:lstStyle/>
          <a:p>
            <a:r>
              <a:rPr lang="en-US" dirty="0"/>
              <a:t>What is the muscle affected in this case ?</a:t>
            </a:r>
          </a:p>
        </p:txBody>
      </p:sp>
      <p:sp>
        <p:nvSpPr>
          <p:cNvPr id="3" name="Content Placeholder 2">
            <a:extLst>
              <a:ext uri="{FF2B5EF4-FFF2-40B4-BE49-F238E27FC236}">
                <a16:creationId xmlns:a16="http://schemas.microsoft.com/office/drawing/2014/main" id="{B5B3148A-8681-FF85-423A-76566A4BCBDA}"/>
              </a:ext>
            </a:extLst>
          </p:cNvPr>
          <p:cNvSpPr>
            <a:spLocks noGrp="1"/>
          </p:cNvSpPr>
          <p:nvPr>
            <p:ph idx="1"/>
          </p:nvPr>
        </p:nvSpPr>
        <p:spPr>
          <a:xfrm>
            <a:off x="838200" y="1268082"/>
            <a:ext cx="6794241" cy="4871938"/>
          </a:xfrm>
        </p:spPr>
        <p:txBody>
          <a:bodyPr>
            <a:normAutofit/>
          </a:bodyPr>
          <a:lstStyle/>
          <a:p>
            <a:pPr marL="514350" indent="-514350">
              <a:buFont typeface="+mj-lt"/>
              <a:buAutoNum type="alphaLcPeriod"/>
            </a:pPr>
            <a:r>
              <a:rPr lang="en-US" sz="3200" dirty="0">
                <a:solidFill>
                  <a:srgbClr val="002060"/>
                </a:solidFill>
              </a:rPr>
              <a:t>Gastrocnemius muscle</a:t>
            </a:r>
          </a:p>
          <a:p>
            <a:pPr marL="514350" indent="-514350">
              <a:buFont typeface="+mj-lt"/>
              <a:buAutoNum type="alphaLcPeriod"/>
            </a:pPr>
            <a:r>
              <a:rPr lang="en-US" sz="3200" dirty="0">
                <a:solidFill>
                  <a:srgbClr val="002060"/>
                </a:solidFill>
              </a:rPr>
              <a:t>Plantaris muscle</a:t>
            </a:r>
          </a:p>
          <a:p>
            <a:pPr marL="514350" indent="-514350">
              <a:buFont typeface="+mj-lt"/>
              <a:buAutoNum type="alphaLcPeriod"/>
            </a:pPr>
            <a:r>
              <a:rPr lang="en-US" sz="3200" dirty="0">
                <a:solidFill>
                  <a:srgbClr val="FF0000"/>
                </a:solidFill>
              </a:rPr>
              <a:t>Posterior tibialis muscle</a:t>
            </a:r>
          </a:p>
          <a:p>
            <a:pPr marL="514350" indent="-514350">
              <a:buFont typeface="+mj-lt"/>
              <a:buAutoNum type="alphaLcPeriod"/>
            </a:pPr>
            <a:r>
              <a:rPr lang="en-US" sz="3200" dirty="0">
                <a:solidFill>
                  <a:srgbClr val="002060"/>
                </a:solidFill>
              </a:rPr>
              <a:t>Semitendinosus muscle</a:t>
            </a:r>
          </a:p>
          <a:p>
            <a:pPr marL="514350" indent="-514350">
              <a:buFont typeface="+mj-lt"/>
              <a:buAutoNum type="alphaLcPeriod"/>
            </a:pPr>
            <a:r>
              <a:rPr lang="en-US" sz="3200" dirty="0">
                <a:solidFill>
                  <a:srgbClr val="002060"/>
                </a:solidFill>
              </a:rPr>
              <a:t>Semimembranosus muscle</a:t>
            </a:r>
          </a:p>
          <a:p>
            <a:pPr marL="514350" indent="-514350">
              <a:buFont typeface="+mj-lt"/>
              <a:buAutoNum type="alphaLcPeriod"/>
            </a:pPr>
            <a:endParaRPr lang="en-US" sz="3200" dirty="0"/>
          </a:p>
        </p:txBody>
      </p:sp>
      <p:pic>
        <p:nvPicPr>
          <p:cNvPr id="9" name="Picture 8">
            <a:extLst>
              <a:ext uri="{FF2B5EF4-FFF2-40B4-BE49-F238E27FC236}">
                <a16:creationId xmlns:a16="http://schemas.microsoft.com/office/drawing/2014/main" id="{8965375E-14B2-4667-C87B-B951F21E1CCB}"/>
              </a:ext>
            </a:extLst>
          </p:cNvPr>
          <p:cNvPicPr>
            <a:picLocks noChangeAspect="1"/>
          </p:cNvPicPr>
          <p:nvPr/>
        </p:nvPicPr>
        <p:blipFill>
          <a:blip r:embed="rId2"/>
          <a:stretch>
            <a:fillRect/>
          </a:stretch>
        </p:blipFill>
        <p:spPr>
          <a:xfrm>
            <a:off x="7789766" y="1267097"/>
            <a:ext cx="3564033" cy="233451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BC0B7161-9E59-D482-F6B1-7D5ECA3E7B8B}"/>
              </a:ext>
            </a:extLst>
          </p:cNvPr>
          <p:cNvPicPr>
            <a:picLocks noChangeAspect="1"/>
          </p:cNvPicPr>
          <p:nvPr/>
        </p:nvPicPr>
        <p:blipFill rotWithShape="1">
          <a:blip r:embed="rId3"/>
          <a:srcRect l="2507" t="5208" r="3732" b="4011"/>
          <a:stretch/>
        </p:blipFill>
        <p:spPr>
          <a:xfrm>
            <a:off x="7789766" y="3601616"/>
            <a:ext cx="3564035" cy="2543707"/>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CE17C217-2D6D-DEC0-F47B-6550F829BC60}"/>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12" name="TextBox 11">
            <a:extLst>
              <a:ext uri="{FF2B5EF4-FFF2-40B4-BE49-F238E27FC236}">
                <a16:creationId xmlns:a16="http://schemas.microsoft.com/office/drawing/2014/main" id="{3D448DE2-276A-EC35-5E29-5BE8A965E0C4}"/>
              </a:ext>
            </a:extLst>
          </p:cNvPr>
          <p:cNvSpPr txBox="1"/>
          <p:nvPr/>
        </p:nvSpPr>
        <p:spPr>
          <a:xfrm>
            <a:off x="9534712" y="2897"/>
            <a:ext cx="1582484" cy="369332"/>
          </a:xfrm>
          <a:prstGeom prst="rect">
            <a:avLst/>
          </a:prstGeom>
          <a:noFill/>
          <a:ln>
            <a:solidFill>
              <a:srgbClr val="002060"/>
            </a:solidFill>
          </a:ln>
        </p:spPr>
        <p:txBody>
          <a:bodyPr wrap="none" rtlCol="0">
            <a:spAutoFit/>
          </a:bodyPr>
          <a:lstStyle/>
          <a:p>
            <a:r>
              <a:rPr lang="ar-JO" b="1" dirty="0">
                <a:solidFill>
                  <a:srgbClr val="002060"/>
                </a:solidFill>
              </a:rPr>
              <a:t>الخيارات من عندي</a:t>
            </a:r>
            <a:endParaRPr lang="en-US" b="1" dirty="0">
              <a:solidFill>
                <a:srgbClr val="002060"/>
              </a:solidFill>
            </a:endParaRPr>
          </a:p>
        </p:txBody>
      </p:sp>
    </p:spTree>
    <p:extLst>
      <p:ext uri="{BB962C8B-B14F-4D97-AF65-F5344CB8AC3E}">
        <p14:creationId xmlns:p14="http://schemas.microsoft.com/office/powerpoint/2010/main" val="39342699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FF86E-9640-9B6F-0C1D-11D7E9BF1D5D}"/>
              </a:ext>
            </a:extLst>
          </p:cNvPr>
          <p:cNvSpPr>
            <a:spLocks noGrp="1"/>
          </p:cNvSpPr>
          <p:nvPr>
            <p:ph type="title"/>
          </p:nvPr>
        </p:nvSpPr>
        <p:spPr/>
        <p:txBody>
          <a:bodyPr>
            <a:normAutofit/>
          </a:bodyPr>
          <a:lstStyle/>
          <a:p>
            <a:r>
              <a:rPr lang="en-US" dirty="0"/>
              <a:t>Vertebral fractures</a:t>
            </a:r>
          </a:p>
        </p:txBody>
      </p:sp>
      <p:sp>
        <p:nvSpPr>
          <p:cNvPr id="3" name="Content Placeholder 2">
            <a:extLst>
              <a:ext uri="{FF2B5EF4-FFF2-40B4-BE49-F238E27FC236}">
                <a16:creationId xmlns:a16="http://schemas.microsoft.com/office/drawing/2014/main" id="{E3A35129-7721-6F12-1C47-06983ED1863F}"/>
              </a:ext>
            </a:extLst>
          </p:cNvPr>
          <p:cNvSpPr>
            <a:spLocks noGrp="1"/>
          </p:cNvSpPr>
          <p:nvPr>
            <p:ph idx="1"/>
          </p:nvPr>
        </p:nvSpPr>
        <p:spPr>
          <a:xfrm>
            <a:off x="838200" y="1268082"/>
            <a:ext cx="10515600" cy="5303520"/>
          </a:xfrm>
        </p:spPr>
        <p:txBody>
          <a:bodyPr>
            <a:normAutofit lnSpcReduction="10000"/>
          </a:bodyPr>
          <a:lstStyle/>
          <a:p>
            <a:r>
              <a:rPr lang="en-US" b="1" dirty="0"/>
              <a:t>Epidemiology</a:t>
            </a:r>
          </a:p>
          <a:p>
            <a:pPr lvl="1"/>
            <a:r>
              <a:rPr lang="en-US" dirty="0">
                <a:solidFill>
                  <a:srgbClr val="FF0000"/>
                </a:solidFill>
              </a:rPr>
              <a:t>Common in elderly women (osteoporotic fractures) and young men (traumatic injuries)</a:t>
            </a:r>
          </a:p>
          <a:p>
            <a:pPr lvl="1"/>
            <a:r>
              <a:rPr lang="en-US" dirty="0"/>
              <a:t>Location: ∼ 50% in the cervical spine and ∼ 50% in the thoracic, lumbar, and sacral spine</a:t>
            </a:r>
          </a:p>
          <a:p>
            <a:r>
              <a:rPr lang="en-US" b="1" dirty="0"/>
              <a:t>Etiology</a:t>
            </a:r>
            <a:r>
              <a:rPr lang="en-US" dirty="0"/>
              <a:t>: Osteoporosis (most common), Traumatic</a:t>
            </a:r>
          </a:p>
          <a:p>
            <a:r>
              <a:rPr lang="en-US" b="1" dirty="0"/>
              <a:t>Clinical features</a:t>
            </a:r>
          </a:p>
          <a:p>
            <a:pPr lvl="1"/>
            <a:r>
              <a:rPr lang="en-US" dirty="0"/>
              <a:t>Local pain on pressure, percussion, and compression </a:t>
            </a:r>
          </a:p>
          <a:p>
            <a:pPr lvl="1"/>
            <a:r>
              <a:rPr lang="en-US" dirty="0"/>
              <a:t>Palpable unevenness or disruption of the vertebral process alignment</a:t>
            </a:r>
          </a:p>
          <a:p>
            <a:pPr lvl="1"/>
            <a:r>
              <a:rPr lang="en-US" dirty="0"/>
              <a:t>Paravertebral hematoma</a:t>
            </a:r>
          </a:p>
          <a:p>
            <a:pPr lvl="1"/>
            <a:r>
              <a:rPr lang="en-US" dirty="0"/>
              <a:t>Weakness or numbness/tingling</a:t>
            </a:r>
          </a:p>
          <a:p>
            <a:pPr lvl="1"/>
            <a:r>
              <a:rPr lang="en-US" dirty="0"/>
              <a:t>Neurogenic shock </a:t>
            </a:r>
          </a:p>
          <a:p>
            <a:pPr lvl="1"/>
            <a:r>
              <a:rPr lang="en-US" dirty="0"/>
              <a:t>Depending on complications and any accompanying injuries, further symptoms, potentially as severe as paralysis, are possible</a:t>
            </a:r>
          </a:p>
        </p:txBody>
      </p:sp>
    </p:spTree>
    <p:extLst>
      <p:ext uri="{BB962C8B-B14F-4D97-AF65-F5344CB8AC3E}">
        <p14:creationId xmlns:p14="http://schemas.microsoft.com/office/powerpoint/2010/main" val="3234556066"/>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D9A27-1CD7-C574-E570-994208A7A601}"/>
              </a:ext>
            </a:extLst>
          </p:cNvPr>
          <p:cNvSpPr>
            <a:spLocks noGrp="1"/>
          </p:cNvSpPr>
          <p:nvPr>
            <p:ph type="title"/>
          </p:nvPr>
        </p:nvSpPr>
        <p:spPr/>
        <p:txBody>
          <a:bodyPr>
            <a:noAutofit/>
          </a:bodyPr>
          <a:lstStyle/>
          <a:p>
            <a:r>
              <a:rPr lang="en-US" sz="3600" dirty="0"/>
              <a:t>Which of the following is not a cause of this deformity</a:t>
            </a:r>
          </a:p>
        </p:txBody>
      </p:sp>
      <p:sp>
        <p:nvSpPr>
          <p:cNvPr id="3" name="Content Placeholder 2">
            <a:extLst>
              <a:ext uri="{FF2B5EF4-FFF2-40B4-BE49-F238E27FC236}">
                <a16:creationId xmlns:a16="http://schemas.microsoft.com/office/drawing/2014/main" id="{EC4C5C76-3E24-84BB-1BAA-036E962EE1E4}"/>
              </a:ext>
            </a:extLst>
          </p:cNvPr>
          <p:cNvSpPr>
            <a:spLocks noGrp="1"/>
          </p:cNvSpPr>
          <p:nvPr>
            <p:ph idx="1"/>
          </p:nvPr>
        </p:nvSpPr>
        <p:spPr>
          <a:xfrm>
            <a:off x="838199" y="1305026"/>
            <a:ext cx="6202735" cy="2876681"/>
          </a:xfrm>
        </p:spPr>
        <p:txBody>
          <a:bodyPr>
            <a:normAutofit fontScale="92500"/>
          </a:bodyPr>
          <a:lstStyle/>
          <a:p>
            <a:r>
              <a:rPr lang="en-US" sz="3200" dirty="0"/>
              <a:t>Posterior Tibial Tendon Dysfunction</a:t>
            </a:r>
            <a:endParaRPr lang="ar-JO" sz="3200" dirty="0"/>
          </a:p>
          <a:p>
            <a:r>
              <a:rPr lang="en-US" sz="3200" dirty="0"/>
              <a:t>Talocalcaneal</a:t>
            </a:r>
          </a:p>
          <a:p>
            <a:r>
              <a:rPr lang="en-US" sz="3200" dirty="0">
                <a:solidFill>
                  <a:srgbClr val="FF0000"/>
                </a:solidFill>
              </a:rPr>
              <a:t>Claw foot </a:t>
            </a:r>
          </a:p>
          <a:p>
            <a:r>
              <a:rPr lang="en-US" sz="3200" dirty="0"/>
              <a:t>Calcaneonavicular</a:t>
            </a:r>
          </a:p>
          <a:p>
            <a:r>
              <a:rPr lang="en-US" sz="3200" dirty="0"/>
              <a:t>Congenital vertical talus </a:t>
            </a:r>
          </a:p>
        </p:txBody>
      </p:sp>
      <p:pic>
        <p:nvPicPr>
          <p:cNvPr id="5" name="Content Placeholder 4">
            <a:extLst>
              <a:ext uri="{FF2B5EF4-FFF2-40B4-BE49-F238E27FC236}">
                <a16:creationId xmlns:a16="http://schemas.microsoft.com/office/drawing/2014/main" id="{C5CB8369-7EB1-1ABB-D53A-3D9537216580}"/>
              </a:ext>
            </a:extLst>
          </p:cNvPr>
          <p:cNvPicPr>
            <a:picLocks noGrp="1" noChangeAspect="1"/>
          </p:cNvPicPr>
          <p:nvPr>
            <p:ph sz="half" idx="2"/>
          </p:nvPr>
        </p:nvPicPr>
        <p:blipFill>
          <a:blip r:embed="rId2"/>
          <a:stretch>
            <a:fillRect/>
          </a:stretch>
        </p:blipFill>
        <p:spPr>
          <a:xfrm>
            <a:off x="7040935" y="1305026"/>
            <a:ext cx="4312865" cy="2876681"/>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3E2CE72B-DC61-D7A1-489C-D2D1A2CB2189}"/>
              </a:ext>
            </a:extLst>
          </p:cNvPr>
          <p:cNvSpPr txBox="1"/>
          <p:nvPr/>
        </p:nvSpPr>
        <p:spPr>
          <a:xfrm>
            <a:off x="9534712" y="2897"/>
            <a:ext cx="1582484" cy="369332"/>
          </a:xfrm>
          <a:prstGeom prst="rect">
            <a:avLst/>
          </a:prstGeom>
          <a:noFill/>
          <a:ln>
            <a:solidFill>
              <a:srgbClr val="002060"/>
            </a:solidFill>
          </a:ln>
        </p:spPr>
        <p:txBody>
          <a:bodyPr wrap="none" rtlCol="0">
            <a:spAutoFit/>
          </a:bodyPr>
          <a:lstStyle/>
          <a:p>
            <a:r>
              <a:rPr lang="ar-JO" b="1" dirty="0">
                <a:solidFill>
                  <a:srgbClr val="002060"/>
                </a:solidFill>
              </a:rPr>
              <a:t>الخيارات من عندي</a:t>
            </a:r>
            <a:endParaRPr lang="en-US" b="1" dirty="0">
              <a:solidFill>
                <a:srgbClr val="002060"/>
              </a:solidFill>
            </a:endParaRPr>
          </a:p>
        </p:txBody>
      </p:sp>
      <p:sp>
        <p:nvSpPr>
          <p:cNvPr id="6" name="TextBox 5">
            <a:extLst>
              <a:ext uri="{FF2B5EF4-FFF2-40B4-BE49-F238E27FC236}">
                <a16:creationId xmlns:a16="http://schemas.microsoft.com/office/drawing/2014/main" id="{E026F3BB-1587-F66A-22C2-11A71AA29720}"/>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482221903"/>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B02E2-63B3-84AD-66A4-80491CC8829A}"/>
              </a:ext>
            </a:extLst>
          </p:cNvPr>
          <p:cNvSpPr>
            <a:spLocks noGrp="1"/>
          </p:cNvSpPr>
          <p:nvPr>
            <p:ph type="title"/>
          </p:nvPr>
        </p:nvSpPr>
        <p:spPr/>
        <p:txBody>
          <a:bodyPr/>
          <a:lstStyle/>
          <a:p>
            <a:r>
              <a:rPr lang="en-US" dirty="0"/>
              <a:t>Toe deformities</a:t>
            </a:r>
          </a:p>
        </p:txBody>
      </p:sp>
      <p:sp>
        <p:nvSpPr>
          <p:cNvPr id="3" name="Content Placeholder 2">
            <a:extLst>
              <a:ext uri="{FF2B5EF4-FFF2-40B4-BE49-F238E27FC236}">
                <a16:creationId xmlns:a16="http://schemas.microsoft.com/office/drawing/2014/main" id="{DF752388-6724-7EF0-5BDA-E6114ECC4131}"/>
              </a:ext>
            </a:extLst>
          </p:cNvPr>
          <p:cNvSpPr>
            <a:spLocks noGrp="1"/>
          </p:cNvSpPr>
          <p:nvPr>
            <p:ph idx="1"/>
          </p:nvPr>
        </p:nvSpPr>
        <p:spPr/>
        <p:txBody>
          <a:bodyPr>
            <a:normAutofit lnSpcReduction="10000"/>
          </a:bodyPr>
          <a:lstStyle/>
          <a:p>
            <a:pPr marL="514350" indent="-514350">
              <a:buFont typeface="+mj-lt"/>
              <a:buAutoNum type="arabicPeriod"/>
            </a:pPr>
            <a:r>
              <a:rPr lang="en-US" b="1" dirty="0"/>
              <a:t>Hallux Valgus</a:t>
            </a:r>
          </a:p>
          <a:p>
            <a:pPr lvl="1"/>
            <a:r>
              <a:rPr lang="en-US" b="1" dirty="0"/>
              <a:t>Definition</a:t>
            </a:r>
            <a:r>
              <a:rPr lang="en-US" dirty="0"/>
              <a:t>: Varus angulation of the first metatarsal, predisposes to lateral angulation of the big toe in people wearing shoes  and most of all in those who wear high-heeled shoe</a:t>
            </a:r>
          </a:p>
          <a:p>
            <a:pPr lvl="1"/>
            <a:r>
              <a:rPr lang="en-US" b="1" dirty="0"/>
              <a:t>Epidemiology</a:t>
            </a:r>
          </a:p>
          <a:p>
            <a:pPr lvl="2"/>
            <a:r>
              <a:rPr lang="en-US" sz="2200" dirty="0"/>
              <a:t>Most common forefoot deformity</a:t>
            </a:r>
          </a:p>
          <a:p>
            <a:pPr lvl="2"/>
            <a:r>
              <a:rPr lang="en-US" sz="2200" dirty="0"/>
              <a:t>♀ &gt; ♂</a:t>
            </a:r>
          </a:p>
          <a:p>
            <a:pPr lvl="2"/>
            <a:r>
              <a:rPr lang="en-US" sz="2200" dirty="0"/>
              <a:t>Positive family history in over 60 % of cases</a:t>
            </a:r>
          </a:p>
          <a:p>
            <a:pPr lvl="1"/>
            <a:r>
              <a:rPr lang="en-US" b="1" dirty="0"/>
              <a:t>Etiology</a:t>
            </a:r>
            <a:r>
              <a:rPr lang="en-US" dirty="0"/>
              <a:t>: multifactorial</a:t>
            </a:r>
          </a:p>
          <a:p>
            <a:pPr lvl="2"/>
            <a:r>
              <a:rPr lang="en-US" sz="2200" dirty="0"/>
              <a:t>Biomechanical instability</a:t>
            </a:r>
          </a:p>
          <a:p>
            <a:pPr lvl="2"/>
            <a:r>
              <a:rPr lang="en-US" sz="2200" dirty="0"/>
              <a:t>Poorly fitting shoe wear</a:t>
            </a:r>
          </a:p>
          <a:p>
            <a:pPr lvl="2"/>
            <a:r>
              <a:rPr lang="en-US" sz="2200" dirty="0"/>
              <a:t>Arthropathies (e.g., rheumatoid arthritis)</a:t>
            </a:r>
          </a:p>
          <a:p>
            <a:pPr lvl="2"/>
            <a:r>
              <a:rPr lang="en-US" sz="2200" dirty="0"/>
              <a:t>Connective tissue disorders (e.g., Ehlers-Danlos syndrome)</a:t>
            </a:r>
          </a:p>
          <a:p>
            <a:pPr lvl="2"/>
            <a:r>
              <a:rPr lang="en-US" sz="2200" dirty="0"/>
              <a:t>Neuromuscular diseases (e.g., multiple sclerosis)</a:t>
            </a:r>
          </a:p>
        </p:txBody>
      </p:sp>
      <p:pic>
        <p:nvPicPr>
          <p:cNvPr id="4" name="Picture 4" descr="نتيجة بحث الصور عن ‪Hallux Valgus‬‏">
            <a:extLst>
              <a:ext uri="{FF2B5EF4-FFF2-40B4-BE49-F238E27FC236}">
                <a16:creationId xmlns:a16="http://schemas.microsoft.com/office/drawing/2014/main" id="{F9E44BDC-9803-C209-E18C-81B64457BB6D}"/>
              </a:ext>
            </a:extLst>
          </p:cNvPr>
          <p:cNvPicPr>
            <a:picLocks noChangeAspect="1" noChangeArrowheads="1"/>
          </p:cNvPicPr>
          <p:nvPr/>
        </p:nvPicPr>
        <p:blipFill>
          <a:blip r:embed="rId2"/>
          <a:srcRect b="7416"/>
          <a:stretch>
            <a:fillRect/>
          </a:stretch>
        </p:blipFill>
        <p:spPr bwMode="auto">
          <a:xfrm>
            <a:off x="8344760" y="2599151"/>
            <a:ext cx="3009040" cy="2209800"/>
          </a:xfrm>
          <a:prstGeom prst="rect">
            <a:avLst/>
          </a:prstGeom>
          <a:noFill/>
        </p:spPr>
      </p:pic>
    </p:spTree>
    <p:extLst>
      <p:ext uri="{BB962C8B-B14F-4D97-AF65-F5344CB8AC3E}">
        <p14:creationId xmlns:p14="http://schemas.microsoft.com/office/powerpoint/2010/main" val="4189227951"/>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B02E2-63B3-84AD-66A4-80491CC8829A}"/>
              </a:ext>
            </a:extLst>
          </p:cNvPr>
          <p:cNvSpPr>
            <a:spLocks noGrp="1"/>
          </p:cNvSpPr>
          <p:nvPr>
            <p:ph type="title"/>
          </p:nvPr>
        </p:nvSpPr>
        <p:spPr/>
        <p:txBody>
          <a:bodyPr/>
          <a:lstStyle/>
          <a:p>
            <a:r>
              <a:rPr lang="en-US" dirty="0"/>
              <a:t>Toe deformities</a:t>
            </a:r>
          </a:p>
        </p:txBody>
      </p:sp>
      <p:sp>
        <p:nvSpPr>
          <p:cNvPr id="3" name="Content Placeholder 2">
            <a:extLst>
              <a:ext uri="{FF2B5EF4-FFF2-40B4-BE49-F238E27FC236}">
                <a16:creationId xmlns:a16="http://schemas.microsoft.com/office/drawing/2014/main" id="{DF752388-6724-7EF0-5BDA-E6114ECC4131}"/>
              </a:ext>
            </a:extLst>
          </p:cNvPr>
          <p:cNvSpPr>
            <a:spLocks noGrp="1"/>
          </p:cNvSpPr>
          <p:nvPr>
            <p:ph idx="1"/>
          </p:nvPr>
        </p:nvSpPr>
        <p:spPr>
          <a:xfrm>
            <a:off x="838200" y="1268082"/>
            <a:ext cx="10515600" cy="5394960"/>
          </a:xfrm>
        </p:spPr>
        <p:txBody>
          <a:bodyPr>
            <a:normAutofit/>
          </a:bodyPr>
          <a:lstStyle/>
          <a:p>
            <a:pPr marL="514350" indent="-514350">
              <a:buFont typeface="+mj-lt"/>
              <a:buAutoNum type="arabicPeriod"/>
            </a:pPr>
            <a:r>
              <a:rPr lang="en-US" b="1" dirty="0"/>
              <a:t>Hallux Valgus</a:t>
            </a:r>
          </a:p>
          <a:p>
            <a:pPr lvl="1"/>
            <a:r>
              <a:rPr lang="en-US" b="1" dirty="0"/>
              <a:t>Clinical features</a:t>
            </a:r>
            <a:r>
              <a:rPr lang="en-US" dirty="0"/>
              <a:t>:</a:t>
            </a:r>
            <a:r>
              <a:rPr lang="en-US" b="1" dirty="0"/>
              <a:t> </a:t>
            </a:r>
            <a:r>
              <a:rPr lang="en-US" dirty="0"/>
              <a:t>usually bilateral</a:t>
            </a:r>
            <a:endParaRPr lang="en-US" b="1" dirty="0"/>
          </a:p>
          <a:p>
            <a:pPr lvl="2"/>
            <a:r>
              <a:rPr lang="en-US" sz="2200" dirty="0"/>
              <a:t>Pain and inflammation (over the bunion)</a:t>
            </a:r>
          </a:p>
          <a:p>
            <a:pPr lvl="2"/>
            <a:r>
              <a:rPr lang="en-US" sz="2200" dirty="0"/>
              <a:t>Secondary osteoarthritis in the first metatarsophalangeal joint</a:t>
            </a:r>
          </a:p>
          <a:p>
            <a:pPr lvl="2"/>
            <a:r>
              <a:rPr lang="en-US" sz="2200" dirty="0"/>
              <a:t>Can lead to deviation of the remaining digits resulting in hammer and claw toes</a:t>
            </a:r>
          </a:p>
          <a:p>
            <a:pPr lvl="1"/>
            <a:r>
              <a:rPr lang="en-US" b="1" dirty="0"/>
              <a:t>Diagnostics</a:t>
            </a:r>
          </a:p>
          <a:p>
            <a:pPr lvl="2"/>
            <a:r>
              <a:rPr lang="en-US" sz="2200" dirty="0"/>
              <a:t>Inspection </a:t>
            </a:r>
          </a:p>
          <a:p>
            <a:pPr lvl="2"/>
            <a:r>
              <a:rPr lang="en-US" sz="2200" dirty="0"/>
              <a:t>X-ray of the feet </a:t>
            </a:r>
          </a:p>
          <a:p>
            <a:pPr lvl="1"/>
            <a:r>
              <a:rPr lang="en-US" b="1" dirty="0"/>
              <a:t>Treatment</a:t>
            </a:r>
          </a:p>
          <a:p>
            <a:pPr lvl="2"/>
            <a:r>
              <a:rPr lang="en-US" sz="2200" dirty="0"/>
              <a:t>Conservative therapy</a:t>
            </a:r>
          </a:p>
          <a:p>
            <a:pPr lvl="3"/>
            <a:r>
              <a:rPr lang="en-US" sz="2200" dirty="0"/>
              <a:t>Special shoes and inlays</a:t>
            </a:r>
          </a:p>
          <a:p>
            <a:pPr lvl="3"/>
            <a:r>
              <a:rPr lang="en-US" sz="2200" dirty="0"/>
              <a:t>Orthoses</a:t>
            </a:r>
          </a:p>
          <a:p>
            <a:pPr lvl="3"/>
            <a:r>
              <a:rPr lang="en-US" sz="2200" dirty="0"/>
              <a:t>Pain management with NSAIDs and corticosteroid injections</a:t>
            </a:r>
          </a:p>
          <a:p>
            <a:pPr lvl="2"/>
            <a:r>
              <a:rPr lang="en-US" sz="2200" dirty="0"/>
              <a:t>Corrective surgery is indicated if conservative therapy fails to relieve symptoms.</a:t>
            </a:r>
          </a:p>
        </p:txBody>
      </p:sp>
      <p:pic>
        <p:nvPicPr>
          <p:cNvPr id="4" name="Picture 3">
            <a:extLst>
              <a:ext uri="{FF2B5EF4-FFF2-40B4-BE49-F238E27FC236}">
                <a16:creationId xmlns:a16="http://schemas.microsoft.com/office/drawing/2014/main" id="{CE9E1A12-1CD5-E583-5649-26400E64E592}"/>
              </a:ext>
            </a:extLst>
          </p:cNvPr>
          <p:cNvPicPr>
            <a:picLocks noChangeAspect="1"/>
          </p:cNvPicPr>
          <p:nvPr/>
        </p:nvPicPr>
        <p:blipFill>
          <a:blip r:embed="rId2"/>
          <a:stretch>
            <a:fillRect/>
          </a:stretch>
        </p:blipFill>
        <p:spPr>
          <a:xfrm>
            <a:off x="9339551" y="3298371"/>
            <a:ext cx="2014249" cy="2160918"/>
          </a:xfrm>
          <a:prstGeom prst="rect">
            <a:avLst/>
          </a:prstGeom>
        </p:spPr>
      </p:pic>
    </p:spTree>
    <p:extLst>
      <p:ext uri="{BB962C8B-B14F-4D97-AF65-F5344CB8AC3E}">
        <p14:creationId xmlns:p14="http://schemas.microsoft.com/office/powerpoint/2010/main" val="1711405872"/>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C5BFC-016D-E144-48D4-41DC10E2F516}"/>
              </a:ext>
            </a:extLst>
          </p:cNvPr>
          <p:cNvSpPr>
            <a:spLocks noGrp="1"/>
          </p:cNvSpPr>
          <p:nvPr>
            <p:ph type="title"/>
          </p:nvPr>
        </p:nvSpPr>
        <p:spPr/>
        <p:txBody>
          <a:bodyPr>
            <a:normAutofit/>
          </a:bodyPr>
          <a:lstStyle/>
          <a:p>
            <a:r>
              <a:rPr lang="en-US" sz="4400" dirty="0"/>
              <a:t>Hallux Valgus – X-ray</a:t>
            </a:r>
            <a:endParaRPr lang="en-US" dirty="0"/>
          </a:p>
        </p:txBody>
      </p:sp>
      <p:sp>
        <p:nvSpPr>
          <p:cNvPr id="3" name="Content Placeholder 2">
            <a:extLst>
              <a:ext uri="{FF2B5EF4-FFF2-40B4-BE49-F238E27FC236}">
                <a16:creationId xmlns:a16="http://schemas.microsoft.com/office/drawing/2014/main" id="{59F5EEF1-56CF-75AD-1C8F-A69069C7E436}"/>
              </a:ext>
            </a:extLst>
          </p:cNvPr>
          <p:cNvSpPr>
            <a:spLocks noGrp="1"/>
          </p:cNvSpPr>
          <p:nvPr>
            <p:ph idx="1"/>
          </p:nvPr>
        </p:nvSpPr>
        <p:spPr>
          <a:xfrm>
            <a:off x="838200" y="1268082"/>
            <a:ext cx="5963816" cy="4871938"/>
          </a:xfrm>
        </p:spPr>
        <p:txBody>
          <a:bodyPr>
            <a:normAutofit lnSpcReduction="10000"/>
          </a:bodyPr>
          <a:lstStyle/>
          <a:p>
            <a:r>
              <a:rPr lang="en-US" sz="2600" b="1" dirty="0"/>
              <a:t>Technique</a:t>
            </a:r>
            <a:r>
              <a:rPr lang="en-US" sz="2600" dirty="0"/>
              <a:t>: Should be taken with the patient standing to show the degree of metatarsal and hallux angulation. </a:t>
            </a:r>
          </a:p>
          <a:p>
            <a:r>
              <a:rPr lang="en-US" sz="2600" b="1" dirty="0"/>
              <a:t>Findings</a:t>
            </a:r>
            <a:r>
              <a:rPr lang="en-US" sz="2600" dirty="0"/>
              <a:t>: The first metatarsophalangeal joint may be </a:t>
            </a:r>
            <a:r>
              <a:rPr lang="en-US" sz="2600" dirty="0" err="1"/>
              <a:t>sublaxed</a:t>
            </a:r>
            <a:r>
              <a:rPr lang="en-US" sz="2600" dirty="0"/>
              <a:t>, or it may look osteoarthritic.</a:t>
            </a:r>
          </a:p>
          <a:p>
            <a:r>
              <a:rPr lang="en-US" sz="2600" b="1" dirty="0"/>
              <a:t>Interpretation</a:t>
            </a:r>
            <a:r>
              <a:rPr lang="en-US" sz="2600" dirty="0"/>
              <a:t>: Lines are drawn along the middle of the first and second metatarsals and the proximal phalanx of the great toe</a:t>
            </a:r>
          </a:p>
          <a:p>
            <a:pPr lvl="1"/>
            <a:r>
              <a:rPr lang="en-US" dirty="0"/>
              <a:t>Normally the intermetatarsal angle is less than 10 degrees</a:t>
            </a:r>
          </a:p>
          <a:p>
            <a:pPr lvl="1"/>
            <a:r>
              <a:rPr lang="en-US" dirty="0"/>
              <a:t>The valgus angle at the MTP joint less than 15 degrees.</a:t>
            </a:r>
          </a:p>
          <a:p>
            <a:endParaRPr lang="en-US" sz="2600" dirty="0"/>
          </a:p>
        </p:txBody>
      </p:sp>
      <p:pic>
        <p:nvPicPr>
          <p:cNvPr id="4" name="Picture 3">
            <a:extLst>
              <a:ext uri="{FF2B5EF4-FFF2-40B4-BE49-F238E27FC236}">
                <a16:creationId xmlns:a16="http://schemas.microsoft.com/office/drawing/2014/main" id="{B764DB5C-02F9-11C6-17AF-0111D13649CD}"/>
              </a:ext>
            </a:extLst>
          </p:cNvPr>
          <p:cNvPicPr>
            <a:picLocks noChangeAspect="1"/>
          </p:cNvPicPr>
          <p:nvPr/>
        </p:nvPicPr>
        <p:blipFill>
          <a:blip r:embed="rId2"/>
          <a:stretch>
            <a:fillRect/>
          </a:stretch>
        </p:blipFill>
        <p:spPr>
          <a:xfrm>
            <a:off x="8687319" y="1268082"/>
            <a:ext cx="2666481" cy="3350571"/>
          </a:xfrm>
          <a:prstGeom prst="rect">
            <a:avLst/>
          </a:prstGeom>
        </p:spPr>
      </p:pic>
      <p:pic>
        <p:nvPicPr>
          <p:cNvPr id="5" name="Picture 4">
            <a:extLst>
              <a:ext uri="{FF2B5EF4-FFF2-40B4-BE49-F238E27FC236}">
                <a16:creationId xmlns:a16="http://schemas.microsoft.com/office/drawing/2014/main" id="{F7C0A3B4-52FB-D56F-4B63-0DA41D0931A3}"/>
              </a:ext>
            </a:extLst>
          </p:cNvPr>
          <p:cNvPicPr>
            <a:picLocks noChangeAspect="1"/>
          </p:cNvPicPr>
          <p:nvPr/>
        </p:nvPicPr>
        <p:blipFill>
          <a:blip r:embed="rId3"/>
          <a:stretch>
            <a:fillRect/>
          </a:stretch>
        </p:blipFill>
        <p:spPr>
          <a:xfrm>
            <a:off x="6876661" y="2634516"/>
            <a:ext cx="2170364" cy="3505504"/>
          </a:xfrm>
          <a:prstGeom prst="rect">
            <a:avLst/>
          </a:prstGeom>
        </p:spPr>
      </p:pic>
    </p:spTree>
    <p:extLst>
      <p:ext uri="{BB962C8B-B14F-4D97-AF65-F5344CB8AC3E}">
        <p14:creationId xmlns:p14="http://schemas.microsoft.com/office/powerpoint/2010/main" val="587037846"/>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854BA-CC99-F690-ED1F-2885B13D3D56}"/>
              </a:ext>
            </a:extLst>
          </p:cNvPr>
          <p:cNvSpPr>
            <a:spLocks noGrp="1"/>
          </p:cNvSpPr>
          <p:nvPr>
            <p:ph type="title"/>
          </p:nvPr>
        </p:nvSpPr>
        <p:spPr/>
        <p:txBody>
          <a:bodyPr/>
          <a:lstStyle/>
          <a:p>
            <a:r>
              <a:rPr lang="en-US" sz="4400" spc="-10" dirty="0"/>
              <a:t>Hallux</a:t>
            </a:r>
            <a:r>
              <a:rPr lang="en-US" sz="4400" spc="-40" dirty="0"/>
              <a:t> </a:t>
            </a:r>
            <a:r>
              <a:rPr lang="en-US" sz="4400" spc="-15" dirty="0"/>
              <a:t>valgus</a:t>
            </a:r>
            <a:endParaRPr lang="en-US" dirty="0"/>
          </a:p>
        </p:txBody>
      </p:sp>
      <p:sp>
        <p:nvSpPr>
          <p:cNvPr id="3" name="Content Placeholder 2">
            <a:extLst>
              <a:ext uri="{FF2B5EF4-FFF2-40B4-BE49-F238E27FC236}">
                <a16:creationId xmlns:a16="http://schemas.microsoft.com/office/drawing/2014/main" id="{5E68DA8A-7928-7734-3BC9-11CC4C61237F}"/>
              </a:ext>
            </a:extLst>
          </p:cNvPr>
          <p:cNvSpPr>
            <a:spLocks noGrp="1"/>
          </p:cNvSpPr>
          <p:nvPr>
            <p:ph idx="1"/>
          </p:nvPr>
        </p:nvSpPr>
        <p:spPr>
          <a:xfrm>
            <a:off x="838200" y="1305026"/>
            <a:ext cx="5068078" cy="3257550"/>
          </a:xfrm>
        </p:spPr>
        <p:txBody>
          <a:bodyPr>
            <a:normAutofit/>
          </a:bodyPr>
          <a:lstStyle/>
          <a:p>
            <a:r>
              <a:rPr lang="en-US" sz="3200" b="1" dirty="0"/>
              <a:t>What is your diagnosis ?</a:t>
            </a:r>
            <a:endParaRPr lang="en-US" sz="3200" b="1" spc="-10" dirty="0"/>
          </a:p>
          <a:p>
            <a:pPr lvl="1"/>
            <a:r>
              <a:rPr lang="en-US" sz="2800" spc="-10" dirty="0"/>
              <a:t>Hallux</a:t>
            </a:r>
            <a:r>
              <a:rPr lang="en-US" sz="2800" spc="-40" dirty="0"/>
              <a:t> </a:t>
            </a:r>
            <a:r>
              <a:rPr lang="en-US" sz="2800" spc="-15" dirty="0"/>
              <a:t>valgus</a:t>
            </a:r>
          </a:p>
          <a:p>
            <a:r>
              <a:rPr lang="en-US" sz="3200" b="1" spc="-15" dirty="0"/>
              <a:t>Risk factors</a:t>
            </a:r>
          </a:p>
          <a:p>
            <a:pPr lvl="1"/>
            <a:r>
              <a:rPr lang="en-US" sz="2800" dirty="0"/>
              <a:t>Wearing high-heeled shoes</a:t>
            </a:r>
          </a:p>
          <a:p>
            <a:pPr lvl="1"/>
            <a:r>
              <a:rPr lang="en-US" sz="2800" dirty="0"/>
              <a:t>Genetic</a:t>
            </a:r>
          </a:p>
        </p:txBody>
      </p:sp>
      <p:sp>
        <p:nvSpPr>
          <p:cNvPr id="7" name="TextBox 6">
            <a:extLst>
              <a:ext uri="{FF2B5EF4-FFF2-40B4-BE49-F238E27FC236}">
                <a16:creationId xmlns:a16="http://schemas.microsoft.com/office/drawing/2014/main" id="{0F24F7D6-198E-29AB-1C47-D47B49D94CA2}"/>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pic>
        <p:nvPicPr>
          <p:cNvPr id="4" name="object 3">
            <a:extLst>
              <a:ext uri="{FF2B5EF4-FFF2-40B4-BE49-F238E27FC236}">
                <a16:creationId xmlns:a16="http://schemas.microsoft.com/office/drawing/2014/main" id="{31923169-B69E-0A81-EDC4-F208A531C1FA}"/>
              </a:ext>
            </a:extLst>
          </p:cNvPr>
          <p:cNvPicPr>
            <a:picLocks/>
          </p:cNvPicPr>
          <p:nvPr/>
        </p:nvPicPr>
        <p:blipFill rotWithShape="1">
          <a:blip r:embed="rId2" cstate="print"/>
          <a:srcRect l="21220" r="18970"/>
          <a:stretch/>
        </p:blipFill>
        <p:spPr>
          <a:xfrm>
            <a:off x="7884386" y="1305026"/>
            <a:ext cx="3469414" cy="3257550"/>
          </a:xfrm>
          <a:prstGeom prst="rect">
            <a:avLst/>
          </a:prstGeom>
          <a:ln>
            <a:noFill/>
          </a:ln>
          <a:effectLst>
            <a:outerShdw blurRad="292100" dist="139700" dir="2700000" algn="tl" rotWithShape="0">
              <a:srgbClr val="333333">
                <a:alpha val="65000"/>
              </a:srgbClr>
            </a:outerShdw>
          </a:effectLst>
        </p:spPr>
      </p:pic>
      <p:pic>
        <p:nvPicPr>
          <p:cNvPr id="5" name="object 3">
            <a:extLst>
              <a:ext uri="{FF2B5EF4-FFF2-40B4-BE49-F238E27FC236}">
                <a16:creationId xmlns:a16="http://schemas.microsoft.com/office/drawing/2014/main" id="{0DA77ED1-FA44-BE5B-BB66-86EE58059C41}"/>
              </a:ext>
            </a:extLst>
          </p:cNvPr>
          <p:cNvPicPr>
            <a:picLocks/>
          </p:cNvPicPr>
          <p:nvPr/>
        </p:nvPicPr>
        <p:blipFill>
          <a:blip r:embed="rId3" cstate="print"/>
          <a:stretch>
            <a:fillRect/>
          </a:stretch>
        </p:blipFill>
        <p:spPr>
          <a:xfrm>
            <a:off x="6096000" y="1305026"/>
            <a:ext cx="1533297" cy="3257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7684356"/>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6FE7D-502F-CAEA-0A41-06D8AAD300B4}"/>
              </a:ext>
            </a:extLst>
          </p:cNvPr>
          <p:cNvSpPr>
            <a:spLocks noGrp="1"/>
          </p:cNvSpPr>
          <p:nvPr>
            <p:ph type="title"/>
          </p:nvPr>
        </p:nvSpPr>
        <p:spPr/>
        <p:txBody>
          <a:bodyPr>
            <a:noAutofit/>
          </a:bodyPr>
          <a:lstStyle/>
          <a:p>
            <a:r>
              <a:rPr lang="en-US" sz="3800" dirty="0"/>
              <a:t>According this deformity one of the following is false</a:t>
            </a:r>
          </a:p>
        </p:txBody>
      </p:sp>
      <p:sp>
        <p:nvSpPr>
          <p:cNvPr id="3" name="Content Placeholder 2">
            <a:extLst>
              <a:ext uri="{FF2B5EF4-FFF2-40B4-BE49-F238E27FC236}">
                <a16:creationId xmlns:a16="http://schemas.microsoft.com/office/drawing/2014/main" id="{25A242CB-B167-FC01-2EA0-521B205034A5}"/>
              </a:ext>
            </a:extLst>
          </p:cNvPr>
          <p:cNvSpPr>
            <a:spLocks noGrp="1"/>
          </p:cNvSpPr>
          <p:nvPr>
            <p:ph idx="1"/>
          </p:nvPr>
        </p:nvSpPr>
        <p:spPr/>
        <p:txBody>
          <a:bodyPr/>
          <a:lstStyle/>
          <a:p>
            <a:r>
              <a:rPr lang="en-US" sz="2800" dirty="0">
                <a:cs typeface="Calibri"/>
              </a:rPr>
              <a:t>The big </a:t>
            </a:r>
            <a:r>
              <a:rPr lang="en-US" sz="2800" spc="-5" dirty="0">
                <a:cs typeface="Calibri"/>
              </a:rPr>
              <a:t>toe </a:t>
            </a:r>
            <a:r>
              <a:rPr lang="en-US" sz="2800" dirty="0">
                <a:cs typeface="Calibri"/>
              </a:rPr>
              <a:t>in </a:t>
            </a:r>
            <a:r>
              <a:rPr lang="en-US" sz="2800" spc="-5" dirty="0">
                <a:cs typeface="Calibri"/>
              </a:rPr>
              <a:t>valgus</a:t>
            </a:r>
            <a:endParaRPr lang="en-US" dirty="0"/>
          </a:p>
          <a:p>
            <a:r>
              <a:rPr lang="en-US" dirty="0"/>
              <a:t>1st metatarsal is in varus position</a:t>
            </a:r>
          </a:p>
          <a:p>
            <a:r>
              <a:rPr lang="en-US" sz="2800" spc="-5" dirty="0">
                <a:cs typeface="Calibri"/>
              </a:rPr>
              <a:t>Prominence</a:t>
            </a:r>
            <a:r>
              <a:rPr lang="en-US" sz="2800" spc="-90" dirty="0">
                <a:cs typeface="Calibri"/>
              </a:rPr>
              <a:t> </a:t>
            </a:r>
            <a:r>
              <a:rPr lang="en-US" sz="2800" spc="-10" dirty="0">
                <a:cs typeface="Calibri"/>
              </a:rPr>
              <a:t>caused</a:t>
            </a:r>
            <a:r>
              <a:rPr lang="en-US" sz="2800" spc="-50" dirty="0">
                <a:cs typeface="Calibri"/>
              </a:rPr>
              <a:t> </a:t>
            </a:r>
            <a:r>
              <a:rPr lang="en-US" sz="2800" spc="-10" dirty="0">
                <a:cs typeface="Calibri"/>
              </a:rPr>
              <a:t>by</a:t>
            </a:r>
            <a:r>
              <a:rPr lang="en-US" sz="2800" spc="-35" dirty="0">
                <a:cs typeface="Calibri"/>
              </a:rPr>
              <a:t> </a:t>
            </a:r>
            <a:r>
              <a:rPr lang="en-US" sz="2800" dirty="0">
                <a:cs typeface="Calibri"/>
              </a:rPr>
              <a:t>head of </a:t>
            </a:r>
            <a:r>
              <a:rPr lang="en-US" dirty="0"/>
              <a:t>1st metatarsal </a:t>
            </a:r>
            <a:r>
              <a:rPr lang="en-US" sz="2800" dirty="0">
                <a:cs typeface="Calibri"/>
              </a:rPr>
              <a:t>and bursa</a:t>
            </a:r>
          </a:p>
          <a:p>
            <a:r>
              <a:rPr lang="en-US" sz="2800" spc="-5" dirty="0">
                <a:solidFill>
                  <a:srgbClr val="FF0000"/>
                </a:solidFill>
                <a:cs typeface="Calibri"/>
              </a:rPr>
              <a:t>Talocalcaneous</a:t>
            </a:r>
            <a:r>
              <a:rPr lang="en-US" sz="2800" spc="-155" dirty="0">
                <a:solidFill>
                  <a:srgbClr val="FF0000"/>
                </a:solidFill>
                <a:cs typeface="Calibri"/>
              </a:rPr>
              <a:t> </a:t>
            </a:r>
            <a:r>
              <a:rPr lang="en-US" sz="2800" dirty="0">
                <a:solidFill>
                  <a:srgbClr val="FF0000"/>
                </a:solidFill>
                <a:cs typeface="Calibri"/>
              </a:rPr>
              <a:t>angle</a:t>
            </a:r>
            <a:r>
              <a:rPr lang="en-US" sz="2800" spc="-110" dirty="0">
                <a:solidFill>
                  <a:srgbClr val="FF0000"/>
                </a:solidFill>
                <a:cs typeface="Calibri"/>
              </a:rPr>
              <a:t> </a:t>
            </a:r>
            <a:r>
              <a:rPr lang="en-US" sz="2800" dirty="0">
                <a:solidFill>
                  <a:srgbClr val="FF0000"/>
                </a:solidFill>
                <a:cs typeface="Calibri"/>
              </a:rPr>
              <a:t>is</a:t>
            </a:r>
            <a:r>
              <a:rPr lang="en-US" sz="2800" spc="-85" dirty="0">
                <a:solidFill>
                  <a:srgbClr val="FF0000"/>
                </a:solidFill>
                <a:cs typeface="Calibri"/>
              </a:rPr>
              <a:t> </a:t>
            </a:r>
            <a:r>
              <a:rPr lang="en-US" sz="2800" spc="-5" dirty="0">
                <a:solidFill>
                  <a:srgbClr val="FF0000"/>
                </a:solidFill>
                <a:cs typeface="Calibri"/>
              </a:rPr>
              <a:t>used </a:t>
            </a:r>
            <a:r>
              <a:rPr lang="en-US" sz="2800" spc="-25" dirty="0">
                <a:solidFill>
                  <a:srgbClr val="FF0000"/>
                </a:solidFill>
                <a:cs typeface="Calibri"/>
              </a:rPr>
              <a:t>for</a:t>
            </a:r>
            <a:r>
              <a:rPr lang="en-US" sz="2800" spc="-35" dirty="0">
                <a:solidFill>
                  <a:srgbClr val="FF0000"/>
                </a:solidFill>
                <a:cs typeface="Calibri"/>
              </a:rPr>
              <a:t> </a:t>
            </a:r>
            <a:r>
              <a:rPr lang="en-US" sz="2800" dirty="0">
                <a:solidFill>
                  <a:srgbClr val="FF0000"/>
                </a:solidFill>
                <a:cs typeface="Calibri"/>
              </a:rPr>
              <a:t>diagnosis</a:t>
            </a:r>
          </a:p>
          <a:p>
            <a:r>
              <a:rPr lang="en-US" dirty="0">
                <a:cs typeface="Calibri"/>
              </a:rPr>
              <a:t>Usually, bilateral</a:t>
            </a:r>
          </a:p>
          <a:p>
            <a:endParaRPr lang="en-US" sz="2800" dirty="0">
              <a:cs typeface="Calibri"/>
            </a:endParaRPr>
          </a:p>
          <a:p>
            <a:pPr marL="0" indent="0" algn="ctr">
              <a:buNone/>
            </a:pPr>
            <a:r>
              <a:rPr lang="ar-JO" dirty="0">
                <a:solidFill>
                  <a:srgbClr val="0070C0"/>
                </a:solidFill>
                <a:cs typeface="Calibri"/>
              </a:rPr>
              <a:t>ممكن يجي السؤال نفسه لكن الإجابة الخطأ مختلفة فركزوا</a:t>
            </a:r>
            <a:endParaRPr lang="en-US" sz="2800" dirty="0">
              <a:solidFill>
                <a:srgbClr val="0070C0"/>
              </a:solidFill>
              <a:cs typeface="Calibri"/>
            </a:endParaRPr>
          </a:p>
        </p:txBody>
      </p:sp>
      <p:pic>
        <p:nvPicPr>
          <p:cNvPr id="6" name="Content Placeholder 5">
            <a:extLst>
              <a:ext uri="{FF2B5EF4-FFF2-40B4-BE49-F238E27FC236}">
                <a16:creationId xmlns:a16="http://schemas.microsoft.com/office/drawing/2014/main" id="{53F5C5AF-C111-39E6-39DE-E3FAD13BE01A}"/>
              </a:ext>
            </a:extLst>
          </p:cNvPr>
          <p:cNvPicPr>
            <a:picLocks noGrp="1" noChangeAspect="1"/>
          </p:cNvPicPr>
          <p:nvPr>
            <p:ph sz="half" idx="2"/>
          </p:nvPr>
        </p:nvPicPr>
        <p:blipFill>
          <a:blip r:embed="rId2"/>
          <a:stretch>
            <a:fillRect/>
          </a:stretch>
        </p:blipFill>
        <p:spPr>
          <a:xfrm>
            <a:off x="7737439" y="1305026"/>
            <a:ext cx="3616361" cy="2641823"/>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861EF837-6E1F-A7DE-68A6-26D623E65A38}"/>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127504104"/>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5E3E49-5556-BBDC-FAB6-03AEC290A8FD}"/>
              </a:ext>
            </a:extLst>
          </p:cNvPr>
          <p:cNvSpPr>
            <a:spLocks noGrp="1"/>
          </p:cNvSpPr>
          <p:nvPr>
            <p:ph type="title"/>
          </p:nvPr>
        </p:nvSpPr>
        <p:spPr/>
        <p:txBody>
          <a:bodyPr/>
          <a:lstStyle/>
          <a:p>
            <a:r>
              <a:rPr lang="en-US" dirty="0"/>
              <a:t>Toe deformities</a:t>
            </a:r>
          </a:p>
        </p:txBody>
      </p:sp>
      <p:sp>
        <p:nvSpPr>
          <p:cNvPr id="6" name="Content Placeholder 5">
            <a:extLst>
              <a:ext uri="{FF2B5EF4-FFF2-40B4-BE49-F238E27FC236}">
                <a16:creationId xmlns:a16="http://schemas.microsoft.com/office/drawing/2014/main" id="{75B83CDA-97C1-BFA5-AD64-43A03D799FDE}"/>
              </a:ext>
            </a:extLst>
          </p:cNvPr>
          <p:cNvSpPr>
            <a:spLocks noGrp="1"/>
          </p:cNvSpPr>
          <p:nvPr>
            <p:ph idx="1"/>
          </p:nvPr>
        </p:nvSpPr>
        <p:spPr>
          <a:xfrm>
            <a:off x="838200" y="1268081"/>
            <a:ext cx="6644951" cy="5291339"/>
          </a:xfrm>
        </p:spPr>
        <p:txBody>
          <a:bodyPr>
            <a:normAutofit lnSpcReduction="10000"/>
          </a:bodyPr>
          <a:lstStyle/>
          <a:p>
            <a:pPr marL="514350" indent="-514350">
              <a:buFont typeface="+mj-lt"/>
              <a:buAutoNum type="arabicPeriod" startAt="2"/>
            </a:pPr>
            <a:r>
              <a:rPr lang="en-US" b="1" dirty="0"/>
              <a:t>Hammer toe</a:t>
            </a:r>
          </a:p>
          <a:p>
            <a:pPr lvl="1"/>
            <a:r>
              <a:rPr lang="en-US" b="1" dirty="0"/>
              <a:t>Definition</a:t>
            </a:r>
            <a:r>
              <a:rPr lang="en-US" dirty="0"/>
              <a:t>: a deformity of the lesser toes characterized by PIP flexion, DIP extension, and neutral MTP</a:t>
            </a:r>
          </a:p>
          <a:p>
            <a:pPr lvl="1"/>
            <a:r>
              <a:rPr lang="en-US" b="1" dirty="0"/>
              <a:t>Epidemiology</a:t>
            </a:r>
            <a:r>
              <a:rPr lang="en-US" dirty="0"/>
              <a:t>: most common deformity of the lesser toes</a:t>
            </a:r>
          </a:p>
          <a:p>
            <a:pPr lvl="1"/>
            <a:r>
              <a:rPr lang="en-US" b="1" dirty="0"/>
              <a:t>Etiology</a:t>
            </a:r>
          </a:p>
          <a:p>
            <a:pPr lvl="2"/>
            <a:r>
              <a:rPr lang="en-US" sz="2200" dirty="0"/>
              <a:t>Poorly fitting shoe wear</a:t>
            </a:r>
          </a:p>
          <a:p>
            <a:pPr lvl="2"/>
            <a:r>
              <a:rPr lang="en-US" sz="2200" dirty="0"/>
              <a:t>Polyneuropathy (e.g., diabetes mellitus, alcoholism)</a:t>
            </a:r>
          </a:p>
          <a:p>
            <a:pPr lvl="2"/>
            <a:r>
              <a:rPr lang="en-US" sz="2200" dirty="0"/>
              <a:t>Friedrich ataxia</a:t>
            </a:r>
          </a:p>
          <a:p>
            <a:pPr lvl="2"/>
            <a:r>
              <a:rPr lang="en-US" sz="2200" dirty="0"/>
              <a:t>Rheumatoid arthritis</a:t>
            </a:r>
          </a:p>
          <a:p>
            <a:pPr lvl="2"/>
            <a:r>
              <a:rPr lang="en-US" sz="2200" dirty="0"/>
              <a:t>Trauma</a:t>
            </a:r>
          </a:p>
          <a:p>
            <a:pPr lvl="2"/>
            <a:r>
              <a:rPr lang="en-US" sz="2200" dirty="0"/>
              <a:t>Charcot-Marie-Tooth disease</a:t>
            </a:r>
          </a:p>
          <a:p>
            <a:pPr lvl="1"/>
            <a:r>
              <a:rPr lang="en-US" sz="2200" dirty="0"/>
              <a:t>Patient present with ulcer or callosities over proximal IPJ</a:t>
            </a:r>
          </a:p>
        </p:txBody>
      </p:sp>
      <p:pic>
        <p:nvPicPr>
          <p:cNvPr id="7" name="Picture 6">
            <a:extLst>
              <a:ext uri="{FF2B5EF4-FFF2-40B4-BE49-F238E27FC236}">
                <a16:creationId xmlns:a16="http://schemas.microsoft.com/office/drawing/2014/main" id="{08ED65EA-B953-5FCA-9748-22FC9AB8FD64}"/>
              </a:ext>
            </a:extLst>
          </p:cNvPr>
          <p:cNvPicPr>
            <a:picLocks noChangeAspect="1"/>
          </p:cNvPicPr>
          <p:nvPr/>
        </p:nvPicPr>
        <p:blipFill>
          <a:blip r:embed="rId2"/>
          <a:stretch>
            <a:fillRect/>
          </a:stretch>
        </p:blipFill>
        <p:spPr>
          <a:xfrm>
            <a:off x="7589543" y="1268082"/>
            <a:ext cx="3764257" cy="2160918"/>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C716BE15-7A83-9636-FA78-218E194D90B1}"/>
              </a:ext>
            </a:extLst>
          </p:cNvPr>
          <p:cNvSpPr/>
          <p:nvPr/>
        </p:nvSpPr>
        <p:spPr>
          <a:xfrm>
            <a:off x="7589542" y="3569617"/>
            <a:ext cx="3764257" cy="26259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200" dirty="0">
              <a:solidFill>
                <a:schemeClr val="tx2"/>
              </a:solidFill>
            </a:endParaRPr>
          </a:p>
          <a:p>
            <a:r>
              <a:rPr lang="en-US" sz="2200" dirty="0">
                <a:solidFill>
                  <a:schemeClr val="tx2"/>
                </a:solidFill>
              </a:rPr>
              <a:t>Name the following deformity</a:t>
            </a:r>
          </a:p>
          <a:p>
            <a:pPr marL="342900" indent="-342900">
              <a:buFont typeface="Arial" panose="020B0604020202020204" pitchFamily="34" charset="0"/>
              <a:buChar char="•"/>
            </a:pPr>
            <a:r>
              <a:rPr lang="en-US" sz="2200" dirty="0">
                <a:solidFill>
                  <a:schemeClr val="tx2"/>
                </a:solidFill>
              </a:rPr>
              <a:t>Hammer toe</a:t>
            </a:r>
          </a:p>
          <a:p>
            <a:endParaRPr lang="en-US" sz="2200" dirty="0">
              <a:solidFill>
                <a:schemeClr val="tx2"/>
              </a:solidFill>
            </a:endParaRPr>
          </a:p>
        </p:txBody>
      </p:sp>
      <p:pic>
        <p:nvPicPr>
          <p:cNvPr id="9" name="object 3">
            <a:extLst>
              <a:ext uri="{FF2B5EF4-FFF2-40B4-BE49-F238E27FC236}">
                <a16:creationId xmlns:a16="http://schemas.microsoft.com/office/drawing/2014/main" id="{00BAE0A9-E5C0-5C5E-1B30-B58CD78D5902}"/>
              </a:ext>
            </a:extLst>
          </p:cNvPr>
          <p:cNvPicPr>
            <a:picLocks/>
          </p:cNvPicPr>
          <p:nvPr/>
        </p:nvPicPr>
        <p:blipFill>
          <a:blip r:embed="rId3" cstate="print"/>
          <a:stretch>
            <a:fillRect/>
          </a:stretch>
        </p:blipFill>
        <p:spPr>
          <a:xfrm>
            <a:off x="9573208" y="4491211"/>
            <a:ext cx="1771260" cy="1694985"/>
          </a:xfrm>
          <a:prstGeom prst="rect">
            <a:avLst/>
          </a:prstGeom>
        </p:spPr>
      </p:pic>
      <p:sp>
        <p:nvSpPr>
          <p:cNvPr id="10" name="TextBox 9">
            <a:extLst>
              <a:ext uri="{FF2B5EF4-FFF2-40B4-BE49-F238E27FC236}">
                <a16:creationId xmlns:a16="http://schemas.microsoft.com/office/drawing/2014/main" id="{90889F52-5840-7A78-691A-A7027414577E}"/>
              </a:ext>
            </a:extLst>
          </p:cNvPr>
          <p:cNvSpPr txBox="1"/>
          <p:nvPr/>
        </p:nvSpPr>
        <p:spPr>
          <a:xfrm>
            <a:off x="10325953" y="357677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513669836"/>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56E6-9E40-C44E-D052-A059315F8268}"/>
              </a:ext>
            </a:extLst>
          </p:cNvPr>
          <p:cNvSpPr>
            <a:spLocks noGrp="1"/>
          </p:cNvSpPr>
          <p:nvPr>
            <p:ph type="title"/>
          </p:nvPr>
        </p:nvSpPr>
        <p:spPr/>
        <p:txBody>
          <a:bodyPr/>
          <a:lstStyle/>
          <a:p>
            <a:r>
              <a:rPr lang="en-US" dirty="0"/>
              <a:t>Toe deformities</a:t>
            </a:r>
          </a:p>
        </p:txBody>
      </p:sp>
      <p:sp>
        <p:nvSpPr>
          <p:cNvPr id="3" name="Content Placeholder 2">
            <a:extLst>
              <a:ext uri="{FF2B5EF4-FFF2-40B4-BE49-F238E27FC236}">
                <a16:creationId xmlns:a16="http://schemas.microsoft.com/office/drawing/2014/main" id="{8D6F797B-108A-A591-C75B-12EB98C01A30}"/>
              </a:ext>
            </a:extLst>
          </p:cNvPr>
          <p:cNvSpPr>
            <a:spLocks noGrp="1"/>
          </p:cNvSpPr>
          <p:nvPr>
            <p:ph idx="1"/>
          </p:nvPr>
        </p:nvSpPr>
        <p:spPr>
          <a:xfrm>
            <a:off x="838200" y="1268082"/>
            <a:ext cx="5917163" cy="4871938"/>
          </a:xfrm>
        </p:spPr>
        <p:txBody>
          <a:bodyPr/>
          <a:lstStyle/>
          <a:p>
            <a:pPr marL="514350" indent="-514350">
              <a:buFont typeface="+mj-lt"/>
              <a:buAutoNum type="arabicPeriod" startAt="3"/>
            </a:pPr>
            <a:r>
              <a:rPr lang="en-US" b="1" dirty="0"/>
              <a:t>Claw toe</a:t>
            </a:r>
          </a:p>
          <a:p>
            <a:pPr lvl="1"/>
            <a:r>
              <a:rPr lang="en-US" b="1" dirty="0"/>
              <a:t>Definition</a:t>
            </a:r>
            <a:r>
              <a:rPr lang="en-US" dirty="0"/>
              <a:t>: a deformity of the lesser toes characterized by MTP hyperextension with PIP and DIP flexion</a:t>
            </a:r>
          </a:p>
          <a:p>
            <a:pPr lvl="1"/>
            <a:r>
              <a:rPr lang="en-US" b="1" dirty="0"/>
              <a:t>Etiology</a:t>
            </a:r>
          </a:p>
          <a:p>
            <a:pPr lvl="2"/>
            <a:r>
              <a:rPr lang="en-US" sz="2400" dirty="0"/>
              <a:t>Poorly fitting shoe wear</a:t>
            </a:r>
          </a:p>
          <a:p>
            <a:pPr lvl="2"/>
            <a:r>
              <a:rPr lang="en-US" sz="2400" dirty="0"/>
              <a:t>Polyneuropathy (e.g., diabetes mellitus, alcoholism)</a:t>
            </a:r>
          </a:p>
          <a:p>
            <a:pPr lvl="1"/>
            <a:r>
              <a:rPr lang="en-US" b="1" dirty="0"/>
              <a:t>Pathophysiology</a:t>
            </a:r>
          </a:p>
          <a:p>
            <a:pPr lvl="2"/>
            <a:r>
              <a:rPr lang="en-US" sz="2400" dirty="0"/>
              <a:t>Caused by imbalance of the extrinsic and intrinsic muscles of the toes.</a:t>
            </a:r>
          </a:p>
          <a:p>
            <a:pPr lvl="2"/>
            <a:endParaRPr lang="en-US" dirty="0"/>
          </a:p>
        </p:txBody>
      </p:sp>
      <p:pic>
        <p:nvPicPr>
          <p:cNvPr id="4" name="Picture 3">
            <a:extLst>
              <a:ext uri="{FF2B5EF4-FFF2-40B4-BE49-F238E27FC236}">
                <a16:creationId xmlns:a16="http://schemas.microsoft.com/office/drawing/2014/main" id="{90A06446-D2DE-AD15-CB8A-7BFFE87453F2}"/>
              </a:ext>
            </a:extLst>
          </p:cNvPr>
          <p:cNvPicPr>
            <a:picLocks noChangeAspect="1"/>
          </p:cNvPicPr>
          <p:nvPr/>
        </p:nvPicPr>
        <p:blipFill>
          <a:blip r:embed="rId2"/>
          <a:stretch>
            <a:fillRect/>
          </a:stretch>
        </p:blipFill>
        <p:spPr>
          <a:xfrm>
            <a:off x="7341008" y="1268082"/>
            <a:ext cx="4012792" cy="24921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9952136"/>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536CC-DDA8-BD42-B52F-C3DCCC469408}"/>
              </a:ext>
            </a:extLst>
          </p:cNvPr>
          <p:cNvSpPr>
            <a:spLocks noGrp="1"/>
          </p:cNvSpPr>
          <p:nvPr>
            <p:ph type="title"/>
          </p:nvPr>
        </p:nvSpPr>
        <p:spPr/>
        <p:txBody>
          <a:bodyPr/>
          <a:lstStyle/>
          <a:p>
            <a:r>
              <a:rPr lang="en-US" dirty="0"/>
              <a:t>Hallux rigidus</a:t>
            </a:r>
          </a:p>
        </p:txBody>
      </p:sp>
      <p:sp>
        <p:nvSpPr>
          <p:cNvPr id="3" name="Content Placeholder 2">
            <a:extLst>
              <a:ext uri="{FF2B5EF4-FFF2-40B4-BE49-F238E27FC236}">
                <a16:creationId xmlns:a16="http://schemas.microsoft.com/office/drawing/2014/main" id="{B212677E-9C0A-552D-2B28-64F7F4066CC6}"/>
              </a:ext>
            </a:extLst>
          </p:cNvPr>
          <p:cNvSpPr>
            <a:spLocks noGrp="1"/>
          </p:cNvSpPr>
          <p:nvPr>
            <p:ph idx="1"/>
          </p:nvPr>
        </p:nvSpPr>
        <p:spPr>
          <a:xfrm>
            <a:off x="838200" y="1268082"/>
            <a:ext cx="5562600" cy="4750163"/>
          </a:xfrm>
        </p:spPr>
        <p:txBody>
          <a:bodyPr>
            <a:normAutofit fontScale="92500" lnSpcReduction="10000"/>
          </a:bodyPr>
          <a:lstStyle/>
          <a:p>
            <a:r>
              <a:rPr lang="en-US" b="1" dirty="0"/>
              <a:t>Definition</a:t>
            </a:r>
            <a:r>
              <a:rPr lang="en-US" dirty="0"/>
              <a:t>: osteoarthritis of the first metatarsophalangeal joint, between the first metatarsal and the first proximal phalanx; characterized by hypertrophy of the sesamoid bones</a:t>
            </a:r>
          </a:p>
          <a:p>
            <a:r>
              <a:rPr lang="en-US" b="1" dirty="0"/>
              <a:t>Clinical features</a:t>
            </a:r>
            <a:r>
              <a:rPr lang="en-US" dirty="0"/>
              <a:t>: Presents with pain with axial loading and flexion/extension</a:t>
            </a:r>
          </a:p>
          <a:p>
            <a:r>
              <a:rPr lang="en-US" b="1" dirty="0"/>
              <a:t>X-rays</a:t>
            </a:r>
            <a:r>
              <a:rPr lang="en-US" dirty="0"/>
              <a:t> will show osteoarthritic changes</a:t>
            </a:r>
          </a:p>
          <a:p>
            <a:r>
              <a:rPr lang="en-US" b="1" dirty="0"/>
              <a:t>Management</a:t>
            </a:r>
          </a:p>
          <a:p>
            <a:pPr lvl="1"/>
            <a:r>
              <a:rPr lang="en-US" sz="2600" dirty="0"/>
              <a:t>Conservative treatment</a:t>
            </a:r>
          </a:p>
          <a:p>
            <a:pPr lvl="1"/>
            <a:r>
              <a:rPr lang="en-US" sz="2600" dirty="0"/>
              <a:t>Operative; arthrodesis</a:t>
            </a:r>
          </a:p>
        </p:txBody>
      </p:sp>
      <p:pic>
        <p:nvPicPr>
          <p:cNvPr id="4" name="Picture 3">
            <a:extLst>
              <a:ext uri="{FF2B5EF4-FFF2-40B4-BE49-F238E27FC236}">
                <a16:creationId xmlns:a16="http://schemas.microsoft.com/office/drawing/2014/main" id="{7BA7CC5E-C86F-842F-FDD8-4F9C0C68BDEB}"/>
              </a:ext>
            </a:extLst>
          </p:cNvPr>
          <p:cNvPicPr>
            <a:picLocks noChangeAspect="1"/>
          </p:cNvPicPr>
          <p:nvPr/>
        </p:nvPicPr>
        <p:blipFill>
          <a:blip r:embed="rId2"/>
          <a:stretch>
            <a:fillRect/>
          </a:stretch>
        </p:blipFill>
        <p:spPr>
          <a:xfrm>
            <a:off x="6603637" y="1268082"/>
            <a:ext cx="4750163" cy="47501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9547415"/>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68DD6-E3AD-1861-5AAE-DAAE22087B03}"/>
              </a:ext>
            </a:extLst>
          </p:cNvPr>
          <p:cNvSpPr>
            <a:spLocks noGrp="1"/>
          </p:cNvSpPr>
          <p:nvPr>
            <p:ph type="title"/>
          </p:nvPr>
        </p:nvSpPr>
        <p:spPr/>
        <p:txBody>
          <a:bodyPr>
            <a:normAutofit fontScale="90000"/>
          </a:bodyPr>
          <a:lstStyle/>
          <a:p>
            <a:r>
              <a:rPr lang="en-US" b="1" dirty="0"/>
              <a:t>Which of the following is the surgical treatment ?</a:t>
            </a:r>
          </a:p>
        </p:txBody>
      </p:sp>
      <p:sp>
        <p:nvSpPr>
          <p:cNvPr id="4" name="Content Placeholder 3">
            <a:extLst>
              <a:ext uri="{FF2B5EF4-FFF2-40B4-BE49-F238E27FC236}">
                <a16:creationId xmlns:a16="http://schemas.microsoft.com/office/drawing/2014/main" id="{933CDAE0-857B-9414-D20D-09326D849E95}"/>
              </a:ext>
            </a:extLst>
          </p:cNvPr>
          <p:cNvSpPr>
            <a:spLocks noGrp="1"/>
          </p:cNvSpPr>
          <p:nvPr>
            <p:ph idx="1"/>
          </p:nvPr>
        </p:nvSpPr>
        <p:spPr>
          <a:xfrm>
            <a:off x="838199" y="1305026"/>
            <a:ext cx="7036838" cy="4871938"/>
          </a:xfrm>
        </p:spPr>
        <p:txBody>
          <a:bodyPr>
            <a:normAutofit/>
          </a:bodyPr>
          <a:lstStyle/>
          <a:p>
            <a:pPr marL="514350" indent="-514350">
              <a:buFont typeface="+mj-lt"/>
              <a:buAutoNum type="alphaLcPeriod"/>
            </a:pPr>
            <a:r>
              <a:rPr lang="en-US" sz="3200" spc="-10" dirty="0">
                <a:latin typeface="Calibri"/>
                <a:cs typeface="Calibri"/>
              </a:rPr>
              <a:t>A</a:t>
            </a:r>
            <a:r>
              <a:rPr lang="en-US" sz="3200" dirty="0">
                <a:latin typeface="Calibri"/>
                <a:cs typeface="Calibri"/>
              </a:rPr>
              <a:t>r</a:t>
            </a:r>
            <a:r>
              <a:rPr lang="en-US" sz="3200" spc="10" dirty="0">
                <a:latin typeface="Calibri"/>
                <a:cs typeface="Calibri"/>
              </a:rPr>
              <a:t>t</a:t>
            </a:r>
            <a:r>
              <a:rPr lang="en-US" sz="3200" dirty="0">
                <a:latin typeface="Calibri"/>
                <a:cs typeface="Calibri"/>
              </a:rPr>
              <a:t>h</a:t>
            </a:r>
            <a:r>
              <a:rPr lang="en-US" sz="3200" spc="-40" dirty="0">
                <a:latin typeface="Calibri"/>
                <a:cs typeface="Calibri"/>
              </a:rPr>
              <a:t>r</a:t>
            </a:r>
            <a:r>
              <a:rPr lang="en-US" sz="3200" spc="-5" dirty="0">
                <a:latin typeface="Calibri"/>
                <a:cs typeface="Calibri"/>
              </a:rPr>
              <a:t>o</a:t>
            </a:r>
            <a:r>
              <a:rPr lang="en-US" sz="3200" spc="5" dirty="0">
                <a:latin typeface="Calibri"/>
                <a:cs typeface="Calibri"/>
              </a:rPr>
              <a:t>p</a:t>
            </a:r>
            <a:r>
              <a:rPr lang="en-US" sz="3200" dirty="0">
                <a:latin typeface="Calibri"/>
                <a:cs typeface="Calibri"/>
              </a:rPr>
              <a:t>l</a:t>
            </a:r>
            <a:r>
              <a:rPr lang="en-US" sz="3200" spc="5" dirty="0">
                <a:latin typeface="Calibri"/>
                <a:cs typeface="Calibri"/>
              </a:rPr>
              <a:t>a</a:t>
            </a:r>
            <a:r>
              <a:rPr lang="en-US" sz="3200" spc="-25" dirty="0">
                <a:latin typeface="Calibri"/>
                <a:cs typeface="Calibri"/>
              </a:rPr>
              <a:t>s</a:t>
            </a:r>
            <a:r>
              <a:rPr lang="en-US" sz="3200" dirty="0">
                <a:latin typeface="Calibri"/>
                <a:cs typeface="Calibri"/>
              </a:rPr>
              <a:t>ty</a:t>
            </a:r>
          </a:p>
          <a:p>
            <a:pPr marL="514350" indent="-514350">
              <a:buFont typeface="+mj-lt"/>
              <a:buAutoNum type="alphaLcPeriod"/>
            </a:pPr>
            <a:r>
              <a:rPr lang="en-US" sz="3200" spc="-5" dirty="0">
                <a:solidFill>
                  <a:srgbClr val="FF0000"/>
                </a:solidFill>
                <a:latin typeface="Calibri"/>
                <a:cs typeface="Calibri"/>
              </a:rPr>
              <a:t>Arthrodesis</a:t>
            </a:r>
          </a:p>
          <a:p>
            <a:pPr marL="514350" indent="-514350">
              <a:buFont typeface="+mj-lt"/>
              <a:buAutoNum type="alphaLcPeriod"/>
            </a:pPr>
            <a:r>
              <a:rPr lang="en-US" sz="3200" spc="-5" dirty="0">
                <a:latin typeface="Calibri"/>
                <a:cs typeface="Calibri"/>
              </a:rPr>
              <a:t>Joint </a:t>
            </a:r>
            <a:r>
              <a:rPr lang="en-US" sz="3200" spc="-10" dirty="0">
                <a:latin typeface="Calibri"/>
                <a:cs typeface="Calibri"/>
              </a:rPr>
              <a:t>replacement</a:t>
            </a:r>
          </a:p>
          <a:p>
            <a:pPr marL="514350" indent="-514350">
              <a:buFont typeface="+mj-lt"/>
              <a:buAutoNum type="alphaLcPeriod"/>
            </a:pPr>
            <a:r>
              <a:rPr lang="en-US" sz="3200" spc="-5" dirty="0">
                <a:latin typeface="Calibri"/>
                <a:cs typeface="Calibri"/>
              </a:rPr>
              <a:t>p</a:t>
            </a:r>
            <a:r>
              <a:rPr lang="en-US" sz="3200" dirty="0">
                <a:latin typeface="Calibri"/>
                <a:cs typeface="Calibri"/>
              </a:rPr>
              <a:t>ain</a:t>
            </a:r>
            <a:r>
              <a:rPr lang="en-US" sz="3200" spc="-20" dirty="0">
                <a:latin typeface="Calibri"/>
                <a:cs typeface="Calibri"/>
              </a:rPr>
              <a:t> </a:t>
            </a:r>
            <a:r>
              <a:rPr lang="en-US" sz="3200" dirty="0">
                <a:latin typeface="Calibri"/>
                <a:cs typeface="Calibri"/>
              </a:rPr>
              <a:t>medi</a:t>
            </a:r>
            <a:r>
              <a:rPr lang="en-US" sz="3200" spc="-15" dirty="0">
                <a:latin typeface="Calibri"/>
                <a:cs typeface="Calibri"/>
              </a:rPr>
              <a:t>c</a:t>
            </a:r>
            <a:r>
              <a:rPr lang="en-US" sz="3200" spc="-25" dirty="0">
                <a:latin typeface="Calibri"/>
                <a:cs typeface="Calibri"/>
              </a:rPr>
              <a:t>a</a:t>
            </a:r>
            <a:r>
              <a:rPr lang="en-US" sz="3200" dirty="0">
                <a:latin typeface="Calibri"/>
                <a:cs typeface="Calibri"/>
              </a:rPr>
              <a:t>ti</a:t>
            </a:r>
            <a:r>
              <a:rPr lang="en-US" sz="3200" spc="5" dirty="0">
                <a:latin typeface="Calibri"/>
                <a:cs typeface="Calibri"/>
              </a:rPr>
              <a:t>o</a:t>
            </a:r>
            <a:r>
              <a:rPr lang="en-US" sz="3200" dirty="0">
                <a:latin typeface="Calibri"/>
                <a:cs typeface="Calibri"/>
              </a:rPr>
              <a:t>n</a:t>
            </a:r>
            <a:r>
              <a:rPr lang="en-US" sz="3200" spc="-55" dirty="0">
                <a:latin typeface="Calibri"/>
                <a:cs typeface="Calibri"/>
              </a:rPr>
              <a:t> </a:t>
            </a:r>
            <a:r>
              <a:rPr lang="en-US" sz="3200" dirty="0">
                <a:latin typeface="Calibri"/>
                <a:cs typeface="Calibri"/>
              </a:rPr>
              <a:t>a</a:t>
            </a:r>
            <a:r>
              <a:rPr lang="en-US" sz="3200" spc="5" dirty="0">
                <a:latin typeface="Calibri"/>
                <a:cs typeface="Calibri"/>
              </a:rPr>
              <a:t>n</a:t>
            </a:r>
            <a:r>
              <a:rPr lang="en-US" sz="3200" dirty="0">
                <a:latin typeface="Calibri"/>
                <a:cs typeface="Calibri"/>
              </a:rPr>
              <a:t>d</a:t>
            </a:r>
            <a:r>
              <a:rPr lang="en-US" sz="3200" spc="-30" dirty="0">
                <a:latin typeface="Calibri"/>
                <a:cs typeface="Calibri"/>
              </a:rPr>
              <a:t> </a:t>
            </a:r>
            <a:r>
              <a:rPr lang="en-US" sz="3200" spc="-5" dirty="0">
                <a:latin typeface="Calibri"/>
                <a:cs typeface="Calibri"/>
              </a:rPr>
              <a:t>s</a:t>
            </a:r>
            <a:r>
              <a:rPr lang="en-US" sz="3200" spc="5" dirty="0">
                <a:latin typeface="Calibri"/>
                <a:cs typeface="Calibri"/>
              </a:rPr>
              <a:t>h</a:t>
            </a:r>
            <a:r>
              <a:rPr lang="en-US" sz="3200" spc="-5" dirty="0">
                <a:latin typeface="Calibri"/>
                <a:cs typeface="Calibri"/>
              </a:rPr>
              <a:t>o</a:t>
            </a:r>
            <a:r>
              <a:rPr lang="en-US" sz="3200" dirty="0">
                <a:latin typeface="Calibri"/>
                <a:cs typeface="Calibri"/>
              </a:rPr>
              <a:t>e</a:t>
            </a:r>
            <a:r>
              <a:rPr lang="en-US" sz="3200" spc="-10" dirty="0">
                <a:latin typeface="Calibri"/>
                <a:cs typeface="Calibri"/>
              </a:rPr>
              <a:t> </a:t>
            </a:r>
            <a:r>
              <a:rPr lang="en-US" sz="3200" spc="-85" dirty="0">
                <a:latin typeface="Calibri"/>
                <a:cs typeface="Calibri"/>
              </a:rPr>
              <a:t>modification</a:t>
            </a:r>
            <a:endParaRPr lang="en-US" sz="3200" dirty="0"/>
          </a:p>
        </p:txBody>
      </p:sp>
      <p:pic>
        <p:nvPicPr>
          <p:cNvPr id="5" name="object 5">
            <a:extLst>
              <a:ext uri="{FF2B5EF4-FFF2-40B4-BE49-F238E27FC236}">
                <a16:creationId xmlns:a16="http://schemas.microsoft.com/office/drawing/2014/main" id="{CDD65736-2D6D-C57A-F262-781139677506}"/>
              </a:ext>
            </a:extLst>
          </p:cNvPr>
          <p:cNvPicPr>
            <a:picLocks noGrp="1"/>
          </p:cNvPicPr>
          <p:nvPr>
            <p:ph sz="half" idx="2"/>
          </p:nvPr>
        </p:nvPicPr>
        <p:blipFill rotWithShape="1">
          <a:blip r:embed="rId2" cstate="print"/>
          <a:srcRect t="6155" b="3832"/>
          <a:stretch/>
        </p:blipFill>
        <p:spPr>
          <a:xfrm>
            <a:off x="8019689" y="1305026"/>
            <a:ext cx="3334111" cy="4385389"/>
          </a:xfrm>
          <a:prstGeom prst="rect">
            <a:avLst/>
          </a:prstGeom>
        </p:spPr>
      </p:pic>
    </p:spTree>
    <p:extLst>
      <p:ext uri="{BB962C8B-B14F-4D97-AF65-F5344CB8AC3E}">
        <p14:creationId xmlns:p14="http://schemas.microsoft.com/office/powerpoint/2010/main" val="41803527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36F5C-99D4-A06E-168B-54A105E5BA49}"/>
              </a:ext>
            </a:extLst>
          </p:cNvPr>
          <p:cNvSpPr>
            <a:spLocks noGrp="1"/>
          </p:cNvSpPr>
          <p:nvPr>
            <p:ph type="title"/>
          </p:nvPr>
        </p:nvSpPr>
        <p:spPr/>
        <p:txBody>
          <a:bodyPr/>
          <a:lstStyle/>
          <a:p>
            <a:r>
              <a:rPr lang="en-US" dirty="0"/>
              <a:t>Stability of vertebral fractures</a:t>
            </a:r>
          </a:p>
        </p:txBody>
      </p:sp>
      <p:sp>
        <p:nvSpPr>
          <p:cNvPr id="3" name="Content Placeholder 2">
            <a:extLst>
              <a:ext uri="{FF2B5EF4-FFF2-40B4-BE49-F238E27FC236}">
                <a16:creationId xmlns:a16="http://schemas.microsoft.com/office/drawing/2014/main" id="{BB90F1C8-FD3D-80A5-C4EC-32A29ECADC48}"/>
              </a:ext>
            </a:extLst>
          </p:cNvPr>
          <p:cNvSpPr>
            <a:spLocks noGrp="1"/>
          </p:cNvSpPr>
          <p:nvPr>
            <p:ph idx="1"/>
          </p:nvPr>
        </p:nvSpPr>
        <p:spPr>
          <a:xfrm>
            <a:off x="776774" y="1268082"/>
            <a:ext cx="10638453" cy="4871938"/>
          </a:xfrm>
        </p:spPr>
        <p:txBody>
          <a:bodyPr>
            <a:normAutofit fontScale="92500" lnSpcReduction="20000"/>
          </a:bodyPr>
          <a:lstStyle/>
          <a:p>
            <a:r>
              <a:rPr lang="en-US" b="1" dirty="0"/>
              <a:t>Stability depends on: </a:t>
            </a:r>
          </a:p>
          <a:p>
            <a:pPr lvl="1"/>
            <a:r>
              <a:rPr lang="en-US" dirty="0"/>
              <a:t>Integrity of vertebral bodies</a:t>
            </a:r>
          </a:p>
          <a:p>
            <a:pPr lvl="1"/>
            <a:r>
              <a:rPr lang="en-US" dirty="0"/>
              <a:t>Ligaments </a:t>
            </a:r>
          </a:p>
          <a:p>
            <a:r>
              <a:rPr lang="en-US" b="1" dirty="0"/>
              <a:t>Stable vertebral fracture</a:t>
            </a:r>
          </a:p>
          <a:p>
            <a:pPr lvl="1"/>
            <a:r>
              <a:rPr lang="en-US" dirty="0"/>
              <a:t>The structural stability of the spine remains intact.</a:t>
            </a:r>
          </a:p>
          <a:p>
            <a:pPr lvl="1"/>
            <a:r>
              <a:rPr lang="en-US" dirty="0"/>
              <a:t>No neurologic deficits</a:t>
            </a:r>
          </a:p>
          <a:p>
            <a:pPr lvl="1"/>
            <a:r>
              <a:rPr lang="en-US" dirty="0"/>
              <a:t>Fractures of the anterior column of the spine</a:t>
            </a:r>
          </a:p>
          <a:p>
            <a:r>
              <a:rPr lang="en-US" b="1" dirty="0"/>
              <a:t>Unstable vertebral fracture</a:t>
            </a:r>
          </a:p>
          <a:p>
            <a:pPr lvl="1"/>
            <a:r>
              <a:rPr lang="en-US" dirty="0"/>
              <a:t>The structural stability of the spine is compromised.</a:t>
            </a:r>
          </a:p>
          <a:p>
            <a:pPr lvl="1"/>
            <a:r>
              <a:rPr lang="en-US" dirty="0"/>
              <a:t>The spine can move as two or more independent units, which may cause spinal cord injury.</a:t>
            </a:r>
          </a:p>
          <a:p>
            <a:pPr lvl="1"/>
            <a:r>
              <a:rPr lang="en-US" dirty="0"/>
              <a:t>Mid-column and posterior column fractures</a:t>
            </a:r>
          </a:p>
          <a:p>
            <a:r>
              <a:rPr lang="en-US" dirty="0"/>
              <a:t>A dorsal spine injury (vertebral arches, processes, and their ligaments) is always unstable and has a high probability of spinal cord injury.</a:t>
            </a:r>
          </a:p>
        </p:txBody>
      </p:sp>
      <p:sp>
        <p:nvSpPr>
          <p:cNvPr id="4" name="TextBox 3">
            <a:extLst>
              <a:ext uri="{FF2B5EF4-FFF2-40B4-BE49-F238E27FC236}">
                <a16:creationId xmlns:a16="http://schemas.microsoft.com/office/drawing/2014/main" id="{0367136C-0EA9-22B1-891D-DC7D60367AF0}"/>
              </a:ext>
            </a:extLst>
          </p:cNvPr>
          <p:cNvSpPr txBox="1"/>
          <p:nvPr/>
        </p:nvSpPr>
        <p:spPr>
          <a:xfrm>
            <a:off x="11714271" y="0"/>
            <a:ext cx="468398" cy="369332"/>
          </a:xfrm>
          <a:prstGeom prst="rect">
            <a:avLst/>
          </a:prstGeom>
          <a:noFill/>
          <a:ln>
            <a:solidFill>
              <a:srgbClr val="FF0000"/>
            </a:solidFill>
          </a:ln>
        </p:spPr>
        <p:txBody>
          <a:bodyPr wrap="none" rtlCol="0">
            <a:spAutoFit/>
          </a:bodyPr>
          <a:lstStyle/>
          <a:p>
            <a:pPr algn="ctr"/>
            <a:r>
              <a:rPr lang="ar-JO" b="1" dirty="0">
                <a:solidFill>
                  <a:srgbClr val="FF0000"/>
                </a:solidFill>
              </a:rPr>
              <a:t>مهم</a:t>
            </a:r>
            <a:endParaRPr lang="en-US" b="1" dirty="0">
              <a:solidFill>
                <a:srgbClr val="FF0000"/>
              </a:solidFill>
            </a:endParaRPr>
          </a:p>
        </p:txBody>
      </p:sp>
    </p:spTree>
    <p:extLst>
      <p:ext uri="{BB962C8B-B14F-4D97-AF65-F5344CB8AC3E}">
        <p14:creationId xmlns:p14="http://schemas.microsoft.com/office/powerpoint/2010/main" val="3027254281"/>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705B8-1E74-99C9-D77F-EA2B617B82B7}"/>
              </a:ext>
            </a:extLst>
          </p:cNvPr>
          <p:cNvSpPr>
            <a:spLocks noGrp="1"/>
          </p:cNvSpPr>
          <p:nvPr>
            <p:ph type="title"/>
          </p:nvPr>
        </p:nvSpPr>
        <p:spPr/>
        <p:txBody>
          <a:bodyPr/>
          <a:lstStyle/>
          <a:p>
            <a:r>
              <a:rPr lang="en-US" dirty="0"/>
              <a:t>Orthopedic Pathology</a:t>
            </a:r>
          </a:p>
        </p:txBody>
      </p:sp>
      <p:sp>
        <p:nvSpPr>
          <p:cNvPr id="3" name="Text Placeholder 2">
            <a:extLst>
              <a:ext uri="{FF2B5EF4-FFF2-40B4-BE49-F238E27FC236}">
                <a16:creationId xmlns:a16="http://schemas.microsoft.com/office/drawing/2014/main" id="{CF0AAF04-686B-C089-D624-5171D644048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84535761"/>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E62CE-54AF-37CD-3E59-3C442B39BA85}"/>
              </a:ext>
            </a:extLst>
          </p:cNvPr>
          <p:cNvSpPr>
            <a:spLocks noGrp="1"/>
          </p:cNvSpPr>
          <p:nvPr>
            <p:ph type="title"/>
          </p:nvPr>
        </p:nvSpPr>
        <p:spPr/>
        <p:txBody>
          <a:bodyPr/>
          <a:lstStyle/>
          <a:p>
            <a:r>
              <a:rPr lang="en-US" dirty="0"/>
              <a:t>Osteoarthritis</a:t>
            </a:r>
          </a:p>
        </p:txBody>
      </p:sp>
      <p:sp>
        <p:nvSpPr>
          <p:cNvPr id="3" name="Text Placeholder 2">
            <a:extLst>
              <a:ext uri="{FF2B5EF4-FFF2-40B4-BE49-F238E27FC236}">
                <a16:creationId xmlns:a16="http://schemas.microsoft.com/office/drawing/2014/main" id="{7915FA82-DBBE-E5B8-FA9D-849C6DA9717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84135958"/>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26A58-CE93-0A13-B9A1-A1A8A23F1DB3}"/>
              </a:ext>
            </a:extLst>
          </p:cNvPr>
          <p:cNvSpPr>
            <a:spLocks noGrp="1"/>
          </p:cNvSpPr>
          <p:nvPr>
            <p:ph type="title"/>
          </p:nvPr>
        </p:nvSpPr>
        <p:spPr/>
        <p:txBody>
          <a:bodyPr/>
          <a:lstStyle/>
          <a:p>
            <a:r>
              <a:rPr lang="en-US" dirty="0"/>
              <a:t>Osteoarthritis</a:t>
            </a:r>
          </a:p>
        </p:txBody>
      </p:sp>
      <p:sp>
        <p:nvSpPr>
          <p:cNvPr id="3" name="Content Placeholder 2">
            <a:extLst>
              <a:ext uri="{FF2B5EF4-FFF2-40B4-BE49-F238E27FC236}">
                <a16:creationId xmlns:a16="http://schemas.microsoft.com/office/drawing/2014/main" id="{B607C421-DB07-2A49-1957-FFD35C643D30}"/>
              </a:ext>
            </a:extLst>
          </p:cNvPr>
          <p:cNvSpPr>
            <a:spLocks noGrp="1"/>
          </p:cNvSpPr>
          <p:nvPr>
            <p:ph idx="1"/>
          </p:nvPr>
        </p:nvSpPr>
        <p:spPr/>
        <p:txBody>
          <a:bodyPr/>
          <a:lstStyle/>
          <a:p>
            <a:r>
              <a:rPr lang="en-US" b="1" dirty="0"/>
              <a:t>Definition</a:t>
            </a:r>
            <a:r>
              <a:rPr lang="en-US" dirty="0"/>
              <a:t>: a chronic disorder of synovial joints in which there is </a:t>
            </a:r>
          </a:p>
          <a:p>
            <a:pPr marL="914400" lvl="1" indent="-457200">
              <a:buFont typeface="+mj-lt"/>
              <a:buAutoNum type="alphaUcPeriod"/>
            </a:pPr>
            <a:r>
              <a:rPr lang="en-US" dirty="0"/>
              <a:t>Progressive softening and disintegration of articular cartilage</a:t>
            </a:r>
          </a:p>
          <a:p>
            <a:pPr marL="914400" lvl="1" indent="-457200">
              <a:buFont typeface="+mj-lt"/>
              <a:buAutoNum type="alphaUcPeriod"/>
            </a:pPr>
            <a:r>
              <a:rPr lang="en-US" dirty="0">
                <a:solidFill>
                  <a:srgbClr val="FF0000"/>
                </a:solidFill>
              </a:rPr>
              <a:t>Accompanied by new growth of cartilage and bone at the joint margins (osteophytes)</a:t>
            </a:r>
          </a:p>
          <a:p>
            <a:pPr marL="914400" lvl="1" indent="-457200">
              <a:buFont typeface="+mj-lt"/>
              <a:buAutoNum type="alphaUcPeriod"/>
            </a:pPr>
            <a:r>
              <a:rPr lang="en-US" dirty="0"/>
              <a:t>Cyst formation</a:t>
            </a:r>
          </a:p>
          <a:p>
            <a:pPr marL="914400" lvl="1" indent="-457200">
              <a:buFont typeface="+mj-lt"/>
              <a:buAutoNum type="alphaUcPeriod"/>
            </a:pPr>
            <a:r>
              <a:rPr lang="en-US" dirty="0"/>
              <a:t>Sclerosis in the sub-chondral bone, mild synovitis</a:t>
            </a:r>
          </a:p>
          <a:p>
            <a:pPr marL="914400" lvl="1" indent="-457200">
              <a:buFont typeface="+mj-lt"/>
              <a:buAutoNum type="alphaUcPeriod"/>
            </a:pPr>
            <a:r>
              <a:rPr lang="en-US" dirty="0"/>
              <a:t>Capsular fibrosis.</a:t>
            </a:r>
          </a:p>
          <a:p>
            <a:r>
              <a:rPr lang="en-US" b="1" dirty="0"/>
              <a:t>Epidemiology</a:t>
            </a:r>
          </a:p>
          <a:p>
            <a:pPr lvl="1"/>
            <a:r>
              <a:rPr lang="en-US" dirty="0"/>
              <a:t>Prevalence: most common joint disorder </a:t>
            </a:r>
          </a:p>
          <a:p>
            <a:pPr lvl="1"/>
            <a:r>
              <a:rPr lang="en-US" dirty="0"/>
              <a:t>Incidence: increases with age </a:t>
            </a:r>
          </a:p>
          <a:p>
            <a:pPr lvl="1"/>
            <a:r>
              <a:rPr lang="en-US" dirty="0"/>
              <a:t>Sex: ♀ &gt; ♂, especially in patients older than 50 years </a:t>
            </a:r>
          </a:p>
          <a:p>
            <a:pPr lvl="1"/>
            <a:r>
              <a:rPr lang="en-US" dirty="0"/>
              <a:t>Incidence rates in specific joints: knee &gt; hip &gt; hand</a:t>
            </a:r>
          </a:p>
          <a:p>
            <a:endParaRPr lang="en-US" dirty="0"/>
          </a:p>
        </p:txBody>
      </p:sp>
    </p:spTree>
    <p:extLst>
      <p:ext uri="{BB962C8B-B14F-4D97-AF65-F5344CB8AC3E}">
        <p14:creationId xmlns:p14="http://schemas.microsoft.com/office/powerpoint/2010/main" val="2431017944"/>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2FD95-E9E6-F02E-7879-E68E6CC37E21}"/>
              </a:ext>
            </a:extLst>
          </p:cNvPr>
          <p:cNvSpPr>
            <a:spLocks noGrp="1"/>
          </p:cNvSpPr>
          <p:nvPr>
            <p:ph type="title"/>
          </p:nvPr>
        </p:nvSpPr>
        <p:spPr/>
        <p:txBody>
          <a:bodyPr/>
          <a:lstStyle/>
          <a:p>
            <a:r>
              <a:rPr lang="en-US" dirty="0"/>
              <a:t>Osteoarthritis</a:t>
            </a:r>
          </a:p>
        </p:txBody>
      </p:sp>
      <p:sp>
        <p:nvSpPr>
          <p:cNvPr id="3" name="Content Placeholder 2">
            <a:extLst>
              <a:ext uri="{FF2B5EF4-FFF2-40B4-BE49-F238E27FC236}">
                <a16:creationId xmlns:a16="http://schemas.microsoft.com/office/drawing/2014/main" id="{4E65EFBC-DFED-EAB7-CBAF-75ACB9357157}"/>
              </a:ext>
            </a:extLst>
          </p:cNvPr>
          <p:cNvSpPr>
            <a:spLocks noGrp="1"/>
          </p:cNvSpPr>
          <p:nvPr>
            <p:ph idx="1"/>
          </p:nvPr>
        </p:nvSpPr>
        <p:spPr/>
        <p:txBody>
          <a:bodyPr>
            <a:normAutofit/>
          </a:bodyPr>
          <a:lstStyle/>
          <a:p>
            <a:r>
              <a:rPr lang="en-US" b="1" dirty="0"/>
              <a:t>Risk factors</a:t>
            </a:r>
          </a:p>
          <a:p>
            <a:pPr lvl="1"/>
            <a:r>
              <a:rPr lang="en-US" dirty="0"/>
              <a:t>Modifiable risk factors</a:t>
            </a:r>
          </a:p>
          <a:p>
            <a:pPr lvl="2"/>
            <a:r>
              <a:rPr lang="en-US" sz="2200" dirty="0"/>
              <a:t>Obesity</a:t>
            </a:r>
          </a:p>
          <a:p>
            <a:pPr lvl="2"/>
            <a:r>
              <a:rPr lang="en-US" sz="2200" dirty="0"/>
              <a:t>Excessive joint loading or overuse (mechanical stress)</a:t>
            </a:r>
          </a:p>
          <a:p>
            <a:pPr lvl="1"/>
            <a:r>
              <a:rPr lang="en-US" dirty="0"/>
              <a:t>Nonmodifiable risk factors</a:t>
            </a:r>
          </a:p>
          <a:p>
            <a:pPr lvl="2"/>
            <a:r>
              <a:rPr lang="en-US" sz="2200" dirty="0"/>
              <a:t>Age (&gt; 55 years)</a:t>
            </a:r>
          </a:p>
          <a:p>
            <a:pPr lvl="2"/>
            <a:r>
              <a:rPr lang="en-US" sz="2200" dirty="0"/>
              <a:t>Family history</a:t>
            </a:r>
          </a:p>
          <a:p>
            <a:pPr lvl="2"/>
            <a:r>
              <a:rPr lang="en-US" sz="2200" dirty="0"/>
              <a:t>History of joint injury or trauma</a:t>
            </a:r>
          </a:p>
          <a:p>
            <a:pPr lvl="2"/>
            <a:r>
              <a:rPr lang="en-US" sz="2200" dirty="0"/>
              <a:t>Anatomic factors causing asymmetrical joint stress</a:t>
            </a:r>
          </a:p>
          <a:p>
            <a:pPr lvl="2"/>
            <a:r>
              <a:rPr lang="en-US" sz="2200" dirty="0"/>
              <a:t>Hemophilic hemarthroses and deposition diseases that stiffen cartilage</a:t>
            </a:r>
          </a:p>
          <a:p>
            <a:pPr lvl="2"/>
            <a:r>
              <a:rPr lang="en-US" sz="2200" dirty="0"/>
              <a:t>Sex</a:t>
            </a:r>
          </a:p>
        </p:txBody>
      </p:sp>
    </p:spTree>
    <p:extLst>
      <p:ext uri="{BB962C8B-B14F-4D97-AF65-F5344CB8AC3E}">
        <p14:creationId xmlns:p14="http://schemas.microsoft.com/office/powerpoint/2010/main" val="3268885490"/>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78B1A-EE35-1A6E-F3E8-5FA25B244776}"/>
              </a:ext>
            </a:extLst>
          </p:cNvPr>
          <p:cNvSpPr>
            <a:spLocks noGrp="1"/>
          </p:cNvSpPr>
          <p:nvPr>
            <p:ph type="title"/>
          </p:nvPr>
        </p:nvSpPr>
        <p:spPr/>
        <p:txBody>
          <a:bodyPr/>
          <a:lstStyle/>
          <a:p>
            <a:r>
              <a:rPr lang="en-US" dirty="0"/>
              <a:t>Osteoarthritis</a:t>
            </a:r>
          </a:p>
        </p:txBody>
      </p:sp>
      <p:sp>
        <p:nvSpPr>
          <p:cNvPr id="3" name="Content Placeholder 2">
            <a:extLst>
              <a:ext uri="{FF2B5EF4-FFF2-40B4-BE49-F238E27FC236}">
                <a16:creationId xmlns:a16="http://schemas.microsoft.com/office/drawing/2014/main" id="{A9AAAD0A-E010-AA1B-85F5-B99D41E36320}"/>
              </a:ext>
            </a:extLst>
          </p:cNvPr>
          <p:cNvSpPr>
            <a:spLocks noGrp="1"/>
          </p:cNvSpPr>
          <p:nvPr>
            <p:ph idx="1"/>
          </p:nvPr>
        </p:nvSpPr>
        <p:spPr/>
        <p:txBody>
          <a:bodyPr>
            <a:normAutofit/>
          </a:bodyPr>
          <a:lstStyle/>
          <a:p>
            <a:r>
              <a:rPr lang="en-US" b="1" dirty="0"/>
              <a:t>Classification</a:t>
            </a:r>
          </a:p>
          <a:p>
            <a:pPr lvl="1"/>
            <a:r>
              <a:rPr lang="en-US" dirty="0"/>
              <a:t>Idiopathic (Primary) OA</a:t>
            </a:r>
          </a:p>
          <a:p>
            <a:pPr lvl="2"/>
            <a:r>
              <a:rPr lang="en-US" sz="2200" dirty="0"/>
              <a:t>No identifiable underlying cause</a:t>
            </a:r>
          </a:p>
          <a:p>
            <a:pPr lvl="1"/>
            <a:r>
              <a:rPr lang="en-US" dirty="0"/>
              <a:t>Secondary OA</a:t>
            </a:r>
          </a:p>
          <a:p>
            <a:r>
              <a:rPr lang="en-US" b="1" dirty="0"/>
              <a:t>Pathophysiology</a:t>
            </a:r>
          </a:p>
          <a:p>
            <a:pPr lvl="1"/>
            <a:r>
              <a:rPr lang="en-US" dirty="0"/>
              <a:t>Chronic mechanical stress on the joints and age-related decrease in proteoglycans → cartilage loses elasticity and becomes friable → degeneration and inflammation of cartilage → joint space narrowing and thickening and sclerosis of the subchondral bone</a:t>
            </a:r>
          </a:p>
          <a:p>
            <a:r>
              <a:rPr lang="en-US" b="1" dirty="0"/>
              <a:t>Clinical features</a:t>
            </a:r>
          </a:p>
          <a:p>
            <a:pPr lvl="1"/>
            <a:r>
              <a:rPr lang="en-US" b="1" dirty="0"/>
              <a:t>Symptoms: </a:t>
            </a:r>
            <a:r>
              <a:rPr lang="en-US" dirty="0">
                <a:solidFill>
                  <a:srgbClr val="FF0000"/>
                </a:solidFill>
              </a:rPr>
              <a:t>Pain</a:t>
            </a:r>
            <a:r>
              <a:rPr lang="en-US" dirty="0"/>
              <a:t>, Deformity, Stiffness, swelling </a:t>
            </a:r>
          </a:p>
          <a:p>
            <a:pPr lvl="1"/>
            <a:r>
              <a:rPr lang="en-US" b="1" dirty="0"/>
              <a:t>Signs</a:t>
            </a:r>
            <a:r>
              <a:rPr lang="en-US" dirty="0"/>
              <a:t>: Tenderness, Swelling, Muscle wasting, Deformity, Crepitus</a:t>
            </a:r>
          </a:p>
        </p:txBody>
      </p:sp>
    </p:spTree>
    <p:extLst>
      <p:ext uri="{BB962C8B-B14F-4D97-AF65-F5344CB8AC3E}">
        <p14:creationId xmlns:p14="http://schemas.microsoft.com/office/powerpoint/2010/main" val="2614407805"/>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36E48-7E5C-E432-48A3-154F5D637A9E}"/>
              </a:ext>
            </a:extLst>
          </p:cNvPr>
          <p:cNvSpPr>
            <a:spLocks noGrp="1"/>
          </p:cNvSpPr>
          <p:nvPr>
            <p:ph type="title"/>
          </p:nvPr>
        </p:nvSpPr>
        <p:spPr/>
        <p:txBody>
          <a:bodyPr/>
          <a:lstStyle/>
          <a:p>
            <a:r>
              <a:rPr lang="en-US" dirty="0"/>
              <a:t>Imaging</a:t>
            </a:r>
          </a:p>
        </p:txBody>
      </p:sp>
      <p:sp>
        <p:nvSpPr>
          <p:cNvPr id="3" name="Content Placeholder 2">
            <a:extLst>
              <a:ext uri="{FF2B5EF4-FFF2-40B4-BE49-F238E27FC236}">
                <a16:creationId xmlns:a16="http://schemas.microsoft.com/office/drawing/2014/main" id="{192354ED-486A-6BAF-CCC5-44059E097FC9}"/>
              </a:ext>
            </a:extLst>
          </p:cNvPr>
          <p:cNvSpPr>
            <a:spLocks noGrp="1"/>
          </p:cNvSpPr>
          <p:nvPr>
            <p:ph idx="1"/>
          </p:nvPr>
        </p:nvSpPr>
        <p:spPr/>
        <p:txBody>
          <a:bodyPr>
            <a:normAutofit/>
          </a:bodyPr>
          <a:lstStyle/>
          <a:p>
            <a:r>
              <a:rPr lang="en-US" sz="2400" dirty="0"/>
              <a:t>The presence of at least one of the radiological signs of osteoarthritis, in addition to typical clinical features, supports the diagnosis of osteoarthritis.</a:t>
            </a:r>
          </a:p>
          <a:p>
            <a:r>
              <a:rPr lang="en-US" b="1" dirty="0">
                <a:solidFill>
                  <a:srgbClr val="FF0000"/>
                </a:solidFill>
              </a:rPr>
              <a:t>Radiological signs of osteoarthritis</a:t>
            </a:r>
          </a:p>
          <a:p>
            <a:pPr lvl="1"/>
            <a:r>
              <a:rPr lang="en-US" dirty="0">
                <a:solidFill>
                  <a:srgbClr val="FF0000"/>
                </a:solidFill>
              </a:rPr>
              <a:t>Irregular joint space narrowing </a:t>
            </a:r>
          </a:p>
          <a:p>
            <a:pPr lvl="1"/>
            <a:r>
              <a:rPr lang="en-US" dirty="0">
                <a:solidFill>
                  <a:srgbClr val="FF0000"/>
                </a:solidFill>
              </a:rPr>
              <a:t>Subchondral sclerosis: a dense area of bone (visible on x-ray) just below the cartilage zone of a joint that forms as a result of a compressive load on the joint </a:t>
            </a:r>
          </a:p>
          <a:p>
            <a:pPr lvl="1"/>
            <a:r>
              <a:rPr lang="en-US" dirty="0">
                <a:solidFill>
                  <a:srgbClr val="FF0000"/>
                </a:solidFill>
              </a:rPr>
              <a:t>Osteophytes (bone spurs): spurs or densifications that develop on the edges of the joint, increasing its surface area </a:t>
            </a:r>
          </a:p>
          <a:p>
            <a:pPr lvl="1"/>
            <a:r>
              <a:rPr lang="en-US" dirty="0">
                <a:solidFill>
                  <a:srgbClr val="FF0000"/>
                </a:solidFill>
              </a:rPr>
              <a:t>Subchondral cyst: a fluid-filled cyst that develops on the surface of a joint due to local bone necrosis induced by the joint stress caused by osteoarthritis</a:t>
            </a:r>
          </a:p>
        </p:txBody>
      </p:sp>
    </p:spTree>
    <p:extLst>
      <p:ext uri="{BB962C8B-B14F-4D97-AF65-F5344CB8AC3E}">
        <p14:creationId xmlns:p14="http://schemas.microsoft.com/office/powerpoint/2010/main" val="2014832970"/>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B4238-199D-9BF4-627B-104C47380F5F}"/>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7875FD0C-33BB-F992-EED7-6C4A1F4FADEA}"/>
              </a:ext>
            </a:extLst>
          </p:cNvPr>
          <p:cNvSpPr>
            <a:spLocks noGrp="1"/>
          </p:cNvSpPr>
          <p:nvPr>
            <p:ph idx="1"/>
          </p:nvPr>
        </p:nvSpPr>
        <p:spPr>
          <a:xfrm>
            <a:off x="838200" y="1268082"/>
            <a:ext cx="10515600" cy="5029200"/>
          </a:xfrm>
        </p:spPr>
        <p:txBody>
          <a:bodyPr>
            <a:normAutofit/>
          </a:bodyPr>
          <a:lstStyle/>
          <a:p>
            <a:pPr marL="0" indent="0" algn="ctr">
              <a:buNone/>
            </a:pPr>
            <a:r>
              <a:rPr lang="en-US" dirty="0"/>
              <a:t>Follow a stepwise approach to treatment: </a:t>
            </a:r>
          </a:p>
          <a:p>
            <a:r>
              <a:rPr lang="en-US" sz="2600" dirty="0"/>
              <a:t>Start with nonpharmacological management, followed by pharmacological and/or surgical treatment if needed.</a:t>
            </a:r>
          </a:p>
          <a:p>
            <a:pPr lvl="1"/>
            <a:r>
              <a:rPr lang="en-US" dirty="0">
                <a:solidFill>
                  <a:srgbClr val="FF0000"/>
                </a:solidFill>
              </a:rPr>
              <a:t>Nonpharmacological</a:t>
            </a:r>
            <a:r>
              <a:rPr lang="en-US" dirty="0"/>
              <a:t> management: e.g., </a:t>
            </a:r>
            <a:r>
              <a:rPr lang="en-US" dirty="0">
                <a:solidFill>
                  <a:srgbClr val="FF0000"/>
                </a:solidFill>
              </a:rPr>
              <a:t>exercise</a:t>
            </a:r>
            <a:r>
              <a:rPr lang="en-US" dirty="0"/>
              <a:t> and </a:t>
            </a:r>
            <a:r>
              <a:rPr lang="en-US" dirty="0">
                <a:solidFill>
                  <a:srgbClr val="FF0000"/>
                </a:solidFill>
              </a:rPr>
              <a:t>weight loss</a:t>
            </a:r>
          </a:p>
          <a:p>
            <a:pPr lvl="1"/>
            <a:r>
              <a:rPr lang="en-US" dirty="0">
                <a:solidFill>
                  <a:srgbClr val="FF0000"/>
                </a:solidFill>
              </a:rPr>
              <a:t>Pharmacotherapy</a:t>
            </a:r>
          </a:p>
          <a:p>
            <a:pPr lvl="2"/>
            <a:r>
              <a:rPr lang="en-US" sz="2400" dirty="0"/>
              <a:t>First line: e.g., topical or oral </a:t>
            </a:r>
            <a:r>
              <a:rPr lang="en-US" sz="2400" dirty="0">
                <a:solidFill>
                  <a:srgbClr val="FF0000"/>
                </a:solidFill>
              </a:rPr>
              <a:t>NSAIDs</a:t>
            </a:r>
          </a:p>
          <a:p>
            <a:pPr lvl="2"/>
            <a:r>
              <a:rPr lang="en-US" sz="2400" dirty="0"/>
              <a:t>Second line: e.g., acetaminophen or intraarticular glucocorticoid injections</a:t>
            </a:r>
          </a:p>
          <a:p>
            <a:pPr lvl="1"/>
            <a:r>
              <a:rPr lang="en-US" dirty="0"/>
              <a:t>Surgical management: e.g., complete or partial joint replacement (arthroplasty) using an endoprosthesis</a:t>
            </a:r>
          </a:p>
          <a:p>
            <a:r>
              <a:rPr lang="en-US" sz="2600" dirty="0"/>
              <a:t>Individualize treatment based on patient preferences, comorbidities, treatment goals, and available resources.</a:t>
            </a:r>
          </a:p>
          <a:p>
            <a:r>
              <a:rPr lang="en-US" sz="2600" dirty="0"/>
              <a:t>Consider referral to physical therapy or occupational therapy.</a:t>
            </a:r>
          </a:p>
        </p:txBody>
      </p:sp>
    </p:spTree>
    <p:extLst>
      <p:ext uri="{BB962C8B-B14F-4D97-AF65-F5344CB8AC3E}">
        <p14:creationId xmlns:p14="http://schemas.microsoft.com/office/powerpoint/2010/main" val="795901405"/>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4E0B5-2999-28E0-502D-3F2F06E3A7BD}"/>
              </a:ext>
            </a:extLst>
          </p:cNvPr>
          <p:cNvSpPr>
            <a:spLocks noGrp="1"/>
          </p:cNvSpPr>
          <p:nvPr>
            <p:ph type="title"/>
          </p:nvPr>
        </p:nvSpPr>
        <p:spPr/>
        <p:txBody>
          <a:bodyPr/>
          <a:lstStyle/>
          <a:p>
            <a:r>
              <a:rPr lang="en-US" dirty="0"/>
              <a:t>Surgical management</a:t>
            </a:r>
          </a:p>
        </p:txBody>
      </p:sp>
      <p:sp>
        <p:nvSpPr>
          <p:cNvPr id="3" name="Content Placeholder 2">
            <a:extLst>
              <a:ext uri="{FF2B5EF4-FFF2-40B4-BE49-F238E27FC236}">
                <a16:creationId xmlns:a16="http://schemas.microsoft.com/office/drawing/2014/main" id="{ECF00C2E-7B1E-8B08-609A-D84A3242E414}"/>
              </a:ext>
            </a:extLst>
          </p:cNvPr>
          <p:cNvSpPr>
            <a:spLocks noGrp="1"/>
          </p:cNvSpPr>
          <p:nvPr>
            <p:ph idx="1"/>
          </p:nvPr>
        </p:nvSpPr>
        <p:spPr>
          <a:xfrm>
            <a:off x="838200" y="1268082"/>
            <a:ext cx="10515600" cy="5212080"/>
          </a:xfrm>
        </p:spPr>
        <p:txBody>
          <a:bodyPr>
            <a:normAutofit fontScale="85000" lnSpcReduction="10000"/>
          </a:bodyPr>
          <a:lstStyle/>
          <a:p>
            <a:r>
              <a:rPr lang="en-US" b="1" dirty="0"/>
              <a:t>Arthroscopy</a:t>
            </a:r>
          </a:p>
          <a:p>
            <a:pPr lvl="1"/>
            <a:r>
              <a:rPr lang="en-US" b="1" dirty="0"/>
              <a:t>Indications</a:t>
            </a:r>
            <a:r>
              <a:rPr lang="en-US" dirty="0"/>
              <a:t>: patients with meniscus or cartilage damage, or </a:t>
            </a:r>
            <a:r>
              <a:rPr lang="en-US" dirty="0" err="1"/>
              <a:t>femoroacetabular</a:t>
            </a:r>
            <a:r>
              <a:rPr lang="en-US" dirty="0"/>
              <a:t> impingement</a:t>
            </a:r>
          </a:p>
          <a:p>
            <a:pPr lvl="1"/>
            <a:r>
              <a:rPr lang="en-US" b="1" dirty="0"/>
              <a:t>Procedures</a:t>
            </a:r>
            <a:r>
              <a:rPr lang="en-US" dirty="0"/>
              <a:t>: debridement and lavage</a:t>
            </a:r>
          </a:p>
          <a:p>
            <a:r>
              <a:rPr lang="en-US" b="1" dirty="0"/>
              <a:t>Osteotomy</a:t>
            </a:r>
            <a:r>
              <a:rPr lang="en-US" dirty="0"/>
              <a:t>: </a:t>
            </a:r>
          </a:p>
          <a:p>
            <a:pPr lvl="1"/>
            <a:r>
              <a:rPr lang="en-US" dirty="0"/>
              <a:t>Realigns joints to relieve pain and potentially delay disease progression </a:t>
            </a:r>
          </a:p>
          <a:p>
            <a:pPr lvl="1"/>
            <a:r>
              <a:rPr lang="en-US" b="1" dirty="0"/>
              <a:t>Indication</a:t>
            </a:r>
            <a:r>
              <a:rPr lang="en-US" dirty="0"/>
              <a:t>: young patients (typically ≤ 60 years of age) with single compartment arthritis</a:t>
            </a:r>
          </a:p>
          <a:p>
            <a:pPr lvl="1"/>
            <a:r>
              <a:rPr lang="en-US" b="1" dirty="0"/>
              <a:t>Procedures</a:t>
            </a:r>
            <a:r>
              <a:rPr lang="en-US" dirty="0"/>
              <a:t>: tibial osteotomy for varus alignment; femoral osteotomy for valgus deformity</a:t>
            </a:r>
          </a:p>
          <a:p>
            <a:r>
              <a:rPr lang="en-US" b="1" dirty="0"/>
              <a:t>Arthrodesis</a:t>
            </a:r>
          </a:p>
          <a:p>
            <a:pPr lvl="1"/>
            <a:r>
              <a:rPr lang="en-US" b="1" dirty="0"/>
              <a:t>Indication</a:t>
            </a:r>
            <a:r>
              <a:rPr lang="en-US" dirty="0"/>
              <a:t>: patients with advanced, therapy-resistant osteoarthritis of the wrist and/or ankle </a:t>
            </a:r>
          </a:p>
          <a:p>
            <a:pPr lvl="1"/>
            <a:r>
              <a:rPr lang="en-US" b="1" dirty="0"/>
              <a:t>Procedure</a:t>
            </a:r>
            <a:r>
              <a:rPr lang="en-US" dirty="0"/>
              <a:t>: surgical fusion of the two bones that form the joint in a functional position; can be performed arthroscopically</a:t>
            </a:r>
          </a:p>
          <a:p>
            <a:r>
              <a:rPr lang="en-US" b="1" dirty="0"/>
              <a:t>Arthroplasty</a:t>
            </a:r>
          </a:p>
          <a:p>
            <a:pPr lvl="1"/>
            <a:r>
              <a:rPr lang="en-US" b="1" dirty="0"/>
              <a:t>Indication</a:t>
            </a:r>
            <a:r>
              <a:rPr lang="en-US" dirty="0"/>
              <a:t>: patients who have experienced inadequate relief using conservative measures </a:t>
            </a:r>
          </a:p>
          <a:p>
            <a:pPr lvl="1"/>
            <a:r>
              <a:rPr lang="en-US" b="1" dirty="0"/>
              <a:t>Procedure</a:t>
            </a:r>
            <a:r>
              <a:rPr lang="en-US" dirty="0"/>
              <a:t>: complete or partial replacement of a joint using an endoprosthesis</a:t>
            </a:r>
          </a:p>
          <a:p>
            <a:pPr lvl="1"/>
            <a:r>
              <a:rPr lang="en-US" b="1" dirty="0"/>
              <a:t>Risks</a:t>
            </a:r>
            <a:r>
              <a:rPr lang="en-US" dirty="0"/>
              <a:t>: infection, blood clot (e.g., deep vein thrombosis, pulmonary embolism), dislocation, implant failure</a:t>
            </a:r>
          </a:p>
        </p:txBody>
      </p:sp>
    </p:spTree>
    <p:extLst>
      <p:ext uri="{BB962C8B-B14F-4D97-AF65-F5344CB8AC3E}">
        <p14:creationId xmlns:p14="http://schemas.microsoft.com/office/powerpoint/2010/main" val="680516657"/>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2B82B-4B4B-5EDB-08B4-6CBD9D3CB29C}"/>
              </a:ext>
            </a:extLst>
          </p:cNvPr>
          <p:cNvSpPr>
            <a:spLocks noGrp="1"/>
          </p:cNvSpPr>
          <p:nvPr>
            <p:ph type="title"/>
          </p:nvPr>
        </p:nvSpPr>
        <p:spPr/>
        <p:txBody>
          <a:bodyPr/>
          <a:lstStyle/>
          <a:p>
            <a:r>
              <a:rPr lang="en-US" sz="4400" dirty="0"/>
              <a:t>Osteoarthritis</a:t>
            </a:r>
            <a:endParaRPr lang="en-US" dirty="0"/>
          </a:p>
        </p:txBody>
      </p:sp>
      <p:sp>
        <p:nvSpPr>
          <p:cNvPr id="4" name="Content Placeholder 3">
            <a:extLst>
              <a:ext uri="{FF2B5EF4-FFF2-40B4-BE49-F238E27FC236}">
                <a16:creationId xmlns:a16="http://schemas.microsoft.com/office/drawing/2014/main" id="{ACB5753D-EE06-52E1-6D24-7D6FA45FC280}"/>
              </a:ext>
            </a:extLst>
          </p:cNvPr>
          <p:cNvSpPr>
            <a:spLocks noGrp="1"/>
          </p:cNvSpPr>
          <p:nvPr>
            <p:ph idx="1"/>
          </p:nvPr>
        </p:nvSpPr>
        <p:spPr/>
        <p:txBody>
          <a:bodyPr/>
          <a:lstStyle/>
          <a:p>
            <a:r>
              <a:rPr lang="en-US" b="1" dirty="0"/>
              <a:t>What is your DDx ?  </a:t>
            </a:r>
          </a:p>
          <a:p>
            <a:pPr lvl="1"/>
            <a:r>
              <a:rPr lang="en-US" dirty="0"/>
              <a:t>Osteoarthritis</a:t>
            </a:r>
          </a:p>
          <a:p>
            <a:r>
              <a:rPr lang="en-US" b="1" dirty="0"/>
              <a:t>Mention 4 findings ?</a:t>
            </a:r>
          </a:p>
          <a:p>
            <a:pPr marL="914400" lvl="1" indent="-457200">
              <a:buFont typeface="+mj-lt"/>
              <a:buAutoNum type="arabicPeriod"/>
            </a:pPr>
            <a:r>
              <a:rPr lang="en-US" dirty="0"/>
              <a:t>Loss of joint space</a:t>
            </a:r>
          </a:p>
          <a:p>
            <a:pPr marL="914400" lvl="1" indent="-457200">
              <a:buFont typeface="+mj-lt"/>
              <a:buAutoNum type="arabicPeriod"/>
            </a:pPr>
            <a:r>
              <a:rPr lang="en-US" dirty="0"/>
              <a:t>Osteophyte</a:t>
            </a:r>
          </a:p>
          <a:p>
            <a:pPr marL="914400" lvl="1" indent="-457200">
              <a:buFont typeface="+mj-lt"/>
              <a:buAutoNum type="arabicPeriod"/>
            </a:pPr>
            <a:r>
              <a:rPr lang="en-US" dirty="0"/>
              <a:t>Subchondral sclerosis</a:t>
            </a:r>
          </a:p>
          <a:p>
            <a:pPr marL="914400" lvl="1" indent="-457200">
              <a:buFont typeface="+mj-lt"/>
              <a:buAutoNum type="arabicPeriod"/>
            </a:pPr>
            <a:r>
              <a:rPr lang="en-US" dirty="0"/>
              <a:t>Subchondral cyst</a:t>
            </a:r>
          </a:p>
          <a:p>
            <a:pPr marL="914400" lvl="1" indent="-457200">
              <a:buFont typeface="+mj-lt"/>
              <a:buAutoNum type="arabicPeriod"/>
            </a:pPr>
            <a:r>
              <a:rPr lang="en-US" dirty="0"/>
              <a:t>Bone fusion</a:t>
            </a:r>
          </a:p>
          <a:p>
            <a:endParaRPr lang="en-US" dirty="0"/>
          </a:p>
        </p:txBody>
      </p:sp>
      <p:pic>
        <p:nvPicPr>
          <p:cNvPr id="8" name="object 3">
            <a:extLst>
              <a:ext uri="{FF2B5EF4-FFF2-40B4-BE49-F238E27FC236}">
                <a16:creationId xmlns:a16="http://schemas.microsoft.com/office/drawing/2014/main" id="{83910F4D-0862-35F4-FE51-24075E0CAC99}"/>
              </a:ext>
            </a:extLst>
          </p:cNvPr>
          <p:cNvPicPr>
            <a:picLocks noGrp="1"/>
          </p:cNvPicPr>
          <p:nvPr>
            <p:ph sz="half" idx="2"/>
          </p:nvPr>
        </p:nvPicPr>
        <p:blipFill rotWithShape="1">
          <a:blip r:embed="rId2" cstate="print"/>
          <a:srcRect l="13891" r="6963"/>
          <a:stretch/>
        </p:blipFill>
        <p:spPr>
          <a:xfrm>
            <a:off x="5731085" y="1305025"/>
            <a:ext cx="5622716" cy="343492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83ECA7DA-6E47-F4D8-55F6-AE6ED10351CF}"/>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497797310"/>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C4A69-2A89-3D81-BC54-4C8F5FC2005A}"/>
              </a:ext>
            </a:extLst>
          </p:cNvPr>
          <p:cNvSpPr>
            <a:spLocks noGrp="1"/>
          </p:cNvSpPr>
          <p:nvPr>
            <p:ph type="title"/>
          </p:nvPr>
        </p:nvSpPr>
        <p:spPr/>
        <p:txBody>
          <a:bodyPr>
            <a:noAutofit/>
          </a:bodyPr>
          <a:lstStyle/>
          <a:p>
            <a:r>
              <a:rPr lang="en-US" sz="3600" dirty="0"/>
              <a:t>65 Y/O patient with osteoarthritis, the chief complain is</a:t>
            </a:r>
          </a:p>
        </p:txBody>
      </p:sp>
      <p:sp>
        <p:nvSpPr>
          <p:cNvPr id="3" name="Content Placeholder 2">
            <a:extLst>
              <a:ext uri="{FF2B5EF4-FFF2-40B4-BE49-F238E27FC236}">
                <a16:creationId xmlns:a16="http://schemas.microsoft.com/office/drawing/2014/main" id="{C0037334-81EF-21A2-09F1-591B8B09341D}"/>
              </a:ext>
            </a:extLst>
          </p:cNvPr>
          <p:cNvSpPr>
            <a:spLocks noGrp="1"/>
          </p:cNvSpPr>
          <p:nvPr>
            <p:ph idx="1"/>
          </p:nvPr>
        </p:nvSpPr>
        <p:spPr/>
        <p:txBody>
          <a:bodyPr>
            <a:normAutofit/>
          </a:bodyPr>
          <a:lstStyle/>
          <a:p>
            <a:pPr marL="514350" indent="-514350">
              <a:buFont typeface="+mj-lt"/>
              <a:buAutoNum type="alphaLcPeriod"/>
            </a:pPr>
            <a:r>
              <a:rPr lang="en-US" sz="3200" dirty="0"/>
              <a:t>Deformity </a:t>
            </a:r>
          </a:p>
          <a:p>
            <a:pPr marL="514350" indent="-514350">
              <a:buFont typeface="+mj-lt"/>
              <a:buAutoNum type="alphaLcPeriod"/>
            </a:pPr>
            <a:r>
              <a:rPr lang="en-US" sz="3200" dirty="0"/>
              <a:t>Loss of joint movement </a:t>
            </a:r>
          </a:p>
          <a:p>
            <a:pPr marL="514350" indent="-514350">
              <a:buFont typeface="+mj-lt"/>
              <a:buAutoNum type="alphaLcPeriod"/>
            </a:pPr>
            <a:r>
              <a:rPr lang="en-US" sz="3200" dirty="0">
                <a:solidFill>
                  <a:srgbClr val="FF0000"/>
                </a:solidFill>
              </a:rPr>
              <a:t>Mechanical pain </a:t>
            </a:r>
          </a:p>
          <a:p>
            <a:pPr marL="514350" indent="-514350">
              <a:buFont typeface="+mj-lt"/>
              <a:buAutoNum type="alphaLcPeriod"/>
            </a:pPr>
            <a:r>
              <a:rPr lang="en-US" sz="3200" dirty="0">
                <a:solidFill>
                  <a:srgbClr val="002060"/>
                </a:solidFill>
              </a:rPr>
              <a:t>Muscle wasting</a:t>
            </a:r>
          </a:p>
          <a:p>
            <a:pPr marL="514350" indent="-514350">
              <a:buFont typeface="+mj-lt"/>
              <a:buAutoNum type="alphaLcPeriod"/>
            </a:pPr>
            <a:r>
              <a:rPr lang="en-US" sz="3200" dirty="0">
                <a:solidFill>
                  <a:srgbClr val="002060"/>
                </a:solidFill>
              </a:rPr>
              <a:t>Swelling</a:t>
            </a:r>
          </a:p>
        </p:txBody>
      </p:sp>
      <p:sp>
        <p:nvSpPr>
          <p:cNvPr id="5" name="TextBox 4">
            <a:extLst>
              <a:ext uri="{FF2B5EF4-FFF2-40B4-BE49-F238E27FC236}">
                <a16:creationId xmlns:a16="http://schemas.microsoft.com/office/drawing/2014/main" id="{E3439482-A314-B91E-D2E0-0F5870BA81C0}"/>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4" name="TextBox 3">
            <a:extLst>
              <a:ext uri="{FF2B5EF4-FFF2-40B4-BE49-F238E27FC236}">
                <a16:creationId xmlns:a16="http://schemas.microsoft.com/office/drawing/2014/main" id="{DCFC567C-DF97-80E0-400D-2F0EA5C60A29}"/>
              </a:ext>
            </a:extLst>
          </p:cNvPr>
          <p:cNvSpPr txBox="1"/>
          <p:nvPr/>
        </p:nvSpPr>
        <p:spPr>
          <a:xfrm>
            <a:off x="9590697" y="2897"/>
            <a:ext cx="1486304" cy="369332"/>
          </a:xfrm>
          <a:prstGeom prst="rect">
            <a:avLst/>
          </a:prstGeom>
          <a:noFill/>
          <a:ln>
            <a:solidFill>
              <a:srgbClr val="002060"/>
            </a:solidFill>
          </a:ln>
        </p:spPr>
        <p:txBody>
          <a:bodyPr wrap="none" rtlCol="0">
            <a:spAutoFit/>
          </a:bodyPr>
          <a:lstStyle/>
          <a:p>
            <a:r>
              <a:rPr lang="ar-JO" b="1" dirty="0">
                <a:solidFill>
                  <a:srgbClr val="002060"/>
                </a:solidFill>
              </a:rPr>
              <a:t>خيارات من عندي</a:t>
            </a:r>
            <a:endParaRPr lang="en-US" b="1" dirty="0">
              <a:solidFill>
                <a:srgbClr val="002060"/>
              </a:solidFill>
            </a:endParaRPr>
          </a:p>
        </p:txBody>
      </p:sp>
      <p:pic>
        <p:nvPicPr>
          <p:cNvPr id="7" name="object 3">
            <a:extLst>
              <a:ext uri="{FF2B5EF4-FFF2-40B4-BE49-F238E27FC236}">
                <a16:creationId xmlns:a16="http://schemas.microsoft.com/office/drawing/2014/main" id="{2243F312-03E9-6EFE-B0B5-62F2504033FC}"/>
              </a:ext>
            </a:extLst>
          </p:cNvPr>
          <p:cNvPicPr>
            <a:picLocks/>
          </p:cNvPicPr>
          <p:nvPr/>
        </p:nvPicPr>
        <p:blipFill rotWithShape="1">
          <a:blip r:embed="rId2" cstate="print"/>
          <a:srcRect l="1276" t="1359" r="2041" b="3265"/>
          <a:stretch/>
        </p:blipFill>
        <p:spPr>
          <a:xfrm>
            <a:off x="8089641" y="1268082"/>
            <a:ext cx="3264159" cy="43815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42749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57A31-EA94-26B1-12A4-57551310DE03}"/>
              </a:ext>
            </a:extLst>
          </p:cNvPr>
          <p:cNvSpPr>
            <a:spLocks noGrp="1"/>
          </p:cNvSpPr>
          <p:nvPr>
            <p:ph type="title"/>
          </p:nvPr>
        </p:nvSpPr>
        <p:spPr/>
        <p:txBody>
          <a:bodyPr/>
          <a:lstStyle/>
          <a:p>
            <a:r>
              <a:rPr lang="en-US" sz="4400" spc="-10" dirty="0"/>
              <a:t>Identify</a:t>
            </a:r>
            <a:r>
              <a:rPr lang="en-US" sz="4400" spc="15" dirty="0"/>
              <a:t> </a:t>
            </a:r>
            <a:r>
              <a:rPr lang="en-US" sz="4400" spc="-5" dirty="0"/>
              <a:t>these</a:t>
            </a:r>
            <a:r>
              <a:rPr lang="en-US" sz="4400" spc="5" dirty="0"/>
              <a:t> </a:t>
            </a:r>
            <a:r>
              <a:rPr lang="en-US" sz="4400" spc="-15" dirty="0"/>
              <a:t>tendons</a:t>
            </a:r>
            <a:endParaRPr lang="en-US" dirty="0"/>
          </a:p>
        </p:txBody>
      </p:sp>
      <p:sp>
        <p:nvSpPr>
          <p:cNvPr id="4" name="Content Placeholder 3">
            <a:extLst>
              <a:ext uri="{FF2B5EF4-FFF2-40B4-BE49-F238E27FC236}">
                <a16:creationId xmlns:a16="http://schemas.microsoft.com/office/drawing/2014/main" id="{BCA9387B-314D-DD5E-0CA6-0AFEB848F632}"/>
              </a:ext>
            </a:extLst>
          </p:cNvPr>
          <p:cNvSpPr>
            <a:spLocks noGrp="1"/>
          </p:cNvSpPr>
          <p:nvPr>
            <p:ph idx="1"/>
          </p:nvPr>
        </p:nvSpPr>
        <p:spPr>
          <a:xfrm>
            <a:off x="838199" y="1305026"/>
            <a:ext cx="6766560" cy="3015046"/>
          </a:xfrm>
        </p:spPr>
        <p:txBody>
          <a:bodyPr>
            <a:normAutofit/>
          </a:bodyPr>
          <a:lstStyle/>
          <a:p>
            <a:pPr marL="514350" indent="-514350">
              <a:buFont typeface="+mj-lt"/>
              <a:buAutoNum type="arabicPeriod"/>
            </a:pPr>
            <a:r>
              <a:rPr lang="en-US" sz="3200" dirty="0"/>
              <a:t>Anterior longitudinal ligament</a:t>
            </a:r>
          </a:p>
          <a:p>
            <a:pPr marL="514350" indent="-514350">
              <a:buFont typeface="+mj-lt"/>
              <a:buAutoNum type="arabicPeriod"/>
            </a:pPr>
            <a:r>
              <a:rPr lang="en-US" sz="3200" dirty="0"/>
              <a:t>Supraspinous ligament</a:t>
            </a:r>
          </a:p>
          <a:p>
            <a:pPr marL="514350" indent="-514350">
              <a:buFont typeface="+mj-lt"/>
              <a:buAutoNum type="arabicPeriod"/>
            </a:pPr>
            <a:r>
              <a:rPr lang="en-US" sz="3200" dirty="0"/>
              <a:t>Ligamentum flavum</a:t>
            </a:r>
          </a:p>
        </p:txBody>
      </p:sp>
      <p:pic>
        <p:nvPicPr>
          <p:cNvPr id="5" name="object 3">
            <a:extLst>
              <a:ext uri="{FF2B5EF4-FFF2-40B4-BE49-F238E27FC236}">
                <a16:creationId xmlns:a16="http://schemas.microsoft.com/office/drawing/2014/main" id="{09264BB4-038B-A5DC-F2BA-0B3EA81F35F9}"/>
              </a:ext>
            </a:extLst>
          </p:cNvPr>
          <p:cNvPicPr>
            <a:picLocks noGrp="1"/>
          </p:cNvPicPr>
          <p:nvPr>
            <p:ph sz="half" idx="2"/>
          </p:nvPr>
        </p:nvPicPr>
        <p:blipFill rotWithShape="1">
          <a:blip r:embed="rId2" cstate="print"/>
          <a:srcRect l="19341" r="6444"/>
          <a:stretch/>
        </p:blipFill>
        <p:spPr>
          <a:xfrm>
            <a:off x="7782519" y="1305025"/>
            <a:ext cx="3571282" cy="3015047"/>
          </a:xfrm>
          <a:prstGeom prst="rect">
            <a:avLst/>
          </a:prstGeom>
        </p:spPr>
      </p:pic>
      <p:sp>
        <p:nvSpPr>
          <p:cNvPr id="3" name="TextBox 2">
            <a:extLst>
              <a:ext uri="{FF2B5EF4-FFF2-40B4-BE49-F238E27FC236}">
                <a16:creationId xmlns:a16="http://schemas.microsoft.com/office/drawing/2014/main" id="{1865F2C9-88A1-FB53-AC30-E0F92DBCFAF4}"/>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731384979"/>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AE8EC-40E1-77D6-34FF-33A9656F9019}"/>
              </a:ext>
            </a:extLst>
          </p:cNvPr>
          <p:cNvSpPr>
            <a:spLocks noGrp="1"/>
          </p:cNvSpPr>
          <p:nvPr>
            <p:ph type="title"/>
          </p:nvPr>
        </p:nvSpPr>
        <p:spPr/>
        <p:txBody>
          <a:bodyPr/>
          <a:lstStyle/>
          <a:p>
            <a:r>
              <a:rPr lang="en-US" dirty="0"/>
              <a:t>What is the mechanisms of this feature</a:t>
            </a:r>
          </a:p>
        </p:txBody>
      </p:sp>
      <p:sp>
        <p:nvSpPr>
          <p:cNvPr id="3" name="Content Placeholder 2">
            <a:extLst>
              <a:ext uri="{FF2B5EF4-FFF2-40B4-BE49-F238E27FC236}">
                <a16:creationId xmlns:a16="http://schemas.microsoft.com/office/drawing/2014/main" id="{B0409A2F-7D9E-BEEC-CB90-4562466F42CF}"/>
              </a:ext>
            </a:extLst>
          </p:cNvPr>
          <p:cNvSpPr>
            <a:spLocks noGrp="1"/>
          </p:cNvSpPr>
          <p:nvPr>
            <p:ph idx="1"/>
          </p:nvPr>
        </p:nvSpPr>
        <p:spPr/>
        <p:txBody>
          <a:bodyPr>
            <a:normAutofit/>
          </a:bodyPr>
          <a:lstStyle/>
          <a:p>
            <a:r>
              <a:rPr lang="en-US" b="1" dirty="0"/>
              <a:t>Osteophytes</a:t>
            </a:r>
            <a:r>
              <a:rPr lang="en-US" dirty="0"/>
              <a:t>: Progressive softening and disintegration of articular cartilage</a:t>
            </a:r>
          </a:p>
          <a:p>
            <a:r>
              <a:rPr lang="en-US" b="1" dirty="0">
                <a:solidFill>
                  <a:srgbClr val="FF0000"/>
                </a:solidFill>
              </a:rPr>
              <a:t>Osteophytes</a:t>
            </a:r>
            <a:r>
              <a:rPr lang="en-US" dirty="0">
                <a:solidFill>
                  <a:srgbClr val="FF0000"/>
                </a:solidFill>
              </a:rPr>
              <a:t>: new growth of cartilage and bone at the joint margins </a:t>
            </a:r>
          </a:p>
          <a:p>
            <a:r>
              <a:rPr lang="en-US" b="1" dirty="0"/>
              <a:t>Subchondral cyst formation</a:t>
            </a:r>
            <a:r>
              <a:rPr lang="en-US" dirty="0"/>
              <a:t>: due to increased water permeability of synovial fluid</a:t>
            </a:r>
          </a:p>
          <a:p>
            <a:r>
              <a:rPr lang="en-US" b="1" dirty="0"/>
              <a:t>Sclerosis in the sub-chondral bone</a:t>
            </a:r>
            <a:r>
              <a:rPr lang="en-US" dirty="0"/>
              <a:t>: to lessen the load on bone to avoid fracture</a:t>
            </a:r>
          </a:p>
          <a:p>
            <a:endParaRPr lang="en-US" dirty="0"/>
          </a:p>
        </p:txBody>
      </p:sp>
      <p:sp>
        <p:nvSpPr>
          <p:cNvPr id="4" name="TextBox 3">
            <a:extLst>
              <a:ext uri="{FF2B5EF4-FFF2-40B4-BE49-F238E27FC236}">
                <a16:creationId xmlns:a16="http://schemas.microsoft.com/office/drawing/2014/main" id="{77859119-D636-C570-A3F2-3D6A8532FDFA}"/>
              </a:ext>
            </a:extLst>
          </p:cNvPr>
          <p:cNvSpPr txBox="1"/>
          <p:nvPr/>
        </p:nvSpPr>
        <p:spPr>
          <a:xfrm>
            <a:off x="11143602" y="2897"/>
            <a:ext cx="1039067"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(4)</a:t>
            </a:r>
            <a:endParaRPr lang="en-US" b="1" dirty="0">
              <a:solidFill>
                <a:srgbClr val="FF0000"/>
              </a:solidFill>
            </a:endParaRPr>
          </a:p>
        </p:txBody>
      </p:sp>
      <p:pic>
        <p:nvPicPr>
          <p:cNvPr id="17" name="object 3">
            <a:extLst>
              <a:ext uri="{FF2B5EF4-FFF2-40B4-BE49-F238E27FC236}">
                <a16:creationId xmlns:a16="http://schemas.microsoft.com/office/drawing/2014/main" id="{707EC435-2BFB-0737-8AEF-02F3FFB6CDD4}"/>
              </a:ext>
            </a:extLst>
          </p:cNvPr>
          <p:cNvPicPr>
            <a:picLocks noGrp="1"/>
          </p:cNvPicPr>
          <p:nvPr>
            <p:ph sz="half" idx="2"/>
          </p:nvPr>
        </p:nvPicPr>
        <p:blipFill rotWithShape="1">
          <a:blip r:embed="rId2" cstate="print"/>
          <a:srcRect/>
          <a:stretch/>
        </p:blipFill>
        <p:spPr>
          <a:xfrm>
            <a:off x="8528180" y="1305026"/>
            <a:ext cx="2825620" cy="48719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9831364"/>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AE8EC-40E1-77D6-34FF-33A9656F9019}"/>
              </a:ext>
            </a:extLst>
          </p:cNvPr>
          <p:cNvSpPr>
            <a:spLocks noGrp="1"/>
          </p:cNvSpPr>
          <p:nvPr>
            <p:ph type="title"/>
          </p:nvPr>
        </p:nvSpPr>
        <p:spPr/>
        <p:txBody>
          <a:bodyPr>
            <a:normAutofit/>
          </a:bodyPr>
          <a:lstStyle/>
          <a:p>
            <a:r>
              <a:rPr lang="en-US" dirty="0"/>
              <a:t>What is the pathophysiology of this feature</a:t>
            </a:r>
          </a:p>
        </p:txBody>
      </p:sp>
      <p:sp>
        <p:nvSpPr>
          <p:cNvPr id="3" name="Content Placeholder 2">
            <a:extLst>
              <a:ext uri="{FF2B5EF4-FFF2-40B4-BE49-F238E27FC236}">
                <a16:creationId xmlns:a16="http://schemas.microsoft.com/office/drawing/2014/main" id="{B0409A2F-7D9E-BEEC-CB90-4562466F42CF}"/>
              </a:ext>
            </a:extLst>
          </p:cNvPr>
          <p:cNvSpPr>
            <a:spLocks noGrp="1"/>
          </p:cNvSpPr>
          <p:nvPr>
            <p:ph idx="1"/>
          </p:nvPr>
        </p:nvSpPr>
        <p:spPr/>
        <p:txBody>
          <a:bodyPr>
            <a:normAutofit/>
          </a:bodyPr>
          <a:lstStyle/>
          <a:p>
            <a:r>
              <a:rPr lang="en-US" dirty="0"/>
              <a:t>Progressive softening and disintegration of articular cartilage</a:t>
            </a:r>
          </a:p>
          <a:p>
            <a:r>
              <a:rPr lang="en-US" dirty="0"/>
              <a:t>Due to increased water permeability of synovial fluid</a:t>
            </a:r>
          </a:p>
          <a:p>
            <a:r>
              <a:rPr lang="en-US" dirty="0">
                <a:solidFill>
                  <a:srgbClr val="FF0000"/>
                </a:solidFill>
              </a:rPr>
              <a:t>Increase the surface area </a:t>
            </a:r>
          </a:p>
          <a:p>
            <a:r>
              <a:rPr lang="en-US" dirty="0"/>
              <a:t>Tear in the cartilage</a:t>
            </a:r>
          </a:p>
          <a:p>
            <a:r>
              <a:rPr lang="en-US" dirty="0"/>
              <a:t>Increase water content in cartilage</a:t>
            </a:r>
          </a:p>
          <a:p>
            <a:pPr marL="0" indent="0">
              <a:buNone/>
            </a:pPr>
            <a:endParaRPr lang="en-US" dirty="0">
              <a:solidFill>
                <a:schemeClr val="tx1"/>
              </a:solidFill>
            </a:endParaRPr>
          </a:p>
          <a:p>
            <a:endParaRPr lang="en-US" dirty="0"/>
          </a:p>
        </p:txBody>
      </p:sp>
      <p:pic>
        <p:nvPicPr>
          <p:cNvPr id="17" name="object 3">
            <a:extLst>
              <a:ext uri="{FF2B5EF4-FFF2-40B4-BE49-F238E27FC236}">
                <a16:creationId xmlns:a16="http://schemas.microsoft.com/office/drawing/2014/main" id="{707EC435-2BFB-0737-8AEF-02F3FFB6CDD4}"/>
              </a:ext>
            </a:extLst>
          </p:cNvPr>
          <p:cNvPicPr>
            <a:picLocks noGrp="1"/>
          </p:cNvPicPr>
          <p:nvPr>
            <p:ph sz="half" idx="2"/>
          </p:nvPr>
        </p:nvPicPr>
        <p:blipFill rotWithShape="1">
          <a:blip r:embed="rId2" cstate="print"/>
          <a:srcRect/>
          <a:stretch/>
        </p:blipFill>
        <p:spPr>
          <a:xfrm>
            <a:off x="8528180" y="1305026"/>
            <a:ext cx="2825620" cy="4871937"/>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090C67DE-51FE-69EB-D2C2-2C4C2A3E56D1}"/>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535296144"/>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1D9D31-2E43-9067-8F73-B3E1B557471E}"/>
              </a:ext>
            </a:extLst>
          </p:cNvPr>
          <p:cNvSpPr>
            <a:spLocks noGrp="1"/>
          </p:cNvSpPr>
          <p:nvPr>
            <p:ph type="title"/>
          </p:nvPr>
        </p:nvSpPr>
        <p:spPr/>
        <p:txBody>
          <a:bodyPr>
            <a:normAutofit fontScale="90000"/>
          </a:bodyPr>
          <a:lstStyle/>
          <a:p>
            <a:r>
              <a:rPr lang="en-US" sz="4400" spc="5" dirty="0"/>
              <a:t>In</a:t>
            </a:r>
            <a:r>
              <a:rPr lang="en-US" sz="4400" spc="-40" dirty="0"/>
              <a:t> </a:t>
            </a:r>
            <a:r>
              <a:rPr lang="en-US" sz="4400" spc="-10" dirty="0"/>
              <a:t>osteoarthritis, </a:t>
            </a:r>
            <a:r>
              <a:rPr lang="en-US" sz="4400" spc="-459" dirty="0"/>
              <a:t> </a:t>
            </a:r>
            <a:r>
              <a:rPr lang="en-US" sz="4400" spc="-5" dirty="0"/>
              <a:t>the </a:t>
            </a:r>
            <a:r>
              <a:rPr lang="en-US" sz="4400" spc="-10" dirty="0"/>
              <a:t>pointed </a:t>
            </a:r>
            <a:r>
              <a:rPr lang="en-US" sz="4400" dirty="0"/>
              <a:t>arrow</a:t>
            </a:r>
            <a:r>
              <a:rPr lang="en-US" sz="4400" spc="5" dirty="0"/>
              <a:t> </a:t>
            </a:r>
            <a:r>
              <a:rPr lang="en-US" sz="4400" spc="-5" dirty="0"/>
              <a:t>resembles</a:t>
            </a:r>
            <a:endParaRPr lang="en-US" dirty="0"/>
          </a:p>
        </p:txBody>
      </p:sp>
      <p:sp>
        <p:nvSpPr>
          <p:cNvPr id="8" name="Content Placeholder 7">
            <a:extLst>
              <a:ext uri="{FF2B5EF4-FFF2-40B4-BE49-F238E27FC236}">
                <a16:creationId xmlns:a16="http://schemas.microsoft.com/office/drawing/2014/main" id="{8779A2FA-8DF1-BF61-110D-22F0E9892EF0}"/>
              </a:ext>
            </a:extLst>
          </p:cNvPr>
          <p:cNvSpPr>
            <a:spLocks noGrp="1"/>
          </p:cNvSpPr>
          <p:nvPr>
            <p:ph idx="1"/>
          </p:nvPr>
        </p:nvSpPr>
        <p:spPr>
          <a:xfrm>
            <a:off x="838200" y="1305026"/>
            <a:ext cx="6365033" cy="4871938"/>
          </a:xfrm>
        </p:spPr>
        <p:txBody>
          <a:bodyPr/>
          <a:lstStyle/>
          <a:p>
            <a:r>
              <a:rPr lang="en-US" dirty="0">
                <a:solidFill>
                  <a:srgbClr val="002060"/>
                </a:solidFill>
              </a:rPr>
              <a:t>Sclerosis in the sub-chondral bone</a:t>
            </a:r>
          </a:p>
          <a:p>
            <a:r>
              <a:rPr lang="en-US" dirty="0">
                <a:solidFill>
                  <a:srgbClr val="FF0000"/>
                </a:solidFill>
              </a:rPr>
              <a:t>Subchondral cyst</a:t>
            </a:r>
          </a:p>
          <a:p>
            <a:r>
              <a:rPr lang="en-US" dirty="0">
                <a:solidFill>
                  <a:srgbClr val="002060"/>
                </a:solidFill>
              </a:rPr>
              <a:t>Osteophytes</a:t>
            </a:r>
          </a:p>
          <a:p>
            <a:r>
              <a:rPr lang="en-US" dirty="0">
                <a:solidFill>
                  <a:srgbClr val="002060"/>
                </a:solidFill>
              </a:rPr>
              <a:t>Capsular fibrosis</a:t>
            </a:r>
          </a:p>
        </p:txBody>
      </p:sp>
      <p:sp>
        <p:nvSpPr>
          <p:cNvPr id="4" name="TextBox 3">
            <a:extLst>
              <a:ext uri="{FF2B5EF4-FFF2-40B4-BE49-F238E27FC236}">
                <a16:creationId xmlns:a16="http://schemas.microsoft.com/office/drawing/2014/main" id="{0E2FBF38-5F79-2E5E-7BD9-5CE17A36F494}"/>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10" name="object 9">
            <a:extLst>
              <a:ext uri="{FF2B5EF4-FFF2-40B4-BE49-F238E27FC236}">
                <a16:creationId xmlns:a16="http://schemas.microsoft.com/office/drawing/2014/main" id="{B8B7E81B-FA78-5EED-EEDD-1826652E6702}"/>
              </a:ext>
            </a:extLst>
          </p:cNvPr>
          <p:cNvPicPr>
            <a:picLocks noGrp="1"/>
          </p:cNvPicPr>
          <p:nvPr>
            <p:ph sz="half" idx="2"/>
          </p:nvPr>
        </p:nvPicPr>
        <p:blipFill>
          <a:blip r:embed="rId2" cstate="print"/>
          <a:stretch>
            <a:fillRect/>
          </a:stretch>
        </p:blipFill>
        <p:spPr>
          <a:xfrm>
            <a:off x="7335690" y="1305026"/>
            <a:ext cx="4018110" cy="4105144"/>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25A37BF2-D4AC-B214-69A8-D7A010D48494}"/>
              </a:ext>
            </a:extLst>
          </p:cNvPr>
          <p:cNvSpPr txBox="1"/>
          <p:nvPr/>
        </p:nvSpPr>
        <p:spPr>
          <a:xfrm>
            <a:off x="9534712" y="2897"/>
            <a:ext cx="1582484" cy="369332"/>
          </a:xfrm>
          <a:prstGeom prst="rect">
            <a:avLst/>
          </a:prstGeom>
          <a:noFill/>
          <a:ln>
            <a:solidFill>
              <a:srgbClr val="002060"/>
            </a:solidFill>
          </a:ln>
        </p:spPr>
        <p:txBody>
          <a:bodyPr wrap="none" rtlCol="0">
            <a:spAutoFit/>
          </a:bodyPr>
          <a:lstStyle/>
          <a:p>
            <a:r>
              <a:rPr lang="ar-JO" b="1" dirty="0">
                <a:solidFill>
                  <a:srgbClr val="002060"/>
                </a:solidFill>
              </a:rPr>
              <a:t>الخيارات من عندي</a:t>
            </a:r>
            <a:endParaRPr lang="en-US" b="1" dirty="0">
              <a:solidFill>
                <a:srgbClr val="002060"/>
              </a:solidFill>
            </a:endParaRPr>
          </a:p>
        </p:txBody>
      </p:sp>
    </p:spTree>
    <p:extLst>
      <p:ext uri="{BB962C8B-B14F-4D97-AF65-F5344CB8AC3E}">
        <p14:creationId xmlns:p14="http://schemas.microsoft.com/office/powerpoint/2010/main" val="3373893539"/>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A4DF8-D522-DF0D-704A-8068B81B9209}"/>
              </a:ext>
            </a:extLst>
          </p:cNvPr>
          <p:cNvSpPr>
            <a:spLocks noGrp="1"/>
          </p:cNvSpPr>
          <p:nvPr>
            <p:ph type="title"/>
          </p:nvPr>
        </p:nvSpPr>
        <p:spPr/>
        <p:txBody>
          <a:bodyPr>
            <a:normAutofit fontScale="90000"/>
          </a:bodyPr>
          <a:lstStyle/>
          <a:p>
            <a:r>
              <a:rPr lang="en-US" sz="4400" spc="-15" dirty="0"/>
              <a:t>Pathophysiology</a:t>
            </a:r>
            <a:r>
              <a:rPr lang="en-US" sz="4400" spc="-60" dirty="0"/>
              <a:t> </a:t>
            </a:r>
            <a:r>
              <a:rPr lang="en-US" sz="4400" dirty="0"/>
              <a:t>of</a:t>
            </a:r>
            <a:r>
              <a:rPr lang="en-US" sz="4400" spc="-5" dirty="0"/>
              <a:t> </a:t>
            </a:r>
            <a:r>
              <a:rPr lang="en-US" sz="4400" spc="5" dirty="0"/>
              <a:t>the</a:t>
            </a:r>
            <a:r>
              <a:rPr lang="en-US" sz="4400" spc="-35" dirty="0"/>
              <a:t> defect</a:t>
            </a:r>
            <a:r>
              <a:rPr lang="en-US" sz="4400" spc="45" dirty="0"/>
              <a:t> </a:t>
            </a:r>
            <a:r>
              <a:rPr lang="en-US" sz="4400" spc="-5" dirty="0"/>
              <a:t>seen</a:t>
            </a:r>
            <a:r>
              <a:rPr lang="en-US" sz="4400" spc="-25" dirty="0"/>
              <a:t> </a:t>
            </a:r>
            <a:r>
              <a:rPr lang="en-US" sz="4400" dirty="0"/>
              <a:t>in</a:t>
            </a:r>
            <a:r>
              <a:rPr lang="en-US" sz="4400" spc="-5" dirty="0"/>
              <a:t> </a:t>
            </a:r>
            <a:r>
              <a:rPr lang="en-US" sz="4400" spc="5" dirty="0"/>
              <a:t>the</a:t>
            </a:r>
            <a:r>
              <a:rPr lang="en-US" sz="4400" spc="-10" dirty="0"/>
              <a:t> picture</a:t>
            </a:r>
            <a:r>
              <a:rPr lang="en-US" sz="4400" spc="-30" dirty="0"/>
              <a:t> </a:t>
            </a:r>
            <a:r>
              <a:rPr lang="en-US" sz="4400" dirty="0"/>
              <a:t>is</a:t>
            </a:r>
            <a:endParaRPr lang="en-US" dirty="0"/>
          </a:p>
        </p:txBody>
      </p:sp>
      <p:sp>
        <p:nvSpPr>
          <p:cNvPr id="4" name="Content Placeholder 3">
            <a:extLst>
              <a:ext uri="{FF2B5EF4-FFF2-40B4-BE49-F238E27FC236}">
                <a16:creationId xmlns:a16="http://schemas.microsoft.com/office/drawing/2014/main" id="{3A971D0D-C5F4-1527-BC32-F13302F569A9}"/>
              </a:ext>
            </a:extLst>
          </p:cNvPr>
          <p:cNvSpPr>
            <a:spLocks noGrp="1"/>
          </p:cNvSpPr>
          <p:nvPr>
            <p:ph idx="1"/>
          </p:nvPr>
        </p:nvSpPr>
        <p:spPr/>
        <p:txBody>
          <a:bodyPr/>
          <a:lstStyle/>
          <a:p>
            <a:pPr marL="514350" indent="-514350">
              <a:buFont typeface="+mj-lt"/>
              <a:buAutoNum type="alphaLcPeriod"/>
            </a:pPr>
            <a:r>
              <a:rPr lang="en-US" dirty="0"/>
              <a:t>Increase water content in cartilage</a:t>
            </a:r>
          </a:p>
          <a:p>
            <a:pPr marL="514350" indent="-514350">
              <a:buFont typeface="+mj-lt"/>
              <a:buAutoNum type="alphaLcPeriod"/>
            </a:pPr>
            <a:r>
              <a:rPr lang="en-US" dirty="0">
                <a:solidFill>
                  <a:srgbClr val="FF0000"/>
                </a:solidFill>
              </a:rPr>
              <a:t>Increase water permeability</a:t>
            </a:r>
          </a:p>
          <a:p>
            <a:pPr marL="514350" indent="-514350">
              <a:buFont typeface="+mj-lt"/>
              <a:buAutoNum type="alphaLcPeriod"/>
            </a:pPr>
            <a:r>
              <a:rPr lang="en-US" dirty="0">
                <a:solidFill>
                  <a:srgbClr val="002060"/>
                </a:solidFill>
              </a:rPr>
              <a:t>Progressive softening and disintegration of articular cartilage</a:t>
            </a:r>
          </a:p>
          <a:p>
            <a:pPr marL="514350" indent="-514350">
              <a:buFont typeface="+mj-lt"/>
              <a:buAutoNum type="alphaLcPeriod"/>
            </a:pPr>
            <a:r>
              <a:rPr lang="en-US" dirty="0">
                <a:solidFill>
                  <a:srgbClr val="002060"/>
                </a:solidFill>
              </a:rPr>
              <a:t>New growth of cartilage and bone at the joint margins</a:t>
            </a:r>
          </a:p>
          <a:p>
            <a:pPr marL="514350" indent="-514350">
              <a:buFont typeface="+mj-lt"/>
              <a:buAutoNum type="alphaLcPeriod"/>
            </a:pPr>
            <a:r>
              <a:rPr lang="en-US" dirty="0">
                <a:solidFill>
                  <a:srgbClr val="002060"/>
                </a:solidFill>
              </a:rPr>
              <a:t>Sclerosis in the sub-chondral bone</a:t>
            </a:r>
          </a:p>
        </p:txBody>
      </p:sp>
      <p:sp>
        <p:nvSpPr>
          <p:cNvPr id="18" name="TextBox 17">
            <a:extLst>
              <a:ext uri="{FF2B5EF4-FFF2-40B4-BE49-F238E27FC236}">
                <a16:creationId xmlns:a16="http://schemas.microsoft.com/office/drawing/2014/main" id="{BE749DD1-208C-C0A3-E7CB-B03528E32733}"/>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pic>
        <p:nvPicPr>
          <p:cNvPr id="3" name="object 3">
            <a:extLst>
              <a:ext uri="{FF2B5EF4-FFF2-40B4-BE49-F238E27FC236}">
                <a16:creationId xmlns:a16="http://schemas.microsoft.com/office/drawing/2014/main" id="{522D668A-1F1D-FCEF-3010-1FC7AC2C3518}"/>
              </a:ext>
            </a:extLst>
          </p:cNvPr>
          <p:cNvPicPr/>
          <p:nvPr/>
        </p:nvPicPr>
        <p:blipFill>
          <a:blip r:embed="rId2" cstate="print"/>
          <a:stretch>
            <a:fillRect/>
          </a:stretch>
        </p:blipFill>
        <p:spPr>
          <a:xfrm>
            <a:off x="8089641" y="1305025"/>
            <a:ext cx="3264158" cy="358421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C018CDC5-639F-BF15-20ED-C3D100A392F9}"/>
              </a:ext>
            </a:extLst>
          </p:cNvPr>
          <p:cNvSpPr txBox="1"/>
          <p:nvPr/>
        </p:nvSpPr>
        <p:spPr>
          <a:xfrm>
            <a:off x="9590697" y="2897"/>
            <a:ext cx="1486304" cy="369332"/>
          </a:xfrm>
          <a:prstGeom prst="rect">
            <a:avLst/>
          </a:prstGeom>
          <a:noFill/>
          <a:ln>
            <a:solidFill>
              <a:srgbClr val="002060"/>
            </a:solidFill>
          </a:ln>
        </p:spPr>
        <p:txBody>
          <a:bodyPr wrap="none" rtlCol="0">
            <a:spAutoFit/>
          </a:bodyPr>
          <a:lstStyle/>
          <a:p>
            <a:r>
              <a:rPr lang="ar-JO" b="1" dirty="0">
                <a:solidFill>
                  <a:srgbClr val="002060"/>
                </a:solidFill>
              </a:rPr>
              <a:t>خيارات من عندي</a:t>
            </a:r>
            <a:endParaRPr lang="en-US" b="1" dirty="0">
              <a:solidFill>
                <a:srgbClr val="002060"/>
              </a:solidFill>
            </a:endParaRPr>
          </a:p>
        </p:txBody>
      </p:sp>
    </p:spTree>
    <p:extLst>
      <p:ext uri="{BB962C8B-B14F-4D97-AF65-F5344CB8AC3E}">
        <p14:creationId xmlns:p14="http://schemas.microsoft.com/office/powerpoint/2010/main" val="3210558027"/>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CC899-72AD-23C8-2096-496A631B237C}"/>
              </a:ext>
            </a:extLst>
          </p:cNvPr>
          <p:cNvSpPr>
            <a:spLocks noGrp="1"/>
          </p:cNvSpPr>
          <p:nvPr>
            <p:ph type="title"/>
          </p:nvPr>
        </p:nvSpPr>
        <p:spPr/>
        <p:txBody>
          <a:bodyPr>
            <a:noAutofit/>
          </a:bodyPr>
          <a:lstStyle/>
          <a:p>
            <a:r>
              <a:rPr lang="en-US" sz="3200" dirty="0"/>
              <a:t>Pt with osteoarthritis, what is the deformity shown in the X-ray</a:t>
            </a:r>
          </a:p>
        </p:txBody>
      </p:sp>
      <p:sp>
        <p:nvSpPr>
          <p:cNvPr id="4" name="Content Placeholder 3">
            <a:extLst>
              <a:ext uri="{FF2B5EF4-FFF2-40B4-BE49-F238E27FC236}">
                <a16:creationId xmlns:a16="http://schemas.microsoft.com/office/drawing/2014/main" id="{CCD3E533-098C-55AF-A384-FBB6C6DA6B90}"/>
              </a:ext>
            </a:extLst>
          </p:cNvPr>
          <p:cNvSpPr>
            <a:spLocks noGrp="1"/>
          </p:cNvSpPr>
          <p:nvPr>
            <p:ph idx="1"/>
          </p:nvPr>
        </p:nvSpPr>
        <p:spPr/>
        <p:txBody>
          <a:bodyPr/>
          <a:lstStyle/>
          <a:p>
            <a:pPr marL="514350" indent="-514350">
              <a:buFont typeface="+mj-lt"/>
              <a:buAutoNum type="alphaLcPeriod"/>
            </a:pPr>
            <a:r>
              <a:rPr lang="en-US" dirty="0">
                <a:solidFill>
                  <a:srgbClr val="002060"/>
                </a:solidFill>
              </a:rPr>
              <a:t>Increase water content in cartilage</a:t>
            </a:r>
          </a:p>
          <a:p>
            <a:pPr marL="514350" indent="-514350">
              <a:buFont typeface="+mj-lt"/>
              <a:buAutoNum type="alphaLcPeriod"/>
            </a:pPr>
            <a:r>
              <a:rPr lang="en-US" dirty="0">
                <a:solidFill>
                  <a:srgbClr val="002060"/>
                </a:solidFill>
              </a:rPr>
              <a:t>Progressive softening and disintegration of articular cartilage</a:t>
            </a:r>
          </a:p>
          <a:p>
            <a:pPr marL="514350" indent="-514350">
              <a:buFont typeface="+mj-lt"/>
              <a:buAutoNum type="alphaLcPeriod"/>
            </a:pPr>
            <a:r>
              <a:rPr lang="en-US" dirty="0">
                <a:solidFill>
                  <a:srgbClr val="FF0000"/>
                </a:solidFill>
              </a:rPr>
              <a:t>Joint space narrowing</a:t>
            </a:r>
          </a:p>
          <a:p>
            <a:pPr marL="514350" indent="-514350">
              <a:buFont typeface="+mj-lt"/>
              <a:buAutoNum type="alphaLcPeriod"/>
            </a:pPr>
            <a:r>
              <a:rPr lang="en-US" dirty="0">
                <a:solidFill>
                  <a:srgbClr val="002060"/>
                </a:solidFill>
              </a:rPr>
              <a:t>New growth of cartilage and bone at the joint margins</a:t>
            </a:r>
          </a:p>
          <a:p>
            <a:pPr marL="514350" indent="-514350">
              <a:buFont typeface="+mj-lt"/>
              <a:buAutoNum type="alphaLcPeriod"/>
            </a:pPr>
            <a:r>
              <a:rPr lang="en-US" dirty="0">
                <a:solidFill>
                  <a:srgbClr val="002060"/>
                </a:solidFill>
              </a:rPr>
              <a:t>Sclerosis in the sub-chondral bone</a:t>
            </a:r>
          </a:p>
          <a:p>
            <a:pPr marL="514350" indent="-514350">
              <a:buFont typeface="+mj-lt"/>
              <a:buAutoNum type="alphaLcPeriod"/>
            </a:pPr>
            <a:endParaRPr lang="en-US" dirty="0"/>
          </a:p>
        </p:txBody>
      </p:sp>
      <p:pic>
        <p:nvPicPr>
          <p:cNvPr id="10" name="Content Placeholder 9">
            <a:extLst>
              <a:ext uri="{FF2B5EF4-FFF2-40B4-BE49-F238E27FC236}">
                <a16:creationId xmlns:a16="http://schemas.microsoft.com/office/drawing/2014/main" id="{476388AE-0B91-C9CC-CE94-B282C1502861}"/>
              </a:ext>
            </a:extLst>
          </p:cNvPr>
          <p:cNvPicPr>
            <a:picLocks noGrp="1" noChangeAspect="1"/>
          </p:cNvPicPr>
          <p:nvPr>
            <p:ph sz="half" idx="2"/>
          </p:nvPr>
        </p:nvPicPr>
        <p:blipFill rotWithShape="1">
          <a:blip r:embed="rId2"/>
          <a:srcRect l="2321" t="1336" r="2401" b="2492"/>
          <a:stretch/>
        </p:blipFill>
        <p:spPr>
          <a:xfrm>
            <a:off x="8117633" y="1305025"/>
            <a:ext cx="3236167" cy="4267917"/>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7E286AAB-05AE-CD1F-295B-A84B5798DA45}"/>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5" name="TextBox 4">
            <a:extLst>
              <a:ext uri="{FF2B5EF4-FFF2-40B4-BE49-F238E27FC236}">
                <a16:creationId xmlns:a16="http://schemas.microsoft.com/office/drawing/2014/main" id="{492F321D-A91C-BF90-E7EF-B881BCFBBE10}"/>
              </a:ext>
            </a:extLst>
          </p:cNvPr>
          <p:cNvSpPr txBox="1"/>
          <p:nvPr/>
        </p:nvSpPr>
        <p:spPr>
          <a:xfrm>
            <a:off x="9590697" y="2897"/>
            <a:ext cx="1486304" cy="369332"/>
          </a:xfrm>
          <a:prstGeom prst="rect">
            <a:avLst/>
          </a:prstGeom>
          <a:noFill/>
          <a:ln>
            <a:solidFill>
              <a:srgbClr val="002060"/>
            </a:solidFill>
          </a:ln>
        </p:spPr>
        <p:txBody>
          <a:bodyPr wrap="none" rtlCol="0">
            <a:spAutoFit/>
          </a:bodyPr>
          <a:lstStyle/>
          <a:p>
            <a:r>
              <a:rPr lang="ar-JO" b="1" dirty="0">
                <a:solidFill>
                  <a:srgbClr val="002060"/>
                </a:solidFill>
              </a:rPr>
              <a:t>خيارات من عندي</a:t>
            </a:r>
            <a:endParaRPr lang="en-US" b="1" dirty="0">
              <a:solidFill>
                <a:srgbClr val="002060"/>
              </a:solidFill>
            </a:endParaRPr>
          </a:p>
        </p:txBody>
      </p:sp>
    </p:spTree>
    <p:extLst>
      <p:ext uri="{BB962C8B-B14F-4D97-AF65-F5344CB8AC3E}">
        <p14:creationId xmlns:p14="http://schemas.microsoft.com/office/powerpoint/2010/main" val="333894257"/>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5E9CC-C990-FA3B-1969-E49F0B23DB57}"/>
              </a:ext>
            </a:extLst>
          </p:cNvPr>
          <p:cNvSpPr>
            <a:spLocks noGrp="1"/>
          </p:cNvSpPr>
          <p:nvPr>
            <p:ph type="title"/>
          </p:nvPr>
        </p:nvSpPr>
        <p:spPr>
          <a:xfrm>
            <a:off x="838200" y="374455"/>
            <a:ext cx="10515600" cy="762339"/>
          </a:xfrm>
        </p:spPr>
        <p:txBody>
          <a:bodyPr>
            <a:normAutofit/>
          </a:bodyPr>
          <a:lstStyle/>
          <a:p>
            <a:r>
              <a:rPr lang="en-US" dirty="0"/>
              <a:t>All presentations are true for this case, except </a:t>
            </a:r>
          </a:p>
        </p:txBody>
      </p:sp>
      <p:sp>
        <p:nvSpPr>
          <p:cNvPr id="3" name="Content Placeholder 2">
            <a:extLst>
              <a:ext uri="{FF2B5EF4-FFF2-40B4-BE49-F238E27FC236}">
                <a16:creationId xmlns:a16="http://schemas.microsoft.com/office/drawing/2014/main" id="{BE24B4D1-7ADE-412B-13C1-5E61FB102DC1}"/>
              </a:ext>
            </a:extLst>
          </p:cNvPr>
          <p:cNvSpPr>
            <a:spLocks noGrp="1"/>
          </p:cNvSpPr>
          <p:nvPr>
            <p:ph idx="1"/>
          </p:nvPr>
        </p:nvSpPr>
        <p:spPr>
          <a:xfrm>
            <a:off x="838200" y="1305026"/>
            <a:ext cx="6766560" cy="4032084"/>
          </a:xfrm>
        </p:spPr>
        <p:txBody>
          <a:bodyPr>
            <a:normAutofit/>
          </a:bodyPr>
          <a:lstStyle/>
          <a:p>
            <a:r>
              <a:rPr lang="en-US" sz="3200" dirty="0"/>
              <a:t>Joint line tenderness</a:t>
            </a:r>
          </a:p>
          <a:p>
            <a:r>
              <a:rPr lang="en-US" sz="3200" dirty="0"/>
              <a:t>Genu Varus</a:t>
            </a:r>
          </a:p>
          <a:p>
            <a:r>
              <a:rPr lang="en-US" sz="3200" dirty="0">
                <a:solidFill>
                  <a:srgbClr val="FF0000"/>
                </a:solidFill>
              </a:rPr>
              <a:t>Widening of joint space</a:t>
            </a:r>
          </a:p>
          <a:p>
            <a:r>
              <a:rPr lang="en-US" sz="3200" dirty="0"/>
              <a:t>Swelling and effusion</a:t>
            </a:r>
          </a:p>
          <a:p>
            <a:r>
              <a:rPr lang="en-US" sz="3200" dirty="0"/>
              <a:t>Osteophyte and stiffness</a:t>
            </a:r>
          </a:p>
          <a:p>
            <a:endParaRPr lang="en-US" sz="3200" dirty="0"/>
          </a:p>
        </p:txBody>
      </p:sp>
      <p:sp>
        <p:nvSpPr>
          <p:cNvPr id="6" name="TextBox 5">
            <a:extLst>
              <a:ext uri="{FF2B5EF4-FFF2-40B4-BE49-F238E27FC236}">
                <a16:creationId xmlns:a16="http://schemas.microsoft.com/office/drawing/2014/main" id="{D98FCC80-E936-012E-44B2-2ADE631645C9}"/>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8" name="object 6">
            <a:extLst>
              <a:ext uri="{FF2B5EF4-FFF2-40B4-BE49-F238E27FC236}">
                <a16:creationId xmlns:a16="http://schemas.microsoft.com/office/drawing/2014/main" id="{437C5716-C6C9-F672-5C2F-49C2F802507A}"/>
              </a:ext>
            </a:extLst>
          </p:cNvPr>
          <p:cNvPicPr>
            <a:picLocks/>
          </p:cNvPicPr>
          <p:nvPr/>
        </p:nvPicPr>
        <p:blipFill rotWithShape="1">
          <a:blip r:embed="rId2" cstate="print"/>
          <a:srcRect l="1371" t="332" r="1183" b="2058"/>
          <a:stretch/>
        </p:blipFill>
        <p:spPr>
          <a:xfrm>
            <a:off x="7985449" y="1305026"/>
            <a:ext cx="3368351" cy="44259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7883336"/>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E5F4C-2A35-719D-477D-2D7BD21B8BA4}"/>
              </a:ext>
            </a:extLst>
          </p:cNvPr>
          <p:cNvSpPr>
            <a:spLocks noGrp="1"/>
          </p:cNvSpPr>
          <p:nvPr>
            <p:ph type="title"/>
          </p:nvPr>
        </p:nvSpPr>
        <p:spPr/>
        <p:txBody>
          <a:bodyPr>
            <a:noAutofit/>
          </a:bodyPr>
          <a:lstStyle/>
          <a:p>
            <a:r>
              <a:rPr lang="en-US" sz="3100" spc="5" dirty="0"/>
              <a:t>Which</a:t>
            </a:r>
            <a:r>
              <a:rPr lang="en-US" sz="3100" spc="-70" dirty="0"/>
              <a:t> </a:t>
            </a:r>
            <a:r>
              <a:rPr lang="en-US" sz="3100" dirty="0"/>
              <a:t>of</a:t>
            </a:r>
            <a:r>
              <a:rPr lang="en-US" sz="3100" spc="-10" dirty="0"/>
              <a:t> </a:t>
            </a:r>
            <a:r>
              <a:rPr lang="en-US" sz="3100" dirty="0"/>
              <a:t>these</a:t>
            </a:r>
            <a:r>
              <a:rPr lang="en-US" sz="3100" spc="-50" dirty="0"/>
              <a:t> </a:t>
            </a:r>
            <a:r>
              <a:rPr lang="en-US" sz="3100" spc="-20" dirty="0"/>
              <a:t>symptoms</a:t>
            </a:r>
            <a:r>
              <a:rPr lang="en-US" sz="3100" spc="-5" dirty="0"/>
              <a:t> </a:t>
            </a:r>
            <a:r>
              <a:rPr lang="en-US" sz="3100" spc="-10" dirty="0"/>
              <a:t>won’t</a:t>
            </a:r>
            <a:r>
              <a:rPr lang="en-US" sz="3100" spc="-20" dirty="0"/>
              <a:t> </a:t>
            </a:r>
            <a:r>
              <a:rPr lang="en-US" sz="3100" dirty="0"/>
              <a:t>be </a:t>
            </a:r>
            <a:r>
              <a:rPr lang="en-US" sz="3100" spc="-890" dirty="0"/>
              <a:t> </a:t>
            </a:r>
            <a:r>
              <a:rPr lang="en-US" sz="3100" spc="-10" dirty="0"/>
              <a:t>associated</a:t>
            </a:r>
            <a:r>
              <a:rPr lang="en-US" sz="3100" spc="-40" dirty="0"/>
              <a:t> </a:t>
            </a:r>
            <a:r>
              <a:rPr lang="en-US" sz="3100" spc="-5" dirty="0"/>
              <a:t>with this</a:t>
            </a:r>
            <a:r>
              <a:rPr lang="en-US" sz="3100" spc="-30" dirty="0"/>
              <a:t> </a:t>
            </a:r>
            <a:r>
              <a:rPr lang="en-US" sz="3100" spc="-10" dirty="0"/>
              <a:t>picture</a:t>
            </a:r>
            <a:r>
              <a:rPr lang="en-US" sz="3100" spc="-50" dirty="0"/>
              <a:t> </a:t>
            </a:r>
            <a:r>
              <a:rPr lang="en-US" sz="3100" dirty="0"/>
              <a:t>?</a:t>
            </a:r>
          </a:p>
        </p:txBody>
      </p:sp>
      <p:sp>
        <p:nvSpPr>
          <p:cNvPr id="3" name="Content Placeholder 2">
            <a:extLst>
              <a:ext uri="{FF2B5EF4-FFF2-40B4-BE49-F238E27FC236}">
                <a16:creationId xmlns:a16="http://schemas.microsoft.com/office/drawing/2014/main" id="{06728A63-6BFB-B3D5-044C-515AD5E1AC1F}"/>
              </a:ext>
            </a:extLst>
          </p:cNvPr>
          <p:cNvSpPr>
            <a:spLocks noGrp="1"/>
          </p:cNvSpPr>
          <p:nvPr>
            <p:ph idx="1"/>
          </p:nvPr>
        </p:nvSpPr>
        <p:spPr>
          <a:xfrm>
            <a:off x="838200" y="1305026"/>
            <a:ext cx="5814527" cy="4871938"/>
          </a:xfrm>
        </p:spPr>
        <p:txBody>
          <a:bodyPr/>
          <a:lstStyle/>
          <a:p>
            <a:r>
              <a:rPr lang="en-US" dirty="0"/>
              <a:t>Genu Varus</a:t>
            </a:r>
          </a:p>
          <a:p>
            <a:r>
              <a:rPr lang="en-US" dirty="0">
                <a:solidFill>
                  <a:srgbClr val="FF0000"/>
                </a:solidFill>
              </a:rPr>
              <a:t>Loss of sensation on the medial leg</a:t>
            </a:r>
            <a:endParaRPr lang="en-US" dirty="0"/>
          </a:p>
          <a:p>
            <a:r>
              <a:rPr lang="en-US" dirty="0"/>
              <a:t>Joint line tenderness</a:t>
            </a:r>
          </a:p>
          <a:p>
            <a:r>
              <a:rPr lang="en-US" sz="2800" dirty="0">
                <a:solidFill>
                  <a:srgbClr val="002060"/>
                </a:solidFill>
              </a:rPr>
              <a:t>Swelling and effusion</a:t>
            </a:r>
          </a:p>
          <a:p>
            <a:r>
              <a:rPr lang="en-US" sz="2800" dirty="0">
                <a:solidFill>
                  <a:srgbClr val="002060"/>
                </a:solidFill>
              </a:rPr>
              <a:t>Osteophyte and stiffness</a:t>
            </a:r>
          </a:p>
        </p:txBody>
      </p:sp>
      <p:pic>
        <p:nvPicPr>
          <p:cNvPr id="5" name="object 5">
            <a:extLst>
              <a:ext uri="{FF2B5EF4-FFF2-40B4-BE49-F238E27FC236}">
                <a16:creationId xmlns:a16="http://schemas.microsoft.com/office/drawing/2014/main" id="{11995F67-0EF7-91A6-F41F-F65E70B80D5A}"/>
              </a:ext>
            </a:extLst>
          </p:cNvPr>
          <p:cNvPicPr>
            <a:picLocks noGrp="1"/>
          </p:cNvPicPr>
          <p:nvPr>
            <p:ph sz="half" idx="2"/>
          </p:nvPr>
        </p:nvPicPr>
        <p:blipFill>
          <a:blip r:embed="rId2" cstate="print"/>
          <a:stretch>
            <a:fillRect/>
          </a:stretch>
        </p:blipFill>
        <p:spPr>
          <a:xfrm>
            <a:off x="6922337" y="1305026"/>
            <a:ext cx="4431463" cy="284709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E6386052-1318-E1FF-559D-CD7A7447D6BD}"/>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
        <p:nvSpPr>
          <p:cNvPr id="4" name="TextBox 3">
            <a:extLst>
              <a:ext uri="{FF2B5EF4-FFF2-40B4-BE49-F238E27FC236}">
                <a16:creationId xmlns:a16="http://schemas.microsoft.com/office/drawing/2014/main" id="{1FC82563-EAB0-FD42-E5D6-32115332FA6D}"/>
              </a:ext>
            </a:extLst>
          </p:cNvPr>
          <p:cNvSpPr txBox="1"/>
          <p:nvPr/>
        </p:nvSpPr>
        <p:spPr>
          <a:xfrm>
            <a:off x="9590697" y="2897"/>
            <a:ext cx="1486304" cy="369332"/>
          </a:xfrm>
          <a:prstGeom prst="rect">
            <a:avLst/>
          </a:prstGeom>
          <a:noFill/>
          <a:ln>
            <a:solidFill>
              <a:srgbClr val="002060"/>
            </a:solidFill>
          </a:ln>
        </p:spPr>
        <p:txBody>
          <a:bodyPr wrap="none" rtlCol="0">
            <a:spAutoFit/>
          </a:bodyPr>
          <a:lstStyle/>
          <a:p>
            <a:r>
              <a:rPr lang="ar-JO" b="1" dirty="0">
                <a:solidFill>
                  <a:srgbClr val="002060"/>
                </a:solidFill>
              </a:rPr>
              <a:t>خيارات من عندي</a:t>
            </a:r>
            <a:endParaRPr lang="en-US" b="1" dirty="0">
              <a:solidFill>
                <a:srgbClr val="002060"/>
              </a:solidFill>
            </a:endParaRPr>
          </a:p>
        </p:txBody>
      </p:sp>
    </p:spTree>
    <p:extLst>
      <p:ext uri="{BB962C8B-B14F-4D97-AF65-F5344CB8AC3E}">
        <p14:creationId xmlns:p14="http://schemas.microsoft.com/office/powerpoint/2010/main" val="4283954167"/>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1C9D3-A6DF-A3DC-F1B3-E5FFCBFE6A70}"/>
              </a:ext>
            </a:extLst>
          </p:cNvPr>
          <p:cNvSpPr>
            <a:spLocks noGrp="1"/>
          </p:cNvSpPr>
          <p:nvPr>
            <p:ph type="title"/>
          </p:nvPr>
        </p:nvSpPr>
        <p:spPr/>
        <p:txBody>
          <a:bodyPr>
            <a:normAutofit/>
          </a:bodyPr>
          <a:lstStyle/>
          <a:p>
            <a:r>
              <a:rPr lang="en-US" dirty="0"/>
              <a:t>Hip osteoarthritis</a:t>
            </a:r>
          </a:p>
        </p:txBody>
      </p:sp>
      <p:sp>
        <p:nvSpPr>
          <p:cNvPr id="3" name="Content Placeholder 2">
            <a:extLst>
              <a:ext uri="{FF2B5EF4-FFF2-40B4-BE49-F238E27FC236}">
                <a16:creationId xmlns:a16="http://schemas.microsoft.com/office/drawing/2014/main" id="{ECB401ED-C8B3-4919-D011-A94A6E59075D}"/>
              </a:ext>
            </a:extLst>
          </p:cNvPr>
          <p:cNvSpPr>
            <a:spLocks noGrp="1"/>
          </p:cNvSpPr>
          <p:nvPr>
            <p:ph idx="1"/>
          </p:nvPr>
        </p:nvSpPr>
        <p:spPr/>
        <p:txBody>
          <a:bodyPr/>
          <a:lstStyle/>
          <a:p>
            <a:pPr marL="0" indent="0">
              <a:buNone/>
            </a:pPr>
            <a:r>
              <a:rPr lang="en-US" dirty="0"/>
              <a:t>The initial management for this patient who presented with right intermittent dull hip pain:</a:t>
            </a:r>
          </a:p>
          <a:p>
            <a:r>
              <a:rPr lang="en-US" dirty="0"/>
              <a:t>Hip arthrodesis</a:t>
            </a:r>
          </a:p>
          <a:p>
            <a:r>
              <a:rPr lang="en-US" dirty="0"/>
              <a:t>Hip Osteotomy</a:t>
            </a:r>
          </a:p>
          <a:p>
            <a:r>
              <a:rPr lang="en-US" dirty="0"/>
              <a:t>Hip replacement</a:t>
            </a:r>
          </a:p>
          <a:p>
            <a:r>
              <a:rPr lang="en-US" dirty="0">
                <a:solidFill>
                  <a:srgbClr val="FF0000"/>
                </a:solidFill>
              </a:rPr>
              <a:t>Analgesia and lifestyle modification</a:t>
            </a:r>
          </a:p>
          <a:p>
            <a:r>
              <a:rPr lang="en-US" dirty="0"/>
              <a:t>Open reduction and internal fixation</a:t>
            </a:r>
          </a:p>
        </p:txBody>
      </p:sp>
      <p:pic>
        <p:nvPicPr>
          <p:cNvPr id="6" name="Content Placeholder 5">
            <a:extLst>
              <a:ext uri="{FF2B5EF4-FFF2-40B4-BE49-F238E27FC236}">
                <a16:creationId xmlns:a16="http://schemas.microsoft.com/office/drawing/2014/main" id="{BB7000B7-084B-955E-7B16-B27AA79C5C09}"/>
              </a:ext>
            </a:extLst>
          </p:cNvPr>
          <p:cNvPicPr>
            <a:picLocks noGrp="1" noChangeAspect="1"/>
          </p:cNvPicPr>
          <p:nvPr>
            <p:ph sz="half" idx="2"/>
          </p:nvPr>
        </p:nvPicPr>
        <p:blipFill>
          <a:blip r:embed="rId2"/>
          <a:stretch>
            <a:fillRect/>
          </a:stretch>
        </p:blipFill>
        <p:spPr>
          <a:xfrm>
            <a:off x="7763001" y="1305026"/>
            <a:ext cx="3590799" cy="2968394"/>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2AAFE243-8DE5-7C4D-2067-99F3B2A6938C}"/>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952954261"/>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1C9D3-A6DF-A3DC-F1B3-E5FFCBFE6A70}"/>
              </a:ext>
            </a:extLst>
          </p:cNvPr>
          <p:cNvSpPr>
            <a:spLocks noGrp="1"/>
          </p:cNvSpPr>
          <p:nvPr>
            <p:ph type="title"/>
          </p:nvPr>
        </p:nvSpPr>
        <p:spPr/>
        <p:txBody>
          <a:bodyPr>
            <a:normAutofit/>
          </a:bodyPr>
          <a:lstStyle/>
          <a:p>
            <a:r>
              <a:rPr lang="en-US" dirty="0"/>
              <a:t>Hip osteoarthritis</a:t>
            </a:r>
          </a:p>
        </p:txBody>
      </p:sp>
      <p:sp>
        <p:nvSpPr>
          <p:cNvPr id="3" name="Content Placeholder 2">
            <a:extLst>
              <a:ext uri="{FF2B5EF4-FFF2-40B4-BE49-F238E27FC236}">
                <a16:creationId xmlns:a16="http://schemas.microsoft.com/office/drawing/2014/main" id="{ECB401ED-C8B3-4919-D011-A94A6E59075D}"/>
              </a:ext>
            </a:extLst>
          </p:cNvPr>
          <p:cNvSpPr>
            <a:spLocks noGrp="1"/>
          </p:cNvSpPr>
          <p:nvPr>
            <p:ph idx="1"/>
          </p:nvPr>
        </p:nvSpPr>
        <p:spPr/>
        <p:txBody>
          <a:bodyPr>
            <a:normAutofit/>
          </a:bodyPr>
          <a:lstStyle/>
          <a:p>
            <a:pPr marL="0" indent="0">
              <a:buNone/>
            </a:pPr>
            <a:r>
              <a:rPr lang="en-US" dirty="0"/>
              <a:t>Long case history of old man 65 years with 2 years history of pain in  the hip not responding to analgesia and interfering with his daily life, management ?</a:t>
            </a:r>
          </a:p>
          <a:p>
            <a:r>
              <a:rPr lang="en-US" dirty="0"/>
              <a:t>Hip arthrodesis</a:t>
            </a:r>
          </a:p>
          <a:p>
            <a:r>
              <a:rPr lang="en-US" dirty="0"/>
              <a:t>Hip Osteotomy</a:t>
            </a:r>
          </a:p>
          <a:p>
            <a:r>
              <a:rPr lang="en-US" dirty="0">
                <a:solidFill>
                  <a:srgbClr val="FF0000"/>
                </a:solidFill>
              </a:rPr>
              <a:t>Hip replacement</a:t>
            </a:r>
          </a:p>
          <a:p>
            <a:r>
              <a:rPr lang="en-US" dirty="0"/>
              <a:t>Analgesia and lifestyle modification</a:t>
            </a:r>
          </a:p>
          <a:p>
            <a:r>
              <a:rPr lang="en-US" dirty="0"/>
              <a:t>Open reduction and internal fixation</a:t>
            </a:r>
          </a:p>
        </p:txBody>
      </p:sp>
      <p:pic>
        <p:nvPicPr>
          <p:cNvPr id="6" name="Content Placeholder 5">
            <a:extLst>
              <a:ext uri="{FF2B5EF4-FFF2-40B4-BE49-F238E27FC236}">
                <a16:creationId xmlns:a16="http://schemas.microsoft.com/office/drawing/2014/main" id="{BB7000B7-084B-955E-7B16-B27AA79C5C09}"/>
              </a:ext>
            </a:extLst>
          </p:cNvPr>
          <p:cNvPicPr>
            <a:picLocks noGrp="1" noChangeAspect="1"/>
          </p:cNvPicPr>
          <p:nvPr>
            <p:ph sz="half" idx="2"/>
          </p:nvPr>
        </p:nvPicPr>
        <p:blipFill>
          <a:blip r:embed="rId2"/>
          <a:stretch>
            <a:fillRect/>
          </a:stretch>
        </p:blipFill>
        <p:spPr>
          <a:xfrm>
            <a:off x="7763001" y="1305026"/>
            <a:ext cx="3590799" cy="2968394"/>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DC053A6E-173A-5BF3-EAD2-0CC9BBFC0E18}"/>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973909346"/>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58AEB-FCE2-54D9-60DB-75B633991C56}"/>
              </a:ext>
            </a:extLst>
          </p:cNvPr>
          <p:cNvSpPr>
            <a:spLocks noGrp="1"/>
          </p:cNvSpPr>
          <p:nvPr>
            <p:ph type="title"/>
          </p:nvPr>
        </p:nvSpPr>
        <p:spPr/>
        <p:txBody>
          <a:bodyPr/>
          <a:lstStyle/>
          <a:p>
            <a:r>
              <a:rPr lang="en-US" dirty="0"/>
              <a:t>Gout</a:t>
            </a:r>
          </a:p>
        </p:txBody>
      </p:sp>
      <p:sp>
        <p:nvSpPr>
          <p:cNvPr id="3" name="Text Placeholder 2">
            <a:extLst>
              <a:ext uri="{FF2B5EF4-FFF2-40B4-BE49-F238E27FC236}">
                <a16:creationId xmlns:a16="http://schemas.microsoft.com/office/drawing/2014/main" id="{E0B06047-5112-95FB-5DAA-F862FB5DE8C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300766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6BDC16-BAC0-9B58-13C8-EEDDDFAADB59}"/>
              </a:ext>
            </a:extLst>
          </p:cNvPr>
          <p:cNvSpPr>
            <a:spLocks noGrp="1"/>
          </p:cNvSpPr>
          <p:nvPr>
            <p:ph type="title"/>
          </p:nvPr>
        </p:nvSpPr>
        <p:spPr/>
        <p:txBody>
          <a:bodyPr/>
          <a:lstStyle/>
          <a:p>
            <a:r>
              <a:rPr lang="en-US" dirty="0"/>
              <a:t>Vertebral Ligaments: Lumbar Region</a:t>
            </a:r>
          </a:p>
        </p:txBody>
      </p:sp>
      <p:sp>
        <p:nvSpPr>
          <p:cNvPr id="6" name="Content Placeholder 5">
            <a:extLst>
              <a:ext uri="{FF2B5EF4-FFF2-40B4-BE49-F238E27FC236}">
                <a16:creationId xmlns:a16="http://schemas.microsoft.com/office/drawing/2014/main" id="{3FF90A95-A801-AFE3-7EC1-C803FA561680}"/>
              </a:ext>
            </a:extLst>
          </p:cNvPr>
          <p:cNvSpPr>
            <a:spLocks noGrp="1"/>
          </p:cNvSpPr>
          <p:nvPr>
            <p:ph idx="1"/>
          </p:nvPr>
        </p:nvSpPr>
        <p:spPr>
          <a:xfrm>
            <a:off x="838200" y="1268082"/>
            <a:ext cx="6738257" cy="4871938"/>
          </a:xfrm>
        </p:spPr>
        <p:txBody>
          <a:bodyPr>
            <a:normAutofit lnSpcReduction="10000"/>
          </a:bodyPr>
          <a:lstStyle/>
          <a:p>
            <a:pPr marL="514350" indent="-514350">
              <a:buFont typeface="+mj-lt"/>
              <a:buAutoNum type="arabicPeriod"/>
            </a:pPr>
            <a:r>
              <a:rPr lang="en-US" dirty="0"/>
              <a:t>Anterior longitudinal ligament</a:t>
            </a:r>
          </a:p>
          <a:p>
            <a:pPr marL="514350" indent="-514350">
              <a:buFont typeface="+mj-lt"/>
              <a:buAutoNum type="arabicPeriod"/>
            </a:pPr>
            <a:r>
              <a:rPr lang="en-US" dirty="0"/>
              <a:t>Intervertebral disc</a:t>
            </a:r>
          </a:p>
          <a:p>
            <a:pPr marL="514350" indent="-514350">
              <a:buFont typeface="+mj-lt"/>
              <a:buAutoNum type="arabicPeriod"/>
            </a:pPr>
            <a:r>
              <a:rPr lang="en-US" dirty="0"/>
              <a:t>Posterior longitudinal ligament</a:t>
            </a:r>
          </a:p>
          <a:p>
            <a:pPr marL="514350" indent="-514350">
              <a:buFont typeface="+mj-lt"/>
              <a:buAutoNum type="arabicPeriod"/>
            </a:pPr>
            <a:r>
              <a:rPr lang="en-US" dirty="0"/>
              <a:t>Pedicle (cut surface)</a:t>
            </a:r>
          </a:p>
          <a:p>
            <a:pPr marL="514350" indent="-514350">
              <a:buFont typeface="+mj-lt"/>
              <a:buAutoNum type="arabicPeriod"/>
            </a:pPr>
            <a:r>
              <a:rPr lang="en-US" dirty="0"/>
              <a:t>Ligamentum flavum</a:t>
            </a:r>
          </a:p>
          <a:p>
            <a:pPr marL="514350" indent="-514350">
              <a:buFont typeface="+mj-lt"/>
              <a:buAutoNum type="arabicPeriod"/>
            </a:pPr>
            <a:r>
              <a:rPr lang="en-US" dirty="0"/>
              <a:t>Supraspinous ligament</a:t>
            </a:r>
          </a:p>
          <a:p>
            <a:pPr marL="514350" indent="-514350">
              <a:buFont typeface="+mj-lt"/>
              <a:buAutoNum type="arabicPeriod"/>
            </a:pPr>
            <a:r>
              <a:rPr lang="en-US" dirty="0"/>
              <a:t>Interspinous ligament</a:t>
            </a:r>
          </a:p>
          <a:p>
            <a:pPr marL="514350" indent="-514350">
              <a:buFont typeface="+mj-lt"/>
              <a:buAutoNum type="arabicPeriod"/>
            </a:pPr>
            <a:r>
              <a:rPr lang="en-US" dirty="0"/>
              <a:t>Ligamentum flavum</a:t>
            </a:r>
          </a:p>
          <a:p>
            <a:pPr marL="514350" indent="-514350">
              <a:buFont typeface="+mj-lt"/>
              <a:buAutoNum type="arabicPeriod"/>
            </a:pPr>
            <a:r>
              <a:rPr lang="en-US" dirty="0"/>
              <a:t>Capsule of zygapophysial joint (partially opened</a:t>
            </a:r>
          </a:p>
        </p:txBody>
      </p:sp>
      <p:pic>
        <p:nvPicPr>
          <p:cNvPr id="8" name="Picture 7">
            <a:extLst>
              <a:ext uri="{FF2B5EF4-FFF2-40B4-BE49-F238E27FC236}">
                <a16:creationId xmlns:a16="http://schemas.microsoft.com/office/drawing/2014/main" id="{607C7A33-6AD5-74C6-8B18-2764FD374673}"/>
              </a:ext>
            </a:extLst>
          </p:cNvPr>
          <p:cNvPicPr>
            <a:picLocks noChangeAspect="1"/>
          </p:cNvPicPr>
          <p:nvPr/>
        </p:nvPicPr>
        <p:blipFill>
          <a:blip r:embed="rId2"/>
          <a:stretch>
            <a:fillRect/>
          </a:stretch>
        </p:blipFill>
        <p:spPr>
          <a:xfrm>
            <a:off x="7414350" y="1268082"/>
            <a:ext cx="3939450" cy="4871938"/>
          </a:xfrm>
          <a:prstGeom prst="rect">
            <a:avLst/>
          </a:prstGeom>
        </p:spPr>
      </p:pic>
    </p:spTree>
    <p:extLst>
      <p:ext uri="{BB962C8B-B14F-4D97-AF65-F5344CB8AC3E}">
        <p14:creationId xmlns:p14="http://schemas.microsoft.com/office/powerpoint/2010/main" val="4233705905"/>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FED5-6895-8634-E64E-BDDCC59F56F5}"/>
              </a:ext>
            </a:extLst>
          </p:cNvPr>
          <p:cNvSpPr>
            <a:spLocks noGrp="1"/>
          </p:cNvSpPr>
          <p:nvPr>
            <p:ph type="title"/>
          </p:nvPr>
        </p:nvSpPr>
        <p:spPr/>
        <p:txBody>
          <a:bodyPr/>
          <a:lstStyle/>
          <a:p>
            <a:r>
              <a:rPr lang="en-US" dirty="0"/>
              <a:t>The most likely diagnosis</a:t>
            </a:r>
          </a:p>
        </p:txBody>
      </p:sp>
      <p:sp>
        <p:nvSpPr>
          <p:cNvPr id="4" name="Content Placeholder 3">
            <a:extLst>
              <a:ext uri="{FF2B5EF4-FFF2-40B4-BE49-F238E27FC236}">
                <a16:creationId xmlns:a16="http://schemas.microsoft.com/office/drawing/2014/main" id="{3ADFA370-89D5-1236-07F9-A2AD382B46F4}"/>
              </a:ext>
            </a:extLst>
          </p:cNvPr>
          <p:cNvSpPr>
            <a:spLocks noGrp="1"/>
          </p:cNvSpPr>
          <p:nvPr>
            <p:ph idx="1"/>
          </p:nvPr>
        </p:nvSpPr>
        <p:spPr/>
        <p:txBody>
          <a:bodyPr/>
          <a:lstStyle/>
          <a:p>
            <a:pPr marL="514350" indent="-514350">
              <a:buFont typeface="+mj-lt"/>
              <a:buAutoNum type="alphaLcPeriod"/>
            </a:pPr>
            <a:r>
              <a:rPr lang="en-US" dirty="0"/>
              <a:t>Rheumatoid arthritis</a:t>
            </a:r>
          </a:p>
          <a:p>
            <a:pPr marL="514350" indent="-514350">
              <a:buFont typeface="+mj-lt"/>
              <a:buAutoNum type="alphaLcPeriod"/>
            </a:pPr>
            <a:r>
              <a:rPr lang="en-US" dirty="0"/>
              <a:t>Osteomalacia</a:t>
            </a:r>
          </a:p>
          <a:p>
            <a:pPr marL="514350" indent="-514350">
              <a:buFont typeface="+mj-lt"/>
              <a:buAutoNum type="alphaLcPeriod"/>
            </a:pPr>
            <a:r>
              <a:rPr lang="en-US" dirty="0"/>
              <a:t>Pseudogout</a:t>
            </a:r>
          </a:p>
          <a:p>
            <a:pPr marL="514350" indent="-514350">
              <a:buFont typeface="+mj-lt"/>
              <a:buAutoNum type="alphaLcPeriod"/>
            </a:pPr>
            <a:r>
              <a:rPr lang="en-US" dirty="0">
                <a:solidFill>
                  <a:srgbClr val="FF0000"/>
                </a:solidFill>
              </a:rPr>
              <a:t>Gout</a:t>
            </a:r>
          </a:p>
        </p:txBody>
      </p:sp>
      <p:grpSp>
        <p:nvGrpSpPr>
          <p:cNvPr id="12" name="Group 11">
            <a:extLst>
              <a:ext uri="{FF2B5EF4-FFF2-40B4-BE49-F238E27FC236}">
                <a16:creationId xmlns:a16="http://schemas.microsoft.com/office/drawing/2014/main" id="{7F34E17A-FBD7-0D8F-0F37-BCFAEB9CCC4A}"/>
              </a:ext>
            </a:extLst>
          </p:cNvPr>
          <p:cNvGrpSpPr/>
          <p:nvPr/>
        </p:nvGrpSpPr>
        <p:grpSpPr>
          <a:xfrm>
            <a:off x="8109902" y="1305026"/>
            <a:ext cx="3252367" cy="4666566"/>
            <a:chOff x="8357731" y="1305026"/>
            <a:chExt cx="3004538" cy="4310976"/>
          </a:xfrm>
        </p:grpSpPr>
        <p:pic>
          <p:nvPicPr>
            <p:cNvPr id="9" name="Content Placeholder 5">
              <a:extLst>
                <a:ext uri="{FF2B5EF4-FFF2-40B4-BE49-F238E27FC236}">
                  <a16:creationId xmlns:a16="http://schemas.microsoft.com/office/drawing/2014/main" id="{0697CBE0-2F31-57D7-9871-C220E4193DB9}"/>
                </a:ext>
              </a:extLst>
            </p:cNvPr>
            <p:cNvPicPr>
              <a:picLocks noChangeAspect="1"/>
            </p:cNvPicPr>
            <p:nvPr/>
          </p:nvPicPr>
          <p:blipFill>
            <a:blip r:embed="rId2"/>
            <a:stretch>
              <a:fillRect/>
            </a:stretch>
          </p:blipFill>
          <p:spPr>
            <a:xfrm>
              <a:off x="8357731" y="1305026"/>
              <a:ext cx="2996069" cy="212397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FC832E6-E136-4F1B-9215-FB689B42AA74}"/>
                </a:ext>
              </a:extLst>
            </p:cNvPr>
            <p:cNvPicPr>
              <a:picLocks noChangeAspect="1"/>
            </p:cNvPicPr>
            <p:nvPr/>
          </p:nvPicPr>
          <p:blipFill>
            <a:blip r:embed="rId3"/>
            <a:stretch>
              <a:fillRect/>
            </a:stretch>
          </p:blipFill>
          <p:spPr>
            <a:xfrm>
              <a:off x="8357731" y="3429000"/>
              <a:ext cx="3004538" cy="2187002"/>
            </a:xfrm>
            <a:prstGeom prst="rect">
              <a:avLst/>
            </a:prstGeom>
            <a:ln>
              <a:noFill/>
            </a:ln>
            <a:effectLst>
              <a:outerShdw blurRad="292100" dist="139700" dir="2700000" algn="tl" rotWithShape="0">
                <a:srgbClr val="333333">
                  <a:alpha val="65000"/>
                </a:srgbClr>
              </a:outerShdw>
            </a:effectLst>
          </p:spPr>
        </p:pic>
      </p:grpSp>
      <p:sp>
        <p:nvSpPr>
          <p:cNvPr id="3" name="TextBox 2">
            <a:extLst>
              <a:ext uri="{FF2B5EF4-FFF2-40B4-BE49-F238E27FC236}">
                <a16:creationId xmlns:a16="http://schemas.microsoft.com/office/drawing/2014/main" id="{1A917362-F3CD-7133-A752-81587B311962}"/>
              </a:ext>
            </a:extLst>
          </p:cNvPr>
          <p:cNvSpPr txBox="1"/>
          <p:nvPr/>
        </p:nvSpPr>
        <p:spPr>
          <a:xfrm>
            <a:off x="11127572" y="2897"/>
            <a:ext cx="1055097"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قديم</a:t>
            </a:r>
            <a:endParaRPr lang="en-US" b="1" dirty="0">
              <a:solidFill>
                <a:srgbClr val="FF0000"/>
              </a:solidFill>
            </a:endParaRPr>
          </a:p>
        </p:txBody>
      </p:sp>
    </p:spTree>
    <p:extLst>
      <p:ext uri="{BB962C8B-B14F-4D97-AF65-F5344CB8AC3E}">
        <p14:creationId xmlns:p14="http://schemas.microsoft.com/office/powerpoint/2010/main" val="3454689620"/>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3046-A755-B070-3619-8B61E7D1A307}"/>
              </a:ext>
            </a:extLst>
          </p:cNvPr>
          <p:cNvSpPr>
            <a:spLocks noGrp="1"/>
          </p:cNvSpPr>
          <p:nvPr>
            <p:ph type="title"/>
          </p:nvPr>
        </p:nvSpPr>
        <p:spPr/>
        <p:txBody>
          <a:bodyPr>
            <a:noAutofit/>
          </a:bodyPr>
          <a:lstStyle/>
          <a:p>
            <a:r>
              <a:rPr lang="en-US" sz="3600" dirty="0"/>
              <a:t>Which of the following is incorrect about osteoarthrosis</a:t>
            </a:r>
          </a:p>
        </p:txBody>
      </p:sp>
      <p:sp>
        <p:nvSpPr>
          <p:cNvPr id="3" name="Content Placeholder 2">
            <a:extLst>
              <a:ext uri="{FF2B5EF4-FFF2-40B4-BE49-F238E27FC236}">
                <a16:creationId xmlns:a16="http://schemas.microsoft.com/office/drawing/2014/main" id="{DC34B93E-9BE5-0F82-AAD8-57549920ABA4}"/>
              </a:ext>
            </a:extLst>
          </p:cNvPr>
          <p:cNvSpPr>
            <a:spLocks noGrp="1"/>
          </p:cNvSpPr>
          <p:nvPr>
            <p:ph idx="1"/>
          </p:nvPr>
        </p:nvSpPr>
        <p:spPr/>
        <p:txBody>
          <a:bodyPr/>
          <a:lstStyle/>
          <a:p>
            <a:r>
              <a:rPr lang="en-US" dirty="0"/>
              <a:t>Gouty tophi</a:t>
            </a:r>
          </a:p>
        </p:txBody>
      </p:sp>
      <p:pic>
        <p:nvPicPr>
          <p:cNvPr id="5" name="object 4">
            <a:extLst>
              <a:ext uri="{FF2B5EF4-FFF2-40B4-BE49-F238E27FC236}">
                <a16:creationId xmlns:a16="http://schemas.microsoft.com/office/drawing/2014/main" id="{045FB182-816C-7FBA-7475-F9126946C94D}"/>
              </a:ext>
            </a:extLst>
          </p:cNvPr>
          <p:cNvPicPr>
            <a:picLocks noGrp="1"/>
          </p:cNvPicPr>
          <p:nvPr>
            <p:ph sz="half" idx="2"/>
          </p:nvPr>
        </p:nvPicPr>
        <p:blipFill>
          <a:blip r:embed="rId2" cstate="print"/>
          <a:stretch>
            <a:fillRect/>
          </a:stretch>
        </p:blipFill>
        <p:spPr>
          <a:xfrm>
            <a:off x="7758113" y="1305026"/>
            <a:ext cx="3595687" cy="238534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3B1DD19F-4495-97E8-12F5-39A21805D05D}"/>
              </a:ext>
            </a:extLst>
          </p:cNvPr>
          <p:cNvSpPr txBox="1"/>
          <p:nvPr/>
        </p:nvSpPr>
        <p:spPr>
          <a:xfrm>
            <a:off x="11127572" y="2897"/>
            <a:ext cx="1055097"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قديم</a:t>
            </a:r>
            <a:endParaRPr lang="en-US" b="1" dirty="0">
              <a:solidFill>
                <a:srgbClr val="FF0000"/>
              </a:solidFill>
            </a:endParaRPr>
          </a:p>
        </p:txBody>
      </p:sp>
    </p:spTree>
    <p:extLst>
      <p:ext uri="{BB962C8B-B14F-4D97-AF65-F5344CB8AC3E}">
        <p14:creationId xmlns:p14="http://schemas.microsoft.com/office/powerpoint/2010/main" val="2156665599"/>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BFAC4-EF0A-BCC5-FE4E-6E4701160860}"/>
              </a:ext>
            </a:extLst>
          </p:cNvPr>
          <p:cNvSpPr>
            <a:spLocks noGrp="1"/>
          </p:cNvSpPr>
          <p:nvPr>
            <p:ph type="title"/>
          </p:nvPr>
        </p:nvSpPr>
        <p:spPr/>
        <p:txBody>
          <a:bodyPr/>
          <a:lstStyle/>
          <a:p>
            <a:r>
              <a:rPr lang="en-US" dirty="0"/>
              <a:t>Septic Arthritis</a:t>
            </a:r>
          </a:p>
        </p:txBody>
      </p:sp>
      <p:sp>
        <p:nvSpPr>
          <p:cNvPr id="4" name="Text Placeholder 3">
            <a:extLst>
              <a:ext uri="{FF2B5EF4-FFF2-40B4-BE49-F238E27FC236}">
                <a16:creationId xmlns:a16="http://schemas.microsoft.com/office/drawing/2014/main" id="{9BC990C9-E0AD-BFE1-3BAF-994C9A9911A0}"/>
              </a:ext>
            </a:extLst>
          </p:cNvPr>
          <p:cNvSpPr>
            <a:spLocks noGrp="1"/>
          </p:cNvSpPr>
          <p:nvPr>
            <p:ph type="body" idx="1"/>
          </p:nvPr>
        </p:nvSpPr>
        <p:spPr/>
        <p:txBody>
          <a:bodyPr/>
          <a:lstStyle/>
          <a:p>
            <a:pPr rtl="1"/>
            <a:r>
              <a:rPr lang="ar-JO" dirty="0"/>
              <a:t>كتبت فقط أهم النقاط عن الموضوع</a:t>
            </a:r>
            <a:endParaRPr lang="en-US" dirty="0"/>
          </a:p>
        </p:txBody>
      </p:sp>
    </p:spTree>
    <p:extLst>
      <p:ext uri="{BB962C8B-B14F-4D97-AF65-F5344CB8AC3E}">
        <p14:creationId xmlns:p14="http://schemas.microsoft.com/office/powerpoint/2010/main" val="4172847331"/>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E4458-E946-8F06-E8F0-ECC689B17365}"/>
              </a:ext>
            </a:extLst>
          </p:cNvPr>
          <p:cNvSpPr>
            <a:spLocks noGrp="1"/>
          </p:cNvSpPr>
          <p:nvPr>
            <p:ph type="title"/>
          </p:nvPr>
        </p:nvSpPr>
        <p:spPr/>
        <p:txBody>
          <a:bodyPr/>
          <a:lstStyle/>
          <a:p>
            <a:r>
              <a:rPr lang="en-US" dirty="0"/>
              <a:t>Septic arthritis</a:t>
            </a:r>
          </a:p>
        </p:txBody>
      </p:sp>
      <p:sp>
        <p:nvSpPr>
          <p:cNvPr id="3" name="Content Placeholder 2">
            <a:extLst>
              <a:ext uri="{FF2B5EF4-FFF2-40B4-BE49-F238E27FC236}">
                <a16:creationId xmlns:a16="http://schemas.microsoft.com/office/drawing/2014/main" id="{EDEB7851-6041-A80E-1B69-32CA592FD873}"/>
              </a:ext>
            </a:extLst>
          </p:cNvPr>
          <p:cNvSpPr>
            <a:spLocks noGrp="1"/>
          </p:cNvSpPr>
          <p:nvPr>
            <p:ph idx="1"/>
          </p:nvPr>
        </p:nvSpPr>
        <p:spPr>
          <a:xfrm>
            <a:off x="838200" y="1268082"/>
            <a:ext cx="10515600" cy="5212080"/>
          </a:xfrm>
        </p:spPr>
        <p:txBody>
          <a:bodyPr>
            <a:normAutofit lnSpcReduction="10000"/>
          </a:bodyPr>
          <a:lstStyle/>
          <a:p>
            <a:r>
              <a:rPr lang="en-US" b="1" dirty="0"/>
              <a:t>Causative organisms</a:t>
            </a:r>
            <a:r>
              <a:rPr lang="en-US" dirty="0"/>
              <a:t>:</a:t>
            </a:r>
            <a:r>
              <a:rPr lang="en-US" b="1" dirty="0"/>
              <a:t> </a:t>
            </a:r>
            <a:r>
              <a:rPr lang="en-US" sz="2400" dirty="0">
                <a:solidFill>
                  <a:srgbClr val="0070C0"/>
                </a:solidFill>
              </a:rPr>
              <a:t>(Most common causes)</a:t>
            </a:r>
          </a:p>
          <a:p>
            <a:pPr lvl="1"/>
            <a:r>
              <a:rPr lang="en-US" dirty="0"/>
              <a:t>Staphylococcus aureus (Most common in adults and children &gt; 2 years)</a:t>
            </a:r>
          </a:p>
          <a:p>
            <a:pPr lvl="1"/>
            <a:r>
              <a:rPr lang="en-US" dirty="0"/>
              <a:t>Streptococci</a:t>
            </a:r>
          </a:p>
          <a:p>
            <a:pPr lvl="1"/>
            <a:r>
              <a:rPr lang="en-US" dirty="0"/>
              <a:t>N. gonorrhea (Most common in sexually active young adults (♀ &gt; ♂))</a:t>
            </a:r>
          </a:p>
          <a:p>
            <a:pPr lvl="1"/>
            <a:r>
              <a:rPr lang="en-US" dirty="0"/>
              <a:t>Gram-negative rods esp. E. coli and P. aeruginosa (Immunosuppressed state, trauma, elderly, IV drug use)</a:t>
            </a:r>
          </a:p>
          <a:p>
            <a:r>
              <a:rPr lang="en-US" b="1" dirty="0"/>
              <a:t>Routes of spread</a:t>
            </a:r>
          </a:p>
          <a:p>
            <a:pPr lvl="1"/>
            <a:r>
              <a:rPr lang="en-US" dirty="0"/>
              <a:t>Hematogenous spread (most common)</a:t>
            </a:r>
          </a:p>
          <a:p>
            <a:pPr lvl="2"/>
            <a:r>
              <a:rPr lang="en-US" sz="2200" dirty="0"/>
              <a:t>From a distant site (e.g., abscesses, wound infection, septicemia)</a:t>
            </a:r>
          </a:p>
          <a:p>
            <a:pPr lvl="2"/>
            <a:r>
              <a:rPr lang="en-US" sz="2200" dirty="0"/>
              <a:t>Disseminated infection (e.g., gonorrhea)</a:t>
            </a:r>
          </a:p>
          <a:p>
            <a:pPr lvl="1"/>
            <a:r>
              <a:rPr lang="en-US" dirty="0"/>
              <a:t>Direct contamination</a:t>
            </a:r>
          </a:p>
          <a:p>
            <a:pPr lvl="2"/>
            <a:r>
              <a:rPr lang="en-US" sz="2200" dirty="0"/>
              <a:t>Iatrogenic (e.g., joint injection, arthrocentesis , arthroscopy )</a:t>
            </a:r>
          </a:p>
          <a:p>
            <a:pPr lvl="2"/>
            <a:r>
              <a:rPr lang="en-US" sz="2200" dirty="0"/>
              <a:t>Trauma (e.g., open wounds around the joint, penetrating trauma)</a:t>
            </a:r>
          </a:p>
          <a:p>
            <a:pPr lvl="1"/>
            <a:r>
              <a:rPr lang="en-US" dirty="0"/>
              <a:t>Contiguous spread (e.g., septic bursitis, osteomyelitis)</a:t>
            </a:r>
          </a:p>
        </p:txBody>
      </p:sp>
    </p:spTree>
    <p:extLst>
      <p:ext uri="{BB962C8B-B14F-4D97-AF65-F5344CB8AC3E}">
        <p14:creationId xmlns:p14="http://schemas.microsoft.com/office/powerpoint/2010/main" val="2025412968"/>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D7E19-5BD9-5179-507E-25CE032804D1}"/>
              </a:ext>
            </a:extLst>
          </p:cNvPr>
          <p:cNvSpPr>
            <a:spLocks noGrp="1"/>
          </p:cNvSpPr>
          <p:nvPr>
            <p:ph type="title"/>
          </p:nvPr>
        </p:nvSpPr>
        <p:spPr/>
        <p:txBody>
          <a:bodyPr/>
          <a:lstStyle/>
          <a:p>
            <a:r>
              <a:rPr lang="en-US" dirty="0"/>
              <a:t>Pathology</a:t>
            </a:r>
          </a:p>
        </p:txBody>
      </p:sp>
      <p:pic>
        <p:nvPicPr>
          <p:cNvPr id="4" name="Google Shape;166;p6" descr="A close up of a logo&#10;&#10;Description automatically generated">
            <a:extLst>
              <a:ext uri="{FF2B5EF4-FFF2-40B4-BE49-F238E27FC236}">
                <a16:creationId xmlns:a16="http://schemas.microsoft.com/office/drawing/2014/main" id="{C5D291A6-7567-CAC8-9A1E-6775933CB087}"/>
              </a:ext>
            </a:extLst>
          </p:cNvPr>
          <p:cNvPicPr preferRelativeResize="0">
            <a:picLocks noGrp="1"/>
          </p:cNvPicPr>
          <p:nvPr>
            <p:ph idx="1"/>
          </p:nvPr>
        </p:nvPicPr>
        <p:blipFill rotWithShape="1">
          <a:blip r:embed="rId2">
            <a:alphaModFix/>
          </a:blip>
          <a:srcRect/>
          <a:stretch/>
        </p:blipFill>
        <p:spPr>
          <a:xfrm>
            <a:off x="838200" y="1176317"/>
            <a:ext cx="10515600" cy="4561352"/>
          </a:xfrm>
          <a:prstGeom prst="rect">
            <a:avLst/>
          </a:prstGeom>
          <a:noFill/>
          <a:ln>
            <a:noFill/>
          </a:ln>
        </p:spPr>
      </p:pic>
    </p:spTree>
    <p:extLst>
      <p:ext uri="{BB962C8B-B14F-4D97-AF65-F5344CB8AC3E}">
        <p14:creationId xmlns:p14="http://schemas.microsoft.com/office/powerpoint/2010/main" val="254836015"/>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C153D-90DC-3361-AA17-7A31173DFAB5}"/>
              </a:ext>
            </a:extLst>
          </p:cNvPr>
          <p:cNvSpPr>
            <a:spLocks noGrp="1"/>
          </p:cNvSpPr>
          <p:nvPr>
            <p:ph type="title"/>
          </p:nvPr>
        </p:nvSpPr>
        <p:spPr/>
        <p:txBody>
          <a:bodyPr>
            <a:normAutofit/>
          </a:bodyPr>
          <a:lstStyle/>
          <a:p>
            <a:r>
              <a:rPr lang="en-US" dirty="0"/>
              <a:t>Clinical features</a:t>
            </a:r>
          </a:p>
        </p:txBody>
      </p:sp>
      <p:sp>
        <p:nvSpPr>
          <p:cNvPr id="3" name="Content Placeholder 2">
            <a:extLst>
              <a:ext uri="{FF2B5EF4-FFF2-40B4-BE49-F238E27FC236}">
                <a16:creationId xmlns:a16="http://schemas.microsoft.com/office/drawing/2014/main" id="{38A4EFB8-3962-6DE3-1474-3E28631C0060}"/>
              </a:ext>
            </a:extLst>
          </p:cNvPr>
          <p:cNvSpPr>
            <a:spLocks noGrp="1"/>
          </p:cNvSpPr>
          <p:nvPr>
            <p:ph idx="1"/>
          </p:nvPr>
        </p:nvSpPr>
        <p:spPr>
          <a:xfrm>
            <a:off x="838199" y="1268082"/>
            <a:ext cx="5553270" cy="4508471"/>
          </a:xfrm>
        </p:spPr>
        <p:txBody>
          <a:bodyPr/>
          <a:lstStyle/>
          <a:p>
            <a:r>
              <a:rPr lang="en-US" dirty="0"/>
              <a:t>Acute onset</a:t>
            </a:r>
          </a:p>
          <a:p>
            <a:r>
              <a:rPr lang="en-US" dirty="0"/>
              <a:t>Classical triad of fever, joint pain, and restricted range of motion</a:t>
            </a:r>
          </a:p>
          <a:p>
            <a:r>
              <a:rPr lang="en-US" dirty="0"/>
              <a:t>Arthritis</a:t>
            </a:r>
          </a:p>
          <a:p>
            <a:pPr lvl="1"/>
            <a:r>
              <a:rPr lang="en-US" sz="2600" dirty="0"/>
              <a:t>Usually, monoarticular </a:t>
            </a:r>
          </a:p>
          <a:p>
            <a:pPr lvl="1"/>
            <a:r>
              <a:rPr lang="en-US" sz="2600" dirty="0"/>
              <a:t>Most affected joints: knees (followed by hip, wrists, shoulders, and ankles)</a:t>
            </a:r>
          </a:p>
          <a:p>
            <a:pPr lvl="1"/>
            <a:r>
              <a:rPr lang="en-US" sz="2600" dirty="0"/>
              <a:t>Joints are swollen, red, warm, and painful</a:t>
            </a:r>
          </a:p>
        </p:txBody>
      </p:sp>
      <p:pic>
        <p:nvPicPr>
          <p:cNvPr id="1026" name="Picture 2" descr="Knee effusion">
            <a:extLst>
              <a:ext uri="{FF2B5EF4-FFF2-40B4-BE49-F238E27FC236}">
                <a16:creationId xmlns:a16="http://schemas.microsoft.com/office/drawing/2014/main" id="{43FCC666-4128-571A-CD8A-D97E51D1A9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09" r="10780"/>
          <a:stretch/>
        </p:blipFill>
        <p:spPr bwMode="auto">
          <a:xfrm>
            <a:off x="6632511" y="1268082"/>
            <a:ext cx="4721289" cy="45084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905267"/>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2B77C-3351-4920-AA2A-C9C5A99C78E2}"/>
              </a:ext>
            </a:extLst>
          </p:cNvPr>
          <p:cNvSpPr>
            <a:spLocks noGrp="1"/>
          </p:cNvSpPr>
          <p:nvPr>
            <p:ph type="title"/>
          </p:nvPr>
        </p:nvSpPr>
        <p:spPr/>
        <p:txBody>
          <a:bodyPr/>
          <a:lstStyle/>
          <a:p>
            <a:r>
              <a:rPr lang="en-US" dirty="0"/>
              <a:t>Diagnostics</a:t>
            </a:r>
          </a:p>
        </p:txBody>
      </p:sp>
      <p:sp>
        <p:nvSpPr>
          <p:cNvPr id="3" name="Content Placeholder 2">
            <a:extLst>
              <a:ext uri="{FF2B5EF4-FFF2-40B4-BE49-F238E27FC236}">
                <a16:creationId xmlns:a16="http://schemas.microsoft.com/office/drawing/2014/main" id="{25186273-9285-82E9-709D-377F6CB32C70}"/>
              </a:ext>
            </a:extLst>
          </p:cNvPr>
          <p:cNvSpPr>
            <a:spLocks noGrp="1"/>
          </p:cNvSpPr>
          <p:nvPr>
            <p:ph idx="1"/>
          </p:nvPr>
        </p:nvSpPr>
        <p:spPr/>
        <p:txBody>
          <a:bodyPr/>
          <a:lstStyle/>
          <a:p>
            <a:r>
              <a:rPr lang="en-US" sz="2400" dirty="0"/>
              <a:t>Any red, painful joint with a reduced range of motion should be considered infectious until proven otherwise. The absence of fever does not rule out a diagnosis of septic arthritis</a:t>
            </a:r>
          </a:p>
          <a:p>
            <a:r>
              <a:rPr lang="en-US" dirty="0"/>
              <a:t>All patients should do</a:t>
            </a:r>
          </a:p>
          <a:p>
            <a:pPr lvl="1"/>
            <a:r>
              <a:rPr lang="en-US" dirty="0"/>
              <a:t>Arthrocentesis with synovial fluid analysis and culture (gold standard)</a:t>
            </a:r>
          </a:p>
          <a:p>
            <a:pPr lvl="2"/>
            <a:r>
              <a:rPr lang="en-US" dirty="0">
                <a:solidFill>
                  <a:srgbClr val="00B050"/>
                </a:solidFill>
              </a:rPr>
              <a:t>Skin or subcutaneous infection (e.g., cellulitis) surrounding the affected joint is an absolute contraindication due to the risk of introducing pathogens into the joint</a:t>
            </a:r>
          </a:p>
          <a:p>
            <a:pPr lvl="1"/>
            <a:r>
              <a:rPr lang="en-US" dirty="0"/>
              <a:t>Blood cultures in patients with fever or acute onset of symptoms</a:t>
            </a:r>
          </a:p>
          <a:p>
            <a:pPr lvl="1"/>
            <a:r>
              <a:rPr lang="en-US" dirty="0"/>
              <a:t>Laboratory studies (Inflammatory markers may be normal in septic arthritis)</a:t>
            </a:r>
          </a:p>
          <a:p>
            <a:pPr lvl="1"/>
            <a:r>
              <a:rPr lang="en-US" dirty="0"/>
              <a:t>X-rays of the affected joint (preferred initial imaging modality (prosthetic and native joints))</a:t>
            </a:r>
          </a:p>
        </p:txBody>
      </p:sp>
    </p:spTree>
    <p:extLst>
      <p:ext uri="{BB962C8B-B14F-4D97-AF65-F5344CB8AC3E}">
        <p14:creationId xmlns:p14="http://schemas.microsoft.com/office/powerpoint/2010/main" val="309631350"/>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80DFA-A8AB-81E0-ABBC-D6C742F7D45A}"/>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B9EFCB75-912E-F547-D14A-61809062E89D}"/>
              </a:ext>
            </a:extLst>
          </p:cNvPr>
          <p:cNvSpPr>
            <a:spLocks noGrp="1"/>
          </p:cNvSpPr>
          <p:nvPr>
            <p:ph idx="1"/>
          </p:nvPr>
        </p:nvSpPr>
        <p:spPr/>
        <p:txBody>
          <a:bodyPr>
            <a:normAutofit fontScale="92500" lnSpcReduction="10000"/>
          </a:bodyPr>
          <a:lstStyle/>
          <a:p>
            <a:r>
              <a:rPr lang="en-US" dirty="0"/>
              <a:t>The first priority is to aspirate the joint and examine the fluid. </a:t>
            </a:r>
          </a:p>
          <a:p>
            <a:r>
              <a:rPr lang="en-US" dirty="0"/>
              <a:t>Treatment is then started without further delay and follows the same lines as for acute osteomyelitis.</a:t>
            </a:r>
          </a:p>
          <a:p>
            <a:pPr marL="514350" indent="-514350">
              <a:buFont typeface="+mj-lt"/>
              <a:buAutoNum type="arabicPeriod"/>
            </a:pPr>
            <a:r>
              <a:rPr lang="en-US" b="1" dirty="0"/>
              <a:t>Antibiotics</a:t>
            </a:r>
          </a:p>
          <a:p>
            <a:pPr lvl="1"/>
            <a:r>
              <a:rPr lang="en-US" dirty="0"/>
              <a:t>Intravenous antibiotics (3rd Generation Cephalosporins will cover both Gram-positive and Gram-negative organisms.) should be started as soon as joint fluid and blood samples have been taken for culture. </a:t>
            </a:r>
          </a:p>
          <a:p>
            <a:pPr lvl="1"/>
            <a:r>
              <a:rPr lang="en-US" dirty="0"/>
              <a:t>Once the bacterial sensitivity is known the appropriate drug is substituted. </a:t>
            </a:r>
          </a:p>
          <a:p>
            <a:pPr lvl="1"/>
            <a:r>
              <a:rPr lang="en-US" dirty="0"/>
              <a:t>Intravenous administration is continued for several weeks and is followed by oral antibiotics for a further 2 or 3 weeks.</a:t>
            </a:r>
          </a:p>
          <a:p>
            <a:pPr marL="514350" indent="-514350">
              <a:buFont typeface="+mj-lt"/>
              <a:buAutoNum type="arabicPeriod"/>
            </a:pPr>
            <a:r>
              <a:rPr lang="en-US" b="1" dirty="0"/>
              <a:t>Splintage</a:t>
            </a:r>
          </a:p>
          <a:p>
            <a:pPr lvl="1"/>
            <a:r>
              <a:rPr lang="en-US" dirty="0"/>
              <a:t>The joint must be rested either on a splint or in a widely split plaster. At the hip, the joint should be held abducted and 30 degrees flexed.</a:t>
            </a:r>
          </a:p>
          <a:p>
            <a:endParaRPr lang="en-US" dirty="0"/>
          </a:p>
        </p:txBody>
      </p:sp>
    </p:spTree>
    <p:extLst>
      <p:ext uri="{BB962C8B-B14F-4D97-AF65-F5344CB8AC3E}">
        <p14:creationId xmlns:p14="http://schemas.microsoft.com/office/powerpoint/2010/main" val="2512295231"/>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B4358-A24B-5201-A9D6-2FBD72FA86B8}"/>
              </a:ext>
            </a:extLst>
          </p:cNvPr>
          <p:cNvSpPr>
            <a:spLocks noGrp="1"/>
          </p:cNvSpPr>
          <p:nvPr>
            <p:ph type="title"/>
          </p:nvPr>
        </p:nvSpPr>
        <p:spPr/>
        <p:txBody>
          <a:bodyPr/>
          <a:lstStyle/>
          <a:p>
            <a:r>
              <a:rPr lang="en-US" dirty="0"/>
              <a:t>Synovial fluid analysis</a:t>
            </a:r>
          </a:p>
        </p:txBody>
      </p:sp>
      <p:pic>
        <p:nvPicPr>
          <p:cNvPr id="6" name="Picture 5">
            <a:extLst>
              <a:ext uri="{FF2B5EF4-FFF2-40B4-BE49-F238E27FC236}">
                <a16:creationId xmlns:a16="http://schemas.microsoft.com/office/drawing/2014/main" id="{FD738D27-67EB-D2AD-7B01-21D508CB546D}"/>
              </a:ext>
            </a:extLst>
          </p:cNvPr>
          <p:cNvPicPr>
            <a:picLocks noChangeAspect="1"/>
          </p:cNvPicPr>
          <p:nvPr/>
        </p:nvPicPr>
        <p:blipFill>
          <a:blip r:embed="rId2"/>
          <a:stretch>
            <a:fillRect/>
          </a:stretch>
        </p:blipFill>
        <p:spPr>
          <a:xfrm>
            <a:off x="838200" y="1174116"/>
            <a:ext cx="10515600" cy="5521304"/>
          </a:xfrm>
          <a:prstGeom prst="rect">
            <a:avLst/>
          </a:prstGeom>
        </p:spPr>
      </p:pic>
    </p:spTree>
    <p:extLst>
      <p:ext uri="{BB962C8B-B14F-4D97-AF65-F5344CB8AC3E}">
        <p14:creationId xmlns:p14="http://schemas.microsoft.com/office/powerpoint/2010/main" val="1714524907"/>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B8262-5347-1B8E-3C0E-33683C88CBA3}"/>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A92CD09B-1A97-F0F8-3B97-9673CEFD8AC4}"/>
              </a:ext>
            </a:extLst>
          </p:cNvPr>
          <p:cNvSpPr>
            <a:spLocks noGrp="1"/>
          </p:cNvSpPr>
          <p:nvPr>
            <p:ph idx="1"/>
          </p:nvPr>
        </p:nvSpPr>
        <p:spPr>
          <a:xfrm>
            <a:off x="838199" y="1268082"/>
            <a:ext cx="7466045" cy="4871938"/>
          </a:xfrm>
        </p:spPr>
        <p:txBody>
          <a:bodyPr/>
          <a:lstStyle/>
          <a:p>
            <a:pPr marL="514350" indent="-514350">
              <a:buFont typeface="+mj-lt"/>
              <a:buAutoNum type="arabicPeriod" startAt="3"/>
            </a:pPr>
            <a:r>
              <a:rPr lang="en-US" b="1" dirty="0"/>
              <a:t>Drainage</a:t>
            </a:r>
          </a:p>
          <a:p>
            <a:pPr lvl="1"/>
            <a:r>
              <a:rPr lang="en-US" dirty="0"/>
              <a:t>Under anesthesia, pus is drained, and the joint washed out. </a:t>
            </a:r>
          </a:p>
          <a:p>
            <a:pPr lvl="1"/>
            <a:r>
              <a:rPr lang="en-US" dirty="0"/>
              <a:t>This is best done by open operation, but in a superficial joint it can be achieved by repeated needle aspiration and irrigation or, in the case of the knee, by arthroscopy.</a:t>
            </a:r>
          </a:p>
          <a:p>
            <a:pPr lvl="1"/>
            <a:r>
              <a:rPr lang="en-US" dirty="0"/>
              <a:t>Once the patient’s general condition is good and the joint is no longer inflamed, gentle and gradually increasing movements are encouraged. But if articular cartilage has been destroyed, the aim is to keep the joint immobile in the optimum position while ankylosis is awaited.</a:t>
            </a:r>
          </a:p>
          <a:p>
            <a:endParaRPr lang="en-US" dirty="0"/>
          </a:p>
        </p:txBody>
      </p:sp>
      <p:pic>
        <p:nvPicPr>
          <p:cNvPr id="4" name="Google Shape;321;p21" descr="hqdefault.jpg">
            <a:extLst>
              <a:ext uri="{FF2B5EF4-FFF2-40B4-BE49-F238E27FC236}">
                <a16:creationId xmlns:a16="http://schemas.microsoft.com/office/drawing/2014/main" id="{A693B12D-8254-D45D-7F4D-7E51B3B2CBAA}"/>
              </a:ext>
            </a:extLst>
          </p:cNvPr>
          <p:cNvPicPr preferRelativeResize="0"/>
          <p:nvPr/>
        </p:nvPicPr>
        <p:blipFill rotWithShape="1">
          <a:blip r:embed="rId2">
            <a:alphaModFix/>
          </a:blip>
          <a:srcRect l="16245" r="32415" b="3"/>
          <a:stretch/>
        </p:blipFill>
        <p:spPr>
          <a:xfrm>
            <a:off x="8423969" y="1268082"/>
            <a:ext cx="2929831" cy="48719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65621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46F-1949-E4DD-7370-8F8B02D8CC96}"/>
              </a:ext>
            </a:extLst>
          </p:cNvPr>
          <p:cNvSpPr>
            <a:spLocks noGrp="1"/>
          </p:cNvSpPr>
          <p:nvPr>
            <p:ph type="title"/>
          </p:nvPr>
        </p:nvSpPr>
        <p:spPr/>
        <p:txBody>
          <a:bodyPr/>
          <a:lstStyle/>
          <a:p>
            <a:r>
              <a:rPr lang="en-US" dirty="0"/>
              <a:t>Types of vertebral fractures</a:t>
            </a:r>
          </a:p>
        </p:txBody>
      </p:sp>
      <p:sp>
        <p:nvSpPr>
          <p:cNvPr id="3" name="Content Placeholder 2">
            <a:extLst>
              <a:ext uri="{FF2B5EF4-FFF2-40B4-BE49-F238E27FC236}">
                <a16:creationId xmlns:a16="http://schemas.microsoft.com/office/drawing/2014/main" id="{BFEF03E8-C705-7F90-5FDA-FA2D63964210}"/>
              </a:ext>
            </a:extLst>
          </p:cNvPr>
          <p:cNvSpPr>
            <a:spLocks noGrp="1"/>
          </p:cNvSpPr>
          <p:nvPr>
            <p:ph idx="1"/>
          </p:nvPr>
        </p:nvSpPr>
        <p:spPr/>
        <p:txBody>
          <a:bodyPr>
            <a:normAutofit lnSpcReduction="10000"/>
          </a:bodyPr>
          <a:lstStyle/>
          <a:p>
            <a:r>
              <a:rPr lang="en-US" b="1" dirty="0"/>
              <a:t>Vertebral compression fracture </a:t>
            </a:r>
            <a:r>
              <a:rPr lang="en-US" dirty="0"/>
              <a:t>(most common type) </a:t>
            </a:r>
          </a:p>
          <a:p>
            <a:pPr lvl="1"/>
            <a:r>
              <a:rPr lang="en-US" b="1" dirty="0"/>
              <a:t>Causes</a:t>
            </a:r>
            <a:r>
              <a:rPr lang="en-US" dirty="0"/>
              <a:t>: Pathological fractures, Trauma</a:t>
            </a:r>
          </a:p>
          <a:p>
            <a:pPr lvl="1"/>
            <a:r>
              <a:rPr lang="en-US" b="1" dirty="0"/>
              <a:t>Clinical features</a:t>
            </a:r>
          </a:p>
          <a:p>
            <a:pPr lvl="2"/>
            <a:r>
              <a:rPr lang="en-US" sz="2200" dirty="0"/>
              <a:t>Usually, stable</a:t>
            </a:r>
          </a:p>
          <a:p>
            <a:pPr lvl="2"/>
            <a:r>
              <a:rPr lang="en-US" sz="2200" dirty="0"/>
              <a:t>Often asymptomatic, but may cause acute back pain and point tenderness</a:t>
            </a:r>
          </a:p>
          <a:p>
            <a:pPr lvl="2"/>
            <a:r>
              <a:rPr lang="en-US" sz="2200" dirty="0"/>
              <a:t>Long-term findings after multiple vertebral compression fractures:</a:t>
            </a:r>
          </a:p>
          <a:p>
            <a:pPr lvl="3"/>
            <a:r>
              <a:rPr lang="en-US" sz="2200" dirty="0"/>
              <a:t>Progressive thoracic kyphosis, Decreased height</a:t>
            </a:r>
          </a:p>
          <a:p>
            <a:r>
              <a:rPr lang="en-US" b="1" dirty="0"/>
              <a:t>Burst fracture</a:t>
            </a:r>
            <a:r>
              <a:rPr lang="en-US" dirty="0"/>
              <a:t>: fracture of the vertebra in multiple locations</a:t>
            </a:r>
          </a:p>
          <a:p>
            <a:pPr lvl="1"/>
            <a:r>
              <a:rPr lang="en-US" dirty="0"/>
              <a:t>Result of compression trauma with severe axial loading</a:t>
            </a:r>
          </a:p>
          <a:p>
            <a:pPr lvl="1"/>
            <a:r>
              <a:rPr lang="en-US" dirty="0">
                <a:solidFill>
                  <a:srgbClr val="FF0000"/>
                </a:solidFill>
              </a:rPr>
              <a:t>Possible displacement of bone fragments into the spinal canal; except atlas</a:t>
            </a:r>
          </a:p>
          <a:p>
            <a:r>
              <a:rPr lang="en-US" b="1" dirty="0"/>
              <a:t>Fracture-dislocation</a:t>
            </a:r>
            <a:r>
              <a:rPr lang="en-US" dirty="0"/>
              <a:t>: fractured vertebra and disrupted ligaments; instability may cause spinal cord compression</a:t>
            </a:r>
          </a:p>
        </p:txBody>
      </p:sp>
    </p:spTree>
    <p:extLst>
      <p:ext uri="{BB962C8B-B14F-4D97-AF65-F5344CB8AC3E}">
        <p14:creationId xmlns:p14="http://schemas.microsoft.com/office/powerpoint/2010/main" val="1721291345"/>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4FA00-433F-E6CC-B718-3127635FFDCA}"/>
              </a:ext>
            </a:extLst>
          </p:cNvPr>
          <p:cNvSpPr>
            <a:spLocks noGrp="1"/>
          </p:cNvSpPr>
          <p:nvPr>
            <p:ph type="title"/>
          </p:nvPr>
        </p:nvSpPr>
        <p:spPr/>
        <p:txBody>
          <a:bodyPr/>
          <a:lstStyle/>
          <a:p>
            <a:r>
              <a:rPr lang="en-US" dirty="0"/>
              <a:t>Septic arthritis</a:t>
            </a:r>
          </a:p>
        </p:txBody>
      </p:sp>
      <p:sp>
        <p:nvSpPr>
          <p:cNvPr id="3" name="Content Placeholder 2">
            <a:extLst>
              <a:ext uri="{FF2B5EF4-FFF2-40B4-BE49-F238E27FC236}">
                <a16:creationId xmlns:a16="http://schemas.microsoft.com/office/drawing/2014/main" id="{419BA01C-555C-C554-DB4D-545DA95E807A}"/>
              </a:ext>
            </a:extLst>
          </p:cNvPr>
          <p:cNvSpPr>
            <a:spLocks noGrp="1"/>
          </p:cNvSpPr>
          <p:nvPr>
            <p:ph idx="1"/>
          </p:nvPr>
        </p:nvSpPr>
        <p:spPr>
          <a:xfrm>
            <a:off x="838200" y="1268082"/>
            <a:ext cx="7083490" cy="4871938"/>
          </a:xfrm>
        </p:spPr>
        <p:txBody>
          <a:bodyPr/>
          <a:lstStyle/>
          <a:p>
            <a:pPr>
              <a:buFont typeface="Wingdings" panose="05000000000000000000" pitchFamily="2" charset="2"/>
              <a:buChar char="Ø"/>
            </a:pPr>
            <a:r>
              <a:rPr lang="en-US" sz="2600" spc="-10" dirty="0">
                <a:latin typeface="Calibri"/>
                <a:cs typeface="Calibri"/>
              </a:rPr>
              <a:t>This patient had a high fever and elevated ESR, and on doing synovial fluid  analysis, had a WBC count of 140000.</a:t>
            </a:r>
          </a:p>
          <a:p>
            <a:r>
              <a:rPr lang="en-US" sz="2800" b="1" spc="-10" dirty="0">
                <a:latin typeface="Calibri"/>
                <a:cs typeface="Calibri"/>
              </a:rPr>
              <a:t>What is the best next step of management ?</a:t>
            </a:r>
          </a:p>
          <a:p>
            <a:pPr marL="914400" lvl="1" indent="-457200">
              <a:buFont typeface="+mj-lt"/>
              <a:buAutoNum type="alphaLcPeriod"/>
            </a:pPr>
            <a:r>
              <a:rPr lang="en-US" dirty="0">
                <a:solidFill>
                  <a:srgbClr val="FF0000"/>
                </a:solidFill>
              </a:rPr>
              <a:t>Arthrotomy</a:t>
            </a:r>
          </a:p>
        </p:txBody>
      </p:sp>
      <p:pic>
        <p:nvPicPr>
          <p:cNvPr id="4" name="object 3">
            <a:extLst>
              <a:ext uri="{FF2B5EF4-FFF2-40B4-BE49-F238E27FC236}">
                <a16:creationId xmlns:a16="http://schemas.microsoft.com/office/drawing/2014/main" id="{B76130BF-2F5C-5BB4-7315-7280D62F94C1}"/>
              </a:ext>
            </a:extLst>
          </p:cNvPr>
          <p:cNvPicPr>
            <a:picLocks/>
          </p:cNvPicPr>
          <p:nvPr/>
        </p:nvPicPr>
        <p:blipFill>
          <a:blip r:embed="rId2" cstate="print"/>
          <a:stretch>
            <a:fillRect/>
          </a:stretch>
        </p:blipFill>
        <p:spPr>
          <a:xfrm>
            <a:off x="8039656" y="1268083"/>
            <a:ext cx="3314144" cy="394773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59F0C56E-ECD7-548E-811F-D24356B50787}"/>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052863827"/>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E4571-B66B-AEE6-3A75-671BBA873D88}"/>
              </a:ext>
            </a:extLst>
          </p:cNvPr>
          <p:cNvSpPr>
            <a:spLocks noGrp="1"/>
          </p:cNvSpPr>
          <p:nvPr>
            <p:ph type="title"/>
          </p:nvPr>
        </p:nvSpPr>
        <p:spPr/>
        <p:txBody>
          <a:bodyPr/>
          <a:lstStyle/>
          <a:p>
            <a:r>
              <a:rPr lang="en-US" dirty="0"/>
              <a:t>Septic arthritis</a:t>
            </a:r>
          </a:p>
        </p:txBody>
      </p:sp>
      <p:sp>
        <p:nvSpPr>
          <p:cNvPr id="3" name="Content Placeholder 2">
            <a:extLst>
              <a:ext uri="{FF2B5EF4-FFF2-40B4-BE49-F238E27FC236}">
                <a16:creationId xmlns:a16="http://schemas.microsoft.com/office/drawing/2014/main" id="{D5421600-1F49-71AD-30D8-51C9F97ECCEE}"/>
              </a:ext>
            </a:extLst>
          </p:cNvPr>
          <p:cNvSpPr>
            <a:spLocks noGrp="1"/>
          </p:cNvSpPr>
          <p:nvPr>
            <p:ph idx="1"/>
          </p:nvPr>
        </p:nvSpPr>
        <p:spPr>
          <a:xfrm>
            <a:off x="838199" y="1268082"/>
            <a:ext cx="7466045" cy="4871938"/>
          </a:xfrm>
        </p:spPr>
        <p:txBody>
          <a:bodyPr/>
          <a:lstStyle/>
          <a:p>
            <a:r>
              <a:rPr lang="en-US" sz="2600" dirty="0"/>
              <a:t>This patient present with acute knee pain, blood investigation revealed elevated CRP and uric acid, Joint aspiration is shown on the second image</a:t>
            </a:r>
          </a:p>
          <a:p>
            <a:r>
              <a:rPr lang="en-US" b="1" dirty="0"/>
              <a:t>What is your management for this patient ?</a:t>
            </a:r>
          </a:p>
          <a:p>
            <a:pPr marL="914400" lvl="1" indent="-457200">
              <a:buFont typeface="+mj-lt"/>
              <a:buAutoNum type="alphaLcPeriod"/>
            </a:pPr>
            <a:r>
              <a:rPr lang="en-US" dirty="0"/>
              <a:t>Elevation, ICE and compression</a:t>
            </a:r>
          </a:p>
          <a:p>
            <a:pPr marL="914400" lvl="1" indent="-457200">
              <a:buFont typeface="+mj-lt"/>
              <a:buAutoNum type="alphaLcPeriod"/>
            </a:pPr>
            <a:r>
              <a:rPr lang="en-US" dirty="0">
                <a:solidFill>
                  <a:srgbClr val="FF0000"/>
                </a:solidFill>
              </a:rPr>
              <a:t>Incision and drainage</a:t>
            </a:r>
          </a:p>
          <a:p>
            <a:pPr marL="914400" lvl="1" indent="-457200">
              <a:buFont typeface="+mj-lt"/>
              <a:buAutoNum type="alphaLcPeriod"/>
            </a:pPr>
            <a:r>
              <a:rPr lang="en-US" dirty="0"/>
              <a:t>Start IV antibiotics</a:t>
            </a:r>
          </a:p>
          <a:p>
            <a:pPr marL="914400" lvl="1" indent="-457200">
              <a:buFont typeface="+mj-lt"/>
              <a:buAutoNum type="alphaLcPeriod"/>
            </a:pPr>
            <a:r>
              <a:rPr lang="en-US" dirty="0"/>
              <a:t>Start NSAIDs and colchicine</a:t>
            </a:r>
          </a:p>
          <a:p>
            <a:pPr marL="914400" lvl="1" indent="-457200">
              <a:buFont typeface="+mj-lt"/>
              <a:buAutoNum type="alphaLcPeriod"/>
            </a:pPr>
            <a:r>
              <a:rPr lang="en-US" dirty="0"/>
              <a:t>Above Knee cast</a:t>
            </a:r>
          </a:p>
        </p:txBody>
      </p:sp>
      <p:pic>
        <p:nvPicPr>
          <p:cNvPr id="5" name="Picture 4">
            <a:extLst>
              <a:ext uri="{FF2B5EF4-FFF2-40B4-BE49-F238E27FC236}">
                <a16:creationId xmlns:a16="http://schemas.microsoft.com/office/drawing/2014/main" id="{F99C8A3B-CCF0-0163-A03E-87E524B94581}"/>
              </a:ext>
            </a:extLst>
          </p:cNvPr>
          <p:cNvPicPr>
            <a:picLocks noChangeAspect="1"/>
          </p:cNvPicPr>
          <p:nvPr/>
        </p:nvPicPr>
        <p:blipFill>
          <a:blip r:embed="rId2"/>
          <a:stretch>
            <a:fillRect/>
          </a:stretch>
        </p:blipFill>
        <p:spPr>
          <a:xfrm>
            <a:off x="8502168" y="1268082"/>
            <a:ext cx="2851633" cy="266010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6BC06CE-1747-177D-FFF4-481885563DC9}"/>
              </a:ext>
            </a:extLst>
          </p:cNvPr>
          <p:cNvPicPr>
            <a:picLocks noChangeAspect="1"/>
          </p:cNvPicPr>
          <p:nvPr/>
        </p:nvPicPr>
        <p:blipFill>
          <a:blip r:embed="rId3"/>
          <a:stretch>
            <a:fillRect/>
          </a:stretch>
        </p:blipFill>
        <p:spPr>
          <a:xfrm>
            <a:off x="8304245" y="4075117"/>
            <a:ext cx="3049555" cy="2064903"/>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9CAEC9C7-99C2-65EB-2AF3-1859F6FC20D5}"/>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423853839"/>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7567C7-7D6A-7636-F56F-3C40AF56D706}"/>
              </a:ext>
            </a:extLst>
          </p:cNvPr>
          <p:cNvSpPr>
            <a:spLocks noGrp="1"/>
          </p:cNvSpPr>
          <p:nvPr>
            <p:ph type="title"/>
          </p:nvPr>
        </p:nvSpPr>
        <p:spPr/>
        <p:txBody>
          <a:bodyPr/>
          <a:lstStyle/>
          <a:p>
            <a:r>
              <a:rPr lang="en-US" dirty="0"/>
              <a:t>Septic arthritis</a:t>
            </a:r>
          </a:p>
        </p:txBody>
      </p:sp>
      <p:pic>
        <p:nvPicPr>
          <p:cNvPr id="5" name="object 4">
            <a:extLst>
              <a:ext uri="{FF2B5EF4-FFF2-40B4-BE49-F238E27FC236}">
                <a16:creationId xmlns:a16="http://schemas.microsoft.com/office/drawing/2014/main" id="{BDF7E05C-59F3-C847-842B-E0BC918A11BB}"/>
              </a:ext>
            </a:extLst>
          </p:cNvPr>
          <p:cNvPicPr>
            <a:picLocks noGrp="1"/>
          </p:cNvPicPr>
          <p:nvPr>
            <p:ph sz="half" idx="2"/>
          </p:nvPr>
        </p:nvPicPr>
        <p:blipFill>
          <a:blip r:embed="rId2" cstate="print"/>
          <a:stretch>
            <a:fillRect/>
          </a:stretch>
        </p:blipFill>
        <p:spPr>
          <a:xfrm>
            <a:off x="8537799" y="1305027"/>
            <a:ext cx="2816000" cy="2553081"/>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E86C7C12-408B-FC3F-F901-7042EA653864}"/>
              </a:ext>
            </a:extLst>
          </p:cNvPr>
          <p:cNvSpPr>
            <a:spLocks noGrp="1"/>
          </p:cNvSpPr>
          <p:nvPr>
            <p:ph idx="1"/>
          </p:nvPr>
        </p:nvSpPr>
        <p:spPr>
          <a:xfrm>
            <a:off x="838198" y="1305026"/>
            <a:ext cx="7633997" cy="2553081"/>
          </a:xfrm>
        </p:spPr>
        <p:txBody>
          <a:bodyPr>
            <a:normAutofit lnSpcReduction="10000"/>
          </a:bodyPr>
          <a:lstStyle/>
          <a:p>
            <a:pPr>
              <a:buFont typeface="Wingdings" panose="05000000000000000000" pitchFamily="2" charset="2"/>
              <a:buChar char="Ø"/>
            </a:pPr>
            <a:r>
              <a:rPr lang="en-US" dirty="0"/>
              <a:t>Patient came to ER  With knee pain 1 day  duration and the temperature was 39</a:t>
            </a:r>
          </a:p>
          <a:p>
            <a:pPr>
              <a:buFont typeface="Wingdings" panose="05000000000000000000" pitchFamily="2" charset="2"/>
              <a:buChar char="v"/>
            </a:pPr>
            <a:r>
              <a:rPr lang="en-US" sz="2800" b="1" spc="-5" dirty="0">
                <a:latin typeface="Calibri"/>
                <a:cs typeface="Calibri"/>
              </a:rPr>
              <a:t>What is</a:t>
            </a:r>
            <a:r>
              <a:rPr lang="en-US" sz="2800" b="1" dirty="0">
                <a:latin typeface="Calibri"/>
                <a:cs typeface="Calibri"/>
              </a:rPr>
              <a:t> </a:t>
            </a:r>
            <a:r>
              <a:rPr lang="en-US" sz="2800" b="1" spc="-20" dirty="0">
                <a:latin typeface="Calibri"/>
                <a:cs typeface="Calibri"/>
              </a:rPr>
              <a:t>your </a:t>
            </a:r>
            <a:r>
              <a:rPr lang="en-US" sz="2800" b="1" spc="-5" dirty="0">
                <a:latin typeface="Calibri"/>
                <a:cs typeface="Calibri"/>
              </a:rPr>
              <a:t>diagnosis ?</a:t>
            </a:r>
          </a:p>
          <a:p>
            <a:pPr lvl="1"/>
            <a:r>
              <a:rPr lang="en-US" spc="-5" dirty="0">
                <a:latin typeface="Calibri"/>
                <a:cs typeface="Calibri"/>
              </a:rPr>
              <a:t>Septic arthritis</a:t>
            </a:r>
          </a:p>
          <a:p>
            <a:pPr>
              <a:buFont typeface="Wingdings" panose="05000000000000000000" pitchFamily="2" charset="2"/>
              <a:buChar char="v"/>
            </a:pPr>
            <a:r>
              <a:rPr lang="en-US" b="1" dirty="0"/>
              <a:t>What is your management ?</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5" normalizeH="0" baseline="0" noProof="0" dirty="0">
                <a:ln>
                  <a:noFill/>
                </a:ln>
                <a:solidFill>
                  <a:srgbClr val="373545"/>
                </a:solidFill>
                <a:effectLst/>
                <a:uLnTx/>
                <a:uFillTx/>
                <a:latin typeface="Calibri"/>
                <a:ea typeface="+mn-ea"/>
                <a:cs typeface="Calibri"/>
              </a:rPr>
              <a:t>Surgery (Arthrotomy or Arthroscopy)</a:t>
            </a:r>
          </a:p>
        </p:txBody>
      </p:sp>
      <p:sp>
        <p:nvSpPr>
          <p:cNvPr id="2" name="TextBox 1">
            <a:extLst>
              <a:ext uri="{FF2B5EF4-FFF2-40B4-BE49-F238E27FC236}">
                <a16:creationId xmlns:a16="http://schemas.microsoft.com/office/drawing/2014/main" id="{F964BA8A-DEC4-BB0E-9B9F-70EFFA20D2F8}"/>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4" name="object 3">
            <a:extLst>
              <a:ext uri="{FF2B5EF4-FFF2-40B4-BE49-F238E27FC236}">
                <a16:creationId xmlns:a16="http://schemas.microsoft.com/office/drawing/2014/main" id="{074309B0-828F-6320-A895-47ACE7B1BB72}"/>
              </a:ext>
            </a:extLst>
          </p:cNvPr>
          <p:cNvPicPr>
            <a:picLocks/>
          </p:cNvPicPr>
          <p:nvPr/>
        </p:nvPicPr>
        <p:blipFill>
          <a:blip r:embed="rId3" cstate="print"/>
          <a:stretch>
            <a:fillRect/>
          </a:stretch>
        </p:blipFill>
        <p:spPr>
          <a:xfrm>
            <a:off x="7758112" y="4035670"/>
            <a:ext cx="3595687" cy="2289254"/>
          </a:xfrm>
          <a:prstGeom prst="rect">
            <a:avLst/>
          </a:prstGeom>
          <a:ln>
            <a:noFill/>
          </a:ln>
          <a:effectLst>
            <a:outerShdw blurRad="292100" dist="139700" dir="2700000" algn="tl" rotWithShape="0">
              <a:srgbClr val="333333">
                <a:alpha val="65000"/>
              </a:srgbClr>
            </a:outerShdw>
          </a:effectLst>
        </p:spPr>
      </p:pic>
      <p:sp>
        <p:nvSpPr>
          <p:cNvPr id="7" name="Content Placeholder 2">
            <a:extLst>
              <a:ext uri="{FF2B5EF4-FFF2-40B4-BE49-F238E27FC236}">
                <a16:creationId xmlns:a16="http://schemas.microsoft.com/office/drawing/2014/main" id="{A239FA5B-B8BE-CAD9-177D-497A90D0CC37}"/>
              </a:ext>
            </a:extLst>
          </p:cNvPr>
          <p:cNvSpPr txBox="1">
            <a:spLocks/>
          </p:cNvSpPr>
          <p:nvPr/>
        </p:nvSpPr>
        <p:spPr>
          <a:xfrm>
            <a:off x="838197" y="4035670"/>
            <a:ext cx="6990187" cy="22892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dirty="0"/>
              <a:t>Child feverish 39.5</a:t>
            </a:r>
          </a:p>
          <a:p>
            <a:r>
              <a:rPr lang="en-US" b="1" dirty="0"/>
              <a:t>The most common emergent DDx ?</a:t>
            </a:r>
          </a:p>
          <a:p>
            <a:pPr lvl="1"/>
            <a:r>
              <a:rPr lang="en-US" dirty="0"/>
              <a:t>Septic hip</a:t>
            </a:r>
          </a:p>
          <a:p>
            <a:r>
              <a:rPr lang="en-US" b="1" dirty="0"/>
              <a:t>What is your management ?</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5" normalizeH="0" baseline="0" noProof="0" dirty="0">
                <a:ln>
                  <a:noFill/>
                </a:ln>
                <a:solidFill>
                  <a:srgbClr val="373545"/>
                </a:solidFill>
                <a:effectLst/>
                <a:uLnTx/>
                <a:uFillTx/>
                <a:latin typeface="Calibri"/>
                <a:ea typeface="+mn-ea"/>
                <a:cs typeface="Calibri"/>
              </a:rPr>
              <a:t>Surgery (Arthrotomy or Arthroscopy)</a:t>
            </a:r>
          </a:p>
        </p:txBody>
      </p:sp>
      <p:cxnSp>
        <p:nvCxnSpPr>
          <p:cNvPr id="8" name="Straight Connector 7">
            <a:extLst>
              <a:ext uri="{FF2B5EF4-FFF2-40B4-BE49-F238E27FC236}">
                <a16:creationId xmlns:a16="http://schemas.microsoft.com/office/drawing/2014/main" id="{B9576E7D-7062-6C1E-5E69-12526C4A5E15}"/>
              </a:ext>
            </a:extLst>
          </p:cNvPr>
          <p:cNvCxnSpPr>
            <a:cxnSpLocks/>
          </p:cNvCxnSpPr>
          <p:nvPr/>
        </p:nvCxnSpPr>
        <p:spPr>
          <a:xfrm>
            <a:off x="838200" y="3945305"/>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710657"/>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2311-18DB-61DE-9FA4-FEC88728B35F}"/>
              </a:ext>
            </a:extLst>
          </p:cNvPr>
          <p:cNvSpPr>
            <a:spLocks noGrp="1"/>
          </p:cNvSpPr>
          <p:nvPr>
            <p:ph type="title"/>
          </p:nvPr>
        </p:nvSpPr>
        <p:spPr/>
        <p:txBody>
          <a:bodyPr/>
          <a:lstStyle/>
          <a:p>
            <a:r>
              <a:rPr lang="en-US" dirty="0"/>
              <a:t>Osteomyelitis</a:t>
            </a:r>
          </a:p>
        </p:txBody>
      </p:sp>
      <p:sp>
        <p:nvSpPr>
          <p:cNvPr id="3" name="Text Placeholder 2">
            <a:extLst>
              <a:ext uri="{FF2B5EF4-FFF2-40B4-BE49-F238E27FC236}">
                <a16:creationId xmlns:a16="http://schemas.microsoft.com/office/drawing/2014/main" id="{00C8AB66-4221-4D92-0762-681ABF45DE4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976459"/>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77CBA-A219-0B21-0E8E-1742B01EA721}"/>
              </a:ext>
            </a:extLst>
          </p:cNvPr>
          <p:cNvSpPr>
            <a:spLocks noGrp="1"/>
          </p:cNvSpPr>
          <p:nvPr>
            <p:ph type="title"/>
          </p:nvPr>
        </p:nvSpPr>
        <p:spPr/>
        <p:txBody>
          <a:bodyPr/>
          <a:lstStyle/>
          <a:p>
            <a:r>
              <a:rPr lang="en-US" dirty="0"/>
              <a:t>Osteomyelitis</a:t>
            </a:r>
          </a:p>
        </p:txBody>
      </p:sp>
      <p:sp>
        <p:nvSpPr>
          <p:cNvPr id="3" name="Content Placeholder 2">
            <a:extLst>
              <a:ext uri="{FF2B5EF4-FFF2-40B4-BE49-F238E27FC236}">
                <a16:creationId xmlns:a16="http://schemas.microsoft.com/office/drawing/2014/main" id="{4B50ADC7-3CA8-9243-FCE6-32F576CF0B04}"/>
              </a:ext>
            </a:extLst>
          </p:cNvPr>
          <p:cNvSpPr>
            <a:spLocks noGrp="1"/>
          </p:cNvSpPr>
          <p:nvPr>
            <p:ph idx="1"/>
          </p:nvPr>
        </p:nvSpPr>
        <p:spPr>
          <a:xfrm>
            <a:off x="720790" y="1268082"/>
            <a:ext cx="10750420" cy="5029200"/>
          </a:xfrm>
        </p:spPr>
        <p:txBody>
          <a:bodyPr>
            <a:normAutofit/>
          </a:bodyPr>
          <a:lstStyle/>
          <a:p>
            <a:r>
              <a:rPr lang="en-US" b="1" dirty="0"/>
              <a:t>Definition</a:t>
            </a:r>
            <a:r>
              <a:rPr lang="en-US" dirty="0"/>
              <a:t>: Infection of the bone</a:t>
            </a:r>
          </a:p>
          <a:p>
            <a:r>
              <a:rPr lang="en-US" b="1" dirty="0"/>
              <a:t>Hematogenous osteomyelitis</a:t>
            </a:r>
          </a:p>
          <a:p>
            <a:pPr lvl="1"/>
            <a:r>
              <a:rPr lang="en-US" sz="2600" dirty="0"/>
              <a:t>More common in children and adolescents</a:t>
            </a:r>
          </a:p>
          <a:p>
            <a:pPr lvl="1"/>
            <a:r>
              <a:rPr lang="en-US" sz="2600" dirty="0"/>
              <a:t>Incidence is increasing in adults, driven by a rise in vertebral osteomyelitis</a:t>
            </a:r>
          </a:p>
          <a:p>
            <a:pPr lvl="1"/>
            <a:r>
              <a:rPr lang="en-US" sz="2600" b="1" dirty="0"/>
              <a:t>Etiology</a:t>
            </a:r>
            <a:r>
              <a:rPr lang="en-US" sz="2600" dirty="0"/>
              <a:t>: Caused by hematogenous dissemination of a pathogen</a:t>
            </a:r>
          </a:p>
          <a:p>
            <a:r>
              <a:rPr lang="en-US" b="1" dirty="0"/>
              <a:t>Exogenous osteomyelitis</a:t>
            </a:r>
            <a:r>
              <a:rPr lang="en-US" dirty="0"/>
              <a:t>: more common in adults</a:t>
            </a:r>
          </a:p>
          <a:p>
            <a:pPr lvl="1"/>
            <a:r>
              <a:rPr lang="en-US" b="1" dirty="0"/>
              <a:t>Etiology</a:t>
            </a:r>
            <a:r>
              <a:rPr lang="en-US" dirty="0"/>
              <a:t>: caused by a spread of bacteria (typically multiple pathogens) from the surrounding environment</a:t>
            </a:r>
          </a:p>
          <a:p>
            <a:pPr lvl="2"/>
            <a:r>
              <a:rPr lang="en-US" sz="2200" dirty="0"/>
              <a:t>Posttraumatic</a:t>
            </a:r>
          </a:p>
          <a:p>
            <a:pPr lvl="2"/>
            <a:r>
              <a:rPr lang="en-US" sz="2200" dirty="0"/>
              <a:t>Contiguous: spread of infection from adjacent tissue</a:t>
            </a:r>
          </a:p>
          <a:p>
            <a:pPr lvl="2"/>
            <a:r>
              <a:rPr lang="en-US" sz="2200" dirty="0"/>
              <a:t>Secondary to infected foot ulcer in patients with diabetes</a:t>
            </a:r>
          </a:p>
          <a:p>
            <a:pPr lvl="2"/>
            <a:r>
              <a:rPr lang="en-US" sz="2200" dirty="0"/>
              <a:t>Iatrogenic (e.g., postoperative infection of a prosthetic joint implant)</a:t>
            </a:r>
          </a:p>
        </p:txBody>
      </p:sp>
      <p:pic>
        <p:nvPicPr>
          <p:cNvPr id="5" name="Picture 2" descr="1,440 Low yield Images, Stock Photos &amp; Vectors | Shutterstock">
            <a:extLst>
              <a:ext uri="{FF2B5EF4-FFF2-40B4-BE49-F238E27FC236}">
                <a16:creationId xmlns:a16="http://schemas.microsoft.com/office/drawing/2014/main" id="{262C107C-58EC-9348-D0E2-525787A132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5" t="3644" r="2147" b="8892"/>
          <a:stretch/>
        </p:blipFill>
        <p:spPr bwMode="auto">
          <a:xfrm>
            <a:off x="0" y="2"/>
            <a:ext cx="1474237" cy="554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919118"/>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F9144-C590-4786-2681-DA4076DE51FA}"/>
              </a:ext>
            </a:extLst>
          </p:cNvPr>
          <p:cNvSpPr>
            <a:spLocks noGrp="1"/>
          </p:cNvSpPr>
          <p:nvPr>
            <p:ph type="title"/>
          </p:nvPr>
        </p:nvSpPr>
        <p:spPr/>
        <p:txBody>
          <a:bodyPr>
            <a:normAutofit fontScale="90000"/>
          </a:bodyPr>
          <a:lstStyle/>
          <a:p>
            <a:r>
              <a:rPr lang="en-US" dirty="0"/>
              <a:t>Most common pathogens causing osteomyelitis</a:t>
            </a:r>
          </a:p>
        </p:txBody>
      </p:sp>
      <p:graphicFrame>
        <p:nvGraphicFramePr>
          <p:cNvPr id="5" name="Table 5">
            <a:extLst>
              <a:ext uri="{FF2B5EF4-FFF2-40B4-BE49-F238E27FC236}">
                <a16:creationId xmlns:a16="http://schemas.microsoft.com/office/drawing/2014/main" id="{8D0333A2-835F-A42C-DA5C-BD7EFB7B3562}"/>
              </a:ext>
            </a:extLst>
          </p:cNvPr>
          <p:cNvGraphicFramePr>
            <a:graphicFrameLocks noGrp="1"/>
          </p:cNvGraphicFramePr>
          <p:nvPr>
            <p:ph idx="1"/>
            <p:extLst>
              <p:ext uri="{D42A27DB-BD31-4B8C-83A1-F6EECF244321}">
                <p14:modId xmlns:p14="http://schemas.microsoft.com/office/powerpoint/2010/main" val="3431385440"/>
              </p:ext>
            </p:extLst>
          </p:nvPr>
        </p:nvGraphicFramePr>
        <p:xfrm>
          <a:off x="838200" y="1221758"/>
          <a:ext cx="10515600" cy="5262880"/>
        </p:xfrm>
        <a:graphic>
          <a:graphicData uri="http://schemas.openxmlformats.org/drawingml/2006/table">
            <a:tbl>
              <a:tblPr firstRow="1" bandRow="1">
                <a:tableStyleId>{21E4AEA4-8DFA-4A89-87EB-49C32662AFE0}</a:tableStyleId>
              </a:tblPr>
              <a:tblGrid>
                <a:gridCol w="3295261">
                  <a:extLst>
                    <a:ext uri="{9D8B030D-6E8A-4147-A177-3AD203B41FA5}">
                      <a16:colId xmlns:a16="http://schemas.microsoft.com/office/drawing/2014/main" val="2112426033"/>
                    </a:ext>
                  </a:extLst>
                </a:gridCol>
                <a:gridCol w="7220339">
                  <a:extLst>
                    <a:ext uri="{9D8B030D-6E8A-4147-A177-3AD203B41FA5}">
                      <a16:colId xmlns:a16="http://schemas.microsoft.com/office/drawing/2014/main" val="2509941210"/>
                    </a:ext>
                  </a:extLst>
                </a:gridCol>
              </a:tblGrid>
              <a:tr h="370840">
                <a:tc>
                  <a:txBody>
                    <a:bodyPr/>
                    <a:lstStyle/>
                    <a:p>
                      <a:pPr algn="ctr"/>
                      <a:r>
                        <a:rPr lang="en-US" sz="2000" dirty="0"/>
                        <a:t>Pathogens</a:t>
                      </a:r>
                    </a:p>
                  </a:txBody>
                  <a:tcPr anchor="ctr"/>
                </a:tc>
                <a:tc>
                  <a:txBody>
                    <a:bodyPr/>
                    <a:lstStyle/>
                    <a:p>
                      <a:pPr algn="ctr"/>
                      <a:r>
                        <a:rPr lang="en-US" sz="2000" dirty="0"/>
                        <a:t>Commonly affected groups</a:t>
                      </a:r>
                    </a:p>
                  </a:txBody>
                  <a:tcPr anchor="ctr"/>
                </a:tc>
                <a:extLst>
                  <a:ext uri="{0D108BD9-81ED-4DB2-BD59-A6C34878D82A}">
                    <a16:rowId xmlns:a16="http://schemas.microsoft.com/office/drawing/2014/main" val="3713454172"/>
                  </a:ext>
                </a:extLst>
              </a:tr>
              <a:tr h="370840">
                <a:tc>
                  <a:txBody>
                    <a:bodyPr/>
                    <a:lstStyle/>
                    <a:p>
                      <a:pPr algn="ctr"/>
                      <a:r>
                        <a:rPr lang="en-US" dirty="0"/>
                        <a:t>Staphylococcus aureus</a:t>
                      </a:r>
                    </a:p>
                  </a:txBody>
                  <a:tcPr anchor="ctr"/>
                </a:tc>
                <a:tc>
                  <a:txBody>
                    <a:bodyPr/>
                    <a:lstStyle/>
                    <a:p>
                      <a:pPr marL="285750" indent="-285750" algn="l">
                        <a:buFont typeface="Arial" panose="020B0604020202020204" pitchFamily="34" charset="0"/>
                        <a:buChar char="•"/>
                      </a:pPr>
                      <a:r>
                        <a:rPr lang="en-US" dirty="0"/>
                        <a:t>Children and adults</a:t>
                      </a:r>
                    </a:p>
                    <a:p>
                      <a:pPr marL="285750" indent="-285750" algn="l">
                        <a:buFont typeface="Arial" panose="020B0604020202020204" pitchFamily="34" charset="0"/>
                        <a:buChar char="•"/>
                      </a:pPr>
                      <a:r>
                        <a:rPr lang="en-US" dirty="0"/>
                        <a:t>Individuals that recreationally use IV drugs</a:t>
                      </a:r>
                    </a:p>
                    <a:p>
                      <a:pPr marL="285750" indent="-285750" algn="l">
                        <a:buFont typeface="Arial" panose="020B0604020202020204" pitchFamily="34" charset="0"/>
                        <a:buChar char="•"/>
                      </a:pPr>
                      <a:r>
                        <a:rPr lang="en-US" dirty="0"/>
                        <a:t>Patients with vertebral lesions</a:t>
                      </a:r>
                    </a:p>
                    <a:p>
                      <a:pPr marL="285750" indent="-285750" algn="l">
                        <a:buFont typeface="Arial" panose="020B0604020202020204" pitchFamily="34" charset="0"/>
                        <a:buChar char="•"/>
                      </a:pPr>
                      <a:r>
                        <a:rPr lang="en-US" dirty="0"/>
                        <a:t>Patients with prosthetics</a:t>
                      </a:r>
                    </a:p>
                    <a:p>
                      <a:pPr marL="285750" indent="-285750" algn="l">
                        <a:buFont typeface="Arial" panose="020B0604020202020204" pitchFamily="34" charset="0"/>
                        <a:buChar char="•"/>
                      </a:pPr>
                      <a:r>
                        <a:rPr lang="en-US" dirty="0"/>
                        <a:t>Diabetic patients with foot ulcers and pressure ulcers</a:t>
                      </a:r>
                    </a:p>
                  </a:txBody>
                  <a:tcPr anchor="ctr"/>
                </a:tc>
                <a:extLst>
                  <a:ext uri="{0D108BD9-81ED-4DB2-BD59-A6C34878D82A}">
                    <a16:rowId xmlns:a16="http://schemas.microsoft.com/office/drawing/2014/main" val="4043763277"/>
                  </a:ext>
                </a:extLst>
              </a:tr>
              <a:tr h="370840">
                <a:tc>
                  <a:txBody>
                    <a:bodyPr/>
                    <a:lstStyle/>
                    <a:p>
                      <a:pPr algn="ctr"/>
                      <a:r>
                        <a:rPr lang="en-US" dirty="0"/>
                        <a:t>Staphylococcus epidermidis</a:t>
                      </a:r>
                    </a:p>
                  </a:txBody>
                  <a:tcPr anchor="ctr"/>
                </a:tc>
                <a:tc>
                  <a:txBody>
                    <a:bodyPr/>
                    <a:lstStyle/>
                    <a:p>
                      <a:pPr algn="l"/>
                      <a:r>
                        <a:rPr lang="en-US" dirty="0"/>
                        <a:t>Patients with prosthetics</a:t>
                      </a:r>
                    </a:p>
                  </a:txBody>
                  <a:tcPr anchor="ctr"/>
                </a:tc>
                <a:extLst>
                  <a:ext uri="{0D108BD9-81ED-4DB2-BD59-A6C34878D82A}">
                    <a16:rowId xmlns:a16="http://schemas.microsoft.com/office/drawing/2014/main" val="2156328276"/>
                  </a:ext>
                </a:extLst>
              </a:tr>
              <a:tr h="370840">
                <a:tc>
                  <a:txBody>
                    <a:bodyPr/>
                    <a:lstStyle/>
                    <a:p>
                      <a:pPr algn="ctr"/>
                      <a:r>
                        <a:rPr lang="en-US" dirty="0"/>
                        <a:t>Streptococci</a:t>
                      </a:r>
                    </a:p>
                  </a:txBody>
                  <a:tcPr anchor="ctr"/>
                </a:tc>
                <a:tc>
                  <a:txBody>
                    <a:bodyPr/>
                    <a:lstStyle/>
                    <a:p>
                      <a:pPr marL="285750" indent="-285750" algn="l">
                        <a:buFont typeface="Arial" panose="020B0604020202020204" pitchFamily="34" charset="0"/>
                        <a:buChar char="•"/>
                      </a:pPr>
                      <a:r>
                        <a:rPr lang="en-US" dirty="0"/>
                        <a:t>Diabetic patients with foot ulcers and pressure ulcers</a:t>
                      </a:r>
                    </a:p>
                    <a:p>
                      <a:pPr marL="285750" indent="-285750" algn="l">
                        <a:buFont typeface="Arial" panose="020B0604020202020204" pitchFamily="34" charset="0"/>
                        <a:buChar char="•"/>
                      </a:pPr>
                      <a:r>
                        <a:rPr lang="en-US" dirty="0"/>
                        <a:t>Neonates and infants</a:t>
                      </a:r>
                    </a:p>
                  </a:txBody>
                  <a:tcPr anchor="ctr"/>
                </a:tc>
                <a:extLst>
                  <a:ext uri="{0D108BD9-81ED-4DB2-BD59-A6C34878D82A}">
                    <a16:rowId xmlns:a16="http://schemas.microsoft.com/office/drawing/2014/main" val="3216163096"/>
                  </a:ext>
                </a:extLst>
              </a:tr>
              <a:tr h="370840">
                <a:tc>
                  <a:txBody>
                    <a:bodyPr/>
                    <a:lstStyle/>
                    <a:p>
                      <a:pPr algn="ctr"/>
                      <a:r>
                        <a:rPr lang="en-US" dirty="0"/>
                        <a:t>Pseudomonas aeruginosa</a:t>
                      </a:r>
                    </a:p>
                  </a:txBody>
                  <a:tcPr anchor="ctr"/>
                </a:tc>
                <a:tc>
                  <a:txBody>
                    <a:bodyPr/>
                    <a:lstStyle/>
                    <a:p>
                      <a:pPr marL="285750" indent="-285750" algn="l">
                        <a:buFont typeface="Arial" panose="020B0604020202020204" pitchFamily="34" charset="0"/>
                        <a:buChar char="•"/>
                      </a:pPr>
                      <a:r>
                        <a:rPr lang="en-US" dirty="0"/>
                        <a:t>Persons who inject drugs</a:t>
                      </a:r>
                    </a:p>
                    <a:p>
                      <a:pPr marL="285750" indent="-285750" algn="l">
                        <a:buFont typeface="Arial" panose="020B0604020202020204" pitchFamily="34" charset="0"/>
                        <a:buChar char="•"/>
                      </a:pPr>
                      <a:r>
                        <a:rPr lang="en-US" dirty="0"/>
                        <a:t>Plantar puncture wounds (especially if wearing rubber-soled footwear)</a:t>
                      </a:r>
                    </a:p>
                  </a:txBody>
                  <a:tcPr anchor="ctr"/>
                </a:tc>
                <a:extLst>
                  <a:ext uri="{0D108BD9-81ED-4DB2-BD59-A6C34878D82A}">
                    <a16:rowId xmlns:a16="http://schemas.microsoft.com/office/drawing/2014/main" val="1902208375"/>
                  </a:ext>
                </a:extLst>
              </a:tr>
              <a:tr h="370840">
                <a:tc>
                  <a:txBody>
                    <a:bodyPr/>
                    <a:lstStyle/>
                    <a:p>
                      <a:pPr algn="ctr"/>
                      <a:r>
                        <a:rPr lang="en-US" dirty="0"/>
                        <a:t>Salmonella</a:t>
                      </a:r>
                    </a:p>
                  </a:txBody>
                  <a:tcPr anchor="ctr"/>
                </a:tc>
                <a:tc>
                  <a:txBody>
                    <a:bodyPr/>
                    <a:lstStyle/>
                    <a:p>
                      <a:pPr algn="l"/>
                      <a:r>
                        <a:rPr lang="en-US" dirty="0"/>
                        <a:t>Patients with sickle cell anemia</a:t>
                      </a:r>
                    </a:p>
                  </a:txBody>
                  <a:tcPr anchor="ctr"/>
                </a:tc>
                <a:extLst>
                  <a:ext uri="{0D108BD9-81ED-4DB2-BD59-A6C34878D82A}">
                    <a16:rowId xmlns:a16="http://schemas.microsoft.com/office/drawing/2014/main" val="1849429584"/>
                  </a:ext>
                </a:extLst>
              </a:tr>
              <a:tr h="370840">
                <a:tc>
                  <a:txBody>
                    <a:bodyPr/>
                    <a:lstStyle/>
                    <a:p>
                      <a:pPr algn="ctr"/>
                      <a:r>
                        <a:rPr lang="en-US" dirty="0"/>
                        <a:t>Klebsiella</a:t>
                      </a:r>
                    </a:p>
                  </a:txBody>
                  <a:tcPr anchor="ctr"/>
                </a:tc>
                <a:tc>
                  <a:txBody>
                    <a:bodyPr/>
                    <a:lstStyle/>
                    <a:p>
                      <a:pPr algn="l"/>
                      <a:r>
                        <a:rPr lang="en-US" dirty="0"/>
                        <a:t>Patients with UTIs</a:t>
                      </a:r>
                    </a:p>
                  </a:txBody>
                  <a:tcPr anchor="ctr"/>
                </a:tc>
                <a:extLst>
                  <a:ext uri="{0D108BD9-81ED-4DB2-BD59-A6C34878D82A}">
                    <a16:rowId xmlns:a16="http://schemas.microsoft.com/office/drawing/2014/main" val="2063462447"/>
                  </a:ext>
                </a:extLst>
              </a:tr>
              <a:tr h="370840">
                <a:tc>
                  <a:txBody>
                    <a:bodyPr/>
                    <a:lstStyle/>
                    <a:p>
                      <a:pPr algn="ctr"/>
                      <a:r>
                        <a:rPr lang="en-US" dirty="0"/>
                        <a:t>Pasteurella </a:t>
                      </a:r>
                      <a:r>
                        <a:rPr lang="en-US" dirty="0" err="1"/>
                        <a:t>multocida</a:t>
                      </a:r>
                      <a:endParaRPr lang="en-US" dirty="0"/>
                    </a:p>
                  </a:txBody>
                  <a:tcPr anchor="ctr"/>
                </a:tc>
                <a:tc>
                  <a:txBody>
                    <a:bodyPr/>
                    <a:lstStyle/>
                    <a:p>
                      <a:pPr algn="l"/>
                      <a:r>
                        <a:rPr lang="en-US" dirty="0"/>
                        <a:t>Bites from dogs and cats</a:t>
                      </a:r>
                    </a:p>
                  </a:txBody>
                  <a:tcPr anchor="ctr"/>
                </a:tc>
                <a:extLst>
                  <a:ext uri="{0D108BD9-81ED-4DB2-BD59-A6C34878D82A}">
                    <a16:rowId xmlns:a16="http://schemas.microsoft.com/office/drawing/2014/main" val="1795306795"/>
                  </a:ext>
                </a:extLst>
              </a:tr>
              <a:tr h="370840">
                <a:tc>
                  <a:txBody>
                    <a:bodyPr/>
                    <a:lstStyle/>
                    <a:p>
                      <a:pPr algn="ctr"/>
                      <a:r>
                        <a:rPr lang="en-US" dirty="0"/>
                        <a:t>Fungi (e.g., Candida)</a:t>
                      </a:r>
                    </a:p>
                  </a:txBody>
                  <a:tcPr anchor="ctr"/>
                </a:tc>
                <a:tc>
                  <a:txBody>
                    <a:bodyPr/>
                    <a:lstStyle/>
                    <a:p>
                      <a:pPr marL="285750" indent="-285750" algn="l">
                        <a:buFont typeface="Arial" panose="020B0604020202020204" pitchFamily="34" charset="0"/>
                        <a:buChar char="•"/>
                      </a:pPr>
                      <a:r>
                        <a:rPr lang="en-US" dirty="0"/>
                        <a:t>Immunocompromised patients</a:t>
                      </a:r>
                    </a:p>
                    <a:p>
                      <a:pPr marL="285750" indent="-285750" algn="l">
                        <a:buFont typeface="Arial" panose="020B0604020202020204" pitchFamily="34" charset="0"/>
                        <a:buChar char="•"/>
                      </a:pPr>
                      <a:r>
                        <a:rPr lang="en-US" dirty="0"/>
                        <a:t>Individuals that recreationally use IV drugs</a:t>
                      </a:r>
                    </a:p>
                  </a:txBody>
                  <a:tcPr anchor="ctr"/>
                </a:tc>
                <a:extLst>
                  <a:ext uri="{0D108BD9-81ED-4DB2-BD59-A6C34878D82A}">
                    <a16:rowId xmlns:a16="http://schemas.microsoft.com/office/drawing/2014/main" val="1203615456"/>
                  </a:ext>
                </a:extLst>
              </a:tr>
            </a:tbl>
          </a:graphicData>
        </a:graphic>
      </p:graphicFrame>
      <p:pic>
        <p:nvPicPr>
          <p:cNvPr id="4" name="Picture 2" descr="1,440 Low yield Images, Stock Photos &amp; Vectors | Shutterstock">
            <a:extLst>
              <a:ext uri="{FF2B5EF4-FFF2-40B4-BE49-F238E27FC236}">
                <a16:creationId xmlns:a16="http://schemas.microsoft.com/office/drawing/2014/main" id="{016EF150-79D5-AC93-AF6B-18729F5BC3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5" t="3644" r="2147" b="8892"/>
          <a:stretch/>
        </p:blipFill>
        <p:spPr bwMode="auto">
          <a:xfrm>
            <a:off x="0" y="2"/>
            <a:ext cx="1474237" cy="554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224369"/>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68334-B72D-1855-A115-A78607725CB0}"/>
              </a:ext>
            </a:extLst>
          </p:cNvPr>
          <p:cNvSpPr>
            <a:spLocks noGrp="1"/>
          </p:cNvSpPr>
          <p:nvPr>
            <p:ph type="title"/>
          </p:nvPr>
        </p:nvSpPr>
        <p:spPr/>
        <p:txBody>
          <a:bodyPr/>
          <a:lstStyle/>
          <a:p>
            <a:r>
              <a:rPr lang="en-GB" sz="4400" dirty="0"/>
              <a:t>The classical changes and progression</a:t>
            </a:r>
            <a:endParaRPr lang="en-US" dirty="0"/>
          </a:p>
        </p:txBody>
      </p:sp>
      <p:sp>
        <p:nvSpPr>
          <p:cNvPr id="3" name="Content Placeholder 2">
            <a:extLst>
              <a:ext uri="{FF2B5EF4-FFF2-40B4-BE49-F238E27FC236}">
                <a16:creationId xmlns:a16="http://schemas.microsoft.com/office/drawing/2014/main" id="{C135B569-E8D8-FC95-5711-84561E51096E}"/>
              </a:ext>
            </a:extLst>
          </p:cNvPr>
          <p:cNvSpPr>
            <a:spLocks noGrp="1"/>
          </p:cNvSpPr>
          <p:nvPr>
            <p:ph idx="1"/>
          </p:nvPr>
        </p:nvSpPr>
        <p:spPr/>
        <p:txBody>
          <a:bodyPr>
            <a:normAutofit fontScale="85000" lnSpcReduction="20000"/>
          </a:bodyPr>
          <a:lstStyle/>
          <a:p>
            <a:r>
              <a:rPr lang="en-GB" b="1" dirty="0">
                <a:ea typeface="+mn-lt"/>
                <a:cs typeface="+mn-lt"/>
              </a:rPr>
              <a:t>Inflammation;</a:t>
            </a:r>
            <a:r>
              <a:rPr lang="en-GB" dirty="0">
                <a:ea typeface="+mn-lt"/>
                <a:cs typeface="+mn-lt"/>
              </a:rPr>
              <a:t> earliest change, The intraosseous pressure rises, causing intense pain and obstruction of blood flow.</a:t>
            </a:r>
          </a:p>
          <a:p>
            <a:r>
              <a:rPr lang="en-GB" b="1" dirty="0">
                <a:ea typeface="+mn-lt"/>
                <a:cs typeface="+mn-lt"/>
              </a:rPr>
              <a:t>Suppuration;</a:t>
            </a:r>
            <a:r>
              <a:rPr lang="en-GB" dirty="0">
                <a:ea typeface="+mn-lt"/>
                <a:cs typeface="+mn-lt"/>
              </a:rPr>
              <a:t> By the second day pus appears in the medulla and forces its way along the Volkmann canals to the surface, where it forms a subperiosteal abscess. It then may undergo spreading along the shaft, to re-enter the bone at another level, or bursts out into the soft tissues.</a:t>
            </a:r>
          </a:p>
          <a:p>
            <a:r>
              <a:rPr lang="en-GB" b="1" dirty="0">
                <a:ea typeface="+mn-lt"/>
                <a:cs typeface="+mn-lt"/>
              </a:rPr>
              <a:t>Necrosis;</a:t>
            </a:r>
            <a:r>
              <a:rPr lang="en-GB" dirty="0">
                <a:ea typeface="+mn-lt"/>
                <a:cs typeface="+mn-lt"/>
              </a:rPr>
              <a:t> The rising intraosseous pressure, vascular stasis, infective thrombosis and periosteal stripping increasingly compromise the blood supply, by the end of 1 week there is usually evidence of necrosis. </a:t>
            </a:r>
            <a:endParaRPr lang="en-GB" dirty="0">
              <a:cs typeface="Calibri"/>
            </a:endParaRPr>
          </a:p>
          <a:p>
            <a:r>
              <a:rPr lang="en-GB" b="1" dirty="0">
                <a:cs typeface="Calibri"/>
              </a:rPr>
              <a:t>New bone formation;</a:t>
            </a:r>
            <a:r>
              <a:rPr lang="en-GB" dirty="0">
                <a:cs typeface="Calibri"/>
              </a:rPr>
              <a:t> New bone forms from the deep layer of the periosteum (Cambium), Involucrum may be seen.</a:t>
            </a:r>
            <a:endParaRPr lang="en-GB" dirty="0">
              <a:ea typeface="+mn-lt"/>
              <a:cs typeface="+mn-lt"/>
            </a:endParaRPr>
          </a:p>
          <a:p>
            <a:pPr lvl="1"/>
            <a:r>
              <a:rPr lang="en-GB" sz="2800" dirty="0">
                <a:ea typeface="+mn-lt"/>
                <a:cs typeface="+mn-lt"/>
              </a:rPr>
              <a:t>If the infection persists, pus may discharge through perforations (cloacae) in the involucrum and track by sinuses to the skin surface; the condition is now established as a chronic osteomyelitis.</a:t>
            </a:r>
          </a:p>
          <a:p>
            <a:r>
              <a:rPr lang="en-GB" b="1" dirty="0">
                <a:ea typeface="+mn-lt"/>
                <a:cs typeface="+mn-lt"/>
              </a:rPr>
              <a:t>Resolution;</a:t>
            </a:r>
            <a:r>
              <a:rPr lang="en-GB" dirty="0">
                <a:ea typeface="+mn-lt"/>
                <a:cs typeface="+mn-lt"/>
              </a:rPr>
              <a:t> If the infection is controlled and intraosseous pressure released at an early stage.</a:t>
            </a:r>
            <a:endParaRPr lang="en-GB" dirty="0">
              <a:cs typeface="Calibri" panose="020F0502020204030204"/>
            </a:endParaRPr>
          </a:p>
          <a:p>
            <a:endParaRPr lang="en-US" dirty="0"/>
          </a:p>
        </p:txBody>
      </p:sp>
      <p:pic>
        <p:nvPicPr>
          <p:cNvPr id="4" name="Picture 2" descr="1,440 Low yield Images, Stock Photos &amp; Vectors | Shutterstock">
            <a:extLst>
              <a:ext uri="{FF2B5EF4-FFF2-40B4-BE49-F238E27FC236}">
                <a16:creationId xmlns:a16="http://schemas.microsoft.com/office/drawing/2014/main" id="{A7A686B3-3437-01F4-ED9D-6D0D82F36F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5" t="3644" r="2147" b="8892"/>
          <a:stretch/>
        </p:blipFill>
        <p:spPr bwMode="auto">
          <a:xfrm>
            <a:off x="0" y="2"/>
            <a:ext cx="1474237" cy="554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574018"/>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389C4-25D6-0F93-C244-061EFD47AB73}"/>
              </a:ext>
            </a:extLst>
          </p:cNvPr>
          <p:cNvSpPr>
            <a:spLocks noGrp="1"/>
          </p:cNvSpPr>
          <p:nvPr>
            <p:ph type="title"/>
          </p:nvPr>
        </p:nvSpPr>
        <p:spPr/>
        <p:txBody>
          <a:bodyPr/>
          <a:lstStyle/>
          <a:p>
            <a:r>
              <a:rPr lang="en-US" dirty="0"/>
              <a:t>Osteomyelitis</a:t>
            </a:r>
          </a:p>
        </p:txBody>
      </p:sp>
      <p:graphicFrame>
        <p:nvGraphicFramePr>
          <p:cNvPr id="4" name="Content Placeholder 4">
            <a:extLst>
              <a:ext uri="{FF2B5EF4-FFF2-40B4-BE49-F238E27FC236}">
                <a16:creationId xmlns:a16="http://schemas.microsoft.com/office/drawing/2014/main" id="{25D0D422-859F-A6A6-828B-D0599053E8DF}"/>
              </a:ext>
            </a:extLst>
          </p:cNvPr>
          <p:cNvGraphicFramePr>
            <a:graphicFrameLocks/>
          </p:cNvGraphicFramePr>
          <p:nvPr>
            <p:extLst>
              <p:ext uri="{D42A27DB-BD31-4B8C-83A1-F6EECF244321}">
                <p14:modId xmlns:p14="http://schemas.microsoft.com/office/powerpoint/2010/main" val="24727766"/>
              </p:ext>
            </p:extLst>
          </p:nvPr>
        </p:nvGraphicFramePr>
        <p:xfrm>
          <a:off x="801656" y="1202644"/>
          <a:ext cx="10588689" cy="5344730"/>
        </p:xfrm>
        <a:graphic>
          <a:graphicData uri="http://schemas.openxmlformats.org/drawingml/2006/table">
            <a:tbl>
              <a:tblPr firstRow="1" bandRow="1">
                <a:noFill/>
                <a:tableStyleId>{5C22544A-7EE6-4342-B048-85BDC9FD1C3A}</a:tableStyleId>
              </a:tblPr>
              <a:tblGrid>
                <a:gridCol w="1276229">
                  <a:extLst>
                    <a:ext uri="{9D8B030D-6E8A-4147-A177-3AD203B41FA5}">
                      <a16:colId xmlns:a16="http://schemas.microsoft.com/office/drawing/2014/main" val="2619298052"/>
                    </a:ext>
                  </a:extLst>
                </a:gridCol>
                <a:gridCol w="2848212">
                  <a:extLst>
                    <a:ext uri="{9D8B030D-6E8A-4147-A177-3AD203B41FA5}">
                      <a16:colId xmlns:a16="http://schemas.microsoft.com/office/drawing/2014/main" val="2267783800"/>
                    </a:ext>
                  </a:extLst>
                </a:gridCol>
                <a:gridCol w="3296900">
                  <a:extLst>
                    <a:ext uri="{9D8B030D-6E8A-4147-A177-3AD203B41FA5}">
                      <a16:colId xmlns:a16="http://schemas.microsoft.com/office/drawing/2014/main" val="2512530405"/>
                    </a:ext>
                  </a:extLst>
                </a:gridCol>
                <a:gridCol w="3167348">
                  <a:extLst>
                    <a:ext uri="{9D8B030D-6E8A-4147-A177-3AD203B41FA5}">
                      <a16:colId xmlns:a16="http://schemas.microsoft.com/office/drawing/2014/main" val="248148178"/>
                    </a:ext>
                  </a:extLst>
                </a:gridCol>
              </a:tblGrid>
              <a:tr h="506090">
                <a:tc>
                  <a:txBody>
                    <a:bodyPr/>
                    <a:lstStyle/>
                    <a:p>
                      <a:pPr marL="0" rtl="0" latinLnBrk="0">
                        <a:spcBef>
                          <a:spcPts val="0"/>
                        </a:spcBef>
                        <a:spcAft>
                          <a:spcPts val="0"/>
                        </a:spcAft>
                      </a:pPr>
                      <a:endParaRPr lang="en-GB" sz="1800" b="1" dirty="0">
                        <a:solidFill>
                          <a:schemeClr val="tx1">
                            <a:lumMod val="75000"/>
                            <a:lumOff val="25000"/>
                          </a:schemeClr>
                        </a:solidFill>
                        <a:effectLst/>
                      </a:endParaRPr>
                    </a:p>
                  </a:txBody>
                  <a:tcPr marL="187440" marR="140580" marT="93720" marB="93720" anchor="ctr">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marL="0" rtl="0" latinLnBrk="0">
                        <a:spcBef>
                          <a:spcPts val="0"/>
                        </a:spcBef>
                        <a:spcAft>
                          <a:spcPts val="0"/>
                        </a:spcAft>
                      </a:pPr>
                      <a:r>
                        <a:rPr lang="en-US" sz="1800" b="1" kern="1200" dirty="0">
                          <a:solidFill>
                            <a:schemeClr val="tx1">
                              <a:lumMod val="75000"/>
                              <a:lumOff val="25000"/>
                            </a:schemeClr>
                          </a:solidFill>
                          <a:effectLst/>
                        </a:rPr>
                        <a:t>Acute Osteomyelitis</a:t>
                      </a:r>
                      <a:endParaRPr lang="en-US" sz="1800" b="1" dirty="0">
                        <a:solidFill>
                          <a:schemeClr val="tx1">
                            <a:lumMod val="75000"/>
                            <a:lumOff val="25000"/>
                          </a:schemeClr>
                        </a:solidFill>
                        <a:effectLst/>
                      </a:endParaRPr>
                    </a:p>
                  </a:txBody>
                  <a:tcPr marL="187440" marR="140580" marT="93720" marB="93720" anchor="ctr">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marL="0" rtl="0" latinLnBrk="0">
                        <a:spcBef>
                          <a:spcPts val="0"/>
                        </a:spcBef>
                        <a:spcAft>
                          <a:spcPts val="0"/>
                        </a:spcAft>
                      </a:pPr>
                      <a:r>
                        <a:rPr lang="en-US" sz="1800" b="1" kern="1200">
                          <a:solidFill>
                            <a:schemeClr val="tx1">
                              <a:lumMod val="75000"/>
                              <a:lumOff val="25000"/>
                            </a:schemeClr>
                          </a:solidFill>
                          <a:effectLst/>
                        </a:rPr>
                        <a:t>Subacute Osteomyelitis</a:t>
                      </a:r>
                      <a:endParaRPr lang="en-US" sz="1800" b="1">
                        <a:solidFill>
                          <a:schemeClr val="tx1">
                            <a:lumMod val="75000"/>
                            <a:lumOff val="25000"/>
                          </a:schemeClr>
                        </a:solidFill>
                        <a:effectLst/>
                      </a:endParaRPr>
                    </a:p>
                  </a:txBody>
                  <a:tcPr marL="187440" marR="140580" marT="93720" marB="93720" anchor="ctr">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marL="0" rtl="0" latinLnBrk="0">
                        <a:spcBef>
                          <a:spcPts val="0"/>
                        </a:spcBef>
                        <a:spcAft>
                          <a:spcPts val="0"/>
                        </a:spcAft>
                      </a:pPr>
                      <a:r>
                        <a:rPr lang="en-US" sz="1800" b="1" kern="1200">
                          <a:solidFill>
                            <a:schemeClr val="tx1">
                              <a:lumMod val="75000"/>
                              <a:lumOff val="25000"/>
                            </a:schemeClr>
                          </a:solidFill>
                          <a:effectLst/>
                        </a:rPr>
                        <a:t>Chronic Osteomyelitis </a:t>
                      </a:r>
                      <a:endParaRPr lang="en-US" sz="1800" b="1">
                        <a:solidFill>
                          <a:schemeClr val="tx1">
                            <a:lumMod val="75000"/>
                            <a:lumOff val="25000"/>
                          </a:schemeClr>
                        </a:solidFill>
                        <a:effectLst/>
                      </a:endParaRPr>
                    </a:p>
                  </a:txBody>
                  <a:tcPr marL="187440" marR="140580" marT="93720" marB="93720" anchor="ctr">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val="3359422798"/>
                  </a:ext>
                </a:extLst>
              </a:tr>
              <a:tr h="427990">
                <a:tc>
                  <a:txBody>
                    <a:bodyPr/>
                    <a:lstStyle/>
                    <a:p>
                      <a:pPr marL="0" rtl="0" latinLnBrk="0">
                        <a:spcBef>
                          <a:spcPts val="0"/>
                        </a:spcBef>
                        <a:spcAft>
                          <a:spcPts val="0"/>
                        </a:spcAft>
                      </a:pPr>
                      <a:r>
                        <a:rPr lang="en-GB" sz="1600" dirty="0">
                          <a:solidFill>
                            <a:schemeClr val="tx1">
                              <a:lumMod val="75000"/>
                              <a:lumOff val="25000"/>
                            </a:schemeClr>
                          </a:solidFill>
                          <a:effectLst/>
                        </a:rPr>
                        <a:t>  Duration </a:t>
                      </a:r>
                    </a:p>
                  </a:txBody>
                  <a:tcPr marL="187440" marR="140580" marT="93720" marB="93720"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rtl="0" latinLnBrk="0">
                        <a:spcBef>
                          <a:spcPts val="0"/>
                        </a:spcBef>
                        <a:spcAft>
                          <a:spcPts val="0"/>
                        </a:spcAft>
                      </a:pPr>
                      <a:r>
                        <a:rPr lang="en-GB" sz="1600" dirty="0">
                          <a:solidFill>
                            <a:schemeClr val="tx1">
                              <a:lumMod val="75000"/>
                              <a:lumOff val="25000"/>
                            </a:schemeClr>
                          </a:solidFill>
                          <a:effectLst/>
                        </a:rPr>
                        <a:t>&lt; 2 weeks</a:t>
                      </a:r>
                    </a:p>
                  </a:txBody>
                  <a:tcPr marL="187440" marR="140580" marT="93720" marB="93720"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rtl="0" latinLnBrk="0">
                        <a:spcBef>
                          <a:spcPts val="0"/>
                        </a:spcBef>
                        <a:spcAft>
                          <a:spcPts val="0"/>
                        </a:spcAft>
                      </a:pPr>
                      <a:r>
                        <a:rPr lang="en-GB" sz="1600">
                          <a:solidFill>
                            <a:schemeClr val="tx1">
                              <a:lumMod val="75000"/>
                              <a:lumOff val="25000"/>
                            </a:schemeClr>
                          </a:solidFill>
                          <a:effectLst/>
                        </a:rPr>
                        <a:t>2-6 weeks</a:t>
                      </a:r>
                    </a:p>
                  </a:txBody>
                  <a:tcPr marL="187440" marR="140580" marT="93720" marB="93720"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rtl="0" latinLnBrk="0">
                        <a:spcBef>
                          <a:spcPts val="0"/>
                        </a:spcBef>
                        <a:spcAft>
                          <a:spcPts val="0"/>
                        </a:spcAft>
                      </a:pPr>
                      <a:r>
                        <a:rPr lang="en-GB" sz="1600">
                          <a:solidFill>
                            <a:schemeClr val="tx1">
                              <a:lumMod val="75000"/>
                              <a:lumOff val="25000"/>
                            </a:schemeClr>
                          </a:solidFill>
                          <a:effectLst/>
                        </a:rPr>
                        <a:t>&gt; 6 weeks</a:t>
                      </a:r>
                    </a:p>
                  </a:txBody>
                  <a:tcPr marL="187440" marR="140580" marT="93720" marB="93720"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4798446"/>
                  </a:ext>
                </a:extLst>
              </a:tr>
              <a:tr h="1037171">
                <a:tc>
                  <a:txBody>
                    <a:bodyPr/>
                    <a:lstStyle/>
                    <a:p>
                      <a:pPr marL="0" rtl="0" latinLnBrk="0">
                        <a:spcBef>
                          <a:spcPts val="0"/>
                        </a:spcBef>
                        <a:spcAft>
                          <a:spcPts val="0"/>
                        </a:spcAft>
                      </a:pPr>
                      <a:r>
                        <a:rPr lang="en-GB" sz="1600">
                          <a:solidFill>
                            <a:schemeClr val="tx1">
                              <a:lumMod val="75000"/>
                              <a:lumOff val="25000"/>
                            </a:schemeClr>
                          </a:solidFill>
                          <a:effectLst/>
                        </a:rPr>
                        <a:t>  Clinical </a:t>
                      </a:r>
                    </a:p>
                    <a:p>
                      <a:pPr marL="0" rtl="0" latinLnBrk="0">
                        <a:spcBef>
                          <a:spcPts val="0"/>
                        </a:spcBef>
                        <a:spcAft>
                          <a:spcPts val="0"/>
                        </a:spcAft>
                      </a:pPr>
                      <a:r>
                        <a:rPr lang="en-GB" sz="1600">
                          <a:solidFill>
                            <a:schemeClr val="tx1">
                              <a:lumMod val="75000"/>
                              <a:lumOff val="25000"/>
                            </a:schemeClr>
                          </a:solidFill>
                          <a:effectLst/>
                        </a:rPr>
                        <a:t>features </a:t>
                      </a:r>
                    </a:p>
                  </a:txBody>
                  <a:tcPr marL="187440" marR="140580" marT="93720" marB="93720"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rtl="0" latinLnBrk="0">
                        <a:spcBef>
                          <a:spcPts val="0"/>
                        </a:spcBef>
                        <a:spcAft>
                          <a:spcPts val="0"/>
                        </a:spcAft>
                      </a:pPr>
                      <a:r>
                        <a:rPr lang="en-GB" sz="1600" dirty="0">
                          <a:solidFill>
                            <a:schemeClr val="tx1">
                              <a:lumMod val="75000"/>
                              <a:lumOff val="25000"/>
                            </a:schemeClr>
                          </a:solidFill>
                          <a:effectLst/>
                        </a:rPr>
                        <a:t>fever, malaise, localized joint pain with redness and swelling .  </a:t>
                      </a:r>
                    </a:p>
                  </a:txBody>
                  <a:tcPr marL="187440" marR="140580" marT="93720" marB="93720"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rtl="0" latinLnBrk="0">
                        <a:spcBef>
                          <a:spcPts val="0"/>
                        </a:spcBef>
                        <a:spcAft>
                          <a:spcPts val="0"/>
                        </a:spcAft>
                      </a:pPr>
                      <a:r>
                        <a:rPr lang="en-GB" sz="1600" dirty="0">
                          <a:solidFill>
                            <a:schemeClr val="tx1">
                              <a:lumMod val="75000"/>
                              <a:lumOff val="25000"/>
                            </a:schemeClr>
                          </a:solidFill>
                          <a:effectLst/>
                        </a:rPr>
                        <a:t>mild symptoms and </a:t>
                      </a:r>
                      <a:r>
                        <a:rPr lang="en-GB" sz="1600" kern="1200" dirty="0">
                          <a:solidFill>
                            <a:schemeClr val="tx1">
                              <a:lumMod val="75000"/>
                              <a:lumOff val="25000"/>
                            </a:schemeClr>
                          </a:solidFill>
                          <a:effectLst/>
                        </a:rPr>
                        <a:t>Pain is the most common symptom.</a:t>
                      </a:r>
                      <a:endParaRPr lang="en-GB" sz="1600" dirty="0">
                        <a:solidFill>
                          <a:schemeClr val="tx1">
                            <a:lumMod val="75000"/>
                            <a:lumOff val="25000"/>
                          </a:schemeClr>
                        </a:solidFill>
                        <a:effectLst/>
                      </a:endParaRPr>
                    </a:p>
                    <a:p>
                      <a:pPr marL="0" rtl="0" latinLnBrk="0">
                        <a:spcBef>
                          <a:spcPts val="0"/>
                        </a:spcBef>
                        <a:spcAft>
                          <a:spcPts val="0"/>
                        </a:spcAft>
                      </a:pPr>
                      <a:r>
                        <a:rPr lang="en-GB" sz="1600" kern="1200" dirty="0">
                          <a:solidFill>
                            <a:schemeClr val="tx1">
                              <a:lumMod val="75000"/>
                              <a:lumOff val="25000"/>
                            </a:schemeClr>
                          </a:solidFill>
                          <a:effectLst/>
                        </a:rPr>
                        <a:t>**Night pain that is relieved with aspirin is frequently reported.</a:t>
                      </a:r>
                      <a:endParaRPr lang="en-GB" sz="1600" dirty="0">
                        <a:solidFill>
                          <a:schemeClr val="tx1">
                            <a:lumMod val="75000"/>
                            <a:lumOff val="25000"/>
                          </a:schemeClr>
                        </a:solidFill>
                        <a:effectLst/>
                      </a:endParaRPr>
                    </a:p>
                  </a:txBody>
                  <a:tcPr marL="187440" marR="140580" marT="93720" marB="93720"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rtl="0" latinLnBrk="0">
                        <a:spcBef>
                          <a:spcPts val="0"/>
                        </a:spcBef>
                        <a:spcAft>
                          <a:spcPts val="0"/>
                        </a:spcAft>
                      </a:pPr>
                      <a:r>
                        <a:rPr lang="en-GB" sz="1600" dirty="0">
                          <a:solidFill>
                            <a:schemeClr val="tx1">
                              <a:lumMod val="75000"/>
                              <a:lumOff val="25000"/>
                            </a:schemeClr>
                          </a:solidFill>
                          <a:effectLst/>
                        </a:rPr>
                        <a:t>recurrent bouts of pain, redness and tenderness at the affected site, healed and </a:t>
                      </a:r>
                      <a:r>
                        <a:rPr lang="en-GB" sz="1600" kern="1200" dirty="0">
                          <a:solidFill>
                            <a:schemeClr val="tx1">
                              <a:lumMod val="75000"/>
                              <a:lumOff val="25000"/>
                            </a:schemeClr>
                          </a:solidFill>
                          <a:effectLst/>
                        </a:rPr>
                        <a:t>discharging sinuses</a:t>
                      </a:r>
                      <a:r>
                        <a:rPr lang="en-GB" sz="1600" dirty="0">
                          <a:solidFill>
                            <a:schemeClr val="tx1">
                              <a:lumMod val="75000"/>
                              <a:lumOff val="25000"/>
                            </a:schemeClr>
                          </a:solidFill>
                          <a:effectLst/>
                        </a:rPr>
                        <a:t> </a:t>
                      </a:r>
                    </a:p>
                  </a:txBody>
                  <a:tcPr marL="187440" marR="140580" marT="93720" marB="93720"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2452179744"/>
                  </a:ext>
                </a:extLst>
              </a:tr>
              <a:tr h="631050">
                <a:tc>
                  <a:txBody>
                    <a:bodyPr/>
                    <a:lstStyle/>
                    <a:p>
                      <a:pPr marL="0" rtl="0" latinLnBrk="0">
                        <a:spcBef>
                          <a:spcPts val="0"/>
                        </a:spcBef>
                        <a:spcAft>
                          <a:spcPts val="0"/>
                        </a:spcAft>
                      </a:pPr>
                      <a:r>
                        <a:rPr lang="en-GB" sz="1600">
                          <a:solidFill>
                            <a:schemeClr val="tx1">
                              <a:lumMod val="75000"/>
                              <a:lumOff val="25000"/>
                            </a:schemeClr>
                          </a:solidFill>
                          <a:effectLst/>
                        </a:rPr>
                        <a:t>  imaging </a:t>
                      </a:r>
                    </a:p>
                    <a:p>
                      <a:pPr marL="0" rtl="0" latinLnBrk="0">
                        <a:spcBef>
                          <a:spcPts val="0"/>
                        </a:spcBef>
                        <a:spcAft>
                          <a:spcPts val="0"/>
                        </a:spcAft>
                      </a:pPr>
                      <a:r>
                        <a:rPr lang="en-GB" sz="1600">
                          <a:solidFill>
                            <a:schemeClr val="tx1">
                              <a:lumMod val="75000"/>
                              <a:lumOff val="25000"/>
                            </a:schemeClr>
                          </a:solidFill>
                          <a:effectLst/>
                        </a:rPr>
                        <a:t>findings</a:t>
                      </a:r>
                    </a:p>
                  </a:txBody>
                  <a:tcPr marL="187440" marR="140580" marT="93720" marB="93720"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rtl="0" latinLnBrk="0">
                        <a:spcBef>
                          <a:spcPts val="0"/>
                        </a:spcBef>
                        <a:spcAft>
                          <a:spcPts val="0"/>
                        </a:spcAft>
                      </a:pPr>
                      <a:r>
                        <a:rPr lang="en-GB" sz="1600">
                          <a:solidFill>
                            <a:schemeClr val="tx1">
                              <a:lumMod val="75000"/>
                              <a:lumOff val="25000"/>
                            </a:schemeClr>
                          </a:solidFill>
                          <a:effectLst/>
                        </a:rPr>
                        <a:t>no findings on x-ray </a:t>
                      </a:r>
                    </a:p>
                    <a:p>
                      <a:pPr marL="0" rtl="0" latinLnBrk="0">
                        <a:spcBef>
                          <a:spcPts val="0"/>
                        </a:spcBef>
                        <a:spcAft>
                          <a:spcPts val="0"/>
                        </a:spcAft>
                      </a:pPr>
                      <a:r>
                        <a:rPr lang="en-GB" sz="1600">
                          <a:solidFill>
                            <a:schemeClr val="tx1">
                              <a:lumMod val="75000"/>
                              <a:lumOff val="25000"/>
                            </a:schemeClr>
                          </a:solidFill>
                          <a:effectLst/>
                        </a:rPr>
                        <a:t>on mri there is </a:t>
                      </a:r>
                      <a:r>
                        <a:rPr lang="en-GB" sz="1600" kern="1200">
                          <a:solidFill>
                            <a:schemeClr val="tx1">
                              <a:lumMod val="75000"/>
                              <a:lumOff val="25000"/>
                            </a:schemeClr>
                          </a:solidFill>
                          <a:effectLst/>
                        </a:rPr>
                        <a:t>marrow edema</a:t>
                      </a:r>
                      <a:r>
                        <a:rPr lang="en-GB" sz="1600">
                          <a:solidFill>
                            <a:schemeClr val="tx1">
                              <a:lumMod val="75000"/>
                              <a:lumOff val="25000"/>
                            </a:schemeClr>
                          </a:solidFill>
                          <a:effectLst/>
                        </a:rPr>
                        <a:t>  </a:t>
                      </a:r>
                    </a:p>
                  </a:txBody>
                  <a:tcPr marL="187440" marR="140580" marT="93720" marB="93720"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rtl="0" latinLnBrk="0">
                        <a:spcBef>
                          <a:spcPts val="0"/>
                        </a:spcBef>
                        <a:spcAft>
                          <a:spcPts val="0"/>
                        </a:spcAft>
                      </a:pPr>
                      <a:r>
                        <a:rPr lang="en-US" sz="1600" kern="1200" dirty="0">
                          <a:solidFill>
                            <a:schemeClr val="tx1">
                              <a:lumMod val="75000"/>
                              <a:lumOff val="25000"/>
                            </a:schemeClr>
                          </a:solidFill>
                          <a:effectLst/>
                        </a:rPr>
                        <a:t>Brodie's abscess</a:t>
                      </a:r>
                      <a:endParaRPr lang="en-US" sz="1600" dirty="0">
                        <a:solidFill>
                          <a:schemeClr val="tx1">
                            <a:lumMod val="75000"/>
                            <a:lumOff val="25000"/>
                          </a:schemeClr>
                        </a:solidFill>
                        <a:effectLst/>
                      </a:endParaRPr>
                    </a:p>
                  </a:txBody>
                  <a:tcPr marL="187440" marR="140580" marT="93720" marB="93720"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rtl="0" latinLnBrk="0">
                        <a:spcBef>
                          <a:spcPts val="0"/>
                        </a:spcBef>
                        <a:spcAft>
                          <a:spcPts val="0"/>
                        </a:spcAft>
                      </a:pPr>
                      <a:r>
                        <a:rPr lang="en-GB" sz="1600" dirty="0">
                          <a:solidFill>
                            <a:schemeClr val="tx1">
                              <a:lumMod val="75000"/>
                              <a:lumOff val="25000"/>
                            </a:schemeClr>
                          </a:solidFill>
                          <a:effectLst/>
                        </a:rPr>
                        <a:t> bone rarefaction , </a:t>
                      </a:r>
                      <a:r>
                        <a:rPr lang="en-GB" sz="1600" kern="1200" dirty="0">
                          <a:solidFill>
                            <a:schemeClr val="tx1">
                              <a:lumMod val="75000"/>
                              <a:lumOff val="25000"/>
                            </a:schemeClr>
                          </a:solidFill>
                          <a:effectLst/>
                        </a:rPr>
                        <a:t>dense sclerosis</a:t>
                      </a:r>
                      <a:r>
                        <a:rPr lang="en-GB" sz="1600" dirty="0">
                          <a:solidFill>
                            <a:schemeClr val="tx1">
                              <a:lumMod val="75000"/>
                              <a:lumOff val="25000"/>
                            </a:schemeClr>
                          </a:solidFill>
                          <a:effectLst/>
                        </a:rPr>
                        <a:t> , </a:t>
                      </a:r>
                      <a:r>
                        <a:rPr lang="en-GB" sz="1600" kern="1200" dirty="0">
                          <a:solidFill>
                            <a:schemeClr val="tx1">
                              <a:lumMod val="75000"/>
                              <a:lumOff val="25000"/>
                            </a:schemeClr>
                          </a:solidFill>
                          <a:effectLst/>
                        </a:rPr>
                        <a:t>sequestrum </a:t>
                      </a:r>
                      <a:r>
                        <a:rPr lang="en-GB" sz="1600" dirty="0">
                          <a:solidFill>
                            <a:schemeClr val="tx1">
                              <a:lumMod val="75000"/>
                              <a:lumOff val="25000"/>
                            </a:schemeClr>
                          </a:solidFill>
                          <a:effectLst/>
                        </a:rPr>
                        <a:t>, </a:t>
                      </a:r>
                      <a:r>
                        <a:rPr lang="en-GB" sz="1600" kern="1200" dirty="0">
                          <a:solidFill>
                            <a:schemeClr val="tx1">
                              <a:lumMod val="75000"/>
                              <a:lumOff val="25000"/>
                            </a:schemeClr>
                          </a:solidFill>
                          <a:effectLst/>
                        </a:rPr>
                        <a:t>involucrum</a:t>
                      </a:r>
                      <a:endParaRPr lang="en-GB" sz="1600" dirty="0">
                        <a:solidFill>
                          <a:schemeClr val="tx1">
                            <a:lumMod val="75000"/>
                            <a:lumOff val="25000"/>
                          </a:schemeClr>
                        </a:solidFill>
                        <a:effectLst/>
                      </a:endParaRPr>
                    </a:p>
                  </a:txBody>
                  <a:tcPr marL="187440" marR="140580" marT="93720" marB="93720"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4039848339"/>
                  </a:ext>
                </a:extLst>
              </a:tr>
              <a:tr h="1037171">
                <a:tc>
                  <a:txBody>
                    <a:bodyPr/>
                    <a:lstStyle/>
                    <a:p>
                      <a:pPr marL="0" rtl="0" latinLnBrk="0">
                        <a:spcBef>
                          <a:spcPts val="0"/>
                        </a:spcBef>
                        <a:spcAft>
                          <a:spcPts val="0"/>
                        </a:spcAft>
                      </a:pPr>
                      <a:r>
                        <a:rPr lang="en-GB" sz="1600">
                          <a:solidFill>
                            <a:schemeClr val="tx1">
                              <a:lumMod val="75000"/>
                              <a:lumOff val="25000"/>
                            </a:schemeClr>
                          </a:solidFill>
                          <a:effectLst/>
                        </a:rPr>
                        <a:t>  Treatment</a:t>
                      </a:r>
                    </a:p>
                  </a:txBody>
                  <a:tcPr marL="187440" marR="140580" marT="93720" marB="93720"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rtl="0" latinLnBrk="0">
                        <a:spcBef>
                          <a:spcPts val="0"/>
                        </a:spcBef>
                        <a:spcAft>
                          <a:spcPts val="0"/>
                        </a:spcAft>
                      </a:pPr>
                      <a:r>
                        <a:rPr lang="en-GB" sz="1600">
                          <a:solidFill>
                            <a:schemeClr val="tx1">
                              <a:lumMod val="75000"/>
                              <a:lumOff val="25000"/>
                            </a:schemeClr>
                          </a:solidFill>
                          <a:effectLst/>
                        </a:rPr>
                        <a:t>if marrow edema only then </a:t>
                      </a:r>
                      <a:r>
                        <a:rPr lang="en-GB" sz="1600" kern="1200">
                          <a:solidFill>
                            <a:schemeClr val="tx1">
                              <a:lumMod val="75000"/>
                              <a:lumOff val="25000"/>
                            </a:schemeClr>
                          </a:solidFill>
                          <a:effectLst/>
                        </a:rPr>
                        <a:t>IV antibiotic and bed rest .</a:t>
                      </a:r>
                      <a:endParaRPr lang="en-GB" sz="1600">
                        <a:solidFill>
                          <a:schemeClr val="tx1">
                            <a:lumMod val="75000"/>
                            <a:lumOff val="25000"/>
                          </a:schemeClr>
                        </a:solidFill>
                        <a:effectLst/>
                      </a:endParaRPr>
                    </a:p>
                    <a:p>
                      <a:pPr marL="0" rtl="0" latinLnBrk="0">
                        <a:spcBef>
                          <a:spcPts val="0"/>
                        </a:spcBef>
                        <a:spcAft>
                          <a:spcPts val="0"/>
                        </a:spcAft>
                      </a:pPr>
                      <a:r>
                        <a:rPr lang="en-GB" sz="1600">
                          <a:solidFill>
                            <a:schemeClr val="tx1">
                              <a:lumMod val="75000"/>
                              <a:lumOff val="25000"/>
                            </a:schemeClr>
                          </a:solidFill>
                          <a:effectLst/>
                        </a:rPr>
                        <a:t>if edema+pus then</a:t>
                      </a:r>
                      <a:r>
                        <a:rPr lang="en-GB" sz="1600" kern="1200">
                          <a:solidFill>
                            <a:schemeClr val="tx1">
                              <a:lumMod val="75000"/>
                              <a:lumOff val="25000"/>
                            </a:schemeClr>
                          </a:solidFill>
                          <a:effectLst/>
                        </a:rPr>
                        <a:t> drainage+IV antibiotic .</a:t>
                      </a:r>
                      <a:endParaRPr lang="en-GB" sz="1600">
                        <a:solidFill>
                          <a:schemeClr val="tx1">
                            <a:lumMod val="75000"/>
                            <a:lumOff val="25000"/>
                          </a:schemeClr>
                        </a:solidFill>
                        <a:effectLst/>
                      </a:endParaRPr>
                    </a:p>
                  </a:txBody>
                  <a:tcPr marL="187440" marR="140580" marT="93720" marB="93720"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rtl="0" latinLnBrk="0">
                        <a:spcBef>
                          <a:spcPts val="0"/>
                        </a:spcBef>
                        <a:spcAft>
                          <a:spcPts val="0"/>
                        </a:spcAft>
                      </a:pPr>
                      <a:r>
                        <a:rPr lang="en-GB" sz="1600" dirty="0">
                          <a:solidFill>
                            <a:schemeClr val="tx1">
                              <a:lumMod val="75000"/>
                              <a:lumOff val="25000"/>
                            </a:schemeClr>
                          </a:solidFill>
                          <a:effectLst/>
                        </a:rPr>
                        <a:t>same as acute </a:t>
                      </a:r>
                    </a:p>
                  </a:txBody>
                  <a:tcPr marL="187440" marR="140580" marT="93720" marB="93720"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rtl="0" latinLnBrk="0">
                        <a:spcBef>
                          <a:spcPts val="0"/>
                        </a:spcBef>
                        <a:spcAft>
                          <a:spcPts val="0"/>
                        </a:spcAft>
                      </a:pPr>
                      <a:r>
                        <a:rPr lang="en-US" sz="1600" kern="1200" dirty="0">
                          <a:solidFill>
                            <a:schemeClr val="tx1">
                              <a:lumMod val="75000"/>
                              <a:lumOff val="25000"/>
                            </a:schemeClr>
                          </a:solidFill>
                          <a:effectLst/>
                        </a:rPr>
                        <a:t>always surgery</a:t>
                      </a:r>
                      <a:endParaRPr lang="en-US" sz="1600" dirty="0">
                        <a:solidFill>
                          <a:schemeClr val="tx1">
                            <a:lumMod val="75000"/>
                            <a:lumOff val="25000"/>
                          </a:schemeClr>
                        </a:solidFill>
                        <a:effectLst/>
                      </a:endParaRPr>
                    </a:p>
                  </a:txBody>
                  <a:tcPr marL="187440" marR="140580" marT="93720" marB="93720"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873454401"/>
                  </a:ext>
                </a:extLst>
              </a:tr>
              <a:tr h="1037171">
                <a:tc>
                  <a:txBody>
                    <a:bodyPr/>
                    <a:lstStyle/>
                    <a:p>
                      <a:pPr marL="0" rtl="0" latinLnBrk="0">
                        <a:spcBef>
                          <a:spcPts val="0"/>
                        </a:spcBef>
                        <a:spcAft>
                          <a:spcPts val="0"/>
                        </a:spcAft>
                      </a:pPr>
                      <a:r>
                        <a:rPr lang="en-GB" sz="1600">
                          <a:solidFill>
                            <a:schemeClr val="tx1">
                              <a:lumMod val="75000"/>
                              <a:lumOff val="25000"/>
                            </a:schemeClr>
                          </a:solidFill>
                          <a:effectLst/>
                        </a:rPr>
                        <a:t>  NOTES</a:t>
                      </a:r>
                    </a:p>
                  </a:txBody>
                  <a:tcPr marL="187440" marR="140580" marT="93720" marB="93720" anchor="ctr">
                    <a:lnL w="12700" cmpd="sng">
                      <a:noFill/>
                      <a:prstDash val="solid"/>
                    </a:lnL>
                    <a:lnR w="12700" cmpd="sng">
                      <a:noFill/>
                      <a:prstDash val="solid"/>
                    </a:lnR>
                    <a:lnT w="9525" cap="flat" cmpd="sng" algn="ctr">
                      <a:solidFill>
                        <a:srgbClr val="C7C6C1"/>
                      </a:solidFill>
                      <a:prstDash val="solid"/>
                    </a:lnT>
                    <a:lnB w="12700" cmpd="sng">
                      <a:noFill/>
                      <a:prstDash val="solid"/>
                    </a:lnB>
                    <a:noFill/>
                  </a:tcPr>
                </a:tc>
                <a:tc>
                  <a:txBody>
                    <a:bodyPr/>
                    <a:lstStyle/>
                    <a:p>
                      <a:pPr marL="0" rtl="0" latinLnBrk="0">
                        <a:spcBef>
                          <a:spcPts val="0"/>
                        </a:spcBef>
                        <a:spcAft>
                          <a:spcPts val="0"/>
                        </a:spcAft>
                      </a:pPr>
                      <a:r>
                        <a:rPr lang="en-GB" sz="1600">
                          <a:solidFill>
                            <a:schemeClr val="tx1">
                              <a:lumMod val="75000"/>
                              <a:lumOff val="25000"/>
                            </a:schemeClr>
                          </a:solidFill>
                          <a:effectLst/>
                        </a:rPr>
                        <a:t>**mcc is </a:t>
                      </a:r>
                      <a:r>
                        <a:rPr lang="en-GB" sz="1600" kern="1200">
                          <a:solidFill>
                            <a:schemeClr val="tx1">
                              <a:lumMod val="75000"/>
                              <a:lumOff val="25000"/>
                            </a:schemeClr>
                          </a:solidFill>
                          <a:effectLst/>
                        </a:rPr>
                        <a:t>staph </a:t>
                      </a:r>
                      <a:r>
                        <a:rPr lang="en-GB" sz="1600" kern="1200">
                          <a:solidFill>
                            <a:schemeClr val="tx1">
                              <a:lumMod val="75000"/>
                              <a:lumOff val="25000"/>
                            </a:schemeClr>
                          </a:solidFill>
                          <a:effectLst>
                            <a:outerShdw blurRad="38100" dist="25400" dir="5400000" algn="ctr" rotWithShape="0">
                              <a:srgbClr val="6E747A">
                                <a:alpha val="43000"/>
                              </a:srgbClr>
                            </a:outerShdw>
                          </a:effectLst>
                        </a:rPr>
                        <a:t>aureus</a:t>
                      </a:r>
                      <a:endParaRPr lang="en-GB" sz="1600">
                        <a:solidFill>
                          <a:schemeClr val="tx1">
                            <a:lumMod val="75000"/>
                            <a:lumOff val="25000"/>
                          </a:schemeClr>
                        </a:solidFill>
                        <a:effectLst/>
                      </a:endParaRPr>
                    </a:p>
                  </a:txBody>
                  <a:tcPr marL="187440" marR="140580" marT="93720" marB="93720" anchor="ctr">
                    <a:lnL w="12700" cmpd="sng">
                      <a:noFill/>
                      <a:prstDash val="solid"/>
                    </a:lnL>
                    <a:lnR w="12700" cmpd="sng">
                      <a:noFill/>
                      <a:prstDash val="solid"/>
                    </a:lnR>
                    <a:lnT w="9525" cap="flat" cmpd="sng" algn="ctr">
                      <a:solidFill>
                        <a:srgbClr val="C7C6C1"/>
                      </a:solidFill>
                      <a:prstDash val="solid"/>
                    </a:lnT>
                    <a:lnB w="12700" cmpd="sng">
                      <a:noFill/>
                      <a:prstDash val="solid"/>
                    </a:lnB>
                    <a:noFill/>
                  </a:tcPr>
                </a:tc>
                <a:tc>
                  <a:txBody>
                    <a:bodyPr/>
                    <a:lstStyle/>
                    <a:p>
                      <a:pPr marL="0" rtl="0" latinLnBrk="0">
                        <a:spcBef>
                          <a:spcPts val="0"/>
                        </a:spcBef>
                        <a:spcAft>
                          <a:spcPts val="0"/>
                        </a:spcAft>
                      </a:pPr>
                      <a:r>
                        <a:rPr lang="en-GB" sz="1600" dirty="0">
                          <a:solidFill>
                            <a:schemeClr val="tx1">
                              <a:lumMod val="75000"/>
                              <a:lumOff val="25000"/>
                            </a:schemeClr>
                          </a:solidFill>
                          <a:effectLst/>
                        </a:rPr>
                        <a:t>**DDX are </a:t>
                      </a:r>
                      <a:r>
                        <a:rPr lang="en-GB" sz="1600" kern="1200" dirty="0">
                          <a:solidFill>
                            <a:schemeClr val="tx1">
                              <a:lumMod val="75000"/>
                              <a:lumOff val="25000"/>
                            </a:schemeClr>
                          </a:solidFill>
                          <a:effectLst/>
                        </a:rPr>
                        <a:t>osteoid osteoma </a:t>
                      </a:r>
                      <a:r>
                        <a:rPr lang="en-GB" sz="1600" dirty="0">
                          <a:solidFill>
                            <a:schemeClr val="tx1">
                              <a:lumMod val="75000"/>
                              <a:lumOff val="25000"/>
                            </a:schemeClr>
                          </a:solidFill>
                          <a:effectLst/>
                        </a:rPr>
                        <a:t>and </a:t>
                      </a:r>
                      <a:r>
                        <a:rPr lang="en-GB" sz="1600" kern="1200" dirty="0">
                          <a:solidFill>
                            <a:schemeClr val="tx1">
                              <a:lumMod val="75000"/>
                              <a:lumOff val="25000"/>
                            </a:schemeClr>
                          </a:solidFill>
                          <a:effectLst/>
                        </a:rPr>
                        <a:t>non ossifying fibroma</a:t>
                      </a:r>
                      <a:r>
                        <a:rPr lang="en-GB" sz="1600" dirty="0">
                          <a:solidFill>
                            <a:schemeClr val="tx1">
                              <a:lumMod val="75000"/>
                              <a:lumOff val="25000"/>
                            </a:schemeClr>
                          </a:solidFill>
                          <a:effectLst/>
                        </a:rPr>
                        <a:t> if Dx is in doubt do an open biopsy .</a:t>
                      </a:r>
                    </a:p>
                    <a:p>
                      <a:pPr marL="0" rtl="0" latinLnBrk="0">
                        <a:spcBef>
                          <a:spcPts val="0"/>
                        </a:spcBef>
                        <a:spcAft>
                          <a:spcPts val="0"/>
                        </a:spcAft>
                      </a:pPr>
                      <a:r>
                        <a:rPr lang="en-GB" sz="1600" dirty="0">
                          <a:solidFill>
                            <a:schemeClr val="tx1">
                              <a:lumMod val="75000"/>
                              <a:lumOff val="25000"/>
                            </a:schemeClr>
                          </a:solidFill>
                          <a:effectLst/>
                        </a:rPr>
                        <a:t>**mcc is </a:t>
                      </a:r>
                      <a:r>
                        <a:rPr lang="en-GB" sz="1600" kern="1200" dirty="0">
                          <a:solidFill>
                            <a:schemeClr val="tx1">
                              <a:lumMod val="75000"/>
                              <a:lumOff val="25000"/>
                            </a:schemeClr>
                          </a:solidFill>
                          <a:effectLst/>
                        </a:rPr>
                        <a:t>staph </a:t>
                      </a:r>
                      <a:r>
                        <a:rPr lang="en-GB" sz="1600" kern="1200" dirty="0">
                          <a:solidFill>
                            <a:schemeClr val="tx1">
                              <a:lumMod val="75000"/>
                              <a:lumOff val="25000"/>
                            </a:schemeClr>
                          </a:solidFill>
                          <a:effectLst>
                            <a:outerShdw blurRad="38100" dist="25400" dir="5400000" algn="ctr" rotWithShape="0">
                              <a:srgbClr val="6E747A">
                                <a:alpha val="43000"/>
                              </a:srgbClr>
                            </a:outerShdw>
                          </a:effectLst>
                        </a:rPr>
                        <a:t>aureus.</a:t>
                      </a:r>
                      <a:endParaRPr lang="en-GB" sz="1600" dirty="0">
                        <a:solidFill>
                          <a:schemeClr val="tx1">
                            <a:lumMod val="75000"/>
                            <a:lumOff val="25000"/>
                          </a:schemeClr>
                        </a:solidFill>
                        <a:effectLst/>
                      </a:endParaRPr>
                    </a:p>
                  </a:txBody>
                  <a:tcPr marL="187440" marR="140580" marT="93720" marB="93720" anchor="ctr">
                    <a:lnL w="12700" cmpd="sng">
                      <a:noFill/>
                      <a:prstDash val="solid"/>
                    </a:lnL>
                    <a:lnR w="12700" cmpd="sng">
                      <a:noFill/>
                      <a:prstDash val="solid"/>
                    </a:lnR>
                    <a:lnT w="9525" cap="flat" cmpd="sng" algn="ctr">
                      <a:solidFill>
                        <a:srgbClr val="C7C6C1"/>
                      </a:solidFill>
                      <a:prstDash val="solid"/>
                    </a:lnT>
                    <a:lnB w="12700" cmpd="sng">
                      <a:noFill/>
                      <a:prstDash val="solid"/>
                    </a:lnB>
                    <a:noFill/>
                  </a:tcPr>
                </a:tc>
                <a:tc>
                  <a:txBody>
                    <a:bodyPr/>
                    <a:lstStyle/>
                    <a:p>
                      <a:pPr marL="0" rtl="0" latinLnBrk="0">
                        <a:spcBef>
                          <a:spcPts val="0"/>
                        </a:spcBef>
                        <a:spcAft>
                          <a:spcPts val="0"/>
                        </a:spcAft>
                      </a:pPr>
                      <a:r>
                        <a:rPr lang="en-GB" sz="1600" dirty="0">
                          <a:solidFill>
                            <a:schemeClr val="tx1">
                              <a:lumMod val="75000"/>
                              <a:lumOff val="25000"/>
                            </a:schemeClr>
                          </a:solidFill>
                          <a:effectLst/>
                        </a:rPr>
                        <a:t>**nowadays it more frequently follows an open fracture or operation. </a:t>
                      </a:r>
                    </a:p>
                    <a:p>
                      <a:pPr marL="0" rtl="0" latinLnBrk="0">
                        <a:spcBef>
                          <a:spcPts val="0"/>
                        </a:spcBef>
                        <a:spcAft>
                          <a:spcPts val="0"/>
                        </a:spcAft>
                      </a:pPr>
                      <a:r>
                        <a:rPr lang="en-GB" sz="1600" dirty="0">
                          <a:solidFill>
                            <a:schemeClr val="tx1">
                              <a:lumMod val="75000"/>
                              <a:lumOff val="25000"/>
                            </a:schemeClr>
                          </a:solidFill>
                          <a:effectLst/>
                        </a:rPr>
                        <a:t>*mcc is </a:t>
                      </a:r>
                      <a:r>
                        <a:rPr lang="en-GB" sz="1600" kern="1200" dirty="0">
                          <a:solidFill>
                            <a:schemeClr val="tx1">
                              <a:lumMod val="75000"/>
                              <a:lumOff val="25000"/>
                            </a:schemeClr>
                          </a:solidFill>
                          <a:effectLst/>
                        </a:rPr>
                        <a:t>S. epidermidis</a:t>
                      </a:r>
                      <a:endParaRPr lang="en-GB" sz="1600" dirty="0">
                        <a:solidFill>
                          <a:schemeClr val="tx1">
                            <a:lumMod val="75000"/>
                            <a:lumOff val="25000"/>
                          </a:schemeClr>
                        </a:solidFill>
                        <a:effectLst/>
                      </a:endParaRPr>
                    </a:p>
                  </a:txBody>
                  <a:tcPr marL="187440" marR="140580" marT="93720" marB="93720" anchor="ctr">
                    <a:lnL w="12700" cmpd="sng">
                      <a:noFill/>
                      <a:prstDash val="solid"/>
                    </a:lnL>
                    <a:lnR w="12700" cmpd="sng">
                      <a:noFill/>
                      <a:prstDash val="solid"/>
                    </a:lnR>
                    <a:lnT w="9525" cap="flat" cmpd="sng" algn="ctr">
                      <a:solidFill>
                        <a:srgbClr val="C7C6C1"/>
                      </a:solidFill>
                      <a:prstDash val="solid"/>
                    </a:lnT>
                    <a:lnB w="12700" cmpd="sng">
                      <a:noFill/>
                      <a:prstDash val="solid"/>
                    </a:lnB>
                    <a:noFill/>
                  </a:tcPr>
                </a:tc>
                <a:extLst>
                  <a:ext uri="{0D108BD9-81ED-4DB2-BD59-A6C34878D82A}">
                    <a16:rowId xmlns:a16="http://schemas.microsoft.com/office/drawing/2014/main" val="1555426825"/>
                  </a:ext>
                </a:extLst>
              </a:tr>
            </a:tbl>
          </a:graphicData>
        </a:graphic>
      </p:graphicFrame>
      <p:pic>
        <p:nvPicPr>
          <p:cNvPr id="5" name="Picture 2" descr="1,440 Low yield Images, Stock Photos &amp; Vectors | Shutterstock">
            <a:extLst>
              <a:ext uri="{FF2B5EF4-FFF2-40B4-BE49-F238E27FC236}">
                <a16:creationId xmlns:a16="http://schemas.microsoft.com/office/drawing/2014/main" id="{6E008D6D-8FD7-68D5-23A3-19DB7399A7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5" t="3644" r="2147" b="8892"/>
          <a:stretch/>
        </p:blipFill>
        <p:spPr bwMode="auto">
          <a:xfrm>
            <a:off x="0" y="2"/>
            <a:ext cx="1474237" cy="554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33577"/>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6A934-BCDE-B3C4-BF19-60C249AF5C8C}"/>
              </a:ext>
            </a:extLst>
          </p:cNvPr>
          <p:cNvSpPr>
            <a:spLocks noGrp="1"/>
          </p:cNvSpPr>
          <p:nvPr>
            <p:ph type="title"/>
          </p:nvPr>
        </p:nvSpPr>
        <p:spPr/>
        <p:txBody>
          <a:bodyPr/>
          <a:lstStyle/>
          <a:p>
            <a:r>
              <a:rPr lang="en-GB" sz="4400" dirty="0">
                <a:ea typeface="+mn-lt"/>
                <a:cs typeface="+mn-lt"/>
              </a:rPr>
              <a:t>Complications</a:t>
            </a:r>
            <a:endParaRPr lang="en-US" dirty="0"/>
          </a:p>
        </p:txBody>
      </p:sp>
      <p:sp>
        <p:nvSpPr>
          <p:cNvPr id="3" name="Content Placeholder 2">
            <a:extLst>
              <a:ext uri="{FF2B5EF4-FFF2-40B4-BE49-F238E27FC236}">
                <a16:creationId xmlns:a16="http://schemas.microsoft.com/office/drawing/2014/main" id="{9161847B-6261-959B-A360-7BEF2F9295EA}"/>
              </a:ext>
            </a:extLst>
          </p:cNvPr>
          <p:cNvSpPr>
            <a:spLocks noGrp="1"/>
          </p:cNvSpPr>
          <p:nvPr>
            <p:ph idx="1"/>
          </p:nvPr>
        </p:nvSpPr>
        <p:spPr/>
        <p:txBody>
          <a:bodyPr/>
          <a:lstStyle/>
          <a:p>
            <a:r>
              <a:rPr lang="en-US" b="1" dirty="0"/>
              <a:t>Spread</a:t>
            </a:r>
            <a:r>
              <a:rPr lang="en-US" dirty="0"/>
              <a:t>: infection may spread to the joint (septic arthritis) or to other bones (metastatic osteomyelitis).</a:t>
            </a:r>
          </a:p>
          <a:p>
            <a:r>
              <a:rPr lang="en-US" b="1" dirty="0"/>
              <a:t>Pathological fracture</a:t>
            </a:r>
            <a:r>
              <a:rPr lang="en-US" dirty="0"/>
              <a:t>: occasionally the bone is so weakened that it fractures at the site of infection or operative perforation.</a:t>
            </a:r>
          </a:p>
          <a:p>
            <a:r>
              <a:rPr lang="en-US" b="1" dirty="0"/>
              <a:t>Growth disturbance</a:t>
            </a:r>
            <a:r>
              <a:rPr lang="en-US" dirty="0"/>
              <a:t>: if the physis is damaged there may later be shortening or deformity.</a:t>
            </a:r>
          </a:p>
          <a:p>
            <a:r>
              <a:rPr lang="en-US" b="1" dirty="0"/>
              <a:t>Persistent infection</a:t>
            </a:r>
            <a:r>
              <a:rPr lang="en-US" dirty="0"/>
              <a:t>: treatment must be prompt and effective. ‘Too little too late’ may result in chronic osteomyelitis.</a:t>
            </a:r>
          </a:p>
          <a:p>
            <a:endParaRPr lang="en-US" dirty="0"/>
          </a:p>
        </p:txBody>
      </p:sp>
      <p:pic>
        <p:nvPicPr>
          <p:cNvPr id="4" name="Picture 2" descr="1,440 Low yield Images, Stock Photos &amp; Vectors | Shutterstock">
            <a:extLst>
              <a:ext uri="{FF2B5EF4-FFF2-40B4-BE49-F238E27FC236}">
                <a16:creationId xmlns:a16="http://schemas.microsoft.com/office/drawing/2014/main" id="{A4029287-E82D-B7F7-8CB1-FCEDD5939D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5" t="3644" r="2147" b="8892"/>
          <a:stretch/>
        </p:blipFill>
        <p:spPr bwMode="auto">
          <a:xfrm>
            <a:off x="0" y="2"/>
            <a:ext cx="1474237" cy="554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248209"/>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43951-8335-4586-8080-EE61D7222CF8}"/>
              </a:ext>
            </a:extLst>
          </p:cNvPr>
          <p:cNvSpPr>
            <a:spLocks noGrp="1"/>
          </p:cNvSpPr>
          <p:nvPr>
            <p:ph type="title"/>
          </p:nvPr>
        </p:nvSpPr>
        <p:spPr/>
        <p:txBody>
          <a:bodyPr/>
          <a:lstStyle/>
          <a:p>
            <a:r>
              <a:rPr lang="en-US" dirty="0"/>
              <a:t>Patient present with sinus discharging </a:t>
            </a:r>
          </a:p>
        </p:txBody>
      </p:sp>
      <p:sp>
        <p:nvSpPr>
          <p:cNvPr id="3" name="Content Placeholder 2">
            <a:extLst>
              <a:ext uri="{FF2B5EF4-FFF2-40B4-BE49-F238E27FC236}">
                <a16:creationId xmlns:a16="http://schemas.microsoft.com/office/drawing/2014/main" id="{F54C4C30-378C-AEB2-7839-02D7696F201F}"/>
              </a:ext>
            </a:extLst>
          </p:cNvPr>
          <p:cNvSpPr>
            <a:spLocks noGrp="1"/>
          </p:cNvSpPr>
          <p:nvPr>
            <p:ph idx="1"/>
          </p:nvPr>
        </p:nvSpPr>
        <p:spPr>
          <a:xfrm>
            <a:off x="753447" y="1268082"/>
            <a:ext cx="10685106" cy="4871938"/>
          </a:xfrm>
        </p:spPr>
        <p:txBody>
          <a:bodyPr>
            <a:normAutofit/>
          </a:bodyPr>
          <a:lstStyle/>
          <a:p>
            <a:r>
              <a:rPr lang="en-US" sz="3200" b="1" dirty="0"/>
              <a:t>What is the most common organism causing this condition ?</a:t>
            </a:r>
          </a:p>
          <a:p>
            <a:pPr lvl="1"/>
            <a:r>
              <a:rPr lang="en-US" sz="2800" dirty="0"/>
              <a:t>Staphylococcal</a:t>
            </a:r>
          </a:p>
        </p:txBody>
      </p:sp>
      <p:pic>
        <p:nvPicPr>
          <p:cNvPr id="5" name="object 3">
            <a:extLst>
              <a:ext uri="{FF2B5EF4-FFF2-40B4-BE49-F238E27FC236}">
                <a16:creationId xmlns:a16="http://schemas.microsoft.com/office/drawing/2014/main" id="{D1BD6F8E-8223-FBED-6930-50058A36D857}"/>
              </a:ext>
            </a:extLst>
          </p:cNvPr>
          <p:cNvPicPr>
            <a:picLocks noGrp="1"/>
          </p:cNvPicPr>
          <p:nvPr>
            <p:ph sz="half" idx="4294967295"/>
          </p:nvPr>
        </p:nvPicPr>
        <p:blipFill>
          <a:blip r:embed="rId2" cstate="print"/>
          <a:stretch>
            <a:fillRect/>
          </a:stretch>
        </p:blipFill>
        <p:spPr>
          <a:xfrm>
            <a:off x="3573693" y="3113252"/>
            <a:ext cx="5044614" cy="302676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DAD3111A-146D-E6EA-89C6-D31194A6650D}"/>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536087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AA87FD1F-BA95-F98E-13E8-442739C274F0}"/>
              </a:ext>
            </a:extLst>
          </p:cNvPr>
          <p:cNvSpPr>
            <a:spLocks noGrp="1"/>
          </p:cNvSpPr>
          <p:nvPr>
            <p:ph type="title"/>
          </p:nvPr>
        </p:nvSpPr>
        <p:spPr>
          <a:xfrm>
            <a:off x="838200" y="365125"/>
            <a:ext cx="10515600" cy="762339"/>
          </a:xfrm>
        </p:spPr>
        <p:txBody>
          <a:bodyPr/>
          <a:lstStyle/>
          <a:p>
            <a:r>
              <a:rPr lang="en-US" dirty="0"/>
              <a:t>Compression fracture subtypes</a:t>
            </a:r>
          </a:p>
        </p:txBody>
      </p:sp>
      <p:sp>
        <p:nvSpPr>
          <p:cNvPr id="6" name="Content Placeholder 5">
            <a:extLst>
              <a:ext uri="{FF2B5EF4-FFF2-40B4-BE49-F238E27FC236}">
                <a16:creationId xmlns:a16="http://schemas.microsoft.com/office/drawing/2014/main" id="{8DC5533A-0170-F471-41DC-3E3C47A28B38}"/>
              </a:ext>
            </a:extLst>
          </p:cNvPr>
          <p:cNvSpPr>
            <a:spLocks noGrp="1"/>
          </p:cNvSpPr>
          <p:nvPr>
            <p:ph idx="1"/>
          </p:nvPr>
        </p:nvSpPr>
        <p:spPr>
          <a:xfrm>
            <a:off x="6858000" y="1305026"/>
            <a:ext cx="5074298" cy="4871938"/>
          </a:xfrm>
        </p:spPr>
        <p:txBody>
          <a:bodyPr>
            <a:normAutofit fontScale="77500" lnSpcReduction="20000"/>
          </a:bodyPr>
          <a:lstStyle/>
          <a:p>
            <a:pPr marL="514350" indent="-514350">
              <a:buFont typeface="+mj-lt"/>
              <a:buAutoNum type="alphaUcPeriod"/>
            </a:pPr>
            <a:r>
              <a:rPr lang="en-US" dirty="0"/>
              <a:t>Wedge fracture: characterized by a loss of height, predominantly of the anterior part of the vertebral body. </a:t>
            </a:r>
            <a:r>
              <a:rPr lang="en-US" dirty="0">
                <a:solidFill>
                  <a:srgbClr val="FF0000"/>
                </a:solidFill>
              </a:rPr>
              <a:t>Wedge fractures are common in individuals with osteoporosis</a:t>
            </a:r>
            <a:r>
              <a:rPr lang="en-US" dirty="0"/>
              <a:t>, and they can </a:t>
            </a:r>
            <a:r>
              <a:rPr lang="en-US" dirty="0">
                <a:solidFill>
                  <a:srgbClr val="FF0000"/>
                </a:solidFill>
              </a:rPr>
              <a:t>lead to a kyphotic deformity </a:t>
            </a:r>
            <a:r>
              <a:rPr lang="en-US" dirty="0"/>
              <a:t>of the spine (gibbus) if multiple vertebrae are involved.</a:t>
            </a:r>
          </a:p>
          <a:p>
            <a:pPr marL="514350" indent="-514350">
              <a:buFont typeface="+mj-lt"/>
              <a:buAutoNum type="alphaUcPeriod"/>
            </a:pPr>
            <a:r>
              <a:rPr lang="en-US" dirty="0"/>
              <a:t>Vertebra plana: an advanced compression fracture where there is a loss of height of the entire vertebral body, both anteriorly and posteriorly. Vertebra plana is also referred to as a pancake or coin-on-edge vertebra.</a:t>
            </a:r>
          </a:p>
          <a:p>
            <a:pPr marL="514350" indent="-514350">
              <a:buFont typeface="+mj-lt"/>
              <a:buAutoNum type="alphaUcPeriod"/>
            </a:pPr>
            <a:r>
              <a:rPr lang="en-US" dirty="0"/>
              <a:t>Codfish vertebra: characterized by loss of height of the central part of the vertebral body, resulting in a biconcave vertebral body that resembles fish vertebrae.</a:t>
            </a:r>
          </a:p>
        </p:txBody>
      </p:sp>
      <p:pic>
        <p:nvPicPr>
          <p:cNvPr id="7" name="Picture 2" descr="Compression fractures of the vertebra">
            <a:extLst>
              <a:ext uri="{FF2B5EF4-FFF2-40B4-BE49-F238E27FC236}">
                <a16:creationId xmlns:a16="http://schemas.microsoft.com/office/drawing/2014/main" id="{F95FB238-7476-B919-8F82-282A4D070AA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9702" y="1305026"/>
            <a:ext cx="6598298" cy="4668295"/>
          </a:xfrm>
          <a:prstGeom prst="rect">
            <a:avLst/>
          </a:prstGeom>
          <a:solidFill>
            <a:srgbClr val="FFFFFF"/>
          </a:solidFill>
        </p:spPr>
      </p:pic>
    </p:spTree>
    <p:extLst>
      <p:ext uri="{BB962C8B-B14F-4D97-AF65-F5344CB8AC3E}">
        <p14:creationId xmlns:p14="http://schemas.microsoft.com/office/powerpoint/2010/main" val="112348265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1DA38-1A7E-BBDB-3247-2CE1FC57017B}"/>
              </a:ext>
            </a:extLst>
          </p:cNvPr>
          <p:cNvSpPr>
            <a:spLocks noGrp="1"/>
          </p:cNvSpPr>
          <p:nvPr>
            <p:ph type="title"/>
          </p:nvPr>
        </p:nvSpPr>
        <p:spPr/>
        <p:txBody>
          <a:bodyPr/>
          <a:lstStyle/>
          <a:p>
            <a:r>
              <a:rPr lang="en-US" dirty="0"/>
              <a:t>Osteoporosis</a:t>
            </a:r>
          </a:p>
        </p:txBody>
      </p:sp>
      <p:sp>
        <p:nvSpPr>
          <p:cNvPr id="3" name="Text Placeholder 2">
            <a:extLst>
              <a:ext uri="{FF2B5EF4-FFF2-40B4-BE49-F238E27FC236}">
                <a16:creationId xmlns:a16="http://schemas.microsoft.com/office/drawing/2014/main" id="{D64BC627-22C9-4DCE-322F-E0853E0F2F3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59683570"/>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E41D4-C5CE-2457-B583-3C20E56E2665}"/>
              </a:ext>
            </a:extLst>
          </p:cNvPr>
          <p:cNvSpPr>
            <a:spLocks noGrp="1"/>
          </p:cNvSpPr>
          <p:nvPr>
            <p:ph type="title"/>
          </p:nvPr>
        </p:nvSpPr>
        <p:spPr/>
        <p:txBody>
          <a:bodyPr/>
          <a:lstStyle/>
          <a:p>
            <a:r>
              <a:rPr lang="en-US" dirty="0"/>
              <a:t>Osteoporosis</a:t>
            </a:r>
          </a:p>
        </p:txBody>
      </p:sp>
      <p:sp>
        <p:nvSpPr>
          <p:cNvPr id="3" name="Content Placeholder 2">
            <a:extLst>
              <a:ext uri="{FF2B5EF4-FFF2-40B4-BE49-F238E27FC236}">
                <a16:creationId xmlns:a16="http://schemas.microsoft.com/office/drawing/2014/main" id="{13DB8286-2215-6A40-B364-FF4D9DA4F613}"/>
              </a:ext>
            </a:extLst>
          </p:cNvPr>
          <p:cNvSpPr>
            <a:spLocks noGrp="1"/>
          </p:cNvSpPr>
          <p:nvPr>
            <p:ph idx="1"/>
          </p:nvPr>
        </p:nvSpPr>
        <p:spPr/>
        <p:txBody>
          <a:bodyPr>
            <a:normAutofit/>
          </a:bodyPr>
          <a:lstStyle/>
          <a:p>
            <a:r>
              <a:rPr lang="en-US" b="1" dirty="0"/>
              <a:t>Definition</a:t>
            </a:r>
            <a:endParaRPr lang="en-US" dirty="0"/>
          </a:p>
          <a:p>
            <a:pPr lvl="1"/>
            <a:r>
              <a:rPr lang="en-US" b="1" dirty="0"/>
              <a:t>Osteoporosis</a:t>
            </a:r>
            <a:r>
              <a:rPr lang="en-US" dirty="0"/>
              <a:t>: loss of trabecular and cortical bone mass which leads to bone weakness and increased susceptibility to fractures</a:t>
            </a:r>
          </a:p>
          <a:p>
            <a:pPr lvl="1"/>
            <a:r>
              <a:rPr lang="en-US" b="1" dirty="0"/>
              <a:t>Osteopenia</a:t>
            </a:r>
            <a:r>
              <a:rPr lang="en-US" dirty="0"/>
              <a:t>: decreased bone strength but less severe than osteoporosis</a:t>
            </a:r>
          </a:p>
          <a:p>
            <a:r>
              <a:rPr lang="en-US" b="1" dirty="0"/>
              <a:t>Epidemiology</a:t>
            </a:r>
          </a:p>
          <a:p>
            <a:pPr lvl="1"/>
            <a:r>
              <a:rPr lang="en-US" dirty="0"/>
              <a:t>Sex: ♀ &gt; ♂ (∼ 4:1) </a:t>
            </a:r>
          </a:p>
          <a:p>
            <a:pPr lvl="1"/>
            <a:r>
              <a:rPr lang="en-US" dirty="0"/>
              <a:t>Age of onset: 50–70 years</a:t>
            </a:r>
          </a:p>
          <a:p>
            <a:r>
              <a:rPr lang="en-US" b="1" dirty="0"/>
              <a:t>Etiology</a:t>
            </a:r>
            <a:r>
              <a:rPr lang="en-US" dirty="0"/>
              <a:t>: </a:t>
            </a:r>
          </a:p>
          <a:p>
            <a:pPr lvl="1"/>
            <a:r>
              <a:rPr lang="en-US" dirty="0"/>
              <a:t>Women are predominantly affected by primary osteoporosis</a:t>
            </a:r>
          </a:p>
          <a:p>
            <a:pPr lvl="1"/>
            <a:r>
              <a:rPr lang="en-US" dirty="0"/>
              <a:t>Men are mostly affected by secondary osteoporosis</a:t>
            </a:r>
          </a:p>
        </p:txBody>
      </p:sp>
    </p:spTree>
    <p:extLst>
      <p:ext uri="{BB962C8B-B14F-4D97-AF65-F5344CB8AC3E}">
        <p14:creationId xmlns:p14="http://schemas.microsoft.com/office/powerpoint/2010/main" val="1933381445"/>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44302-BB14-C638-4DD3-C65837BDF44D}"/>
              </a:ext>
            </a:extLst>
          </p:cNvPr>
          <p:cNvSpPr>
            <a:spLocks noGrp="1"/>
          </p:cNvSpPr>
          <p:nvPr>
            <p:ph type="title"/>
          </p:nvPr>
        </p:nvSpPr>
        <p:spPr/>
        <p:txBody>
          <a:bodyPr>
            <a:normAutofit/>
          </a:bodyPr>
          <a:lstStyle/>
          <a:p>
            <a:r>
              <a:rPr lang="en-US" dirty="0"/>
              <a:t>What is the pathology ?</a:t>
            </a:r>
          </a:p>
        </p:txBody>
      </p:sp>
      <p:sp>
        <p:nvSpPr>
          <p:cNvPr id="3" name="Content Placeholder 2">
            <a:extLst>
              <a:ext uri="{FF2B5EF4-FFF2-40B4-BE49-F238E27FC236}">
                <a16:creationId xmlns:a16="http://schemas.microsoft.com/office/drawing/2014/main" id="{E83CBA39-0177-325E-AA36-4420A36FA6C6}"/>
              </a:ext>
            </a:extLst>
          </p:cNvPr>
          <p:cNvSpPr>
            <a:spLocks noGrp="1"/>
          </p:cNvSpPr>
          <p:nvPr>
            <p:ph idx="1"/>
          </p:nvPr>
        </p:nvSpPr>
        <p:spPr>
          <a:xfrm>
            <a:off x="838200" y="1305026"/>
            <a:ext cx="5952893" cy="2809774"/>
          </a:xfrm>
        </p:spPr>
        <p:txBody>
          <a:bodyPr>
            <a:normAutofit/>
          </a:bodyPr>
          <a:lstStyle/>
          <a:p>
            <a:r>
              <a:rPr lang="en-US" sz="3200" dirty="0"/>
              <a:t>Osteomalacia</a:t>
            </a:r>
          </a:p>
          <a:p>
            <a:r>
              <a:rPr lang="en-US" sz="3200" dirty="0"/>
              <a:t>Osteomyelitis</a:t>
            </a:r>
          </a:p>
          <a:p>
            <a:r>
              <a:rPr lang="en-US" sz="3200" dirty="0"/>
              <a:t>Rickets</a:t>
            </a:r>
          </a:p>
          <a:p>
            <a:r>
              <a:rPr lang="en-US" sz="3200" dirty="0">
                <a:solidFill>
                  <a:srgbClr val="FF0000"/>
                </a:solidFill>
              </a:rPr>
              <a:t>Osteoporosis</a:t>
            </a:r>
          </a:p>
          <a:p>
            <a:endParaRPr lang="en-US" sz="3200" dirty="0"/>
          </a:p>
        </p:txBody>
      </p:sp>
      <p:pic>
        <p:nvPicPr>
          <p:cNvPr id="5" name="object 4">
            <a:extLst>
              <a:ext uri="{FF2B5EF4-FFF2-40B4-BE49-F238E27FC236}">
                <a16:creationId xmlns:a16="http://schemas.microsoft.com/office/drawing/2014/main" id="{AB2319B7-40AB-9AE3-CDC5-A2DD31A9066A}"/>
              </a:ext>
            </a:extLst>
          </p:cNvPr>
          <p:cNvPicPr>
            <a:picLocks noGrp="1"/>
          </p:cNvPicPr>
          <p:nvPr>
            <p:ph sz="half" idx="2"/>
          </p:nvPr>
        </p:nvPicPr>
        <p:blipFill>
          <a:blip r:embed="rId2" cstate="print"/>
          <a:stretch>
            <a:fillRect/>
          </a:stretch>
        </p:blipFill>
        <p:spPr>
          <a:xfrm>
            <a:off x="6876796" y="1305026"/>
            <a:ext cx="4542319" cy="2809774"/>
          </a:xfrm>
          <a:prstGeom prst="rect">
            <a:avLst/>
          </a:prstGeom>
        </p:spPr>
      </p:pic>
      <p:sp>
        <p:nvSpPr>
          <p:cNvPr id="4" name="TextBox 3">
            <a:extLst>
              <a:ext uri="{FF2B5EF4-FFF2-40B4-BE49-F238E27FC236}">
                <a16:creationId xmlns:a16="http://schemas.microsoft.com/office/drawing/2014/main" id="{2B7EEDBA-D0CC-7E62-24B1-28B86E08F71E}"/>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600505831"/>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DC98B-20C5-A524-F17F-5FD66B126348}"/>
              </a:ext>
            </a:extLst>
          </p:cNvPr>
          <p:cNvSpPr>
            <a:spLocks noGrp="1"/>
          </p:cNvSpPr>
          <p:nvPr>
            <p:ph type="title"/>
          </p:nvPr>
        </p:nvSpPr>
        <p:spPr/>
        <p:txBody>
          <a:bodyPr/>
          <a:lstStyle/>
          <a:p>
            <a:r>
              <a:rPr lang="en-US" dirty="0"/>
              <a:t>Primary osteoporosis (most common)</a:t>
            </a:r>
          </a:p>
        </p:txBody>
      </p:sp>
      <p:sp>
        <p:nvSpPr>
          <p:cNvPr id="3" name="Content Placeholder 2">
            <a:extLst>
              <a:ext uri="{FF2B5EF4-FFF2-40B4-BE49-F238E27FC236}">
                <a16:creationId xmlns:a16="http://schemas.microsoft.com/office/drawing/2014/main" id="{2335356F-2254-8E34-2D73-A0D773BA9812}"/>
              </a:ext>
            </a:extLst>
          </p:cNvPr>
          <p:cNvSpPr>
            <a:spLocks noGrp="1"/>
          </p:cNvSpPr>
          <p:nvPr>
            <p:ph idx="1"/>
          </p:nvPr>
        </p:nvSpPr>
        <p:spPr/>
        <p:txBody>
          <a:bodyPr/>
          <a:lstStyle/>
          <a:p>
            <a:r>
              <a:rPr lang="en-US" b="1" dirty="0"/>
              <a:t>Type I (postmenopausal osteoporosis)</a:t>
            </a:r>
            <a:r>
              <a:rPr lang="en-US" dirty="0"/>
              <a:t>: postmenopausal women</a:t>
            </a:r>
          </a:p>
          <a:p>
            <a:pPr lvl="1"/>
            <a:r>
              <a:rPr lang="en-US" dirty="0"/>
              <a:t>Estrogen stimulates osteoblasts and inhibits osteoclasts.</a:t>
            </a:r>
          </a:p>
          <a:p>
            <a:pPr lvl="1"/>
            <a:r>
              <a:rPr lang="en-US" dirty="0"/>
              <a:t>The decreased estrogen levels following menopause lead to increased bone resorption.</a:t>
            </a:r>
          </a:p>
          <a:p>
            <a:r>
              <a:rPr lang="en-US" b="1" dirty="0"/>
              <a:t>Type II (senile osteoporosis)</a:t>
            </a:r>
            <a:r>
              <a:rPr lang="en-US" dirty="0"/>
              <a:t>: gradual loss of bone mass as patients age (especially &gt; 70 years)</a:t>
            </a:r>
          </a:p>
          <a:p>
            <a:pPr lvl="1"/>
            <a:r>
              <a:rPr lang="en-US" dirty="0"/>
              <a:t>Osteoblast activity decreases, leading to less osteoid production.</a:t>
            </a:r>
          </a:p>
          <a:p>
            <a:r>
              <a:rPr lang="en-US" b="1" dirty="0">
                <a:solidFill>
                  <a:srgbClr val="00B050"/>
                </a:solidFill>
              </a:rPr>
              <a:t>Idiopathic osteoporosis</a:t>
            </a:r>
          </a:p>
          <a:p>
            <a:pPr lvl="1"/>
            <a:r>
              <a:rPr lang="en-US" dirty="0">
                <a:solidFill>
                  <a:srgbClr val="00B050"/>
                </a:solidFill>
              </a:rPr>
              <a:t>Idiopathic juvenile osteoporosis</a:t>
            </a:r>
          </a:p>
          <a:p>
            <a:pPr lvl="1"/>
            <a:r>
              <a:rPr lang="en-US" dirty="0">
                <a:solidFill>
                  <a:srgbClr val="00B050"/>
                </a:solidFill>
              </a:rPr>
              <a:t>Idiopathic osteoporosis in young adults</a:t>
            </a:r>
          </a:p>
          <a:p>
            <a:pPr lvl="2"/>
            <a:r>
              <a:rPr lang="en-US" dirty="0">
                <a:solidFill>
                  <a:srgbClr val="00B050"/>
                </a:solidFill>
              </a:rPr>
              <a:t>Osteoporosis that primarily affects the vertebra and is seen in individuals under 50 years of age. Typical risk factors are the same as for postmenopausal osteoporosis.</a:t>
            </a:r>
          </a:p>
        </p:txBody>
      </p:sp>
    </p:spTree>
    <p:extLst>
      <p:ext uri="{BB962C8B-B14F-4D97-AF65-F5344CB8AC3E}">
        <p14:creationId xmlns:p14="http://schemas.microsoft.com/office/powerpoint/2010/main" val="3517452961"/>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D06CC-359A-09F4-B00E-8FD9FCE17296}"/>
              </a:ext>
            </a:extLst>
          </p:cNvPr>
          <p:cNvSpPr>
            <a:spLocks noGrp="1"/>
          </p:cNvSpPr>
          <p:nvPr>
            <p:ph type="title"/>
          </p:nvPr>
        </p:nvSpPr>
        <p:spPr/>
        <p:txBody>
          <a:bodyPr/>
          <a:lstStyle/>
          <a:p>
            <a:r>
              <a:rPr lang="en-US" dirty="0"/>
              <a:t>Secondary osteoporosis</a:t>
            </a:r>
          </a:p>
        </p:txBody>
      </p:sp>
      <p:sp>
        <p:nvSpPr>
          <p:cNvPr id="3" name="Content Placeholder 2">
            <a:extLst>
              <a:ext uri="{FF2B5EF4-FFF2-40B4-BE49-F238E27FC236}">
                <a16:creationId xmlns:a16="http://schemas.microsoft.com/office/drawing/2014/main" id="{FDC9B5BD-48BC-F20A-13F3-8B37572E89CF}"/>
              </a:ext>
            </a:extLst>
          </p:cNvPr>
          <p:cNvSpPr>
            <a:spLocks noGrp="1"/>
          </p:cNvSpPr>
          <p:nvPr>
            <p:ph idx="1"/>
          </p:nvPr>
        </p:nvSpPr>
        <p:spPr/>
        <p:txBody>
          <a:bodyPr>
            <a:normAutofit/>
          </a:bodyPr>
          <a:lstStyle/>
          <a:p>
            <a:r>
              <a:rPr lang="en-US" dirty="0"/>
              <a:t>Drug-induced/iatrogenic</a:t>
            </a:r>
          </a:p>
          <a:p>
            <a:pPr lvl="1"/>
            <a:r>
              <a:rPr lang="en-US" dirty="0"/>
              <a:t>Most commonly due to systemic long-term therapy with corticosteroids</a:t>
            </a:r>
          </a:p>
          <a:p>
            <a:pPr>
              <a:spcBef>
                <a:spcPts val="1800"/>
              </a:spcBef>
            </a:pPr>
            <a:r>
              <a:rPr lang="en-US" dirty="0"/>
              <a:t>Endocrine/metabolic: </a:t>
            </a:r>
          </a:p>
          <a:p>
            <a:pPr lvl="1"/>
            <a:r>
              <a:rPr lang="en-US" dirty="0"/>
              <a:t>Hypercortisolism, hypogonadism, hyperthyroidism, hyperparathyroidism, renal disease</a:t>
            </a:r>
          </a:p>
          <a:p>
            <a:pPr>
              <a:spcBef>
                <a:spcPts val="1800"/>
              </a:spcBef>
            </a:pPr>
            <a:r>
              <a:rPr lang="en-US" dirty="0"/>
              <a:t>Multiple myeloma</a:t>
            </a:r>
          </a:p>
        </p:txBody>
      </p:sp>
    </p:spTree>
    <p:extLst>
      <p:ext uri="{BB962C8B-B14F-4D97-AF65-F5344CB8AC3E}">
        <p14:creationId xmlns:p14="http://schemas.microsoft.com/office/powerpoint/2010/main" val="4071279768"/>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6F4A8-6156-200D-E934-423F97DCFDE5}"/>
              </a:ext>
            </a:extLst>
          </p:cNvPr>
          <p:cNvSpPr>
            <a:spLocks noGrp="1"/>
          </p:cNvSpPr>
          <p:nvPr>
            <p:ph type="title"/>
          </p:nvPr>
        </p:nvSpPr>
        <p:spPr/>
        <p:txBody>
          <a:bodyPr/>
          <a:lstStyle/>
          <a:p>
            <a:r>
              <a:rPr lang="en-US" dirty="0"/>
              <a:t>Additional risk factors</a:t>
            </a:r>
          </a:p>
        </p:txBody>
      </p:sp>
      <p:sp>
        <p:nvSpPr>
          <p:cNvPr id="3" name="Content Placeholder 2">
            <a:extLst>
              <a:ext uri="{FF2B5EF4-FFF2-40B4-BE49-F238E27FC236}">
                <a16:creationId xmlns:a16="http://schemas.microsoft.com/office/drawing/2014/main" id="{CBBF4BF2-0BC4-A0E5-D5B2-9219DE21EE0C}"/>
              </a:ext>
            </a:extLst>
          </p:cNvPr>
          <p:cNvSpPr>
            <a:spLocks noGrp="1"/>
          </p:cNvSpPr>
          <p:nvPr>
            <p:ph idx="1"/>
          </p:nvPr>
        </p:nvSpPr>
        <p:spPr/>
        <p:txBody>
          <a:bodyPr/>
          <a:lstStyle/>
          <a:p>
            <a:r>
              <a:rPr lang="en-US" dirty="0"/>
              <a:t>Excessive alcohol consumption </a:t>
            </a:r>
          </a:p>
          <a:p>
            <a:r>
              <a:rPr lang="en-US" dirty="0"/>
              <a:t>Cigarette smoking </a:t>
            </a:r>
          </a:p>
          <a:p>
            <a:r>
              <a:rPr lang="en-US" dirty="0"/>
              <a:t>Immobilization or inadequate physical activity</a:t>
            </a:r>
          </a:p>
          <a:p>
            <a:r>
              <a:rPr lang="en-US" dirty="0"/>
              <a:t>Malabsorption (e.g., celiac disease), malnutrition (e.g., diet low in calcium and vitamin D), anorexia</a:t>
            </a:r>
          </a:p>
          <a:p>
            <a:r>
              <a:rPr lang="en-US" dirty="0"/>
              <a:t>Low body weight</a:t>
            </a:r>
          </a:p>
          <a:p>
            <a:r>
              <a:rPr lang="en-US" dirty="0"/>
              <a:t>Family history of osteoporosis</a:t>
            </a:r>
          </a:p>
          <a:p>
            <a:r>
              <a:rPr lang="en-US" dirty="0"/>
              <a:t>Personal history of fracture</a:t>
            </a:r>
          </a:p>
        </p:txBody>
      </p:sp>
    </p:spTree>
    <p:extLst>
      <p:ext uri="{BB962C8B-B14F-4D97-AF65-F5344CB8AC3E}">
        <p14:creationId xmlns:p14="http://schemas.microsoft.com/office/powerpoint/2010/main" val="4289478385"/>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00682-B91A-9B9B-CA0D-74713AE9B486}"/>
              </a:ext>
            </a:extLst>
          </p:cNvPr>
          <p:cNvSpPr>
            <a:spLocks noGrp="1"/>
          </p:cNvSpPr>
          <p:nvPr>
            <p:ph type="title"/>
          </p:nvPr>
        </p:nvSpPr>
        <p:spPr/>
        <p:txBody>
          <a:bodyPr/>
          <a:lstStyle/>
          <a:p>
            <a:r>
              <a:rPr lang="en-US" dirty="0"/>
              <a:t>Clinical features</a:t>
            </a:r>
          </a:p>
        </p:txBody>
      </p:sp>
      <p:sp>
        <p:nvSpPr>
          <p:cNvPr id="3" name="Content Placeholder 2">
            <a:extLst>
              <a:ext uri="{FF2B5EF4-FFF2-40B4-BE49-F238E27FC236}">
                <a16:creationId xmlns:a16="http://schemas.microsoft.com/office/drawing/2014/main" id="{F343FB22-02F3-E533-7EE9-DEFCB1B28D84}"/>
              </a:ext>
            </a:extLst>
          </p:cNvPr>
          <p:cNvSpPr>
            <a:spLocks noGrp="1"/>
          </p:cNvSpPr>
          <p:nvPr>
            <p:ph idx="1"/>
          </p:nvPr>
        </p:nvSpPr>
        <p:spPr/>
        <p:txBody>
          <a:bodyPr/>
          <a:lstStyle/>
          <a:p>
            <a:r>
              <a:rPr lang="en-US" dirty="0"/>
              <a:t>Mostly asymptomatic</a:t>
            </a:r>
          </a:p>
          <a:p>
            <a:r>
              <a:rPr lang="en-US" b="1" dirty="0"/>
              <a:t>Fragility fractures</a:t>
            </a:r>
            <a:r>
              <a:rPr lang="en-US" dirty="0"/>
              <a:t>: pathological fractures that are caused by everyday-activities (e.g., bending over, sneezing) or minor trauma (e.g., falling from standing height)</a:t>
            </a:r>
          </a:p>
          <a:p>
            <a:pPr lvl="1"/>
            <a:r>
              <a:rPr lang="en-US" sz="2600" dirty="0"/>
              <a:t>Common locations of major osteoporotic fractures: </a:t>
            </a:r>
          </a:p>
          <a:p>
            <a:pPr lvl="2"/>
            <a:r>
              <a:rPr lang="en-US" sz="2400" dirty="0"/>
              <a:t>Vertebral (most common) &gt; femoral neck &gt; distal radius (Colles fracture) &gt; other long bones (e.g., proximal humerus)</a:t>
            </a:r>
          </a:p>
          <a:p>
            <a:pPr lvl="1"/>
            <a:r>
              <a:rPr lang="en-US" sz="2600" dirty="0"/>
              <a:t>Vertebral compression fractures </a:t>
            </a:r>
          </a:p>
          <a:p>
            <a:pPr lvl="2"/>
            <a:r>
              <a:rPr lang="en-US" sz="2400" dirty="0"/>
              <a:t>Commonly asymptomatic but may cause acute back pain and possible point tenderness without neurological symptoms</a:t>
            </a:r>
          </a:p>
        </p:txBody>
      </p:sp>
    </p:spTree>
    <p:extLst>
      <p:ext uri="{BB962C8B-B14F-4D97-AF65-F5344CB8AC3E}">
        <p14:creationId xmlns:p14="http://schemas.microsoft.com/office/powerpoint/2010/main" val="3193906845"/>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FD9A0-4CB9-8355-29EF-AB26ED77BB2F}"/>
              </a:ext>
            </a:extLst>
          </p:cNvPr>
          <p:cNvSpPr>
            <a:spLocks noGrp="1"/>
          </p:cNvSpPr>
          <p:nvPr>
            <p:ph type="title"/>
          </p:nvPr>
        </p:nvSpPr>
        <p:spPr/>
        <p:txBody>
          <a:bodyPr>
            <a:normAutofit/>
          </a:bodyPr>
          <a:lstStyle/>
          <a:p>
            <a:r>
              <a:rPr lang="en-US" dirty="0"/>
              <a:t>Radiographic features</a:t>
            </a:r>
          </a:p>
        </p:txBody>
      </p:sp>
      <p:sp>
        <p:nvSpPr>
          <p:cNvPr id="3" name="Content Placeholder 2">
            <a:extLst>
              <a:ext uri="{FF2B5EF4-FFF2-40B4-BE49-F238E27FC236}">
                <a16:creationId xmlns:a16="http://schemas.microsoft.com/office/drawing/2014/main" id="{9734C0D1-6468-0F7F-6550-A2F884402167}"/>
              </a:ext>
            </a:extLst>
          </p:cNvPr>
          <p:cNvSpPr>
            <a:spLocks noGrp="1"/>
          </p:cNvSpPr>
          <p:nvPr>
            <p:ph idx="1"/>
          </p:nvPr>
        </p:nvSpPr>
        <p:spPr>
          <a:xfrm>
            <a:off x="838200" y="1305026"/>
            <a:ext cx="6038461" cy="4871938"/>
          </a:xfrm>
        </p:spPr>
        <p:txBody>
          <a:bodyPr/>
          <a:lstStyle/>
          <a:p>
            <a:pPr>
              <a:spcBef>
                <a:spcPts val="1800"/>
              </a:spcBef>
            </a:pPr>
            <a:r>
              <a:rPr lang="en-US" dirty="0"/>
              <a:t>Decreased bone density can be appreciated by decreased cortical thickness and loss of bony trabeculae in the early stages in radiography. </a:t>
            </a:r>
          </a:p>
          <a:p>
            <a:pPr>
              <a:spcBef>
                <a:spcPts val="1800"/>
              </a:spcBef>
            </a:pPr>
            <a:r>
              <a:rPr lang="en-US" dirty="0"/>
              <a:t>Bones like the vertebra, long bones (proximal femur), calcaneum and tubular bones are usually looked at for evidence of osteoporosis. Nevertheless, dual energy x-ray absorptiometry (DEXA) is the gold standard of diagnosing osteoporosis</a:t>
            </a:r>
          </a:p>
        </p:txBody>
      </p:sp>
      <p:pic>
        <p:nvPicPr>
          <p:cNvPr id="4" name="Content Placeholder 3">
            <a:extLst>
              <a:ext uri="{FF2B5EF4-FFF2-40B4-BE49-F238E27FC236}">
                <a16:creationId xmlns:a16="http://schemas.microsoft.com/office/drawing/2014/main" id="{B526D7EB-3524-06C7-C0DF-682164274FD8}"/>
              </a:ext>
            </a:extLst>
          </p:cNvPr>
          <p:cNvPicPr>
            <a:picLocks noChangeAspect="1"/>
          </p:cNvPicPr>
          <p:nvPr/>
        </p:nvPicPr>
        <p:blipFill rotWithShape="1">
          <a:blip r:embed="rId2"/>
          <a:srcRect t="1589" r="-5" b="11461"/>
          <a:stretch/>
        </p:blipFill>
        <p:spPr>
          <a:xfrm>
            <a:off x="6972956" y="1305026"/>
            <a:ext cx="4380843" cy="3285635"/>
          </a:xfrm>
          <a:prstGeom prst="rect">
            <a:avLst/>
          </a:prstGeom>
        </p:spPr>
      </p:pic>
      <p:sp>
        <p:nvSpPr>
          <p:cNvPr id="7" name="Rectangle 6">
            <a:extLst>
              <a:ext uri="{FF2B5EF4-FFF2-40B4-BE49-F238E27FC236}">
                <a16:creationId xmlns:a16="http://schemas.microsoft.com/office/drawing/2014/main" id="{1735268B-4556-D335-2643-F81E82A4952B}"/>
              </a:ext>
            </a:extLst>
          </p:cNvPr>
          <p:cNvSpPr/>
          <p:nvPr/>
        </p:nvSpPr>
        <p:spPr>
          <a:xfrm>
            <a:off x="6972956" y="4600269"/>
            <a:ext cx="2189705" cy="523220"/>
          </a:xfrm>
          <a:prstGeom prst="rect">
            <a:avLst/>
          </a:prstGeom>
        </p:spPr>
        <p:txBody>
          <a:bodyPr wrap="square">
            <a:spAutoFit/>
          </a:bodyPr>
          <a:lstStyle/>
          <a:p>
            <a:pPr algn="ctr"/>
            <a:r>
              <a:rPr lang="en-US" sz="2800" dirty="0">
                <a:solidFill>
                  <a:schemeClr val="tx2">
                    <a:lumMod val="75000"/>
                  </a:schemeClr>
                </a:solidFill>
              </a:rPr>
              <a:t>Normal</a:t>
            </a:r>
          </a:p>
        </p:txBody>
      </p:sp>
      <p:sp>
        <p:nvSpPr>
          <p:cNvPr id="8" name="Rectangle 7">
            <a:extLst>
              <a:ext uri="{FF2B5EF4-FFF2-40B4-BE49-F238E27FC236}">
                <a16:creationId xmlns:a16="http://schemas.microsoft.com/office/drawing/2014/main" id="{B8D7705D-8320-069D-B716-3043293C16AD}"/>
              </a:ext>
            </a:extLst>
          </p:cNvPr>
          <p:cNvSpPr/>
          <p:nvPr/>
        </p:nvSpPr>
        <p:spPr>
          <a:xfrm>
            <a:off x="9164094" y="4600269"/>
            <a:ext cx="2189705" cy="1323439"/>
          </a:xfrm>
          <a:prstGeom prst="rect">
            <a:avLst/>
          </a:prstGeom>
        </p:spPr>
        <p:txBody>
          <a:bodyPr wrap="square">
            <a:spAutoFit/>
          </a:bodyPr>
          <a:lstStyle/>
          <a:p>
            <a:pPr algn="ctr"/>
            <a:r>
              <a:rPr lang="en-US" sz="2000" dirty="0">
                <a:solidFill>
                  <a:schemeClr val="tx2">
                    <a:lumMod val="75000"/>
                  </a:schemeClr>
                </a:solidFill>
              </a:rPr>
              <a:t>Bone looks less white (darker) and trabecular lines are more prominent </a:t>
            </a:r>
          </a:p>
        </p:txBody>
      </p:sp>
    </p:spTree>
    <p:extLst>
      <p:ext uri="{BB962C8B-B14F-4D97-AF65-F5344CB8AC3E}">
        <p14:creationId xmlns:p14="http://schemas.microsoft.com/office/powerpoint/2010/main" val="3762886279"/>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10B5C-C3D8-1942-C6FC-6C9779AF571B}"/>
              </a:ext>
            </a:extLst>
          </p:cNvPr>
          <p:cNvSpPr>
            <a:spLocks noGrp="1"/>
          </p:cNvSpPr>
          <p:nvPr>
            <p:ph type="title"/>
          </p:nvPr>
        </p:nvSpPr>
        <p:spPr/>
        <p:txBody>
          <a:bodyPr>
            <a:normAutofit/>
          </a:bodyPr>
          <a:lstStyle/>
          <a:p>
            <a:r>
              <a:rPr lang="en-US" dirty="0"/>
              <a:t>Diagnostics – Approach</a:t>
            </a:r>
          </a:p>
        </p:txBody>
      </p:sp>
      <p:sp>
        <p:nvSpPr>
          <p:cNvPr id="3" name="Content Placeholder 2">
            <a:extLst>
              <a:ext uri="{FF2B5EF4-FFF2-40B4-BE49-F238E27FC236}">
                <a16:creationId xmlns:a16="http://schemas.microsoft.com/office/drawing/2014/main" id="{FE888920-3BF5-9151-0BA4-FF9E7F715B5C}"/>
              </a:ext>
            </a:extLst>
          </p:cNvPr>
          <p:cNvSpPr>
            <a:spLocks noGrp="1"/>
          </p:cNvSpPr>
          <p:nvPr>
            <p:ph idx="1"/>
          </p:nvPr>
        </p:nvSpPr>
        <p:spPr/>
        <p:txBody>
          <a:bodyPr>
            <a:normAutofit lnSpcReduction="10000"/>
          </a:bodyPr>
          <a:lstStyle/>
          <a:p>
            <a:r>
              <a:rPr lang="en-US" dirty="0"/>
              <a:t>Assess </a:t>
            </a:r>
            <a:r>
              <a:rPr lang="en-US" b="1" dirty="0"/>
              <a:t>BMD</a:t>
            </a:r>
            <a:r>
              <a:rPr lang="en-US" dirty="0"/>
              <a:t> and </a:t>
            </a:r>
            <a:r>
              <a:rPr lang="en-US" b="1" dirty="0"/>
              <a:t>estimate the risk of major osteoporotic fracture</a:t>
            </a:r>
            <a:r>
              <a:rPr lang="en-US" dirty="0"/>
              <a:t>.</a:t>
            </a:r>
          </a:p>
          <a:p>
            <a:r>
              <a:rPr lang="en-US" b="1" dirty="0"/>
              <a:t>The diagnosis is confirmed if any of the following diagnostic criteria for osteoporosis are fulfilled.</a:t>
            </a:r>
          </a:p>
          <a:p>
            <a:pPr lvl="1"/>
            <a:r>
              <a:rPr lang="en-US" dirty="0"/>
              <a:t>T-score ≤ -2.5 standard deviations (SDs) on dual-energy x-ray absorptiometry (DXA)</a:t>
            </a:r>
          </a:p>
          <a:p>
            <a:pPr lvl="1"/>
            <a:r>
              <a:rPr lang="en-US" dirty="0"/>
              <a:t>History of a major osteoporotic fragility fracture (regardless of BMD)</a:t>
            </a:r>
          </a:p>
          <a:p>
            <a:r>
              <a:rPr lang="en-US" b="1" dirty="0"/>
              <a:t>Once confirmed</a:t>
            </a:r>
            <a:r>
              <a:rPr lang="en-US" dirty="0"/>
              <a:t>:</a:t>
            </a:r>
          </a:p>
          <a:p>
            <a:pPr lvl="1"/>
            <a:r>
              <a:rPr lang="en-US" dirty="0"/>
              <a:t>Consider screening all patients for common causes of secondary osteoporosis.</a:t>
            </a:r>
          </a:p>
          <a:p>
            <a:pPr lvl="1"/>
            <a:r>
              <a:rPr lang="en-US" dirty="0"/>
              <a:t>Evaluate high-risk patients for vertebral fractures. </a:t>
            </a:r>
            <a:r>
              <a:rPr lang="en-US" sz="2200" dirty="0"/>
              <a:t>(They are common in patients with osteoporosis, asymptomatic in up to two-thirds of cases, and associated with a high risk of future fractures)</a:t>
            </a:r>
          </a:p>
          <a:p>
            <a:r>
              <a:rPr lang="en-US" sz="2700" dirty="0"/>
              <a:t>Consider bone turnover markers (BTMs) to assess fracture risk and monitor treatment response.</a:t>
            </a:r>
          </a:p>
        </p:txBody>
      </p:sp>
    </p:spTree>
    <p:extLst>
      <p:ext uri="{BB962C8B-B14F-4D97-AF65-F5344CB8AC3E}">
        <p14:creationId xmlns:p14="http://schemas.microsoft.com/office/powerpoint/2010/main" val="1962404250"/>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E675C-07D7-E090-14B3-B82A3E03D727}"/>
              </a:ext>
            </a:extLst>
          </p:cNvPr>
          <p:cNvSpPr>
            <a:spLocks noGrp="1"/>
          </p:cNvSpPr>
          <p:nvPr>
            <p:ph type="title"/>
          </p:nvPr>
        </p:nvSpPr>
        <p:spPr/>
        <p:txBody>
          <a:bodyPr/>
          <a:lstStyle/>
          <a:p>
            <a:r>
              <a:rPr lang="en-US" dirty="0"/>
              <a:t>Bone mineral density (BMD) assessment</a:t>
            </a:r>
          </a:p>
        </p:txBody>
      </p:sp>
      <p:sp>
        <p:nvSpPr>
          <p:cNvPr id="3" name="Content Placeholder 2">
            <a:extLst>
              <a:ext uri="{FF2B5EF4-FFF2-40B4-BE49-F238E27FC236}">
                <a16:creationId xmlns:a16="http://schemas.microsoft.com/office/drawing/2014/main" id="{826251A4-B079-6FB1-5F1B-541DCF52339D}"/>
              </a:ext>
            </a:extLst>
          </p:cNvPr>
          <p:cNvSpPr>
            <a:spLocks noGrp="1"/>
          </p:cNvSpPr>
          <p:nvPr>
            <p:ph idx="1"/>
          </p:nvPr>
        </p:nvSpPr>
        <p:spPr/>
        <p:txBody>
          <a:bodyPr/>
          <a:lstStyle/>
          <a:p>
            <a:r>
              <a:rPr lang="en-US" sz="2600" dirty="0"/>
              <a:t>Indications</a:t>
            </a:r>
          </a:p>
          <a:p>
            <a:pPr lvl="1"/>
            <a:r>
              <a:rPr lang="en-US" dirty="0"/>
              <a:t>Evaluation of suspected osteoporosis </a:t>
            </a:r>
          </a:p>
          <a:p>
            <a:pPr lvl="1"/>
            <a:r>
              <a:rPr lang="en-US" dirty="0"/>
              <a:t>Screening for osteoporosis in asymptomatic high-risk individuals</a:t>
            </a:r>
          </a:p>
          <a:p>
            <a:r>
              <a:rPr lang="en-US" sz="2600" dirty="0"/>
              <a:t>Preferred modality: dual-energy x-ray absorptiometry</a:t>
            </a:r>
          </a:p>
          <a:p>
            <a:r>
              <a:rPr lang="en-US" sz="2600" dirty="0"/>
              <a:t>DEXA measures BMD at the lumbar spine and hip/femoral neck using two x-ray beams. Findings are represented in terms of BMD scores that compare results to a reference population.</a:t>
            </a:r>
          </a:p>
        </p:txBody>
      </p:sp>
      <p:pic>
        <p:nvPicPr>
          <p:cNvPr id="5" name="Picture 4">
            <a:extLst>
              <a:ext uri="{FF2B5EF4-FFF2-40B4-BE49-F238E27FC236}">
                <a16:creationId xmlns:a16="http://schemas.microsoft.com/office/drawing/2014/main" id="{8DB91BD3-932F-3907-7A77-30C2D9177106}"/>
              </a:ext>
            </a:extLst>
          </p:cNvPr>
          <p:cNvPicPr>
            <a:picLocks noChangeAspect="1"/>
          </p:cNvPicPr>
          <p:nvPr/>
        </p:nvPicPr>
        <p:blipFill>
          <a:blip r:embed="rId2"/>
          <a:stretch>
            <a:fillRect/>
          </a:stretch>
        </p:blipFill>
        <p:spPr>
          <a:xfrm>
            <a:off x="838200" y="4286376"/>
            <a:ext cx="10669489" cy="2372056"/>
          </a:xfrm>
          <a:prstGeom prst="rect">
            <a:avLst/>
          </a:prstGeom>
        </p:spPr>
      </p:pic>
    </p:spTree>
    <p:extLst>
      <p:ext uri="{BB962C8B-B14F-4D97-AF65-F5344CB8AC3E}">
        <p14:creationId xmlns:p14="http://schemas.microsoft.com/office/powerpoint/2010/main" val="4481214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D05C9-C9E5-C920-9102-F4906A27EC00}"/>
              </a:ext>
            </a:extLst>
          </p:cNvPr>
          <p:cNvSpPr>
            <a:spLocks noGrp="1"/>
          </p:cNvSpPr>
          <p:nvPr>
            <p:ph type="title"/>
          </p:nvPr>
        </p:nvSpPr>
        <p:spPr/>
        <p:txBody>
          <a:bodyPr/>
          <a:lstStyle/>
          <a:p>
            <a:r>
              <a:rPr lang="en-US" dirty="0"/>
              <a:t>Diagnostics</a:t>
            </a:r>
          </a:p>
        </p:txBody>
      </p:sp>
      <p:sp>
        <p:nvSpPr>
          <p:cNvPr id="3" name="Content Placeholder 2">
            <a:extLst>
              <a:ext uri="{FF2B5EF4-FFF2-40B4-BE49-F238E27FC236}">
                <a16:creationId xmlns:a16="http://schemas.microsoft.com/office/drawing/2014/main" id="{BDAD7EC2-4A1D-E86E-6BD7-E905A5DD77D5}"/>
              </a:ext>
            </a:extLst>
          </p:cNvPr>
          <p:cNvSpPr>
            <a:spLocks noGrp="1"/>
          </p:cNvSpPr>
          <p:nvPr>
            <p:ph idx="1"/>
          </p:nvPr>
        </p:nvSpPr>
        <p:spPr>
          <a:xfrm>
            <a:off x="838200" y="1268082"/>
            <a:ext cx="10515600" cy="5120640"/>
          </a:xfrm>
        </p:spPr>
        <p:txBody>
          <a:bodyPr>
            <a:normAutofit lnSpcReduction="10000"/>
          </a:bodyPr>
          <a:lstStyle/>
          <a:p>
            <a:r>
              <a:rPr lang="en-US" b="1" dirty="0"/>
              <a:t>Physical exam</a:t>
            </a:r>
          </a:p>
          <a:p>
            <a:pPr lvl="1"/>
            <a:r>
              <a:rPr lang="en-US" dirty="0"/>
              <a:t>Detailed neurologic exam (cranial nerves, motor and sensory components, coordination, and reflexes)</a:t>
            </a:r>
          </a:p>
          <a:p>
            <a:pPr lvl="1"/>
            <a:r>
              <a:rPr lang="en-US" dirty="0"/>
              <a:t>Rectal exam to assess sphincter activation</a:t>
            </a:r>
          </a:p>
          <a:p>
            <a:pPr lvl="1"/>
            <a:r>
              <a:rPr lang="en-US" dirty="0"/>
              <a:t>In trauma scenarios, a secondary survey to assess for associated injuries should be done.</a:t>
            </a:r>
          </a:p>
          <a:p>
            <a:r>
              <a:rPr lang="en-US" b="1" dirty="0"/>
              <a:t>Imaging</a:t>
            </a:r>
          </a:p>
          <a:p>
            <a:pPr lvl="1"/>
            <a:r>
              <a:rPr lang="en-US" dirty="0"/>
              <a:t>Used to assess the stability of the fracture, spinal cord lesions</a:t>
            </a:r>
          </a:p>
          <a:p>
            <a:pPr lvl="1"/>
            <a:r>
              <a:rPr lang="en-US" dirty="0"/>
              <a:t>Anterior-posterior and lateral x-ray </a:t>
            </a:r>
          </a:p>
          <a:p>
            <a:pPr lvl="2"/>
            <a:r>
              <a:rPr lang="en-US" sz="2200" dirty="0"/>
              <a:t>Discontinued cortex, bone fragments</a:t>
            </a:r>
          </a:p>
          <a:p>
            <a:pPr lvl="2"/>
            <a:r>
              <a:rPr lang="en-US" sz="2200" dirty="0"/>
              <a:t>Loss of height in the vertebral bodies</a:t>
            </a:r>
          </a:p>
          <a:p>
            <a:pPr lvl="1"/>
            <a:r>
              <a:rPr lang="en-US" dirty="0"/>
              <a:t>CT: The axial image in particular helps localize the fracture and allows for an assessment of (posterior edge) stability. </a:t>
            </a:r>
          </a:p>
          <a:p>
            <a:pPr lvl="1"/>
            <a:r>
              <a:rPr lang="en-US" dirty="0"/>
              <a:t>MRI: most sensitive tool for detecting spinal cord lesions</a:t>
            </a:r>
          </a:p>
        </p:txBody>
      </p:sp>
    </p:spTree>
    <p:extLst>
      <p:ext uri="{BB962C8B-B14F-4D97-AF65-F5344CB8AC3E}">
        <p14:creationId xmlns:p14="http://schemas.microsoft.com/office/powerpoint/2010/main" val="2671337533"/>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1F6BD-4CAF-6AC2-45CE-27527D525777}"/>
              </a:ext>
            </a:extLst>
          </p:cNvPr>
          <p:cNvSpPr>
            <a:spLocks noGrp="1"/>
          </p:cNvSpPr>
          <p:nvPr>
            <p:ph type="title"/>
          </p:nvPr>
        </p:nvSpPr>
        <p:spPr/>
        <p:txBody>
          <a:bodyPr>
            <a:normAutofit fontScale="90000"/>
          </a:bodyPr>
          <a:lstStyle/>
          <a:p>
            <a:r>
              <a:rPr lang="en-US" dirty="0"/>
              <a:t>37 female come to clinic with DEXA scan report</a:t>
            </a:r>
          </a:p>
        </p:txBody>
      </p:sp>
      <p:sp>
        <p:nvSpPr>
          <p:cNvPr id="3" name="Content Placeholder 2">
            <a:extLst>
              <a:ext uri="{FF2B5EF4-FFF2-40B4-BE49-F238E27FC236}">
                <a16:creationId xmlns:a16="http://schemas.microsoft.com/office/drawing/2014/main" id="{13E4E077-B354-3C8F-3478-98BE2466A796}"/>
              </a:ext>
            </a:extLst>
          </p:cNvPr>
          <p:cNvSpPr>
            <a:spLocks noGrp="1"/>
          </p:cNvSpPr>
          <p:nvPr>
            <p:ph idx="1"/>
          </p:nvPr>
        </p:nvSpPr>
        <p:spPr>
          <a:xfrm>
            <a:off x="838200" y="1305026"/>
            <a:ext cx="4860073" cy="3724174"/>
          </a:xfrm>
        </p:spPr>
        <p:txBody>
          <a:bodyPr>
            <a:normAutofit/>
          </a:bodyPr>
          <a:lstStyle/>
          <a:p>
            <a:pPr marL="0" indent="0">
              <a:buNone/>
            </a:pPr>
            <a:r>
              <a:rPr lang="en-US" sz="3200" b="1" dirty="0"/>
              <a:t>What is the next step ?</a:t>
            </a:r>
          </a:p>
          <a:p>
            <a:r>
              <a:rPr lang="en-US" dirty="0">
                <a:solidFill>
                  <a:srgbClr val="FF0000"/>
                </a:solidFill>
              </a:rPr>
              <a:t>History and physical examination</a:t>
            </a:r>
          </a:p>
          <a:p>
            <a:r>
              <a:rPr lang="en-US" dirty="0"/>
              <a:t>send to  gynecologist</a:t>
            </a:r>
          </a:p>
          <a:p>
            <a:r>
              <a:rPr lang="en-US" dirty="0"/>
              <a:t>send to endocrinologist</a:t>
            </a:r>
          </a:p>
        </p:txBody>
      </p:sp>
      <p:pic>
        <p:nvPicPr>
          <p:cNvPr id="5" name="Picture 2">
            <a:extLst>
              <a:ext uri="{FF2B5EF4-FFF2-40B4-BE49-F238E27FC236}">
                <a16:creationId xmlns:a16="http://schemas.microsoft.com/office/drawing/2014/main" id="{3A3884E2-C7C1-A37F-99AD-18A17B317A2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879421" y="1305025"/>
            <a:ext cx="5474379" cy="3724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8AD2BEAB-A2D7-7E0A-8737-D4C4FFEB6487}"/>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212876319"/>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8FFA82F-4CAC-A5A9-EAA5-752DF5DC46F9}"/>
              </a:ext>
            </a:extLst>
          </p:cNvPr>
          <p:cNvSpPr>
            <a:spLocks noGrp="1"/>
          </p:cNvSpPr>
          <p:nvPr>
            <p:ph idx="1"/>
          </p:nvPr>
        </p:nvSpPr>
        <p:spPr>
          <a:xfrm>
            <a:off x="838199" y="1305026"/>
            <a:ext cx="10515599" cy="4871938"/>
          </a:xfrm>
        </p:spPr>
        <p:txBody>
          <a:bodyPr>
            <a:normAutofit/>
          </a:bodyPr>
          <a:lstStyle/>
          <a:p>
            <a:pPr marL="0" indent="0">
              <a:buNone/>
            </a:pPr>
            <a:r>
              <a:rPr lang="en-US" dirty="0"/>
              <a:t>40 years old female patient comes to the clinic with a DEXA scan,</a:t>
            </a:r>
            <a:br>
              <a:rPr lang="en-US" dirty="0"/>
            </a:br>
            <a:r>
              <a:rPr lang="en-US" dirty="0">
                <a:solidFill>
                  <a:srgbClr val="FF0000"/>
                </a:solidFill>
              </a:rPr>
              <a:t>her mean z score =  -0.5</a:t>
            </a:r>
            <a:br>
              <a:rPr lang="en-US" dirty="0">
                <a:solidFill>
                  <a:srgbClr val="FF0000"/>
                </a:solidFill>
              </a:rPr>
            </a:br>
            <a:r>
              <a:rPr lang="en-US" dirty="0">
                <a:solidFill>
                  <a:srgbClr val="FF0000"/>
                </a:solidFill>
              </a:rPr>
              <a:t>t score = -2</a:t>
            </a:r>
          </a:p>
          <a:p>
            <a:r>
              <a:rPr lang="en-US" dirty="0"/>
              <a:t>Normal study</a:t>
            </a:r>
          </a:p>
          <a:p>
            <a:r>
              <a:rPr lang="en-US" dirty="0"/>
              <a:t>Osteoporosis</a:t>
            </a:r>
          </a:p>
          <a:p>
            <a:r>
              <a:rPr lang="en-US" dirty="0">
                <a:solidFill>
                  <a:srgbClr val="FF0000"/>
                </a:solidFill>
              </a:rPr>
              <a:t>Osteopenia</a:t>
            </a:r>
          </a:p>
          <a:p>
            <a:r>
              <a:rPr lang="en-US" dirty="0"/>
              <a:t>Osteomalacia </a:t>
            </a:r>
          </a:p>
          <a:p>
            <a:r>
              <a:rPr lang="en-US" dirty="0"/>
              <a:t>Osteoarthritis</a:t>
            </a:r>
            <a:br>
              <a:rPr lang="en-US" dirty="0"/>
            </a:br>
            <a:br>
              <a:rPr lang="en-US" dirty="0"/>
            </a:br>
            <a:endParaRPr lang="en-US" dirty="0"/>
          </a:p>
        </p:txBody>
      </p:sp>
      <p:sp>
        <p:nvSpPr>
          <p:cNvPr id="3" name="Title 2"/>
          <p:cNvSpPr>
            <a:spLocks noGrp="1"/>
          </p:cNvSpPr>
          <p:nvPr>
            <p:ph type="title"/>
          </p:nvPr>
        </p:nvSpPr>
        <p:spPr/>
        <p:txBody>
          <a:bodyPr/>
          <a:lstStyle/>
          <a:p>
            <a:r>
              <a:rPr lang="en-US" sz="4400" dirty="0"/>
              <a:t>DEXA Scan</a:t>
            </a:r>
            <a:endParaRPr lang="en-US" dirty="0"/>
          </a:p>
        </p:txBody>
      </p:sp>
      <p:sp>
        <p:nvSpPr>
          <p:cNvPr id="2" name="TextBox 1"/>
          <p:cNvSpPr txBox="1"/>
          <p:nvPr/>
        </p:nvSpPr>
        <p:spPr>
          <a:xfrm>
            <a:off x="5058156" y="1783080"/>
            <a:ext cx="2075687" cy="576072"/>
          </a:xfrm>
          <a:prstGeom prst="rect">
            <a:avLst/>
          </a:prstGeom>
          <a:noFill/>
        </p:spPr>
        <p:txBody>
          <a:bodyPr wrap="square" rtlCol="0">
            <a:spAutoFit/>
          </a:bodyPr>
          <a:lstStyle/>
          <a:p>
            <a:pPr algn="r"/>
            <a:r>
              <a:rPr lang="ar-JO" sz="1500" dirty="0">
                <a:solidFill>
                  <a:srgbClr val="FF0000"/>
                </a:solidFill>
              </a:rPr>
              <a:t>كان مع السؤال صورة الفحص</a:t>
            </a:r>
            <a:br>
              <a:rPr lang="ar-JO" sz="1500" dirty="0">
                <a:solidFill>
                  <a:srgbClr val="FF0000"/>
                </a:solidFill>
              </a:rPr>
            </a:br>
            <a:r>
              <a:rPr lang="ar-JO" sz="1500" dirty="0">
                <a:solidFill>
                  <a:srgbClr val="FF0000"/>
                </a:solidFill>
              </a:rPr>
              <a:t>الي بالاحمر من الفحص </a:t>
            </a:r>
            <a:endParaRPr lang="en-US" sz="1500" dirty="0">
              <a:solidFill>
                <a:srgbClr val="FF0000"/>
              </a:solidFill>
            </a:endParaRPr>
          </a:p>
        </p:txBody>
      </p:sp>
      <p:sp>
        <p:nvSpPr>
          <p:cNvPr id="4" name="TextBox 3">
            <a:extLst>
              <a:ext uri="{FF2B5EF4-FFF2-40B4-BE49-F238E27FC236}">
                <a16:creationId xmlns:a16="http://schemas.microsoft.com/office/drawing/2014/main" id="{6BAA48EB-DD00-06FB-5FC8-04CF0C7EC08B}"/>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930254422"/>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AD0582-05DC-AA45-0C0B-C8FC5CCC2577}"/>
              </a:ext>
            </a:extLst>
          </p:cNvPr>
          <p:cNvSpPr>
            <a:spLocks noGrp="1"/>
          </p:cNvSpPr>
          <p:nvPr>
            <p:ph type="title"/>
          </p:nvPr>
        </p:nvSpPr>
        <p:spPr/>
        <p:txBody>
          <a:bodyPr>
            <a:normAutofit/>
          </a:bodyPr>
          <a:lstStyle/>
          <a:p>
            <a:r>
              <a:rPr lang="en-US" dirty="0"/>
              <a:t>Vertebral compression fracture</a:t>
            </a:r>
          </a:p>
        </p:txBody>
      </p:sp>
      <p:sp>
        <p:nvSpPr>
          <p:cNvPr id="5" name="Content Placeholder 4">
            <a:extLst>
              <a:ext uri="{FF2B5EF4-FFF2-40B4-BE49-F238E27FC236}">
                <a16:creationId xmlns:a16="http://schemas.microsoft.com/office/drawing/2014/main" id="{38FFA82F-4CAC-A5A9-EAA5-752DF5DC46F9}"/>
              </a:ext>
            </a:extLst>
          </p:cNvPr>
          <p:cNvSpPr>
            <a:spLocks noGrp="1"/>
          </p:cNvSpPr>
          <p:nvPr>
            <p:ph idx="1"/>
          </p:nvPr>
        </p:nvSpPr>
        <p:spPr>
          <a:xfrm>
            <a:off x="838200" y="1305026"/>
            <a:ext cx="7139940" cy="4204234"/>
          </a:xfrm>
        </p:spPr>
        <p:txBody>
          <a:bodyPr/>
          <a:lstStyle/>
          <a:p>
            <a:pPr marL="0" indent="0">
              <a:buNone/>
            </a:pPr>
            <a:r>
              <a:rPr lang="en-US" dirty="0"/>
              <a:t>65 years old patient felt a back pain from leaning forward presented with shown image, What investigation we should do for follow up ?</a:t>
            </a:r>
          </a:p>
          <a:p>
            <a:r>
              <a:rPr lang="en-US" dirty="0">
                <a:solidFill>
                  <a:srgbClr val="FF0000"/>
                </a:solidFill>
              </a:rPr>
              <a:t>DEXA scan</a:t>
            </a:r>
          </a:p>
          <a:p>
            <a:r>
              <a:rPr lang="en-US" dirty="0"/>
              <a:t>SPECT scan</a:t>
            </a:r>
          </a:p>
          <a:p>
            <a:r>
              <a:rPr lang="en-US" dirty="0"/>
              <a:t>Tumor markers</a:t>
            </a:r>
          </a:p>
          <a:p>
            <a:endParaRPr lang="en-US" dirty="0"/>
          </a:p>
        </p:txBody>
      </p:sp>
      <p:pic>
        <p:nvPicPr>
          <p:cNvPr id="7" name="Content Placeholder 3">
            <a:extLst>
              <a:ext uri="{FF2B5EF4-FFF2-40B4-BE49-F238E27FC236}">
                <a16:creationId xmlns:a16="http://schemas.microsoft.com/office/drawing/2014/main" id="{19EF72E2-96BE-0248-E789-8A41CB722B1D}"/>
              </a:ext>
            </a:extLst>
          </p:cNvPr>
          <p:cNvPicPr>
            <a:picLocks noGrp="1" noChangeAspect="1"/>
          </p:cNvPicPr>
          <p:nvPr>
            <p:ph sz="half" idx="2"/>
          </p:nvPr>
        </p:nvPicPr>
        <p:blipFill rotWithShape="1">
          <a:blip r:embed="rId2"/>
          <a:srcRect l="50062" t="-1" r="641" b="-1"/>
          <a:stretch/>
        </p:blipFill>
        <p:spPr>
          <a:xfrm>
            <a:off x="8020958" y="1305026"/>
            <a:ext cx="3213210" cy="420423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718B7A2F-B25D-E971-0CF3-7174832354D9}"/>
              </a:ext>
            </a:extLst>
          </p:cNvPr>
          <p:cNvSpPr txBox="1"/>
          <p:nvPr/>
        </p:nvSpPr>
        <p:spPr>
          <a:xfrm>
            <a:off x="8797047" y="5686822"/>
            <a:ext cx="1661032" cy="400110"/>
          </a:xfrm>
          <a:prstGeom prst="rect">
            <a:avLst/>
          </a:prstGeom>
          <a:noFill/>
        </p:spPr>
        <p:txBody>
          <a:bodyPr wrap="none" rtlCol="0">
            <a:spAutoFit/>
          </a:bodyPr>
          <a:lstStyle/>
          <a:p>
            <a:pPr algn="r" rtl="1"/>
            <a:r>
              <a:rPr lang="ar-JO" sz="2000" b="1" dirty="0">
                <a:solidFill>
                  <a:srgbClr val="0070C0"/>
                </a:solidFill>
              </a:rPr>
              <a:t>الصورة من عندي</a:t>
            </a:r>
            <a:endParaRPr lang="en-US" sz="2000" b="1" dirty="0">
              <a:solidFill>
                <a:srgbClr val="0070C0"/>
              </a:solidFill>
            </a:endParaRPr>
          </a:p>
        </p:txBody>
      </p:sp>
      <p:sp>
        <p:nvSpPr>
          <p:cNvPr id="9" name="TextBox 8">
            <a:extLst>
              <a:ext uri="{FF2B5EF4-FFF2-40B4-BE49-F238E27FC236}">
                <a16:creationId xmlns:a16="http://schemas.microsoft.com/office/drawing/2014/main" id="{3161328C-0DE1-D8FF-77DE-B5F975A8C3C0}"/>
              </a:ext>
            </a:extLst>
          </p:cNvPr>
          <p:cNvSpPr txBox="1"/>
          <p:nvPr/>
        </p:nvSpPr>
        <p:spPr>
          <a:xfrm>
            <a:off x="11143602" y="2897"/>
            <a:ext cx="1039067"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(5)</a:t>
            </a:r>
            <a:endParaRPr lang="en-US" b="1" dirty="0">
              <a:solidFill>
                <a:srgbClr val="FF0000"/>
              </a:solidFill>
            </a:endParaRPr>
          </a:p>
        </p:txBody>
      </p:sp>
    </p:spTree>
    <p:extLst>
      <p:ext uri="{BB962C8B-B14F-4D97-AF65-F5344CB8AC3E}">
        <p14:creationId xmlns:p14="http://schemas.microsoft.com/office/powerpoint/2010/main" val="736611869"/>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9E5F-038E-12BA-CAF5-DC9CB1C203B4}"/>
              </a:ext>
            </a:extLst>
          </p:cNvPr>
          <p:cNvSpPr>
            <a:spLocks noGrp="1"/>
          </p:cNvSpPr>
          <p:nvPr>
            <p:ph type="title"/>
          </p:nvPr>
        </p:nvSpPr>
        <p:spPr/>
        <p:txBody>
          <a:bodyPr/>
          <a:lstStyle/>
          <a:p>
            <a:r>
              <a:rPr lang="en-US" dirty="0"/>
              <a:t>Fracture risk assessment</a:t>
            </a:r>
          </a:p>
        </p:txBody>
      </p:sp>
      <p:sp>
        <p:nvSpPr>
          <p:cNvPr id="3" name="Content Placeholder 2">
            <a:extLst>
              <a:ext uri="{FF2B5EF4-FFF2-40B4-BE49-F238E27FC236}">
                <a16:creationId xmlns:a16="http://schemas.microsoft.com/office/drawing/2014/main" id="{2DB8F14A-682F-6315-2BAF-892E03925ED6}"/>
              </a:ext>
            </a:extLst>
          </p:cNvPr>
          <p:cNvSpPr>
            <a:spLocks noGrp="1"/>
          </p:cNvSpPr>
          <p:nvPr>
            <p:ph idx="1"/>
          </p:nvPr>
        </p:nvSpPr>
        <p:spPr/>
        <p:txBody>
          <a:bodyPr/>
          <a:lstStyle/>
          <a:p>
            <a:r>
              <a:rPr lang="en-US" dirty="0"/>
              <a:t>Several calculators are used to estimate fracture risk during the diagnostic workup or screening for osteoporosis. (e.g., FRAX®, </a:t>
            </a:r>
            <a:r>
              <a:rPr lang="en-US" dirty="0" err="1"/>
              <a:t>Garvan</a:t>
            </a:r>
            <a:r>
              <a:rPr lang="en-US" dirty="0"/>
              <a:t>, and the American Bone Health fracture risk calculator)</a:t>
            </a:r>
          </a:p>
          <a:p>
            <a:r>
              <a:rPr lang="en-US" dirty="0"/>
              <a:t>FRAX (commonly used): estimates the 10-year probability of a major osteoporotic fracture </a:t>
            </a:r>
          </a:p>
        </p:txBody>
      </p:sp>
      <p:pic>
        <p:nvPicPr>
          <p:cNvPr id="5" name="Picture 4">
            <a:extLst>
              <a:ext uri="{FF2B5EF4-FFF2-40B4-BE49-F238E27FC236}">
                <a16:creationId xmlns:a16="http://schemas.microsoft.com/office/drawing/2014/main" id="{1F86AE86-F089-67F7-D353-A743FEBDA71C}"/>
              </a:ext>
            </a:extLst>
          </p:cNvPr>
          <p:cNvPicPr>
            <a:picLocks noChangeAspect="1"/>
          </p:cNvPicPr>
          <p:nvPr/>
        </p:nvPicPr>
        <p:blipFill>
          <a:blip r:embed="rId2"/>
          <a:stretch>
            <a:fillRect/>
          </a:stretch>
        </p:blipFill>
        <p:spPr>
          <a:xfrm>
            <a:off x="3171403" y="3429000"/>
            <a:ext cx="5849194" cy="3251516"/>
          </a:xfrm>
          <a:prstGeom prst="rect">
            <a:avLst/>
          </a:prstGeom>
        </p:spPr>
      </p:pic>
    </p:spTree>
    <p:extLst>
      <p:ext uri="{BB962C8B-B14F-4D97-AF65-F5344CB8AC3E}">
        <p14:creationId xmlns:p14="http://schemas.microsoft.com/office/powerpoint/2010/main" val="4273044674"/>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4F75D-78FA-758A-282C-FAB615A8B148}"/>
              </a:ext>
            </a:extLst>
          </p:cNvPr>
          <p:cNvSpPr>
            <a:spLocks noGrp="1"/>
          </p:cNvSpPr>
          <p:nvPr>
            <p:ph type="title"/>
          </p:nvPr>
        </p:nvSpPr>
        <p:spPr/>
        <p:txBody>
          <a:bodyPr/>
          <a:lstStyle/>
          <a:p>
            <a:r>
              <a:rPr lang="en-US" dirty="0"/>
              <a:t>Laboratory studies</a:t>
            </a:r>
          </a:p>
        </p:txBody>
      </p:sp>
      <p:sp>
        <p:nvSpPr>
          <p:cNvPr id="3" name="Content Placeholder 2">
            <a:extLst>
              <a:ext uri="{FF2B5EF4-FFF2-40B4-BE49-F238E27FC236}">
                <a16:creationId xmlns:a16="http://schemas.microsoft.com/office/drawing/2014/main" id="{308AF93F-9D46-1736-8446-AACC4D9484DB}"/>
              </a:ext>
            </a:extLst>
          </p:cNvPr>
          <p:cNvSpPr>
            <a:spLocks noGrp="1"/>
          </p:cNvSpPr>
          <p:nvPr>
            <p:ph idx="1"/>
          </p:nvPr>
        </p:nvSpPr>
        <p:spPr/>
        <p:txBody>
          <a:bodyPr>
            <a:normAutofit/>
          </a:bodyPr>
          <a:lstStyle/>
          <a:p>
            <a:r>
              <a:rPr lang="en-US" sz="2600" dirty="0"/>
              <a:t>Consider screening all patients with newly diagnosed osteoporosis for common causes of secondary osteoporosis.</a:t>
            </a:r>
          </a:p>
          <a:p>
            <a:pPr>
              <a:spcBef>
                <a:spcPts val="1800"/>
              </a:spcBef>
            </a:pPr>
            <a:r>
              <a:rPr lang="en-US" dirty="0"/>
              <a:t>Routine studies</a:t>
            </a:r>
          </a:p>
          <a:p>
            <a:pPr lvl="1"/>
            <a:r>
              <a:rPr lang="en-US" dirty="0"/>
              <a:t>CBC, CMP, PTH, phosphate, and serum 25-hydroxyvitamin D</a:t>
            </a:r>
          </a:p>
          <a:p>
            <a:pPr lvl="1"/>
            <a:r>
              <a:rPr lang="en-US" dirty="0"/>
              <a:t>24-hour urine to measure calcium, creatinine, and sodium levels</a:t>
            </a:r>
          </a:p>
          <a:p>
            <a:pPr>
              <a:spcBef>
                <a:spcPts val="1800"/>
              </a:spcBef>
            </a:pPr>
            <a:r>
              <a:rPr lang="en-US" dirty="0"/>
              <a:t>Additional studies</a:t>
            </a:r>
          </a:p>
          <a:p>
            <a:pPr lvl="1"/>
            <a:r>
              <a:rPr lang="en-US" dirty="0"/>
              <a:t>Evaluate for specific etiologies of secondary osteoporosis as guided by clinical assessment (e.g., celiac antibodies, TSH, myeloma screen).</a:t>
            </a:r>
          </a:p>
          <a:p>
            <a:pPr lvl="1"/>
            <a:r>
              <a:rPr lang="en-US" dirty="0"/>
              <a:t>Consider BTMs to assess fracture risk and monitor treatment response.</a:t>
            </a:r>
          </a:p>
        </p:txBody>
      </p:sp>
    </p:spTree>
    <p:extLst>
      <p:ext uri="{BB962C8B-B14F-4D97-AF65-F5344CB8AC3E}">
        <p14:creationId xmlns:p14="http://schemas.microsoft.com/office/powerpoint/2010/main" val="3366103848"/>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4B169-E858-E879-53A8-30DA91AFC7B6}"/>
              </a:ext>
            </a:extLst>
          </p:cNvPr>
          <p:cNvSpPr>
            <a:spLocks noGrp="1"/>
          </p:cNvSpPr>
          <p:nvPr>
            <p:ph type="title"/>
          </p:nvPr>
        </p:nvSpPr>
        <p:spPr/>
        <p:txBody>
          <a:bodyPr/>
          <a:lstStyle/>
          <a:p>
            <a:r>
              <a:rPr lang="en-US" dirty="0"/>
              <a:t>Treatment – Approach</a:t>
            </a:r>
          </a:p>
        </p:txBody>
      </p:sp>
      <p:sp>
        <p:nvSpPr>
          <p:cNvPr id="3" name="Content Placeholder 2">
            <a:extLst>
              <a:ext uri="{FF2B5EF4-FFF2-40B4-BE49-F238E27FC236}">
                <a16:creationId xmlns:a16="http://schemas.microsoft.com/office/drawing/2014/main" id="{2CDBA8A2-FE13-28D3-68DF-12F6F19E3C25}"/>
              </a:ext>
            </a:extLst>
          </p:cNvPr>
          <p:cNvSpPr>
            <a:spLocks noGrp="1"/>
          </p:cNvSpPr>
          <p:nvPr>
            <p:ph idx="1"/>
          </p:nvPr>
        </p:nvSpPr>
        <p:spPr/>
        <p:txBody>
          <a:bodyPr>
            <a:normAutofit/>
          </a:bodyPr>
          <a:lstStyle/>
          <a:p>
            <a:r>
              <a:rPr lang="en-US" dirty="0"/>
              <a:t>All patients: Optimize bone health.</a:t>
            </a:r>
          </a:p>
          <a:p>
            <a:pPr lvl="1"/>
            <a:r>
              <a:rPr lang="en-US" dirty="0"/>
              <a:t>Optimize calcium and vitamin D intake.</a:t>
            </a:r>
          </a:p>
          <a:p>
            <a:pPr lvl="1"/>
            <a:r>
              <a:rPr lang="en-US" dirty="0"/>
              <a:t>Encourage physical activity, including strength (resistance) and balance training.</a:t>
            </a:r>
          </a:p>
          <a:p>
            <a:pPr lvl="1"/>
            <a:r>
              <a:rPr lang="en-US" dirty="0"/>
              <a:t>Avoidance or minimization of tobacco use, excessive alcohol consumption, and glucocorticoid use</a:t>
            </a:r>
          </a:p>
          <a:p>
            <a:r>
              <a:rPr lang="en-US" dirty="0"/>
              <a:t>Older patients: Assess for and manage risk factors for falls.</a:t>
            </a:r>
          </a:p>
          <a:p>
            <a:r>
              <a:rPr lang="en-US" dirty="0"/>
              <a:t>Start pharmacotherapy in the following situations:</a:t>
            </a:r>
          </a:p>
          <a:p>
            <a:pPr lvl="1"/>
            <a:r>
              <a:rPr lang="en-US" dirty="0"/>
              <a:t>Diagnostic criteria for osteoporosis fulfilled (Treatment)</a:t>
            </a:r>
          </a:p>
          <a:p>
            <a:pPr lvl="1"/>
            <a:r>
              <a:rPr lang="en-US" dirty="0"/>
              <a:t>Patients with osteopenia at increased risk of major osteoporotic fracture in the next 10 years (Prevention)</a:t>
            </a:r>
          </a:p>
        </p:txBody>
      </p:sp>
    </p:spTree>
    <p:extLst>
      <p:ext uri="{BB962C8B-B14F-4D97-AF65-F5344CB8AC3E}">
        <p14:creationId xmlns:p14="http://schemas.microsoft.com/office/powerpoint/2010/main" val="1799683554"/>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E7A12-D845-32F5-B3D0-4C3C2DFD8779}"/>
              </a:ext>
            </a:extLst>
          </p:cNvPr>
          <p:cNvSpPr>
            <a:spLocks noGrp="1"/>
          </p:cNvSpPr>
          <p:nvPr>
            <p:ph type="title"/>
          </p:nvPr>
        </p:nvSpPr>
        <p:spPr/>
        <p:txBody>
          <a:bodyPr/>
          <a:lstStyle/>
          <a:p>
            <a:r>
              <a:rPr lang="en-US" dirty="0"/>
              <a:t>Bisphosphonates</a:t>
            </a:r>
          </a:p>
        </p:txBody>
      </p:sp>
      <p:sp>
        <p:nvSpPr>
          <p:cNvPr id="3" name="Content Placeholder 2">
            <a:extLst>
              <a:ext uri="{FF2B5EF4-FFF2-40B4-BE49-F238E27FC236}">
                <a16:creationId xmlns:a16="http://schemas.microsoft.com/office/drawing/2014/main" id="{F2229871-7843-1F8E-B707-8343BC105F13}"/>
              </a:ext>
            </a:extLst>
          </p:cNvPr>
          <p:cNvSpPr>
            <a:spLocks noGrp="1"/>
          </p:cNvSpPr>
          <p:nvPr>
            <p:ph idx="1"/>
          </p:nvPr>
        </p:nvSpPr>
        <p:spPr/>
        <p:txBody>
          <a:bodyPr>
            <a:normAutofit/>
          </a:bodyPr>
          <a:lstStyle/>
          <a:p>
            <a:r>
              <a:rPr lang="en-US" b="1" dirty="0"/>
              <a:t>Indications</a:t>
            </a:r>
            <a:r>
              <a:rPr lang="en-US" dirty="0"/>
              <a:t>: preferred initial treatment in all patients</a:t>
            </a:r>
          </a:p>
          <a:p>
            <a:r>
              <a:rPr lang="en-US" b="1" dirty="0"/>
              <a:t>Mechanism of action</a:t>
            </a:r>
            <a:r>
              <a:rPr lang="en-US" dirty="0"/>
              <a:t>: inhibition of osteoclasts, which are involved in bone resorption</a:t>
            </a:r>
          </a:p>
          <a:p>
            <a:r>
              <a:rPr lang="en-US" b="1" dirty="0"/>
              <a:t>Agents</a:t>
            </a:r>
            <a:r>
              <a:rPr lang="en-US" dirty="0"/>
              <a:t>; The following are approved for both prevention and treatment of osteoporosis:</a:t>
            </a:r>
          </a:p>
          <a:p>
            <a:pPr lvl="1"/>
            <a:r>
              <a:rPr lang="en-US" dirty="0"/>
              <a:t>Alen</a:t>
            </a:r>
            <a:r>
              <a:rPr lang="en-US" dirty="0">
                <a:solidFill>
                  <a:schemeClr val="bg2">
                    <a:lumMod val="50000"/>
                  </a:schemeClr>
                </a:solidFill>
                <a:effectLst>
                  <a:outerShdw blurRad="38100" dist="38100" dir="2700000" algn="tl">
                    <a:srgbClr val="000000">
                      <a:alpha val="43137"/>
                    </a:srgbClr>
                  </a:outerShdw>
                </a:effectLst>
              </a:rPr>
              <a:t>dronate</a:t>
            </a:r>
            <a:r>
              <a:rPr lang="en-US" dirty="0"/>
              <a:t>, Rise</a:t>
            </a:r>
            <a:r>
              <a:rPr lang="en-US" dirty="0">
                <a:solidFill>
                  <a:schemeClr val="bg2">
                    <a:lumMod val="50000"/>
                  </a:schemeClr>
                </a:solidFill>
                <a:effectLst>
                  <a:outerShdw blurRad="38100" dist="38100" dir="2700000" algn="tl">
                    <a:srgbClr val="000000">
                      <a:alpha val="43137"/>
                    </a:srgbClr>
                  </a:outerShdw>
                </a:effectLst>
              </a:rPr>
              <a:t>dronate</a:t>
            </a:r>
            <a:r>
              <a:rPr lang="en-US" dirty="0"/>
              <a:t>, and Zoledronic acid</a:t>
            </a:r>
          </a:p>
          <a:p>
            <a:r>
              <a:rPr lang="en-US" b="1" dirty="0"/>
              <a:t>Adverse effects</a:t>
            </a:r>
            <a:r>
              <a:rPr lang="en-US" dirty="0"/>
              <a:t>:</a:t>
            </a:r>
          </a:p>
          <a:p>
            <a:pPr lvl="1"/>
            <a:r>
              <a:rPr lang="en-US" dirty="0"/>
              <a:t>Osteonecrosis of the jaw</a:t>
            </a:r>
          </a:p>
          <a:p>
            <a:pPr lvl="1"/>
            <a:r>
              <a:rPr lang="en-US" dirty="0"/>
              <a:t>Atypical femoral fractures</a:t>
            </a:r>
          </a:p>
          <a:p>
            <a:pPr lvl="1"/>
            <a:r>
              <a:rPr lang="en-US" dirty="0"/>
              <a:t>Esophagitis</a:t>
            </a:r>
          </a:p>
          <a:p>
            <a:pPr lvl="1"/>
            <a:r>
              <a:rPr lang="en-US" dirty="0"/>
              <a:t>Hypocalcemia</a:t>
            </a:r>
          </a:p>
        </p:txBody>
      </p:sp>
    </p:spTree>
    <p:extLst>
      <p:ext uri="{BB962C8B-B14F-4D97-AF65-F5344CB8AC3E}">
        <p14:creationId xmlns:p14="http://schemas.microsoft.com/office/powerpoint/2010/main" val="3098140844"/>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83A06-C4F8-20D0-FED2-CD133EAF44D3}"/>
              </a:ext>
            </a:extLst>
          </p:cNvPr>
          <p:cNvSpPr>
            <a:spLocks noGrp="1"/>
          </p:cNvSpPr>
          <p:nvPr>
            <p:ph type="title"/>
          </p:nvPr>
        </p:nvSpPr>
        <p:spPr/>
        <p:txBody>
          <a:bodyPr/>
          <a:lstStyle/>
          <a:p>
            <a:r>
              <a:rPr lang="en-US" dirty="0"/>
              <a:t>Non-bisphosphonates</a:t>
            </a:r>
          </a:p>
        </p:txBody>
      </p:sp>
      <p:sp>
        <p:nvSpPr>
          <p:cNvPr id="3" name="Content Placeholder 2">
            <a:extLst>
              <a:ext uri="{FF2B5EF4-FFF2-40B4-BE49-F238E27FC236}">
                <a16:creationId xmlns:a16="http://schemas.microsoft.com/office/drawing/2014/main" id="{A7BA9728-A613-FB10-42DA-8C70BB46E533}"/>
              </a:ext>
            </a:extLst>
          </p:cNvPr>
          <p:cNvSpPr>
            <a:spLocks noGrp="1"/>
          </p:cNvSpPr>
          <p:nvPr>
            <p:ph idx="1"/>
          </p:nvPr>
        </p:nvSpPr>
        <p:spPr>
          <a:xfrm>
            <a:off x="838200" y="1193058"/>
            <a:ext cx="10515600" cy="2371236"/>
          </a:xfrm>
        </p:spPr>
        <p:txBody>
          <a:bodyPr/>
          <a:lstStyle/>
          <a:p>
            <a:r>
              <a:rPr lang="en-US" sz="2600" dirty="0"/>
              <a:t>General indications:</a:t>
            </a:r>
          </a:p>
          <a:p>
            <a:pPr lvl="1"/>
            <a:r>
              <a:rPr lang="en-US" sz="2200" dirty="0"/>
              <a:t>Alternative first-line agents in patients with contraindications to bisphosphonate therapy</a:t>
            </a:r>
          </a:p>
          <a:p>
            <a:pPr lvl="1"/>
            <a:r>
              <a:rPr lang="en-US" sz="2200" dirty="0"/>
              <a:t>Second-line agents in those who do not tolerate or improve with bisphosphonates  or are unable to tolerate bisphosphonate therapy (e.g., due to adverse effects)</a:t>
            </a:r>
          </a:p>
          <a:p>
            <a:r>
              <a:rPr lang="en-US" sz="2600" dirty="0"/>
              <a:t>Other specific indications:</a:t>
            </a:r>
          </a:p>
        </p:txBody>
      </p:sp>
      <p:graphicFrame>
        <p:nvGraphicFramePr>
          <p:cNvPr id="4" name="Table 4">
            <a:extLst>
              <a:ext uri="{FF2B5EF4-FFF2-40B4-BE49-F238E27FC236}">
                <a16:creationId xmlns:a16="http://schemas.microsoft.com/office/drawing/2014/main" id="{13113C5D-6775-0193-0CB0-C32D53939A17}"/>
              </a:ext>
            </a:extLst>
          </p:cNvPr>
          <p:cNvGraphicFramePr>
            <a:graphicFrameLocks noGrp="1"/>
          </p:cNvGraphicFramePr>
          <p:nvPr/>
        </p:nvGraphicFramePr>
        <p:xfrm>
          <a:off x="838200" y="3564294"/>
          <a:ext cx="10515600" cy="2895590"/>
        </p:xfrm>
        <a:graphic>
          <a:graphicData uri="http://schemas.openxmlformats.org/drawingml/2006/table">
            <a:tbl>
              <a:tblPr firstRow="1" bandRow="1">
                <a:tableStyleId>{5C22544A-7EE6-4342-B048-85BDC9FD1C3A}</a:tableStyleId>
              </a:tblPr>
              <a:tblGrid>
                <a:gridCol w="1391816">
                  <a:extLst>
                    <a:ext uri="{9D8B030D-6E8A-4147-A177-3AD203B41FA5}">
                      <a16:colId xmlns:a16="http://schemas.microsoft.com/office/drawing/2014/main" val="3537268209"/>
                    </a:ext>
                  </a:extLst>
                </a:gridCol>
                <a:gridCol w="3865984">
                  <a:extLst>
                    <a:ext uri="{9D8B030D-6E8A-4147-A177-3AD203B41FA5}">
                      <a16:colId xmlns:a16="http://schemas.microsoft.com/office/drawing/2014/main" val="1254794520"/>
                    </a:ext>
                  </a:extLst>
                </a:gridCol>
                <a:gridCol w="2217576">
                  <a:extLst>
                    <a:ext uri="{9D8B030D-6E8A-4147-A177-3AD203B41FA5}">
                      <a16:colId xmlns:a16="http://schemas.microsoft.com/office/drawing/2014/main" val="2808769814"/>
                    </a:ext>
                  </a:extLst>
                </a:gridCol>
                <a:gridCol w="3040224">
                  <a:extLst>
                    <a:ext uri="{9D8B030D-6E8A-4147-A177-3AD203B41FA5}">
                      <a16:colId xmlns:a16="http://schemas.microsoft.com/office/drawing/2014/main" val="3897741835"/>
                    </a:ext>
                  </a:extLst>
                </a:gridCol>
              </a:tblGrid>
              <a:tr h="487670">
                <a:tc>
                  <a:txBody>
                    <a:bodyPr/>
                    <a:lstStyle/>
                    <a:p>
                      <a:pPr algn="ctr"/>
                      <a:r>
                        <a:rPr lang="en-US" dirty="0"/>
                        <a:t>Drug</a:t>
                      </a:r>
                    </a:p>
                  </a:txBody>
                  <a:tcPr anchor="ctr"/>
                </a:tc>
                <a:tc>
                  <a:txBody>
                    <a:bodyPr/>
                    <a:lstStyle/>
                    <a:p>
                      <a:pPr algn="ctr"/>
                      <a:r>
                        <a:rPr lang="en-US" dirty="0"/>
                        <a:t>Specific use</a:t>
                      </a:r>
                    </a:p>
                  </a:txBody>
                  <a:tcPr anchor="ctr"/>
                </a:tc>
                <a:tc>
                  <a:txBody>
                    <a:bodyPr/>
                    <a:lstStyle/>
                    <a:p>
                      <a:pPr algn="ctr"/>
                      <a:r>
                        <a:rPr lang="en-US" dirty="0"/>
                        <a:t>MOA</a:t>
                      </a:r>
                    </a:p>
                  </a:txBody>
                  <a:tcPr anchor="ctr"/>
                </a:tc>
                <a:tc>
                  <a:txBody>
                    <a:bodyPr/>
                    <a:lstStyle/>
                    <a:p>
                      <a:pPr algn="ctr"/>
                      <a:r>
                        <a:rPr lang="en-US" dirty="0"/>
                        <a:t>A/Es</a:t>
                      </a:r>
                    </a:p>
                  </a:txBody>
                  <a:tcPr anchor="ctr"/>
                </a:tc>
                <a:extLst>
                  <a:ext uri="{0D108BD9-81ED-4DB2-BD59-A6C34878D82A}">
                    <a16:rowId xmlns:a16="http://schemas.microsoft.com/office/drawing/2014/main" val="2376448370"/>
                  </a:ext>
                </a:extLst>
              </a:tr>
              <a:tr h="487670">
                <a:tc>
                  <a:txBody>
                    <a:bodyPr/>
                    <a:lstStyle/>
                    <a:p>
                      <a:pPr algn="ctr"/>
                      <a:r>
                        <a:rPr lang="en-US" dirty="0"/>
                        <a:t>Denosumab</a:t>
                      </a:r>
                    </a:p>
                  </a:txBody>
                  <a:tcPr anchor="ctr"/>
                </a:tc>
                <a:tc>
                  <a:txBody>
                    <a:bodyPr/>
                    <a:lstStyle/>
                    <a:p>
                      <a:pPr algn="ctr"/>
                      <a:r>
                        <a:rPr lang="en-US" dirty="0"/>
                        <a:t>Patients with impaired renal function</a:t>
                      </a:r>
                    </a:p>
                  </a:txBody>
                  <a:tcPr anchor="ctr"/>
                </a:tc>
                <a:tc>
                  <a:txBody>
                    <a:bodyPr/>
                    <a:lstStyle/>
                    <a:p>
                      <a:pPr algn="ctr"/>
                      <a:r>
                        <a:rPr lang="en-US" dirty="0"/>
                        <a:t>Monoclonal antibody against RANK-L</a:t>
                      </a:r>
                    </a:p>
                  </a:txBody>
                  <a:tcPr anchor="ctr"/>
                </a:tc>
                <a:tc>
                  <a:txBody>
                    <a:bodyPr/>
                    <a:lstStyle/>
                    <a:p>
                      <a:pPr marL="342900" indent="-342900" algn="l">
                        <a:buFont typeface="Arial" panose="020B0604020202020204" pitchFamily="34" charset="0"/>
                        <a:buChar char="•"/>
                      </a:pPr>
                      <a:r>
                        <a:rPr lang="en-US" sz="1600" dirty="0"/>
                        <a:t>Hypocalcemia</a:t>
                      </a:r>
                    </a:p>
                    <a:p>
                      <a:pPr marL="342900" indent="-342900" algn="l">
                        <a:buFont typeface="Arial" panose="020B0604020202020204" pitchFamily="34" charset="0"/>
                        <a:buChar char="•"/>
                      </a:pPr>
                      <a:r>
                        <a:rPr lang="en-US" sz="1600" dirty="0"/>
                        <a:t>Osteonecrosis of the jaw</a:t>
                      </a:r>
                    </a:p>
                  </a:txBody>
                  <a:tcPr anchor="ctr"/>
                </a:tc>
                <a:extLst>
                  <a:ext uri="{0D108BD9-81ED-4DB2-BD59-A6C34878D82A}">
                    <a16:rowId xmlns:a16="http://schemas.microsoft.com/office/drawing/2014/main" val="3593961255"/>
                  </a:ext>
                </a:extLst>
              </a:tr>
              <a:tr h="487670">
                <a:tc>
                  <a:txBody>
                    <a:bodyPr/>
                    <a:lstStyle/>
                    <a:p>
                      <a:pPr algn="ctr"/>
                      <a:r>
                        <a:rPr lang="en-US" dirty="0"/>
                        <a:t>Teriparatide</a:t>
                      </a:r>
                    </a:p>
                  </a:txBody>
                  <a:tcPr anchor="ctr"/>
                </a:tc>
                <a:tc>
                  <a:txBody>
                    <a:bodyPr/>
                    <a:lstStyle/>
                    <a:p>
                      <a:pPr marL="285750" indent="-285750" algn="l">
                        <a:buFont typeface="Arial" panose="020B0604020202020204" pitchFamily="34" charset="0"/>
                        <a:buChar char="•"/>
                      </a:pPr>
                      <a:r>
                        <a:rPr lang="en-US" sz="1700" dirty="0"/>
                        <a:t>Alternative for patients at high or very high risk of fracture</a:t>
                      </a:r>
                    </a:p>
                    <a:p>
                      <a:pPr marL="285750" indent="-285750" algn="l">
                        <a:buFont typeface="Arial" panose="020B0604020202020204" pitchFamily="34" charset="0"/>
                        <a:buChar char="•"/>
                      </a:pPr>
                      <a:r>
                        <a:rPr lang="en-US" sz="1700" dirty="0"/>
                        <a:t>Treatment of glucocorticoid-induced osteoporosis</a:t>
                      </a:r>
                    </a:p>
                  </a:txBody>
                  <a:tcPr anchor="ctr"/>
                </a:tc>
                <a:tc>
                  <a:txBody>
                    <a:bodyPr/>
                    <a:lstStyle/>
                    <a:p>
                      <a:pPr algn="ctr"/>
                      <a:r>
                        <a:rPr lang="en-US" dirty="0"/>
                        <a:t>Recombinant human parathyroid hormone</a:t>
                      </a:r>
                    </a:p>
                  </a:txBody>
                  <a:tcPr anchor="ctr"/>
                </a:tc>
                <a:tc>
                  <a:txBody>
                    <a:bodyPr/>
                    <a:lstStyle/>
                    <a:p>
                      <a:pPr marL="285750" indent="-285750" algn="l">
                        <a:buFont typeface="Arial" panose="020B0604020202020204" pitchFamily="34" charset="0"/>
                        <a:buChar char="•"/>
                      </a:pPr>
                      <a:r>
                        <a:rPr lang="en-US" sz="1600" dirty="0"/>
                        <a:t>Hypercalcemia</a:t>
                      </a:r>
                    </a:p>
                    <a:p>
                      <a:pPr marL="285750" indent="-285750" algn="l">
                        <a:buFont typeface="Arial" panose="020B0604020202020204" pitchFamily="34" charset="0"/>
                        <a:buChar char="•"/>
                      </a:pPr>
                      <a:r>
                        <a:rPr lang="en-US" sz="1600" dirty="0"/>
                        <a:t>Increase risk for osteosarcoma</a:t>
                      </a:r>
                    </a:p>
                  </a:txBody>
                  <a:tcPr anchor="ctr"/>
                </a:tc>
                <a:extLst>
                  <a:ext uri="{0D108BD9-81ED-4DB2-BD59-A6C34878D82A}">
                    <a16:rowId xmlns:a16="http://schemas.microsoft.com/office/drawing/2014/main" val="2375931960"/>
                  </a:ext>
                </a:extLst>
              </a:tr>
              <a:tr h="487670">
                <a:tc>
                  <a:txBody>
                    <a:bodyPr/>
                    <a:lstStyle/>
                    <a:p>
                      <a:pPr algn="ctr"/>
                      <a:r>
                        <a:rPr lang="en-US" dirty="0"/>
                        <a:t>Raloxifene</a:t>
                      </a:r>
                    </a:p>
                  </a:txBody>
                  <a:tcPr anchor="ctr"/>
                </a:tc>
                <a:tc>
                  <a:txBody>
                    <a:bodyPr/>
                    <a:lstStyle/>
                    <a:p>
                      <a:pPr algn="ctr"/>
                      <a:r>
                        <a:rPr lang="en-US" dirty="0"/>
                        <a:t>Can be used in patients at increased risk of breast cancer</a:t>
                      </a:r>
                    </a:p>
                  </a:txBody>
                  <a:tcPr anchor="ctr"/>
                </a:tc>
                <a:tc>
                  <a:txBody>
                    <a:bodyPr/>
                    <a:lstStyle/>
                    <a:p>
                      <a:pPr algn="ctr"/>
                      <a:r>
                        <a:rPr lang="en-US" dirty="0"/>
                        <a:t>Selective estrogen receptor modulator</a:t>
                      </a:r>
                    </a:p>
                  </a:txBody>
                  <a:tcPr anchor="ctr"/>
                </a:tc>
                <a:tc>
                  <a:txBody>
                    <a:bodyPr/>
                    <a:lstStyle/>
                    <a:p>
                      <a:pPr algn="ctr"/>
                      <a:r>
                        <a:rPr lang="en-US" dirty="0"/>
                        <a:t>Increased risk of venous thromboembolism</a:t>
                      </a:r>
                    </a:p>
                  </a:txBody>
                  <a:tcPr anchor="ctr"/>
                </a:tc>
                <a:extLst>
                  <a:ext uri="{0D108BD9-81ED-4DB2-BD59-A6C34878D82A}">
                    <a16:rowId xmlns:a16="http://schemas.microsoft.com/office/drawing/2014/main" val="1600261921"/>
                  </a:ext>
                </a:extLst>
              </a:tr>
            </a:tbl>
          </a:graphicData>
        </a:graphic>
      </p:graphicFrame>
    </p:spTree>
    <p:extLst>
      <p:ext uri="{BB962C8B-B14F-4D97-AF65-F5344CB8AC3E}">
        <p14:creationId xmlns:p14="http://schemas.microsoft.com/office/powerpoint/2010/main" val="2971903188"/>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F4841-A07D-6E8C-EC5A-0C597A403D7F}"/>
              </a:ext>
            </a:extLst>
          </p:cNvPr>
          <p:cNvSpPr>
            <a:spLocks noGrp="1"/>
          </p:cNvSpPr>
          <p:nvPr>
            <p:ph type="title"/>
          </p:nvPr>
        </p:nvSpPr>
        <p:spPr/>
        <p:txBody>
          <a:bodyPr/>
          <a:lstStyle/>
          <a:p>
            <a:r>
              <a:rPr lang="en-US" dirty="0"/>
              <a:t>Osteomalacia &amp; Rickets</a:t>
            </a:r>
          </a:p>
        </p:txBody>
      </p:sp>
      <p:sp>
        <p:nvSpPr>
          <p:cNvPr id="3" name="Text Placeholder 2">
            <a:extLst>
              <a:ext uri="{FF2B5EF4-FFF2-40B4-BE49-F238E27FC236}">
                <a16:creationId xmlns:a16="http://schemas.microsoft.com/office/drawing/2014/main" id="{C301D496-8B94-322C-F6A2-DF1605C7872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99646236"/>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A1D834-A9B0-7E9E-2A49-868972BB030E}"/>
              </a:ext>
            </a:extLst>
          </p:cNvPr>
          <p:cNvSpPr>
            <a:spLocks noGrp="1"/>
          </p:cNvSpPr>
          <p:nvPr>
            <p:ph type="title"/>
          </p:nvPr>
        </p:nvSpPr>
        <p:spPr/>
        <p:txBody>
          <a:bodyPr/>
          <a:lstStyle/>
          <a:p>
            <a:r>
              <a:rPr lang="en-US" dirty="0"/>
              <a:t>Osteomalacia and rickets</a:t>
            </a:r>
          </a:p>
        </p:txBody>
      </p:sp>
      <p:sp>
        <p:nvSpPr>
          <p:cNvPr id="5" name="Content Placeholder 4">
            <a:extLst>
              <a:ext uri="{FF2B5EF4-FFF2-40B4-BE49-F238E27FC236}">
                <a16:creationId xmlns:a16="http://schemas.microsoft.com/office/drawing/2014/main" id="{7D636EE7-E1A2-8B62-C4C9-C57FAD025572}"/>
              </a:ext>
            </a:extLst>
          </p:cNvPr>
          <p:cNvSpPr>
            <a:spLocks noGrp="1"/>
          </p:cNvSpPr>
          <p:nvPr>
            <p:ph idx="1"/>
          </p:nvPr>
        </p:nvSpPr>
        <p:spPr>
          <a:xfrm>
            <a:off x="838200" y="1268082"/>
            <a:ext cx="10515600" cy="5120640"/>
          </a:xfrm>
        </p:spPr>
        <p:txBody>
          <a:bodyPr>
            <a:normAutofit lnSpcReduction="10000"/>
          </a:bodyPr>
          <a:lstStyle/>
          <a:p>
            <a:r>
              <a:rPr lang="en-US" b="1" dirty="0"/>
              <a:t>Vitamin D‑dependent forms (most common)</a:t>
            </a:r>
          </a:p>
          <a:p>
            <a:pPr lvl="1"/>
            <a:r>
              <a:rPr lang="en-US" sz="2600" b="1" dirty="0"/>
              <a:t>Etiology</a:t>
            </a:r>
          </a:p>
          <a:p>
            <a:pPr lvl="2"/>
            <a:r>
              <a:rPr lang="en-US" sz="2400" dirty="0"/>
              <a:t>Vitamin D deficiency, Defective vitamin D metabolism</a:t>
            </a:r>
          </a:p>
          <a:p>
            <a:pPr lvl="1"/>
            <a:r>
              <a:rPr lang="en-US" sz="2600" b="1" dirty="0"/>
              <a:t>Pathophysiology</a:t>
            </a:r>
          </a:p>
          <a:p>
            <a:pPr lvl="2"/>
            <a:r>
              <a:rPr lang="en-US" sz="2400" dirty="0"/>
              <a:t>Hypocalcemia → defective bone matrix mineralization</a:t>
            </a:r>
          </a:p>
          <a:p>
            <a:pPr lvl="2"/>
            <a:r>
              <a:rPr lang="en-US" sz="2400" dirty="0"/>
              <a:t>Hypocalcemia → ↑ PTH levels → ↓ phosphate levels → impaired mineralization</a:t>
            </a:r>
          </a:p>
          <a:p>
            <a:r>
              <a:rPr lang="en-US" b="1" dirty="0"/>
              <a:t>Vitamin D‑independent forms (rare)</a:t>
            </a:r>
          </a:p>
          <a:p>
            <a:pPr lvl="1"/>
            <a:r>
              <a:rPr lang="en-US" sz="2600" b="1" dirty="0"/>
              <a:t>Etiology</a:t>
            </a:r>
          </a:p>
          <a:p>
            <a:pPr lvl="2"/>
            <a:r>
              <a:rPr lang="en-US" sz="2400" dirty="0"/>
              <a:t>Renal tubular defects, Phosphate deficiency, Drugs (e.g., Bisphosphonates)</a:t>
            </a:r>
          </a:p>
          <a:p>
            <a:pPr lvl="1"/>
            <a:r>
              <a:rPr lang="en-US" sz="2600" b="1" dirty="0"/>
              <a:t>Pathophysiology</a:t>
            </a:r>
          </a:p>
          <a:p>
            <a:pPr lvl="2"/>
            <a:r>
              <a:rPr lang="en-US" sz="2400" dirty="0"/>
              <a:t>Phosphate deficiency → ↓ phosphate blood levels → defective bone matrix mineralization</a:t>
            </a:r>
          </a:p>
        </p:txBody>
      </p:sp>
    </p:spTree>
    <p:extLst>
      <p:ext uri="{BB962C8B-B14F-4D97-AF65-F5344CB8AC3E}">
        <p14:creationId xmlns:p14="http://schemas.microsoft.com/office/powerpoint/2010/main" val="1394624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ACCF0-774E-06EB-4FE3-18E6A98D946D}"/>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2656578D-3561-A407-2FE7-F91C82C319F8}"/>
              </a:ext>
            </a:extLst>
          </p:cNvPr>
          <p:cNvSpPr>
            <a:spLocks noGrp="1"/>
          </p:cNvSpPr>
          <p:nvPr>
            <p:ph idx="1"/>
          </p:nvPr>
        </p:nvSpPr>
        <p:spPr/>
        <p:txBody>
          <a:bodyPr/>
          <a:lstStyle/>
          <a:p>
            <a:r>
              <a:rPr lang="en-US" b="1" dirty="0"/>
              <a:t>Conservative treatment</a:t>
            </a:r>
          </a:p>
          <a:p>
            <a:pPr lvl="1"/>
            <a:r>
              <a:rPr lang="en-US" b="1" dirty="0"/>
              <a:t>Indication</a:t>
            </a:r>
            <a:r>
              <a:rPr lang="en-US" dirty="0"/>
              <a:t>: stable fractures</a:t>
            </a:r>
          </a:p>
          <a:p>
            <a:pPr lvl="1"/>
            <a:r>
              <a:rPr lang="en-US" b="1" dirty="0"/>
              <a:t>Procedures</a:t>
            </a:r>
            <a:r>
              <a:rPr lang="en-US" dirty="0"/>
              <a:t>: Pain medication, Physical therapy, External bracing</a:t>
            </a:r>
          </a:p>
          <a:p>
            <a:r>
              <a:rPr lang="en-US" b="1" dirty="0"/>
              <a:t>Surgical treatment</a:t>
            </a:r>
          </a:p>
          <a:p>
            <a:pPr lvl="1"/>
            <a:r>
              <a:rPr lang="en-US" dirty="0"/>
              <a:t>Spondylodesis </a:t>
            </a:r>
          </a:p>
          <a:p>
            <a:pPr lvl="2"/>
            <a:r>
              <a:rPr lang="en-US" sz="2200" b="1" dirty="0"/>
              <a:t>Indications</a:t>
            </a:r>
            <a:r>
              <a:rPr lang="en-US" sz="2200" dirty="0"/>
              <a:t>: unstable fractures and/or neurological symptoms</a:t>
            </a:r>
          </a:p>
          <a:p>
            <a:pPr lvl="2"/>
            <a:r>
              <a:rPr lang="en-US" sz="2200" b="1" dirty="0"/>
              <a:t>Approach</a:t>
            </a:r>
            <a:r>
              <a:rPr lang="en-US" sz="2200" dirty="0"/>
              <a:t>: fusion of two or more vertebral bodies via internal fixation</a:t>
            </a:r>
          </a:p>
          <a:p>
            <a:pPr lvl="1"/>
            <a:r>
              <a:rPr lang="en-US" dirty="0"/>
              <a:t>Minimally invasive procedures</a:t>
            </a:r>
          </a:p>
          <a:p>
            <a:pPr lvl="2"/>
            <a:r>
              <a:rPr lang="en-US" sz="2200" b="1" dirty="0"/>
              <a:t>Indication</a:t>
            </a:r>
            <a:r>
              <a:rPr lang="en-US" sz="2200" dirty="0"/>
              <a:t>: stable vertebral compression fractures with progressive pain or kyphosis despite conservative treatment</a:t>
            </a:r>
          </a:p>
          <a:p>
            <a:pPr lvl="2"/>
            <a:r>
              <a:rPr lang="en-US" sz="2200" b="1" dirty="0"/>
              <a:t>Procedures</a:t>
            </a:r>
            <a:r>
              <a:rPr lang="en-US" sz="2200" dirty="0"/>
              <a:t>: Vertebroplasty, Kyphoplasty</a:t>
            </a:r>
          </a:p>
        </p:txBody>
      </p:sp>
    </p:spTree>
    <p:extLst>
      <p:ext uri="{BB962C8B-B14F-4D97-AF65-F5344CB8AC3E}">
        <p14:creationId xmlns:p14="http://schemas.microsoft.com/office/powerpoint/2010/main" val="1426909405"/>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8469-323D-CBC7-D707-97BACBB67E6C}"/>
              </a:ext>
            </a:extLst>
          </p:cNvPr>
          <p:cNvSpPr>
            <a:spLocks noGrp="1"/>
          </p:cNvSpPr>
          <p:nvPr>
            <p:ph type="title"/>
          </p:nvPr>
        </p:nvSpPr>
        <p:spPr/>
        <p:txBody>
          <a:bodyPr/>
          <a:lstStyle/>
          <a:p>
            <a:r>
              <a:rPr lang="en-US" dirty="0"/>
              <a:t>Clinical features - Osteomalacia</a:t>
            </a:r>
          </a:p>
        </p:txBody>
      </p:sp>
      <p:sp>
        <p:nvSpPr>
          <p:cNvPr id="4" name="Content Placeholder 3">
            <a:extLst>
              <a:ext uri="{FF2B5EF4-FFF2-40B4-BE49-F238E27FC236}">
                <a16:creationId xmlns:a16="http://schemas.microsoft.com/office/drawing/2014/main" id="{647933CC-43AB-041F-E202-ED1DE63A3D91}"/>
              </a:ext>
            </a:extLst>
          </p:cNvPr>
          <p:cNvSpPr>
            <a:spLocks noGrp="1"/>
          </p:cNvSpPr>
          <p:nvPr>
            <p:ph idx="1"/>
          </p:nvPr>
        </p:nvSpPr>
        <p:spPr/>
        <p:txBody>
          <a:bodyPr>
            <a:normAutofit/>
          </a:bodyPr>
          <a:lstStyle/>
          <a:p>
            <a:r>
              <a:rPr lang="en-US" sz="2600" dirty="0"/>
              <a:t>Bone pain and tenderness</a:t>
            </a:r>
          </a:p>
          <a:p>
            <a:r>
              <a:rPr lang="en-US" sz="2600" dirty="0"/>
              <a:t>Pathologic fractures</a:t>
            </a:r>
          </a:p>
          <a:p>
            <a:r>
              <a:rPr lang="en-US" sz="2600" dirty="0"/>
              <a:t>Waddling gait and difficulty walking</a:t>
            </a:r>
          </a:p>
          <a:p>
            <a:r>
              <a:rPr lang="en-US" sz="2600" dirty="0"/>
              <a:t>Myopathy</a:t>
            </a:r>
          </a:p>
          <a:p>
            <a:pPr lvl="1"/>
            <a:r>
              <a:rPr lang="en-US" dirty="0"/>
              <a:t>Muscle weakness</a:t>
            </a:r>
          </a:p>
          <a:p>
            <a:pPr lvl="1"/>
            <a:r>
              <a:rPr lang="en-US" dirty="0"/>
              <a:t>Spasms</a:t>
            </a:r>
          </a:p>
          <a:p>
            <a:pPr lvl="1"/>
            <a:r>
              <a:rPr lang="en-US" dirty="0"/>
              <a:t>Cramps</a:t>
            </a:r>
          </a:p>
          <a:p>
            <a:r>
              <a:rPr lang="en-US" sz="2600" dirty="0"/>
              <a:t>Bone deformity only in very severe cases of </a:t>
            </a:r>
            <a:r>
              <a:rPr lang="en-US" sz="2600" dirty="0" err="1"/>
              <a:t>osteomalacia</a:t>
            </a:r>
            <a:endParaRPr lang="en-US" sz="2600" dirty="0"/>
          </a:p>
          <a:p>
            <a:r>
              <a:rPr lang="en-US" sz="2600" dirty="0"/>
              <a:t>Symptoms of hypocalcemia</a:t>
            </a:r>
          </a:p>
        </p:txBody>
      </p:sp>
    </p:spTree>
    <p:extLst>
      <p:ext uri="{BB962C8B-B14F-4D97-AF65-F5344CB8AC3E}">
        <p14:creationId xmlns:p14="http://schemas.microsoft.com/office/powerpoint/2010/main" val="2563494300"/>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95060-8250-51CC-3626-FB1CB216794F}"/>
              </a:ext>
            </a:extLst>
          </p:cNvPr>
          <p:cNvSpPr>
            <a:spLocks noGrp="1"/>
          </p:cNvSpPr>
          <p:nvPr>
            <p:ph type="title"/>
          </p:nvPr>
        </p:nvSpPr>
        <p:spPr/>
        <p:txBody>
          <a:bodyPr/>
          <a:lstStyle/>
          <a:p>
            <a:r>
              <a:rPr lang="en-US" dirty="0"/>
              <a:t>Clinical features - Rickets</a:t>
            </a:r>
          </a:p>
        </p:txBody>
      </p:sp>
      <p:sp>
        <p:nvSpPr>
          <p:cNvPr id="3" name="Content Placeholder 2">
            <a:extLst>
              <a:ext uri="{FF2B5EF4-FFF2-40B4-BE49-F238E27FC236}">
                <a16:creationId xmlns:a16="http://schemas.microsoft.com/office/drawing/2014/main" id="{6BCFE4A0-2042-B9A0-1187-70B99B857D7E}"/>
              </a:ext>
            </a:extLst>
          </p:cNvPr>
          <p:cNvSpPr>
            <a:spLocks noGrp="1"/>
          </p:cNvSpPr>
          <p:nvPr>
            <p:ph idx="1"/>
          </p:nvPr>
        </p:nvSpPr>
        <p:spPr>
          <a:xfrm>
            <a:off x="838200" y="1268082"/>
            <a:ext cx="10515600" cy="5394960"/>
          </a:xfrm>
        </p:spPr>
        <p:txBody>
          <a:bodyPr>
            <a:normAutofit fontScale="92500" lnSpcReduction="10000"/>
          </a:bodyPr>
          <a:lstStyle/>
          <a:p>
            <a:r>
              <a:rPr lang="en-US" dirty="0"/>
              <a:t>Only occurs in children</a:t>
            </a:r>
          </a:p>
          <a:p>
            <a:r>
              <a:rPr lang="en-US" dirty="0"/>
              <a:t>Bone deformities</a:t>
            </a:r>
          </a:p>
          <a:p>
            <a:pPr lvl="1"/>
            <a:r>
              <a:rPr lang="en-US" dirty="0"/>
              <a:t>Bending of primarily the long bones</a:t>
            </a:r>
          </a:p>
          <a:p>
            <a:pPr lvl="1"/>
            <a:r>
              <a:rPr lang="en-US" dirty="0"/>
              <a:t>Distention of the bone-cartilage junctions</a:t>
            </a:r>
          </a:p>
          <a:p>
            <a:pPr lvl="2"/>
            <a:r>
              <a:rPr lang="en-US" dirty="0">
                <a:solidFill>
                  <a:srgbClr val="FF0000"/>
                </a:solidFill>
              </a:rPr>
              <a:t>Rachitic rosary</a:t>
            </a:r>
            <a:r>
              <a:rPr lang="en-US" dirty="0"/>
              <a:t>: bead-like distention of the bone-cartilage junctions in the ribs </a:t>
            </a:r>
          </a:p>
          <a:p>
            <a:pPr lvl="2"/>
            <a:r>
              <a:rPr lang="en-US" dirty="0"/>
              <a:t>Marfan sign: distention of the epiphyseal plate of the distal tibia with widening and cupping of the metaphysis gives the impression of a double medial malleolus on inspection and palpation of the ankle</a:t>
            </a:r>
          </a:p>
          <a:p>
            <a:pPr lvl="1"/>
            <a:r>
              <a:rPr lang="en-US" dirty="0">
                <a:solidFill>
                  <a:srgbClr val="FF0000"/>
                </a:solidFill>
              </a:rPr>
              <a:t>Craniotabes</a:t>
            </a:r>
            <a:r>
              <a:rPr lang="en-US" dirty="0"/>
              <a:t>: softening of the skull</a:t>
            </a:r>
          </a:p>
          <a:p>
            <a:pPr lvl="1"/>
            <a:r>
              <a:rPr lang="en-US" dirty="0"/>
              <a:t>Deformities of the knee, especially </a:t>
            </a:r>
            <a:r>
              <a:rPr lang="en-US" dirty="0">
                <a:solidFill>
                  <a:srgbClr val="FF0000"/>
                </a:solidFill>
              </a:rPr>
              <a:t>genu varum </a:t>
            </a:r>
          </a:p>
          <a:p>
            <a:r>
              <a:rPr lang="en-US" dirty="0"/>
              <a:t>Increased risk of fracture</a:t>
            </a:r>
          </a:p>
          <a:p>
            <a:r>
              <a:rPr lang="en-US" dirty="0">
                <a:solidFill>
                  <a:srgbClr val="FF0000"/>
                </a:solidFill>
              </a:rPr>
              <a:t>Harrison groove</a:t>
            </a:r>
            <a:r>
              <a:rPr lang="en-US" dirty="0"/>
              <a:t>: depression of the thoracic outlet due to muscle pulling along the costal insertion of the diaphragm</a:t>
            </a:r>
          </a:p>
          <a:p>
            <a:r>
              <a:rPr lang="en-US" dirty="0">
                <a:solidFill>
                  <a:srgbClr val="FF0000"/>
                </a:solidFill>
              </a:rPr>
              <a:t>Late closing of fontanelles</a:t>
            </a:r>
          </a:p>
          <a:p>
            <a:r>
              <a:rPr lang="en-US" dirty="0"/>
              <a:t>Impaired growth</a:t>
            </a:r>
          </a:p>
          <a:p>
            <a:endParaRPr lang="en-US" dirty="0"/>
          </a:p>
        </p:txBody>
      </p:sp>
    </p:spTree>
    <p:extLst>
      <p:ext uri="{BB962C8B-B14F-4D97-AF65-F5344CB8AC3E}">
        <p14:creationId xmlns:p14="http://schemas.microsoft.com/office/powerpoint/2010/main" val="2167336606"/>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9B604-44A1-B5BA-FE53-05631B9DF482}"/>
              </a:ext>
            </a:extLst>
          </p:cNvPr>
          <p:cNvSpPr>
            <a:spLocks noGrp="1"/>
          </p:cNvSpPr>
          <p:nvPr>
            <p:ph type="title"/>
          </p:nvPr>
        </p:nvSpPr>
        <p:spPr/>
        <p:txBody>
          <a:bodyPr/>
          <a:lstStyle/>
          <a:p>
            <a:r>
              <a:rPr lang="en-US" dirty="0"/>
              <a:t>Imaging</a:t>
            </a:r>
          </a:p>
        </p:txBody>
      </p:sp>
      <p:pic>
        <p:nvPicPr>
          <p:cNvPr id="5" name="Picture 4">
            <a:extLst>
              <a:ext uri="{FF2B5EF4-FFF2-40B4-BE49-F238E27FC236}">
                <a16:creationId xmlns:a16="http://schemas.microsoft.com/office/drawing/2014/main" id="{2FE7ADFB-C9E0-4B42-44BC-C42CBAD057B6}"/>
              </a:ext>
            </a:extLst>
          </p:cNvPr>
          <p:cNvPicPr>
            <a:picLocks noChangeAspect="1"/>
          </p:cNvPicPr>
          <p:nvPr/>
        </p:nvPicPr>
        <p:blipFill>
          <a:blip r:embed="rId2"/>
          <a:stretch>
            <a:fillRect/>
          </a:stretch>
        </p:blipFill>
        <p:spPr>
          <a:xfrm>
            <a:off x="838199" y="1268082"/>
            <a:ext cx="10515599" cy="4131128"/>
          </a:xfrm>
          <a:prstGeom prst="rect">
            <a:avLst/>
          </a:prstGeom>
        </p:spPr>
      </p:pic>
    </p:spTree>
    <p:extLst>
      <p:ext uri="{BB962C8B-B14F-4D97-AF65-F5344CB8AC3E}">
        <p14:creationId xmlns:p14="http://schemas.microsoft.com/office/powerpoint/2010/main" val="626334411"/>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FCEFD-3FB4-B07F-D5E0-21A755DABCE6}"/>
              </a:ext>
            </a:extLst>
          </p:cNvPr>
          <p:cNvSpPr>
            <a:spLocks noGrp="1"/>
          </p:cNvSpPr>
          <p:nvPr>
            <p:ph type="title"/>
          </p:nvPr>
        </p:nvSpPr>
        <p:spPr/>
        <p:txBody>
          <a:bodyPr>
            <a:normAutofit fontScale="90000"/>
          </a:bodyPr>
          <a:lstStyle/>
          <a:p>
            <a:r>
              <a:rPr lang="en-US" dirty="0"/>
              <a:t>What are the names of the following deformities ?</a:t>
            </a:r>
          </a:p>
        </p:txBody>
      </p:sp>
      <p:sp>
        <p:nvSpPr>
          <p:cNvPr id="4" name="TextBox 3">
            <a:extLst>
              <a:ext uri="{FF2B5EF4-FFF2-40B4-BE49-F238E27FC236}">
                <a16:creationId xmlns:a16="http://schemas.microsoft.com/office/drawing/2014/main" id="{99EF0B5F-60A9-D22B-CE9B-0FEEF5CC993A}"/>
              </a:ext>
            </a:extLst>
          </p:cNvPr>
          <p:cNvSpPr txBox="1"/>
          <p:nvPr/>
        </p:nvSpPr>
        <p:spPr>
          <a:xfrm>
            <a:off x="10904755" y="2897"/>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pic>
        <p:nvPicPr>
          <p:cNvPr id="5" name="Content Placeholder 7">
            <a:extLst>
              <a:ext uri="{FF2B5EF4-FFF2-40B4-BE49-F238E27FC236}">
                <a16:creationId xmlns:a16="http://schemas.microsoft.com/office/drawing/2014/main" id="{DB089768-6D3E-E927-AA92-5B3B207CD810}"/>
              </a:ext>
            </a:extLst>
          </p:cNvPr>
          <p:cNvPicPr>
            <a:picLocks noChangeAspect="1"/>
          </p:cNvPicPr>
          <p:nvPr/>
        </p:nvPicPr>
        <p:blipFill>
          <a:blip r:embed="rId2"/>
          <a:stretch>
            <a:fillRect/>
          </a:stretch>
        </p:blipFill>
        <p:spPr>
          <a:xfrm>
            <a:off x="838199" y="1305027"/>
            <a:ext cx="2651449" cy="3752165"/>
          </a:xfrm>
          <a:prstGeom prst="rect">
            <a:avLst/>
          </a:prstGeom>
        </p:spPr>
      </p:pic>
      <p:pic>
        <p:nvPicPr>
          <p:cNvPr id="6" name="object 7">
            <a:extLst>
              <a:ext uri="{FF2B5EF4-FFF2-40B4-BE49-F238E27FC236}">
                <a16:creationId xmlns:a16="http://schemas.microsoft.com/office/drawing/2014/main" id="{BF825873-9A86-90D2-0F6E-4A672B6AD7F2}"/>
              </a:ext>
            </a:extLst>
          </p:cNvPr>
          <p:cNvPicPr>
            <a:picLocks/>
          </p:cNvPicPr>
          <p:nvPr/>
        </p:nvPicPr>
        <p:blipFill rotWithShape="1">
          <a:blip r:embed="rId3" cstate="print"/>
          <a:srcRect l="2620" r="8809"/>
          <a:stretch/>
        </p:blipFill>
        <p:spPr>
          <a:xfrm>
            <a:off x="3573625" y="1305027"/>
            <a:ext cx="3470987" cy="3752165"/>
          </a:xfrm>
          <a:prstGeom prst="rect">
            <a:avLst/>
          </a:prstGeom>
        </p:spPr>
      </p:pic>
      <p:pic>
        <p:nvPicPr>
          <p:cNvPr id="7" name="object 9">
            <a:extLst>
              <a:ext uri="{FF2B5EF4-FFF2-40B4-BE49-F238E27FC236}">
                <a16:creationId xmlns:a16="http://schemas.microsoft.com/office/drawing/2014/main" id="{BE0D1494-BB44-6F2F-C66E-D59FB678C99F}"/>
              </a:ext>
            </a:extLst>
          </p:cNvPr>
          <p:cNvPicPr/>
          <p:nvPr/>
        </p:nvPicPr>
        <p:blipFill>
          <a:blip r:embed="rId4" cstate="print"/>
          <a:stretch>
            <a:fillRect/>
          </a:stretch>
        </p:blipFill>
        <p:spPr>
          <a:xfrm>
            <a:off x="7219095" y="1305027"/>
            <a:ext cx="4134705" cy="3752165"/>
          </a:xfrm>
          <a:prstGeom prst="rect">
            <a:avLst/>
          </a:prstGeom>
        </p:spPr>
      </p:pic>
      <p:sp>
        <p:nvSpPr>
          <p:cNvPr id="8" name="TextBox 7">
            <a:extLst>
              <a:ext uri="{FF2B5EF4-FFF2-40B4-BE49-F238E27FC236}">
                <a16:creationId xmlns:a16="http://schemas.microsoft.com/office/drawing/2014/main" id="{224B2B99-897B-D2C8-FADC-59B69A607449}"/>
              </a:ext>
            </a:extLst>
          </p:cNvPr>
          <p:cNvSpPr txBox="1"/>
          <p:nvPr/>
        </p:nvSpPr>
        <p:spPr>
          <a:xfrm>
            <a:off x="834936" y="5122506"/>
            <a:ext cx="2651448" cy="584775"/>
          </a:xfrm>
          <a:prstGeom prst="rect">
            <a:avLst/>
          </a:prstGeom>
          <a:noFill/>
        </p:spPr>
        <p:txBody>
          <a:bodyPr wrap="square" rtlCol="0">
            <a:spAutoFit/>
          </a:bodyPr>
          <a:lstStyle/>
          <a:p>
            <a:pPr algn="ctr"/>
            <a:r>
              <a:rPr lang="en-US" sz="3200" dirty="0"/>
              <a:t>Rachitic rosary</a:t>
            </a:r>
          </a:p>
        </p:txBody>
      </p:sp>
      <p:sp>
        <p:nvSpPr>
          <p:cNvPr id="9" name="TextBox 8">
            <a:extLst>
              <a:ext uri="{FF2B5EF4-FFF2-40B4-BE49-F238E27FC236}">
                <a16:creationId xmlns:a16="http://schemas.microsoft.com/office/drawing/2014/main" id="{99598BCE-9008-59B2-4AFE-1EC73BDC1CAC}"/>
              </a:ext>
            </a:extLst>
          </p:cNvPr>
          <p:cNvSpPr txBox="1"/>
          <p:nvPr/>
        </p:nvSpPr>
        <p:spPr>
          <a:xfrm>
            <a:off x="3573625" y="5122505"/>
            <a:ext cx="3470986" cy="584775"/>
          </a:xfrm>
          <a:prstGeom prst="rect">
            <a:avLst/>
          </a:prstGeom>
          <a:noFill/>
        </p:spPr>
        <p:txBody>
          <a:bodyPr wrap="square" rtlCol="0">
            <a:spAutoFit/>
          </a:bodyPr>
          <a:lstStyle/>
          <a:p>
            <a:pPr algn="ctr"/>
            <a:r>
              <a:rPr lang="en-US" sz="3200" dirty="0"/>
              <a:t>Harrison sulcus</a:t>
            </a:r>
          </a:p>
        </p:txBody>
      </p:sp>
      <p:sp>
        <p:nvSpPr>
          <p:cNvPr id="10" name="TextBox 9">
            <a:extLst>
              <a:ext uri="{FF2B5EF4-FFF2-40B4-BE49-F238E27FC236}">
                <a16:creationId xmlns:a16="http://schemas.microsoft.com/office/drawing/2014/main" id="{3AAA7621-8BB3-3393-BD59-B0AF7760D20A}"/>
              </a:ext>
            </a:extLst>
          </p:cNvPr>
          <p:cNvSpPr txBox="1"/>
          <p:nvPr/>
        </p:nvSpPr>
        <p:spPr>
          <a:xfrm>
            <a:off x="7219095" y="5122505"/>
            <a:ext cx="4134705" cy="584775"/>
          </a:xfrm>
          <a:prstGeom prst="rect">
            <a:avLst/>
          </a:prstGeom>
          <a:noFill/>
        </p:spPr>
        <p:txBody>
          <a:bodyPr wrap="square" rtlCol="0">
            <a:spAutoFit/>
          </a:bodyPr>
          <a:lstStyle/>
          <a:p>
            <a:pPr algn="ctr"/>
            <a:r>
              <a:rPr lang="en-US" sz="3200" dirty="0"/>
              <a:t>Craniotabes</a:t>
            </a:r>
          </a:p>
        </p:txBody>
      </p:sp>
      <p:sp>
        <p:nvSpPr>
          <p:cNvPr id="11" name="TextBox 10">
            <a:extLst>
              <a:ext uri="{FF2B5EF4-FFF2-40B4-BE49-F238E27FC236}">
                <a16:creationId xmlns:a16="http://schemas.microsoft.com/office/drawing/2014/main" id="{1534152E-C27C-B243-1257-F920613E8ECE}"/>
              </a:ext>
            </a:extLst>
          </p:cNvPr>
          <p:cNvSpPr txBox="1"/>
          <p:nvPr/>
        </p:nvSpPr>
        <p:spPr>
          <a:xfrm>
            <a:off x="2547992" y="1309166"/>
            <a:ext cx="936474" cy="338554"/>
          </a:xfrm>
          <a:prstGeom prst="rect">
            <a:avLst/>
          </a:prstGeom>
          <a:solidFill>
            <a:schemeClr val="bg1"/>
          </a:solidFill>
          <a:ln>
            <a:solidFill>
              <a:srgbClr val="FF0000"/>
            </a:solidFill>
          </a:ln>
        </p:spPr>
        <p:txBody>
          <a:bodyPr wrap="none" rtlCol="0">
            <a:spAutoFit/>
          </a:bodyPr>
          <a:lstStyle/>
          <a:p>
            <a:pPr algn="r" rtl="1"/>
            <a:r>
              <a:rPr lang="ar-JO" sz="1600" b="1" dirty="0">
                <a:solidFill>
                  <a:srgbClr val="FF0000"/>
                </a:solidFill>
              </a:rPr>
              <a:t>سنوات (</a:t>
            </a:r>
            <a:r>
              <a:rPr lang="en-US" sz="1600" b="1" dirty="0">
                <a:solidFill>
                  <a:srgbClr val="FF0000"/>
                </a:solidFill>
              </a:rPr>
              <a:t>1</a:t>
            </a:r>
            <a:r>
              <a:rPr lang="ar-JO" sz="1600" b="1" dirty="0">
                <a:solidFill>
                  <a:srgbClr val="FF0000"/>
                </a:solidFill>
              </a:rPr>
              <a:t>)</a:t>
            </a:r>
            <a:endParaRPr lang="en-US" sz="1600" b="1" dirty="0">
              <a:solidFill>
                <a:srgbClr val="FF0000"/>
              </a:solidFill>
            </a:endParaRPr>
          </a:p>
        </p:txBody>
      </p:sp>
      <p:sp>
        <p:nvSpPr>
          <p:cNvPr id="12" name="TextBox 11">
            <a:extLst>
              <a:ext uri="{FF2B5EF4-FFF2-40B4-BE49-F238E27FC236}">
                <a16:creationId xmlns:a16="http://schemas.microsoft.com/office/drawing/2014/main" id="{81B16CAD-1018-DBFB-8DB4-68C897143C1D}"/>
              </a:ext>
            </a:extLst>
          </p:cNvPr>
          <p:cNvSpPr txBox="1"/>
          <p:nvPr/>
        </p:nvSpPr>
        <p:spPr>
          <a:xfrm>
            <a:off x="6103413" y="1309166"/>
            <a:ext cx="936474" cy="338554"/>
          </a:xfrm>
          <a:prstGeom prst="rect">
            <a:avLst/>
          </a:prstGeom>
          <a:solidFill>
            <a:schemeClr val="bg1"/>
          </a:solidFill>
          <a:ln>
            <a:solidFill>
              <a:srgbClr val="FF0000"/>
            </a:solidFill>
          </a:ln>
        </p:spPr>
        <p:txBody>
          <a:bodyPr wrap="none" rtlCol="0">
            <a:spAutoFit/>
          </a:bodyPr>
          <a:lstStyle/>
          <a:p>
            <a:pPr algn="r" rtl="1"/>
            <a:r>
              <a:rPr lang="ar-JO" sz="1600" b="1" dirty="0">
                <a:solidFill>
                  <a:srgbClr val="FF0000"/>
                </a:solidFill>
              </a:rPr>
              <a:t>سنوات (</a:t>
            </a:r>
            <a:r>
              <a:rPr lang="en-US" sz="1600" b="1" dirty="0">
                <a:solidFill>
                  <a:srgbClr val="FF0000"/>
                </a:solidFill>
              </a:rPr>
              <a:t>1</a:t>
            </a:r>
            <a:r>
              <a:rPr lang="ar-JO" sz="1600" b="1" dirty="0">
                <a:solidFill>
                  <a:srgbClr val="FF0000"/>
                </a:solidFill>
              </a:rPr>
              <a:t>)</a:t>
            </a:r>
            <a:endParaRPr lang="en-US" sz="1600" b="1" dirty="0">
              <a:solidFill>
                <a:srgbClr val="FF0000"/>
              </a:solidFill>
            </a:endParaRPr>
          </a:p>
        </p:txBody>
      </p:sp>
    </p:spTree>
    <p:extLst>
      <p:ext uri="{BB962C8B-B14F-4D97-AF65-F5344CB8AC3E}">
        <p14:creationId xmlns:p14="http://schemas.microsoft.com/office/powerpoint/2010/main" val="399857182"/>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F9E97-7B4D-658D-7D72-F17CA35AE601}"/>
              </a:ext>
            </a:extLst>
          </p:cNvPr>
          <p:cNvSpPr>
            <a:spLocks noGrp="1"/>
          </p:cNvSpPr>
          <p:nvPr>
            <p:ph type="title"/>
          </p:nvPr>
        </p:nvSpPr>
        <p:spPr/>
        <p:txBody>
          <a:bodyPr>
            <a:normAutofit fontScale="90000"/>
          </a:bodyPr>
          <a:lstStyle/>
          <a:p>
            <a:r>
              <a:rPr lang="en-US" dirty="0"/>
              <a:t>What are the names of the following deformities ?</a:t>
            </a:r>
          </a:p>
        </p:txBody>
      </p:sp>
      <p:sp>
        <p:nvSpPr>
          <p:cNvPr id="4" name="TextBox 3">
            <a:extLst>
              <a:ext uri="{FF2B5EF4-FFF2-40B4-BE49-F238E27FC236}">
                <a16:creationId xmlns:a16="http://schemas.microsoft.com/office/drawing/2014/main" id="{C0C6FB05-2572-BB29-28E4-329E6FB2197C}"/>
              </a:ext>
            </a:extLst>
          </p:cNvPr>
          <p:cNvSpPr txBox="1"/>
          <p:nvPr/>
        </p:nvSpPr>
        <p:spPr>
          <a:xfrm>
            <a:off x="10904755" y="2897"/>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pic>
        <p:nvPicPr>
          <p:cNvPr id="5" name="object 3">
            <a:extLst>
              <a:ext uri="{FF2B5EF4-FFF2-40B4-BE49-F238E27FC236}">
                <a16:creationId xmlns:a16="http://schemas.microsoft.com/office/drawing/2014/main" id="{9D60BE5D-C1A4-AF0F-23A8-C79773541320}"/>
              </a:ext>
            </a:extLst>
          </p:cNvPr>
          <p:cNvPicPr>
            <a:picLocks/>
          </p:cNvPicPr>
          <p:nvPr/>
        </p:nvPicPr>
        <p:blipFill>
          <a:blip r:embed="rId2" cstate="print"/>
          <a:stretch>
            <a:fillRect/>
          </a:stretch>
        </p:blipFill>
        <p:spPr>
          <a:xfrm>
            <a:off x="923250" y="1268082"/>
            <a:ext cx="4276528" cy="3882416"/>
          </a:xfrm>
          <a:prstGeom prst="rect">
            <a:avLst/>
          </a:prstGeom>
        </p:spPr>
      </p:pic>
      <p:pic>
        <p:nvPicPr>
          <p:cNvPr id="6" name="object 4">
            <a:extLst>
              <a:ext uri="{FF2B5EF4-FFF2-40B4-BE49-F238E27FC236}">
                <a16:creationId xmlns:a16="http://schemas.microsoft.com/office/drawing/2014/main" id="{6B1AC8FF-FD6C-6189-9CC8-09B603EE9E65}"/>
              </a:ext>
            </a:extLst>
          </p:cNvPr>
          <p:cNvPicPr>
            <a:picLocks/>
          </p:cNvPicPr>
          <p:nvPr/>
        </p:nvPicPr>
        <p:blipFill>
          <a:blip r:embed="rId3" cstate="print"/>
          <a:stretch>
            <a:fillRect/>
          </a:stretch>
        </p:blipFill>
        <p:spPr>
          <a:xfrm>
            <a:off x="5293377" y="1268082"/>
            <a:ext cx="2946627" cy="3882416"/>
          </a:xfrm>
          <a:prstGeom prst="rect">
            <a:avLst/>
          </a:prstGeom>
        </p:spPr>
      </p:pic>
      <p:sp>
        <p:nvSpPr>
          <p:cNvPr id="8" name="TextBox 7">
            <a:extLst>
              <a:ext uri="{FF2B5EF4-FFF2-40B4-BE49-F238E27FC236}">
                <a16:creationId xmlns:a16="http://schemas.microsoft.com/office/drawing/2014/main" id="{3C0146AC-1785-6BE8-FBF4-ED41E141824C}"/>
              </a:ext>
            </a:extLst>
          </p:cNvPr>
          <p:cNvSpPr txBox="1"/>
          <p:nvPr/>
        </p:nvSpPr>
        <p:spPr>
          <a:xfrm>
            <a:off x="1735790" y="5225143"/>
            <a:ext cx="2651448" cy="584775"/>
          </a:xfrm>
          <a:prstGeom prst="rect">
            <a:avLst/>
          </a:prstGeom>
          <a:noFill/>
        </p:spPr>
        <p:txBody>
          <a:bodyPr wrap="square" rtlCol="0">
            <a:spAutoFit/>
          </a:bodyPr>
          <a:lstStyle/>
          <a:p>
            <a:pPr algn="ctr"/>
            <a:r>
              <a:rPr lang="en-US" sz="3200" dirty="0"/>
              <a:t>Coxa </a:t>
            </a:r>
            <a:r>
              <a:rPr lang="en-US" sz="3200" dirty="0" err="1"/>
              <a:t>vara</a:t>
            </a:r>
            <a:endParaRPr lang="en-US" sz="3200" dirty="0"/>
          </a:p>
        </p:txBody>
      </p:sp>
      <p:sp>
        <p:nvSpPr>
          <p:cNvPr id="9" name="TextBox 8">
            <a:extLst>
              <a:ext uri="{FF2B5EF4-FFF2-40B4-BE49-F238E27FC236}">
                <a16:creationId xmlns:a16="http://schemas.microsoft.com/office/drawing/2014/main" id="{99890370-FB38-79E2-8195-D2E06A02B2CF}"/>
              </a:ext>
            </a:extLst>
          </p:cNvPr>
          <p:cNvSpPr txBox="1"/>
          <p:nvPr/>
        </p:nvSpPr>
        <p:spPr>
          <a:xfrm>
            <a:off x="5440966" y="5225142"/>
            <a:ext cx="2651448" cy="584775"/>
          </a:xfrm>
          <a:prstGeom prst="rect">
            <a:avLst/>
          </a:prstGeom>
          <a:noFill/>
        </p:spPr>
        <p:txBody>
          <a:bodyPr wrap="square" rtlCol="0">
            <a:spAutoFit/>
          </a:bodyPr>
          <a:lstStyle/>
          <a:p>
            <a:pPr algn="ctr"/>
            <a:r>
              <a:rPr lang="en-US" sz="3200" dirty="0"/>
              <a:t>Genu </a:t>
            </a:r>
            <a:r>
              <a:rPr lang="en-US" sz="3200" dirty="0" err="1"/>
              <a:t>vara</a:t>
            </a:r>
            <a:endParaRPr lang="en-US" sz="3200" dirty="0"/>
          </a:p>
        </p:txBody>
      </p:sp>
      <p:pic>
        <p:nvPicPr>
          <p:cNvPr id="10" name="object 3">
            <a:extLst>
              <a:ext uri="{FF2B5EF4-FFF2-40B4-BE49-F238E27FC236}">
                <a16:creationId xmlns:a16="http://schemas.microsoft.com/office/drawing/2014/main" id="{9C2E95CE-0544-28D7-B8FB-15154CA40B58}"/>
              </a:ext>
            </a:extLst>
          </p:cNvPr>
          <p:cNvPicPr>
            <a:picLocks/>
          </p:cNvPicPr>
          <p:nvPr/>
        </p:nvPicPr>
        <p:blipFill rotWithShape="1">
          <a:blip r:embed="rId4" cstate="print"/>
          <a:srcRect l="3894" t="10544" r="52132" b="5605"/>
          <a:stretch/>
        </p:blipFill>
        <p:spPr>
          <a:xfrm>
            <a:off x="8333603" y="1268083"/>
            <a:ext cx="2858647" cy="3882416"/>
          </a:xfrm>
          <a:prstGeom prst="rect">
            <a:avLst/>
          </a:prstGeom>
        </p:spPr>
      </p:pic>
      <p:sp>
        <p:nvSpPr>
          <p:cNvPr id="11" name="TextBox 10">
            <a:extLst>
              <a:ext uri="{FF2B5EF4-FFF2-40B4-BE49-F238E27FC236}">
                <a16:creationId xmlns:a16="http://schemas.microsoft.com/office/drawing/2014/main" id="{A0CA1E73-35F1-835C-ADE7-CBCC89D6A4B3}"/>
              </a:ext>
            </a:extLst>
          </p:cNvPr>
          <p:cNvSpPr txBox="1"/>
          <p:nvPr/>
        </p:nvSpPr>
        <p:spPr>
          <a:xfrm>
            <a:off x="8410104" y="5225141"/>
            <a:ext cx="2858646" cy="584775"/>
          </a:xfrm>
          <a:prstGeom prst="rect">
            <a:avLst/>
          </a:prstGeom>
          <a:noFill/>
        </p:spPr>
        <p:txBody>
          <a:bodyPr wrap="square" rtlCol="0">
            <a:spAutoFit/>
          </a:bodyPr>
          <a:lstStyle/>
          <a:p>
            <a:pPr algn="ctr"/>
            <a:r>
              <a:rPr lang="en-US" sz="3200" dirty="0"/>
              <a:t>Looser fracture</a:t>
            </a:r>
          </a:p>
        </p:txBody>
      </p:sp>
      <p:sp>
        <p:nvSpPr>
          <p:cNvPr id="13" name="TextBox 12">
            <a:extLst>
              <a:ext uri="{FF2B5EF4-FFF2-40B4-BE49-F238E27FC236}">
                <a16:creationId xmlns:a16="http://schemas.microsoft.com/office/drawing/2014/main" id="{F109657E-758B-0171-7018-B149B3533EC4}"/>
              </a:ext>
            </a:extLst>
          </p:cNvPr>
          <p:cNvSpPr txBox="1"/>
          <p:nvPr/>
        </p:nvSpPr>
        <p:spPr>
          <a:xfrm>
            <a:off x="4256465" y="1272023"/>
            <a:ext cx="936474" cy="338554"/>
          </a:xfrm>
          <a:prstGeom prst="rect">
            <a:avLst/>
          </a:prstGeom>
          <a:solidFill>
            <a:schemeClr val="bg1"/>
          </a:solidFill>
          <a:ln>
            <a:solidFill>
              <a:srgbClr val="FF0000"/>
            </a:solidFill>
          </a:ln>
        </p:spPr>
        <p:txBody>
          <a:bodyPr wrap="none" rtlCol="0">
            <a:spAutoFit/>
          </a:bodyPr>
          <a:lstStyle/>
          <a:p>
            <a:pPr algn="r" rtl="1"/>
            <a:r>
              <a:rPr lang="ar-JO" sz="1600" b="1" dirty="0">
                <a:solidFill>
                  <a:srgbClr val="FF0000"/>
                </a:solidFill>
              </a:rPr>
              <a:t>سنوات (</a:t>
            </a:r>
            <a:r>
              <a:rPr lang="en-US" sz="1600" b="1" dirty="0">
                <a:solidFill>
                  <a:srgbClr val="FF0000"/>
                </a:solidFill>
              </a:rPr>
              <a:t>2</a:t>
            </a:r>
            <a:r>
              <a:rPr lang="ar-JO" sz="1600" b="1" dirty="0">
                <a:solidFill>
                  <a:srgbClr val="FF0000"/>
                </a:solidFill>
              </a:rPr>
              <a:t>)</a:t>
            </a:r>
            <a:endParaRPr lang="en-US" sz="1600" b="1" dirty="0">
              <a:solidFill>
                <a:srgbClr val="FF0000"/>
              </a:solidFill>
            </a:endParaRPr>
          </a:p>
        </p:txBody>
      </p:sp>
    </p:spTree>
    <p:extLst>
      <p:ext uri="{BB962C8B-B14F-4D97-AF65-F5344CB8AC3E}">
        <p14:creationId xmlns:p14="http://schemas.microsoft.com/office/powerpoint/2010/main" val="3757296951"/>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446A8-9455-5297-3856-E70607553BA9}"/>
              </a:ext>
            </a:extLst>
          </p:cNvPr>
          <p:cNvSpPr>
            <a:spLocks noGrp="1"/>
          </p:cNvSpPr>
          <p:nvPr>
            <p:ph type="title"/>
          </p:nvPr>
        </p:nvSpPr>
        <p:spPr/>
        <p:txBody>
          <a:bodyPr/>
          <a:lstStyle/>
          <a:p>
            <a:r>
              <a:rPr lang="en-US" dirty="0"/>
              <a:t>Labs and Treatment</a:t>
            </a:r>
          </a:p>
        </p:txBody>
      </p:sp>
      <p:sp>
        <p:nvSpPr>
          <p:cNvPr id="3" name="Content Placeholder 2">
            <a:extLst>
              <a:ext uri="{FF2B5EF4-FFF2-40B4-BE49-F238E27FC236}">
                <a16:creationId xmlns:a16="http://schemas.microsoft.com/office/drawing/2014/main" id="{8C6D0F5F-668B-9652-7286-9E8EB5DB3B93}"/>
              </a:ext>
            </a:extLst>
          </p:cNvPr>
          <p:cNvSpPr>
            <a:spLocks noGrp="1"/>
          </p:cNvSpPr>
          <p:nvPr>
            <p:ph idx="1"/>
          </p:nvPr>
        </p:nvSpPr>
        <p:spPr/>
        <p:txBody>
          <a:bodyPr/>
          <a:lstStyle/>
          <a:p>
            <a:pPr algn="l"/>
            <a:r>
              <a:rPr lang="en-US" b="1" dirty="0"/>
              <a:t>Laboratory tests</a:t>
            </a:r>
          </a:p>
          <a:p>
            <a:pPr lvl="1"/>
            <a:r>
              <a:rPr lang="en-US" dirty="0"/>
              <a:t>↓ Calcium and ↓ phosphate</a:t>
            </a:r>
          </a:p>
          <a:p>
            <a:pPr lvl="1"/>
            <a:r>
              <a:rPr lang="en-US" dirty="0"/>
              <a:t>↑ Alkaline phosphatase and ↑ PTH</a:t>
            </a:r>
          </a:p>
          <a:p>
            <a:r>
              <a:rPr lang="en-US" b="1" dirty="0"/>
              <a:t>Treatment</a:t>
            </a:r>
          </a:p>
          <a:p>
            <a:pPr lvl="1"/>
            <a:r>
              <a:rPr lang="en-US" dirty="0"/>
              <a:t>Vitamin D deficiency: administration of vitamin D</a:t>
            </a:r>
          </a:p>
          <a:p>
            <a:pPr lvl="2"/>
            <a:r>
              <a:rPr lang="en-US" sz="2400" dirty="0"/>
              <a:t>Also indicated in infants who are exclusively breastfed</a:t>
            </a:r>
          </a:p>
          <a:p>
            <a:pPr lvl="2"/>
            <a:r>
              <a:rPr lang="en-US" sz="2400" dirty="0"/>
              <a:t>The healing of both </a:t>
            </a:r>
            <a:r>
              <a:rPr lang="en-US" sz="2400" dirty="0" err="1"/>
              <a:t>osteomalacia</a:t>
            </a:r>
            <a:r>
              <a:rPr lang="en-US" sz="2400" dirty="0"/>
              <a:t> and rickets requires adequate daily intake of calcium.</a:t>
            </a:r>
          </a:p>
          <a:p>
            <a:pPr lvl="1"/>
            <a:r>
              <a:rPr lang="en-US" dirty="0"/>
              <a:t>Defective vitamin D metabolism or vitamin D‑independent forms: treatment of underlying disease</a:t>
            </a:r>
          </a:p>
        </p:txBody>
      </p:sp>
    </p:spTree>
    <p:extLst>
      <p:ext uri="{BB962C8B-B14F-4D97-AF65-F5344CB8AC3E}">
        <p14:creationId xmlns:p14="http://schemas.microsoft.com/office/powerpoint/2010/main" val="2326141264"/>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C7DC031-0BD0-B67F-0384-71A900E2106C}"/>
              </a:ext>
            </a:extLst>
          </p:cNvPr>
          <p:cNvSpPr>
            <a:spLocks noGrp="1"/>
          </p:cNvSpPr>
          <p:nvPr>
            <p:ph type="title"/>
          </p:nvPr>
        </p:nvSpPr>
        <p:spPr/>
        <p:txBody>
          <a:bodyPr/>
          <a:lstStyle/>
          <a:p>
            <a:r>
              <a:rPr lang="en-US" dirty="0"/>
              <a:t>Rickets</a:t>
            </a:r>
          </a:p>
        </p:txBody>
      </p:sp>
      <p:sp>
        <p:nvSpPr>
          <p:cNvPr id="6" name="Content Placeholder 5">
            <a:extLst>
              <a:ext uri="{FF2B5EF4-FFF2-40B4-BE49-F238E27FC236}">
                <a16:creationId xmlns:a16="http://schemas.microsoft.com/office/drawing/2014/main" id="{FE02F15B-0251-1F8F-21B0-430491B878A0}"/>
              </a:ext>
            </a:extLst>
          </p:cNvPr>
          <p:cNvSpPr>
            <a:spLocks noGrp="1"/>
          </p:cNvSpPr>
          <p:nvPr>
            <p:ph idx="1"/>
          </p:nvPr>
        </p:nvSpPr>
        <p:spPr/>
        <p:txBody>
          <a:bodyPr/>
          <a:lstStyle/>
          <a:p>
            <a:r>
              <a:rPr lang="en-US" b="1" dirty="0"/>
              <a:t>Nutritional lab finding in rickets children </a:t>
            </a:r>
          </a:p>
          <a:p>
            <a:pPr marL="914400" lvl="1" indent="-457200">
              <a:buFont typeface="+mj-lt"/>
              <a:buAutoNum type="alphaLcPeriod"/>
            </a:pPr>
            <a:r>
              <a:rPr lang="en-US" dirty="0"/>
              <a:t>High parathyroid hormone </a:t>
            </a:r>
          </a:p>
          <a:p>
            <a:r>
              <a:rPr lang="en-US" sz="2800" b="1" spc="-10" dirty="0">
                <a:latin typeface="Calibri"/>
                <a:cs typeface="Calibri"/>
              </a:rPr>
              <a:t>Mention</a:t>
            </a:r>
            <a:r>
              <a:rPr lang="en-US" sz="2800" b="1" spc="5" dirty="0">
                <a:latin typeface="Calibri"/>
                <a:cs typeface="Calibri"/>
              </a:rPr>
              <a:t> </a:t>
            </a:r>
            <a:r>
              <a:rPr lang="en-US" sz="2800" b="1" spc="-15" dirty="0">
                <a:latin typeface="Calibri"/>
                <a:cs typeface="Calibri"/>
              </a:rPr>
              <a:t>two investigations</a:t>
            </a:r>
          </a:p>
          <a:p>
            <a:pPr lvl="1"/>
            <a:r>
              <a:rPr lang="en-US" dirty="0"/>
              <a:t>Vitamin D</a:t>
            </a:r>
          </a:p>
          <a:p>
            <a:pPr lvl="1"/>
            <a:r>
              <a:rPr lang="en-US" dirty="0"/>
              <a:t>level PTH</a:t>
            </a:r>
          </a:p>
          <a:p>
            <a:pPr lvl="1"/>
            <a:r>
              <a:rPr lang="en-US" dirty="0"/>
              <a:t>level KFT</a:t>
            </a:r>
          </a:p>
          <a:p>
            <a:pPr marL="457200" lvl="1" indent="0">
              <a:buNone/>
            </a:pPr>
            <a:endParaRPr lang="en-US" dirty="0"/>
          </a:p>
        </p:txBody>
      </p:sp>
      <p:pic>
        <p:nvPicPr>
          <p:cNvPr id="12" name="object 4">
            <a:extLst>
              <a:ext uri="{FF2B5EF4-FFF2-40B4-BE49-F238E27FC236}">
                <a16:creationId xmlns:a16="http://schemas.microsoft.com/office/drawing/2014/main" id="{5D53E38B-16AA-25A9-7E47-F5326FA488A8}"/>
              </a:ext>
            </a:extLst>
          </p:cNvPr>
          <p:cNvPicPr>
            <a:picLocks noGrp="1"/>
          </p:cNvPicPr>
          <p:nvPr>
            <p:ph sz="half" idx="2"/>
          </p:nvPr>
        </p:nvPicPr>
        <p:blipFill>
          <a:blip r:embed="rId2" cstate="print"/>
          <a:stretch>
            <a:fillRect/>
          </a:stretch>
        </p:blipFill>
        <p:spPr>
          <a:xfrm>
            <a:off x="8136294" y="1305026"/>
            <a:ext cx="3217506" cy="4871938"/>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0DF33A3E-10FE-A54E-81CF-A2F3C81CA0A5}"/>
              </a:ext>
            </a:extLst>
          </p:cNvPr>
          <p:cNvSpPr txBox="1"/>
          <p:nvPr/>
        </p:nvSpPr>
        <p:spPr>
          <a:xfrm>
            <a:off x="72347" y="2259533"/>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4" name="TextBox 13">
            <a:extLst>
              <a:ext uri="{FF2B5EF4-FFF2-40B4-BE49-F238E27FC236}">
                <a16:creationId xmlns:a16="http://schemas.microsoft.com/office/drawing/2014/main" id="{7209CEEF-4F64-B7DA-C830-F7F102030D46}"/>
              </a:ext>
            </a:extLst>
          </p:cNvPr>
          <p:cNvSpPr txBox="1"/>
          <p:nvPr/>
        </p:nvSpPr>
        <p:spPr>
          <a:xfrm>
            <a:off x="72347" y="1354465"/>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3" name="TextBox 2">
            <a:extLst>
              <a:ext uri="{FF2B5EF4-FFF2-40B4-BE49-F238E27FC236}">
                <a16:creationId xmlns:a16="http://schemas.microsoft.com/office/drawing/2014/main" id="{C210A291-EF7E-0D1A-BAA6-18D50FF7CF5D}"/>
              </a:ext>
            </a:extLst>
          </p:cNvPr>
          <p:cNvSpPr txBox="1"/>
          <p:nvPr/>
        </p:nvSpPr>
        <p:spPr>
          <a:xfrm>
            <a:off x="10904755" y="2897"/>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spTree>
    <p:extLst>
      <p:ext uri="{BB962C8B-B14F-4D97-AF65-F5344CB8AC3E}">
        <p14:creationId xmlns:p14="http://schemas.microsoft.com/office/powerpoint/2010/main" val="58082553"/>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23FA-8CDC-BF60-4471-995CE18E0E0E}"/>
              </a:ext>
            </a:extLst>
          </p:cNvPr>
          <p:cNvSpPr>
            <a:spLocks noGrp="1"/>
          </p:cNvSpPr>
          <p:nvPr>
            <p:ph type="title"/>
          </p:nvPr>
        </p:nvSpPr>
        <p:spPr/>
        <p:txBody>
          <a:bodyPr>
            <a:normAutofit fontScale="90000"/>
          </a:bodyPr>
          <a:lstStyle/>
          <a:p>
            <a:r>
              <a:rPr lang="en-US" dirty="0"/>
              <a:t>One of these sentences is wrong about this case</a:t>
            </a:r>
          </a:p>
        </p:txBody>
      </p:sp>
      <p:sp>
        <p:nvSpPr>
          <p:cNvPr id="3" name="Content Placeholder 2">
            <a:extLst>
              <a:ext uri="{FF2B5EF4-FFF2-40B4-BE49-F238E27FC236}">
                <a16:creationId xmlns:a16="http://schemas.microsoft.com/office/drawing/2014/main" id="{D53932DB-EFBE-D262-D09F-4E61DE51D8ED}"/>
              </a:ext>
            </a:extLst>
          </p:cNvPr>
          <p:cNvSpPr>
            <a:spLocks noGrp="1"/>
          </p:cNvSpPr>
          <p:nvPr>
            <p:ph idx="1"/>
          </p:nvPr>
        </p:nvSpPr>
        <p:spPr/>
        <p:txBody>
          <a:bodyPr/>
          <a:lstStyle/>
          <a:p>
            <a:r>
              <a:rPr lang="en-US" dirty="0"/>
              <a:t>Ca+2 level is normal or low</a:t>
            </a:r>
          </a:p>
          <a:p>
            <a:r>
              <a:rPr lang="en-US" dirty="0"/>
              <a:t>Bowing of long bone</a:t>
            </a:r>
          </a:p>
          <a:p>
            <a:r>
              <a:rPr lang="en-US" dirty="0"/>
              <a:t>Low vit D level</a:t>
            </a:r>
          </a:p>
          <a:p>
            <a:r>
              <a:rPr lang="en-US" dirty="0">
                <a:solidFill>
                  <a:srgbClr val="FF0000"/>
                </a:solidFill>
              </a:rPr>
              <a:t>Thickening of physis and cortex</a:t>
            </a:r>
          </a:p>
          <a:p>
            <a:r>
              <a:rPr lang="en-US" dirty="0"/>
              <a:t>Serum alkaline phosphate is high</a:t>
            </a:r>
          </a:p>
          <a:p>
            <a:endParaRPr lang="en-US" dirty="0"/>
          </a:p>
        </p:txBody>
      </p:sp>
      <p:pic>
        <p:nvPicPr>
          <p:cNvPr id="5" name="object 7">
            <a:extLst>
              <a:ext uri="{FF2B5EF4-FFF2-40B4-BE49-F238E27FC236}">
                <a16:creationId xmlns:a16="http://schemas.microsoft.com/office/drawing/2014/main" id="{EC741FE4-CC93-3ACF-4E36-EA68F84F6435}"/>
              </a:ext>
            </a:extLst>
          </p:cNvPr>
          <p:cNvPicPr>
            <a:picLocks noGrp="1"/>
          </p:cNvPicPr>
          <p:nvPr>
            <p:ph sz="half" idx="2"/>
          </p:nvPr>
        </p:nvPicPr>
        <p:blipFill>
          <a:blip r:embed="rId2" cstate="print"/>
          <a:stretch>
            <a:fillRect/>
          </a:stretch>
        </p:blipFill>
        <p:spPr>
          <a:xfrm>
            <a:off x="7865707" y="1305026"/>
            <a:ext cx="3488094" cy="2912411"/>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63DC4EC2-0044-FD8A-95C5-CCBEAC477D14}"/>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366907964"/>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D021D-FE4C-724A-69E3-CC9EF6EE4990}"/>
              </a:ext>
            </a:extLst>
          </p:cNvPr>
          <p:cNvSpPr>
            <a:spLocks noGrp="1"/>
          </p:cNvSpPr>
          <p:nvPr>
            <p:ph type="title"/>
          </p:nvPr>
        </p:nvSpPr>
        <p:spPr/>
        <p:txBody>
          <a:bodyPr>
            <a:noAutofit/>
          </a:bodyPr>
          <a:lstStyle/>
          <a:p>
            <a:r>
              <a:rPr lang="en-US" sz="3500" spc="-10" dirty="0"/>
              <a:t>What </a:t>
            </a:r>
            <a:r>
              <a:rPr lang="en-US" sz="3500" dirty="0"/>
              <a:t>is </a:t>
            </a:r>
            <a:r>
              <a:rPr lang="en-US" sz="3500" spc="-10" dirty="0"/>
              <a:t>incorrect </a:t>
            </a:r>
            <a:r>
              <a:rPr lang="en-US" sz="3500" spc="-5" dirty="0"/>
              <a:t>about </a:t>
            </a:r>
            <a:r>
              <a:rPr lang="en-US" sz="3500" dirty="0"/>
              <a:t>the disease </a:t>
            </a:r>
            <a:r>
              <a:rPr lang="en-US" sz="3500" spc="-620" dirty="0"/>
              <a:t> </a:t>
            </a:r>
            <a:r>
              <a:rPr lang="en-US" sz="3500" dirty="0"/>
              <a:t>shown</a:t>
            </a:r>
            <a:r>
              <a:rPr lang="en-US" sz="3500" spc="-20" dirty="0"/>
              <a:t> </a:t>
            </a:r>
            <a:r>
              <a:rPr lang="en-US" sz="3500" dirty="0"/>
              <a:t>in</a:t>
            </a:r>
            <a:r>
              <a:rPr lang="en-US" sz="3500" spc="-20" dirty="0"/>
              <a:t> </a:t>
            </a:r>
            <a:r>
              <a:rPr lang="en-US" sz="3500" spc="-5" dirty="0"/>
              <a:t>this</a:t>
            </a:r>
            <a:r>
              <a:rPr lang="en-US" sz="3500" spc="20" dirty="0"/>
              <a:t> </a:t>
            </a:r>
            <a:r>
              <a:rPr lang="en-US" sz="3500" spc="-15" dirty="0"/>
              <a:t>X-ray ?</a:t>
            </a:r>
            <a:endParaRPr lang="en-US" sz="3500" dirty="0"/>
          </a:p>
        </p:txBody>
      </p:sp>
      <p:sp>
        <p:nvSpPr>
          <p:cNvPr id="3" name="Content Placeholder 2">
            <a:extLst>
              <a:ext uri="{FF2B5EF4-FFF2-40B4-BE49-F238E27FC236}">
                <a16:creationId xmlns:a16="http://schemas.microsoft.com/office/drawing/2014/main" id="{971604D3-8ABD-4A92-AD9A-4FC5DEFF63CC}"/>
              </a:ext>
            </a:extLst>
          </p:cNvPr>
          <p:cNvSpPr>
            <a:spLocks noGrp="1"/>
          </p:cNvSpPr>
          <p:nvPr>
            <p:ph idx="1"/>
          </p:nvPr>
        </p:nvSpPr>
        <p:spPr/>
        <p:txBody>
          <a:bodyPr/>
          <a:lstStyle/>
          <a:p>
            <a:r>
              <a:rPr lang="en-US" dirty="0"/>
              <a:t>Cortex thinning</a:t>
            </a:r>
          </a:p>
          <a:p>
            <a:r>
              <a:rPr lang="en-US" dirty="0"/>
              <a:t>Thickening of physis</a:t>
            </a:r>
          </a:p>
          <a:p>
            <a:r>
              <a:rPr lang="en-US" sz="2800" spc="10" dirty="0">
                <a:latin typeface="Calibri"/>
                <a:cs typeface="Calibri"/>
              </a:rPr>
              <a:t>C</a:t>
            </a:r>
            <a:r>
              <a:rPr lang="en-US" sz="2800" spc="5" dirty="0">
                <a:latin typeface="Calibri"/>
                <a:cs typeface="Calibri"/>
              </a:rPr>
              <a:t>a</a:t>
            </a:r>
            <a:r>
              <a:rPr lang="en-US" sz="2800" spc="-35" dirty="0">
                <a:latin typeface="Calibri"/>
                <a:cs typeface="Calibri"/>
              </a:rPr>
              <a:t> </a:t>
            </a:r>
            <a:r>
              <a:rPr lang="en-US" sz="2800" spc="-15" dirty="0">
                <a:latin typeface="Calibri"/>
                <a:cs typeface="Calibri"/>
              </a:rPr>
              <a:t>l</a:t>
            </a:r>
            <a:r>
              <a:rPr lang="en-US" sz="2800" spc="-5" dirty="0">
                <a:latin typeface="Calibri"/>
                <a:cs typeface="Calibri"/>
              </a:rPr>
              <a:t>e</a:t>
            </a:r>
            <a:r>
              <a:rPr lang="en-US" sz="2800" spc="-30" dirty="0">
                <a:latin typeface="Calibri"/>
                <a:cs typeface="Calibri"/>
              </a:rPr>
              <a:t>v</a:t>
            </a:r>
            <a:r>
              <a:rPr lang="en-US" sz="2800" spc="-5" dirty="0">
                <a:latin typeface="Calibri"/>
                <a:cs typeface="Calibri"/>
              </a:rPr>
              <a:t>e</a:t>
            </a:r>
            <a:r>
              <a:rPr lang="en-US" sz="2800" spc="-15" dirty="0">
                <a:latin typeface="Calibri"/>
                <a:cs typeface="Calibri"/>
              </a:rPr>
              <a:t>l</a:t>
            </a:r>
            <a:r>
              <a:rPr lang="en-US" sz="2800" dirty="0">
                <a:latin typeface="Calibri"/>
                <a:cs typeface="Calibri"/>
              </a:rPr>
              <a:t>s</a:t>
            </a:r>
            <a:r>
              <a:rPr lang="en-US" sz="2800" spc="50" dirty="0">
                <a:latin typeface="Calibri"/>
                <a:cs typeface="Calibri"/>
              </a:rPr>
              <a:t> </a:t>
            </a:r>
            <a:r>
              <a:rPr lang="en-US" sz="2800" spc="5" dirty="0">
                <a:latin typeface="Calibri"/>
                <a:cs typeface="Calibri"/>
              </a:rPr>
              <a:t>a</a:t>
            </a:r>
            <a:r>
              <a:rPr lang="en-US" sz="2800" spc="-30" dirty="0">
                <a:latin typeface="Calibri"/>
                <a:cs typeface="Calibri"/>
              </a:rPr>
              <a:t>r</a:t>
            </a:r>
            <a:r>
              <a:rPr lang="en-US" sz="2800" spc="5" dirty="0">
                <a:latin typeface="Calibri"/>
                <a:cs typeface="Calibri"/>
              </a:rPr>
              <a:t>e</a:t>
            </a:r>
            <a:r>
              <a:rPr lang="en-US" sz="2800" spc="-15" dirty="0">
                <a:latin typeface="Calibri"/>
                <a:cs typeface="Calibri"/>
              </a:rPr>
              <a:t> </a:t>
            </a:r>
            <a:r>
              <a:rPr lang="en-US" sz="2800" spc="-5" dirty="0">
                <a:latin typeface="Calibri"/>
                <a:cs typeface="Calibri"/>
              </a:rPr>
              <a:t>decreased</a:t>
            </a:r>
            <a:endParaRPr lang="en-US" dirty="0"/>
          </a:p>
          <a:p>
            <a:r>
              <a:rPr lang="en-US" dirty="0">
                <a:solidFill>
                  <a:srgbClr val="002060"/>
                </a:solidFill>
              </a:rPr>
              <a:t>It is due to vitamin D deficiency</a:t>
            </a:r>
          </a:p>
          <a:p>
            <a:r>
              <a:rPr lang="en-US" dirty="0">
                <a:solidFill>
                  <a:srgbClr val="FF0000"/>
                </a:solidFill>
              </a:rPr>
              <a:t>Serum alkaline phosphate is low</a:t>
            </a:r>
          </a:p>
          <a:p>
            <a:endParaRPr lang="en-US" dirty="0"/>
          </a:p>
          <a:p>
            <a:pPr marL="0" indent="0" algn="ctr" rtl="1">
              <a:buNone/>
            </a:pPr>
            <a:r>
              <a:rPr lang="ar-JO" sz="2600" dirty="0">
                <a:solidFill>
                  <a:srgbClr val="0070C0"/>
                </a:solidFill>
              </a:rPr>
              <a:t>نفس الصورة جاء عليها خيارات مختلفة بالأرشيف فقط مذكور الجواب فجمعتهم على بعض وكتبت السؤال بالإضافة انه أخر خيارين جبتهم من السؤال السابق فالسؤال ممكن يجي أي وحدة منهم الغلط والباقي صح</a:t>
            </a:r>
            <a:endParaRPr lang="en-US" sz="2600" dirty="0">
              <a:solidFill>
                <a:srgbClr val="0070C0"/>
              </a:solidFill>
            </a:endParaRPr>
          </a:p>
        </p:txBody>
      </p:sp>
      <p:pic>
        <p:nvPicPr>
          <p:cNvPr id="5" name="object 2">
            <a:extLst>
              <a:ext uri="{FF2B5EF4-FFF2-40B4-BE49-F238E27FC236}">
                <a16:creationId xmlns:a16="http://schemas.microsoft.com/office/drawing/2014/main" id="{51510173-EDF4-2CFA-03F7-E6DA84CEB1C1}"/>
              </a:ext>
            </a:extLst>
          </p:cNvPr>
          <p:cNvPicPr>
            <a:picLocks noGrp="1"/>
          </p:cNvPicPr>
          <p:nvPr>
            <p:ph sz="half" idx="2"/>
          </p:nvPr>
        </p:nvPicPr>
        <p:blipFill rotWithShape="1">
          <a:blip r:embed="rId2" cstate="print"/>
          <a:srcRect l="3252" t="1602" r="2292" b="2723"/>
          <a:stretch/>
        </p:blipFill>
        <p:spPr>
          <a:xfrm>
            <a:off x="7957457" y="1305026"/>
            <a:ext cx="3396343" cy="453467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F5B208B4-6CE3-FD90-047F-7A5997316932}"/>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146963997"/>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C4FDD-7FDA-32B4-2650-99BDC06D7F1C}"/>
              </a:ext>
            </a:extLst>
          </p:cNvPr>
          <p:cNvSpPr>
            <a:spLocks noGrp="1"/>
          </p:cNvSpPr>
          <p:nvPr>
            <p:ph type="title"/>
          </p:nvPr>
        </p:nvSpPr>
        <p:spPr/>
        <p:txBody>
          <a:bodyPr/>
          <a:lstStyle/>
          <a:p>
            <a:r>
              <a:rPr lang="en-US" dirty="0"/>
              <a:t>The most common cause of this fracture</a:t>
            </a:r>
          </a:p>
        </p:txBody>
      </p:sp>
      <p:sp>
        <p:nvSpPr>
          <p:cNvPr id="3" name="Content Placeholder 2">
            <a:extLst>
              <a:ext uri="{FF2B5EF4-FFF2-40B4-BE49-F238E27FC236}">
                <a16:creationId xmlns:a16="http://schemas.microsoft.com/office/drawing/2014/main" id="{E667AF6E-B751-F218-D2E1-16B9E8298700}"/>
              </a:ext>
            </a:extLst>
          </p:cNvPr>
          <p:cNvSpPr>
            <a:spLocks noGrp="1"/>
          </p:cNvSpPr>
          <p:nvPr>
            <p:ph idx="1"/>
          </p:nvPr>
        </p:nvSpPr>
        <p:spPr/>
        <p:txBody>
          <a:bodyPr/>
          <a:lstStyle/>
          <a:p>
            <a:r>
              <a:rPr lang="en-US" dirty="0"/>
              <a:t>Significant trauma</a:t>
            </a:r>
          </a:p>
          <a:p>
            <a:r>
              <a:rPr lang="en-US" dirty="0"/>
              <a:t>Malignancy</a:t>
            </a:r>
          </a:p>
          <a:p>
            <a:r>
              <a:rPr lang="en-US" dirty="0"/>
              <a:t>Over activity</a:t>
            </a:r>
          </a:p>
          <a:p>
            <a:r>
              <a:rPr lang="en-US" dirty="0"/>
              <a:t>Benign tumor</a:t>
            </a:r>
          </a:p>
          <a:p>
            <a:r>
              <a:rPr lang="en-US" dirty="0">
                <a:solidFill>
                  <a:srgbClr val="FF0000"/>
                </a:solidFill>
              </a:rPr>
              <a:t>Vit. D deficiency</a:t>
            </a:r>
          </a:p>
          <a:p>
            <a:endParaRPr lang="en-US" dirty="0"/>
          </a:p>
          <a:p>
            <a:pPr marL="0" indent="0" algn="ctr">
              <a:buNone/>
            </a:pPr>
            <a:r>
              <a:rPr lang="en-US" dirty="0">
                <a:solidFill>
                  <a:srgbClr val="0070C0"/>
                </a:solidFill>
              </a:rPr>
              <a:t>Looser fracture</a:t>
            </a:r>
          </a:p>
        </p:txBody>
      </p:sp>
      <p:sp>
        <p:nvSpPr>
          <p:cNvPr id="5" name="TextBox 4">
            <a:extLst>
              <a:ext uri="{FF2B5EF4-FFF2-40B4-BE49-F238E27FC236}">
                <a16:creationId xmlns:a16="http://schemas.microsoft.com/office/drawing/2014/main" id="{8C768BAE-B074-C346-1779-AAACE7C83D32}"/>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pic>
        <p:nvPicPr>
          <p:cNvPr id="7" name="object 3">
            <a:extLst>
              <a:ext uri="{FF2B5EF4-FFF2-40B4-BE49-F238E27FC236}">
                <a16:creationId xmlns:a16="http://schemas.microsoft.com/office/drawing/2014/main" id="{E9C1794E-2618-165D-F21B-8F7DD4D2FAB1}"/>
              </a:ext>
            </a:extLst>
          </p:cNvPr>
          <p:cNvPicPr>
            <a:picLocks noGrp="1"/>
          </p:cNvPicPr>
          <p:nvPr>
            <p:ph sz="half" idx="2"/>
          </p:nvPr>
        </p:nvPicPr>
        <p:blipFill rotWithShape="1">
          <a:blip r:embed="rId2" cstate="print"/>
          <a:srcRect l="3894" t="10544" r="52132" b="5605"/>
          <a:stretch/>
        </p:blipFill>
        <p:spPr>
          <a:xfrm>
            <a:off x="7766563" y="1305025"/>
            <a:ext cx="3587237" cy="48719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32680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70A88-19B0-760D-2C16-1BF14402057B}"/>
              </a:ext>
            </a:extLst>
          </p:cNvPr>
          <p:cNvSpPr>
            <a:spLocks noGrp="1"/>
          </p:cNvSpPr>
          <p:nvPr>
            <p:ph type="title"/>
          </p:nvPr>
        </p:nvSpPr>
        <p:spPr/>
        <p:txBody>
          <a:bodyPr/>
          <a:lstStyle/>
          <a:p>
            <a:r>
              <a:rPr lang="en-US" dirty="0"/>
              <a:t>Patient presented with low back pain</a:t>
            </a:r>
          </a:p>
        </p:txBody>
      </p:sp>
      <p:sp>
        <p:nvSpPr>
          <p:cNvPr id="3" name="Content Placeholder 2">
            <a:extLst>
              <a:ext uri="{FF2B5EF4-FFF2-40B4-BE49-F238E27FC236}">
                <a16:creationId xmlns:a16="http://schemas.microsoft.com/office/drawing/2014/main" id="{84013E8E-2C57-D498-A63A-0A839997C048}"/>
              </a:ext>
            </a:extLst>
          </p:cNvPr>
          <p:cNvSpPr>
            <a:spLocks noGrp="1"/>
          </p:cNvSpPr>
          <p:nvPr>
            <p:ph idx="1"/>
          </p:nvPr>
        </p:nvSpPr>
        <p:spPr/>
        <p:txBody>
          <a:bodyPr>
            <a:normAutofit/>
          </a:bodyPr>
          <a:lstStyle/>
          <a:p>
            <a:r>
              <a:rPr lang="en-US" sz="3200" b="1" dirty="0"/>
              <a:t>What is the type of fracture ?</a:t>
            </a:r>
          </a:p>
          <a:p>
            <a:pPr lvl="1"/>
            <a:r>
              <a:rPr lang="en-US" sz="2800" dirty="0"/>
              <a:t>Compression</a:t>
            </a:r>
          </a:p>
        </p:txBody>
      </p:sp>
      <p:sp>
        <p:nvSpPr>
          <p:cNvPr id="7" name="TextBox 6">
            <a:extLst>
              <a:ext uri="{FF2B5EF4-FFF2-40B4-BE49-F238E27FC236}">
                <a16:creationId xmlns:a16="http://schemas.microsoft.com/office/drawing/2014/main" id="{21F968B0-4DA8-D16C-6971-AA1BE4402017}"/>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grpSp>
        <p:nvGrpSpPr>
          <p:cNvPr id="12" name="Group 11">
            <a:extLst>
              <a:ext uri="{FF2B5EF4-FFF2-40B4-BE49-F238E27FC236}">
                <a16:creationId xmlns:a16="http://schemas.microsoft.com/office/drawing/2014/main" id="{9C252FB2-ABA9-956E-4130-D1F5BB8B1319}"/>
              </a:ext>
            </a:extLst>
          </p:cNvPr>
          <p:cNvGrpSpPr/>
          <p:nvPr/>
        </p:nvGrpSpPr>
        <p:grpSpPr>
          <a:xfrm>
            <a:off x="4727419" y="2785030"/>
            <a:ext cx="2248887" cy="3698514"/>
            <a:chOff x="4728972" y="1966595"/>
            <a:chExt cx="2734056" cy="4526280"/>
          </a:xfrm>
        </p:grpSpPr>
        <p:pic>
          <p:nvPicPr>
            <p:cNvPr id="6" name="object 3">
              <a:extLst>
                <a:ext uri="{FF2B5EF4-FFF2-40B4-BE49-F238E27FC236}">
                  <a16:creationId xmlns:a16="http://schemas.microsoft.com/office/drawing/2014/main" id="{D0EC2809-9D7D-F61F-A2E2-1FE876036283}"/>
                </a:ext>
              </a:extLst>
            </p:cNvPr>
            <p:cNvPicPr/>
            <p:nvPr/>
          </p:nvPicPr>
          <p:blipFill>
            <a:blip r:embed="rId2" cstate="print"/>
            <a:stretch>
              <a:fillRect/>
            </a:stretch>
          </p:blipFill>
          <p:spPr>
            <a:xfrm>
              <a:off x="4728972" y="1966595"/>
              <a:ext cx="2734056" cy="452628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9BDD86BD-A5D4-4633-BF6F-A4007EC66CC6}"/>
                </a:ext>
              </a:extLst>
            </p:cNvPr>
            <p:cNvSpPr txBox="1"/>
            <p:nvPr/>
          </p:nvSpPr>
          <p:spPr>
            <a:xfrm>
              <a:off x="5586185" y="6102511"/>
              <a:ext cx="1019628" cy="376661"/>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grpSp>
      <p:grpSp>
        <p:nvGrpSpPr>
          <p:cNvPr id="4" name="Group 3">
            <a:extLst>
              <a:ext uri="{FF2B5EF4-FFF2-40B4-BE49-F238E27FC236}">
                <a16:creationId xmlns:a16="http://schemas.microsoft.com/office/drawing/2014/main" id="{14319217-2897-971F-A383-9E49DBF5D42E}"/>
              </a:ext>
            </a:extLst>
          </p:cNvPr>
          <p:cNvGrpSpPr/>
          <p:nvPr/>
        </p:nvGrpSpPr>
        <p:grpSpPr>
          <a:xfrm>
            <a:off x="2106188" y="2785030"/>
            <a:ext cx="2481267" cy="3698514"/>
            <a:chOff x="2025826" y="2775857"/>
            <a:chExt cx="2487167" cy="3717018"/>
          </a:xfrm>
        </p:grpSpPr>
        <p:pic>
          <p:nvPicPr>
            <p:cNvPr id="10" name="object 4">
              <a:extLst>
                <a:ext uri="{FF2B5EF4-FFF2-40B4-BE49-F238E27FC236}">
                  <a16:creationId xmlns:a16="http://schemas.microsoft.com/office/drawing/2014/main" id="{307A0972-9919-8AF8-D700-B23D675DC61C}"/>
                </a:ext>
              </a:extLst>
            </p:cNvPr>
            <p:cNvPicPr/>
            <p:nvPr/>
          </p:nvPicPr>
          <p:blipFill rotWithShape="1">
            <a:blip r:embed="rId3" cstate="print"/>
            <a:srcRect t="4950"/>
            <a:stretch/>
          </p:blipFill>
          <p:spPr>
            <a:xfrm>
              <a:off x="2025826" y="2775857"/>
              <a:ext cx="2487167" cy="3717018"/>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BD8A46C5-37CC-4FDF-22FC-8235FAB123A9}"/>
                </a:ext>
              </a:extLst>
            </p:cNvPr>
            <p:cNvSpPr txBox="1"/>
            <p:nvPr/>
          </p:nvSpPr>
          <p:spPr>
            <a:xfrm>
              <a:off x="2849067" y="6170093"/>
              <a:ext cx="840686" cy="30931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grpSp>
      <p:grpSp>
        <p:nvGrpSpPr>
          <p:cNvPr id="20" name="Group 19">
            <a:extLst>
              <a:ext uri="{FF2B5EF4-FFF2-40B4-BE49-F238E27FC236}">
                <a16:creationId xmlns:a16="http://schemas.microsoft.com/office/drawing/2014/main" id="{068ADFE7-A3C2-CAA3-5B76-986BD4216067}"/>
              </a:ext>
            </a:extLst>
          </p:cNvPr>
          <p:cNvGrpSpPr/>
          <p:nvPr/>
        </p:nvGrpSpPr>
        <p:grpSpPr>
          <a:xfrm>
            <a:off x="7116270" y="2785030"/>
            <a:ext cx="2969543" cy="3698514"/>
            <a:chOff x="7814603" y="1502554"/>
            <a:chExt cx="3595687" cy="4478368"/>
          </a:xfrm>
        </p:grpSpPr>
        <p:pic>
          <p:nvPicPr>
            <p:cNvPr id="18" name="object 4">
              <a:extLst>
                <a:ext uri="{FF2B5EF4-FFF2-40B4-BE49-F238E27FC236}">
                  <a16:creationId xmlns:a16="http://schemas.microsoft.com/office/drawing/2014/main" id="{DABE4E7A-88DF-2365-A272-EAC466108532}"/>
                </a:ext>
              </a:extLst>
            </p:cNvPr>
            <p:cNvPicPr>
              <a:picLocks/>
            </p:cNvPicPr>
            <p:nvPr/>
          </p:nvPicPr>
          <p:blipFill>
            <a:blip r:embed="rId4" cstate="print"/>
            <a:stretch>
              <a:fillRect/>
            </a:stretch>
          </p:blipFill>
          <p:spPr>
            <a:xfrm>
              <a:off x="7814603" y="1502554"/>
              <a:ext cx="3595687" cy="4478368"/>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7738163C-81AB-5C60-F1B0-A049DC90BB90}"/>
                </a:ext>
              </a:extLst>
            </p:cNvPr>
            <p:cNvSpPr txBox="1"/>
            <p:nvPr/>
          </p:nvSpPr>
          <p:spPr>
            <a:xfrm>
              <a:off x="9104679" y="5598399"/>
              <a:ext cx="1015534" cy="372674"/>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grpSp>
    </p:spTree>
    <p:extLst>
      <p:ext uri="{BB962C8B-B14F-4D97-AF65-F5344CB8AC3E}">
        <p14:creationId xmlns:p14="http://schemas.microsoft.com/office/powerpoint/2010/main" val="1898989135"/>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3E0D-4F3A-9C1D-E507-79C75F8E4A48}"/>
              </a:ext>
            </a:extLst>
          </p:cNvPr>
          <p:cNvSpPr>
            <a:spLocks noGrp="1"/>
          </p:cNvSpPr>
          <p:nvPr>
            <p:ph type="title"/>
          </p:nvPr>
        </p:nvSpPr>
        <p:spPr/>
        <p:txBody>
          <a:bodyPr/>
          <a:lstStyle/>
          <a:p>
            <a:r>
              <a:rPr lang="en-US" dirty="0"/>
              <a:t>Bone Tumors</a:t>
            </a:r>
          </a:p>
        </p:txBody>
      </p:sp>
      <p:sp>
        <p:nvSpPr>
          <p:cNvPr id="3" name="Text Placeholder 2">
            <a:extLst>
              <a:ext uri="{FF2B5EF4-FFF2-40B4-BE49-F238E27FC236}">
                <a16:creationId xmlns:a16="http://schemas.microsoft.com/office/drawing/2014/main" id="{A666D07F-8994-704F-9351-038EFBF3073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28934734"/>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C56C5-4AE6-FAB8-A56B-20524E899BCA}"/>
              </a:ext>
            </a:extLst>
          </p:cNvPr>
          <p:cNvSpPr>
            <a:spLocks noGrp="1"/>
          </p:cNvSpPr>
          <p:nvPr>
            <p:ph type="title"/>
          </p:nvPr>
        </p:nvSpPr>
        <p:spPr/>
        <p:txBody>
          <a:bodyPr/>
          <a:lstStyle/>
          <a:p>
            <a:r>
              <a:rPr lang="en-US" sz="4400" dirty="0"/>
              <a:t>Introduction to Bone Tumors</a:t>
            </a:r>
            <a:endParaRPr lang="en-US" dirty="0"/>
          </a:p>
        </p:txBody>
      </p:sp>
      <p:sp>
        <p:nvSpPr>
          <p:cNvPr id="3" name="Content Placeholder 2">
            <a:extLst>
              <a:ext uri="{FF2B5EF4-FFF2-40B4-BE49-F238E27FC236}">
                <a16:creationId xmlns:a16="http://schemas.microsoft.com/office/drawing/2014/main" id="{CC9D511D-5E30-8DA8-18DD-2AB90B9BF1C6}"/>
              </a:ext>
            </a:extLst>
          </p:cNvPr>
          <p:cNvSpPr>
            <a:spLocks noGrp="1"/>
          </p:cNvSpPr>
          <p:nvPr>
            <p:ph idx="1"/>
          </p:nvPr>
        </p:nvSpPr>
        <p:spPr/>
        <p:txBody>
          <a:bodyPr>
            <a:normAutofit lnSpcReduction="10000"/>
          </a:bodyPr>
          <a:lstStyle/>
          <a:p>
            <a:r>
              <a:rPr lang="en-US" sz="2800" b="1" dirty="0"/>
              <a:t>Diagnosis and Approach</a:t>
            </a:r>
          </a:p>
          <a:p>
            <a:pPr marL="914400" lvl="1" indent="-457200">
              <a:buFont typeface="+mj-lt"/>
              <a:buAutoNum type="arabicPeriod"/>
            </a:pPr>
            <a:r>
              <a:rPr lang="en-US" sz="2400" b="1" dirty="0"/>
              <a:t>Precise History and physical examination</a:t>
            </a:r>
          </a:p>
          <a:p>
            <a:pPr lvl="2"/>
            <a:r>
              <a:rPr lang="en-US" sz="2200" dirty="0"/>
              <a:t>Pain (most common symptom), Lumpy swelling, Local tenderness, Constitutional symptoms, Pathological fracture, Exclude conditions that can mimic tumors</a:t>
            </a:r>
          </a:p>
          <a:p>
            <a:pPr marL="914400" lvl="1" indent="-457200">
              <a:buFont typeface="+mj-lt"/>
              <a:buAutoNum type="arabicPeriod"/>
            </a:pPr>
            <a:r>
              <a:rPr lang="en-US" b="1" dirty="0"/>
              <a:t>Blood investigations</a:t>
            </a:r>
          </a:p>
          <a:p>
            <a:pPr lvl="2"/>
            <a:r>
              <a:rPr lang="en-US" sz="2200" dirty="0"/>
              <a:t>CBC, CRP, ESR, alkaline phosphate , LDH </a:t>
            </a:r>
          </a:p>
          <a:p>
            <a:pPr marL="914400" lvl="1" indent="-457200">
              <a:buFont typeface="+mj-lt"/>
              <a:buAutoNum type="arabicPeriod"/>
            </a:pPr>
            <a:r>
              <a:rPr lang="en-US" b="1" dirty="0"/>
              <a:t>Imaging</a:t>
            </a:r>
          </a:p>
          <a:p>
            <a:pPr lvl="2"/>
            <a:r>
              <a:rPr lang="en-US" sz="2400" b="1" dirty="0"/>
              <a:t>X-ray</a:t>
            </a:r>
            <a:r>
              <a:rPr lang="en-US" sz="2400" dirty="0"/>
              <a:t>: first imaging modality, Chest x-ray for metastasis</a:t>
            </a:r>
          </a:p>
          <a:p>
            <a:pPr lvl="2"/>
            <a:r>
              <a:rPr lang="en-US" sz="2400" b="1" dirty="0"/>
              <a:t>CT scan</a:t>
            </a:r>
          </a:p>
          <a:p>
            <a:pPr marL="1828800" lvl="3" indent="-457200">
              <a:buFont typeface="+mj-lt"/>
              <a:buAutoNum type="arabicPeriod"/>
            </a:pPr>
            <a:r>
              <a:rPr lang="en-US" sz="2200" dirty="0"/>
              <a:t>To rule out mets. (Chest, abdomen, pelvis)</a:t>
            </a:r>
          </a:p>
          <a:p>
            <a:pPr marL="1828800" lvl="3" indent="-457200">
              <a:buFont typeface="+mj-lt"/>
              <a:buAutoNum type="arabicPeriod"/>
            </a:pPr>
            <a:r>
              <a:rPr lang="en-US" sz="2200" dirty="0"/>
              <a:t>When cortical involvement is questionable</a:t>
            </a:r>
          </a:p>
          <a:p>
            <a:pPr marL="1828800" lvl="3" indent="-457200">
              <a:buFont typeface="+mj-lt"/>
              <a:buAutoNum type="arabicPeriod"/>
            </a:pPr>
            <a:r>
              <a:rPr lang="en-US" sz="2200" dirty="0"/>
              <a:t>Intraarticular tumors</a:t>
            </a:r>
          </a:p>
          <a:p>
            <a:pPr lvl="2"/>
            <a:r>
              <a:rPr lang="en-US" sz="2400" b="1" dirty="0"/>
              <a:t>MRI</a:t>
            </a:r>
            <a:r>
              <a:rPr lang="en-US" sz="2400" dirty="0"/>
              <a:t>: Surrounding soft tissue involvement, Mets. If CT is insignificant</a:t>
            </a:r>
          </a:p>
          <a:p>
            <a:pPr lvl="2"/>
            <a:r>
              <a:rPr lang="en-US" sz="2400" b="1" dirty="0"/>
              <a:t>Radionuclide scanning with 99mTc-HDP</a:t>
            </a:r>
            <a:r>
              <a:rPr lang="en-US" sz="2400" dirty="0"/>
              <a:t>: Sites of small tumors</a:t>
            </a:r>
          </a:p>
        </p:txBody>
      </p:sp>
    </p:spTree>
    <p:extLst>
      <p:ext uri="{BB962C8B-B14F-4D97-AF65-F5344CB8AC3E}">
        <p14:creationId xmlns:p14="http://schemas.microsoft.com/office/powerpoint/2010/main" val="3142804017"/>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8727D-C530-5235-5EDB-1C42B6E573B7}"/>
              </a:ext>
            </a:extLst>
          </p:cNvPr>
          <p:cNvSpPr>
            <a:spLocks noGrp="1"/>
          </p:cNvSpPr>
          <p:nvPr>
            <p:ph type="title"/>
          </p:nvPr>
        </p:nvSpPr>
        <p:spPr/>
        <p:txBody>
          <a:bodyPr/>
          <a:lstStyle/>
          <a:p>
            <a:r>
              <a:rPr lang="en-US" sz="4400" dirty="0"/>
              <a:t>Introduction to Bone Tumors</a:t>
            </a:r>
            <a:endParaRPr lang="en-US" dirty="0"/>
          </a:p>
        </p:txBody>
      </p:sp>
      <p:sp>
        <p:nvSpPr>
          <p:cNvPr id="3" name="Content Placeholder 2">
            <a:extLst>
              <a:ext uri="{FF2B5EF4-FFF2-40B4-BE49-F238E27FC236}">
                <a16:creationId xmlns:a16="http://schemas.microsoft.com/office/drawing/2014/main" id="{3F917700-1E3F-1BA1-689C-6A355B03130E}"/>
              </a:ext>
            </a:extLst>
          </p:cNvPr>
          <p:cNvSpPr>
            <a:spLocks noGrp="1"/>
          </p:cNvSpPr>
          <p:nvPr>
            <p:ph idx="1"/>
          </p:nvPr>
        </p:nvSpPr>
        <p:spPr>
          <a:xfrm>
            <a:off x="838199" y="1268082"/>
            <a:ext cx="6309049" cy="4871938"/>
          </a:xfrm>
        </p:spPr>
        <p:txBody>
          <a:bodyPr>
            <a:normAutofit lnSpcReduction="10000"/>
          </a:bodyPr>
          <a:lstStyle/>
          <a:p>
            <a:r>
              <a:rPr lang="en-US" sz="2800" b="1" dirty="0"/>
              <a:t>Diagnosis and Approach</a:t>
            </a:r>
          </a:p>
          <a:p>
            <a:pPr marL="914400" lvl="1" indent="-457200">
              <a:buFont typeface="+mj-lt"/>
              <a:buAutoNum type="arabicPeriod" startAt="4"/>
            </a:pPr>
            <a:r>
              <a:rPr lang="en-US" dirty="0"/>
              <a:t>Biopsy (Definitive diagnosis)</a:t>
            </a:r>
          </a:p>
          <a:p>
            <a:pPr marL="914400" lvl="1" indent="-457200">
              <a:buFont typeface="+mj-lt"/>
              <a:buAutoNum type="arabicPeriod" startAt="4"/>
            </a:pPr>
            <a:r>
              <a:rPr lang="en-US" dirty="0"/>
              <a:t>Treatment</a:t>
            </a:r>
          </a:p>
          <a:p>
            <a:pPr lvl="2"/>
            <a:r>
              <a:rPr lang="en-US" sz="2400" dirty="0"/>
              <a:t>Benign</a:t>
            </a:r>
          </a:p>
          <a:p>
            <a:pPr lvl="3"/>
            <a:r>
              <a:rPr lang="en-US" sz="2400" dirty="0"/>
              <a:t>Benign, symptomatic or enlarging tumors: Complete local excision</a:t>
            </a:r>
            <a:endParaRPr lang="en-US" sz="2200" dirty="0"/>
          </a:p>
          <a:p>
            <a:pPr lvl="2"/>
            <a:r>
              <a:rPr lang="en-US" sz="2400" dirty="0"/>
              <a:t>Malignant</a:t>
            </a:r>
          </a:p>
          <a:p>
            <a:pPr lvl="3"/>
            <a:r>
              <a:rPr lang="en-US" sz="2200" dirty="0"/>
              <a:t>Chemotherapy, Radiotherapy, Amputation versus limb salvage procedures</a:t>
            </a:r>
          </a:p>
          <a:p>
            <a:pPr lvl="3"/>
            <a:r>
              <a:rPr lang="en-US" sz="2400" dirty="0"/>
              <a:t>Prognosis: </a:t>
            </a:r>
            <a:r>
              <a:rPr lang="en-US" sz="2200" dirty="0"/>
              <a:t>Overall stage of disease, Presence of metastasis, Skip (</a:t>
            </a:r>
            <a:r>
              <a:rPr lang="en-US" sz="2200" dirty="0" err="1"/>
              <a:t>discontinous</a:t>
            </a:r>
            <a:r>
              <a:rPr lang="en-US" sz="2200" dirty="0"/>
              <a:t>) lesions within the same bone, Histologic grade, Tumor size.</a:t>
            </a:r>
          </a:p>
          <a:p>
            <a:endParaRPr lang="en-US" dirty="0"/>
          </a:p>
        </p:txBody>
      </p:sp>
      <p:pic>
        <p:nvPicPr>
          <p:cNvPr id="4" name="Content Placeholder 3">
            <a:extLst>
              <a:ext uri="{FF2B5EF4-FFF2-40B4-BE49-F238E27FC236}">
                <a16:creationId xmlns:a16="http://schemas.microsoft.com/office/drawing/2014/main" id="{3D66CC93-7D5A-E188-D87B-9CEA835BB2C8}"/>
              </a:ext>
            </a:extLst>
          </p:cNvPr>
          <p:cNvPicPr>
            <a:picLocks noChangeAspect="1"/>
          </p:cNvPicPr>
          <p:nvPr/>
        </p:nvPicPr>
        <p:blipFill>
          <a:blip r:embed="rId2"/>
          <a:stretch>
            <a:fillRect/>
          </a:stretch>
        </p:blipFill>
        <p:spPr>
          <a:xfrm>
            <a:off x="7277281" y="2136007"/>
            <a:ext cx="4207146" cy="2930692"/>
          </a:xfrm>
          <a:prstGeom prst="rect">
            <a:avLst/>
          </a:prstGeom>
        </p:spPr>
      </p:pic>
      <p:sp>
        <p:nvSpPr>
          <p:cNvPr id="5" name="TextBox 4">
            <a:extLst>
              <a:ext uri="{FF2B5EF4-FFF2-40B4-BE49-F238E27FC236}">
                <a16:creationId xmlns:a16="http://schemas.microsoft.com/office/drawing/2014/main" id="{5FD08C27-EFC7-6F97-F4B2-7D029D8F4151}"/>
              </a:ext>
            </a:extLst>
          </p:cNvPr>
          <p:cNvSpPr txBox="1"/>
          <p:nvPr/>
        </p:nvSpPr>
        <p:spPr>
          <a:xfrm>
            <a:off x="8021123" y="1268082"/>
            <a:ext cx="2719462" cy="523220"/>
          </a:xfrm>
          <a:prstGeom prst="rect">
            <a:avLst/>
          </a:prstGeom>
          <a:noFill/>
        </p:spPr>
        <p:txBody>
          <a:bodyPr wrap="none" rtlCol="0">
            <a:spAutoFit/>
          </a:bodyPr>
          <a:lstStyle/>
          <a:p>
            <a:r>
              <a:rPr lang="en-US" sz="2800" dirty="0" err="1">
                <a:solidFill>
                  <a:schemeClr val="tx2"/>
                </a:solidFill>
              </a:rPr>
              <a:t>Enneking</a:t>
            </a:r>
            <a:r>
              <a:rPr lang="en-US" sz="2800" dirty="0">
                <a:solidFill>
                  <a:schemeClr val="tx2"/>
                </a:solidFill>
              </a:rPr>
              <a:t> System </a:t>
            </a:r>
          </a:p>
        </p:txBody>
      </p:sp>
    </p:spTree>
    <p:extLst>
      <p:ext uri="{BB962C8B-B14F-4D97-AF65-F5344CB8AC3E}">
        <p14:creationId xmlns:p14="http://schemas.microsoft.com/office/powerpoint/2010/main" val="1692346754"/>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807FA-6953-D1AE-4FD3-FC45B10E9907}"/>
              </a:ext>
            </a:extLst>
          </p:cNvPr>
          <p:cNvSpPr>
            <a:spLocks noGrp="1"/>
          </p:cNvSpPr>
          <p:nvPr>
            <p:ph type="title"/>
          </p:nvPr>
        </p:nvSpPr>
        <p:spPr/>
        <p:txBody>
          <a:bodyPr/>
          <a:lstStyle/>
          <a:p>
            <a:r>
              <a:rPr lang="en-US" dirty="0"/>
              <a:t>Radiological findings</a:t>
            </a:r>
          </a:p>
        </p:txBody>
      </p:sp>
      <p:sp>
        <p:nvSpPr>
          <p:cNvPr id="3" name="Content Placeholder 2">
            <a:extLst>
              <a:ext uri="{FF2B5EF4-FFF2-40B4-BE49-F238E27FC236}">
                <a16:creationId xmlns:a16="http://schemas.microsoft.com/office/drawing/2014/main" id="{10D70113-18B6-C1DE-195E-D40C84BEF3ED}"/>
              </a:ext>
            </a:extLst>
          </p:cNvPr>
          <p:cNvSpPr>
            <a:spLocks noGrp="1"/>
          </p:cNvSpPr>
          <p:nvPr>
            <p:ph idx="1"/>
          </p:nvPr>
        </p:nvSpPr>
        <p:spPr>
          <a:xfrm>
            <a:off x="838199" y="1268082"/>
            <a:ext cx="8408437" cy="4871938"/>
          </a:xfrm>
        </p:spPr>
        <p:txBody>
          <a:bodyPr/>
          <a:lstStyle/>
          <a:p>
            <a:r>
              <a:rPr lang="en-US" b="1" dirty="0"/>
              <a:t>Radiological findings that indicate benign bone tumor</a:t>
            </a:r>
          </a:p>
          <a:p>
            <a:pPr lvl="1"/>
            <a:r>
              <a:rPr lang="en-US" sz="2400" dirty="0"/>
              <a:t>Well defined localized, with sclerotic margins</a:t>
            </a:r>
          </a:p>
          <a:p>
            <a:pPr lvl="1"/>
            <a:r>
              <a:rPr lang="en-US" sz="2400" dirty="0"/>
              <a:t>No cortical disruption (Cortical thinning)</a:t>
            </a:r>
          </a:p>
          <a:p>
            <a:pPr lvl="1"/>
            <a:r>
              <a:rPr lang="en-US" dirty="0"/>
              <a:t>No </a:t>
            </a:r>
            <a:r>
              <a:rPr lang="en-US" sz="2400" dirty="0"/>
              <a:t>periosteal reaction</a:t>
            </a:r>
          </a:p>
          <a:p>
            <a:pPr lvl="1"/>
            <a:r>
              <a:rPr lang="en-US" dirty="0">
                <a:solidFill>
                  <a:srgbClr val="0070C0"/>
                </a:solidFill>
              </a:rPr>
              <a:t>Bone deformity is a sign of benign lesions (long-term, slow process)</a:t>
            </a:r>
          </a:p>
        </p:txBody>
      </p:sp>
      <p:pic>
        <p:nvPicPr>
          <p:cNvPr id="4" name="Picture 3">
            <a:extLst>
              <a:ext uri="{FF2B5EF4-FFF2-40B4-BE49-F238E27FC236}">
                <a16:creationId xmlns:a16="http://schemas.microsoft.com/office/drawing/2014/main" id="{49C44DB8-6FA3-33F5-D676-E9E32FE86E6E}"/>
              </a:ext>
            </a:extLst>
          </p:cNvPr>
          <p:cNvPicPr>
            <a:picLocks noChangeAspect="1"/>
          </p:cNvPicPr>
          <p:nvPr/>
        </p:nvPicPr>
        <p:blipFill>
          <a:blip r:embed="rId2"/>
          <a:stretch>
            <a:fillRect/>
          </a:stretch>
        </p:blipFill>
        <p:spPr>
          <a:xfrm>
            <a:off x="9295976" y="1263220"/>
            <a:ext cx="2057824" cy="3831294"/>
          </a:xfrm>
          <a:prstGeom prst="rect">
            <a:avLst/>
          </a:prstGeom>
          <a:ln>
            <a:noFill/>
          </a:ln>
          <a:effectLst>
            <a:outerShdw blurRad="292100" dist="139700" dir="2700000" algn="tl" rotWithShape="0">
              <a:srgbClr val="333333">
                <a:alpha val="65000"/>
              </a:srgbClr>
            </a:outerShdw>
          </a:effectLst>
        </p:spPr>
      </p:pic>
      <p:pic>
        <p:nvPicPr>
          <p:cNvPr id="5" name="Content Placeholder 3">
            <a:extLst>
              <a:ext uri="{FF2B5EF4-FFF2-40B4-BE49-F238E27FC236}">
                <a16:creationId xmlns:a16="http://schemas.microsoft.com/office/drawing/2014/main" id="{D88A6A92-7D69-72EC-6171-889B0A77C134}"/>
              </a:ext>
            </a:extLst>
          </p:cNvPr>
          <p:cNvPicPr>
            <a:picLocks noChangeAspect="1"/>
          </p:cNvPicPr>
          <p:nvPr/>
        </p:nvPicPr>
        <p:blipFill rotWithShape="1">
          <a:blip r:embed="rId3"/>
          <a:srcRect l="7609" t="4218" r="11595" b="7076"/>
          <a:stretch/>
        </p:blipFill>
        <p:spPr>
          <a:xfrm rot="5400000">
            <a:off x="4921554" y="2621999"/>
            <a:ext cx="2348892" cy="44911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8176703"/>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0AE31-9D0F-77D0-AFF5-028DC804A94E}"/>
              </a:ext>
            </a:extLst>
          </p:cNvPr>
          <p:cNvSpPr>
            <a:spLocks noGrp="1"/>
          </p:cNvSpPr>
          <p:nvPr>
            <p:ph type="title"/>
          </p:nvPr>
        </p:nvSpPr>
        <p:spPr/>
        <p:txBody>
          <a:bodyPr>
            <a:normAutofit/>
          </a:bodyPr>
          <a:lstStyle/>
          <a:p>
            <a:r>
              <a:rPr lang="en-US" sz="4400" dirty="0"/>
              <a:t>Periosteal reaction of malignant tumors</a:t>
            </a:r>
            <a:endParaRPr lang="en-US" dirty="0"/>
          </a:p>
        </p:txBody>
      </p:sp>
      <p:grpSp>
        <p:nvGrpSpPr>
          <p:cNvPr id="4" name="Group 3">
            <a:extLst>
              <a:ext uri="{FF2B5EF4-FFF2-40B4-BE49-F238E27FC236}">
                <a16:creationId xmlns:a16="http://schemas.microsoft.com/office/drawing/2014/main" id="{F40823C7-7D25-5F76-DFFA-49A8502C6EA5}"/>
              </a:ext>
            </a:extLst>
          </p:cNvPr>
          <p:cNvGrpSpPr/>
          <p:nvPr/>
        </p:nvGrpSpPr>
        <p:grpSpPr>
          <a:xfrm>
            <a:off x="838197" y="1174217"/>
            <a:ext cx="10515601" cy="5253341"/>
            <a:chOff x="-786883" y="746294"/>
            <a:chExt cx="11000793" cy="5495731"/>
          </a:xfrm>
        </p:grpSpPr>
        <p:pic>
          <p:nvPicPr>
            <p:cNvPr id="2050" name="Picture 2">
              <a:extLst>
                <a:ext uri="{FF2B5EF4-FFF2-40B4-BE49-F238E27FC236}">
                  <a16:creationId xmlns:a16="http://schemas.microsoft.com/office/drawing/2014/main" id="{87AF2C89-F85D-22E8-D3D8-0857C99BC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883" y="746294"/>
              <a:ext cx="274320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F1E9990-4A66-98AA-5511-E22B52D59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648" y="3498825"/>
              <a:ext cx="274320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15F663B-9033-273B-3B80-16C570E6B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1292" y="3498825"/>
              <a:ext cx="274320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FBB6B51B-3264-47D0-8393-8BFC7EA273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8179" y="746294"/>
              <a:ext cx="274320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14B974AF-15B9-F53D-697B-185865C771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0710" y="3498825"/>
              <a:ext cx="274320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F53066E2-0A9E-6DB7-FC5A-C29CD16BF3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5648" y="746294"/>
              <a:ext cx="274320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FD77FA12-9E97-9DA6-441E-A52C55A54D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883" y="3498825"/>
              <a:ext cx="274320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66DF9750-80A0-A4B6-E948-086A7F8530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0710" y="746294"/>
              <a:ext cx="274320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15763097"/>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FC7D-9CFF-74C0-94FC-17B2C57511C2}"/>
              </a:ext>
            </a:extLst>
          </p:cNvPr>
          <p:cNvSpPr>
            <a:spLocks noGrp="1"/>
          </p:cNvSpPr>
          <p:nvPr>
            <p:ph type="title"/>
          </p:nvPr>
        </p:nvSpPr>
        <p:spPr/>
        <p:txBody>
          <a:bodyPr>
            <a:noAutofit/>
          </a:bodyPr>
          <a:lstStyle/>
          <a:p>
            <a:r>
              <a:rPr lang="en-US" sz="3500" dirty="0"/>
              <a:t>All of the following are feature of bone malignancy except</a:t>
            </a:r>
          </a:p>
        </p:txBody>
      </p:sp>
      <p:sp>
        <p:nvSpPr>
          <p:cNvPr id="3" name="Content Placeholder 2">
            <a:extLst>
              <a:ext uri="{FF2B5EF4-FFF2-40B4-BE49-F238E27FC236}">
                <a16:creationId xmlns:a16="http://schemas.microsoft.com/office/drawing/2014/main" id="{CF8619CA-EB82-BA2B-AEB6-C4513ABB8BC1}"/>
              </a:ext>
            </a:extLst>
          </p:cNvPr>
          <p:cNvSpPr>
            <a:spLocks noGrp="1"/>
          </p:cNvSpPr>
          <p:nvPr>
            <p:ph idx="1"/>
          </p:nvPr>
        </p:nvSpPr>
        <p:spPr/>
        <p:txBody>
          <a:bodyPr>
            <a:normAutofit/>
          </a:bodyPr>
          <a:lstStyle/>
          <a:p>
            <a:pPr marL="514350" indent="-514350">
              <a:buFont typeface="+mj-lt"/>
              <a:buAutoNum type="alphaLcPeriod"/>
            </a:pPr>
            <a:r>
              <a:rPr lang="en-US" sz="3200" dirty="0">
                <a:solidFill>
                  <a:srgbClr val="FF0000"/>
                </a:solidFill>
              </a:rPr>
              <a:t>Thinning of the cortex</a:t>
            </a:r>
          </a:p>
          <a:p>
            <a:pPr marL="514350" indent="-514350">
              <a:buFont typeface="+mj-lt"/>
              <a:buAutoNum type="alphaLcPeriod"/>
            </a:pPr>
            <a:r>
              <a:rPr lang="en-US" sz="3200" dirty="0">
                <a:solidFill>
                  <a:srgbClr val="002060"/>
                </a:solidFill>
              </a:rPr>
              <a:t>Codman’s triangle</a:t>
            </a:r>
          </a:p>
          <a:p>
            <a:pPr marL="514350" indent="-514350">
              <a:buFont typeface="+mj-lt"/>
              <a:buAutoNum type="alphaLcPeriod"/>
            </a:pPr>
            <a:r>
              <a:rPr lang="en-US" sz="3200" dirty="0">
                <a:solidFill>
                  <a:srgbClr val="002060"/>
                </a:solidFill>
              </a:rPr>
              <a:t>Sunburst appearance</a:t>
            </a:r>
          </a:p>
          <a:p>
            <a:pPr marL="514350" indent="-514350">
              <a:buFont typeface="+mj-lt"/>
              <a:buAutoNum type="alphaLcPeriod"/>
            </a:pPr>
            <a:r>
              <a:rPr lang="en-US" sz="3200" dirty="0">
                <a:solidFill>
                  <a:srgbClr val="002060"/>
                </a:solidFill>
              </a:rPr>
              <a:t>Cortical destruction</a:t>
            </a:r>
          </a:p>
          <a:p>
            <a:pPr marL="514350" indent="-514350">
              <a:buFont typeface="+mj-lt"/>
              <a:buAutoNum type="alphaLcPeriod"/>
            </a:pPr>
            <a:r>
              <a:rPr lang="en-US" sz="3200" dirty="0">
                <a:solidFill>
                  <a:srgbClr val="002060"/>
                </a:solidFill>
              </a:rPr>
              <a:t>Periosteal reaction</a:t>
            </a:r>
          </a:p>
        </p:txBody>
      </p:sp>
      <p:sp>
        <p:nvSpPr>
          <p:cNvPr id="4" name="TextBox 3">
            <a:extLst>
              <a:ext uri="{FF2B5EF4-FFF2-40B4-BE49-F238E27FC236}">
                <a16:creationId xmlns:a16="http://schemas.microsoft.com/office/drawing/2014/main" id="{E4CCD3CB-626B-8E2A-4150-DE530215B8F0}"/>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5" name="TextBox 4">
            <a:extLst>
              <a:ext uri="{FF2B5EF4-FFF2-40B4-BE49-F238E27FC236}">
                <a16:creationId xmlns:a16="http://schemas.microsoft.com/office/drawing/2014/main" id="{FB2AF964-B6B2-1BF8-BC5D-DC4B47BBF625}"/>
              </a:ext>
            </a:extLst>
          </p:cNvPr>
          <p:cNvSpPr txBox="1"/>
          <p:nvPr/>
        </p:nvSpPr>
        <p:spPr>
          <a:xfrm>
            <a:off x="9534712" y="2897"/>
            <a:ext cx="1582484" cy="369332"/>
          </a:xfrm>
          <a:prstGeom prst="rect">
            <a:avLst/>
          </a:prstGeom>
          <a:noFill/>
          <a:ln>
            <a:solidFill>
              <a:srgbClr val="002060"/>
            </a:solidFill>
          </a:ln>
        </p:spPr>
        <p:txBody>
          <a:bodyPr wrap="none" rtlCol="0">
            <a:spAutoFit/>
          </a:bodyPr>
          <a:lstStyle/>
          <a:p>
            <a:r>
              <a:rPr lang="ar-JO" b="1" dirty="0">
                <a:solidFill>
                  <a:srgbClr val="002060"/>
                </a:solidFill>
              </a:rPr>
              <a:t>الخيارات من عندي</a:t>
            </a:r>
            <a:endParaRPr lang="en-US" b="1" dirty="0">
              <a:solidFill>
                <a:srgbClr val="002060"/>
              </a:solidFill>
            </a:endParaRPr>
          </a:p>
        </p:txBody>
      </p:sp>
    </p:spTree>
    <p:extLst>
      <p:ext uri="{BB962C8B-B14F-4D97-AF65-F5344CB8AC3E}">
        <p14:creationId xmlns:p14="http://schemas.microsoft.com/office/powerpoint/2010/main" val="834027440"/>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0BD9B-0C86-35A6-54ED-3A5C9691F17F}"/>
              </a:ext>
            </a:extLst>
          </p:cNvPr>
          <p:cNvSpPr>
            <a:spLocks noGrp="1"/>
          </p:cNvSpPr>
          <p:nvPr>
            <p:ph type="title"/>
          </p:nvPr>
        </p:nvSpPr>
        <p:spPr/>
        <p:txBody>
          <a:bodyPr/>
          <a:lstStyle/>
          <a:p>
            <a:r>
              <a:rPr lang="en-US" dirty="0"/>
              <a:t>Bone tumors</a:t>
            </a:r>
          </a:p>
        </p:txBody>
      </p:sp>
      <p:sp>
        <p:nvSpPr>
          <p:cNvPr id="4" name="Content Placeholder 3">
            <a:extLst>
              <a:ext uri="{FF2B5EF4-FFF2-40B4-BE49-F238E27FC236}">
                <a16:creationId xmlns:a16="http://schemas.microsoft.com/office/drawing/2014/main" id="{78DC7320-A1A3-C88C-399C-56CB7E1B75DB}"/>
              </a:ext>
            </a:extLst>
          </p:cNvPr>
          <p:cNvSpPr>
            <a:spLocks noGrp="1"/>
          </p:cNvSpPr>
          <p:nvPr>
            <p:ph sz="half" idx="1"/>
          </p:nvPr>
        </p:nvSpPr>
        <p:spPr/>
        <p:txBody>
          <a:bodyPr>
            <a:normAutofit fontScale="92500" lnSpcReduction="10000"/>
          </a:bodyPr>
          <a:lstStyle/>
          <a:p>
            <a:pPr marL="0" indent="0" algn="ctr">
              <a:buNone/>
            </a:pPr>
            <a:r>
              <a:rPr lang="en-US" sz="3500" b="1" dirty="0"/>
              <a:t>Benign</a:t>
            </a:r>
            <a:endParaRPr lang="en-US" b="1" dirty="0"/>
          </a:p>
          <a:p>
            <a:pPr>
              <a:buFont typeface="Courier New" panose="02070309020205020404" pitchFamily="49" charset="0"/>
              <a:buChar char="o"/>
            </a:pPr>
            <a:r>
              <a:rPr lang="en-US" sz="2600" dirty="0"/>
              <a:t>Non-ossifying fibroma (fibrous cortical defect)</a:t>
            </a:r>
          </a:p>
          <a:p>
            <a:pPr>
              <a:buFont typeface="Courier New" panose="02070309020205020404" pitchFamily="49" charset="0"/>
              <a:buChar char="o"/>
            </a:pPr>
            <a:r>
              <a:rPr lang="en-US" sz="2600" dirty="0"/>
              <a:t>Fibrous dysplasia</a:t>
            </a:r>
          </a:p>
          <a:p>
            <a:pPr>
              <a:buFont typeface="Courier New" panose="02070309020205020404" pitchFamily="49" charset="0"/>
              <a:buChar char="o"/>
            </a:pPr>
            <a:r>
              <a:rPr lang="en-US" sz="2600" dirty="0"/>
              <a:t>Osteoid osteoma</a:t>
            </a:r>
          </a:p>
          <a:p>
            <a:pPr>
              <a:buFont typeface="Courier New" panose="02070309020205020404" pitchFamily="49" charset="0"/>
              <a:buChar char="o"/>
            </a:pPr>
            <a:r>
              <a:rPr lang="en-US" sz="2600" dirty="0"/>
              <a:t>Chondroma (enchondroma)</a:t>
            </a:r>
          </a:p>
          <a:p>
            <a:pPr>
              <a:buFont typeface="Courier New" panose="02070309020205020404" pitchFamily="49" charset="0"/>
              <a:buChar char="o"/>
            </a:pPr>
            <a:r>
              <a:rPr lang="en-US" sz="2600" dirty="0"/>
              <a:t>Osteochondroma (cartilage capped exostosis)</a:t>
            </a:r>
          </a:p>
          <a:p>
            <a:pPr>
              <a:buFont typeface="Courier New" panose="02070309020205020404" pitchFamily="49" charset="0"/>
              <a:buChar char="o"/>
            </a:pPr>
            <a:r>
              <a:rPr lang="en-US" sz="2600" dirty="0"/>
              <a:t>Chondroblastoma</a:t>
            </a:r>
          </a:p>
          <a:p>
            <a:pPr>
              <a:buFont typeface="Courier New" panose="02070309020205020404" pitchFamily="49" charset="0"/>
              <a:buChar char="o"/>
            </a:pPr>
            <a:r>
              <a:rPr lang="en-US" sz="2600" dirty="0"/>
              <a:t>Simple bone cyst</a:t>
            </a:r>
          </a:p>
          <a:p>
            <a:pPr>
              <a:buFont typeface="Courier New" panose="02070309020205020404" pitchFamily="49" charset="0"/>
              <a:buChar char="o"/>
            </a:pPr>
            <a:r>
              <a:rPr lang="en-US" sz="2600" dirty="0"/>
              <a:t>Aneurysmal bone cyst</a:t>
            </a:r>
          </a:p>
          <a:p>
            <a:pPr>
              <a:buFont typeface="Courier New" panose="02070309020205020404" pitchFamily="49" charset="0"/>
              <a:buChar char="o"/>
            </a:pPr>
            <a:r>
              <a:rPr lang="en-US" sz="2600" dirty="0"/>
              <a:t>Giant-cell tumor</a:t>
            </a:r>
          </a:p>
        </p:txBody>
      </p:sp>
      <p:sp>
        <p:nvSpPr>
          <p:cNvPr id="5" name="Content Placeholder 4">
            <a:extLst>
              <a:ext uri="{FF2B5EF4-FFF2-40B4-BE49-F238E27FC236}">
                <a16:creationId xmlns:a16="http://schemas.microsoft.com/office/drawing/2014/main" id="{FD544792-CFD9-A2A3-51C7-AFB9AEC5D9FA}"/>
              </a:ext>
            </a:extLst>
          </p:cNvPr>
          <p:cNvSpPr>
            <a:spLocks noGrp="1"/>
          </p:cNvSpPr>
          <p:nvPr>
            <p:ph sz="half" idx="2"/>
          </p:nvPr>
        </p:nvSpPr>
        <p:spPr/>
        <p:txBody>
          <a:bodyPr>
            <a:normAutofit fontScale="92500" lnSpcReduction="10000"/>
          </a:bodyPr>
          <a:lstStyle/>
          <a:p>
            <a:pPr marL="0" indent="0" algn="ctr">
              <a:buNone/>
            </a:pPr>
            <a:r>
              <a:rPr lang="en-US" sz="3500" b="1" dirty="0"/>
              <a:t>Malignant</a:t>
            </a:r>
          </a:p>
          <a:p>
            <a:r>
              <a:rPr lang="en-US" altLang="en-US" sz="2800" b="1" dirty="0">
                <a:cs typeface="Times New Roman" pitchFamily="18" charset="0"/>
              </a:rPr>
              <a:t>Primary Osseous</a:t>
            </a:r>
          </a:p>
          <a:p>
            <a:pPr lvl="1"/>
            <a:r>
              <a:rPr lang="en-US" altLang="en-US" sz="2600" dirty="0">
                <a:cs typeface="Times New Roman" pitchFamily="18" charset="0"/>
              </a:rPr>
              <a:t>Osteosarcoma</a:t>
            </a:r>
          </a:p>
          <a:p>
            <a:pPr lvl="1"/>
            <a:r>
              <a:rPr lang="en-US" altLang="en-US" sz="2600" dirty="0">
                <a:cs typeface="Times New Roman" pitchFamily="18" charset="0"/>
              </a:rPr>
              <a:t>Chondrosarcoma</a:t>
            </a:r>
          </a:p>
          <a:p>
            <a:r>
              <a:rPr lang="en-US" altLang="en-US" sz="2800" b="1" dirty="0">
                <a:cs typeface="Times New Roman" pitchFamily="18" charset="0"/>
              </a:rPr>
              <a:t>Primary Non-osseous</a:t>
            </a:r>
            <a:endParaRPr lang="en-US" altLang="en-US" sz="2800" dirty="0">
              <a:cs typeface="Times New Roman" pitchFamily="18" charset="0"/>
            </a:endParaRPr>
          </a:p>
          <a:p>
            <a:pPr lvl="1"/>
            <a:r>
              <a:rPr lang="en-US" altLang="en-US" sz="2600" dirty="0">
                <a:cs typeface="Times New Roman" pitchFamily="18" charset="0"/>
              </a:rPr>
              <a:t>Ewing’s sarcoma</a:t>
            </a:r>
          </a:p>
          <a:p>
            <a:pPr lvl="1"/>
            <a:r>
              <a:rPr lang="en-US" altLang="en-US" sz="2600" dirty="0">
                <a:cs typeface="Times New Roman" pitchFamily="18" charset="0"/>
              </a:rPr>
              <a:t>Multiple Myeloma / Plasmacytoma</a:t>
            </a:r>
          </a:p>
          <a:p>
            <a:pPr lvl="1"/>
            <a:r>
              <a:rPr lang="en-US" altLang="en-US" sz="2600" dirty="0">
                <a:cs typeface="Times New Roman" pitchFamily="18" charset="0"/>
              </a:rPr>
              <a:t>Non-Hodgkin’s Lymphoma</a:t>
            </a:r>
            <a:endParaRPr lang="en-GB" altLang="en-US" sz="2600" dirty="0">
              <a:cs typeface="Times New Roman" pitchFamily="18" charset="0"/>
            </a:endParaRPr>
          </a:p>
          <a:p>
            <a:r>
              <a:rPr lang="en-GB" altLang="en-US" sz="2800" b="1" dirty="0">
                <a:cs typeface="Times New Roman" pitchFamily="18" charset="0"/>
              </a:rPr>
              <a:t>Metastatic bone disease</a:t>
            </a:r>
            <a:endParaRPr lang="en-US" altLang="en-US" sz="2800" b="1" dirty="0">
              <a:cs typeface="Times New Roman" pitchFamily="18" charset="0"/>
            </a:endParaRPr>
          </a:p>
          <a:p>
            <a:endParaRPr lang="en-US" dirty="0"/>
          </a:p>
        </p:txBody>
      </p:sp>
    </p:spTree>
    <p:extLst>
      <p:ext uri="{BB962C8B-B14F-4D97-AF65-F5344CB8AC3E}">
        <p14:creationId xmlns:p14="http://schemas.microsoft.com/office/powerpoint/2010/main" val="3692349291"/>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BF4BA-A57D-512A-A957-D2C186F06EEC}"/>
              </a:ext>
            </a:extLst>
          </p:cNvPr>
          <p:cNvSpPr>
            <a:spLocks noGrp="1"/>
          </p:cNvSpPr>
          <p:nvPr>
            <p:ph type="title"/>
          </p:nvPr>
        </p:nvSpPr>
        <p:spPr/>
        <p:txBody>
          <a:bodyPr/>
          <a:lstStyle/>
          <a:p>
            <a:r>
              <a:rPr lang="en-US" dirty="0"/>
              <a:t>Non-ossifying fibroma (fibrous cortical defect)</a:t>
            </a:r>
          </a:p>
        </p:txBody>
      </p:sp>
      <p:sp>
        <p:nvSpPr>
          <p:cNvPr id="3" name="Content Placeholder 2">
            <a:extLst>
              <a:ext uri="{FF2B5EF4-FFF2-40B4-BE49-F238E27FC236}">
                <a16:creationId xmlns:a16="http://schemas.microsoft.com/office/drawing/2014/main" id="{2660E99B-E512-0B36-E0DE-E09C25736E76}"/>
              </a:ext>
            </a:extLst>
          </p:cNvPr>
          <p:cNvSpPr>
            <a:spLocks noGrp="1"/>
          </p:cNvSpPr>
          <p:nvPr>
            <p:ph idx="1"/>
          </p:nvPr>
        </p:nvSpPr>
        <p:spPr>
          <a:xfrm>
            <a:off x="838200" y="1268082"/>
            <a:ext cx="8221824" cy="4846320"/>
          </a:xfrm>
        </p:spPr>
        <p:txBody>
          <a:bodyPr>
            <a:normAutofit fontScale="92500" lnSpcReduction="10000"/>
          </a:bodyPr>
          <a:lstStyle/>
          <a:p>
            <a:r>
              <a:rPr lang="en-US" dirty="0"/>
              <a:t>The commonest benign lesion of bone.</a:t>
            </a:r>
          </a:p>
          <a:p>
            <a:r>
              <a:rPr lang="en-US" b="1" dirty="0"/>
              <a:t>Clinical features</a:t>
            </a:r>
            <a:r>
              <a:rPr lang="en-US" dirty="0"/>
              <a:t>: </a:t>
            </a:r>
            <a:r>
              <a:rPr lang="en-US" dirty="0">
                <a:solidFill>
                  <a:srgbClr val="FF0000"/>
                </a:solidFill>
              </a:rPr>
              <a:t>asymptomatic</a:t>
            </a:r>
            <a:r>
              <a:rPr lang="en-US" dirty="0"/>
              <a:t> and is almost always encountered as an </a:t>
            </a:r>
            <a:r>
              <a:rPr lang="en-US" dirty="0">
                <a:solidFill>
                  <a:srgbClr val="FF0000"/>
                </a:solidFill>
              </a:rPr>
              <a:t>incidental finding</a:t>
            </a:r>
            <a:r>
              <a:rPr lang="en-US" dirty="0"/>
              <a:t> on x-ray.</a:t>
            </a:r>
          </a:p>
          <a:p>
            <a:r>
              <a:rPr lang="en-US" b="1" dirty="0"/>
              <a:t>Usual sites </a:t>
            </a:r>
            <a:r>
              <a:rPr lang="en-US" dirty="0"/>
              <a:t>are </a:t>
            </a:r>
            <a:r>
              <a:rPr lang="en-US" dirty="0">
                <a:solidFill>
                  <a:srgbClr val="FF0000"/>
                </a:solidFill>
              </a:rPr>
              <a:t>metaphysis</a:t>
            </a:r>
            <a:r>
              <a:rPr lang="en-US" dirty="0"/>
              <a:t> of long bones.</a:t>
            </a:r>
          </a:p>
          <a:p>
            <a:r>
              <a:rPr lang="en-US" b="1" dirty="0"/>
              <a:t>X-rays</a:t>
            </a:r>
            <a:r>
              <a:rPr lang="en-US" dirty="0"/>
              <a:t>: The appearance is unmistakable. There is an oval radiolucent area in or adjacent to the cortex.</a:t>
            </a:r>
          </a:p>
          <a:p>
            <a:r>
              <a:rPr lang="en-US" b="1" dirty="0"/>
              <a:t>Predominant tissue</a:t>
            </a:r>
            <a:r>
              <a:rPr lang="en-US" dirty="0"/>
              <a:t>: Although it looks cystic on x-ray, it is a solid lesion consisting of  unremarkable </a:t>
            </a:r>
            <a:r>
              <a:rPr lang="en-US" dirty="0">
                <a:solidFill>
                  <a:srgbClr val="FF0000"/>
                </a:solidFill>
              </a:rPr>
              <a:t>fibrous tissue</a:t>
            </a:r>
            <a:r>
              <a:rPr lang="en-US" dirty="0"/>
              <a:t>.</a:t>
            </a:r>
          </a:p>
          <a:p>
            <a:r>
              <a:rPr lang="en-US" dirty="0"/>
              <a:t>As the bone grows it heals spontaneously, it may enlarge and cause pathological fracture.</a:t>
            </a:r>
          </a:p>
          <a:p>
            <a:r>
              <a:rPr lang="en-US" b="1" dirty="0"/>
              <a:t>Treatment</a:t>
            </a:r>
            <a:r>
              <a:rPr lang="en-US" dirty="0"/>
              <a:t>: except for a pathological fracture treatment is </a:t>
            </a:r>
            <a:r>
              <a:rPr lang="en-US" dirty="0">
                <a:solidFill>
                  <a:srgbClr val="FF0000"/>
                </a:solidFill>
              </a:rPr>
              <a:t>conservative and follow up</a:t>
            </a:r>
            <a:r>
              <a:rPr lang="en-US" dirty="0"/>
              <a:t>.</a:t>
            </a:r>
          </a:p>
        </p:txBody>
      </p:sp>
      <p:sp>
        <p:nvSpPr>
          <p:cNvPr id="6" name="TextBox 5">
            <a:extLst>
              <a:ext uri="{FF2B5EF4-FFF2-40B4-BE49-F238E27FC236}">
                <a16:creationId xmlns:a16="http://schemas.microsoft.com/office/drawing/2014/main" id="{63302B5C-849C-3ACC-C60F-07B5AF8F8B4D}"/>
              </a:ext>
            </a:extLst>
          </p:cNvPr>
          <p:cNvSpPr txBox="1"/>
          <p:nvPr/>
        </p:nvSpPr>
        <p:spPr>
          <a:xfrm>
            <a:off x="-3697" y="-4207"/>
            <a:ext cx="841897" cy="369332"/>
          </a:xfrm>
          <a:prstGeom prst="rect">
            <a:avLst/>
          </a:prstGeom>
          <a:noFill/>
          <a:ln>
            <a:solidFill>
              <a:srgbClr val="0070C0"/>
            </a:solidFill>
          </a:ln>
        </p:spPr>
        <p:txBody>
          <a:bodyPr wrap="none" rtlCol="0">
            <a:spAutoFit/>
          </a:bodyPr>
          <a:lstStyle/>
          <a:p>
            <a:r>
              <a:rPr lang="en-US" b="1" dirty="0">
                <a:solidFill>
                  <a:srgbClr val="0070C0"/>
                </a:solidFill>
              </a:rPr>
              <a:t>Benign</a:t>
            </a:r>
          </a:p>
        </p:txBody>
      </p:sp>
      <p:pic>
        <p:nvPicPr>
          <p:cNvPr id="7" name="Content Placeholder 3">
            <a:extLst>
              <a:ext uri="{FF2B5EF4-FFF2-40B4-BE49-F238E27FC236}">
                <a16:creationId xmlns:a16="http://schemas.microsoft.com/office/drawing/2014/main" id="{2588DD15-00D9-CED8-73F2-319D1BD14250}"/>
              </a:ext>
            </a:extLst>
          </p:cNvPr>
          <p:cNvPicPr>
            <a:picLocks noChangeAspect="1"/>
          </p:cNvPicPr>
          <p:nvPr/>
        </p:nvPicPr>
        <p:blipFill rotWithShape="1">
          <a:blip r:embed="rId2"/>
          <a:srcRect r="71584"/>
          <a:stretch/>
        </p:blipFill>
        <p:spPr>
          <a:xfrm>
            <a:off x="9207712" y="1268082"/>
            <a:ext cx="2146088" cy="48463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2273853"/>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B7EEB-3C8E-444C-9859-2A324741E975}"/>
              </a:ext>
            </a:extLst>
          </p:cNvPr>
          <p:cNvSpPr>
            <a:spLocks noGrp="1"/>
          </p:cNvSpPr>
          <p:nvPr>
            <p:ph type="title"/>
          </p:nvPr>
        </p:nvSpPr>
        <p:spPr/>
        <p:txBody>
          <a:bodyPr/>
          <a:lstStyle/>
          <a:p>
            <a:r>
              <a:rPr lang="en-US" dirty="0"/>
              <a:t>Fibrous dysplasia</a:t>
            </a:r>
          </a:p>
        </p:txBody>
      </p:sp>
      <p:sp>
        <p:nvSpPr>
          <p:cNvPr id="3" name="Content Placeholder 2">
            <a:extLst>
              <a:ext uri="{FF2B5EF4-FFF2-40B4-BE49-F238E27FC236}">
                <a16:creationId xmlns:a16="http://schemas.microsoft.com/office/drawing/2014/main" id="{453F5E77-D5C7-DDA5-4E0F-07AD1554B36E}"/>
              </a:ext>
            </a:extLst>
          </p:cNvPr>
          <p:cNvSpPr>
            <a:spLocks noGrp="1"/>
          </p:cNvSpPr>
          <p:nvPr>
            <p:ph idx="1"/>
          </p:nvPr>
        </p:nvSpPr>
        <p:spPr>
          <a:xfrm>
            <a:off x="838200" y="1268082"/>
            <a:ext cx="7773955" cy="4871938"/>
          </a:xfrm>
        </p:spPr>
        <p:txBody>
          <a:bodyPr>
            <a:normAutofit fontScale="92500" lnSpcReduction="10000"/>
          </a:bodyPr>
          <a:lstStyle/>
          <a:p>
            <a:r>
              <a:rPr lang="en-US" sz="2800" dirty="0"/>
              <a:t>Developmental disorder</a:t>
            </a:r>
            <a:endParaRPr lang="en-US" b="1" dirty="0"/>
          </a:p>
          <a:p>
            <a:r>
              <a:rPr lang="en-US" sz="2800" b="1" dirty="0"/>
              <a:t>Clinical features</a:t>
            </a:r>
            <a:r>
              <a:rPr lang="en-US" sz="2800" dirty="0"/>
              <a:t>: The weight-bearing bones may be bent, and one of the classic features is the ‘</a:t>
            </a:r>
            <a:r>
              <a:rPr lang="en-US" sz="2800" dirty="0">
                <a:solidFill>
                  <a:srgbClr val="FF0000"/>
                </a:solidFill>
              </a:rPr>
              <a:t>shepherd’s crook</a:t>
            </a:r>
            <a:r>
              <a:rPr lang="en-US" sz="2800" dirty="0"/>
              <a:t>’ deformity of the proximal femur</a:t>
            </a:r>
            <a:endParaRPr lang="en-US" b="1" dirty="0"/>
          </a:p>
          <a:p>
            <a:r>
              <a:rPr lang="en-US" b="1" dirty="0"/>
              <a:t>Site</a:t>
            </a:r>
            <a:r>
              <a:rPr lang="en-US" dirty="0"/>
              <a:t>: The condition may affect one bone (monostotic), one limb (</a:t>
            </a:r>
            <a:r>
              <a:rPr lang="en-US" dirty="0" err="1"/>
              <a:t>monomelic</a:t>
            </a:r>
            <a:r>
              <a:rPr lang="en-US" dirty="0"/>
              <a:t>) or many bones (polyostotic)</a:t>
            </a:r>
          </a:p>
          <a:p>
            <a:r>
              <a:rPr lang="en-US" sz="2800" b="1" dirty="0"/>
              <a:t>X-rays</a:t>
            </a:r>
            <a:r>
              <a:rPr lang="en-US" sz="2800" dirty="0"/>
              <a:t>: Cyst-like areas in the </a:t>
            </a:r>
            <a:r>
              <a:rPr lang="en-US" sz="2800" dirty="0">
                <a:solidFill>
                  <a:srgbClr val="FF0000"/>
                </a:solidFill>
              </a:rPr>
              <a:t>metaphysis</a:t>
            </a:r>
            <a:r>
              <a:rPr lang="en-US" sz="2800" dirty="0"/>
              <a:t> or </a:t>
            </a:r>
            <a:r>
              <a:rPr lang="en-US" sz="2800" dirty="0">
                <a:solidFill>
                  <a:srgbClr val="FF0000"/>
                </a:solidFill>
              </a:rPr>
              <a:t>shaft</a:t>
            </a:r>
            <a:r>
              <a:rPr lang="en-US" sz="2800" dirty="0"/>
              <a:t> have a hazy (so-called ground-glass) </a:t>
            </a:r>
          </a:p>
          <a:p>
            <a:r>
              <a:rPr lang="en-US" b="1" dirty="0"/>
              <a:t>Predominant tissue</a:t>
            </a:r>
            <a:r>
              <a:rPr lang="en-US" dirty="0"/>
              <a:t>: </a:t>
            </a:r>
            <a:r>
              <a:rPr lang="en-US" sz="2800" dirty="0"/>
              <a:t>Areas of trabecular bone are replaced by </a:t>
            </a:r>
            <a:r>
              <a:rPr lang="en-US" sz="2800" dirty="0">
                <a:solidFill>
                  <a:srgbClr val="FF0000"/>
                </a:solidFill>
              </a:rPr>
              <a:t>fibrous tissue, osteoid and woven bone</a:t>
            </a:r>
            <a:r>
              <a:rPr lang="en-US" sz="2800" dirty="0"/>
              <a:t>.</a:t>
            </a:r>
          </a:p>
          <a:p>
            <a:r>
              <a:rPr lang="en-US" sz="2800" b="1" dirty="0"/>
              <a:t>Pathology</a:t>
            </a:r>
            <a:r>
              <a:rPr lang="en-US" sz="2800" dirty="0"/>
              <a:t>: The histological picture is of cellular fibrous tissue with patches of woven bone and scattered giant cells.</a:t>
            </a:r>
          </a:p>
          <a:p>
            <a:endParaRPr lang="en-US" dirty="0"/>
          </a:p>
        </p:txBody>
      </p:sp>
      <p:sp>
        <p:nvSpPr>
          <p:cNvPr id="4" name="TextBox 3">
            <a:extLst>
              <a:ext uri="{FF2B5EF4-FFF2-40B4-BE49-F238E27FC236}">
                <a16:creationId xmlns:a16="http://schemas.microsoft.com/office/drawing/2014/main" id="{66690E0B-05FC-9A5F-015F-5FA4ACFD7A97}"/>
              </a:ext>
            </a:extLst>
          </p:cNvPr>
          <p:cNvSpPr txBox="1"/>
          <p:nvPr/>
        </p:nvSpPr>
        <p:spPr>
          <a:xfrm>
            <a:off x="-3697" y="-4207"/>
            <a:ext cx="841897" cy="369332"/>
          </a:xfrm>
          <a:prstGeom prst="rect">
            <a:avLst/>
          </a:prstGeom>
          <a:noFill/>
          <a:ln>
            <a:solidFill>
              <a:srgbClr val="0070C0"/>
            </a:solidFill>
          </a:ln>
        </p:spPr>
        <p:txBody>
          <a:bodyPr wrap="none" rtlCol="0">
            <a:spAutoFit/>
          </a:bodyPr>
          <a:lstStyle/>
          <a:p>
            <a:r>
              <a:rPr lang="en-US" b="1" dirty="0">
                <a:solidFill>
                  <a:srgbClr val="0070C0"/>
                </a:solidFill>
              </a:rPr>
              <a:t>Benign</a:t>
            </a:r>
          </a:p>
        </p:txBody>
      </p:sp>
      <p:pic>
        <p:nvPicPr>
          <p:cNvPr id="5" name="Content Placeholder 3">
            <a:extLst>
              <a:ext uri="{FF2B5EF4-FFF2-40B4-BE49-F238E27FC236}">
                <a16:creationId xmlns:a16="http://schemas.microsoft.com/office/drawing/2014/main" id="{5C9F0DD6-7A85-95D9-D095-40A79BD518C1}"/>
              </a:ext>
            </a:extLst>
          </p:cNvPr>
          <p:cNvPicPr>
            <a:picLocks noChangeAspect="1"/>
          </p:cNvPicPr>
          <p:nvPr/>
        </p:nvPicPr>
        <p:blipFill rotWithShape="1">
          <a:blip r:embed="rId2"/>
          <a:srcRect r="27036"/>
          <a:stretch/>
        </p:blipFill>
        <p:spPr>
          <a:xfrm>
            <a:off x="8588999" y="1268082"/>
            <a:ext cx="2764801" cy="48719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9978167"/>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F286-4F59-CBFB-9438-96565BD20042}"/>
              </a:ext>
            </a:extLst>
          </p:cNvPr>
          <p:cNvSpPr>
            <a:spLocks noGrp="1"/>
          </p:cNvSpPr>
          <p:nvPr>
            <p:ph type="title"/>
          </p:nvPr>
        </p:nvSpPr>
        <p:spPr/>
        <p:txBody>
          <a:bodyPr/>
          <a:lstStyle/>
          <a:p>
            <a:r>
              <a:rPr lang="en-US" dirty="0"/>
              <a:t>Osteoid osteoma</a:t>
            </a:r>
          </a:p>
        </p:txBody>
      </p:sp>
      <p:sp>
        <p:nvSpPr>
          <p:cNvPr id="3" name="Content Placeholder 2">
            <a:extLst>
              <a:ext uri="{FF2B5EF4-FFF2-40B4-BE49-F238E27FC236}">
                <a16:creationId xmlns:a16="http://schemas.microsoft.com/office/drawing/2014/main" id="{6D20DECE-1EA6-28CC-35F9-2CC0C08E1232}"/>
              </a:ext>
            </a:extLst>
          </p:cNvPr>
          <p:cNvSpPr>
            <a:spLocks noGrp="1"/>
          </p:cNvSpPr>
          <p:nvPr>
            <p:ph idx="1"/>
          </p:nvPr>
        </p:nvSpPr>
        <p:spPr/>
        <p:txBody>
          <a:bodyPr>
            <a:normAutofit lnSpcReduction="10000"/>
          </a:bodyPr>
          <a:lstStyle/>
          <a:p>
            <a:r>
              <a:rPr lang="en-US" sz="2800" b="1" dirty="0"/>
              <a:t>Clinical features</a:t>
            </a:r>
            <a:r>
              <a:rPr lang="en-US" sz="2800" dirty="0"/>
              <a:t>: the leading symptom is pain which is sometimes sever, usually relieved by aspirin not by rest.</a:t>
            </a:r>
          </a:p>
          <a:p>
            <a:r>
              <a:rPr lang="en-US" dirty="0"/>
              <a:t>It is </a:t>
            </a:r>
            <a:r>
              <a:rPr lang="en-US" dirty="0">
                <a:solidFill>
                  <a:srgbClr val="FF0000"/>
                </a:solidFill>
              </a:rPr>
              <a:t>small (usually less than 1 cm) round or oval in shape and encased in dense bone</a:t>
            </a:r>
            <a:r>
              <a:rPr lang="en-US" dirty="0"/>
              <a:t>. Usually in patient under 30 years, and over one half of cases occur in the femur or tibia.</a:t>
            </a:r>
          </a:p>
          <a:p>
            <a:r>
              <a:rPr lang="en-US" b="1" dirty="0"/>
              <a:t>X-rays</a:t>
            </a:r>
            <a:r>
              <a:rPr lang="en-US" dirty="0"/>
              <a:t>: The important feature is a </a:t>
            </a:r>
            <a:r>
              <a:rPr lang="en-US" dirty="0">
                <a:solidFill>
                  <a:srgbClr val="FF0000"/>
                </a:solidFill>
              </a:rPr>
              <a:t>tiny radiolucent area</a:t>
            </a:r>
            <a:r>
              <a:rPr lang="en-US" dirty="0"/>
              <a:t>, the so called ‘</a:t>
            </a:r>
            <a:r>
              <a:rPr lang="en-US" dirty="0">
                <a:solidFill>
                  <a:srgbClr val="FF0000"/>
                </a:solidFill>
              </a:rPr>
              <a:t>nidus</a:t>
            </a:r>
            <a:r>
              <a:rPr lang="en-US" dirty="0"/>
              <a:t>’</a:t>
            </a:r>
          </a:p>
          <a:p>
            <a:r>
              <a:rPr lang="en-US" b="1" dirty="0"/>
              <a:t>Predominant tissue</a:t>
            </a:r>
            <a:r>
              <a:rPr lang="en-US" dirty="0"/>
              <a:t>: </a:t>
            </a:r>
            <a:r>
              <a:rPr lang="en-US" sz="2800" dirty="0"/>
              <a:t>Benign tumor consisting of </a:t>
            </a:r>
            <a:r>
              <a:rPr lang="en-US" sz="2800" dirty="0">
                <a:solidFill>
                  <a:srgbClr val="FF0000"/>
                </a:solidFill>
              </a:rPr>
              <a:t>osteoid</a:t>
            </a:r>
            <a:r>
              <a:rPr lang="en-US" sz="2800" dirty="0"/>
              <a:t> and newly formed bone</a:t>
            </a:r>
            <a:endParaRPr lang="en-US" b="1" dirty="0"/>
          </a:p>
          <a:p>
            <a:r>
              <a:rPr lang="en-US" b="1" dirty="0"/>
              <a:t>DDx</a:t>
            </a:r>
            <a:r>
              <a:rPr lang="en-US" dirty="0"/>
              <a:t>: small Brodie’s abscess (may need biopsy).</a:t>
            </a:r>
          </a:p>
          <a:p>
            <a:r>
              <a:rPr lang="en-US" b="1" dirty="0"/>
              <a:t>Treatment</a:t>
            </a:r>
            <a:r>
              <a:rPr lang="en-US" dirty="0"/>
              <a:t> : </a:t>
            </a:r>
            <a:r>
              <a:rPr lang="en-US" dirty="0">
                <a:solidFill>
                  <a:srgbClr val="FF0000"/>
                </a:solidFill>
              </a:rPr>
              <a:t>complete removal of the nidus </a:t>
            </a:r>
            <a:r>
              <a:rPr lang="en-US" dirty="0"/>
              <a:t>or </a:t>
            </a:r>
            <a:r>
              <a:rPr lang="en-US" dirty="0">
                <a:solidFill>
                  <a:srgbClr val="FF0000"/>
                </a:solidFill>
              </a:rPr>
              <a:t>Radiofrequency ablation</a:t>
            </a:r>
          </a:p>
          <a:p>
            <a:endParaRPr lang="en-US" dirty="0"/>
          </a:p>
        </p:txBody>
      </p:sp>
      <p:sp>
        <p:nvSpPr>
          <p:cNvPr id="4" name="TextBox 3">
            <a:extLst>
              <a:ext uri="{FF2B5EF4-FFF2-40B4-BE49-F238E27FC236}">
                <a16:creationId xmlns:a16="http://schemas.microsoft.com/office/drawing/2014/main" id="{0BFFD86D-8D8B-5377-9669-FBCA6610757A}"/>
              </a:ext>
            </a:extLst>
          </p:cNvPr>
          <p:cNvSpPr txBox="1"/>
          <p:nvPr/>
        </p:nvSpPr>
        <p:spPr>
          <a:xfrm>
            <a:off x="-3697" y="-4207"/>
            <a:ext cx="841897" cy="369332"/>
          </a:xfrm>
          <a:prstGeom prst="rect">
            <a:avLst/>
          </a:prstGeom>
          <a:noFill/>
          <a:ln>
            <a:solidFill>
              <a:srgbClr val="0070C0"/>
            </a:solidFill>
          </a:ln>
        </p:spPr>
        <p:txBody>
          <a:bodyPr wrap="none" rtlCol="0">
            <a:spAutoFit/>
          </a:bodyPr>
          <a:lstStyle/>
          <a:p>
            <a:r>
              <a:rPr lang="en-US" b="1" dirty="0">
                <a:solidFill>
                  <a:srgbClr val="0070C0"/>
                </a:solidFill>
              </a:rPr>
              <a:t>Benign</a:t>
            </a:r>
          </a:p>
        </p:txBody>
      </p:sp>
    </p:spTree>
    <p:extLst>
      <p:ext uri="{BB962C8B-B14F-4D97-AF65-F5344CB8AC3E}">
        <p14:creationId xmlns:p14="http://schemas.microsoft.com/office/powerpoint/2010/main" val="2259317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A834F-7800-223E-0EAC-F04959DB6D73}"/>
              </a:ext>
            </a:extLst>
          </p:cNvPr>
          <p:cNvSpPr>
            <a:spLocks noGrp="1"/>
          </p:cNvSpPr>
          <p:nvPr>
            <p:ph type="title"/>
          </p:nvPr>
        </p:nvSpPr>
        <p:spPr/>
        <p:txBody>
          <a:bodyPr/>
          <a:lstStyle/>
          <a:p>
            <a:r>
              <a:rPr lang="en-US" dirty="0"/>
              <a:t>Mechanism of injury in trauma</a:t>
            </a:r>
          </a:p>
        </p:txBody>
      </p:sp>
      <p:sp>
        <p:nvSpPr>
          <p:cNvPr id="3" name="Content Placeholder 2">
            <a:extLst>
              <a:ext uri="{FF2B5EF4-FFF2-40B4-BE49-F238E27FC236}">
                <a16:creationId xmlns:a16="http://schemas.microsoft.com/office/drawing/2014/main" id="{DA340854-64D0-A9FF-6D61-0E51A8CC33DD}"/>
              </a:ext>
            </a:extLst>
          </p:cNvPr>
          <p:cNvSpPr>
            <a:spLocks noGrp="1"/>
          </p:cNvSpPr>
          <p:nvPr>
            <p:ph idx="1"/>
          </p:nvPr>
        </p:nvSpPr>
        <p:spPr/>
        <p:txBody>
          <a:bodyPr>
            <a:normAutofit lnSpcReduction="10000"/>
          </a:bodyPr>
          <a:lstStyle/>
          <a:p>
            <a:r>
              <a:rPr lang="en-US" sz="2800" b="1" noProof="1"/>
              <a:t>Direct trauma</a:t>
            </a:r>
            <a:r>
              <a:rPr lang="en-US" sz="2800" noProof="1"/>
              <a:t>:</a:t>
            </a:r>
          </a:p>
          <a:p>
            <a:pPr lvl="1"/>
            <a:r>
              <a:rPr lang="en-US" b="1" noProof="1"/>
              <a:t>Tapping</a:t>
            </a:r>
            <a:r>
              <a:rPr lang="en-US" noProof="1"/>
              <a:t>: target force acting on small area </a:t>
            </a:r>
            <a:r>
              <a:rPr lang="en-US" noProof="1">
                <a:latin typeface="Arial" panose="020B0604020202020204" pitchFamily="34" charset="0"/>
                <a:cs typeface="Arial" panose="020B0604020202020204" pitchFamily="34" charset="0"/>
              </a:rPr>
              <a:t>→ </a:t>
            </a:r>
            <a:r>
              <a:rPr lang="en-US" noProof="1">
                <a:solidFill>
                  <a:srgbClr val="FF0000"/>
                </a:solidFill>
              </a:rPr>
              <a:t>transverse fracture</a:t>
            </a:r>
          </a:p>
          <a:p>
            <a:pPr lvl="1"/>
            <a:r>
              <a:rPr lang="en-US" sz="2400" b="1" noProof="1"/>
              <a:t>Crush</a:t>
            </a:r>
            <a:r>
              <a:rPr lang="en-US" sz="2400" noProof="1"/>
              <a:t>: large force acting on small area</a:t>
            </a:r>
            <a:r>
              <a:rPr lang="en-US" noProof="1">
                <a:latin typeface="Arial" panose="020B0604020202020204" pitchFamily="34" charset="0"/>
                <a:cs typeface="Arial" panose="020B0604020202020204" pitchFamily="34" charset="0"/>
              </a:rPr>
              <a:t> → </a:t>
            </a:r>
            <a:r>
              <a:rPr lang="en-US" sz="2400" noProof="1">
                <a:solidFill>
                  <a:srgbClr val="FF0000"/>
                </a:solidFill>
              </a:rPr>
              <a:t>extensive soft tissue damage, and comminuted</a:t>
            </a:r>
          </a:p>
          <a:p>
            <a:pPr lvl="1"/>
            <a:r>
              <a:rPr lang="en-US" altLang="zh-CN" sz="2400" b="1" dirty="0">
                <a:ea typeface="SimSun" pitchFamily="2" charset="-122"/>
              </a:rPr>
              <a:t>Penetrating</a:t>
            </a:r>
            <a:r>
              <a:rPr lang="en-US" altLang="zh-CN" sz="2400" dirty="0">
                <a:ea typeface="SimSun" pitchFamily="2" charset="-122"/>
              </a:rPr>
              <a:t>: large force acting on small area (velocity more important than mass) </a:t>
            </a:r>
            <a:r>
              <a:rPr lang="en-US" noProof="1">
                <a:latin typeface="Arial" panose="020B0604020202020204" pitchFamily="34" charset="0"/>
                <a:cs typeface="Arial" panose="020B0604020202020204" pitchFamily="34" charset="0"/>
              </a:rPr>
              <a:t>→ </a:t>
            </a:r>
            <a:r>
              <a:rPr lang="en-US" altLang="zh-CN" sz="2400" dirty="0">
                <a:ea typeface="SimSun" pitchFamily="2" charset="-122"/>
              </a:rPr>
              <a:t>High velocity, Low velocity</a:t>
            </a:r>
            <a:endParaRPr lang="en-US" noProof="1"/>
          </a:p>
          <a:p>
            <a:r>
              <a:rPr lang="en-US" b="1" dirty="0"/>
              <a:t>Indirect trauma</a:t>
            </a:r>
            <a:r>
              <a:rPr lang="en-US" dirty="0"/>
              <a:t>:</a:t>
            </a:r>
          </a:p>
          <a:p>
            <a:pPr lvl="1"/>
            <a:r>
              <a:rPr lang="en-US" b="1" dirty="0"/>
              <a:t>Traction</a:t>
            </a:r>
            <a:r>
              <a:rPr lang="en-US" dirty="0"/>
              <a:t>: avulsion fracture, patella, olecranon, and medial malleolus.</a:t>
            </a:r>
          </a:p>
          <a:p>
            <a:pPr lvl="1"/>
            <a:r>
              <a:rPr lang="en-US" b="1" dirty="0"/>
              <a:t>Angulation</a:t>
            </a:r>
            <a:r>
              <a:rPr lang="en-US" dirty="0"/>
              <a:t>: transverse or with triangular fragment. convexity under tension, concavity under compression.</a:t>
            </a:r>
          </a:p>
          <a:p>
            <a:pPr lvl="1"/>
            <a:r>
              <a:rPr lang="en-US" b="1" dirty="0"/>
              <a:t>Rotational</a:t>
            </a:r>
            <a:r>
              <a:rPr lang="en-US" dirty="0"/>
              <a:t>: complete rotation around the circumference joined by vertical line.  </a:t>
            </a:r>
          </a:p>
          <a:p>
            <a:pPr lvl="1"/>
            <a:r>
              <a:rPr lang="en-US" b="1" dirty="0"/>
              <a:t>Compression fracture</a:t>
            </a:r>
            <a:r>
              <a:rPr lang="en-US" dirty="0"/>
              <a:t>: axial loading</a:t>
            </a:r>
          </a:p>
          <a:p>
            <a:pPr lvl="1"/>
            <a:endParaRPr lang="en-US" dirty="0"/>
          </a:p>
        </p:txBody>
      </p:sp>
    </p:spTree>
    <p:extLst>
      <p:ext uri="{BB962C8B-B14F-4D97-AF65-F5344CB8AC3E}">
        <p14:creationId xmlns:p14="http://schemas.microsoft.com/office/powerpoint/2010/main" val="16680117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F5F9-024B-9D04-E2B7-8A56804A75AB}"/>
              </a:ext>
            </a:extLst>
          </p:cNvPr>
          <p:cNvSpPr>
            <a:spLocks noGrp="1"/>
          </p:cNvSpPr>
          <p:nvPr>
            <p:ph type="title"/>
          </p:nvPr>
        </p:nvSpPr>
        <p:spPr/>
        <p:txBody>
          <a:bodyPr>
            <a:normAutofit/>
          </a:bodyPr>
          <a:lstStyle/>
          <a:p>
            <a:r>
              <a:rPr lang="en-US" sz="4800" dirty="0"/>
              <a:t>What does the</a:t>
            </a:r>
            <a:r>
              <a:rPr lang="en-US" sz="4800" spc="-35" dirty="0"/>
              <a:t> </a:t>
            </a:r>
            <a:r>
              <a:rPr lang="en-US" sz="4800" spc="-15" dirty="0"/>
              <a:t>pointer</a:t>
            </a:r>
            <a:r>
              <a:rPr lang="en-US" sz="4800" spc="-45" dirty="0"/>
              <a:t> </a:t>
            </a:r>
            <a:r>
              <a:rPr lang="en-US" sz="4800" spc="-5" dirty="0"/>
              <a:t>resemble</a:t>
            </a:r>
            <a:endParaRPr lang="en-US" sz="4800" dirty="0"/>
          </a:p>
        </p:txBody>
      </p:sp>
      <p:sp>
        <p:nvSpPr>
          <p:cNvPr id="3" name="Content Placeholder 2">
            <a:extLst>
              <a:ext uri="{FF2B5EF4-FFF2-40B4-BE49-F238E27FC236}">
                <a16:creationId xmlns:a16="http://schemas.microsoft.com/office/drawing/2014/main" id="{DB80582F-C584-6A56-2354-A3356FBCE7B6}"/>
              </a:ext>
            </a:extLst>
          </p:cNvPr>
          <p:cNvSpPr>
            <a:spLocks noGrp="1"/>
          </p:cNvSpPr>
          <p:nvPr>
            <p:ph idx="1"/>
          </p:nvPr>
        </p:nvSpPr>
        <p:spPr>
          <a:xfrm>
            <a:off x="838200" y="1305026"/>
            <a:ext cx="6766560" cy="4515694"/>
          </a:xfrm>
        </p:spPr>
        <p:txBody>
          <a:bodyPr>
            <a:normAutofit/>
          </a:bodyPr>
          <a:lstStyle/>
          <a:p>
            <a:r>
              <a:rPr lang="en-US" sz="3200" dirty="0"/>
              <a:t>L1 burst fracture</a:t>
            </a:r>
          </a:p>
          <a:p>
            <a:r>
              <a:rPr lang="en-US" sz="3200" dirty="0"/>
              <a:t>L5 vertebral compressive fracture  </a:t>
            </a:r>
          </a:p>
          <a:p>
            <a:r>
              <a:rPr lang="en-US" sz="3200" dirty="0">
                <a:solidFill>
                  <a:srgbClr val="FF0000"/>
                </a:solidFill>
              </a:rPr>
              <a:t>L1 vertebral compressive fracture</a:t>
            </a:r>
          </a:p>
          <a:p>
            <a:r>
              <a:rPr lang="en-US" sz="3200" dirty="0"/>
              <a:t>Spondylolysis</a:t>
            </a:r>
          </a:p>
          <a:p>
            <a:r>
              <a:rPr lang="en-US" sz="3200" dirty="0"/>
              <a:t>L1 disc prolapse</a:t>
            </a:r>
          </a:p>
          <a:p>
            <a:endParaRPr lang="en-US" sz="3200" dirty="0"/>
          </a:p>
        </p:txBody>
      </p:sp>
      <p:pic>
        <p:nvPicPr>
          <p:cNvPr id="5" name="object 6">
            <a:extLst>
              <a:ext uri="{FF2B5EF4-FFF2-40B4-BE49-F238E27FC236}">
                <a16:creationId xmlns:a16="http://schemas.microsoft.com/office/drawing/2014/main" id="{B6EA6CAC-5922-5AC3-FDFC-E8FBCE098820}"/>
              </a:ext>
            </a:extLst>
          </p:cNvPr>
          <p:cNvPicPr>
            <a:picLocks noGrp="1"/>
          </p:cNvPicPr>
          <p:nvPr>
            <p:ph sz="half" idx="2"/>
          </p:nvPr>
        </p:nvPicPr>
        <p:blipFill>
          <a:blip r:embed="rId2" cstate="print"/>
          <a:stretch>
            <a:fillRect/>
          </a:stretch>
        </p:blipFill>
        <p:spPr>
          <a:xfrm>
            <a:off x="8048625" y="1305026"/>
            <a:ext cx="3305175" cy="451569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DD64211-81A7-E81D-759C-0AEC08430042}"/>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204754679"/>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F286-4F59-CBFB-9438-96565BD20042}"/>
              </a:ext>
            </a:extLst>
          </p:cNvPr>
          <p:cNvSpPr>
            <a:spLocks noGrp="1"/>
          </p:cNvSpPr>
          <p:nvPr>
            <p:ph type="title"/>
          </p:nvPr>
        </p:nvSpPr>
        <p:spPr/>
        <p:txBody>
          <a:bodyPr/>
          <a:lstStyle/>
          <a:p>
            <a:r>
              <a:rPr lang="en-US" dirty="0"/>
              <a:t>Osteoid osteoma</a:t>
            </a:r>
          </a:p>
        </p:txBody>
      </p:sp>
      <p:sp>
        <p:nvSpPr>
          <p:cNvPr id="4" name="TextBox 3">
            <a:extLst>
              <a:ext uri="{FF2B5EF4-FFF2-40B4-BE49-F238E27FC236}">
                <a16:creationId xmlns:a16="http://schemas.microsoft.com/office/drawing/2014/main" id="{0BFFD86D-8D8B-5377-9669-FBCA6610757A}"/>
              </a:ext>
            </a:extLst>
          </p:cNvPr>
          <p:cNvSpPr txBox="1"/>
          <p:nvPr/>
        </p:nvSpPr>
        <p:spPr>
          <a:xfrm>
            <a:off x="-3697" y="-4207"/>
            <a:ext cx="841897" cy="369332"/>
          </a:xfrm>
          <a:prstGeom prst="rect">
            <a:avLst/>
          </a:prstGeom>
          <a:noFill/>
          <a:ln>
            <a:solidFill>
              <a:srgbClr val="0070C0"/>
            </a:solidFill>
          </a:ln>
        </p:spPr>
        <p:txBody>
          <a:bodyPr wrap="none" rtlCol="0">
            <a:spAutoFit/>
          </a:bodyPr>
          <a:lstStyle/>
          <a:p>
            <a:r>
              <a:rPr lang="en-US" b="1" dirty="0">
                <a:solidFill>
                  <a:srgbClr val="0070C0"/>
                </a:solidFill>
              </a:rPr>
              <a:t>Benign</a:t>
            </a:r>
          </a:p>
        </p:txBody>
      </p:sp>
      <p:pic>
        <p:nvPicPr>
          <p:cNvPr id="9" name="Content Placeholder 3">
            <a:extLst>
              <a:ext uri="{FF2B5EF4-FFF2-40B4-BE49-F238E27FC236}">
                <a16:creationId xmlns:a16="http://schemas.microsoft.com/office/drawing/2014/main" id="{4B91A9D6-0E88-4B2C-3841-519E59566B98}"/>
              </a:ext>
            </a:extLst>
          </p:cNvPr>
          <p:cNvPicPr>
            <a:picLocks noGrp="1" noChangeAspect="1"/>
          </p:cNvPicPr>
          <p:nvPr>
            <p:ph idx="1"/>
          </p:nvPr>
        </p:nvPicPr>
        <p:blipFill>
          <a:blip r:embed="rId2"/>
          <a:stretch>
            <a:fillRect/>
          </a:stretch>
        </p:blipFill>
        <p:spPr>
          <a:xfrm>
            <a:off x="987834" y="1214437"/>
            <a:ext cx="10216332" cy="52784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9770390"/>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F286-4F59-CBFB-9438-96565BD20042}"/>
              </a:ext>
            </a:extLst>
          </p:cNvPr>
          <p:cNvSpPr>
            <a:spLocks noGrp="1"/>
          </p:cNvSpPr>
          <p:nvPr>
            <p:ph type="title"/>
          </p:nvPr>
        </p:nvSpPr>
        <p:spPr/>
        <p:txBody>
          <a:bodyPr/>
          <a:lstStyle/>
          <a:p>
            <a:r>
              <a:rPr lang="en-US" dirty="0"/>
              <a:t>Chondroma (enchondroma)</a:t>
            </a:r>
          </a:p>
        </p:txBody>
      </p:sp>
      <p:sp>
        <p:nvSpPr>
          <p:cNvPr id="3" name="Content Placeholder 2">
            <a:extLst>
              <a:ext uri="{FF2B5EF4-FFF2-40B4-BE49-F238E27FC236}">
                <a16:creationId xmlns:a16="http://schemas.microsoft.com/office/drawing/2014/main" id="{6D20DECE-1EA6-28CC-35F9-2CC0C08E1232}"/>
              </a:ext>
            </a:extLst>
          </p:cNvPr>
          <p:cNvSpPr>
            <a:spLocks noGrp="1"/>
          </p:cNvSpPr>
          <p:nvPr>
            <p:ph idx="1"/>
          </p:nvPr>
        </p:nvSpPr>
        <p:spPr>
          <a:xfrm>
            <a:off x="838200" y="1268081"/>
            <a:ext cx="7568682" cy="4969391"/>
          </a:xfrm>
        </p:spPr>
        <p:txBody>
          <a:bodyPr>
            <a:normAutofit fontScale="92500" lnSpcReduction="20000"/>
          </a:bodyPr>
          <a:lstStyle/>
          <a:p>
            <a:r>
              <a:rPr lang="en-US" b="1" dirty="0"/>
              <a:t>Clinical features</a:t>
            </a:r>
            <a:r>
              <a:rPr lang="en-US" dirty="0"/>
              <a:t>: Chondromas are usually </a:t>
            </a:r>
            <a:r>
              <a:rPr lang="en-US" dirty="0">
                <a:solidFill>
                  <a:srgbClr val="FF0000"/>
                </a:solidFill>
              </a:rPr>
              <a:t>asymptomatic</a:t>
            </a:r>
            <a:r>
              <a:rPr lang="en-US" dirty="0"/>
              <a:t> and </a:t>
            </a:r>
            <a:r>
              <a:rPr lang="en-US" dirty="0">
                <a:solidFill>
                  <a:srgbClr val="FF0000"/>
                </a:solidFill>
              </a:rPr>
              <a:t>discovered incidentally </a:t>
            </a:r>
            <a:r>
              <a:rPr lang="en-US" dirty="0"/>
              <a:t>on x-ray or after a pathological fracture.</a:t>
            </a:r>
          </a:p>
          <a:p>
            <a:r>
              <a:rPr lang="en-US" sz="2800" b="1" dirty="0"/>
              <a:t>Pathology</a:t>
            </a:r>
            <a:r>
              <a:rPr lang="en-US" sz="2800" dirty="0"/>
              <a:t>: The tensional tissue is indistinguishable from normal hyaline cartilage, but there is often a central area of degeneration and calcification.</a:t>
            </a:r>
          </a:p>
          <a:p>
            <a:r>
              <a:rPr lang="en-US" sz="2800" b="1" dirty="0"/>
              <a:t>Treatment</a:t>
            </a:r>
            <a:r>
              <a:rPr lang="en-US" sz="2800" dirty="0"/>
              <a:t>: Painful or enlarging or if it presents as a pathological fracture, it should be removed as thoroughly as possible with curettage, the defect is filled by bone graft</a:t>
            </a:r>
          </a:p>
          <a:p>
            <a:r>
              <a:rPr lang="en-US" sz="2800" dirty="0"/>
              <a:t>There is a small risk of malignant transformation, suspect in adults if</a:t>
            </a:r>
            <a:endParaRPr lang="en-US" dirty="0"/>
          </a:p>
          <a:p>
            <a:pPr lvl="1"/>
            <a:r>
              <a:rPr lang="en-US" sz="2600" dirty="0"/>
              <a:t>1.Onset of pain 2.Enlargment of the lesion 3.Cortical erosions</a:t>
            </a:r>
          </a:p>
          <a:p>
            <a:pPr lvl="1"/>
            <a:r>
              <a:rPr lang="en-US" sz="2600" dirty="0"/>
              <a:t>if these features are present treat as a low-grade malignancy</a:t>
            </a:r>
          </a:p>
        </p:txBody>
      </p:sp>
      <p:sp>
        <p:nvSpPr>
          <p:cNvPr id="4" name="TextBox 3">
            <a:extLst>
              <a:ext uri="{FF2B5EF4-FFF2-40B4-BE49-F238E27FC236}">
                <a16:creationId xmlns:a16="http://schemas.microsoft.com/office/drawing/2014/main" id="{0BFFD86D-8D8B-5377-9669-FBCA6610757A}"/>
              </a:ext>
            </a:extLst>
          </p:cNvPr>
          <p:cNvSpPr txBox="1"/>
          <p:nvPr/>
        </p:nvSpPr>
        <p:spPr>
          <a:xfrm>
            <a:off x="-3697" y="-4207"/>
            <a:ext cx="841897" cy="369332"/>
          </a:xfrm>
          <a:prstGeom prst="rect">
            <a:avLst/>
          </a:prstGeom>
          <a:noFill/>
          <a:ln>
            <a:solidFill>
              <a:srgbClr val="0070C0"/>
            </a:solidFill>
          </a:ln>
        </p:spPr>
        <p:txBody>
          <a:bodyPr wrap="none" rtlCol="0">
            <a:spAutoFit/>
          </a:bodyPr>
          <a:lstStyle/>
          <a:p>
            <a:r>
              <a:rPr lang="en-US" b="1" dirty="0">
                <a:solidFill>
                  <a:srgbClr val="0070C0"/>
                </a:solidFill>
              </a:rPr>
              <a:t>Benign</a:t>
            </a:r>
          </a:p>
        </p:txBody>
      </p:sp>
      <p:pic>
        <p:nvPicPr>
          <p:cNvPr id="9" name="Picture 2">
            <a:extLst>
              <a:ext uri="{FF2B5EF4-FFF2-40B4-BE49-F238E27FC236}">
                <a16:creationId xmlns:a16="http://schemas.microsoft.com/office/drawing/2014/main" id="{5A69A53A-DC28-36B8-93D1-7E5A080815CC}"/>
              </a:ext>
            </a:extLst>
          </p:cNvPr>
          <p:cNvPicPr>
            <a:picLocks noChangeAspect="1" noChangeArrowheads="1"/>
          </p:cNvPicPr>
          <p:nvPr/>
        </p:nvPicPr>
        <p:blipFill>
          <a:blip r:embed="rId2" cstate="print"/>
          <a:srcRect/>
          <a:stretch>
            <a:fillRect/>
          </a:stretch>
        </p:blipFill>
        <p:spPr bwMode="auto">
          <a:xfrm>
            <a:off x="8404356" y="1268081"/>
            <a:ext cx="2949444" cy="2445503"/>
          </a:xfrm>
          <a:prstGeom prst="rect">
            <a:avLst/>
          </a:prstGeom>
          <a:ln>
            <a:noFill/>
          </a:ln>
          <a:effectLst>
            <a:outerShdw blurRad="292100" dist="139700" dir="2700000" algn="tl" rotWithShape="0">
              <a:srgbClr val="333333">
                <a:alpha val="65000"/>
              </a:srgbClr>
            </a:outerShdw>
          </a:effectLst>
        </p:spPr>
      </p:pic>
      <p:pic>
        <p:nvPicPr>
          <p:cNvPr id="10" name="Picture 3" descr="C:\Users\compuer-center\Desktop\3-s2.0-B9780323091381002126-f212-008-9780323091381.jpg">
            <a:extLst>
              <a:ext uri="{FF2B5EF4-FFF2-40B4-BE49-F238E27FC236}">
                <a16:creationId xmlns:a16="http://schemas.microsoft.com/office/drawing/2014/main" id="{DCBBF9AD-B4C4-FB8E-06EB-89BDA8AF3A9E}"/>
              </a:ext>
            </a:extLst>
          </p:cNvPr>
          <p:cNvPicPr>
            <a:picLocks noChangeAspect="1" noChangeArrowheads="1"/>
          </p:cNvPicPr>
          <p:nvPr/>
        </p:nvPicPr>
        <p:blipFill>
          <a:blip r:embed="rId3" cstate="print"/>
          <a:srcRect/>
          <a:stretch>
            <a:fillRect/>
          </a:stretch>
        </p:blipFill>
        <p:spPr bwMode="auto">
          <a:xfrm>
            <a:off x="8404356" y="3769570"/>
            <a:ext cx="2949444" cy="2467902"/>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8B84999F-6755-FDFD-C645-7C87A6DE9107}"/>
              </a:ext>
            </a:extLst>
          </p:cNvPr>
          <p:cNvSpPr txBox="1"/>
          <p:nvPr/>
        </p:nvSpPr>
        <p:spPr>
          <a:xfrm>
            <a:off x="8992809" y="5868140"/>
            <a:ext cx="1772537" cy="369332"/>
          </a:xfrm>
          <a:prstGeom prst="rect">
            <a:avLst/>
          </a:prstGeom>
          <a:noFill/>
        </p:spPr>
        <p:txBody>
          <a:bodyPr wrap="none" rtlCol="0">
            <a:spAutoFit/>
          </a:bodyPr>
          <a:lstStyle/>
          <a:p>
            <a:r>
              <a:rPr lang="en-US" b="1" dirty="0">
                <a:ln>
                  <a:solidFill>
                    <a:schemeClr val="bg1"/>
                  </a:solidFill>
                </a:ln>
                <a:solidFill>
                  <a:sysClr val="windowText" lastClr="000000"/>
                </a:solidFill>
                <a:effectLst>
                  <a:outerShdw blurRad="38100" dist="38100" dir="2700000" algn="tl">
                    <a:srgbClr val="000000">
                      <a:alpha val="43137"/>
                    </a:srgbClr>
                  </a:outerShdw>
                </a:effectLst>
              </a:rPr>
              <a:t>Atypical location</a:t>
            </a:r>
          </a:p>
        </p:txBody>
      </p:sp>
    </p:spTree>
    <p:extLst>
      <p:ext uri="{BB962C8B-B14F-4D97-AF65-F5344CB8AC3E}">
        <p14:creationId xmlns:p14="http://schemas.microsoft.com/office/powerpoint/2010/main" val="1445553250"/>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F286-4F59-CBFB-9438-96565BD20042}"/>
              </a:ext>
            </a:extLst>
          </p:cNvPr>
          <p:cNvSpPr>
            <a:spLocks noGrp="1"/>
          </p:cNvSpPr>
          <p:nvPr>
            <p:ph type="title"/>
          </p:nvPr>
        </p:nvSpPr>
        <p:spPr/>
        <p:txBody>
          <a:bodyPr/>
          <a:lstStyle/>
          <a:p>
            <a:r>
              <a:rPr lang="en-US" dirty="0"/>
              <a:t>Osteochondroma (cartilage capped exostosis)</a:t>
            </a:r>
          </a:p>
        </p:txBody>
      </p:sp>
      <p:sp>
        <p:nvSpPr>
          <p:cNvPr id="3" name="Content Placeholder 2">
            <a:extLst>
              <a:ext uri="{FF2B5EF4-FFF2-40B4-BE49-F238E27FC236}">
                <a16:creationId xmlns:a16="http://schemas.microsoft.com/office/drawing/2014/main" id="{6D20DECE-1EA6-28CC-35F9-2CC0C08E1232}"/>
              </a:ext>
            </a:extLst>
          </p:cNvPr>
          <p:cNvSpPr>
            <a:spLocks noGrp="1"/>
          </p:cNvSpPr>
          <p:nvPr>
            <p:ph idx="1"/>
          </p:nvPr>
        </p:nvSpPr>
        <p:spPr>
          <a:xfrm>
            <a:off x="838200" y="1268082"/>
            <a:ext cx="5870510" cy="4871938"/>
          </a:xfrm>
        </p:spPr>
        <p:txBody>
          <a:bodyPr>
            <a:normAutofit/>
          </a:bodyPr>
          <a:lstStyle/>
          <a:p>
            <a:r>
              <a:rPr lang="en-US" sz="2600" b="1" dirty="0"/>
              <a:t>Clinical features</a:t>
            </a:r>
            <a:r>
              <a:rPr lang="en-US" sz="2600" dirty="0"/>
              <a:t>: The patient is usually a teenager or young adult when the lump is first discovered. The exostosis may go on enlarging up to the end of the normal growth period for that bone; any further enlargement after that is suggestive of malignant change.</a:t>
            </a:r>
          </a:p>
          <a:p>
            <a:r>
              <a:rPr lang="en-US" sz="2600" b="1" dirty="0"/>
              <a:t>Treatment</a:t>
            </a:r>
            <a:r>
              <a:rPr lang="en-US" sz="2600" dirty="0"/>
              <a:t>: If the tumor causes symptoms, it should be excised; if, in an adult, it has recently become bigger or painful then operation is urgent, for these features suggest malignancy, even if the histology looks ‘benign’.</a:t>
            </a:r>
          </a:p>
        </p:txBody>
      </p:sp>
      <p:sp>
        <p:nvSpPr>
          <p:cNvPr id="4" name="TextBox 3">
            <a:extLst>
              <a:ext uri="{FF2B5EF4-FFF2-40B4-BE49-F238E27FC236}">
                <a16:creationId xmlns:a16="http://schemas.microsoft.com/office/drawing/2014/main" id="{0BFFD86D-8D8B-5377-9669-FBCA6610757A}"/>
              </a:ext>
            </a:extLst>
          </p:cNvPr>
          <p:cNvSpPr txBox="1"/>
          <p:nvPr/>
        </p:nvSpPr>
        <p:spPr>
          <a:xfrm>
            <a:off x="-3697" y="-4207"/>
            <a:ext cx="841897" cy="369332"/>
          </a:xfrm>
          <a:prstGeom prst="rect">
            <a:avLst/>
          </a:prstGeom>
          <a:noFill/>
          <a:ln>
            <a:solidFill>
              <a:srgbClr val="0070C0"/>
            </a:solidFill>
          </a:ln>
        </p:spPr>
        <p:txBody>
          <a:bodyPr wrap="none" rtlCol="0">
            <a:spAutoFit/>
          </a:bodyPr>
          <a:lstStyle/>
          <a:p>
            <a:r>
              <a:rPr lang="en-US" b="1" dirty="0">
                <a:solidFill>
                  <a:srgbClr val="0070C0"/>
                </a:solidFill>
              </a:rPr>
              <a:t>Benign</a:t>
            </a:r>
          </a:p>
        </p:txBody>
      </p:sp>
      <p:pic>
        <p:nvPicPr>
          <p:cNvPr id="3074" name="Picture 2" descr="Osteochondroma - sessile | Radiology Case | Radiopaedia.org">
            <a:extLst>
              <a:ext uri="{FF2B5EF4-FFF2-40B4-BE49-F238E27FC236}">
                <a16:creationId xmlns:a16="http://schemas.microsoft.com/office/drawing/2014/main" id="{FC8B75C3-0691-3EDD-A5C1-874F414495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28" r="18244"/>
          <a:stretch/>
        </p:blipFill>
        <p:spPr bwMode="auto">
          <a:xfrm>
            <a:off x="6824983" y="1268082"/>
            <a:ext cx="2255077" cy="4871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Content Placeholder 3">
            <a:extLst>
              <a:ext uri="{FF2B5EF4-FFF2-40B4-BE49-F238E27FC236}">
                <a16:creationId xmlns:a16="http://schemas.microsoft.com/office/drawing/2014/main" id="{77E259AC-5872-02E2-E801-9311F40608C8}"/>
              </a:ext>
            </a:extLst>
          </p:cNvPr>
          <p:cNvPicPr>
            <a:picLocks noChangeAspect="1"/>
          </p:cNvPicPr>
          <p:nvPr/>
        </p:nvPicPr>
        <p:blipFill rotWithShape="1">
          <a:blip r:embed="rId3"/>
          <a:srcRect l="24829" r="28884"/>
          <a:stretch/>
        </p:blipFill>
        <p:spPr>
          <a:xfrm>
            <a:off x="9098722" y="1268082"/>
            <a:ext cx="2255077" cy="487193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5746BE1-7D2A-349B-0833-6FBA9A4F99C3}"/>
              </a:ext>
            </a:extLst>
          </p:cNvPr>
          <p:cNvSpPr txBox="1"/>
          <p:nvPr/>
        </p:nvSpPr>
        <p:spPr>
          <a:xfrm>
            <a:off x="7432987" y="1268082"/>
            <a:ext cx="1039067" cy="461665"/>
          </a:xfrm>
          <a:prstGeom prst="rect">
            <a:avLst/>
          </a:prstGeom>
          <a:noFill/>
        </p:spPr>
        <p:txBody>
          <a:bodyPr wrap="none" rtlCol="0">
            <a:spAutoFit/>
          </a:bodyPr>
          <a:lstStyle/>
          <a:p>
            <a:r>
              <a:rPr lang="en-US" sz="2400" b="1" dirty="0">
                <a:solidFill>
                  <a:srgbClr val="FFFF00"/>
                </a:solidFill>
                <a:effectLst>
                  <a:outerShdw blurRad="38100" dist="38100" dir="2700000" algn="tl">
                    <a:srgbClr val="000000">
                      <a:alpha val="43137"/>
                    </a:srgbClr>
                  </a:outerShdw>
                </a:effectLst>
              </a:rPr>
              <a:t>Sessile</a:t>
            </a:r>
          </a:p>
        </p:txBody>
      </p:sp>
      <p:sp>
        <p:nvSpPr>
          <p:cNvPr id="9" name="TextBox 8">
            <a:extLst>
              <a:ext uri="{FF2B5EF4-FFF2-40B4-BE49-F238E27FC236}">
                <a16:creationId xmlns:a16="http://schemas.microsoft.com/office/drawing/2014/main" id="{44FD120F-1304-0200-61EF-E347E37C3812}"/>
              </a:ext>
            </a:extLst>
          </p:cNvPr>
          <p:cNvSpPr txBox="1"/>
          <p:nvPr/>
        </p:nvSpPr>
        <p:spPr>
          <a:xfrm>
            <a:off x="9254808" y="1265963"/>
            <a:ext cx="1942904" cy="461665"/>
          </a:xfrm>
          <a:prstGeom prst="rect">
            <a:avLst/>
          </a:prstGeom>
          <a:noFill/>
        </p:spPr>
        <p:txBody>
          <a:bodyPr wrap="none" rtlCol="0">
            <a:spAutoFit/>
          </a:bodyPr>
          <a:lstStyle/>
          <a:p>
            <a:r>
              <a:rPr lang="en-US" sz="2400" b="1" dirty="0">
                <a:solidFill>
                  <a:srgbClr val="FFFF00"/>
                </a:solidFill>
                <a:effectLst>
                  <a:outerShdw blurRad="38100" dist="38100" dir="2700000" algn="tl">
                    <a:srgbClr val="000000">
                      <a:alpha val="43137"/>
                    </a:srgbClr>
                  </a:outerShdw>
                </a:effectLst>
              </a:rPr>
              <a:t>Pedunculated</a:t>
            </a:r>
          </a:p>
        </p:txBody>
      </p:sp>
    </p:spTree>
    <p:extLst>
      <p:ext uri="{BB962C8B-B14F-4D97-AF65-F5344CB8AC3E}">
        <p14:creationId xmlns:p14="http://schemas.microsoft.com/office/powerpoint/2010/main" val="1096241877"/>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F286-4F59-CBFB-9438-96565BD20042}"/>
              </a:ext>
            </a:extLst>
          </p:cNvPr>
          <p:cNvSpPr>
            <a:spLocks noGrp="1"/>
          </p:cNvSpPr>
          <p:nvPr>
            <p:ph type="title"/>
          </p:nvPr>
        </p:nvSpPr>
        <p:spPr/>
        <p:txBody>
          <a:bodyPr/>
          <a:lstStyle/>
          <a:p>
            <a:r>
              <a:rPr lang="en-US" dirty="0"/>
              <a:t>Chondroblastoma</a:t>
            </a:r>
          </a:p>
        </p:txBody>
      </p:sp>
      <p:sp>
        <p:nvSpPr>
          <p:cNvPr id="3" name="Content Placeholder 2">
            <a:extLst>
              <a:ext uri="{FF2B5EF4-FFF2-40B4-BE49-F238E27FC236}">
                <a16:creationId xmlns:a16="http://schemas.microsoft.com/office/drawing/2014/main" id="{6D20DECE-1EA6-28CC-35F9-2CC0C08E1232}"/>
              </a:ext>
            </a:extLst>
          </p:cNvPr>
          <p:cNvSpPr>
            <a:spLocks noGrp="1"/>
          </p:cNvSpPr>
          <p:nvPr>
            <p:ph idx="1"/>
          </p:nvPr>
        </p:nvSpPr>
        <p:spPr>
          <a:xfrm>
            <a:off x="838200" y="1268082"/>
            <a:ext cx="6719596" cy="4871938"/>
          </a:xfrm>
        </p:spPr>
        <p:txBody>
          <a:bodyPr>
            <a:normAutofit fontScale="92500" lnSpcReduction="10000"/>
          </a:bodyPr>
          <a:lstStyle/>
          <a:p>
            <a:r>
              <a:rPr lang="en-US" b="1" dirty="0"/>
              <a:t>Clinical features</a:t>
            </a:r>
            <a:r>
              <a:rPr lang="en-US" dirty="0"/>
              <a:t>: The presenting symptom is aching and tenderness adjacent to the joint.</a:t>
            </a:r>
          </a:p>
          <a:p>
            <a:r>
              <a:rPr lang="en-US" b="1" dirty="0"/>
              <a:t>Site</a:t>
            </a:r>
            <a:r>
              <a:rPr lang="en-US" dirty="0"/>
              <a:t>: Is one of the very few lesions to appear primarily in the epiphysis, usually of the proximal humerus, femur or tibia. </a:t>
            </a:r>
          </a:p>
          <a:p>
            <a:r>
              <a:rPr lang="en-US" b="1" dirty="0"/>
              <a:t>Predominant tissue</a:t>
            </a:r>
            <a:r>
              <a:rPr lang="en-US" dirty="0"/>
              <a:t>: This rare tumor of immature cartilage cells</a:t>
            </a:r>
          </a:p>
          <a:p>
            <a:r>
              <a:rPr lang="en-US" b="1" dirty="0"/>
              <a:t>Treatment</a:t>
            </a:r>
          </a:p>
          <a:p>
            <a:pPr lvl="1"/>
            <a:r>
              <a:rPr lang="en-US" dirty="0"/>
              <a:t>In children the risk of damage to the physis makes it risky to remove the lesion.</a:t>
            </a:r>
          </a:p>
          <a:p>
            <a:pPr lvl="1"/>
            <a:r>
              <a:rPr lang="en-US" sz="2400" dirty="0"/>
              <a:t>In adults this is not a problem; however, there is a high risk of recurrence  after incomplete removal, and if this happens repeatedly there may be serious damage to the nearby joint</a:t>
            </a:r>
            <a:endParaRPr lang="en-US" dirty="0"/>
          </a:p>
          <a:p>
            <a:endParaRPr lang="en-US" dirty="0"/>
          </a:p>
        </p:txBody>
      </p:sp>
      <p:sp>
        <p:nvSpPr>
          <p:cNvPr id="4" name="TextBox 3">
            <a:extLst>
              <a:ext uri="{FF2B5EF4-FFF2-40B4-BE49-F238E27FC236}">
                <a16:creationId xmlns:a16="http://schemas.microsoft.com/office/drawing/2014/main" id="{0BFFD86D-8D8B-5377-9669-FBCA6610757A}"/>
              </a:ext>
            </a:extLst>
          </p:cNvPr>
          <p:cNvSpPr txBox="1"/>
          <p:nvPr/>
        </p:nvSpPr>
        <p:spPr>
          <a:xfrm>
            <a:off x="-3697" y="-4207"/>
            <a:ext cx="841897" cy="369332"/>
          </a:xfrm>
          <a:prstGeom prst="rect">
            <a:avLst/>
          </a:prstGeom>
          <a:noFill/>
          <a:ln>
            <a:solidFill>
              <a:srgbClr val="0070C0"/>
            </a:solidFill>
          </a:ln>
        </p:spPr>
        <p:txBody>
          <a:bodyPr wrap="none" rtlCol="0">
            <a:spAutoFit/>
          </a:bodyPr>
          <a:lstStyle/>
          <a:p>
            <a:r>
              <a:rPr lang="en-US" b="1" dirty="0">
                <a:solidFill>
                  <a:srgbClr val="0070C0"/>
                </a:solidFill>
              </a:rPr>
              <a:t>Benign</a:t>
            </a:r>
          </a:p>
        </p:txBody>
      </p:sp>
      <p:pic>
        <p:nvPicPr>
          <p:cNvPr id="5" name="Content Placeholder 6">
            <a:extLst>
              <a:ext uri="{FF2B5EF4-FFF2-40B4-BE49-F238E27FC236}">
                <a16:creationId xmlns:a16="http://schemas.microsoft.com/office/drawing/2014/main" id="{F2E0A2AD-F58F-8C85-11ED-4F41EB8C5BCE}"/>
              </a:ext>
            </a:extLst>
          </p:cNvPr>
          <p:cNvPicPr>
            <a:picLocks noChangeAspect="1"/>
          </p:cNvPicPr>
          <p:nvPr/>
        </p:nvPicPr>
        <p:blipFill rotWithShape="1">
          <a:blip r:embed="rId2"/>
          <a:srcRect l="3381" t="3333" r="5536"/>
          <a:stretch/>
        </p:blipFill>
        <p:spPr>
          <a:xfrm>
            <a:off x="7686814" y="1268082"/>
            <a:ext cx="3666986" cy="48719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0339487"/>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F286-4F59-CBFB-9438-96565BD20042}"/>
              </a:ext>
            </a:extLst>
          </p:cNvPr>
          <p:cNvSpPr>
            <a:spLocks noGrp="1"/>
          </p:cNvSpPr>
          <p:nvPr>
            <p:ph type="title"/>
          </p:nvPr>
        </p:nvSpPr>
        <p:spPr/>
        <p:txBody>
          <a:bodyPr/>
          <a:lstStyle/>
          <a:p>
            <a:r>
              <a:rPr lang="en-US" dirty="0"/>
              <a:t>Simple bone cyst</a:t>
            </a:r>
          </a:p>
        </p:txBody>
      </p:sp>
      <p:sp>
        <p:nvSpPr>
          <p:cNvPr id="3" name="Content Placeholder 2">
            <a:extLst>
              <a:ext uri="{FF2B5EF4-FFF2-40B4-BE49-F238E27FC236}">
                <a16:creationId xmlns:a16="http://schemas.microsoft.com/office/drawing/2014/main" id="{6D20DECE-1EA6-28CC-35F9-2CC0C08E1232}"/>
              </a:ext>
            </a:extLst>
          </p:cNvPr>
          <p:cNvSpPr>
            <a:spLocks noGrp="1"/>
          </p:cNvSpPr>
          <p:nvPr>
            <p:ph idx="1"/>
          </p:nvPr>
        </p:nvSpPr>
        <p:spPr>
          <a:xfrm>
            <a:off x="838200" y="1268082"/>
            <a:ext cx="7820608" cy="4871938"/>
          </a:xfrm>
        </p:spPr>
        <p:txBody>
          <a:bodyPr>
            <a:normAutofit fontScale="85000" lnSpcReduction="10000"/>
          </a:bodyPr>
          <a:lstStyle/>
          <a:p>
            <a:r>
              <a:rPr lang="en-US" dirty="0"/>
              <a:t>This is a true solitary or unicameral bone cyst.</a:t>
            </a:r>
          </a:p>
          <a:p>
            <a:r>
              <a:rPr lang="en-US" b="1" dirty="0"/>
              <a:t>Clinical features</a:t>
            </a:r>
            <a:r>
              <a:rPr lang="en-US" dirty="0"/>
              <a:t>: The condition is usually discovered after a pathological fracture or as an incidental finding on x-ray.</a:t>
            </a:r>
          </a:p>
          <a:p>
            <a:r>
              <a:rPr lang="en-US" b="1" dirty="0"/>
              <a:t>Site</a:t>
            </a:r>
            <a:r>
              <a:rPr lang="en-US" dirty="0"/>
              <a:t>: It appears during childhood, typically in the metaphysis of one of the long bones and most commonly in the proximal humerus or femur. </a:t>
            </a:r>
          </a:p>
          <a:p>
            <a:r>
              <a:rPr lang="en-US" dirty="0"/>
              <a:t>It is not a </a:t>
            </a:r>
            <a:r>
              <a:rPr lang="en-US" dirty="0" err="1"/>
              <a:t>tumour</a:t>
            </a:r>
            <a:r>
              <a:rPr lang="en-US" dirty="0"/>
              <a:t>, tends to heal spontaneously and is seldom seen in adults.</a:t>
            </a:r>
          </a:p>
          <a:p>
            <a:r>
              <a:rPr lang="en-US" sz="2800" b="1" dirty="0"/>
              <a:t>Treatment</a:t>
            </a:r>
          </a:p>
          <a:p>
            <a:pPr lvl="1"/>
            <a:r>
              <a:rPr lang="en-US" dirty="0"/>
              <a:t>Asymptomatic lesions in older children can be left alone but the patient should be cautioned to avoid injury which might cause a fracture.</a:t>
            </a:r>
          </a:p>
          <a:p>
            <a:pPr lvl="1"/>
            <a:r>
              <a:rPr lang="en-US" dirty="0"/>
              <a:t>‘Active’ cysts (those in young children, usually abutting against the physeal plate and obviously enlarging in sequential x-rays) should be treated.</a:t>
            </a:r>
          </a:p>
          <a:p>
            <a:pPr lvl="1"/>
            <a:endParaRPr lang="en-US" dirty="0"/>
          </a:p>
        </p:txBody>
      </p:sp>
      <p:sp>
        <p:nvSpPr>
          <p:cNvPr id="4" name="TextBox 3">
            <a:extLst>
              <a:ext uri="{FF2B5EF4-FFF2-40B4-BE49-F238E27FC236}">
                <a16:creationId xmlns:a16="http://schemas.microsoft.com/office/drawing/2014/main" id="{0BFFD86D-8D8B-5377-9669-FBCA6610757A}"/>
              </a:ext>
            </a:extLst>
          </p:cNvPr>
          <p:cNvSpPr txBox="1"/>
          <p:nvPr/>
        </p:nvSpPr>
        <p:spPr>
          <a:xfrm>
            <a:off x="-3697" y="-4207"/>
            <a:ext cx="841897" cy="369332"/>
          </a:xfrm>
          <a:prstGeom prst="rect">
            <a:avLst/>
          </a:prstGeom>
          <a:noFill/>
          <a:ln>
            <a:solidFill>
              <a:srgbClr val="0070C0"/>
            </a:solidFill>
          </a:ln>
        </p:spPr>
        <p:txBody>
          <a:bodyPr wrap="none" rtlCol="0">
            <a:spAutoFit/>
          </a:bodyPr>
          <a:lstStyle/>
          <a:p>
            <a:r>
              <a:rPr lang="en-US" b="1" dirty="0">
                <a:solidFill>
                  <a:srgbClr val="0070C0"/>
                </a:solidFill>
              </a:rPr>
              <a:t>Benign</a:t>
            </a:r>
          </a:p>
        </p:txBody>
      </p:sp>
      <p:pic>
        <p:nvPicPr>
          <p:cNvPr id="7" name="Content Placeholder 3">
            <a:extLst>
              <a:ext uri="{FF2B5EF4-FFF2-40B4-BE49-F238E27FC236}">
                <a16:creationId xmlns:a16="http://schemas.microsoft.com/office/drawing/2014/main" id="{04D31BB5-20B4-4DF8-8729-2192C1A9D975}"/>
              </a:ext>
            </a:extLst>
          </p:cNvPr>
          <p:cNvPicPr>
            <a:picLocks noChangeAspect="1"/>
          </p:cNvPicPr>
          <p:nvPr/>
        </p:nvPicPr>
        <p:blipFill rotWithShape="1">
          <a:blip r:embed="rId2">
            <a:extLst>
              <a:ext uri="{28A0092B-C50C-407E-A947-70E740481C1C}">
                <a14:useLocalDpi xmlns:a14="http://schemas.microsoft.com/office/drawing/2010/main" val="0"/>
              </a:ext>
            </a:extLst>
          </a:blip>
          <a:srcRect l="13768"/>
          <a:stretch/>
        </p:blipFill>
        <p:spPr>
          <a:xfrm>
            <a:off x="8704122" y="1257581"/>
            <a:ext cx="2649677" cy="48824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4454863"/>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F286-4F59-CBFB-9438-96565BD20042}"/>
              </a:ext>
            </a:extLst>
          </p:cNvPr>
          <p:cNvSpPr>
            <a:spLocks noGrp="1"/>
          </p:cNvSpPr>
          <p:nvPr>
            <p:ph type="title"/>
          </p:nvPr>
        </p:nvSpPr>
        <p:spPr/>
        <p:txBody>
          <a:bodyPr/>
          <a:lstStyle/>
          <a:p>
            <a:r>
              <a:rPr lang="en-US" sz="4400" dirty="0"/>
              <a:t>Aneurysmal bone cyst</a:t>
            </a:r>
            <a:endParaRPr lang="en-US" dirty="0"/>
          </a:p>
        </p:txBody>
      </p:sp>
      <p:sp>
        <p:nvSpPr>
          <p:cNvPr id="3" name="Content Placeholder 2">
            <a:extLst>
              <a:ext uri="{FF2B5EF4-FFF2-40B4-BE49-F238E27FC236}">
                <a16:creationId xmlns:a16="http://schemas.microsoft.com/office/drawing/2014/main" id="{6D20DECE-1EA6-28CC-35F9-2CC0C08E1232}"/>
              </a:ext>
            </a:extLst>
          </p:cNvPr>
          <p:cNvSpPr>
            <a:spLocks noGrp="1"/>
          </p:cNvSpPr>
          <p:nvPr>
            <p:ph idx="1"/>
          </p:nvPr>
        </p:nvSpPr>
        <p:spPr>
          <a:xfrm>
            <a:off x="838200" y="1268082"/>
            <a:ext cx="6290388" cy="4871938"/>
          </a:xfrm>
        </p:spPr>
        <p:txBody>
          <a:bodyPr/>
          <a:lstStyle/>
          <a:p>
            <a:r>
              <a:rPr lang="en-US" b="1" dirty="0"/>
              <a:t>Site</a:t>
            </a:r>
            <a:r>
              <a:rPr lang="en-US" dirty="0"/>
              <a:t>: Cystic tumor like lesion, occurs chiefly in the </a:t>
            </a:r>
            <a:r>
              <a:rPr lang="en-US" dirty="0">
                <a:solidFill>
                  <a:srgbClr val="FF0000"/>
                </a:solidFill>
              </a:rPr>
              <a:t>spine</a:t>
            </a:r>
            <a:r>
              <a:rPr lang="en-US" dirty="0"/>
              <a:t> and </a:t>
            </a:r>
            <a:r>
              <a:rPr lang="en-US" dirty="0">
                <a:solidFill>
                  <a:srgbClr val="FF0000"/>
                </a:solidFill>
              </a:rPr>
              <a:t>metaphysis of long bones</a:t>
            </a:r>
            <a:r>
              <a:rPr lang="en-US" dirty="0"/>
              <a:t>.</a:t>
            </a:r>
          </a:p>
          <a:p>
            <a:r>
              <a:rPr lang="en-US" dirty="0"/>
              <a:t>Usually affects </a:t>
            </a:r>
            <a:r>
              <a:rPr lang="en-US" dirty="0">
                <a:solidFill>
                  <a:srgbClr val="FF0000"/>
                </a:solidFill>
              </a:rPr>
              <a:t>young adults</a:t>
            </a:r>
            <a:r>
              <a:rPr lang="en-US" dirty="0"/>
              <a:t>, no risk of malignant transformation.</a:t>
            </a:r>
          </a:p>
          <a:p>
            <a:r>
              <a:rPr lang="en-US" dirty="0"/>
              <a:t>It may expand and cause marked thinning of the cortex.</a:t>
            </a:r>
          </a:p>
          <a:p>
            <a:r>
              <a:rPr lang="en-US" b="1" dirty="0"/>
              <a:t>Predominant tissue</a:t>
            </a:r>
            <a:r>
              <a:rPr lang="en-US" dirty="0"/>
              <a:t>: Contains </a:t>
            </a:r>
            <a:r>
              <a:rPr lang="en-US" dirty="0">
                <a:solidFill>
                  <a:srgbClr val="FF0000"/>
                </a:solidFill>
              </a:rPr>
              <a:t>clotted blood and lined by a flesh membrane</a:t>
            </a:r>
            <a:r>
              <a:rPr lang="en-US" dirty="0"/>
              <a:t> </a:t>
            </a:r>
          </a:p>
          <a:p>
            <a:endParaRPr lang="en-US" dirty="0"/>
          </a:p>
        </p:txBody>
      </p:sp>
      <p:sp>
        <p:nvSpPr>
          <p:cNvPr id="4" name="TextBox 3">
            <a:extLst>
              <a:ext uri="{FF2B5EF4-FFF2-40B4-BE49-F238E27FC236}">
                <a16:creationId xmlns:a16="http://schemas.microsoft.com/office/drawing/2014/main" id="{0BFFD86D-8D8B-5377-9669-FBCA6610757A}"/>
              </a:ext>
            </a:extLst>
          </p:cNvPr>
          <p:cNvSpPr txBox="1"/>
          <p:nvPr/>
        </p:nvSpPr>
        <p:spPr>
          <a:xfrm>
            <a:off x="-3697" y="-4207"/>
            <a:ext cx="841897" cy="369332"/>
          </a:xfrm>
          <a:prstGeom prst="rect">
            <a:avLst/>
          </a:prstGeom>
          <a:noFill/>
          <a:ln>
            <a:solidFill>
              <a:srgbClr val="0070C0"/>
            </a:solidFill>
          </a:ln>
        </p:spPr>
        <p:txBody>
          <a:bodyPr wrap="none" rtlCol="0">
            <a:spAutoFit/>
          </a:bodyPr>
          <a:lstStyle/>
          <a:p>
            <a:r>
              <a:rPr lang="en-US" b="1" dirty="0">
                <a:solidFill>
                  <a:srgbClr val="0070C0"/>
                </a:solidFill>
              </a:rPr>
              <a:t>Benign</a:t>
            </a:r>
          </a:p>
        </p:txBody>
      </p:sp>
      <p:pic>
        <p:nvPicPr>
          <p:cNvPr id="5" name="Content Placeholder 3">
            <a:extLst>
              <a:ext uri="{FF2B5EF4-FFF2-40B4-BE49-F238E27FC236}">
                <a16:creationId xmlns:a16="http://schemas.microsoft.com/office/drawing/2014/main" id="{F811C0E7-8E14-4918-F491-E89BC292CBCD}"/>
              </a:ext>
            </a:extLst>
          </p:cNvPr>
          <p:cNvPicPr>
            <a:picLocks noChangeAspect="1"/>
          </p:cNvPicPr>
          <p:nvPr/>
        </p:nvPicPr>
        <p:blipFill>
          <a:blip r:embed="rId2"/>
          <a:stretch>
            <a:fillRect/>
          </a:stretch>
        </p:blipFill>
        <p:spPr>
          <a:xfrm>
            <a:off x="7635742" y="1268082"/>
            <a:ext cx="3718057" cy="4871938"/>
          </a:xfrm>
          <a:prstGeom prst="rect">
            <a:avLst/>
          </a:prstGeom>
        </p:spPr>
      </p:pic>
    </p:spTree>
    <p:extLst>
      <p:ext uri="{BB962C8B-B14F-4D97-AF65-F5344CB8AC3E}">
        <p14:creationId xmlns:p14="http://schemas.microsoft.com/office/powerpoint/2010/main" val="3123727496"/>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F286-4F59-CBFB-9438-96565BD20042}"/>
              </a:ext>
            </a:extLst>
          </p:cNvPr>
          <p:cNvSpPr>
            <a:spLocks noGrp="1"/>
          </p:cNvSpPr>
          <p:nvPr>
            <p:ph type="title"/>
          </p:nvPr>
        </p:nvSpPr>
        <p:spPr/>
        <p:txBody>
          <a:bodyPr/>
          <a:lstStyle/>
          <a:p>
            <a:r>
              <a:rPr lang="en-US" dirty="0"/>
              <a:t>Giant-cell tumor</a:t>
            </a:r>
          </a:p>
        </p:txBody>
      </p:sp>
      <p:sp>
        <p:nvSpPr>
          <p:cNvPr id="3" name="Content Placeholder 2">
            <a:extLst>
              <a:ext uri="{FF2B5EF4-FFF2-40B4-BE49-F238E27FC236}">
                <a16:creationId xmlns:a16="http://schemas.microsoft.com/office/drawing/2014/main" id="{6D20DECE-1EA6-28CC-35F9-2CC0C08E1232}"/>
              </a:ext>
            </a:extLst>
          </p:cNvPr>
          <p:cNvSpPr>
            <a:spLocks noGrp="1"/>
          </p:cNvSpPr>
          <p:nvPr>
            <p:ph idx="1"/>
          </p:nvPr>
        </p:nvSpPr>
        <p:spPr>
          <a:xfrm>
            <a:off x="838199" y="1268082"/>
            <a:ext cx="6607630" cy="4871938"/>
          </a:xfrm>
        </p:spPr>
        <p:txBody>
          <a:bodyPr>
            <a:normAutofit/>
          </a:bodyPr>
          <a:lstStyle/>
          <a:p>
            <a:r>
              <a:rPr lang="en-US" sz="2500" dirty="0"/>
              <a:t>Giant-cell tumor is a lesion of uncertain origin that appears after the end of bone growth.</a:t>
            </a:r>
          </a:p>
          <a:p>
            <a:r>
              <a:rPr lang="en-US" sz="2500" dirty="0"/>
              <a:t>Aggressive lesions have a poorly-defined ‘floor’ and appear to extend into the surrounding bone. </a:t>
            </a:r>
          </a:p>
          <a:p>
            <a:r>
              <a:rPr lang="en-US" sz="2500" dirty="0"/>
              <a:t>About one-third of these tumor remain truly benign; one-third become locally invasive and one third metastasize.</a:t>
            </a:r>
          </a:p>
          <a:p>
            <a:r>
              <a:rPr lang="en-US" sz="2500" b="1" dirty="0"/>
              <a:t>Clinical features</a:t>
            </a:r>
            <a:r>
              <a:rPr lang="en-US" sz="2500" dirty="0"/>
              <a:t>: The patient is usually a young adult who complains of pain at the end of a long bone; sometimes there is slight swelling. Pathological fracture occurs in 10–15% of cases.</a:t>
            </a:r>
          </a:p>
        </p:txBody>
      </p:sp>
      <p:sp>
        <p:nvSpPr>
          <p:cNvPr id="4" name="TextBox 3">
            <a:extLst>
              <a:ext uri="{FF2B5EF4-FFF2-40B4-BE49-F238E27FC236}">
                <a16:creationId xmlns:a16="http://schemas.microsoft.com/office/drawing/2014/main" id="{0BFFD86D-8D8B-5377-9669-FBCA6610757A}"/>
              </a:ext>
            </a:extLst>
          </p:cNvPr>
          <p:cNvSpPr txBox="1"/>
          <p:nvPr/>
        </p:nvSpPr>
        <p:spPr>
          <a:xfrm>
            <a:off x="-3697" y="-4207"/>
            <a:ext cx="841897" cy="369332"/>
          </a:xfrm>
          <a:prstGeom prst="rect">
            <a:avLst/>
          </a:prstGeom>
          <a:noFill/>
          <a:ln>
            <a:solidFill>
              <a:srgbClr val="0070C0"/>
            </a:solidFill>
          </a:ln>
        </p:spPr>
        <p:txBody>
          <a:bodyPr wrap="none" rtlCol="0">
            <a:spAutoFit/>
          </a:bodyPr>
          <a:lstStyle/>
          <a:p>
            <a:r>
              <a:rPr lang="en-US" b="1" dirty="0">
                <a:solidFill>
                  <a:srgbClr val="0070C0"/>
                </a:solidFill>
              </a:rPr>
              <a:t>Benign</a:t>
            </a:r>
          </a:p>
        </p:txBody>
      </p:sp>
      <p:pic>
        <p:nvPicPr>
          <p:cNvPr id="7" name="Content Placeholder 3">
            <a:extLst>
              <a:ext uri="{FF2B5EF4-FFF2-40B4-BE49-F238E27FC236}">
                <a16:creationId xmlns:a16="http://schemas.microsoft.com/office/drawing/2014/main" id="{AA5A340B-0F57-64EC-D117-7702236B33FF}"/>
              </a:ext>
            </a:extLst>
          </p:cNvPr>
          <p:cNvPicPr>
            <a:picLocks noChangeAspect="1"/>
          </p:cNvPicPr>
          <p:nvPr/>
        </p:nvPicPr>
        <p:blipFill>
          <a:blip r:embed="rId2"/>
          <a:stretch>
            <a:fillRect/>
          </a:stretch>
        </p:blipFill>
        <p:spPr>
          <a:xfrm>
            <a:off x="7727535" y="1268082"/>
            <a:ext cx="3626265" cy="2417510"/>
          </a:xfrm>
          <a:prstGeom prst="rect">
            <a:avLst/>
          </a:prstGeom>
          <a:ln>
            <a:noFill/>
          </a:ln>
          <a:effectLst>
            <a:outerShdw blurRad="292100" dist="139700" dir="2700000" algn="tl" rotWithShape="0">
              <a:srgbClr val="333333">
                <a:alpha val="65000"/>
              </a:srgbClr>
            </a:outerShdw>
          </a:effectLst>
        </p:spPr>
      </p:pic>
      <p:pic>
        <p:nvPicPr>
          <p:cNvPr id="8" name="Content Placeholder 5">
            <a:extLst>
              <a:ext uri="{FF2B5EF4-FFF2-40B4-BE49-F238E27FC236}">
                <a16:creationId xmlns:a16="http://schemas.microsoft.com/office/drawing/2014/main" id="{70E4FBB7-7775-002C-C94E-91456A11C9CD}"/>
              </a:ext>
            </a:extLst>
          </p:cNvPr>
          <p:cNvPicPr>
            <a:picLocks noChangeAspect="1"/>
          </p:cNvPicPr>
          <p:nvPr/>
        </p:nvPicPr>
        <p:blipFill rotWithShape="1">
          <a:blip r:embed="rId3"/>
          <a:srcRect r="9051"/>
          <a:stretch/>
        </p:blipFill>
        <p:spPr>
          <a:xfrm>
            <a:off x="9681744" y="3685590"/>
            <a:ext cx="1672056" cy="245442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68DED42-6A11-1FFA-2DE6-46D5B3B35359}"/>
              </a:ext>
            </a:extLst>
          </p:cNvPr>
          <p:cNvPicPr>
            <a:picLocks noChangeAspect="1"/>
          </p:cNvPicPr>
          <p:nvPr/>
        </p:nvPicPr>
        <p:blipFill rotWithShape="1">
          <a:blip r:embed="rId4"/>
          <a:srcRect l="11663" r="5460"/>
          <a:stretch/>
        </p:blipFill>
        <p:spPr>
          <a:xfrm>
            <a:off x="7727534" y="3685589"/>
            <a:ext cx="1954209" cy="24544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1177331"/>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806B-3D67-1506-BF69-38566730643F}"/>
              </a:ext>
            </a:extLst>
          </p:cNvPr>
          <p:cNvSpPr>
            <a:spLocks noGrp="1"/>
          </p:cNvSpPr>
          <p:nvPr>
            <p:ph type="title"/>
          </p:nvPr>
        </p:nvSpPr>
        <p:spPr/>
        <p:txBody>
          <a:bodyPr/>
          <a:lstStyle/>
          <a:p>
            <a:r>
              <a:rPr lang="en-US" dirty="0"/>
              <a:t>Osteosarcoma</a:t>
            </a:r>
          </a:p>
        </p:txBody>
      </p:sp>
      <p:sp>
        <p:nvSpPr>
          <p:cNvPr id="3" name="Content Placeholder 2">
            <a:extLst>
              <a:ext uri="{FF2B5EF4-FFF2-40B4-BE49-F238E27FC236}">
                <a16:creationId xmlns:a16="http://schemas.microsoft.com/office/drawing/2014/main" id="{BCB76242-C7DF-9192-D798-5B0839F8F003}"/>
              </a:ext>
            </a:extLst>
          </p:cNvPr>
          <p:cNvSpPr>
            <a:spLocks noGrp="1"/>
          </p:cNvSpPr>
          <p:nvPr>
            <p:ph idx="1"/>
          </p:nvPr>
        </p:nvSpPr>
        <p:spPr/>
        <p:txBody>
          <a:bodyPr>
            <a:normAutofit/>
          </a:bodyPr>
          <a:lstStyle/>
          <a:p>
            <a:r>
              <a:rPr lang="en-US" b="1" dirty="0"/>
              <a:t>Etiology</a:t>
            </a:r>
          </a:p>
          <a:p>
            <a:pPr lvl="1"/>
            <a:r>
              <a:rPr lang="en-US" dirty="0"/>
              <a:t>Primary osteosarcoma: unknown</a:t>
            </a:r>
          </a:p>
          <a:p>
            <a:pPr lvl="1"/>
            <a:r>
              <a:rPr lang="en-US" dirty="0"/>
              <a:t>Secondary osteosarcoma: Paget's disease of bone, radiation injury, bone infarction</a:t>
            </a:r>
          </a:p>
          <a:p>
            <a:r>
              <a:rPr lang="en-US" b="1" dirty="0"/>
              <a:t>Epidemiology</a:t>
            </a:r>
          </a:p>
          <a:p>
            <a:pPr lvl="1"/>
            <a:r>
              <a:rPr lang="en-US" dirty="0"/>
              <a:t>Incidence: bimodal distribution</a:t>
            </a:r>
          </a:p>
          <a:p>
            <a:pPr lvl="2"/>
            <a:r>
              <a:rPr lang="en-US" sz="2400" dirty="0"/>
              <a:t>Primary osteosarcoma: puberty/adolescence </a:t>
            </a:r>
          </a:p>
          <a:p>
            <a:pPr lvl="2"/>
            <a:r>
              <a:rPr lang="en-US" sz="2400" dirty="0"/>
              <a:t>Secondary osteosarcoma: advanced age </a:t>
            </a:r>
          </a:p>
          <a:p>
            <a:pPr lvl="1"/>
            <a:r>
              <a:rPr lang="en-US" dirty="0"/>
              <a:t>Sex: ♂ &gt; ♀</a:t>
            </a:r>
          </a:p>
          <a:p>
            <a:r>
              <a:rPr lang="en-US" dirty="0"/>
              <a:t>The sites most commonly involved are the metaphyseal region of long tubular bones, especially the region around knee joint 50% </a:t>
            </a:r>
          </a:p>
          <a:p>
            <a:endParaRPr lang="en-US" dirty="0"/>
          </a:p>
        </p:txBody>
      </p:sp>
      <p:sp>
        <p:nvSpPr>
          <p:cNvPr id="4" name="TextBox 3">
            <a:extLst>
              <a:ext uri="{FF2B5EF4-FFF2-40B4-BE49-F238E27FC236}">
                <a16:creationId xmlns:a16="http://schemas.microsoft.com/office/drawing/2014/main" id="{BFA027FF-2383-095B-BF2D-AF4DAA20C948}"/>
              </a:ext>
            </a:extLst>
          </p:cNvPr>
          <p:cNvSpPr txBox="1"/>
          <p:nvPr/>
        </p:nvSpPr>
        <p:spPr>
          <a:xfrm>
            <a:off x="-3697" y="-4207"/>
            <a:ext cx="1160382" cy="369332"/>
          </a:xfrm>
          <a:prstGeom prst="rect">
            <a:avLst/>
          </a:prstGeom>
          <a:noFill/>
          <a:ln>
            <a:solidFill>
              <a:srgbClr val="0070C0"/>
            </a:solidFill>
          </a:ln>
        </p:spPr>
        <p:txBody>
          <a:bodyPr wrap="none" rtlCol="0">
            <a:spAutoFit/>
          </a:bodyPr>
          <a:lstStyle/>
          <a:p>
            <a:r>
              <a:rPr lang="en-US" b="1" dirty="0">
                <a:solidFill>
                  <a:srgbClr val="0070C0"/>
                </a:solidFill>
              </a:rPr>
              <a:t>Malignant</a:t>
            </a:r>
          </a:p>
        </p:txBody>
      </p:sp>
    </p:spTree>
    <p:extLst>
      <p:ext uri="{BB962C8B-B14F-4D97-AF65-F5344CB8AC3E}">
        <p14:creationId xmlns:p14="http://schemas.microsoft.com/office/powerpoint/2010/main" val="2110799736"/>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806B-3D67-1506-BF69-38566730643F}"/>
              </a:ext>
            </a:extLst>
          </p:cNvPr>
          <p:cNvSpPr>
            <a:spLocks noGrp="1"/>
          </p:cNvSpPr>
          <p:nvPr>
            <p:ph type="title"/>
          </p:nvPr>
        </p:nvSpPr>
        <p:spPr/>
        <p:txBody>
          <a:bodyPr/>
          <a:lstStyle/>
          <a:p>
            <a:r>
              <a:rPr lang="en-US" dirty="0"/>
              <a:t>Osteosarcoma</a:t>
            </a:r>
          </a:p>
        </p:txBody>
      </p:sp>
      <p:sp>
        <p:nvSpPr>
          <p:cNvPr id="3" name="Content Placeholder 2">
            <a:extLst>
              <a:ext uri="{FF2B5EF4-FFF2-40B4-BE49-F238E27FC236}">
                <a16:creationId xmlns:a16="http://schemas.microsoft.com/office/drawing/2014/main" id="{BCB76242-C7DF-9192-D798-5B0839F8F003}"/>
              </a:ext>
            </a:extLst>
          </p:cNvPr>
          <p:cNvSpPr>
            <a:spLocks noGrp="1"/>
          </p:cNvSpPr>
          <p:nvPr>
            <p:ph idx="1"/>
          </p:nvPr>
        </p:nvSpPr>
        <p:spPr/>
        <p:txBody>
          <a:bodyPr>
            <a:normAutofit fontScale="92500"/>
          </a:bodyPr>
          <a:lstStyle/>
          <a:p>
            <a:r>
              <a:rPr lang="en-US" b="1" dirty="0"/>
              <a:t>Clinical features</a:t>
            </a:r>
            <a:r>
              <a:rPr lang="en-US" dirty="0"/>
              <a:t>: Pain is usually the first symptom; it is constant, worse at night and gradually increases in severity. Sometimes the patient presents with a lump. Pathological fractures are rare.</a:t>
            </a:r>
          </a:p>
          <a:p>
            <a:r>
              <a:rPr lang="en-US" altLang="en-US" sz="2800" b="1" dirty="0">
                <a:cs typeface="Times New Roman" pitchFamily="18" charset="0"/>
              </a:rPr>
              <a:t>Investigations</a:t>
            </a:r>
          </a:p>
          <a:p>
            <a:pPr lvl="1"/>
            <a:r>
              <a:rPr lang="en-US" altLang="en-US" b="1" dirty="0">
                <a:cs typeface="Times New Roman" pitchFamily="18" charset="0"/>
              </a:rPr>
              <a:t>Labs</a:t>
            </a:r>
            <a:r>
              <a:rPr lang="en-US" altLang="en-US" dirty="0">
                <a:cs typeface="Times New Roman" pitchFamily="18" charset="0"/>
              </a:rPr>
              <a:t>: ESR (raised), Serum alkaline phosphatase raised</a:t>
            </a:r>
          </a:p>
          <a:p>
            <a:pPr lvl="1"/>
            <a:r>
              <a:rPr lang="en-US" altLang="en-US" b="1" dirty="0">
                <a:cs typeface="Times New Roman" pitchFamily="18" charset="0"/>
              </a:rPr>
              <a:t>Imaging</a:t>
            </a:r>
            <a:r>
              <a:rPr lang="en-US" altLang="en-US" dirty="0">
                <a:cs typeface="Times New Roman" pitchFamily="18" charset="0"/>
              </a:rPr>
              <a:t>: X-ray, CT, MRI and Radioisotope scan </a:t>
            </a:r>
            <a:r>
              <a:rPr lang="en-US" altLang="en-US" dirty="0">
                <a:cs typeface="Times New Roman" pitchFamily="18" charset="0"/>
                <a:sym typeface="Wingdings" panose="05000000000000000000" pitchFamily="2" charset="2"/>
              </a:rPr>
              <a:t></a:t>
            </a:r>
            <a:r>
              <a:rPr lang="en-US" altLang="en-US" dirty="0">
                <a:cs typeface="Times New Roman" pitchFamily="18" charset="0"/>
              </a:rPr>
              <a:t> skip lesions </a:t>
            </a:r>
          </a:p>
          <a:p>
            <a:pPr lvl="2"/>
            <a:r>
              <a:rPr lang="en-US" altLang="en-US" sz="2400" dirty="0">
                <a:cs typeface="Times New Roman" pitchFamily="18" charset="0"/>
              </a:rPr>
              <a:t>Chest X-ray </a:t>
            </a:r>
            <a:r>
              <a:rPr lang="en-US" altLang="en-US" sz="2400" dirty="0">
                <a:cs typeface="Times New Roman" pitchFamily="18" charset="0"/>
                <a:sym typeface="Wingdings" panose="05000000000000000000" pitchFamily="2" charset="2"/>
              </a:rPr>
              <a:t></a:t>
            </a:r>
            <a:r>
              <a:rPr lang="en-US" altLang="en-US" sz="2400" dirty="0">
                <a:cs typeface="Times New Roman" pitchFamily="18" charset="0"/>
              </a:rPr>
              <a:t> done routinely</a:t>
            </a:r>
          </a:p>
          <a:p>
            <a:pPr lvl="2"/>
            <a:r>
              <a:rPr lang="en-US" altLang="en-US" sz="2400" dirty="0">
                <a:cs typeface="Times New Roman" pitchFamily="18" charset="0"/>
              </a:rPr>
              <a:t>Pulmonary CT </a:t>
            </a:r>
            <a:r>
              <a:rPr lang="en-US" altLang="en-US" sz="2400" dirty="0">
                <a:cs typeface="Times New Roman" pitchFamily="18" charset="0"/>
                <a:sym typeface="Wingdings" panose="05000000000000000000" pitchFamily="2" charset="2"/>
              </a:rPr>
              <a:t></a:t>
            </a:r>
            <a:r>
              <a:rPr lang="en-US" altLang="en-US" sz="2400" dirty="0">
                <a:cs typeface="Times New Roman" pitchFamily="18" charset="0"/>
              </a:rPr>
              <a:t> ( to R/O metastatic dis.)</a:t>
            </a:r>
          </a:p>
          <a:p>
            <a:pPr lvl="1"/>
            <a:r>
              <a:rPr lang="en-US" altLang="en-US" dirty="0">
                <a:cs typeface="Times New Roman" pitchFamily="18" charset="0"/>
              </a:rPr>
              <a:t>Biopsy</a:t>
            </a:r>
          </a:p>
          <a:p>
            <a:pPr lvl="1"/>
            <a:r>
              <a:rPr lang="en-US" altLang="en-US" dirty="0">
                <a:cs typeface="Times New Roman" pitchFamily="18" charset="0"/>
              </a:rPr>
              <a:t>Bone scan</a:t>
            </a:r>
          </a:p>
          <a:p>
            <a:r>
              <a:rPr lang="en-US" altLang="en-US" sz="2800" b="1" dirty="0">
                <a:cs typeface="Times New Roman" pitchFamily="18" charset="0"/>
              </a:rPr>
              <a:t>Treatment</a:t>
            </a:r>
            <a:r>
              <a:rPr lang="en-US" altLang="en-US" sz="2800" dirty="0">
                <a:cs typeface="Times New Roman" pitchFamily="18" charset="0"/>
              </a:rPr>
              <a:t>: 1.Chemotherapy, 2. Surgery, 3. Amputation</a:t>
            </a:r>
            <a:endParaRPr lang="en-US" altLang="en-US" dirty="0">
              <a:cs typeface="Times New Roman" pitchFamily="18" charset="0"/>
            </a:endParaRPr>
          </a:p>
          <a:p>
            <a:r>
              <a:rPr lang="en-US" sz="2800" b="1" dirty="0"/>
              <a:t>Prognosis</a:t>
            </a:r>
            <a:r>
              <a:rPr lang="en-US" sz="2800" dirty="0"/>
              <a:t>: Depends mainly on the presence of metastasis at presentation</a:t>
            </a:r>
            <a:endParaRPr lang="en-US" dirty="0"/>
          </a:p>
        </p:txBody>
      </p:sp>
      <p:sp>
        <p:nvSpPr>
          <p:cNvPr id="4" name="TextBox 3">
            <a:extLst>
              <a:ext uri="{FF2B5EF4-FFF2-40B4-BE49-F238E27FC236}">
                <a16:creationId xmlns:a16="http://schemas.microsoft.com/office/drawing/2014/main" id="{BFA027FF-2383-095B-BF2D-AF4DAA20C948}"/>
              </a:ext>
            </a:extLst>
          </p:cNvPr>
          <p:cNvSpPr txBox="1"/>
          <p:nvPr/>
        </p:nvSpPr>
        <p:spPr>
          <a:xfrm>
            <a:off x="-3697" y="-4207"/>
            <a:ext cx="1160382" cy="369332"/>
          </a:xfrm>
          <a:prstGeom prst="rect">
            <a:avLst/>
          </a:prstGeom>
          <a:noFill/>
          <a:ln>
            <a:solidFill>
              <a:srgbClr val="0070C0"/>
            </a:solidFill>
          </a:ln>
        </p:spPr>
        <p:txBody>
          <a:bodyPr wrap="none" rtlCol="0">
            <a:spAutoFit/>
          </a:bodyPr>
          <a:lstStyle/>
          <a:p>
            <a:r>
              <a:rPr lang="en-US" b="1" dirty="0">
                <a:solidFill>
                  <a:srgbClr val="0070C0"/>
                </a:solidFill>
              </a:rPr>
              <a:t>Malignant</a:t>
            </a:r>
          </a:p>
        </p:txBody>
      </p:sp>
    </p:spTree>
    <p:extLst>
      <p:ext uri="{BB962C8B-B14F-4D97-AF65-F5344CB8AC3E}">
        <p14:creationId xmlns:p14="http://schemas.microsoft.com/office/powerpoint/2010/main" val="3027273433"/>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806B-3D67-1506-BF69-38566730643F}"/>
              </a:ext>
            </a:extLst>
          </p:cNvPr>
          <p:cNvSpPr>
            <a:spLocks noGrp="1"/>
          </p:cNvSpPr>
          <p:nvPr>
            <p:ph type="title"/>
          </p:nvPr>
        </p:nvSpPr>
        <p:spPr/>
        <p:txBody>
          <a:bodyPr/>
          <a:lstStyle/>
          <a:p>
            <a:r>
              <a:rPr lang="en-US" sz="4400" dirty="0"/>
              <a:t>Chondrosarcoma</a:t>
            </a:r>
            <a:endParaRPr lang="en-US" dirty="0"/>
          </a:p>
        </p:txBody>
      </p:sp>
      <p:sp>
        <p:nvSpPr>
          <p:cNvPr id="3" name="Content Placeholder 2">
            <a:extLst>
              <a:ext uri="{FF2B5EF4-FFF2-40B4-BE49-F238E27FC236}">
                <a16:creationId xmlns:a16="http://schemas.microsoft.com/office/drawing/2014/main" id="{BCB76242-C7DF-9192-D798-5B0839F8F003}"/>
              </a:ext>
            </a:extLst>
          </p:cNvPr>
          <p:cNvSpPr>
            <a:spLocks noGrp="1"/>
          </p:cNvSpPr>
          <p:nvPr>
            <p:ph idx="1"/>
          </p:nvPr>
        </p:nvSpPr>
        <p:spPr/>
        <p:txBody>
          <a:bodyPr>
            <a:normAutofit/>
          </a:bodyPr>
          <a:lstStyle/>
          <a:p>
            <a:r>
              <a:rPr lang="en-US" dirty="0"/>
              <a:t>Arise from mesenchymal cells that produce cartilage</a:t>
            </a:r>
          </a:p>
          <a:p>
            <a:r>
              <a:rPr lang="en-US" b="1" dirty="0"/>
              <a:t>Location</a:t>
            </a:r>
            <a:r>
              <a:rPr lang="en-US" dirty="0"/>
              <a:t>: Arises in the </a:t>
            </a:r>
            <a:r>
              <a:rPr lang="en-US" dirty="0">
                <a:solidFill>
                  <a:srgbClr val="FF0000"/>
                </a:solidFill>
              </a:rPr>
              <a:t>medulla of the long tubular bones</a:t>
            </a:r>
            <a:r>
              <a:rPr lang="en-US" dirty="0"/>
              <a:t>, mostly in the lower limbs. The next most common sites are the pelvis,</a:t>
            </a:r>
            <a:r>
              <a:rPr lang="ar-JO" dirty="0"/>
              <a:t> </a:t>
            </a:r>
            <a:r>
              <a:rPr lang="en-US" dirty="0"/>
              <a:t>central skeleton and the ribs.</a:t>
            </a:r>
          </a:p>
          <a:p>
            <a:r>
              <a:rPr lang="en-US" altLang="en-US" sz="2800" dirty="0"/>
              <a:t>Occur either as primary tumor or a secondary change in a pre-existing benign chondroma or osteochondroma.</a:t>
            </a:r>
          </a:p>
          <a:p>
            <a:r>
              <a:rPr lang="en-US" altLang="en-US" sz="2800" b="1" dirty="0"/>
              <a:t>Treatment</a:t>
            </a:r>
            <a:endParaRPr lang="en-US" dirty="0"/>
          </a:p>
          <a:p>
            <a:pPr lvl="1"/>
            <a:r>
              <a:rPr lang="en-US" dirty="0"/>
              <a:t>Complete surgical excision, as these tumor doesn’t respond to chemotherapy.</a:t>
            </a:r>
          </a:p>
          <a:p>
            <a:pPr lvl="1"/>
            <a:r>
              <a:rPr lang="en-US" dirty="0"/>
              <a:t>Recurrence rate is high.</a:t>
            </a:r>
          </a:p>
          <a:p>
            <a:pPr lvl="1"/>
            <a:r>
              <a:rPr lang="en-US" dirty="0"/>
              <a:t>Prognosis is related to grade of tumor (Low grade </a:t>
            </a:r>
            <a:r>
              <a:rPr lang="en-US" dirty="0">
                <a:sym typeface="Wingdings" panose="05000000000000000000" pitchFamily="2" charset="2"/>
              </a:rPr>
              <a:t></a:t>
            </a:r>
            <a:r>
              <a:rPr lang="en-US" dirty="0"/>
              <a:t> better prognosis) and the ability to completely surgically remove it</a:t>
            </a:r>
          </a:p>
          <a:p>
            <a:endParaRPr lang="en-US" dirty="0"/>
          </a:p>
        </p:txBody>
      </p:sp>
      <p:sp>
        <p:nvSpPr>
          <p:cNvPr id="4" name="TextBox 3">
            <a:extLst>
              <a:ext uri="{FF2B5EF4-FFF2-40B4-BE49-F238E27FC236}">
                <a16:creationId xmlns:a16="http://schemas.microsoft.com/office/drawing/2014/main" id="{BFA027FF-2383-095B-BF2D-AF4DAA20C948}"/>
              </a:ext>
            </a:extLst>
          </p:cNvPr>
          <p:cNvSpPr txBox="1"/>
          <p:nvPr/>
        </p:nvSpPr>
        <p:spPr>
          <a:xfrm>
            <a:off x="-3697" y="-4207"/>
            <a:ext cx="1160382" cy="369332"/>
          </a:xfrm>
          <a:prstGeom prst="rect">
            <a:avLst/>
          </a:prstGeom>
          <a:noFill/>
          <a:ln>
            <a:solidFill>
              <a:srgbClr val="0070C0"/>
            </a:solidFill>
          </a:ln>
        </p:spPr>
        <p:txBody>
          <a:bodyPr wrap="none" rtlCol="0">
            <a:spAutoFit/>
          </a:bodyPr>
          <a:lstStyle/>
          <a:p>
            <a:r>
              <a:rPr lang="en-US" b="1" dirty="0">
                <a:solidFill>
                  <a:srgbClr val="0070C0"/>
                </a:solidFill>
              </a:rPr>
              <a:t>Malignant</a:t>
            </a:r>
          </a:p>
        </p:txBody>
      </p:sp>
    </p:spTree>
    <p:extLst>
      <p:ext uri="{BB962C8B-B14F-4D97-AF65-F5344CB8AC3E}">
        <p14:creationId xmlns:p14="http://schemas.microsoft.com/office/powerpoint/2010/main" val="25298924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69F4-A89F-C83B-3469-F7398C3E5CA3}"/>
              </a:ext>
            </a:extLst>
          </p:cNvPr>
          <p:cNvSpPr>
            <a:spLocks noGrp="1"/>
          </p:cNvSpPr>
          <p:nvPr>
            <p:ph type="title"/>
          </p:nvPr>
        </p:nvSpPr>
        <p:spPr/>
        <p:txBody>
          <a:bodyPr>
            <a:normAutofit/>
          </a:bodyPr>
          <a:lstStyle/>
          <a:p>
            <a:r>
              <a:rPr lang="en-US" sz="3800" dirty="0"/>
              <a:t>Patient presented with bradycardia and  hypotension</a:t>
            </a:r>
          </a:p>
        </p:txBody>
      </p:sp>
      <p:sp>
        <p:nvSpPr>
          <p:cNvPr id="3" name="Content Placeholder 2">
            <a:extLst>
              <a:ext uri="{FF2B5EF4-FFF2-40B4-BE49-F238E27FC236}">
                <a16:creationId xmlns:a16="http://schemas.microsoft.com/office/drawing/2014/main" id="{97D309B8-7F64-8B19-C627-95DD89F719A5}"/>
              </a:ext>
            </a:extLst>
          </p:cNvPr>
          <p:cNvSpPr>
            <a:spLocks noGrp="1"/>
          </p:cNvSpPr>
          <p:nvPr>
            <p:ph idx="1"/>
          </p:nvPr>
        </p:nvSpPr>
        <p:spPr>
          <a:xfrm>
            <a:off x="838200" y="1305026"/>
            <a:ext cx="7729028" cy="4871938"/>
          </a:xfrm>
        </p:spPr>
        <p:txBody>
          <a:bodyPr/>
          <a:lstStyle/>
          <a:p>
            <a:r>
              <a:rPr lang="en-US" b="1" dirty="0"/>
              <a:t>What type of shock is this ? </a:t>
            </a:r>
          </a:p>
          <a:p>
            <a:pPr lvl="1"/>
            <a:r>
              <a:rPr lang="en-US" dirty="0"/>
              <a:t>Neurogenic shock</a:t>
            </a:r>
          </a:p>
          <a:p>
            <a:endParaRPr lang="en-US" dirty="0"/>
          </a:p>
          <a:p>
            <a:pPr marL="0" indent="0" algn="ctr">
              <a:buNone/>
            </a:pPr>
            <a:r>
              <a:rPr lang="en-US" b="1" dirty="0">
                <a:solidFill>
                  <a:srgbClr val="0070C0"/>
                </a:solidFill>
              </a:rPr>
              <a:t>Insult </a:t>
            </a:r>
            <a:r>
              <a:rPr lang="en-US" b="1" dirty="0">
                <a:solidFill>
                  <a:srgbClr val="0070C0"/>
                </a:solidFill>
                <a:sym typeface="Wingdings" panose="05000000000000000000" pitchFamily="2" charset="2"/>
              </a:rPr>
              <a:t> Spinal shock  Neurogenic shock</a:t>
            </a:r>
          </a:p>
          <a:p>
            <a:r>
              <a:rPr lang="en-US" sz="2600" b="1" dirty="0">
                <a:solidFill>
                  <a:srgbClr val="0070C0"/>
                </a:solidFill>
                <a:sym typeface="Wingdings" panose="05000000000000000000" pitchFamily="2" charset="2"/>
              </a:rPr>
              <a:t>Spinal shock</a:t>
            </a:r>
            <a:r>
              <a:rPr lang="en-US" sz="2600" dirty="0">
                <a:solidFill>
                  <a:srgbClr val="0070C0"/>
                </a:solidFill>
                <a:sym typeface="Wingdings" panose="05000000000000000000" pitchFamily="2" charset="2"/>
              </a:rPr>
              <a:t>: flaccid paralysis, anesthesia, absent bowel and bladder control, and loss of reflex activity</a:t>
            </a:r>
          </a:p>
          <a:p>
            <a:r>
              <a:rPr lang="en-US" sz="2600" b="1" dirty="0">
                <a:solidFill>
                  <a:srgbClr val="0070C0"/>
                </a:solidFill>
                <a:sym typeface="Wingdings" panose="05000000000000000000" pitchFamily="2" charset="2"/>
              </a:rPr>
              <a:t>Neurogenic shock</a:t>
            </a:r>
            <a:r>
              <a:rPr lang="en-US" sz="2600" dirty="0">
                <a:solidFill>
                  <a:srgbClr val="0070C0"/>
                </a:solidFill>
                <a:sym typeface="Wingdings" panose="05000000000000000000" pitchFamily="2" charset="2"/>
              </a:rPr>
              <a:t>: </a:t>
            </a:r>
            <a:r>
              <a:rPr lang="en-US" sz="2600" dirty="0">
                <a:solidFill>
                  <a:srgbClr val="0070C0"/>
                </a:solidFill>
                <a:latin typeface="Arial" panose="020B0604020202020204" pitchFamily="34" charset="0"/>
                <a:cs typeface="Arial" panose="020B0604020202020204" pitchFamily="34" charset="0"/>
                <a:sym typeface="Wingdings" panose="05000000000000000000" pitchFamily="2" charset="2"/>
              </a:rPr>
              <a:t>↓</a:t>
            </a:r>
            <a:r>
              <a:rPr lang="en-US" sz="2600" dirty="0">
                <a:solidFill>
                  <a:srgbClr val="0070C0"/>
                </a:solidFill>
                <a:sym typeface="Wingdings" panose="05000000000000000000" pitchFamily="2" charset="2"/>
              </a:rPr>
              <a:t>Sympathetic  hypotension, bradycardia, vasodilation</a:t>
            </a:r>
            <a:endParaRPr lang="en-US" sz="2600" dirty="0">
              <a:solidFill>
                <a:srgbClr val="0070C0"/>
              </a:solidFill>
            </a:endParaRPr>
          </a:p>
        </p:txBody>
      </p:sp>
      <p:sp>
        <p:nvSpPr>
          <p:cNvPr id="6" name="TextBox 5">
            <a:extLst>
              <a:ext uri="{FF2B5EF4-FFF2-40B4-BE49-F238E27FC236}">
                <a16:creationId xmlns:a16="http://schemas.microsoft.com/office/drawing/2014/main" id="{688EC913-8718-1FE2-5869-E297E867FEF3}"/>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pic>
        <p:nvPicPr>
          <p:cNvPr id="7" name="object 4">
            <a:extLst>
              <a:ext uri="{FF2B5EF4-FFF2-40B4-BE49-F238E27FC236}">
                <a16:creationId xmlns:a16="http://schemas.microsoft.com/office/drawing/2014/main" id="{4E262147-BE06-019D-92C6-EEFC5CB9872C}"/>
              </a:ext>
            </a:extLst>
          </p:cNvPr>
          <p:cNvPicPr/>
          <p:nvPr/>
        </p:nvPicPr>
        <p:blipFill>
          <a:blip r:embed="rId2" cstate="print"/>
          <a:stretch>
            <a:fillRect/>
          </a:stretch>
        </p:blipFill>
        <p:spPr>
          <a:xfrm>
            <a:off x="8638783" y="1305026"/>
            <a:ext cx="2667000" cy="2924175"/>
          </a:xfrm>
          <a:prstGeom prst="rect">
            <a:avLst/>
          </a:prstGeom>
          <a:ln>
            <a:noFill/>
          </a:ln>
          <a:effectLst>
            <a:outerShdw blurRad="292100" dist="139700" dir="2700000" algn="tl" rotWithShape="0">
              <a:srgbClr val="333333">
                <a:alpha val="65000"/>
              </a:srgbClr>
            </a:outerShdw>
          </a:effectLst>
        </p:spPr>
      </p:pic>
      <p:grpSp>
        <p:nvGrpSpPr>
          <p:cNvPr id="4" name="Group 3">
            <a:extLst>
              <a:ext uri="{FF2B5EF4-FFF2-40B4-BE49-F238E27FC236}">
                <a16:creationId xmlns:a16="http://schemas.microsoft.com/office/drawing/2014/main" id="{4BA4C0CB-68A4-7739-0EBF-E5D6CE4787EC}"/>
              </a:ext>
            </a:extLst>
          </p:cNvPr>
          <p:cNvGrpSpPr/>
          <p:nvPr/>
        </p:nvGrpSpPr>
        <p:grpSpPr>
          <a:xfrm>
            <a:off x="7886700" y="4512200"/>
            <a:ext cx="3462625" cy="1667504"/>
            <a:chOff x="6100475" y="1305026"/>
            <a:chExt cx="5253326" cy="2529856"/>
          </a:xfrm>
        </p:grpSpPr>
        <p:pic>
          <p:nvPicPr>
            <p:cNvPr id="5" name="object 4">
              <a:extLst>
                <a:ext uri="{FF2B5EF4-FFF2-40B4-BE49-F238E27FC236}">
                  <a16:creationId xmlns:a16="http://schemas.microsoft.com/office/drawing/2014/main" id="{6CACA01A-8557-025E-19BB-A54B9BA75FA9}"/>
                </a:ext>
              </a:extLst>
            </p:cNvPr>
            <p:cNvPicPr>
              <a:picLocks/>
            </p:cNvPicPr>
            <p:nvPr/>
          </p:nvPicPr>
          <p:blipFill>
            <a:blip r:embed="rId3" cstate="print"/>
            <a:stretch>
              <a:fillRect/>
            </a:stretch>
          </p:blipFill>
          <p:spPr>
            <a:xfrm>
              <a:off x="6100475" y="1305026"/>
              <a:ext cx="5253326" cy="252985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63F9E190-6E7B-F298-3488-F9EF959DE74B}"/>
                </a:ext>
              </a:extLst>
            </p:cNvPr>
            <p:cNvSpPr txBox="1"/>
            <p:nvPr/>
          </p:nvSpPr>
          <p:spPr>
            <a:xfrm>
              <a:off x="8161454" y="3410475"/>
              <a:ext cx="1131366" cy="420249"/>
            </a:xfrm>
            <a:prstGeom prst="rect">
              <a:avLst/>
            </a:prstGeom>
            <a:solidFill>
              <a:schemeClr val="bg1"/>
            </a:solidFill>
            <a:ln>
              <a:solidFill>
                <a:srgbClr val="FF0000"/>
              </a:solidFill>
            </a:ln>
          </p:spPr>
          <p:txBody>
            <a:bodyPr wrap="none" rtlCol="0">
              <a:spAutoFit/>
            </a:bodyPr>
            <a:lstStyle/>
            <a:p>
              <a:pPr algn="r" rtl="1"/>
              <a:r>
                <a:rPr lang="ar-JO" sz="1200" b="1" dirty="0">
                  <a:solidFill>
                    <a:srgbClr val="FF0000"/>
                  </a:solidFill>
                </a:rPr>
                <a:t>سنوات (</a:t>
              </a:r>
              <a:r>
                <a:rPr lang="en-US" sz="1200" b="1" dirty="0">
                  <a:solidFill>
                    <a:srgbClr val="FF0000"/>
                  </a:solidFill>
                </a:rPr>
                <a:t>1</a:t>
              </a:r>
              <a:r>
                <a:rPr lang="ar-JO" sz="1200" b="1" dirty="0">
                  <a:solidFill>
                    <a:srgbClr val="FF0000"/>
                  </a:solidFill>
                </a:rPr>
                <a:t>)</a:t>
              </a:r>
              <a:endParaRPr lang="en-US" sz="1200" b="1" dirty="0">
                <a:solidFill>
                  <a:srgbClr val="FF0000"/>
                </a:solidFill>
              </a:endParaRPr>
            </a:p>
          </p:txBody>
        </p:sp>
      </p:grpSp>
      <p:sp>
        <p:nvSpPr>
          <p:cNvPr id="9" name="TextBox 8">
            <a:extLst>
              <a:ext uri="{FF2B5EF4-FFF2-40B4-BE49-F238E27FC236}">
                <a16:creationId xmlns:a16="http://schemas.microsoft.com/office/drawing/2014/main" id="{D086C3D5-0018-4AC8-33B6-438699A51E70}"/>
              </a:ext>
            </a:extLst>
          </p:cNvPr>
          <p:cNvSpPr txBox="1"/>
          <p:nvPr/>
        </p:nvSpPr>
        <p:spPr>
          <a:xfrm>
            <a:off x="9552937" y="3909035"/>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036442339"/>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806B-3D67-1506-BF69-38566730643F}"/>
              </a:ext>
            </a:extLst>
          </p:cNvPr>
          <p:cNvSpPr>
            <a:spLocks noGrp="1"/>
          </p:cNvSpPr>
          <p:nvPr>
            <p:ph type="title"/>
          </p:nvPr>
        </p:nvSpPr>
        <p:spPr/>
        <p:txBody>
          <a:bodyPr/>
          <a:lstStyle/>
          <a:p>
            <a:r>
              <a:rPr lang="en-US" sz="4400" dirty="0"/>
              <a:t>Ewing’s Sarcoma</a:t>
            </a:r>
            <a:endParaRPr lang="en-US" dirty="0"/>
          </a:p>
        </p:txBody>
      </p:sp>
      <p:sp>
        <p:nvSpPr>
          <p:cNvPr id="3" name="Content Placeholder 2">
            <a:extLst>
              <a:ext uri="{FF2B5EF4-FFF2-40B4-BE49-F238E27FC236}">
                <a16:creationId xmlns:a16="http://schemas.microsoft.com/office/drawing/2014/main" id="{BCB76242-C7DF-9192-D798-5B0839F8F003}"/>
              </a:ext>
            </a:extLst>
          </p:cNvPr>
          <p:cNvSpPr>
            <a:spLocks noGrp="1"/>
          </p:cNvSpPr>
          <p:nvPr>
            <p:ph idx="1"/>
          </p:nvPr>
        </p:nvSpPr>
        <p:spPr>
          <a:xfrm>
            <a:off x="838200" y="1268082"/>
            <a:ext cx="6607629" cy="4871938"/>
          </a:xfrm>
        </p:spPr>
        <p:txBody>
          <a:bodyPr>
            <a:normAutofit/>
          </a:bodyPr>
          <a:lstStyle/>
          <a:p>
            <a:r>
              <a:rPr lang="en-US" dirty="0"/>
              <a:t>Ewing’s sarcoma is believed to arise from endothelial cells in the bone marrow.</a:t>
            </a:r>
          </a:p>
          <a:p>
            <a:r>
              <a:rPr lang="en-US" b="1" dirty="0"/>
              <a:t>Incidence</a:t>
            </a:r>
            <a:r>
              <a:rPr lang="en-US" dirty="0"/>
              <a:t>: peak at 10–15 years. </a:t>
            </a:r>
          </a:p>
          <a:p>
            <a:r>
              <a:rPr lang="en-US" b="1" dirty="0"/>
              <a:t>Primary tumor</a:t>
            </a:r>
            <a:r>
              <a:rPr lang="en-US" dirty="0"/>
              <a:t>: often </a:t>
            </a:r>
            <a:r>
              <a:rPr lang="en-US" dirty="0" err="1"/>
              <a:t>diaphyses</a:t>
            </a:r>
            <a:r>
              <a:rPr lang="en-US" dirty="0"/>
              <a:t> of long bones (particularly femur, tibia, fibula, and humerus) and bones of the pelvis.</a:t>
            </a:r>
          </a:p>
          <a:p>
            <a:r>
              <a:rPr lang="en-US" b="1" dirty="0"/>
              <a:t>Metastasis</a:t>
            </a:r>
            <a:r>
              <a:rPr lang="en-US" dirty="0"/>
              <a:t>: lungs, skeletal system, bone marrow</a:t>
            </a:r>
          </a:p>
        </p:txBody>
      </p:sp>
      <p:sp>
        <p:nvSpPr>
          <p:cNvPr id="4" name="TextBox 3">
            <a:extLst>
              <a:ext uri="{FF2B5EF4-FFF2-40B4-BE49-F238E27FC236}">
                <a16:creationId xmlns:a16="http://schemas.microsoft.com/office/drawing/2014/main" id="{BFA027FF-2383-095B-BF2D-AF4DAA20C948}"/>
              </a:ext>
            </a:extLst>
          </p:cNvPr>
          <p:cNvSpPr txBox="1"/>
          <p:nvPr/>
        </p:nvSpPr>
        <p:spPr>
          <a:xfrm>
            <a:off x="-3697" y="-4207"/>
            <a:ext cx="1160382" cy="369332"/>
          </a:xfrm>
          <a:prstGeom prst="rect">
            <a:avLst/>
          </a:prstGeom>
          <a:noFill/>
          <a:ln>
            <a:solidFill>
              <a:srgbClr val="0070C0"/>
            </a:solidFill>
          </a:ln>
        </p:spPr>
        <p:txBody>
          <a:bodyPr wrap="none" rtlCol="0">
            <a:spAutoFit/>
          </a:bodyPr>
          <a:lstStyle/>
          <a:p>
            <a:r>
              <a:rPr lang="en-US" b="1" dirty="0">
                <a:solidFill>
                  <a:srgbClr val="0070C0"/>
                </a:solidFill>
              </a:rPr>
              <a:t>Malignant</a:t>
            </a:r>
          </a:p>
        </p:txBody>
      </p:sp>
      <p:pic>
        <p:nvPicPr>
          <p:cNvPr id="5" name="Content Placeholder 3">
            <a:extLst>
              <a:ext uri="{FF2B5EF4-FFF2-40B4-BE49-F238E27FC236}">
                <a16:creationId xmlns:a16="http://schemas.microsoft.com/office/drawing/2014/main" id="{B4631FB6-F555-5F34-E928-4CE0285EA3A1}"/>
              </a:ext>
            </a:extLst>
          </p:cNvPr>
          <p:cNvPicPr>
            <a:picLocks noChangeAspect="1"/>
          </p:cNvPicPr>
          <p:nvPr/>
        </p:nvPicPr>
        <p:blipFill rotWithShape="1">
          <a:blip r:embed="rId2"/>
          <a:srcRect t="2323" r="6023" b="5778"/>
          <a:stretch/>
        </p:blipFill>
        <p:spPr>
          <a:xfrm>
            <a:off x="7551030" y="1268082"/>
            <a:ext cx="3802770" cy="4871938"/>
          </a:xfrm>
          <a:prstGeom prst="rect">
            <a:avLst/>
          </a:prstGeom>
        </p:spPr>
      </p:pic>
    </p:spTree>
    <p:extLst>
      <p:ext uri="{BB962C8B-B14F-4D97-AF65-F5344CB8AC3E}">
        <p14:creationId xmlns:p14="http://schemas.microsoft.com/office/powerpoint/2010/main" val="2314024963"/>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806B-3D67-1506-BF69-38566730643F}"/>
              </a:ext>
            </a:extLst>
          </p:cNvPr>
          <p:cNvSpPr>
            <a:spLocks noGrp="1"/>
          </p:cNvSpPr>
          <p:nvPr>
            <p:ph type="title"/>
          </p:nvPr>
        </p:nvSpPr>
        <p:spPr/>
        <p:txBody>
          <a:bodyPr/>
          <a:lstStyle/>
          <a:p>
            <a:r>
              <a:rPr lang="en-US" sz="4400" dirty="0"/>
              <a:t>Ewing’s Sarcoma</a:t>
            </a:r>
            <a:endParaRPr lang="en-US" dirty="0"/>
          </a:p>
        </p:txBody>
      </p:sp>
      <p:sp>
        <p:nvSpPr>
          <p:cNvPr id="3" name="Content Placeholder 2">
            <a:extLst>
              <a:ext uri="{FF2B5EF4-FFF2-40B4-BE49-F238E27FC236}">
                <a16:creationId xmlns:a16="http://schemas.microsoft.com/office/drawing/2014/main" id="{BCB76242-C7DF-9192-D798-5B0839F8F003}"/>
              </a:ext>
            </a:extLst>
          </p:cNvPr>
          <p:cNvSpPr>
            <a:spLocks noGrp="1"/>
          </p:cNvSpPr>
          <p:nvPr>
            <p:ph idx="1"/>
          </p:nvPr>
        </p:nvSpPr>
        <p:spPr>
          <a:xfrm>
            <a:off x="838199" y="1268082"/>
            <a:ext cx="7652657" cy="4871938"/>
          </a:xfrm>
        </p:spPr>
        <p:txBody>
          <a:bodyPr>
            <a:normAutofit/>
          </a:bodyPr>
          <a:lstStyle/>
          <a:p>
            <a:r>
              <a:rPr lang="en-US" dirty="0"/>
              <a:t>The patient presents with </a:t>
            </a:r>
            <a:r>
              <a:rPr lang="en-US" dirty="0">
                <a:solidFill>
                  <a:srgbClr val="FF0000"/>
                </a:solidFill>
              </a:rPr>
              <a:t>pain</a:t>
            </a:r>
            <a:r>
              <a:rPr lang="en-US" dirty="0"/>
              <a:t> – often throbbing in character – and swelling. Generalized illness and pyrexia, together with a warm, tender swelling and a raised ESR, may suggest a diagnosis of osteomyelitis.</a:t>
            </a:r>
          </a:p>
          <a:p>
            <a:r>
              <a:rPr lang="en-US" b="1" dirty="0"/>
              <a:t>DDx</a:t>
            </a:r>
            <a:r>
              <a:rPr lang="en-US" dirty="0"/>
              <a:t>: </a:t>
            </a:r>
            <a:r>
              <a:rPr lang="en-US" dirty="0">
                <a:solidFill>
                  <a:srgbClr val="FF0000"/>
                </a:solidFill>
              </a:rPr>
              <a:t>Osteomyelitis</a:t>
            </a:r>
            <a:endParaRPr lang="en-US" b="1" dirty="0"/>
          </a:p>
          <a:p>
            <a:r>
              <a:rPr lang="en-US" b="1" dirty="0"/>
              <a:t>Diagnosis</a:t>
            </a:r>
            <a:r>
              <a:rPr lang="en-US" dirty="0"/>
              <a:t>: Biopsy is Important</a:t>
            </a:r>
          </a:p>
          <a:p>
            <a:r>
              <a:rPr lang="en-US" b="1" dirty="0"/>
              <a:t>Prognosis</a:t>
            </a:r>
            <a:r>
              <a:rPr lang="en-US" dirty="0"/>
              <a:t>: The prognosis is always poor, and surgery alone does little to improve it.	</a:t>
            </a:r>
          </a:p>
          <a:p>
            <a:r>
              <a:rPr lang="en-US" b="1" dirty="0"/>
              <a:t>Treatment</a:t>
            </a:r>
            <a:r>
              <a:rPr lang="en-US" dirty="0"/>
              <a:t>: Chemotherapy, surgery then radiotherapy</a:t>
            </a:r>
          </a:p>
          <a:p>
            <a:endParaRPr lang="en-US" dirty="0"/>
          </a:p>
        </p:txBody>
      </p:sp>
      <p:sp>
        <p:nvSpPr>
          <p:cNvPr id="4" name="TextBox 3">
            <a:extLst>
              <a:ext uri="{FF2B5EF4-FFF2-40B4-BE49-F238E27FC236}">
                <a16:creationId xmlns:a16="http://schemas.microsoft.com/office/drawing/2014/main" id="{BFA027FF-2383-095B-BF2D-AF4DAA20C948}"/>
              </a:ext>
            </a:extLst>
          </p:cNvPr>
          <p:cNvSpPr txBox="1"/>
          <p:nvPr/>
        </p:nvSpPr>
        <p:spPr>
          <a:xfrm>
            <a:off x="-3697" y="-4207"/>
            <a:ext cx="1160382" cy="369332"/>
          </a:xfrm>
          <a:prstGeom prst="rect">
            <a:avLst/>
          </a:prstGeom>
          <a:noFill/>
          <a:ln>
            <a:solidFill>
              <a:srgbClr val="0070C0"/>
            </a:solidFill>
          </a:ln>
        </p:spPr>
        <p:txBody>
          <a:bodyPr wrap="none" rtlCol="0">
            <a:spAutoFit/>
          </a:bodyPr>
          <a:lstStyle/>
          <a:p>
            <a:r>
              <a:rPr lang="en-US" b="1" dirty="0">
                <a:solidFill>
                  <a:srgbClr val="0070C0"/>
                </a:solidFill>
              </a:rPr>
              <a:t>Malignant</a:t>
            </a:r>
          </a:p>
        </p:txBody>
      </p:sp>
      <p:pic>
        <p:nvPicPr>
          <p:cNvPr id="5" name="Picture 4">
            <a:extLst>
              <a:ext uri="{FF2B5EF4-FFF2-40B4-BE49-F238E27FC236}">
                <a16:creationId xmlns:a16="http://schemas.microsoft.com/office/drawing/2014/main" id="{F80B1F46-A728-13EF-31E3-37ED99A048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590" r="16183"/>
          <a:stretch/>
        </p:blipFill>
        <p:spPr>
          <a:xfrm>
            <a:off x="8647609" y="1268082"/>
            <a:ext cx="2706191" cy="4871938"/>
          </a:xfrm>
          <a:prstGeom prst="rect">
            <a:avLst/>
          </a:prstGeom>
        </p:spPr>
      </p:pic>
    </p:spTree>
    <p:extLst>
      <p:ext uri="{BB962C8B-B14F-4D97-AF65-F5344CB8AC3E}">
        <p14:creationId xmlns:p14="http://schemas.microsoft.com/office/powerpoint/2010/main" val="3558222033"/>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806B-3D67-1506-BF69-38566730643F}"/>
              </a:ext>
            </a:extLst>
          </p:cNvPr>
          <p:cNvSpPr>
            <a:spLocks noGrp="1"/>
          </p:cNvSpPr>
          <p:nvPr>
            <p:ph type="title"/>
          </p:nvPr>
        </p:nvSpPr>
        <p:spPr/>
        <p:txBody>
          <a:bodyPr>
            <a:normAutofit/>
          </a:bodyPr>
          <a:lstStyle/>
          <a:p>
            <a:r>
              <a:rPr lang="en-US" dirty="0"/>
              <a:t>Multiple Myeloma / Plasmacytoma</a:t>
            </a:r>
          </a:p>
        </p:txBody>
      </p:sp>
      <p:sp>
        <p:nvSpPr>
          <p:cNvPr id="3" name="Content Placeholder 2">
            <a:extLst>
              <a:ext uri="{FF2B5EF4-FFF2-40B4-BE49-F238E27FC236}">
                <a16:creationId xmlns:a16="http://schemas.microsoft.com/office/drawing/2014/main" id="{BCB76242-C7DF-9192-D798-5B0839F8F003}"/>
              </a:ext>
            </a:extLst>
          </p:cNvPr>
          <p:cNvSpPr>
            <a:spLocks noGrp="1"/>
          </p:cNvSpPr>
          <p:nvPr>
            <p:ph idx="1"/>
          </p:nvPr>
        </p:nvSpPr>
        <p:spPr/>
        <p:txBody>
          <a:bodyPr>
            <a:normAutofit fontScale="92500" lnSpcReduction="10000"/>
          </a:bodyPr>
          <a:lstStyle/>
          <a:p>
            <a:r>
              <a:rPr lang="en-US" dirty="0"/>
              <a:t>A malignant </a:t>
            </a:r>
            <a:r>
              <a:rPr lang="en-US" dirty="0">
                <a:solidFill>
                  <a:srgbClr val="FF0000"/>
                </a:solidFill>
              </a:rPr>
              <a:t>B-cell lymphoproliferative disorder</a:t>
            </a:r>
            <a:r>
              <a:rPr lang="en-US" dirty="0"/>
              <a:t> of the bone marrow with plasma cell predominating.</a:t>
            </a:r>
          </a:p>
          <a:p>
            <a:r>
              <a:rPr lang="en-US" dirty="0"/>
              <a:t>Results in bone marrow cell proliferation and increased osteoclastic activity which lead to osteoporosis and lytic lesions throughout the skeleton (</a:t>
            </a:r>
            <a:r>
              <a:rPr lang="en-US" dirty="0" err="1"/>
              <a:t>myelomatosis</a:t>
            </a:r>
            <a:r>
              <a:rPr lang="en-US" dirty="0"/>
              <a:t>).</a:t>
            </a:r>
          </a:p>
          <a:p>
            <a:r>
              <a:rPr lang="en-US" b="1" dirty="0"/>
              <a:t>Plasmacytoma</a:t>
            </a:r>
            <a:r>
              <a:rPr lang="en-US" dirty="0"/>
              <a:t>: is a large colony of plasma cells aggregates in one bone.</a:t>
            </a:r>
          </a:p>
          <a:p>
            <a:r>
              <a:rPr lang="en-US" dirty="0"/>
              <a:t>Typical patient </a:t>
            </a:r>
            <a:r>
              <a:rPr lang="en-US" altLang="en-US" sz="2800" dirty="0">
                <a:cs typeface="Times New Roman" pitchFamily="18" charset="0"/>
                <a:sym typeface="Wingdings" panose="05000000000000000000" pitchFamily="2" charset="2"/>
              </a:rPr>
              <a:t></a:t>
            </a:r>
            <a:r>
              <a:rPr lang="en-US" dirty="0"/>
              <a:t> 45-65 years old with weakness, bone pain backache with or without  pathological Fracture.</a:t>
            </a:r>
          </a:p>
          <a:p>
            <a:r>
              <a:rPr lang="en-US" dirty="0"/>
              <a:t>Also, signs of hypercalcemia (thirst, polyuria and abdominal pain) plasma proteins abnormalities, increased blood viscosity and anemia</a:t>
            </a:r>
          </a:p>
          <a:p>
            <a:r>
              <a:rPr lang="en-US" dirty="0"/>
              <a:t>Late secondary features are due to renal dysfunction and spinal cord or root compression caused by vertebral collapse.</a:t>
            </a:r>
          </a:p>
          <a:p>
            <a:endParaRPr lang="en-US" dirty="0"/>
          </a:p>
        </p:txBody>
      </p:sp>
      <p:sp>
        <p:nvSpPr>
          <p:cNvPr id="4" name="TextBox 3">
            <a:extLst>
              <a:ext uri="{FF2B5EF4-FFF2-40B4-BE49-F238E27FC236}">
                <a16:creationId xmlns:a16="http://schemas.microsoft.com/office/drawing/2014/main" id="{BFA027FF-2383-095B-BF2D-AF4DAA20C948}"/>
              </a:ext>
            </a:extLst>
          </p:cNvPr>
          <p:cNvSpPr txBox="1"/>
          <p:nvPr/>
        </p:nvSpPr>
        <p:spPr>
          <a:xfrm>
            <a:off x="-3697" y="-4207"/>
            <a:ext cx="1160382" cy="369332"/>
          </a:xfrm>
          <a:prstGeom prst="rect">
            <a:avLst/>
          </a:prstGeom>
          <a:noFill/>
          <a:ln>
            <a:solidFill>
              <a:srgbClr val="0070C0"/>
            </a:solidFill>
          </a:ln>
        </p:spPr>
        <p:txBody>
          <a:bodyPr wrap="none" rtlCol="0">
            <a:spAutoFit/>
          </a:bodyPr>
          <a:lstStyle/>
          <a:p>
            <a:r>
              <a:rPr lang="en-US" b="1" dirty="0">
                <a:solidFill>
                  <a:srgbClr val="0070C0"/>
                </a:solidFill>
              </a:rPr>
              <a:t>Malignant</a:t>
            </a:r>
          </a:p>
        </p:txBody>
      </p:sp>
    </p:spTree>
    <p:extLst>
      <p:ext uri="{BB962C8B-B14F-4D97-AF65-F5344CB8AC3E}">
        <p14:creationId xmlns:p14="http://schemas.microsoft.com/office/powerpoint/2010/main" val="1092098403"/>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806B-3D67-1506-BF69-38566730643F}"/>
              </a:ext>
            </a:extLst>
          </p:cNvPr>
          <p:cNvSpPr>
            <a:spLocks noGrp="1"/>
          </p:cNvSpPr>
          <p:nvPr>
            <p:ph type="title"/>
          </p:nvPr>
        </p:nvSpPr>
        <p:spPr/>
        <p:txBody>
          <a:bodyPr/>
          <a:lstStyle/>
          <a:p>
            <a:r>
              <a:rPr lang="en-US" dirty="0"/>
              <a:t>Multiple Myeloma / Plasmacytoma</a:t>
            </a:r>
          </a:p>
        </p:txBody>
      </p:sp>
      <p:sp>
        <p:nvSpPr>
          <p:cNvPr id="3" name="Content Placeholder 2">
            <a:extLst>
              <a:ext uri="{FF2B5EF4-FFF2-40B4-BE49-F238E27FC236}">
                <a16:creationId xmlns:a16="http://schemas.microsoft.com/office/drawing/2014/main" id="{BCB76242-C7DF-9192-D798-5B0839F8F003}"/>
              </a:ext>
            </a:extLst>
          </p:cNvPr>
          <p:cNvSpPr>
            <a:spLocks noGrp="1"/>
          </p:cNvSpPr>
          <p:nvPr>
            <p:ph idx="1"/>
          </p:nvPr>
        </p:nvSpPr>
        <p:spPr/>
        <p:txBody>
          <a:bodyPr>
            <a:normAutofit fontScale="92500" lnSpcReduction="20000"/>
          </a:bodyPr>
          <a:lstStyle/>
          <a:p>
            <a:r>
              <a:rPr lang="en-US" b="1" dirty="0"/>
              <a:t>X-ray</a:t>
            </a:r>
            <a:r>
              <a:rPr lang="en-US" dirty="0"/>
              <a:t>:</a:t>
            </a:r>
          </a:p>
          <a:p>
            <a:pPr lvl="1"/>
            <a:r>
              <a:rPr lang="en-US" dirty="0"/>
              <a:t>Multiple  “punched out” defects in the skull, pelvis and proximal femur …’geographic map’</a:t>
            </a:r>
          </a:p>
          <a:p>
            <a:pPr lvl="1"/>
            <a:r>
              <a:rPr lang="en-US" dirty="0"/>
              <a:t>Crushed vertebra</a:t>
            </a:r>
          </a:p>
          <a:p>
            <a:pPr lvl="1"/>
            <a:r>
              <a:rPr lang="en-US" dirty="0"/>
              <a:t>Osteocytes lesion in a large bone metaphysis</a:t>
            </a:r>
          </a:p>
          <a:p>
            <a:r>
              <a:rPr lang="en-US" dirty="0"/>
              <a:t>Multiple myeloma is one of the commonest causes of osteoporosis and vertebral compression Fracture in men &gt;45 y.</a:t>
            </a:r>
          </a:p>
          <a:p>
            <a:r>
              <a:rPr lang="en-US" b="1" dirty="0"/>
              <a:t>Investigations</a:t>
            </a:r>
            <a:r>
              <a:rPr lang="en-US" dirty="0"/>
              <a:t>:</a:t>
            </a:r>
          </a:p>
          <a:p>
            <a:pPr lvl="1"/>
            <a:r>
              <a:rPr lang="en-US" dirty="0"/>
              <a:t>Mild anemia </a:t>
            </a:r>
          </a:p>
          <a:p>
            <a:pPr lvl="1"/>
            <a:r>
              <a:rPr lang="en-US" dirty="0"/>
              <a:t>High ESR </a:t>
            </a:r>
          </a:p>
          <a:p>
            <a:pPr lvl="1"/>
            <a:r>
              <a:rPr lang="en-US" dirty="0"/>
              <a:t>Bence-jones proteins in urine </a:t>
            </a:r>
          </a:p>
          <a:p>
            <a:pPr lvl="1"/>
            <a:r>
              <a:rPr lang="en-US" dirty="0"/>
              <a:t>Abnormal band in electrophoresis</a:t>
            </a:r>
          </a:p>
          <a:p>
            <a:pPr lvl="1"/>
            <a:r>
              <a:rPr lang="en-US" dirty="0"/>
              <a:t>Increased creatinine and calcium </a:t>
            </a:r>
          </a:p>
          <a:p>
            <a:pPr lvl="1"/>
            <a:r>
              <a:rPr lang="en-US" dirty="0"/>
              <a:t>Plasmacytosis with typical ‘myeloma’ cells in bone marrow puncture.</a:t>
            </a:r>
          </a:p>
          <a:p>
            <a:r>
              <a:rPr lang="en-US" b="1" dirty="0"/>
              <a:t>Most common immunoglobulin in MM</a:t>
            </a:r>
            <a:r>
              <a:rPr lang="en-US" dirty="0"/>
              <a:t>: IgG or IgA</a:t>
            </a:r>
          </a:p>
          <a:p>
            <a:endParaRPr lang="en-US" dirty="0"/>
          </a:p>
        </p:txBody>
      </p:sp>
      <p:sp>
        <p:nvSpPr>
          <p:cNvPr id="4" name="TextBox 3">
            <a:extLst>
              <a:ext uri="{FF2B5EF4-FFF2-40B4-BE49-F238E27FC236}">
                <a16:creationId xmlns:a16="http://schemas.microsoft.com/office/drawing/2014/main" id="{BFA027FF-2383-095B-BF2D-AF4DAA20C948}"/>
              </a:ext>
            </a:extLst>
          </p:cNvPr>
          <p:cNvSpPr txBox="1"/>
          <p:nvPr/>
        </p:nvSpPr>
        <p:spPr>
          <a:xfrm>
            <a:off x="-3697" y="-4207"/>
            <a:ext cx="1160382" cy="369332"/>
          </a:xfrm>
          <a:prstGeom prst="rect">
            <a:avLst/>
          </a:prstGeom>
          <a:noFill/>
          <a:ln>
            <a:solidFill>
              <a:srgbClr val="0070C0"/>
            </a:solidFill>
          </a:ln>
        </p:spPr>
        <p:txBody>
          <a:bodyPr wrap="none" rtlCol="0">
            <a:spAutoFit/>
          </a:bodyPr>
          <a:lstStyle/>
          <a:p>
            <a:r>
              <a:rPr lang="en-US" b="1" dirty="0">
                <a:solidFill>
                  <a:srgbClr val="0070C0"/>
                </a:solidFill>
              </a:rPr>
              <a:t>Malignant</a:t>
            </a:r>
          </a:p>
        </p:txBody>
      </p:sp>
    </p:spTree>
    <p:extLst>
      <p:ext uri="{BB962C8B-B14F-4D97-AF65-F5344CB8AC3E}">
        <p14:creationId xmlns:p14="http://schemas.microsoft.com/office/powerpoint/2010/main" val="3949449015"/>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01695-F195-C157-9403-961A923D96A8}"/>
              </a:ext>
            </a:extLst>
          </p:cNvPr>
          <p:cNvSpPr>
            <a:spLocks noGrp="1"/>
          </p:cNvSpPr>
          <p:nvPr>
            <p:ph type="title"/>
          </p:nvPr>
        </p:nvSpPr>
        <p:spPr/>
        <p:txBody>
          <a:bodyPr/>
          <a:lstStyle/>
          <a:p>
            <a:r>
              <a:rPr lang="en-US" dirty="0"/>
              <a:t>Secondary Malignant Tumors (Metastases)</a:t>
            </a:r>
          </a:p>
        </p:txBody>
      </p:sp>
      <p:sp>
        <p:nvSpPr>
          <p:cNvPr id="3" name="Content Placeholder 2">
            <a:extLst>
              <a:ext uri="{FF2B5EF4-FFF2-40B4-BE49-F238E27FC236}">
                <a16:creationId xmlns:a16="http://schemas.microsoft.com/office/drawing/2014/main" id="{0C29D105-38F9-C478-8102-BDC262B7B9DA}"/>
              </a:ext>
            </a:extLst>
          </p:cNvPr>
          <p:cNvSpPr>
            <a:spLocks noGrp="1"/>
          </p:cNvSpPr>
          <p:nvPr>
            <p:ph idx="1"/>
          </p:nvPr>
        </p:nvSpPr>
        <p:spPr/>
        <p:txBody>
          <a:bodyPr>
            <a:normAutofit lnSpcReduction="10000"/>
          </a:bodyPr>
          <a:lstStyle/>
          <a:p>
            <a:r>
              <a:rPr lang="en-US" sz="2800" dirty="0">
                <a:solidFill>
                  <a:srgbClr val="FF0000"/>
                </a:solidFill>
              </a:rPr>
              <a:t>Most Common Malignant bone tumor</a:t>
            </a:r>
          </a:p>
          <a:p>
            <a:r>
              <a:rPr lang="en-US" sz="2800" dirty="0"/>
              <a:t>Most appears as osteolytic lesions on x-ray except for prostate tumor…appears osteosclerotic</a:t>
            </a:r>
          </a:p>
          <a:p>
            <a:r>
              <a:rPr lang="en-US" b="1" dirty="0"/>
              <a:t>The commonest sites for bone metastases</a:t>
            </a:r>
            <a:r>
              <a:rPr lang="en-US" dirty="0"/>
              <a:t>:</a:t>
            </a:r>
          </a:p>
          <a:p>
            <a:pPr lvl="1"/>
            <a:r>
              <a:rPr lang="en-US" dirty="0"/>
              <a:t>Vertebrae, proximal femur, pelvis, the proximal half of the femur and the humerus</a:t>
            </a:r>
          </a:p>
          <a:p>
            <a:r>
              <a:rPr lang="en-US" b="1" dirty="0"/>
              <a:t>Most common tumors metastasize to bones</a:t>
            </a:r>
            <a:r>
              <a:rPr lang="en-US" dirty="0"/>
              <a:t>: </a:t>
            </a:r>
          </a:p>
          <a:p>
            <a:pPr lvl="1"/>
            <a:r>
              <a:rPr lang="en-US" dirty="0"/>
              <a:t>Lung, Breast, Thyroid, Renal, Prostate</a:t>
            </a:r>
          </a:p>
          <a:p>
            <a:r>
              <a:rPr lang="en-US" b="1" dirty="0"/>
              <a:t>Bone resorption is due to</a:t>
            </a:r>
            <a:r>
              <a:rPr lang="en-US" dirty="0"/>
              <a:t>:</a:t>
            </a:r>
          </a:p>
          <a:p>
            <a:pPr lvl="1"/>
            <a:r>
              <a:rPr lang="en-US" dirty="0"/>
              <a:t>Direct action of the tumor cells</a:t>
            </a:r>
          </a:p>
          <a:p>
            <a:pPr lvl="1"/>
            <a:r>
              <a:rPr lang="en-US" dirty="0"/>
              <a:t>Tumor derived factors that stimulate osteoclast</a:t>
            </a:r>
          </a:p>
          <a:p>
            <a:r>
              <a:rPr lang="en-US" dirty="0"/>
              <a:t>The commonest feature is </a:t>
            </a:r>
            <a:r>
              <a:rPr lang="en-US" dirty="0">
                <a:solidFill>
                  <a:srgbClr val="FF0000"/>
                </a:solidFill>
              </a:rPr>
              <a:t>pain</a:t>
            </a:r>
            <a:r>
              <a:rPr lang="en-US" dirty="0"/>
              <a:t> </a:t>
            </a:r>
          </a:p>
        </p:txBody>
      </p:sp>
      <p:sp>
        <p:nvSpPr>
          <p:cNvPr id="4" name="TextBox 3">
            <a:extLst>
              <a:ext uri="{FF2B5EF4-FFF2-40B4-BE49-F238E27FC236}">
                <a16:creationId xmlns:a16="http://schemas.microsoft.com/office/drawing/2014/main" id="{182881E7-2E47-7E7C-BCEA-30BB220E7CA5}"/>
              </a:ext>
            </a:extLst>
          </p:cNvPr>
          <p:cNvSpPr txBox="1"/>
          <p:nvPr/>
        </p:nvSpPr>
        <p:spPr>
          <a:xfrm>
            <a:off x="-3697" y="-4207"/>
            <a:ext cx="1160382" cy="369332"/>
          </a:xfrm>
          <a:prstGeom prst="rect">
            <a:avLst/>
          </a:prstGeom>
          <a:noFill/>
          <a:ln>
            <a:solidFill>
              <a:srgbClr val="0070C0"/>
            </a:solidFill>
          </a:ln>
        </p:spPr>
        <p:txBody>
          <a:bodyPr wrap="none" rtlCol="0">
            <a:spAutoFit/>
          </a:bodyPr>
          <a:lstStyle/>
          <a:p>
            <a:r>
              <a:rPr lang="en-US" b="1" dirty="0">
                <a:solidFill>
                  <a:srgbClr val="0070C0"/>
                </a:solidFill>
              </a:rPr>
              <a:t>Malignant</a:t>
            </a:r>
          </a:p>
        </p:txBody>
      </p:sp>
    </p:spTree>
    <p:extLst>
      <p:ext uri="{BB962C8B-B14F-4D97-AF65-F5344CB8AC3E}">
        <p14:creationId xmlns:p14="http://schemas.microsoft.com/office/powerpoint/2010/main" val="1403805648"/>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BC945-2C07-06A2-5399-263C128321A3}"/>
              </a:ext>
            </a:extLst>
          </p:cNvPr>
          <p:cNvSpPr>
            <a:spLocks noGrp="1"/>
          </p:cNvSpPr>
          <p:nvPr>
            <p:ph type="title"/>
          </p:nvPr>
        </p:nvSpPr>
        <p:spPr/>
        <p:txBody>
          <a:bodyPr/>
          <a:lstStyle/>
          <a:p>
            <a:r>
              <a:rPr lang="en-US" dirty="0"/>
              <a:t>Bone Tumors</a:t>
            </a:r>
          </a:p>
        </p:txBody>
      </p:sp>
      <p:sp>
        <p:nvSpPr>
          <p:cNvPr id="3" name="Content Placeholder 2">
            <a:extLst>
              <a:ext uri="{FF2B5EF4-FFF2-40B4-BE49-F238E27FC236}">
                <a16:creationId xmlns:a16="http://schemas.microsoft.com/office/drawing/2014/main" id="{E522E70A-1DB7-A896-95A4-835AFACD42EC}"/>
              </a:ext>
            </a:extLst>
          </p:cNvPr>
          <p:cNvSpPr>
            <a:spLocks noGrp="1"/>
          </p:cNvSpPr>
          <p:nvPr>
            <p:ph idx="1"/>
          </p:nvPr>
        </p:nvSpPr>
        <p:spPr>
          <a:xfrm>
            <a:off x="838200" y="1268082"/>
            <a:ext cx="6644951" cy="4871938"/>
          </a:xfrm>
        </p:spPr>
        <p:txBody>
          <a:bodyPr>
            <a:normAutofit/>
          </a:bodyPr>
          <a:lstStyle/>
          <a:p>
            <a:r>
              <a:rPr lang="en-US" sz="3200" b="1" dirty="0"/>
              <a:t>What is your spot diagnosis ?</a:t>
            </a:r>
          </a:p>
          <a:p>
            <a:pPr marL="971550" lvl="1" indent="-514350">
              <a:buFont typeface="+mj-lt"/>
              <a:buAutoNum type="alphaLcPeriod"/>
            </a:pPr>
            <a:r>
              <a:rPr lang="en-US" sz="2800" dirty="0">
                <a:solidFill>
                  <a:srgbClr val="002060"/>
                </a:solidFill>
              </a:rPr>
              <a:t>Chondroma</a:t>
            </a:r>
          </a:p>
          <a:p>
            <a:pPr marL="971550" lvl="1" indent="-514350">
              <a:buFont typeface="+mj-lt"/>
              <a:buAutoNum type="alphaLcPeriod"/>
            </a:pPr>
            <a:r>
              <a:rPr lang="en-US" sz="2800" dirty="0">
                <a:solidFill>
                  <a:srgbClr val="002060"/>
                </a:solidFill>
              </a:rPr>
              <a:t>Chondroblastoma</a:t>
            </a:r>
          </a:p>
          <a:p>
            <a:pPr marL="971550" lvl="1" indent="-514350">
              <a:buFont typeface="+mj-lt"/>
              <a:buAutoNum type="alphaLcPeriod"/>
            </a:pPr>
            <a:r>
              <a:rPr lang="en-US" sz="2800" dirty="0">
                <a:solidFill>
                  <a:srgbClr val="002060"/>
                </a:solidFill>
              </a:rPr>
              <a:t>Simple bone cyst</a:t>
            </a:r>
          </a:p>
          <a:p>
            <a:pPr marL="971550" lvl="1" indent="-514350">
              <a:buFont typeface="+mj-lt"/>
              <a:buAutoNum type="alphaLcPeriod"/>
            </a:pPr>
            <a:r>
              <a:rPr lang="en-US" sz="2800" dirty="0">
                <a:solidFill>
                  <a:srgbClr val="FF0000"/>
                </a:solidFill>
              </a:rPr>
              <a:t>Aneurysmal bone cyst</a:t>
            </a:r>
            <a:endParaRPr lang="en-US" sz="2800" dirty="0"/>
          </a:p>
          <a:p>
            <a:pPr marL="971550" lvl="1" indent="-514350">
              <a:buFont typeface="+mj-lt"/>
              <a:buAutoNum type="alphaLcPeriod"/>
            </a:pPr>
            <a:r>
              <a:rPr lang="en-US" sz="2800" dirty="0">
                <a:solidFill>
                  <a:srgbClr val="002060"/>
                </a:solidFill>
              </a:rPr>
              <a:t>Giant cell tumor</a:t>
            </a:r>
          </a:p>
        </p:txBody>
      </p:sp>
      <p:pic>
        <p:nvPicPr>
          <p:cNvPr id="4" name="Content Placeholder 3">
            <a:extLst>
              <a:ext uri="{FF2B5EF4-FFF2-40B4-BE49-F238E27FC236}">
                <a16:creationId xmlns:a16="http://schemas.microsoft.com/office/drawing/2014/main" id="{614A8F8C-F74F-D1BB-E1DD-B8E01DD771C8}"/>
              </a:ext>
            </a:extLst>
          </p:cNvPr>
          <p:cNvPicPr>
            <a:picLocks noChangeAspect="1"/>
          </p:cNvPicPr>
          <p:nvPr/>
        </p:nvPicPr>
        <p:blipFill>
          <a:blip r:embed="rId2"/>
          <a:stretch>
            <a:fillRect/>
          </a:stretch>
        </p:blipFill>
        <p:spPr>
          <a:xfrm>
            <a:off x="7635743" y="1268081"/>
            <a:ext cx="3718057" cy="4871937"/>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283EECB2-FD0F-8096-DB02-25FDC4AC805F}"/>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
        <p:nvSpPr>
          <p:cNvPr id="6" name="TextBox 5">
            <a:extLst>
              <a:ext uri="{FF2B5EF4-FFF2-40B4-BE49-F238E27FC236}">
                <a16:creationId xmlns:a16="http://schemas.microsoft.com/office/drawing/2014/main" id="{EB17634A-8811-EEC8-3D2F-D2A922DDB987}"/>
              </a:ext>
            </a:extLst>
          </p:cNvPr>
          <p:cNvSpPr txBox="1"/>
          <p:nvPr/>
        </p:nvSpPr>
        <p:spPr>
          <a:xfrm>
            <a:off x="9534712" y="2897"/>
            <a:ext cx="1582484" cy="369332"/>
          </a:xfrm>
          <a:prstGeom prst="rect">
            <a:avLst/>
          </a:prstGeom>
          <a:noFill/>
          <a:ln>
            <a:solidFill>
              <a:srgbClr val="002060"/>
            </a:solidFill>
          </a:ln>
        </p:spPr>
        <p:txBody>
          <a:bodyPr wrap="none" rtlCol="0">
            <a:spAutoFit/>
          </a:bodyPr>
          <a:lstStyle/>
          <a:p>
            <a:r>
              <a:rPr lang="ar-JO" b="1" dirty="0">
                <a:solidFill>
                  <a:srgbClr val="002060"/>
                </a:solidFill>
              </a:rPr>
              <a:t>الخيارات من عندي</a:t>
            </a:r>
            <a:endParaRPr lang="en-US" b="1" dirty="0">
              <a:solidFill>
                <a:srgbClr val="002060"/>
              </a:solidFill>
            </a:endParaRPr>
          </a:p>
        </p:txBody>
      </p:sp>
    </p:spTree>
    <p:extLst>
      <p:ext uri="{BB962C8B-B14F-4D97-AF65-F5344CB8AC3E}">
        <p14:creationId xmlns:p14="http://schemas.microsoft.com/office/powerpoint/2010/main" val="2073956332"/>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17ADDE6-7DAB-8703-B71E-50FE9C1E73A0}"/>
              </a:ext>
            </a:extLst>
          </p:cNvPr>
          <p:cNvSpPr>
            <a:spLocks noGrp="1"/>
          </p:cNvSpPr>
          <p:nvPr>
            <p:ph type="title"/>
          </p:nvPr>
        </p:nvSpPr>
        <p:spPr/>
        <p:txBody>
          <a:bodyPr/>
          <a:lstStyle/>
          <a:p>
            <a:r>
              <a:rPr lang="en-US" dirty="0"/>
              <a:t>Bone Tumors</a:t>
            </a:r>
          </a:p>
        </p:txBody>
      </p:sp>
      <p:pic>
        <p:nvPicPr>
          <p:cNvPr id="5" name="object 8">
            <a:extLst>
              <a:ext uri="{FF2B5EF4-FFF2-40B4-BE49-F238E27FC236}">
                <a16:creationId xmlns:a16="http://schemas.microsoft.com/office/drawing/2014/main" id="{D62C5D67-006B-911C-FBEB-73C954CC3D5C}"/>
              </a:ext>
            </a:extLst>
          </p:cNvPr>
          <p:cNvPicPr>
            <a:picLocks noGrp="1"/>
          </p:cNvPicPr>
          <p:nvPr>
            <p:ph sz="half" idx="2"/>
          </p:nvPr>
        </p:nvPicPr>
        <p:blipFill>
          <a:blip r:embed="rId2" cstate="print"/>
          <a:stretch>
            <a:fillRect/>
          </a:stretch>
        </p:blipFill>
        <p:spPr>
          <a:xfrm>
            <a:off x="8401050" y="1328353"/>
            <a:ext cx="2952750" cy="2524125"/>
          </a:xfrm>
          <a:prstGeom prst="rect">
            <a:avLst/>
          </a:prstGeom>
          <a:ln>
            <a:noFill/>
          </a:ln>
          <a:effectLst>
            <a:outerShdw blurRad="292100" dist="139700" dir="2700000" algn="tl" rotWithShape="0">
              <a:srgbClr val="333333">
                <a:alpha val="65000"/>
              </a:srgbClr>
            </a:outerShdw>
          </a:effectLst>
        </p:spPr>
      </p:pic>
      <p:sp>
        <p:nvSpPr>
          <p:cNvPr id="4" name="Content Placeholder 3">
            <a:extLst>
              <a:ext uri="{FF2B5EF4-FFF2-40B4-BE49-F238E27FC236}">
                <a16:creationId xmlns:a16="http://schemas.microsoft.com/office/drawing/2014/main" id="{E4915066-C580-44EE-46AA-E0B97F122D62}"/>
              </a:ext>
            </a:extLst>
          </p:cNvPr>
          <p:cNvSpPr>
            <a:spLocks noGrp="1"/>
          </p:cNvSpPr>
          <p:nvPr>
            <p:ph idx="1"/>
          </p:nvPr>
        </p:nvSpPr>
        <p:spPr>
          <a:xfrm>
            <a:off x="838198" y="1305026"/>
            <a:ext cx="7176797" cy="4871938"/>
          </a:xfrm>
        </p:spPr>
        <p:txBody>
          <a:bodyPr>
            <a:normAutofit/>
          </a:bodyPr>
          <a:lstStyle/>
          <a:p>
            <a:r>
              <a:rPr lang="en-US" sz="3200" b="1" dirty="0"/>
              <a:t>The predominant tissue in the lesion is </a:t>
            </a:r>
          </a:p>
          <a:p>
            <a:pPr marL="914400" lvl="1" indent="-457200">
              <a:buFont typeface="+mj-lt"/>
              <a:buAutoNum type="alphaLcPeriod"/>
            </a:pPr>
            <a:r>
              <a:rPr lang="en-US" sz="2800" dirty="0">
                <a:solidFill>
                  <a:srgbClr val="FF0000"/>
                </a:solidFill>
              </a:rPr>
              <a:t>Cartilage</a:t>
            </a:r>
          </a:p>
          <a:p>
            <a:pPr marL="914400" lvl="1" indent="-457200">
              <a:buFont typeface="+mj-lt"/>
              <a:buAutoNum type="alphaLcPeriod"/>
            </a:pPr>
            <a:r>
              <a:rPr lang="en-US" sz="2800" dirty="0"/>
              <a:t>Fibrous</a:t>
            </a:r>
          </a:p>
          <a:p>
            <a:pPr marL="914400" lvl="1" indent="-457200">
              <a:buFont typeface="+mj-lt"/>
              <a:buAutoNum type="alphaLcPeriod"/>
            </a:pPr>
            <a:r>
              <a:rPr lang="en-US" sz="2800" dirty="0"/>
              <a:t>Bone</a:t>
            </a:r>
          </a:p>
        </p:txBody>
      </p:sp>
      <p:sp>
        <p:nvSpPr>
          <p:cNvPr id="3" name="TextBox 2">
            <a:extLst>
              <a:ext uri="{FF2B5EF4-FFF2-40B4-BE49-F238E27FC236}">
                <a16:creationId xmlns:a16="http://schemas.microsoft.com/office/drawing/2014/main" id="{728E9891-99AE-1287-17A5-6E363604CC99}"/>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299891299"/>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AD45A-23E6-44DC-14A9-C594575A29B1}"/>
              </a:ext>
            </a:extLst>
          </p:cNvPr>
          <p:cNvSpPr>
            <a:spLocks noGrp="1"/>
          </p:cNvSpPr>
          <p:nvPr>
            <p:ph type="title"/>
          </p:nvPr>
        </p:nvSpPr>
        <p:spPr/>
        <p:txBody>
          <a:bodyPr/>
          <a:lstStyle/>
          <a:p>
            <a:r>
              <a:rPr lang="en-US" spc="-5" dirty="0"/>
              <a:t>What</a:t>
            </a:r>
            <a:r>
              <a:rPr lang="en-US" spc="-40" dirty="0"/>
              <a:t> </a:t>
            </a:r>
            <a:r>
              <a:rPr lang="en-US" dirty="0"/>
              <a:t>is</a:t>
            </a:r>
            <a:r>
              <a:rPr lang="en-US" spc="-15" dirty="0"/>
              <a:t> </a:t>
            </a:r>
            <a:r>
              <a:rPr lang="en-US" dirty="0"/>
              <a:t>the</a:t>
            </a:r>
            <a:r>
              <a:rPr lang="en-US" spc="-35" dirty="0"/>
              <a:t> </a:t>
            </a:r>
            <a:r>
              <a:rPr lang="en-US" spc="-15" dirty="0"/>
              <a:t>most</a:t>
            </a:r>
            <a:r>
              <a:rPr lang="en-US" dirty="0"/>
              <a:t> </a:t>
            </a:r>
            <a:r>
              <a:rPr lang="en-US" spc="-10" dirty="0"/>
              <a:t>probable</a:t>
            </a:r>
            <a:r>
              <a:rPr lang="en-US" spc="-45" dirty="0"/>
              <a:t> </a:t>
            </a:r>
            <a:r>
              <a:rPr lang="en-US" dirty="0"/>
              <a:t>diagnosis</a:t>
            </a:r>
          </a:p>
        </p:txBody>
      </p:sp>
      <p:sp>
        <p:nvSpPr>
          <p:cNvPr id="3" name="Content Placeholder 2">
            <a:extLst>
              <a:ext uri="{FF2B5EF4-FFF2-40B4-BE49-F238E27FC236}">
                <a16:creationId xmlns:a16="http://schemas.microsoft.com/office/drawing/2014/main" id="{0CDF001F-B5AF-C4E6-D28C-A987515736C9}"/>
              </a:ext>
            </a:extLst>
          </p:cNvPr>
          <p:cNvSpPr>
            <a:spLocks noGrp="1"/>
          </p:cNvSpPr>
          <p:nvPr>
            <p:ph idx="1"/>
          </p:nvPr>
        </p:nvSpPr>
        <p:spPr/>
        <p:txBody>
          <a:bodyPr/>
          <a:lstStyle/>
          <a:p>
            <a:r>
              <a:rPr lang="en-US" dirty="0"/>
              <a:t>Osteosarcoma</a:t>
            </a:r>
          </a:p>
          <a:p>
            <a:r>
              <a:rPr lang="en-US" dirty="0"/>
              <a:t>Chondrosarcoma</a:t>
            </a:r>
          </a:p>
          <a:p>
            <a:r>
              <a:rPr lang="en-US" dirty="0"/>
              <a:t>Chondroblastoma</a:t>
            </a:r>
          </a:p>
          <a:p>
            <a:r>
              <a:rPr lang="en-US" dirty="0">
                <a:solidFill>
                  <a:srgbClr val="FF0000"/>
                </a:solidFill>
              </a:rPr>
              <a:t>Fibrous cortical defect </a:t>
            </a:r>
          </a:p>
          <a:p>
            <a:r>
              <a:rPr lang="en-US" dirty="0"/>
              <a:t>Osteoid osteoma </a:t>
            </a:r>
          </a:p>
        </p:txBody>
      </p:sp>
      <p:pic>
        <p:nvPicPr>
          <p:cNvPr id="5" name="object 4">
            <a:extLst>
              <a:ext uri="{FF2B5EF4-FFF2-40B4-BE49-F238E27FC236}">
                <a16:creationId xmlns:a16="http://schemas.microsoft.com/office/drawing/2014/main" id="{89A2F213-DF75-625B-E042-D944E9D31862}"/>
              </a:ext>
            </a:extLst>
          </p:cNvPr>
          <p:cNvPicPr>
            <a:picLocks noGrp="1"/>
          </p:cNvPicPr>
          <p:nvPr>
            <p:ph sz="half" idx="2"/>
          </p:nvPr>
        </p:nvPicPr>
        <p:blipFill>
          <a:blip r:embed="rId2" cstate="print"/>
          <a:stretch>
            <a:fillRect/>
          </a:stretch>
        </p:blipFill>
        <p:spPr>
          <a:xfrm>
            <a:off x="7814751" y="1305026"/>
            <a:ext cx="3539049" cy="4871938"/>
          </a:xfrm>
          <a:prstGeom prst="rect">
            <a:avLst/>
          </a:prstGeom>
        </p:spPr>
      </p:pic>
      <p:sp>
        <p:nvSpPr>
          <p:cNvPr id="6" name="TextBox 5">
            <a:extLst>
              <a:ext uri="{FF2B5EF4-FFF2-40B4-BE49-F238E27FC236}">
                <a16:creationId xmlns:a16="http://schemas.microsoft.com/office/drawing/2014/main" id="{4807D8C4-153E-F109-134B-3B6E92FEB719}"/>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635055720"/>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35EAD-4D2E-36A4-C0AB-F6F9B7D444DA}"/>
              </a:ext>
            </a:extLst>
          </p:cNvPr>
          <p:cNvSpPr>
            <a:spLocks noGrp="1"/>
          </p:cNvSpPr>
          <p:nvPr>
            <p:ph type="title"/>
          </p:nvPr>
        </p:nvSpPr>
        <p:spPr/>
        <p:txBody>
          <a:bodyPr/>
          <a:lstStyle/>
          <a:p>
            <a:r>
              <a:rPr lang="en-US" dirty="0"/>
              <a:t>Bone Tumors</a:t>
            </a:r>
          </a:p>
        </p:txBody>
      </p:sp>
      <p:sp>
        <p:nvSpPr>
          <p:cNvPr id="4" name="Content Placeholder 3">
            <a:extLst>
              <a:ext uri="{FF2B5EF4-FFF2-40B4-BE49-F238E27FC236}">
                <a16:creationId xmlns:a16="http://schemas.microsoft.com/office/drawing/2014/main" id="{BF3E5C1A-2D27-D9F5-7BDE-7E7333626D61}"/>
              </a:ext>
            </a:extLst>
          </p:cNvPr>
          <p:cNvSpPr>
            <a:spLocks noGrp="1"/>
          </p:cNvSpPr>
          <p:nvPr>
            <p:ph idx="1"/>
          </p:nvPr>
        </p:nvSpPr>
        <p:spPr>
          <a:xfrm>
            <a:off x="838200" y="1305026"/>
            <a:ext cx="8072535" cy="4871938"/>
          </a:xfrm>
        </p:spPr>
        <p:txBody>
          <a:bodyPr>
            <a:normAutofit/>
          </a:bodyPr>
          <a:lstStyle/>
          <a:p>
            <a:r>
              <a:rPr lang="en-US" sz="3200" b="1" dirty="0"/>
              <a:t>What is the diagnosis ?</a:t>
            </a:r>
          </a:p>
          <a:p>
            <a:pPr marL="971550" lvl="1" indent="-514350">
              <a:buFont typeface="+mj-lt"/>
              <a:buAutoNum type="alphaLcPeriod"/>
            </a:pPr>
            <a:r>
              <a:rPr lang="en-US" sz="2800" dirty="0"/>
              <a:t>Osteoid osteoma</a:t>
            </a:r>
          </a:p>
          <a:p>
            <a:pPr marL="971550" lvl="1" indent="-514350">
              <a:buFont typeface="+mj-lt"/>
              <a:buAutoNum type="alphaLcPeriod"/>
            </a:pPr>
            <a:r>
              <a:rPr lang="en-US" sz="2800" dirty="0"/>
              <a:t>Fibrous cortical defect</a:t>
            </a:r>
          </a:p>
          <a:p>
            <a:pPr marL="971550" lvl="1" indent="-514350">
              <a:buFont typeface="+mj-lt"/>
              <a:buAutoNum type="alphaLcPeriod"/>
            </a:pPr>
            <a:r>
              <a:rPr lang="en-US" sz="2800" dirty="0">
                <a:solidFill>
                  <a:srgbClr val="FF0000"/>
                </a:solidFill>
              </a:rPr>
              <a:t>Giant cell tumor</a:t>
            </a:r>
          </a:p>
          <a:p>
            <a:pPr marL="971550" lvl="1" indent="-514350">
              <a:buFont typeface="+mj-lt"/>
              <a:buAutoNum type="alphaLcPeriod"/>
            </a:pPr>
            <a:r>
              <a:rPr lang="en-US" sz="2800" dirty="0"/>
              <a:t>Chondroblastoma</a:t>
            </a:r>
          </a:p>
          <a:p>
            <a:pPr marL="971550" lvl="1" indent="-514350">
              <a:buFont typeface="+mj-lt"/>
              <a:buAutoNum type="alphaLcPeriod"/>
            </a:pPr>
            <a:r>
              <a:rPr lang="en-US" sz="2800" dirty="0"/>
              <a:t>Fibrous </a:t>
            </a:r>
            <a:r>
              <a:rPr lang="en-US" sz="2800" dirty="0" err="1"/>
              <a:t>dysplesia</a:t>
            </a:r>
            <a:endParaRPr lang="en-US" sz="2800" dirty="0"/>
          </a:p>
        </p:txBody>
      </p:sp>
      <p:sp>
        <p:nvSpPr>
          <p:cNvPr id="5" name="TextBox 4">
            <a:extLst>
              <a:ext uri="{FF2B5EF4-FFF2-40B4-BE49-F238E27FC236}">
                <a16:creationId xmlns:a16="http://schemas.microsoft.com/office/drawing/2014/main" id="{61F5CBC7-756D-0581-FED5-20489110AB4B}"/>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grpSp>
        <p:nvGrpSpPr>
          <p:cNvPr id="11" name="Group 10">
            <a:extLst>
              <a:ext uri="{FF2B5EF4-FFF2-40B4-BE49-F238E27FC236}">
                <a16:creationId xmlns:a16="http://schemas.microsoft.com/office/drawing/2014/main" id="{82FFCEAA-B270-7755-3A06-33CBC5825F57}"/>
              </a:ext>
            </a:extLst>
          </p:cNvPr>
          <p:cNvGrpSpPr/>
          <p:nvPr/>
        </p:nvGrpSpPr>
        <p:grpSpPr>
          <a:xfrm>
            <a:off x="9021974" y="1305026"/>
            <a:ext cx="2331826" cy="4765765"/>
            <a:chOff x="9021974" y="1305026"/>
            <a:chExt cx="2331826" cy="4765765"/>
          </a:xfrm>
        </p:grpSpPr>
        <p:pic>
          <p:nvPicPr>
            <p:cNvPr id="7" name="object 6">
              <a:extLst>
                <a:ext uri="{FF2B5EF4-FFF2-40B4-BE49-F238E27FC236}">
                  <a16:creationId xmlns:a16="http://schemas.microsoft.com/office/drawing/2014/main" id="{AF57722B-77F7-BCEF-A20B-C3DB8092E405}"/>
                </a:ext>
              </a:extLst>
            </p:cNvPr>
            <p:cNvPicPr/>
            <p:nvPr/>
          </p:nvPicPr>
          <p:blipFill>
            <a:blip r:embed="rId2" cstate="print"/>
            <a:stretch>
              <a:fillRect/>
            </a:stretch>
          </p:blipFill>
          <p:spPr>
            <a:xfrm>
              <a:off x="9021974" y="3747708"/>
              <a:ext cx="2331826" cy="2323083"/>
            </a:xfrm>
            <a:prstGeom prst="rect">
              <a:avLst/>
            </a:prstGeom>
          </p:spPr>
        </p:pic>
        <p:pic>
          <p:nvPicPr>
            <p:cNvPr id="10" name="object 5">
              <a:extLst>
                <a:ext uri="{FF2B5EF4-FFF2-40B4-BE49-F238E27FC236}">
                  <a16:creationId xmlns:a16="http://schemas.microsoft.com/office/drawing/2014/main" id="{5CCDA75D-2552-4A53-6A99-C692BDBCD42F}"/>
                </a:ext>
              </a:extLst>
            </p:cNvPr>
            <p:cNvPicPr>
              <a:picLocks/>
            </p:cNvPicPr>
            <p:nvPr/>
          </p:nvPicPr>
          <p:blipFill>
            <a:blip r:embed="rId3" cstate="print"/>
            <a:stretch>
              <a:fillRect/>
            </a:stretch>
          </p:blipFill>
          <p:spPr>
            <a:xfrm>
              <a:off x="9021974" y="1305026"/>
              <a:ext cx="2331826" cy="2427219"/>
            </a:xfrm>
            <a:prstGeom prst="rect">
              <a:avLst/>
            </a:prstGeom>
          </p:spPr>
        </p:pic>
      </p:grpSp>
    </p:spTree>
    <p:extLst>
      <p:ext uri="{BB962C8B-B14F-4D97-AF65-F5344CB8AC3E}">
        <p14:creationId xmlns:p14="http://schemas.microsoft.com/office/powerpoint/2010/main" val="2917048663"/>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20B5B-B535-148A-B81A-D731C8AB8E83}"/>
              </a:ext>
            </a:extLst>
          </p:cNvPr>
          <p:cNvSpPr>
            <a:spLocks noGrp="1"/>
          </p:cNvSpPr>
          <p:nvPr>
            <p:ph type="title"/>
          </p:nvPr>
        </p:nvSpPr>
        <p:spPr/>
        <p:txBody>
          <a:bodyPr>
            <a:normAutofit/>
          </a:bodyPr>
          <a:lstStyle/>
          <a:p>
            <a:r>
              <a:rPr lang="en-US" dirty="0"/>
              <a:t>What is your management ?</a:t>
            </a:r>
          </a:p>
        </p:txBody>
      </p:sp>
      <p:sp>
        <p:nvSpPr>
          <p:cNvPr id="6" name="Content Placeholder 5">
            <a:extLst>
              <a:ext uri="{FF2B5EF4-FFF2-40B4-BE49-F238E27FC236}">
                <a16:creationId xmlns:a16="http://schemas.microsoft.com/office/drawing/2014/main" id="{68AE171C-1BDA-A692-3883-1B4D259ED319}"/>
              </a:ext>
            </a:extLst>
          </p:cNvPr>
          <p:cNvSpPr>
            <a:spLocks noGrp="1"/>
          </p:cNvSpPr>
          <p:nvPr>
            <p:ph idx="1"/>
          </p:nvPr>
        </p:nvSpPr>
        <p:spPr/>
        <p:txBody>
          <a:bodyPr/>
          <a:lstStyle/>
          <a:p>
            <a:r>
              <a:rPr lang="en-US" dirty="0"/>
              <a:t>Chemotherapy</a:t>
            </a:r>
          </a:p>
          <a:p>
            <a:r>
              <a:rPr lang="en-US" dirty="0"/>
              <a:t>Excisional surgery</a:t>
            </a:r>
          </a:p>
          <a:p>
            <a:r>
              <a:rPr lang="en-US" dirty="0">
                <a:solidFill>
                  <a:srgbClr val="FF0000"/>
                </a:solidFill>
              </a:rPr>
              <a:t>Detailed history, physical examination, and follow up X rays</a:t>
            </a:r>
          </a:p>
          <a:p>
            <a:r>
              <a:rPr lang="en-US" dirty="0"/>
              <a:t>Detailed history, physical examination, and biopsy</a:t>
            </a:r>
          </a:p>
          <a:p>
            <a:r>
              <a:rPr lang="en-US" dirty="0"/>
              <a:t>Radiotherapy</a:t>
            </a:r>
          </a:p>
          <a:p>
            <a:endParaRPr lang="en-US" dirty="0"/>
          </a:p>
        </p:txBody>
      </p:sp>
      <p:pic>
        <p:nvPicPr>
          <p:cNvPr id="5" name="object 7">
            <a:extLst>
              <a:ext uri="{FF2B5EF4-FFF2-40B4-BE49-F238E27FC236}">
                <a16:creationId xmlns:a16="http://schemas.microsoft.com/office/drawing/2014/main" id="{C70C1503-B7A5-7276-121F-A4907CB98422}"/>
              </a:ext>
            </a:extLst>
          </p:cNvPr>
          <p:cNvPicPr>
            <a:picLocks noGrp="1"/>
          </p:cNvPicPr>
          <p:nvPr>
            <p:ph sz="half" idx="2"/>
          </p:nvPr>
        </p:nvPicPr>
        <p:blipFill>
          <a:blip r:embed="rId2" cstate="print"/>
          <a:stretch>
            <a:fillRect/>
          </a:stretch>
        </p:blipFill>
        <p:spPr>
          <a:xfrm>
            <a:off x="7809581" y="1305026"/>
            <a:ext cx="3544219" cy="4153382"/>
          </a:xfrm>
          <a:prstGeom prst="rect">
            <a:avLst/>
          </a:prstGeom>
        </p:spPr>
      </p:pic>
      <p:sp>
        <p:nvSpPr>
          <p:cNvPr id="7" name="TextBox 6">
            <a:extLst>
              <a:ext uri="{FF2B5EF4-FFF2-40B4-BE49-F238E27FC236}">
                <a16:creationId xmlns:a16="http://schemas.microsoft.com/office/drawing/2014/main" id="{C8D593A7-5D20-0989-E7FA-33285982D2F4}"/>
              </a:ext>
            </a:extLst>
          </p:cNvPr>
          <p:cNvSpPr txBox="1"/>
          <p:nvPr/>
        </p:nvSpPr>
        <p:spPr>
          <a:xfrm>
            <a:off x="11154824" y="2897"/>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5708798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96B80-A2AC-30EC-B394-CD8B021DA837}"/>
              </a:ext>
            </a:extLst>
          </p:cNvPr>
          <p:cNvSpPr>
            <a:spLocks noGrp="1"/>
          </p:cNvSpPr>
          <p:nvPr>
            <p:ph type="title"/>
          </p:nvPr>
        </p:nvSpPr>
        <p:spPr/>
        <p:txBody>
          <a:bodyPr>
            <a:normAutofit/>
          </a:bodyPr>
          <a:lstStyle/>
          <a:p>
            <a:r>
              <a:rPr lang="en-US" dirty="0"/>
              <a:t>Vertebral fractures variants – Atlas fracture</a:t>
            </a:r>
          </a:p>
        </p:txBody>
      </p:sp>
      <p:sp>
        <p:nvSpPr>
          <p:cNvPr id="3" name="Content Placeholder 2">
            <a:extLst>
              <a:ext uri="{FF2B5EF4-FFF2-40B4-BE49-F238E27FC236}">
                <a16:creationId xmlns:a16="http://schemas.microsoft.com/office/drawing/2014/main" id="{76EA0478-0F23-DE5F-09B0-7B3F84F3D495}"/>
              </a:ext>
            </a:extLst>
          </p:cNvPr>
          <p:cNvSpPr>
            <a:spLocks noGrp="1"/>
          </p:cNvSpPr>
          <p:nvPr>
            <p:ph idx="1"/>
          </p:nvPr>
        </p:nvSpPr>
        <p:spPr>
          <a:xfrm>
            <a:off x="838200" y="1268082"/>
            <a:ext cx="10515600" cy="5029200"/>
          </a:xfrm>
        </p:spPr>
        <p:txBody>
          <a:bodyPr>
            <a:normAutofit fontScale="92500" lnSpcReduction="10000"/>
          </a:bodyPr>
          <a:lstStyle/>
          <a:p>
            <a:r>
              <a:rPr lang="en-US" b="1" dirty="0"/>
              <a:t>Definition</a:t>
            </a:r>
            <a:r>
              <a:rPr lang="en-US" dirty="0"/>
              <a:t>: fracture of the atlas (first cervical vertebra)</a:t>
            </a:r>
          </a:p>
          <a:p>
            <a:pPr lvl="1"/>
            <a:r>
              <a:rPr lang="en-US" dirty="0"/>
              <a:t>Injury mode: axial force (e.g., swimming accident caused by jumping head-first into shallow water)</a:t>
            </a:r>
          </a:p>
          <a:p>
            <a:pPr lvl="1"/>
            <a:r>
              <a:rPr lang="en-US" dirty="0"/>
              <a:t>Jefferson fracture: combined fracture of the anterior and posterior arches </a:t>
            </a:r>
          </a:p>
          <a:p>
            <a:r>
              <a:rPr lang="en-US" b="1" dirty="0"/>
              <a:t>Symptoms</a:t>
            </a:r>
          </a:p>
          <a:p>
            <a:pPr lvl="1"/>
            <a:r>
              <a:rPr lang="en-US" dirty="0"/>
              <a:t>Painful restriction of movement</a:t>
            </a:r>
          </a:p>
          <a:p>
            <a:pPr lvl="1"/>
            <a:r>
              <a:rPr lang="en-US" dirty="0"/>
              <a:t>Neck ache, paravertebral hematoma with dysphagia</a:t>
            </a:r>
          </a:p>
          <a:p>
            <a:pPr lvl="1"/>
            <a:r>
              <a:rPr lang="en-US" dirty="0"/>
              <a:t>Neurologic deficits, such as Horner syndrome</a:t>
            </a:r>
          </a:p>
          <a:p>
            <a:pPr lvl="1"/>
            <a:r>
              <a:rPr lang="en-US" dirty="0"/>
              <a:t>An asymptomatic course is also possible.</a:t>
            </a:r>
          </a:p>
          <a:p>
            <a:r>
              <a:rPr lang="en-US" b="1" dirty="0"/>
              <a:t>Diagnostics</a:t>
            </a:r>
          </a:p>
          <a:p>
            <a:pPr lvl="1"/>
            <a:r>
              <a:rPr lang="en-US" dirty="0"/>
              <a:t>Cervical spine x-ray: fractures and dislocations</a:t>
            </a:r>
          </a:p>
          <a:p>
            <a:pPr lvl="1"/>
            <a:r>
              <a:rPr lang="en-US" dirty="0"/>
              <a:t>CT: best for Jefferson fractures</a:t>
            </a:r>
          </a:p>
          <a:p>
            <a:pPr lvl="1"/>
            <a:r>
              <a:rPr lang="en-US" dirty="0"/>
              <a:t>Arteriography: in cases of vascular compromise</a:t>
            </a:r>
          </a:p>
          <a:p>
            <a:r>
              <a:rPr lang="en-US" b="1" dirty="0"/>
              <a:t>Treatment</a:t>
            </a:r>
            <a:r>
              <a:rPr lang="en-US" dirty="0"/>
              <a:t>: immobilization for stable fractures; surgery for dislocations</a:t>
            </a:r>
          </a:p>
        </p:txBody>
      </p:sp>
    </p:spTree>
    <p:extLst>
      <p:ext uri="{BB962C8B-B14F-4D97-AF65-F5344CB8AC3E}">
        <p14:creationId xmlns:p14="http://schemas.microsoft.com/office/powerpoint/2010/main" val="2531927836"/>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5039-CCE3-4C44-925D-A6876B6D84BD}"/>
              </a:ext>
            </a:extLst>
          </p:cNvPr>
          <p:cNvSpPr>
            <a:spLocks noGrp="1"/>
          </p:cNvSpPr>
          <p:nvPr>
            <p:ph type="title"/>
          </p:nvPr>
        </p:nvSpPr>
        <p:spPr/>
        <p:txBody>
          <a:bodyPr>
            <a:noAutofit/>
          </a:bodyPr>
          <a:lstStyle/>
          <a:p>
            <a:r>
              <a:rPr lang="en-US" sz="4400" dirty="0"/>
              <a:t>The predominant tissue in the lesion is</a:t>
            </a:r>
            <a:endParaRPr lang="en-US" dirty="0"/>
          </a:p>
        </p:txBody>
      </p:sp>
      <p:sp>
        <p:nvSpPr>
          <p:cNvPr id="4" name="Content Placeholder 3">
            <a:extLst>
              <a:ext uri="{FF2B5EF4-FFF2-40B4-BE49-F238E27FC236}">
                <a16:creationId xmlns:a16="http://schemas.microsoft.com/office/drawing/2014/main" id="{E989F15D-C7D1-EA39-7D61-EAFDE0A0F56D}"/>
              </a:ext>
            </a:extLst>
          </p:cNvPr>
          <p:cNvSpPr>
            <a:spLocks noGrp="1"/>
          </p:cNvSpPr>
          <p:nvPr>
            <p:ph idx="1"/>
          </p:nvPr>
        </p:nvSpPr>
        <p:spPr>
          <a:xfrm>
            <a:off x="838199" y="1305026"/>
            <a:ext cx="5871211" cy="3406933"/>
          </a:xfrm>
        </p:spPr>
        <p:txBody>
          <a:bodyPr>
            <a:normAutofit/>
          </a:bodyPr>
          <a:lstStyle/>
          <a:p>
            <a:pPr marL="457200" indent="-457200">
              <a:buFont typeface="+mj-lt"/>
              <a:buAutoNum type="alphaLcPeriod"/>
            </a:pPr>
            <a:r>
              <a:rPr lang="en-US" sz="3200" dirty="0">
                <a:solidFill>
                  <a:srgbClr val="242424"/>
                </a:solidFill>
              </a:rPr>
              <a:t>Cartilage</a:t>
            </a:r>
          </a:p>
          <a:p>
            <a:pPr marL="457200" indent="-457200">
              <a:buFont typeface="+mj-lt"/>
              <a:buAutoNum type="alphaLcPeriod"/>
            </a:pPr>
            <a:r>
              <a:rPr lang="en-US" sz="3200" dirty="0"/>
              <a:t>Fibrous</a:t>
            </a:r>
          </a:p>
          <a:p>
            <a:pPr marL="457200" indent="-457200">
              <a:buFont typeface="+mj-lt"/>
              <a:buAutoNum type="alphaLcPeriod"/>
            </a:pPr>
            <a:r>
              <a:rPr lang="en-US" sz="3200" dirty="0">
                <a:solidFill>
                  <a:srgbClr val="FF0000"/>
                </a:solidFill>
              </a:rPr>
              <a:t>Bone</a:t>
            </a:r>
          </a:p>
        </p:txBody>
      </p:sp>
      <p:pic>
        <p:nvPicPr>
          <p:cNvPr id="5" name="object 4">
            <a:extLst>
              <a:ext uri="{FF2B5EF4-FFF2-40B4-BE49-F238E27FC236}">
                <a16:creationId xmlns:a16="http://schemas.microsoft.com/office/drawing/2014/main" id="{7285BC35-6D43-DE75-BF0E-E0D0699F09E5}"/>
              </a:ext>
            </a:extLst>
          </p:cNvPr>
          <p:cNvPicPr>
            <a:picLocks noGrp="1"/>
          </p:cNvPicPr>
          <p:nvPr>
            <p:ph sz="half" idx="2"/>
          </p:nvPr>
        </p:nvPicPr>
        <p:blipFill>
          <a:blip r:embed="rId2" cstate="print"/>
          <a:stretch>
            <a:fillRect/>
          </a:stretch>
        </p:blipFill>
        <p:spPr>
          <a:xfrm>
            <a:off x="6821690" y="1305026"/>
            <a:ext cx="4532109" cy="3406933"/>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75975420-91C1-678A-5D19-1ADBB24BAFC5}"/>
              </a:ext>
            </a:extLst>
          </p:cNvPr>
          <p:cNvSpPr txBox="1"/>
          <p:nvPr/>
        </p:nvSpPr>
        <p:spPr>
          <a:xfrm>
            <a:off x="11154824" y="2897"/>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034337924"/>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939861-B685-ADFF-7FC6-C70CD78139E6}"/>
              </a:ext>
            </a:extLst>
          </p:cNvPr>
          <p:cNvSpPr>
            <a:spLocks noGrp="1"/>
          </p:cNvSpPr>
          <p:nvPr>
            <p:ph type="title"/>
          </p:nvPr>
        </p:nvSpPr>
        <p:spPr/>
        <p:txBody>
          <a:bodyPr/>
          <a:lstStyle/>
          <a:p>
            <a:r>
              <a:rPr lang="en-US" dirty="0"/>
              <a:t>What is your diagnosis ?</a:t>
            </a:r>
          </a:p>
        </p:txBody>
      </p:sp>
      <p:sp>
        <p:nvSpPr>
          <p:cNvPr id="7" name="Content Placeholder 6">
            <a:extLst>
              <a:ext uri="{FF2B5EF4-FFF2-40B4-BE49-F238E27FC236}">
                <a16:creationId xmlns:a16="http://schemas.microsoft.com/office/drawing/2014/main" id="{7CB07F04-FA6A-D0EF-6F13-F709512584CD}"/>
              </a:ext>
            </a:extLst>
          </p:cNvPr>
          <p:cNvSpPr>
            <a:spLocks noGrp="1"/>
          </p:cNvSpPr>
          <p:nvPr>
            <p:ph idx="1"/>
          </p:nvPr>
        </p:nvSpPr>
        <p:spPr/>
        <p:txBody>
          <a:bodyPr/>
          <a:lstStyle/>
          <a:p>
            <a:r>
              <a:rPr lang="en-US" dirty="0">
                <a:solidFill>
                  <a:srgbClr val="FF0000"/>
                </a:solidFill>
              </a:rPr>
              <a:t>Simple bone cyst </a:t>
            </a:r>
          </a:p>
          <a:p>
            <a:r>
              <a:rPr lang="en-US" dirty="0"/>
              <a:t>Chondroma </a:t>
            </a:r>
          </a:p>
          <a:p>
            <a:r>
              <a:rPr lang="en-US" dirty="0"/>
              <a:t>Giant cell tumor </a:t>
            </a:r>
          </a:p>
          <a:p>
            <a:r>
              <a:rPr lang="en-US" dirty="0"/>
              <a:t>Chondrosarcoma </a:t>
            </a:r>
          </a:p>
          <a:p>
            <a:endParaRPr lang="en-US" dirty="0"/>
          </a:p>
        </p:txBody>
      </p:sp>
      <p:sp>
        <p:nvSpPr>
          <p:cNvPr id="5" name="TextBox 4">
            <a:extLst>
              <a:ext uri="{FF2B5EF4-FFF2-40B4-BE49-F238E27FC236}">
                <a16:creationId xmlns:a16="http://schemas.microsoft.com/office/drawing/2014/main" id="{53CC503A-CC04-D314-8845-89209C99D615}"/>
              </a:ext>
            </a:extLst>
          </p:cNvPr>
          <p:cNvSpPr txBox="1"/>
          <p:nvPr/>
        </p:nvSpPr>
        <p:spPr>
          <a:xfrm>
            <a:off x="11154824" y="2897"/>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9" name="Content Placeholder 8">
            <a:extLst>
              <a:ext uri="{FF2B5EF4-FFF2-40B4-BE49-F238E27FC236}">
                <a16:creationId xmlns:a16="http://schemas.microsoft.com/office/drawing/2014/main" id="{72D51804-2162-A53D-66F2-BA231AB26F23}"/>
              </a:ext>
            </a:extLst>
          </p:cNvPr>
          <p:cNvPicPr>
            <a:picLocks noGrp="1" noChangeAspect="1"/>
          </p:cNvPicPr>
          <p:nvPr>
            <p:ph sz="half" idx="2"/>
          </p:nvPr>
        </p:nvPicPr>
        <p:blipFill>
          <a:blip r:embed="rId2"/>
          <a:stretch>
            <a:fillRect/>
          </a:stretch>
        </p:blipFill>
        <p:spPr>
          <a:xfrm>
            <a:off x="7758113" y="1305026"/>
            <a:ext cx="3595687" cy="40924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7736158"/>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A107B-370B-B85A-D844-C1C8DF6BAEA5}"/>
              </a:ext>
            </a:extLst>
          </p:cNvPr>
          <p:cNvSpPr>
            <a:spLocks noGrp="1"/>
          </p:cNvSpPr>
          <p:nvPr>
            <p:ph type="title"/>
          </p:nvPr>
        </p:nvSpPr>
        <p:spPr/>
        <p:txBody>
          <a:bodyPr/>
          <a:lstStyle/>
          <a:p>
            <a:r>
              <a:rPr lang="en-US" dirty="0"/>
              <a:t>Bone Tumors</a:t>
            </a:r>
          </a:p>
        </p:txBody>
      </p:sp>
      <p:sp>
        <p:nvSpPr>
          <p:cNvPr id="3" name="Content Placeholder 2">
            <a:extLst>
              <a:ext uri="{FF2B5EF4-FFF2-40B4-BE49-F238E27FC236}">
                <a16:creationId xmlns:a16="http://schemas.microsoft.com/office/drawing/2014/main" id="{F6321AAB-A5E3-DBB9-56B2-A6DC6FC71668}"/>
              </a:ext>
            </a:extLst>
          </p:cNvPr>
          <p:cNvSpPr>
            <a:spLocks noGrp="1"/>
          </p:cNvSpPr>
          <p:nvPr>
            <p:ph idx="1"/>
          </p:nvPr>
        </p:nvSpPr>
        <p:spPr>
          <a:xfrm>
            <a:off x="838200" y="1268082"/>
            <a:ext cx="6775580" cy="4871938"/>
          </a:xfrm>
        </p:spPr>
        <p:txBody>
          <a:bodyPr/>
          <a:lstStyle/>
          <a:p>
            <a:r>
              <a:rPr lang="en-US" b="1" dirty="0"/>
              <a:t>How would you describe this lesion ?</a:t>
            </a:r>
          </a:p>
          <a:p>
            <a:pPr lvl="1"/>
            <a:r>
              <a:rPr lang="en-US" sz="2600" dirty="0"/>
              <a:t>Eccentric, well-defined, metaphyseal lesion, no disruption to the cortex, mostly benign</a:t>
            </a:r>
          </a:p>
          <a:p>
            <a:r>
              <a:rPr lang="en-US" b="1" dirty="0">
                <a:solidFill>
                  <a:srgbClr val="0070C0"/>
                </a:solidFill>
              </a:rPr>
              <a:t>What is your diagnosis ?</a:t>
            </a:r>
          </a:p>
          <a:p>
            <a:pPr lvl="1"/>
            <a:r>
              <a:rPr lang="en-US" sz="2600" dirty="0">
                <a:solidFill>
                  <a:srgbClr val="0070C0"/>
                </a:solidFill>
              </a:rPr>
              <a:t>Non-ossifying fibroma</a:t>
            </a:r>
          </a:p>
          <a:p>
            <a:r>
              <a:rPr lang="en-US" b="1" dirty="0">
                <a:solidFill>
                  <a:srgbClr val="0070C0"/>
                </a:solidFill>
              </a:rPr>
              <a:t>What is your management ?</a:t>
            </a:r>
          </a:p>
          <a:p>
            <a:pPr lvl="1"/>
            <a:r>
              <a:rPr lang="en-US" sz="2600" dirty="0">
                <a:solidFill>
                  <a:srgbClr val="0070C0"/>
                </a:solidFill>
              </a:rPr>
              <a:t>Conservative and follow up unless pathologically fractured</a:t>
            </a:r>
          </a:p>
        </p:txBody>
      </p:sp>
      <p:pic>
        <p:nvPicPr>
          <p:cNvPr id="4" name="Content Placeholder 16">
            <a:extLst>
              <a:ext uri="{FF2B5EF4-FFF2-40B4-BE49-F238E27FC236}">
                <a16:creationId xmlns:a16="http://schemas.microsoft.com/office/drawing/2014/main" id="{4A22DF56-C35F-B37D-3EC5-971C744C7CB0}"/>
              </a:ext>
            </a:extLst>
          </p:cNvPr>
          <p:cNvPicPr>
            <a:picLocks noChangeAspect="1"/>
          </p:cNvPicPr>
          <p:nvPr/>
        </p:nvPicPr>
        <p:blipFill>
          <a:blip r:embed="rId2"/>
          <a:stretch>
            <a:fillRect/>
          </a:stretch>
        </p:blipFill>
        <p:spPr>
          <a:xfrm>
            <a:off x="7763444" y="1269570"/>
            <a:ext cx="3590356" cy="4870450"/>
          </a:xfrm>
          <a:prstGeom prst="rect">
            <a:avLst/>
          </a:prstGeom>
        </p:spPr>
      </p:pic>
      <p:sp>
        <p:nvSpPr>
          <p:cNvPr id="5" name="TextBox 4">
            <a:extLst>
              <a:ext uri="{FF2B5EF4-FFF2-40B4-BE49-F238E27FC236}">
                <a16:creationId xmlns:a16="http://schemas.microsoft.com/office/drawing/2014/main" id="{2814BA08-8A5E-B284-9CDD-88B1DA9038BA}"/>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377195971"/>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5039-CCE3-4C44-925D-A6876B6D84BD}"/>
              </a:ext>
            </a:extLst>
          </p:cNvPr>
          <p:cNvSpPr>
            <a:spLocks noGrp="1"/>
          </p:cNvSpPr>
          <p:nvPr>
            <p:ph type="title"/>
          </p:nvPr>
        </p:nvSpPr>
        <p:spPr/>
        <p:txBody>
          <a:bodyPr>
            <a:noAutofit/>
          </a:bodyPr>
          <a:lstStyle/>
          <a:p>
            <a:r>
              <a:rPr lang="en-US" dirty="0"/>
              <a:t>Bone Tumors</a:t>
            </a:r>
          </a:p>
        </p:txBody>
      </p:sp>
      <p:sp>
        <p:nvSpPr>
          <p:cNvPr id="4" name="Content Placeholder 3">
            <a:extLst>
              <a:ext uri="{FF2B5EF4-FFF2-40B4-BE49-F238E27FC236}">
                <a16:creationId xmlns:a16="http://schemas.microsoft.com/office/drawing/2014/main" id="{E989F15D-C7D1-EA39-7D61-EAFDE0A0F56D}"/>
              </a:ext>
            </a:extLst>
          </p:cNvPr>
          <p:cNvSpPr>
            <a:spLocks noGrp="1"/>
          </p:cNvSpPr>
          <p:nvPr>
            <p:ph idx="1"/>
          </p:nvPr>
        </p:nvSpPr>
        <p:spPr>
          <a:xfrm>
            <a:off x="838199" y="1305026"/>
            <a:ext cx="6523150" cy="5030460"/>
          </a:xfrm>
        </p:spPr>
        <p:txBody>
          <a:bodyPr/>
          <a:lstStyle/>
          <a:p>
            <a:pPr>
              <a:buFont typeface="Wingdings" panose="05000000000000000000" pitchFamily="2" charset="2"/>
              <a:buChar char="Ø"/>
            </a:pPr>
            <a:r>
              <a:rPr lang="en-US" sz="2800" dirty="0"/>
              <a:t>25 male patient come to your clinic suffer  from pain</a:t>
            </a:r>
            <a:endParaRPr lang="en-US" b="1" dirty="0"/>
          </a:p>
          <a:p>
            <a:r>
              <a:rPr lang="en-US" b="1" dirty="0"/>
              <a:t>What is your diagnosis ?</a:t>
            </a:r>
          </a:p>
          <a:p>
            <a:pPr lvl="1"/>
            <a:r>
              <a:rPr lang="en-US" sz="2600" spc="-20" dirty="0">
                <a:latin typeface="Calibri"/>
                <a:cs typeface="Calibri"/>
              </a:rPr>
              <a:t>Osteoid</a:t>
            </a:r>
            <a:r>
              <a:rPr lang="en-US" sz="2600" spc="5" dirty="0">
                <a:latin typeface="Calibri"/>
                <a:cs typeface="Calibri"/>
              </a:rPr>
              <a:t> </a:t>
            </a:r>
            <a:r>
              <a:rPr lang="en-US" sz="2600" spc="-15" dirty="0">
                <a:latin typeface="Calibri"/>
                <a:cs typeface="Calibri"/>
              </a:rPr>
              <a:t>osteoma</a:t>
            </a:r>
            <a:endParaRPr lang="en-US" sz="2600" dirty="0"/>
          </a:p>
          <a:p>
            <a:r>
              <a:rPr lang="en-US" b="1" dirty="0"/>
              <a:t>Mention 2 features of pain</a:t>
            </a:r>
          </a:p>
          <a:p>
            <a:pPr lvl="1"/>
            <a:r>
              <a:rPr lang="en-US" sz="2600" dirty="0"/>
              <a:t>Relieved by NSAIDs</a:t>
            </a:r>
          </a:p>
          <a:p>
            <a:pPr lvl="1"/>
            <a:r>
              <a:rPr lang="en-US" sz="2600" dirty="0"/>
              <a:t>Exacerbated by alcohol </a:t>
            </a:r>
          </a:p>
          <a:p>
            <a:pPr lvl="1"/>
            <a:r>
              <a:rPr lang="en-US" sz="2600" dirty="0"/>
              <a:t>More severe at night</a:t>
            </a:r>
          </a:p>
          <a:p>
            <a:r>
              <a:rPr lang="en-US" sz="2800" b="1" spc="-10" dirty="0">
                <a:latin typeface="Calibri"/>
                <a:cs typeface="Calibri"/>
              </a:rPr>
              <a:t>What is your m</a:t>
            </a:r>
            <a:r>
              <a:rPr lang="en-US" sz="2800" b="1" spc="5" dirty="0">
                <a:latin typeface="Calibri"/>
                <a:cs typeface="Calibri"/>
              </a:rPr>
              <a:t>ana</a:t>
            </a:r>
            <a:r>
              <a:rPr lang="en-US" sz="2800" b="1" spc="-15" dirty="0">
                <a:latin typeface="Calibri"/>
                <a:cs typeface="Calibri"/>
              </a:rPr>
              <a:t>g</a:t>
            </a:r>
            <a:r>
              <a:rPr lang="en-US" sz="2800" b="1" spc="5" dirty="0">
                <a:latin typeface="Calibri"/>
                <a:cs typeface="Calibri"/>
              </a:rPr>
              <a:t>e</a:t>
            </a:r>
            <a:r>
              <a:rPr lang="en-US" sz="2800" b="1" spc="-10" dirty="0">
                <a:latin typeface="Calibri"/>
                <a:cs typeface="Calibri"/>
              </a:rPr>
              <a:t>m</a:t>
            </a:r>
            <a:r>
              <a:rPr lang="en-US" sz="2800" b="1" spc="5" dirty="0">
                <a:latin typeface="Calibri"/>
                <a:cs typeface="Calibri"/>
              </a:rPr>
              <a:t>e</a:t>
            </a:r>
            <a:r>
              <a:rPr lang="en-US" sz="2800" b="1" spc="-45" dirty="0">
                <a:latin typeface="Calibri"/>
                <a:cs typeface="Calibri"/>
              </a:rPr>
              <a:t>n</a:t>
            </a:r>
            <a:r>
              <a:rPr lang="en-US" sz="2800" b="1" dirty="0">
                <a:latin typeface="Calibri"/>
                <a:cs typeface="Calibri"/>
              </a:rPr>
              <a:t>t ?</a:t>
            </a:r>
          </a:p>
          <a:p>
            <a:pPr lvl="1"/>
            <a:r>
              <a:rPr lang="en-US" sz="2600" dirty="0"/>
              <a:t>complete removal of the nidus or Radiofrequency ablation </a:t>
            </a:r>
          </a:p>
        </p:txBody>
      </p:sp>
      <p:pic>
        <p:nvPicPr>
          <p:cNvPr id="5" name="object 4">
            <a:extLst>
              <a:ext uri="{FF2B5EF4-FFF2-40B4-BE49-F238E27FC236}">
                <a16:creationId xmlns:a16="http://schemas.microsoft.com/office/drawing/2014/main" id="{7285BC35-6D43-DE75-BF0E-E0D0699F09E5}"/>
              </a:ext>
            </a:extLst>
          </p:cNvPr>
          <p:cNvPicPr>
            <a:picLocks noGrp="1"/>
          </p:cNvPicPr>
          <p:nvPr>
            <p:ph sz="half" idx="2"/>
          </p:nvPr>
        </p:nvPicPr>
        <p:blipFill>
          <a:blip r:embed="rId2" cstate="print"/>
          <a:stretch>
            <a:fillRect/>
          </a:stretch>
        </p:blipFill>
        <p:spPr>
          <a:xfrm>
            <a:off x="7361349" y="1305025"/>
            <a:ext cx="3992451" cy="413472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875B6992-5E27-100C-3436-44552027FDD6}"/>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476000203"/>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E8478-855B-E8C0-3EC1-B11525BAA608}"/>
              </a:ext>
            </a:extLst>
          </p:cNvPr>
          <p:cNvSpPr>
            <a:spLocks noGrp="1"/>
          </p:cNvSpPr>
          <p:nvPr>
            <p:ph type="title"/>
          </p:nvPr>
        </p:nvSpPr>
        <p:spPr/>
        <p:txBody>
          <a:bodyPr/>
          <a:lstStyle/>
          <a:p>
            <a:r>
              <a:rPr lang="en-US" dirty="0"/>
              <a:t>Bone Tumors</a:t>
            </a:r>
          </a:p>
        </p:txBody>
      </p:sp>
      <p:sp>
        <p:nvSpPr>
          <p:cNvPr id="4" name="Content Placeholder 3">
            <a:extLst>
              <a:ext uri="{FF2B5EF4-FFF2-40B4-BE49-F238E27FC236}">
                <a16:creationId xmlns:a16="http://schemas.microsoft.com/office/drawing/2014/main" id="{1A791F53-B396-249A-26A0-387C509030E5}"/>
              </a:ext>
            </a:extLst>
          </p:cNvPr>
          <p:cNvSpPr>
            <a:spLocks noGrp="1"/>
          </p:cNvSpPr>
          <p:nvPr>
            <p:ph idx="1"/>
          </p:nvPr>
        </p:nvSpPr>
        <p:spPr/>
        <p:txBody>
          <a:bodyPr/>
          <a:lstStyle/>
          <a:p>
            <a:r>
              <a:rPr lang="en-US" b="1" dirty="0"/>
              <a:t>Describe the following lesion</a:t>
            </a:r>
          </a:p>
          <a:p>
            <a:pPr lvl="1"/>
            <a:r>
              <a:rPr lang="en-US" sz="2600" dirty="0"/>
              <a:t>Eccentric metaphysical well defined mostly benign</a:t>
            </a:r>
            <a:endParaRPr lang="en-US" sz="2600" b="1" spc="-5" dirty="0">
              <a:latin typeface="Calibri"/>
              <a:cs typeface="Calibri"/>
            </a:endParaRPr>
          </a:p>
          <a:p>
            <a:r>
              <a:rPr lang="en-US" sz="2800" b="1" spc="-5" dirty="0">
                <a:latin typeface="Calibri"/>
                <a:cs typeface="Calibri"/>
              </a:rPr>
              <a:t>What</a:t>
            </a:r>
            <a:r>
              <a:rPr lang="en-US" sz="2800" b="1" spc="-10" dirty="0">
                <a:latin typeface="Calibri"/>
                <a:cs typeface="Calibri"/>
              </a:rPr>
              <a:t> </a:t>
            </a:r>
            <a:r>
              <a:rPr lang="en-US" sz="2800" b="1" dirty="0">
                <a:latin typeface="Calibri"/>
                <a:cs typeface="Calibri"/>
              </a:rPr>
              <a:t>is</a:t>
            </a:r>
            <a:r>
              <a:rPr lang="en-US" sz="2800" b="1" spc="-10" dirty="0">
                <a:latin typeface="Calibri"/>
                <a:cs typeface="Calibri"/>
              </a:rPr>
              <a:t> </a:t>
            </a:r>
            <a:r>
              <a:rPr lang="en-US" sz="2800" b="1" dirty="0">
                <a:latin typeface="Calibri"/>
                <a:cs typeface="Calibri"/>
              </a:rPr>
              <a:t>the</a:t>
            </a:r>
            <a:r>
              <a:rPr lang="en-US" sz="2800" b="1" spc="-40" dirty="0">
                <a:latin typeface="Calibri"/>
                <a:cs typeface="Calibri"/>
              </a:rPr>
              <a:t> </a:t>
            </a:r>
            <a:r>
              <a:rPr lang="en-US" sz="2800" b="1" spc="-5" dirty="0">
                <a:latin typeface="Calibri"/>
                <a:cs typeface="Calibri"/>
              </a:rPr>
              <a:t>most</a:t>
            </a:r>
            <a:r>
              <a:rPr lang="en-US" sz="2800" b="1" spc="-10" dirty="0">
                <a:latin typeface="Calibri"/>
                <a:cs typeface="Calibri"/>
              </a:rPr>
              <a:t> common</a:t>
            </a:r>
            <a:r>
              <a:rPr lang="en-US" sz="2800" b="1" spc="-35" dirty="0">
                <a:latin typeface="Calibri"/>
                <a:cs typeface="Calibri"/>
              </a:rPr>
              <a:t> </a:t>
            </a:r>
            <a:r>
              <a:rPr lang="en-US" sz="2800" b="1" dirty="0">
                <a:latin typeface="Calibri"/>
                <a:cs typeface="Calibri"/>
              </a:rPr>
              <a:t>benign</a:t>
            </a:r>
            <a:r>
              <a:rPr lang="en-US" sz="2800" b="1" spc="-10" dirty="0">
                <a:latin typeface="Calibri"/>
                <a:cs typeface="Calibri"/>
              </a:rPr>
              <a:t> </a:t>
            </a:r>
            <a:r>
              <a:rPr lang="en-US" sz="2800" b="1" dirty="0">
                <a:latin typeface="Calibri"/>
                <a:cs typeface="Calibri"/>
              </a:rPr>
              <a:t>DDx</a:t>
            </a:r>
            <a:r>
              <a:rPr lang="en-US" sz="2800" b="1" spc="-20" dirty="0">
                <a:latin typeface="Calibri"/>
                <a:cs typeface="Calibri"/>
              </a:rPr>
              <a:t> </a:t>
            </a:r>
            <a:r>
              <a:rPr lang="en-US" sz="2800" b="1" dirty="0">
                <a:latin typeface="Calibri"/>
                <a:cs typeface="Calibri"/>
              </a:rPr>
              <a:t>?</a:t>
            </a:r>
          </a:p>
          <a:p>
            <a:pPr lvl="1"/>
            <a:r>
              <a:rPr lang="en-US" sz="2600" dirty="0">
                <a:latin typeface="Calibri"/>
                <a:cs typeface="Calibri"/>
              </a:rPr>
              <a:t>Non-ossifying fibroma (NOF)</a:t>
            </a:r>
          </a:p>
          <a:p>
            <a:r>
              <a:rPr lang="en-US" sz="2800" b="1" spc="-10" dirty="0">
                <a:latin typeface="Calibri"/>
                <a:cs typeface="Calibri"/>
              </a:rPr>
              <a:t>What</a:t>
            </a:r>
            <a:r>
              <a:rPr lang="en-US" sz="2800" b="1" spc="-55" dirty="0">
                <a:latin typeface="Calibri"/>
                <a:cs typeface="Calibri"/>
              </a:rPr>
              <a:t> </a:t>
            </a:r>
            <a:r>
              <a:rPr lang="en-US" sz="2800" b="1" dirty="0">
                <a:latin typeface="Calibri"/>
                <a:cs typeface="Calibri"/>
              </a:rPr>
              <a:t>is</a:t>
            </a:r>
            <a:r>
              <a:rPr lang="en-US" sz="2800" b="1" spc="-15" dirty="0">
                <a:latin typeface="Calibri"/>
                <a:cs typeface="Calibri"/>
              </a:rPr>
              <a:t> </a:t>
            </a:r>
            <a:r>
              <a:rPr lang="en-US" sz="2800" b="1" spc="-5" dirty="0">
                <a:latin typeface="Calibri"/>
                <a:cs typeface="Calibri"/>
              </a:rPr>
              <a:t>your</a:t>
            </a:r>
            <a:r>
              <a:rPr lang="en-US" sz="2800" b="1" spc="-40" dirty="0">
                <a:latin typeface="Calibri"/>
                <a:cs typeface="Calibri"/>
              </a:rPr>
              <a:t> </a:t>
            </a:r>
            <a:r>
              <a:rPr lang="en-US" sz="2800" b="1" spc="-5" dirty="0">
                <a:latin typeface="Calibri"/>
                <a:cs typeface="Calibri"/>
              </a:rPr>
              <a:t>management</a:t>
            </a:r>
            <a:r>
              <a:rPr lang="en-US" sz="2800" b="1" spc="-50" dirty="0">
                <a:latin typeface="Calibri"/>
                <a:cs typeface="Calibri"/>
              </a:rPr>
              <a:t> </a:t>
            </a:r>
            <a:r>
              <a:rPr lang="en-US" sz="2800" b="1" dirty="0">
                <a:latin typeface="Calibri"/>
                <a:cs typeface="Calibri"/>
              </a:rPr>
              <a:t>?</a:t>
            </a:r>
          </a:p>
          <a:p>
            <a:pPr lvl="1"/>
            <a:r>
              <a:rPr lang="en-US" sz="2600" dirty="0"/>
              <a:t>Conservative</a:t>
            </a:r>
          </a:p>
        </p:txBody>
      </p:sp>
      <p:pic>
        <p:nvPicPr>
          <p:cNvPr id="5" name="object 3">
            <a:extLst>
              <a:ext uri="{FF2B5EF4-FFF2-40B4-BE49-F238E27FC236}">
                <a16:creationId xmlns:a16="http://schemas.microsoft.com/office/drawing/2014/main" id="{2A31AE66-AB57-424D-22B5-949D536F531E}"/>
              </a:ext>
            </a:extLst>
          </p:cNvPr>
          <p:cNvPicPr>
            <a:picLocks noGrp="1"/>
          </p:cNvPicPr>
          <p:nvPr>
            <p:ph sz="half" idx="2"/>
          </p:nvPr>
        </p:nvPicPr>
        <p:blipFill>
          <a:blip r:embed="rId2" cstate="print"/>
          <a:stretch>
            <a:fillRect/>
          </a:stretch>
        </p:blipFill>
        <p:spPr>
          <a:xfrm>
            <a:off x="7704549" y="1305026"/>
            <a:ext cx="3649251" cy="4871938"/>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EC2A2FBD-646D-4644-33CD-771E4B2B6A48}"/>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911151966"/>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5F0B0-793F-70EB-0BC9-EC96B4EBE33C}"/>
              </a:ext>
            </a:extLst>
          </p:cNvPr>
          <p:cNvSpPr>
            <a:spLocks noGrp="1"/>
          </p:cNvSpPr>
          <p:nvPr>
            <p:ph type="title"/>
          </p:nvPr>
        </p:nvSpPr>
        <p:spPr/>
        <p:txBody>
          <a:bodyPr>
            <a:normAutofit/>
          </a:bodyPr>
          <a:lstStyle/>
          <a:p>
            <a:r>
              <a:rPr lang="en-US" dirty="0"/>
              <a:t>Bone Tumors</a:t>
            </a:r>
          </a:p>
        </p:txBody>
      </p:sp>
      <p:sp>
        <p:nvSpPr>
          <p:cNvPr id="4" name="Content Placeholder 3">
            <a:extLst>
              <a:ext uri="{FF2B5EF4-FFF2-40B4-BE49-F238E27FC236}">
                <a16:creationId xmlns:a16="http://schemas.microsoft.com/office/drawing/2014/main" id="{429B789D-5C14-4C54-5F72-7BABA69F2045}"/>
              </a:ext>
            </a:extLst>
          </p:cNvPr>
          <p:cNvSpPr>
            <a:spLocks noGrp="1"/>
          </p:cNvSpPr>
          <p:nvPr>
            <p:ph idx="1"/>
          </p:nvPr>
        </p:nvSpPr>
        <p:spPr>
          <a:xfrm>
            <a:off x="838198" y="1305026"/>
            <a:ext cx="7003257" cy="4572000"/>
          </a:xfrm>
        </p:spPr>
        <p:txBody>
          <a:bodyPr/>
          <a:lstStyle/>
          <a:p>
            <a:pPr>
              <a:buFont typeface="Wingdings" panose="05000000000000000000" pitchFamily="2" charset="2"/>
              <a:buChar char="Ø"/>
            </a:pPr>
            <a:r>
              <a:rPr lang="en-US" dirty="0"/>
              <a:t>A case of index pain after repetitive fractures</a:t>
            </a:r>
            <a:endParaRPr lang="en-US" b="1" dirty="0"/>
          </a:p>
          <a:p>
            <a:r>
              <a:rPr lang="en-US" b="1" dirty="0"/>
              <a:t>What is your diagnosis ?</a:t>
            </a:r>
          </a:p>
          <a:p>
            <a:pPr lvl="1"/>
            <a:r>
              <a:rPr lang="en-US" dirty="0"/>
              <a:t>chondroma</a:t>
            </a:r>
          </a:p>
          <a:p>
            <a:r>
              <a:rPr lang="en-US" sz="2800" b="1" spc="-10" dirty="0">
                <a:latin typeface="Calibri"/>
                <a:cs typeface="Calibri"/>
              </a:rPr>
              <a:t>What</a:t>
            </a:r>
            <a:r>
              <a:rPr lang="en-US" sz="2800" b="1" spc="-55" dirty="0">
                <a:latin typeface="Calibri"/>
                <a:cs typeface="Calibri"/>
              </a:rPr>
              <a:t> </a:t>
            </a:r>
            <a:r>
              <a:rPr lang="en-US" sz="2800" b="1" dirty="0">
                <a:latin typeface="Calibri"/>
                <a:cs typeface="Calibri"/>
              </a:rPr>
              <a:t>is</a:t>
            </a:r>
            <a:r>
              <a:rPr lang="en-US" sz="2800" b="1" spc="-15" dirty="0">
                <a:latin typeface="Calibri"/>
                <a:cs typeface="Calibri"/>
              </a:rPr>
              <a:t> </a:t>
            </a:r>
            <a:r>
              <a:rPr lang="en-US" sz="2800" b="1" spc="-5" dirty="0">
                <a:latin typeface="Calibri"/>
                <a:cs typeface="Calibri"/>
              </a:rPr>
              <a:t>your</a:t>
            </a:r>
            <a:r>
              <a:rPr lang="en-US" sz="2800" b="1" spc="-40" dirty="0">
                <a:latin typeface="Calibri"/>
                <a:cs typeface="Calibri"/>
              </a:rPr>
              <a:t> </a:t>
            </a:r>
            <a:r>
              <a:rPr lang="en-US" sz="2800" b="1" spc="-5" dirty="0">
                <a:latin typeface="Calibri"/>
                <a:cs typeface="Calibri"/>
              </a:rPr>
              <a:t>management</a:t>
            </a:r>
            <a:r>
              <a:rPr lang="en-US" sz="2800" b="1" spc="-50" dirty="0">
                <a:latin typeface="Calibri"/>
                <a:cs typeface="Calibri"/>
              </a:rPr>
              <a:t> </a:t>
            </a:r>
            <a:r>
              <a:rPr lang="en-US" sz="2800" b="1" dirty="0">
                <a:latin typeface="Calibri"/>
                <a:cs typeface="Calibri"/>
              </a:rPr>
              <a:t>?</a:t>
            </a:r>
          </a:p>
          <a:p>
            <a:pPr lvl="1"/>
            <a:r>
              <a:rPr lang="en-US" dirty="0"/>
              <a:t>Curettage</a:t>
            </a:r>
          </a:p>
          <a:p>
            <a:pPr lvl="1"/>
            <a:endParaRPr lang="en-US" dirty="0"/>
          </a:p>
        </p:txBody>
      </p:sp>
      <p:pic>
        <p:nvPicPr>
          <p:cNvPr id="5" name="object 4">
            <a:extLst>
              <a:ext uri="{FF2B5EF4-FFF2-40B4-BE49-F238E27FC236}">
                <a16:creationId xmlns:a16="http://schemas.microsoft.com/office/drawing/2014/main" id="{C2F278B4-4ECF-46E6-6A94-E112C0B1F680}"/>
              </a:ext>
            </a:extLst>
          </p:cNvPr>
          <p:cNvPicPr>
            <a:picLocks noGrp="1"/>
          </p:cNvPicPr>
          <p:nvPr>
            <p:ph sz="half" idx="2"/>
          </p:nvPr>
        </p:nvPicPr>
        <p:blipFill>
          <a:blip r:embed="rId2" cstate="print"/>
          <a:stretch>
            <a:fillRect/>
          </a:stretch>
        </p:blipFill>
        <p:spPr>
          <a:xfrm>
            <a:off x="7841456" y="1305026"/>
            <a:ext cx="3429000" cy="457200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E84718E3-D911-2D90-4252-7D1F4D298C36}"/>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464685111"/>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B9222-F98A-FB33-BE85-A2B669B28044}"/>
              </a:ext>
            </a:extLst>
          </p:cNvPr>
          <p:cNvSpPr>
            <a:spLocks noGrp="1"/>
          </p:cNvSpPr>
          <p:nvPr>
            <p:ph type="title"/>
          </p:nvPr>
        </p:nvSpPr>
        <p:spPr/>
        <p:txBody>
          <a:bodyPr/>
          <a:lstStyle/>
          <a:p>
            <a:r>
              <a:rPr lang="en-US" dirty="0"/>
              <a:t>Bone Tumors</a:t>
            </a:r>
          </a:p>
        </p:txBody>
      </p:sp>
      <p:sp>
        <p:nvSpPr>
          <p:cNvPr id="4" name="Content Placeholder 3">
            <a:extLst>
              <a:ext uri="{FF2B5EF4-FFF2-40B4-BE49-F238E27FC236}">
                <a16:creationId xmlns:a16="http://schemas.microsoft.com/office/drawing/2014/main" id="{C37F6B10-CFE0-DCA6-2961-47C71FBD41F4}"/>
              </a:ext>
            </a:extLst>
          </p:cNvPr>
          <p:cNvSpPr>
            <a:spLocks noGrp="1"/>
          </p:cNvSpPr>
          <p:nvPr>
            <p:ph idx="1"/>
          </p:nvPr>
        </p:nvSpPr>
        <p:spPr>
          <a:xfrm>
            <a:off x="838199" y="1305026"/>
            <a:ext cx="5926495" cy="4818888"/>
          </a:xfrm>
        </p:spPr>
        <p:txBody>
          <a:bodyPr>
            <a:normAutofit/>
          </a:bodyPr>
          <a:lstStyle/>
          <a:p>
            <a:r>
              <a:rPr lang="en-US" sz="3200" b="1" dirty="0"/>
              <a:t>What is your diagnosis ?</a:t>
            </a:r>
          </a:p>
          <a:p>
            <a:pPr lvl="1"/>
            <a:r>
              <a:rPr lang="en-US" sz="2800" dirty="0"/>
              <a:t>fibrous dysplasia</a:t>
            </a:r>
          </a:p>
          <a:p>
            <a:r>
              <a:rPr lang="en-US" sz="3200" b="1" dirty="0"/>
              <a:t>What associated hormonal abnormality ?</a:t>
            </a:r>
          </a:p>
          <a:p>
            <a:pPr lvl="1"/>
            <a:r>
              <a:rPr lang="en-US" sz="2800" dirty="0"/>
              <a:t>Precocious puberty</a:t>
            </a:r>
          </a:p>
        </p:txBody>
      </p:sp>
      <p:grpSp>
        <p:nvGrpSpPr>
          <p:cNvPr id="8" name="object 4">
            <a:extLst>
              <a:ext uri="{FF2B5EF4-FFF2-40B4-BE49-F238E27FC236}">
                <a16:creationId xmlns:a16="http://schemas.microsoft.com/office/drawing/2014/main" id="{DB1947F8-9933-86A3-2AD0-A7AA2794BB9B}"/>
              </a:ext>
            </a:extLst>
          </p:cNvPr>
          <p:cNvGrpSpPr/>
          <p:nvPr/>
        </p:nvGrpSpPr>
        <p:grpSpPr>
          <a:xfrm>
            <a:off x="6934200" y="1305026"/>
            <a:ext cx="4419600" cy="4825365"/>
            <a:chOff x="4724400" y="1295400"/>
            <a:chExt cx="4419600" cy="4825365"/>
          </a:xfrm>
        </p:grpSpPr>
        <p:pic>
          <p:nvPicPr>
            <p:cNvPr id="9" name="object 5">
              <a:extLst>
                <a:ext uri="{FF2B5EF4-FFF2-40B4-BE49-F238E27FC236}">
                  <a16:creationId xmlns:a16="http://schemas.microsoft.com/office/drawing/2014/main" id="{C3A9681C-15CC-8618-5F84-DA659F7B62DC}"/>
                </a:ext>
              </a:extLst>
            </p:cNvPr>
            <p:cNvPicPr/>
            <p:nvPr/>
          </p:nvPicPr>
          <p:blipFill>
            <a:blip r:embed="rId2" cstate="print"/>
            <a:stretch>
              <a:fillRect/>
            </a:stretch>
          </p:blipFill>
          <p:spPr>
            <a:xfrm>
              <a:off x="6696455" y="1295400"/>
              <a:ext cx="2447544" cy="4818888"/>
            </a:xfrm>
            <a:prstGeom prst="rect">
              <a:avLst/>
            </a:prstGeom>
            <a:ln>
              <a:noFill/>
            </a:ln>
            <a:effectLst>
              <a:outerShdw blurRad="292100" dist="139700" dir="2700000" algn="tl" rotWithShape="0">
                <a:srgbClr val="333333">
                  <a:alpha val="65000"/>
                </a:srgbClr>
              </a:outerShdw>
            </a:effectLst>
          </p:spPr>
        </p:pic>
        <p:pic>
          <p:nvPicPr>
            <p:cNvPr id="10" name="object 6">
              <a:extLst>
                <a:ext uri="{FF2B5EF4-FFF2-40B4-BE49-F238E27FC236}">
                  <a16:creationId xmlns:a16="http://schemas.microsoft.com/office/drawing/2014/main" id="{CBD565E2-EC6A-33D4-B740-3FAC20E20AD8}"/>
                </a:ext>
              </a:extLst>
            </p:cNvPr>
            <p:cNvPicPr/>
            <p:nvPr/>
          </p:nvPicPr>
          <p:blipFill>
            <a:blip r:embed="rId3" cstate="print"/>
            <a:stretch>
              <a:fillRect/>
            </a:stretch>
          </p:blipFill>
          <p:spPr>
            <a:xfrm>
              <a:off x="4724400" y="1295400"/>
              <a:ext cx="2286000" cy="4824984"/>
            </a:xfrm>
            <a:prstGeom prst="rect">
              <a:avLst/>
            </a:prstGeom>
            <a:ln>
              <a:noFill/>
            </a:ln>
            <a:effectLst>
              <a:outerShdw blurRad="292100" dist="139700" dir="2700000" algn="tl" rotWithShape="0">
                <a:srgbClr val="333333">
                  <a:alpha val="65000"/>
                </a:srgbClr>
              </a:outerShdw>
            </a:effectLst>
          </p:spPr>
        </p:pic>
      </p:grpSp>
      <p:sp>
        <p:nvSpPr>
          <p:cNvPr id="3" name="TextBox 2">
            <a:extLst>
              <a:ext uri="{FF2B5EF4-FFF2-40B4-BE49-F238E27FC236}">
                <a16:creationId xmlns:a16="http://schemas.microsoft.com/office/drawing/2014/main" id="{231655A8-E663-739D-4406-AE2B73784E6D}"/>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127691865"/>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1CAE2-1B4E-DFEA-5164-AD5A9972D10A}"/>
              </a:ext>
            </a:extLst>
          </p:cNvPr>
          <p:cNvSpPr>
            <a:spLocks noGrp="1"/>
          </p:cNvSpPr>
          <p:nvPr>
            <p:ph type="title"/>
          </p:nvPr>
        </p:nvSpPr>
        <p:spPr/>
        <p:txBody>
          <a:bodyPr/>
          <a:lstStyle/>
          <a:p>
            <a:r>
              <a:rPr lang="en-US" dirty="0"/>
              <a:t>Bone Tumors</a:t>
            </a:r>
          </a:p>
        </p:txBody>
      </p:sp>
      <p:sp>
        <p:nvSpPr>
          <p:cNvPr id="4" name="Content Placeholder 3">
            <a:extLst>
              <a:ext uri="{FF2B5EF4-FFF2-40B4-BE49-F238E27FC236}">
                <a16:creationId xmlns:a16="http://schemas.microsoft.com/office/drawing/2014/main" id="{7DFDB52A-CF8D-4C74-1281-453B7A0660BE}"/>
              </a:ext>
            </a:extLst>
          </p:cNvPr>
          <p:cNvSpPr>
            <a:spLocks noGrp="1"/>
          </p:cNvSpPr>
          <p:nvPr>
            <p:ph idx="1"/>
          </p:nvPr>
        </p:nvSpPr>
        <p:spPr>
          <a:xfrm>
            <a:off x="838198" y="1305026"/>
            <a:ext cx="7996695" cy="2604500"/>
          </a:xfrm>
        </p:spPr>
        <p:txBody>
          <a:bodyPr>
            <a:normAutofit/>
          </a:bodyPr>
          <a:lstStyle/>
          <a:p>
            <a:r>
              <a:rPr lang="en-US" sz="3200" b="1" dirty="0"/>
              <a:t>What is your diagnosis ?</a:t>
            </a:r>
          </a:p>
          <a:p>
            <a:pPr lvl="1"/>
            <a:r>
              <a:rPr lang="en-US" sz="2800" spc="-10" dirty="0"/>
              <a:t>Giant</a:t>
            </a:r>
            <a:r>
              <a:rPr lang="en-US" sz="2800" spc="-25" dirty="0"/>
              <a:t> </a:t>
            </a:r>
            <a:r>
              <a:rPr lang="en-US" sz="2800" dirty="0"/>
              <a:t>cell</a:t>
            </a:r>
            <a:r>
              <a:rPr lang="en-US" sz="2800" spc="-70" dirty="0"/>
              <a:t> </a:t>
            </a:r>
            <a:r>
              <a:rPr lang="en-US" sz="2800" spc="5" dirty="0"/>
              <a:t>tumor</a:t>
            </a:r>
            <a:endParaRPr lang="en-US" sz="2800" dirty="0"/>
          </a:p>
          <a:p>
            <a:r>
              <a:rPr lang="en-US" sz="3200" b="1" spc="-10" dirty="0">
                <a:latin typeface="Calibri"/>
                <a:cs typeface="Calibri"/>
              </a:rPr>
              <a:t>What</a:t>
            </a:r>
            <a:r>
              <a:rPr lang="en-US" sz="3200" b="1" spc="-55" dirty="0">
                <a:latin typeface="Calibri"/>
                <a:cs typeface="Calibri"/>
              </a:rPr>
              <a:t> </a:t>
            </a:r>
            <a:r>
              <a:rPr lang="en-US" sz="3200" b="1" dirty="0">
                <a:latin typeface="Calibri"/>
                <a:cs typeface="Calibri"/>
              </a:rPr>
              <a:t>is</a:t>
            </a:r>
            <a:r>
              <a:rPr lang="en-US" sz="3200" b="1" spc="-15" dirty="0">
                <a:latin typeface="Calibri"/>
                <a:cs typeface="Calibri"/>
              </a:rPr>
              <a:t> </a:t>
            </a:r>
            <a:r>
              <a:rPr lang="en-US" sz="3200" b="1" spc="-5" dirty="0">
                <a:latin typeface="Calibri"/>
                <a:cs typeface="Calibri"/>
              </a:rPr>
              <a:t>your</a:t>
            </a:r>
            <a:r>
              <a:rPr lang="en-US" sz="3200" b="1" spc="-40" dirty="0">
                <a:latin typeface="Calibri"/>
                <a:cs typeface="Calibri"/>
              </a:rPr>
              <a:t> </a:t>
            </a:r>
            <a:r>
              <a:rPr lang="en-US" sz="3200" b="1" spc="-5" dirty="0">
                <a:latin typeface="Calibri"/>
                <a:cs typeface="Calibri"/>
              </a:rPr>
              <a:t>management</a:t>
            </a:r>
            <a:r>
              <a:rPr lang="en-US" sz="3200" b="1" spc="-50" dirty="0">
                <a:latin typeface="Calibri"/>
                <a:cs typeface="Calibri"/>
              </a:rPr>
              <a:t> </a:t>
            </a:r>
            <a:r>
              <a:rPr lang="en-US" sz="3200" b="1" dirty="0">
                <a:latin typeface="Calibri"/>
                <a:cs typeface="Calibri"/>
              </a:rPr>
              <a:t>?</a:t>
            </a:r>
          </a:p>
          <a:p>
            <a:pPr lvl="1"/>
            <a:r>
              <a:rPr lang="en-US" sz="2800" dirty="0"/>
              <a:t>Curettage and grafting</a:t>
            </a:r>
          </a:p>
        </p:txBody>
      </p:sp>
      <p:pic>
        <p:nvPicPr>
          <p:cNvPr id="5" name="object 3">
            <a:extLst>
              <a:ext uri="{FF2B5EF4-FFF2-40B4-BE49-F238E27FC236}">
                <a16:creationId xmlns:a16="http://schemas.microsoft.com/office/drawing/2014/main" id="{B2C795CB-24BA-4C8B-6803-6BA246F89806}"/>
              </a:ext>
            </a:extLst>
          </p:cNvPr>
          <p:cNvPicPr>
            <a:picLocks noGrp="1"/>
          </p:cNvPicPr>
          <p:nvPr>
            <p:ph sz="half" idx="2"/>
          </p:nvPr>
        </p:nvPicPr>
        <p:blipFill>
          <a:blip r:embed="rId2" cstate="print"/>
          <a:stretch>
            <a:fillRect/>
          </a:stretch>
        </p:blipFill>
        <p:spPr>
          <a:xfrm>
            <a:off x="8834894" y="1305027"/>
            <a:ext cx="2518906" cy="260450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4E8897B0-FE08-C0E4-2655-7FC23D7D7657}"/>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6" name="object 5">
            <a:extLst>
              <a:ext uri="{FF2B5EF4-FFF2-40B4-BE49-F238E27FC236}">
                <a16:creationId xmlns:a16="http://schemas.microsoft.com/office/drawing/2014/main" id="{16CAB937-1590-5D1C-AD1C-AF89598AAE70}"/>
              </a:ext>
            </a:extLst>
          </p:cNvPr>
          <p:cNvPicPr>
            <a:picLocks/>
          </p:cNvPicPr>
          <p:nvPr/>
        </p:nvPicPr>
        <p:blipFill>
          <a:blip r:embed="rId3" cstate="print"/>
          <a:stretch>
            <a:fillRect/>
          </a:stretch>
        </p:blipFill>
        <p:spPr>
          <a:xfrm>
            <a:off x="8313576" y="3964039"/>
            <a:ext cx="3040224" cy="2277233"/>
          </a:xfrm>
          <a:prstGeom prst="rect">
            <a:avLst/>
          </a:prstGeom>
          <a:ln>
            <a:noFill/>
          </a:ln>
          <a:effectLst>
            <a:outerShdw blurRad="292100" dist="139700" dir="2700000" algn="tl" rotWithShape="0">
              <a:srgbClr val="333333">
                <a:alpha val="65000"/>
              </a:srgbClr>
            </a:outerShdw>
          </a:effectLst>
        </p:spPr>
      </p:pic>
      <p:sp>
        <p:nvSpPr>
          <p:cNvPr id="7" name="Content Placeholder 3">
            <a:extLst>
              <a:ext uri="{FF2B5EF4-FFF2-40B4-BE49-F238E27FC236}">
                <a16:creationId xmlns:a16="http://schemas.microsoft.com/office/drawing/2014/main" id="{2DCF6370-400D-9A21-6D0A-A792A0C3682A}"/>
              </a:ext>
            </a:extLst>
          </p:cNvPr>
          <p:cNvSpPr txBox="1">
            <a:spLocks/>
          </p:cNvSpPr>
          <p:nvPr/>
        </p:nvSpPr>
        <p:spPr>
          <a:xfrm>
            <a:off x="838199" y="3964039"/>
            <a:ext cx="7475378" cy="22772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600" dirty="0"/>
              <a:t>75 years old male complain of pain and decrease range of motion after acetabular fracture (caused by RTA) </a:t>
            </a:r>
          </a:p>
          <a:p>
            <a:r>
              <a:rPr lang="en-US" b="1" dirty="0"/>
              <a:t>What is your diagnosis ?</a:t>
            </a:r>
          </a:p>
          <a:p>
            <a:pPr lvl="1"/>
            <a:r>
              <a:rPr lang="en-US" sz="2600" spc="-15" dirty="0">
                <a:latin typeface="Calibri"/>
                <a:cs typeface="Calibri"/>
              </a:rPr>
              <a:t>Heterotopic</a:t>
            </a:r>
            <a:r>
              <a:rPr lang="en-US" sz="2600" spc="5" dirty="0">
                <a:latin typeface="Calibri"/>
                <a:cs typeface="Calibri"/>
              </a:rPr>
              <a:t> </a:t>
            </a:r>
            <a:r>
              <a:rPr lang="en-US" sz="2600" spc="-10" dirty="0">
                <a:latin typeface="Calibri"/>
                <a:cs typeface="Calibri"/>
              </a:rPr>
              <a:t>ossification</a:t>
            </a:r>
            <a:endParaRPr lang="en-US" sz="2600" dirty="0">
              <a:latin typeface="Calibri"/>
              <a:cs typeface="Calibri"/>
            </a:endParaRPr>
          </a:p>
        </p:txBody>
      </p:sp>
    </p:spTree>
    <p:extLst>
      <p:ext uri="{BB962C8B-B14F-4D97-AF65-F5344CB8AC3E}">
        <p14:creationId xmlns:p14="http://schemas.microsoft.com/office/powerpoint/2010/main" val="4077204339"/>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76B91-72A0-44AE-1AB3-BB907DBBA714}"/>
              </a:ext>
            </a:extLst>
          </p:cNvPr>
          <p:cNvSpPr>
            <a:spLocks noGrp="1"/>
          </p:cNvSpPr>
          <p:nvPr>
            <p:ph type="title"/>
          </p:nvPr>
        </p:nvSpPr>
        <p:spPr/>
        <p:txBody>
          <a:bodyPr/>
          <a:lstStyle/>
          <a:p>
            <a:r>
              <a:rPr lang="en-US" dirty="0"/>
              <a:t>Bone Tumors</a:t>
            </a:r>
          </a:p>
        </p:txBody>
      </p:sp>
      <p:sp>
        <p:nvSpPr>
          <p:cNvPr id="5" name="Content Placeholder 4">
            <a:extLst>
              <a:ext uri="{FF2B5EF4-FFF2-40B4-BE49-F238E27FC236}">
                <a16:creationId xmlns:a16="http://schemas.microsoft.com/office/drawing/2014/main" id="{7E708F3C-EC3A-62C2-6C86-F3C46F4E329E}"/>
              </a:ext>
            </a:extLst>
          </p:cNvPr>
          <p:cNvSpPr>
            <a:spLocks noGrp="1"/>
          </p:cNvSpPr>
          <p:nvPr>
            <p:ph idx="1"/>
          </p:nvPr>
        </p:nvSpPr>
        <p:spPr>
          <a:xfrm>
            <a:off x="838198" y="1305026"/>
            <a:ext cx="7742387" cy="2529857"/>
          </a:xfrm>
        </p:spPr>
        <p:txBody>
          <a:bodyPr>
            <a:normAutofit/>
          </a:bodyPr>
          <a:lstStyle/>
          <a:p>
            <a:r>
              <a:rPr lang="en-US" sz="3200" b="1" dirty="0"/>
              <a:t>What are the differential diagnoses ?</a:t>
            </a:r>
          </a:p>
          <a:p>
            <a:pPr lvl="1"/>
            <a:r>
              <a:rPr lang="en-US" sz="2800" dirty="0"/>
              <a:t>Giant cell tumor</a:t>
            </a:r>
          </a:p>
          <a:p>
            <a:pPr lvl="1"/>
            <a:r>
              <a:rPr lang="en-US" sz="2800" dirty="0"/>
              <a:t>Chondroblastoma</a:t>
            </a:r>
          </a:p>
        </p:txBody>
      </p:sp>
      <p:pic>
        <p:nvPicPr>
          <p:cNvPr id="7" name="object 3">
            <a:extLst>
              <a:ext uri="{FF2B5EF4-FFF2-40B4-BE49-F238E27FC236}">
                <a16:creationId xmlns:a16="http://schemas.microsoft.com/office/drawing/2014/main" id="{D0120CF4-346B-BCC9-861B-2FD57409D120}"/>
              </a:ext>
            </a:extLst>
          </p:cNvPr>
          <p:cNvPicPr>
            <a:picLocks noGrp="1"/>
          </p:cNvPicPr>
          <p:nvPr>
            <p:ph sz="half" idx="2"/>
          </p:nvPr>
        </p:nvPicPr>
        <p:blipFill rotWithShape="1">
          <a:blip r:embed="rId2" cstate="print"/>
          <a:srcRect b="31756"/>
          <a:stretch/>
        </p:blipFill>
        <p:spPr>
          <a:xfrm>
            <a:off x="8580586" y="1305027"/>
            <a:ext cx="2773214" cy="252985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0C5DB55D-380D-E757-2907-7E18306E49D9}"/>
              </a:ext>
            </a:extLst>
          </p:cNvPr>
          <p:cNvSpPr txBox="1"/>
          <p:nvPr/>
        </p:nvSpPr>
        <p:spPr>
          <a:xfrm>
            <a:off x="9453270" y="1305026"/>
            <a:ext cx="1027846" cy="369332"/>
          </a:xfrm>
          <a:prstGeom prst="rect">
            <a:avLst/>
          </a:prstGeom>
          <a:solidFill>
            <a:schemeClr val="bg1"/>
          </a:solid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pic>
        <p:nvPicPr>
          <p:cNvPr id="3" name="object 3">
            <a:extLst>
              <a:ext uri="{FF2B5EF4-FFF2-40B4-BE49-F238E27FC236}">
                <a16:creationId xmlns:a16="http://schemas.microsoft.com/office/drawing/2014/main" id="{CE2C8E3A-A139-CC2E-AACC-96DB9BB1C05C}"/>
              </a:ext>
            </a:extLst>
          </p:cNvPr>
          <p:cNvPicPr>
            <a:picLocks/>
          </p:cNvPicPr>
          <p:nvPr/>
        </p:nvPicPr>
        <p:blipFill rotWithShape="1">
          <a:blip r:embed="rId3" cstate="print"/>
          <a:srcRect l="8657"/>
          <a:stretch/>
        </p:blipFill>
        <p:spPr>
          <a:xfrm>
            <a:off x="8581652" y="3909527"/>
            <a:ext cx="2772148" cy="2267437"/>
          </a:xfrm>
          <a:prstGeom prst="rect">
            <a:avLst/>
          </a:prstGeom>
          <a:ln>
            <a:noFill/>
          </a:ln>
          <a:effectLst>
            <a:outerShdw blurRad="292100" dist="139700" dir="2700000" algn="tl" rotWithShape="0">
              <a:srgbClr val="333333">
                <a:alpha val="65000"/>
              </a:srgbClr>
            </a:outerShdw>
          </a:effectLst>
        </p:spPr>
      </p:pic>
      <p:sp>
        <p:nvSpPr>
          <p:cNvPr id="4" name="Content Placeholder 4">
            <a:extLst>
              <a:ext uri="{FF2B5EF4-FFF2-40B4-BE49-F238E27FC236}">
                <a16:creationId xmlns:a16="http://schemas.microsoft.com/office/drawing/2014/main" id="{0445F02B-2C03-EAE7-BCF3-4CC9CE255944}"/>
              </a:ext>
            </a:extLst>
          </p:cNvPr>
          <p:cNvSpPr txBox="1">
            <a:spLocks/>
          </p:cNvSpPr>
          <p:nvPr/>
        </p:nvSpPr>
        <p:spPr>
          <a:xfrm>
            <a:off x="838198" y="3909527"/>
            <a:ext cx="6531507" cy="22674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spc="-5" dirty="0"/>
              <a:t>Mention </a:t>
            </a:r>
            <a:r>
              <a:rPr lang="en-US" sz="3200" b="1" spc="-15" dirty="0"/>
              <a:t>two </a:t>
            </a:r>
            <a:r>
              <a:rPr lang="en-US" sz="3200" b="1" spc="-10" dirty="0"/>
              <a:t>radiological </a:t>
            </a:r>
            <a:r>
              <a:rPr lang="en-US" sz="3200" b="1" spc="-25" dirty="0"/>
              <a:t>features </a:t>
            </a:r>
            <a:r>
              <a:rPr lang="en-US" sz="3200" b="1" spc="-100" dirty="0"/>
              <a:t>f</a:t>
            </a:r>
            <a:r>
              <a:rPr lang="en-US" sz="3200" b="1" dirty="0"/>
              <a:t>oun</a:t>
            </a:r>
            <a:r>
              <a:rPr lang="en-US" sz="3200" b="1" spc="5" dirty="0"/>
              <a:t>d</a:t>
            </a:r>
            <a:r>
              <a:rPr lang="en-US" sz="3200" b="1" spc="-5" dirty="0"/>
              <a:t> </a:t>
            </a:r>
            <a:r>
              <a:rPr lang="en-US" sz="3200" b="1" dirty="0"/>
              <a:t>in</a:t>
            </a:r>
            <a:r>
              <a:rPr lang="en-US" sz="3200" b="1" spc="-20" dirty="0"/>
              <a:t> </a:t>
            </a:r>
            <a:r>
              <a:rPr lang="en-US" sz="3200" b="1" dirty="0"/>
              <a:t>this</a:t>
            </a:r>
            <a:r>
              <a:rPr lang="en-US" sz="3200" b="1" spc="-50" dirty="0"/>
              <a:t> </a:t>
            </a:r>
            <a:r>
              <a:rPr lang="en-US" sz="3200" b="1" dirty="0"/>
              <a:t>x-</a:t>
            </a:r>
            <a:r>
              <a:rPr lang="en-US" sz="3200" b="1" spc="-85" dirty="0"/>
              <a:t>r</a:t>
            </a:r>
            <a:r>
              <a:rPr lang="en-US" sz="3200" b="1" spc="-70" dirty="0"/>
              <a:t>a</a:t>
            </a:r>
            <a:r>
              <a:rPr lang="en-US" sz="3200" b="1" dirty="0"/>
              <a:t>y</a:t>
            </a:r>
          </a:p>
          <a:p>
            <a:pPr lvl="1">
              <a:buFont typeface="+mj-lt"/>
              <a:buAutoNum type="arabicPeriod"/>
            </a:pPr>
            <a:r>
              <a:rPr lang="en-US" sz="2800" dirty="0"/>
              <a:t>sun</a:t>
            </a:r>
            <a:r>
              <a:rPr lang="en-US" sz="2800" spc="-40" dirty="0"/>
              <a:t> </a:t>
            </a:r>
            <a:r>
              <a:rPr lang="en-US" sz="2800" spc="-25" dirty="0"/>
              <a:t>burst </a:t>
            </a:r>
            <a:r>
              <a:rPr lang="en-US" sz="2800" spc="-890" dirty="0"/>
              <a:t> </a:t>
            </a:r>
            <a:r>
              <a:rPr lang="en-US" sz="2800" dirty="0"/>
              <a:t>appearance</a:t>
            </a:r>
          </a:p>
          <a:p>
            <a:pPr lvl="1">
              <a:buFont typeface="+mj-lt"/>
              <a:buAutoNum type="arabicPeriod"/>
            </a:pPr>
            <a:r>
              <a:rPr lang="en-US" sz="2800" dirty="0" err="1"/>
              <a:t>codman's</a:t>
            </a:r>
            <a:r>
              <a:rPr lang="en-US" sz="2800" spc="-55" dirty="0"/>
              <a:t> </a:t>
            </a:r>
            <a:r>
              <a:rPr lang="en-US" sz="2800" dirty="0"/>
              <a:t>triangle</a:t>
            </a:r>
          </a:p>
        </p:txBody>
      </p:sp>
      <p:sp>
        <p:nvSpPr>
          <p:cNvPr id="6" name="TextBox 5">
            <a:extLst>
              <a:ext uri="{FF2B5EF4-FFF2-40B4-BE49-F238E27FC236}">
                <a16:creationId xmlns:a16="http://schemas.microsoft.com/office/drawing/2014/main" id="{A2F35B50-24FB-DEEB-99A9-6487F56B0A46}"/>
              </a:ext>
            </a:extLst>
          </p:cNvPr>
          <p:cNvSpPr txBox="1"/>
          <p:nvPr/>
        </p:nvSpPr>
        <p:spPr>
          <a:xfrm>
            <a:off x="9453270" y="3909527"/>
            <a:ext cx="1027846" cy="369332"/>
          </a:xfrm>
          <a:prstGeom prst="rect">
            <a:avLst/>
          </a:prstGeom>
          <a:solidFill>
            <a:schemeClr val="bg1"/>
          </a:solid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239615451"/>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08BEFF-523A-62D1-DB0C-EBEE86391F98}"/>
              </a:ext>
            </a:extLst>
          </p:cNvPr>
          <p:cNvSpPr>
            <a:spLocks noGrp="1"/>
          </p:cNvSpPr>
          <p:nvPr>
            <p:ph type="title"/>
          </p:nvPr>
        </p:nvSpPr>
        <p:spPr/>
        <p:txBody>
          <a:bodyPr/>
          <a:lstStyle/>
          <a:p>
            <a:r>
              <a:rPr lang="en-US" dirty="0"/>
              <a:t>What is your diagnosis for each ?</a:t>
            </a:r>
          </a:p>
        </p:txBody>
      </p:sp>
      <p:sp>
        <p:nvSpPr>
          <p:cNvPr id="6" name="Content Placeholder 5">
            <a:extLst>
              <a:ext uri="{FF2B5EF4-FFF2-40B4-BE49-F238E27FC236}">
                <a16:creationId xmlns:a16="http://schemas.microsoft.com/office/drawing/2014/main" id="{018DED57-B6ED-B52E-DC82-F61983C54192}"/>
              </a:ext>
            </a:extLst>
          </p:cNvPr>
          <p:cNvSpPr>
            <a:spLocks noGrp="1"/>
          </p:cNvSpPr>
          <p:nvPr>
            <p:ph idx="1"/>
          </p:nvPr>
        </p:nvSpPr>
        <p:spPr>
          <a:xfrm>
            <a:off x="1087016" y="5377680"/>
            <a:ext cx="3164633" cy="762340"/>
          </a:xfrm>
        </p:spPr>
        <p:txBody>
          <a:bodyPr anchor="ctr">
            <a:normAutofit fontScale="92500"/>
          </a:bodyPr>
          <a:lstStyle/>
          <a:p>
            <a:pPr marL="0" indent="0" algn="ctr">
              <a:buNone/>
            </a:pPr>
            <a:r>
              <a:rPr lang="en-US" dirty="0"/>
              <a:t>Non-ossifying fibroma</a:t>
            </a:r>
          </a:p>
        </p:txBody>
      </p:sp>
      <p:grpSp>
        <p:nvGrpSpPr>
          <p:cNvPr id="10" name="Group 9">
            <a:extLst>
              <a:ext uri="{FF2B5EF4-FFF2-40B4-BE49-F238E27FC236}">
                <a16:creationId xmlns:a16="http://schemas.microsoft.com/office/drawing/2014/main" id="{41CB7C98-96EF-9C22-CCCC-A2CE1995EEF1}"/>
              </a:ext>
            </a:extLst>
          </p:cNvPr>
          <p:cNvGrpSpPr/>
          <p:nvPr/>
        </p:nvGrpSpPr>
        <p:grpSpPr>
          <a:xfrm>
            <a:off x="1087016" y="1268081"/>
            <a:ext cx="10017968" cy="3929070"/>
            <a:chOff x="838200" y="1268081"/>
            <a:chExt cx="10017968" cy="3929070"/>
          </a:xfrm>
        </p:grpSpPr>
        <p:pic>
          <p:nvPicPr>
            <p:cNvPr id="7" name="object 4">
              <a:extLst>
                <a:ext uri="{FF2B5EF4-FFF2-40B4-BE49-F238E27FC236}">
                  <a16:creationId xmlns:a16="http://schemas.microsoft.com/office/drawing/2014/main" id="{0D143399-40C8-388E-CF99-F7506FACB1F3}"/>
                </a:ext>
              </a:extLst>
            </p:cNvPr>
            <p:cNvPicPr>
              <a:picLocks/>
            </p:cNvPicPr>
            <p:nvPr/>
          </p:nvPicPr>
          <p:blipFill>
            <a:blip r:embed="rId2" cstate="print"/>
            <a:stretch>
              <a:fillRect/>
            </a:stretch>
          </p:blipFill>
          <p:spPr>
            <a:xfrm>
              <a:off x="838200" y="1268082"/>
              <a:ext cx="3164633" cy="3929069"/>
            </a:xfrm>
            <a:prstGeom prst="rect">
              <a:avLst/>
            </a:prstGeom>
          </p:spPr>
        </p:pic>
        <p:pic>
          <p:nvPicPr>
            <p:cNvPr id="8" name="object 5">
              <a:extLst>
                <a:ext uri="{FF2B5EF4-FFF2-40B4-BE49-F238E27FC236}">
                  <a16:creationId xmlns:a16="http://schemas.microsoft.com/office/drawing/2014/main" id="{32A06855-4FCF-CE66-BDF5-8BFBB527CE35}"/>
                </a:ext>
              </a:extLst>
            </p:cNvPr>
            <p:cNvPicPr>
              <a:picLocks/>
            </p:cNvPicPr>
            <p:nvPr/>
          </p:nvPicPr>
          <p:blipFill rotWithShape="1">
            <a:blip r:embed="rId3" cstate="print"/>
            <a:srcRect l="4031" t="4390" b="2952"/>
            <a:stretch/>
          </p:blipFill>
          <p:spPr>
            <a:xfrm>
              <a:off x="4212771" y="1268081"/>
              <a:ext cx="3221685" cy="3929069"/>
            </a:xfrm>
            <a:prstGeom prst="rect">
              <a:avLst/>
            </a:prstGeom>
          </p:spPr>
        </p:pic>
        <p:pic>
          <p:nvPicPr>
            <p:cNvPr id="9" name="object 3">
              <a:extLst>
                <a:ext uri="{FF2B5EF4-FFF2-40B4-BE49-F238E27FC236}">
                  <a16:creationId xmlns:a16="http://schemas.microsoft.com/office/drawing/2014/main" id="{011E89AD-68A9-4EF4-8DC9-F1C47D885298}"/>
                </a:ext>
              </a:extLst>
            </p:cNvPr>
            <p:cNvPicPr>
              <a:picLocks/>
            </p:cNvPicPr>
            <p:nvPr/>
          </p:nvPicPr>
          <p:blipFill>
            <a:blip r:embed="rId4" cstate="print"/>
            <a:stretch>
              <a:fillRect/>
            </a:stretch>
          </p:blipFill>
          <p:spPr>
            <a:xfrm>
              <a:off x="7644395" y="1268082"/>
              <a:ext cx="3211773" cy="3929069"/>
            </a:xfrm>
            <a:prstGeom prst="rect">
              <a:avLst/>
            </a:prstGeom>
          </p:spPr>
        </p:pic>
      </p:grpSp>
      <p:sp>
        <p:nvSpPr>
          <p:cNvPr id="11" name="Content Placeholder 5">
            <a:extLst>
              <a:ext uri="{FF2B5EF4-FFF2-40B4-BE49-F238E27FC236}">
                <a16:creationId xmlns:a16="http://schemas.microsoft.com/office/drawing/2014/main" id="{AFA245A8-D53B-4DE9-8434-36A0CDF4F834}"/>
              </a:ext>
            </a:extLst>
          </p:cNvPr>
          <p:cNvSpPr txBox="1">
            <a:spLocks/>
          </p:cNvSpPr>
          <p:nvPr/>
        </p:nvSpPr>
        <p:spPr>
          <a:xfrm>
            <a:off x="4461586" y="5377680"/>
            <a:ext cx="3221685" cy="76234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dirty="0"/>
              <a:t>Chondrosarcoma</a:t>
            </a:r>
          </a:p>
        </p:txBody>
      </p:sp>
      <p:sp>
        <p:nvSpPr>
          <p:cNvPr id="12" name="Content Placeholder 5">
            <a:extLst>
              <a:ext uri="{FF2B5EF4-FFF2-40B4-BE49-F238E27FC236}">
                <a16:creationId xmlns:a16="http://schemas.microsoft.com/office/drawing/2014/main" id="{311B7DEE-3AA7-8388-60CD-36F3524AE39D}"/>
              </a:ext>
            </a:extLst>
          </p:cNvPr>
          <p:cNvSpPr txBox="1">
            <a:spLocks/>
          </p:cNvSpPr>
          <p:nvPr/>
        </p:nvSpPr>
        <p:spPr>
          <a:xfrm>
            <a:off x="7893208" y="5377680"/>
            <a:ext cx="3211773" cy="76234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dirty="0"/>
              <a:t>Ganglion cyst</a:t>
            </a:r>
          </a:p>
        </p:txBody>
      </p:sp>
      <p:sp>
        <p:nvSpPr>
          <p:cNvPr id="13" name="TextBox 12">
            <a:extLst>
              <a:ext uri="{FF2B5EF4-FFF2-40B4-BE49-F238E27FC236}">
                <a16:creationId xmlns:a16="http://schemas.microsoft.com/office/drawing/2014/main" id="{ABB6DFBF-D118-3CD7-1E86-5C57D927A810}"/>
              </a:ext>
            </a:extLst>
          </p:cNvPr>
          <p:cNvSpPr txBox="1"/>
          <p:nvPr/>
        </p:nvSpPr>
        <p:spPr>
          <a:xfrm>
            <a:off x="10067805" y="1268081"/>
            <a:ext cx="1027845" cy="369332"/>
          </a:xfrm>
          <a:prstGeom prst="rect">
            <a:avLst/>
          </a:prstGeom>
          <a:solidFill>
            <a:schemeClr val="bg1"/>
          </a:solid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
        <p:nvSpPr>
          <p:cNvPr id="14" name="TextBox 13">
            <a:extLst>
              <a:ext uri="{FF2B5EF4-FFF2-40B4-BE49-F238E27FC236}">
                <a16:creationId xmlns:a16="http://schemas.microsoft.com/office/drawing/2014/main" id="{BAEE1F55-6410-0C7C-8537-06AC9A5413D7}"/>
              </a:ext>
            </a:extLst>
          </p:cNvPr>
          <p:cNvSpPr txBox="1"/>
          <p:nvPr/>
        </p:nvSpPr>
        <p:spPr>
          <a:xfrm>
            <a:off x="6645513" y="1268081"/>
            <a:ext cx="1027845" cy="369332"/>
          </a:xfrm>
          <a:prstGeom prst="rect">
            <a:avLst/>
          </a:prstGeom>
          <a:solidFill>
            <a:schemeClr val="bg1"/>
          </a:solid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15" name="TextBox 14">
            <a:extLst>
              <a:ext uri="{FF2B5EF4-FFF2-40B4-BE49-F238E27FC236}">
                <a16:creationId xmlns:a16="http://schemas.microsoft.com/office/drawing/2014/main" id="{60FA96D0-9E4D-CC3D-57CF-1A0071C31666}"/>
              </a:ext>
            </a:extLst>
          </p:cNvPr>
          <p:cNvSpPr txBox="1"/>
          <p:nvPr/>
        </p:nvSpPr>
        <p:spPr>
          <a:xfrm>
            <a:off x="3219140" y="1268081"/>
            <a:ext cx="1027845" cy="369332"/>
          </a:xfrm>
          <a:prstGeom prst="rect">
            <a:avLst/>
          </a:prstGeom>
          <a:solidFill>
            <a:schemeClr val="bg1"/>
          </a:solid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5969951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6ABB1-698D-912A-6216-D30725D24AD2}"/>
              </a:ext>
            </a:extLst>
          </p:cNvPr>
          <p:cNvSpPr>
            <a:spLocks noGrp="1"/>
          </p:cNvSpPr>
          <p:nvPr>
            <p:ph type="title"/>
          </p:nvPr>
        </p:nvSpPr>
        <p:spPr/>
        <p:txBody>
          <a:bodyPr>
            <a:normAutofit/>
          </a:bodyPr>
          <a:lstStyle/>
          <a:p>
            <a:r>
              <a:rPr lang="en-US" dirty="0"/>
              <a:t>Jefferson fracture</a:t>
            </a:r>
          </a:p>
        </p:txBody>
      </p:sp>
      <p:pic>
        <p:nvPicPr>
          <p:cNvPr id="1026" name="Picture 2" descr="Jefferson fracture">
            <a:extLst>
              <a:ext uri="{FF2B5EF4-FFF2-40B4-BE49-F238E27FC236}">
                <a16:creationId xmlns:a16="http://schemas.microsoft.com/office/drawing/2014/main" id="{CD57026D-6D8D-00A9-2AB7-B488736683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6441" y="1201454"/>
            <a:ext cx="9119118" cy="5528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914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C532B-2336-39EE-E0C6-13EB02EB0E75}"/>
              </a:ext>
            </a:extLst>
          </p:cNvPr>
          <p:cNvSpPr>
            <a:spLocks noGrp="1"/>
          </p:cNvSpPr>
          <p:nvPr>
            <p:ph type="title"/>
          </p:nvPr>
        </p:nvSpPr>
        <p:spPr/>
        <p:txBody>
          <a:bodyPr/>
          <a:lstStyle/>
          <a:p>
            <a:r>
              <a:rPr lang="en-US" dirty="0"/>
              <a:t>Vertebral fractures variants – Dens fracture</a:t>
            </a:r>
          </a:p>
        </p:txBody>
      </p:sp>
      <p:sp>
        <p:nvSpPr>
          <p:cNvPr id="3" name="Content Placeholder 2">
            <a:extLst>
              <a:ext uri="{FF2B5EF4-FFF2-40B4-BE49-F238E27FC236}">
                <a16:creationId xmlns:a16="http://schemas.microsoft.com/office/drawing/2014/main" id="{E08FF29F-D240-CA0D-394F-90ED31934DD2}"/>
              </a:ext>
            </a:extLst>
          </p:cNvPr>
          <p:cNvSpPr>
            <a:spLocks noGrp="1"/>
          </p:cNvSpPr>
          <p:nvPr>
            <p:ph idx="1"/>
          </p:nvPr>
        </p:nvSpPr>
        <p:spPr>
          <a:xfrm>
            <a:off x="838200" y="1268082"/>
            <a:ext cx="10515600" cy="5029200"/>
          </a:xfrm>
        </p:spPr>
        <p:txBody>
          <a:bodyPr>
            <a:normAutofit fontScale="85000" lnSpcReduction="20000"/>
          </a:bodyPr>
          <a:lstStyle/>
          <a:p>
            <a:r>
              <a:rPr lang="en-US" b="1" dirty="0"/>
              <a:t>Definition</a:t>
            </a:r>
            <a:r>
              <a:rPr lang="en-US" dirty="0"/>
              <a:t>: fracture of the dens axis (second cervical vertebral body)</a:t>
            </a:r>
          </a:p>
          <a:p>
            <a:r>
              <a:rPr lang="en-US" b="1" dirty="0"/>
              <a:t>Epidemiology</a:t>
            </a:r>
            <a:r>
              <a:rPr lang="en-US" dirty="0"/>
              <a:t>: 10–15% of all cervical fractures</a:t>
            </a:r>
          </a:p>
          <a:p>
            <a:r>
              <a:rPr lang="en-US" b="1" dirty="0"/>
              <a:t>Etiology</a:t>
            </a:r>
          </a:p>
          <a:p>
            <a:pPr lvl="1"/>
            <a:r>
              <a:rPr lang="en-US" dirty="0"/>
              <a:t>Head or neck injury as a result of a fall or blunt trauma</a:t>
            </a:r>
          </a:p>
          <a:p>
            <a:pPr lvl="1"/>
            <a:r>
              <a:rPr lang="en-US" dirty="0"/>
              <a:t>A contributing factor is loss of bone substance as a result of osteoporosis (mostly seen in elderly patients).</a:t>
            </a:r>
          </a:p>
          <a:p>
            <a:r>
              <a:rPr lang="en-US" b="1" dirty="0"/>
              <a:t>Symptoms</a:t>
            </a:r>
          </a:p>
          <a:p>
            <a:pPr lvl="1"/>
            <a:r>
              <a:rPr lang="en-US" dirty="0"/>
              <a:t>Movement-induced pain</a:t>
            </a:r>
          </a:p>
          <a:p>
            <a:pPr lvl="1"/>
            <a:r>
              <a:rPr lang="en-US" dirty="0"/>
              <a:t>Neurological problems ranging from local sensory loss to paralysis due to complete spinal cord injury</a:t>
            </a:r>
          </a:p>
          <a:p>
            <a:r>
              <a:rPr lang="en-US" b="1" dirty="0"/>
              <a:t>Specific forms</a:t>
            </a:r>
            <a:r>
              <a:rPr lang="en-US" dirty="0"/>
              <a:t>: hangman's fracture </a:t>
            </a:r>
          </a:p>
          <a:p>
            <a:pPr lvl="1"/>
            <a:r>
              <a:rPr lang="en-US" dirty="0"/>
              <a:t>Definition: bilateral fracture of the axis arch</a:t>
            </a:r>
          </a:p>
          <a:p>
            <a:pPr lvl="1"/>
            <a:r>
              <a:rPr lang="en-US" dirty="0"/>
              <a:t>Etiology: trauma with hyperextension and distraction (e.g., car accident)</a:t>
            </a:r>
          </a:p>
          <a:p>
            <a:r>
              <a:rPr lang="en-US" b="1" dirty="0"/>
              <a:t>Diagnostics</a:t>
            </a:r>
            <a:r>
              <a:rPr lang="en-US" dirty="0"/>
              <a:t>: x-ray of the spinal cord to discern an atlantoaxial dislocation , CT, or MRI  </a:t>
            </a:r>
          </a:p>
          <a:p>
            <a:r>
              <a:rPr lang="en-US" b="1" dirty="0"/>
              <a:t>Treatment</a:t>
            </a:r>
            <a:r>
              <a:rPr lang="en-US" dirty="0"/>
              <a:t>: immobilization for stable fractures, surgery for dislocations</a:t>
            </a:r>
          </a:p>
        </p:txBody>
      </p:sp>
    </p:spTree>
    <p:extLst>
      <p:ext uri="{BB962C8B-B14F-4D97-AF65-F5344CB8AC3E}">
        <p14:creationId xmlns:p14="http://schemas.microsoft.com/office/powerpoint/2010/main" val="17359451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A9E4A-0A05-330C-E24E-15244EF1886A}"/>
              </a:ext>
            </a:extLst>
          </p:cNvPr>
          <p:cNvSpPr>
            <a:spLocks noGrp="1"/>
          </p:cNvSpPr>
          <p:nvPr>
            <p:ph type="title"/>
          </p:nvPr>
        </p:nvSpPr>
        <p:spPr/>
        <p:txBody>
          <a:bodyPr>
            <a:normAutofit/>
          </a:bodyPr>
          <a:lstStyle/>
          <a:p>
            <a:r>
              <a:rPr lang="en-US" dirty="0"/>
              <a:t>Anderson's dens fracture classification</a:t>
            </a:r>
          </a:p>
        </p:txBody>
      </p:sp>
      <p:sp>
        <p:nvSpPr>
          <p:cNvPr id="3" name="Content Placeholder 2">
            <a:extLst>
              <a:ext uri="{FF2B5EF4-FFF2-40B4-BE49-F238E27FC236}">
                <a16:creationId xmlns:a16="http://schemas.microsoft.com/office/drawing/2014/main" id="{4E049E84-FAA5-1F5D-BF70-C5261021D254}"/>
              </a:ext>
            </a:extLst>
          </p:cNvPr>
          <p:cNvSpPr>
            <a:spLocks noGrp="1"/>
          </p:cNvSpPr>
          <p:nvPr>
            <p:ph idx="1"/>
          </p:nvPr>
        </p:nvSpPr>
        <p:spPr>
          <a:xfrm>
            <a:off x="7949682" y="1268082"/>
            <a:ext cx="3404117" cy="4140146"/>
          </a:xfrm>
        </p:spPr>
        <p:txBody>
          <a:bodyPr>
            <a:normAutofit/>
          </a:bodyPr>
          <a:lstStyle/>
          <a:p>
            <a:pPr marL="0" indent="0">
              <a:spcBef>
                <a:spcPts val="1800"/>
              </a:spcBef>
              <a:buNone/>
            </a:pPr>
            <a:r>
              <a:rPr lang="en-US" sz="2600" dirty="0"/>
              <a:t>Type I: oblique fracture through the cranial part of the dens (stable)</a:t>
            </a:r>
          </a:p>
          <a:p>
            <a:pPr marL="0" indent="0">
              <a:spcBef>
                <a:spcPts val="1800"/>
              </a:spcBef>
              <a:buNone/>
            </a:pPr>
            <a:r>
              <a:rPr lang="en-US" sz="2600" dirty="0"/>
              <a:t>Type II: fracture at the base of the dens (frequently unstable)</a:t>
            </a:r>
          </a:p>
          <a:p>
            <a:pPr marL="0" indent="0">
              <a:spcBef>
                <a:spcPts val="1800"/>
              </a:spcBef>
              <a:buNone/>
            </a:pPr>
            <a:r>
              <a:rPr lang="en-US" sz="2600" dirty="0"/>
              <a:t>Type III: dens fracture and affected corpus axis (unstable)</a:t>
            </a:r>
          </a:p>
        </p:txBody>
      </p:sp>
      <p:pic>
        <p:nvPicPr>
          <p:cNvPr id="2050" name="Picture 2" descr="Anderson's dens fracture classification">
            <a:extLst>
              <a:ext uri="{FF2B5EF4-FFF2-40B4-BE49-F238E27FC236}">
                <a16:creationId xmlns:a16="http://schemas.microsoft.com/office/drawing/2014/main" id="{DDD7AF3A-4644-BDB8-DE7B-32E16E202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68082"/>
            <a:ext cx="6973078" cy="4140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9475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6D3CB-F4B8-B1A6-DE50-B3CC9DCE0EAE}"/>
              </a:ext>
            </a:extLst>
          </p:cNvPr>
          <p:cNvSpPr>
            <a:spLocks noGrp="1"/>
          </p:cNvSpPr>
          <p:nvPr>
            <p:ph type="title"/>
          </p:nvPr>
        </p:nvSpPr>
        <p:spPr/>
        <p:txBody>
          <a:bodyPr>
            <a:normAutofit fontScale="90000"/>
          </a:bodyPr>
          <a:lstStyle/>
          <a:p>
            <a:r>
              <a:rPr lang="en-US" dirty="0"/>
              <a:t>Which type is more associated with non-union ?</a:t>
            </a:r>
          </a:p>
        </p:txBody>
      </p:sp>
      <p:sp>
        <p:nvSpPr>
          <p:cNvPr id="3" name="Content Placeholder 2">
            <a:extLst>
              <a:ext uri="{FF2B5EF4-FFF2-40B4-BE49-F238E27FC236}">
                <a16:creationId xmlns:a16="http://schemas.microsoft.com/office/drawing/2014/main" id="{C9541B8E-DF45-B588-378F-B8858DC5B691}"/>
              </a:ext>
            </a:extLst>
          </p:cNvPr>
          <p:cNvSpPr>
            <a:spLocks noGrp="1"/>
          </p:cNvSpPr>
          <p:nvPr>
            <p:ph idx="1"/>
          </p:nvPr>
        </p:nvSpPr>
        <p:spPr/>
        <p:txBody>
          <a:bodyPr/>
          <a:lstStyle/>
          <a:p>
            <a:r>
              <a:rPr lang="en-US" dirty="0"/>
              <a:t>Type 1</a:t>
            </a:r>
          </a:p>
          <a:p>
            <a:r>
              <a:rPr lang="en-US" dirty="0">
                <a:solidFill>
                  <a:srgbClr val="FF0000"/>
                </a:solidFill>
              </a:rPr>
              <a:t>Type 2</a:t>
            </a:r>
          </a:p>
          <a:p>
            <a:r>
              <a:rPr lang="en-US" dirty="0"/>
              <a:t>Type 3</a:t>
            </a:r>
          </a:p>
          <a:p>
            <a:r>
              <a:rPr lang="en-US" dirty="0"/>
              <a:t>Type 4</a:t>
            </a:r>
          </a:p>
          <a:p>
            <a:r>
              <a:rPr lang="en-US" dirty="0"/>
              <a:t>Type 5</a:t>
            </a:r>
          </a:p>
          <a:p>
            <a:endParaRPr lang="en-US" dirty="0"/>
          </a:p>
          <a:p>
            <a:pPr>
              <a:buFont typeface="Courier New" panose="02070309020205020404" pitchFamily="49" charset="0"/>
              <a:buChar char="o"/>
            </a:pPr>
            <a:r>
              <a:rPr lang="en-US" dirty="0"/>
              <a:t>Non-union increases risk of AVN</a:t>
            </a:r>
          </a:p>
        </p:txBody>
      </p:sp>
      <p:pic>
        <p:nvPicPr>
          <p:cNvPr id="5" name="object 3">
            <a:extLst>
              <a:ext uri="{FF2B5EF4-FFF2-40B4-BE49-F238E27FC236}">
                <a16:creationId xmlns:a16="http://schemas.microsoft.com/office/drawing/2014/main" id="{8A397975-E99E-2FDA-7876-6677536A3E44}"/>
              </a:ext>
            </a:extLst>
          </p:cNvPr>
          <p:cNvPicPr>
            <a:picLocks noGrp="1"/>
          </p:cNvPicPr>
          <p:nvPr>
            <p:ph sz="half" idx="2"/>
          </p:nvPr>
        </p:nvPicPr>
        <p:blipFill>
          <a:blip r:embed="rId2" cstate="print"/>
          <a:stretch>
            <a:fillRect/>
          </a:stretch>
        </p:blipFill>
        <p:spPr>
          <a:xfrm>
            <a:off x="7974806" y="1484313"/>
            <a:ext cx="3162300" cy="4514850"/>
          </a:xfrm>
          <a:prstGeom prst="rect">
            <a:avLst/>
          </a:prstGeom>
        </p:spPr>
      </p:pic>
      <p:sp>
        <p:nvSpPr>
          <p:cNvPr id="4" name="TextBox 3">
            <a:extLst>
              <a:ext uri="{FF2B5EF4-FFF2-40B4-BE49-F238E27FC236}">
                <a16:creationId xmlns:a16="http://schemas.microsoft.com/office/drawing/2014/main" id="{CE7D00EA-A632-4548-78F7-1BEDFFCC6116}"/>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2265596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6D3CB-F4B8-B1A6-DE50-B3CC9DCE0EAE}"/>
              </a:ext>
            </a:extLst>
          </p:cNvPr>
          <p:cNvSpPr>
            <a:spLocks noGrp="1"/>
          </p:cNvSpPr>
          <p:nvPr>
            <p:ph type="title"/>
          </p:nvPr>
        </p:nvSpPr>
        <p:spPr/>
        <p:txBody>
          <a:bodyPr/>
          <a:lstStyle/>
          <a:p>
            <a:r>
              <a:rPr lang="en-US" dirty="0"/>
              <a:t>Which type is more associated with AVN ? </a:t>
            </a:r>
          </a:p>
        </p:txBody>
      </p:sp>
      <p:sp>
        <p:nvSpPr>
          <p:cNvPr id="3" name="Content Placeholder 2">
            <a:extLst>
              <a:ext uri="{FF2B5EF4-FFF2-40B4-BE49-F238E27FC236}">
                <a16:creationId xmlns:a16="http://schemas.microsoft.com/office/drawing/2014/main" id="{C9541B8E-DF45-B588-378F-B8858DC5B691}"/>
              </a:ext>
            </a:extLst>
          </p:cNvPr>
          <p:cNvSpPr>
            <a:spLocks noGrp="1"/>
          </p:cNvSpPr>
          <p:nvPr>
            <p:ph idx="1"/>
          </p:nvPr>
        </p:nvSpPr>
        <p:spPr/>
        <p:txBody>
          <a:bodyPr/>
          <a:lstStyle/>
          <a:p>
            <a:r>
              <a:rPr lang="en-US" dirty="0"/>
              <a:t>Type 1</a:t>
            </a:r>
          </a:p>
          <a:p>
            <a:r>
              <a:rPr lang="en-US" dirty="0">
                <a:solidFill>
                  <a:srgbClr val="FF0000"/>
                </a:solidFill>
              </a:rPr>
              <a:t>Type 2</a:t>
            </a:r>
          </a:p>
          <a:p>
            <a:r>
              <a:rPr lang="en-US" dirty="0"/>
              <a:t>Type 3</a:t>
            </a:r>
          </a:p>
          <a:p>
            <a:r>
              <a:rPr lang="en-US" dirty="0"/>
              <a:t>Type 4</a:t>
            </a:r>
          </a:p>
          <a:p>
            <a:r>
              <a:rPr lang="en-US" dirty="0"/>
              <a:t>Type 5</a:t>
            </a:r>
          </a:p>
          <a:p>
            <a:endParaRPr lang="en-US" dirty="0"/>
          </a:p>
          <a:p>
            <a:pPr marL="514350" marR="0" lvl="0" indent="-51435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373545"/>
                </a:solidFill>
                <a:effectLst/>
                <a:uLnTx/>
                <a:uFillTx/>
                <a:latin typeface="Calibri" panose="020F0502020204030204"/>
                <a:ea typeface="+mn-ea"/>
                <a:cs typeface="+mn-cs"/>
              </a:rPr>
              <a:t>Non-union increases risk of AVN</a:t>
            </a:r>
          </a:p>
        </p:txBody>
      </p:sp>
      <p:pic>
        <p:nvPicPr>
          <p:cNvPr id="5" name="object 3">
            <a:extLst>
              <a:ext uri="{FF2B5EF4-FFF2-40B4-BE49-F238E27FC236}">
                <a16:creationId xmlns:a16="http://schemas.microsoft.com/office/drawing/2014/main" id="{8A397975-E99E-2FDA-7876-6677536A3E44}"/>
              </a:ext>
            </a:extLst>
          </p:cNvPr>
          <p:cNvPicPr>
            <a:picLocks noGrp="1"/>
          </p:cNvPicPr>
          <p:nvPr>
            <p:ph sz="half" idx="2"/>
          </p:nvPr>
        </p:nvPicPr>
        <p:blipFill>
          <a:blip r:embed="rId2" cstate="print"/>
          <a:stretch>
            <a:fillRect/>
          </a:stretch>
        </p:blipFill>
        <p:spPr>
          <a:xfrm>
            <a:off x="7974806" y="1484313"/>
            <a:ext cx="3162300" cy="4514850"/>
          </a:xfrm>
          <a:prstGeom prst="rect">
            <a:avLst/>
          </a:prstGeom>
        </p:spPr>
      </p:pic>
      <p:sp>
        <p:nvSpPr>
          <p:cNvPr id="6" name="TextBox 5">
            <a:extLst>
              <a:ext uri="{FF2B5EF4-FFF2-40B4-BE49-F238E27FC236}">
                <a16:creationId xmlns:a16="http://schemas.microsoft.com/office/drawing/2014/main" id="{8C0DC983-46C1-C4F2-543A-12F199E4CD6A}"/>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3104605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EDCA9-AD1E-EF21-7A75-0D3666EB8CD4}"/>
              </a:ext>
            </a:extLst>
          </p:cNvPr>
          <p:cNvSpPr>
            <a:spLocks noGrp="1"/>
          </p:cNvSpPr>
          <p:nvPr>
            <p:ph type="title"/>
          </p:nvPr>
        </p:nvSpPr>
        <p:spPr/>
        <p:txBody>
          <a:bodyPr/>
          <a:lstStyle/>
          <a:p>
            <a:r>
              <a:rPr lang="en-US" dirty="0"/>
              <a:t>Spondylolisthesis and Spondylolysis</a:t>
            </a:r>
          </a:p>
        </p:txBody>
      </p:sp>
      <p:sp>
        <p:nvSpPr>
          <p:cNvPr id="3" name="Text Placeholder 2">
            <a:extLst>
              <a:ext uri="{FF2B5EF4-FFF2-40B4-BE49-F238E27FC236}">
                <a16:creationId xmlns:a16="http://schemas.microsoft.com/office/drawing/2014/main" id="{3F02C47A-6C7D-A215-4961-B63B33DF6AE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923749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91903-2BC0-4608-C9C0-65A48B681432}"/>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DFC19B2E-66BB-5F4A-9B24-3295C1D0A259}"/>
              </a:ext>
            </a:extLst>
          </p:cNvPr>
          <p:cNvSpPr>
            <a:spLocks noGrp="1"/>
          </p:cNvSpPr>
          <p:nvPr>
            <p:ph idx="1"/>
          </p:nvPr>
        </p:nvSpPr>
        <p:spPr/>
        <p:txBody>
          <a:bodyPr/>
          <a:lstStyle/>
          <a:p>
            <a:pPr>
              <a:spcBef>
                <a:spcPts val="1200"/>
              </a:spcBef>
            </a:pPr>
            <a:r>
              <a:rPr lang="en-US" b="1" dirty="0"/>
              <a:t>Spondylolisthesis</a:t>
            </a:r>
            <a:r>
              <a:rPr lang="en-US" dirty="0"/>
              <a:t>: anterior slippage of a vertebral body over the subjacent vertebra</a:t>
            </a:r>
          </a:p>
          <a:p>
            <a:pPr>
              <a:spcBef>
                <a:spcPts val="1200"/>
              </a:spcBef>
            </a:pPr>
            <a:r>
              <a:rPr lang="en-US" b="1" dirty="0"/>
              <a:t>Isthmic spondylolisthesis (</a:t>
            </a:r>
            <a:r>
              <a:rPr lang="en-US" b="1" dirty="0" err="1"/>
              <a:t>spondylolytic</a:t>
            </a:r>
            <a:r>
              <a:rPr lang="en-US" b="1" dirty="0"/>
              <a:t> form)</a:t>
            </a:r>
            <a:r>
              <a:rPr lang="en-US" dirty="0"/>
              <a:t>:</a:t>
            </a:r>
            <a:r>
              <a:rPr lang="en-US" b="1" dirty="0"/>
              <a:t> </a:t>
            </a:r>
            <a:r>
              <a:rPr lang="en-US" dirty="0"/>
              <a:t>spondylolisthesis resulting from an abnormality in the pars interarticularis</a:t>
            </a:r>
          </a:p>
          <a:p>
            <a:pPr>
              <a:spcBef>
                <a:spcPts val="1200"/>
              </a:spcBef>
            </a:pPr>
            <a:r>
              <a:rPr lang="en-US" b="1" dirty="0"/>
              <a:t>Degenerative spondylolisthesis</a:t>
            </a:r>
            <a:r>
              <a:rPr lang="en-US" dirty="0"/>
              <a:t>: spondylolisthesis resulting from degenerative changes, without an associated disruption or defect in the vertebral ring</a:t>
            </a:r>
          </a:p>
          <a:p>
            <a:pPr>
              <a:spcBef>
                <a:spcPts val="1200"/>
              </a:spcBef>
            </a:pPr>
            <a:r>
              <a:rPr lang="en-US" b="1" dirty="0"/>
              <a:t>Congenital spondylolisthesis</a:t>
            </a:r>
            <a:r>
              <a:rPr lang="en-US" dirty="0"/>
              <a:t>: spondylolisthesis secondary to congenital anomalies (e.g., hypoplastic facets, sacral deficits, poorly developed pars interarticularis).</a:t>
            </a:r>
          </a:p>
        </p:txBody>
      </p:sp>
    </p:spTree>
    <p:extLst>
      <p:ext uri="{BB962C8B-B14F-4D97-AF65-F5344CB8AC3E}">
        <p14:creationId xmlns:p14="http://schemas.microsoft.com/office/powerpoint/2010/main" val="2183179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57AD1-3D8D-7938-5163-02303B996973}"/>
              </a:ext>
            </a:extLst>
          </p:cNvPr>
          <p:cNvSpPr>
            <a:spLocks noGrp="1"/>
          </p:cNvSpPr>
          <p:nvPr>
            <p:ph type="title"/>
          </p:nvPr>
        </p:nvSpPr>
        <p:spPr/>
        <p:txBody>
          <a:bodyPr/>
          <a:lstStyle/>
          <a:p>
            <a:r>
              <a:rPr lang="en-US" dirty="0"/>
              <a:t>Fracture classification</a:t>
            </a:r>
          </a:p>
        </p:txBody>
      </p:sp>
      <p:sp>
        <p:nvSpPr>
          <p:cNvPr id="3" name="Content Placeholder 2">
            <a:extLst>
              <a:ext uri="{FF2B5EF4-FFF2-40B4-BE49-F238E27FC236}">
                <a16:creationId xmlns:a16="http://schemas.microsoft.com/office/drawing/2014/main" id="{2DF733EA-DA4E-EDDB-6475-BA15D226499A}"/>
              </a:ext>
            </a:extLst>
          </p:cNvPr>
          <p:cNvSpPr>
            <a:spLocks noGrp="1"/>
          </p:cNvSpPr>
          <p:nvPr>
            <p:ph idx="1"/>
          </p:nvPr>
        </p:nvSpPr>
        <p:spPr>
          <a:xfrm>
            <a:off x="838200" y="1305026"/>
            <a:ext cx="10515600" cy="5120640"/>
          </a:xfrm>
        </p:spPr>
        <p:txBody>
          <a:bodyPr numCol="1">
            <a:normAutofit fontScale="92500" lnSpcReduction="10000"/>
          </a:bodyPr>
          <a:lstStyle/>
          <a:p>
            <a:pPr marL="514350" indent="-514350">
              <a:buFont typeface="+mj-lt"/>
              <a:buAutoNum type="arabicPeriod"/>
            </a:pPr>
            <a:r>
              <a:rPr lang="en-US" b="1" dirty="0"/>
              <a:t>Anatomy</a:t>
            </a:r>
          </a:p>
          <a:p>
            <a:pPr lvl="1"/>
            <a:r>
              <a:rPr lang="en-US" b="1" dirty="0"/>
              <a:t>Location</a:t>
            </a:r>
            <a:r>
              <a:rPr lang="en-US" dirty="0"/>
              <a:t>: affected bone (proximal, distal)</a:t>
            </a:r>
          </a:p>
          <a:p>
            <a:pPr lvl="1"/>
            <a:r>
              <a:rPr lang="en-US" b="1" dirty="0"/>
              <a:t>Position</a:t>
            </a:r>
            <a:r>
              <a:rPr lang="en-US" dirty="0"/>
              <a:t>: diaphysis, metaphysis, epiphysis</a:t>
            </a:r>
          </a:p>
          <a:p>
            <a:pPr lvl="1"/>
            <a:r>
              <a:rPr lang="en-US" b="1" dirty="0"/>
              <a:t>Growth plate involvement (pediatric fractures)</a:t>
            </a:r>
            <a:r>
              <a:rPr lang="en-US" dirty="0"/>
              <a:t>: </a:t>
            </a:r>
            <a:r>
              <a:rPr lang="en-US" sz="2100" dirty="0"/>
              <a:t>Salter-Harris fractures </a:t>
            </a:r>
          </a:p>
          <a:p>
            <a:pPr marL="514350" indent="-514350">
              <a:buFont typeface="+mj-lt"/>
              <a:buAutoNum type="arabicPeriod"/>
            </a:pPr>
            <a:r>
              <a:rPr lang="en-US" b="1" dirty="0"/>
              <a:t>Extent</a:t>
            </a:r>
            <a:r>
              <a:rPr lang="en-US" dirty="0"/>
              <a:t> </a:t>
            </a:r>
          </a:p>
          <a:p>
            <a:pPr lvl="1"/>
            <a:r>
              <a:rPr lang="en-US" dirty="0"/>
              <a:t>Complete, Incomplete (Seen in pediatric)</a:t>
            </a:r>
          </a:p>
          <a:p>
            <a:pPr marL="514350" indent="-514350">
              <a:buFont typeface="+mj-lt"/>
              <a:buAutoNum type="arabicPeriod" startAt="3"/>
            </a:pPr>
            <a:r>
              <a:rPr lang="en-US" b="1" dirty="0"/>
              <a:t>Fragmentation</a:t>
            </a:r>
          </a:p>
          <a:p>
            <a:pPr lvl="1"/>
            <a:r>
              <a:rPr lang="en-US" dirty="0"/>
              <a:t>Simple fractures, Comminuted fracture, Segmental fracture</a:t>
            </a:r>
          </a:p>
          <a:p>
            <a:pPr marL="514350" indent="-514350">
              <a:buFont typeface="+mj-lt"/>
              <a:buAutoNum type="arabicPeriod" startAt="4"/>
            </a:pPr>
            <a:r>
              <a:rPr lang="en-US" b="1" dirty="0"/>
              <a:t>Orientation</a:t>
            </a:r>
          </a:p>
          <a:p>
            <a:pPr lvl="1"/>
            <a:r>
              <a:rPr lang="en-US" dirty="0"/>
              <a:t>Transverse, Oblique, Spiral </a:t>
            </a:r>
          </a:p>
          <a:p>
            <a:pPr marL="514350" indent="-514350">
              <a:buFont typeface="+mj-lt"/>
              <a:buAutoNum type="arabicPeriod" startAt="4"/>
            </a:pPr>
            <a:r>
              <a:rPr lang="en-US" b="1" dirty="0"/>
              <a:t>Displacement</a:t>
            </a:r>
          </a:p>
          <a:p>
            <a:pPr marL="514350" indent="-514350">
              <a:buFont typeface="+mj-lt"/>
              <a:buAutoNum type="arabicPeriod" startAt="4"/>
            </a:pPr>
            <a:r>
              <a:rPr lang="en-US" b="1" dirty="0"/>
              <a:t>Soft tissue involvement</a:t>
            </a:r>
          </a:p>
          <a:p>
            <a:pPr lvl="1"/>
            <a:r>
              <a:rPr lang="en-US" dirty="0"/>
              <a:t>Closed fracture, Open fracture</a:t>
            </a:r>
          </a:p>
          <a:p>
            <a:pPr marL="514350" indent="-514350">
              <a:buFont typeface="+mj-lt"/>
              <a:buAutoNum type="arabicPeriod" startAt="4"/>
            </a:pPr>
            <a:endParaRPr lang="en-US" dirty="0"/>
          </a:p>
          <a:p>
            <a:endParaRPr lang="en-US" dirty="0"/>
          </a:p>
        </p:txBody>
      </p:sp>
    </p:spTree>
    <p:extLst>
      <p:ext uri="{BB962C8B-B14F-4D97-AF65-F5344CB8AC3E}">
        <p14:creationId xmlns:p14="http://schemas.microsoft.com/office/powerpoint/2010/main" val="12531002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C6231F-68F6-85C7-4BBF-39E94F4ADD13}"/>
              </a:ext>
            </a:extLst>
          </p:cNvPr>
          <p:cNvSpPr>
            <a:spLocks noGrp="1"/>
          </p:cNvSpPr>
          <p:nvPr>
            <p:ph type="title"/>
          </p:nvPr>
        </p:nvSpPr>
        <p:spPr/>
        <p:txBody>
          <a:bodyPr/>
          <a:lstStyle/>
          <a:p>
            <a:r>
              <a:rPr lang="en-US" dirty="0"/>
              <a:t>Spondylolisthesis</a:t>
            </a:r>
          </a:p>
        </p:txBody>
      </p:sp>
      <p:sp>
        <p:nvSpPr>
          <p:cNvPr id="3" name="Content Placeholder 2">
            <a:extLst>
              <a:ext uri="{FF2B5EF4-FFF2-40B4-BE49-F238E27FC236}">
                <a16:creationId xmlns:a16="http://schemas.microsoft.com/office/drawing/2014/main" id="{68A67001-A45D-F038-5223-B9F85FF91CBC}"/>
              </a:ext>
            </a:extLst>
          </p:cNvPr>
          <p:cNvSpPr>
            <a:spLocks noGrp="1"/>
          </p:cNvSpPr>
          <p:nvPr>
            <p:ph idx="1"/>
          </p:nvPr>
        </p:nvSpPr>
        <p:spPr>
          <a:xfrm>
            <a:off x="838200" y="1268082"/>
            <a:ext cx="10515600" cy="5212080"/>
          </a:xfrm>
        </p:spPr>
        <p:txBody>
          <a:bodyPr>
            <a:normAutofit fontScale="85000" lnSpcReduction="10000"/>
          </a:bodyPr>
          <a:lstStyle/>
          <a:p>
            <a:r>
              <a:rPr lang="en-US" b="1" dirty="0"/>
              <a:t>Epidemiology</a:t>
            </a:r>
          </a:p>
          <a:p>
            <a:pPr lvl="1"/>
            <a:r>
              <a:rPr lang="en-US" dirty="0"/>
              <a:t>Most common in children and adolescents &lt; 18 years (congenital and isthmic spondylolisthesis) and adults aged &gt; 50 years (degenerative spondylolisthesis)</a:t>
            </a:r>
          </a:p>
          <a:p>
            <a:pPr lvl="1"/>
            <a:r>
              <a:rPr lang="en-US" dirty="0"/>
              <a:t>Sex: ♂ &gt; ♀ (congenital and isthmic spondylolisthesis); ♀ &gt; ♂ (degenerative spondylolisthesis)</a:t>
            </a:r>
          </a:p>
          <a:p>
            <a:pPr lvl="1"/>
            <a:r>
              <a:rPr lang="en-US" dirty="0"/>
              <a:t>Defect most commonly occurs in the lumbar spine (typically L5-S1 in isthmic spondylolisthesis, L4-L5 in degenerative spondylolisthesis)</a:t>
            </a:r>
          </a:p>
          <a:p>
            <a:r>
              <a:rPr lang="en-US" b="1" dirty="0"/>
              <a:t>Risk factors include</a:t>
            </a:r>
            <a:r>
              <a:rPr lang="en-US" dirty="0"/>
              <a:t>:</a:t>
            </a:r>
          </a:p>
          <a:p>
            <a:pPr lvl="1"/>
            <a:r>
              <a:rPr lang="en-US" dirty="0"/>
              <a:t>Congenital malformation (dysplasia or hypoplasia) of the lumbosacral joints in L5–S1 </a:t>
            </a:r>
          </a:p>
          <a:p>
            <a:pPr lvl="2"/>
            <a:r>
              <a:rPr lang="en-US" sz="2100" dirty="0"/>
              <a:t>Repetitive hyperextension and rotation movements at L5–S1 </a:t>
            </a:r>
          </a:p>
          <a:p>
            <a:pPr lvl="2"/>
            <a:r>
              <a:rPr lang="en-US" sz="2100" dirty="0"/>
              <a:t>Commonly associated with gymnastics, swimming, and weightlifting</a:t>
            </a:r>
          </a:p>
          <a:p>
            <a:pPr lvl="1"/>
            <a:r>
              <a:rPr lang="en-US" b="1" dirty="0">
                <a:solidFill>
                  <a:srgbClr val="FF0000"/>
                </a:solidFill>
              </a:rPr>
              <a:t>Spondylolysis</a:t>
            </a:r>
            <a:r>
              <a:rPr lang="en-US" dirty="0">
                <a:solidFill>
                  <a:srgbClr val="FF0000"/>
                </a:solidFill>
              </a:rPr>
              <a:t>: lytic defect in the pars interarticularis, permitting forward slippage of the superjacent vertebra</a:t>
            </a:r>
          </a:p>
          <a:p>
            <a:pPr lvl="2"/>
            <a:r>
              <a:rPr lang="en-US" sz="2100" dirty="0"/>
              <a:t>Leads to isthmic spondylolisthesis if spondylolysis is bilateral</a:t>
            </a:r>
          </a:p>
          <a:p>
            <a:pPr lvl="2"/>
            <a:r>
              <a:rPr lang="en-US" sz="2100" dirty="0"/>
              <a:t>Scheuermann disease can be the underlying cause of spondylolysis or spondylolisthesis</a:t>
            </a:r>
          </a:p>
          <a:p>
            <a:pPr lvl="1"/>
            <a:r>
              <a:rPr lang="en-US" dirty="0"/>
              <a:t>Degenerative disease: most commonly in the elderly at L4–L5</a:t>
            </a:r>
          </a:p>
          <a:p>
            <a:pPr lvl="1"/>
            <a:r>
              <a:rPr lang="en-US" dirty="0"/>
              <a:t>Trauma</a:t>
            </a:r>
          </a:p>
          <a:p>
            <a:pPr lvl="1"/>
            <a:r>
              <a:rPr lang="en-US" dirty="0"/>
              <a:t>Local or systemic pathology (e.g., tumor, Paget's disease, osteogenesis imperfecta, TB)</a:t>
            </a:r>
          </a:p>
        </p:txBody>
      </p:sp>
    </p:spTree>
    <p:extLst>
      <p:ext uri="{BB962C8B-B14F-4D97-AF65-F5344CB8AC3E}">
        <p14:creationId xmlns:p14="http://schemas.microsoft.com/office/powerpoint/2010/main" val="12968128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095D2-55E3-B4DD-ECC1-E3E2662D3DD3}"/>
              </a:ext>
            </a:extLst>
          </p:cNvPr>
          <p:cNvSpPr>
            <a:spLocks noGrp="1"/>
          </p:cNvSpPr>
          <p:nvPr>
            <p:ph type="title"/>
          </p:nvPr>
        </p:nvSpPr>
        <p:spPr/>
        <p:txBody>
          <a:bodyPr>
            <a:normAutofit/>
          </a:bodyPr>
          <a:lstStyle/>
          <a:p>
            <a:r>
              <a:rPr lang="en-US" dirty="0"/>
              <a:t>Spondylolisthesis – Clinical features</a:t>
            </a:r>
          </a:p>
        </p:txBody>
      </p:sp>
      <p:sp>
        <p:nvSpPr>
          <p:cNvPr id="3" name="Content Placeholder 2">
            <a:extLst>
              <a:ext uri="{FF2B5EF4-FFF2-40B4-BE49-F238E27FC236}">
                <a16:creationId xmlns:a16="http://schemas.microsoft.com/office/drawing/2014/main" id="{6FA0549C-3C84-74D5-4F05-D42E0DB8174B}"/>
              </a:ext>
            </a:extLst>
          </p:cNvPr>
          <p:cNvSpPr>
            <a:spLocks noGrp="1"/>
          </p:cNvSpPr>
          <p:nvPr>
            <p:ph idx="1"/>
          </p:nvPr>
        </p:nvSpPr>
        <p:spPr>
          <a:xfrm>
            <a:off x="838200" y="1268082"/>
            <a:ext cx="10515600" cy="5212080"/>
          </a:xfrm>
        </p:spPr>
        <p:txBody>
          <a:bodyPr>
            <a:normAutofit fontScale="92500" lnSpcReduction="10000"/>
          </a:bodyPr>
          <a:lstStyle/>
          <a:p>
            <a:r>
              <a:rPr lang="en-US" dirty="0"/>
              <a:t>Asymptomatic (majority of patients)</a:t>
            </a:r>
          </a:p>
          <a:p>
            <a:r>
              <a:rPr lang="en-US" dirty="0"/>
              <a:t>Acute or chronic lumbar pain that worsens with activity and/or with spine extension</a:t>
            </a:r>
          </a:p>
          <a:p>
            <a:r>
              <a:rPr lang="en-US" dirty="0"/>
              <a:t>Gait problems (e.g., waddling gait)</a:t>
            </a:r>
          </a:p>
          <a:p>
            <a:r>
              <a:rPr lang="en-US" dirty="0"/>
              <a:t>Possible physical examination findings</a:t>
            </a:r>
          </a:p>
          <a:p>
            <a:pPr lvl="1"/>
            <a:r>
              <a:rPr lang="en-US" dirty="0"/>
              <a:t>Spine</a:t>
            </a:r>
          </a:p>
          <a:p>
            <a:pPr lvl="2"/>
            <a:r>
              <a:rPr lang="en-US" sz="2200" dirty="0"/>
              <a:t>Reduced lumbar range of motion and reduced lumbar lordosis</a:t>
            </a:r>
          </a:p>
          <a:p>
            <a:pPr lvl="2"/>
            <a:r>
              <a:rPr lang="en-US" sz="2200" dirty="0"/>
              <a:t>Step-off sign (seen in advanced stages)</a:t>
            </a:r>
          </a:p>
          <a:p>
            <a:pPr lvl="2"/>
            <a:r>
              <a:rPr lang="en-US" sz="2200" dirty="0"/>
              <a:t>Procedure: Observe and palpate the spinous processes to identify any slippage of the vertebrae.</a:t>
            </a:r>
          </a:p>
          <a:p>
            <a:pPr lvl="2"/>
            <a:r>
              <a:rPr lang="en-US" sz="2200" dirty="0"/>
              <a:t>Positive sign: visible or palpable step-off sign at the lumbosacral area</a:t>
            </a:r>
          </a:p>
          <a:p>
            <a:pPr lvl="1"/>
            <a:r>
              <a:rPr lang="en-US" dirty="0"/>
              <a:t>Lower limbs</a:t>
            </a:r>
          </a:p>
          <a:p>
            <a:pPr lvl="2"/>
            <a:r>
              <a:rPr lang="en-US" sz="2200" dirty="0"/>
              <a:t>Tight, contracted hamstring muscles</a:t>
            </a:r>
          </a:p>
          <a:p>
            <a:pPr lvl="2"/>
            <a:r>
              <a:rPr lang="en-US" sz="2200" dirty="0"/>
              <a:t>Weakness and atrophy in lower legs; reduced sensation and reflexes</a:t>
            </a:r>
          </a:p>
          <a:p>
            <a:pPr lvl="2"/>
            <a:r>
              <a:rPr lang="en-US" sz="2200" dirty="0"/>
              <a:t>Straight leg raise test: A positive test indicates lumbar radiculopathy.</a:t>
            </a:r>
          </a:p>
        </p:txBody>
      </p:sp>
    </p:spTree>
    <p:extLst>
      <p:ext uri="{BB962C8B-B14F-4D97-AF65-F5344CB8AC3E}">
        <p14:creationId xmlns:p14="http://schemas.microsoft.com/office/powerpoint/2010/main" val="42237011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618D4-1BAC-447B-D72E-076477B7E054}"/>
              </a:ext>
            </a:extLst>
          </p:cNvPr>
          <p:cNvSpPr>
            <a:spLocks noGrp="1"/>
          </p:cNvSpPr>
          <p:nvPr>
            <p:ph type="title"/>
          </p:nvPr>
        </p:nvSpPr>
        <p:spPr/>
        <p:txBody>
          <a:bodyPr>
            <a:normAutofit/>
          </a:bodyPr>
          <a:lstStyle/>
          <a:p>
            <a:r>
              <a:rPr lang="en-US" dirty="0"/>
              <a:t>Spondylolisthesis – X-ray lumbosacral spine</a:t>
            </a:r>
          </a:p>
        </p:txBody>
      </p:sp>
      <p:sp>
        <p:nvSpPr>
          <p:cNvPr id="3" name="Content Placeholder 2">
            <a:extLst>
              <a:ext uri="{FF2B5EF4-FFF2-40B4-BE49-F238E27FC236}">
                <a16:creationId xmlns:a16="http://schemas.microsoft.com/office/drawing/2014/main" id="{120858E2-0276-7586-7F78-0D1A8A187E77}"/>
              </a:ext>
            </a:extLst>
          </p:cNvPr>
          <p:cNvSpPr>
            <a:spLocks noGrp="1"/>
          </p:cNvSpPr>
          <p:nvPr>
            <p:ph idx="1"/>
          </p:nvPr>
        </p:nvSpPr>
        <p:spPr>
          <a:xfrm>
            <a:off x="838201" y="1268082"/>
            <a:ext cx="6815666" cy="5212080"/>
          </a:xfrm>
        </p:spPr>
        <p:txBody>
          <a:bodyPr>
            <a:normAutofit fontScale="77500" lnSpcReduction="20000"/>
          </a:bodyPr>
          <a:lstStyle/>
          <a:p>
            <a:r>
              <a:rPr lang="en-US" b="1" dirty="0"/>
              <a:t>Indications</a:t>
            </a:r>
            <a:r>
              <a:rPr lang="en-US" dirty="0"/>
              <a:t>: initial test for all patients in whom spondylolisthesis is suspected</a:t>
            </a:r>
          </a:p>
          <a:p>
            <a:r>
              <a:rPr lang="en-US" b="1" dirty="0"/>
              <a:t>Views</a:t>
            </a:r>
          </a:p>
          <a:p>
            <a:pPr lvl="1"/>
            <a:r>
              <a:rPr lang="en-US" dirty="0"/>
              <a:t>Lateral, PA, and oblique</a:t>
            </a:r>
          </a:p>
          <a:p>
            <a:pPr lvl="1"/>
            <a:r>
              <a:rPr lang="en-US" dirty="0"/>
              <a:t>Dynamic flexion-extension (lateral view): Consider performing to assess for spinal instability.</a:t>
            </a:r>
          </a:p>
          <a:p>
            <a:r>
              <a:rPr lang="en-US" b="1" dirty="0"/>
              <a:t>Supportive findings</a:t>
            </a:r>
            <a:r>
              <a:rPr lang="en-US" dirty="0"/>
              <a:t>: anterior vertebral displacement (anterolisthesis)</a:t>
            </a:r>
          </a:p>
          <a:p>
            <a:pPr lvl="1"/>
            <a:r>
              <a:rPr lang="en-US" dirty="0"/>
              <a:t>L4 over L5: most common in degenerative spondylolisthesis</a:t>
            </a:r>
          </a:p>
          <a:p>
            <a:pPr lvl="1"/>
            <a:r>
              <a:rPr lang="en-US" dirty="0"/>
              <a:t>L5 over S1: most common in isthmic spondylolisthesis</a:t>
            </a:r>
          </a:p>
          <a:p>
            <a:r>
              <a:rPr lang="en-US" b="1" dirty="0"/>
              <a:t>Additional findings</a:t>
            </a:r>
          </a:p>
          <a:p>
            <a:pPr lvl="1"/>
            <a:r>
              <a:rPr lang="en-US" dirty="0"/>
              <a:t>Degenerative changes, e.g., disk space narrowing, vacuum phenomenon, endplate sclerosis</a:t>
            </a:r>
          </a:p>
          <a:p>
            <a:pPr lvl="1"/>
            <a:r>
              <a:rPr lang="en-US" dirty="0"/>
              <a:t>Spondylolysis: in the isthmic form</a:t>
            </a:r>
          </a:p>
          <a:p>
            <a:pPr lvl="2"/>
            <a:r>
              <a:rPr lang="en-US" dirty="0"/>
              <a:t>Scottie dog with a collar sign</a:t>
            </a:r>
          </a:p>
          <a:p>
            <a:pPr lvl="2"/>
            <a:r>
              <a:rPr lang="en-US" dirty="0"/>
              <a:t>High-grade spondylolisthesis of L5 over S1 due to bilateral spondylolysis (inverted Napoleon hat sign)</a:t>
            </a:r>
          </a:p>
          <a:p>
            <a:pPr lvl="1"/>
            <a:r>
              <a:rPr lang="en-US" dirty="0"/>
              <a:t>Spinal instability</a:t>
            </a:r>
          </a:p>
        </p:txBody>
      </p:sp>
      <p:grpSp>
        <p:nvGrpSpPr>
          <p:cNvPr id="4" name="Group 3">
            <a:extLst>
              <a:ext uri="{FF2B5EF4-FFF2-40B4-BE49-F238E27FC236}">
                <a16:creationId xmlns:a16="http://schemas.microsoft.com/office/drawing/2014/main" id="{790B6633-357F-A4C4-98A5-25F506C2D13F}"/>
              </a:ext>
            </a:extLst>
          </p:cNvPr>
          <p:cNvGrpSpPr/>
          <p:nvPr/>
        </p:nvGrpSpPr>
        <p:grpSpPr>
          <a:xfrm>
            <a:off x="7653866" y="1268082"/>
            <a:ext cx="3699934" cy="4077478"/>
            <a:chOff x="4540250" y="0"/>
            <a:chExt cx="6223000" cy="6858000"/>
          </a:xfrm>
        </p:grpSpPr>
        <p:pic>
          <p:nvPicPr>
            <p:cNvPr id="4098" name="Picture 2" descr="Spondylolysis (Scottie dog sign with collar)">
              <a:extLst>
                <a:ext uri="{FF2B5EF4-FFF2-40B4-BE49-F238E27FC236}">
                  <a16:creationId xmlns:a16="http://schemas.microsoft.com/office/drawing/2014/main" id="{66747BB1-487D-3161-FE21-BAD95A408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0" y="0"/>
              <a:ext cx="31099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pondylolysis (Scottie dog sign with collar)">
              <a:extLst>
                <a:ext uri="{FF2B5EF4-FFF2-40B4-BE49-F238E27FC236}">
                  <a16:creationId xmlns:a16="http://schemas.microsoft.com/office/drawing/2014/main" id="{6FF28D4A-8193-F79B-E3BE-A457FE742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0163" y="0"/>
              <a:ext cx="3113087"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2C0389B9-4B6C-1405-F13B-D4E4D5B1C8F5}"/>
              </a:ext>
            </a:extLst>
          </p:cNvPr>
          <p:cNvSpPr txBox="1"/>
          <p:nvPr/>
        </p:nvSpPr>
        <p:spPr>
          <a:xfrm>
            <a:off x="7925309" y="5345560"/>
            <a:ext cx="3155159" cy="400110"/>
          </a:xfrm>
          <a:prstGeom prst="rect">
            <a:avLst/>
          </a:prstGeom>
          <a:noFill/>
        </p:spPr>
        <p:txBody>
          <a:bodyPr wrap="none" rtlCol="0">
            <a:spAutoFit/>
          </a:bodyPr>
          <a:lstStyle/>
          <a:p>
            <a:r>
              <a:rPr lang="en-US" sz="2000" dirty="0"/>
              <a:t>Scottie dog with a collar sign</a:t>
            </a:r>
          </a:p>
        </p:txBody>
      </p:sp>
    </p:spTree>
    <p:extLst>
      <p:ext uri="{BB962C8B-B14F-4D97-AF65-F5344CB8AC3E}">
        <p14:creationId xmlns:p14="http://schemas.microsoft.com/office/powerpoint/2010/main" val="4736916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E3BF3-1C02-27BA-E00F-9606A30677AF}"/>
              </a:ext>
            </a:extLst>
          </p:cNvPr>
          <p:cNvSpPr>
            <a:spLocks noGrp="1"/>
          </p:cNvSpPr>
          <p:nvPr>
            <p:ph type="title"/>
          </p:nvPr>
        </p:nvSpPr>
        <p:spPr/>
        <p:txBody>
          <a:bodyPr/>
          <a:lstStyle/>
          <a:p>
            <a:r>
              <a:rPr lang="en-US" dirty="0"/>
              <a:t>Spondylolisthesis – Additional imaging studies</a:t>
            </a:r>
          </a:p>
        </p:txBody>
      </p:sp>
      <p:sp>
        <p:nvSpPr>
          <p:cNvPr id="3" name="Content Placeholder 2">
            <a:extLst>
              <a:ext uri="{FF2B5EF4-FFF2-40B4-BE49-F238E27FC236}">
                <a16:creationId xmlns:a16="http://schemas.microsoft.com/office/drawing/2014/main" id="{1541BCB8-406F-EFCE-AFC8-034D9E8856B2}"/>
              </a:ext>
            </a:extLst>
          </p:cNvPr>
          <p:cNvSpPr>
            <a:spLocks noGrp="1"/>
          </p:cNvSpPr>
          <p:nvPr>
            <p:ph idx="1"/>
          </p:nvPr>
        </p:nvSpPr>
        <p:spPr/>
        <p:txBody>
          <a:bodyPr>
            <a:normAutofit/>
          </a:bodyPr>
          <a:lstStyle/>
          <a:p>
            <a:pPr marL="0" indent="0">
              <a:buNone/>
            </a:pPr>
            <a:r>
              <a:rPr lang="en-US" sz="2600" dirty="0"/>
              <a:t>Order to assess for spinal stenosis and impingement of nerve roots in patients with signs of neurological involvement.</a:t>
            </a:r>
          </a:p>
          <a:p>
            <a:r>
              <a:rPr lang="en-US" b="1" dirty="0"/>
              <a:t>Indications</a:t>
            </a:r>
          </a:p>
          <a:p>
            <a:pPr lvl="1"/>
            <a:r>
              <a:rPr lang="en-US" dirty="0"/>
              <a:t>Clinical features of radiculopathy or myelopathy</a:t>
            </a:r>
          </a:p>
          <a:p>
            <a:pPr lvl="1"/>
            <a:r>
              <a:rPr lang="en-US" dirty="0"/>
              <a:t>Suspected underlying condition (e.g., metastatic disease)</a:t>
            </a:r>
          </a:p>
          <a:p>
            <a:pPr lvl="1"/>
            <a:r>
              <a:rPr lang="en-US" dirty="0"/>
              <a:t>Suspected cauda equina syndrome (i.e., bladder or bowel complaints)</a:t>
            </a:r>
          </a:p>
          <a:p>
            <a:r>
              <a:rPr lang="en-US" b="1" dirty="0"/>
              <a:t>Options</a:t>
            </a:r>
          </a:p>
          <a:p>
            <a:pPr lvl="1"/>
            <a:r>
              <a:rPr lang="en-US" dirty="0"/>
              <a:t>First-line: MRI lumbosacral spine  </a:t>
            </a:r>
          </a:p>
          <a:p>
            <a:pPr lvl="1"/>
            <a:r>
              <a:rPr lang="en-US" dirty="0"/>
              <a:t>Second-line </a:t>
            </a:r>
          </a:p>
          <a:p>
            <a:pPr lvl="2"/>
            <a:r>
              <a:rPr lang="en-US" dirty="0"/>
              <a:t>CT myelography or CT lumbosacral spine </a:t>
            </a:r>
          </a:p>
          <a:p>
            <a:pPr lvl="2"/>
            <a:r>
              <a:rPr lang="en-US" dirty="0"/>
              <a:t>For patients with contraindications to MRI; can also be used as a guide to surgical treatment</a:t>
            </a:r>
          </a:p>
        </p:txBody>
      </p:sp>
    </p:spTree>
    <p:extLst>
      <p:ext uri="{BB962C8B-B14F-4D97-AF65-F5344CB8AC3E}">
        <p14:creationId xmlns:p14="http://schemas.microsoft.com/office/powerpoint/2010/main" val="8872532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61635-D387-1C90-0BE7-B3BD3B383294}"/>
              </a:ext>
            </a:extLst>
          </p:cNvPr>
          <p:cNvSpPr>
            <a:spLocks noGrp="1"/>
          </p:cNvSpPr>
          <p:nvPr>
            <p:ph type="title"/>
          </p:nvPr>
        </p:nvSpPr>
        <p:spPr/>
        <p:txBody>
          <a:bodyPr/>
          <a:lstStyle/>
          <a:p>
            <a:r>
              <a:rPr lang="en-US" dirty="0"/>
              <a:t>Spondylolisthesis – Treatment</a:t>
            </a:r>
          </a:p>
        </p:txBody>
      </p:sp>
      <p:sp>
        <p:nvSpPr>
          <p:cNvPr id="3" name="Content Placeholder 2">
            <a:extLst>
              <a:ext uri="{FF2B5EF4-FFF2-40B4-BE49-F238E27FC236}">
                <a16:creationId xmlns:a16="http://schemas.microsoft.com/office/drawing/2014/main" id="{B14D758C-1A9A-F403-8714-A4E75265C672}"/>
              </a:ext>
            </a:extLst>
          </p:cNvPr>
          <p:cNvSpPr>
            <a:spLocks noGrp="1"/>
          </p:cNvSpPr>
          <p:nvPr>
            <p:ph idx="1"/>
          </p:nvPr>
        </p:nvSpPr>
        <p:spPr>
          <a:xfrm>
            <a:off x="838200" y="1268082"/>
            <a:ext cx="10515600" cy="5212080"/>
          </a:xfrm>
        </p:spPr>
        <p:txBody>
          <a:bodyPr>
            <a:normAutofit fontScale="92500" lnSpcReduction="20000"/>
          </a:bodyPr>
          <a:lstStyle/>
          <a:p>
            <a:r>
              <a:rPr lang="en-US" b="1" dirty="0"/>
              <a:t>Conservative treatment</a:t>
            </a:r>
          </a:p>
          <a:p>
            <a:pPr lvl="1"/>
            <a:r>
              <a:rPr lang="en-US" dirty="0"/>
              <a:t>Indications</a:t>
            </a:r>
          </a:p>
          <a:p>
            <a:pPr lvl="2"/>
            <a:r>
              <a:rPr lang="en-US" sz="2200" dirty="0"/>
              <a:t>Initial treatment for patients with low-grade slippage and no significant neurological involvement </a:t>
            </a:r>
          </a:p>
          <a:p>
            <a:pPr lvl="2"/>
            <a:r>
              <a:rPr lang="en-US" sz="2200" dirty="0"/>
              <a:t>Consider as initial treatment for high-grade degenerative spondylolisthesis with no significant neurological involvement</a:t>
            </a:r>
          </a:p>
          <a:p>
            <a:pPr lvl="1"/>
            <a:r>
              <a:rPr lang="en-US" dirty="0"/>
              <a:t>General recommendations</a:t>
            </a:r>
          </a:p>
          <a:p>
            <a:pPr lvl="2"/>
            <a:r>
              <a:rPr lang="en-US" sz="2200" dirty="0"/>
              <a:t>Physical therapy, Physical activity restriction, Management of comorbidities</a:t>
            </a:r>
          </a:p>
          <a:p>
            <a:pPr lvl="1"/>
            <a:r>
              <a:rPr lang="en-US" dirty="0"/>
              <a:t>Pain management</a:t>
            </a:r>
          </a:p>
          <a:p>
            <a:r>
              <a:rPr lang="en-US" b="1" dirty="0"/>
              <a:t>Surgical treatment</a:t>
            </a:r>
          </a:p>
          <a:p>
            <a:pPr lvl="1"/>
            <a:r>
              <a:rPr lang="en-US" dirty="0"/>
              <a:t>Common indications </a:t>
            </a:r>
          </a:p>
          <a:p>
            <a:pPr lvl="2"/>
            <a:r>
              <a:rPr lang="en-US" sz="2200" dirty="0"/>
              <a:t>High-grade spondylolisthesis (</a:t>
            </a:r>
            <a:r>
              <a:rPr lang="en-US" sz="2200" dirty="0" err="1"/>
              <a:t>Meyerding</a:t>
            </a:r>
            <a:r>
              <a:rPr lang="en-US" sz="2200" dirty="0"/>
              <a:t> classification grades ≥ III) </a:t>
            </a:r>
          </a:p>
          <a:p>
            <a:pPr lvl="2"/>
            <a:r>
              <a:rPr lang="en-US" sz="2200" dirty="0"/>
              <a:t>Significant neurogenic claudication or radiculopathy</a:t>
            </a:r>
          </a:p>
          <a:p>
            <a:pPr lvl="2"/>
            <a:r>
              <a:rPr lang="en-US" sz="2200" dirty="0"/>
              <a:t>Progressive or persistent symptoms (e.g., after 3–6 months) despite conservative treatment</a:t>
            </a:r>
          </a:p>
          <a:p>
            <a:pPr lvl="2"/>
            <a:r>
              <a:rPr lang="en-US" sz="2200" dirty="0"/>
              <a:t>Traumatic spondylolisthesis and spinal instability</a:t>
            </a:r>
          </a:p>
          <a:p>
            <a:pPr lvl="2"/>
            <a:r>
              <a:rPr lang="en-US" sz="2200" dirty="0"/>
              <a:t>Bladder or bowel symptoms</a:t>
            </a:r>
          </a:p>
          <a:p>
            <a:pPr lvl="1"/>
            <a:r>
              <a:rPr lang="en-US" sz="2600" dirty="0"/>
              <a:t>Treatment options: Vertebral fusion: standard procedure</a:t>
            </a:r>
          </a:p>
        </p:txBody>
      </p:sp>
    </p:spTree>
    <p:extLst>
      <p:ext uri="{BB962C8B-B14F-4D97-AF65-F5344CB8AC3E}">
        <p14:creationId xmlns:p14="http://schemas.microsoft.com/office/powerpoint/2010/main" val="38887406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90791-8AA1-3E76-D126-9AA4721DAF05}"/>
              </a:ext>
            </a:extLst>
          </p:cNvPr>
          <p:cNvSpPr>
            <a:spLocks noGrp="1"/>
          </p:cNvSpPr>
          <p:nvPr>
            <p:ph type="title"/>
          </p:nvPr>
        </p:nvSpPr>
        <p:spPr/>
        <p:txBody>
          <a:bodyPr>
            <a:normAutofit/>
          </a:bodyPr>
          <a:lstStyle/>
          <a:p>
            <a:r>
              <a:rPr lang="en-US" sz="4400" dirty="0"/>
              <a:t>Spondylolysis</a:t>
            </a:r>
            <a:endParaRPr lang="en-US" dirty="0"/>
          </a:p>
        </p:txBody>
      </p:sp>
      <p:sp>
        <p:nvSpPr>
          <p:cNvPr id="3" name="Content Placeholder 2">
            <a:extLst>
              <a:ext uri="{FF2B5EF4-FFF2-40B4-BE49-F238E27FC236}">
                <a16:creationId xmlns:a16="http://schemas.microsoft.com/office/drawing/2014/main" id="{9D4BCA92-31DB-C4C0-CEB3-F43F85AFD889}"/>
              </a:ext>
            </a:extLst>
          </p:cNvPr>
          <p:cNvSpPr>
            <a:spLocks noGrp="1"/>
          </p:cNvSpPr>
          <p:nvPr>
            <p:ph idx="1"/>
          </p:nvPr>
        </p:nvSpPr>
        <p:spPr>
          <a:xfrm>
            <a:off x="838200" y="1268082"/>
            <a:ext cx="7046167" cy="4871938"/>
          </a:xfrm>
        </p:spPr>
        <p:txBody>
          <a:bodyPr>
            <a:normAutofit/>
          </a:bodyPr>
          <a:lstStyle/>
          <a:p>
            <a:r>
              <a:rPr lang="en-US" sz="3200" b="1" dirty="0"/>
              <a:t>What</a:t>
            </a:r>
            <a:r>
              <a:rPr lang="en-US" sz="3200" b="1" spc="-75" dirty="0"/>
              <a:t> </a:t>
            </a:r>
            <a:r>
              <a:rPr lang="en-US" sz="3200" b="1" spc="-10" dirty="0"/>
              <a:t>is your diagnosis </a:t>
            </a:r>
            <a:r>
              <a:rPr lang="en-US" sz="3200" b="1" spc="-5" dirty="0"/>
              <a:t>?</a:t>
            </a:r>
          </a:p>
          <a:p>
            <a:pPr lvl="1"/>
            <a:r>
              <a:rPr lang="en-US" sz="2800" dirty="0"/>
              <a:t>Spondylolysis</a:t>
            </a:r>
          </a:p>
          <a:p>
            <a:r>
              <a:rPr lang="en-US" sz="3200" b="1" dirty="0"/>
              <a:t>What</a:t>
            </a:r>
            <a:r>
              <a:rPr lang="en-US" sz="3200" b="1" spc="-75" dirty="0"/>
              <a:t> </a:t>
            </a:r>
            <a:r>
              <a:rPr lang="en-US" sz="3200" b="1" spc="-10" dirty="0"/>
              <a:t>test</a:t>
            </a:r>
            <a:r>
              <a:rPr lang="en-US" sz="3200" b="1" spc="-45" dirty="0"/>
              <a:t> </a:t>
            </a:r>
            <a:r>
              <a:rPr lang="en-US" sz="3200" b="1" dirty="0"/>
              <a:t>should</a:t>
            </a:r>
            <a:r>
              <a:rPr lang="en-US" sz="3200" b="1" spc="-50" dirty="0"/>
              <a:t> </a:t>
            </a:r>
            <a:r>
              <a:rPr lang="en-US" sz="3200" b="1" spc="-20" dirty="0"/>
              <a:t>we</a:t>
            </a:r>
            <a:r>
              <a:rPr lang="en-US" sz="3200" b="1" spc="-5" dirty="0"/>
              <a:t> do?</a:t>
            </a:r>
          </a:p>
          <a:p>
            <a:pPr lvl="1"/>
            <a:r>
              <a:rPr lang="en-US" sz="2800" dirty="0"/>
              <a:t>1-Leg hyperextension test</a:t>
            </a:r>
          </a:p>
        </p:txBody>
      </p:sp>
      <p:pic>
        <p:nvPicPr>
          <p:cNvPr id="4" name="object 4">
            <a:extLst>
              <a:ext uri="{FF2B5EF4-FFF2-40B4-BE49-F238E27FC236}">
                <a16:creationId xmlns:a16="http://schemas.microsoft.com/office/drawing/2014/main" id="{9E3D4A5F-EBC0-9E3F-2609-BB5364B83B07}"/>
              </a:ext>
            </a:extLst>
          </p:cNvPr>
          <p:cNvPicPr>
            <a:picLocks/>
          </p:cNvPicPr>
          <p:nvPr/>
        </p:nvPicPr>
        <p:blipFill>
          <a:blip r:embed="rId2" cstate="print"/>
          <a:stretch>
            <a:fillRect/>
          </a:stretch>
        </p:blipFill>
        <p:spPr>
          <a:xfrm>
            <a:off x="8048625" y="1268082"/>
            <a:ext cx="3305175" cy="405765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5FDDCA28-43DB-D14C-E862-880CACA979D2}"/>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6</a:t>
            </a:r>
            <a:r>
              <a:rPr lang="ar-JO" b="1" dirty="0">
                <a:solidFill>
                  <a:srgbClr val="FF0000"/>
                </a:solidFill>
              </a:rPr>
              <a:t>)</a:t>
            </a:r>
            <a:endParaRPr lang="en-US" b="1" dirty="0">
              <a:solidFill>
                <a:srgbClr val="FF0000"/>
              </a:solidFill>
            </a:endParaRPr>
          </a:p>
        </p:txBody>
      </p:sp>
      <p:sp>
        <p:nvSpPr>
          <p:cNvPr id="6" name="TextBox 5">
            <a:extLst>
              <a:ext uri="{FF2B5EF4-FFF2-40B4-BE49-F238E27FC236}">
                <a16:creationId xmlns:a16="http://schemas.microsoft.com/office/drawing/2014/main" id="{BD5A70F5-B4A0-05F3-EA78-66423A643BFD}"/>
              </a:ext>
            </a:extLst>
          </p:cNvPr>
          <p:cNvSpPr txBox="1"/>
          <p:nvPr/>
        </p:nvSpPr>
        <p:spPr>
          <a:xfrm>
            <a:off x="8048625" y="5466350"/>
            <a:ext cx="3305174" cy="400110"/>
          </a:xfrm>
          <a:prstGeom prst="rect">
            <a:avLst/>
          </a:prstGeom>
          <a:noFill/>
        </p:spPr>
        <p:txBody>
          <a:bodyPr wrap="square" rtlCol="0">
            <a:spAutoFit/>
          </a:bodyPr>
          <a:lstStyle/>
          <a:p>
            <a:pPr algn="ctr"/>
            <a:r>
              <a:rPr lang="en-US" sz="2000" dirty="0"/>
              <a:t>Scottie dog with a collar sign</a:t>
            </a:r>
          </a:p>
        </p:txBody>
      </p:sp>
    </p:spTree>
    <p:extLst>
      <p:ext uri="{BB962C8B-B14F-4D97-AF65-F5344CB8AC3E}">
        <p14:creationId xmlns:p14="http://schemas.microsoft.com/office/powerpoint/2010/main" val="27646210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6D519-C935-663A-DE35-5FB969F47735}"/>
              </a:ext>
            </a:extLst>
          </p:cNvPr>
          <p:cNvSpPr>
            <a:spLocks noGrp="1"/>
          </p:cNvSpPr>
          <p:nvPr>
            <p:ph type="title"/>
          </p:nvPr>
        </p:nvSpPr>
        <p:spPr/>
        <p:txBody>
          <a:bodyPr>
            <a:normAutofit/>
          </a:bodyPr>
          <a:lstStyle/>
          <a:p>
            <a:r>
              <a:rPr lang="en-US" dirty="0"/>
              <a:t>Female has lower back pain 1 month duration</a:t>
            </a:r>
          </a:p>
        </p:txBody>
      </p:sp>
      <p:sp>
        <p:nvSpPr>
          <p:cNvPr id="3" name="Content Placeholder 2">
            <a:extLst>
              <a:ext uri="{FF2B5EF4-FFF2-40B4-BE49-F238E27FC236}">
                <a16:creationId xmlns:a16="http://schemas.microsoft.com/office/drawing/2014/main" id="{5893E230-1073-9A3B-85E1-4163CF05A1FC}"/>
              </a:ext>
            </a:extLst>
          </p:cNvPr>
          <p:cNvSpPr>
            <a:spLocks noGrp="1"/>
          </p:cNvSpPr>
          <p:nvPr>
            <p:ph idx="1"/>
          </p:nvPr>
        </p:nvSpPr>
        <p:spPr>
          <a:xfrm>
            <a:off x="838200" y="1305026"/>
            <a:ext cx="7148804" cy="4871938"/>
          </a:xfrm>
        </p:spPr>
        <p:txBody>
          <a:bodyPr/>
          <a:lstStyle/>
          <a:p>
            <a:pPr marL="0" indent="0">
              <a:buNone/>
            </a:pPr>
            <a:r>
              <a:rPr lang="en-US" b="1" dirty="0"/>
              <a:t>X Ray was done, </a:t>
            </a:r>
            <a:r>
              <a:rPr lang="en-US" sz="2800" b="1" spc="-5" dirty="0">
                <a:latin typeface="Calibri"/>
                <a:cs typeface="Calibri"/>
              </a:rPr>
              <a:t>what </a:t>
            </a:r>
            <a:r>
              <a:rPr lang="en-US" sz="2800" b="1" spc="-525" dirty="0">
                <a:latin typeface="Calibri"/>
                <a:cs typeface="Calibri"/>
              </a:rPr>
              <a:t> </a:t>
            </a:r>
            <a:r>
              <a:rPr lang="en-US" sz="2800" b="1" dirty="0">
                <a:latin typeface="Calibri"/>
                <a:cs typeface="Calibri"/>
              </a:rPr>
              <a:t>type</a:t>
            </a:r>
            <a:r>
              <a:rPr lang="en-US" sz="2800" b="1" spc="-15" dirty="0">
                <a:latin typeface="Calibri"/>
                <a:cs typeface="Calibri"/>
              </a:rPr>
              <a:t> </a:t>
            </a:r>
            <a:r>
              <a:rPr lang="en-US" sz="2800" b="1" spc="-5" dirty="0">
                <a:latin typeface="Calibri"/>
                <a:cs typeface="Calibri"/>
              </a:rPr>
              <a:t>of spondylolisthesis</a:t>
            </a:r>
            <a:r>
              <a:rPr lang="en-US" sz="2800" b="1" spc="-65" dirty="0">
                <a:latin typeface="Calibri"/>
                <a:cs typeface="Calibri"/>
              </a:rPr>
              <a:t> </a:t>
            </a:r>
            <a:r>
              <a:rPr lang="en-US" sz="2800" b="1" dirty="0">
                <a:latin typeface="Calibri"/>
                <a:cs typeface="Calibri"/>
              </a:rPr>
              <a:t>she</a:t>
            </a:r>
            <a:r>
              <a:rPr lang="en-US" sz="2800" b="1" spc="-10" dirty="0">
                <a:latin typeface="Calibri"/>
                <a:cs typeface="Calibri"/>
              </a:rPr>
              <a:t> </a:t>
            </a:r>
            <a:r>
              <a:rPr lang="en-US" sz="2800" b="1" dirty="0">
                <a:latin typeface="Calibri"/>
                <a:cs typeface="Calibri"/>
              </a:rPr>
              <a:t>is</a:t>
            </a:r>
            <a:r>
              <a:rPr lang="en-US" sz="2800" b="1" spc="-15" dirty="0">
                <a:latin typeface="Calibri"/>
                <a:cs typeface="Calibri"/>
              </a:rPr>
              <a:t> at</a:t>
            </a:r>
            <a:r>
              <a:rPr lang="en-US" sz="2800" b="1" spc="-5" dirty="0">
                <a:latin typeface="Calibri"/>
                <a:cs typeface="Calibri"/>
              </a:rPr>
              <a:t> </a:t>
            </a:r>
            <a:r>
              <a:rPr lang="en-US" sz="2800" b="1" dirty="0">
                <a:latin typeface="Calibri"/>
                <a:cs typeface="Calibri"/>
              </a:rPr>
              <a:t>risk</a:t>
            </a:r>
            <a:r>
              <a:rPr lang="en-US" sz="2800" b="1" spc="-5" dirty="0">
                <a:latin typeface="Calibri"/>
                <a:cs typeface="Calibri"/>
              </a:rPr>
              <a:t> </a:t>
            </a:r>
            <a:r>
              <a:rPr lang="en-US" sz="2800" b="1" spc="-10" dirty="0">
                <a:latin typeface="Calibri"/>
                <a:cs typeface="Calibri"/>
              </a:rPr>
              <a:t>to</a:t>
            </a:r>
            <a:r>
              <a:rPr lang="en-US" sz="2800" b="1" spc="-35" dirty="0">
                <a:latin typeface="Calibri"/>
                <a:cs typeface="Calibri"/>
              </a:rPr>
              <a:t> </a:t>
            </a:r>
            <a:r>
              <a:rPr lang="en-US" sz="2800" b="1" spc="-20" dirty="0">
                <a:latin typeface="Calibri"/>
                <a:cs typeface="Calibri"/>
              </a:rPr>
              <a:t>have</a:t>
            </a:r>
            <a:r>
              <a:rPr lang="en-US" sz="2800" b="1" spc="10" dirty="0">
                <a:latin typeface="Calibri"/>
                <a:cs typeface="Calibri"/>
              </a:rPr>
              <a:t> </a:t>
            </a:r>
            <a:r>
              <a:rPr lang="en-US" sz="2800" b="1" dirty="0">
                <a:latin typeface="Calibri"/>
                <a:cs typeface="Calibri"/>
              </a:rPr>
              <a:t>?</a:t>
            </a:r>
            <a:endParaRPr lang="en-US" b="1" dirty="0"/>
          </a:p>
          <a:p>
            <a:r>
              <a:rPr lang="en-US" dirty="0"/>
              <a:t>Post-</a:t>
            </a:r>
            <a:r>
              <a:rPr lang="en-US" dirty="0" err="1"/>
              <a:t>trumatic</a:t>
            </a:r>
            <a:r>
              <a:rPr lang="en-US" dirty="0"/>
              <a:t> spondylolisthesis</a:t>
            </a:r>
          </a:p>
          <a:p>
            <a:r>
              <a:rPr lang="en-US" dirty="0">
                <a:solidFill>
                  <a:srgbClr val="FF0000"/>
                </a:solidFill>
              </a:rPr>
              <a:t>Isthmic spondylolisthesis</a:t>
            </a:r>
          </a:p>
          <a:p>
            <a:r>
              <a:rPr lang="en-US" dirty="0"/>
              <a:t>Degenerative spondylolisthesis  </a:t>
            </a:r>
          </a:p>
          <a:p>
            <a:r>
              <a:rPr lang="en-US" dirty="0"/>
              <a:t>Pathological spondylolisthesis  </a:t>
            </a:r>
          </a:p>
          <a:p>
            <a:r>
              <a:rPr lang="en-US" dirty="0"/>
              <a:t>Post–Surgical spondylolisthesis</a:t>
            </a:r>
          </a:p>
          <a:p>
            <a:endParaRPr lang="en-US" dirty="0"/>
          </a:p>
          <a:p>
            <a:pPr>
              <a:buFont typeface="Courier New" panose="02070309020205020404" pitchFamily="49" charset="0"/>
              <a:buChar char="o"/>
            </a:pPr>
            <a:r>
              <a:rPr lang="en-US" sz="2600" dirty="0"/>
              <a:t>Spondylolysis leads to isthmic spondylolisthesis if spondylolysis is bilateral</a:t>
            </a:r>
          </a:p>
          <a:p>
            <a:pPr>
              <a:buFont typeface="Courier New" panose="02070309020205020404" pitchFamily="49" charset="0"/>
              <a:buChar char="o"/>
            </a:pPr>
            <a:endParaRPr lang="en-US" dirty="0"/>
          </a:p>
        </p:txBody>
      </p:sp>
      <p:sp>
        <p:nvSpPr>
          <p:cNvPr id="5" name="TextBox 4">
            <a:extLst>
              <a:ext uri="{FF2B5EF4-FFF2-40B4-BE49-F238E27FC236}">
                <a16:creationId xmlns:a16="http://schemas.microsoft.com/office/drawing/2014/main" id="{44CF92B2-2699-6FD4-1CD8-CB313CD78CA5}"/>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6" name="object 7">
            <a:extLst>
              <a:ext uri="{FF2B5EF4-FFF2-40B4-BE49-F238E27FC236}">
                <a16:creationId xmlns:a16="http://schemas.microsoft.com/office/drawing/2014/main" id="{2ACCB0C6-F19C-DDEA-6C82-3E0A8A8AC911}"/>
              </a:ext>
            </a:extLst>
          </p:cNvPr>
          <p:cNvPicPr>
            <a:picLocks noGrp="1"/>
          </p:cNvPicPr>
          <p:nvPr>
            <p:ph sz="half" idx="2"/>
          </p:nvPr>
        </p:nvPicPr>
        <p:blipFill>
          <a:blip r:embed="rId2" cstate="print"/>
          <a:stretch>
            <a:fillRect/>
          </a:stretch>
        </p:blipFill>
        <p:spPr>
          <a:xfrm>
            <a:off x="8093920" y="1305026"/>
            <a:ext cx="3259880" cy="350023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94C93D20-5961-4F84-317B-BF34CA4C5A6C}"/>
              </a:ext>
            </a:extLst>
          </p:cNvPr>
          <p:cNvSpPr txBox="1"/>
          <p:nvPr/>
        </p:nvSpPr>
        <p:spPr>
          <a:xfrm>
            <a:off x="8071273" y="4982827"/>
            <a:ext cx="3305174" cy="400110"/>
          </a:xfrm>
          <a:prstGeom prst="rect">
            <a:avLst/>
          </a:prstGeom>
          <a:noFill/>
        </p:spPr>
        <p:txBody>
          <a:bodyPr wrap="square" rtlCol="0">
            <a:spAutoFit/>
          </a:bodyPr>
          <a:lstStyle/>
          <a:p>
            <a:pPr algn="ctr"/>
            <a:r>
              <a:rPr lang="en-US" sz="2000" dirty="0"/>
              <a:t>Scottie dog with a collar sign</a:t>
            </a:r>
          </a:p>
        </p:txBody>
      </p:sp>
    </p:spTree>
    <p:extLst>
      <p:ext uri="{BB962C8B-B14F-4D97-AF65-F5344CB8AC3E}">
        <p14:creationId xmlns:p14="http://schemas.microsoft.com/office/powerpoint/2010/main" val="27523957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1435-8C24-D86B-8021-A49A5F562794}"/>
              </a:ext>
            </a:extLst>
          </p:cNvPr>
          <p:cNvSpPr>
            <a:spLocks noGrp="1"/>
          </p:cNvSpPr>
          <p:nvPr>
            <p:ph type="title"/>
          </p:nvPr>
        </p:nvSpPr>
        <p:spPr/>
        <p:txBody>
          <a:bodyPr/>
          <a:lstStyle/>
          <a:p>
            <a:r>
              <a:rPr lang="en-US" dirty="0"/>
              <a:t>Spondylolisthesis</a:t>
            </a:r>
          </a:p>
        </p:txBody>
      </p:sp>
      <p:sp>
        <p:nvSpPr>
          <p:cNvPr id="3" name="Content Placeholder 2">
            <a:extLst>
              <a:ext uri="{FF2B5EF4-FFF2-40B4-BE49-F238E27FC236}">
                <a16:creationId xmlns:a16="http://schemas.microsoft.com/office/drawing/2014/main" id="{938FA87F-3400-FDF0-C528-49B3287FA5E9}"/>
              </a:ext>
            </a:extLst>
          </p:cNvPr>
          <p:cNvSpPr>
            <a:spLocks noGrp="1"/>
          </p:cNvSpPr>
          <p:nvPr>
            <p:ph idx="1"/>
          </p:nvPr>
        </p:nvSpPr>
        <p:spPr/>
        <p:txBody>
          <a:bodyPr/>
          <a:lstStyle/>
          <a:p>
            <a:r>
              <a:rPr lang="en-US" sz="3200" b="1" dirty="0"/>
              <a:t>What is your diagnosis</a:t>
            </a:r>
          </a:p>
          <a:p>
            <a:pPr lvl="1"/>
            <a:r>
              <a:rPr lang="en-US" sz="2800" dirty="0"/>
              <a:t>Spondylolisthesis</a:t>
            </a:r>
          </a:p>
          <a:p>
            <a:endParaRPr lang="en-US" dirty="0"/>
          </a:p>
        </p:txBody>
      </p:sp>
      <p:pic>
        <p:nvPicPr>
          <p:cNvPr id="5" name="object 3">
            <a:extLst>
              <a:ext uri="{FF2B5EF4-FFF2-40B4-BE49-F238E27FC236}">
                <a16:creationId xmlns:a16="http://schemas.microsoft.com/office/drawing/2014/main" id="{90E86828-5B0E-026F-D00C-7A3649057C00}"/>
              </a:ext>
            </a:extLst>
          </p:cNvPr>
          <p:cNvPicPr>
            <a:picLocks noGrp="1"/>
          </p:cNvPicPr>
          <p:nvPr>
            <p:ph sz="half" idx="4294967295"/>
          </p:nvPr>
        </p:nvPicPr>
        <p:blipFill>
          <a:blip r:embed="rId2" cstate="print"/>
          <a:stretch>
            <a:fillRect/>
          </a:stretch>
        </p:blipFill>
        <p:spPr>
          <a:xfrm>
            <a:off x="8315325" y="1268082"/>
            <a:ext cx="3038475" cy="421005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2D5ACED0-C841-B86C-4B3E-685DD5E715D9}"/>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4834385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E02AF-BBC8-48A5-93F4-16331659B16B}"/>
              </a:ext>
            </a:extLst>
          </p:cNvPr>
          <p:cNvSpPr>
            <a:spLocks noGrp="1"/>
          </p:cNvSpPr>
          <p:nvPr>
            <p:ph type="title"/>
          </p:nvPr>
        </p:nvSpPr>
        <p:spPr/>
        <p:txBody>
          <a:bodyPr/>
          <a:lstStyle/>
          <a:p>
            <a:r>
              <a:rPr lang="en-US" dirty="0"/>
              <a:t>Female has history of </a:t>
            </a:r>
            <a:r>
              <a:rPr lang="en-US" u="sng" dirty="0"/>
              <a:t>Spondylolysis</a:t>
            </a:r>
          </a:p>
        </p:txBody>
      </p:sp>
      <p:sp>
        <p:nvSpPr>
          <p:cNvPr id="3" name="Content Placeholder 2">
            <a:extLst>
              <a:ext uri="{FF2B5EF4-FFF2-40B4-BE49-F238E27FC236}">
                <a16:creationId xmlns:a16="http://schemas.microsoft.com/office/drawing/2014/main" id="{8E54EDA4-F0AA-295F-3FC7-840AE0F48F23}"/>
              </a:ext>
            </a:extLst>
          </p:cNvPr>
          <p:cNvSpPr>
            <a:spLocks noGrp="1"/>
          </p:cNvSpPr>
          <p:nvPr>
            <p:ph idx="1"/>
          </p:nvPr>
        </p:nvSpPr>
        <p:spPr>
          <a:xfrm>
            <a:off x="838200" y="1305026"/>
            <a:ext cx="7055498" cy="4871938"/>
          </a:xfrm>
        </p:spPr>
        <p:txBody>
          <a:bodyPr/>
          <a:lstStyle/>
          <a:p>
            <a:pPr marL="0" indent="0">
              <a:buNone/>
            </a:pPr>
            <a:r>
              <a:rPr lang="en-US" b="1" dirty="0"/>
              <a:t>What is your diagnosis ?</a:t>
            </a:r>
          </a:p>
          <a:p>
            <a:r>
              <a:rPr lang="en-US" dirty="0"/>
              <a:t>Post-</a:t>
            </a:r>
            <a:r>
              <a:rPr lang="en-US" dirty="0" err="1"/>
              <a:t>trumatic</a:t>
            </a:r>
            <a:r>
              <a:rPr lang="en-US" dirty="0"/>
              <a:t> spondylolisthesis</a:t>
            </a:r>
          </a:p>
          <a:p>
            <a:r>
              <a:rPr lang="en-US" dirty="0">
                <a:solidFill>
                  <a:srgbClr val="FF0000"/>
                </a:solidFill>
              </a:rPr>
              <a:t>Isthmic spondylolisthesis</a:t>
            </a:r>
          </a:p>
          <a:p>
            <a:r>
              <a:rPr lang="en-US" dirty="0"/>
              <a:t>Degenerative spondylolisthesis  </a:t>
            </a:r>
          </a:p>
          <a:p>
            <a:r>
              <a:rPr lang="en-US" dirty="0"/>
              <a:t>Pathological spondylolisthesis  </a:t>
            </a:r>
          </a:p>
          <a:p>
            <a:r>
              <a:rPr lang="en-US" dirty="0"/>
              <a:t>Post–Surgical spondylolisthesis</a:t>
            </a:r>
          </a:p>
          <a:p>
            <a:endParaRPr lang="en-US" dirty="0"/>
          </a:p>
          <a:p>
            <a:pPr marL="514350" marR="0" lvl="0" indent="-51435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en-US" sz="2600" b="0" i="0" u="none" strike="noStrike" kern="1200" cap="none" spc="0" normalizeH="0" baseline="0" noProof="0" dirty="0">
                <a:ln>
                  <a:noFill/>
                </a:ln>
                <a:solidFill>
                  <a:srgbClr val="373545"/>
                </a:solidFill>
                <a:effectLst/>
                <a:uLnTx/>
                <a:uFillTx/>
                <a:latin typeface="Calibri" panose="020F0502020204030204"/>
                <a:ea typeface="+mn-ea"/>
                <a:cs typeface="+mn-cs"/>
              </a:rPr>
              <a:t>Spondylolysis leads to isthmic spondylolisthesis if spondylolysis is bilateral</a:t>
            </a:r>
          </a:p>
        </p:txBody>
      </p:sp>
      <p:pic>
        <p:nvPicPr>
          <p:cNvPr id="5" name="object 7">
            <a:extLst>
              <a:ext uri="{FF2B5EF4-FFF2-40B4-BE49-F238E27FC236}">
                <a16:creationId xmlns:a16="http://schemas.microsoft.com/office/drawing/2014/main" id="{E04037D1-A60A-A810-8EAA-69C947792A8E}"/>
              </a:ext>
            </a:extLst>
          </p:cNvPr>
          <p:cNvPicPr>
            <a:picLocks noGrp="1"/>
          </p:cNvPicPr>
          <p:nvPr>
            <p:ph sz="half" idx="2"/>
          </p:nvPr>
        </p:nvPicPr>
        <p:blipFill>
          <a:blip r:embed="rId2" cstate="print"/>
          <a:stretch>
            <a:fillRect/>
          </a:stretch>
        </p:blipFill>
        <p:spPr>
          <a:xfrm>
            <a:off x="8315325" y="1305026"/>
            <a:ext cx="3038475" cy="375058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802866B-2D3D-986D-8F51-3EB8AF021B34}"/>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2480246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E02AF-BBC8-48A5-93F4-16331659B16B}"/>
              </a:ext>
            </a:extLst>
          </p:cNvPr>
          <p:cNvSpPr>
            <a:spLocks noGrp="1"/>
          </p:cNvSpPr>
          <p:nvPr>
            <p:ph type="title"/>
          </p:nvPr>
        </p:nvSpPr>
        <p:spPr/>
        <p:txBody>
          <a:bodyPr>
            <a:normAutofit/>
          </a:bodyPr>
          <a:lstStyle/>
          <a:p>
            <a:r>
              <a:rPr lang="en-US" dirty="0"/>
              <a:t>What is your diagnosis</a:t>
            </a:r>
          </a:p>
        </p:txBody>
      </p:sp>
      <p:sp>
        <p:nvSpPr>
          <p:cNvPr id="3" name="Content Placeholder 2">
            <a:extLst>
              <a:ext uri="{FF2B5EF4-FFF2-40B4-BE49-F238E27FC236}">
                <a16:creationId xmlns:a16="http://schemas.microsoft.com/office/drawing/2014/main" id="{8E54EDA4-F0AA-295F-3FC7-840AE0F48F23}"/>
              </a:ext>
            </a:extLst>
          </p:cNvPr>
          <p:cNvSpPr>
            <a:spLocks noGrp="1"/>
          </p:cNvSpPr>
          <p:nvPr>
            <p:ph idx="1"/>
          </p:nvPr>
        </p:nvSpPr>
        <p:spPr/>
        <p:txBody>
          <a:bodyPr>
            <a:normAutofit/>
          </a:bodyPr>
          <a:lstStyle/>
          <a:p>
            <a:pPr marL="514350" indent="-514350">
              <a:buFont typeface="+mj-lt"/>
              <a:buAutoNum type="alphaLcPeriod"/>
            </a:pPr>
            <a:r>
              <a:rPr lang="en-US" sz="3200" dirty="0"/>
              <a:t>L4-L5 spondylolisthesis</a:t>
            </a:r>
          </a:p>
          <a:p>
            <a:pPr marL="514350" indent="-514350">
              <a:buFont typeface="+mj-lt"/>
              <a:buAutoNum type="alphaLcPeriod"/>
            </a:pPr>
            <a:r>
              <a:rPr lang="en-US" sz="3200" dirty="0">
                <a:solidFill>
                  <a:srgbClr val="FF0000"/>
                </a:solidFill>
              </a:rPr>
              <a:t>L5-S1 spondylolisthesis</a:t>
            </a:r>
          </a:p>
          <a:p>
            <a:pPr marL="514350" indent="-514350">
              <a:buFont typeface="+mj-lt"/>
              <a:buAutoNum type="alphaLcPeriod"/>
            </a:pPr>
            <a:r>
              <a:rPr lang="en-US" sz="3200" dirty="0"/>
              <a:t>L5-S1 spondylolysis</a:t>
            </a:r>
          </a:p>
          <a:p>
            <a:pPr marL="514350" indent="-514350">
              <a:buFont typeface="+mj-lt"/>
              <a:buAutoNum type="alphaLcPeriod"/>
            </a:pPr>
            <a:r>
              <a:rPr lang="en-US" sz="3200" dirty="0"/>
              <a:t>S1-S2 spondylolisthesis</a:t>
            </a:r>
          </a:p>
          <a:p>
            <a:pPr marL="514350" indent="-514350">
              <a:buFont typeface="+mj-lt"/>
              <a:buAutoNum type="alphaLcPeriod"/>
            </a:pPr>
            <a:r>
              <a:rPr lang="en-US" sz="3200" dirty="0"/>
              <a:t>S1-S2 spondylolysis</a:t>
            </a:r>
          </a:p>
          <a:p>
            <a:pPr marL="514350" indent="-514350">
              <a:buFont typeface="+mj-lt"/>
              <a:buAutoNum type="alphaLcPeriod"/>
            </a:pPr>
            <a:endParaRPr lang="en-US" sz="3200" dirty="0"/>
          </a:p>
        </p:txBody>
      </p:sp>
      <p:sp>
        <p:nvSpPr>
          <p:cNvPr id="6" name="TextBox 5">
            <a:extLst>
              <a:ext uri="{FF2B5EF4-FFF2-40B4-BE49-F238E27FC236}">
                <a16:creationId xmlns:a16="http://schemas.microsoft.com/office/drawing/2014/main" id="{7802866B-2D3D-986D-8F51-3EB8AF021B34}"/>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grpSp>
        <p:nvGrpSpPr>
          <p:cNvPr id="13" name="Group 12">
            <a:extLst>
              <a:ext uri="{FF2B5EF4-FFF2-40B4-BE49-F238E27FC236}">
                <a16:creationId xmlns:a16="http://schemas.microsoft.com/office/drawing/2014/main" id="{0725F62D-7549-D6AA-253B-F0C500299B7D}"/>
              </a:ext>
            </a:extLst>
          </p:cNvPr>
          <p:cNvGrpSpPr/>
          <p:nvPr/>
        </p:nvGrpSpPr>
        <p:grpSpPr>
          <a:xfrm>
            <a:off x="6750835" y="1268082"/>
            <a:ext cx="4602965" cy="3928666"/>
            <a:chOff x="6096000" y="1499179"/>
            <a:chExt cx="5257799" cy="4487575"/>
          </a:xfrm>
        </p:grpSpPr>
        <p:pic>
          <p:nvPicPr>
            <p:cNvPr id="11" name="object 4">
              <a:extLst>
                <a:ext uri="{FF2B5EF4-FFF2-40B4-BE49-F238E27FC236}">
                  <a16:creationId xmlns:a16="http://schemas.microsoft.com/office/drawing/2014/main" id="{779DC6A6-AF72-ACD1-731F-963A1A82FF00}"/>
                </a:ext>
              </a:extLst>
            </p:cNvPr>
            <p:cNvPicPr/>
            <p:nvPr/>
          </p:nvPicPr>
          <p:blipFill rotWithShape="1">
            <a:blip r:embed="rId2" cstate="print"/>
            <a:srcRect t="4146" r="16950" b="1"/>
            <a:stretch/>
          </p:blipFill>
          <p:spPr>
            <a:xfrm>
              <a:off x="8437693" y="1499179"/>
              <a:ext cx="2916106" cy="4487575"/>
            </a:xfrm>
            <a:prstGeom prst="rect">
              <a:avLst/>
            </a:prstGeom>
            <a:ln>
              <a:noFill/>
            </a:ln>
            <a:effectLst>
              <a:outerShdw blurRad="292100" dist="139700" dir="2700000" algn="tl" rotWithShape="0">
                <a:srgbClr val="333333">
                  <a:alpha val="65000"/>
                </a:srgbClr>
              </a:outerShdw>
            </a:effectLst>
          </p:spPr>
        </p:pic>
        <p:pic>
          <p:nvPicPr>
            <p:cNvPr id="12" name="object 3">
              <a:extLst>
                <a:ext uri="{FF2B5EF4-FFF2-40B4-BE49-F238E27FC236}">
                  <a16:creationId xmlns:a16="http://schemas.microsoft.com/office/drawing/2014/main" id="{61100315-C097-BAAA-9A47-881CC7682399}"/>
                </a:ext>
              </a:extLst>
            </p:cNvPr>
            <p:cNvPicPr/>
            <p:nvPr/>
          </p:nvPicPr>
          <p:blipFill rotWithShape="1">
            <a:blip r:embed="rId3" cstate="print"/>
            <a:srcRect t="4146" b="1"/>
            <a:stretch/>
          </p:blipFill>
          <p:spPr>
            <a:xfrm>
              <a:off x="6096000" y="1499179"/>
              <a:ext cx="2219713" cy="4487575"/>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010363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1FAA0-1E48-D1C4-C593-5089EBEDC15A}"/>
              </a:ext>
            </a:extLst>
          </p:cNvPr>
          <p:cNvSpPr>
            <a:spLocks noGrp="1"/>
          </p:cNvSpPr>
          <p:nvPr>
            <p:ph type="title"/>
          </p:nvPr>
        </p:nvSpPr>
        <p:spPr/>
        <p:txBody>
          <a:bodyPr/>
          <a:lstStyle/>
          <a:p>
            <a:r>
              <a:rPr lang="en-US" dirty="0"/>
              <a:t>Fracture classification – 1.Anatomy</a:t>
            </a:r>
          </a:p>
        </p:txBody>
      </p:sp>
      <p:sp>
        <p:nvSpPr>
          <p:cNvPr id="3" name="Content Placeholder 2">
            <a:extLst>
              <a:ext uri="{FF2B5EF4-FFF2-40B4-BE49-F238E27FC236}">
                <a16:creationId xmlns:a16="http://schemas.microsoft.com/office/drawing/2014/main" id="{3C8780BD-21FD-5958-4DC3-CE726240081E}"/>
              </a:ext>
            </a:extLst>
          </p:cNvPr>
          <p:cNvSpPr>
            <a:spLocks noGrp="1"/>
          </p:cNvSpPr>
          <p:nvPr>
            <p:ph idx="1"/>
          </p:nvPr>
        </p:nvSpPr>
        <p:spPr>
          <a:xfrm>
            <a:off x="838200" y="1305026"/>
            <a:ext cx="7484706" cy="5120640"/>
          </a:xfrm>
        </p:spPr>
        <p:txBody>
          <a:bodyPr>
            <a:normAutofit lnSpcReduction="10000"/>
          </a:bodyPr>
          <a:lstStyle/>
          <a:p>
            <a:r>
              <a:rPr lang="en-US" b="1" dirty="0"/>
              <a:t>Location</a:t>
            </a:r>
            <a:r>
              <a:rPr lang="en-US" dirty="0"/>
              <a:t>: affected bone (proximal, distal)</a:t>
            </a:r>
          </a:p>
          <a:p>
            <a:r>
              <a:rPr lang="en-US" b="1" dirty="0"/>
              <a:t>Position</a:t>
            </a:r>
            <a:r>
              <a:rPr lang="en-US" dirty="0"/>
              <a:t>: epiphysis, metaphysis, diaphysis</a:t>
            </a:r>
          </a:p>
          <a:p>
            <a:pPr lvl="1"/>
            <a:r>
              <a:rPr lang="en-US" b="1" dirty="0"/>
              <a:t>Epiphysial fractures</a:t>
            </a:r>
          </a:p>
          <a:p>
            <a:pPr lvl="2"/>
            <a:r>
              <a:rPr lang="en-US" sz="2200" b="1" dirty="0"/>
              <a:t>Intraarticular</a:t>
            </a:r>
            <a:r>
              <a:rPr lang="en-US" sz="2200" dirty="0"/>
              <a:t>: difficult reduction, joint stiffness and arthritis</a:t>
            </a:r>
          </a:p>
          <a:p>
            <a:pPr lvl="2"/>
            <a:r>
              <a:rPr lang="en-US" sz="2200" b="1" dirty="0"/>
              <a:t>Intracapsular</a:t>
            </a:r>
            <a:r>
              <a:rPr lang="en-US" sz="2200" dirty="0"/>
              <a:t>: hemarthrosis that affects union, tamponade leads to pain and necrosis, blood supply</a:t>
            </a:r>
          </a:p>
          <a:p>
            <a:pPr lvl="1"/>
            <a:r>
              <a:rPr lang="en-US" b="1" dirty="0">
                <a:solidFill>
                  <a:srgbClr val="FF0000"/>
                </a:solidFill>
              </a:rPr>
              <a:t>M</a:t>
            </a:r>
            <a:r>
              <a:rPr lang="en-US" b="1" dirty="0"/>
              <a:t>etaphyseal fractures</a:t>
            </a:r>
          </a:p>
          <a:p>
            <a:pPr lvl="2"/>
            <a:r>
              <a:rPr lang="en-US" sz="2200" dirty="0"/>
              <a:t>Good blood supply, </a:t>
            </a:r>
            <a:r>
              <a:rPr lang="en-US" sz="2200" dirty="0">
                <a:solidFill>
                  <a:srgbClr val="FF0000"/>
                </a:solidFill>
              </a:rPr>
              <a:t>M</a:t>
            </a:r>
            <a:r>
              <a:rPr lang="en-US" sz="2200" dirty="0"/>
              <a:t>alunion rather than nonunion</a:t>
            </a:r>
          </a:p>
          <a:p>
            <a:pPr lvl="1"/>
            <a:r>
              <a:rPr lang="en-US" b="1" dirty="0"/>
              <a:t>Diaphyseal fractures</a:t>
            </a:r>
          </a:p>
          <a:p>
            <a:pPr lvl="2"/>
            <a:r>
              <a:rPr lang="en-US" sz="2200" dirty="0"/>
              <a:t>Proximal, middle, distal 1/3, Extra-articular, Easier to reduce and Better results, Non-union</a:t>
            </a:r>
          </a:p>
          <a:p>
            <a:r>
              <a:rPr lang="en-US" b="1" dirty="0"/>
              <a:t>Growth plate involvement (pediatric fractures)</a:t>
            </a:r>
            <a:r>
              <a:rPr lang="en-US" dirty="0"/>
              <a:t>: </a:t>
            </a:r>
          </a:p>
          <a:p>
            <a:pPr lvl="1"/>
            <a:r>
              <a:rPr lang="en-US" dirty="0"/>
              <a:t>Salter-Harris fractures </a:t>
            </a:r>
          </a:p>
          <a:p>
            <a:endParaRPr lang="en-US" dirty="0"/>
          </a:p>
        </p:txBody>
      </p:sp>
      <p:pic>
        <p:nvPicPr>
          <p:cNvPr id="5122" name="Picture 2" descr="Parts - Long Bone , %%primary_category%% , , Anatomy QA">
            <a:extLst>
              <a:ext uri="{FF2B5EF4-FFF2-40B4-BE49-F238E27FC236}">
                <a16:creationId xmlns:a16="http://schemas.microsoft.com/office/drawing/2014/main" id="{F2B806F1-A6FA-2E55-C50C-10FE390810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0188" y="1305026"/>
            <a:ext cx="2933611" cy="412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7746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E02AF-BBC8-48A5-93F4-16331659B16B}"/>
              </a:ext>
            </a:extLst>
          </p:cNvPr>
          <p:cNvSpPr>
            <a:spLocks noGrp="1"/>
          </p:cNvSpPr>
          <p:nvPr>
            <p:ph type="title"/>
          </p:nvPr>
        </p:nvSpPr>
        <p:spPr/>
        <p:txBody>
          <a:bodyPr>
            <a:normAutofit/>
          </a:bodyPr>
          <a:lstStyle/>
          <a:p>
            <a:r>
              <a:rPr lang="en-US" dirty="0"/>
              <a:t>What is your diagnosis</a:t>
            </a:r>
          </a:p>
        </p:txBody>
      </p:sp>
      <p:sp>
        <p:nvSpPr>
          <p:cNvPr id="3" name="Content Placeholder 2">
            <a:extLst>
              <a:ext uri="{FF2B5EF4-FFF2-40B4-BE49-F238E27FC236}">
                <a16:creationId xmlns:a16="http://schemas.microsoft.com/office/drawing/2014/main" id="{8E54EDA4-F0AA-295F-3FC7-840AE0F48F23}"/>
              </a:ext>
            </a:extLst>
          </p:cNvPr>
          <p:cNvSpPr>
            <a:spLocks noGrp="1"/>
          </p:cNvSpPr>
          <p:nvPr>
            <p:ph idx="1"/>
          </p:nvPr>
        </p:nvSpPr>
        <p:spPr/>
        <p:txBody>
          <a:bodyPr>
            <a:normAutofit/>
          </a:bodyPr>
          <a:lstStyle/>
          <a:p>
            <a:pPr marL="514350" indent="-514350">
              <a:buFont typeface="+mj-lt"/>
              <a:buAutoNum type="alphaLcPeriod"/>
            </a:pPr>
            <a:r>
              <a:rPr lang="en-US" sz="3200" dirty="0">
                <a:solidFill>
                  <a:srgbClr val="FF0000"/>
                </a:solidFill>
              </a:rPr>
              <a:t>L4-L5 spondylolisthesis</a:t>
            </a:r>
          </a:p>
          <a:p>
            <a:pPr marL="514350" indent="-514350">
              <a:buFont typeface="+mj-lt"/>
              <a:buAutoNum type="alphaLcPeriod"/>
            </a:pPr>
            <a:r>
              <a:rPr lang="en-US" sz="3200" dirty="0"/>
              <a:t>L5-S1 spondylolisthesis</a:t>
            </a:r>
          </a:p>
          <a:p>
            <a:pPr marL="514350" indent="-514350">
              <a:buFont typeface="+mj-lt"/>
              <a:buAutoNum type="alphaLcPeriod"/>
            </a:pPr>
            <a:r>
              <a:rPr lang="en-US" sz="3200" dirty="0"/>
              <a:t>L5-S1 spondylolysis</a:t>
            </a:r>
          </a:p>
          <a:p>
            <a:pPr marL="514350" indent="-514350">
              <a:buFont typeface="+mj-lt"/>
              <a:buAutoNum type="alphaLcPeriod"/>
            </a:pPr>
            <a:r>
              <a:rPr lang="en-US" sz="3200" dirty="0"/>
              <a:t>S1-S2 spondylolisthesis</a:t>
            </a:r>
          </a:p>
          <a:p>
            <a:pPr marL="514350" indent="-514350">
              <a:buFont typeface="+mj-lt"/>
              <a:buAutoNum type="alphaLcPeriod"/>
            </a:pPr>
            <a:r>
              <a:rPr lang="en-US" sz="3200" dirty="0"/>
              <a:t>S1-S2 spondylolysis</a:t>
            </a:r>
          </a:p>
          <a:p>
            <a:pPr marL="514350" indent="-514350">
              <a:buFont typeface="+mj-lt"/>
              <a:buAutoNum type="alphaLcPeriod"/>
            </a:pPr>
            <a:endParaRPr lang="en-US" sz="3200" dirty="0"/>
          </a:p>
        </p:txBody>
      </p:sp>
      <p:sp>
        <p:nvSpPr>
          <p:cNvPr id="6" name="TextBox 5">
            <a:extLst>
              <a:ext uri="{FF2B5EF4-FFF2-40B4-BE49-F238E27FC236}">
                <a16:creationId xmlns:a16="http://schemas.microsoft.com/office/drawing/2014/main" id="{7802866B-2D3D-986D-8F51-3EB8AF021B34}"/>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pic>
        <p:nvPicPr>
          <p:cNvPr id="4" name="object 7">
            <a:extLst>
              <a:ext uri="{FF2B5EF4-FFF2-40B4-BE49-F238E27FC236}">
                <a16:creationId xmlns:a16="http://schemas.microsoft.com/office/drawing/2014/main" id="{8E7B026E-CE11-9715-263A-5864E9B8E32C}"/>
              </a:ext>
            </a:extLst>
          </p:cNvPr>
          <p:cNvPicPr>
            <a:picLocks/>
          </p:cNvPicPr>
          <p:nvPr/>
        </p:nvPicPr>
        <p:blipFill>
          <a:blip r:embed="rId2" cstate="print"/>
          <a:stretch>
            <a:fillRect/>
          </a:stretch>
        </p:blipFill>
        <p:spPr>
          <a:xfrm>
            <a:off x="8253040" y="1268082"/>
            <a:ext cx="3100760" cy="37051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14795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3CCDF-398C-4F2E-5B73-0282B8ED7A8D}"/>
              </a:ext>
            </a:extLst>
          </p:cNvPr>
          <p:cNvSpPr>
            <a:spLocks noGrp="1"/>
          </p:cNvSpPr>
          <p:nvPr>
            <p:ph type="title"/>
          </p:nvPr>
        </p:nvSpPr>
        <p:spPr/>
        <p:txBody>
          <a:bodyPr/>
          <a:lstStyle/>
          <a:p>
            <a:r>
              <a:rPr lang="en-US" dirty="0"/>
              <a:t>Degenerative disk disease</a:t>
            </a:r>
          </a:p>
        </p:txBody>
      </p:sp>
      <p:sp>
        <p:nvSpPr>
          <p:cNvPr id="3" name="Text Placeholder 2">
            <a:extLst>
              <a:ext uri="{FF2B5EF4-FFF2-40B4-BE49-F238E27FC236}">
                <a16:creationId xmlns:a16="http://schemas.microsoft.com/office/drawing/2014/main" id="{2DF9D1F2-DA5F-262F-9A72-BB5E83722D6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90463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B5B6-DAD0-2089-8C8F-DB0E4A7AAD36}"/>
              </a:ext>
            </a:extLst>
          </p:cNvPr>
          <p:cNvSpPr>
            <a:spLocks noGrp="1"/>
          </p:cNvSpPr>
          <p:nvPr>
            <p:ph type="title"/>
          </p:nvPr>
        </p:nvSpPr>
        <p:spPr/>
        <p:txBody>
          <a:bodyPr/>
          <a:lstStyle/>
          <a:p>
            <a:r>
              <a:rPr lang="en-US" dirty="0"/>
              <a:t>Degenerative disk disease</a:t>
            </a:r>
          </a:p>
        </p:txBody>
      </p:sp>
      <p:sp>
        <p:nvSpPr>
          <p:cNvPr id="3" name="Content Placeholder 2">
            <a:extLst>
              <a:ext uri="{FF2B5EF4-FFF2-40B4-BE49-F238E27FC236}">
                <a16:creationId xmlns:a16="http://schemas.microsoft.com/office/drawing/2014/main" id="{48099108-0908-876E-A2C0-306A1C0AE20A}"/>
              </a:ext>
            </a:extLst>
          </p:cNvPr>
          <p:cNvSpPr>
            <a:spLocks noGrp="1"/>
          </p:cNvSpPr>
          <p:nvPr>
            <p:ph idx="1"/>
          </p:nvPr>
        </p:nvSpPr>
        <p:spPr/>
        <p:txBody>
          <a:bodyPr/>
          <a:lstStyle/>
          <a:p>
            <a:r>
              <a:rPr lang="en-US" b="1" dirty="0"/>
              <a:t>Classifications Of Herniations</a:t>
            </a:r>
          </a:p>
          <a:p>
            <a:pPr lvl="1"/>
            <a:r>
              <a:rPr lang="en-US" b="1" dirty="0"/>
              <a:t>Disk protrusion</a:t>
            </a:r>
            <a:r>
              <a:rPr lang="en-US" dirty="0"/>
              <a:t>: protrusion of the vertebral disk nucleus pulposus through the annulus fibrosus (intact)</a:t>
            </a:r>
          </a:p>
          <a:p>
            <a:pPr lvl="1"/>
            <a:r>
              <a:rPr lang="en-US" b="1" dirty="0"/>
              <a:t>Disk herniation </a:t>
            </a:r>
            <a:r>
              <a:rPr lang="en-US" dirty="0"/>
              <a:t>(disk extrusion or disk prolapse): complete extrusion of the nucleus pulposus through a tear in the annulus fibrosus</a:t>
            </a:r>
          </a:p>
          <a:p>
            <a:pPr lvl="1"/>
            <a:r>
              <a:rPr lang="en-US" b="1" dirty="0"/>
              <a:t>Disk sequestration</a:t>
            </a:r>
            <a:r>
              <a:rPr lang="en-US" dirty="0"/>
              <a:t>: extrusion of the nucleus pulposus and separation of a fragment of the disk</a:t>
            </a:r>
          </a:p>
        </p:txBody>
      </p:sp>
      <p:pic>
        <p:nvPicPr>
          <p:cNvPr id="4" name="Picture 3">
            <a:extLst>
              <a:ext uri="{FF2B5EF4-FFF2-40B4-BE49-F238E27FC236}">
                <a16:creationId xmlns:a16="http://schemas.microsoft.com/office/drawing/2014/main" id="{9D2B58B4-4A07-B961-FC4D-4875F03451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5550" y="4204455"/>
            <a:ext cx="8100900" cy="2448272"/>
          </a:xfrm>
          <a:prstGeom prst="rect">
            <a:avLst/>
          </a:prstGeom>
        </p:spPr>
      </p:pic>
    </p:spTree>
    <p:extLst>
      <p:ext uri="{BB962C8B-B14F-4D97-AF65-F5344CB8AC3E}">
        <p14:creationId xmlns:p14="http://schemas.microsoft.com/office/powerpoint/2010/main" val="6666460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1305F-1E1B-02FF-55EE-0A5CD140CCEE}"/>
              </a:ext>
            </a:extLst>
          </p:cNvPr>
          <p:cNvSpPr>
            <a:spLocks noGrp="1"/>
          </p:cNvSpPr>
          <p:nvPr>
            <p:ph type="title"/>
          </p:nvPr>
        </p:nvSpPr>
        <p:spPr/>
        <p:txBody>
          <a:bodyPr/>
          <a:lstStyle/>
          <a:p>
            <a:r>
              <a:rPr lang="en-US" dirty="0"/>
              <a:t>Degenerative disk disease</a:t>
            </a:r>
          </a:p>
        </p:txBody>
      </p:sp>
      <p:sp>
        <p:nvSpPr>
          <p:cNvPr id="3" name="Content Placeholder 2">
            <a:extLst>
              <a:ext uri="{FF2B5EF4-FFF2-40B4-BE49-F238E27FC236}">
                <a16:creationId xmlns:a16="http://schemas.microsoft.com/office/drawing/2014/main" id="{30BAF6C2-50A5-686A-DD7E-8AC5F0959C98}"/>
              </a:ext>
            </a:extLst>
          </p:cNvPr>
          <p:cNvSpPr>
            <a:spLocks noGrp="1"/>
          </p:cNvSpPr>
          <p:nvPr>
            <p:ph idx="1"/>
          </p:nvPr>
        </p:nvSpPr>
        <p:spPr/>
        <p:txBody>
          <a:bodyPr/>
          <a:lstStyle/>
          <a:p>
            <a:r>
              <a:rPr lang="en-US" b="1" dirty="0"/>
              <a:t>Epidemiology</a:t>
            </a:r>
          </a:p>
          <a:p>
            <a:pPr lvl="1"/>
            <a:r>
              <a:rPr lang="en-US" dirty="0"/>
              <a:t>Age: most common at 30–50 years</a:t>
            </a:r>
          </a:p>
          <a:p>
            <a:pPr lvl="1"/>
            <a:r>
              <a:rPr lang="en-US" dirty="0"/>
              <a:t>Sex: ♂ &gt; ♀</a:t>
            </a:r>
          </a:p>
          <a:p>
            <a:pPr lvl="1"/>
            <a:r>
              <a:rPr lang="en-US" dirty="0"/>
              <a:t>Cervical and thoracic disk herniations: rare</a:t>
            </a:r>
          </a:p>
          <a:p>
            <a:pPr lvl="1"/>
            <a:r>
              <a:rPr lang="en-US" dirty="0"/>
              <a:t>Lumbosacral disk herniation</a:t>
            </a:r>
          </a:p>
          <a:p>
            <a:pPr lvl="2"/>
            <a:r>
              <a:rPr lang="en-US" dirty="0"/>
              <a:t>L5–S1 (most common site)</a:t>
            </a:r>
          </a:p>
          <a:p>
            <a:pPr lvl="2"/>
            <a:r>
              <a:rPr lang="en-US" dirty="0"/>
              <a:t>L4–L5 (second most common site)</a:t>
            </a:r>
          </a:p>
          <a:p>
            <a:r>
              <a:rPr lang="en-US" dirty="0"/>
              <a:t>Intervertebral disks usually protrude/herniate posterolaterally, as the posterior longitudinal ligament is thinner than the anterior longitudinal ligament.</a:t>
            </a:r>
          </a:p>
        </p:txBody>
      </p:sp>
    </p:spTree>
    <p:extLst>
      <p:ext uri="{BB962C8B-B14F-4D97-AF65-F5344CB8AC3E}">
        <p14:creationId xmlns:p14="http://schemas.microsoft.com/office/powerpoint/2010/main" val="22491278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9F69-400C-C337-1BD4-3F64E9505886}"/>
              </a:ext>
            </a:extLst>
          </p:cNvPr>
          <p:cNvSpPr>
            <a:spLocks noGrp="1"/>
          </p:cNvSpPr>
          <p:nvPr>
            <p:ph type="title"/>
          </p:nvPr>
        </p:nvSpPr>
        <p:spPr/>
        <p:txBody>
          <a:bodyPr/>
          <a:lstStyle/>
          <a:p>
            <a:r>
              <a:rPr lang="en-US" dirty="0"/>
              <a:t>Degenerative disk disease – Clinical features</a:t>
            </a:r>
          </a:p>
        </p:txBody>
      </p:sp>
      <p:sp>
        <p:nvSpPr>
          <p:cNvPr id="3" name="Content Placeholder 2">
            <a:extLst>
              <a:ext uri="{FF2B5EF4-FFF2-40B4-BE49-F238E27FC236}">
                <a16:creationId xmlns:a16="http://schemas.microsoft.com/office/drawing/2014/main" id="{FE681930-80B5-8B52-B602-6F2BD0052658}"/>
              </a:ext>
            </a:extLst>
          </p:cNvPr>
          <p:cNvSpPr>
            <a:spLocks noGrp="1"/>
          </p:cNvSpPr>
          <p:nvPr>
            <p:ph idx="1"/>
          </p:nvPr>
        </p:nvSpPr>
        <p:spPr/>
        <p:txBody>
          <a:bodyPr>
            <a:normAutofit fontScale="92500" lnSpcReduction="10000"/>
          </a:bodyPr>
          <a:lstStyle/>
          <a:p>
            <a:r>
              <a:rPr lang="en-US" dirty="0"/>
              <a:t>Asymptomatic and detected incidentally</a:t>
            </a:r>
          </a:p>
          <a:p>
            <a:r>
              <a:rPr lang="en-US" dirty="0"/>
              <a:t>Acute onset of severe neck or back pain</a:t>
            </a:r>
          </a:p>
          <a:p>
            <a:pPr lvl="1"/>
            <a:r>
              <a:rPr lang="en-US" dirty="0"/>
              <a:t>Radicular pain: pain that radiates to the legs (sciatic pain) or arms</a:t>
            </a:r>
          </a:p>
          <a:p>
            <a:pPr lvl="1"/>
            <a:r>
              <a:rPr lang="en-US" dirty="0"/>
              <a:t>The pain is either stabbing in nature or resembles an electric shock</a:t>
            </a:r>
          </a:p>
          <a:p>
            <a:r>
              <a:rPr lang="en-US" dirty="0"/>
              <a:t>Features of radiculopathy: lower motor neuron signs of the affected nerve root (typically unilateral)</a:t>
            </a:r>
          </a:p>
          <a:p>
            <a:pPr lvl="1"/>
            <a:r>
              <a:rPr lang="en-US" dirty="0"/>
              <a:t>Paresthesia of the affected dermatome </a:t>
            </a:r>
          </a:p>
          <a:p>
            <a:pPr lvl="1"/>
            <a:r>
              <a:rPr lang="en-US" dirty="0"/>
              <a:t>Muscle weakness and atrophy of the related myotome</a:t>
            </a:r>
          </a:p>
          <a:p>
            <a:pPr lvl="1"/>
            <a:r>
              <a:rPr lang="en-US" dirty="0"/>
              <a:t>Absent or diminished deep tendon reflexes</a:t>
            </a:r>
          </a:p>
          <a:p>
            <a:r>
              <a:rPr lang="en-US" dirty="0"/>
              <a:t>Features of compressive myelopathy (typically bilateral) or cauda equina syndrome</a:t>
            </a:r>
          </a:p>
          <a:p>
            <a:pPr lvl="1"/>
            <a:r>
              <a:rPr lang="en-US" dirty="0"/>
              <a:t>Paresthesia below the level of compression</a:t>
            </a:r>
          </a:p>
          <a:p>
            <a:pPr lvl="1"/>
            <a:r>
              <a:rPr lang="en-US" dirty="0"/>
              <a:t>Motor deficits</a:t>
            </a:r>
          </a:p>
        </p:txBody>
      </p:sp>
    </p:spTree>
    <p:extLst>
      <p:ext uri="{BB962C8B-B14F-4D97-AF65-F5344CB8AC3E}">
        <p14:creationId xmlns:p14="http://schemas.microsoft.com/office/powerpoint/2010/main" val="42055918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0763BD-1B7E-0B70-F3CA-8E3F22897C72}"/>
              </a:ext>
            </a:extLst>
          </p:cNvPr>
          <p:cNvSpPr>
            <a:spLocks noGrp="1"/>
          </p:cNvSpPr>
          <p:nvPr>
            <p:ph type="title"/>
          </p:nvPr>
        </p:nvSpPr>
        <p:spPr>
          <a:xfrm>
            <a:off x="838200" y="365125"/>
            <a:ext cx="10515600" cy="762339"/>
          </a:xfrm>
        </p:spPr>
        <p:txBody>
          <a:bodyPr/>
          <a:lstStyle/>
          <a:p>
            <a:r>
              <a:rPr lang="en-US" dirty="0"/>
              <a:t>Overview of cervical radiculopathies</a:t>
            </a:r>
          </a:p>
        </p:txBody>
      </p:sp>
      <p:pic>
        <p:nvPicPr>
          <p:cNvPr id="5" name="Picture 4">
            <a:extLst>
              <a:ext uri="{FF2B5EF4-FFF2-40B4-BE49-F238E27FC236}">
                <a16:creationId xmlns:a16="http://schemas.microsoft.com/office/drawing/2014/main" id="{09606CFB-185C-A4A6-8658-B7F116E8590B}"/>
              </a:ext>
            </a:extLst>
          </p:cNvPr>
          <p:cNvPicPr>
            <a:picLocks noChangeAspect="1"/>
          </p:cNvPicPr>
          <p:nvPr/>
        </p:nvPicPr>
        <p:blipFill>
          <a:blip r:embed="rId2"/>
          <a:stretch>
            <a:fillRect/>
          </a:stretch>
        </p:blipFill>
        <p:spPr>
          <a:xfrm>
            <a:off x="838200" y="1397868"/>
            <a:ext cx="10515600" cy="4574286"/>
          </a:xfrm>
          <a:prstGeom prst="rect">
            <a:avLst/>
          </a:prstGeom>
          <a:noFill/>
        </p:spPr>
      </p:pic>
    </p:spTree>
    <p:extLst>
      <p:ext uri="{BB962C8B-B14F-4D97-AF65-F5344CB8AC3E}">
        <p14:creationId xmlns:p14="http://schemas.microsoft.com/office/powerpoint/2010/main" val="20416633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6752D6-F152-3AD2-3B40-1A429646E03C}"/>
              </a:ext>
            </a:extLst>
          </p:cNvPr>
          <p:cNvSpPr>
            <a:spLocks noGrp="1"/>
          </p:cNvSpPr>
          <p:nvPr>
            <p:ph type="title"/>
          </p:nvPr>
        </p:nvSpPr>
        <p:spPr/>
        <p:txBody>
          <a:bodyPr/>
          <a:lstStyle/>
          <a:p>
            <a:r>
              <a:rPr lang="en-US" dirty="0"/>
              <a:t>Overview of lumbosacral radiculopathies</a:t>
            </a:r>
          </a:p>
        </p:txBody>
      </p:sp>
      <p:pic>
        <p:nvPicPr>
          <p:cNvPr id="8" name="Content Placeholder 7">
            <a:extLst>
              <a:ext uri="{FF2B5EF4-FFF2-40B4-BE49-F238E27FC236}">
                <a16:creationId xmlns:a16="http://schemas.microsoft.com/office/drawing/2014/main" id="{BB427436-B797-EBDC-1725-94C59D952446}"/>
              </a:ext>
            </a:extLst>
          </p:cNvPr>
          <p:cNvPicPr>
            <a:picLocks noGrp="1" noChangeAspect="1"/>
          </p:cNvPicPr>
          <p:nvPr>
            <p:ph idx="1"/>
          </p:nvPr>
        </p:nvPicPr>
        <p:blipFill>
          <a:blip r:embed="rId2"/>
          <a:stretch>
            <a:fillRect/>
          </a:stretch>
        </p:blipFill>
        <p:spPr>
          <a:xfrm>
            <a:off x="1672498" y="1202287"/>
            <a:ext cx="8847004" cy="5553075"/>
          </a:xfrm>
          <a:prstGeom prst="rect">
            <a:avLst/>
          </a:prstGeom>
        </p:spPr>
      </p:pic>
    </p:spTree>
    <p:extLst>
      <p:ext uri="{BB962C8B-B14F-4D97-AF65-F5344CB8AC3E}">
        <p14:creationId xmlns:p14="http://schemas.microsoft.com/office/powerpoint/2010/main" val="25644867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669C5-27C5-E304-FF53-23C476A8C94E}"/>
              </a:ext>
            </a:extLst>
          </p:cNvPr>
          <p:cNvSpPr>
            <a:spLocks noGrp="1"/>
          </p:cNvSpPr>
          <p:nvPr>
            <p:ph type="title"/>
          </p:nvPr>
        </p:nvSpPr>
        <p:spPr/>
        <p:txBody>
          <a:bodyPr/>
          <a:lstStyle/>
          <a:p>
            <a:r>
              <a:rPr lang="en-US" dirty="0"/>
              <a:t>Diagnostics</a:t>
            </a:r>
          </a:p>
        </p:txBody>
      </p:sp>
      <p:sp>
        <p:nvSpPr>
          <p:cNvPr id="3" name="Content Placeholder 2">
            <a:extLst>
              <a:ext uri="{FF2B5EF4-FFF2-40B4-BE49-F238E27FC236}">
                <a16:creationId xmlns:a16="http://schemas.microsoft.com/office/drawing/2014/main" id="{C9A19ED2-F856-BC0A-A1E5-2938B8438035}"/>
              </a:ext>
            </a:extLst>
          </p:cNvPr>
          <p:cNvSpPr>
            <a:spLocks noGrp="1"/>
          </p:cNvSpPr>
          <p:nvPr>
            <p:ph idx="1"/>
          </p:nvPr>
        </p:nvSpPr>
        <p:spPr>
          <a:xfrm>
            <a:off x="767443" y="1268082"/>
            <a:ext cx="10657114" cy="4871938"/>
          </a:xfrm>
        </p:spPr>
        <p:txBody>
          <a:bodyPr/>
          <a:lstStyle/>
          <a:p>
            <a:pPr marL="514350" indent="-514350">
              <a:buFont typeface="+mj-lt"/>
              <a:buAutoNum type="arabicPeriod"/>
            </a:pPr>
            <a:r>
              <a:rPr lang="en-US" b="1" dirty="0">
                <a:solidFill>
                  <a:srgbClr val="0070C0"/>
                </a:solidFill>
              </a:rPr>
              <a:t>Perform clinical evaluation focusing on </a:t>
            </a:r>
            <a:r>
              <a:rPr lang="en-US" b="1" dirty="0">
                <a:solidFill>
                  <a:srgbClr val="FF0000"/>
                </a:solidFill>
              </a:rPr>
              <a:t>red flags for acute back pain</a:t>
            </a:r>
          </a:p>
          <a:p>
            <a:pPr lvl="1"/>
            <a:r>
              <a:rPr lang="en-US" b="1" dirty="0">
                <a:solidFill>
                  <a:srgbClr val="0070C0"/>
                </a:solidFill>
              </a:rPr>
              <a:t>Patient characteristics</a:t>
            </a:r>
            <a:r>
              <a:rPr lang="en-US" dirty="0">
                <a:solidFill>
                  <a:srgbClr val="0070C0"/>
                </a:solidFill>
              </a:rPr>
              <a:t>: Age &lt; 18 or &gt; 50 years, Immunosuppression</a:t>
            </a:r>
          </a:p>
          <a:p>
            <a:pPr lvl="1"/>
            <a:r>
              <a:rPr lang="en-US" b="1" dirty="0">
                <a:solidFill>
                  <a:srgbClr val="0070C0"/>
                </a:solidFill>
              </a:rPr>
              <a:t>History of </a:t>
            </a:r>
            <a:r>
              <a:rPr lang="en-US" dirty="0">
                <a:solidFill>
                  <a:srgbClr val="0070C0"/>
                </a:solidFill>
              </a:rPr>
              <a:t>cancer, unexplained weight loss, abdominal aortic aneurysm, bacterial infection, spinal anesthesia, spinal surgery, or significant trauma</a:t>
            </a:r>
          </a:p>
          <a:p>
            <a:pPr lvl="1"/>
            <a:r>
              <a:rPr lang="en-US" b="1" dirty="0">
                <a:solidFill>
                  <a:srgbClr val="0070C0"/>
                </a:solidFill>
              </a:rPr>
              <a:t>Medications</a:t>
            </a:r>
            <a:r>
              <a:rPr lang="en-US" dirty="0">
                <a:solidFill>
                  <a:srgbClr val="0070C0"/>
                </a:solidFill>
              </a:rPr>
              <a:t>: Long-term steroids, Anticoagulants, IV drugs</a:t>
            </a:r>
          </a:p>
          <a:p>
            <a:pPr lvl="1"/>
            <a:r>
              <a:rPr lang="en-US" b="1" dirty="0">
                <a:solidFill>
                  <a:srgbClr val="0070C0"/>
                </a:solidFill>
              </a:rPr>
              <a:t>Signs of cord compression syndromes</a:t>
            </a:r>
            <a:r>
              <a:rPr lang="en-US" dirty="0">
                <a:solidFill>
                  <a:srgbClr val="0070C0"/>
                </a:solidFill>
              </a:rPr>
              <a:t>: (Motor weakness, Paresthesia or anesthesia (including saddle anesthesia), Bladder, bowel, or sexual dysfunction)</a:t>
            </a:r>
            <a:endParaRPr lang="ar-JO" dirty="0">
              <a:solidFill>
                <a:srgbClr val="0070C0"/>
              </a:solidFill>
            </a:endParaRPr>
          </a:p>
          <a:p>
            <a:pPr marL="514350" indent="-514350">
              <a:buFont typeface="+mj-lt"/>
              <a:buAutoNum type="arabicPeriod"/>
            </a:pPr>
            <a:r>
              <a:rPr lang="en-US" b="1" dirty="0"/>
              <a:t>Determine the need for imaging</a:t>
            </a:r>
          </a:p>
          <a:p>
            <a:pPr lvl="1"/>
            <a:r>
              <a:rPr lang="en-US" dirty="0"/>
              <a:t>Red flags for acute back pain: MRI spine without IV contrast is preferred</a:t>
            </a:r>
          </a:p>
          <a:p>
            <a:pPr lvl="1"/>
            <a:r>
              <a:rPr lang="en-US" dirty="0"/>
              <a:t>No red flags for acute back pain: Urgent imaging is typically not required</a:t>
            </a:r>
          </a:p>
          <a:p>
            <a:endParaRPr lang="en-US" dirty="0"/>
          </a:p>
        </p:txBody>
      </p:sp>
      <p:sp>
        <p:nvSpPr>
          <p:cNvPr id="7" name="TextBox 6">
            <a:extLst>
              <a:ext uri="{FF2B5EF4-FFF2-40B4-BE49-F238E27FC236}">
                <a16:creationId xmlns:a16="http://schemas.microsoft.com/office/drawing/2014/main" id="{4743F9C4-4BBC-A1F5-0279-1BD412E98EFB}"/>
              </a:ext>
            </a:extLst>
          </p:cNvPr>
          <p:cNvSpPr txBox="1"/>
          <p:nvPr/>
        </p:nvSpPr>
        <p:spPr>
          <a:xfrm rot="16200000">
            <a:off x="-280296" y="2798021"/>
            <a:ext cx="2488170" cy="369332"/>
          </a:xfrm>
          <a:prstGeom prst="rect">
            <a:avLst/>
          </a:prstGeom>
          <a:noFill/>
          <a:ln>
            <a:solidFill>
              <a:srgbClr val="0070C0"/>
            </a:solidFill>
          </a:ln>
        </p:spPr>
        <p:txBody>
          <a:bodyPr wrap="square" rtlCol="0">
            <a:spAutoFit/>
          </a:bodyPr>
          <a:lstStyle/>
          <a:p>
            <a:pPr algn="ctr"/>
            <a:r>
              <a:rPr lang="ar-JO" dirty="0">
                <a:solidFill>
                  <a:srgbClr val="0070C0"/>
                </a:solidFill>
              </a:rPr>
              <a:t>بسألوا عنها بالراوندات</a:t>
            </a:r>
            <a:endParaRPr lang="en-US" dirty="0">
              <a:solidFill>
                <a:srgbClr val="0070C0"/>
              </a:solidFill>
            </a:endParaRPr>
          </a:p>
        </p:txBody>
      </p:sp>
    </p:spTree>
    <p:extLst>
      <p:ext uri="{BB962C8B-B14F-4D97-AF65-F5344CB8AC3E}">
        <p14:creationId xmlns:p14="http://schemas.microsoft.com/office/powerpoint/2010/main" val="7382628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0E4AA-4AA3-F340-76E3-798EEB6B390C}"/>
              </a:ext>
            </a:extLst>
          </p:cNvPr>
          <p:cNvSpPr>
            <a:spLocks noGrp="1"/>
          </p:cNvSpPr>
          <p:nvPr>
            <p:ph type="title"/>
          </p:nvPr>
        </p:nvSpPr>
        <p:spPr/>
        <p:txBody>
          <a:bodyPr/>
          <a:lstStyle/>
          <a:p>
            <a:r>
              <a:rPr lang="en-US" dirty="0"/>
              <a:t>MRI spine without IV contrast</a:t>
            </a:r>
          </a:p>
        </p:txBody>
      </p:sp>
      <p:sp>
        <p:nvSpPr>
          <p:cNvPr id="3" name="Content Placeholder 2">
            <a:extLst>
              <a:ext uri="{FF2B5EF4-FFF2-40B4-BE49-F238E27FC236}">
                <a16:creationId xmlns:a16="http://schemas.microsoft.com/office/drawing/2014/main" id="{AA69AC0B-B47E-4E52-49C9-1243AB85C60C}"/>
              </a:ext>
            </a:extLst>
          </p:cNvPr>
          <p:cNvSpPr>
            <a:spLocks noGrp="1"/>
          </p:cNvSpPr>
          <p:nvPr>
            <p:ph idx="1"/>
          </p:nvPr>
        </p:nvSpPr>
        <p:spPr>
          <a:xfrm>
            <a:off x="838200" y="1268082"/>
            <a:ext cx="8040160" cy="4871938"/>
          </a:xfrm>
        </p:spPr>
        <p:txBody>
          <a:bodyPr>
            <a:normAutofit lnSpcReduction="10000"/>
          </a:bodyPr>
          <a:lstStyle/>
          <a:p>
            <a:r>
              <a:rPr lang="en-US" b="1" dirty="0"/>
              <a:t>Indications</a:t>
            </a:r>
            <a:endParaRPr lang="en-US" dirty="0"/>
          </a:p>
          <a:p>
            <a:pPr lvl="1"/>
            <a:r>
              <a:rPr lang="en-US" dirty="0"/>
              <a:t>preferred initial imaging modality for suspected radiculopathy, myelopathy, or cauda equina syndrome</a:t>
            </a:r>
          </a:p>
          <a:p>
            <a:r>
              <a:rPr lang="en-US" b="1" dirty="0"/>
              <a:t>Supportive findings</a:t>
            </a:r>
          </a:p>
          <a:p>
            <a:pPr lvl="1"/>
            <a:r>
              <a:rPr lang="en-US" dirty="0"/>
              <a:t>Disk degeneration: sclerosed, dehydrated disk that appears hypointense on T2-weighted images </a:t>
            </a:r>
          </a:p>
          <a:p>
            <a:pPr lvl="1"/>
            <a:r>
              <a:rPr lang="en-US" dirty="0"/>
              <a:t>Disk prolapse/herniation: herniation of disk tissue with surrounding edema </a:t>
            </a:r>
          </a:p>
          <a:p>
            <a:pPr lvl="1"/>
            <a:r>
              <a:rPr lang="en-US" dirty="0"/>
              <a:t>Evidence of impingement/compression of a spinal nerve or the spinal cord may be visible, e.g.:</a:t>
            </a:r>
          </a:p>
          <a:p>
            <a:pPr lvl="2"/>
            <a:r>
              <a:rPr lang="en-US" sz="2200" dirty="0"/>
              <a:t>Focal narrowing of the spinal canal</a:t>
            </a:r>
          </a:p>
          <a:p>
            <a:pPr lvl="2"/>
            <a:r>
              <a:rPr lang="en-US" sz="2200" dirty="0"/>
              <a:t>Compression of the thecal sac</a:t>
            </a:r>
          </a:p>
          <a:p>
            <a:pPr lvl="2"/>
            <a:r>
              <a:rPr lang="en-US" sz="2200" dirty="0"/>
              <a:t>Edema of the spinal cord (appears hyperintense on T2-weighted images)</a:t>
            </a:r>
          </a:p>
        </p:txBody>
      </p:sp>
      <p:pic>
        <p:nvPicPr>
          <p:cNvPr id="5124" name="Picture 4" descr="Cervical disk herniation">
            <a:extLst>
              <a:ext uri="{FF2B5EF4-FFF2-40B4-BE49-F238E27FC236}">
                <a16:creationId xmlns:a16="http://schemas.microsoft.com/office/drawing/2014/main" id="{296F154E-57FC-E84B-080C-5F07A04C1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8360" y="1268082"/>
            <a:ext cx="2475442" cy="4871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731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35B17-0961-434A-DF09-9A81A5B3D720}"/>
              </a:ext>
            </a:extLst>
          </p:cNvPr>
          <p:cNvSpPr>
            <a:spLocks noGrp="1"/>
          </p:cNvSpPr>
          <p:nvPr>
            <p:ph type="title"/>
          </p:nvPr>
        </p:nvSpPr>
        <p:spPr/>
        <p:txBody>
          <a:bodyPr/>
          <a:lstStyle/>
          <a:p>
            <a:r>
              <a:rPr lang="en-US" dirty="0"/>
              <a:t>MRI spine without IV contrast</a:t>
            </a:r>
          </a:p>
        </p:txBody>
      </p:sp>
      <p:pic>
        <p:nvPicPr>
          <p:cNvPr id="8194" name="Picture 2" descr="Cervical disk herniation">
            <a:extLst>
              <a:ext uri="{FF2B5EF4-FFF2-40B4-BE49-F238E27FC236}">
                <a16:creationId xmlns:a16="http://schemas.microsoft.com/office/drawing/2014/main" id="{CDFC0B9F-BB8A-31F7-D6E0-D3DDB3E85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1268083"/>
            <a:ext cx="5208012" cy="4871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B5907A1D-1E2B-AED0-A084-EBE5D10CC76F}"/>
              </a:ext>
            </a:extLst>
          </p:cNvPr>
          <p:cNvGrpSpPr/>
          <p:nvPr/>
        </p:nvGrpSpPr>
        <p:grpSpPr>
          <a:xfrm>
            <a:off x="6212217" y="1268082"/>
            <a:ext cx="5141582" cy="4871938"/>
            <a:chOff x="5044091" y="1268082"/>
            <a:chExt cx="5141582" cy="4871938"/>
          </a:xfrm>
        </p:grpSpPr>
        <p:pic>
          <p:nvPicPr>
            <p:cNvPr id="8196" name="Picture 4" descr="Spinal disk herniation with migration (1/3)">
              <a:extLst>
                <a:ext uri="{FF2B5EF4-FFF2-40B4-BE49-F238E27FC236}">
                  <a16:creationId xmlns:a16="http://schemas.microsoft.com/office/drawing/2014/main" id="{9D93D49B-BDAB-ECDB-78DA-0DBA2B208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417" y="1268082"/>
              <a:ext cx="2553256" cy="4871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8" name="Picture 6" descr="Spinal disk herniation with migration (1/3)">
              <a:extLst>
                <a:ext uri="{FF2B5EF4-FFF2-40B4-BE49-F238E27FC236}">
                  <a16:creationId xmlns:a16="http://schemas.microsoft.com/office/drawing/2014/main" id="{374A9DFB-86CC-5220-0D9C-1D2A9EC926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4091" y="1268082"/>
              <a:ext cx="2551001" cy="4871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2888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5C557-DCF3-04D1-893F-078BED2EDCE7}"/>
              </a:ext>
            </a:extLst>
          </p:cNvPr>
          <p:cNvSpPr>
            <a:spLocks noGrp="1"/>
          </p:cNvSpPr>
          <p:nvPr>
            <p:ph type="title"/>
          </p:nvPr>
        </p:nvSpPr>
        <p:spPr/>
        <p:txBody>
          <a:bodyPr/>
          <a:lstStyle/>
          <a:p>
            <a:r>
              <a:rPr lang="en-US" dirty="0"/>
              <a:t>Fracture classification – 1.Anatomy</a:t>
            </a:r>
          </a:p>
        </p:txBody>
      </p:sp>
      <p:sp>
        <p:nvSpPr>
          <p:cNvPr id="3" name="Content Placeholder 2">
            <a:extLst>
              <a:ext uri="{FF2B5EF4-FFF2-40B4-BE49-F238E27FC236}">
                <a16:creationId xmlns:a16="http://schemas.microsoft.com/office/drawing/2014/main" id="{E4E077CF-74CB-E547-5542-7DCECC8CFC57}"/>
              </a:ext>
            </a:extLst>
          </p:cNvPr>
          <p:cNvSpPr>
            <a:spLocks noGrp="1"/>
          </p:cNvSpPr>
          <p:nvPr>
            <p:ph idx="1"/>
          </p:nvPr>
        </p:nvSpPr>
        <p:spPr/>
        <p:txBody>
          <a:bodyPr>
            <a:normAutofit lnSpcReduction="10000"/>
          </a:bodyPr>
          <a:lstStyle/>
          <a:p>
            <a:r>
              <a:rPr lang="en-US" altLang="zh-CN" dirty="0">
                <a:ea typeface="SimSun" panose="02010600030101010101" pitchFamily="2" charset="-122"/>
              </a:rPr>
              <a:t>AO principles:</a:t>
            </a:r>
          </a:p>
          <a:p>
            <a:pPr lvl="1"/>
            <a:r>
              <a:rPr lang="en-US" b="1" dirty="0"/>
              <a:t>Epiphysial fractures</a:t>
            </a:r>
          </a:p>
          <a:p>
            <a:pPr marL="1371600" lvl="2" indent="-457200">
              <a:buFont typeface="+mj-lt"/>
              <a:buAutoNum type="arabicPeriod"/>
            </a:pPr>
            <a:r>
              <a:rPr lang="en-US" sz="2400" dirty="0"/>
              <a:t>Anatomic reduction </a:t>
            </a:r>
          </a:p>
          <a:p>
            <a:pPr marL="1371600" lvl="2" indent="-457200">
              <a:buFont typeface="+mj-lt"/>
              <a:buAutoNum type="arabicPeriod"/>
            </a:pPr>
            <a:r>
              <a:rPr lang="en-US" sz="2400" dirty="0"/>
              <a:t>Rigid stability </a:t>
            </a:r>
          </a:p>
          <a:p>
            <a:pPr marL="1371600" lvl="2" indent="-457200">
              <a:buFont typeface="+mj-lt"/>
              <a:buAutoNum type="arabicPeriod"/>
            </a:pPr>
            <a:r>
              <a:rPr lang="en-US" sz="2400" dirty="0"/>
              <a:t>Soft tissue preservation and early ROM</a:t>
            </a:r>
          </a:p>
          <a:p>
            <a:pPr lvl="1"/>
            <a:r>
              <a:rPr lang="en-US" b="1" dirty="0"/>
              <a:t>Metaphyseal fractures</a:t>
            </a:r>
          </a:p>
          <a:p>
            <a:pPr marL="1371600" lvl="2" indent="-457200">
              <a:buFont typeface="+mj-lt"/>
              <a:buAutoNum type="arabicPeriod"/>
            </a:pPr>
            <a:r>
              <a:rPr lang="en-US" sz="2400" dirty="0"/>
              <a:t>Restoration of length ,alignment and rotation </a:t>
            </a:r>
          </a:p>
          <a:p>
            <a:pPr marL="1371600" lvl="2" indent="-457200">
              <a:buFont typeface="+mj-lt"/>
              <a:buAutoNum type="arabicPeriod"/>
            </a:pPr>
            <a:r>
              <a:rPr lang="en-US" sz="2400" dirty="0"/>
              <a:t>Relative stability </a:t>
            </a:r>
          </a:p>
          <a:p>
            <a:pPr marL="1371600" lvl="2" indent="-457200">
              <a:buFont typeface="+mj-lt"/>
              <a:buAutoNum type="arabicPeriod"/>
            </a:pPr>
            <a:r>
              <a:rPr lang="en-US" sz="2400" dirty="0"/>
              <a:t>Soft tissue preservation and early ROM</a:t>
            </a:r>
          </a:p>
          <a:p>
            <a:pPr lvl="1"/>
            <a:r>
              <a:rPr lang="en-US" b="1" dirty="0"/>
              <a:t>Diaphyseal fractures</a:t>
            </a:r>
          </a:p>
          <a:p>
            <a:pPr marL="1371600" lvl="2" indent="-457200">
              <a:buFont typeface="+mj-lt"/>
              <a:buAutoNum type="arabicPeriod"/>
            </a:pPr>
            <a:r>
              <a:rPr lang="en-US" sz="2400" dirty="0"/>
              <a:t>Restoration of length ,alignment and rotation </a:t>
            </a:r>
          </a:p>
          <a:p>
            <a:pPr marL="1371600" lvl="2" indent="-457200">
              <a:buFont typeface="+mj-lt"/>
              <a:buAutoNum type="arabicPeriod"/>
            </a:pPr>
            <a:r>
              <a:rPr lang="en-US" sz="2400" dirty="0"/>
              <a:t>Relative stability </a:t>
            </a:r>
          </a:p>
          <a:p>
            <a:pPr marL="1371600" lvl="2" indent="-457200">
              <a:buFont typeface="+mj-lt"/>
              <a:buAutoNum type="arabicPeriod"/>
            </a:pPr>
            <a:r>
              <a:rPr lang="en-US" sz="2400" dirty="0"/>
              <a:t>Soft tissue preservation and early ROM</a:t>
            </a:r>
          </a:p>
        </p:txBody>
      </p:sp>
      <p:pic>
        <p:nvPicPr>
          <p:cNvPr id="6146" name="Picture 2">
            <a:extLst>
              <a:ext uri="{FF2B5EF4-FFF2-40B4-BE49-F238E27FC236}">
                <a16:creationId xmlns:a16="http://schemas.microsoft.com/office/drawing/2014/main" id="{32F5F817-053F-AF76-E71B-73AFFAEF3F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884" y="1323688"/>
            <a:ext cx="1648019" cy="359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5774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E1931-6132-B592-3C00-46A0AC76A47C}"/>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D1B3590E-6513-7E61-BA09-521F70796E6B}"/>
              </a:ext>
            </a:extLst>
          </p:cNvPr>
          <p:cNvSpPr>
            <a:spLocks noGrp="1"/>
          </p:cNvSpPr>
          <p:nvPr>
            <p:ph idx="1"/>
          </p:nvPr>
        </p:nvSpPr>
        <p:spPr>
          <a:xfrm>
            <a:off x="838200" y="1268082"/>
            <a:ext cx="10515600" cy="5212080"/>
          </a:xfrm>
        </p:spPr>
        <p:txBody>
          <a:bodyPr>
            <a:normAutofit fontScale="92500"/>
          </a:bodyPr>
          <a:lstStyle/>
          <a:p>
            <a:r>
              <a:rPr lang="en-US" b="1" dirty="0"/>
              <a:t>Approach</a:t>
            </a:r>
          </a:p>
          <a:p>
            <a:pPr lvl="1"/>
            <a:r>
              <a:rPr lang="en-US" dirty="0"/>
              <a:t>Identify and treat compressive spinal emergencies immediately, if present</a:t>
            </a:r>
          </a:p>
          <a:p>
            <a:pPr lvl="1"/>
            <a:r>
              <a:rPr lang="en-US" dirty="0"/>
              <a:t>For isolated radiculopathy without any red flags for acute back pain:</a:t>
            </a:r>
          </a:p>
          <a:p>
            <a:pPr lvl="2"/>
            <a:r>
              <a:rPr lang="en-US" sz="2200" dirty="0"/>
              <a:t>Initiate conservative management</a:t>
            </a:r>
          </a:p>
          <a:p>
            <a:pPr lvl="2"/>
            <a:r>
              <a:rPr lang="en-US" sz="2200" dirty="0"/>
              <a:t>Urgent imaging is typically not required</a:t>
            </a:r>
          </a:p>
          <a:p>
            <a:r>
              <a:rPr lang="en-US" b="1" dirty="0"/>
              <a:t>Conservative management</a:t>
            </a:r>
          </a:p>
          <a:p>
            <a:pPr lvl="1"/>
            <a:r>
              <a:rPr lang="en-US" dirty="0"/>
              <a:t>Physiotherapy, Continuation of daily activities (minimize bed rest), Analgesics</a:t>
            </a:r>
          </a:p>
          <a:p>
            <a:r>
              <a:rPr lang="en-US" b="1" dirty="0"/>
              <a:t>Surgery</a:t>
            </a:r>
          </a:p>
          <a:p>
            <a:pPr lvl="1"/>
            <a:r>
              <a:rPr lang="en-US" b="1" dirty="0"/>
              <a:t>Indications</a:t>
            </a:r>
          </a:p>
          <a:p>
            <a:pPr lvl="2"/>
            <a:r>
              <a:rPr lang="en-US" sz="2200" b="1" dirty="0"/>
              <a:t>Urgent</a:t>
            </a:r>
            <a:r>
              <a:rPr lang="en-US" sz="2200" dirty="0"/>
              <a:t>: significant or progressive neurological deficits, bowel or bladder incontinence, compressive spinal emergencies</a:t>
            </a:r>
          </a:p>
          <a:p>
            <a:pPr lvl="2"/>
            <a:r>
              <a:rPr lang="en-US" sz="2200" b="1" dirty="0"/>
              <a:t>Elective</a:t>
            </a:r>
            <a:r>
              <a:rPr lang="en-US" sz="2200" dirty="0"/>
              <a:t>: persistent or progressive radiculopathy despite conservative management</a:t>
            </a:r>
          </a:p>
          <a:p>
            <a:pPr lvl="1"/>
            <a:r>
              <a:rPr lang="en-US" b="1" dirty="0"/>
              <a:t>Procedure</a:t>
            </a:r>
            <a:r>
              <a:rPr lang="en-US" dirty="0"/>
              <a:t>: diskectomy (Surgical removal of the herniated portion of the intervertebral disk)</a:t>
            </a:r>
          </a:p>
        </p:txBody>
      </p:sp>
    </p:spTree>
    <p:extLst>
      <p:ext uri="{BB962C8B-B14F-4D97-AF65-F5344CB8AC3E}">
        <p14:creationId xmlns:p14="http://schemas.microsoft.com/office/powerpoint/2010/main" val="14486574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C6B6C-80EA-AAAA-16B1-0B35A5FABD42}"/>
              </a:ext>
            </a:extLst>
          </p:cNvPr>
          <p:cNvSpPr>
            <a:spLocks noGrp="1"/>
          </p:cNvSpPr>
          <p:nvPr>
            <p:ph type="title"/>
          </p:nvPr>
        </p:nvSpPr>
        <p:spPr/>
        <p:txBody>
          <a:bodyPr/>
          <a:lstStyle/>
          <a:p>
            <a:r>
              <a:rPr lang="en-US" dirty="0"/>
              <a:t>Spinal canal stenosis</a:t>
            </a:r>
          </a:p>
        </p:txBody>
      </p:sp>
      <p:sp>
        <p:nvSpPr>
          <p:cNvPr id="3" name="Text Placeholder 2">
            <a:extLst>
              <a:ext uri="{FF2B5EF4-FFF2-40B4-BE49-F238E27FC236}">
                <a16:creationId xmlns:a16="http://schemas.microsoft.com/office/drawing/2014/main" id="{4B09B404-51F7-9DFE-FCDA-F7AAC276CAD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12835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1F8B5-2562-E297-3CFA-4C5B9E5D8315}"/>
              </a:ext>
            </a:extLst>
          </p:cNvPr>
          <p:cNvSpPr>
            <a:spLocks noGrp="1"/>
          </p:cNvSpPr>
          <p:nvPr>
            <p:ph type="title"/>
          </p:nvPr>
        </p:nvSpPr>
        <p:spPr/>
        <p:txBody>
          <a:bodyPr/>
          <a:lstStyle/>
          <a:p>
            <a:r>
              <a:rPr lang="en-US" dirty="0"/>
              <a:t>Spinal canal stenosis</a:t>
            </a:r>
          </a:p>
        </p:txBody>
      </p:sp>
      <p:sp>
        <p:nvSpPr>
          <p:cNvPr id="3" name="Content Placeholder 2">
            <a:extLst>
              <a:ext uri="{FF2B5EF4-FFF2-40B4-BE49-F238E27FC236}">
                <a16:creationId xmlns:a16="http://schemas.microsoft.com/office/drawing/2014/main" id="{EA65279E-F157-5228-1436-17922C7B819B}"/>
              </a:ext>
            </a:extLst>
          </p:cNvPr>
          <p:cNvSpPr>
            <a:spLocks noGrp="1"/>
          </p:cNvSpPr>
          <p:nvPr>
            <p:ph idx="1"/>
          </p:nvPr>
        </p:nvSpPr>
        <p:spPr>
          <a:xfrm>
            <a:off x="838200" y="1268082"/>
            <a:ext cx="10515600" cy="5029200"/>
          </a:xfrm>
        </p:spPr>
        <p:txBody>
          <a:bodyPr>
            <a:normAutofit lnSpcReduction="10000"/>
          </a:bodyPr>
          <a:lstStyle/>
          <a:p>
            <a:r>
              <a:rPr lang="en-US" b="1" dirty="0"/>
              <a:t>Definition</a:t>
            </a:r>
            <a:r>
              <a:rPr lang="en-US" dirty="0"/>
              <a:t>: Narrowing of the spinal canal due to hypertrophy at the posterior disc margin and the facet joints</a:t>
            </a:r>
            <a:endParaRPr lang="en-US" b="1" dirty="0"/>
          </a:p>
          <a:p>
            <a:r>
              <a:rPr lang="en-US" b="1" dirty="0"/>
              <a:t>Epidemiology</a:t>
            </a:r>
          </a:p>
          <a:p>
            <a:pPr lvl="1"/>
            <a:r>
              <a:rPr lang="en-US" dirty="0"/>
              <a:t>Lumbar stenosis is the most common form of spinal stenosis </a:t>
            </a:r>
          </a:p>
          <a:p>
            <a:pPr lvl="1"/>
            <a:r>
              <a:rPr lang="en-US" dirty="0"/>
              <a:t>Cervical stenosis affects 1–2 individuals per 100,000 population.</a:t>
            </a:r>
          </a:p>
          <a:p>
            <a:pPr lvl="1"/>
            <a:r>
              <a:rPr lang="en-US" dirty="0"/>
              <a:t>Thoracic stenosis is rare.</a:t>
            </a:r>
          </a:p>
          <a:p>
            <a:pPr lvl="1"/>
            <a:r>
              <a:rPr lang="en-US" dirty="0"/>
              <a:t>Age range: middle-aged and elderly population</a:t>
            </a:r>
          </a:p>
          <a:p>
            <a:r>
              <a:rPr lang="en-US" b="1" dirty="0"/>
              <a:t>Etiology</a:t>
            </a:r>
          </a:p>
          <a:p>
            <a:pPr lvl="1"/>
            <a:r>
              <a:rPr lang="en-US" dirty="0">
                <a:solidFill>
                  <a:srgbClr val="FF0000"/>
                </a:solidFill>
              </a:rPr>
              <a:t>Degenerative joint disease (most common)</a:t>
            </a:r>
          </a:p>
          <a:p>
            <a:pPr lvl="2"/>
            <a:r>
              <a:rPr lang="en-US" dirty="0">
                <a:solidFill>
                  <a:srgbClr val="FF0000"/>
                </a:solidFill>
              </a:rPr>
              <a:t>Spondylolisthesis, Disk space narrowing, Facet joint hypertrophy</a:t>
            </a:r>
          </a:p>
          <a:p>
            <a:pPr lvl="1"/>
            <a:r>
              <a:rPr lang="en-US" dirty="0"/>
              <a:t>Iatrogenic: following spinal surgery such as laminectomy</a:t>
            </a:r>
          </a:p>
          <a:p>
            <a:pPr lvl="1"/>
            <a:r>
              <a:rPr lang="en-US" dirty="0"/>
              <a:t>Systemic disease: Paget disease, ankylosing spondylitis, tumors</a:t>
            </a:r>
          </a:p>
          <a:p>
            <a:pPr lvl="1"/>
            <a:r>
              <a:rPr lang="en-US" dirty="0"/>
              <a:t>Others: e.g., trauma, calcification of the ligamentum flavum</a:t>
            </a:r>
          </a:p>
        </p:txBody>
      </p:sp>
    </p:spTree>
    <p:extLst>
      <p:ext uri="{BB962C8B-B14F-4D97-AF65-F5344CB8AC3E}">
        <p14:creationId xmlns:p14="http://schemas.microsoft.com/office/powerpoint/2010/main" val="30880120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B4D0F-3C3D-6B70-E846-DB3E9CE45062}"/>
              </a:ext>
            </a:extLst>
          </p:cNvPr>
          <p:cNvSpPr>
            <a:spLocks noGrp="1"/>
          </p:cNvSpPr>
          <p:nvPr>
            <p:ph type="title"/>
          </p:nvPr>
        </p:nvSpPr>
        <p:spPr/>
        <p:txBody>
          <a:bodyPr/>
          <a:lstStyle/>
          <a:p>
            <a:r>
              <a:rPr lang="en-US" dirty="0"/>
              <a:t>Spinal canal stenosis – Clinical features</a:t>
            </a:r>
          </a:p>
        </p:txBody>
      </p:sp>
      <p:sp>
        <p:nvSpPr>
          <p:cNvPr id="3" name="Content Placeholder 2">
            <a:extLst>
              <a:ext uri="{FF2B5EF4-FFF2-40B4-BE49-F238E27FC236}">
                <a16:creationId xmlns:a16="http://schemas.microsoft.com/office/drawing/2014/main" id="{6FE699AD-5B88-15C9-E87D-0AF079157500}"/>
              </a:ext>
            </a:extLst>
          </p:cNvPr>
          <p:cNvSpPr>
            <a:spLocks noGrp="1"/>
          </p:cNvSpPr>
          <p:nvPr>
            <p:ph idx="1"/>
          </p:nvPr>
        </p:nvSpPr>
        <p:spPr/>
        <p:txBody>
          <a:bodyPr/>
          <a:lstStyle/>
          <a:p>
            <a:r>
              <a:rPr lang="en-US" b="1" dirty="0"/>
              <a:t>Lumbar spinal stenosis</a:t>
            </a:r>
          </a:p>
          <a:p>
            <a:pPr lvl="1"/>
            <a:r>
              <a:rPr lang="en-US" dirty="0"/>
              <a:t>Load-dependent lower back pain that worsens with walking </a:t>
            </a:r>
          </a:p>
          <a:p>
            <a:pPr lvl="1"/>
            <a:r>
              <a:rPr lang="en-US" b="1" dirty="0">
                <a:solidFill>
                  <a:srgbClr val="FF0000"/>
                </a:solidFill>
              </a:rPr>
              <a:t>Neuropathic claudication</a:t>
            </a:r>
            <a:r>
              <a:rPr lang="en-US" dirty="0"/>
              <a:t>: a group of neuropathic symptoms affected by postural changes</a:t>
            </a:r>
          </a:p>
          <a:p>
            <a:pPr lvl="2"/>
            <a:r>
              <a:rPr lang="en-US" dirty="0">
                <a:solidFill>
                  <a:srgbClr val="FF0000"/>
                </a:solidFill>
              </a:rPr>
              <a:t>Unilateral or bilateral gluteal, thigh, and calf pain</a:t>
            </a:r>
          </a:p>
          <a:p>
            <a:pPr lvl="2"/>
            <a:r>
              <a:rPr lang="en-US" dirty="0">
                <a:solidFill>
                  <a:srgbClr val="FF0000"/>
                </a:solidFill>
              </a:rPr>
              <a:t>Worsens with lumbar extension (e.g., walking, prolonged standing)</a:t>
            </a:r>
          </a:p>
          <a:p>
            <a:pPr lvl="2"/>
            <a:r>
              <a:rPr lang="en-US" dirty="0">
                <a:solidFill>
                  <a:srgbClr val="FF0000"/>
                </a:solidFill>
              </a:rPr>
              <a:t>Relieved by lumbar flexion (e.g., sitting, laying down, cycling)</a:t>
            </a:r>
          </a:p>
          <a:p>
            <a:pPr lvl="1"/>
            <a:r>
              <a:rPr lang="en-US" dirty="0"/>
              <a:t>Unsteady wide-based gait</a:t>
            </a:r>
          </a:p>
          <a:p>
            <a:pPr lvl="1"/>
            <a:r>
              <a:rPr lang="en-US" dirty="0"/>
              <a:t>Reduced lower extremity reflexes</a:t>
            </a:r>
          </a:p>
          <a:p>
            <a:pPr lvl="1"/>
            <a:r>
              <a:rPr lang="en-US" dirty="0"/>
              <a:t>Mild motor weakness and sensory changes may be present.</a:t>
            </a:r>
          </a:p>
          <a:p>
            <a:pPr lvl="1"/>
            <a:r>
              <a:rPr lang="en-US" dirty="0"/>
              <a:t>Abnormal Romberg test</a:t>
            </a:r>
          </a:p>
        </p:txBody>
      </p:sp>
    </p:spTree>
    <p:extLst>
      <p:ext uri="{BB962C8B-B14F-4D97-AF65-F5344CB8AC3E}">
        <p14:creationId xmlns:p14="http://schemas.microsoft.com/office/powerpoint/2010/main" val="5108913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B4D0F-3C3D-6B70-E846-DB3E9CE45062}"/>
              </a:ext>
            </a:extLst>
          </p:cNvPr>
          <p:cNvSpPr>
            <a:spLocks noGrp="1"/>
          </p:cNvSpPr>
          <p:nvPr>
            <p:ph type="title"/>
          </p:nvPr>
        </p:nvSpPr>
        <p:spPr/>
        <p:txBody>
          <a:bodyPr/>
          <a:lstStyle/>
          <a:p>
            <a:r>
              <a:rPr lang="en-US" dirty="0"/>
              <a:t>Spinal canal stenosis – Clinical features</a:t>
            </a:r>
          </a:p>
        </p:txBody>
      </p:sp>
      <p:sp>
        <p:nvSpPr>
          <p:cNvPr id="5" name="Content Placeholder 4">
            <a:extLst>
              <a:ext uri="{FF2B5EF4-FFF2-40B4-BE49-F238E27FC236}">
                <a16:creationId xmlns:a16="http://schemas.microsoft.com/office/drawing/2014/main" id="{268C7D0A-FDE7-DA60-7A13-66F9271CF25B}"/>
              </a:ext>
            </a:extLst>
          </p:cNvPr>
          <p:cNvSpPr>
            <a:spLocks noGrp="1"/>
          </p:cNvSpPr>
          <p:nvPr>
            <p:ph idx="1"/>
          </p:nvPr>
        </p:nvSpPr>
        <p:spPr/>
        <p:txBody>
          <a:bodyPr>
            <a:normAutofit lnSpcReduction="10000"/>
          </a:bodyPr>
          <a:lstStyle/>
          <a:p>
            <a:r>
              <a:rPr lang="en-US" b="1" dirty="0"/>
              <a:t>Cervical spinal stenosis</a:t>
            </a:r>
          </a:p>
          <a:p>
            <a:pPr lvl="1"/>
            <a:r>
              <a:rPr lang="en-US" dirty="0">
                <a:solidFill>
                  <a:srgbClr val="FF0000"/>
                </a:solidFill>
              </a:rPr>
              <a:t>Neck pain</a:t>
            </a:r>
          </a:p>
          <a:p>
            <a:pPr lvl="1"/>
            <a:r>
              <a:rPr lang="en-US" dirty="0"/>
              <a:t>Gait and balance disturbances</a:t>
            </a:r>
          </a:p>
          <a:p>
            <a:pPr lvl="1"/>
            <a:r>
              <a:rPr lang="en-US" dirty="0"/>
              <a:t>Increased urinary frequency or incontinence</a:t>
            </a:r>
          </a:p>
          <a:p>
            <a:pPr lvl="1"/>
            <a:r>
              <a:rPr lang="en-US" dirty="0"/>
              <a:t>Upper motor neuron signs below the level of stenosis</a:t>
            </a:r>
          </a:p>
          <a:p>
            <a:pPr lvl="1"/>
            <a:r>
              <a:rPr lang="en-US" dirty="0"/>
              <a:t>Lower motor neuron signs at the level of stenosis</a:t>
            </a:r>
          </a:p>
          <a:p>
            <a:pPr lvl="1"/>
            <a:r>
              <a:rPr lang="en-US" dirty="0">
                <a:solidFill>
                  <a:srgbClr val="FF0000"/>
                </a:solidFill>
              </a:rPr>
              <a:t>Sensory abnormalities</a:t>
            </a:r>
            <a:r>
              <a:rPr lang="en-US" dirty="0"/>
              <a:t>: pain, paresthesia, and/or anesthesia at or below the level of stenosis; </a:t>
            </a:r>
            <a:r>
              <a:rPr lang="en-US" dirty="0">
                <a:solidFill>
                  <a:srgbClr val="FF0000"/>
                </a:solidFill>
              </a:rPr>
              <a:t>Lhermitte sign</a:t>
            </a:r>
            <a:endParaRPr lang="en-US" dirty="0"/>
          </a:p>
          <a:p>
            <a:r>
              <a:rPr lang="en-US" b="1" dirty="0"/>
              <a:t>Thoracic spinal stenosis</a:t>
            </a:r>
          </a:p>
          <a:p>
            <a:pPr lvl="1"/>
            <a:r>
              <a:rPr lang="en-US" dirty="0"/>
              <a:t>Unilateral or bilateral lower limb paresthesia and pain</a:t>
            </a:r>
          </a:p>
          <a:p>
            <a:pPr lvl="1"/>
            <a:r>
              <a:rPr lang="en-US" dirty="0"/>
              <a:t>Bladder, bowel, and/or sexual dysfunction</a:t>
            </a:r>
          </a:p>
          <a:p>
            <a:pPr lvl="1"/>
            <a:r>
              <a:rPr lang="en-US" dirty="0"/>
              <a:t>Radicular pain around the chest or abdomen</a:t>
            </a:r>
          </a:p>
          <a:p>
            <a:pPr lvl="1"/>
            <a:r>
              <a:rPr lang="en-US" dirty="0"/>
              <a:t>Upper motor neuron signs in the lower limbs</a:t>
            </a:r>
          </a:p>
        </p:txBody>
      </p:sp>
    </p:spTree>
    <p:extLst>
      <p:ext uri="{BB962C8B-B14F-4D97-AF65-F5344CB8AC3E}">
        <p14:creationId xmlns:p14="http://schemas.microsoft.com/office/powerpoint/2010/main" val="25256334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5106C-124E-216A-1FFE-E59ABEE9DCED}"/>
              </a:ext>
            </a:extLst>
          </p:cNvPr>
          <p:cNvSpPr>
            <a:spLocks noGrp="1"/>
          </p:cNvSpPr>
          <p:nvPr>
            <p:ph type="title"/>
          </p:nvPr>
        </p:nvSpPr>
        <p:spPr/>
        <p:txBody>
          <a:bodyPr/>
          <a:lstStyle/>
          <a:p>
            <a:r>
              <a:rPr lang="en-US" dirty="0"/>
              <a:t>Spinal canal stenosis – Imaging</a:t>
            </a:r>
          </a:p>
        </p:txBody>
      </p:sp>
      <p:sp>
        <p:nvSpPr>
          <p:cNvPr id="3" name="Content Placeholder 2">
            <a:extLst>
              <a:ext uri="{FF2B5EF4-FFF2-40B4-BE49-F238E27FC236}">
                <a16:creationId xmlns:a16="http://schemas.microsoft.com/office/drawing/2014/main" id="{232C4804-7F66-4D51-20E4-2C7208762687}"/>
              </a:ext>
            </a:extLst>
          </p:cNvPr>
          <p:cNvSpPr>
            <a:spLocks noGrp="1"/>
          </p:cNvSpPr>
          <p:nvPr>
            <p:ph idx="1"/>
          </p:nvPr>
        </p:nvSpPr>
        <p:spPr>
          <a:xfrm>
            <a:off x="790770" y="1268082"/>
            <a:ext cx="10610461" cy="4871938"/>
          </a:xfrm>
        </p:spPr>
        <p:txBody>
          <a:bodyPr>
            <a:normAutofit/>
          </a:bodyPr>
          <a:lstStyle/>
          <a:p>
            <a:r>
              <a:rPr lang="en-US" b="1" dirty="0"/>
              <a:t>MRI spine without IV contrast</a:t>
            </a:r>
          </a:p>
          <a:p>
            <a:pPr lvl="1"/>
            <a:r>
              <a:rPr lang="en-US" dirty="0"/>
              <a:t>Preferred modality in symptomatic patients</a:t>
            </a:r>
          </a:p>
          <a:p>
            <a:pPr lvl="1"/>
            <a:r>
              <a:rPr lang="en-US" dirty="0"/>
              <a:t>Findings</a:t>
            </a:r>
          </a:p>
          <a:p>
            <a:pPr lvl="2"/>
            <a:r>
              <a:rPr lang="en-US" sz="2200" dirty="0"/>
              <a:t>Evidence of spinal stenosis: Narrowing of the spinal canal, compression of the spinal cord and/or nerve root impingement</a:t>
            </a:r>
          </a:p>
          <a:p>
            <a:pPr lvl="2"/>
            <a:r>
              <a:rPr lang="en-US" sz="2200" dirty="0"/>
              <a:t>Evidence of the underlying etiology (e.g., degenerative disk disease, facet joint hypertrophy, ligamentous hypertrophy)</a:t>
            </a:r>
          </a:p>
          <a:p>
            <a:r>
              <a:rPr lang="en-US" b="1" dirty="0"/>
              <a:t>X-ray spine</a:t>
            </a:r>
          </a:p>
          <a:p>
            <a:pPr lvl="1"/>
            <a:r>
              <a:rPr lang="en-US" b="1" dirty="0"/>
              <a:t>Indications</a:t>
            </a:r>
          </a:p>
          <a:p>
            <a:pPr lvl="2"/>
            <a:r>
              <a:rPr lang="en-US" dirty="0"/>
              <a:t>Routine first-line modality for acute back pain in individuals with no neurological abnormalities</a:t>
            </a:r>
          </a:p>
          <a:p>
            <a:pPr lvl="2"/>
            <a:r>
              <a:rPr lang="en-US" dirty="0"/>
              <a:t>Suspected vertebral fracture</a:t>
            </a:r>
          </a:p>
          <a:p>
            <a:pPr lvl="1"/>
            <a:r>
              <a:rPr lang="en-US" b="1" dirty="0"/>
              <a:t>Findings</a:t>
            </a:r>
            <a:r>
              <a:rPr lang="en-US" dirty="0"/>
              <a:t>: evidence of the underlying etiology (e.g., degenerative joint changes)</a:t>
            </a:r>
          </a:p>
        </p:txBody>
      </p:sp>
    </p:spTree>
    <p:extLst>
      <p:ext uri="{BB962C8B-B14F-4D97-AF65-F5344CB8AC3E}">
        <p14:creationId xmlns:p14="http://schemas.microsoft.com/office/powerpoint/2010/main" val="41707325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551BE-EDA9-FAEB-3C59-1A9A78E3B871}"/>
              </a:ext>
            </a:extLst>
          </p:cNvPr>
          <p:cNvSpPr>
            <a:spLocks noGrp="1"/>
          </p:cNvSpPr>
          <p:nvPr>
            <p:ph type="title"/>
          </p:nvPr>
        </p:nvSpPr>
        <p:spPr/>
        <p:txBody>
          <a:bodyPr/>
          <a:lstStyle/>
          <a:p>
            <a:r>
              <a:rPr lang="en-US" dirty="0"/>
              <a:t>Spinal canal stenosis – Treatment</a:t>
            </a:r>
          </a:p>
        </p:txBody>
      </p:sp>
      <p:sp>
        <p:nvSpPr>
          <p:cNvPr id="3" name="Content Placeholder 2">
            <a:extLst>
              <a:ext uri="{FF2B5EF4-FFF2-40B4-BE49-F238E27FC236}">
                <a16:creationId xmlns:a16="http://schemas.microsoft.com/office/drawing/2014/main" id="{FB8E7238-53C6-F1B5-7D9F-3DF4FF0F40F9}"/>
              </a:ext>
            </a:extLst>
          </p:cNvPr>
          <p:cNvSpPr>
            <a:spLocks noGrp="1"/>
          </p:cNvSpPr>
          <p:nvPr>
            <p:ph idx="1"/>
          </p:nvPr>
        </p:nvSpPr>
        <p:spPr>
          <a:xfrm>
            <a:off x="838200" y="1268082"/>
            <a:ext cx="10515600" cy="5212080"/>
          </a:xfrm>
        </p:spPr>
        <p:txBody>
          <a:bodyPr>
            <a:normAutofit lnSpcReduction="10000"/>
          </a:bodyPr>
          <a:lstStyle/>
          <a:p>
            <a:r>
              <a:rPr lang="en-US" b="1" dirty="0"/>
              <a:t>Lumbar spinal stenosis</a:t>
            </a:r>
          </a:p>
          <a:p>
            <a:pPr lvl="1"/>
            <a:r>
              <a:rPr lang="en-US" b="1" dirty="0"/>
              <a:t>Conservative management</a:t>
            </a:r>
          </a:p>
          <a:p>
            <a:pPr lvl="2"/>
            <a:r>
              <a:rPr lang="en-US" sz="2200" dirty="0"/>
              <a:t>Indication: Mild or moderate symptoms: conservative management with analgesia and physiotherapy</a:t>
            </a:r>
          </a:p>
          <a:p>
            <a:pPr lvl="2"/>
            <a:r>
              <a:rPr lang="en-US" sz="2200" dirty="0"/>
              <a:t>First-line: NSAIDS, Physiotherapy</a:t>
            </a:r>
          </a:p>
          <a:p>
            <a:pPr lvl="2"/>
            <a:r>
              <a:rPr lang="en-US" sz="2200" dirty="0"/>
              <a:t>Second-line: image-guided epidural steroid injection</a:t>
            </a:r>
          </a:p>
          <a:p>
            <a:pPr lvl="1"/>
            <a:r>
              <a:rPr lang="en-US" b="1" dirty="0"/>
              <a:t>Surgery</a:t>
            </a:r>
          </a:p>
          <a:p>
            <a:pPr lvl="2"/>
            <a:r>
              <a:rPr lang="en-US" sz="2200" dirty="0"/>
              <a:t>Indications: Severe lumbar stenosis, moderate lumbar stenosis with insufficient response to conservative therapy or patients who elect to undergo surgery</a:t>
            </a:r>
          </a:p>
          <a:p>
            <a:pPr lvl="2"/>
            <a:r>
              <a:rPr lang="en-US" sz="2200" dirty="0"/>
              <a:t>Surgical options: Laminectomy, Laminotomy</a:t>
            </a:r>
          </a:p>
          <a:p>
            <a:r>
              <a:rPr lang="en-US" b="1" dirty="0"/>
              <a:t>Cervical and thoracic spinal stenosis</a:t>
            </a:r>
          </a:p>
          <a:p>
            <a:pPr lvl="1"/>
            <a:r>
              <a:rPr lang="en-US" sz="2200" b="1" dirty="0"/>
              <a:t>Surgery</a:t>
            </a:r>
            <a:r>
              <a:rPr lang="en-US" sz="2200" dirty="0"/>
              <a:t> (decompression with or without vertebral fusion) is preferred in most cases because of the risk of severe neurological symptoms without surgical treatment</a:t>
            </a:r>
          </a:p>
          <a:p>
            <a:pPr lvl="1"/>
            <a:r>
              <a:rPr lang="en-US" sz="2200" b="1" dirty="0"/>
              <a:t>Conservative management </a:t>
            </a:r>
            <a:r>
              <a:rPr lang="en-US" sz="2200" dirty="0"/>
              <a:t>(NSAIDs and/or physiotherapy) may be considered in patients with mild stenosis</a:t>
            </a:r>
          </a:p>
        </p:txBody>
      </p:sp>
    </p:spTree>
    <p:extLst>
      <p:ext uri="{BB962C8B-B14F-4D97-AF65-F5344CB8AC3E}">
        <p14:creationId xmlns:p14="http://schemas.microsoft.com/office/powerpoint/2010/main" val="20571919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51994-E355-F193-713F-DC3516271CB2}"/>
              </a:ext>
            </a:extLst>
          </p:cNvPr>
          <p:cNvSpPr>
            <a:spLocks noGrp="1"/>
          </p:cNvSpPr>
          <p:nvPr>
            <p:ph type="title"/>
          </p:nvPr>
        </p:nvSpPr>
        <p:spPr/>
        <p:txBody>
          <a:bodyPr/>
          <a:lstStyle/>
          <a:p>
            <a:r>
              <a:rPr lang="en-US" sz="4400" dirty="0"/>
              <a:t>Lumbar</a:t>
            </a:r>
            <a:r>
              <a:rPr lang="en-US" sz="4400" spc="-50" dirty="0"/>
              <a:t> </a:t>
            </a:r>
            <a:r>
              <a:rPr lang="en-US" sz="4400" spc="-5" dirty="0"/>
              <a:t>canal</a:t>
            </a:r>
            <a:r>
              <a:rPr lang="en-US" sz="4400" spc="-40" dirty="0"/>
              <a:t> </a:t>
            </a:r>
            <a:r>
              <a:rPr lang="en-US" sz="4400" spc="-10" dirty="0"/>
              <a:t>stenosis</a:t>
            </a:r>
            <a:endParaRPr lang="en-US" dirty="0"/>
          </a:p>
        </p:txBody>
      </p:sp>
      <p:sp>
        <p:nvSpPr>
          <p:cNvPr id="3" name="Content Placeholder 2">
            <a:extLst>
              <a:ext uri="{FF2B5EF4-FFF2-40B4-BE49-F238E27FC236}">
                <a16:creationId xmlns:a16="http://schemas.microsoft.com/office/drawing/2014/main" id="{FB3571E5-4A34-772D-FB7C-9C7BB012D7B2}"/>
              </a:ext>
            </a:extLst>
          </p:cNvPr>
          <p:cNvSpPr>
            <a:spLocks noGrp="1"/>
          </p:cNvSpPr>
          <p:nvPr>
            <p:ph idx="1"/>
          </p:nvPr>
        </p:nvSpPr>
        <p:spPr/>
        <p:txBody>
          <a:bodyPr/>
          <a:lstStyle/>
          <a:p>
            <a:pPr marL="0" indent="0">
              <a:buNone/>
            </a:pPr>
            <a:r>
              <a:rPr lang="en-US" sz="2800" spc="5" dirty="0"/>
              <a:t>A</a:t>
            </a:r>
            <a:r>
              <a:rPr lang="en-US" sz="2800" spc="-65" dirty="0"/>
              <a:t> </a:t>
            </a:r>
            <a:r>
              <a:rPr lang="en-US" sz="2800" spc="-10" dirty="0"/>
              <a:t>case </a:t>
            </a:r>
            <a:r>
              <a:rPr lang="en-US" sz="2800" dirty="0"/>
              <a:t>of</a:t>
            </a:r>
            <a:r>
              <a:rPr lang="en-US" sz="2800" spc="-30" dirty="0"/>
              <a:t> </a:t>
            </a:r>
            <a:r>
              <a:rPr lang="en-US" sz="2800" spc="-5" dirty="0"/>
              <a:t>patient</a:t>
            </a:r>
            <a:r>
              <a:rPr lang="en-US" sz="2800" spc="-95" dirty="0"/>
              <a:t> </a:t>
            </a:r>
            <a:r>
              <a:rPr lang="en-US" sz="2800" dirty="0"/>
              <a:t>had</a:t>
            </a:r>
            <a:r>
              <a:rPr lang="en-US" sz="2800" spc="-50" dirty="0"/>
              <a:t> </a:t>
            </a:r>
            <a:r>
              <a:rPr lang="en-US" sz="2800" dirty="0"/>
              <a:t>lumbar</a:t>
            </a:r>
            <a:r>
              <a:rPr lang="en-US" sz="2800" spc="-50" dirty="0"/>
              <a:t> </a:t>
            </a:r>
            <a:r>
              <a:rPr lang="en-US" sz="2800" spc="-5" dirty="0"/>
              <a:t>canal</a:t>
            </a:r>
            <a:r>
              <a:rPr lang="en-US" sz="2800" spc="-40" dirty="0"/>
              <a:t> </a:t>
            </a:r>
            <a:r>
              <a:rPr lang="en-US" sz="2800" spc="-10" dirty="0"/>
              <a:t>stenosis</a:t>
            </a:r>
            <a:r>
              <a:rPr lang="en-US" sz="2800" spc="-145" dirty="0"/>
              <a:t> </a:t>
            </a:r>
            <a:r>
              <a:rPr lang="en-US" sz="2800" dirty="0"/>
              <a:t>(this</a:t>
            </a:r>
            <a:r>
              <a:rPr lang="en-US" sz="2800" spc="5" dirty="0"/>
              <a:t> </a:t>
            </a:r>
            <a:r>
              <a:rPr lang="en-US" sz="2800" spc="-15" dirty="0"/>
              <a:t>information</a:t>
            </a:r>
            <a:r>
              <a:rPr lang="en-US" sz="2800" spc="-155" dirty="0"/>
              <a:t> </a:t>
            </a:r>
            <a:r>
              <a:rPr lang="en-US" sz="2800" spc="-30" dirty="0"/>
              <a:t>was</a:t>
            </a:r>
            <a:r>
              <a:rPr lang="en-US" sz="2800" spc="5" dirty="0"/>
              <a:t> </a:t>
            </a:r>
            <a:r>
              <a:rPr lang="en-US" sz="2800" spc="-5" dirty="0"/>
              <a:t>not </a:t>
            </a:r>
            <a:r>
              <a:rPr lang="en-US" sz="2800" spc="-530" dirty="0"/>
              <a:t> </a:t>
            </a:r>
            <a:r>
              <a:rPr lang="en-US" sz="2800" spc="-10" dirty="0"/>
              <a:t>written </a:t>
            </a:r>
            <a:r>
              <a:rPr lang="en-US" sz="2800" dirty="0"/>
              <a:t>in the question), </a:t>
            </a:r>
            <a:r>
              <a:rPr lang="en-US" sz="2800" spc="-15" dirty="0"/>
              <a:t>according </a:t>
            </a:r>
            <a:r>
              <a:rPr lang="en-US" sz="2800" spc="-10" dirty="0"/>
              <a:t>to </a:t>
            </a:r>
            <a:r>
              <a:rPr lang="en-US" sz="2800" spc="-15" dirty="0"/>
              <a:t>difference </a:t>
            </a:r>
            <a:r>
              <a:rPr lang="en-US" sz="2800" spc="-10" dirty="0"/>
              <a:t>between </a:t>
            </a:r>
            <a:r>
              <a:rPr lang="en-US" sz="2800" spc="-5" dirty="0"/>
              <a:t>vascular </a:t>
            </a:r>
            <a:r>
              <a:rPr lang="en-US" sz="2800" dirty="0"/>
              <a:t>and </a:t>
            </a:r>
            <a:r>
              <a:rPr lang="en-US" sz="2800" spc="-530" dirty="0"/>
              <a:t> </a:t>
            </a:r>
            <a:r>
              <a:rPr lang="en-US" sz="2800" spc="-15" dirty="0"/>
              <a:t>neurological</a:t>
            </a:r>
            <a:r>
              <a:rPr lang="en-US" sz="2800" spc="-130" dirty="0"/>
              <a:t> </a:t>
            </a:r>
            <a:r>
              <a:rPr lang="en-US" sz="2800" spc="-5" dirty="0"/>
              <a:t>claudication</a:t>
            </a:r>
            <a:r>
              <a:rPr lang="en-US" sz="2800" spc="-125" dirty="0"/>
              <a:t> </a:t>
            </a:r>
            <a:r>
              <a:rPr lang="en-US" sz="2800" spc="-5" dirty="0"/>
              <a:t>choose</a:t>
            </a:r>
            <a:r>
              <a:rPr lang="en-US" sz="2800" spc="-55" dirty="0"/>
              <a:t> </a:t>
            </a:r>
            <a:r>
              <a:rPr lang="en-US" sz="2800" spc="5" dirty="0"/>
              <a:t>the</a:t>
            </a:r>
            <a:r>
              <a:rPr lang="en-US" sz="2800" spc="-60" dirty="0"/>
              <a:t> </a:t>
            </a:r>
            <a:r>
              <a:rPr lang="en-US" sz="2800" dirty="0"/>
              <a:t>true</a:t>
            </a:r>
            <a:r>
              <a:rPr lang="en-US" sz="2800" spc="-60" dirty="0"/>
              <a:t> </a:t>
            </a:r>
            <a:r>
              <a:rPr lang="en-US" sz="2800" spc="-10" dirty="0"/>
              <a:t>answer</a:t>
            </a:r>
            <a:endParaRPr lang="en-US" dirty="0"/>
          </a:p>
          <a:p>
            <a:r>
              <a:rPr lang="en-US" dirty="0"/>
              <a:t>Downhill more painful</a:t>
            </a:r>
          </a:p>
          <a:p>
            <a:pPr marL="0" indent="0" algn="ctr">
              <a:buNone/>
            </a:pPr>
            <a:r>
              <a:rPr lang="en-US" dirty="0"/>
              <a:t>(the other choices were the features of vascular claudication)</a:t>
            </a:r>
          </a:p>
          <a:p>
            <a:pPr marL="0" indent="0">
              <a:buNone/>
            </a:pPr>
            <a:endParaRPr lang="en-US" dirty="0"/>
          </a:p>
          <a:p>
            <a:endParaRPr lang="en-US" dirty="0"/>
          </a:p>
        </p:txBody>
      </p:sp>
      <p:pic>
        <p:nvPicPr>
          <p:cNvPr id="5" name="object 5">
            <a:extLst>
              <a:ext uri="{FF2B5EF4-FFF2-40B4-BE49-F238E27FC236}">
                <a16:creationId xmlns:a16="http://schemas.microsoft.com/office/drawing/2014/main" id="{834C45FF-464E-5D1A-5037-C9BA0898F0CC}"/>
              </a:ext>
            </a:extLst>
          </p:cNvPr>
          <p:cNvPicPr>
            <a:picLocks noGrp="1"/>
          </p:cNvPicPr>
          <p:nvPr>
            <p:ph sz="half" idx="2"/>
          </p:nvPr>
        </p:nvPicPr>
        <p:blipFill>
          <a:blip r:embed="rId2" cstate="print"/>
          <a:stretch>
            <a:fillRect/>
          </a:stretch>
        </p:blipFill>
        <p:spPr>
          <a:xfrm>
            <a:off x="7764530" y="1305026"/>
            <a:ext cx="3589270" cy="337735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2680C51-30A5-D6F7-4383-27E7E8A78217}"/>
              </a:ext>
            </a:extLst>
          </p:cNvPr>
          <p:cNvSpPr txBox="1"/>
          <p:nvPr/>
        </p:nvSpPr>
        <p:spPr>
          <a:xfrm>
            <a:off x="11037804" y="2897"/>
            <a:ext cx="114486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10</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7368643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5565E1-23BA-3898-DEE6-F97D753310BB}"/>
              </a:ext>
            </a:extLst>
          </p:cNvPr>
          <p:cNvSpPr>
            <a:spLocks noGrp="1"/>
          </p:cNvSpPr>
          <p:nvPr>
            <p:ph type="title"/>
          </p:nvPr>
        </p:nvSpPr>
        <p:spPr/>
        <p:txBody>
          <a:bodyPr/>
          <a:lstStyle/>
          <a:p>
            <a:r>
              <a:rPr lang="en-US" dirty="0"/>
              <a:t>Neurogenic Vs Vascular claudication</a:t>
            </a:r>
          </a:p>
        </p:txBody>
      </p:sp>
      <p:pic>
        <p:nvPicPr>
          <p:cNvPr id="7" name="Picture 2" descr="نتيجة بحث الصور عن ‪spinal claudication vs vascular claudication‬‏">
            <a:extLst>
              <a:ext uri="{FF2B5EF4-FFF2-40B4-BE49-F238E27FC236}">
                <a16:creationId xmlns:a16="http://schemas.microsoft.com/office/drawing/2014/main" id="{1FF62832-1B33-CB0E-E4BA-4DC3030BFB08}"/>
              </a:ext>
            </a:extLst>
          </p:cNvPr>
          <p:cNvPicPr>
            <a:picLocks noChangeAspect="1" noChangeArrowheads="1"/>
          </p:cNvPicPr>
          <p:nvPr/>
        </p:nvPicPr>
        <p:blipFill rotWithShape="1">
          <a:blip r:embed="rId2" cstate="print"/>
          <a:srcRect l="4625" t="23167" r="4875" b="8419"/>
          <a:stretch/>
        </p:blipFill>
        <p:spPr bwMode="auto">
          <a:xfrm>
            <a:off x="1799540" y="1268082"/>
            <a:ext cx="8592920" cy="4871938"/>
          </a:xfrm>
          <a:prstGeom prst="rect">
            <a:avLst/>
          </a:prstGeom>
          <a:noFill/>
        </p:spPr>
      </p:pic>
    </p:spTree>
    <p:extLst>
      <p:ext uri="{BB962C8B-B14F-4D97-AF65-F5344CB8AC3E}">
        <p14:creationId xmlns:p14="http://schemas.microsoft.com/office/powerpoint/2010/main" val="7754012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963FB-E0CA-75DC-20FF-96A351F78C26}"/>
              </a:ext>
            </a:extLst>
          </p:cNvPr>
          <p:cNvSpPr>
            <a:spLocks noGrp="1"/>
          </p:cNvSpPr>
          <p:nvPr>
            <p:ph type="title"/>
          </p:nvPr>
        </p:nvSpPr>
        <p:spPr/>
        <p:txBody>
          <a:bodyPr/>
          <a:lstStyle/>
          <a:p>
            <a:r>
              <a:rPr lang="en-US" dirty="0"/>
              <a:t>What is your diagnosis ?</a:t>
            </a:r>
          </a:p>
        </p:txBody>
      </p:sp>
      <p:sp>
        <p:nvSpPr>
          <p:cNvPr id="3" name="Content Placeholder 2">
            <a:extLst>
              <a:ext uri="{FF2B5EF4-FFF2-40B4-BE49-F238E27FC236}">
                <a16:creationId xmlns:a16="http://schemas.microsoft.com/office/drawing/2014/main" id="{BCDDE0A6-7031-4C07-D773-3C6B8221A3F8}"/>
              </a:ext>
            </a:extLst>
          </p:cNvPr>
          <p:cNvSpPr>
            <a:spLocks noGrp="1"/>
          </p:cNvSpPr>
          <p:nvPr>
            <p:ph idx="1"/>
          </p:nvPr>
        </p:nvSpPr>
        <p:spPr/>
        <p:txBody>
          <a:bodyPr/>
          <a:lstStyle/>
          <a:p>
            <a:pPr marL="514350" indent="-514350">
              <a:buFont typeface="+mj-lt"/>
              <a:buAutoNum type="alphaLcPeriod"/>
            </a:pPr>
            <a:r>
              <a:rPr lang="en-US" dirty="0"/>
              <a:t>Lumbar canal stenosis</a:t>
            </a:r>
          </a:p>
        </p:txBody>
      </p:sp>
      <p:sp>
        <p:nvSpPr>
          <p:cNvPr id="6" name="TextBox 5">
            <a:extLst>
              <a:ext uri="{FF2B5EF4-FFF2-40B4-BE49-F238E27FC236}">
                <a16:creationId xmlns:a16="http://schemas.microsoft.com/office/drawing/2014/main" id="{F7A3FE0D-C9DD-92B5-927D-384E4581823E}"/>
              </a:ext>
            </a:extLst>
          </p:cNvPr>
          <p:cNvSpPr txBox="1"/>
          <p:nvPr/>
        </p:nvSpPr>
        <p:spPr>
          <a:xfrm>
            <a:off x="11154823" y="2897"/>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grpSp>
        <p:nvGrpSpPr>
          <p:cNvPr id="12" name="Group 11">
            <a:extLst>
              <a:ext uri="{FF2B5EF4-FFF2-40B4-BE49-F238E27FC236}">
                <a16:creationId xmlns:a16="http://schemas.microsoft.com/office/drawing/2014/main" id="{8917DDEE-6A37-DC36-C18F-BD333446DE1D}"/>
              </a:ext>
            </a:extLst>
          </p:cNvPr>
          <p:cNvGrpSpPr/>
          <p:nvPr/>
        </p:nvGrpSpPr>
        <p:grpSpPr>
          <a:xfrm>
            <a:off x="2373725" y="3090124"/>
            <a:ext cx="7444550" cy="3622474"/>
            <a:chOff x="595479" y="2699831"/>
            <a:chExt cx="7444550" cy="3622474"/>
          </a:xfrm>
        </p:grpSpPr>
        <p:pic>
          <p:nvPicPr>
            <p:cNvPr id="10" name="object 3">
              <a:extLst>
                <a:ext uri="{FF2B5EF4-FFF2-40B4-BE49-F238E27FC236}">
                  <a16:creationId xmlns:a16="http://schemas.microsoft.com/office/drawing/2014/main" id="{D8FF67B9-4777-97F0-6721-F365C16CFBE1}"/>
                </a:ext>
              </a:extLst>
            </p:cNvPr>
            <p:cNvPicPr>
              <a:picLocks/>
            </p:cNvPicPr>
            <p:nvPr/>
          </p:nvPicPr>
          <p:blipFill>
            <a:blip r:embed="rId2" cstate="print"/>
            <a:stretch>
              <a:fillRect/>
            </a:stretch>
          </p:blipFill>
          <p:spPr>
            <a:xfrm>
              <a:off x="595479" y="2699831"/>
              <a:ext cx="2733812" cy="3622474"/>
            </a:xfrm>
            <a:prstGeom prst="rect">
              <a:avLst/>
            </a:prstGeom>
            <a:ln>
              <a:noFill/>
            </a:ln>
            <a:effectLst>
              <a:outerShdw blurRad="292100" dist="139700" dir="2700000" algn="tl" rotWithShape="0">
                <a:srgbClr val="333333">
                  <a:alpha val="65000"/>
                </a:srgbClr>
              </a:outerShdw>
            </a:effectLst>
          </p:spPr>
        </p:pic>
        <p:pic>
          <p:nvPicPr>
            <p:cNvPr id="11" name="object 9">
              <a:extLst>
                <a:ext uri="{FF2B5EF4-FFF2-40B4-BE49-F238E27FC236}">
                  <a16:creationId xmlns:a16="http://schemas.microsoft.com/office/drawing/2014/main" id="{DD66404A-A826-E456-42BE-7E4B2B03EA37}"/>
                </a:ext>
              </a:extLst>
            </p:cNvPr>
            <p:cNvPicPr>
              <a:picLocks/>
            </p:cNvPicPr>
            <p:nvPr/>
          </p:nvPicPr>
          <p:blipFill>
            <a:blip r:embed="rId3" cstate="print"/>
            <a:stretch>
              <a:fillRect/>
            </a:stretch>
          </p:blipFill>
          <p:spPr>
            <a:xfrm>
              <a:off x="3543903" y="2699831"/>
              <a:ext cx="4496126" cy="3622474"/>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495719229"/>
      </p:ext>
    </p:extLst>
  </p:cSld>
  <p:clrMapOvr>
    <a:masterClrMapping/>
  </p:clrMapOvr>
</p:sld>
</file>

<file path=ppt/theme/theme1.xml><?xml version="1.0" encoding="utf-8"?>
<a:theme xmlns:a="http://schemas.openxmlformats.org/drawingml/2006/main" name="Lagneh">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gneh" id="{D93831D6-98A3-4516-BE39-66A7AFCD5203}" vid="{0EAC9C98-51A9-4C46-A3C7-4C514EC180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Lagneh</Template>
  <TotalTime>4532</TotalTime>
  <Words>34613</Words>
  <Application>Microsoft Office PowerPoint</Application>
  <PresentationFormat>Widescreen</PresentationFormat>
  <Paragraphs>5164</Paragraphs>
  <Slides>629</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629</vt:i4>
      </vt:variant>
    </vt:vector>
  </HeadingPairs>
  <TitlesOfParts>
    <vt:vector size="641" baseType="lpstr">
      <vt:lpstr>Arial</vt:lpstr>
      <vt:lpstr>Arial Black</vt:lpstr>
      <vt:lpstr>Arial Nova</vt:lpstr>
      <vt:lpstr>Calibri</vt:lpstr>
      <vt:lpstr>Calibri Light</vt:lpstr>
      <vt:lpstr>Cambria</vt:lpstr>
      <vt:lpstr>Candara</vt:lpstr>
      <vt:lpstr>Courier New</vt:lpstr>
      <vt:lpstr>Lato</vt:lpstr>
      <vt:lpstr>Times New Roman</vt:lpstr>
      <vt:lpstr>Wingdings</vt:lpstr>
      <vt:lpstr>Lagneh</vt:lpstr>
      <vt:lpstr>Orthopedics Detailed Dossier</vt:lpstr>
      <vt:lpstr>ملاحظات</vt:lpstr>
      <vt:lpstr>Introduction to orthopedics</vt:lpstr>
      <vt:lpstr>General principles of fractures</vt:lpstr>
      <vt:lpstr>General principles of fractures</vt:lpstr>
      <vt:lpstr>Mechanism of injury in trauma</vt:lpstr>
      <vt:lpstr>Fracture classification</vt:lpstr>
      <vt:lpstr>Fracture classification – 1.Anatomy</vt:lpstr>
      <vt:lpstr>Fracture classification – 1.Anatomy</vt:lpstr>
      <vt:lpstr>Salter-Harris fracture classification</vt:lpstr>
      <vt:lpstr>Salter-Harris fracture classification</vt:lpstr>
      <vt:lpstr>Salter-Harris fracture classification</vt:lpstr>
      <vt:lpstr>According to Salter-Harris classification</vt:lpstr>
      <vt:lpstr>According to Salter-Harris classification</vt:lpstr>
      <vt:lpstr>According to Salter-Harris classification</vt:lpstr>
      <vt:lpstr>According to Salter-Harris classification</vt:lpstr>
      <vt:lpstr>Fracture classification – 2.Extent</vt:lpstr>
      <vt:lpstr>Fracture classification – 2.Extent</vt:lpstr>
      <vt:lpstr>Fracture classification – 3. Fragmentation</vt:lpstr>
      <vt:lpstr>Fracture classification – 4.Orientation</vt:lpstr>
      <vt:lpstr>Fracture patterns</vt:lpstr>
      <vt:lpstr>What is the pattern of these fractures ?</vt:lpstr>
      <vt:lpstr>What is the mechanism of these fractures ?</vt:lpstr>
      <vt:lpstr>Fracture classification – 5.Displacement</vt:lpstr>
      <vt:lpstr>Fracture classification – 5.Displacement</vt:lpstr>
      <vt:lpstr>What is the most obvious deformity ?</vt:lpstr>
      <vt:lpstr>Fracture classification – 6.Soft tissue involvement</vt:lpstr>
      <vt:lpstr>Open wound</vt:lpstr>
      <vt:lpstr>Case of RTA </vt:lpstr>
      <vt:lpstr>Gustilo and Anderson classification</vt:lpstr>
      <vt:lpstr>Gustilo and Anderson classification</vt:lpstr>
      <vt:lpstr>Clinical features</vt:lpstr>
      <vt:lpstr>Approach to fracture (Stable patient (2ry survey))</vt:lpstr>
      <vt:lpstr>Notes</vt:lpstr>
      <vt:lpstr>Imaging</vt:lpstr>
      <vt:lpstr>Management</vt:lpstr>
      <vt:lpstr>Terminology</vt:lpstr>
      <vt:lpstr>Healing calendar</vt:lpstr>
      <vt:lpstr>Complications</vt:lpstr>
      <vt:lpstr>Special demographic fractures</vt:lpstr>
      <vt:lpstr>Complication of physis fracture</vt:lpstr>
      <vt:lpstr>Pediatric fractures</vt:lpstr>
      <vt:lpstr>Pediatric fractures</vt:lpstr>
      <vt:lpstr>What is the first step in management ?</vt:lpstr>
      <vt:lpstr>Nerve injuries principles</vt:lpstr>
      <vt:lpstr>Nerve injuries principles</vt:lpstr>
      <vt:lpstr>Nerve injuries principles</vt:lpstr>
      <vt:lpstr>Principles of treatment</vt:lpstr>
      <vt:lpstr>The Spine</vt:lpstr>
      <vt:lpstr>Vertebral fractures</vt:lpstr>
      <vt:lpstr>Vertebral fractures</vt:lpstr>
      <vt:lpstr>Stability of vertebral fractures</vt:lpstr>
      <vt:lpstr>Identify these tendons</vt:lpstr>
      <vt:lpstr>Vertebral Ligaments: Lumbar Region</vt:lpstr>
      <vt:lpstr>Types of vertebral fractures</vt:lpstr>
      <vt:lpstr>Compression fracture subtypes</vt:lpstr>
      <vt:lpstr>Diagnostics</vt:lpstr>
      <vt:lpstr>Treatment</vt:lpstr>
      <vt:lpstr>Patient presented with low back pain</vt:lpstr>
      <vt:lpstr>What does the pointer resemble</vt:lpstr>
      <vt:lpstr>Patient presented with bradycardia and  hypotension</vt:lpstr>
      <vt:lpstr>Vertebral fractures variants – Atlas fracture</vt:lpstr>
      <vt:lpstr>Jefferson fracture</vt:lpstr>
      <vt:lpstr>Vertebral fractures variants – Dens fracture</vt:lpstr>
      <vt:lpstr>Anderson's dens fracture classification</vt:lpstr>
      <vt:lpstr>Which type is more associated with non-union ?</vt:lpstr>
      <vt:lpstr>Which type is more associated with AVN ? </vt:lpstr>
      <vt:lpstr>Spondylolisthesis and Spondylolysis</vt:lpstr>
      <vt:lpstr>Definitions</vt:lpstr>
      <vt:lpstr>Spondylolisthesis</vt:lpstr>
      <vt:lpstr>Spondylolisthesis – Clinical features</vt:lpstr>
      <vt:lpstr>Spondylolisthesis – X-ray lumbosacral spine</vt:lpstr>
      <vt:lpstr>Spondylolisthesis – Additional imaging studies</vt:lpstr>
      <vt:lpstr>Spondylolisthesis – Treatment</vt:lpstr>
      <vt:lpstr>Spondylolysis</vt:lpstr>
      <vt:lpstr>Female has lower back pain 1 month duration</vt:lpstr>
      <vt:lpstr>Spondylolisthesis</vt:lpstr>
      <vt:lpstr>Female has history of Spondylolysis</vt:lpstr>
      <vt:lpstr>What is your diagnosis</vt:lpstr>
      <vt:lpstr>What is your diagnosis</vt:lpstr>
      <vt:lpstr>Degenerative disk disease</vt:lpstr>
      <vt:lpstr>Degenerative disk disease</vt:lpstr>
      <vt:lpstr>Degenerative disk disease</vt:lpstr>
      <vt:lpstr>Degenerative disk disease – Clinical features</vt:lpstr>
      <vt:lpstr>Overview of cervical radiculopathies</vt:lpstr>
      <vt:lpstr>Overview of lumbosacral radiculopathies</vt:lpstr>
      <vt:lpstr>Diagnostics</vt:lpstr>
      <vt:lpstr>MRI spine without IV contrast</vt:lpstr>
      <vt:lpstr>MRI spine without IV contrast</vt:lpstr>
      <vt:lpstr>Treatment</vt:lpstr>
      <vt:lpstr>Spinal canal stenosis</vt:lpstr>
      <vt:lpstr>Spinal canal stenosis</vt:lpstr>
      <vt:lpstr>Spinal canal stenosis – Clinical features</vt:lpstr>
      <vt:lpstr>Spinal canal stenosis – Clinical features</vt:lpstr>
      <vt:lpstr>Spinal canal stenosis – Imaging</vt:lpstr>
      <vt:lpstr>Spinal canal stenosis – Treatment</vt:lpstr>
      <vt:lpstr>Lumbar canal stenosis</vt:lpstr>
      <vt:lpstr>Neurogenic Vs Vascular claudication</vt:lpstr>
      <vt:lpstr>What is your diagnosis ?</vt:lpstr>
      <vt:lpstr>Disk herniation Vs Canal stenosis</vt:lpstr>
      <vt:lpstr>Scoliosis</vt:lpstr>
      <vt:lpstr>Scoliosis</vt:lpstr>
      <vt:lpstr>Scoliosis types</vt:lpstr>
      <vt:lpstr>Types of structural scoliosis</vt:lpstr>
      <vt:lpstr>Types of structural scoliosis – Idiopathic scoliosis</vt:lpstr>
      <vt:lpstr>Types of structural scoliosis cont.</vt:lpstr>
      <vt:lpstr>In a 23 years old this was an incidental finding</vt:lpstr>
      <vt:lpstr>Diagnostics</vt:lpstr>
      <vt:lpstr>Scoliosis Screening</vt:lpstr>
      <vt:lpstr>Cobb angle</vt:lpstr>
      <vt:lpstr>Cobb angle</vt:lpstr>
      <vt:lpstr>Risser’s sign</vt:lpstr>
      <vt:lpstr>Prognostic factors</vt:lpstr>
      <vt:lpstr>Treatment</vt:lpstr>
      <vt:lpstr>Scoliosis MCQ</vt:lpstr>
      <vt:lpstr>The Upper Limb</vt:lpstr>
      <vt:lpstr>Brachial plexus</vt:lpstr>
      <vt:lpstr>Brachial plexus</vt:lpstr>
      <vt:lpstr>Brachial Plexus Lesion</vt:lpstr>
      <vt:lpstr>Obstetric brachial plexus injuries</vt:lpstr>
      <vt:lpstr>Obstetric brachial plexus injuries</vt:lpstr>
      <vt:lpstr>Upper extremity nerves</vt:lpstr>
      <vt:lpstr>Upper extremity nerves</vt:lpstr>
      <vt:lpstr>Upper extremity nerves</vt:lpstr>
      <vt:lpstr>Musculocutaneous (C5-C7) nerve</vt:lpstr>
      <vt:lpstr>Radial (C5-T1) nerve</vt:lpstr>
      <vt:lpstr>Radial (C5-T1) nerve</vt:lpstr>
      <vt:lpstr>Radial (C5-T1) nerve</vt:lpstr>
      <vt:lpstr>Radial (C5-T1) nerve</vt:lpstr>
      <vt:lpstr>PowerPoint Presentation</vt:lpstr>
      <vt:lpstr>Median (C5-T1) nerve</vt:lpstr>
      <vt:lpstr>Median (C5-T1) nerve</vt:lpstr>
      <vt:lpstr>Ulnar (C8-T1) nerve</vt:lpstr>
      <vt:lpstr>Ulnar (C8-T1) nerve</vt:lpstr>
      <vt:lpstr>Claw hand</vt:lpstr>
      <vt:lpstr>Clavicle &amp; Scapula</vt:lpstr>
      <vt:lpstr>Clavicle fracture</vt:lpstr>
      <vt:lpstr>Allman classification system</vt:lpstr>
      <vt:lpstr>Diagnostics</vt:lpstr>
      <vt:lpstr>Physical examination</vt:lpstr>
      <vt:lpstr>Management</vt:lpstr>
      <vt:lpstr>Hx: Falling on outstretched  hand (FOOSH)</vt:lpstr>
      <vt:lpstr>What is your diagnosis ?</vt:lpstr>
      <vt:lpstr>Scapula pathologies</vt:lpstr>
      <vt:lpstr>Winged Scapula</vt:lpstr>
      <vt:lpstr>Winged Scapula</vt:lpstr>
      <vt:lpstr>Shoulder</vt:lpstr>
      <vt:lpstr>Shoulder motion</vt:lpstr>
      <vt:lpstr>Shoulder’s x-ray of a rheumatoid arthritis patient</vt:lpstr>
      <vt:lpstr>Shoulder stability</vt:lpstr>
      <vt:lpstr>Supraspinatus</vt:lpstr>
      <vt:lpstr>Supraspinatus</vt:lpstr>
      <vt:lpstr>Special Test used for this muscle</vt:lpstr>
      <vt:lpstr>The main function of this muscle</vt:lpstr>
      <vt:lpstr>Infraspinatus</vt:lpstr>
      <vt:lpstr>Teres Minor</vt:lpstr>
      <vt:lpstr>Subscapularis</vt:lpstr>
      <vt:lpstr>Subscapularis</vt:lpstr>
      <vt:lpstr>The examined muscle</vt:lpstr>
      <vt:lpstr>Function of the muscle which is examined by this test </vt:lpstr>
      <vt:lpstr>Superficial Muscles</vt:lpstr>
      <vt:lpstr>Superficial Muscles</vt:lpstr>
      <vt:lpstr>Biceps brachii</vt:lpstr>
      <vt:lpstr>These 2 tests are used to examine</vt:lpstr>
      <vt:lpstr>Nerve supply to the muscle which examined by these test </vt:lpstr>
      <vt:lpstr>This test is done for</vt:lpstr>
      <vt:lpstr>Biceps brachii examination</vt:lpstr>
      <vt:lpstr>Biceps tendon Rupture</vt:lpstr>
      <vt:lpstr>Function and nerve supply of this injured muscle </vt:lpstr>
      <vt:lpstr>Biceps reflex</vt:lpstr>
      <vt:lpstr>Superficial Muscles</vt:lpstr>
      <vt:lpstr>Scapula winging</vt:lpstr>
      <vt:lpstr>Identify the marked muscles</vt:lpstr>
      <vt:lpstr>Which nerve supplies the blue muscle ?</vt:lpstr>
      <vt:lpstr>Calcific tendinitis</vt:lpstr>
      <vt:lpstr>Rotator Cuff Impingement</vt:lpstr>
      <vt:lpstr>Rotator cuff tendinitis</vt:lpstr>
      <vt:lpstr>Rotator cuff tear</vt:lpstr>
      <vt:lpstr>Rotator cuff tear</vt:lpstr>
      <vt:lpstr>Rotator cuffs tear</vt:lpstr>
      <vt:lpstr>Frozen shoulder</vt:lpstr>
      <vt:lpstr>Frozen shoulder – Course</vt:lpstr>
      <vt:lpstr>Frozen shoulder – Management</vt:lpstr>
      <vt:lpstr>Shoulder dislocation</vt:lpstr>
      <vt:lpstr>Clinical features</vt:lpstr>
      <vt:lpstr>Clinical features</vt:lpstr>
      <vt:lpstr>Physical exam</vt:lpstr>
      <vt:lpstr>Imaging</vt:lpstr>
      <vt:lpstr>Shoulder X‑ray</vt:lpstr>
      <vt:lpstr>Hill-Sachs and Bankart lesion</vt:lpstr>
      <vt:lpstr>Management</vt:lpstr>
      <vt:lpstr>Complications</vt:lpstr>
      <vt:lpstr>Which of the follow is wrong about this case ?</vt:lpstr>
      <vt:lpstr>Shoulder dislocation</vt:lpstr>
      <vt:lpstr>Shoulder dislocation</vt:lpstr>
      <vt:lpstr>What is your diagnosis ?</vt:lpstr>
      <vt:lpstr>Arm</vt:lpstr>
      <vt:lpstr>Identify these muscles :</vt:lpstr>
      <vt:lpstr>Humerus fracture</vt:lpstr>
      <vt:lpstr>Classification</vt:lpstr>
      <vt:lpstr>Classification cont.</vt:lpstr>
      <vt:lpstr>Diagnostics</vt:lpstr>
      <vt:lpstr>Anterior and posterior fat pad signs in supracondylar humerus fracture</vt:lpstr>
      <vt:lpstr>Management</vt:lpstr>
      <vt:lpstr>Complications</vt:lpstr>
      <vt:lpstr>Humerus fracture nerve palsies</vt:lpstr>
      <vt:lpstr>Proximal humerus fractures</vt:lpstr>
      <vt:lpstr>Hx: 7 years old patient</vt:lpstr>
      <vt:lpstr>Hx: 7 years old patient</vt:lpstr>
      <vt:lpstr>Humeral midshaft fracture</vt:lpstr>
      <vt:lpstr>Supracondylar fracture</vt:lpstr>
      <vt:lpstr>Gartland classification</vt:lpstr>
      <vt:lpstr>Gartland classification</vt:lpstr>
      <vt:lpstr>Supracondylar fracture</vt:lpstr>
      <vt:lpstr>Supracondylar fracture</vt:lpstr>
      <vt:lpstr>Anterior humeral line</vt:lpstr>
      <vt:lpstr>Supracondylar fracture</vt:lpstr>
      <vt:lpstr>Complications and deformities of supracondylar fracture</vt:lpstr>
      <vt:lpstr>Lateral condyle Fracture</vt:lpstr>
      <vt:lpstr>Medial condyle fracture</vt:lpstr>
      <vt:lpstr>Elbow</vt:lpstr>
      <vt:lpstr>Elbow joint</vt:lpstr>
      <vt:lpstr>Anatomy question</vt:lpstr>
      <vt:lpstr>Pathology of muscles</vt:lpstr>
      <vt:lpstr>Pathology of muscles</vt:lpstr>
      <vt:lpstr>Olecranon bursitis (Student’s elbow)</vt:lpstr>
      <vt:lpstr>Pulled elbow (Nursemaid elbow)</vt:lpstr>
      <vt:lpstr>Pulled elbow (Nursemaid elbow)</vt:lpstr>
      <vt:lpstr>Elbow dislocation</vt:lpstr>
      <vt:lpstr>Imaging</vt:lpstr>
      <vt:lpstr>Management</vt:lpstr>
      <vt:lpstr>Management</vt:lpstr>
      <vt:lpstr>Elbow dislocation</vt:lpstr>
      <vt:lpstr>Olecranon fracture</vt:lpstr>
      <vt:lpstr>Olecranon fracture</vt:lpstr>
      <vt:lpstr>Elbow distortions</vt:lpstr>
      <vt:lpstr>Forearm</vt:lpstr>
      <vt:lpstr>Which nerve supply this muscle ?</vt:lpstr>
      <vt:lpstr>Forearm fractures</vt:lpstr>
      <vt:lpstr>Radial neck fracture</vt:lpstr>
      <vt:lpstr>Radial neck fracture</vt:lpstr>
      <vt:lpstr>Monteggia fracture</vt:lpstr>
      <vt:lpstr>Monteggia fracture</vt:lpstr>
      <vt:lpstr>VERY IMPORTANT NOTE</vt:lpstr>
      <vt:lpstr>Galeazzi fracture</vt:lpstr>
      <vt:lpstr>Galeazzi fracture</vt:lpstr>
      <vt:lpstr>In ER do AP x-ray with the next step?</vt:lpstr>
      <vt:lpstr>Distal radius fractures</vt:lpstr>
      <vt:lpstr>Classification</vt:lpstr>
      <vt:lpstr>Classification</vt:lpstr>
      <vt:lpstr>Classification</vt:lpstr>
      <vt:lpstr>Clinical features</vt:lpstr>
      <vt:lpstr>Diagnostics</vt:lpstr>
      <vt:lpstr>Diagnostics</vt:lpstr>
      <vt:lpstr>Management</vt:lpstr>
      <vt:lpstr>The treatment of this fracture is</vt:lpstr>
      <vt:lpstr>This pt. is presented to ER </vt:lpstr>
      <vt:lpstr>Za Hando</vt:lpstr>
      <vt:lpstr>Bones of Wrist and Hand</vt:lpstr>
      <vt:lpstr>The name of the bone in green marked with letter G is</vt:lpstr>
      <vt:lpstr>Anatomy question</vt:lpstr>
      <vt:lpstr>Scaphoid fracture</vt:lpstr>
      <vt:lpstr>Diagnostics</vt:lpstr>
      <vt:lpstr>Management</vt:lpstr>
      <vt:lpstr>Complications</vt:lpstr>
      <vt:lpstr>Scaphoid fracture</vt:lpstr>
      <vt:lpstr>Metacarpal fractures</vt:lpstr>
      <vt:lpstr>Phalanges fractures</vt:lpstr>
      <vt:lpstr>Hand Muscles</vt:lpstr>
      <vt:lpstr>Hand infections &amp; Common Hand Disorders</vt:lpstr>
      <vt:lpstr>Hand infection – Principles of treatment</vt:lpstr>
      <vt:lpstr>Cellulitis</vt:lpstr>
      <vt:lpstr>Paronychia</vt:lpstr>
      <vt:lpstr>Pulp space infection</vt:lpstr>
      <vt:lpstr>Pulp space infection</vt:lpstr>
      <vt:lpstr>Herpetic whitlow</vt:lpstr>
      <vt:lpstr>Deep fascial space infection</vt:lpstr>
      <vt:lpstr>Bites</vt:lpstr>
      <vt:lpstr>Human bites</vt:lpstr>
      <vt:lpstr>Tendon sheath</vt:lpstr>
      <vt:lpstr>Tenosynovitis</vt:lpstr>
      <vt:lpstr>Tenosynovitis – Clinical features</vt:lpstr>
      <vt:lpstr>Tenosynovitis – Subtypes and variants</vt:lpstr>
      <vt:lpstr>The main &amp; first step in management is</vt:lpstr>
      <vt:lpstr>Tenosynovitis – Subtypes and variants</vt:lpstr>
      <vt:lpstr>Stenosing tenosynovitis (trigger finger)</vt:lpstr>
      <vt:lpstr>Tenosynovitis – Subtypes and variants</vt:lpstr>
      <vt:lpstr>De Quervain tenosynovitis</vt:lpstr>
      <vt:lpstr>Carpal tunnel syndrome</vt:lpstr>
      <vt:lpstr>Carpal tunnel syndrome</vt:lpstr>
      <vt:lpstr>Dupuytren's contracture</vt:lpstr>
      <vt:lpstr>Dupuytren's contracture</vt:lpstr>
      <vt:lpstr>Dupuytren's contracture</vt:lpstr>
      <vt:lpstr>Dupuytren's contracture</vt:lpstr>
      <vt:lpstr>Old age patient present with this lesion</vt:lpstr>
      <vt:lpstr>Mallet finger</vt:lpstr>
      <vt:lpstr>Mallet finger</vt:lpstr>
      <vt:lpstr>Hand manifestation in rheumatology</vt:lpstr>
      <vt:lpstr>What is your diagnosis ?</vt:lpstr>
      <vt:lpstr>Lower Limb</vt:lpstr>
      <vt:lpstr>Pelvis</vt:lpstr>
      <vt:lpstr>The name of the structures and the muscle  attached to it</vt:lpstr>
      <vt:lpstr>Pelvic fracture</vt:lpstr>
      <vt:lpstr>Pelvic fracture</vt:lpstr>
      <vt:lpstr>Classification – Pelvic ring</vt:lpstr>
      <vt:lpstr>Classification</vt:lpstr>
      <vt:lpstr>Classification</vt:lpstr>
      <vt:lpstr>Diagnostics</vt:lpstr>
      <vt:lpstr>Management</vt:lpstr>
      <vt:lpstr>Complication</vt:lpstr>
      <vt:lpstr>Patient suffer from left hip and thigh  pain</vt:lpstr>
      <vt:lpstr>What is the mechanism of fracture ?</vt:lpstr>
      <vt:lpstr>What is the mechanism of fracture ?</vt:lpstr>
      <vt:lpstr>What is the mechanism of fracture ?</vt:lpstr>
      <vt:lpstr>PowerPoint Presentation</vt:lpstr>
      <vt:lpstr>Avulsion fractures and their muscles</vt:lpstr>
      <vt:lpstr>What is the muscle involved in this fracture ?</vt:lpstr>
      <vt:lpstr>The best easy initial management in suspected pelvic fracture ?</vt:lpstr>
      <vt:lpstr>One of these sentences is wrong about this case </vt:lpstr>
      <vt:lpstr>Acetabular fractures</vt:lpstr>
      <vt:lpstr>Acetabular fractures</vt:lpstr>
      <vt:lpstr>Acetabular fractures</vt:lpstr>
      <vt:lpstr>Sacral and coccygeal fractures</vt:lpstr>
      <vt:lpstr>Hip</vt:lpstr>
      <vt:lpstr>Hip fractures</vt:lpstr>
      <vt:lpstr>Types of hip fractures</vt:lpstr>
      <vt:lpstr>Femoral head fracture</vt:lpstr>
      <vt:lpstr>Femoral head fracture</vt:lpstr>
      <vt:lpstr>Femoral neck fracture</vt:lpstr>
      <vt:lpstr>Femoral neck fracture</vt:lpstr>
      <vt:lpstr>Femoral neck fracture</vt:lpstr>
      <vt:lpstr>Garden’s classification of femur neck fracture ?</vt:lpstr>
      <vt:lpstr>Trochanteric fracture</vt:lpstr>
      <vt:lpstr>Intertrochanteric fracture</vt:lpstr>
      <vt:lpstr>Intertrochanteric fracture</vt:lpstr>
      <vt:lpstr>Name of the fracture and it’s management</vt:lpstr>
      <vt:lpstr>Subtrochanteric fracture</vt:lpstr>
      <vt:lpstr>Subtrochanteric fracture</vt:lpstr>
      <vt:lpstr>Complications of hip fractures</vt:lpstr>
      <vt:lpstr>Hip fracture-dislocation</vt:lpstr>
      <vt:lpstr>Old age patient with history of falling down</vt:lpstr>
      <vt:lpstr>History of RTA</vt:lpstr>
      <vt:lpstr>History of RTA</vt:lpstr>
      <vt:lpstr>23 years old male fall of 3 meters and had hip dislocation</vt:lpstr>
      <vt:lpstr>Keep in mind when dealing with pediatrics</vt:lpstr>
      <vt:lpstr>Hip fracture in elderly</vt:lpstr>
      <vt:lpstr>Pediatric Hip Disorders</vt:lpstr>
      <vt:lpstr>Presentation</vt:lpstr>
      <vt:lpstr>Slipped Capital Femoral Epiphysis (SCFE)</vt:lpstr>
      <vt:lpstr>Slipped Capital Femoral Epiphysis (SCFE)</vt:lpstr>
      <vt:lpstr>SCFE – Clinical features</vt:lpstr>
      <vt:lpstr>SCFE – Diagnostics</vt:lpstr>
      <vt:lpstr>SCFE – Imaging Findings</vt:lpstr>
      <vt:lpstr>Klein line </vt:lpstr>
      <vt:lpstr>SCFE – Imaging Findings cont.</vt:lpstr>
      <vt:lpstr>Slipped Capital Femoral Epiphysis (SCFE)</vt:lpstr>
      <vt:lpstr>Slipped Capital Femoral Epiphysis (SCFE)</vt:lpstr>
      <vt:lpstr>14 years old male presented with left knee pain</vt:lpstr>
      <vt:lpstr>SCFE hip presentation on AP pelvic view</vt:lpstr>
      <vt:lpstr>Q9: 7 years old male presented with left knee pain</vt:lpstr>
      <vt:lpstr>Legg-Calve-Perthes</vt:lpstr>
      <vt:lpstr>Legg-Calve-Perthes – Lateral pillar classification</vt:lpstr>
      <vt:lpstr>Legg-Calve-Perthes – Lateral pillar classification</vt:lpstr>
      <vt:lpstr>Legg-Calve-Perthes – Clinical features</vt:lpstr>
      <vt:lpstr>Legg-Calve-Perthes – Imaging</vt:lpstr>
      <vt:lpstr>Legg-Calve-Perthes – Imaging</vt:lpstr>
      <vt:lpstr>Legg-Calve-Perthes – Treatment</vt:lpstr>
      <vt:lpstr>What is your diagnosis ?</vt:lpstr>
      <vt:lpstr>What is your diagnosis ?</vt:lpstr>
      <vt:lpstr>Transient synovitis (toxic synovitis) of the hip</vt:lpstr>
      <vt:lpstr>Transient synovitis (toxic synovitis) of the hip</vt:lpstr>
      <vt:lpstr>Transient synovitis (toxic synovitis) of the hip</vt:lpstr>
      <vt:lpstr>Developmental dysplasia of the hip</vt:lpstr>
      <vt:lpstr>Developmental dysplasia of the hip</vt:lpstr>
      <vt:lpstr>Clinical features</vt:lpstr>
      <vt:lpstr>Diagnostics</vt:lpstr>
      <vt:lpstr>Physical examination</vt:lpstr>
      <vt:lpstr>Findings of hip dislocation on X-ray</vt:lpstr>
      <vt:lpstr>Treatment</vt:lpstr>
      <vt:lpstr>Complications</vt:lpstr>
      <vt:lpstr>What is the  disease that can be  seen in this X-ray</vt:lpstr>
      <vt:lpstr>4 weeks baby with sign of DDH, Positive barlow test and galeazzi sign</vt:lpstr>
      <vt:lpstr>5th months old baby come for DDH screen</vt:lpstr>
      <vt:lpstr>DDH – MCQs</vt:lpstr>
      <vt:lpstr>One of the following is true</vt:lpstr>
      <vt:lpstr>Lower limb discrepancy</vt:lpstr>
      <vt:lpstr>Thigh</vt:lpstr>
      <vt:lpstr>PowerPoint Presentation</vt:lpstr>
      <vt:lpstr>What is the pointed muscle ?</vt:lpstr>
      <vt:lpstr>Femoral shaft fracture</vt:lpstr>
      <vt:lpstr>Winquist-Hansen classification</vt:lpstr>
      <vt:lpstr>Femoral shaft fracture</vt:lpstr>
      <vt:lpstr>Complications</vt:lpstr>
      <vt:lpstr>A 64 yrs old osteoporotic women after falling down</vt:lpstr>
      <vt:lpstr>Femoral shaft fracture</vt:lpstr>
      <vt:lpstr>Knee</vt:lpstr>
      <vt:lpstr>Supracondylar fracture of the femur</vt:lpstr>
      <vt:lpstr>What Muscle cause this fracture ?</vt:lpstr>
      <vt:lpstr>Patient come to clinic after 9M post-surgery suffering from pain</vt:lpstr>
      <vt:lpstr>Condylar fractures</vt:lpstr>
      <vt:lpstr>Patellar fractures</vt:lpstr>
      <vt:lpstr>Most important factor to detect the mechanism of fracture</vt:lpstr>
      <vt:lpstr>Patellofemoral Dislocation – Risk factors</vt:lpstr>
      <vt:lpstr>Patellofemoral Dislocation</vt:lpstr>
      <vt:lpstr>Patellofemoral Dislocation</vt:lpstr>
      <vt:lpstr>PowerPoint Presentation</vt:lpstr>
      <vt:lpstr>Patient with recurrent patellar  dislocation</vt:lpstr>
      <vt:lpstr>Patellofemoral Dislocation</vt:lpstr>
      <vt:lpstr>All the following are true except </vt:lpstr>
      <vt:lpstr>Tibial plateau fractures</vt:lpstr>
      <vt:lpstr>Classification</vt:lpstr>
      <vt:lpstr>Tibial plateau fractures</vt:lpstr>
      <vt:lpstr>History of falling down from 2nd floor</vt:lpstr>
      <vt:lpstr>Osgood Schlatter's Disease</vt:lpstr>
      <vt:lpstr>Osgood Schlatter's Disease</vt:lpstr>
      <vt:lpstr>The most sensitive test for this patient is</vt:lpstr>
      <vt:lpstr>20 years old male patient complaining of knee pain</vt:lpstr>
      <vt:lpstr>Ligaments &amp; Menisci Injuries</vt:lpstr>
      <vt:lpstr>Anterior cruciate Ligament</vt:lpstr>
      <vt:lpstr>Anterior cruciate Ligament</vt:lpstr>
      <vt:lpstr>Treatment</vt:lpstr>
      <vt:lpstr>Posterior Cruciate Ligament</vt:lpstr>
      <vt:lpstr>Posterior Cruciate Ligament</vt:lpstr>
      <vt:lpstr>Treatment</vt:lpstr>
      <vt:lpstr>Meniscal tear</vt:lpstr>
      <vt:lpstr>Meniscal tear</vt:lpstr>
      <vt:lpstr>Meniscal tear – Treatment</vt:lpstr>
      <vt:lpstr>Meniscal tear – Treatment</vt:lpstr>
      <vt:lpstr>What is the name of theses structure ? </vt:lpstr>
      <vt:lpstr>Test used for diagnosis of this injury</vt:lpstr>
      <vt:lpstr>Patient with meniscal tear, the most sensitive test is</vt:lpstr>
      <vt:lpstr>All are examination of ACL injury except </vt:lpstr>
      <vt:lpstr>Patient came with this injuries after 6 month</vt:lpstr>
      <vt:lpstr>All the following tests done in the supine position  except</vt:lpstr>
      <vt:lpstr>MacMurray test for the medial meniscus</vt:lpstr>
      <vt:lpstr>Ligaments &amp; Menisci Injuries</vt:lpstr>
      <vt:lpstr>Ligaments &amp; Menisci Injuries</vt:lpstr>
      <vt:lpstr>Patient suspected to have ACL tear</vt:lpstr>
      <vt:lpstr>Ligaments &amp; Menisci Injuries</vt:lpstr>
      <vt:lpstr>Ligaments &amp; Menisci Injuries</vt:lpstr>
      <vt:lpstr>Ligaments &amp; Menisci Injuries</vt:lpstr>
      <vt:lpstr>Ligaments &amp; Menisci Injuries</vt:lpstr>
      <vt:lpstr>All the following can cause this except</vt:lpstr>
      <vt:lpstr>Leg</vt:lpstr>
      <vt:lpstr>Tibial fractures</vt:lpstr>
      <vt:lpstr>Diagnostics</vt:lpstr>
      <vt:lpstr>Management</vt:lpstr>
      <vt:lpstr>Complications</vt:lpstr>
      <vt:lpstr>Isolated fibula fracture</vt:lpstr>
      <vt:lpstr>Common peroneal nerve</vt:lpstr>
      <vt:lpstr>Toddler fracture</vt:lpstr>
      <vt:lpstr>Toddler fracture</vt:lpstr>
      <vt:lpstr>The management for this fracture</vt:lpstr>
      <vt:lpstr>Ankle</vt:lpstr>
      <vt:lpstr>Gait cycle consist of 2 phases what are they ?</vt:lpstr>
      <vt:lpstr>Ankle fractures</vt:lpstr>
      <vt:lpstr>What is your diagnosis ?</vt:lpstr>
      <vt:lpstr>Ankle fractures</vt:lpstr>
      <vt:lpstr>Ankle fractures</vt:lpstr>
      <vt:lpstr>History of twisting injury</vt:lpstr>
      <vt:lpstr>Ankle fractures – Pediatrics</vt:lpstr>
      <vt:lpstr>Ankle fractures – Pediatrics</vt:lpstr>
      <vt:lpstr>Foot</vt:lpstr>
      <vt:lpstr>Bones of Foot</vt:lpstr>
      <vt:lpstr>Bones of Foot</vt:lpstr>
      <vt:lpstr>Anatomy question</vt:lpstr>
      <vt:lpstr>Talus fractures</vt:lpstr>
      <vt:lpstr>PowerPoint Presentation</vt:lpstr>
      <vt:lpstr>PowerPoint Presentation</vt:lpstr>
      <vt:lpstr>Management</vt:lpstr>
      <vt:lpstr>Talus fractures</vt:lpstr>
      <vt:lpstr>Calcaneum fractures</vt:lpstr>
      <vt:lpstr>Calcaneum fractures</vt:lpstr>
      <vt:lpstr>What is the most common delayed function loss with this fracture ?</vt:lpstr>
      <vt:lpstr>Mid-tarsal &amp; tars metatarsal fractures</vt:lpstr>
      <vt:lpstr>Treatment</vt:lpstr>
      <vt:lpstr>Lisfranc fracture</vt:lpstr>
      <vt:lpstr>5th Metatarsal avulsion fracture</vt:lpstr>
      <vt:lpstr>Fractured toes</vt:lpstr>
      <vt:lpstr>Common foot disorders</vt:lpstr>
      <vt:lpstr>Achilles tendinitis</vt:lpstr>
      <vt:lpstr>Achilles tendon rupture</vt:lpstr>
      <vt:lpstr>Patient with a trauma history</vt:lpstr>
      <vt:lpstr>Achilles tendon rupture</vt:lpstr>
      <vt:lpstr>Retrocalcaneal bursitis</vt:lpstr>
      <vt:lpstr>Tarsal Tunnel Syndrome</vt:lpstr>
      <vt:lpstr>Plantar fasciitis</vt:lpstr>
      <vt:lpstr>Plantar fasciitis</vt:lpstr>
      <vt:lpstr>Club foot (Congenital Talipes Equino Varus)</vt:lpstr>
      <vt:lpstr>Club foot – X-ray</vt:lpstr>
      <vt:lpstr>Club foot – Treatment</vt:lpstr>
      <vt:lpstr>Club foot</vt:lpstr>
      <vt:lpstr>One of these is a feature of this picture</vt:lpstr>
      <vt:lpstr>One of the following is not related to this deformity</vt:lpstr>
      <vt:lpstr>What is the deformity in forefoot?</vt:lpstr>
      <vt:lpstr>This method is used for the treatment of</vt:lpstr>
      <vt:lpstr>All the following regarding this deformity are true except</vt:lpstr>
      <vt:lpstr>Which of the following is wrong about pes caves ?</vt:lpstr>
      <vt:lpstr>Flat foot (pes planus)</vt:lpstr>
      <vt:lpstr>Physiological Flat Foot</vt:lpstr>
      <vt:lpstr>Flexible Flat Foot</vt:lpstr>
      <vt:lpstr>Infantile Flat Foot</vt:lpstr>
      <vt:lpstr>Infantile Flat Foot</vt:lpstr>
      <vt:lpstr>Tarsal Coalition</vt:lpstr>
      <vt:lpstr>Rigid Flat Foot</vt:lpstr>
      <vt:lpstr>Rigid Flat Foot</vt:lpstr>
      <vt:lpstr>Acquired (Adult) Flat Foot</vt:lpstr>
      <vt:lpstr>Acquired Flat Foot</vt:lpstr>
      <vt:lpstr>What is the muscle affected in this case ?</vt:lpstr>
      <vt:lpstr>Which of the following is not a cause of this deformity</vt:lpstr>
      <vt:lpstr>Toe deformities</vt:lpstr>
      <vt:lpstr>Toe deformities</vt:lpstr>
      <vt:lpstr>Hallux Valgus – X-ray</vt:lpstr>
      <vt:lpstr>Hallux valgus</vt:lpstr>
      <vt:lpstr>According this deformity one of the following is false</vt:lpstr>
      <vt:lpstr>Toe deformities</vt:lpstr>
      <vt:lpstr>Toe deformities</vt:lpstr>
      <vt:lpstr>Hallux rigidus</vt:lpstr>
      <vt:lpstr>Which of the following is the surgical treatment ?</vt:lpstr>
      <vt:lpstr>Orthopedic Pathology</vt:lpstr>
      <vt:lpstr>Osteoarthritis</vt:lpstr>
      <vt:lpstr>Osteoarthritis</vt:lpstr>
      <vt:lpstr>Osteoarthritis</vt:lpstr>
      <vt:lpstr>Osteoarthritis</vt:lpstr>
      <vt:lpstr>Imaging</vt:lpstr>
      <vt:lpstr>Treatment</vt:lpstr>
      <vt:lpstr>Surgical management</vt:lpstr>
      <vt:lpstr>Osteoarthritis</vt:lpstr>
      <vt:lpstr>65 Y/O patient with osteoarthritis, the chief complain is</vt:lpstr>
      <vt:lpstr>What is the mechanisms of this feature</vt:lpstr>
      <vt:lpstr>What is the pathophysiology of this feature</vt:lpstr>
      <vt:lpstr>In osteoarthritis,  the pointed arrow resembles</vt:lpstr>
      <vt:lpstr>Pathophysiology of the defect seen in the picture is</vt:lpstr>
      <vt:lpstr>Pt with osteoarthritis, what is the deformity shown in the X-ray</vt:lpstr>
      <vt:lpstr>All presentations are true for this case, except </vt:lpstr>
      <vt:lpstr>Which of these symptoms won’t be  associated with this picture ?</vt:lpstr>
      <vt:lpstr>Hip osteoarthritis</vt:lpstr>
      <vt:lpstr>Hip osteoarthritis</vt:lpstr>
      <vt:lpstr>Gout</vt:lpstr>
      <vt:lpstr>The most likely diagnosis</vt:lpstr>
      <vt:lpstr>Which of the following is incorrect about osteoarthrosis</vt:lpstr>
      <vt:lpstr>Septic Arthritis</vt:lpstr>
      <vt:lpstr>Septic arthritis</vt:lpstr>
      <vt:lpstr>Pathology</vt:lpstr>
      <vt:lpstr>Clinical features</vt:lpstr>
      <vt:lpstr>Diagnostics</vt:lpstr>
      <vt:lpstr>Treatment</vt:lpstr>
      <vt:lpstr>Synovial fluid analysis</vt:lpstr>
      <vt:lpstr>Treatment</vt:lpstr>
      <vt:lpstr>Septic arthritis</vt:lpstr>
      <vt:lpstr>Septic arthritis</vt:lpstr>
      <vt:lpstr>Septic arthritis</vt:lpstr>
      <vt:lpstr>Osteomyelitis</vt:lpstr>
      <vt:lpstr>Osteomyelitis</vt:lpstr>
      <vt:lpstr>Most common pathogens causing osteomyelitis</vt:lpstr>
      <vt:lpstr>The classical changes and progression</vt:lpstr>
      <vt:lpstr>Osteomyelitis</vt:lpstr>
      <vt:lpstr>Complications</vt:lpstr>
      <vt:lpstr>Patient present with sinus discharging </vt:lpstr>
      <vt:lpstr>Osteoporosis</vt:lpstr>
      <vt:lpstr>Osteoporosis</vt:lpstr>
      <vt:lpstr>What is the pathology ?</vt:lpstr>
      <vt:lpstr>Primary osteoporosis (most common)</vt:lpstr>
      <vt:lpstr>Secondary osteoporosis</vt:lpstr>
      <vt:lpstr>Additional risk factors</vt:lpstr>
      <vt:lpstr>Clinical features</vt:lpstr>
      <vt:lpstr>Radiographic features</vt:lpstr>
      <vt:lpstr>Diagnostics – Approach</vt:lpstr>
      <vt:lpstr>Bone mineral density (BMD) assessment</vt:lpstr>
      <vt:lpstr>37 female come to clinic with DEXA scan report</vt:lpstr>
      <vt:lpstr>DEXA Scan</vt:lpstr>
      <vt:lpstr>Vertebral compression fracture</vt:lpstr>
      <vt:lpstr>Fracture risk assessment</vt:lpstr>
      <vt:lpstr>Laboratory studies</vt:lpstr>
      <vt:lpstr>Treatment – Approach</vt:lpstr>
      <vt:lpstr>Bisphosphonates</vt:lpstr>
      <vt:lpstr>Non-bisphosphonates</vt:lpstr>
      <vt:lpstr>Osteomalacia &amp; Rickets</vt:lpstr>
      <vt:lpstr>Osteomalacia and rickets</vt:lpstr>
      <vt:lpstr>Clinical features - Osteomalacia</vt:lpstr>
      <vt:lpstr>Clinical features - Rickets</vt:lpstr>
      <vt:lpstr>Imaging</vt:lpstr>
      <vt:lpstr>What are the names of the following deformities ?</vt:lpstr>
      <vt:lpstr>What are the names of the following deformities ?</vt:lpstr>
      <vt:lpstr>Labs and Treatment</vt:lpstr>
      <vt:lpstr>Rickets</vt:lpstr>
      <vt:lpstr>One of these sentences is wrong about this case</vt:lpstr>
      <vt:lpstr>What is incorrect about the disease  shown in this X-ray ?</vt:lpstr>
      <vt:lpstr>The most common cause of this fracture</vt:lpstr>
      <vt:lpstr>Bone Tumors</vt:lpstr>
      <vt:lpstr>Introduction to Bone Tumors</vt:lpstr>
      <vt:lpstr>Introduction to Bone Tumors</vt:lpstr>
      <vt:lpstr>Radiological findings</vt:lpstr>
      <vt:lpstr>Periosteal reaction of malignant tumors</vt:lpstr>
      <vt:lpstr>All of the following are feature of bone malignancy except</vt:lpstr>
      <vt:lpstr>Bone tumors</vt:lpstr>
      <vt:lpstr>Non-ossifying fibroma (fibrous cortical defect)</vt:lpstr>
      <vt:lpstr>Fibrous dysplasia</vt:lpstr>
      <vt:lpstr>Osteoid osteoma</vt:lpstr>
      <vt:lpstr>Osteoid osteoma</vt:lpstr>
      <vt:lpstr>Chondroma (enchondroma)</vt:lpstr>
      <vt:lpstr>Osteochondroma (cartilage capped exostosis)</vt:lpstr>
      <vt:lpstr>Chondroblastoma</vt:lpstr>
      <vt:lpstr>Simple bone cyst</vt:lpstr>
      <vt:lpstr>Aneurysmal bone cyst</vt:lpstr>
      <vt:lpstr>Giant-cell tumor</vt:lpstr>
      <vt:lpstr>Osteosarcoma</vt:lpstr>
      <vt:lpstr>Osteosarcoma</vt:lpstr>
      <vt:lpstr>Chondrosarcoma</vt:lpstr>
      <vt:lpstr>Ewing’s Sarcoma</vt:lpstr>
      <vt:lpstr>Ewing’s Sarcoma</vt:lpstr>
      <vt:lpstr>Multiple Myeloma / Plasmacytoma</vt:lpstr>
      <vt:lpstr>Multiple Myeloma / Plasmacytoma</vt:lpstr>
      <vt:lpstr>Secondary Malignant Tumors (Metastases)</vt:lpstr>
      <vt:lpstr>Bone Tumors</vt:lpstr>
      <vt:lpstr>Bone Tumors</vt:lpstr>
      <vt:lpstr>What is the most probable diagnosis</vt:lpstr>
      <vt:lpstr>Bone Tumors</vt:lpstr>
      <vt:lpstr>What is your management ?</vt:lpstr>
      <vt:lpstr>The predominant tissue in the lesion is</vt:lpstr>
      <vt:lpstr>What is your diagnosis ?</vt:lpstr>
      <vt:lpstr>Bone Tumors</vt:lpstr>
      <vt:lpstr>Bone Tumors</vt:lpstr>
      <vt:lpstr>Bone Tumors</vt:lpstr>
      <vt:lpstr>Bone Tumors</vt:lpstr>
      <vt:lpstr>Bone Tumors</vt:lpstr>
      <vt:lpstr>Bone Tumors</vt:lpstr>
      <vt:lpstr>Bone Tumors</vt:lpstr>
      <vt:lpstr>What is your diagnosis for each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محمود بركات</dc:creator>
  <cp:lastModifiedBy>محمود طارق عمر بركات</cp:lastModifiedBy>
  <cp:revision>363</cp:revision>
  <dcterms:created xsi:type="dcterms:W3CDTF">2022-09-02T19:52:44Z</dcterms:created>
  <dcterms:modified xsi:type="dcterms:W3CDTF">2023-01-10T05:58:35Z</dcterms:modified>
</cp:coreProperties>
</file>