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16.xml" ContentType="application/vnd.openxmlformats-officedocument.presentationml.slide+xml"/>
  <Override PartName="/ppt/slides/slide72.xml" ContentType="application/vnd.openxmlformats-officedocument.presentationml.slide+xml"/>
  <Override PartName="/ppt/slides/slide25.xml" ContentType="application/vnd.openxmlformats-officedocument.presentationml.slide+xml"/>
  <Override PartName="/ppt/slides/slide73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3.jpg" ContentType="image/jpg"/>
  <Override PartName="/ppt/media/image4.jpg" ContentType="image/jpg"/>
  <Override PartName="/ppt/theme/theme1.xml" ContentType="application/vnd.openxmlformats-officedocument.theme+xml"/>
  <Override PartName="/ppt/media/image5.jpg" ContentType="image/jpg"/>
  <Override PartName="/ppt/media/image7.jpg" ContentType="image/jpg"/>
  <Override PartName="/ppt/media/image6.jpg" ContentType="image/jpg"/>
  <Override PartName="/ppt/media/image16.jpg" ContentType="image/jpg"/>
  <Override PartName="/ppt/media/image14.jpg" ContentType="image/jpg"/>
  <Override PartName="/ppt/media/image15.jpg" ContentType="image/jpg"/>
  <Override PartName="/ppt/media/image12.jpg" ContentType="image/jpg"/>
  <Override PartName="/ppt/media/image8.jpg" ContentType="image/jpg"/>
  <Override PartName="/ppt/media/image9.jpg" ContentType="image/jpg"/>
  <Override PartName="/ppt/media/image13.jpg" ContentType="image/jpg"/>
  <Override PartName="/ppt/media/image11.jpg" ContentType="image/jpg"/>
  <Override PartName="/ppt/media/image10.jpg" ContentType="image/jpg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301" r:id="rId36"/>
    <p:sldId id="302" r:id="rId37"/>
    <p:sldId id="304" r:id="rId38"/>
    <p:sldId id="305" r:id="rId39"/>
    <p:sldId id="306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8" r:id="rId70"/>
    <p:sldId id="339" r:id="rId71"/>
    <p:sldId id="341" r:id="rId72"/>
    <p:sldId id="342" r:id="rId73"/>
    <p:sldId id="343" r:id="rId74"/>
    <p:sldId id="344" r:id="rId75"/>
    <p:sldId id="345" r:id="rId76"/>
    <p:sldId id="346" r:id="rId77"/>
    <p:sldId id="348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85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3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1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CCA3-7751-48B4-812B-174FF12F9BC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DA4B-8172-47FE-903E-F2BE3918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Neoplasia </a:t>
            </a:r>
            <a:r>
              <a:rPr lang="en-US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" b="1" dirty="0" smtClean="0"/>
              <a:t>Dr. Omar Hamdan MD</a:t>
            </a:r>
          </a:p>
          <a:p>
            <a:r>
              <a:rPr lang="en" sz="2000" b="1" dirty="0" smtClean="0"/>
              <a:t>Anatomical pathology </a:t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 Department of Histopathology</a:t>
            </a:r>
            <a:br>
              <a:rPr lang="en" dirty="0" smtClean="0"/>
            </a:br>
            <a:r>
              <a:rPr lang="en" dirty="0" smtClean="0"/>
              <a:t>General pathology lectures 2020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523677" y="4653887"/>
            <a:ext cx="1796442" cy="195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3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5" dirty="0"/>
              <a:t>Anti </a:t>
            </a:r>
            <a:r>
              <a:rPr spc="-5" dirty="0"/>
              <a:t>angiogenic </a:t>
            </a:r>
            <a:r>
              <a:rPr spc="-15" dirty="0"/>
              <a:t>agents can </a:t>
            </a:r>
            <a:r>
              <a:rPr spc="-5" dirty="0"/>
              <a:t>be used </a:t>
            </a:r>
            <a:r>
              <a:rPr dirty="0"/>
              <a:t>in </a:t>
            </a:r>
            <a:r>
              <a:rPr spc="-10" dirty="0"/>
              <a:t>cancer  </a:t>
            </a:r>
            <a:r>
              <a:rPr spc="-20" dirty="0"/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83825" cy="2116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 algn="just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bevacizumab,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monoclonal </a:t>
            </a:r>
            <a:r>
              <a:rPr sz="2800" spc="-10" dirty="0">
                <a:latin typeface="Calibri"/>
                <a:cs typeface="Calibri"/>
              </a:rPr>
              <a:t>antibody that </a:t>
            </a:r>
            <a:r>
              <a:rPr sz="2800" spc="-20" dirty="0">
                <a:latin typeface="Calibri"/>
                <a:cs typeface="Calibri"/>
              </a:rPr>
              <a:t>neutralizes </a:t>
            </a:r>
            <a:r>
              <a:rPr sz="2800" spc="-15" dirty="0">
                <a:latin typeface="Calibri"/>
                <a:cs typeface="Calibri"/>
              </a:rPr>
              <a:t>VEGF </a:t>
            </a:r>
            <a:r>
              <a:rPr sz="2800" spc="-5" dirty="0">
                <a:latin typeface="Calibri"/>
                <a:cs typeface="Calibri"/>
              </a:rPr>
              <a:t>activity is 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treatment </a:t>
            </a:r>
            <a:r>
              <a:rPr sz="2800" spc="-5" dirty="0">
                <a:latin typeface="Calibri"/>
                <a:cs typeface="Calibri"/>
              </a:rPr>
              <a:t>of multiple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cancers.</a:t>
            </a:r>
            <a:endParaRPr sz="2800">
              <a:latin typeface="Calibri"/>
              <a:cs typeface="Calibri"/>
            </a:endParaRPr>
          </a:p>
          <a:p>
            <a:pPr marL="241300" marR="76835" indent="-228600" algn="just">
              <a:lnSpc>
                <a:spcPct val="911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However, </a:t>
            </a:r>
            <a:r>
              <a:rPr sz="2800" spc="-10" dirty="0">
                <a:latin typeface="Calibri"/>
                <a:cs typeface="Calibri"/>
              </a:rPr>
              <a:t>angiogenesis inhibitors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not been nearly as </a:t>
            </a:r>
            <a:r>
              <a:rPr sz="2800" spc="-25" dirty="0">
                <a:latin typeface="Calibri"/>
                <a:cs typeface="Calibri"/>
              </a:rPr>
              <a:t>effective </a:t>
            </a:r>
            <a:r>
              <a:rPr sz="2800" spc="-5" dirty="0">
                <a:latin typeface="Calibri"/>
                <a:cs typeface="Calibri"/>
              </a:rPr>
              <a:t>as 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5" dirty="0">
                <a:latin typeface="Calibri"/>
                <a:cs typeface="Calibri"/>
              </a:rPr>
              <a:t>originally hoped; </a:t>
            </a:r>
            <a:r>
              <a:rPr sz="2800" spc="-10" dirty="0">
                <a:latin typeface="Calibri"/>
                <a:cs typeface="Calibri"/>
              </a:rPr>
              <a:t>they can prolong </a:t>
            </a:r>
            <a:r>
              <a:rPr sz="2800" spc="-20" dirty="0">
                <a:latin typeface="Calibri"/>
                <a:cs typeface="Calibri"/>
              </a:rPr>
              <a:t>life,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5" dirty="0">
                <a:latin typeface="Calibri"/>
                <a:cs typeface="Calibri"/>
              </a:rPr>
              <a:t>usually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only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35" dirty="0">
                <a:latin typeface="Calibri"/>
                <a:cs typeface="Calibri"/>
              </a:rPr>
              <a:t>few  </a:t>
            </a:r>
            <a:r>
              <a:rPr sz="2800" spc="-5" dirty="0">
                <a:latin typeface="Calibri"/>
                <a:cs typeface="Calibri"/>
              </a:rPr>
              <a:t>months and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high financial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cost.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01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39" y="611124"/>
            <a:ext cx="10274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750570" algn="l"/>
              </a:tabLst>
            </a:pPr>
            <a:r>
              <a:rPr spc="-5" dirty="0"/>
              <a:t>7</a:t>
            </a:r>
            <a:r>
              <a:rPr sz="4350" spc="-7" baseline="24904" dirty="0"/>
              <a:t>th	</a:t>
            </a:r>
            <a:r>
              <a:rPr sz="4400" dirty="0"/>
              <a:t>hallmark: ability </a:t>
            </a:r>
            <a:r>
              <a:rPr sz="4400" spc="-20" dirty="0"/>
              <a:t>to </a:t>
            </a:r>
            <a:r>
              <a:rPr sz="4400" spc="-25" dirty="0"/>
              <a:t>invade </a:t>
            </a:r>
            <a:r>
              <a:rPr sz="4400" dirty="0"/>
              <a:t>and</a:t>
            </a:r>
            <a:r>
              <a:rPr sz="4400" spc="25" dirty="0"/>
              <a:t> </a:t>
            </a:r>
            <a:r>
              <a:rPr sz="4400" spc="-30" dirty="0"/>
              <a:t>metastasize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54920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Invasion, </a:t>
            </a:r>
            <a:r>
              <a:rPr sz="2800" b="1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metastasis, </a:t>
            </a:r>
            <a:r>
              <a:rPr sz="2800" b="1" spc="-5" dirty="0">
                <a:latin typeface="Calibri"/>
                <a:cs typeface="Calibri"/>
              </a:rPr>
              <a:t>the major causes of </a:t>
            </a:r>
            <a:r>
              <a:rPr sz="2800" b="1" spc="-15" dirty="0">
                <a:latin typeface="Calibri"/>
                <a:cs typeface="Calibri"/>
              </a:rPr>
              <a:t>cancer- related  </a:t>
            </a:r>
            <a:r>
              <a:rPr sz="2800" b="1" spc="-5" dirty="0">
                <a:latin typeface="Calibri"/>
                <a:cs typeface="Calibri"/>
              </a:rPr>
              <a:t>morbidity </a:t>
            </a:r>
            <a:r>
              <a:rPr sz="2800" b="1" dirty="0">
                <a:latin typeface="Calibri"/>
                <a:cs typeface="Calibri"/>
              </a:rPr>
              <a:t>and </a:t>
            </a:r>
            <a:r>
              <a:rPr sz="2800" b="1" spc="-25" dirty="0">
                <a:latin typeface="Calibri"/>
                <a:cs typeface="Calibri"/>
              </a:rPr>
              <a:t>mortality, </a:t>
            </a:r>
            <a:r>
              <a:rPr sz="2800" b="1" spc="-10" dirty="0">
                <a:latin typeface="Calibri"/>
                <a:cs typeface="Calibri"/>
              </a:rPr>
              <a:t>result </a:t>
            </a:r>
            <a:r>
              <a:rPr sz="2800" b="1" spc="-15" dirty="0">
                <a:latin typeface="Calibri"/>
                <a:cs typeface="Calibri"/>
              </a:rPr>
              <a:t>from complex interactions involving  </a:t>
            </a:r>
            <a:r>
              <a:rPr sz="2800" b="1" spc="-5" dirty="0">
                <a:latin typeface="Calibri"/>
                <a:cs typeface="Calibri"/>
              </a:rPr>
              <a:t>cancer cells, </a:t>
            </a:r>
            <a:r>
              <a:rPr sz="2800" b="1" spc="-15" dirty="0">
                <a:latin typeface="Calibri"/>
                <a:cs typeface="Calibri"/>
              </a:rPr>
              <a:t>stromal </a:t>
            </a:r>
            <a:r>
              <a:rPr sz="2800" b="1" spc="-5" dirty="0">
                <a:latin typeface="Calibri"/>
                <a:cs typeface="Calibri"/>
              </a:rPr>
              <a:t>cells, </a:t>
            </a:r>
            <a:r>
              <a:rPr sz="2800" b="1" dirty="0">
                <a:latin typeface="Calibri"/>
                <a:cs typeface="Calibri"/>
              </a:rPr>
              <a:t>and the </a:t>
            </a:r>
            <a:r>
              <a:rPr sz="2800" b="1" spc="-10" dirty="0">
                <a:latin typeface="Calibri"/>
                <a:cs typeface="Calibri"/>
              </a:rPr>
              <a:t>extracellular </a:t>
            </a:r>
            <a:r>
              <a:rPr sz="2800" b="1" spc="-5" dirty="0">
                <a:latin typeface="Calibri"/>
                <a:cs typeface="Calibri"/>
              </a:rPr>
              <a:t>matrix </a:t>
            </a:r>
            <a:r>
              <a:rPr sz="2800" b="1" spc="-15" dirty="0">
                <a:latin typeface="Calibri"/>
                <a:cs typeface="Calibri"/>
              </a:rPr>
              <a:t>(ECM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)</a:t>
            </a:r>
            <a:r>
              <a:rPr lang="en-US" sz="2800" b="1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285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Invasion-metastatic</a:t>
            </a:r>
            <a:r>
              <a:rPr spc="5" dirty="0"/>
              <a:t> </a:t>
            </a:r>
            <a:r>
              <a:rPr spc="-15" dirty="0"/>
              <a:t>cascade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653270" cy="26237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marR="5080" indent="-457200">
              <a:lnSpc>
                <a:spcPts val="3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sz="2800" spc="-15" dirty="0">
                <a:latin typeface="Calibri"/>
                <a:cs typeface="Calibri"/>
              </a:rPr>
              <a:t>Steps </a:t>
            </a:r>
            <a:r>
              <a:rPr sz="2800" spc="-5" dirty="0">
                <a:latin typeface="Calibri"/>
                <a:cs typeface="Calibri"/>
              </a:rPr>
              <a:t>needed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metastatic </a:t>
            </a:r>
            <a:r>
              <a:rPr sz="2800" spc="-10" dirty="0">
                <a:latin typeface="Calibri"/>
                <a:cs typeface="Calibri"/>
              </a:rPr>
              <a:t>spread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called: </a:t>
            </a:r>
            <a:r>
              <a:rPr sz="2800" spc="-15" dirty="0">
                <a:latin typeface="Calibri"/>
                <a:cs typeface="Calibri"/>
              </a:rPr>
              <a:t>invasion -metastatic  </a:t>
            </a:r>
            <a:r>
              <a:rPr sz="2800" spc="-10" dirty="0" smtClean="0">
                <a:latin typeface="Calibri"/>
                <a:cs typeface="Calibri"/>
              </a:rPr>
              <a:t>cascade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</a:p>
          <a:p>
            <a:pPr marL="469900" marR="5080" indent="-457200">
              <a:lnSpc>
                <a:spcPts val="3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spc="-5" dirty="0">
                <a:cs typeface="Calibri"/>
              </a:rPr>
              <a:t>The </a:t>
            </a:r>
            <a:r>
              <a:rPr lang="en-US" sz="2800" spc="-15" dirty="0">
                <a:cs typeface="Calibri"/>
              </a:rPr>
              <a:t>two </a:t>
            </a:r>
            <a:r>
              <a:rPr lang="en-US" sz="2800" spc="-5" dirty="0">
                <a:cs typeface="Calibri"/>
              </a:rPr>
              <a:t>main </a:t>
            </a:r>
            <a:r>
              <a:rPr lang="en-US" sz="2800" spc="-20" dirty="0">
                <a:cs typeface="Calibri"/>
              </a:rPr>
              <a:t>steps </a:t>
            </a:r>
            <a:r>
              <a:rPr lang="en-US" sz="2800" spc="-15" dirty="0">
                <a:cs typeface="Calibri"/>
              </a:rPr>
              <a:t>are: invasion </a:t>
            </a:r>
            <a:r>
              <a:rPr lang="en-US" sz="2800" spc="-5" dirty="0">
                <a:cs typeface="Calibri"/>
              </a:rPr>
              <a:t>of </a:t>
            </a:r>
            <a:r>
              <a:rPr lang="en-US" sz="2800" spc="-15" dirty="0">
                <a:cs typeface="Calibri"/>
              </a:rPr>
              <a:t>ECM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spc="-10" dirty="0">
                <a:cs typeface="Calibri"/>
              </a:rPr>
              <a:t>vascular dissemination  </a:t>
            </a:r>
            <a:r>
              <a:rPr lang="en-US" sz="2800" spc="-5" dirty="0">
                <a:cs typeface="Calibri"/>
              </a:rPr>
              <a:t>and</a:t>
            </a:r>
            <a:r>
              <a:rPr lang="en-US" sz="2800" dirty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homing.</a:t>
            </a:r>
            <a:endParaRPr lang="en-US" sz="2800" dirty="0"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500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800" spc="-5" dirty="0">
                <a:latin typeface="Calibri"/>
                <a:cs typeface="Calibri"/>
              </a:rPr>
              <a:t>See </a:t>
            </a:r>
            <a:r>
              <a:rPr sz="2800" spc="-15" dirty="0">
                <a:latin typeface="Calibri"/>
                <a:cs typeface="Calibri"/>
              </a:rPr>
              <a:t>next </a:t>
            </a:r>
            <a:r>
              <a:rPr sz="2800" spc="-10" dirty="0">
                <a:latin typeface="Calibri"/>
                <a:cs typeface="Calibri"/>
              </a:rPr>
              <a:t>picture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steps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34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5500" y="122830"/>
            <a:ext cx="7764094" cy="6638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50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019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ECM</a:t>
            </a:r>
            <a:r>
              <a:rPr spc="-85" dirty="0"/>
              <a:t> </a:t>
            </a:r>
            <a:r>
              <a:rPr spc="-15" dirty="0"/>
              <a:t>invasion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82860" cy="3743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order to </a:t>
            </a:r>
            <a:r>
              <a:rPr sz="2800" spc="-20" dirty="0">
                <a:latin typeface="Calibri"/>
                <a:cs typeface="Calibri"/>
              </a:rPr>
              <a:t>metastasize </a:t>
            </a:r>
            <a:r>
              <a:rPr sz="2800" spc="-5" dirty="0">
                <a:latin typeface="Calibri"/>
                <a:cs typeface="Calibri"/>
              </a:rPr>
              <a:t>cells need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enter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blood </a:t>
            </a:r>
            <a:r>
              <a:rPr sz="2800" spc="-10" dirty="0">
                <a:latin typeface="Calibri"/>
                <a:cs typeface="Calibri"/>
              </a:rPr>
              <a:t>vessels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12700" marR="5080">
              <a:lnSpc>
                <a:spcPct val="90700"/>
              </a:lnSpc>
            </a:pPr>
            <a:r>
              <a:rPr sz="2800" spc="-20" dirty="0">
                <a:latin typeface="Calibri"/>
                <a:cs typeface="Calibri"/>
              </a:rPr>
              <a:t>First </a:t>
            </a:r>
            <a:r>
              <a:rPr sz="2800" spc="-5" dirty="0">
                <a:latin typeface="Calibri"/>
                <a:cs typeface="Calibri"/>
              </a:rPr>
              <a:t>tumor cells need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invade </a:t>
            </a:r>
            <a:r>
              <a:rPr sz="2800" spc="-5" dirty="0">
                <a:latin typeface="Calibri"/>
                <a:cs typeface="Calibri"/>
              </a:rPr>
              <a:t>the underlying </a:t>
            </a:r>
            <a:r>
              <a:rPr sz="2800" spc="-10" dirty="0">
                <a:latin typeface="Calibri"/>
                <a:cs typeface="Calibri"/>
              </a:rPr>
              <a:t>basement membrane 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spc="-15" dirty="0">
                <a:latin typeface="Calibri"/>
                <a:cs typeface="Calibri"/>
              </a:rPr>
              <a:t>interstitial </a:t>
            </a:r>
            <a:r>
              <a:rPr sz="2800" spc="-10" dirty="0">
                <a:latin typeface="Calibri"/>
                <a:cs typeface="Calibri"/>
              </a:rPr>
              <a:t>connective </a:t>
            </a:r>
            <a:r>
              <a:rPr sz="2800" spc="-5" dirty="0">
                <a:latin typeface="Calibri"/>
                <a:cs typeface="Calibri"/>
              </a:rPr>
              <a:t>tissue and then </a:t>
            </a:r>
            <a:r>
              <a:rPr sz="2800" spc="-20" dirty="0">
                <a:latin typeface="Calibri"/>
                <a:cs typeface="Calibri"/>
              </a:rPr>
              <a:t>penetrate </a:t>
            </a:r>
            <a:r>
              <a:rPr sz="2800" spc="-10" dirty="0">
                <a:latin typeface="Calibri"/>
                <a:cs typeface="Calibri"/>
              </a:rPr>
              <a:t>vascular  basement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membrane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L="12700" marR="156210">
              <a:lnSpc>
                <a:spcPts val="3100"/>
              </a:lnSpc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repeated </a:t>
            </a:r>
            <a:r>
              <a:rPr sz="2800" spc="-5" dirty="0">
                <a:latin typeface="Calibri"/>
                <a:cs typeface="Calibri"/>
              </a:rPr>
              <a:t>when tumor cells </a:t>
            </a:r>
            <a:r>
              <a:rPr sz="2800" spc="-15" dirty="0">
                <a:latin typeface="Calibri"/>
                <a:cs typeface="Calibri"/>
              </a:rPr>
              <a:t>exit </a:t>
            </a:r>
            <a:r>
              <a:rPr sz="2800" spc="-5" dirty="0">
                <a:latin typeface="Calibri"/>
                <a:cs typeface="Calibri"/>
              </a:rPr>
              <a:t>the blood </a:t>
            </a:r>
            <a:r>
              <a:rPr sz="2800" spc="-10" dirty="0">
                <a:latin typeface="Calibri"/>
                <a:cs typeface="Calibri"/>
              </a:rPr>
              <a:t>vessel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20" dirty="0">
                <a:latin typeface="Calibri"/>
                <a:cs typeface="Calibri"/>
              </a:rPr>
              <a:t>metastatic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site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58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10129520" cy="2878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9895840" algn="l"/>
              </a:tabLst>
            </a:pP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nv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ot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 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mb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ne</a:t>
            </a:r>
            <a:r>
              <a:rPr sz="2800" spc="-5" dirty="0">
                <a:latin typeface="Calibri"/>
                <a:cs typeface="Calibri"/>
              </a:rPr>
              <a:t> o</a:t>
            </a:r>
            <a:r>
              <a:rPr sz="2800" dirty="0">
                <a:latin typeface="Calibri"/>
                <a:cs typeface="Calibri"/>
              </a:rPr>
              <a:t>r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titia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trix</a:t>
            </a:r>
            <a:r>
              <a:rPr sz="2800" dirty="0">
                <a:latin typeface="Calibri"/>
                <a:cs typeface="Calibri"/>
              </a:rPr>
              <a:t>)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  a </a:t>
            </a:r>
            <a:r>
              <a:rPr sz="2800" spc="-5" dirty="0">
                <a:latin typeface="Calibri"/>
                <a:cs typeface="Calibri"/>
              </a:rPr>
              <a:t>dynamic </a:t>
            </a:r>
            <a:r>
              <a:rPr sz="2800" spc="-10" dirty="0">
                <a:latin typeface="Calibri"/>
                <a:cs typeface="Calibri"/>
              </a:rPr>
              <a:t>process that </a:t>
            </a:r>
            <a:r>
              <a:rPr sz="2800" spc="-5" dirty="0">
                <a:latin typeface="Calibri"/>
                <a:cs typeface="Calibri"/>
              </a:rPr>
              <a:t>needs </a:t>
            </a:r>
            <a:r>
              <a:rPr sz="2800" spc="-20" dirty="0">
                <a:latin typeface="Calibri"/>
                <a:cs typeface="Calibri"/>
              </a:rPr>
              <a:t>several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steps.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241300" algn="l"/>
              </a:tabLst>
            </a:pPr>
            <a:r>
              <a:rPr sz="2800" spc="-5" dirty="0" smtClean="0">
                <a:latin typeface="Calibri"/>
                <a:cs typeface="Calibri"/>
              </a:rPr>
              <a:t>1.</a:t>
            </a:r>
            <a:r>
              <a:rPr lang="en-US" sz="2800" spc="-5" dirty="0" smtClean="0">
                <a:latin typeface="Calibri"/>
                <a:cs typeface="Calibri"/>
              </a:rPr>
              <a:t>L</a:t>
            </a:r>
            <a:r>
              <a:rPr sz="2800" spc="-5" dirty="0" smtClean="0">
                <a:latin typeface="Calibri"/>
                <a:cs typeface="Calibri"/>
              </a:rPr>
              <a:t>oosening </a:t>
            </a:r>
            <a:r>
              <a:rPr sz="2800" spc="-5" dirty="0">
                <a:latin typeface="Calibri"/>
                <a:cs typeface="Calibri"/>
              </a:rPr>
              <a:t>of tumor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cells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lang="en-US" sz="2800" spc="-15" dirty="0">
                <a:latin typeface="Calibri"/>
                <a:cs typeface="Calibri"/>
              </a:rPr>
              <a:t>D</a:t>
            </a:r>
            <a:r>
              <a:rPr sz="2800" spc="-15" dirty="0" smtClean="0">
                <a:latin typeface="Calibri"/>
                <a:cs typeface="Calibri"/>
              </a:rPr>
              <a:t>egradation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ECM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241300" algn="l"/>
                <a:tab pos="4354830" algn="l"/>
              </a:tabLst>
            </a:pPr>
            <a:r>
              <a:rPr sz="2800" spc="-10" dirty="0">
                <a:latin typeface="Calibri"/>
                <a:cs typeface="Calibri"/>
              </a:rPr>
              <a:t>3.Changes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attachment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lang="en-US" sz="2800" spc="-5" dirty="0" smtClean="0">
                <a:latin typeface="Calibri"/>
                <a:cs typeface="Calibri"/>
              </a:rPr>
              <a:t>Of </a:t>
            </a:r>
            <a:r>
              <a:rPr sz="2800" spc="-5" dirty="0" smtClean="0">
                <a:latin typeface="Calibri"/>
                <a:cs typeface="Calibri"/>
              </a:rPr>
              <a:t>tumor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ECM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proteins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241300" algn="l"/>
              </a:tabLst>
            </a:pPr>
            <a:r>
              <a:rPr sz="2800" spc="-5" dirty="0" smtClean="0">
                <a:latin typeface="Calibri"/>
                <a:cs typeface="Calibri"/>
              </a:rPr>
              <a:t>4.</a:t>
            </a:r>
            <a:r>
              <a:rPr lang="en-US" sz="2800" spc="-5" dirty="0">
                <a:latin typeface="Calibri"/>
                <a:cs typeface="Calibri"/>
              </a:rPr>
              <a:t>L</a:t>
            </a:r>
            <a:r>
              <a:rPr sz="2800" spc="-5" dirty="0" smtClean="0">
                <a:latin typeface="Calibri"/>
                <a:cs typeface="Calibri"/>
              </a:rPr>
              <a:t>ocomotion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84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7190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First </a:t>
            </a:r>
            <a:r>
              <a:rPr spc="-20" dirty="0"/>
              <a:t>step: </a:t>
            </a:r>
            <a:r>
              <a:rPr spc="-5" dirty="0"/>
              <a:t>loosening </a:t>
            </a:r>
            <a:r>
              <a:rPr dirty="0"/>
              <a:t>of tumor</a:t>
            </a:r>
            <a:r>
              <a:rPr spc="15" dirty="0"/>
              <a:t> </a:t>
            </a:r>
            <a:r>
              <a:rPr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835515" cy="3463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</a:t>
            </a:r>
            <a:r>
              <a:rPr sz="2800" spc="-15" dirty="0">
                <a:latin typeface="Calibri"/>
                <a:cs typeface="Calibri"/>
              </a:rPr>
              <a:t>works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glue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5" dirty="0">
                <a:latin typeface="Calibri"/>
                <a:cs typeface="Calibri"/>
              </a:rPr>
              <a:t>keeps </a:t>
            </a:r>
            <a:r>
              <a:rPr sz="2800" spc="-10" dirty="0">
                <a:latin typeface="Calibri"/>
                <a:cs typeface="Calibri"/>
              </a:rPr>
              <a:t>cells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together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become </a:t>
            </a:r>
            <a:r>
              <a:rPr sz="2800" spc="-5" dirty="0">
                <a:latin typeface="Calibri"/>
                <a:cs typeface="Calibri"/>
              </a:rPr>
              <a:t>loose,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need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decrease </a:t>
            </a:r>
            <a:r>
              <a:rPr sz="2800" spc="-15" dirty="0">
                <a:latin typeface="Calibri"/>
                <a:cs typeface="Calibri"/>
              </a:rPr>
              <a:t>beta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catenin.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5" dirty="0">
                <a:latin typeface="Calibri"/>
                <a:cs typeface="Calibri"/>
              </a:rPr>
              <a:t>cadherin function </a:t>
            </a:r>
            <a:r>
              <a:rPr sz="2800" b="1" dirty="0">
                <a:latin typeface="Calibri"/>
                <a:cs typeface="Calibri"/>
              </a:rPr>
              <a:t>is </a:t>
            </a:r>
            <a:r>
              <a:rPr sz="2800" b="1" spc="-15" dirty="0">
                <a:latin typeface="Calibri"/>
                <a:cs typeface="Calibri"/>
              </a:rPr>
              <a:t>lost </a:t>
            </a:r>
            <a:r>
              <a:rPr sz="2800" b="1" dirty="0">
                <a:latin typeface="Calibri"/>
                <a:cs typeface="Calibri"/>
              </a:rPr>
              <a:t>in </a:t>
            </a:r>
            <a:r>
              <a:rPr sz="2800" b="1" spc="-10" dirty="0">
                <a:latin typeface="Calibri"/>
                <a:cs typeface="Calibri"/>
              </a:rPr>
              <a:t>almost </a:t>
            </a:r>
            <a:r>
              <a:rPr sz="2800" b="1" dirty="0">
                <a:latin typeface="Calibri"/>
                <a:cs typeface="Calibri"/>
              </a:rPr>
              <a:t>all epithelial </a:t>
            </a:r>
            <a:r>
              <a:rPr sz="2800" b="1" spc="-10" dirty="0">
                <a:latin typeface="Calibri"/>
                <a:cs typeface="Calibri"/>
              </a:rPr>
              <a:t>cancers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through</a:t>
            </a:r>
            <a:endParaRPr sz="28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45"/>
              </a:spcBef>
              <a:buAutoNum type="alphaLcPeriod"/>
              <a:tabLst>
                <a:tab pos="526415" algn="l"/>
                <a:tab pos="527050" algn="l"/>
                <a:tab pos="228854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Mutational	inactivation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cadherin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</a:t>
            </a:r>
            <a:endParaRPr sz="2800" dirty="0">
              <a:latin typeface="Calibri"/>
              <a:cs typeface="Calibri"/>
            </a:endParaRPr>
          </a:p>
          <a:p>
            <a:pPr marL="533400" indent="-520700">
              <a:lnSpc>
                <a:spcPct val="100000"/>
              </a:lnSpc>
              <a:spcBef>
                <a:spcPts val="645"/>
              </a:spcBef>
              <a:buFont typeface="Calibri"/>
              <a:buAutoNum type="alphaLcPeriod"/>
              <a:tabLst>
                <a:tab pos="532765" algn="l"/>
                <a:tab pos="533400" algn="l"/>
              </a:tabLst>
            </a:pP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activation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beta</a:t>
            </a: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catenin</a:t>
            </a:r>
            <a:endParaRPr sz="2800" dirty="0">
              <a:latin typeface="Calibri"/>
              <a:cs typeface="Calibri"/>
            </a:endParaRPr>
          </a:p>
          <a:p>
            <a:pPr marL="527050" marR="469900" indent="-514350">
              <a:lnSpc>
                <a:spcPts val="3000"/>
              </a:lnSpc>
              <a:spcBef>
                <a:spcPts val="1025"/>
              </a:spcBef>
              <a:buFont typeface="Calibri"/>
              <a:buAutoNum type="alphaLcPeriod"/>
              <a:tabLst>
                <a:tab pos="532765" algn="l"/>
                <a:tab pos="533400" algn="l"/>
              </a:tabLst>
            </a:pP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expression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SNAIL/SLUG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TWIST transcription 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suppress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beta</a:t>
            </a:r>
            <a:r>
              <a:rPr sz="28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catenin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35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275584"/>
            <a:ext cx="859555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Second</a:t>
            </a:r>
            <a:r>
              <a:rPr spc="-70" dirty="0"/>
              <a:t> </a:t>
            </a:r>
            <a:r>
              <a:rPr spc="-25" dirty="0" smtClean="0"/>
              <a:t>step</a:t>
            </a:r>
            <a:r>
              <a:rPr lang="en-US" spc="-25" dirty="0"/>
              <a:t>: </a:t>
            </a:r>
            <a:r>
              <a:rPr lang="en-US" spc="-25" dirty="0"/>
              <a:t>Degradation of ECM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92385" cy="311367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latin typeface="Calibri"/>
                <a:cs typeface="Calibri"/>
              </a:rPr>
              <a:t>Proteases </a:t>
            </a:r>
            <a:r>
              <a:rPr sz="2800" spc="-15" dirty="0">
                <a:latin typeface="Calibri"/>
                <a:cs typeface="Calibri"/>
              </a:rPr>
              <a:t>degrade </a:t>
            </a:r>
            <a:r>
              <a:rPr sz="2800" spc="-20" dirty="0">
                <a:latin typeface="Calibri"/>
                <a:cs typeface="Calibri"/>
              </a:rPr>
              <a:t>ECM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component</a:t>
            </a:r>
            <a:r>
              <a:rPr lang="en-US" sz="2800" spc="-10" dirty="0" smtClean="0">
                <a:latin typeface="Calibri"/>
                <a:cs typeface="Calibri"/>
              </a:rPr>
              <a:t>s.</a:t>
            </a:r>
            <a:endParaRPr sz="2800" dirty="0">
              <a:latin typeface="Calibri"/>
              <a:cs typeface="Calibri"/>
            </a:endParaRPr>
          </a:p>
          <a:p>
            <a:pPr marL="241300" marR="370205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proteases </a:t>
            </a:r>
            <a:r>
              <a:rPr sz="2800" spc="-5" dirty="0">
                <a:latin typeface="Calibri"/>
                <a:cs typeface="Calibri"/>
              </a:rPr>
              <a:t>include </a:t>
            </a:r>
            <a:r>
              <a:rPr sz="2800" i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MMP,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cathepsin </a:t>
            </a:r>
            <a:r>
              <a:rPr sz="2800" i="1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lang="en-US" sz="2800" i="1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2800" i="1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urokinase</a:t>
            </a:r>
            <a:r>
              <a:rPr lang="en-US"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800" i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plasminogen  </a:t>
            </a:r>
            <a:r>
              <a:rPr sz="28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activator.</a:t>
            </a:r>
            <a:endParaRPr sz="2800" dirty="0">
              <a:latin typeface="Calibri"/>
              <a:cs typeface="Calibri"/>
            </a:endParaRPr>
          </a:p>
          <a:p>
            <a:pPr marL="241300" marR="266065" indent="-228600">
              <a:lnSpc>
                <a:spcPts val="3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  <a:tab pos="2524125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proteases are </a:t>
            </a:r>
            <a:r>
              <a:rPr sz="2800" spc="-10" dirty="0">
                <a:latin typeface="Calibri"/>
                <a:cs typeface="Calibri"/>
              </a:rPr>
              <a:t>produced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tumor cells, OR the tumor cells  send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signals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	stromal </a:t>
            </a:r>
            <a:r>
              <a:rPr sz="2800" spc="-5" dirty="0">
                <a:latin typeface="Calibri"/>
                <a:cs typeface="Calibri"/>
              </a:rPr>
              <a:t>cells or </a:t>
            </a:r>
            <a:r>
              <a:rPr sz="2800" spc="-10" dirty="0">
                <a:latin typeface="Calibri"/>
                <a:cs typeface="Calibri"/>
              </a:rPr>
              <a:t>inflammatory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to secret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them</a:t>
            </a:r>
            <a:r>
              <a:rPr lang="en-US" sz="2800" dirty="0" smtClean="0">
                <a:latin typeface="Calibri"/>
                <a:cs typeface="Calibri"/>
              </a:rPr>
              <a:t>. </a:t>
            </a:r>
            <a:r>
              <a:rPr sz="2800" dirty="0" smtClean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metalloproteinase </a:t>
            </a:r>
            <a:r>
              <a:rPr sz="2800" spc="-10" dirty="0">
                <a:latin typeface="Calibri"/>
                <a:cs typeface="Calibri"/>
              </a:rPr>
              <a:t>inhibitors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reduced, </a:t>
            </a:r>
            <a:r>
              <a:rPr sz="2800" dirty="0">
                <a:latin typeface="Calibri"/>
                <a:cs typeface="Calibri"/>
              </a:rPr>
              <a:t>so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effect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MMP  </a:t>
            </a:r>
            <a:r>
              <a:rPr sz="2800" spc="-5" dirty="0">
                <a:latin typeface="Calibri"/>
                <a:cs typeface="Calibri"/>
              </a:rPr>
              <a:t>is 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inhibited.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97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412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Third step: </a:t>
            </a:r>
            <a:r>
              <a:rPr spc="-10" dirty="0"/>
              <a:t>change </a:t>
            </a:r>
            <a:r>
              <a:rPr dirty="0"/>
              <a:t>in</a:t>
            </a:r>
            <a:r>
              <a:rPr spc="30" dirty="0"/>
              <a:t> </a:t>
            </a:r>
            <a:r>
              <a:rPr spc="-25" dirty="0"/>
              <a:t>attachment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84765" cy="329320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Normal epithelial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integrin </a:t>
            </a:r>
            <a:r>
              <a:rPr sz="2800" spc="-20" dirty="0">
                <a:latin typeface="Calibri"/>
                <a:cs typeface="Calibri"/>
              </a:rPr>
              <a:t>receptors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attach </a:t>
            </a:r>
            <a:r>
              <a:rPr sz="2800" spc="-15" dirty="0">
                <a:latin typeface="Calibri"/>
                <a:cs typeface="Calibri"/>
              </a:rPr>
              <a:t>to collagen  </a:t>
            </a:r>
            <a:r>
              <a:rPr sz="2800" spc="-5" dirty="0">
                <a:latin typeface="Calibri"/>
                <a:cs typeface="Calibri"/>
              </a:rPr>
              <a:t>and laminin 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ECM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20" dirty="0">
                <a:latin typeface="Calibri"/>
                <a:cs typeface="Calibri"/>
              </a:rPr>
              <a:t>receptors </a:t>
            </a:r>
            <a:r>
              <a:rPr sz="2800" spc="-5" dirty="0">
                <a:latin typeface="Calibri"/>
                <a:cs typeface="Calibri"/>
              </a:rPr>
              <a:t>help </a:t>
            </a:r>
            <a:r>
              <a:rPr sz="2800" spc="-15" dirty="0">
                <a:latin typeface="Calibri"/>
                <a:cs typeface="Calibri"/>
              </a:rPr>
              <a:t>maintain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resting </a:t>
            </a:r>
            <a:r>
              <a:rPr sz="2800" spc="-25" dirty="0">
                <a:latin typeface="Calibri"/>
                <a:cs typeface="Calibri"/>
              </a:rPr>
              <a:t>differentiated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30" dirty="0" smtClean="0">
                <a:latin typeface="Calibri"/>
                <a:cs typeface="Calibri"/>
              </a:rPr>
              <a:t>state</a:t>
            </a:r>
            <a:r>
              <a:rPr lang="en-US" sz="2800" spc="-3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this normal adhesion is </a:t>
            </a:r>
            <a:r>
              <a:rPr sz="2800" spc="-10" dirty="0">
                <a:latin typeface="Calibri"/>
                <a:cs typeface="Calibri"/>
              </a:rPr>
              <a:t>lost </a:t>
            </a:r>
            <a:r>
              <a:rPr sz="2800" spc="-5" dirty="0">
                <a:latin typeface="Calibri"/>
                <a:cs typeface="Calibri"/>
              </a:rPr>
              <a:t>cells die by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apoptosis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Cancer cells loose </a:t>
            </a:r>
            <a:r>
              <a:rPr sz="2800" dirty="0">
                <a:latin typeface="Calibri"/>
                <a:cs typeface="Calibri"/>
              </a:rPr>
              <a:t>this </a:t>
            </a:r>
            <a:r>
              <a:rPr sz="2800" spc="-5" dirty="0">
                <a:latin typeface="Calibri"/>
                <a:cs typeface="Calibri"/>
              </a:rPr>
              <a:t>adhesion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5" dirty="0">
                <a:latin typeface="Calibri"/>
                <a:cs typeface="Calibri"/>
              </a:rPr>
              <a:t>they </a:t>
            </a:r>
            <a:r>
              <a:rPr sz="2800" spc="-15" dirty="0">
                <a:latin typeface="Calibri"/>
                <a:cs typeface="Calibri"/>
              </a:rPr>
              <a:t>evade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apoptosis.</a:t>
            </a:r>
            <a:endParaRPr sz="2800" dirty="0">
              <a:latin typeface="Calibri"/>
              <a:cs typeface="Calibri"/>
            </a:endParaRPr>
          </a:p>
          <a:p>
            <a:pPr marL="241300" marR="49530" indent="-228600">
              <a:lnSpc>
                <a:spcPts val="3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Also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ECM </a:t>
            </a:r>
            <a:r>
              <a:rPr sz="2800" spc="-5" dirty="0">
                <a:latin typeface="Calibri"/>
                <a:cs typeface="Calibri"/>
              </a:rPr>
              <a:t>is modified by </a:t>
            </a:r>
            <a:r>
              <a:rPr sz="2800" spc="-10" dirty="0">
                <a:latin typeface="Calibri"/>
                <a:cs typeface="Calibri"/>
              </a:rPr>
              <a:t>collagenase </a:t>
            </a:r>
            <a:r>
              <a:rPr sz="2800" spc="-5" dirty="0">
                <a:latin typeface="Calibri"/>
                <a:cs typeface="Calibri"/>
              </a:rPr>
              <a:t>and other </a:t>
            </a:r>
            <a:r>
              <a:rPr sz="2800" spc="-15" dirty="0">
                <a:latin typeface="Calibri"/>
                <a:cs typeface="Calibri"/>
              </a:rPr>
              <a:t>proteases </a:t>
            </a:r>
            <a:r>
              <a:rPr sz="2800" spc="-5" dirty="0">
                <a:latin typeface="Calibri"/>
                <a:cs typeface="Calibri"/>
              </a:rPr>
              <a:t>actions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create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5" dirty="0">
                <a:latin typeface="Calibri"/>
                <a:cs typeface="Calibri"/>
              </a:rPr>
              <a:t>adhesion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sites.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16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443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Fourth </a:t>
            </a:r>
            <a:r>
              <a:rPr spc="-20" dirty="0"/>
              <a:t>step:</a:t>
            </a:r>
            <a:r>
              <a:rPr spc="-45" dirty="0"/>
              <a:t> </a:t>
            </a:r>
            <a:r>
              <a:rPr spc="-5" dirty="0"/>
              <a:t>locomotion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346055" cy="43662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-15" dirty="0">
                <a:latin typeface="Calibri"/>
                <a:cs typeface="Calibri"/>
              </a:rPr>
              <a:t>migration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tumor cells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ECM.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Complex process that </a:t>
            </a:r>
            <a:r>
              <a:rPr sz="2800" spc="-5" dirty="0">
                <a:latin typeface="Calibri"/>
                <a:cs typeface="Calibri"/>
              </a:rPr>
              <a:t>uses </a:t>
            </a:r>
            <a:r>
              <a:rPr sz="2800" spc="-20" dirty="0">
                <a:latin typeface="Calibri"/>
                <a:cs typeface="Calibri"/>
              </a:rPr>
              <a:t>receptors </a:t>
            </a:r>
            <a:r>
              <a:rPr sz="2800" spc="-5" dirty="0">
                <a:latin typeface="Calibri"/>
                <a:cs typeface="Calibri"/>
              </a:rPr>
              <a:t>and signaling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5" dirty="0">
                <a:latin typeface="Calibri"/>
                <a:cs typeface="Calibri"/>
              </a:rPr>
              <a:t>affect  </a:t>
            </a:r>
            <a:r>
              <a:rPr sz="2800" spc="-5" dirty="0">
                <a:latin typeface="Calibri"/>
                <a:cs typeface="Calibri"/>
              </a:rPr>
              <a:t>actin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cytoskeleton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Factors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used </a:t>
            </a:r>
            <a:r>
              <a:rPr sz="28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locomotion</a:t>
            </a:r>
            <a:r>
              <a:rPr sz="2800" u="heavy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include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derived cytokines(autocrine </a:t>
            </a:r>
            <a:r>
              <a:rPr sz="2800" spc="-5" dirty="0">
                <a:latin typeface="Calibri"/>
                <a:cs typeface="Calibri"/>
              </a:rPr>
              <a:t>motility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factor</a:t>
            </a:r>
            <a:r>
              <a:rPr lang="en-US" sz="2800" spc="-20" dirty="0" smtClean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Cleavage </a:t>
            </a:r>
            <a:r>
              <a:rPr sz="2800" spc="-10" dirty="0">
                <a:latin typeface="Calibri"/>
                <a:cs typeface="Calibri"/>
              </a:rPr>
              <a:t>products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matrix components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chemotactic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activity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57530" indent="-228600">
              <a:lnSpc>
                <a:spcPts val="3100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  <a:tab pos="5092700" algn="l"/>
              </a:tabLst>
            </a:pPr>
            <a:r>
              <a:rPr sz="2800" spc="-5" dirty="0">
                <a:latin typeface="Calibri"/>
                <a:cs typeface="Calibri"/>
              </a:rPr>
              <a:t>Some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20" dirty="0">
                <a:latin typeface="Calibri"/>
                <a:cs typeface="Calibri"/>
              </a:rPr>
              <a:t>factors(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insulin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like	</a:t>
            </a:r>
            <a:r>
              <a:rPr sz="2800" spc="-15" dirty="0">
                <a:latin typeface="Calibri"/>
                <a:cs typeface="Calibri"/>
              </a:rPr>
              <a:t>growth factor)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chemotactic  </a:t>
            </a:r>
            <a:r>
              <a:rPr sz="2800" spc="-5" dirty="0">
                <a:latin typeface="Calibri"/>
                <a:cs typeface="Calibri"/>
              </a:rPr>
              <a:t>activity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facilitates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locomotion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Stromal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secrete </a:t>
            </a:r>
            <a:r>
              <a:rPr sz="2800" spc="-10" dirty="0">
                <a:latin typeface="Calibri"/>
                <a:cs typeface="Calibri"/>
              </a:rPr>
              <a:t>hepatocyte </a:t>
            </a:r>
            <a:r>
              <a:rPr sz="2800" spc="-5" dirty="0">
                <a:latin typeface="Calibri"/>
                <a:cs typeface="Calibri"/>
              </a:rPr>
              <a:t>GF </a:t>
            </a:r>
            <a:r>
              <a:rPr sz="2800" dirty="0">
                <a:latin typeface="Calibri"/>
                <a:cs typeface="Calibri"/>
              </a:rPr>
              <a:t>/ </a:t>
            </a:r>
            <a:r>
              <a:rPr sz="2800" spc="-20" dirty="0">
                <a:latin typeface="Calibri"/>
                <a:cs typeface="Calibri"/>
              </a:rPr>
              <a:t>scatter factor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(HGF/SCF</a:t>
            </a:r>
            <a:r>
              <a:rPr sz="2800" spc="-15" dirty="0" smtClean="0">
                <a:latin typeface="Calibri"/>
                <a:cs typeface="Calibri"/>
              </a:rPr>
              <a:t>)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77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7273925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35" dirty="0"/>
              <a:t>Hallmarks </a:t>
            </a:r>
            <a:r>
              <a:rPr sz="4300" spc="40" dirty="0"/>
              <a:t>of </a:t>
            </a:r>
            <a:r>
              <a:rPr sz="4300" spc="-25" dirty="0"/>
              <a:t>cancer, </a:t>
            </a:r>
            <a:r>
              <a:rPr sz="4300" spc="45" dirty="0"/>
              <a:t>a</a:t>
            </a:r>
            <a:r>
              <a:rPr sz="4300" spc="70" dirty="0"/>
              <a:t> </a:t>
            </a:r>
            <a:r>
              <a:rPr sz="4300" spc="35" dirty="0"/>
              <a:t>reminder: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16939" y="1742947"/>
            <a:ext cx="7913162" cy="4257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2400" i="1" spc="-5" dirty="0" smtClean="0">
                <a:latin typeface="Calibri"/>
                <a:cs typeface="Calibri"/>
              </a:rPr>
              <a:t>1</a:t>
            </a:r>
            <a:r>
              <a:rPr sz="2400" i="1" spc="-5" dirty="0">
                <a:latin typeface="Calibri"/>
                <a:cs typeface="Calibri"/>
              </a:rPr>
              <a:t>. self </a:t>
            </a:r>
            <a:r>
              <a:rPr sz="2400" i="1" dirty="0">
                <a:latin typeface="Calibri"/>
                <a:cs typeface="Calibri"/>
              </a:rPr>
              <a:t>sufficiency </a:t>
            </a:r>
            <a:r>
              <a:rPr sz="2400" i="1" spc="-5" dirty="0">
                <a:latin typeface="Calibri"/>
                <a:cs typeface="Calibri"/>
              </a:rPr>
              <a:t>in growth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 smtClean="0">
                <a:latin typeface="Calibri"/>
                <a:cs typeface="Calibri"/>
              </a:rPr>
              <a:t>signals</a:t>
            </a:r>
            <a:r>
              <a:rPr lang="en-US" sz="2400" i="1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300" algn="l"/>
              </a:tabLst>
            </a:pPr>
            <a:r>
              <a:rPr sz="2400" i="1" spc="-5" dirty="0">
                <a:latin typeface="Calibri"/>
                <a:cs typeface="Calibri"/>
              </a:rPr>
              <a:t>2. insensitivity </a:t>
            </a:r>
            <a:r>
              <a:rPr sz="2400" i="1" spc="-20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growth inhibitory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 smtClean="0">
                <a:latin typeface="Calibri"/>
                <a:cs typeface="Calibri"/>
              </a:rPr>
              <a:t>signals</a:t>
            </a:r>
            <a:r>
              <a:rPr lang="en-US" sz="2400" i="1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300" algn="l"/>
              </a:tabLst>
            </a:pPr>
            <a:r>
              <a:rPr sz="2400" i="1" spc="-5" dirty="0">
                <a:latin typeface="Calibri"/>
                <a:cs typeface="Calibri"/>
              </a:rPr>
              <a:t>3. evasion </a:t>
            </a:r>
            <a:r>
              <a:rPr sz="2400" i="1" dirty="0">
                <a:latin typeface="Calibri"/>
                <a:cs typeface="Calibri"/>
              </a:rPr>
              <a:t>of </a:t>
            </a:r>
            <a:r>
              <a:rPr sz="2400" i="1" spc="-5" dirty="0">
                <a:latin typeface="Calibri"/>
                <a:cs typeface="Calibri"/>
              </a:rPr>
              <a:t>cell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 smtClean="0">
                <a:latin typeface="Calibri"/>
                <a:cs typeface="Calibri"/>
              </a:rPr>
              <a:t>death</a:t>
            </a:r>
            <a:r>
              <a:rPr lang="en-US" sz="2400" i="1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41300" algn="l"/>
              </a:tabLst>
            </a:pPr>
            <a:r>
              <a:rPr sz="2400" i="1" spc="-5" dirty="0">
                <a:latin typeface="Calibri"/>
                <a:cs typeface="Calibri"/>
              </a:rPr>
              <a:t>4. limitless replicative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 smtClean="0">
                <a:latin typeface="Calibri"/>
                <a:cs typeface="Calibri"/>
              </a:rPr>
              <a:t>potential</a:t>
            </a:r>
            <a:r>
              <a:rPr lang="en-US" sz="2400" i="1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300" algn="l"/>
              </a:tabLst>
            </a:pPr>
            <a:r>
              <a:rPr sz="2400" i="1" spc="-5" dirty="0">
                <a:latin typeface="Calibri"/>
                <a:cs typeface="Calibri"/>
              </a:rPr>
              <a:t>5. reprogramming </a:t>
            </a:r>
            <a:r>
              <a:rPr sz="2400" i="1" dirty="0">
                <a:latin typeface="Calibri"/>
                <a:cs typeface="Calibri"/>
              </a:rPr>
              <a:t>of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 smtClean="0">
                <a:latin typeface="Calibri"/>
                <a:cs typeface="Calibri"/>
              </a:rPr>
              <a:t>metabolism</a:t>
            </a:r>
            <a:r>
              <a:rPr lang="en-US" sz="2400" i="1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300" algn="l"/>
              </a:tabLst>
            </a:pPr>
            <a:r>
              <a:rPr sz="2400" i="1" spc="-5" dirty="0">
                <a:latin typeface="Calibri"/>
                <a:cs typeface="Calibri"/>
              </a:rPr>
              <a:t>6. </a:t>
            </a:r>
            <a:r>
              <a:rPr sz="2400" i="1" spc="-5" dirty="0">
                <a:latin typeface="Calibri"/>
                <a:cs typeface="Calibri"/>
              </a:rPr>
              <a:t>sustained </a:t>
            </a:r>
            <a:r>
              <a:rPr sz="2400" i="1" spc="-5" dirty="0" smtClean="0">
                <a:latin typeface="Calibri"/>
                <a:cs typeface="Calibri"/>
              </a:rPr>
              <a:t>angiogenesis</a:t>
            </a:r>
            <a:r>
              <a:rPr lang="en-US" sz="2400" i="1" spc="-5" dirty="0" smtClean="0">
                <a:latin typeface="Calibri"/>
                <a:cs typeface="Calibri"/>
              </a:rPr>
              <a:t>.</a:t>
            </a:r>
            <a:endParaRPr sz="2400" i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300" algn="l"/>
              </a:tabLst>
            </a:pPr>
            <a:r>
              <a:rPr sz="2400" i="1" spc="-5" dirty="0">
                <a:latin typeface="Calibri"/>
                <a:cs typeface="Calibri"/>
              </a:rPr>
              <a:t>7. </a:t>
            </a:r>
            <a:r>
              <a:rPr sz="2400" i="1" spc="-5" dirty="0">
                <a:latin typeface="Calibri"/>
                <a:cs typeface="Calibri"/>
              </a:rPr>
              <a:t>ability to invade and </a:t>
            </a:r>
            <a:r>
              <a:rPr sz="2400" i="1" spc="-5" dirty="0" smtClean="0">
                <a:latin typeface="Calibri"/>
                <a:cs typeface="Calibri"/>
              </a:rPr>
              <a:t>metastasize</a:t>
            </a:r>
            <a:r>
              <a:rPr lang="en-US" sz="2400" i="1" spc="-5" dirty="0" smtClean="0">
                <a:latin typeface="Calibri"/>
                <a:cs typeface="Calibri"/>
              </a:rPr>
              <a:t>.</a:t>
            </a:r>
            <a:endParaRPr sz="2400" i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8. </a:t>
            </a:r>
            <a:r>
              <a:rPr sz="2400" spc="-10" dirty="0">
                <a:latin typeface="Calibri"/>
                <a:cs typeface="Calibri"/>
              </a:rPr>
              <a:t>evasion </a:t>
            </a:r>
            <a:r>
              <a:rPr sz="2400" spc="-5" dirty="0">
                <a:latin typeface="Calibri"/>
                <a:cs typeface="Calibri"/>
              </a:rPr>
              <a:t>of the immune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system</a:t>
            </a:r>
            <a:r>
              <a:rPr lang="en-US" sz="2400" spc="-2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Till now </a:t>
            </a:r>
            <a:r>
              <a:rPr sz="2400" spc="-15" dirty="0">
                <a:latin typeface="Calibri"/>
                <a:cs typeface="Calibri"/>
              </a:rPr>
              <a:t>we covered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spc="-10" dirty="0">
                <a:latin typeface="Calibri"/>
                <a:cs typeface="Calibri"/>
              </a:rPr>
              <a:t>five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hallmarks.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In this lectures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cover </a:t>
            </a:r>
            <a:r>
              <a:rPr sz="2400" spc="-5" dirty="0">
                <a:latin typeface="Calibri"/>
                <a:cs typeface="Calibri"/>
              </a:rPr>
              <a:t>hallmarks </a:t>
            </a:r>
            <a:r>
              <a:rPr sz="2400" dirty="0" smtClean="0">
                <a:latin typeface="Calibri"/>
                <a:cs typeface="Calibri"/>
              </a:rPr>
              <a:t>6</a:t>
            </a:r>
            <a:r>
              <a:rPr lang="en-US" sz="2400" dirty="0" smtClean="0">
                <a:latin typeface="Calibri"/>
                <a:cs typeface="Calibri"/>
              </a:rPr>
              <a:t>,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7</a:t>
            </a:r>
            <a:r>
              <a:rPr lang="en-US" sz="2400" spc="-5" dirty="0" smtClean="0">
                <a:latin typeface="Calibri"/>
                <a:cs typeface="Calibri"/>
              </a:rPr>
              <a:t> and 8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61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433" y="146761"/>
            <a:ext cx="10549720" cy="671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38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35" dirty="0"/>
              <a:t>Vascular </a:t>
            </a:r>
            <a:r>
              <a:rPr spc="-5" dirty="0"/>
              <a:t>dissemination </a:t>
            </a:r>
            <a:r>
              <a:rPr dirty="0"/>
              <a:t>and </a:t>
            </a:r>
            <a:r>
              <a:rPr spc="-5" dirty="0"/>
              <a:t>homing </a:t>
            </a:r>
            <a:r>
              <a:rPr dirty="0"/>
              <a:t>of tumor 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860915" cy="3003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After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steps </a:t>
            </a:r>
            <a:r>
              <a:rPr sz="2800" spc="-10" dirty="0">
                <a:latin typeface="Calibri"/>
                <a:cs typeface="Calibri"/>
              </a:rPr>
              <a:t>mentioned previously </a:t>
            </a:r>
            <a:r>
              <a:rPr sz="2800" spc="-5" dirty="0">
                <a:latin typeface="Calibri"/>
                <a:cs typeface="Calibri"/>
              </a:rPr>
              <a:t>the tumor </a:t>
            </a:r>
            <a:r>
              <a:rPr sz="2800" spc="-10" dirty="0">
                <a:latin typeface="Calibri"/>
                <a:cs typeface="Calibri"/>
              </a:rPr>
              <a:t>cells can </a:t>
            </a:r>
            <a:r>
              <a:rPr sz="2800" spc="-15" dirty="0">
                <a:latin typeface="Calibri"/>
                <a:cs typeface="Calibri"/>
              </a:rPr>
              <a:t>enter </a:t>
            </a:r>
            <a:r>
              <a:rPr sz="2800" spc="-5" dirty="0">
                <a:latin typeface="Calibri"/>
                <a:cs typeface="Calibri"/>
              </a:rPr>
              <a:t>the  blood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vessel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311785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Once in the blood vessels, </a:t>
            </a:r>
            <a:r>
              <a:rPr sz="2800" spc="-10" dirty="0">
                <a:latin typeface="Calibri"/>
                <a:cs typeface="Calibri"/>
              </a:rPr>
              <a:t>they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destroyed </a:t>
            </a:r>
            <a:r>
              <a:rPr sz="2800" spc="-5" dirty="0">
                <a:latin typeface="Calibri"/>
                <a:cs typeface="Calibri"/>
              </a:rPr>
              <a:t>by the immune  cells… </a:t>
            </a:r>
            <a:r>
              <a:rPr sz="2800" dirty="0">
                <a:latin typeface="Calibri"/>
                <a:cs typeface="Calibri"/>
              </a:rPr>
              <a:t>so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need </a:t>
            </a:r>
            <a:r>
              <a:rPr sz="2800" spc="-15" dirty="0">
                <a:latin typeface="Calibri"/>
                <a:cs typeface="Calibri"/>
              </a:rPr>
              <a:t>to evade </a:t>
            </a:r>
            <a:r>
              <a:rPr sz="2800" spc="-5" dirty="0" smtClean="0">
                <a:latin typeface="Calibri"/>
                <a:cs typeface="Calibri"/>
              </a:rPr>
              <a:t>this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87960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Some tumor cells </a:t>
            </a:r>
            <a:r>
              <a:rPr sz="2800" spc="-15" dirty="0">
                <a:latin typeface="Calibri"/>
                <a:cs typeface="Calibri"/>
              </a:rPr>
              <a:t>circulate </a:t>
            </a:r>
            <a:r>
              <a:rPr sz="2800" spc="-5" dirty="0">
                <a:latin typeface="Calibri"/>
                <a:cs typeface="Calibri"/>
              </a:rPr>
              <a:t>in the blood </a:t>
            </a:r>
            <a:r>
              <a:rPr sz="2800" spc="-20" dirty="0">
                <a:latin typeface="Calibri"/>
                <a:cs typeface="Calibri"/>
              </a:rPr>
              <a:t>individually, </a:t>
            </a:r>
            <a:r>
              <a:rPr sz="2800" spc="-15" dirty="0">
                <a:latin typeface="Calibri"/>
                <a:cs typeface="Calibri"/>
              </a:rPr>
              <a:t>others </a:t>
            </a:r>
            <a:r>
              <a:rPr sz="2800" spc="-20" dirty="0">
                <a:latin typeface="Calibri"/>
                <a:cs typeface="Calibri"/>
              </a:rPr>
              <a:t>form  </a:t>
            </a:r>
            <a:r>
              <a:rPr sz="2800" spc="-5" dirty="0">
                <a:latin typeface="Calibri"/>
                <a:cs typeface="Calibri"/>
              </a:rPr>
              <a:t>emboli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small </a:t>
            </a:r>
            <a:r>
              <a:rPr sz="2800" spc="-20" dirty="0">
                <a:latin typeface="Calibri"/>
                <a:cs typeface="Calibri"/>
              </a:rPr>
              <a:t>aggregates)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bind </a:t>
            </a:r>
            <a:r>
              <a:rPr sz="2800" spc="-15" dirty="0">
                <a:latin typeface="Calibri"/>
                <a:cs typeface="Calibri"/>
              </a:rPr>
              <a:t>leukocytes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platelets to  protect </a:t>
            </a:r>
            <a:r>
              <a:rPr sz="2800" spc="-10" dirty="0">
                <a:latin typeface="Calibri"/>
                <a:cs typeface="Calibri"/>
              </a:rPr>
              <a:t>themselves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being </a:t>
            </a:r>
            <a:r>
              <a:rPr sz="2800" spc="-20" dirty="0">
                <a:latin typeface="Calibri"/>
                <a:cs typeface="Calibri"/>
              </a:rPr>
              <a:t>recognized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immune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30" dirty="0" smtClean="0">
                <a:latin typeface="Calibri"/>
                <a:cs typeface="Calibri"/>
              </a:rPr>
              <a:t>system</a:t>
            </a:r>
            <a:r>
              <a:rPr lang="en-US" sz="2800" spc="-3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83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10300335" cy="39058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36449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7361555" algn="l"/>
              </a:tabLst>
            </a:pPr>
            <a:r>
              <a:rPr sz="2800" spc="-5" dirty="0">
                <a:latin typeface="Calibri"/>
                <a:cs typeface="Calibri"/>
              </a:rPr>
              <a:t>These tumor cells </a:t>
            </a:r>
            <a:r>
              <a:rPr sz="2800" spc="-15" dirty="0">
                <a:latin typeface="Calibri"/>
                <a:cs typeface="Calibri"/>
              </a:rPr>
              <a:t>circulate </a:t>
            </a:r>
            <a:r>
              <a:rPr sz="2800" spc="-5" dirty="0">
                <a:latin typeface="Calibri"/>
                <a:cs typeface="Calibri"/>
              </a:rPr>
              <a:t>in the blood,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	</a:t>
            </a:r>
            <a:r>
              <a:rPr sz="2800" spc="-10" dirty="0">
                <a:latin typeface="Calibri"/>
                <a:cs typeface="Calibri"/>
              </a:rPr>
              <a:t>certain point they  must </a:t>
            </a:r>
            <a:r>
              <a:rPr sz="2800" spc="-15" dirty="0">
                <a:latin typeface="Calibri"/>
                <a:cs typeface="Calibri"/>
              </a:rPr>
              <a:t>exit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vessel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tissues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92710" indent="-228600">
              <a:lnSpc>
                <a:spcPct val="911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site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extravasation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5" dirty="0">
                <a:latin typeface="Calibri"/>
                <a:cs typeface="Calibri"/>
              </a:rPr>
              <a:t>site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metastatic </a:t>
            </a:r>
            <a:r>
              <a:rPr sz="2800" spc="-5" dirty="0">
                <a:latin typeface="Calibri"/>
                <a:cs typeface="Calibri"/>
              </a:rPr>
              <a:t>deposit) </a:t>
            </a:r>
            <a:r>
              <a:rPr sz="2800" spc="-15" dirty="0">
                <a:latin typeface="Calibri"/>
                <a:cs typeface="Calibri"/>
              </a:rPr>
              <a:t>generally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be  </a:t>
            </a:r>
            <a:r>
              <a:rPr sz="2800" spc="-15" dirty="0">
                <a:latin typeface="Calibri"/>
                <a:cs typeface="Calibri"/>
              </a:rPr>
              <a:t>predicted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location </a:t>
            </a:r>
            <a:r>
              <a:rPr sz="2800" spc="-5" dirty="0">
                <a:latin typeface="Calibri"/>
                <a:cs typeface="Calibri"/>
              </a:rPr>
              <a:t>of the primary tumor and its </a:t>
            </a:r>
            <a:r>
              <a:rPr sz="2800" spc="-10" dirty="0">
                <a:latin typeface="Calibri"/>
                <a:cs typeface="Calibri"/>
              </a:rPr>
              <a:t>vascular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lymphatic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drainage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10" dirty="0">
                <a:latin typeface="Calibri"/>
                <a:cs typeface="Calibri"/>
              </a:rPr>
              <a:t>tumors </a:t>
            </a:r>
            <a:r>
              <a:rPr sz="2800" spc="-20" dirty="0">
                <a:latin typeface="Calibri"/>
                <a:cs typeface="Calibri"/>
              </a:rPr>
              <a:t>metastasize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organ </a:t>
            </a:r>
            <a:r>
              <a:rPr sz="2800" spc="-10" dirty="0">
                <a:latin typeface="Calibri"/>
                <a:cs typeface="Calibri"/>
              </a:rPr>
              <a:t>that presents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first </a:t>
            </a:r>
            <a:r>
              <a:rPr sz="2800" spc="-5" dirty="0">
                <a:latin typeface="Calibri"/>
                <a:cs typeface="Calibri"/>
              </a:rPr>
              <a:t>capillary  bed </a:t>
            </a:r>
            <a:r>
              <a:rPr sz="2800" spc="-10" dirty="0">
                <a:latin typeface="Calibri"/>
                <a:cs typeface="Calibri"/>
              </a:rPr>
              <a:t>they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encounter.</a:t>
            </a:r>
            <a:endParaRPr sz="2800" dirty="0">
              <a:latin typeface="Calibri"/>
              <a:cs typeface="Calibri"/>
            </a:endParaRPr>
          </a:p>
          <a:p>
            <a:pPr marL="241300" marR="76136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However,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10" dirty="0">
                <a:latin typeface="Calibri"/>
                <a:cs typeface="Calibri"/>
              </a:rPr>
              <a:t>cases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natural </a:t>
            </a:r>
            <a:r>
              <a:rPr sz="2800" spc="-25" dirty="0">
                <a:latin typeface="Calibri"/>
                <a:cs typeface="Calibri"/>
              </a:rPr>
              <a:t>pathway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drainage </a:t>
            </a:r>
            <a:r>
              <a:rPr sz="2800" spc="-5" dirty="0">
                <a:latin typeface="Calibri"/>
                <a:cs typeface="Calibri"/>
              </a:rPr>
              <a:t>doesn’t  </a:t>
            </a:r>
            <a:r>
              <a:rPr sz="2800" spc="-10" dirty="0">
                <a:latin typeface="Calibri"/>
                <a:cs typeface="Calibri"/>
              </a:rPr>
              <a:t>explain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 smtClean="0">
                <a:latin typeface="Calibri"/>
                <a:cs typeface="Calibri"/>
              </a:rPr>
              <a:t>distribution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metastasis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69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56155"/>
            <a:ext cx="10300970" cy="407406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41300" marR="240029" indent="-228600">
              <a:lnSpc>
                <a:spcPts val="271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Why </a:t>
            </a:r>
            <a:r>
              <a:rPr sz="2800" spc="-10" dirty="0">
                <a:latin typeface="Calibri"/>
                <a:cs typeface="Calibri"/>
              </a:rPr>
              <a:t>tumors </a:t>
            </a:r>
            <a:r>
              <a:rPr sz="2800" spc="-5" dirty="0">
                <a:latin typeface="Calibri"/>
                <a:cs typeface="Calibri"/>
              </a:rPr>
              <a:t>choose </a:t>
            </a:r>
            <a:r>
              <a:rPr sz="2800" spc="-10" dirty="0">
                <a:latin typeface="Calibri"/>
                <a:cs typeface="Calibri"/>
              </a:rPr>
              <a:t>certain sites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20" dirty="0">
                <a:latin typeface="Calibri"/>
                <a:cs typeface="Calibri"/>
              </a:rPr>
              <a:t>metastatic </a:t>
            </a:r>
            <a:r>
              <a:rPr sz="2800" spc="-10" dirty="0">
                <a:latin typeface="Calibri"/>
                <a:cs typeface="Calibri"/>
              </a:rPr>
              <a:t>spread </a:t>
            </a:r>
            <a:r>
              <a:rPr sz="2800" spc="-5" dirty="0">
                <a:latin typeface="Calibri"/>
                <a:cs typeface="Calibri"/>
              </a:rPr>
              <a:t>and not  </a:t>
            </a:r>
            <a:r>
              <a:rPr sz="2800" spc="-10" dirty="0">
                <a:latin typeface="Calibri"/>
                <a:cs typeface="Calibri"/>
              </a:rPr>
              <a:t>others???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is </a:t>
            </a:r>
            <a:r>
              <a:rPr sz="2800" spc="-20" dirty="0">
                <a:latin typeface="Calibri"/>
                <a:cs typeface="Calibri"/>
              </a:rPr>
              <a:t>related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12700" marR="5080">
              <a:lnSpc>
                <a:spcPts val="2710"/>
              </a:lnSpc>
              <a:spcBef>
                <a:spcPts val="969"/>
              </a:spcBef>
              <a:tabLst>
                <a:tab pos="241300" algn="l"/>
              </a:tabLst>
            </a:pPr>
            <a:r>
              <a:rPr sz="2800" spc="10" dirty="0">
                <a:latin typeface="Calibri"/>
                <a:cs typeface="Calibri"/>
              </a:rPr>
              <a:t>A. </a:t>
            </a:r>
            <a:r>
              <a:rPr lang="en-US" sz="2800" spc="-15" dirty="0">
                <a:latin typeface="Calibri"/>
                <a:cs typeface="Calibri"/>
              </a:rPr>
              <a:t>E</a:t>
            </a:r>
            <a:r>
              <a:rPr sz="2800" spc="-15" dirty="0" smtClean="0">
                <a:latin typeface="Calibri"/>
                <a:cs typeface="Calibri"/>
              </a:rPr>
              <a:t>xpression </a:t>
            </a:r>
            <a:r>
              <a:rPr sz="2800" spc="-5" dirty="0">
                <a:latin typeface="Calibri"/>
                <a:cs typeface="Calibri"/>
              </a:rPr>
              <a:t>of adhesion molecules in the tumor cells, whose </a:t>
            </a:r>
            <a:r>
              <a:rPr sz="2800" spc="-15" dirty="0">
                <a:latin typeface="Calibri"/>
                <a:cs typeface="Calibri"/>
              </a:rPr>
              <a:t>ligands 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5" dirty="0">
                <a:latin typeface="Calibri"/>
                <a:cs typeface="Calibri"/>
              </a:rPr>
              <a:t>in the endothelium of </a:t>
            </a:r>
            <a:r>
              <a:rPr sz="2800" spc="-25" dirty="0">
                <a:latin typeface="Calibri"/>
                <a:cs typeface="Calibri"/>
              </a:rPr>
              <a:t>target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organs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B. </a:t>
            </a:r>
            <a:r>
              <a:rPr lang="en-US" sz="2800" spc="-15" dirty="0">
                <a:latin typeface="Calibri"/>
                <a:cs typeface="Calibri"/>
              </a:rPr>
              <a:t>E</a:t>
            </a:r>
            <a:r>
              <a:rPr sz="2800" spc="-15" dirty="0" smtClean="0">
                <a:latin typeface="Calibri"/>
                <a:cs typeface="Calibri"/>
              </a:rPr>
              <a:t>xpression </a:t>
            </a:r>
            <a:r>
              <a:rPr sz="2800" spc="-5" dirty="0">
                <a:latin typeface="Calibri"/>
                <a:cs typeface="Calibri"/>
              </a:rPr>
              <a:t>of chemokines and their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receptors</a:t>
            </a:r>
            <a:endParaRPr sz="2800" dirty="0">
              <a:latin typeface="Calibri"/>
              <a:cs typeface="Calibri"/>
            </a:endParaRPr>
          </a:p>
          <a:p>
            <a:pPr marL="12700" marR="108585">
              <a:lnSpc>
                <a:spcPct val="80200"/>
              </a:lnSpc>
              <a:spcBef>
                <a:spcPts val="905"/>
              </a:spcBef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C. </a:t>
            </a:r>
            <a:r>
              <a:rPr lang="en-US" sz="2800" spc="-5" dirty="0" smtClean="0">
                <a:latin typeface="Calibri"/>
                <a:cs typeface="Calibri"/>
              </a:rPr>
              <a:t>O</a:t>
            </a:r>
            <a:r>
              <a:rPr sz="2800" spc="-5" dirty="0" smtClean="0">
                <a:latin typeface="Calibri"/>
                <a:cs typeface="Calibri"/>
              </a:rPr>
              <a:t>nce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15" dirty="0">
                <a:latin typeface="Calibri"/>
                <a:cs typeface="Calibri"/>
              </a:rPr>
              <a:t>reach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target </a:t>
            </a:r>
            <a:r>
              <a:rPr sz="2800" spc="-10" dirty="0">
                <a:latin typeface="Calibri"/>
                <a:cs typeface="Calibri"/>
              </a:rPr>
              <a:t>site, </a:t>
            </a:r>
            <a:r>
              <a:rPr sz="2800" spc="-5" dirty="0">
                <a:latin typeface="Calibri"/>
                <a:cs typeface="Calibri"/>
              </a:rPr>
              <a:t>tumor cells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spc="-15" dirty="0">
                <a:latin typeface="Calibri"/>
                <a:cs typeface="Calibri"/>
              </a:rPr>
              <a:t>colonize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site </a:t>
            </a:r>
            <a:r>
              <a:rPr sz="2800" dirty="0">
                <a:latin typeface="Calibri"/>
                <a:cs typeface="Calibri"/>
              </a:rPr>
              <a:t>. 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20" dirty="0">
                <a:latin typeface="Calibri"/>
                <a:cs typeface="Calibri"/>
              </a:rPr>
              <a:t>metastatic </a:t>
            </a:r>
            <a:r>
              <a:rPr sz="2800" spc="-15" dirty="0">
                <a:latin typeface="Calibri"/>
                <a:cs typeface="Calibri"/>
              </a:rPr>
              <a:t>site </a:t>
            </a:r>
            <a:r>
              <a:rPr sz="2800" spc="-5" dirty="0">
                <a:latin typeface="Calibri"/>
                <a:cs typeface="Calibri"/>
              </a:rPr>
              <a:t>depends on the </a:t>
            </a:r>
            <a:r>
              <a:rPr sz="2800" spc="-10" dirty="0">
                <a:latin typeface="Calibri"/>
                <a:cs typeface="Calibri"/>
              </a:rPr>
              <a:t>host </a:t>
            </a:r>
            <a:r>
              <a:rPr sz="2800" spc="-15" dirty="0">
                <a:latin typeface="Calibri"/>
                <a:cs typeface="Calibri"/>
              </a:rPr>
              <a:t>stroma.. </a:t>
            </a:r>
            <a:r>
              <a:rPr sz="2800" spc="-5" dirty="0">
                <a:latin typeface="Calibri"/>
                <a:cs typeface="Calibri"/>
              </a:rPr>
              <a:t>If 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host </a:t>
            </a:r>
            <a:r>
              <a:rPr sz="2800" spc="-15" dirty="0">
                <a:latin typeface="Calibri"/>
                <a:cs typeface="Calibri"/>
              </a:rPr>
              <a:t>stroma at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specific </a:t>
            </a:r>
            <a:r>
              <a:rPr sz="2800" spc="-10" dirty="0">
                <a:latin typeface="Calibri"/>
                <a:cs typeface="Calibri"/>
              </a:rPr>
              <a:t>site </a:t>
            </a:r>
            <a:r>
              <a:rPr sz="2800" spc="-5" dirty="0">
                <a:latin typeface="Calibri"/>
                <a:cs typeface="Calibri"/>
              </a:rPr>
              <a:t>doesn’t </a:t>
            </a:r>
            <a:r>
              <a:rPr sz="2800" spc="-10" dirty="0">
                <a:latin typeface="Calibri"/>
                <a:cs typeface="Calibri"/>
              </a:rPr>
              <a:t>allow </a:t>
            </a:r>
            <a:r>
              <a:rPr sz="2800" spc="-5" dirty="0">
                <a:latin typeface="Calibri"/>
                <a:cs typeface="Calibri"/>
              </a:rPr>
              <a:t>the tumor cells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live  </a:t>
            </a:r>
            <a:r>
              <a:rPr sz="2800" spc="-15" dirty="0">
                <a:latin typeface="Calibri"/>
                <a:cs typeface="Calibri"/>
              </a:rPr>
              <a:t>there,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cannot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survive.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36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223" y="785845"/>
            <a:ext cx="10184765" cy="58955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Although tumor </a:t>
            </a:r>
            <a:r>
              <a:rPr sz="2800" spc="-10" dirty="0">
                <a:latin typeface="Calibri"/>
                <a:cs typeface="Calibri"/>
              </a:rPr>
              <a:t>cells can escape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site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origin </a:t>
            </a:r>
            <a:r>
              <a:rPr sz="2800" spc="-5" dirty="0">
                <a:latin typeface="Calibri"/>
                <a:cs typeface="Calibri"/>
              </a:rPr>
              <a:t>it is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10" dirty="0">
                <a:latin typeface="Calibri"/>
                <a:cs typeface="Calibri"/>
              </a:rPr>
              <a:t>difficult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them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colonize </a:t>
            </a:r>
            <a:r>
              <a:rPr sz="2800" spc="-10" dirty="0">
                <a:latin typeface="Calibri"/>
                <a:cs typeface="Calibri"/>
              </a:rPr>
              <a:t>new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sites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06045" indent="-228600">
              <a:lnSpc>
                <a:spcPct val="911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continually </a:t>
            </a:r>
            <a:r>
              <a:rPr sz="2800" spc="-5" dirty="0">
                <a:latin typeface="Calibri"/>
                <a:cs typeface="Calibri"/>
              </a:rPr>
              <a:t>shed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tumors,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5" dirty="0">
                <a:latin typeface="Calibri"/>
                <a:cs typeface="Calibri"/>
              </a:rPr>
              <a:t>of which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be  </a:t>
            </a:r>
            <a:r>
              <a:rPr sz="2800" spc="-15" dirty="0">
                <a:latin typeface="Calibri"/>
                <a:cs typeface="Calibri"/>
              </a:rPr>
              <a:t>detected </a:t>
            </a:r>
            <a:r>
              <a:rPr sz="2800" spc="-5" dirty="0">
                <a:latin typeface="Calibri"/>
                <a:cs typeface="Calibri"/>
              </a:rPr>
              <a:t>in the blood </a:t>
            </a:r>
            <a:r>
              <a:rPr sz="2800" spc="-15" dirty="0">
                <a:latin typeface="Calibri"/>
                <a:cs typeface="Calibri"/>
              </a:rPr>
              <a:t>even </a:t>
            </a:r>
            <a:r>
              <a:rPr sz="2800" spc="-5" dirty="0">
                <a:latin typeface="Calibri"/>
                <a:cs typeface="Calibri"/>
              </a:rPr>
              <a:t>in people who will </a:t>
            </a:r>
            <a:r>
              <a:rPr sz="2800" spc="-15" dirty="0">
                <a:latin typeface="Calibri"/>
                <a:cs typeface="Calibri"/>
              </a:rPr>
              <a:t>never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 err="1">
                <a:latin typeface="Calibri"/>
                <a:cs typeface="Calibri"/>
              </a:rPr>
              <a:t>mets</a:t>
            </a:r>
            <a:r>
              <a:rPr sz="2800" spc="-5" dirty="0" smtClean="0">
                <a:latin typeface="Calibri"/>
                <a:cs typeface="Calibri"/>
              </a:rPr>
              <a:t>.  </a:t>
            </a: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5" dirty="0">
                <a:latin typeface="Calibri"/>
                <a:cs typeface="Calibri"/>
              </a:rPr>
              <a:t>theses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20" dirty="0">
                <a:latin typeface="Calibri"/>
                <a:cs typeface="Calibri"/>
              </a:rPr>
              <a:t>fail </a:t>
            </a:r>
            <a:r>
              <a:rPr sz="2800" spc="-15" dirty="0">
                <a:latin typeface="Calibri"/>
                <a:cs typeface="Calibri"/>
              </a:rPr>
              <a:t>to live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new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environment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347345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  <a:tab pos="1863725" algn="l"/>
              </a:tabLst>
            </a:pPr>
            <a:r>
              <a:rPr sz="2800" spc="-5" dirty="0">
                <a:latin typeface="Calibri"/>
                <a:cs typeface="Calibri"/>
              </a:rPr>
              <a:t>Some though </a:t>
            </a:r>
            <a:r>
              <a:rPr sz="2800" spc="-10" dirty="0">
                <a:latin typeface="Calibri"/>
                <a:cs typeface="Calibri"/>
              </a:rPr>
              <a:t>might </a:t>
            </a:r>
            <a:r>
              <a:rPr sz="2800" spc="-15" dirty="0">
                <a:latin typeface="Calibri"/>
                <a:cs typeface="Calibri"/>
              </a:rPr>
              <a:t>live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long periods and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dormant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form  </a:t>
            </a:r>
            <a:r>
              <a:rPr sz="2800" spc="-10" dirty="0">
                <a:latin typeface="Calibri"/>
                <a:cs typeface="Calibri"/>
              </a:rPr>
              <a:t>mets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later	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suitable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conditions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16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Tumor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dormancy is described mainly in melanoma,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breast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prostate 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cancer,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This means these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tumors can recur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long time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after 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initial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treatment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800" spc="-1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5016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b="1" spc="-65" dirty="0"/>
              <a:t>Tumor</a:t>
            </a:r>
            <a:r>
              <a:rPr lang="en-US" sz="2800" b="1" spc="-75" dirty="0"/>
              <a:t> </a:t>
            </a:r>
            <a:r>
              <a:rPr lang="en-US" sz="2800" b="1" spc="-5" dirty="0" smtClean="0"/>
              <a:t>dormancy:</a:t>
            </a:r>
            <a:endParaRPr lang="en-US" sz="2800" b="1" spc="-1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165">
              <a:lnSpc>
                <a:spcPts val="3000"/>
              </a:lnSpc>
              <a:spcBef>
                <a:spcPts val="1105"/>
              </a:spcBef>
              <a:tabLst>
                <a:tab pos="241300" algn="l"/>
              </a:tabLst>
            </a:pPr>
            <a:r>
              <a:rPr lang="en-US" sz="2800" spc="-15" dirty="0">
                <a:cs typeface="Calibri"/>
              </a:rPr>
              <a:t>Prolonged </a:t>
            </a:r>
            <a:r>
              <a:rPr lang="en-US" sz="2800" spc="-5" dirty="0">
                <a:cs typeface="Calibri"/>
              </a:rPr>
              <a:t>survival of </a:t>
            </a:r>
            <a:r>
              <a:rPr lang="en-US" sz="2800" spc="-15" dirty="0">
                <a:cs typeface="Calibri"/>
              </a:rPr>
              <a:t>micro-metastases </a:t>
            </a:r>
            <a:r>
              <a:rPr lang="en-US" sz="2800" spc="-5" dirty="0">
                <a:cs typeface="Calibri"/>
              </a:rPr>
              <a:t>without</a:t>
            </a:r>
            <a:r>
              <a:rPr lang="en-US" sz="2800" spc="114" dirty="0">
                <a:cs typeface="Calibri"/>
              </a:rPr>
              <a:t> </a:t>
            </a:r>
            <a:r>
              <a:rPr lang="en-US" sz="2800" spc="-15" dirty="0" smtClean="0">
                <a:cs typeface="Calibri"/>
              </a:rPr>
              <a:t>progression.</a:t>
            </a:r>
            <a:endParaRPr lang="en-US" sz="2800" dirty="0">
              <a:cs typeface="Calibri"/>
            </a:endParaRPr>
          </a:p>
          <a:p>
            <a:pPr marL="241300" marR="5016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39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512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Molecular </a:t>
            </a:r>
            <a:r>
              <a:rPr spc="-5" dirty="0"/>
              <a:t>mechanisms </a:t>
            </a:r>
            <a:r>
              <a:rPr dirty="0"/>
              <a:t>of</a:t>
            </a:r>
            <a:r>
              <a:rPr spc="-15" dirty="0"/>
              <a:t> colonization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695180" cy="31495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1031875" algn="l"/>
                <a:tab pos="4774565" algn="l"/>
                <a:tab pos="6346190" algn="l"/>
              </a:tabLst>
            </a:pPr>
            <a:r>
              <a:rPr sz="2800" spc="-10" dirty="0">
                <a:latin typeface="Calibri"/>
                <a:cs typeface="Calibri"/>
              </a:rPr>
              <a:t>Cytokines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growth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factors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	</a:t>
            </a:r>
            <a:r>
              <a:rPr sz="2800" spc="-15" dirty="0">
                <a:latin typeface="Calibri"/>
                <a:cs typeface="Calibri"/>
              </a:rPr>
              <a:t>proteases	</a:t>
            </a:r>
            <a:r>
              <a:rPr sz="2800" spc="-5" dirty="0">
                <a:latin typeface="Calibri"/>
                <a:cs typeface="Calibri"/>
              </a:rPr>
              <a:t>act on </a:t>
            </a:r>
            <a:r>
              <a:rPr sz="2800" spc="-15" dirty="0">
                <a:latin typeface="Calibri"/>
                <a:cs typeface="Calibri"/>
              </a:rPr>
              <a:t>resident stromal  </a:t>
            </a:r>
            <a:r>
              <a:rPr sz="2800" spc="-5" dirty="0">
                <a:latin typeface="Calibri"/>
                <a:cs typeface="Calibri"/>
              </a:rPr>
              <a:t>cells	which </a:t>
            </a:r>
            <a:r>
              <a:rPr sz="2800" spc="-25" dirty="0">
                <a:latin typeface="Calibri"/>
                <a:cs typeface="Calibri"/>
              </a:rPr>
              <a:t>make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metastatic </a:t>
            </a:r>
            <a:r>
              <a:rPr sz="2800" spc="-10" dirty="0">
                <a:latin typeface="Calibri"/>
                <a:cs typeface="Calibri"/>
              </a:rPr>
              <a:t>site habitable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cancer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r>
              <a:rPr sz="2800" spc="-5" dirty="0" smtClean="0">
                <a:latin typeface="Calibri"/>
                <a:cs typeface="Calibri"/>
              </a:rPr>
              <a:t>.</a:t>
            </a:r>
            <a:endParaRPr lang="en-US" sz="2800" spc="-5" dirty="0" smtClean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1031875" algn="l"/>
                <a:tab pos="4774565" algn="l"/>
                <a:tab pos="6346190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5" dirty="0">
                <a:cs typeface="Calibri"/>
              </a:rPr>
              <a:t>Are there </a:t>
            </a:r>
            <a:r>
              <a:rPr lang="en-US" sz="2800" spc="-20" dirty="0">
                <a:cs typeface="Calibri"/>
              </a:rPr>
              <a:t>any </a:t>
            </a:r>
            <a:r>
              <a:rPr lang="en-US" sz="2800" spc="-10" dirty="0">
                <a:cs typeface="Calibri"/>
              </a:rPr>
              <a:t>genes that </a:t>
            </a:r>
            <a:r>
              <a:rPr lang="en-US" sz="2800" spc="-20" dirty="0">
                <a:cs typeface="Calibri"/>
              </a:rPr>
              <a:t>control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spc="-20" dirty="0">
                <a:cs typeface="Calibri"/>
              </a:rPr>
              <a:t>metastatic</a:t>
            </a:r>
            <a:r>
              <a:rPr lang="en-US" sz="2800" spc="8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phenotype?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cs typeface="Calibri"/>
              </a:rPr>
              <a:t>Possibly </a:t>
            </a:r>
            <a:r>
              <a:rPr lang="en-US" sz="2800" spc="-10" dirty="0">
                <a:solidFill>
                  <a:srgbClr val="FF0000"/>
                </a:solidFill>
                <a:cs typeface="Calibri"/>
              </a:rPr>
              <a:t>TWIST </a:t>
            </a:r>
            <a:r>
              <a:rPr lang="en-US" sz="2800" spc="-5" dirty="0">
                <a:solidFill>
                  <a:srgbClr val="FF0000"/>
                </a:solidFill>
                <a:cs typeface="Calibri"/>
              </a:rPr>
              <a:t>and SNAIL/ </a:t>
            </a:r>
            <a:r>
              <a:rPr lang="en-US" sz="2800" spc="-20" dirty="0">
                <a:solidFill>
                  <a:srgbClr val="FF0000"/>
                </a:solidFill>
                <a:cs typeface="Calibri"/>
              </a:rPr>
              <a:t>SLUG </a:t>
            </a:r>
            <a:r>
              <a:rPr lang="en-US" sz="2800" dirty="0">
                <a:solidFill>
                  <a:srgbClr val="FF0000"/>
                </a:solidFill>
                <a:cs typeface="Calibri"/>
              </a:rPr>
              <a:t>.. </a:t>
            </a:r>
            <a:r>
              <a:rPr lang="en-US" sz="2800" spc="-10" dirty="0">
                <a:solidFill>
                  <a:srgbClr val="FF0000"/>
                </a:solidFill>
                <a:cs typeface="Calibri"/>
              </a:rPr>
              <a:t>They </a:t>
            </a:r>
            <a:r>
              <a:rPr lang="en-US" sz="2800" spc="-15" dirty="0">
                <a:solidFill>
                  <a:srgbClr val="FF0000"/>
                </a:solidFill>
                <a:cs typeface="Calibri"/>
              </a:rPr>
              <a:t>promote </a:t>
            </a:r>
            <a:r>
              <a:rPr lang="en-US" sz="2800" spc="-10" dirty="0">
                <a:solidFill>
                  <a:srgbClr val="FF0000"/>
                </a:solidFill>
                <a:cs typeface="Calibri"/>
              </a:rPr>
              <a:t>epithelial </a:t>
            </a:r>
            <a:r>
              <a:rPr lang="en-US" sz="2800" spc="-15" dirty="0">
                <a:solidFill>
                  <a:srgbClr val="FF0000"/>
                </a:solidFill>
                <a:cs typeface="Calibri"/>
              </a:rPr>
              <a:t>to  </a:t>
            </a:r>
            <a:r>
              <a:rPr lang="en-US" sz="2800" spc="-10" dirty="0">
                <a:solidFill>
                  <a:srgbClr val="FF0000"/>
                </a:solidFill>
                <a:cs typeface="Calibri"/>
              </a:rPr>
              <a:t>mesenchymal transition</a:t>
            </a:r>
            <a:r>
              <a:rPr lang="en-US" sz="2800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800" spc="-5" dirty="0">
                <a:solidFill>
                  <a:srgbClr val="FF0000"/>
                </a:solidFill>
                <a:cs typeface="Calibri"/>
              </a:rPr>
              <a:t>(EMT</a:t>
            </a:r>
            <a:r>
              <a:rPr lang="en-US" sz="2800" spc="-5" dirty="0" smtClean="0">
                <a:solidFill>
                  <a:srgbClr val="FF0000"/>
                </a:solidFill>
                <a:cs typeface="Calibri"/>
              </a:rPr>
              <a:t>).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1031875" algn="l"/>
                <a:tab pos="4774565" algn="l"/>
                <a:tab pos="634619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77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979" y="95535"/>
            <a:ext cx="10536072" cy="6762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68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401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spc="-10" dirty="0"/>
              <a:t>M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06990" cy="2497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306070" indent="-228600" algn="just">
              <a:lnSpc>
                <a:spcPts val="3000"/>
              </a:lnSpc>
              <a:spcBef>
                <a:spcPts val="500"/>
              </a:spcBef>
            </a:pPr>
            <a:r>
              <a:rPr sz="2800" dirty="0">
                <a:latin typeface="Arial"/>
                <a:cs typeface="Arial"/>
              </a:rPr>
              <a:t>•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-5" dirty="0">
                <a:latin typeface="Calibri"/>
                <a:cs typeface="Calibri"/>
              </a:rPr>
              <a:t>tumor cells </a:t>
            </a:r>
            <a:r>
              <a:rPr sz="2800" spc="-15" dirty="0">
                <a:latin typeface="Calibri"/>
                <a:cs typeface="Calibri"/>
              </a:rPr>
              <a:t>downregulate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5" dirty="0">
                <a:latin typeface="Calibri"/>
                <a:cs typeface="Calibri"/>
              </a:rPr>
              <a:t>epithelial </a:t>
            </a:r>
            <a:r>
              <a:rPr sz="2800" spc="-25" dirty="0">
                <a:latin typeface="Calibri"/>
                <a:cs typeface="Calibri"/>
              </a:rPr>
              <a:t>markers like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upregulate </a:t>
            </a:r>
            <a:r>
              <a:rPr sz="2800" spc="-5" dirty="0">
                <a:latin typeface="Calibri"/>
                <a:cs typeface="Calibri"/>
              </a:rPr>
              <a:t>some </a:t>
            </a:r>
            <a:r>
              <a:rPr sz="2800" spc="-10" dirty="0">
                <a:latin typeface="Calibri"/>
                <a:cs typeface="Calibri"/>
              </a:rPr>
              <a:t>mesenchymal </a:t>
            </a:r>
            <a:r>
              <a:rPr sz="2800" spc="-25" dirty="0">
                <a:latin typeface="Calibri"/>
                <a:cs typeface="Calibri"/>
              </a:rPr>
              <a:t>markers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10" dirty="0">
                <a:latin typeface="Calibri"/>
                <a:cs typeface="Calibri"/>
              </a:rPr>
              <a:t>vimentin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lang="en-US" sz="2800" dirty="0" smtClean="0">
                <a:latin typeface="Calibri"/>
                <a:cs typeface="Calibri"/>
              </a:rPr>
              <a:t>SMA</a:t>
            </a:r>
            <a:r>
              <a:rPr sz="2800" dirty="0" smtClean="0">
                <a:latin typeface="Calibri"/>
                <a:cs typeface="Calibri"/>
              </a:rPr>
              <a:t>  </a:t>
            </a:r>
            <a:r>
              <a:rPr sz="2800" spc="-5" dirty="0">
                <a:latin typeface="Calibri"/>
                <a:cs typeface="Calibri"/>
              </a:rPr>
              <a:t>(smooth muscle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actin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molecular </a:t>
            </a:r>
            <a:r>
              <a:rPr sz="2800" spc="-10" dirty="0">
                <a:latin typeface="Calibri"/>
                <a:cs typeface="Calibri"/>
              </a:rPr>
              <a:t>changes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associated </a:t>
            </a:r>
            <a:r>
              <a:rPr sz="2800" spc="-5" dirty="0">
                <a:latin typeface="Calibri"/>
                <a:cs typeface="Calibri"/>
              </a:rPr>
              <a:t>with phenotypic changes, </a:t>
            </a:r>
            <a:r>
              <a:rPr sz="2800" dirty="0">
                <a:latin typeface="Calibri"/>
                <a:cs typeface="Calibri"/>
              </a:rPr>
              <a:t>so  </a:t>
            </a:r>
            <a:r>
              <a:rPr sz="2800" spc="-5" dirty="0">
                <a:latin typeface="Calibri"/>
                <a:cs typeface="Calibri"/>
              </a:rPr>
              <a:t>the cells </a:t>
            </a:r>
            <a:r>
              <a:rPr sz="2800" spc="-10" dirty="0">
                <a:latin typeface="Calibri"/>
                <a:cs typeface="Calibri"/>
              </a:rPr>
              <a:t>become </a:t>
            </a:r>
            <a:r>
              <a:rPr sz="2800" spc="-30" dirty="0">
                <a:latin typeface="Calibri"/>
                <a:cs typeface="Calibri"/>
              </a:rPr>
              <a:t>spindly, </a:t>
            </a:r>
            <a:r>
              <a:rPr sz="2800" spc="-5" dirty="0">
                <a:latin typeface="Calibri"/>
                <a:cs typeface="Calibri"/>
              </a:rPr>
              <a:t>and functional </a:t>
            </a:r>
            <a:r>
              <a:rPr sz="2800" spc="-10" dirty="0">
                <a:latin typeface="Calibri"/>
                <a:cs typeface="Calibri"/>
              </a:rPr>
              <a:t>change (they </a:t>
            </a:r>
            <a:r>
              <a:rPr sz="2800" spc="-15" dirty="0">
                <a:latin typeface="Calibri"/>
                <a:cs typeface="Calibri"/>
              </a:rPr>
              <a:t>are more  </a:t>
            </a:r>
            <a:r>
              <a:rPr sz="2800" spc="-5" dirty="0">
                <a:latin typeface="Calibri"/>
                <a:cs typeface="Calibri"/>
              </a:rPr>
              <a:t>capable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invade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metastasize</a:t>
            </a:r>
            <a:r>
              <a:rPr sz="2800" spc="-20" dirty="0" smtClean="0">
                <a:latin typeface="Calibri"/>
                <a:cs typeface="Calibri"/>
              </a:rPr>
              <a:t>)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3189" y="4363278"/>
            <a:ext cx="9949308" cy="144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24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2175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Clinical aspects </a:t>
            </a:r>
            <a:r>
              <a:rPr spc="-25" dirty="0"/>
              <a:t>related </a:t>
            </a:r>
            <a:r>
              <a:rPr spc="-20" dirty="0"/>
              <a:t>to</a:t>
            </a:r>
            <a:r>
              <a:rPr spc="15" dirty="0"/>
              <a:t> </a:t>
            </a:r>
            <a:r>
              <a:rPr spc="-20" dirty="0"/>
              <a:t>metastasis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2788"/>
            <a:ext cx="10248900" cy="4171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Metastasis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the single </a:t>
            </a:r>
            <a:r>
              <a:rPr sz="2600" spc="-10" dirty="0">
                <a:latin typeface="Calibri"/>
                <a:cs typeface="Calibri"/>
              </a:rPr>
              <a:t>most important </a:t>
            </a:r>
            <a:r>
              <a:rPr sz="2600" spc="-15" dirty="0">
                <a:latin typeface="Calibri"/>
                <a:cs typeface="Calibri"/>
              </a:rPr>
              <a:t>factor </a:t>
            </a:r>
            <a:r>
              <a:rPr sz="2600" spc="-10" dirty="0">
                <a:latin typeface="Calibri"/>
                <a:cs typeface="Calibri"/>
              </a:rPr>
              <a:t>dictating outcome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cancer.</a:t>
            </a:r>
            <a:endParaRPr sz="2600" dirty="0">
              <a:latin typeface="Calibri"/>
              <a:cs typeface="Calibri"/>
            </a:endParaRPr>
          </a:p>
          <a:p>
            <a:pPr marL="241300" marR="445134" indent="-228600">
              <a:lnSpc>
                <a:spcPct val="70800"/>
              </a:lnSpc>
              <a:spcBef>
                <a:spcPts val="980"/>
              </a:spcBef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lang="en-US" sz="2600" spc="-1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ocalized </a:t>
            </a:r>
            <a:r>
              <a:rPr sz="2600" spc="-10" dirty="0">
                <a:latin typeface="Calibri"/>
                <a:cs typeface="Calibri"/>
              </a:rPr>
              <a:t>cancer that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confined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organ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10" dirty="0">
                <a:latin typeface="Calibri"/>
                <a:cs typeface="Calibri"/>
              </a:rPr>
              <a:t>originated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has the  </a:t>
            </a:r>
            <a:r>
              <a:rPr sz="2600" spc="-15" dirty="0">
                <a:latin typeface="Calibri"/>
                <a:cs typeface="Calibri"/>
              </a:rPr>
              <a:t>best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prognosis.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0" dirty="0">
                <a:latin typeface="Calibri"/>
                <a:cs typeface="Calibri"/>
              </a:rPr>
              <a:t>We </a:t>
            </a:r>
            <a:r>
              <a:rPr sz="2600" spc="-10" dirty="0">
                <a:latin typeface="Calibri"/>
                <a:cs typeface="Calibri"/>
              </a:rPr>
              <a:t>measure prognosis by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five </a:t>
            </a:r>
            <a:r>
              <a:rPr sz="2600" spc="-15" dirty="0">
                <a:latin typeface="Calibri"/>
                <a:cs typeface="Calibri"/>
              </a:rPr>
              <a:t>year </a:t>
            </a:r>
            <a:r>
              <a:rPr sz="2600" spc="-5" dirty="0">
                <a:latin typeface="Calibri"/>
                <a:cs typeface="Calibri"/>
              </a:rPr>
              <a:t>survival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rate.</a:t>
            </a:r>
            <a:endParaRPr sz="2600" dirty="0">
              <a:latin typeface="Calibri"/>
              <a:cs typeface="Calibri"/>
            </a:endParaRPr>
          </a:p>
          <a:p>
            <a:pPr marL="241300" marR="321945" indent="-228600">
              <a:lnSpc>
                <a:spcPct val="70800"/>
              </a:lnSpc>
              <a:spcBef>
                <a:spcPts val="980"/>
              </a:spcBef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dirty="0"/>
              <a:t>	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survival means the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percentage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people who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live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at </a:t>
            </a:r>
            <a:r>
              <a:rPr sz="26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least</a:t>
            </a:r>
            <a:r>
              <a:rPr sz="2600" u="heavy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5 </a:t>
            </a:r>
            <a:r>
              <a:rPr sz="2600" u="heavy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years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after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being diagnosed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6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cancer.</a:t>
            </a:r>
            <a:endParaRPr sz="2600" dirty="0">
              <a:latin typeface="Calibri"/>
              <a:cs typeface="Calibri"/>
            </a:endParaRPr>
          </a:p>
          <a:p>
            <a:pPr marL="315595" indent="-303530">
              <a:lnSpc>
                <a:spcPts val="2640"/>
              </a:lnSpc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sz="2600" spc="-15" dirty="0">
                <a:latin typeface="Calibri"/>
                <a:cs typeface="Calibri"/>
              </a:rPr>
              <a:t>For example, </a:t>
            </a:r>
            <a:r>
              <a:rPr sz="2600" b="1" spc="-10" dirty="0">
                <a:latin typeface="Calibri"/>
                <a:cs typeface="Calibri"/>
              </a:rPr>
              <a:t>5</a:t>
            </a:r>
            <a:r>
              <a:rPr sz="2600" spc="-10" dirty="0">
                <a:latin typeface="Calibri"/>
                <a:cs typeface="Calibri"/>
              </a:rPr>
              <a:t>-</a:t>
            </a:r>
            <a:r>
              <a:rPr sz="2600" b="1" spc="-10" dirty="0">
                <a:latin typeface="Calibri"/>
                <a:cs typeface="Calibri"/>
              </a:rPr>
              <a:t>year </a:t>
            </a:r>
            <a:r>
              <a:rPr sz="2600" b="1" spc="-5" dirty="0">
                <a:latin typeface="Calibri"/>
                <a:cs typeface="Calibri"/>
              </a:rPr>
              <a:t>survival </a:t>
            </a:r>
            <a:r>
              <a:rPr sz="2600" spc="-25" dirty="0">
                <a:latin typeface="Calibri"/>
                <a:cs typeface="Calibri"/>
              </a:rPr>
              <a:t>rate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65% </a:t>
            </a:r>
            <a:r>
              <a:rPr sz="2600" spc="-5" dirty="0">
                <a:latin typeface="Calibri"/>
                <a:cs typeface="Calibri"/>
              </a:rPr>
              <a:t>means </a:t>
            </a:r>
            <a:r>
              <a:rPr sz="2600" spc="-10" dirty="0">
                <a:latin typeface="Calibri"/>
                <a:cs typeface="Calibri"/>
              </a:rPr>
              <a:t>that </a:t>
            </a:r>
            <a:r>
              <a:rPr sz="2600" spc="-5" dirty="0">
                <a:latin typeface="Calibri"/>
                <a:cs typeface="Calibri"/>
              </a:rPr>
              <a:t>65 out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100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people</a:t>
            </a:r>
            <a:endParaRPr sz="2600" dirty="0">
              <a:latin typeface="Calibri"/>
              <a:cs typeface="Calibri"/>
            </a:endParaRPr>
          </a:p>
          <a:p>
            <a:pPr marL="241300" marR="551815">
              <a:lnSpc>
                <a:spcPct val="70000"/>
              </a:lnSpc>
              <a:spcBef>
                <a:spcPts val="480"/>
              </a:spcBef>
            </a:pPr>
            <a:r>
              <a:rPr sz="2600" spc="-5" dirty="0">
                <a:latin typeface="Calibri"/>
                <a:cs typeface="Calibri"/>
              </a:rPr>
              <a:t>who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diagnosed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0" dirty="0">
                <a:latin typeface="Calibri"/>
                <a:cs typeface="Calibri"/>
              </a:rPr>
              <a:t>cancer </a:t>
            </a:r>
            <a:r>
              <a:rPr sz="2600" dirty="0">
                <a:latin typeface="Calibri"/>
                <a:cs typeface="Calibri"/>
              </a:rPr>
              <a:t>will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still </a:t>
            </a:r>
            <a:r>
              <a:rPr sz="2600" spc="-5" dirty="0">
                <a:latin typeface="Calibri"/>
                <a:cs typeface="Calibri"/>
              </a:rPr>
              <a:t>alive </a:t>
            </a:r>
            <a:r>
              <a:rPr sz="2600" b="1" dirty="0">
                <a:latin typeface="Calibri"/>
                <a:cs typeface="Calibri"/>
              </a:rPr>
              <a:t>5 </a:t>
            </a:r>
            <a:r>
              <a:rPr sz="2600" spc="-20" dirty="0">
                <a:latin typeface="Calibri"/>
                <a:cs typeface="Calibri"/>
              </a:rPr>
              <a:t>years </a:t>
            </a:r>
            <a:r>
              <a:rPr sz="2600" spc="-15" dirty="0">
                <a:latin typeface="Calibri"/>
                <a:cs typeface="Calibri"/>
              </a:rPr>
              <a:t>after </a:t>
            </a:r>
            <a:r>
              <a:rPr sz="2600" spc="-5" dirty="0">
                <a:latin typeface="Calibri"/>
                <a:cs typeface="Calibri"/>
              </a:rPr>
              <a:t>the initial  diagnosis.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5 </a:t>
            </a:r>
            <a:r>
              <a:rPr sz="2600" spc="-15" dirty="0">
                <a:latin typeface="Calibri"/>
                <a:cs typeface="Calibri"/>
              </a:rPr>
              <a:t>year </a:t>
            </a:r>
            <a:r>
              <a:rPr sz="2600" spc="-5" dirty="0">
                <a:latin typeface="Calibri"/>
                <a:cs typeface="Calibri"/>
              </a:rPr>
              <a:t>survival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Localised colorectal cancer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around 95% whereas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</a:p>
          <a:p>
            <a:pPr marL="241300" marR="521970">
              <a:lnSpc>
                <a:spcPct val="70800"/>
              </a:lnSpc>
              <a:spcBef>
                <a:spcPts val="440"/>
              </a:spcBef>
            </a:pPr>
            <a:r>
              <a:rPr sz="2600" spc="-5" dirty="0">
                <a:latin typeface="Calibri"/>
                <a:cs typeface="Calibri"/>
              </a:rPr>
              <a:t>6%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5" dirty="0">
                <a:latin typeface="Calibri"/>
                <a:cs typeface="Calibri"/>
              </a:rPr>
              <a:t>metastatic </a:t>
            </a:r>
            <a:r>
              <a:rPr sz="2600" spc="-10" dirty="0">
                <a:latin typeface="Calibri"/>
                <a:cs typeface="Calibri"/>
              </a:rPr>
              <a:t>colorectal </a:t>
            </a:r>
            <a:r>
              <a:rPr sz="2600" spc="-5" dirty="0">
                <a:latin typeface="Calibri"/>
                <a:cs typeface="Calibri"/>
              </a:rPr>
              <a:t>cancer… so </a:t>
            </a:r>
            <a:r>
              <a:rPr sz="2600" spc="-15" dirty="0">
                <a:latin typeface="Calibri"/>
                <a:cs typeface="Calibri"/>
              </a:rPr>
              <a:t>metastasis </a:t>
            </a:r>
            <a:r>
              <a:rPr sz="2600" spc="-10" dirty="0">
                <a:latin typeface="Calibri"/>
                <a:cs typeface="Calibri"/>
              </a:rPr>
              <a:t>dramatically </a:t>
            </a:r>
            <a:r>
              <a:rPr sz="2600" spc="-20" dirty="0">
                <a:latin typeface="Calibri"/>
                <a:cs typeface="Calibri"/>
              </a:rPr>
              <a:t>affects  </a:t>
            </a:r>
            <a:r>
              <a:rPr sz="2600" spc="-5" dirty="0">
                <a:latin typeface="Calibri"/>
                <a:cs typeface="Calibri"/>
              </a:rPr>
              <a:t>survival.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049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781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Tumor</a:t>
            </a:r>
            <a:r>
              <a:rPr spc="-70" dirty="0"/>
              <a:t> </a:t>
            </a:r>
            <a:r>
              <a:rPr spc="-35" dirty="0"/>
              <a:t>stage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234930" cy="38569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20" dirty="0">
                <a:latin typeface="Calibri"/>
                <a:cs typeface="Calibri"/>
              </a:rPr>
              <a:t>stage </a:t>
            </a:r>
            <a:r>
              <a:rPr sz="2800" spc="-10" dirty="0">
                <a:latin typeface="Calibri"/>
                <a:cs typeface="Calibri"/>
              </a:rPr>
              <a:t>measures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extent </a:t>
            </a:r>
            <a:r>
              <a:rPr sz="2800" spc="-5" dirty="0">
                <a:latin typeface="Calibri"/>
                <a:cs typeface="Calibri"/>
              </a:rPr>
              <a:t>of tumor </a:t>
            </a:r>
            <a:r>
              <a:rPr sz="2800" spc="-10" dirty="0">
                <a:latin typeface="Calibri"/>
                <a:cs typeface="Calibri"/>
              </a:rPr>
              <a:t>spread </a:t>
            </a:r>
            <a:r>
              <a:rPr sz="2800" spc="-5" dirty="0">
                <a:latin typeface="Calibri"/>
                <a:cs typeface="Calibri"/>
              </a:rPr>
              <a:t>in the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body.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45" dirty="0">
                <a:latin typeface="Calibri"/>
                <a:cs typeface="Calibri"/>
              </a:rPr>
              <a:t>tumor,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stage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TNM</a:t>
            </a:r>
            <a:r>
              <a:rPr sz="28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stage.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 </a:t>
            </a:r>
            <a:r>
              <a:rPr sz="2800" spc="-10" dirty="0">
                <a:latin typeface="Calibri"/>
                <a:cs typeface="Calibri"/>
              </a:rPr>
              <a:t>measures </a:t>
            </a:r>
            <a:r>
              <a:rPr sz="2800" spc="-5" dirty="0">
                <a:latin typeface="Calibri"/>
                <a:cs typeface="Calibri"/>
              </a:rPr>
              <a:t>the tumor </a:t>
            </a:r>
            <a:r>
              <a:rPr sz="2800" spc="-20" dirty="0">
                <a:latin typeface="Calibri"/>
                <a:cs typeface="Calibri"/>
              </a:rPr>
              <a:t>size/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extent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local </a:t>
            </a:r>
            <a:r>
              <a:rPr sz="2800" spc="-15" dirty="0">
                <a:latin typeface="Calibri"/>
                <a:cs typeface="Calibri"/>
              </a:rPr>
              <a:t>invasion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depending on 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tumor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 </a:t>
            </a:r>
            <a:r>
              <a:rPr sz="2800" spc="-10" dirty="0">
                <a:latin typeface="Calibri"/>
                <a:cs typeface="Calibri"/>
              </a:rPr>
              <a:t>measures </a:t>
            </a:r>
            <a:r>
              <a:rPr sz="2800" spc="-5" dirty="0">
                <a:latin typeface="Calibri"/>
                <a:cs typeface="Calibri"/>
              </a:rPr>
              <a:t>lymph </a:t>
            </a:r>
            <a:r>
              <a:rPr sz="2800" dirty="0">
                <a:latin typeface="Calibri"/>
                <a:cs typeface="Calibri"/>
              </a:rPr>
              <a:t>node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involvement.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 </a:t>
            </a:r>
            <a:r>
              <a:rPr sz="2800" spc="-10" dirty="0">
                <a:latin typeface="Calibri"/>
                <a:cs typeface="Calibri"/>
              </a:rPr>
              <a:t>measures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metastasis.</a:t>
            </a:r>
            <a:endParaRPr sz="2800" dirty="0">
              <a:latin typeface="Calibri"/>
              <a:cs typeface="Calibri"/>
            </a:endParaRPr>
          </a:p>
          <a:p>
            <a:pPr marL="241300" marR="403225" indent="-228600">
              <a:lnSpc>
                <a:spcPts val="3100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higher </a:t>
            </a:r>
            <a:r>
              <a:rPr sz="2800" spc="-145" dirty="0">
                <a:latin typeface="Calibri"/>
                <a:cs typeface="Calibri"/>
              </a:rPr>
              <a:t>T, 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M, </a:t>
            </a:r>
            <a:r>
              <a:rPr sz="2800" spc="-5" dirty="0">
                <a:latin typeface="Calibri"/>
                <a:cs typeface="Calibri"/>
              </a:rPr>
              <a:t>the higher the </a:t>
            </a:r>
            <a:r>
              <a:rPr sz="2800" spc="-20" dirty="0">
                <a:latin typeface="Calibri"/>
                <a:cs typeface="Calibri"/>
              </a:rPr>
              <a:t>stage, </a:t>
            </a:r>
            <a:r>
              <a:rPr sz="2800" spc="-5" dirty="0">
                <a:latin typeface="Calibri"/>
                <a:cs typeface="Calibri"/>
              </a:rPr>
              <a:t>which means the </a:t>
            </a:r>
            <a:r>
              <a:rPr sz="2800" spc="-20" dirty="0">
                <a:latin typeface="Calibri"/>
                <a:cs typeface="Calibri"/>
              </a:rPr>
              <a:t>worse 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prognosis.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4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5445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Fifth hallmark: </a:t>
            </a:r>
            <a:r>
              <a:rPr spc="-15" dirty="0"/>
              <a:t>sustained</a:t>
            </a:r>
            <a:r>
              <a:rPr spc="5" dirty="0"/>
              <a:t> </a:t>
            </a:r>
            <a:r>
              <a:rPr spc="-5" dirty="0"/>
              <a:t>angiogenesis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0596"/>
            <a:ext cx="10250170" cy="426450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Calibri"/>
                <a:cs typeface="Calibri"/>
              </a:rPr>
              <a:t>Tumors </a:t>
            </a:r>
            <a:r>
              <a:rPr sz="2600" spc="-10" dirty="0">
                <a:latin typeface="Calibri"/>
                <a:cs typeface="Calibri"/>
              </a:rPr>
              <a:t>cannot </a:t>
            </a:r>
            <a:r>
              <a:rPr sz="2600" spc="-15" dirty="0">
                <a:latin typeface="Calibri"/>
                <a:cs typeface="Calibri"/>
              </a:rPr>
              <a:t>grow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spc="-5" dirty="0">
                <a:latin typeface="Calibri"/>
                <a:cs typeface="Calibri"/>
              </a:rPr>
              <a:t>than 1-2mm without blood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supply</a:t>
            </a:r>
            <a:r>
              <a:rPr lang="en-US" sz="2600" spc="-5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This 1-2 mm </a:t>
            </a:r>
            <a:r>
              <a:rPr sz="2600" spc="-20" dirty="0">
                <a:latin typeface="Calibri"/>
                <a:cs typeface="Calibri"/>
              </a:rPr>
              <a:t>zone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maximum direct diffusion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distance.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Angiogenesis important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tumors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to: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1. </a:t>
            </a:r>
            <a:r>
              <a:rPr lang="en-US" sz="2600" spc="-5" dirty="0" smtClean="0">
                <a:latin typeface="Calibri"/>
                <a:cs typeface="Calibri"/>
              </a:rPr>
              <a:t>S</a:t>
            </a:r>
            <a:r>
              <a:rPr sz="2600" spc="-5" dirty="0" smtClean="0">
                <a:latin typeface="Calibri"/>
                <a:cs typeface="Calibri"/>
              </a:rPr>
              <a:t>upply </a:t>
            </a:r>
            <a:r>
              <a:rPr sz="2600" spc="-25" dirty="0">
                <a:latin typeface="Calibri"/>
                <a:cs typeface="Calibri"/>
              </a:rPr>
              <a:t>oxygen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nutrients</a:t>
            </a:r>
            <a:r>
              <a:rPr lang="en-US" sz="2600" spc="-5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2.Get </a:t>
            </a:r>
            <a:r>
              <a:rPr sz="2600" dirty="0">
                <a:latin typeface="Calibri"/>
                <a:cs typeface="Calibri"/>
              </a:rPr>
              <a:t>rid of </a:t>
            </a:r>
            <a:r>
              <a:rPr sz="2600" spc="-20" dirty="0">
                <a:latin typeface="Calibri"/>
                <a:cs typeface="Calibri"/>
              </a:rPr>
              <a:t>waste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0" dirty="0" smtClean="0">
                <a:latin typeface="Calibri"/>
                <a:cs typeface="Calibri"/>
              </a:rPr>
              <a:t>products</a:t>
            </a:r>
            <a:r>
              <a:rPr lang="en-US" sz="2600" spc="-10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2700" marR="523875">
              <a:lnSpc>
                <a:spcPts val="2500"/>
              </a:lnSpc>
              <a:spcBef>
                <a:spcPts val="890"/>
              </a:spcBef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3. </a:t>
            </a:r>
            <a:r>
              <a:rPr lang="en-US" sz="2600" spc="-15" dirty="0">
                <a:latin typeface="Calibri"/>
                <a:cs typeface="Calibri"/>
              </a:rPr>
              <a:t>G</a:t>
            </a:r>
            <a:r>
              <a:rPr sz="2600" spc="-15" dirty="0" smtClean="0">
                <a:latin typeface="Calibri"/>
                <a:cs typeface="Calibri"/>
              </a:rPr>
              <a:t>ain </a:t>
            </a:r>
            <a:r>
              <a:rPr sz="2600" spc="-5" dirty="0">
                <a:latin typeface="Calibri"/>
                <a:cs typeface="Calibri"/>
              </a:rPr>
              <a:t>access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host </a:t>
            </a:r>
            <a:r>
              <a:rPr sz="2600" spc="-5" dirty="0">
                <a:latin typeface="Calibri"/>
                <a:cs typeface="Calibri"/>
              </a:rPr>
              <a:t>blood </a:t>
            </a:r>
            <a:r>
              <a:rPr sz="2600" spc="-10" dirty="0">
                <a:latin typeface="Calibri"/>
                <a:cs typeface="Calibri"/>
              </a:rPr>
              <a:t>vessels </a:t>
            </a:r>
            <a:r>
              <a:rPr sz="2600" spc="-5" dirty="0">
                <a:latin typeface="Calibri"/>
                <a:cs typeface="Calibri"/>
              </a:rPr>
              <a:t>which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important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5" dirty="0">
                <a:latin typeface="Calibri"/>
                <a:cs typeface="Calibri"/>
              </a:rPr>
              <a:t>invasion </a:t>
            </a:r>
            <a:r>
              <a:rPr sz="2600" spc="-5" dirty="0">
                <a:latin typeface="Calibri"/>
                <a:cs typeface="Calibri"/>
              </a:rPr>
              <a:t>and  </a:t>
            </a:r>
            <a:r>
              <a:rPr sz="2600" spc="-15" dirty="0">
                <a:latin typeface="Calibri"/>
                <a:cs typeface="Calibri"/>
              </a:rPr>
              <a:t>metastasis.</a:t>
            </a: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025"/>
              </a:spcBef>
              <a:tabLst>
                <a:tab pos="241300" algn="l"/>
              </a:tabLst>
            </a:pPr>
            <a:r>
              <a:rPr sz="2600" spc="-15" dirty="0" smtClean="0">
                <a:latin typeface="Calibri"/>
                <a:cs typeface="Calibri"/>
              </a:rPr>
              <a:t>4.</a:t>
            </a:r>
            <a:r>
              <a:rPr lang="en-US" sz="2600" spc="-15" dirty="0" smtClean="0">
                <a:latin typeface="Calibri"/>
                <a:cs typeface="Calibri"/>
              </a:rPr>
              <a:t>T</a:t>
            </a:r>
            <a:r>
              <a:rPr sz="2600" spc="-15" dirty="0" smtClean="0">
                <a:latin typeface="Calibri"/>
                <a:cs typeface="Calibri"/>
              </a:rPr>
              <a:t>he </a:t>
            </a:r>
            <a:r>
              <a:rPr sz="2600" spc="-5" dirty="0">
                <a:latin typeface="Calibri"/>
                <a:cs typeface="Calibri"/>
              </a:rPr>
              <a:t>endothelial cells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these </a:t>
            </a:r>
            <a:r>
              <a:rPr sz="2600" spc="-10" dirty="0">
                <a:latin typeface="Calibri"/>
                <a:cs typeface="Calibri"/>
              </a:rPr>
              <a:t>vessels </a:t>
            </a:r>
            <a:r>
              <a:rPr sz="2600" spc="-15" dirty="0">
                <a:latin typeface="Calibri"/>
                <a:cs typeface="Calibri"/>
              </a:rPr>
              <a:t>secrete </a:t>
            </a:r>
            <a:r>
              <a:rPr sz="2600" spc="-10" dirty="0">
                <a:latin typeface="Calibri"/>
                <a:cs typeface="Calibri"/>
              </a:rPr>
              <a:t>growth </a:t>
            </a:r>
            <a:r>
              <a:rPr sz="2600" spc="-20" dirty="0">
                <a:latin typeface="Calibri"/>
                <a:cs typeface="Calibri"/>
              </a:rPr>
              <a:t>factors </a:t>
            </a:r>
            <a:r>
              <a:rPr sz="2600" spc="-10" dirty="0">
                <a:latin typeface="Calibri"/>
                <a:cs typeface="Calibri"/>
              </a:rPr>
              <a:t>that can </a:t>
            </a:r>
            <a:r>
              <a:rPr sz="2600" spc="-5" dirty="0">
                <a:latin typeface="Calibri"/>
                <a:cs typeface="Calibri"/>
              </a:rPr>
              <a:t>help  tumor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 smtClean="0">
                <a:latin typeface="Calibri"/>
                <a:cs typeface="Calibri"/>
              </a:rPr>
              <a:t>growth</a:t>
            </a:r>
            <a:r>
              <a:rPr lang="en-US" sz="2600" spc="-10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41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6795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Grading </a:t>
            </a:r>
            <a:r>
              <a:rPr dirty="0"/>
              <a:t>and </a:t>
            </a:r>
            <a:r>
              <a:rPr spc="-20" dirty="0"/>
              <a:t>staging </a:t>
            </a:r>
            <a:r>
              <a:rPr dirty="0"/>
              <a:t>of</a:t>
            </a:r>
            <a:r>
              <a:rPr spc="-10" dirty="0"/>
              <a:t> cancer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45065" cy="2622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Grading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determined by cytologic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histologic appearance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5" dirty="0" smtClean="0">
                <a:latin typeface="Calibri"/>
                <a:cs typeface="Calibri"/>
              </a:rPr>
              <a:t>tumor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3302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general </a:t>
            </a:r>
            <a:r>
              <a:rPr sz="2800" spc="-15" dirty="0">
                <a:latin typeface="Calibri"/>
                <a:cs typeface="Calibri"/>
              </a:rPr>
              <a:t>well </a:t>
            </a:r>
            <a:r>
              <a:rPr sz="2800" spc="-25" dirty="0">
                <a:latin typeface="Calibri"/>
                <a:cs typeface="Calibri"/>
              </a:rPr>
              <a:t>differentiated </a:t>
            </a:r>
            <a:r>
              <a:rPr sz="2800" spc="-10" dirty="0">
                <a:latin typeface="Calibri"/>
                <a:cs typeface="Calibri"/>
              </a:rPr>
              <a:t>tumors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less </a:t>
            </a:r>
            <a:r>
              <a:rPr sz="2800" spc="-10" dirty="0">
                <a:latin typeface="Calibri"/>
                <a:cs typeface="Calibri"/>
              </a:rPr>
              <a:t>aggressive </a:t>
            </a:r>
            <a:r>
              <a:rPr sz="2800" spc="-5" dirty="0">
                <a:latin typeface="Calibri"/>
                <a:cs typeface="Calibri"/>
              </a:rPr>
              <a:t>than poorly  </a:t>
            </a:r>
            <a:r>
              <a:rPr sz="2800" spc="-20" dirty="0">
                <a:latin typeface="Calibri"/>
                <a:cs typeface="Calibri"/>
              </a:rPr>
              <a:t>differentiated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ones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267970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However..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Staging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more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important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than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grading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determining 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outcome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prognosis</a:t>
            </a:r>
            <a:r>
              <a:rPr lang="en-US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214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343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Example </a:t>
            </a:r>
            <a:r>
              <a:rPr dirty="0"/>
              <a:t>of </a:t>
            </a:r>
            <a:r>
              <a:rPr spc="-20" dirty="0"/>
              <a:t>staging: </a:t>
            </a:r>
            <a:r>
              <a:rPr spc="-10" dirty="0"/>
              <a:t>colon</a:t>
            </a:r>
            <a:r>
              <a:rPr spc="20" dirty="0"/>
              <a:t> </a:t>
            </a:r>
            <a:r>
              <a:rPr spc="-10" dirty="0"/>
              <a:t>cancer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8721090" cy="457817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 : </a:t>
            </a:r>
            <a:r>
              <a:rPr sz="2800" spc="-5" dirty="0">
                <a:latin typeface="Calibri"/>
                <a:cs typeface="Calibri"/>
              </a:rPr>
              <a:t>describes the </a:t>
            </a:r>
            <a:r>
              <a:rPr sz="2800" spc="-20" dirty="0">
                <a:latin typeface="Calibri"/>
                <a:cs typeface="Calibri"/>
              </a:rPr>
              <a:t>extent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involvement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wall.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T1: tumor </a:t>
            </a:r>
            <a:r>
              <a:rPr sz="2800" spc="-20" dirty="0">
                <a:latin typeface="Calibri"/>
                <a:cs typeface="Calibri"/>
              </a:rPr>
              <a:t>invades </a:t>
            </a:r>
            <a:r>
              <a:rPr sz="2800" spc="-5" dirty="0">
                <a:latin typeface="Calibri"/>
                <a:cs typeface="Calibri"/>
              </a:rPr>
              <a:t>the mucosa and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submucosa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T2: tumor </a:t>
            </a:r>
            <a:r>
              <a:rPr sz="2800" spc="-20" dirty="0">
                <a:latin typeface="Calibri"/>
                <a:cs typeface="Calibri"/>
              </a:rPr>
              <a:t>invades </a:t>
            </a:r>
            <a:r>
              <a:rPr sz="2800" spc="-5" dirty="0">
                <a:latin typeface="Calibri"/>
                <a:cs typeface="Calibri"/>
              </a:rPr>
              <a:t>muscularis </a:t>
            </a:r>
            <a:r>
              <a:rPr sz="2800" spc="-10" dirty="0">
                <a:latin typeface="Calibri"/>
                <a:cs typeface="Calibri"/>
              </a:rPr>
              <a:t>propria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muscularis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externa</a:t>
            </a:r>
            <a:r>
              <a:rPr sz="2800" spc="-15" dirty="0" smtClean="0">
                <a:latin typeface="Calibri"/>
                <a:cs typeface="Calibri"/>
              </a:rPr>
              <a:t>)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T3: </a:t>
            </a:r>
            <a:r>
              <a:rPr sz="2800" spc="-10" dirty="0">
                <a:latin typeface="Calibri"/>
                <a:cs typeface="Calibri"/>
              </a:rPr>
              <a:t>subserosa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0" dirty="0">
                <a:latin typeface="Calibri"/>
                <a:cs typeface="Calibri"/>
              </a:rPr>
              <a:t>serosal </a:t>
            </a:r>
            <a:r>
              <a:rPr sz="2800" spc="-25" dirty="0">
                <a:latin typeface="Calibri"/>
                <a:cs typeface="Calibri"/>
              </a:rPr>
              <a:t>fat)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involved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T4: </a:t>
            </a:r>
            <a:r>
              <a:rPr sz="2800" spc="-10" dirty="0">
                <a:latin typeface="Calibri"/>
                <a:cs typeface="Calibri"/>
              </a:rPr>
              <a:t>direct </a:t>
            </a:r>
            <a:r>
              <a:rPr sz="2800" spc="-15" dirty="0">
                <a:latin typeface="Calibri"/>
                <a:cs typeface="Calibri"/>
              </a:rPr>
              <a:t>invasion to </a:t>
            </a:r>
            <a:r>
              <a:rPr sz="2800" spc="-5" dirty="0">
                <a:latin typeface="Calibri"/>
                <a:cs typeface="Calibri"/>
              </a:rPr>
              <a:t>adjacent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structures.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N: </a:t>
            </a:r>
            <a:r>
              <a:rPr sz="2800" spc="-5" dirty="0">
                <a:latin typeface="Calibri"/>
                <a:cs typeface="Calibri"/>
              </a:rPr>
              <a:t>describes </a:t>
            </a:r>
            <a:r>
              <a:rPr sz="2800" dirty="0">
                <a:latin typeface="Calibri"/>
                <a:cs typeface="Calibri"/>
              </a:rPr>
              <a:t>the number </a:t>
            </a:r>
            <a:r>
              <a:rPr sz="2800" spc="-5" dirty="0">
                <a:latin typeface="Calibri"/>
                <a:cs typeface="Calibri"/>
              </a:rPr>
              <a:t>of LN </a:t>
            </a:r>
            <a:r>
              <a:rPr sz="2800" spc="-15" dirty="0">
                <a:latin typeface="Calibri"/>
                <a:cs typeface="Calibri"/>
              </a:rPr>
              <a:t>involved.. </a:t>
            </a:r>
            <a:r>
              <a:rPr sz="2800" spc="-5" dirty="0">
                <a:latin typeface="Calibri"/>
                <a:cs typeface="Calibri"/>
              </a:rPr>
              <a:t>See </a:t>
            </a:r>
            <a:r>
              <a:rPr sz="2800" spc="-10" dirty="0">
                <a:latin typeface="Calibri"/>
                <a:cs typeface="Calibri"/>
              </a:rPr>
              <a:t>next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slide.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M: </a:t>
            </a:r>
            <a:r>
              <a:rPr sz="2800" spc="-5" dirty="0">
                <a:latin typeface="Calibri"/>
                <a:cs typeface="Calibri"/>
              </a:rPr>
              <a:t>describes if </a:t>
            </a: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metastasis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435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85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Example: </a:t>
            </a:r>
            <a:r>
              <a:rPr spc="-5" dirty="0"/>
              <a:t>TNM </a:t>
            </a:r>
            <a:r>
              <a:rPr dirty="0"/>
              <a:t>of </a:t>
            </a:r>
            <a:r>
              <a:rPr spc="-10" dirty="0"/>
              <a:t>colon cancer</a:t>
            </a:r>
          </a:p>
        </p:txBody>
      </p:sp>
      <p:sp>
        <p:nvSpPr>
          <p:cNvPr id="3" name="object 3"/>
          <p:cNvSpPr/>
          <p:nvPr/>
        </p:nvSpPr>
        <p:spPr>
          <a:xfrm>
            <a:off x="2937010" y="1307085"/>
            <a:ext cx="8581699" cy="5436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457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063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</a:t>
            </a:r>
            <a:r>
              <a:rPr spc="-5" dirty="0"/>
              <a:t>u</a:t>
            </a:r>
            <a:r>
              <a:rPr dirty="0"/>
              <a:t>e</a:t>
            </a:r>
            <a:r>
              <a:rPr spc="-60" dirty="0"/>
              <a:t>s</a:t>
            </a:r>
            <a:r>
              <a:rPr spc="5" dirty="0"/>
              <a:t>t</a:t>
            </a:r>
            <a:r>
              <a:rPr dirty="0"/>
              <a:t>i</a:t>
            </a:r>
            <a:r>
              <a:rPr spc="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24745" cy="2878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9626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Refer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previous </a:t>
            </a:r>
            <a:r>
              <a:rPr sz="2800" spc="-5" dirty="0">
                <a:latin typeface="Calibri"/>
                <a:cs typeface="Calibri"/>
              </a:rPr>
              <a:t>slide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determine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45" dirty="0">
                <a:latin typeface="Calibri"/>
                <a:cs typeface="Calibri"/>
              </a:rPr>
              <a:t>T, </a:t>
            </a:r>
            <a:r>
              <a:rPr sz="2800" dirty="0">
                <a:latin typeface="Calibri"/>
                <a:cs typeface="Calibri"/>
              </a:rPr>
              <a:t>N, M </a:t>
            </a:r>
            <a:r>
              <a:rPr sz="2800" spc="-20" dirty="0">
                <a:latin typeface="Calibri"/>
                <a:cs typeface="Calibri"/>
              </a:rPr>
              <a:t>stage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5" dirty="0">
                <a:latin typeface="Calibri"/>
                <a:cs typeface="Calibri"/>
              </a:rPr>
              <a:t>following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patient: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200"/>
              </a:lnSpc>
              <a:spcBef>
                <a:spcPts val="9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 65 </a:t>
            </a:r>
            <a:r>
              <a:rPr sz="2800" spc="-15" dirty="0">
                <a:latin typeface="Calibri"/>
                <a:cs typeface="Calibri"/>
              </a:rPr>
              <a:t>year </a:t>
            </a:r>
            <a:r>
              <a:rPr sz="2800" spc="-5" dirty="0">
                <a:latin typeface="Calibri"/>
                <a:cs typeface="Calibri"/>
              </a:rPr>
              <a:t>old male had </a:t>
            </a:r>
            <a:r>
              <a:rPr sz="2800" dirty="0">
                <a:latin typeface="Calibri"/>
                <a:cs typeface="Calibri"/>
              </a:rPr>
              <a:t>a 5 cm mass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caecum. </a:t>
            </a:r>
            <a:r>
              <a:rPr sz="2800" spc="-5" dirty="0">
                <a:latin typeface="Calibri"/>
                <a:cs typeface="Calibri"/>
              </a:rPr>
              <a:t>The tumor </a:t>
            </a:r>
            <a:r>
              <a:rPr sz="2800" spc="-15" dirty="0">
                <a:latin typeface="Calibri"/>
                <a:cs typeface="Calibri"/>
              </a:rPr>
              <a:t>was  </a:t>
            </a:r>
            <a:r>
              <a:rPr sz="2800" spc="-5" dirty="0">
                <a:latin typeface="Calibri"/>
                <a:cs typeface="Calibri"/>
              </a:rPr>
              <a:t>composed of </a:t>
            </a:r>
            <a:r>
              <a:rPr sz="2800" spc="-10" dirty="0">
                <a:latin typeface="Calibri"/>
                <a:cs typeface="Calibri"/>
              </a:rPr>
              <a:t>well defined </a:t>
            </a:r>
            <a:r>
              <a:rPr sz="2800" spc="-5" dirty="0">
                <a:latin typeface="Calibri"/>
                <a:cs typeface="Calibri"/>
              </a:rPr>
              <a:t>glands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invade </a:t>
            </a:r>
            <a:r>
              <a:rPr sz="2800" spc="-5" dirty="0">
                <a:latin typeface="Calibri"/>
                <a:cs typeface="Calibri"/>
              </a:rPr>
              <a:t>the muscularis </a:t>
            </a:r>
            <a:r>
              <a:rPr sz="2800" spc="-10" dirty="0">
                <a:latin typeface="Calibri"/>
                <a:cs typeface="Calibri"/>
              </a:rPr>
              <a:t>propria 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0" dirty="0">
                <a:latin typeface="Calibri"/>
                <a:cs typeface="Calibri"/>
              </a:rPr>
              <a:t>reaching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subserosa. </a:t>
            </a:r>
            <a:r>
              <a:rPr sz="2800" dirty="0">
                <a:latin typeface="Calibri"/>
                <a:cs typeface="Calibri"/>
              </a:rPr>
              <a:t>20 </a:t>
            </a:r>
            <a:r>
              <a:rPr sz="2800" spc="-5" dirty="0">
                <a:latin typeface="Calibri"/>
                <a:cs typeface="Calibri"/>
              </a:rPr>
              <a:t>lymph nodes </a:t>
            </a:r>
            <a:r>
              <a:rPr sz="2800" spc="-20" dirty="0">
                <a:latin typeface="Calibri"/>
                <a:cs typeface="Calibri"/>
              </a:rPr>
              <a:t>were examined  </a:t>
            </a:r>
            <a:r>
              <a:rPr sz="2800" spc="-25" dirty="0">
                <a:latin typeface="Calibri"/>
                <a:cs typeface="Calibri"/>
              </a:rPr>
              <a:t>histologically, </a:t>
            </a:r>
            <a:r>
              <a:rPr sz="2800" dirty="0">
                <a:latin typeface="Calibri"/>
                <a:cs typeface="Calibri"/>
              </a:rPr>
              <a:t>six </a:t>
            </a:r>
            <a:r>
              <a:rPr sz="2800" spc="-5" dirty="0">
                <a:latin typeface="Calibri"/>
                <a:cs typeface="Calibri"/>
              </a:rPr>
              <a:t>of which </a:t>
            </a:r>
            <a:r>
              <a:rPr sz="2800" spc="-10" dirty="0">
                <a:latin typeface="Calibri"/>
                <a:cs typeface="Calibri"/>
              </a:rPr>
              <a:t>showed </a:t>
            </a:r>
            <a:r>
              <a:rPr sz="2800" spc="-20" dirty="0">
                <a:latin typeface="Calibri"/>
                <a:cs typeface="Calibri"/>
              </a:rPr>
              <a:t>metastatic </a:t>
            </a:r>
            <a:r>
              <a:rPr sz="2800" spc="-5" dirty="0">
                <a:latin typeface="Calibri"/>
                <a:cs typeface="Calibri"/>
              </a:rPr>
              <a:t>deposits. The </a:t>
            </a:r>
            <a:r>
              <a:rPr sz="2800" dirty="0">
                <a:latin typeface="Calibri"/>
                <a:cs typeface="Calibri"/>
              </a:rPr>
              <a:t>CT </a:t>
            </a:r>
            <a:r>
              <a:rPr sz="2800" spc="-5" dirty="0">
                <a:latin typeface="Calibri"/>
                <a:cs typeface="Calibri"/>
              </a:rPr>
              <a:t>scan  </a:t>
            </a:r>
            <a:r>
              <a:rPr sz="2800" spc="-10" dirty="0">
                <a:latin typeface="Calibri"/>
                <a:cs typeface="Calibri"/>
              </a:rPr>
              <a:t>showed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metastatic </a:t>
            </a:r>
            <a:r>
              <a:rPr sz="2800" spc="-5" dirty="0">
                <a:latin typeface="Calibri"/>
                <a:cs typeface="Calibri"/>
              </a:rPr>
              <a:t>deposit in the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liver.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79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063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</a:t>
            </a:r>
            <a:r>
              <a:rPr spc="-5" dirty="0"/>
              <a:t>u</a:t>
            </a:r>
            <a:r>
              <a:rPr dirty="0"/>
              <a:t>e</a:t>
            </a:r>
            <a:r>
              <a:rPr spc="-60" dirty="0"/>
              <a:t>s</a:t>
            </a:r>
            <a:r>
              <a:rPr spc="5" dirty="0"/>
              <a:t>t</a:t>
            </a:r>
            <a:r>
              <a:rPr dirty="0"/>
              <a:t>i</a:t>
            </a:r>
            <a:r>
              <a:rPr spc="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9364"/>
            <a:ext cx="10299065" cy="42195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marR="5080" indent="-228600">
              <a:lnSpc>
                <a:spcPct val="802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48-year-old </a:t>
            </a:r>
            <a:r>
              <a:rPr sz="2600" spc="-10" dirty="0">
                <a:latin typeface="Calibri"/>
                <a:cs typeface="Calibri"/>
              </a:rPr>
              <a:t>woman goes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her </a:t>
            </a:r>
            <a:r>
              <a:rPr sz="2600" spc="-15" dirty="0">
                <a:latin typeface="Calibri"/>
                <a:cs typeface="Calibri"/>
              </a:rPr>
              <a:t>physician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routine </a:t>
            </a:r>
            <a:r>
              <a:rPr sz="2600" spc="-15" dirty="0">
                <a:latin typeface="Calibri"/>
                <a:cs typeface="Calibri"/>
              </a:rPr>
              <a:t>physical  examination. </a:t>
            </a:r>
            <a:r>
              <a:rPr sz="2600" dirty="0">
                <a:latin typeface="Calibri"/>
                <a:cs typeface="Calibri"/>
              </a:rPr>
              <a:t>A 4 cm </a:t>
            </a:r>
            <a:r>
              <a:rPr sz="2600" spc="-10" dirty="0">
                <a:latin typeface="Calibri"/>
                <a:cs typeface="Calibri"/>
              </a:rPr>
              <a:t>diameter non-tender </a:t>
            </a:r>
            <a:r>
              <a:rPr sz="2600" spc="-5" dirty="0">
                <a:latin typeface="Calibri"/>
                <a:cs typeface="Calibri"/>
              </a:rPr>
              <a:t>mass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palpated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her right  </a:t>
            </a:r>
            <a:r>
              <a:rPr sz="2600" spc="-15" dirty="0">
                <a:latin typeface="Calibri"/>
                <a:cs typeface="Calibri"/>
              </a:rPr>
              <a:t>breast. </a:t>
            </a:r>
            <a:r>
              <a:rPr sz="2600" spc="-5" dirty="0">
                <a:latin typeface="Calibri"/>
                <a:cs typeface="Calibri"/>
              </a:rPr>
              <a:t>The mass </a:t>
            </a:r>
            <a:r>
              <a:rPr sz="2600" spc="-10" dirty="0">
                <a:latin typeface="Calibri"/>
                <a:cs typeface="Calibri"/>
              </a:rPr>
              <a:t>appears </a:t>
            </a:r>
            <a:r>
              <a:rPr sz="2600" spc="-20" dirty="0">
                <a:latin typeface="Calibri"/>
                <a:cs typeface="Calibri"/>
              </a:rPr>
              <a:t>fixed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chest wall. </a:t>
            </a:r>
            <a:r>
              <a:rPr sz="2600" spc="-5" dirty="0">
                <a:latin typeface="Calibri"/>
                <a:cs typeface="Calibri"/>
              </a:rPr>
              <a:t>Another </a:t>
            </a:r>
            <a:r>
              <a:rPr sz="2600" dirty="0">
                <a:latin typeface="Calibri"/>
                <a:cs typeface="Calibri"/>
              </a:rPr>
              <a:t>2 cm </a:t>
            </a:r>
            <a:r>
              <a:rPr sz="2600" spc="-10" dirty="0">
                <a:latin typeface="Calibri"/>
                <a:cs typeface="Calibri"/>
              </a:rPr>
              <a:t>non-tender  </a:t>
            </a:r>
            <a:r>
              <a:rPr sz="2600" spc="-5" dirty="0">
                <a:latin typeface="Calibri"/>
                <a:cs typeface="Calibri"/>
              </a:rPr>
              <a:t>mass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palpable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left </a:t>
            </a:r>
            <a:r>
              <a:rPr sz="2600" spc="-5" dirty="0">
                <a:latin typeface="Calibri"/>
                <a:cs typeface="Calibri"/>
              </a:rPr>
              <a:t>axilla.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chest </a:t>
            </a:r>
            <a:r>
              <a:rPr sz="2600" spc="-15" dirty="0">
                <a:latin typeface="Calibri"/>
                <a:cs typeface="Calibri"/>
              </a:rPr>
              <a:t>radiograph reveals </a:t>
            </a:r>
            <a:r>
              <a:rPr sz="2600" spc="-5" dirty="0">
                <a:latin typeface="Calibri"/>
                <a:cs typeface="Calibri"/>
              </a:rPr>
              <a:t>multiple 0.5 </a:t>
            </a:r>
            <a:r>
              <a:rPr sz="2600" spc="-15" dirty="0">
                <a:latin typeface="Calibri"/>
                <a:cs typeface="Calibri"/>
              </a:rPr>
              <a:t>to  </a:t>
            </a:r>
            <a:r>
              <a:rPr sz="2600" dirty="0">
                <a:latin typeface="Calibri"/>
                <a:cs typeface="Calibri"/>
              </a:rPr>
              <a:t>2 cm </a:t>
            </a:r>
            <a:r>
              <a:rPr sz="2600" spc="-5" dirty="0">
                <a:latin typeface="Calibri"/>
                <a:cs typeface="Calibri"/>
              </a:rPr>
              <a:t>nodules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both lungs. Which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following </a:t>
            </a:r>
            <a:r>
              <a:rPr sz="2600" spc="-5" dirty="0">
                <a:latin typeface="Calibri"/>
                <a:cs typeface="Calibri"/>
              </a:rPr>
              <a:t>classifications </a:t>
            </a:r>
            <a:r>
              <a:rPr sz="2600" spc="-15" dirty="0">
                <a:latin typeface="Calibri"/>
                <a:cs typeface="Calibri"/>
              </a:rPr>
              <a:t>best  </a:t>
            </a:r>
            <a:r>
              <a:rPr sz="2600" spc="-10" dirty="0">
                <a:latin typeface="Calibri"/>
                <a:cs typeface="Calibri"/>
              </a:rPr>
              <a:t>indicates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stage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her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disease?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T1 N1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M0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 </a:t>
            </a:r>
            <a:r>
              <a:rPr sz="2600" spc="-5" dirty="0">
                <a:latin typeface="Calibri"/>
                <a:cs typeface="Calibri"/>
              </a:rPr>
              <a:t>T1 N0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M1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C </a:t>
            </a:r>
            <a:r>
              <a:rPr sz="2600" spc="-5" dirty="0">
                <a:latin typeface="Calibri"/>
                <a:cs typeface="Calibri"/>
              </a:rPr>
              <a:t>T2 N1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M0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 </a:t>
            </a:r>
            <a:r>
              <a:rPr sz="2600" spc="-5" dirty="0">
                <a:latin typeface="Calibri"/>
                <a:cs typeface="Calibri"/>
              </a:rPr>
              <a:t>T3 N0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M0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 </a:t>
            </a:r>
            <a:r>
              <a:rPr sz="2600" spc="-5" dirty="0">
                <a:latin typeface="Calibri"/>
                <a:cs typeface="Calibri"/>
              </a:rPr>
              <a:t>T4 N1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M1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695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39" y="611124"/>
            <a:ext cx="4927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750570" algn="l"/>
              </a:tabLst>
            </a:pPr>
            <a:r>
              <a:rPr spc="-5" dirty="0"/>
              <a:t>8</a:t>
            </a:r>
            <a:r>
              <a:rPr sz="4350" spc="-7" baseline="24904" dirty="0"/>
              <a:t>th	</a:t>
            </a:r>
            <a:r>
              <a:rPr sz="4400" dirty="0"/>
              <a:t>hallmark of</a:t>
            </a:r>
            <a:r>
              <a:rPr sz="4400" spc="-75" dirty="0"/>
              <a:t> </a:t>
            </a:r>
            <a:r>
              <a:rPr sz="4400" spc="-10" dirty="0"/>
              <a:t>cancer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72065" cy="36042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Evading </a:t>
            </a:r>
            <a:r>
              <a:rPr sz="2800" dirty="0">
                <a:latin typeface="Calibri"/>
                <a:cs typeface="Calibri"/>
              </a:rPr>
              <a:t>the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is an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dirty="0">
                <a:latin typeface="Calibri"/>
                <a:cs typeface="Calibri"/>
              </a:rPr>
              <a:t>tumor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hallmark.</a:t>
            </a:r>
            <a:endParaRPr sz="2800" dirty="0">
              <a:latin typeface="Calibri"/>
              <a:cs typeface="Calibri"/>
            </a:endParaRPr>
          </a:p>
          <a:p>
            <a:pPr marL="241300" marR="444500" indent="-228600" algn="just">
              <a:lnSpc>
                <a:spcPct val="9110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Our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destroy </a:t>
            </a:r>
            <a:r>
              <a:rPr sz="2800" spc="-5" dirty="0">
                <a:latin typeface="Calibri"/>
                <a:cs typeface="Calibri"/>
              </a:rPr>
              <a:t>tumor cells, because tumor cells  </a:t>
            </a:r>
            <a:r>
              <a:rPr sz="2800" spc="-15" dirty="0">
                <a:latin typeface="Calibri"/>
                <a:cs typeface="Calibri"/>
              </a:rPr>
              <a:t>express </a:t>
            </a:r>
            <a:r>
              <a:rPr sz="2800" spc="-10" dirty="0">
                <a:latin typeface="Calibri"/>
                <a:cs typeface="Calibri"/>
              </a:rPr>
              <a:t>antigens that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recognized </a:t>
            </a:r>
            <a:r>
              <a:rPr sz="2800" spc="-5" dirty="0">
                <a:latin typeface="Calibri"/>
                <a:cs typeface="Calibri"/>
              </a:rPr>
              <a:t>by the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as  </a:t>
            </a:r>
            <a:r>
              <a:rPr sz="2800" spc="-20" dirty="0">
                <a:latin typeface="Calibri"/>
                <a:cs typeface="Calibri"/>
              </a:rPr>
              <a:t>foreign.</a:t>
            </a:r>
            <a:endParaRPr sz="2800" dirty="0">
              <a:latin typeface="Calibri"/>
              <a:cs typeface="Calibri"/>
            </a:endParaRPr>
          </a:p>
          <a:p>
            <a:pPr marL="241300" marR="44450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spc="-15" dirty="0">
                <a:latin typeface="Calibri"/>
                <a:cs typeface="Calibri"/>
              </a:rPr>
              <a:t>antigens </a:t>
            </a:r>
            <a:r>
              <a:rPr sz="2800" spc="-20" dirty="0">
                <a:latin typeface="Calibri"/>
                <a:cs typeface="Calibri"/>
              </a:rPr>
              <a:t>are recognized </a:t>
            </a:r>
            <a:r>
              <a:rPr sz="2800" spc="-5" dirty="0">
                <a:latin typeface="Calibri"/>
                <a:cs typeface="Calibri"/>
              </a:rPr>
              <a:t>the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destroy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malignant </a:t>
            </a:r>
            <a:r>
              <a:rPr sz="2800" spc="-5" dirty="0">
                <a:latin typeface="Calibri"/>
                <a:cs typeface="Calibri"/>
              </a:rPr>
              <a:t>cells.. This is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immune</a:t>
            </a:r>
            <a:r>
              <a:rPr sz="28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surveillance</a:t>
            </a:r>
            <a:r>
              <a:rPr lang="en-US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100"/>
              </a:lnSpc>
              <a:spcBef>
                <a:spcPts val="930"/>
              </a:spcBef>
              <a:buFont typeface="Arial"/>
              <a:buChar char="•"/>
              <a:tabLst>
                <a:tab pos="241300" algn="l"/>
                <a:tab pos="9354820" algn="l"/>
              </a:tabLst>
            </a:pP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ne</a:t>
            </a:r>
            <a:r>
              <a:rPr sz="2800" spc="-5" dirty="0">
                <a:latin typeface="Calibri"/>
                <a:cs typeface="Calibri"/>
              </a:rPr>
              <a:t> 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t</a:t>
            </a:r>
            <a:r>
              <a:rPr sz="2800" dirty="0">
                <a:latin typeface="Calibri"/>
                <a:cs typeface="Calibri"/>
              </a:rPr>
              <a:t>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omi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 t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imm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ot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py</a:t>
            </a:r>
            <a:r>
              <a:rPr sz="2800" dirty="0">
                <a:latin typeface="Calibri"/>
                <a:cs typeface="Calibri"/>
              </a:rPr>
              <a:t>:	dru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s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stimulate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attack </a:t>
            </a:r>
            <a:r>
              <a:rPr sz="2800" spc="-5" dirty="0">
                <a:latin typeface="Calibri"/>
                <a:cs typeface="Calibri"/>
              </a:rPr>
              <a:t>cancer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919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012" y="611124"/>
            <a:ext cx="4371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TUMOR</a:t>
            </a:r>
            <a:r>
              <a:rPr spc="-65" dirty="0"/>
              <a:t> </a:t>
            </a:r>
            <a:r>
              <a:rPr spc="-5" dirty="0"/>
              <a:t>IMMUNITY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631" y="1248772"/>
            <a:ext cx="10349230" cy="560922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20" dirty="0">
                <a:latin typeface="Calibri"/>
                <a:cs typeface="Calibri"/>
              </a:rPr>
              <a:t>recognized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host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the body) as non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self.</a:t>
            </a:r>
            <a:endParaRPr sz="2800" dirty="0">
              <a:latin typeface="Calibri"/>
              <a:cs typeface="Calibri"/>
            </a:endParaRPr>
          </a:p>
          <a:p>
            <a:pPr marL="241300" marR="189865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spc="-20" dirty="0">
                <a:latin typeface="Calibri"/>
                <a:cs typeface="Calibri"/>
              </a:rPr>
              <a:t>recognized, </a:t>
            </a:r>
            <a:r>
              <a:rPr sz="2800" spc="-5" dirty="0">
                <a:latin typeface="Calibri"/>
                <a:cs typeface="Calibri"/>
              </a:rPr>
              <a:t>immunologic </a:t>
            </a:r>
            <a:r>
              <a:rPr sz="2800" spc="-10" dirty="0">
                <a:latin typeface="Calibri"/>
                <a:cs typeface="Calibri"/>
              </a:rPr>
              <a:t>reactions </a:t>
            </a:r>
            <a:r>
              <a:rPr sz="2800" spc="-15" dirty="0">
                <a:latin typeface="Calibri"/>
                <a:cs typeface="Calibri"/>
              </a:rPr>
              <a:t>are activated to </a:t>
            </a:r>
            <a:r>
              <a:rPr sz="2800" spc="-20" dirty="0">
                <a:latin typeface="Calibri"/>
                <a:cs typeface="Calibri"/>
              </a:rPr>
              <a:t>destroy </a:t>
            </a:r>
            <a:r>
              <a:rPr sz="2800" spc="-5" dirty="0">
                <a:latin typeface="Calibri"/>
                <a:cs typeface="Calibri"/>
              </a:rPr>
              <a:t>the  tumor </a:t>
            </a:r>
            <a:r>
              <a:rPr sz="2800" spc="-5" dirty="0" smtClean="0">
                <a:latin typeface="Calibri"/>
                <a:cs typeface="Calibri"/>
              </a:rPr>
              <a:t>cells.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immune</a:t>
            </a:r>
            <a:r>
              <a:rPr sz="28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surveillance</a:t>
            </a:r>
            <a:r>
              <a:rPr lang="en-US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9850120" algn="l"/>
              </a:tabLst>
            </a:pPr>
            <a:r>
              <a:rPr sz="2800" spc="-45" dirty="0">
                <a:latin typeface="Calibri"/>
                <a:cs typeface="Calibri"/>
              </a:rPr>
              <a:t>However, </a:t>
            </a:r>
            <a:r>
              <a:rPr sz="2800" spc="-5" dirty="0">
                <a:latin typeface="Calibri"/>
                <a:cs typeface="Calibri"/>
              </a:rPr>
              <a:t>immune surveillance is </a:t>
            </a:r>
            <a:r>
              <a:rPr sz="2800" spc="-15" dirty="0">
                <a:latin typeface="Calibri"/>
                <a:cs typeface="Calibri"/>
              </a:rPr>
              <a:t>imperfect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that’s why </a:t>
            </a:r>
            <a:r>
              <a:rPr sz="2800" spc="-10" dirty="0">
                <a:latin typeface="Calibri"/>
                <a:cs typeface="Calibri"/>
              </a:rPr>
              <a:t>tumors still  </a:t>
            </a:r>
            <a:r>
              <a:rPr sz="2800" spc="-5" dirty="0">
                <a:latin typeface="Calibri"/>
                <a:cs typeface="Calibri"/>
              </a:rPr>
              <a:t>occur i:e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tumor </a:t>
            </a:r>
            <a:r>
              <a:rPr sz="2800" spc="-5" dirty="0">
                <a:latin typeface="Calibri"/>
                <a:cs typeface="Calibri"/>
              </a:rPr>
              <a:t>cells escape destruction by </a:t>
            </a:r>
            <a:r>
              <a:rPr sz="2800" dirty="0">
                <a:latin typeface="Calibri"/>
                <a:cs typeface="Calibri"/>
              </a:rPr>
              <a:t>the immune  </a:t>
            </a:r>
            <a:r>
              <a:rPr sz="2800" spc="-25" dirty="0">
                <a:latin typeface="Calibri"/>
                <a:cs typeface="Calibri"/>
              </a:rPr>
              <a:t>system</a:t>
            </a:r>
            <a:r>
              <a:rPr sz="2800" spc="-25" dirty="0" smtClean="0">
                <a:latin typeface="Calibri"/>
                <a:cs typeface="Calibri"/>
              </a:rPr>
              <a:t>.</a:t>
            </a:r>
            <a:r>
              <a:rPr lang="en-US" sz="2800" spc="-25" dirty="0" smtClean="0">
                <a:latin typeface="Calibri"/>
                <a:cs typeface="Calibri"/>
              </a:rPr>
              <a:t/>
            </a:r>
            <a:br>
              <a:rPr lang="en-US" sz="2800" spc="-25" dirty="0" smtClean="0">
                <a:latin typeface="Calibri"/>
                <a:cs typeface="Calibri"/>
              </a:rPr>
            </a:br>
            <a:r>
              <a:rPr lang="en-US" sz="2800" spc="-5" dirty="0">
                <a:cs typeface="Calibri"/>
              </a:rPr>
              <a:t>Immune </a:t>
            </a:r>
            <a:r>
              <a:rPr lang="en-US" sz="2800" spc="-30" dirty="0">
                <a:cs typeface="Calibri"/>
              </a:rPr>
              <a:t>system </a:t>
            </a:r>
            <a:r>
              <a:rPr lang="en-US" sz="2800" spc="-20" dirty="0">
                <a:cs typeface="Calibri"/>
              </a:rPr>
              <a:t>recognizes </a:t>
            </a:r>
            <a:r>
              <a:rPr lang="en-US" sz="2800" spc="-5" dirty="0">
                <a:cs typeface="Calibri"/>
              </a:rPr>
              <a:t>cells by their </a:t>
            </a:r>
            <a:r>
              <a:rPr lang="en-US" sz="2800" spc="-10" dirty="0">
                <a:solidFill>
                  <a:srgbClr val="FF0000"/>
                </a:solidFill>
                <a:cs typeface="Calibri"/>
              </a:rPr>
              <a:t>antigens</a:t>
            </a:r>
            <a:r>
              <a:rPr lang="en-US" sz="2800" spc="-10" dirty="0">
                <a:cs typeface="Calibri"/>
              </a:rPr>
              <a:t>.</a:t>
            </a:r>
            <a:endParaRPr lang="en-US" sz="2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lang="en-US" sz="4050" dirty="0">
              <a:cs typeface="Calibri"/>
            </a:endParaRPr>
          </a:p>
          <a:p>
            <a:pPr marL="241300" marR="5080" indent="-228600">
              <a:lnSpc>
                <a:spcPts val="31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If cells </a:t>
            </a:r>
            <a:r>
              <a:rPr lang="en-US" sz="2800" spc="-15" dirty="0">
                <a:cs typeface="Calibri"/>
              </a:rPr>
              <a:t>express </a:t>
            </a:r>
            <a:r>
              <a:rPr lang="en-US" sz="2800" spc="-10" dirty="0">
                <a:cs typeface="Calibri"/>
              </a:rPr>
              <a:t>antigens that </a:t>
            </a:r>
            <a:r>
              <a:rPr lang="en-US" sz="2800" spc="-15" dirty="0">
                <a:cs typeface="Calibri"/>
              </a:rPr>
              <a:t>are perceived </a:t>
            </a:r>
            <a:r>
              <a:rPr lang="en-US" sz="2800" spc="-5" dirty="0">
                <a:cs typeface="Calibri"/>
              </a:rPr>
              <a:t>by the immune cells as non  self </a:t>
            </a:r>
            <a:r>
              <a:rPr lang="en-US" sz="2800" dirty="0">
                <a:cs typeface="Calibri"/>
              </a:rPr>
              <a:t>, </a:t>
            </a:r>
            <a:r>
              <a:rPr lang="en-US" sz="2800" spc="-5" dirty="0">
                <a:cs typeface="Calibri"/>
              </a:rPr>
              <a:t>the immunologic </a:t>
            </a:r>
            <a:r>
              <a:rPr lang="en-US" sz="2800" spc="-10" dirty="0">
                <a:cs typeface="Calibri"/>
              </a:rPr>
              <a:t>reaction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15" dirty="0">
                <a:cs typeface="Calibri"/>
              </a:rPr>
              <a:t>starts</a:t>
            </a:r>
            <a:endParaRPr lang="en-US" sz="2800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So: </a:t>
            </a:r>
            <a:r>
              <a:rPr lang="en-US" sz="2800" spc="-10" dirty="0">
                <a:cs typeface="Calibri"/>
              </a:rPr>
              <a:t>what </a:t>
            </a:r>
            <a:r>
              <a:rPr lang="en-US" sz="2800" spc="-15" dirty="0">
                <a:cs typeface="Calibri"/>
              </a:rPr>
              <a:t>are </a:t>
            </a:r>
            <a:r>
              <a:rPr lang="en-US" sz="2800" spc="-5" dirty="0">
                <a:cs typeface="Calibri"/>
              </a:rPr>
              <a:t>the </a:t>
            </a:r>
            <a:r>
              <a:rPr lang="en-US" sz="2800" spc="-10" dirty="0">
                <a:cs typeface="Calibri"/>
              </a:rPr>
              <a:t>antigens </a:t>
            </a:r>
            <a:r>
              <a:rPr lang="en-US" sz="2800" spc="-15" dirty="0">
                <a:cs typeface="Calibri"/>
              </a:rPr>
              <a:t>present </a:t>
            </a:r>
            <a:r>
              <a:rPr lang="en-US" sz="2800" spc="-5" dirty="0">
                <a:cs typeface="Calibri"/>
              </a:rPr>
              <a:t>on the </a:t>
            </a:r>
            <a:r>
              <a:rPr lang="en-US" sz="2800" spc="-10" dirty="0">
                <a:cs typeface="Calibri"/>
              </a:rPr>
              <a:t>cancer</a:t>
            </a:r>
            <a:r>
              <a:rPr lang="en-US" sz="2800" spc="70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cells?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12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496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Tumor</a:t>
            </a:r>
            <a:r>
              <a:rPr spc="-85" dirty="0"/>
              <a:t> </a:t>
            </a:r>
            <a:r>
              <a:rPr spc="-10" dirty="0"/>
              <a:t>antigens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25735" cy="2622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2070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types of tumor </a:t>
            </a:r>
            <a:r>
              <a:rPr sz="2800" spc="-10" dirty="0">
                <a:latin typeface="Calibri"/>
                <a:cs typeface="Calibri"/>
              </a:rPr>
              <a:t>antigens: </a:t>
            </a:r>
            <a:r>
              <a:rPr sz="2800" spc="-5" dirty="0">
                <a:latin typeface="Calibri"/>
                <a:cs typeface="Calibri"/>
              </a:rPr>
              <a:t>tumor specific and tumor </a:t>
            </a:r>
            <a:r>
              <a:rPr sz="2800" spc="-10" dirty="0">
                <a:latin typeface="Calibri"/>
                <a:cs typeface="Calibri"/>
              </a:rPr>
              <a:t>associated  </a:t>
            </a:r>
            <a:r>
              <a:rPr sz="2800" spc="-15" dirty="0" smtClean="0">
                <a:latin typeface="Calibri"/>
                <a:cs typeface="Calibri"/>
              </a:rPr>
              <a:t>antigens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35" dirty="0">
                <a:latin typeface="Calibri"/>
                <a:cs typeface="Calibri"/>
              </a:rPr>
              <a:t>Tumor </a:t>
            </a:r>
            <a:r>
              <a:rPr sz="2800" b="1" spc="-5" dirty="0">
                <a:latin typeface="Calibri"/>
                <a:cs typeface="Calibri"/>
              </a:rPr>
              <a:t>specific </a:t>
            </a:r>
            <a:r>
              <a:rPr sz="2800" b="1" spc="-10" dirty="0">
                <a:latin typeface="Calibri"/>
                <a:cs typeface="Calibri"/>
              </a:rPr>
              <a:t>antigens</a:t>
            </a:r>
            <a:r>
              <a:rPr sz="2800" spc="-10" dirty="0"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specific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 tumor </a:t>
            </a:r>
            <a:r>
              <a:rPr sz="2800" spc="-5" dirty="0">
                <a:latin typeface="Calibri"/>
                <a:cs typeface="Calibri"/>
              </a:rPr>
              <a:t>and not seen in normal  </a:t>
            </a:r>
            <a:r>
              <a:rPr sz="2800" spc="-5" dirty="0" smtClean="0">
                <a:latin typeface="Calibri"/>
                <a:cs typeface="Calibri"/>
              </a:rPr>
              <a:t>cells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284480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35" dirty="0">
                <a:latin typeface="Calibri"/>
                <a:cs typeface="Calibri"/>
              </a:rPr>
              <a:t>Tumor </a:t>
            </a:r>
            <a:r>
              <a:rPr sz="2800" b="1" spc="-10" dirty="0">
                <a:latin typeface="Calibri"/>
                <a:cs typeface="Calibri"/>
              </a:rPr>
              <a:t>associated antigens</a:t>
            </a:r>
            <a:r>
              <a:rPr sz="2800" spc="-10" dirty="0">
                <a:latin typeface="Calibri"/>
                <a:cs typeface="Calibri"/>
              </a:rPr>
              <a:t>: present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tumor </a:t>
            </a:r>
            <a:r>
              <a:rPr sz="2800" spc="-5" dirty="0">
                <a:latin typeface="Calibri"/>
                <a:cs typeface="Calibri"/>
              </a:rPr>
              <a:t>cells and normal cells 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overexpressed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cancer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cells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452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686" y="519673"/>
            <a:ext cx="8186056" cy="6145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518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0" dirty="0"/>
              <a:t>Products </a:t>
            </a:r>
            <a:r>
              <a:rPr dirty="0"/>
              <a:t>of </a:t>
            </a:r>
            <a:r>
              <a:rPr spc="-25" dirty="0"/>
              <a:t>mutated </a:t>
            </a:r>
            <a:r>
              <a:rPr spc="-10" dirty="0"/>
              <a:t>oncogenes </a:t>
            </a:r>
            <a:r>
              <a:rPr dirty="0"/>
              <a:t>or </a:t>
            </a:r>
            <a:r>
              <a:rPr spc="-5" dirty="0"/>
              <a:t>tumor  </a:t>
            </a:r>
            <a:r>
              <a:rPr spc="-10" dirty="0"/>
              <a:t>suppressor</a:t>
            </a:r>
            <a:r>
              <a:rPr spc="-5" dirty="0"/>
              <a:t> </a:t>
            </a:r>
            <a:r>
              <a:rPr spc="-10" dirty="0"/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22535" cy="462177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Mutated </a:t>
            </a:r>
            <a:r>
              <a:rPr sz="2800" spc="-10" dirty="0">
                <a:latin typeface="Calibri"/>
                <a:cs typeface="Calibri"/>
              </a:rPr>
              <a:t>genes </a:t>
            </a:r>
            <a:r>
              <a:rPr sz="2800" spc="-15" dirty="0">
                <a:latin typeface="Calibri"/>
                <a:cs typeface="Calibri"/>
              </a:rPr>
              <a:t>are translated to </a:t>
            </a:r>
            <a:r>
              <a:rPr sz="2800" spc="-5" dirty="0">
                <a:latin typeface="Calibri"/>
                <a:cs typeface="Calibri"/>
              </a:rPr>
              <a:t>abnormal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non-self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Examples: </a:t>
            </a:r>
            <a:r>
              <a:rPr sz="2800" dirty="0">
                <a:latin typeface="Calibri"/>
                <a:cs typeface="Calibri"/>
              </a:rPr>
              <a:t>p53, RAS, B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catenin</a:t>
            </a:r>
            <a:r>
              <a:rPr lang="en-US" sz="2800" dirty="0">
                <a:latin typeface="Calibri"/>
                <a:cs typeface="Calibri"/>
              </a:rPr>
              <a:t>.</a:t>
            </a:r>
            <a:endParaRPr sz="4200" dirty="0">
              <a:latin typeface="Calibri"/>
              <a:cs typeface="Calibri"/>
            </a:endParaRPr>
          </a:p>
          <a:p>
            <a:pPr marL="241300" marR="193675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Sometimes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product </a:t>
            </a:r>
            <a:r>
              <a:rPr sz="2800" spc="-5" dirty="0">
                <a:latin typeface="Calibri"/>
                <a:cs typeface="Calibri"/>
              </a:rPr>
              <a:t>is not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20" dirty="0">
                <a:latin typeface="Calibri"/>
                <a:cs typeface="Calibri"/>
              </a:rPr>
              <a:t>overexpressed </a:t>
            </a:r>
            <a:r>
              <a:rPr sz="2800" spc="-25" dirty="0">
                <a:latin typeface="Calibri"/>
                <a:cs typeface="Calibri"/>
              </a:rPr>
              <a:t>like  </a:t>
            </a:r>
            <a:r>
              <a:rPr sz="2800" spc="-5" dirty="0">
                <a:latin typeface="Calibri"/>
                <a:cs typeface="Calibri"/>
              </a:rPr>
              <a:t>HER2/NEU.</a:t>
            </a:r>
            <a:endParaRPr sz="2800" dirty="0">
              <a:latin typeface="Calibri"/>
              <a:cs typeface="Calibri"/>
            </a:endParaRPr>
          </a:p>
          <a:p>
            <a:pPr marL="241300" marR="534035" indent="-228600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Anti </a:t>
            </a:r>
            <a:r>
              <a:rPr sz="2800" spc="-5" dirty="0">
                <a:latin typeface="Calibri"/>
                <a:cs typeface="Calibri"/>
              </a:rPr>
              <a:t>HER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15" dirty="0">
                <a:latin typeface="Calibri"/>
                <a:cs typeface="Calibri"/>
              </a:rPr>
              <a:t>treatment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-10" dirty="0">
                <a:latin typeface="Calibri"/>
                <a:cs typeface="Calibri"/>
              </a:rPr>
              <a:t>Herceptin </a:t>
            </a:r>
            <a:r>
              <a:rPr sz="2800" spc="-5" dirty="0">
                <a:latin typeface="Calibri"/>
                <a:cs typeface="Calibri"/>
              </a:rPr>
              <a:t>is one of the </a:t>
            </a:r>
            <a:r>
              <a:rPr sz="2800" spc="-10" dirty="0">
                <a:latin typeface="Calibri"/>
                <a:cs typeface="Calibri"/>
              </a:rPr>
              <a:t>earliest  immunotherapies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discussed HER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detail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previously</a:t>
            </a:r>
            <a:r>
              <a:rPr sz="2800" spc="-10" dirty="0" smtClean="0">
                <a:latin typeface="Calibri"/>
                <a:cs typeface="Calibri"/>
              </a:rPr>
              <a:t>)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</a:p>
          <a:p>
            <a:pPr marL="241300" marR="534035" indent="-228600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5" dirty="0"/>
              <a:t>Antigens produced by </a:t>
            </a:r>
            <a:r>
              <a:rPr lang="en-US" sz="2800" spc="-10" dirty="0"/>
              <a:t>antigenic</a:t>
            </a:r>
            <a:r>
              <a:rPr lang="en-US" sz="2800" spc="50" dirty="0"/>
              <a:t> </a:t>
            </a:r>
            <a:r>
              <a:rPr lang="en-US" sz="2800" spc="-5" dirty="0" smtClean="0"/>
              <a:t>viruses:</a:t>
            </a:r>
          </a:p>
          <a:p>
            <a:pPr marL="12700" marR="534035">
              <a:lnSpc>
                <a:spcPts val="3000"/>
              </a:lnSpc>
              <a:spcBef>
                <a:spcPts val="1010"/>
              </a:spcBef>
              <a:tabLst>
                <a:tab pos="241300" algn="l"/>
              </a:tabLst>
            </a:pPr>
            <a:r>
              <a:rPr lang="en-US" sz="2800" spc="-60" dirty="0">
                <a:cs typeface="Calibri"/>
              </a:rPr>
              <a:t>HPV, </a:t>
            </a:r>
            <a:r>
              <a:rPr lang="en-US" sz="2800" spc="-15" dirty="0">
                <a:cs typeface="Calibri"/>
              </a:rPr>
              <a:t>EBV </a:t>
            </a:r>
            <a:r>
              <a:rPr lang="en-US" sz="2800" spc="-10" dirty="0">
                <a:cs typeface="Calibri"/>
              </a:rPr>
              <a:t>can produce </a:t>
            </a:r>
            <a:r>
              <a:rPr lang="en-US" sz="2800" spc="-15" dirty="0">
                <a:cs typeface="Calibri"/>
              </a:rPr>
              <a:t>proteins </a:t>
            </a:r>
            <a:r>
              <a:rPr lang="en-US" sz="2800" spc="-25" dirty="0">
                <a:cs typeface="Calibri"/>
              </a:rPr>
              <a:t>like </a:t>
            </a:r>
            <a:r>
              <a:rPr lang="en-US" sz="2800" spc="-5" dirty="0">
                <a:cs typeface="Calibri"/>
              </a:rPr>
              <a:t>E6 and</a:t>
            </a:r>
            <a:r>
              <a:rPr lang="en-US" sz="2800" spc="120" dirty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E7.</a:t>
            </a:r>
            <a:endParaRPr lang="en-US" sz="2800" dirty="0">
              <a:cs typeface="Calibri"/>
            </a:endParaRPr>
          </a:p>
          <a:p>
            <a:pPr marL="12700" marR="534035">
              <a:lnSpc>
                <a:spcPts val="3000"/>
              </a:lnSpc>
              <a:spcBef>
                <a:spcPts val="1010"/>
              </a:spcBef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47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914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angiogenesis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37" y="1923072"/>
            <a:ext cx="9794875" cy="429348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Two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processes:</a:t>
            </a:r>
            <a:endParaRPr sz="2800" dirty="0">
              <a:latin typeface="Calibri"/>
              <a:cs typeface="Calibri"/>
            </a:endParaRPr>
          </a:p>
          <a:p>
            <a:pPr marL="12700" marR="791210">
              <a:lnSpc>
                <a:spcPts val="3000"/>
              </a:lnSpc>
              <a:spcBef>
                <a:spcPts val="102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lang="en-US" sz="2800" spc="-5" dirty="0" err="1">
                <a:latin typeface="Calibri"/>
                <a:cs typeface="Calibri"/>
              </a:rPr>
              <a:t>N</a:t>
            </a:r>
            <a:r>
              <a:rPr sz="2800" spc="-5" dirty="0" err="1" smtClean="0">
                <a:latin typeface="Calibri"/>
                <a:cs typeface="Calibri"/>
              </a:rPr>
              <a:t>eoangiogensis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lang="en-US" sz="2800" spc="-10" dirty="0">
                <a:latin typeface="Calibri"/>
                <a:cs typeface="Calibri"/>
              </a:rPr>
              <a:t>N</a:t>
            </a:r>
            <a:r>
              <a:rPr sz="2800" spc="-10" dirty="0" smtClean="0">
                <a:latin typeface="Calibri"/>
                <a:cs typeface="Calibri"/>
              </a:rPr>
              <a:t>ew </a:t>
            </a:r>
            <a:r>
              <a:rPr sz="2800" spc="-10" dirty="0">
                <a:latin typeface="Calibri"/>
                <a:cs typeface="Calibri"/>
              </a:rPr>
              <a:t>vessels </a:t>
            </a:r>
            <a:r>
              <a:rPr sz="2800" spc="-15" dirty="0">
                <a:latin typeface="Calibri"/>
                <a:cs typeface="Calibri"/>
              </a:rPr>
              <a:t>formed from preexisting </a:t>
            </a:r>
            <a:r>
              <a:rPr sz="2800" spc="-10" dirty="0">
                <a:latin typeface="Calibri"/>
                <a:cs typeface="Calibri"/>
              </a:rPr>
              <a:t>host  </a:t>
            </a:r>
            <a:r>
              <a:rPr sz="2800" spc="-10" dirty="0" smtClean="0">
                <a:latin typeface="Calibri"/>
                <a:cs typeface="Calibri"/>
              </a:rPr>
              <a:t>capillaries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-15" dirty="0" smtClean="0">
                <a:latin typeface="Calibri"/>
                <a:cs typeface="Calibri"/>
              </a:rPr>
              <a:t>.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lang="en-US" sz="2800" spc="-15" dirty="0" err="1">
                <a:latin typeface="Calibri"/>
                <a:cs typeface="Calibri"/>
              </a:rPr>
              <a:t>V</a:t>
            </a:r>
            <a:r>
              <a:rPr sz="2800" spc="-15" dirty="0" err="1" smtClean="0">
                <a:latin typeface="Calibri"/>
                <a:cs typeface="Calibri"/>
              </a:rPr>
              <a:t>asculogenesis</a:t>
            </a:r>
            <a:r>
              <a:rPr sz="2800" spc="-15" dirty="0">
                <a:latin typeface="Calibri"/>
                <a:cs typeface="Calibri"/>
              </a:rPr>
              <a:t>: </a:t>
            </a:r>
            <a:r>
              <a:rPr lang="en-US" sz="2800" spc="-10" dirty="0">
                <a:latin typeface="Calibri"/>
                <a:cs typeface="Calibri"/>
              </a:rPr>
              <a:t>C</a:t>
            </a:r>
            <a:r>
              <a:rPr sz="2800" spc="-10" dirty="0" smtClean="0">
                <a:latin typeface="Calibri"/>
                <a:cs typeface="Calibri"/>
              </a:rPr>
              <a:t>ompletely </a:t>
            </a:r>
            <a:r>
              <a:rPr sz="2800" spc="-10" dirty="0">
                <a:latin typeface="Calibri"/>
                <a:cs typeface="Calibri"/>
              </a:rPr>
              <a:t>new vessels </a:t>
            </a:r>
            <a:r>
              <a:rPr sz="2800" spc="-15" dirty="0">
                <a:latin typeface="Calibri"/>
                <a:cs typeface="Calibri"/>
              </a:rPr>
              <a:t>are formed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recruiting  </a:t>
            </a:r>
            <a:r>
              <a:rPr sz="2800" spc="-5" dirty="0">
                <a:latin typeface="Calibri"/>
                <a:cs typeface="Calibri"/>
              </a:rPr>
              <a:t>endothelial cells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bone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marrow</a:t>
            </a:r>
            <a:r>
              <a:rPr sz="2800" spc="-40" dirty="0" smtClean="0">
                <a:latin typeface="Calibri"/>
                <a:cs typeface="Calibri"/>
              </a:rPr>
              <a:t>.</a:t>
            </a:r>
            <a:endParaRPr lang="en-US" sz="2800" spc="-40" dirty="0" smtClean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endParaRPr lang="en-US" sz="2800" spc="-40" dirty="0" smtClean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40" dirty="0" smtClean="0">
                <a:cs typeface="Calibri"/>
              </a:rPr>
              <a:t>Tumor </a:t>
            </a:r>
            <a:r>
              <a:rPr lang="en-US" sz="2800" spc="-5" dirty="0">
                <a:cs typeface="Calibri"/>
              </a:rPr>
              <a:t>blood </a:t>
            </a:r>
            <a:r>
              <a:rPr lang="en-US" sz="2800" spc="-10" dirty="0">
                <a:cs typeface="Calibri"/>
              </a:rPr>
              <a:t>vessels </a:t>
            </a:r>
            <a:r>
              <a:rPr lang="en-US" sz="2800" spc="-15" dirty="0">
                <a:cs typeface="Calibri"/>
              </a:rPr>
              <a:t>are </a:t>
            </a:r>
            <a:r>
              <a:rPr lang="en-US" sz="2800" spc="-5" dirty="0">
                <a:cs typeface="Calibri"/>
              </a:rPr>
              <a:t>abnormal </a:t>
            </a:r>
            <a:r>
              <a:rPr lang="en-US" sz="2800" dirty="0">
                <a:cs typeface="Calibri"/>
              </a:rPr>
              <a:t>: </a:t>
            </a:r>
            <a:r>
              <a:rPr lang="en-US" sz="2800" spc="-10" dirty="0">
                <a:cs typeface="Calibri"/>
              </a:rPr>
              <a:t>they </a:t>
            </a:r>
            <a:r>
              <a:rPr lang="en-US" sz="2800" spc="-15" dirty="0">
                <a:cs typeface="Calibri"/>
              </a:rPr>
              <a:t>are </a:t>
            </a:r>
            <a:r>
              <a:rPr lang="en-US" sz="2800" spc="-40" dirty="0">
                <a:solidFill>
                  <a:srgbClr val="FF0000"/>
                </a:solidFill>
                <a:cs typeface="Calibri"/>
              </a:rPr>
              <a:t>leaky</a:t>
            </a:r>
            <a:r>
              <a:rPr lang="en-US" sz="2800" spc="-40" dirty="0">
                <a:cs typeface="Calibri"/>
              </a:rPr>
              <a:t>, </a:t>
            </a:r>
            <a:r>
              <a:rPr lang="en-US" sz="2800" spc="-15" dirty="0">
                <a:cs typeface="Calibri"/>
              </a:rPr>
              <a:t>dilated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spc="-25" dirty="0">
                <a:cs typeface="Calibri"/>
              </a:rPr>
              <a:t>have </a:t>
            </a:r>
            <a:r>
              <a:rPr lang="en-US" sz="2800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800" spc="-15" dirty="0">
                <a:solidFill>
                  <a:srgbClr val="FF0000"/>
                </a:solidFill>
                <a:cs typeface="Calibri"/>
              </a:rPr>
              <a:t>haphazard </a:t>
            </a:r>
            <a:r>
              <a:rPr lang="en-US" sz="2800" spc="-20" dirty="0">
                <a:cs typeface="Calibri"/>
              </a:rPr>
              <a:t>pattern </a:t>
            </a:r>
            <a:r>
              <a:rPr lang="en-US" sz="2800" spc="-5" dirty="0">
                <a:cs typeface="Calibri"/>
              </a:rPr>
              <a:t>of</a:t>
            </a:r>
            <a:r>
              <a:rPr lang="en-US" sz="2800" spc="40" dirty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connections.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97752" y="317706"/>
            <a:ext cx="2496457" cy="2246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5743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217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Oncofetal</a:t>
            </a:r>
            <a:r>
              <a:rPr spc="-45" dirty="0"/>
              <a:t> </a:t>
            </a:r>
            <a:r>
              <a:rPr spc="-15" dirty="0"/>
              <a:t>antigens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752330" cy="25768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proteins expressed </a:t>
            </a:r>
            <a:r>
              <a:rPr sz="2800" spc="-5" dirty="0">
                <a:latin typeface="Calibri"/>
                <a:cs typeface="Calibri"/>
              </a:rPr>
              <a:t>only in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embryos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10" dirty="0">
                <a:latin typeface="Calibri"/>
                <a:cs typeface="Calibri"/>
              </a:rPr>
              <a:t>tumors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mainly </a:t>
            </a:r>
            <a:r>
              <a:rPr sz="2800" spc="-10" dirty="0">
                <a:latin typeface="Calibri"/>
                <a:cs typeface="Calibri"/>
              </a:rPr>
              <a:t>colon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liver) they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re-expressed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5" dirty="0">
                <a:latin typeface="Calibri"/>
                <a:cs typeface="Calibri"/>
              </a:rPr>
              <a:t>examples: </a:t>
            </a:r>
            <a:r>
              <a:rPr sz="2800" spc="-10" dirty="0">
                <a:latin typeface="Calibri"/>
                <a:cs typeface="Calibri"/>
              </a:rPr>
              <a:t>CEA= carcino-embryonic </a:t>
            </a:r>
            <a:r>
              <a:rPr sz="2800" spc="-15" dirty="0">
                <a:latin typeface="Calibri"/>
                <a:cs typeface="Calibri"/>
              </a:rPr>
              <a:t>antigen </a:t>
            </a:r>
            <a:r>
              <a:rPr sz="2800" spc="-5" dirty="0">
                <a:latin typeface="Calibri"/>
                <a:cs typeface="Calibri"/>
              </a:rPr>
              <a:t>and alpha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fetoprotein</a:t>
            </a:r>
            <a:r>
              <a:rPr lang="en-US" sz="2800" spc="-2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serum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markers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cancer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858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0" dirty="0"/>
              <a:t>Altered </a:t>
            </a:r>
            <a:r>
              <a:rPr dirty="0"/>
              <a:t>cell </a:t>
            </a:r>
            <a:r>
              <a:rPr spc="-20" dirty="0"/>
              <a:t>surface </a:t>
            </a:r>
            <a:r>
              <a:rPr spc="-10" dirty="0"/>
              <a:t>glycolipids </a:t>
            </a:r>
            <a:r>
              <a:rPr dirty="0"/>
              <a:t>and  </a:t>
            </a:r>
            <a:r>
              <a:rPr spc="-20" dirty="0"/>
              <a:t>glycoproteins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722485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Include:</a:t>
            </a:r>
            <a:r>
              <a:rPr sz="2800" dirty="0">
                <a:latin typeface="Calibri"/>
                <a:cs typeface="Calibri"/>
              </a:rPr>
              <a:t> mucins.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050">
              <a:latin typeface="Calibri"/>
              <a:cs typeface="Calibri"/>
            </a:endParaRPr>
          </a:p>
          <a:p>
            <a:pPr marL="241300" marR="5080" indent="-228600">
              <a:lnSpc>
                <a:spcPts val="31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 </a:t>
            </a:r>
            <a:r>
              <a:rPr sz="2800" dirty="0">
                <a:latin typeface="Calibri"/>
                <a:cs typeface="Calibri"/>
              </a:rPr>
              <a:t>125 and </a:t>
            </a:r>
            <a:r>
              <a:rPr sz="2800" spc="-5" dirty="0">
                <a:latin typeface="Calibri"/>
                <a:cs typeface="Calibri"/>
              </a:rPr>
              <a:t>CA </a:t>
            </a:r>
            <a:r>
              <a:rPr sz="2800" dirty="0">
                <a:latin typeface="Calibri"/>
                <a:cs typeface="Calibri"/>
              </a:rPr>
              <a:t>19-9 </a:t>
            </a:r>
            <a:r>
              <a:rPr sz="2800" spc="-15" dirty="0">
                <a:latin typeface="Calibri"/>
                <a:cs typeface="Calibri"/>
              </a:rPr>
              <a:t>are altered </a:t>
            </a:r>
            <a:r>
              <a:rPr sz="2800" spc="-5" dirty="0">
                <a:latin typeface="Calibri"/>
                <a:cs typeface="Calibri"/>
              </a:rPr>
              <a:t>mucin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mainly in </a:t>
            </a:r>
            <a:r>
              <a:rPr sz="2800" spc="-15" dirty="0">
                <a:latin typeface="Calibri"/>
                <a:cs typeface="Calibri"/>
              </a:rPr>
              <a:t>ovarian  </a:t>
            </a:r>
            <a:r>
              <a:rPr sz="2800" spc="-10" dirty="0">
                <a:latin typeface="Calibri"/>
                <a:cs typeface="Calibri"/>
              </a:rPr>
              <a:t>carcinoma.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768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427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Anti-tumor</a:t>
            </a:r>
            <a:r>
              <a:rPr spc="-35" dirty="0"/>
              <a:t> </a:t>
            </a:r>
            <a:r>
              <a:rPr spc="-5" dirty="0"/>
              <a:t>mechanisms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63505" cy="35248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84137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Our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has </a:t>
            </a:r>
            <a:r>
              <a:rPr sz="2800" spc="-15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mechanisms of </a:t>
            </a:r>
            <a:r>
              <a:rPr sz="2800" spc="-15" dirty="0">
                <a:latin typeface="Calibri"/>
                <a:cs typeface="Calibri"/>
              </a:rPr>
              <a:t>attacking </a:t>
            </a:r>
            <a:r>
              <a:rPr sz="2800" spc="-10" dirty="0">
                <a:latin typeface="Calibri"/>
                <a:cs typeface="Calibri"/>
              </a:rPr>
              <a:t>antigens:  </a:t>
            </a:r>
            <a:r>
              <a:rPr sz="2800" spc="-5" dirty="0">
                <a:latin typeface="Calibri"/>
                <a:cs typeface="Calibri"/>
              </a:rPr>
              <a:t>cellular and </a:t>
            </a:r>
            <a:r>
              <a:rPr sz="2800" spc="-10" dirty="0">
                <a:latin typeface="Calibri"/>
                <a:cs typeface="Calibri"/>
              </a:rPr>
              <a:t>humoral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immunity.</a:t>
            </a:r>
            <a:endParaRPr sz="2800" dirty="0">
              <a:latin typeface="Calibri"/>
              <a:cs typeface="Calibri"/>
            </a:endParaRPr>
          </a:p>
          <a:p>
            <a:pPr marL="241300" marR="583565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Cellular </a:t>
            </a:r>
            <a:r>
              <a:rPr sz="2800" dirty="0">
                <a:latin typeface="Calibri"/>
                <a:cs typeface="Calibri"/>
              </a:rPr>
              <a:t>immunity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mediated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lymphocytes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natural </a:t>
            </a:r>
            <a:r>
              <a:rPr sz="2800" spc="-5" dirty="0">
                <a:latin typeface="Calibri"/>
                <a:cs typeface="Calibri"/>
              </a:rPr>
              <a:t>killer  cells.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Humoral </a:t>
            </a:r>
            <a:r>
              <a:rPr sz="2800" spc="-5" dirty="0">
                <a:latin typeface="Calibri"/>
                <a:cs typeface="Calibri"/>
              </a:rPr>
              <a:t>immunity is </a:t>
            </a:r>
            <a:r>
              <a:rPr sz="2800" spc="-15" dirty="0">
                <a:latin typeface="Calibri"/>
                <a:cs typeface="Calibri"/>
              </a:rPr>
              <a:t>mediated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B </a:t>
            </a:r>
            <a:r>
              <a:rPr sz="2800" spc="-5" dirty="0">
                <a:latin typeface="Calibri"/>
                <a:cs typeface="Calibri"/>
              </a:rPr>
              <a:t>lymphocytes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5" dirty="0">
                <a:latin typeface="Calibri"/>
                <a:cs typeface="Calibri"/>
              </a:rPr>
              <a:t>differentiate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plasma cells and </a:t>
            </a:r>
            <a:r>
              <a:rPr sz="2800" spc="-20" dirty="0">
                <a:latin typeface="Calibri"/>
                <a:cs typeface="Calibri"/>
              </a:rPr>
              <a:t>secrete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immunoglobulins.</a:t>
            </a:r>
            <a:endParaRPr sz="2800" dirty="0">
              <a:latin typeface="Calibri"/>
              <a:cs typeface="Calibri"/>
            </a:endParaRPr>
          </a:p>
          <a:p>
            <a:pPr marL="241300" marR="1022350" indent="-228600">
              <a:lnSpc>
                <a:spcPts val="3100"/>
              </a:lnSpc>
              <a:spcBef>
                <a:spcPts val="930"/>
              </a:spcBef>
              <a:buFont typeface="Arial"/>
              <a:buChar char="•"/>
              <a:tabLst>
                <a:tab pos="241300" algn="l"/>
                <a:tab pos="423735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Cellular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immunity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plays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role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immune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surveillance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whereas 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humoral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immunity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doesn't	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play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role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vivo</a:t>
            </a:r>
            <a:r>
              <a:rPr lang="en-US"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974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427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Anti-tumor</a:t>
            </a:r>
            <a:r>
              <a:rPr spc="-35" dirty="0"/>
              <a:t> </a:t>
            </a:r>
            <a:r>
              <a:rPr spc="-5" dirty="0"/>
              <a:t>mechanisms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7452359" cy="2067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cells responsible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immune surveillance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lymphocytes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spc="-20" dirty="0">
                <a:latin typeface="Calibri"/>
                <a:cs typeface="Calibri"/>
              </a:rPr>
              <a:t>Natural </a:t>
            </a:r>
            <a:r>
              <a:rPr sz="2800" spc="-5" dirty="0">
                <a:latin typeface="Calibri"/>
                <a:cs typeface="Calibri"/>
              </a:rPr>
              <a:t>killer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macrophages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255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4648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Cytotoxic </a:t>
            </a:r>
            <a:r>
              <a:rPr dirty="0"/>
              <a:t>T</a:t>
            </a:r>
            <a:r>
              <a:rPr spc="-30" dirty="0"/>
              <a:t> </a:t>
            </a:r>
            <a:r>
              <a:rPr spc="-5" dirty="0"/>
              <a:t>lymphocytes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22560" cy="3131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lymphocytes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5" dirty="0">
                <a:latin typeface="Calibri"/>
                <a:cs typeface="Calibri"/>
              </a:rPr>
              <a:t>main subtypes: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(CD </a:t>
            </a:r>
            <a:r>
              <a:rPr sz="2800" dirty="0">
                <a:latin typeface="Calibri"/>
                <a:cs typeface="Calibri"/>
              </a:rPr>
              <a:t>8) </a:t>
            </a:r>
            <a:r>
              <a:rPr sz="2800" spc="-5" dirty="0">
                <a:latin typeface="Calibri"/>
                <a:cs typeface="Calibri"/>
              </a:rPr>
              <a:t>and helper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dirty="0" smtClean="0">
                <a:latin typeface="Calibri"/>
                <a:cs typeface="Calibri"/>
              </a:rPr>
              <a:t>(</a:t>
            </a:r>
            <a:r>
              <a:rPr sz="2800" spc="-5" dirty="0" smtClean="0">
                <a:latin typeface="Calibri"/>
                <a:cs typeface="Calibri"/>
              </a:rPr>
              <a:t>CD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dirty="0" smtClean="0">
                <a:latin typeface="Calibri"/>
                <a:cs typeface="Calibri"/>
              </a:rPr>
              <a:t>)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Cytotoxic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most important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20" dirty="0">
                <a:latin typeface="Calibri"/>
                <a:cs typeface="Calibri"/>
              </a:rPr>
              <a:t>involved </a:t>
            </a:r>
            <a:r>
              <a:rPr sz="2800" spc="-5" dirty="0">
                <a:latin typeface="Calibri"/>
                <a:cs typeface="Calibri"/>
              </a:rPr>
              <a:t>in tumor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immunity.</a:t>
            </a:r>
            <a:endParaRPr sz="2800" dirty="0">
              <a:latin typeface="Calibri"/>
              <a:cs typeface="Calibri"/>
            </a:endParaRPr>
          </a:p>
          <a:p>
            <a:pPr marL="241300" marR="617855" indent="-228600">
              <a:lnSpc>
                <a:spcPts val="3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We </a:t>
            </a: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10" dirty="0">
                <a:latin typeface="Calibri"/>
                <a:cs typeface="Calibri"/>
              </a:rPr>
              <a:t>that tumors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infiltrated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lymphocytes, mainly  </a:t>
            </a:r>
            <a:r>
              <a:rPr sz="2800" spc="-15" dirty="0">
                <a:latin typeface="Calibri"/>
                <a:cs typeface="Calibri"/>
              </a:rPr>
              <a:t>cytotoxic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ones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51180" indent="-228600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tumors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more cytotoxic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cells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have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better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prognosis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than 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tumors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little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cells</a:t>
            </a:r>
            <a:r>
              <a:rPr lang="en-US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923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3187" y="987425"/>
            <a:ext cx="6172200" cy="4873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8528" y="1966468"/>
            <a:ext cx="3698875" cy="3707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Calibri"/>
                <a:cs typeface="Calibri"/>
              </a:rPr>
              <a:t>This is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melanoma</a:t>
            </a:r>
            <a:endParaRPr sz="1600">
              <a:latin typeface="Calibri"/>
              <a:cs typeface="Calibri"/>
            </a:endParaRPr>
          </a:p>
          <a:p>
            <a:pPr marL="12700" marR="176530">
              <a:lnSpc>
                <a:spcPct val="78700"/>
              </a:lnSpc>
              <a:spcBef>
                <a:spcPts val="985"/>
              </a:spcBef>
            </a:pPr>
            <a:r>
              <a:rPr sz="1600" spc="-10" dirty="0">
                <a:latin typeface="Calibri"/>
                <a:cs typeface="Calibri"/>
              </a:rPr>
              <a:t>There are </a:t>
            </a:r>
            <a:r>
              <a:rPr sz="1600" spc="-5" dirty="0">
                <a:latin typeface="Calibri"/>
                <a:cs typeface="Calibri"/>
              </a:rPr>
              <a:t>lymphocytes </a:t>
            </a:r>
            <a:r>
              <a:rPr sz="1600" spc="-15" dirty="0">
                <a:latin typeface="Calibri"/>
                <a:cs typeface="Calibri"/>
              </a:rPr>
              <a:t>invading </a:t>
            </a:r>
            <a:r>
              <a:rPr sz="1600" spc="-5" dirty="0">
                <a:latin typeface="Calibri"/>
                <a:cs typeface="Calibri"/>
              </a:rPr>
              <a:t>the tumor  cells</a:t>
            </a:r>
            <a:endParaRPr sz="1600">
              <a:latin typeface="Calibri"/>
              <a:cs typeface="Calibri"/>
            </a:endParaRPr>
          </a:p>
          <a:p>
            <a:pPr marL="12700" marR="255904">
              <a:lnSpc>
                <a:spcPct val="77500"/>
              </a:lnSpc>
              <a:spcBef>
                <a:spcPts val="1105"/>
              </a:spcBef>
            </a:pPr>
            <a:r>
              <a:rPr sz="1600" spc="-5" dirty="0">
                <a:latin typeface="Calibri"/>
                <a:cs typeface="Calibri"/>
              </a:rPr>
              <a:t>These lymphocytes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mainly </a:t>
            </a:r>
            <a:r>
              <a:rPr sz="1600" spc="-10" dirty="0">
                <a:latin typeface="Calibri"/>
                <a:cs typeface="Calibri"/>
              </a:rPr>
              <a:t>cytotoxic </a:t>
            </a:r>
            <a:r>
              <a:rPr sz="1600" dirty="0">
                <a:latin typeface="Calibri"/>
                <a:cs typeface="Calibri"/>
              </a:rPr>
              <a:t>T  </a:t>
            </a:r>
            <a:r>
              <a:rPr sz="1600" spc="-5" dirty="0">
                <a:latin typeface="Calibri"/>
                <a:cs typeface="Calibri"/>
              </a:rPr>
              <a:t>cells</a:t>
            </a:r>
            <a:endParaRPr sz="1600">
              <a:latin typeface="Calibri"/>
              <a:cs typeface="Calibri"/>
            </a:endParaRPr>
          </a:p>
          <a:p>
            <a:pPr marL="12700" marR="29845">
              <a:lnSpc>
                <a:spcPts val="1580"/>
              </a:lnSpc>
              <a:spcBef>
                <a:spcPts val="935"/>
              </a:spcBef>
            </a:pPr>
            <a:r>
              <a:rPr sz="1600" spc="-5" dirty="0">
                <a:latin typeface="Calibri"/>
                <a:cs typeface="Calibri"/>
              </a:rPr>
              <a:t>They </a:t>
            </a:r>
            <a:r>
              <a:rPr sz="1600" spc="-15" dirty="0">
                <a:latin typeface="Calibri"/>
                <a:cs typeface="Calibri"/>
              </a:rPr>
              <a:t>play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role </a:t>
            </a:r>
            <a:r>
              <a:rPr sz="1600" spc="-5" dirty="0">
                <a:latin typeface="Calibri"/>
                <a:cs typeface="Calibri"/>
              </a:rPr>
              <a:t>in immune response </a:t>
            </a:r>
            <a:r>
              <a:rPr sz="1600" spc="-15" dirty="0">
                <a:latin typeface="Calibri"/>
                <a:cs typeface="Calibri"/>
              </a:rPr>
              <a:t>against 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tumor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81200"/>
              </a:lnSpc>
              <a:spcBef>
                <a:spcPts val="944"/>
              </a:spcBef>
            </a:pPr>
            <a:r>
              <a:rPr sz="1600" spc="-5" dirty="0">
                <a:latin typeface="Calibri"/>
                <a:cs typeface="Calibri"/>
              </a:rPr>
              <a:t>This tumor will </a:t>
            </a:r>
            <a:r>
              <a:rPr sz="1600" spc="-15" dirty="0">
                <a:latin typeface="Calibri"/>
                <a:cs typeface="Calibri"/>
              </a:rPr>
              <a:t>have </a:t>
            </a:r>
            <a:r>
              <a:rPr sz="1600" spc="-10" dirty="0">
                <a:latin typeface="Calibri"/>
                <a:cs typeface="Calibri"/>
              </a:rPr>
              <a:t>better clinical outcome  </a:t>
            </a:r>
            <a:r>
              <a:rPr sz="1600" spc="-5" dirty="0">
                <a:latin typeface="Calibri"/>
                <a:cs typeface="Calibri"/>
              </a:rPr>
              <a:t>than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similar melanoma </a:t>
            </a:r>
            <a:r>
              <a:rPr sz="1600" spc="-10" dirty="0">
                <a:latin typeface="Calibri"/>
                <a:cs typeface="Calibri"/>
              </a:rPr>
              <a:t>that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dirty="0">
                <a:latin typeface="Calibri"/>
                <a:cs typeface="Calibri"/>
              </a:rPr>
              <a:t>not </a:t>
            </a:r>
            <a:r>
              <a:rPr sz="1600" spc="-20" dirty="0">
                <a:latin typeface="Calibri"/>
                <a:cs typeface="Calibri"/>
              </a:rPr>
              <a:t>attacked  </a:t>
            </a:r>
            <a:r>
              <a:rPr sz="1600" spc="-10" dirty="0">
                <a:latin typeface="Calibri"/>
                <a:cs typeface="Calibri"/>
              </a:rPr>
              <a:t>by</a:t>
            </a:r>
            <a:r>
              <a:rPr sz="1600" spc="-5" dirty="0">
                <a:latin typeface="Calibri"/>
                <a:cs typeface="Calibri"/>
              </a:rPr>
              <a:t> lymphocytes</a:t>
            </a:r>
            <a:endParaRPr sz="1600">
              <a:latin typeface="Calibri"/>
              <a:cs typeface="Calibri"/>
            </a:endParaRPr>
          </a:p>
          <a:p>
            <a:pPr marL="12700" marR="113030">
              <a:lnSpc>
                <a:spcPct val="80600"/>
              </a:lnSpc>
              <a:spcBef>
                <a:spcPts val="950"/>
              </a:spcBef>
            </a:pPr>
            <a:r>
              <a:rPr sz="1600" spc="-15" dirty="0">
                <a:latin typeface="Calibri"/>
                <a:cs typeface="Calibri"/>
              </a:rPr>
              <a:t>Why </a:t>
            </a:r>
            <a:r>
              <a:rPr sz="1600" spc="-5" dirty="0">
                <a:latin typeface="Calibri"/>
                <a:cs typeface="Calibri"/>
              </a:rPr>
              <a:t>some melanomas( and </a:t>
            </a:r>
            <a:r>
              <a:rPr sz="1600" dirty="0">
                <a:latin typeface="Calibri"/>
                <a:cs typeface="Calibri"/>
              </a:rPr>
              <a:t>other </a:t>
            </a:r>
            <a:r>
              <a:rPr sz="1600" spc="-5" dirty="0">
                <a:latin typeface="Calibri"/>
                <a:cs typeface="Calibri"/>
              </a:rPr>
              <a:t>tumors)  </a:t>
            </a:r>
            <a:r>
              <a:rPr sz="1600" spc="-15" dirty="0">
                <a:latin typeface="Calibri"/>
                <a:cs typeface="Calibri"/>
              </a:rPr>
              <a:t>have </a:t>
            </a:r>
            <a:r>
              <a:rPr sz="1600" dirty="0">
                <a:latin typeface="Calibri"/>
                <a:cs typeface="Calibri"/>
              </a:rPr>
              <a:t>T </a:t>
            </a:r>
            <a:r>
              <a:rPr sz="1600" spc="-5" dirty="0">
                <a:latin typeface="Calibri"/>
                <a:cs typeface="Calibri"/>
              </a:rPr>
              <a:t>cell </a:t>
            </a:r>
            <a:r>
              <a:rPr sz="1600" spc="-10" dirty="0">
                <a:latin typeface="Calibri"/>
                <a:cs typeface="Calibri"/>
              </a:rPr>
              <a:t>infiltration </a:t>
            </a:r>
            <a:r>
              <a:rPr sz="1600" spc="-5" dirty="0">
                <a:latin typeface="Calibri"/>
                <a:cs typeface="Calibri"/>
              </a:rPr>
              <a:t>and others don’t??  This depends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antigens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the tumor  cells and their ability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15" dirty="0">
                <a:latin typeface="Calibri"/>
                <a:cs typeface="Calibri"/>
              </a:rPr>
              <a:t>attract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activate  </a:t>
            </a:r>
            <a:r>
              <a:rPr sz="1600" spc="-5" dirty="0">
                <a:latin typeface="Calibri"/>
                <a:cs typeface="Calibri"/>
              </a:rPr>
              <a:t>lymphocytes.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13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952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Cytotoxic </a:t>
            </a:r>
            <a:r>
              <a:rPr dirty="0"/>
              <a:t>T cells ( </a:t>
            </a:r>
            <a:r>
              <a:rPr spc="-5" dirty="0"/>
              <a:t>CD8 </a:t>
            </a:r>
            <a:r>
              <a:rPr spc="-10" dirty="0"/>
              <a:t>positive</a:t>
            </a:r>
            <a:r>
              <a:rPr spc="25" dirty="0"/>
              <a:t> </a:t>
            </a:r>
            <a:r>
              <a:rPr spc="-5" dirty="0"/>
              <a:t>lymphocytes)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748"/>
            <a:ext cx="10337800" cy="4192686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marR="376555" indent="-228600">
              <a:lnSpc>
                <a:spcPts val="281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Need </a:t>
            </a:r>
            <a:r>
              <a:rPr sz="2600" spc="-5" dirty="0">
                <a:latin typeface="Calibri"/>
                <a:cs typeface="Calibri"/>
              </a:rPr>
              <a:t>specific </a:t>
            </a:r>
            <a:r>
              <a:rPr sz="2600" spc="-10" dirty="0">
                <a:latin typeface="Calibri"/>
                <a:cs typeface="Calibri"/>
              </a:rPr>
              <a:t>sensitization. </a:t>
            </a:r>
            <a:r>
              <a:rPr sz="2600" dirty="0">
                <a:latin typeface="Calibri"/>
                <a:cs typeface="Calibri"/>
              </a:rPr>
              <a:t>So </a:t>
            </a:r>
            <a:r>
              <a:rPr sz="2600" spc="-10" dirty="0">
                <a:latin typeface="Calibri"/>
                <a:cs typeface="Calibri"/>
              </a:rPr>
              <a:t>they cannot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stimulated </a:t>
            </a:r>
            <a:r>
              <a:rPr sz="2600" spc="-5" dirty="0">
                <a:latin typeface="Calibri"/>
                <a:cs typeface="Calibri"/>
              </a:rPr>
              <a:t>unless </a:t>
            </a:r>
            <a:r>
              <a:rPr sz="2600" spc="-5" dirty="0" smtClean="0">
                <a:latin typeface="Calibri"/>
                <a:cs typeface="Calibri"/>
              </a:rPr>
              <a:t>the</a:t>
            </a:r>
            <a:r>
              <a:rPr lang="en-US" sz="2600" spc="-5" dirty="0" smtClean="0">
                <a:latin typeface="Calibri"/>
                <a:cs typeface="Calibri"/>
              </a:rPr>
              <a:t>re</a:t>
            </a:r>
            <a:r>
              <a:rPr sz="2600" spc="-10" dirty="0" smtClean="0">
                <a:latin typeface="Calibri"/>
                <a:cs typeface="Calibri"/>
              </a:rPr>
              <a:t>  </a:t>
            </a:r>
            <a:r>
              <a:rPr sz="2600" spc="-10" dirty="0">
                <a:latin typeface="Calibri"/>
                <a:cs typeface="Calibri"/>
              </a:rPr>
              <a:t>antigens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5" dirty="0">
                <a:latin typeface="Calibri"/>
                <a:cs typeface="Calibri"/>
              </a:rPr>
              <a:t>the tumor cells </a:t>
            </a:r>
            <a:r>
              <a:rPr sz="2600" spc="-10" dirty="0">
                <a:latin typeface="Calibri"/>
                <a:cs typeface="Calibri"/>
              </a:rPr>
              <a:t>that need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5" dirty="0">
                <a:latin typeface="Calibri"/>
                <a:cs typeface="Calibri"/>
              </a:rPr>
              <a:t>presented to </a:t>
            </a:r>
            <a:r>
              <a:rPr sz="2600" spc="-5" dirty="0">
                <a:latin typeface="Calibri"/>
                <a:cs typeface="Calibri"/>
              </a:rPr>
              <a:t>these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cells.</a:t>
            </a:r>
            <a:endParaRPr sz="2600" dirty="0">
              <a:latin typeface="Calibri"/>
              <a:cs typeface="Calibri"/>
            </a:endParaRPr>
          </a:p>
          <a:p>
            <a:pPr marL="241300" marR="78740" indent="-228600">
              <a:lnSpc>
                <a:spcPts val="281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Antigens are </a:t>
            </a:r>
            <a:r>
              <a:rPr sz="2600" spc="-5" dirty="0">
                <a:latin typeface="Calibri"/>
                <a:cs typeface="Calibri"/>
              </a:rPr>
              <a:t>usually </a:t>
            </a:r>
            <a:r>
              <a:rPr sz="2600" spc="-15" dirty="0">
                <a:latin typeface="Calibri"/>
                <a:cs typeface="Calibri"/>
              </a:rPr>
              <a:t>presented to cytotoxic </a:t>
            </a:r>
            <a:r>
              <a:rPr sz="2600" dirty="0">
                <a:latin typeface="Calibri"/>
                <a:cs typeface="Calibri"/>
              </a:rPr>
              <a:t>T </a:t>
            </a:r>
            <a:r>
              <a:rPr sz="2600" spc="-5" dirty="0">
                <a:latin typeface="Calibri"/>
                <a:cs typeface="Calibri"/>
              </a:rPr>
              <a:t>cells </a:t>
            </a:r>
            <a:r>
              <a:rPr sz="2600" dirty="0">
                <a:latin typeface="Calibri"/>
                <a:cs typeface="Calibri"/>
              </a:rPr>
              <a:t>via </a:t>
            </a:r>
            <a:r>
              <a:rPr sz="2600" spc="-10" dirty="0">
                <a:latin typeface="Calibri"/>
                <a:cs typeface="Calibri"/>
              </a:rPr>
              <a:t>specialized </a:t>
            </a:r>
            <a:r>
              <a:rPr sz="2600" spc="-5" dirty="0">
                <a:latin typeface="Calibri"/>
                <a:cs typeface="Calibri"/>
              </a:rPr>
              <a:t>ells </a:t>
            </a:r>
            <a:r>
              <a:rPr sz="2600" spc="-10" dirty="0">
                <a:latin typeface="Calibri"/>
                <a:cs typeface="Calibri"/>
              </a:rPr>
              <a:t>called  antigen presenting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cells.</a:t>
            </a:r>
            <a:endParaRPr sz="2600" dirty="0">
              <a:latin typeface="Calibri"/>
              <a:cs typeface="Calibri"/>
            </a:endParaRPr>
          </a:p>
          <a:p>
            <a:pPr marL="241300" marR="718820" indent="-228600">
              <a:lnSpc>
                <a:spcPct val="89600"/>
              </a:lnSpc>
              <a:spcBef>
                <a:spcPts val="10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For </a:t>
            </a: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spc="-15" dirty="0">
                <a:latin typeface="Calibri"/>
                <a:cs typeface="Calibri"/>
              </a:rPr>
              <a:t>presentation to </a:t>
            </a:r>
            <a:r>
              <a:rPr sz="2600" spc="-5" dirty="0">
                <a:latin typeface="Calibri"/>
                <a:cs typeface="Calibri"/>
              </a:rPr>
              <a:t>happen, </a:t>
            </a:r>
            <a:r>
              <a:rPr sz="2600" spc="-10" dirty="0">
                <a:latin typeface="Calibri"/>
                <a:cs typeface="Calibri"/>
              </a:rPr>
              <a:t>antigens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the tumor cell </a:t>
            </a:r>
            <a:r>
              <a:rPr sz="2600" spc="-15" dirty="0">
                <a:latin typeface="Calibri"/>
                <a:cs typeface="Calibri"/>
              </a:rPr>
              <a:t>must </a:t>
            </a:r>
            <a:r>
              <a:rPr sz="2600" spc="-5" dirty="0">
                <a:latin typeface="Calibri"/>
                <a:cs typeface="Calibri"/>
              </a:rPr>
              <a:t>be  </a:t>
            </a:r>
            <a:r>
              <a:rPr sz="2600" spc="-15" dirty="0">
                <a:latin typeface="Calibri"/>
                <a:cs typeface="Calibri"/>
              </a:rPr>
              <a:t>recognized </a:t>
            </a:r>
            <a:r>
              <a:rPr sz="2600" spc="-10" dirty="0">
                <a:latin typeface="Calibri"/>
                <a:cs typeface="Calibri"/>
              </a:rPr>
              <a:t>by antigen presenting </a:t>
            </a:r>
            <a:r>
              <a:rPr sz="2600" spc="-5" dirty="0">
                <a:latin typeface="Calibri"/>
                <a:cs typeface="Calibri"/>
              </a:rPr>
              <a:t>cells </a:t>
            </a:r>
            <a:r>
              <a:rPr sz="2600" spc="-10" dirty="0">
                <a:latin typeface="Calibri"/>
                <a:cs typeface="Calibri"/>
              </a:rPr>
              <a:t>that </a:t>
            </a:r>
            <a:r>
              <a:rPr sz="2600" spc="-15" dirty="0">
                <a:latin typeface="Calibri"/>
                <a:cs typeface="Calibri"/>
              </a:rPr>
              <a:t>attach </a:t>
            </a:r>
            <a:r>
              <a:rPr sz="2600" spc="-5" dirty="0">
                <a:latin typeface="Calibri"/>
                <a:cs typeface="Calibri"/>
              </a:rPr>
              <a:t>them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MHC 1  </a:t>
            </a:r>
            <a:r>
              <a:rPr sz="2600" spc="-5" dirty="0">
                <a:latin typeface="Calibri"/>
                <a:cs typeface="Calibri"/>
              </a:rPr>
              <a:t>molecules.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antigen- </a:t>
            </a:r>
            <a:r>
              <a:rPr sz="2600" dirty="0">
                <a:latin typeface="Calibri"/>
                <a:cs typeface="Calibri"/>
              </a:rPr>
              <a:t>MHC 1 </a:t>
            </a:r>
            <a:r>
              <a:rPr sz="2600" spc="-15" dirty="0">
                <a:latin typeface="Calibri"/>
                <a:cs typeface="Calibri"/>
              </a:rPr>
              <a:t>complex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" dirty="0">
                <a:latin typeface="Calibri"/>
                <a:cs typeface="Calibri"/>
              </a:rPr>
              <a:t>then be </a:t>
            </a:r>
            <a:r>
              <a:rPr sz="2600" spc="-15" dirty="0">
                <a:latin typeface="Calibri"/>
                <a:cs typeface="Calibri"/>
              </a:rPr>
              <a:t>recognized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cytotoxic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cell.</a:t>
            </a:r>
            <a:endParaRPr sz="2600" dirty="0">
              <a:latin typeface="Calibri"/>
              <a:cs typeface="Calibri"/>
            </a:endParaRPr>
          </a:p>
          <a:p>
            <a:pPr marL="241300" marR="159385" indent="-228600">
              <a:lnSpc>
                <a:spcPts val="278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Co </a:t>
            </a:r>
            <a:r>
              <a:rPr sz="2600" spc="-5" dirty="0">
                <a:latin typeface="Calibri"/>
                <a:cs typeface="Calibri"/>
              </a:rPr>
              <a:t>simulatory molecules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then </a:t>
            </a:r>
            <a:r>
              <a:rPr sz="2600" spc="-10" dirty="0">
                <a:latin typeface="Calibri"/>
                <a:cs typeface="Calibri"/>
              </a:rPr>
              <a:t>needed, </a:t>
            </a:r>
            <a:r>
              <a:rPr sz="2600" spc="-15" dirty="0">
                <a:latin typeface="Calibri"/>
                <a:cs typeface="Calibri"/>
              </a:rPr>
              <a:t>after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recognition,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T </a:t>
            </a:r>
            <a:r>
              <a:rPr sz="2600" spc="-5" dirty="0">
                <a:latin typeface="Calibri"/>
                <a:cs typeface="Calibri"/>
              </a:rPr>
              <a:t>cells 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be fully </a:t>
            </a:r>
            <a:r>
              <a:rPr sz="2600" spc="-15" dirty="0">
                <a:latin typeface="Calibri"/>
                <a:cs typeface="Calibri"/>
              </a:rPr>
              <a:t>activated to </a:t>
            </a:r>
            <a:r>
              <a:rPr sz="2600" dirty="0">
                <a:latin typeface="Calibri"/>
                <a:cs typeface="Calibri"/>
              </a:rPr>
              <a:t>kill </a:t>
            </a:r>
            <a:r>
              <a:rPr sz="2600" spc="-5" dirty="0">
                <a:latin typeface="Calibri"/>
                <a:cs typeface="Calibri"/>
              </a:rPr>
              <a:t>the tumor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cells.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755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374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R</a:t>
            </a:r>
            <a:r>
              <a:rPr dirty="0"/>
              <a:t>e</a:t>
            </a:r>
            <a:r>
              <a:rPr spc="-40" dirty="0"/>
              <a:t>c</a:t>
            </a:r>
            <a:r>
              <a:rPr dirty="0"/>
              <a:t>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155"/>
            <a:ext cx="10327005" cy="42900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41300" marR="857885" indent="-228600">
              <a:lnSpc>
                <a:spcPts val="271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 smtClean="0">
                <a:latin typeface="Calibri"/>
                <a:cs typeface="Calibri"/>
              </a:rPr>
              <a:t>So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20" dirty="0">
                <a:latin typeface="Calibri"/>
                <a:cs typeface="Calibri"/>
              </a:rPr>
              <a:t>steps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needed in </a:t>
            </a:r>
            <a:r>
              <a:rPr sz="2800" spc="-15" dirty="0">
                <a:latin typeface="Calibri"/>
                <a:cs typeface="Calibri"/>
              </a:rPr>
              <a:t>order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kill the  tumor </a:t>
            </a:r>
            <a:r>
              <a:rPr sz="2800" spc="-5" dirty="0" smtClean="0">
                <a:latin typeface="Calibri"/>
                <a:cs typeface="Calibri"/>
              </a:rPr>
              <a:t>cell</a:t>
            </a:r>
            <a:r>
              <a:rPr lang="en-US" sz="2800" spc="-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241300" algn="l"/>
                <a:tab pos="359791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spc="-5" dirty="0">
                <a:latin typeface="Calibri"/>
                <a:cs typeface="Calibri"/>
              </a:rPr>
              <a:t>the tumor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must</a:t>
            </a:r>
            <a:r>
              <a:rPr lang="en-US" sz="2800" spc="-1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express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antigen.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antigen </a:t>
            </a:r>
            <a:r>
              <a:rPr sz="2800" spc="-10" dirty="0">
                <a:latin typeface="Calibri"/>
                <a:cs typeface="Calibri"/>
              </a:rPr>
              <a:t>presenting </a:t>
            </a:r>
            <a:r>
              <a:rPr sz="2800" spc="-5" dirty="0">
                <a:latin typeface="Calibri"/>
                <a:cs typeface="Calibri"/>
              </a:rPr>
              <a:t>cell (APC)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spc="-15" dirty="0">
                <a:latin typeface="Calibri"/>
                <a:cs typeface="Calibri"/>
              </a:rPr>
              <a:t>“see”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antigen.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2710"/>
              </a:lnSpc>
              <a:spcBef>
                <a:spcPts val="96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3. APC </a:t>
            </a:r>
            <a:r>
              <a:rPr sz="2800" spc="-10" dirty="0">
                <a:latin typeface="Calibri"/>
                <a:cs typeface="Calibri"/>
              </a:rPr>
              <a:t>must process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antigen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express </a:t>
            </a:r>
            <a:r>
              <a:rPr sz="2800" spc="-5" dirty="0">
                <a:latin typeface="Calibri"/>
                <a:cs typeface="Calibri"/>
              </a:rPr>
              <a:t>it on its </a:t>
            </a:r>
            <a:r>
              <a:rPr sz="2800" spc="-10" dirty="0">
                <a:latin typeface="Calibri"/>
                <a:cs typeface="Calibri"/>
              </a:rPr>
              <a:t>surface </a:t>
            </a:r>
            <a:r>
              <a:rPr sz="2800" spc="-15" dirty="0">
                <a:latin typeface="Calibri"/>
                <a:cs typeface="Calibri"/>
              </a:rPr>
              <a:t>attached  to </a:t>
            </a:r>
            <a:r>
              <a:rPr sz="2800" dirty="0">
                <a:latin typeface="Calibri"/>
                <a:cs typeface="Calibri"/>
              </a:rPr>
              <a:t>MHC 1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4. </a:t>
            </a:r>
            <a:r>
              <a:rPr sz="2800" spc="-20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spc="-20" dirty="0">
                <a:latin typeface="Calibri"/>
                <a:cs typeface="Calibri"/>
              </a:rPr>
              <a:t>recognize </a:t>
            </a:r>
            <a:r>
              <a:rPr sz="2800" spc="-5" dirty="0">
                <a:latin typeface="Calibri"/>
                <a:cs typeface="Calibri"/>
              </a:rPr>
              <a:t>this Ag_ </a:t>
            </a:r>
            <a:r>
              <a:rPr sz="2800" dirty="0">
                <a:latin typeface="Calibri"/>
                <a:cs typeface="Calibri"/>
              </a:rPr>
              <a:t>MHC1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complex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5. </a:t>
            </a:r>
            <a:r>
              <a:rPr sz="2800" spc="-10" dirty="0">
                <a:latin typeface="Calibri"/>
                <a:cs typeface="Calibri"/>
              </a:rPr>
              <a:t>costimulatory </a:t>
            </a:r>
            <a:r>
              <a:rPr sz="2800" spc="-5" dirty="0">
                <a:latin typeface="Calibri"/>
                <a:cs typeface="Calibri"/>
              </a:rPr>
              <a:t>molecules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activated.</a:t>
            </a:r>
            <a:endParaRPr sz="2800" dirty="0">
              <a:latin typeface="Calibri"/>
              <a:cs typeface="Calibri"/>
            </a:endParaRPr>
          </a:p>
          <a:p>
            <a:pPr marL="12700" marR="375285">
              <a:lnSpc>
                <a:spcPts val="2710"/>
              </a:lnSpc>
              <a:spcBef>
                <a:spcPts val="969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6. </a:t>
            </a:r>
            <a:r>
              <a:rPr sz="2800" spc="-5" dirty="0">
                <a:latin typeface="Calibri"/>
                <a:cs typeface="Calibri"/>
              </a:rPr>
              <a:t>Inhibitory signals </a:t>
            </a:r>
            <a:r>
              <a:rPr sz="2800" spc="-10" dirty="0">
                <a:latin typeface="Calibri"/>
                <a:cs typeface="Calibri"/>
              </a:rPr>
              <a:t>that might </a:t>
            </a:r>
            <a:r>
              <a:rPr sz="2800" spc="-5" dirty="0">
                <a:latin typeface="Calibri"/>
                <a:cs typeface="Calibri"/>
              </a:rPr>
              <a:t>inhibit the action of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( </a:t>
            </a:r>
            <a:r>
              <a:rPr sz="2800" spc="-25" dirty="0">
                <a:latin typeface="Calibri"/>
                <a:cs typeface="Calibri"/>
              </a:rPr>
              <a:t>like  </a:t>
            </a:r>
            <a:r>
              <a:rPr sz="2800" dirty="0">
                <a:latin typeface="Calibri"/>
                <a:cs typeface="Calibri"/>
              </a:rPr>
              <a:t>PD1 </a:t>
            </a:r>
            <a:r>
              <a:rPr sz="2800" spc="-5" dirty="0">
                <a:latin typeface="Calibri"/>
                <a:cs typeface="Calibri"/>
              </a:rPr>
              <a:t>molecule)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inhibited.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352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10300970" cy="32715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6860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6 </a:t>
            </a:r>
            <a:r>
              <a:rPr sz="2800" spc="-20" dirty="0">
                <a:latin typeface="Calibri"/>
                <a:cs typeface="Calibri"/>
              </a:rPr>
              <a:t>steps </a:t>
            </a:r>
            <a:r>
              <a:rPr sz="2800" spc="-10" dirty="0">
                <a:latin typeface="Calibri"/>
                <a:cs typeface="Calibri"/>
              </a:rPr>
              <a:t>mentioned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previous </a:t>
            </a:r>
            <a:r>
              <a:rPr sz="2800" spc="-5" dirty="0">
                <a:latin typeface="Calibri"/>
                <a:cs typeface="Calibri"/>
              </a:rPr>
              <a:t>slide,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imagine  </a:t>
            </a:r>
            <a:r>
              <a:rPr sz="2800" spc="-20" dirty="0">
                <a:latin typeface="Calibri"/>
                <a:cs typeface="Calibri"/>
              </a:rPr>
              <a:t>why </a:t>
            </a:r>
            <a:r>
              <a:rPr sz="2800" dirty="0">
                <a:latin typeface="Calibri"/>
                <a:cs typeface="Calibri"/>
              </a:rPr>
              <a:t>immune </a:t>
            </a:r>
            <a:r>
              <a:rPr sz="2800" spc="-5" dirty="0">
                <a:latin typeface="Calibri"/>
                <a:cs typeface="Calibri"/>
              </a:rPr>
              <a:t>surveillance doesn't </a:t>
            </a:r>
            <a:r>
              <a:rPr sz="2800" spc="-25" dirty="0">
                <a:latin typeface="Calibri"/>
                <a:cs typeface="Calibri"/>
              </a:rPr>
              <a:t>always </a:t>
            </a:r>
            <a:r>
              <a:rPr sz="2800" spc="-10" dirty="0">
                <a:latin typeface="Calibri"/>
                <a:cs typeface="Calibri"/>
              </a:rPr>
              <a:t>work </a:t>
            </a:r>
            <a:r>
              <a:rPr sz="2800" spc="-20" dirty="0">
                <a:latin typeface="Calibri"/>
                <a:cs typeface="Calibri"/>
              </a:rPr>
              <a:t>!It’s </a:t>
            </a:r>
            <a:r>
              <a:rPr sz="2800" dirty="0">
                <a:latin typeface="Calibri"/>
                <a:cs typeface="Calibri"/>
              </a:rPr>
              <a:t>not </a:t>
            </a:r>
            <a:r>
              <a:rPr sz="2800" spc="-20" dirty="0">
                <a:latin typeface="Calibri"/>
                <a:cs typeface="Calibri"/>
              </a:rPr>
              <a:t>easy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fulfill  </a:t>
            </a:r>
            <a:r>
              <a:rPr sz="2800" spc="-5" dirty="0">
                <a:latin typeface="Calibri"/>
                <a:cs typeface="Calibri"/>
              </a:rPr>
              <a:t>all these </a:t>
            </a:r>
            <a:r>
              <a:rPr sz="2800" spc="-10" dirty="0">
                <a:latin typeface="Calibri"/>
                <a:cs typeface="Calibri"/>
              </a:rPr>
              <a:t>criteria.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Also: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need the APC,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and tumor cell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dirty="0">
                <a:latin typeface="Calibri"/>
                <a:cs typeface="Calibri"/>
              </a:rPr>
              <a:t>same  </a:t>
            </a:r>
            <a:r>
              <a:rPr sz="2800" spc="-15" dirty="0">
                <a:latin typeface="Calibri"/>
                <a:cs typeface="Calibri"/>
              </a:rPr>
              <a:t>geographic area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he </a:t>
            </a:r>
            <a:r>
              <a:rPr sz="2800" spc="-45" dirty="0">
                <a:latin typeface="Calibri"/>
                <a:cs typeface="Calibri"/>
              </a:rPr>
              <a:t>body, </a:t>
            </a:r>
            <a:r>
              <a:rPr sz="2800" dirty="0">
                <a:latin typeface="Calibri"/>
                <a:cs typeface="Calibri"/>
              </a:rPr>
              <a:t>so </a:t>
            </a:r>
            <a:r>
              <a:rPr sz="2800" spc="-10" dirty="0">
                <a:latin typeface="Calibri"/>
                <a:cs typeface="Calibri"/>
              </a:rPr>
              <a:t>they can meet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recognize </a:t>
            </a:r>
            <a:r>
              <a:rPr sz="2800" spc="-5" dirty="0">
                <a:latin typeface="Calibri"/>
                <a:cs typeface="Calibri"/>
              </a:rPr>
              <a:t>each  other… this is not </a:t>
            </a:r>
            <a:r>
              <a:rPr sz="2800" spc="-25" dirty="0">
                <a:latin typeface="Calibri"/>
                <a:cs typeface="Calibri"/>
              </a:rPr>
              <a:t>always </a:t>
            </a:r>
            <a:r>
              <a:rPr sz="2800" spc="-5" dirty="0">
                <a:latin typeface="Calibri"/>
                <a:cs typeface="Calibri"/>
              </a:rPr>
              <a:t>possible, because </a:t>
            </a:r>
            <a:r>
              <a:rPr sz="2800" dirty="0">
                <a:latin typeface="Calibri"/>
                <a:cs typeface="Calibri"/>
              </a:rPr>
              <a:t>APC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15" dirty="0">
                <a:latin typeface="Calibri"/>
                <a:cs typeface="Calibri"/>
              </a:rPr>
              <a:t>are  </a:t>
            </a:r>
            <a:r>
              <a:rPr sz="2800" spc="-5" dirty="0">
                <a:latin typeface="Calibri"/>
                <a:cs typeface="Calibri"/>
              </a:rPr>
              <a:t>not normally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5" dirty="0">
                <a:latin typeface="Calibri"/>
                <a:cs typeface="Calibri"/>
              </a:rPr>
              <a:t>in tissues, </a:t>
            </a:r>
            <a:r>
              <a:rPr sz="2800" spc="-10" dirty="0">
                <a:latin typeface="Calibri"/>
                <a:cs typeface="Calibri"/>
              </a:rPr>
              <a:t>they reside </a:t>
            </a:r>
            <a:r>
              <a:rPr sz="2800" spc="-5" dirty="0">
                <a:latin typeface="Calibri"/>
                <a:cs typeface="Calibri"/>
              </a:rPr>
              <a:t>in lymph nodes and </a:t>
            </a:r>
            <a:r>
              <a:rPr sz="2800" spc="-10" dirty="0">
                <a:latin typeface="Calibri"/>
                <a:cs typeface="Calibri"/>
              </a:rPr>
              <a:t>might  </a:t>
            </a:r>
            <a:r>
              <a:rPr sz="2800" spc="-15" dirty="0">
                <a:latin typeface="Calibri"/>
                <a:cs typeface="Calibri"/>
              </a:rPr>
              <a:t>circulate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96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100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Natural </a:t>
            </a:r>
            <a:r>
              <a:rPr spc="-5" dirty="0"/>
              <a:t>killer </a:t>
            </a:r>
            <a:r>
              <a:rPr dirty="0"/>
              <a:t>(NK)</a:t>
            </a:r>
            <a:r>
              <a:rPr spc="-25" dirty="0"/>
              <a:t>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922510" cy="29578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No </a:t>
            </a:r>
            <a:r>
              <a:rPr sz="2800" spc="-5" dirty="0">
                <a:latin typeface="Calibri"/>
                <a:cs typeface="Calibri"/>
              </a:rPr>
              <a:t>need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pre-sensitization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Activated </a:t>
            </a:r>
            <a:r>
              <a:rPr sz="2800" spc="-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IL2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They lyse </a:t>
            </a:r>
            <a:r>
              <a:rPr sz="2800" spc="-5" dirty="0">
                <a:latin typeface="Calibri"/>
                <a:cs typeface="Calibri"/>
              </a:rPr>
              <a:t>tumor cells..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5" dirty="0">
                <a:latin typeface="Calibri"/>
                <a:cs typeface="Calibri"/>
              </a:rPr>
              <a:t>target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don’t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MHC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tumor cell </a:t>
            </a:r>
            <a:r>
              <a:rPr sz="2800" spc="-15" dirty="0">
                <a:latin typeface="Calibri"/>
                <a:cs typeface="Calibri"/>
              </a:rPr>
              <a:t>expresses </a:t>
            </a:r>
            <a:r>
              <a:rPr sz="2800" spc="-5" dirty="0">
                <a:latin typeface="Calibri"/>
                <a:cs typeface="Calibri"/>
              </a:rPr>
              <a:t>MHC, it will </a:t>
            </a:r>
            <a:r>
              <a:rPr sz="2800" dirty="0">
                <a:latin typeface="Calibri"/>
                <a:cs typeface="Calibri"/>
              </a:rPr>
              <a:t>be a </a:t>
            </a:r>
            <a:r>
              <a:rPr sz="2800" spc="-25" dirty="0">
                <a:latin typeface="Calibri"/>
                <a:cs typeface="Calibri"/>
              </a:rPr>
              <a:t>target for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cell, if  </a:t>
            </a:r>
            <a:r>
              <a:rPr sz="2800" dirty="0">
                <a:latin typeface="Calibri"/>
                <a:cs typeface="Calibri"/>
              </a:rPr>
              <a:t>no MHC </a:t>
            </a:r>
            <a:r>
              <a:rPr sz="2800" spc="-5" dirty="0">
                <a:latin typeface="Calibri"/>
                <a:cs typeface="Calibri"/>
              </a:rPr>
              <a:t>it will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25" dirty="0">
                <a:latin typeface="Calibri"/>
                <a:cs typeface="Calibri"/>
              </a:rPr>
              <a:t>targeted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15" dirty="0">
                <a:latin typeface="Calibri"/>
                <a:cs typeface="Calibri"/>
              </a:rPr>
              <a:t>natural </a:t>
            </a:r>
            <a:r>
              <a:rPr sz="2800" spc="-5" dirty="0">
                <a:latin typeface="Calibri"/>
                <a:cs typeface="Calibri"/>
              </a:rPr>
              <a:t>killer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lymphocyte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5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914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angiogenesis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738360" cy="36933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Angiogenesis </a:t>
            </a:r>
            <a:r>
              <a:rPr sz="2800" spc="-5" dirty="0">
                <a:latin typeface="Calibri"/>
                <a:cs typeface="Calibri"/>
              </a:rPr>
              <a:t>is accomplished by </a:t>
            </a:r>
            <a:r>
              <a:rPr sz="2800" spc="-25" dirty="0">
                <a:latin typeface="Calibri"/>
                <a:cs typeface="Calibri"/>
              </a:rPr>
              <a:t>factors </a:t>
            </a:r>
            <a:r>
              <a:rPr sz="2800" spc="-15" dirty="0">
                <a:latin typeface="Calibri"/>
                <a:cs typeface="Calibri"/>
              </a:rPr>
              <a:t>secreted from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parenchymal </a:t>
            </a:r>
            <a:r>
              <a:rPr sz="2800" spc="-5" dirty="0">
                <a:latin typeface="Calibri"/>
                <a:cs typeface="Calibri"/>
              </a:rPr>
              <a:t>tumor cells as </a:t>
            </a:r>
            <a:r>
              <a:rPr sz="2800" spc="-10" dirty="0">
                <a:latin typeface="Calibri"/>
                <a:cs typeface="Calibri"/>
              </a:rPr>
              <a:t>well </a:t>
            </a:r>
            <a:r>
              <a:rPr sz="2800" spc="-5" dirty="0">
                <a:latin typeface="Calibri"/>
                <a:cs typeface="Calibri"/>
              </a:rPr>
              <a:t>as the </a:t>
            </a:r>
            <a:r>
              <a:rPr sz="2800" spc="-15" dirty="0">
                <a:latin typeface="Calibri"/>
                <a:cs typeface="Calibri"/>
              </a:rPr>
              <a:t>stroma.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inflammatory 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0" dirty="0">
                <a:latin typeface="Calibri"/>
                <a:cs typeface="Calibri"/>
              </a:rPr>
              <a:t>surrounding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can produce angiogenic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factors.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400" dirty="0">
              <a:latin typeface="Times New Roman"/>
              <a:cs typeface="Times New Roman"/>
            </a:endParaRPr>
          </a:p>
          <a:p>
            <a:pPr marL="241300" marR="23241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balance </a:t>
            </a:r>
            <a:r>
              <a:rPr sz="2800" spc="-10" dirty="0">
                <a:latin typeface="Calibri"/>
                <a:cs typeface="Calibri"/>
              </a:rPr>
              <a:t>between pro-angiogenic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anti-angiogenic </a:t>
            </a:r>
            <a:r>
              <a:rPr sz="2800" spc="-25" dirty="0">
                <a:latin typeface="Calibri"/>
                <a:cs typeface="Calibri"/>
              </a:rPr>
              <a:t>factors  </a:t>
            </a:r>
            <a:r>
              <a:rPr sz="2800" spc="-15" dirty="0">
                <a:latin typeface="Calibri"/>
                <a:cs typeface="Calibri"/>
              </a:rPr>
              <a:t>controls formation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5" dirty="0">
                <a:latin typeface="Calibri"/>
                <a:cs typeface="Calibri"/>
              </a:rPr>
              <a:t>blood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vessels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Main </a:t>
            </a:r>
            <a:r>
              <a:rPr sz="2800" b="1" spc="-10" dirty="0">
                <a:latin typeface="Calibri"/>
                <a:cs typeface="Calibri"/>
              </a:rPr>
              <a:t>pro-angiogenic: </a:t>
            </a:r>
            <a:r>
              <a:rPr sz="2800" b="1" spc="-15" dirty="0">
                <a:latin typeface="Calibri"/>
                <a:cs typeface="Calibri"/>
              </a:rPr>
              <a:t>VEGF= </a:t>
            </a:r>
            <a:r>
              <a:rPr sz="2800" b="1" spc="-10" dirty="0">
                <a:latin typeface="Calibri"/>
                <a:cs typeface="Calibri"/>
              </a:rPr>
              <a:t>vascular </a:t>
            </a:r>
            <a:r>
              <a:rPr sz="2800" b="1" spc="-5" dirty="0">
                <a:latin typeface="Calibri"/>
                <a:cs typeface="Calibri"/>
              </a:rPr>
              <a:t>endothelial </a:t>
            </a:r>
            <a:r>
              <a:rPr sz="2800" b="1" spc="-10" dirty="0">
                <a:latin typeface="Calibri"/>
                <a:cs typeface="Calibri"/>
              </a:rPr>
              <a:t>growth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factor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Main </a:t>
            </a:r>
            <a:r>
              <a:rPr sz="2800" b="1" spc="-10" dirty="0">
                <a:latin typeface="Calibri"/>
                <a:cs typeface="Calibri"/>
              </a:rPr>
              <a:t>anti-angiogenic: </a:t>
            </a:r>
            <a:r>
              <a:rPr sz="2800" b="1" spc="-5" dirty="0">
                <a:latin typeface="Calibri"/>
                <a:cs typeface="Calibri"/>
              </a:rPr>
              <a:t>TSP1= </a:t>
            </a:r>
            <a:r>
              <a:rPr sz="2800" b="1" spc="-10" dirty="0">
                <a:latin typeface="Calibri"/>
                <a:cs typeface="Calibri"/>
              </a:rPr>
              <a:t>thrombospondin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827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036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macrophages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20630" cy="2320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M1 </a:t>
            </a:r>
            <a:r>
              <a:rPr sz="2800" spc="-10" dirty="0">
                <a:latin typeface="Calibri"/>
                <a:cs typeface="Calibri"/>
              </a:rPr>
              <a:t>macrophages </a:t>
            </a:r>
            <a:r>
              <a:rPr sz="2800" spc="-15" dirty="0">
                <a:latin typeface="Calibri"/>
                <a:cs typeface="Calibri"/>
              </a:rPr>
              <a:t>are cytotoxic to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cells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kill by: </a:t>
            </a:r>
            <a:r>
              <a:rPr sz="2800" spc="-10" dirty="0">
                <a:latin typeface="Calibri"/>
                <a:cs typeface="Calibri"/>
              </a:rPr>
              <a:t>ROS </a:t>
            </a:r>
            <a:r>
              <a:rPr sz="2800" spc="-15" dirty="0">
                <a:latin typeface="Calibri"/>
                <a:cs typeface="Calibri"/>
              </a:rPr>
              <a:t>(reactive </a:t>
            </a:r>
            <a:r>
              <a:rPr sz="2800" spc="-25" dirty="0">
                <a:latin typeface="Calibri"/>
                <a:cs typeface="Calibri"/>
              </a:rPr>
              <a:t>oxygen </a:t>
            </a:r>
            <a:r>
              <a:rPr sz="2800" spc="-5" dirty="0">
                <a:latin typeface="Calibri"/>
                <a:cs typeface="Calibri"/>
              </a:rPr>
              <a:t>species) or by </a:t>
            </a:r>
            <a:r>
              <a:rPr sz="2800" dirty="0">
                <a:latin typeface="Calibri"/>
                <a:cs typeface="Calibri"/>
              </a:rPr>
              <a:t>TNF </a:t>
            </a:r>
            <a:r>
              <a:rPr sz="2800" spc="-5" dirty="0">
                <a:latin typeface="Calibri"/>
                <a:cs typeface="Calibri"/>
              </a:rPr>
              <a:t>(tumor </a:t>
            </a:r>
            <a:r>
              <a:rPr sz="2800" spc="-10" dirty="0">
                <a:latin typeface="Calibri"/>
                <a:cs typeface="Calibri"/>
              </a:rPr>
              <a:t>necrosis  </a:t>
            </a:r>
            <a:r>
              <a:rPr sz="2800" spc="-15" dirty="0">
                <a:latin typeface="Calibri"/>
                <a:cs typeface="Calibri"/>
              </a:rPr>
              <a:t>factor</a:t>
            </a:r>
            <a:r>
              <a:rPr sz="2800" spc="-15" dirty="0" smtClean="0">
                <a:latin typeface="Calibri"/>
                <a:cs typeface="Calibri"/>
              </a:rPr>
              <a:t>)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10109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Natural killers secrete </a:t>
            </a:r>
            <a:r>
              <a:rPr sz="2800" spc="-25" dirty="0">
                <a:latin typeface="Calibri"/>
                <a:cs typeface="Calibri"/>
              </a:rPr>
              <a:t>interferon </a:t>
            </a:r>
            <a:r>
              <a:rPr sz="2800" spc="-15" dirty="0">
                <a:latin typeface="Calibri"/>
                <a:cs typeface="Calibri"/>
              </a:rPr>
              <a:t>gamma </a:t>
            </a:r>
            <a:r>
              <a:rPr sz="2800" spc="-10" dirty="0">
                <a:latin typeface="Calibri"/>
                <a:cs typeface="Calibri"/>
              </a:rPr>
              <a:t>that  </a:t>
            </a:r>
            <a:r>
              <a:rPr sz="2800" spc="-15" dirty="0">
                <a:latin typeface="Calibri"/>
                <a:cs typeface="Calibri"/>
              </a:rPr>
              <a:t>stimulates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macrophages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584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352" y="136478"/>
            <a:ext cx="10749597" cy="672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443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3726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Immune</a:t>
            </a:r>
            <a:r>
              <a:rPr spc="-50" dirty="0"/>
              <a:t> </a:t>
            </a:r>
            <a:r>
              <a:rPr spc="-15" dirty="0"/>
              <a:t>evasion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273665" cy="2829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Immune surveillance is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protecting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host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cancer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marR="15367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Immune- </a:t>
            </a:r>
            <a:r>
              <a:rPr sz="2800" spc="-10" dirty="0">
                <a:latin typeface="Calibri"/>
                <a:cs typeface="Calibri"/>
              </a:rPr>
              <a:t>compromised </a:t>
            </a:r>
            <a:r>
              <a:rPr sz="2800" spc="-5" dirty="0">
                <a:latin typeface="Calibri"/>
                <a:cs typeface="Calibri"/>
              </a:rPr>
              <a:t>individuals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increased </a:t>
            </a:r>
            <a:r>
              <a:rPr sz="2800" spc="-5" dirty="0">
                <a:latin typeface="Calibri"/>
                <a:cs typeface="Calibri"/>
              </a:rPr>
              <a:t>risk of </a:t>
            </a:r>
            <a:r>
              <a:rPr sz="2800" spc="-10" dirty="0">
                <a:latin typeface="Calibri"/>
                <a:cs typeface="Calibri"/>
              </a:rPr>
              <a:t>developing  </a:t>
            </a:r>
            <a:r>
              <a:rPr sz="2800" spc="-5" dirty="0" smtClean="0">
                <a:latin typeface="Calibri"/>
                <a:cs typeface="Calibri"/>
              </a:rPr>
              <a:t>cancer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150" dirty="0">
              <a:latin typeface="Calibri"/>
              <a:cs typeface="Calibri"/>
            </a:endParaRPr>
          </a:p>
          <a:p>
            <a:pPr marL="241300" marR="1016000" indent="-228600">
              <a:lnSpc>
                <a:spcPts val="3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One of the </a:t>
            </a:r>
            <a:r>
              <a:rPr sz="2800" spc="-10" dirty="0">
                <a:latin typeface="Calibri"/>
                <a:cs typeface="Calibri"/>
              </a:rPr>
              <a:t>hallmarks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evasion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destruction by </a:t>
            </a:r>
            <a:r>
              <a:rPr sz="2800" spc="-5" dirty="0">
                <a:latin typeface="Calibri"/>
                <a:cs typeface="Calibri"/>
              </a:rPr>
              <a:t>the  immune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 smtClean="0">
                <a:latin typeface="Calibri"/>
                <a:cs typeface="Calibri"/>
              </a:rPr>
              <a:t>system</a:t>
            </a:r>
            <a:r>
              <a:rPr lang="en-US" sz="2800" spc="-3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339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8721090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5" dirty="0"/>
              <a:t>Mechanisms </a:t>
            </a:r>
            <a:r>
              <a:rPr dirty="0"/>
              <a:t>of </a:t>
            </a:r>
            <a:r>
              <a:rPr spc="-15" dirty="0"/>
              <a:t>evasion </a:t>
            </a:r>
            <a:r>
              <a:rPr dirty="0"/>
              <a:t>of the </a:t>
            </a:r>
            <a:r>
              <a:rPr spc="-5" dirty="0"/>
              <a:t>immune  </a:t>
            </a:r>
            <a:r>
              <a:rPr spc="-45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860280" cy="325945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191135">
              <a:lnSpc>
                <a:spcPts val="3000"/>
              </a:lnSpc>
              <a:spcBef>
                <a:spcPts val="50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spc="-10" dirty="0">
                <a:latin typeface="Calibri"/>
                <a:cs typeface="Calibri"/>
              </a:rPr>
              <a:t>Selective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antigen </a:t>
            </a:r>
            <a:r>
              <a:rPr sz="2800" spc="-20" dirty="0">
                <a:latin typeface="Calibri"/>
                <a:cs typeface="Calibri"/>
              </a:rPr>
              <a:t>negative </a:t>
            </a:r>
            <a:r>
              <a:rPr sz="2800" spc="-15" dirty="0">
                <a:latin typeface="Calibri"/>
                <a:cs typeface="Calibri"/>
              </a:rPr>
              <a:t>variants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subclones </a:t>
            </a:r>
            <a:r>
              <a:rPr sz="2800" dirty="0">
                <a:latin typeface="Calibri"/>
                <a:cs typeface="Calibri"/>
              </a:rPr>
              <a:t>). </a:t>
            </a:r>
            <a:r>
              <a:rPr sz="2800" spc="-5" dirty="0">
                <a:latin typeface="Calibri"/>
                <a:cs typeface="Calibri"/>
              </a:rPr>
              <a:t>The  highly </a:t>
            </a:r>
            <a:r>
              <a:rPr sz="2800" spc="-10" dirty="0">
                <a:latin typeface="Calibri"/>
                <a:cs typeface="Calibri"/>
              </a:rPr>
              <a:t>antigenic </a:t>
            </a:r>
            <a:r>
              <a:rPr sz="2800" spc="-5" dirty="0">
                <a:latin typeface="Calibri"/>
                <a:cs typeface="Calibri"/>
              </a:rPr>
              <a:t>subclones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deleted from </a:t>
            </a:r>
            <a:r>
              <a:rPr sz="2800" spc="-5" dirty="0">
                <a:latin typeface="Calibri"/>
                <a:cs typeface="Calibri"/>
              </a:rPr>
              <a:t>the tumor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mass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spc="-5" dirty="0">
                <a:latin typeface="Calibri"/>
                <a:cs typeface="Calibri"/>
              </a:rPr>
              <a:t>Loss or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15" dirty="0">
                <a:latin typeface="Calibri"/>
                <a:cs typeface="Calibri"/>
              </a:rPr>
              <a:t>expression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histocompatibility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molecules.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3.Downregulation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co-stimulatory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molecules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05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4. </a:t>
            </a:r>
            <a:r>
              <a:rPr sz="2800" spc="-10" dirty="0">
                <a:latin typeface="Calibri"/>
                <a:cs typeface="Calibri"/>
              </a:rPr>
              <a:t>Antigen </a:t>
            </a:r>
            <a:r>
              <a:rPr sz="2800" spc="-5" dirty="0">
                <a:latin typeface="Calibri"/>
                <a:cs typeface="Calibri"/>
              </a:rPr>
              <a:t>masking by </a:t>
            </a:r>
            <a:r>
              <a:rPr sz="2800" spc="-10" dirty="0">
                <a:latin typeface="Calibri"/>
                <a:cs typeface="Calibri"/>
              </a:rPr>
              <a:t>producing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thick </a:t>
            </a:r>
            <a:r>
              <a:rPr sz="2800" spc="-15" dirty="0">
                <a:latin typeface="Calibri"/>
                <a:cs typeface="Calibri"/>
              </a:rPr>
              <a:t>coat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external </a:t>
            </a:r>
            <a:r>
              <a:rPr sz="2800" spc="-15" dirty="0" err="1">
                <a:latin typeface="Calibri"/>
                <a:cs typeface="Calibri"/>
              </a:rPr>
              <a:t>glycocalyx</a:t>
            </a:r>
            <a:r>
              <a:rPr sz="2800" spc="-15" dirty="0">
                <a:latin typeface="Calibri"/>
                <a:cs typeface="Calibri"/>
              </a:rPr>
              <a:t>  </a:t>
            </a:r>
            <a:r>
              <a:rPr sz="2800" spc="-5" dirty="0" smtClean="0">
                <a:latin typeface="Calibri"/>
                <a:cs typeface="Calibri"/>
              </a:rPr>
              <a:t>molecules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5.Immunosuppression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see </a:t>
            </a:r>
            <a:r>
              <a:rPr sz="2800" spc="-15" dirty="0">
                <a:latin typeface="Calibri"/>
                <a:cs typeface="Calibri"/>
              </a:rPr>
              <a:t>next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slide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005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313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Immunosupression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091295" cy="2829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cells can suppress host </a:t>
            </a:r>
            <a:r>
              <a:rPr sz="2800" spc="-5" dirty="0">
                <a:latin typeface="Calibri"/>
                <a:cs typeface="Calibri"/>
              </a:rPr>
              <a:t>immunity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by: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41300" algn="l"/>
              </a:tabLst>
            </a:pPr>
            <a:r>
              <a:rPr sz="2800" spc="10" dirty="0">
                <a:latin typeface="Calibri"/>
                <a:cs typeface="Calibri"/>
              </a:rPr>
              <a:t>A. </a:t>
            </a:r>
            <a:r>
              <a:rPr sz="2800" spc="-30" dirty="0">
                <a:latin typeface="Calibri"/>
                <a:cs typeface="Calibri"/>
              </a:rPr>
              <a:t>TGF </a:t>
            </a:r>
            <a:r>
              <a:rPr sz="2800" spc="-15" dirty="0">
                <a:latin typeface="Calibri"/>
                <a:cs typeface="Calibri"/>
              </a:rPr>
              <a:t>beta </a:t>
            </a:r>
            <a:r>
              <a:rPr sz="2800" spc="-10" dirty="0">
                <a:latin typeface="Calibri"/>
                <a:cs typeface="Calibri"/>
              </a:rPr>
              <a:t>production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tumor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 dirty="0">
              <a:latin typeface="Calibri"/>
              <a:cs typeface="Calibri"/>
            </a:endParaRPr>
          </a:p>
          <a:p>
            <a:pPr marL="12700" marR="221615">
              <a:lnSpc>
                <a:spcPts val="3100"/>
              </a:lnSpc>
              <a:spcBef>
                <a:spcPts val="969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B. </a:t>
            </a:r>
            <a:r>
              <a:rPr sz="2800" spc="-10" dirty="0">
                <a:latin typeface="Calibri"/>
                <a:cs typeface="Calibri"/>
              </a:rPr>
              <a:t>Expression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fas </a:t>
            </a:r>
            <a:r>
              <a:rPr sz="2800" spc="-15" dirty="0">
                <a:latin typeface="Calibri"/>
                <a:cs typeface="Calibri"/>
              </a:rPr>
              <a:t>ligand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binds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fas </a:t>
            </a:r>
            <a:r>
              <a:rPr sz="2800" spc="-15" dirty="0">
                <a:latin typeface="Calibri"/>
                <a:cs typeface="Calibri"/>
              </a:rPr>
              <a:t>receptor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host  lymphocytes </a:t>
            </a:r>
            <a:r>
              <a:rPr sz="2800" spc="-5" dirty="0">
                <a:latin typeface="Calibri"/>
                <a:cs typeface="Calibri"/>
              </a:rPr>
              <a:t>causing </a:t>
            </a:r>
            <a:r>
              <a:rPr sz="2800" spc="-10" dirty="0">
                <a:latin typeface="Calibri"/>
                <a:cs typeface="Calibri"/>
              </a:rPr>
              <a:t>apoptosis </a:t>
            </a:r>
            <a:r>
              <a:rPr sz="2800" spc="-5" dirty="0">
                <a:latin typeface="Calibri"/>
                <a:cs typeface="Calibri"/>
              </a:rPr>
              <a:t>of these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lymphocytes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985"/>
              </a:spcBef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C. Some </a:t>
            </a:r>
            <a:r>
              <a:rPr sz="2800" spc="-10" dirty="0">
                <a:latin typeface="Calibri"/>
                <a:cs typeface="Calibri"/>
              </a:rPr>
              <a:t>oncogenic </a:t>
            </a:r>
            <a:r>
              <a:rPr sz="2800" spc="-15" dirty="0">
                <a:latin typeface="Calibri"/>
                <a:cs typeface="Calibri"/>
              </a:rPr>
              <a:t>agents </a:t>
            </a:r>
            <a:r>
              <a:rPr sz="2800" spc="-5" dirty="0">
                <a:latin typeface="Calibri"/>
                <a:cs typeface="Calibri"/>
              </a:rPr>
              <a:t>suppress </a:t>
            </a:r>
            <a:r>
              <a:rPr sz="2800" spc="-10" dirty="0">
                <a:latin typeface="Calibri"/>
                <a:cs typeface="Calibri"/>
              </a:rPr>
              <a:t>host </a:t>
            </a:r>
            <a:r>
              <a:rPr sz="2800" spc="-25" dirty="0">
                <a:latin typeface="Calibri"/>
                <a:cs typeface="Calibri"/>
              </a:rPr>
              <a:t>immunity, </a:t>
            </a:r>
            <a:r>
              <a:rPr sz="2800" spc="-5" dirty="0">
                <a:latin typeface="Calibri"/>
                <a:cs typeface="Calibri"/>
              </a:rPr>
              <a:t>especially  chemicals and ionizing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radiation.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291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421" y="-109182"/>
            <a:ext cx="11668836" cy="696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493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5" dirty="0"/>
              <a:t>Clinical </a:t>
            </a:r>
            <a:r>
              <a:rPr spc="-10" dirty="0"/>
              <a:t>implications </a:t>
            </a:r>
            <a:r>
              <a:rPr dirty="0"/>
              <a:t>of tumor </a:t>
            </a:r>
            <a:r>
              <a:rPr spc="-5" dirty="0"/>
              <a:t>immunity:  </a:t>
            </a:r>
            <a:r>
              <a:rPr spc="-15" dirty="0"/>
              <a:t>immunotherapy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937750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US </a:t>
            </a:r>
            <a:r>
              <a:rPr sz="2800" spc="-10" dirty="0">
                <a:latin typeface="Calibri"/>
                <a:cs typeface="Calibri"/>
              </a:rPr>
              <a:t>researcher </a:t>
            </a:r>
            <a:r>
              <a:rPr sz="2800" spc="-5" dirty="0">
                <a:latin typeface="Calibri"/>
                <a:cs typeface="Calibri"/>
              </a:rPr>
              <a:t>James Allison and Japanese </a:t>
            </a:r>
            <a:r>
              <a:rPr sz="2800" spc="-10" dirty="0">
                <a:latin typeface="Calibri"/>
                <a:cs typeface="Calibri"/>
              </a:rPr>
              <a:t>researcher </a:t>
            </a:r>
            <a:r>
              <a:rPr sz="2800" spc="-45" dirty="0">
                <a:latin typeface="Calibri"/>
                <a:cs typeface="Calibri"/>
              </a:rPr>
              <a:t>Tasuku </a:t>
            </a:r>
            <a:r>
              <a:rPr sz="2800" dirty="0">
                <a:latin typeface="Calibri"/>
                <a:cs typeface="Calibri"/>
              </a:rPr>
              <a:t>Honjo 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won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2018 </a:t>
            </a:r>
            <a:r>
              <a:rPr sz="2800" spc="-5" dirty="0">
                <a:latin typeface="Calibri"/>
                <a:cs typeface="Calibri"/>
              </a:rPr>
              <a:t>Nobel </a:t>
            </a:r>
            <a:r>
              <a:rPr sz="2800" spc="-20" dirty="0">
                <a:latin typeface="Calibri"/>
                <a:cs typeface="Calibri"/>
              </a:rPr>
              <a:t>Prize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work </a:t>
            </a:r>
            <a:r>
              <a:rPr sz="2800" spc="-5" dirty="0">
                <a:latin typeface="Calibri"/>
                <a:cs typeface="Calibri"/>
              </a:rPr>
              <a:t>on manipulating the 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combat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cancer.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7724" y="2993661"/>
            <a:ext cx="5446223" cy="349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95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964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 </a:t>
            </a:r>
            <a:r>
              <a:rPr spc="-25" dirty="0"/>
              <a:t>example </a:t>
            </a:r>
            <a:r>
              <a:rPr dirty="0"/>
              <a:t>of</a:t>
            </a:r>
            <a:r>
              <a:rPr spc="-10" dirty="0"/>
              <a:t> </a:t>
            </a:r>
            <a:r>
              <a:rPr spc="-15" dirty="0"/>
              <a:t>immunotherapy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31095" cy="2622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42989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PD 1 ( </a:t>
            </a:r>
            <a:r>
              <a:rPr sz="2800" spc="-15" dirty="0">
                <a:latin typeface="Calibri"/>
                <a:cs typeface="Calibri"/>
              </a:rPr>
              <a:t>Programmed </a:t>
            </a:r>
            <a:r>
              <a:rPr sz="2800" spc="-10" dirty="0">
                <a:latin typeface="Calibri"/>
                <a:cs typeface="Calibri"/>
              </a:rPr>
              <a:t>Death)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negative </a:t>
            </a:r>
            <a:r>
              <a:rPr sz="2800" spc="-15" dirty="0">
                <a:latin typeface="Calibri"/>
                <a:cs typeface="Calibri"/>
              </a:rPr>
              <a:t>regulator </a:t>
            </a:r>
            <a:r>
              <a:rPr sz="2800" spc="-5" dirty="0">
                <a:latin typeface="Calibri"/>
                <a:cs typeface="Calibri"/>
              </a:rPr>
              <a:t>of the immune  </a:t>
            </a:r>
            <a:r>
              <a:rPr sz="2800" spc="-25" dirty="0">
                <a:latin typeface="Calibri"/>
                <a:cs typeface="Calibri"/>
              </a:rPr>
              <a:t>system.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3310890" algn="l"/>
              </a:tabLst>
            </a:pPr>
            <a:r>
              <a:rPr sz="2800" spc="-40" dirty="0">
                <a:latin typeface="Calibri"/>
                <a:cs typeface="Calibri"/>
              </a:rPr>
              <a:t>Tumors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express	</a:t>
            </a:r>
            <a:r>
              <a:rPr sz="2800" dirty="0">
                <a:latin typeface="Calibri"/>
                <a:cs typeface="Calibri"/>
              </a:rPr>
              <a:t>PD 1 </a:t>
            </a:r>
            <a:r>
              <a:rPr sz="2800" spc="-15" dirty="0">
                <a:latin typeface="Calibri"/>
                <a:cs typeface="Calibri"/>
              </a:rPr>
              <a:t>ligand </a:t>
            </a:r>
            <a:r>
              <a:rPr sz="2800" dirty="0">
                <a:latin typeface="Calibri"/>
                <a:cs typeface="Calibri"/>
              </a:rPr>
              <a:t>( PDL 1), </a:t>
            </a:r>
            <a:r>
              <a:rPr sz="2800" spc="-5" dirty="0">
                <a:latin typeface="Calibri"/>
                <a:cs typeface="Calibri"/>
              </a:rPr>
              <a:t>will escape being killed by 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cells.( see pic on </a:t>
            </a:r>
            <a:r>
              <a:rPr sz="2800" spc="-15" dirty="0">
                <a:latin typeface="Calibri"/>
                <a:cs typeface="Calibri"/>
              </a:rPr>
              <a:t>next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slide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709295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10" dirty="0">
                <a:latin typeface="Calibri"/>
                <a:cs typeface="Calibri"/>
              </a:rPr>
              <a:t>give </a:t>
            </a:r>
            <a:r>
              <a:rPr sz="2800" spc="-5" dirty="0">
                <a:latin typeface="Calibri"/>
                <a:cs typeface="Calibri"/>
              </a:rPr>
              <a:t>PDL1 </a:t>
            </a:r>
            <a:r>
              <a:rPr sz="2800" spc="-10" dirty="0">
                <a:latin typeface="Calibri"/>
                <a:cs typeface="Calibri"/>
              </a:rPr>
              <a:t>inhibitor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patients </a:t>
            </a:r>
            <a:r>
              <a:rPr sz="2800" spc="-15" dirty="0">
                <a:latin typeface="Calibri"/>
                <a:cs typeface="Calibri"/>
              </a:rPr>
              <a:t>we are </a:t>
            </a:r>
            <a:r>
              <a:rPr sz="2800" spc="-10" dirty="0">
                <a:latin typeface="Calibri"/>
                <a:cs typeface="Calibri"/>
              </a:rPr>
              <a:t>removing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5" dirty="0">
                <a:latin typeface="Calibri"/>
                <a:cs typeface="Calibri"/>
              </a:rPr>
              <a:t>inhibition, thus </a:t>
            </a:r>
            <a:r>
              <a:rPr sz="2800" spc="-10" dirty="0">
                <a:latin typeface="Calibri"/>
                <a:cs typeface="Calibri"/>
              </a:rPr>
              <a:t>stimulating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attack </a:t>
            </a:r>
            <a:r>
              <a:rPr sz="2800" spc="-10" dirty="0">
                <a:latin typeface="Calibri"/>
                <a:cs typeface="Calibri"/>
              </a:rPr>
              <a:t>cancer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869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6318" y="0"/>
            <a:ext cx="9063527" cy="674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902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003" y="95534"/>
            <a:ext cx="9908275" cy="657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82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10007600" cy="266483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7241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Tumors </a:t>
            </a:r>
            <a:r>
              <a:rPr sz="2800" spc="-5" dirty="0">
                <a:latin typeface="Calibri"/>
                <a:cs typeface="Calibri"/>
              </a:rPr>
              <a:t>usually </a:t>
            </a:r>
            <a:r>
              <a:rPr sz="2800" spc="-30" dirty="0">
                <a:latin typeface="Calibri"/>
                <a:cs typeface="Calibri"/>
              </a:rPr>
              <a:t>stay </a:t>
            </a:r>
            <a:r>
              <a:rPr sz="2800" spc="-5" dirty="0">
                <a:latin typeface="Calibri"/>
                <a:cs typeface="Calibri"/>
              </a:rPr>
              <a:t>in situ or small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several years…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20" dirty="0">
                <a:latin typeface="Calibri"/>
                <a:cs typeface="Calibri"/>
              </a:rPr>
              <a:t>stage  </a:t>
            </a: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angiogenesis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  <a:tab pos="1493520" algn="l"/>
                <a:tab pos="4484370" algn="l"/>
              </a:tabLst>
            </a:pPr>
            <a:r>
              <a:rPr sz="2800" spc="-10" dirty="0">
                <a:latin typeface="Calibri"/>
                <a:cs typeface="Calibri"/>
              </a:rPr>
              <a:t>Angiogenesis switch </a:t>
            </a:r>
            <a:r>
              <a:rPr sz="2800" spc="-5" dirty="0">
                <a:latin typeface="Calibri"/>
                <a:cs typeface="Calibri"/>
              </a:rPr>
              <a:t>happens when </a:t>
            </a:r>
            <a:r>
              <a:rPr sz="2800" spc="-15" dirty="0">
                <a:latin typeface="Calibri"/>
                <a:cs typeface="Calibri"/>
              </a:rPr>
              <a:t>VEGF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and other </a:t>
            </a:r>
            <a:r>
              <a:rPr sz="2800" spc="-10" dirty="0">
                <a:latin typeface="Calibri"/>
                <a:cs typeface="Calibri"/>
              </a:rPr>
              <a:t>proangiogenic  </a:t>
            </a:r>
            <a:r>
              <a:rPr sz="2800" spc="-20" dirty="0">
                <a:latin typeface="Calibri"/>
                <a:cs typeface="Calibri"/>
              </a:rPr>
              <a:t>factors)	</a:t>
            </a:r>
            <a:r>
              <a:rPr sz="2800" spc="-10" dirty="0">
                <a:latin typeface="Calibri"/>
                <a:cs typeface="Calibri"/>
              </a:rPr>
              <a:t>increases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TSP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	( </a:t>
            </a:r>
            <a:r>
              <a:rPr sz="2800" spc="-5" dirty="0">
                <a:latin typeface="Calibri"/>
                <a:cs typeface="Calibri"/>
              </a:rPr>
              <a:t>or other </a:t>
            </a:r>
            <a:r>
              <a:rPr sz="2800" spc="-10" dirty="0">
                <a:latin typeface="Calibri"/>
                <a:cs typeface="Calibri"/>
              </a:rPr>
              <a:t>antiangiogenic </a:t>
            </a:r>
            <a:r>
              <a:rPr sz="2800" spc="-20" dirty="0">
                <a:latin typeface="Calibri"/>
                <a:cs typeface="Calibri"/>
              </a:rPr>
              <a:t>factors)  </a:t>
            </a:r>
            <a:r>
              <a:rPr sz="2800" spc="-10" dirty="0">
                <a:latin typeface="Calibri"/>
                <a:cs typeface="Calibri"/>
              </a:rPr>
              <a:t>decreases.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8612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5" dirty="0"/>
              <a:t>Although </a:t>
            </a:r>
            <a:r>
              <a:rPr spc="-15" dirty="0"/>
              <a:t>results </a:t>
            </a:r>
            <a:r>
              <a:rPr spc="-25" dirty="0"/>
              <a:t>are </a:t>
            </a:r>
            <a:r>
              <a:rPr spc="-10" dirty="0"/>
              <a:t>encouraging,  </a:t>
            </a:r>
            <a:r>
              <a:rPr spc="-15" dirty="0"/>
              <a:t>immunotherapy </a:t>
            </a:r>
            <a:r>
              <a:rPr dirty="0"/>
              <a:t>has its </a:t>
            </a:r>
            <a:r>
              <a:rPr spc="-10" dirty="0"/>
              <a:t>own</a:t>
            </a:r>
            <a:r>
              <a:rPr spc="30" dirty="0"/>
              <a:t> </a:t>
            </a:r>
            <a:r>
              <a:rPr spc="-15" dirty="0"/>
              <a:t>problems: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29545" cy="37776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129539">
              <a:lnSpc>
                <a:spcPct val="90200"/>
              </a:lnSpc>
              <a:spcBef>
                <a:spcPts val="430"/>
              </a:spcBef>
              <a:tabLst>
                <a:tab pos="241300" algn="l"/>
                <a:tab pos="1985645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spc="-5" dirty="0">
                <a:latin typeface="Calibri"/>
                <a:cs typeface="Calibri"/>
              </a:rPr>
              <a:t>inhibitory mechanisms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20" dirty="0">
                <a:latin typeface="Calibri"/>
                <a:cs typeface="Calibri"/>
              </a:rPr>
              <a:t>created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balance the </a:t>
            </a:r>
            <a:r>
              <a:rPr sz="2800" spc="-15" dirty="0">
                <a:latin typeface="Calibri"/>
                <a:cs typeface="Calibri"/>
              </a:rPr>
              <a:t>strong </a:t>
            </a:r>
            <a:r>
              <a:rPr sz="2800" spc="-5" dirty="0">
                <a:latin typeface="Calibri"/>
                <a:cs typeface="Calibri"/>
              </a:rPr>
              <a:t>action of  the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dirty="0">
                <a:latin typeface="Calibri"/>
                <a:cs typeface="Calibri"/>
              </a:rPr>
              <a:t>, so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our immune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doesn’t </a:t>
            </a:r>
            <a:r>
              <a:rPr sz="2800" spc="-20" dirty="0">
                <a:latin typeface="Calibri"/>
                <a:cs typeface="Calibri"/>
              </a:rPr>
              <a:t>destroy </a:t>
            </a:r>
            <a:r>
              <a:rPr sz="2800" spc="-5" dirty="0">
                <a:latin typeface="Calibri"/>
                <a:cs typeface="Calibri"/>
              </a:rPr>
              <a:t>our  </a:t>
            </a:r>
            <a:r>
              <a:rPr sz="2800" spc="-10" dirty="0">
                <a:latin typeface="Calibri"/>
                <a:cs typeface="Calibri"/>
              </a:rPr>
              <a:t>own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cells…	</a:t>
            </a:r>
            <a:r>
              <a:rPr sz="2800" spc="-10" dirty="0">
                <a:latin typeface="Calibri"/>
                <a:cs typeface="Calibri"/>
              </a:rPr>
              <a:t>removing </a:t>
            </a:r>
            <a:r>
              <a:rPr sz="2800" spc="-5" dirty="0">
                <a:latin typeface="Calibri"/>
                <a:cs typeface="Calibri"/>
              </a:rPr>
              <a:t>this inhibition has </a:t>
            </a:r>
            <a:r>
              <a:rPr sz="2800" dirty="0">
                <a:latin typeface="Calibri"/>
                <a:cs typeface="Calibri"/>
              </a:rPr>
              <a:t>side </a:t>
            </a:r>
            <a:r>
              <a:rPr sz="2800" spc="-25" dirty="0">
                <a:latin typeface="Calibri"/>
                <a:cs typeface="Calibri"/>
              </a:rPr>
              <a:t>effects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increase  </a:t>
            </a:r>
            <a:r>
              <a:rPr sz="2800" spc="-20" dirty="0">
                <a:latin typeface="Calibri"/>
                <a:cs typeface="Calibri"/>
              </a:rPr>
              <a:t>autoimmunity.</a:t>
            </a:r>
            <a:endParaRPr sz="2800" dirty="0">
              <a:latin typeface="Calibri"/>
              <a:cs typeface="Calibri"/>
            </a:endParaRPr>
          </a:p>
          <a:p>
            <a:pPr marL="12700" marR="379095">
              <a:lnSpc>
                <a:spcPts val="3000"/>
              </a:lnSpc>
              <a:spcBef>
                <a:spcPts val="104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spc="-5" dirty="0">
                <a:latin typeface="Calibri"/>
                <a:cs typeface="Calibri"/>
              </a:rPr>
              <a:t>Another </a:t>
            </a:r>
            <a:r>
              <a:rPr sz="2800" spc="-10" dirty="0">
                <a:latin typeface="Calibri"/>
                <a:cs typeface="Calibri"/>
              </a:rPr>
              <a:t>problem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immunotherapy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it only </a:t>
            </a:r>
            <a:r>
              <a:rPr sz="2800" spc="-15" dirty="0">
                <a:latin typeface="Calibri"/>
                <a:cs typeface="Calibri"/>
              </a:rPr>
              <a:t>works </a:t>
            </a:r>
            <a:r>
              <a:rPr sz="2800" spc="-5" dirty="0">
                <a:latin typeface="Calibri"/>
                <a:cs typeface="Calibri"/>
              </a:rPr>
              <a:t>if the  </a:t>
            </a:r>
            <a:r>
              <a:rPr sz="2800" spc="-10" dirty="0">
                <a:latin typeface="Calibri"/>
                <a:cs typeface="Calibri"/>
              </a:rPr>
              <a:t>tumors </a:t>
            </a:r>
            <a:r>
              <a:rPr sz="2800" spc="-15" dirty="0">
                <a:latin typeface="Calibri"/>
                <a:cs typeface="Calibri"/>
              </a:rPr>
              <a:t>express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ligand.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90700"/>
              </a:lnSpc>
              <a:spcBef>
                <a:spcPts val="894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3. </a:t>
            </a:r>
            <a:r>
              <a:rPr sz="2800" spc="-15" dirty="0">
                <a:latin typeface="Calibri"/>
                <a:cs typeface="Calibri"/>
              </a:rPr>
              <a:t>even tumors </a:t>
            </a:r>
            <a:r>
              <a:rPr sz="2800" spc="-10" dirty="0">
                <a:latin typeface="Calibri"/>
                <a:cs typeface="Calibri"/>
              </a:rPr>
              <a:t>that respond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immunotherapy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beginning </a:t>
            </a:r>
            <a:r>
              <a:rPr sz="2800" spc="-10" dirty="0">
                <a:latin typeface="Calibri"/>
                <a:cs typeface="Calibri"/>
              </a:rPr>
              <a:t>can  become non-responsive </a:t>
            </a:r>
            <a:r>
              <a:rPr sz="2800" spc="-15" dirty="0">
                <a:latin typeface="Calibri"/>
                <a:cs typeface="Calibri"/>
              </a:rPr>
              <a:t>after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5" dirty="0">
                <a:latin typeface="Calibri"/>
                <a:cs typeface="Calibri"/>
              </a:rPr>
              <a:t>time, </a:t>
            </a:r>
            <a:r>
              <a:rPr sz="2800" spc="-10" dirty="0">
                <a:latin typeface="Calibri"/>
                <a:cs typeface="Calibri"/>
              </a:rPr>
              <a:t>probably </a:t>
            </a:r>
            <a:r>
              <a:rPr sz="2800" spc="-5" dirty="0">
                <a:latin typeface="Calibri"/>
                <a:cs typeface="Calibri"/>
              </a:rPr>
              <a:t>because subclones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don’t </a:t>
            </a:r>
            <a:r>
              <a:rPr sz="2800" spc="-15" dirty="0">
                <a:latin typeface="Calibri"/>
                <a:cs typeface="Calibri"/>
              </a:rPr>
              <a:t>express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ligand are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selected.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6694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232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Role </a:t>
            </a:r>
            <a:r>
              <a:rPr dirty="0"/>
              <a:t>of </a:t>
            </a:r>
            <a:r>
              <a:rPr spc="-5" dirty="0"/>
              <a:t>pathology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immunotherapy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75545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We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stains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show if the tumor </a:t>
            </a:r>
            <a:r>
              <a:rPr sz="2800" spc="-15" dirty="0">
                <a:latin typeface="Calibri"/>
                <a:cs typeface="Calibri"/>
              </a:rPr>
              <a:t>expresses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ligand </a:t>
            </a:r>
            <a:r>
              <a:rPr sz="2800" spc="-5" dirty="0">
                <a:latin typeface="Calibri"/>
                <a:cs typeface="Calibri"/>
              </a:rPr>
              <a:t>or not. If 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dirty="0">
                <a:latin typeface="Calibri"/>
                <a:cs typeface="Calibri"/>
              </a:rPr>
              <a:t>do </a:t>
            </a:r>
            <a:r>
              <a:rPr sz="2800" spc="-15" dirty="0">
                <a:latin typeface="Calibri"/>
                <a:cs typeface="Calibri"/>
              </a:rPr>
              <a:t>express </a:t>
            </a:r>
            <a:r>
              <a:rPr sz="2800" spc="-5" dirty="0">
                <a:latin typeface="Calibri"/>
                <a:cs typeface="Calibri"/>
              </a:rPr>
              <a:t>it the </a:t>
            </a:r>
            <a:r>
              <a:rPr sz="2800" spc="-10" dirty="0">
                <a:latin typeface="Calibri"/>
                <a:cs typeface="Calibri"/>
              </a:rPr>
              <a:t>oncologist can </a:t>
            </a:r>
            <a:r>
              <a:rPr sz="2800" spc="-5" dirty="0">
                <a:latin typeface="Calibri"/>
                <a:cs typeface="Calibri"/>
              </a:rPr>
              <a:t>consider </a:t>
            </a:r>
            <a:r>
              <a:rPr sz="2800" spc="-15" dirty="0">
                <a:latin typeface="Calibri"/>
                <a:cs typeface="Calibri"/>
              </a:rPr>
              <a:t>treating </a:t>
            </a:r>
            <a:r>
              <a:rPr sz="2800" spc="-5" dirty="0">
                <a:latin typeface="Calibri"/>
                <a:cs typeface="Calibri"/>
              </a:rPr>
              <a:t>with  </a:t>
            </a:r>
            <a:r>
              <a:rPr sz="2800" spc="-25" dirty="0">
                <a:latin typeface="Calibri"/>
                <a:cs typeface="Calibri"/>
              </a:rPr>
              <a:t>immunotherapy.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1843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1482852"/>
            <a:ext cx="854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</a:t>
            </a:r>
            <a:r>
              <a:rPr sz="3200" spc="-5" dirty="0"/>
              <a:t>DL</a:t>
            </a:r>
            <a:r>
              <a:rPr sz="3200" dirty="0"/>
              <a:t>1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8528" y="2051811"/>
            <a:ext cx="3766185" cy="26562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spc="-5" dirty="0">
                <a:latin typeface="Calibri"/>
                <a:cs typeface="Calibri"/>
              </a:rPr>
              <a:t>This </a:t>
            </a:r>
            <a:r>
              <a:rPr sz="1600" spc="-10" dirty="0">
                <a:latin typeface="Calibri"/>
                <a:cs typeface="Calibri"/>
              </a:rPr>
              <a:t>picture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from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lung tumor </a:t>
            </a:r>
            <a:r>
              <a:rPr sz="1600" spc="-10" dirty="0">
                <a:latin typeface="Calibri"/>
                <a:cs typeface="Calibri"/>
              </a:rPr>
              <a:t>stained </a:t>
            </a:r>
            <a:r>
              <a:rPr sz="1600" dirty="0">
                <a:latin typeface="Calibri"/>
                <a:cs typeface="Calibri"/>
              </a:rPr>
              <a:t>with  </a:t>
            </a:r>
            <a:r>
              <a:rPr sz="1600" spc="-5" dirty="0">
                <a:latin typeface="Calibri"/>
                <a:cs typeface="Calibri"/>
              </a:rPr>
              <a:t>PDL1 </a:t>
            </a:r>
            <a:r>
              <a:rPr sz="1600" spc="-10" dirty="0">
                <a:latin typeface="Calibri"/>
                <a:cs typeface="Calibri"/>
              </a:rPr>
              <a:t>stain</a:t>
            </a:r>
            <a:endParaRPr sz="1600">
              <a:latin typeface="Calibri"/>
              <a:cs typeface="Calibri"/>
            </a:endParaRPr>
          </a:p>
          <a:p>
            <a:pPr marL="12700" marR="206375">
              <a:lnSpc>
                <a:spcPct val="14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The brown color </a:t>
            </a:r>
            <a:r>
              <a:rPr sz="1600" spc="-10" dirty="0">
                <a:latin typeface="Calibri"/>
                <a:cs typeface="Calibri"/>
              </a:rPr>
              <a:t>indicates </a:t>
            </a:r>
            <a:r>
              <a:rPr sz="1600" spc="-5" dirty="0">
                <a:latin typeface="Calibri"/>
                <a:cs typeface="Calibri"/>
              </a:rPr>
              <a:t>positive </a:t>
            </a:r>
            <a:r>
              <a:rPr sz="1600" spc="-10" dirty="0">
                <a:latin typeface="Calibri"/>
                <a:cs typeface="Calibri"/>
              </a:rPr>
              <a:t>staining  </a:t>
            </a:r>
            <a:r>
              <a:rPr sz="1600" spc="-5" dirty="0">
                <a:latin typeface="Calibri"/>
                <a:cs typeface="Calibri"/>
              </a:rPr>
              <a:t>This means </a:t>
            </a:r>
            <a:r>
              <a:rPr sz="1600" spc="-10" dirty="0">
                <a:latin typeface="Calibri"/>
                <a:cs typeface="Calibri"/>
              </a:rPr>
              <a:t>that </a:t>
            </a:r>
            <a:r>
              <a:rPr sz="1600" spc="-5" dirty="0">
                <a:latin typeface="Calibri"/>
                <a:cs typeface="Calibri"/>
              </a:rPr>
              <a:t>this tumor </a:t>
            </a:r>
            <a:r>
              <a:rPr sz="1600" spc="-10" dirty="0">
                <a:latin typeface="Calibri"/>
                <a:cs typeface="Calibri"/>
              </a:rPr>
              <a:t>expresses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PDL1</a:t>
            </a:r>
            <a:endParaRPr sz="1600">
              <a:latin typeface="Calibri"/>
              <a:cs typeface="Calibri"/>
            </a:endParaRPr>
          </a:p>
          <a:p>
            <a:pPr marL="12700" marR="206375">
              <a:lnSpc>
                <a:spcPts val="1680"/>
              </a:lnSpc>
              <a:spcBef>
                <a:spcPts val="1050"/>
              </a:spcBef>
            </a:pPr>
            <a:r>
              <a:rPr sz="1600" spc="-5" dirty="0">
                <a:latin typeface="Calibri"/>
                <a:cs typeface="Calibri"/>
              </a:rPr>
              <a:t>Which means we </a:t>
            </a:r>
            <a:r>
              <a:rPr sz="1600" spc="-10" dirty="0">
                <a:latin typeface="Calibri"/>
                <a:cs typeface="Calibri"/>
              </a:rPr>
              <a:t>can treat </a:t>
            </a:r>
            <a:r>
              <a:rPr sz="1600" dirty="0">
                <a:latin typeface="Calibri"/>
                <a:cs typeface="Calibri"/>
              </a:rPr>
              <a:t>with </a:t>
            </a:r>
            <a:r>
              <a:rPr sz="1600" spc="-5" dirty="0">
                <a:latin typeface="Calibri"/>
                <a:cs typeface="Calibri"/>
              </a:rPr>
              <a:t>abti- PDL </a:t>
            </a:r>
            <a:r>
              <a:rPr sz="1600" dirty="0">
                <a:latin typeface="Calibri"/>
                <a:cs typeface="Calibri"/>
              </a:rPr>
              <a:t>1  </a:t>
            </a:r>
            <a:r>
              <a:rPr sz="1600" spc="-5" dirty="0">
                <a:latin typeface="Calibri"/>
                <a:cs typeface="Calibri"/>
              </a:rPr>
              <a:t>drugs.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46355">
              <a:lnSpc>
                <a:spcPts val="1680"/>
              </a:lnSpc>
              <a:spcBef>
                <a:spcPts val="1520"/>
              </a:spcBef>
            </a:pPr>
            <a:r>
              <a:rPr sz="1600" dirty="0">
                <a:latin typeface="Calibri"/>
                <a:cs typeface="Calibri"/>
              </a:rPr>
              <a:t>NO </a:t>
            </a:r>
            <a:r>
              <a:rPr sz="1600" spc="-5" dirty="0">
                <a:latin typeface="Calibri"/>
                <a:cs typeface="Calibri"/>
              </a:rPr>
              <a:t>CLINICIEN CAN FUNCTION WITHOUT THE  </a:t>
            </a:r>
            <a:r>
              <a:rPr sz="1600" spc="-35" dirty="0">
                <a:latin typeface="Calibri"/>
                <a:cs typeface="Calibri"/>
              </a:rPr>
              <a:t>PATHOLOGY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INPUT!!!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3187" y="1091780"/>
            <a:ext cx="6172200" cy="4664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629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1962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Enablers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malignancy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8640445" cy="2067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said </a:t>
            </a:r>
            <a:r>
              <a:rPr sz="2800" spc="-10" dirty="0">
                <a:latin typeface="Calibri"/>
                <a:cs typeface="Calibri"/>
              </a:rPr>
              <a:t>that there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8 </a:t>
            </a:r>
            <a:r>
              <a:rPr sz="2800" spc="-5" dirty="0">
                <a:latin typeface="Calibri"/>
                <a:cs typeface="Calibri"/>
              </a:rPr>
              <a:t>cancer </a:t>
            </a:r>
            <a:r>
              <a:rPr sz="2800" spc="-10" dirty="0">
                <a:latin typeface="Calibri"/>
                <a:cs typeface="Calibri"/>
              </a:rPr>
              <a:t>hallmarks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enablers.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discussed all </a:t>
            </a:r>
            <a:r>
              <a:rPr sz="2800" spc="-10" dirty="0">
                <a:latin typeface="Calibri"/>
                <a:cs typeface="Calibri"/>
              </a:rPr>
              <a:t>hallmarks; </a:t>
            </a:r>
            <a:r>
              <a:rPr sz="2800" spc="-25" dirty="0">
                <a:latin typeface="Calibri"/>
                <a:cs typeface="Calibri"/>
              </a:rPr>
              <a:t>let’s </a:t>
            </a:r>
            <a:r>
              <a:rPr sz="2800" spc="-15" dirty="0">
                <a:latin typeface="Calibri"/>
                <a:cs typeface="Calibri"/>
              </a:rPr>
              <a:t>talk </a:t>
            </a:r>
            <a:r>
              <a:rPr sz="2800" spc="-5" dirty="0">
                <a:latin typeface="Calibri"/>
                <a:cs typeface="Calibri"/>
              </a:rPr>
              <a:t>about the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enablers: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inflammation.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spc="-10" dirty="0">
                <a:latin typeface="Calibri"/>
                <a:cs typeface="Calibri"/>
              </a:rPr>
              <a:t>genomic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instability.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425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416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Inflammation </a:t>
            </a:r>
            <a:r>
              <a:rPr dirty="0"/>
              <a:t>as an enabler of</a:t>
            </a:r>
            <a:r>
              <a:rPr spc="-10" dirty="0"/>
              <a:t> </a:t>
            </a:r>
            <a:r>
              <a:rPr spc="-5" dirty="0"/>
              <a:t>malignancy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832340" cy="2116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3060065" algn="l"/>
              </a:tabLst>
            </a:pPr>
            <a:r>
              <a:rPr sz="2800" spc="-10" dirty="0">
                <a:latin typeface="Calibri"/>
                <a:cs typeface="Calibri"/>
              </a:rPr>
              <a:t>inflammatory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	modify the tumor </a:t>
            </a:r>
            <a:r>
              <a:rPr sz="2800" spc="-15" dirty="0">
                <a:latin typeface="Calibri"/>
                <a:cs typeface="Calibri"/>
              </a:rPr>
              <a:t>microenvironment to </a:t>
            </a:r>
            <a:r>
              <a:rPr sz="2800" spc="-5" dirty="0">
                <a:latin typeface="Calibri"/>
                <a:cs typeface="Calibri"/>
              </a:rPr>
              <a:t>enable 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hallmarks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cancer.</a:t>
            </a:r>
            <a:endParaRPr sz="2800">
              <a:latin typeface="Calibri"/>
              <a:cs typeface="Calibri"/>
            </a:endParaRPr>
          </a:p>
          <a:p>
            <a:pPr marL="241300" marR="288290" indent="-228600">
              <a:lnSpc>
                <a:spcPct val="911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25" dirty="0">
                <a:latin typeface="Calibri"/>
                <a:cs typeface="Calibri"/>
              </a:rPr>
              <a:t>effects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occur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direct </a:t>
            </a:r>
            <a:r>
              <a:rPr sz="2800" spc="-15" dirty="0">
                <a:latin typeface="Calibri"/>
                <a:cs typeface="Calibri"/>
              </a:rPr>
              <a:t>interactions between  </a:t>
            </a:r>
            <a:r>
              <a:rPr sz="2800" spc="-10" dirty="0">
                <a:latin typeface="Calibri"/>
                <a:cs typeface="Calibri"/>
              </a:rPr>
              <a:t>inflammatory </a:t>
            </a:r>
            <a:r>
              <a:rPr sz="2800" spc="-5" dirty="0">
                <a:latin typeface="Calibri"/>
                <a:cs typeface="Calibri"/>
              </a:rPr>
              <a:t>cells and tumor cells, or </a:t>
            </a:r>
            <a:r>
              <a:rPr sz="2800" spc="-10" dirty="0">
                <a:latin typeface="Calibri"/>
                <a:cs typeface="Calibri"/>
              </a:rPr>
              <a:t>through indirect </a:t>
            </a:r>
            <a:r>
              <a:rPr sz="2800" spc="-25" dirty="0">
                <a:latin typeface="Calibri"/>
                <a:cs typeface="Calibri"/>
              </a:rPr>
              <a:t>effects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inflammatory </a:t>
            </a:r>
            <a:r>
              <a:rPr sz="2800" spc="-5" dirty="0">
                <a:latin typeface="Calibri"/>
                <a:cs typeface="Calibri"/>
              </a:rPr>
              <a:t>cells on other </a:t>
            </a:r>
            <a:r>
              <a:rPr sz="2800" spc="-15" dirty="0">
                <a:latin typeface="Calibri"/>
                <a:cs typeface="Calibri"/>
              </a:rPr>
              <a:t>resident stromal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7752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0746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Inflammation </a:t>
            </a:r>
            <a:r>
              <a:rPr dirty="0"/>
              <a:t>in </a:t>
            </a:r>
            <a:r>
              <a:rPr spc="-10" dirty="0"/>
              <a:t>response </a:t>
            </a:r>
            <a:r>
              <a:rPr spc="-25" dirty="0"/>
              <a:t>to</a:t>
            </a:r>
            <a:r>
              <a:rPr spc="5" dirty="0"/>
              <a:t> </a:t>
            </a:r>
            <a:r>
              <a:rPr spc="-20" dirty="0"/>
              <a:t>tumors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56215" cy="39058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 algn="just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tumor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associated inflammatory response, </a:t>
            </a:r>
            <a:r>
              <a:rPr sz="2800" spc="-5" dirty="0">
                <a:latin typeface="Calibri"/>
                <a:cs typeface="Calibri"/>
              </a:rPr>
              <a:t>the aim of  which is </a:t>
            </a:r>
            <a:r>
              <a:rPr sz="2800" spc="-15" dirty="0">
                <a:latin typeface="Calibri"/>
                <a:cs typeface="Calibri"/>
              </a:rPr>
              <a:t>to protect </a:t>
            </a:r>
            <a:r>
              <a:rPr sz="2800" dirty="0">
                <a:latin typeface="Calibri"/>
                <a:cs typeface="Calibri"/>
              </a:rPr>
              <a:t>tissue </a:t>
            </a:r>
            <a:r>
              <a:rPr sz="2800" spc="-15" dirty="0">
                <a:latin typeface="Calibri"/>
                <a:cs typeface="Calibri"/>
              </a:rPr>
              <a:t>against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cells. </a:t>
            </a:r>
            <a:r>
              <a:rPr sz="2800" spc="-45" dirty="0">
                <a:latin typeface="Calibri"/>
                <a:cs typeface="Calibri"/>
              </a:rPr>
              <a:t>However, </a:t>
            </a:r>
            <a:r>
              <a:rPr sz="2800" spc="-10" dirty="0">
                <a:latin typeface="Calibri"/>
                <a:cs typeface="Calibri"/>
              </a:rPr>
              <a:t>inflammatory 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enable </a:t>
            </a:r>
            <a:r>
              <a:rPr sz="2800" spc="-10" dirty="0">
                <a:latin typeface="Calibri"/>
                <a:cs typeface="Calibri"/>
              </a:rPr>
              <a:t>malignant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transformation.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660400" indent="-228600" algn="just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How </a:t>
            </a:r>
            <a:r>
              <a:rPr sz="2800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inflammatory </a:t>
            </a:r>
            <a:r>
              <a:rPr sz="2800" spc="-5" dirty="0">
                <a:latin typeface="Calibri"/>
                <a:cs typeface="Calibri"/>
              </a:rPr>
              <a:t>cells help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proliferate?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variable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chemical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mediators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cytokines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released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from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inflammatory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  <a:p>
            <a:pPr marL="241300" marR="597535" indent="-228600" algn="just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mediators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20" dirty="0">
                <a:latin typeface="Calibri"/>
                <a:cs typeface="Calibri"/>
              </a:rPr>
              <a:t>several </a:t>
            </a:r>
            <a:r>
              <a:rPr sz="2800" spc="-25" dirty="0">
                <a:latin typeface="Calibri"/>
                <a:cs typeface="Calibri"/>
              </a:rPr>
              <a:t>effects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enable </a:t>
            </a:r>
            <a:r>
              <a:rPr sz="2800" spc="-15" dirty="0">
                <a:latin typeface="Calibri"/>
                <a:cs typeface="Calibri"/>
              </a:rPr>
              <a:t>growth, </a:t>
            </a:r>
            <a:r>
              <a:rPr sz="2800" spc="-10" dirty="0">
                <a:latin typeface="Calibri"/>
                <a:cs typeface="Calibri"/>
              </a:rPr>
              <a:t>increase  angiogenesis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even </a:t>
            </a:r>
            <a:r>
              <a:rPr sz="2800" spc="-15" dirty="0">
                <a:latin typeface="Calibri"/>
                <a:cs typeface="Calibri"/>
              </a:rPr>
              <a:t>metastasis.. </a:t>
            </a:r>
            <a:r>
              <a:rPr sz="2800" spc="-5" dirty="0">
                <a:latin typeface="Calibri"/>
                <a:cs typeface="Calibri"/>
              </a:rPr>
              <a:t>See </a:t>
            </a:r>
            <a:r>
              <a:rPr sz="2800" spc="-15" dirty="0">
                <a:latin typeface="Calibri"/>
                <a:cs typeface="Calibri"/>
              </a:rPr>
              <a:t>next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slide.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1167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0" dirty="0"/>
              <a:t>How </a:t>
            </a:r>
            <a:r>
              <a:rPr dirty="0"/>
              <a:t>do </a:t>
            </a:r>
            <a:r>
              <a:rPr spc="-10" dirty="0"/>
              <a:t>inflammatory </a:t>
            </a:r>
            <a:r>
              <a:rPr dirty="0"/>
              <a:t>cells </a:t>
            </a:r>
            <a:r>
              <a:rPr spc="-40" dirty="0"/>
              <a:t>affect </a:t>
            </a:r>
            <a:r>
              <a:rPr spc="-5" dirty="0"/>
              <a:t>tumor  </a:t>
            </a:r>
            <a:r>
              <a:rPr spc="-20" dirty="0"/>
              <a:t>microenvironment??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2788"/>
            <a:ext cx="10257155" cy="3506216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35"/>
              </a:spcBef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1. </a:t>
            </a:r>
            <a:r>
              <a:rPr sz="2600" spc="-10" dirty="0">
                <a:latin typeface="Calibri"/>
                <a:cs typeface="Calibri"/>
              </a:rPr>
              <a:t>they </a:t>
            </a:r>
            <a:r>
              <a:rPr sz="2600" spc="-15" dirty="0">
                <a:latin typeface="Calibri"/>
                <a:cs typeface="Calibri"/>
              </a:rPr>
              <a:t>secrete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growth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factors</a:t>
            </a:r>
            <a:r>
              <a:rPr sz="2600" spc="-2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such 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75" dirty="0">
                <a:latin typeface="Calibri"/>
                <a:cs typeface="Calibri"/>
              </a:rPr>
              <a:t>EGF,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proteases </a:t>
            </a:r>
            <a:r>
              <a:rPr sz="2600" spc="-10" dirty="0">
                <a:latin typeface="Calibri"/>
                <a:cs typeface="Calibri"/>
              </a:rPr>
              <a:t>that can </a:t>
            </a:r>
            <a:r>
              <a:rPr sz="2600" spc="-15" dirty="0">
                <a:latin typeface="Calibri"/>
                <a:cs typeface="Calibri"/>
              </a:rPr>
              <a:t>liberate  </a:t>
            </a:r>
            <a:r>
              <a:rPr sz="2600" spc="-10" dirty="0">
                <a:latin typeface="Calibri"/>
                <a:cs typeface="Calibri"/>
              </a:rPr>
              <a:t>growth </a:t>
            </a:r>
            <a:r>
              <a:rPr sz="2600" spc="-20" dirty="0">
                <a:latin typeface="Calibri"/>
                <a:cs typeface="Calibri"/>
              </a:rPr>
              <a:t>factors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extracellular </a:t>
            </a:r>
            <a:r>
              <a:rPr sz="2600" spc="-5" dirty="0">
                <a:latin typeface="Calibri"/>
                <a:cs typeface="Calibri"/>
              </a:rPr>
              <a:t>matrix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(ECM).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  <a:spcBef>
                <a:spcPts val="95"/>
              </a:spcBef>
              <a:tabLst>
                <a:tab pos="241300" algn="l"/>
                <a:tab pos="5005705" algn="l"/>
              </a:tabLst>
            </a:pPr>
            <a:r>
              <a:rPr sz="2600" i="1" spc="-5" dirty="0">
                <a:latin typeface="Calibri"/>
                <a:cs typeface="Calibri"/>
              </a:rPr>
              <a:t>2.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Removal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 smtClean="0">
                <a:solidFill>
                  <a:srgbClr val="FF0000"/>
                </a:solidFill>
                <a:latin typeface="Calibri"/>
                <a:cs typeface="Calibri"/>
              </a:rPr>
              <a:t>suppressors</a:t>
            </a:r>
            <a:r>
              <a:rPr sz="2600" i="1" spc="-10" dirty="0" smtClean="0">
                <a:latin typeface="Calibri"/>
                <a:cs typeface="Calibri"/>
              </a:rPr>
              <a:t>.</a:t>
            </a:r>
            <a:r>
              <a:rPr lang="en-US" sz="2600" i="1" spc="-10" dirty="0" smtClean="0">
                <a:latin typeface="Calibri"/>
                <a:cs typeface="Calibri"/>
              </a:rPr>
              <a:t> G</a:t>
            </a:r>
            <a:r>
              <a:rPr sz="2600" spc="-10" dirty="0" smtClean="0">
                <a:latin typeface="Calibri"/>
                <a:cs typeface="Calibri"/>
              </a:rPr>
              <a:t>rowth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epithelial cells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suppressed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195"/>
              </a:lnSpc>
            </a:pP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cell–cell and cell–ECM </a:t>
            </a:r>
            <a:r>
              <a:rPr sz="2600" spc="-10" dirty="0">
                <a:latin typeface="Calibri"/>
                <a:cs typeface="Calibri"/>
              </a:rPr>
              <a:t>interactions. </a:t>
            </a:r>
            <a:r>
              <a:rPr sz="2600" spc="-15" dirty="0">
                <a:latin typeface="Calibri"/>
                <a:cs typeface="Calibri"/>
              </a:rPr>
              <a:t>Proteases </a:t>
            </a:r>
            <a:r>
              <a:rPr sz="2600" spc="-10" dirty="0">
                <a:latin typeface="Calibri"/>
                <a:cs typeface="Calibri"/>
              </a:rPr>
              <a:t>released by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inflammatory</a:t>
            </a:r>
            <a:endParaRPr sz="2600" dirty="0">
              <a:latin typeface="Calibri"/>
              <a:cs typeface="Calibri"/>
            </a:endParaRPr>
          </a:p>
          <a:p>
            <a:pPr marL="241300" marR="94615">
              <a:lnSpc>
                <a:spcPct val="70800"/>
              </a:lnSpc>
              <a:spcBef>
                <a:spcPts val="455"/>
              </a:spcBef>
            </a:pPr>
            <a:r>
              <a:rPr sz="2600" spc="-5" dirty="0">
                <a:latin typeface="Calibri"/>
                <a:cs typeface="Calibri"/>
              </a:rPr>
              <a:t>cells </a:t>
            </a:r>
            <a:r>
              <a:rPr sz="2600" spc="-10" dirty="0">
                <a:latin typeface="Calibri"/>
                <a:cs typeface="Calibri"/>
              </a:rPr>
              <a:t>can degrade </a:t>
            </a:r>
            <a:r>
              <a:rPr sz="2600" spc="-5" dirty="0">
                <a:latin typeface="Calibri"/>
                <a:cs typeface="Calibri"/>
              </a:rPr>
              <a:t>the adhesion molecules </a:t>
            </a:r>
            <a:r>
              <a:rPr sz="2600" spc="-10" dirty="0">
                <a:latin typeface="Calibri"/>
                <a:cs typeface="Calibri"/>
              </a:rPr>
              <a:t>that mediate </a:t>
            </a:r>
            <a:r>
              <a:rPr sz="2600" spc="-5" dirty="0">
                <a:latin typeface="Calibri"/>
                <a:cs typeface="Calibri"/>
              </a:rPr>
              <a:t>these </a:t>
            </a:r>
            <a:r>
              <a:rPr sz="2600" spc="-10" dirty="0">
                <a:latin typeface="Calibri"/>
                <a:cs typeface="Calibri"/>
              </a:rPr>
              <a:t>interactions,  removing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barrier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growth.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2630"/>
              </a:lnSpc>
              <a:tabLst>
                <a:tab pos="241300" algn="l"/>
              </a:tabLst>
            </a:pPr>
            <a:r>
              <a:rPr sz="2600" i="1" spc="-5" dirty="0">
                <a:latin typeface="Calibri"/>
                <a:cs typeface="Calibri"/>
              </a:rPr>
              <a:t>3.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Enhanced </a:t>
            </a:r>
            <a:r>
              <a:rPr sz="2600" i="1" spc="-10" dirty="0">
                <a:solidFill>
                  <a:srgbClr val="FF0000"/>
                </a:solidFill>
                <a:latin typeface="Calibri"/>
                <a:cs typeface="Calibri"/>
              </a:rPr>
              <a:t>resistance </a:t>
            </a:r>
            <a:r>
              <a:rPr sz="2600" i="1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600" i="1" spc="-5" dirty="0">
                <a:solidFill>
                  <a:srgbClr val="FF0000"/>
                </a:solidFill>
                <a:latin typeface="Calibri"/>
                <a:cs typeface="Calibri"/>
              </a:rPr>
              <a:t>cell death</a:t>
            </a:r>
            <a:r>
              <a:rPr sz="2600" i="1" spc="-5" dirty="0">
                <a:latin typeface="Calibri"/>
                <a:cs typeface="Calibri"/>
              </a:rPr>
              <a:t>. </a:t>
            </a:r>
            <a:r>
              <a:rPr sz="2600" spc="-15" dirty="0">
                <a:latin typeface="Calibri"/>
                <a:cs typeface="Calibri"/>
              </a:rPr>
              <a:t>Detachment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epithelial cells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from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195"/>
              </a:lnSpc>
            </a:pPr>
            <a:r>
              <a:rPr sz="2600" spc="-10" dirty="0">
                <a:latin typeface="Calibri"/>
                <a:cs typeface="Calibri"/>
              </a:rPr>
              <a:t>basement membranes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cell–cell </a:t>
            </a:r>
            <a:r>
              <a:rPr sz="2600" spc="-10" dirty="0">
                <a:latin typeface="Calibri"/>
                <a:cs typeface="Calibri"/>
              </a:rPr>
              <a:t>interactions can </a:t>
            </a:r>
            <a:r>
              <a:rPr sz="2600" spc="-5" dirty="0">
                <a:latin typeface="Calibri"/>
                <a:cs typeface="Calibri"/>
              </a:rPr>
              <a:t>lead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</a:p>
          <a:p>
            <a:pPr marL="241300">
              <a:lnSpc>
                <a:spcPts val="2210"/>
              </a:lnSpc>
            </a:pPr>
            <a:r>
              <a:rPr sz="2600" spc="-5" dirty="0">
                <a:latin typeface="Calibri"/>
                <a:cs typeface="Calibri"/>
              </a:rPr>
              <a:t>particular </a:t>
            </a:r>
            <a:r>
              <a:rPr sz="2600" spc="-15" dirty="0">
                <a:latin typeface="Calibri"/>
                <a:cs typeface="Calibri"/>
              </a:rPr>
              <a:t>form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apoptosis. </a:t>
            </a:r>
            <a:r>
              <a:rPr sz="2600" spc="-20" dirty="0">
                <a:latin typeface="Calibri"/>
                <a:cs typeface="Calibri"/>
              </a:rPr>
              <a:t>Any </a:t>
            </a:r>
            <a:r>
              <a:rPr sz="2600" spc="-5" dirty="0">
                <a:latin typeface="Calibri"/>
                <a:cs typeface="Calibri"/>
              </a:rPr>
              <a:t>cell </a:t>
            </a:r>
            <a:r>
              <a:rPr sz="2600" spc="-10" dirty="0">
                <a:latin typeface="Calibri"/>
                <a:cs typeface="Calibri"/>
              </a:rPr>
              <a:t>that </a:t>
            </a:r>
            <a:r>
              <a:rPr sz="2600" spc="-5" dirty="0">
                <a:latin typeface="Calibri"/>
                <a:cs typeface="Calibri"/>
              </a:rPr>
              <a:t>looses </a:t>
            </a:r>
            <a:r>
              <a:rPr sz="2600" spc="-15" dirty="0">
                <a:latin typeface="Calibri"/>
                <a:cs typeface="Calibri"/>
              </a:rPr>
              <a:t>attachment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endParaRPr sz="2600" dirty="0">
              <a:latin typeface="Calibri"/>
              <a:cs typeface="Calibri"/>
            </a:endParaRPr>
          </a:p>
          <a:p>
            <a:pPr marL="241300" marR="292735">
              <a:lnSpc>
                <a:spcPct val="70000"/>
              </a:lnSpc>
              <a:spcBef>
                <a:spcPts val="480"/>
              </a:spcBef>
              <a:tabLst>
                <a:tab pos="9025890" algn="l"/>
              </a:tabLst>
            </a:pPr>
            <a:r>
              <a:rPr sz="2600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lls</a:t>
            </a:r>
            <a:r>
              <a:rPr sz="2600" spc="-5" dirty="0">
                <a:latin typeface="Calibri"/>
                <a:cs typeface="Calibri"/>
              </a:rPr>
              <a:t> 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, t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80" dirty="0">
                <a:latin typeface="Calibri"/>
                <a:cs typeface="Calibri"/>
              </a:rPr>
              <a:t>k</a:t>
            </a:r>
            <a:r>
              <a:rPr sz="2600" spc="-10" dirty="0">
                <a:latin typeface="Calibri"/>
                <a:cs typeface="Calibri"/>
              </a:rPr>
              <a:t>ee</a:t>
            </a:r>
            <a:r>
              <a:rPr sz="2600" spc="-20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t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itio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 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al c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ll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.</a:t>
            </a:r>
            <a:r>
              <a:rPr sz="2600" spc="5" dirty="0">
                <a:latin typeface="Calibri"/>
                <a:cs typeface="Calibri"/>
              </a:rPr>
              <a:t> H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we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22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,	t</a:t>
            </a:r>
            <a:r>
              <a:rPr sz="2600" spc="-5" dirty="0">
                <a:latin typeface="Calibri"/>
                <a:cs typeface="Calibri"/>
              </a:rPr>
              <a:t>um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7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-  </a:t>
            </a:r>
            <a:r>
              <a:rPr sz="2600" spc="-10" dirty="0">
                <a:latin typeface="Calibri"/>
                <a:cs typeface="Calibri"/>
              </a:rPr>
              <a:t>associated macrophages </a:t>
            </a:r>
            <a:r>
              <a:rPr sz="2600" spc="-20" dirty="0">
                <a:latin typeface="Calibri"/>
                <a:cs typeface="Calibri"/>
              </a:rPr>
              <a:t>may prevent </a:t>
            </a:r>
            <a:r>
              <a:rPr sz="2600" spc="-10" dirty="0">
                <a:latin typeface="Calibri"/>
                <a:cs typeface="Calibri"/>
              </a:rPr>
              <a:t>apoptosis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detached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tumor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5045964"/>
            <a:ext cx="93808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cells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spc="-15" dirty="0">
                <a:latin typeface="Calibri"/>
                <a:cs typeface="Calibri"/>
              </a:rPr>
              <a:t>expressing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adhesion molecules </a:t>
            </a:r>
            <a:r>
              <a:rPr sz="2600" spc="-5" dirty="0">
                <a:latin typeface="Calibri"/>
                <a:cs typeface="Calibri"/>
              </a:rPr>
              <a:t>such 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10" dirty="0">
                <a:latin typeface="Calibri"/>
                <a:cs typeface="Calibri"/>
              </a:rPr>
              <a:t>integrins that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promote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5314188"/>
            <a:ext cx="59277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direct </a:t>
            </a:r>
            <a:r>
              <a:rPr sz="2600" spc="-15" dirty="0">
                <a:latin typeface="Calibri"/>
                <a:cs typeface="Calibri"/>
              </a:rPr>
              <a:t>physical </a:t>
            </a:r>
            <a:r>
              <a:rPr sz="2600" spc="-10" dirty="0">
                <a:latin typeface="Calibri"/>
                <a:cs typeface="Calibri"/>
              </a:rPr>
              <a:t>interactions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tumor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cells.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4409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10182225" cy="41586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737870">
              <a:lnSpc>
                <a:spcPts val="3000"/>
              </a:lnSpc>
              <a:spcBef>
                <a:spcPts val="50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4.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Angiogenesis</a:t>
            </a:r>
            <a:r>
              <a:rPr sz="2800" i="1" spc="-5" dirty="0">
                <a:latin typeface="Calibri"/>
                <a:cs typeface="Calibri"/>
              </a:rPr>
              <a:t>. </a:t>
            </a:r>
            <a:r>
              <a:rPr sz="2800" spc="-10" dirty="0">
                <a:latin typeface="Calibri"/>
                <a:cs typeface="Calibri"/>
              </a:rPr>
              <a:t>Inflammatory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0" dirty="0">
                <a:latin typeface="Calibri"/>
                <a:cs typeface="Calibri"/>
              </a:rPr>
              <a:t>release </a:t>
            </a:r>
            <a:r>
              <a:rPr sz="2800" spc="-70" dirty="0">
                <a:latin typeface="Calibri"/>
                <a:cs typeface="Calibri"/>
              </a:rPr>
              <a:t>VEGF,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stimulate  </a:t>
            </a:r>
            <a:r>
              <a:rPr sz="2800" spc="-10" dirty="0">
                <a:latin typeface="Calibri"/>
                <a:cs typeface="Calibri"/>
              </a:rPr>
              <a:t>angiogenesis.</a:t>
            </a:r>
            <a:endParaRPr sz="2800" dirty="0">
              <a:latin typeface="Calibri"/>
              <a:cs typeface="Calibri"/>
            </a:endParaRPr>
          </a:p>
          <a:p>
            <a:pPr marL="12700" marR="296545">
              <a:lnSpc>
                <a:spcPct val="90200"/>
              </a:lnSpc>
              <a:spcBef>
                <a:spcPts val="910"/>
              </a:spcBef>
              <a:tabLst>
                <a:tab pos="241300" algn="l"/>
              </a:tabLst>
            </a:pPr>
            <a:r>
              <a:rPr sz="2800" i="1" dirty="0">
                <a:latin typeface="Calibri"/>
                <a:cs typeface="Calibri"/>
              </a:rPr>
              <a:t>5.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Invasion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metastasis</a:t>
            </a:r>
            <a:r>
              <a:rPr sz="2800" i="1" spc="-15" dirty="0">
                <a:latin typeface="Calibri"/>
                <a:cs typeface="Calibri"/>
              </a:rPr>
              <a:t>. </a:t>
            </a:r>
            <a:r>
              <a:rPr sz="2800" spc="-15" dirty="0">
                <a:latin typeface="Calibri"/>
                <a:cs typeface="Calibri"/>
              </a:rPr>
              <a:t>Proteases </a:t>
            </a:r>
            <a:r>
              <a:rPr sz="2800" spc="-10" dirty="0">
                <a:latin typeface="Calibri"/>
                <a:cs typeface="Calibri"/>
              </a:rPr>
              <a:t>released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macrophages  </a:t>
            </a:r>
            <a:r>
              <a:rPr sz="2800" spc="-25" dirty="0">
                <a:latin typeface="Calibri"/>
                <a:cs typeface="Calibri"/>
              </a:rPr>
              <a:t>foster </a:t>
            </a:r>
            <a:r>
              <a:rPr sz="2800" spc="-5" dirty="0">
                <a:latin typeface="Calibri"/>
                <a:cs typeface="Calibri"/>
              </a:rPr>
              <a:t>tissue </a:t>
            </a:r>
            <a:r>
              <a:rPr sz="2800" spc="-15" dirty="0">
                <a:latin typeface="Calibri"/>
                <a:cs typeface="Calibri"/>
              </a:rPr>
              <a:t>invasion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remodeling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ECM, </a:t>
            </a:r>
            <a:r>
              <a:rPr sz="2800" spc="-5" dirty="0">
                <a:latin typeface="Calibri"/>
                <a:cs typeface="Calibri"/>
              </a:rPr>
              <a:t>while </a:t>
            </a:r>
            <a:r>
              <a:rPr sz="2800" spc="-25" dirty="0">
                <a:latin typeface="Calibri"/>
                <a:cs typeface="Calibri"/>
              </a:rPr>
              <a:t>factors </a:t>
            </a:r>
            <a:r>
              <a:rPr sz="2800" dirty="0">
                <a:latin typeface="Calibri"/>
                <a:cs typeface="Calibri"/>
              </a:rPr>
              <a:t>such </a:t>
            </a:r>
            <a:r>
              <a:rPr sz="2800" spc="-5" dirty="0">
                <a:latin typeface="Calibri"/>
                <a:cs typeface="Calibri"/>
              </a:rPr>
              <a:t>as  TNF and </a:t>
            </a:r>
            <a:r>
              <a:rPr sz="2800" spc="-15" dirty="0">
                <a:latin typeface="Calibri"/>
                <a:cs typeface="Calibri"/>
              </a:rPr>
              <a:t>EGF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directly </a:t>
            </a:r>
            <a:r>
              <a:rPr sz="2800" spc="-15" dirty="0">
                <a:latin typeface="Calibri"/>
                <a:cs typeface="Calibri"/>
              </a:rPr>
              <a:t>stimulate </a:t>
            </a:r>
            <a:r>
              <a:rPr sz="2800" spc="-5" dirty="0">
                <a:latin typeface="Calibri"/>
                <a:cs typeface="Calibri"/>
              </a:rPr>
              <a:t>tumor cell </a:t>
            </a:r>
            <a:r>
              <a:rPr sz="2800" spc="-25" dirty="0">
                <a:latin typeface="Calibri"/>
                <a:cs typeface="Calibri"/>
              </a:rPr>
              <a:t>motility. </a:t>
            </a:r>
            <a:r>
              <a:rPr sz="2800" spc="-20" dirty="0">
                <a:latin typeface="Calibri"/>
                <a:cs typeface="Calibri"/>
              </a:rPr>
              <a:t>TGF-β may  </a:t>
            </a:r>
            <a:r>
              <a:rPr sz="2800" spc="-15" dirty="0">
                <a:latin typeface="Calibri"/>
                <a:cs typeface="Calibri"/>
              </a:rPr>
              <a:t>promote </a:t>
            </a:r>
            <a:r>
              <a:rPr sz="2800" spc="-10" dirty="0">
                <a:latin typeface="Calibri"/>
                <a:cs typeface="Calibri"/>
              </a:rPr>
              <a:t>epithelial-mesenchymal transition </a:t>
            </a:r>
            <a:r>
              <a:rPr sz="2800" spc="-5" dirty="0">
                <a:latin typeface="Calibri"/>
                <a:cs typeface="Calibri"/>
              </a:rPr>
              <a:t>(EMT), which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dirty="0">
                <a:latin typeface="Calibri"/>
                <a:cs typeface="Calibri"/>
              </a:rPr>
              <a:t>be a  </a:t>
            </a:r>
            <a:r>
              <a:rPr sz="2800" spc="-40" dirty="0">
                <a:latin typeface="Calibri"/>
                <a:cs typeface="Calibri"/>
              </a:rPr>
              <a:t>key </a:t>
            </a:r>
            <a:r>
              <a:rPr sz="2800" spc="-20" dirty="0">
                <a:latin typeface="Calibri"/>
                <a:cs typeface="Calibri"/>
              </a:rPr>
              <a:t>event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invasion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metastasis.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120"/>
              </a:spcBef>
              <a:tabLst>
                <a:tab pos="241300" algn="l"/>
              </a:tabLst>
            </a:pPr>
            <a:r>
              <a:rPr sz="2800" i="1" spc="-15" dirty="0">
                <a:latin typeface="Calibri"/>
                <a:cs typeface="Calibri"/>
              </a:rPr>
              <a:t>6.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Evasion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immune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destruction</a:t>
            </a:r>
            <a:r>
              <a:rPr sz="2800" i="1" spc="-5" dirty="0">
                <a:latin typeface="Calibri"/>
                <a:cs typeface="Calibri"/>
              </a:rPr>
              <a:t>. </a:t>
            </a:r>
            <a:r>
              <a:rPr sz="2800" spc="-20" dirty="0">
                <a:latin typeface="Calibri"/>
                <a:cs typeface="Calibri"/>
              </a:rPr>
              <a:t>TGF-β </a:t>
            </a:r>
            <a:r>
              <a:rPr sz="2800" spc="-5" dirty="0">
                <a:latin typeface="Calibri"/>
                <a:cs typeface="Calibri"/>
              </a:rPr>
              <a:t>and other </a:t>
            </a:r>
            <a:r>
              <a:rPr sz="2800" spc="-25" dirty="0">
                <a:latin typeface="Calibri"/>
                <a:cs typeface="Calibri"/>
              </a:rPr>
              <a:t>factors </a:t>
            </a:r>
            <a:r>
              <a:rPr sz="2800" spc="-30" dirty="0">
                <a:latin typeface="Calibri"/>
                <a:cs typeface="Calibri"/>
              </a:rPr>
              <a:t>favor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recruitment </a:t>
            </a:r>
            <a:r>
              <a:rPr sz="2800" spc="-5" dirty="0">
                <a:latin typeface="Calibri"/>
                <a:cs typeface="Calibri"/>
              </a:rPr>
              <a:t>of immunosuppressive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15" dirty="0">
                <a:latin typeface="Calibri"/>
                <a:cs typeface="Calibri"/>
              </a:rPr>
              <a:t>regulatory </a:t>
            </a:r>
            <a:r>
              <a:rPr sz="2800" spc="-5" dirty="0">
                <a:latin typeface="Calibri"/>
                <a:cs typeface="Calibri"/>
              </a:rPr>
              <a:t>cells or suppress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5" dirty="0">
                <a:latin typeface="Calibri"/>
                <a:cs typeface="Calibri"/>
              </a:rPr>
              <a:t>function of CD8+ </a:t>
            </a:r>
            <a:r>
              <a:rPr sz="2800" spc="-15" dirty="0">
                <a:latin typeface="Calibri"/>
                <a:cs typeface="Calibri"/>
              </a:rPr>
              <a:t>cytotoxic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0289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607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Role </a:t>
            </a:r>
            <a:r>
              <a:rPr dirty="0"/>
              <a:t>of </a:t>
            </a:r>
            <a:r>
              <a:rPr spc="-5" dirty="0"/>
              <a:t>M2</a:t>
            </a:r>
            <a:r>
              <a:rPr spc="-15" dirty="0"/>
              <a:t> macrophages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96195" cy="45986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 algn="just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abundant </a:t>
            </a:r>
            <a:r>
              <a:rPr sz="2800" spc="-10" dirty="0">
                <a:latin typeface="Calibri"/>
                <a:cs typeface="Calibri"/>
              </a:rPr>
              <a:t>evidence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models and </a:t>
            </a:r>
            <a:r>
              <a:rPr sz="2800" spc="-10" dirty="0">
                <a:latin typeface="Calibri"/>
                <a:cs typeface="Calibri"/>
              </a:rPr>
              <a:t>emerging evidence  </a:t>
            </a:r>
            <a:r>
              <a:rPr sz="2800" spc="-5" dirty="0">
                <a:latin typeface="Calibri"/>
                <a:cs typeface="Calibri"/>
              </a:rPr>
              <a:t>in human disease </a:t>
            </a:r>
            <a:r>
              <a:rPr sz="2800" spc="-10" dirty="0">
                <a:latin typeface="Calibri"/>
                <a:cs typeface="Calibri"/>
              </a:rPr>
              <a:t>that advanced </a:t>
            </a:r>
            <a:r>
              <a:rPr sz="2800" spc="-15" dirty="0">
                <a:latin typeface="Calibri"/>
                <a:cs typeface="Calibri"/>
              </a:rPr>
              <a:t>cancers contain </a:t>
            </a:r>
            <a:r>
              <a:rPr sz="2800" spc="-5" dirty="0">
                <a:latin typeface="Calibri"/>
                <a:cs typeface="Calibri"/>
              </a:rPr>
              <a:t>mainly </a:t>
            </a:r>
            <a:r>
              <a:rPr sz="2800" spc="-15" dirty="0">
                <a:latin typeface="Calibri"/>
                <a:cs typeface="Calibri"/>
              </a:rPr>
              <a:t>alternatively  </a:t>
            </a:r>
            <a:r>
              <a:rPr sz="2800" spc="-20" dirty="0">
                <a:latin typeface="Calibri"/>
                <a:cs typeface="Calibri"/>
              </a:rPr>
              <a:t>activated </a:t>
            </a:r>
            <a:r>
              <a:rPr sz="2800" dirty="0">
                <a:latin typeface="Calibri"/>
                <a:cs typeface="Calibri"/>
              </a:rPr>
              <a:t>(M2) </a:t>
            </a:r>
            <a:r>
              <a:rPr sz="2800" spc="-10" dirty="0">
                <a:latin typeface="Calibri"/>
                <a:cs typeface="Calibri"/>
              </a:rPr>
              <a:t>macrophages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marR="692150" indent="-228600" algn="just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M2 </a:t>
            </a:r>
            <a:r>
              <a:rPr sz="2800" spc="-10" dirty="0">
                <a:latin typeface="Calibri"/>
                <a:cs typeface="Calibri"/>
              </a:rPr>
              <a:t>macrophages produce </a:t>
            </a:r>
            <a:r>
              <a:rPr sz="2800" spc="-5" dirty="0">
                <a:latin typeface="Calibri"/>
                <a:cs typeface="Calibri"/>
              </a:rPr>
              <a:t>cytokines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promote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angiogenesis, 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fibroblast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proliferation,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collagen</a:t>
            </a:r>
            <a:r>
              <a:rPr sz="28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deposition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8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marR="692150" indent="-228600" algn="just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endParaRPr lang="en-US" sz="28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Colon </a:t>
            </a:r>
            <a:r>
              <a:rPr lang="en-US" sz="2800" spc="-10" dirty="0">
                <a:cs typeface="Calibri"/>
              </a:rPr>
              <a:t>cancer </a:t>
            </a:r>
            <a:r>
              <a:rPr lang="en-US" sz="2800" spc="-5" dirty="0">
                <a:cs typeface="Calibri"/>
              </a:rPr>
              <a:t>has high </a:t>
            </a:r>
            <a:r>
              <a:rPr lang="en-US" sz="2800" spc="-35" dirty="0">
                <a:cs typeface="Calibri"/>
              </a:rPr>
              <a:t>COX2</a:t>
            </a:r>
            <a:r>
              <a:rPr lang="en-US" sz="2800" spc="4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expression.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Aspirin and other </a:t>
            </a:r>
            <a:r>
              <a:rPr lang="en-US" sz="2800" spc="-45" dirty="0">
                <a:cs typeface="Calibri"/>
              </a:rPr>
              <a:t>COX </a:t>
            </a:r>
            <a:r>
              <a:rPr lang="en-US" sz="2800" spc="-10" dirty="0" err="1">
                <a:cs typeface="Calibri"/>
              </a:rPr>
              <a:t>inbhibitors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spc="-20" dirty="0">
                <a:cs typeface="Calibri"/>
              </a:rPr>
              <a:t>are </a:t>
            </a:r>
            <a:r>
              <a:rPr lang="en-US" sz="2800" spc="-5" dirty="0">
                <a:cs typeface="Calibri"/>
              </a:rPr>
              <a:t>used in the </a:t>
            </a:r>
            <a:r>
              <a:rPr lang="en-US" sz="2800" spc="-15" dirty="0">
                <a:cs typeface="Calibri"/>
              </a:rPr>
              <a:t>prevention </a:t>
            </a:r>
            <a:r>
              <a:rPr lang="en-US" sz="2800" spc="-5" dirty="0">
                <a:cs typeface="Calibri"/>
              </a:rPr>
              <a:t>of </a:t>
            </a:r>
            <a:r>
              <a:rPr lang="en-US" sz="2800" spc="-10" dirty="0">
                <a:cs typeface="Calibri"/>
              </a:rPr>
              <a:t>colon  </a:t>
            </a:r>
            <a:r>
              <a:rPr lang="en-US" sz="2800" spc="-45" dirty="0">
                <a:cs typeface="Calibri"/>
              </a:rPr>
              <a:t>cancer.</a:t>
            </a:r>
            <a:endParaRPr lang="en-US" sz="2800" dirty="0">
              <a:cs typeface="Calibri"/>
            </a:endParaRPr>
          </a:p>
          <a:p>
            <a:pPr marL="241300" marR="692150" indent="-228600" algn="just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8151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025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Genomic </a:t>
            </a:r>
            <a:r>
              <a:rPr spc="-15" dirty="0"/>
              <a:t>instability </a:t>
            </a:r>
            <a:r>
              <a:rPr dirty="0"/>
              <a:t>as </a:t>
            </a:r>
            <a:r>
              <a:rPr spc="-5" dirty="0"/>
              <a:t>enabler </a:t>
            </a:r>
            <a:r>
              <a:rPr dirty="0"/>
              <a:t>of</a:t>
            </a:r>
            <a:r>
              <a:rPr spc="80" dirty="0"/>
              <a:t> </a:t>
            </a:r>
            <a:r>
              <a:rPr spc="-5" dirty="0"/>
              <a:t>malignancy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98918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935" algn="l"/>
              </a:tabLst>
            </a:pPr>
            <a:r>
              <a:rPr spc="-15" dirty="0"/>
              <a:t>Many </a:t>
            </a:r>
            <a:r>
              <a:rPr spc="-10" dirty="0"/>
              <a:t>mutations </a:t>
            </a:r>
            <a:r>
              <a:rPr spc="-5" dirty="0"/>
              <a:t>occur in normal individuals.. </a:t>
            </a:r>
            <a:r>
              <a:rPr dirty="0"/>
              <a:t>But </a:t>
            </a:r>
            <a:r>
              <a:rPr spc="-15" dirty="0"/>
              <a:t>are repaired </a:t>
            </a:r>
            <a:r>
              <a:rPr spc="-5" dirty="0"/>
              <a:t>by </a:t>
            </a:r>
            <a:r>
              <a:rPr dirty="0"/>
              <a:t>DNA  </a:t>
            </a:r>
            <a:r>
              <a:rPr spc="-10" dirty="0"/>
              <a:t>repair</a:t>
            </a:r>
            <a:r>
              <a:rPr spc="-5" dirty="0"/>
              <a:t> </a:t>
            </a:r>
            <a:r>
              <a:rPr spc="-10" dirty="0" smtClean="0"/>
              <a:t>genes</a:t>
            </a:r>
            <a:r>
              <a:rPr lang="en-US" spc="-10" dirty="0" smtClean="0"/>
              <a:t>.</a:t>
            </a:r>
            <a:endParaRPr spc="-10" dirty="0"/>
          </a:p>
          <a:p>
            <a:pPr marL="241300" marR="319405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935" algn="l"/>
                <a:tab pos="6226175" algn="l"/>
              </a:tabLst>
            </a:pPr>
            <a:r>
              <a:rPr spc="-5" dirty="0"/>
              <a:t>If </a:t>
            </a:r>
            <a:r>
              <a:rPr dirty="0"/>
              <a:t>the DNA </a:t>
            </a:r>
            <a:r>
              <a:rPr spc="-10" dirty="0"/>
              <a:t>repair genes</a:t>
            </a:r>
            <a:r>
              <a:rPr spc="45" dirty="0"/>
              <a:t> </a:t>
            </a:r>
            <a:r>
              <a:rPr spc="-15" dirty="0"/>
              <a:t>are</a:t>
            </a:r>
            <a:r>
              <a:rPr dirty="0"/>
              <a:t> </a:t>
            </a:r>
            <a:r>
              <a:rPr spc="-15" dirty="0"/>
              <a:t>inactivated…	</a:t>
            </a:r>
            <a:r>
              <a:rPr spc="-10" dirty="0"/>
              <a:t>mutations can accumulate  </a:t>
            </a:r>
            <a:r>
              <a:rPr spc="-5" dirty="0"/>
              <a:t>leading </a:t>
            </a:r>
            <a:r>
              <a:rPr spc="-15" dirty="0"/>
              <a:t>to</a:t>
            </a:r>
            <a:r>
              <a:rPr spc="-5" dirty="0"/>
              <a:t> </a:t>
            </a:r>
            <a:r>
              <a:rPr spc="-10" dirty="0" smtClean="0"/>
              <a:t>cancer</a:t>
            </a:r>
            <a:r>
              <a:rPr lang="en-US" spc="-10" dirty="0" smtClean="0"/>
              <a:t>.</a:t>
            </a:r>
            <a:endParaRPr spc="-10" dirty="0"/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935" algn="l"/>
              </a:tabLst>
            </a:pPr>
            <a:r>
              <a:rPr dirty="0"/>
              <a:t>DNA </a:t>
            </a:r>
            <a:r>
              <a:rPr spc="-10" dirty="0"/>
              <a:t>repair genes </a:t>
            </a:r>
            <a:r>
              <a:rPr spc="-15" dirty="0"/>
              <a:t>are</a:t>
            </a:r>
            <a:r>
              <a:rPr spc="20" dirty="0"/>
              <a:t> </a:t>
            </a:r>
            <a:r>
              <a:rPr spc="-10" dirty="0"/>
              <a:t>recessive.</a:t>
            </a:r>
          </a:p>
          <a:p>
            <a:pPr marL="241300" marR="164465" indent="-228600">
              <a:lnSpc>
                <a:spcPct val="907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dirty="0"/>
              <a:t>A </a:t>
            </a:r>
            <a:r>
              <a:rPr spc="-5" dirty="0"/>
              <a:t>cell with </a:t>
            </a:r>
            <a:r>
              <a:rPr dirty="0"/>
              <a:t>DNA </a:t>
            </a:r>
            <a:r>
              <a:rPr spc="-15" dirty="0"/>
              <a:t>repair </a:t>
            </a:r>
            <a:r>
              <a:rPr spc="-10" dirty="0"/>
              <a:t>gene </a:t>
            </a:r>
            <a:r>
              <a:rPr spc="-20" dirty="0"/>
              <a:t>mutated </a:t>
            </a:r>
            <a:r>
              <a:rPr spc="-5" dirty="0"/>
              <a:t>is not </a:t>
            </a:r>
            <a:r>
              <a:rPr spc="-10" dirty="0"/>
              <a:t>neoplastic </a:t>
            </a:r>
            <a:r>
              <a:rPr spc="-20" dirty="0"/>
              <a:t>yet </a:t>
            </a:r>
            <a:r>
              <a:rPr dirty="0"/>
              <a:t>but </a:t>
            </a:r>
            <a:r>
              <a:rPr spc="-5" dirty="0"/>
              <a:t>has the  capacity </a:t>
            </a:r>
            <a:r>
              <a:rPr spc="-15" dirty="0"/>
              <a:t>to </a:t>
            </a:r>
            <a:r>
              <a:rPr spc="-10" dirty="0"/>
              <a:t>accumulate carcinogenic mutations. </a:t>
            </a:r>
            <a:r>
              <a:rPr spc="-35" dirty="0"/>
              <a:t>At </a:t>
            </a:r>
            <a:r>
              <a:rPr spc="-5" dirty="0"/>
              <a:t>this </a:t>
            </a:r>
            <a:r>
              <a:rPr spc="-20" dirty="0"/>
              <a:t>stage </a:t>
            </a:r>
            <a:r>
              <a:rPr spc="-5" dirty="0"/>
              <a:t>it is </a:t>
            </a:r>
            <a:r>
              <a:rPr dirty="0"/>
              <a:t>a  </a:t>
            </a:r>
            <a:r>
              <a:rPr spc="-15" dirty="0"/>
              <a:t>“mutator</a:t>
            </a:r>
            <a:r>
              <a:rPr spc="-10" dirty="0"/>
              <a:t> </a:t>
            </a:r>
            <a:r>
              <a:rPr spc="-5" dirty="0"/>
              <a:t>phenotype</a:t>
            </a:r>
            <a:r>
              <a:rPr spc="-5" dirty="0" smtClean="0"/>
              <a:t>”</a:t>
            </a:r>
            <a:r>
              <a:rPr lang="en-US" spc="-5" dirty="0" smtClean="0"/>
              <a:t>.</a:t>
            </a:r>
          </a:p>
          <a:p>
            <a:pPr marL="241300" marR="164465">
              <a:lnSpc>
                <a:spcPct val="907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dirty="0">
                <a:cs typeface="Calibri"/>
              </a:rPr>
              <a:t>DNA </a:t>
            </a:r>
            <a:r>
              <a:rPr lang="en-US" spc="-10" dirty="0">
                <a:cs typeface="Calibri"/>
              </a:rPr>
              <a:t>repair genes can </a:t>
            </a:r>
            <a:r>
              <a:rPr lang="en-US" dirty="0">
                <a:cs typeface="Calibri"/>
              </a:rPr>
              <a:t>be </a:t>
            </a:r>
            <a:r>
              <a:rPr lang="en-US" spc="-15" dirty="0">
                <a:cs typeface="Calibri"/>
              </a:rPr>
              <a:t>inactivated </a:t>
            </a:r>
            <a:r>
              <a:rPr lang="en-US" spc="-5" dirty="0">
                <a:cs typeface="Calibri"/>
              </a:rPr>
              <a:t>by </a:t>
            </a:r>
            <a:r>
              <a:rPr lang="en-US" spc="-10" dirty="0">
                <a:cs typeface="Calibri"/>
              </a:rPr>
              <a:t>mutations </a:t>
            </a:r>
            <a:r>
              <a:rPr lang="en-US" spc="-5" dirty="0">
                <a:cs typeface="Calibri"/>
              </a:rPr>
              <a:t>or </a:t>
            </a:r>
            <a:r>
              <a:rPr lang="en-US" spc="-10" dirty="0">
                <a:cs typeface="Calibri"/>
              </a:rPr>
              <a:t>deletions </a:t>
            </a:r>
            <a:r>
              <a:rPr lang="en-US" spc="-5" dirty="0">
                <a:cs typeface="Calibri"/>
              </a:rPr>
              <a:t>in  </a:t>
            </a:r>
            <a:r>
              <a:rPr lang="en-US" spc="-10" dirty="0">
                <a:cs typeface="Calibri"/>
              </a:rPr>
              <a:t>sporadic </a:t>
            </a:r>
            <a:r>
              <a:rPr lang="en-US" spc="-15" dirty="0">
                <a:cs typeface="Calibri"/>
              </a:rPr>
              <a:t>cancers </a:t>
            </a:r>
            <a:r>
              <a:rPr lang="en-US" spc="-5" dirty="0">
                <a:cs typeface="Calibri"/>
              </a:rPr>
              <a:t>and in </a:t>
            </a:r>
            <a:r>
              <a:rPr lang="en-US" dirty="0">
                <a:cs typeface="Calibri"/>
              </a:rPr>
              <a:t>some </a:t>
            </a:r>
            <a:r>
              <a:rPr lang="en-US" spc="-10" dirty="0">
                <a:cs typeface="Calibri"/>
              </a:rPr>
              <a:t>inherited</a:t>
            </a:r>
            <a:r>
              <a:rPr lang="en-US" spc="6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diseases.</a:t>
            </a:r>
            <a:endParaRPr lang="en-US" dirty="0">
              <a:cs typeface="Calibri"/>
            </a:endParaRPr>
          </a:p>
          <a:p>
            <a:pPr marL="12700" marR="164465" indent="0">
              <a:lnSpc>
                <a:spcPct val="90700"/>
              </a:lnSpc>
              <a:spcBef>
                <a:spcPts val="960"/>
              </a:spcBef>
              <a:buNone/>
              <a:tabLst>
                <a:tab pos="241935" algn="l"/>
              </a:tabLst>
            </a:pP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5242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055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Angiogenic</a:t>
            </a:r>
            <a:r>
              <a:rPr spc="-20" dirty="0"/>
              <a:t> </a:t>
            </a:r>
            <a:r>
              <a:rPr spc="-15" dirty="0"/>
              <a:t>switch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49840" cy="379078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VEGF </a:t>
            </a:r>
            <a:r>
              <a:rPr sz="2800" spc="-10" dirty="0">
                <a:latin typeface="Calibri"/>
                <a:cs typeface="Calibri"/>
              </a:rPr>
              <a:t>produced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tumor cells or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macrophages</a:t>
            </a:r>
            <a:endParaRPr sz="2800" dirty="0">
              <a:latin typeface="Calibri"/>
              <a:cs typeface="Calibri"/>
            </a:endParaRPr>
          </a:p>
          <a:p>
            <a:pPr marL="241300" marR="1270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  <a:tab pos="3328670" algn="l"/>
              </a:tabLst>
            </a:pPr>
            <a:r>
              <a:rPr sz="2800" spc="-15" dirty="0">
                <a:latin typeface="Calibri"/>
                <a:cs typeface="Calibri"/>
              </a:rPr>
              <a:t>Protease (secreted from </a:t>
            </a:r>
            <a:r>
              <a:rPr sz="2800" spc="-5" dirty="0">
                <a:latin typeface="Calibri"/>
                <a:cs typeface="Calibri"/>
              </a:rPr>
              <a:t>tumor cells or </a:t>
            </a:r>
            <a:r>
              <a:rPr sz="2800" spc="-15" dirty="0">
                <a:latin typeface="Calibri"/>
                <a:cs typeface="Calibri"/>
              </a:rPr>
              <a:t>stromal </a:t>
            </a:r>
            <a:r>
              <a:rPr sz="2800" spc="-5" dirty="0">
                <a:latin typeface="Calibri"/>
                <a:cs typeface="Calibri"/>
              </a:rPr>
              <a:t>cells) </a:t>
            </a:r>
            <a:r>
              <a:rPr sz="2800" spc="-10" dirty="0">
                <a:latin typeface="Calibri"/>
                <a:cs typeface="Calibri"/>
              </a:rPr>
              <a:t>can release FGF  </a:t>
            </a:r>
            <a:r>
              <a:rPr sz="2800" spc="-5" dirty="0">
                <a:latin typeface="Calibri"/>
                <a:cs typeface="Calibri"/>
              </a:rPr>
              <a:t>(an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angiogenic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ag</a:t>
            </a:r>
            <a:r>
              <a:rPr lang="en-US" sz="2800" spc="-10" dirty="0" smtClean="0">
                <a:latin typeface="Calibri"/>
                <a:cs typeface="Calibri"/>
              </a:rPr>
              <a:t>e</a:t>
            </a:r>
            <a:r>
              <a:rPr sz="2800" spc="-10" dirty="0" smtClean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)	</a:t>
            </a: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ECM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4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TSP1 is </a:t>
            </a:r>
            <a:r>
              <a:rPr sz="2800" spc="-10" dirty="0">
                <a:latin typeface="Calibri"/>
                <a:cs typeface="Calibri"/>
              </a:rPr>
              <a:t>produced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fibroblasts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response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tumor cells…. </a:t>
            </a:r>
            <a:r>
              <a:rPr sz="2800" spc="-10" dirty="0">
                <a:latin typeface="Calibri"/>
                <a:cs typeface="Calibri"/>
              </a:rPr>
              <a:t>TSP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anti </a:t>
            </a:r>
            <a:r>
              <a:rPr sz="2800" spc="-10" dirty="0" err="1" smtClean="0">
                <a:latin typeface="Calibri"/>
                <a:cs typeface="Calibri"/>
              </a:rPr>
              <a:t>angiogenic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274445" indent="-228600">
              <a:lnSpc>
                <a:spcPts val="310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Normal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P53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induces </a:t>
            </a:r>
            <a:r>
              <a:rPr sz="28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synthesis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TSP1.. So if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p53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 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deleted..  Decreased</a:t>
            </a:r>
            <a:r>
              <a:rPr sz="2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TSP1</a:t>
            </a:r>
            <a:r>
              <a:rPr lang="en-US" sz="2800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727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161" y="109183"/>
            <a:ext cx="10185779" cy="6482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8404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37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DNA </a:t>
            </a:r>
            <a:r>
              <a:rPr spc="-15" dirty="0"/>
              <a:t>repair</a:t>
            </a:r>
            <a:r>
              <a:rPr spc="-70" dirty="0"/>
              <a:t> </a:t>
            </a:r>
            <a:r>
              <a:rPr spc="-10" dirty="0"/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17480" cy="225189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b="1" spc="-15" dirty="0">
                <a:latin typeface="Calibri"/>
                <a:cs typeface="Calibri"/>
              </a:rPr>
              <a:t>mismatch </a:t>
            </a:r>
            <a:r>
              <a:rPr sz="2800" b="1" spc="-10" dirty="0">
                <a:latin typeface="Calibri"/>
                <a:cs typeface="Calibri"/>
              </a:rPr>
              <a:t>repair gene</a:t>
            </a:r>
            <a:r>
              <a:rPr sz="2800" spc="-10" dirty="0">
                <a:latin typeface="Calibri"/>
                <a:cs typeface="Calibri"/>
              </a:rPr>
              <a:t>… </a:t>
            </a:r>
            <a:r>
              <a:rPr sz="2800" spc="-20" dirty="0">
                <a:latin typeface="Calibri"/>
                <a:cs typeface="Calibri"/>
              </a:rPr>
              <a:t>repairs </a:t>
            </a:r>
            <a:r>
              <a:rPr sz="2800" spc="-5" dirty="0">
                <a:latin typeface="Calibri"/>
                <a:cs typeface="Calibri"/>
              </a:rPr>
              <a:t>nucleotide </a:t>
            </a:r>
            <a:r>
              <a:rPr sz="2800" spc="-10" dirty="0">
                <a:latin typeface="Calibri"/>
                <a:cs typeface="Calibri"/>
              </a:rPr>
              <a:t>mismatch.. </a:t>
            </a:r>
            <a:r>
              <a:rPr sz="2800" spc="-5" dirty="0">
                <a:latin typeface="Calibri"/>
                <a:cs typeface="Calibri"/>
              </a:rPr>
              <a:t>i:e </a:t>
            </a:r>
            <a:r>
              <a:rPr sz="2800" spc="-25" dirty="0">
                <a:latin typeface="Calibri"/>
                <a:cs typeface="Calibri"/>
              </a:rPr>
              <a:t>makes  </a:t>
            </a:r>
            <a:r>
              <a:rPr sz="2800" spc="-10" dirty="0">
                <a:latin typeface="Calibri"/>
                <a:cs typeface="Calibri"/>
              </a:rPr>
              <a:t>sure that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paired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and each 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paired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G (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or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) 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504190">
              <a:lnSpc>
                <a:spcPts val="3000"/>
              </a:lnSpc>
              <a:spcBef>
                <a:spcPts val="114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b="1" spc="-5" dirty="0">
                <a:latin typeface="Calibri"/>
                <a:cs typeface="Calibri"/>
              </a:rPr>
              <a:t>nucleotide </a:t>
            </a:r>
            <a:r>
              <a:rPr sz="2800" b="1" spc="-20" dirty="0">
                <a:latin typeface="Calibri"/>
                <a:cs typeface="Calibri"/>
              </a:rPr>
              <a:t>excision </a:t>
            </a:r>
            <a:r>
              <a:rPr sz="2800" b="1" spc="-5" dirty="0">
                <a:latin typeface="Calibri"/>
                <a:cs typeface="Calibri"/>
              </a:rPr>
              <a:t>repair </a:t>
            </a:r>
            <a:r>
              <a:rPr sz="2800" b="1" spc="-10" dirty="0">
                <a:latin typeface="Calibri"/>
                <a:cs typeface="Calibri"/>
              </a:rPr>
              <a:t>genes</a:t>
            </a:r>
            <a:r>
              <a:rPr sz="2800" spc="-10" dirty="0">
                <a:latin typeface="Calibri"/>
                <a:cs typeface="Calibri"/>
              </a:rPr>
              <a:t>, repair </a:t>
            </a:r>
            <a:r>
              <a:rPr sz="2800" spc="-5" dirty="0">
                <a:latin typeface="Calibri"/>
                <a:cs typeface="Calibri"/>
              </a:rPr>
              <a:t>nucleotide </a:t>
            </a:r>
            <a:r>
              <a:rPr sz="2800" spc="-10" dirty="0">
                <a:latin typeface="Calibri"/>
                <a:cs typeface="Calibri"/>
              </a:rPr>
              <a:t>cross </a:t>
            </a:r>
            <a:r>
              <a:rPr sz="2800" spc="-5" dirty="0">
                <a:latin typeface="Calibri"/>
                <a:cs typeface="Calibri"/>
              </a:rPr>
              <a:t>linking  </a:t>
            </a:r>
            <a:r>
              <a:rPr sz="2800" spc="-10" dirty="0">
                <a:latin typeface="Calibri"/>
                <a:cs typeface="Calibri"/>
              </a:rPr>
              <a:t>that results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dirty="0">
                <a:latin typeface="Calibri"/>
                <a:cs typeface="Calibri"/>
              </a:rPr>
              <a:t>UV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exposure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3. </a:t>
            </a:r>
            <a:r>
              <a:rPr sz="2800" b="1" spc="-10" dirty="0">
                <a:latin typeface="Calibri"/>
                <a:cs typeface="Calibri"/>
              </a:rPr>
              <a:t>recombination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 smtClean="0">
                <a:latin typeface="Calibri"/>
                <a:cs typeface="Calibri"/>
              </a:rPr>
              <a:t>repair</a:t>
            </a:r>
            <a:r>
              <a:rPr lang="en-US" sz="2800" b="1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3012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9288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0000"/>
                </a:solidFill>
              </a:rPr>
              <a:t>Mismatch repair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gene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22230" cy="40335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17284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Mismatch repair gene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in HNPCC </a:t>
            </a:r>
            <a:r>
              <a:rPr sz="2800" dirty="0">
                <a:latin typeface="Calibri"/>
                <a:cs typeface="Calibri"/>
              </a:rPr>
              <a:t>= </a:t>
            </a:r>
            <a:r>
              <a:rPr sz="2800" spc="-10" dirty="0">
                <a:latin typeface="Calibri"/>
                <a:cs typeface="Calibri"/>
              </a:rPr>
              <a:t>hereditary </a:t>
            </a:r>
            <a:r>
              <a:rPr sz="2800" spc="-5" dirty="0">
                <a:latin typeface="Calibri"/>
                <a:cs typeface="Calibri"/>
              </a:rPr>
              <a:t>non-  polyposis </a:t>
            </a:r>
            <a:r>
              <a:rPr sz="2800" spc="-15" dirty="0">
                <a:latin typeface="Calibri"/>
                <a:cs typeface="Calibri"/>
              </a:rPr>
              <a:t>colorectal </a:t>
            </a:r>
            <a:r>
              <a:rPr sz="2800" spc="-5" dirty="0">
                <a:latin typeface="Calibri"/>
                <a:cs typeface="Calibri"/>
              </a:rPr>
              <a:t>cancer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syndrome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341755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People </a:t>
            </a:r>
            <a:r>
              <a:rPr sz="2800" spc="-5" dirty="0">
                <a:latin typeface="Calibri"/>
                <a:cs typeface="Calibri"/>
              </a:rPr>
              <a:t>with the </a:t>
            </a:r>
            <a:r>
              <a:rPr sz="2800" spc="-15" dirty="0">
                <a:latin typeface="Calibri"/>
                <a:cs typeface="Calibri"/>
              </a:rPr>
              <a:t>syndrome </a:t>
            </a:r>
            <a:r>
              <a:rPr sz="2800" spc="-5" dirty="0">
                <a:latin typeface="Calibri"/>
                <a:cs typeface="Calibri"/>
              </a:rPr>
              <a:t>inherit one abnormal </a:t>
            </a:r>
            <a:r>
              <a:rPr sz="2800" spc="-10" dirty="0">
                <a:latin typeface="Calibri"/>
                <a:cs typeface="Calibri"/>
              </a:rPr>
              <a:t>copy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0" dirty="0">
                <a:latin typeface="Calibri"/>
                <a:cs typeface="Calibri"/>
              </a:rPr>
              <a:t>mismatch repair gene,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acquire </a:t>
            </a:r>
            <a:r>
              <a:rPr sz="2800" spc="-5" dirty="0">
                <a:latin typeface="Calibri"/>
                <a:cs typeface="Calibri"/>
              </a:rPr>
              <a:t>the other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mutation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79705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syndrome </a:t>
            </a:r>
            <a:r>
              <a:rPr sz="2800" spc="-5" dirty="0">
                <a:latin typeface="Calibri"/>
                <a:cs typeface="Calibri"/>
              </a:rPr>
              <a:t>causes </a:t>
            </a:r>
            <a:r>
              <a:rPr sz="2800" spc="-15" dirty="0">
                <a:latin typeface="Calibri"/>
                <a:cs typeface="Calibri"/>
              </a:rPr>
              <a:t>familial </a:t>
            </a:r>
            <a:r>
              <a:rPr sz="2800" spc="-10" dirty="0">
                <a:latin typeface="Calibri"/>
                <a:cs typeface="Calibri"/>
              </a:rPr>
              <a:t>colon cancer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relatively </a:t>
            </a:r>
            <a:r>
              <a:rPr sz="2800" spc="-10" dirty="0">
                <a:latin typeface="Calibri"/>
                <a:cs typeface="Calibri"/>
              </a:rPr>
              <a:t>young </a:t>
            </a:r>
            <a:r>
              <a:rPr sz="2800" spc="-15" dirty="0">
                <a:latin typeface="Calibri"/>
                <a:cs typeface="Calibri"/>
              </a:rPr>
              <a:t>age,  </a:t>
            </a:r>
            <a:r>
              <a:rPr sz="2800" spc="-5" dirty="0">
                <a:latin typeface="Calibri"/>
                <a:cs typeface="Calibri"/>
              </a:rPr>
              <a:t>and mainly </a:t>
            </a:r>
            <a:r>
              <a:rPr sz="2800" spc="-20" dirty="0">
                <a:latin typeface="Calibri"/>
                <a:cs typeface="Calibri"/>
              </a:rPr>
              <a:t>affecting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right </a:t>
            </a:r>
            <a:r>
              <a:rPr sz="2800" dirty="0">
                <a:latin typeface="Calibri"/>
                <a:cs typeface="Calibri"/>
              </a:rPr>
              <a:t>side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colon, </a:t>
            </a:r>
            <a:r>
              <a:rPr sz="2800" spc="-5" dirty="0">
                <a:latin typeface="Calibri"/>
                <a:cs typeface="Calibri"/>
              </a:rPr>
              <a:t>mainly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cecum.</a:t>
            </a:r>
            <a:endParaRPr sz="2800" dirty="0">
              <a:latin typeface="Calibri"/>
              <a:cs typeface="Calibri"/>
            </a:endParaRPr>
          </a:p>
          <a:p>
            <a:pPr marL="241300" marR="824865" indent="-228600">
              <a:lnSpc>
                <a:spcPts val="3100"/>
              </a:lnSpc>
              <a:spcBef>
                <a:spcPts val="9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If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mismatch repair gene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defective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microsatellite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instability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(MSI).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Microsatellites are </a:t>
            </a:r>
            <a:r>
              <a:rPr sz="2800" spc="-10" dirty="0">
                <a:latin typeface="Calibri"/>
                <a:cs typeface="Calibri"/>
              </a:rPr>
              <a:t>tandem </a:t>
            </a:r>
            <a:r>
              <a:rPr sz="2800" spc="-15" dirty="0">
                <a:latin typeface="Calibri"/>
                <a:cs typeface="Calibri"/>
              </a:rPr>
              <a:t>repeats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1-6 </a:t>
            </a:r>
            <a:r>
              <a:rPr sz="2800" spc="-5" dirty="0">
                <a:latin typeface="Calibri"/>
                <a:cs typeface="Calibri"/>
              </a:rPr>
              <a:t>nucleotides in the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genome.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059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0618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Nucleotide </a:t>
            </a:r>
            <a:r>
              <a:rPr spc="-25" dirty="0"/>
              <a:t>excision </a:t>
            </a:r>
            <a:r>
              <a:rPr spc="-15" dirty="0"/>
              <a:t>repair</a:t>
            </a:r>
            <a:r>
              <a:rPr spc="-20" dirty="0"/>
              <a:t> </a:t>
            </a:r>
            <a:r>
              <a:rPr spc="-10" dirty="0"/>
              <a:t>gene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912350" cy="1939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 err="1">
                <a:latin typeface="Calibri"/>
                <a:cs typeface="Calibri"/>
              </a:rPr>
              <a:t>xeroderma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pigmentosum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nucleotide </a:t>
            </a:r>
            <a:r>
              <a:rPr sz="2800" spc="-20" dirty="0">
                <a:latin typeface="Calibri"/>
                <a:cs typeface="Calibri"/>
              </a:rPr>
              <a:t>excision </a:t>
            </a:r>
            <a:r>
              <a:rPr sz="2800" spc="-15" dirty="0">
                <a:latin typeface="Calibri"/>
                <a:cs typeface="Calibri"/>
              </a:rPr>
              <a:t>repair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20" dirty="0">
                <a:latin typeface="Calibri"/>
                <a:cs typeface="Calibri"/>
              </a:rPr>
              <a:t>repairs </a:t>
            </a:r>
            <a:r>
              <a:rPr sz="2800" spc="-5" dirty="0">
                <a:latin typeface="Calibri"/>
                <a:cs typeface="Calibri"/>
              </a:rPr>
              <a:t>nucleotide cross-linking  occurring upon </a:t>
            </a:r>
            <a:r>
              <a:rPr sz="2800" spc="-15" dirty="0">
                <a:latin typeface="Calibri"/>
                <a:cs typeface="Calibri"/>
              </a:rPr>
              <a:t>exposure to </a:t>
            </a:r>
            <a:r>
              <a:rPr sz="2800" dirty="0">
                <a:latin typeface="Calibri"/>
                <a:cs typeface="Calibri"/>
              </a:rPr>
              <a:t>UV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light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People </a:t>
            </a:r>
            <a:r>
              <a:rPr sz="2800" spc="-5" dirty="0">
                <a:latin typeface="Calibri"/>
                <a:cs typeface="Calibri"/>
              </a:rPr>
              <a:t>with the </a:t>
            </a:r>
            <a:r>
              <a:rPr sz="2800" spc="-15" dirty="0">
                <a:latin typeface="Calibri"/>
                <a:cs typeface="Calibri"/>
              </a:rPr>
              <a:t>syndrome are </a:t>
            </a:r>
            <a:r>
              <a:rPr sz="2800" spc="-5" dirty="0">
                <a:latin typeface="Calibri"/>
                <a:cs typeface="Calibri"/>
              </a:rPr>
              <a:t>predisposed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skin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cancers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559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309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Recombination repair</a:t>
            </a:r>
            <a:r>
              <a:rPr spc="-30" dirty="0"/>
              <a:t> </a:t>
            </a:r>
            <a:r>
              <a:rPr spc="-10" dirty="0"/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36175" cy="36525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Certain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10" dirty="0">
                <a:latin typeface="Calibri"/>
                <a:cs typeface="Calibri"/>
              </a:rPr>
              <a:t>repair genes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repairing recombination  </a:t>
            </a:r>
            <a:r>
              <a:rPr sz="2800" spc="-20" dirty="0" smtClean="0">
                <a:latin typeface="Calibri"/>
                <a:cs typeface="Calibri"/>
              </a:rPr>
              <a:t>errors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683895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5" dirty="0">
                <a:latin typeface="Calibri"/>
                <a:cs typeface="Calibri"/>
              </a:rPr>
              <a:t>in these </a:t>
            </a:r>
            <a:r>
              <a:rPr sz="2800" spc="-10" dirty="0">
                <a:latin typeface="Calibri"/>
                <a:cs typeface="Calibri"/>
              </a:rPr>
              <a:t>genes occurs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several </a:t>
            </a:r>
            <a:r>
              <a:rPr sz="2800" spc="-5" dirty="0">
                <a:latin typeface="Calibri"/>
                <a:cs typeface="Calibri"/>
              </a:rPr>
              <a:t>autosomal </a:t>
            </a:r>
            <a:r>
              <a:rPr sz="2800" spc="-10" dirty="0">
                <a:latin typeface="Calibri"/>
                <a:cs typeface="Calibri"/>
              </a:rPr>
              <a:t>recessive  </a:t>
            </a:r>
            <a:r>
              <a:rPr sz="2800" spc="-5" dirty="0">
                <a:latin typeface="Calibri"/>
                <a:cs typeface="Calibri"/>
              </a:rPr>
              <a:t>diseases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like</a:t>
            </a:r>
            <a:r>
              <a:rPr lang="en-US" sz="2800" spc="-2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spc="-15" dirty="0">
                <a:latin typeface="Calibri"/>
                <a:cs typeface="Calibri"/>
              </a:rPr>
              <a:t>Fanconi </a:t>
            </a:r>
            <a:r>
              <a:rPr sz="2800" spc="-5" dirty="0">
                <a:latin typeface="Calibri"/>
                <a:cs typeface="Calibri"/>
              </a:rPr>
              <a:t>anemia: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predisposition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anemia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1252855">
              <a:lnSpc>
                <a:spcPts val="3000"/>
              </a:lnSpc>
              <a:spcBef>
                <a:spcPts val="105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spc="-30" dirty="0">
                <a:latin typeface="Calibri"/>
                <a:cs typeface="Calibri"/>
              </a:rPr>
              <a:t>Bloom’s </a:t>
            </a:r>
            <a:r>
              <a:rPr sz="2800" spc="-15" dirty="0">
                <a:latin typeface="Calibri"/>
                <a:cs typeface="Calibri"/>
              </a:rPr>
              <a:t>syndrome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predisposition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cancer and  </a:t>
            </a:r>
            <a:r>
              <a:rPr sz="2800" spc="-15" dirty="0">
                <a:latin typeface="Calibri"/>
                <a:cs typeface="Calibri"/>
              </a:rPr>
              <a:t>developmental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defects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3. </a:t>
            </a:r>
            <a:r>
              <a:rPr sz="2800" spc="-25" dirty="0">
                <a:latin typeface="Calibri"/>
                <a:cs typeface="Calibri"/>
              </a:rPr>
              <a:t>Ataxia </a:t>
            </a:r>
            <a:r>
              <a:rPr sz="2800" spc="-10" dirty="0">
                <a:latin typeface="Calibri"/>
                <a:cs typeface="Calibri"/>
              </a:rPr>
              <a:t>telangiectasia: cancer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gait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imbalance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3047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584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Ataxia </a:t>
            </a:r>
            <a:r>
              <a:rPr spc="-10" dirty="0"/>
              <a:t>telangiectasia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972675" cy="1735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20" dirty="0">
                <a:latin typeface="Calibri"/>
                <a:cs typeface="Calibri"/>
              </a:rPr>
              <a:t>involved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55" dirty="0">
                <a:latin typeface="Calibri"/>
                <a:cs typeface="Calibri"/>
              </a:rPr>
              <a:t>ATM,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10" dirty="0">
                <a:latin typeface="Calibri"/>
                <a:cs typeface="Calibri"/>
              </a:rPr>
              <a:t>repair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dirty="0">
                <a:latin typeface="Calibri"/>
                <a:cs typeface="Calibri"/>
              </a:rPr>
              <a:t>p53 </a:t>
            </a:r>
            <a:r>
              <a:rPr sz="2800" spc="-15" dirty="0" smtClean="0">
                <a:latin typeface="Calibri"/>
                <a:cs typeface="Calibri"/>
              </a:rPr>
              <a:t>activation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16002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75" dirty="0">
                <a:latin typeface="Calibri"/>
                <a:cs typeface="Calibri"/>
              </a:rPr>
              <a:t>ATM </a:t>
            </a:r>
            <a:r>
              <a:rPr sz="2800" spc="-15" dirty="0">
                <a:latin typeface="Calibri"/>
                <a:cs typeface="Calibri"/>
              </a:rPr>
              <a:t>mutated…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repair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activation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p53… </a:t>
            </a:r>
            <a:r>
              <a:rPr sz="2800" spc="-5" dirty="0">
                <a:latin typeface="Calibri"/>
                <a:cs typeface="Calibri"/>
              </a:rPr>
              <a:t>both lead </a:t>
            </a:r>
            <a:r>
              <a:rPr sz="2800" spc="-15" dirty="0">
                <a:latin typeface="Calibri"/>
                <a:cs typeface="Calibri"/>
              </a:rPr>
              <a:t>to  mutator </a:t>
            </a:r>
            <a:r>
              <a:rPr sz="2800" spc="-5" dirty="0">
                <a:latin typeface="Calibri"/>
                <a:cs typeface="Calibri"/>
              </a:rPr>
              <a:t>phenotype and </a:t>
            </a:r>
            <a:r>
              <a:rPr sz="2800" spc="-10" dirty="0">
                <a:latin typeface="Calibri"/>
                <a:cs typeface="Calibri"/>
              </a:rPr>
              <a:t>predispose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accumulation 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mutations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0710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373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 </a:t>
            </a:r>
            <a:r>
              <a:rPr dirty="0"/>
              <a:t>DNA </a:t>
            </a:r>
            <a:r>
              <a:rPr spc="-15" dirty="0"/>
              <a:t>repair</a:t>
            </a:r>
            <a:r>
              <a:rPr spc="-35" dirty="0"/>
              <a:t> </a:t>
            </a:r>
            <a:r>
              <a:rPr spc="-10" dirty="0"/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017125" cy="2448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BRCA </a:t>
            </a:r>
            <a:r>
              <a:rPr sz="2800" dirty="0">
                <a:latin typeface="Calibri"/>
                <a:cs typeface="Calibri"/>
              </a:rPr>
              <a:t>1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BRCA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important genes </a:t>
            </a:r>
            <a:r>
              <a:rPr sz="2800" spc="-20" dirty="0">
                <a:latin typeface="Calibri"/>
                <a:cs typeface="Calibri"/>
              </a:rPr>
              <a:t>involved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>
                <a:latin typeface="Calibri"/>
                <a:cs typeface="Calibri"/>
              </a:rPr>
              <a:t>DNA</a:t>
            </a:r>
            <a:r>
              <a:rPr sz="2800" spc="11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repair</a:t>
            </a:r>
            <a:r>
              <a:rPr lang="en-US" sz="2800" spc="-15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91313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50%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familial breast </a:t>
            </a:r>
            <a:r>
              <a:rPr sz="2800" spc="-10" dirty="0">
                <a:latin typeface="Calibri"/>
                <a:cs typeface="Calibri"/>
              </a:rPr>
              <a:t>cancer…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25" dirty="0">
                <a:latin typeface="Calibri"/>
                <a:cs typeface="Calibri"/>
              </a:rPr>
              <a:t>rarely  </a:t>
            </a:r>
            <a:r>
              <a:rPr sz="2800" spc="-20" dirty="0">
                <a:latin typeface="Calibri"/>
                <a:cs typeface="Calibri"/>
              </a:rPr>
              <a:t>involved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sporadic </a:t>
            </a:r>
            <a:r>
              <a:rPr sz="2800" spc="-15" dirty="0">
                <a:latin typeface="Calibri"/>
                <a:cs typeface="Calibri"/>
              </a:rPr>
              <a:t>breast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cancer.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BRCA </a:t>
            </a:r>
            <a:r>
              <a:rPr sz="2800" dirty="0">
                <a:latin typeface="Calibri"/>
                <a:cs typeface="Calibri"/>
              </a:rPr>
              <a:t>1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15" dirty="0">
                <a:latin typeface="Calibri"/>
                <a:cs typeface="Calibri"/>
              </a:rPr>
              <a:t>repair </a:t>
            </a:r>
            <a:r>
              <a:rPr sz="2800" spc="-5" dirty="0">
                <a:latin typeface="Calibri"/>
                <a:cs typeface="Calibri"/>
              </a:rPr>
              <a:t>and is </a:t>
            </a:r>
            <a:r>
              <a:rPr sz="2800" spc="-20" dirty="0">
                <a:latin typeface="Calibri"/>
                <a:cs typeface="Calibri"/>
              </a:rPr>
              <a:t>linked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75" dirty="0">
                <a:latin typeface="Calibri"/>
                <a:cs typeface="Calibri"/>
              </a:rPr>
              <a:t>ATM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protein</a:t>
            </a:r>
            <a:r>
              <a:rPr lang="en-US"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BRCA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5" dirty="0">
                <a:latin typeface="Calibri"/>
                <a:cs typeface="Calibri"/>
              </a:rPr>
              <a:t>is one of the </a:t>
            </a:r>
            <a:r>
              <a:rPr sz="2800" spc="-10" dirty="0">
                <a:latin typeface="Calibri"/>
                <a:cs typeface="Calibri"/>
              </a:rPr>
              <a:t>genes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Fanconi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anemia</a:t>
            </a:r>
            <a:r>
              <a:rPr lang="en-US" sz="2800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8234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Reference: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Robin Basic Pathology, 10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edition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466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856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What </a:t>
            </a:r>
            <a:r>
              <a:rPr spc="-10" dirty="0"/>
              <a:t>causes </a:t>
            </a:r>
            <a:r>
              <a:rPr dirty="0"/>
              <a:t>the </a:t>
            </a:r>
            <a:r>
              <a:rPr spc="-5" dirty="0"/>
              <a:t>angiogenic</a:t>
            </a:r>
            <a:r>
              <a:rPr spc="-10" dirty="0"/>
              <a:t> </a:t>
            </a:r>
            <a:r>
              <a:rPr spc="-15" dirty="0"/>
              <a:t>switch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200005" cy="390619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Hypoxia </a:t>
            </a:r>
            <a:r>
              <a:rPr sz="2800" spc="-5" dirty="0">
                <a:latin typeface="Calibri"/>
                <a:cs typeface="Calibri"/>
              </a:rPr>
              <a:t>is an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20" dirty="0">
                <a:latin typeface="Calibri"/>
                <a:cs typeface="Calibri"/>
              </a:rPr>
              <a:t>factor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35" dirty="0">
                <a:latin typeface="Calibri"/>
                <a:cs typeface="Calibri"/>
              </a:rPr>
              <a:t>favors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angiogenesis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Hypoxia.. </a:t>
            </a:r>
            <a:r>
              <a:rPr sz="2800" b="1" spc="-10" dirty="0">
                <a:latin typeface="Calibri"/>
                <a:cs typeface="Calibri"/>
              </a:rPr>
              <a:t>Stimulates production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0" dirty="0">
                <a:latin typeface="Calibri"/>
                <a:cs typeface="Calibri"/>
              </a:rPr>
              <a:t>hypoxia </a:t>
            </a:r>
            <a:r>
              <a:rPr sz="2800" b="1" spc="-5" dirty="0">
                <a:latin typeface="Calibri"/>
                <a:cs typeface="Calibri"/>
              </a:rPr>
              <a:t>–inducible </a:t>
            </a:r>
            <a:r>
              <a:rPr sz="2800" b="1" spc="-15" dirty="0">
                <a:latin typeface="Calibri"/>
                <a:cs typeface="Calibri"/>
              </a:rPr>
              <a:t>factor </a:t>
            </a:r>
            <a:r>
              <a:rPr sz="2800" b="1" spc="-5" dirty="0">
                <a:latin typeface="Calibri"/>
                <a:cs typeface="Calibri"/>
              </a:rPr>
              <a:t>1alpha  (HIF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alpha</a:t>
            </a:r>
            <a:r>
              <a:rPr sz="2800" b="1" spc="-5" dirty="0" smtClean="0">
                <a:latin typeface="Calibri"/>
                <a:cs typeface="Calibri"/>
              </a:rPr>
              <a:t>)</a:t>
            </a:r>
            <a:r>
              <a:rPr lang="en-US" sz="2800" b="1" spc="-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HIF is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transcription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factor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which will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stimulate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production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VEGF</a:t>
            </a:r>
            <a:r>
              <a:rPr lang="en-US"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HIF is </a:t>
            </a:r>
            <a:r>
              <a:rPr sz="2800" spc="-10" dirty="0">
                <a:latin typeface="Calibri"/>
                <a:cs typeface="Calibri"/>
              </a:rPr>
              <a:t>destructed </a:t>
            </a:r>
            <a:r>
              <a:rPr sz="2800" spc="-5" dirty="0">
                <a:latin typeface="Calibri"/>
                <a:cs typeface="Calibri"/>
              </a:rPr>
              <a:t>by VHL </a:t>
            </a:r>
            <a:r>
              <a:rPr sz="2800" spc="-10" dirty="0">
                <a:latin typeface="Calibri"/>
                <a:cs typeface="Calibri"/>
              </a:rPr>
              <a:t>(von </a:t>
            </a:r>
            <a:r>
              <a:rPr sz="2800" spc="-5" dirty="0" err="1">
                <a:latin typeface="Calibri"/>
                <a:cs typeface="Calibri"/>
              </a:rPr>
              <a:t>Hipple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5" dirty="0" smtClean="0">
                <a:latin typeface="Calibri"/>
                <a:cs typeface="Calibri"/>
              </a:rPr>
              <a:t>Lindau</a:t>
            </a:r>
            <a:r>
              <a:rPr sz="2800" spc="-15" dirty="0" smtClean="0">
                <a:latin typeface="Calibri"/>
                <a:cs typeface="Calibri"/>
              </a:rPr>
              <a:t>)protein</a:t>
            </a:r>
            <a:r>
              <a:rPr lang="en-US" sz="2800" spc="-1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200025" indent="-228600">
              <a:lnSpc>
                <a:spcPts val="3100"/>
              </a:lnSpc>
              <a:spcBef>
                <a:spcPts val="9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Hypoxia </a:t>
            </a:r>
            <a:r>
              <a:rPr sz="2800" spc="-20" dirty="0">
                <a:latin typeface="Calibri"/>
                <a:cs typeface="Calibri"/>
              </a:rPr>
              <a:t>prevents </a:t>
            </a:r>
            <a:r>
              <a:rPr sz="2800" spc="-5" dirty="0">
                <a:latin typeface="Calibri"/>
                <a:cs typeface="Calibri"/>
              </a:rPr>
              <a:t>VHL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recognizing </a:t>
            </a:r>
            <a:r>
              <a:rPr sz="2800" spc="-5" dirty="0">
                <a:latin typeface="Calibri"/>
                <a:cs typeface="Calibri"/>
              </a:rPr>
              <a:t>HIF </a:t>
            </a:r>
            <a:r>
              <a:rPr sz="2800" dirty="0">
                <a:latin typeface="Calibri"/>
                <a:cs typeface="Calibri"/>
              </a:rPr>
              <a:t>… no </a:t>
            </a:r>
            <a:r>
              <a:rPr sz="2800" spc="-10" dirty="0">
                <a:latin typeface="Calibri"/>
                <a:cs typeface="Calibri"/>
              </a:rPr>
              <a:t>destruction ..more  </a:t>
            </a:r>
            <a:r>
              <a:rPr sz="2800" spc="-10" dirty="0" smtClean="0">
                <a:latin typeface="Calibri"/>
                <a:cs typeface="Calibri"/>
              </a:rPr>
              <a:t>angiogenesis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96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614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Von </a:t>
            </a:r>
            <a:r>
              <a:rPr dirty="0"/>
              <a:t>Hippel- </a:t>
            </a:r>
            <a:r>
              <a:rPr spc="-5" dirty="0"/>
              <a:t>Lindau</a:t>
            </a:r>
            <a:r>
              <a:rPr spc="20" dirty="0"/>
              <a:t> </a:t>
            </a:r>
            <a:r>
              <a:rPr spc="-2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89540" cy="1735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44335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VHL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tumor suppressor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because it </a:t>
            </a:r>
            <a:r>
              <a:rPr sz="2800" spc="-10" dirty="0">
                <a:latin typeface="Calibri"/>
                <a:cs typeface="Calibri"/>
              </a:rPr>
              <a:t>decreases  angiogenesis</a:t>
            </a:r>
            <a:r>
              <a:rPr sz="2800" spc="-10" dirty="0" smtClean="0">
                <a:latin typeface="Calibri"/>
                <a:cs typeface="Calibri"/>
              </a:rPr>
              <a:t>)</a:t>
            </a:r>
            <a:r>
              <a:rPr lang="en-US"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Rarely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5" dirty="0">
                <a:latin typeface="Calibri"/>
                <a:cs typeface="Calibri"/>
              </a:rPr>
              <a:t>people inherit </a:t>
            </a:r>
            <a:r>
              <a:rPr sz="2800" spc="-20" dirty="0">
                <a:latin typeface="Calibri"/>
                <a:cs typeface="Calibri"/>
              </a:rPr>
              <a:t>defective </a:t>
            </a:r>
            <a:r>
              <a:rPr sz="2800" spc="-5" dirty="0">
                <a:latin typeface="Calibri"/>
                <a:cs typeface="Calibri"/>
              </a:rPr>
              <a:t>VHL </a:t>
            </a:r>
            <a:r>
              <a:rPr sz="2800" spc="-10" dirty="0">
                <a:latin typeface="Calibri"/>
                <a:cs typeface="Calibri"/>
              </a:rPr>
              <a:t>gene… they develop tumors  </a:t>
            </a:r>
            <a:r>
              <a:rPr sz="2800" spc="-25" dirty="0">
                <a:latin typeface="Calibri"/>
                <a:cs typeface="Calibri"/>
              </a:rPr>
              <a:t>like </a:t>
            </a:r>
            <a:r>
              <a:rPr sz="2800" spc="-15" dirty="0">
                <a:latin typeface="Calibri"/>
                <a:cs typeface="Calibri"/>
              </a:rPr>
              <a:t>renal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carcinoma,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pheochromocytoma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36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4BCADA-0FB3-4438-A1C5-254F461C32B5}"/>
</file>

<file path=customXml/itemProps2.xml><?xml version="1.0" encoding="utf-8"?>
<ds:datastoreItem xmlns:ds="http://schemas.openxmlformats.org/officeDocument/2006/customXml" ds:itemID="{831DBAFF-F4EA-4ADC-8D55-A7099DCCEF98}"/>
</file>

<file path=customXml/itemProps3.xml><?xml version="1.0" encoding="utf-8"?>
<ds:datastoreItem xmlns:ds="http://schemas.openxmlformats.org/officeDocument/2006/customXml" ds:itemID="{FB35B465-EB90-4C02-A327-A33AB5E03B1D}"/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3693</Words>
  <Application>Microsoft Office PowerPoint</Application>
  <PresentationFormat>Widescreen</PresentationFormat>
  <Paragraphs>351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Times New Roman</vt:lpstr>
      <vt:lpstr>Wingdings</vt:lpstr>
      <vt:lpstr>Office Theme</vt:lpstr>
      <vt:lpstr>Neoplasia 6</vt:lpstr>
      <vt:lpstr>Hallmarks of cancer, a reminder:</vt:lpstr>
      <vt:lpstr>Fifth hallmark: sustained angiogenesis</vt:lpstr>
      <vt:lpstr>angiogenesis</vt:lpstr>
      <vt:lpstr>angiogenesis</vt:lpstr>
      <vt:lpstr>PowerPoint Presentation</vt:lpstr>
      <vt:lpstr>Angiogenic switch</vt:lpstr>
      <vt:lpstr>What causes the angiogenic switch</vt:lpstr>
      <vt:lpstr>Von Hippel- Lindau syndrome</vt:lpstr>
      <vt:lpstr>Anti angiogenic agents can be used in cancer  therapy</vt:lpstr>
      <vt:lpstr>7th hallmark: ability to invade and metastasize</vt:lpstr>
      <vt:lpstr>Invasion-metastatic cascade</vt:lpstr>
      <vt:lpstr>PowerPoint Presentation</vt:lpstr>
      <vt:lpstr>ECM invasion</vt:lpstr>
      <vt:lpstr>PowerPoint Presentation</vt:lpstr>
      <vt:lpstr>First step: loosening of tumor cells</vt:lpstr>
      <vt:lpstr>Second step: Degradation of ECM </vt:lpstr>
      <vt:lpstr>Third step: change in attachment</vt:lpstr>
      <vt:lpstr>Fourth step: locomotion</vt:lpstr>
      <vt:lpstr>PowerPoint Presentation</vt:lpstr>
      <vt:lpstr>Vascular dissemination and homing of tumor  cells</vt:lpstr>
      <vt:lpstr>PowerPoint Presentation</vt:lpstr>
      <vt:lpstr>PowerPoint Presentation</vt:lpstr>
      <vt:lpstr>PowerPoint Presentation</vt:lpstr>
      <vt:lpstr>Molecular mechanisms of colonization</vt:lpstr>
      <vt:lpstr>PowerPoint Presentation</vt:lpstr>
      <vt:lpstr>EMT</vt:lpstr>
      <vt:lpstr>Clinical aspects related to metastasis</vt:lpstr>
      <vt:lpstr>Tumor stage</vt:lpstr>
      <vt:lpstr>Grading and staging of cancer</vt:lpstr>
      <vt:lpstr>Example of staging: colon cancer</vt:lpstr>
      <vt:lpstr>Example: TNM of colon cancer</vt:lpstr>
      <vt:lpstr>Question</vt:lpstr>
      <vt:lpstr>Question</vt:lpstr>
      <vt:lpstr>8th hallmark of cancer</vt:lpstr>
      <vt:lpstr>TUMOR IMMUNITY</vt:lpstr>
      <vt:lpstr>Tumor antigens</vt:lpstr>
      <vt:lpstr>PowerPoint Presentation</vt:lpstr>
      <vt:lpstr>Products of mutated oncogenes or tumor  suppressor genes</vt:lpstr>
      <vt:lpstr>Oncofetal antigens</vt:lpstr>
      <vt:lpstr>Altered cell surface glycolipids and  glycoproteins</vt:lpstr>
      <vt:lpstr>Anti-tumor mechanisms</vt:lpstr>
      <vt:lpstr>Anti-tumor mechanisms</vt:lpstr>
      <vt:lpstr>Cytotoxic T lymphocytes</vt:lpstr>
      <vt:lpstr>PowerPoint Presentation</vt:lpstr>
      <vt:lpstr>Cytotoxic T cells ( CD8 positive lymphocytes)</vt:lpstr>
      <vt:lpstr>Recap</vt:lpstr>
      <vt:lpstr>PowerPoint Presentation</vt:lpstr>
      <vt:lpstr>Natural killer (NK) cells</vt:lpstr>
      <vt:lpstr>macrophages</vt:lpstr>
      <vt:lpstr>PowerPoint Presentation</vt:lpstr>
      <vt:lpstr>Immune evasion</vt:lpstr>
      <vt:lpstr>Mechanisms of evasion of the immune  system</vt:lpstr>
      <vt:lpstr>Immunosupression</vt:lpstr>
      <vt:lpstr>PowerPoint Presentation</vt:lpstr>
      <vt:lpstr>Clinical implications of tumor immunity:  immunotherapy</vt:lpstr>
      <vt:lpstr>An example of immunotherapy</vt:lpstr>
      <vt:lpstr>PowerPoint Presentation</vt:lpstr>
      <vt:lpstr>PowerPoint Presentation</vt:lpstr>
      <vt:lpstr>Although results are encouraging,  immunotherapy has its own problems:</vt:lpstr>
      <vt:lpstr>Role of pathology in immunotherapy</vt:lpstr>
      <vt:lpstr>PDL1</vt:lpstr>
      <vt:lpstr>Enablers of malignancy</vt:lpstr>
      <vt:lpstr>Inflammation as an enabler of malignancy</vt:lpstr>
      <vt:lpstr>Inflammation in response to tumors</vt:lpstr>
      <vt:lpstr>How do inflammatory cells affect tumor  microenvironment??</vt:lpstr>
      <vt:lpstr>PowerPoint Presentation</vt:lpstr>
      <vt:lpstr>Role of M2 macrophages</vt:lpstr>
      <vt:lpstr>Genomic instability as enabler of malignancy</vt:lpstr>
      <vt:lpstr>PowerPoint Presentation</vt:lpstr>
      <vt:lpstr>DNA repair genes</vt:lpstr>
      <vt:lpstr>Mismatch repair gene</vt:lpstr>
      <vt:lpstr>Nucleotide excision repair gene</vt:lpstr>
      <vt:lpstr>Recombination repair genes</vt:lpstr>
      <vt:lpstr>Ataxia telangiectasia</vt:lpstr>
      <vt:lpstr>Other DNA repair genes</vt:lpstr>
      <vt:lpstr>Reference: Robin Basic Pathology, 10th edition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Hallmarks of cancer, a reminder:</dc:title>
  <dc:creator>User</dc:creator>
  <cp:lastModifiedBy>User</cp:lastModifiedBy>
  <cp:revision>60</cp:revision>
  <dcterms:created xsi:type="dcterms:W3CDTF">2020-12-04T17:27:20Z</dcterms:created>
  <dcterms:modified xsi:type="dcterms:W3CDTF">2020-12-14T05:53:31Z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