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4" r:id="rId4"/>
    <p:sldId id="260" r:id="rId5"/>
    <p:sldId id="265" r:id="rId6"/>
    <p:sldId id="267" r:id="rId7"/>
    <p:sldId id="266" r:id="rId8"/>
    <p:sldId id="268" r:id="rId9"/>
    <p:sldId id="259" r:id="rId10"/>
    <p:sldId id="263" r:id="rId11"/>
    <p:sldId id="269" r:id="rId12"/>
    <p:sldId id="258" r:id="rId13"/>
    <p:sldId id="261" r:id="rId14"/>
    <p:sldId id="271" r:id="rId15"/>
    <p:sldId id="270" r:id="rId16"/>
    <p:sldId id="272" r:id="rId17"/>
    <p:sldId id="274" r:id="rId18"/>
    <p:sldId id="275" r:id="rId19"/>
    <p:sldId id="276" r:id="rId20"/>
    <p:sldId id="277" r:id="rId21"/>
    <p:sldId id="278" r:id="rId22"/>
    <p:sldId id="285" r:id="rId23"/>
    <p:sldId id="280" r:id="rId24"/>
    <p:sldId id="279" r:id="rId25"/>
    <p:sldId id="281" r:id="rId26"/>
    <p:sldId id="286" r:id="rId27"/>
    <p:sldId id="287" r:id="rId28"/>
    <p:sldId id="288" r:id="rId29"/>
    <p:sldId id="289" r:id="rId30"/>
    <p:sldId id="290" r:id="rId31"/>
    <p:sldId id="291" r:id="rId32"/>
    <p:sldId id="292" r:id="rId33"/>
    <p:sldId id="293"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eface" id="{329C9920-5FCE-484B-92FF-63E9D0ED1B29}">
          <p14:sldIdLst>
            <p14:sldId id="256"/>
            <p14:sldId id="257"/>
          </p14:sldIdLst>
        </p14:section>
        <p14:section name="Uterine atony" id="{33D5D5B9-7ECE-4F36-B743-220F9D06EC32}">
          <p14:sldIdLst>
            <p14:sldId id="264"/>
            <p14:sldId id="260"/>
            <p14:sldId id="265"/>
            <p14:sldId id="267"/>
            <p14:sldId id="266"/>
            <p14:sldId id="268"/>
          </p14:sldIdLst>
        </p14:section>
        <p14:section name="Tissue" id="{8F99DD75-FCCA-46AC-9648-F11B883FB5FD}">
          <p14:sldIdLst>
            <p14:sldId id="259"/>
            <p14:sldId id="263"/>
            <p14:sldId id="269"/>
          </p14:sldIdLst>
        </p14:section>
        <p14:section name="Trauma" id="{DFC3245C-994F-4DAC-89BB-2777B6E901DE}">
          <p14:sldIdLst>
            <p14:sldId id="258"/>
            <p14:sldId id="261"/>
            <p14:sldId id="271"/>
            <p14:sldId id="270"/>
          </p14:sldIdLst>
        </p14:section>
        <p14:section name="Thrombin" id="{308C6545-066A-455F-BA09-F5954925AD33}">
          <p14:sldIdLst>
            <p14:sldId id="272"/>
          </p14:sldIdLst>
        </p14:section>
        <p14:section name="Prevention" id="{50E1862B-C061-48C1-BF4F-55754EA1A3D7}">
          <p14:sldIdLst>
            <p14:sldId id="274"/>
          </p14:sldIdLst>
        </p14:section>
        <p14:section name="Obstetric shock" id="{A7C96CAC-6C47-44B4-85C5-C5E8B1582266}">
          <p14:sldIdLst>
            <p14:sldId id="275"/>
          </p14:sldIdLst>
        </p14:section>
        <p14:section name="Hypovolemic shock" id="{E5D28696-6AA8-42F2-AA5F-EE3D8D98CD2A}">
          <p14:sldIdLst>
            <p14:sldId id="276"/>
            <p14:sldId id="277"/>
            <p14:sldId id="278"/>
          </p14:sldIdLst>
        </p14:section>
        <p14:section name="Septic shock" id="{B5B665BE-1930-4ADB-95F3-2FC1FE4E1328}">
          <p14:sldIdLst>
            <p14:sldId id="285"/>
            <p14:sldId id="280"/>
          </p14:sldIdLst>
        </p14:section>
        <p14:section name="Neurogenic shock" id="{B41F1FC1-CCBB-4C0D-896F-12DD9BC10C34}">
          <p14:sldIdLst>
            <p14:sldId id="279"/>
          </p14:sldIdLst>
        </p14:section>
        <p14:section name="Cardiogenic and anaphylactic shock" id="{72BD11FD-38DF-4AFB-9EF7-353ADCCB14E3}">
          <p14:sldIdLst>
            <p14:sldId id="281"/>
          </p14:sldIdLst>
        </p14:section>
        <p14:section name="Amniotic fluid embolism" id="{D053E2DC-30BC-49E5-8C8B-E8B5B5063721}">
          <p14:sldIdLst>
            <p14:sldId id="286"/>
            <p14:sldId id="287"/>
            <p14:sldId id="288"/>
            <p14:sldId id="289"/>
          </p14:sldIdLst>
        </p14:section>
        <p14:section name="Cardiac arrest" id="{EEB1CD36-3E04-4B19-A213-9489FB7D02BD}">
          <p14:sldIdLst>
            <p14:sldId id="290"/>
            <p14:sldId id="291"/>
            <p14:sldId id="292"/>
            <p14:sldId id="293"/>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9" d="100"/>
          <a:sy n="79" d="100"/>
        </p:scale>
        <p:origin x="773"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layout">
    <p:bg>
      <p:bgPr>
        <a:solidFill>
          <a:schemeClr val="accent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29BFB55-A802-447E-A910-BBD71F405882}"/>
              </a:ext>
            </a:extLst>
          </p:cNvPr>
          <p:cNvSpPr/>
          <p:nvPr userDrawn="1"/>
        </p:nvSpPr>
        <p:spPr>
          <a:xfrm>
            <a:off x="0" y="0"/>
            <a:ext cx="12192000" cy="6858000"/>
          </a:xfrm>
          <a:prstGeom prst="rect">
            <a:avLst/>
          </a:prstGeom>
          <a:solidFill>
            <a:schemeClr val="tx1">
              <a:lumMod val="65000"/>
              <a:lumOff val="3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a:extLst>
              <a:ext uri="{FF2B5EF4-FFF2-40B4-BE49-F238E27FC236}">
                <a16:creationId xmlns:a16="http://schemas.microsoft.com/office/drawing/2014/main" id="{6457B7BB-CD07-47C5-9965-2FA032CA8D5B}"/>
              </a:ext>
            </a:extLst>
          </p:cNvPr>
          <p:cNvSpPr/>
          <p:nvPr/>
        </p:nvSpPr>
        <p:spPr>
          <a:xfrm flipH="1">
            <a:off x="8052178" y="0"/>
            <a:ext cx="4139819" cy="6858000"/>
          </a:xfrm>
          <a:prstGeom prst="rtTriangle">
            <a:avLst/>
          </a:prstGeom>
          <a:solidFill>
            <a:schemeClr val="accent1">
              <a:lumMod val="75000"/>
              <a:alpha val="90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a:extLst>
              <a:ext uri="{FF2B5EF4-FFF2-40B4-BE49-F238E27FC236}">
                <a16:creationId xmlns:a16="http://schemas.microsoft.com/office/drawing/2014/main" id="{B81EF693-46E2-4180-A982-14109E40CB06}"/>
              </a:ext>
            </a:extLst>
          </p:cNvPr>
          <p:cNvSpPr/>
          <p:nvPr/>
        </p:nvSpPr>
        <p:spPr>
          <a:xfrm rot="10800000" flipH="1">
            <a:off x="4" y="0"/>
            <a:ext cx="4139819" cy="6858000"/>
          </a:xfrm>
          <a:prstGeom prst="rtTriangle">
            <a:avLst/>
          </a:prstGeom>
          <a:solidFill>
            <a:schemeClr val="accent1">
              <a:alpha val="9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1B682B7D-4C59-C2D7-0450-2C7B697F8349}"/>
              </a:ext>
            </a:extLst>
          </p:cNvPr>
          <p:cNvGrpSpPr/>
          <p:nvPr userDrawn="1"/>
        </p:nvGrpSpPr>
        <p:grpSpPr>
          <a:xfrm>
            <a:off x="-491345" y="4748022"/>
            <a:ext cx="10267188" cy="2109978"/>
            <a:chOff x="-491345" y="1077822"/>
            <a:chExt cx="10267188" cy="2109978"/>
          </a:xfrm>
        </p:grpSpPr>
        <p:grpSp>
          <p:nvGrpSpPr>
            <p:cNvPr id="6" name="Group 5">
              <a:extLst>
                <a:ext uri="{FF2B5EF4-FFF2-40B4-BE49-F238E27FC236}">
                  <a16:creationId xmlns:a16="http://schemas.microsoft.com/office/drawing/2014/main" id="{3C10304A-96B5-C1E8-D9D6-BF354CA1DA65}"/>
                </a:ext>
              </a:extLst>
            </p:cNvPr>
            <p:cNvGrpSpPr/>
            <p:nvPr/>
          </p:nvGrpSpPr>
          <p:grpSpPr>
            <a:xfrm>
              <a:off x="-491345" y="1077822"/>
              <a:ext cx="10267188" cy="2109978"/>
              <a:chOff x="-491345" y="1077822"/>
              <a:chExt cx="10267188" cy="2109978"/>
            </a:xfrm>
          </p:grpSpPr>
          <p:pic>
            <p:nvPicPr>
              <p:cNvPr id="16" name="Picture 15">
                <a:extLst>
                  <a:ext uri="{FF2B5EF4-FFF2-40B4-BE49-F238E27FC236}">
                    <a16:creationId xmlns:a16="http://schemas.microsoft.com/office/drawing/2014/main" id="{5B61568A-5D55-A15F-0A34-79D7080041AD}"/>
                  </a:ext>
                </a:extLst>
              </p:cNvPr>
              <p:cNvPicPr>
                <a:picLocks noChangeAspect="1"/>
              </p:cNvPicPr>
              <p:nvPr/>
            </p:nvPicPr>
            <p:blipFill>
              <a:blip r:embed="rId2"/>
              <a:stretch>
                <a:fillRect/>
              </a:stretch>
            </p:blipFill>
            <p:spPr>
              <a:xfrm>
                <a:off x="8099443" y="1808913"/>
                <a:ext cx="1676400" cy="495300"/>
              </a:xfrm>
              <a:custGeom>
                <a:avLst/>
                <a:gdLst>
                  <a:gd name="connsiteX0" fmla="*/ 0 w 1676400"/>
                  <a:gd name="connsiteY0" fmla="*/ 0 h 495300"/>
                  <a:gd name="connsiteX1" fmla="*/ 1684782 w 1676400"/>
                  <a:gd name="connsiteY1" fmla="*/ 0 h 495300"/>
                  <a:gd name="connsiteX2" fmla="*/ 1684782 w 1676400"/>
                  <a:gd name="connsiteY2" fmla="*/ 498348 h 495300"/>
                  <a:gd name="connsiteX3" fmla="*/ 0 w 1676400"/>
                  <a:gd name="connsiteY3" fmla="*/ 498348 h 495300"/>
                </a:gdLst>
                <a:ahLst/>
                <a:cxnLst>
                  <a:cxn ang="0">
                    <a:pos x="connsiteX0" y="connsiteY0"/>
                  </a:cxn>
                  <a:cxn ang="0">
                    <a:pos x="connsiteX1" y="connsiteY1"/>
                  </a:cxn>
                  <a:cxn ang="0">
                    <a:pos x="connsiteX2" y="connsiteY2"/>
                  </a:cxn>
                  <a:cxn ang="0">
                    <a:pos x="connsiteX3" y="connsiteY3"/>
                  </a:cxn>
                </a:cxnLst>
                <a:rect l="l" t="t" r="r" b="b"/>
                <a:pathLst>
                  <a:path w="1676400" h="495300">
                    <a:moveTo>
                      <a:pt x="0" y="0"/>
                    </a:moveTo>
                    <a:lnTo>
                      <a:pt x="1684782" y="0"/>
                    </a:lnTo>
                    <a:lnTo>
                      <a:pt x="1684782" y="498348"/>
                    </a:lnTo>
                    <a:lnTo>
                      <a:pt x="0" y="498348"/>
                    </a:lnTo>
                    <a:close/>
                  </a:path>
                </a:pathLst>
              </a:custGeom>
              <a:ln/>
            </p:spPr>
          </p:pic>
          <p:sp>
            <p:nvSpPr>
              <p:cNvPr id="17" name="Freeform: Shape 16">
                <a:extLst>
                  <a:ext uri="{FF2B5EF4-FFF2-40B4-BE49-F238E27FC236}">
                    <a16:creationId xmlns:a16="http://schemas.microsoft.com/office/drawing/2014/main" id="{0DA5E7E9-82EF-6C73-1F3B-92803B18E74C}"/>
                  </a:ext>
                </a:extLst>
              </p:cNvPr>
              <p:cNvSpPr/>
              <p:nvPr/>
            </p:nvSpPr>
            <p:spPr>
              <a:xfrm>
                <a:off x="8125446" y="1833631"/>
                <a:ext cx="1600200" cy="409575"/>
              </a:xfrm>
              <a:custGeom>
                <a:avLst/>
                <a:gdLst>
                  <a:gd name="connsiteX0" fmla="*/ 1578769 w 1600200"/>
                  <a:gd name="connsiteY0" fmla="*/ 285274 h 409575"/>
                  <a:gd name="connsiteX1" fmla="*/ 1285398 w 1600200"/>
                  <a:gd name="connsiteY1" fmla="*/ 285274 h 409575"/>
                  <a:gd name="connsiteX2" fmla="*/ 1257776 w 1600200"/>
                  <a:gd name="connsiteY2" fmla="*/ 323374 h 409575"/>
                  <a:gd name="connsiteX3" fmla="*/ 1217771 w 1600200"/>
                  <a:gd name="connsiteY3" fmla="*/ 153829 h 409575"/>
                  <a:gd name="connsiteX4" fmla="*/ 1181576 w 1600200"/>
                  <a:gd name="connsiteY4" fmla="*/ 285274 h 409575"/>
                  <a:gd name="connsiteX5" fmla="*/ 1093946 w 1600200"/>
                  <a:gd name="connsiteY5" fmla="*/ 285274 h 409575"/>
                  <a:gd name="connsiteX6" fmla="*/ 1080611 w 1600200"/>
                  <a:gd name="connsiteY6" fmla="*/ 335756 h 409575"/>
                  <a:gd name="connsiteX7" fmla="*/ 1056798 w 1600200"/>
                  <a:gd name="connsiteY7" fmla="*/ 277654 h 409575"/>
                  <a:gd name="connsiteX8" fmla="*/ 1032986 w 1600200"/>
                  <a:gd name="connsiteY8" fmla="*/ 322421 h 409575"/>
                  <a:gd name="connsiteX9" fmla="*/ 988219 w 1600200"/>
                  <a:gd name="connsiteY9" fmla="*/ 21431 h 409575"/>
                  <a:gd name="connsiteX10" fmla="*/ 932973 w 1600200"/>
                  <a:gd name="connsiteY10" fmla="*/ 393859 h 409575"/>
                  <a:gd name="connsiteX11" fmla="*/ 912019 w 1600200"/>
                  <a:gd name="connsiteY11" fmla="*/ 285274 h 409575"/>
                  <a:gd name="connsiteX12" fmla="*/ 686276 w 1600200"/>
                  <a:gd name="connsiteY12" fmla="*/ 285274 h 409575"/>
                  <a:gd name="connsiteX13" fmla="*/ 656748 w 1600200"/>
                  <a:gd name="connsiteY13" fmla="*/ 344329 h 409575"/>
                  <a:gd name="connsiteX14" fmla="*/ 621506 w 1600200"/>
                  <a:gd name="connsiteY14" fmla="*/ 150971 h 409575"/>
                  <a:gd name="connsiteX15" fmla="*/ 578644 w 1600200"/>
                  <a:gd name="connsiteY15" fmla="*/ 285274 h 409575"/>
                  <a:gd name="connsiteX16" fmla="*/ 491966 w 1600200"/>
                  <a:gd name="connsiteY16" fmla="*/ 285274 h 409575"/>
                  <a:gd name="connsiteX17" fmla="*/ 467201 w 1600200"/>
                  <a:gd name="connsiteY17" fmla="*/ 322421 h 409575"/>
                  <a:gd name="connsiteX18" fmla="*/ 441484 w 1600200"/>
                  <a:gd name="connsiteY18" fmla="*/ 275749 h 409575"/>
                  <a:gd name="connsiteX19" fmla="*/ 408146 w 1600200"/>
                  <a:gd name="connsiteY19" fmla="*/ 336709 h 409575"/>
                  <a:gd name="connsiteX20" fmla="*/ 376714 w 1600200"/>
                  <a:gd name="connsiteY20" fmla="*/ 72866 h 409575"/>
                  <a:gd name="connsiteX21" fmla="*/ 335756 w 1600200"/>
                  <a:gd name="connsiteY21" fmla="*/ 377666 h 409575"/>
                  <a:gd name="connsiteX22" fmla="*/ 308134 w 1600200"/>
                  <a:gd name="connsiteY22" fmla="*/ 285274 h 409575"/>
                  <a:gd name="connsiteX23" fmla="*/ 238601 w 1600200"/>
                  <a:gd name="connsiteY23" fmla="*/ 285274 h 409575"/>
                  <a:gd name="connsiteX24" fmla="*/ 210026 w 1600200"/>
                  <a:gd name="connsiteY24" fmla="*/ 237649 h 409575"/>
                  <a:gd name="connsiteX25" fmla="*/ 177641 w 1600200"/>
                  <a:gd name="connsiteY25" fmla="*/ 285274 h 409575"/>
                  <a:gd name="connsiteX26" fmla="*/ 21431 w 1600200"/>
                  <a:gd name="connsiteY26" fmla="*/ 285274 h 409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600200" h="409575">
                    <a:moveTo>
                      <a:pt x="1578769" y="285274"/>
                    </a:moveTo>
                    <a:lnTo>
                      <a:pt x="1285398" y="285274"/>
                    </a:lnTo>
                    <a:lnTo>
                      <a:pt x="1257776" y="323374"/>
                    </a:lnTo>
                    <a:lnTo>
                      <a:pt x="1217771" y="153829"/>
                    </a:lnTo>
                    <a:lnTo>
                      <a:pt x="1181576" y="285274"/>
                    </a:lnTo>
                    <a:lnTo>
                      <a:pt x="1093946" y="285274"/>
                    </a:lnTo>
                    <a:lnTo>
                      <a:pt x="1080611" y="335756"/>
                    </a:lnTo>
                    <a:lnTo>
                      <a:pt x="1056798" y="277654"/>
                    </a:lnTo>
                    <a:lnTo>
                      <a:pt x="1032986" y="322421"/>
                    </a:lnTo>
                    <a:lnTo>
                      <a:pt x="988219" y="21431"/>
                    </a:lnTo>
                    <a:lnTo>
                      <a:pt x="932973" y="393859"/>
                    </a:lnTo>
                    <a:lnTo>
                      <a:pt x="912019" y="285274"/>
                    </a:lnTo>
                    <a:lnTo>
                      <a:pt x="686276" y="285274"/>
                    </a:lnTo>
                    <a:lnTo>
                      <a:pt x="656748" y="344329"/>
                    </a:lnTo>
                    <a:lnTo>
                      <a:pt x="621506" y="150971"/>
                    </a:lnTo>
                    <a:lnTo>
                      <a:pt x="578644" y="285274"/>
                    </a:lnTo>
                    <a:lnTo>
                      <a:pt x="491966" y="285274"/>
                    </a:lnTo>
                    <a:lnTo>
                      <a:pt x="467201" y="322421"/>
                    </a:lnTo>
                    <a:lnTo>
                      <a:pt x="441484" y="275749"/>
                    </a:lnTo>
                    <a:lnTo>
                      <a:pt x="408146" y="336709"/>
                    </a:lnTo>
                    <a:lnTo>
                      <a:pt x="376714" y="72866"/>
                    </a:lnTo>
                    <a:lnTo>
                      <a:pt x="335756" y="377666"/>
                    </a:lnTo>
                    <a:lnTo>
                      <a:pt x="308134" y="285274"/>
                    </a:lnTo>
                    <a:lnTo>
                      <a:pt x="238601" y="285274"/>
                    </a:lnTo>
                    <a:lnTo>
                      <a:pt x="210026" y="237649"/>
                    </a:lnTo>
                    <a:lnTo>
                      <a:pt x="177641" y="285274"/>
                    </a:lnTo>
                    <a:lnTo>
                      <a:pt x="21431" y="285274"/>
                    </a:lnTo>
                  </a:path>
                </a:pathLst>
              </a:custGeom>
              <a:noFill/>
              <a:ln w="28575" cap="rnd">
                <a:solidFill>
                  <a:srgbClr val="FFFFFF"/>
                </a:solidFill>
                <a:prstDash val="solid"/>
                <a:round/>
              </a:ln>
            </p:spPr>
            <p:txBody>
              <a:bodyPr rtlCol="0" anchor="ctr"/>
              <a:lstStyle/>
              <a:p>
                <a:endParaRPr lang="en-US"/>
              </a:p>
            </p:txBody>
          </p:sp>
          <p:pic>
            <p:nvPicPr>
              <p:cNvPr id="18" name="Picture 17">
                <a:extLst>
                  <a:ext uri="{FF2B5EF4-FFF2-40B4-BE49-F238E27FC236}">
                    <a16:creationId xmlns:a16="http://schemas.microsoft.com/office/drawing/2014/main" id="{6F8966C5-F0FF-C508-C5A2-7BE56926B7DF}"/>
                  </a:ext>
                </a:extLst>
              </p:cNvPr>
              <p:cNvPicPr>
                <a:picLocks noChangeAspect="1"/>
              </p:cNvPicPr>
              <p:nvPr/>
            </p:nvPicPr>
            <p:blipFill rotWithShape="1">
              <a:blip r:embed="rId3"/>
              <a:srcRect l="-8934" r="1"/>
              <a:stretch/>
            </p:blipFill>
            <p:spPr>
              <a:xfrm>
                <a:off x="-491345" y="1797483"/>
                <a:ext cx="5676900" cy="495300"/>
              </a:xfrm>
              <a:custGeom>
                <a:avLst/>
                <a:gdLst>
                  <a:gd name="connsiteX0" fmla="*/ 0 w 5676900"/>
                  <a:gd name="connsiteY0" fmla="*/ 0 h 495300"/>
                  <a:gd name="connsiteX1" fmla="*/ 5685282 w 5676900"/>
                  <a:gd name="connsiteY1" fmla="*/ 0 h 495300"/>
                  <a:gd name="connsiteX2" fmla="*/ 5685282 w 5676900"/>
                  <a:gd name="connsiteY2" fmla="*/ 500634 h 495300"/>
                  <a:gd name="connsiteX3" fmla="*/ 0 w 5676900"/>
                  <a:gd name="connsiteY3" fmla="*/ 500634 h 495300"/>
                </a:gdLst>
                <a:ahLst/>
                <a:cxnLst>
                  <a:cxn ang="0">
                    <a:pos x="connsiteX0" y="connsiteY0"/>
                  </a:cxn>
                  <a:cxn ang="0">
                    <a:pos x="connsiteX1" y="connsiteY1"/>
                  </a:cxn>
                  <a:cxn ang="0">
                    <a:pos x="connsiteX2" y="connsiteY2"/>
                  </a:cxn>
                  <a:cxn ang="0">
                    <a:pos x="connsiteX3" y="connsiteY3"/>
                  </a:cxn>
                </a:cxnLst>
                <a:rect l="l" t="t" r="r" b="b"/>
                <a:pathLst>
                  <a:path w="5676900" h="495300">
                    <a:moveTo>
                      <a:pt x="0" y="0"/>
                    </a:moveTo>
                    <a:lnTo>
                      <a:pt x="5685282" y="0"/>
                    </a:lnTo>
                    <a:lnTo>
                      <a:pt x="5685282" y="500634"/>
                    </a:lnTo>
                    <a:lnTo>
                      <a:pt x="0" y="500634"/>
                    </a:lnTo>
                    <a:close/>
                  </a:path>
                </a:pathLst>
              </a:custGeom>
              <a:ln/>
            </p:spPr>
          </p:pic>
          <p:sp>
            <p:nvSpPr>
              <p:cNvPr id="19" name="Freeform: Shape 18">
                <a:extLst>
                  <a:ext uri="{FF2B5EF4-FFF2-40B4-BE49-F238E27FC236}">
                    <a16:creationId xmlns:a16="http://schemas.microsoft.com/office/drawing/2014/main" id="{89B4D101-00A6-231D-BBF9-90424B8900A4}"/>
                  </a:ext>
                </a:extLst>
              </p:cNvPr>
              <p:cNvSpPr/>
              <p:nvPr/>
            </p:nvSpPr>
            <p:spPr>
              <a:xfrm>
                <a:off x="14351" y="1860842"/>
                <a:ext cx="5196891" cy="372428"/>
              </a:xfrm>
              <a:custGeom>
                <a:avLst/>
                <a:gdLst>
                  <a:gd name="connsiteX0" fmla="*/ 5579269 w 5600700"/>
                  <a:gd name="connsiteY0" fmla="*/ 285274 h 409575"/>
                  <a:gd name="connsiteX1" fmla="*/ 5285899 w 5600700"/>
                  <a:gd name="connsiteY1" fmla="*/ 285274 h 409575"/>
                  <a:gd name="connsiteX2" fmla="*/ 5258277 w 5600700"/>
                  <a:gd name="connsiteY2" fmla="*/ 323374 h 409575"/>
                  <a:gd name="connsiteX3" fmla="*/ 5218271 w 5600700"/>
                  <a:gd name="connsiteY3" fmla="*/ 153829 h 409575"/>
                  <a:gd name="connsiteX4" fmla="*/ 5182077 w 5600700"/>
                  <a:gd name="connsiteY4" fmla="*/ 285274 h 409575"/>
                  <a:gd name="connsiteX5" fmla="*/ 5094446 w 5600700"/>
                  <a:gd name="connsiteY5" fmla="*/ 285274 h 409575"/>
                  <a:gd name="connsiteX6" fmla="*/ 5081111 w 5600700"/>
                  <a:gd name="connsiteY6" fmla="*/ 335756 h 409575"/>
                  <a:gd name="connsiteX7" fmla="*/ 5057299 w 5600700"/>
                  <a:gd name="connsiteY7" fmla="*/ 277654 h 409575"/>
                  <a:gd name="connsiteX8" fmla="*/ 5033486 w 5600700"/>
                  <a:gd name="connsiteY8" fmla="*/ 322421 h 409575"/>
                  <a:gd name="connsiteX9" fmla="*/ 4988719 w 5600700"/>
                  <a:gd name="connsiteY9" fmla="*/ 21431 h 409575"/>
                  <a:gd name="connsiteX10" fmla="*/ 4933474 w 5600700"/>
                  <a:gd name="connsiteY10" fmla="*/ 393859 h 409575"/>
                  <a:gd name="connsiteX11" fmla="*/ 4912519 w 5600700"/>
                  <a:gd name="connsiteY11" fmla="*/ 285274 h 409575"/>
                  <a:gd name="connsiteX12" fmla="*/ 4686777 w 5600700"/>
                  <a:gd name="connsiteY12" fmla="*/ 285274 h 409575"/>
                  <a:gd name="connsiteX13" fmla="*/ 4657249 w 5600700"/>
                  <a:gd name="connsiteY13" fmla="*/ 344329 h 409575"/>
                  <a:gd name="connsiteX14" fmla="*/ 4622006 w 5600700"/>
                  <a:gd name="connsiteY14" fmla="*/ 150971 h 409575"/>
                  <a:gd name="connsiteX15" fmla="*/ 4579144 w 5600700"/>
                  <a:gd name="connsiteY15" fmla="*/ 285274 h 409575"/>
                  <a:gd name="connsiteX16" fmla="*/ 4492466 w 5600700"/>
                  <a:gd name="connsiteY16" fmla="*/ 285274 h 409575"/>
                  <a:gd name="connsiteX17" fmla="*/ 4467702 w 5600700"/>
                  <a:gd name="connsiteY17" fmla="*/ 322421 h 409575"/>
                  <a:gd name="connsiteX18" fmla="*/ 4441984 w 5600700"/>
                  <a:gd name="connsiteY18" fmla="*/ 275749 h 409575"/>
                  <a:gd name="connsiteX19" fmla="*/ 4408646 w 5600700"/>
                  <a:gd name="connsiteY19" fmla="*/ 336709 h 409575"/>
                  <a:gd name="connsiteX20" fmla="*/ 4377214 w 5600700"/>
                  <a:gd name="connsiteY20" fmla="*/ 72866 h 409575"/>
                  <a:gd name="connsiteX21" fmla="*/ 4336256 w 5600700"/>
                  <a:gd name="connsiteY21" fmla="*/ 377666 h 409575"/>
                  <a:gd name="connsiteX22" fmla="*/ 4308634 w 5600700"/>
                  <a:gd name="connsiteY22" fmla="*/ 285274 h 409575"/>
                  <a:gd name="connsiteX23" fmla="*/ 4239102 w 5600700"/>
                  <a:gd name="connsiteY23" fmla="*/ 285274 h 409575"/>
                  <a:gd name="connsiteX24" fmla="*/ 4210527 w 5600700"/>
                  <a:gd name="connsiteY24" fmla="*/ 237649 h 409575"/>
                  <a:gd name="connsiteX25" fmla="*/ 4178141 w 5600700"/>
                  <a:gd name="connsiteY25" fmla="*/ 285274 h 409575"/>
                  <a:gd name="connsiteX26" fmla="*/ 21431 w 5600700"/>
                  <a:gd name="connsiteY26" fmla="*/ 285274 h 409575"/>
                  <a:gd name="connsiteX0" fmla="*/ 5196891 w 5196891"/>
                  <a:gd name="connsiteY0" fmla="*/ 263843 h 372428"/>
                  <a:gd name="connsiteX1" fmla="*/ 4903521 w 5196891"/>
                  <a:gd name="connsiteY1" fmla="*/ 263843 h 372428"/>
                  <a:gd name="connsiteX2" fmla="*/ 4875899 w 5196891"/>
                  <a:gd name="connsiteY2" fmla="*/ 301943 h 372428"/>
                  <a:gd name="connsiteX3" fmla="*/ 4835893 w 5196891"/>
                  <a:gd name="connsiteY3" fmla="*/ 132398 h 372428"/>
                  <a:gd name="connsiteX4" fmla="*/ 4799699 w 5196891"/>
                  <a:gd name="connsiteY4" fmla="*/ 263843 h 372428"/>
                  <a:gd name="connsiteX5" fmla="*/ 4712068 w 5196891"/>
                  <a:gd name="connsiteY5" fmla="*/ 263843 h 372428"/>
                  <a:gd name="connsiteX6" fmla="*/ 4698733 w 5196891"/>
                  <a:gd name="connsiteY6" fmla="*/ 314325 h 372428"/>
                  <a:gd name="connsiteX7" fmla="*/ 4674921 w 5196891"/>
                  <a:gd name="connsiteY7" fmla="*/ 256223 h 372428"/>
                  <a:gd name="connsiteX8" fmla="*/ 4651108 w 5196891"/>
                  <a:gd name="connsiteY8" fmla="*/ 300990 h 372428"/>
                  <a:gd name="connsiteX9" fmla="*/ 4606341 w 5196891"/>
                  <a:gd name="connsiteY9" fmla="*/ 0 h 372428"/>
                  <a:gd name="connsiteX10" fmla="*/ 4551096 w 5196891"/>
                  <a:gd name="connsiteY10" fmla="*/ 372428 h 372428"/>
                  <a:gd name="connsiteX11" fmla="*/ 4530141 w 5196891"/>
                  <a:gd name="connsiteY11" fmla="*/ 263843 h 372428"/>
                  <a:gd name="connsiteX12" fmla="*/ 4304399 w 5196891"/>
                  <a:gd name="connsiteY12" fmla="*/ 263843 h 372428"/>
                  <a:gd name="connsiteX13" fmla="*/ 4274871 w 5196891"/>
                  <a:gd name="connsiteY13" fmla="*/ 322898 h 372428"/>
                  <a:gd name="connsiteX14" fmla="*/ 4239628 w 5196891"/>
                  <a:gd name="connsiteY14" fmla="*/ 129540 h 372428"/>
                  <a:gd name="connsiteX15" fmla="*/ 4196766 w 5196891"/>
                  <a:gd name="connsiteY15" fmla="*/ 263843 h 372428"/>
                  <a:gd name="connsiteX16" fmla="*/ 4110088 w 5196891"/>
                  <a:gd name="connsiteY16" fmla="*/ 263843 h 372428"/>
                  <a:gd name="connsiteX17" fmla="*/ 4085324 w 5196891"/>
                  <a:gd name="connsiteY17" fmla="*/ 300990 h 372428"/>
                  <a:gd name="connsiteX18" fmla="*/ 4059606 w 5196891"/>
                  <a:gd name="connsiteY18" fmla="*/ 254318 h 372428"/>
                  <a:gd name="connsiteX19" fmla="*/ 4026268 w 5196891"/>
                  <a:gd name="connsiteY19" fmla="*/ 315278 h 372428"/>
                  <a:gd name="connsiteX20" fmla="*/ 3994836 w 5196891"/>
                  <a:gd name="connsiteY20" fmla="*/ 51435 h 372428"/>
                  <a:gd name="connsiteX21" fmla="*/ 3953878 w 5196891"/>
                  <a:gd name="connsiteY21" fmla="*/ 356235 h 372428"/>
                  <a:gd name="connsiteX22" fmla="*/ 3926256 w 5196891"/>
                  <a:gd name="connsiteY22" fmla="*/ 263843 h 372428"/>
                  <a:gd name="connsiteX23" fmla="*/ 3856724 w 5196891"/>
                  <a:gd name="connsiteY23" fmla="*/ 263843 h 372428"/>
                  <a:gd name="connsiteX24" fmla="*/ 3828149 w 5196891"/>
                  <a:gd name="connsiteY24" fmla="*/ 216218 h 372428"/>
                  <a:gd name="connsiteX25" fmla="*/ 3795763 w 5196891"/>
                  <a:gd name="connsiteY25" fmla="*/ 263843 h 372428"/>
                  <a:gd name="connsiteX26" fmla="*/ 0 w 5196891"/>
                  <a:gd name="connsiteY26" fmla="*/ 275874 h 372428"/>
                  <a:gd name="connsiteX0" fmla="*/ 5196891 w 5196891"/>
                  <a:gd name="connsiteY0" fmla="*/ 263843 h 372428"/>
                  <a:gd name="connsiteX1" fmla="*/ 4903521 w 5196891"/>
                  <a:gd name="connsiteY1" fmla="*/ 263843 h 372428"/>
                  <a:gd name="connsiteX2" fmla="*/ 4875899 w 5196891"/>
                  <a:gd name="connsiteY2" fmla="*/ 301943 h 372428"/>
                  <a:gd name="connsiteX3" fmla="*/ 4835893 w 5196891"/>
                  <a:gd name="connsiteY3" fmla="*/ 132398 h 372428"/>
                  <a:gd name="connsiteX4" fmla="*/ 4799699 w 5196891"/>
                  <a:gd name="connsiteY4" fmla="*/ 263843 h 372428"/>
                  <a:gd name="connsiteX5" fmla="*/ 4712068 w 5196891"/>
                  <a:gd name="connsiteY5" fmla="*/ 263843 h 372428"/>
                  <a:gd name="connsiteX6" fmla="*/ 4698733 w 5196891"/>
                  <a:gd name="connsiteY6" fmla="*/ 314325 h 372428"/>
                  <a:gd name="connsiteX7" fmla="*/ 4674921 w 5196891"/>
                  <a:gd name="connsiteY7" fmla="*/ 256223 h 372428"/>
                  <a:gd name="connsiteX8" fmla="*/ 4651108 w 5196891"/>
                  <a:gd name="connsiteY8" fmla="*/ 300990 h 372428"/>
                  <a:gd name="connsiteX9" fmla="*/ 4606341 w 5196891"/>
                  <a:gd name="connsiteY9" fmla="*/ 0 h 372428"/>
                  <a:gd name="connsiteX10" fmla="*/ 4551096 w 5196891"/>
                  <a:gd name="connsiteY10" fmla="*/ 372428 h 372428"/>
                  <a:gd name="connsiteX11" fmla="*/ 4530141 w 5196891"/>
                  <a:gd name="connsiteY11" fmla="*/ 263843 h 372428"/>
                  <a:gd name="connsiteX12" fmla="*/ 4304399 w 5196891"/>
                  <a:gd name="connsiteY12" fmla="*/ 263843 h 372428"/>
                  <a:gd name="connsiteX13" fmla="*/ 4274871 w 5196891"/>
                  <a:gd name="connsiteY13" fmla="*/ 322898 h 372428"/>
                  <a:gd name="connsiteX14" fmla="*/ 4239628 w 5196891"/>
                  <a:gd name="connsiteY14" fmla="*/ 129540 h 372428"/>
                  <a:gd name="connsiteX15" fmla="*/ 4196766 w 5196891"/>
                  <a:gd name="connsiteY15" fmla="*/ 263843 h 372428"/>
                  <a:gd name="connsiteX16" fmla="*/ 4110088 w 5196891"/>
                  <a:gd name="connsiteY16" fmla="*/ 263843 h 372428"/>
                  <a:gd name="connsiteX17" fmla="*/ 4085324 w 5196891"/>
                  <a:gd name="connsiteY17" fmla="*/ 300990 h 372428"/>
                  <a:gd name="connsiteX18" fmla="*/ 4059606 w 5196891"/>
                  <a:gd name="connsiteY18" fmla="*/ 254318 h 372428"/>
                  <a:gd name="connsiteX19" fmla="*/ 4026268 w 5196891"/>
                  <a:gd name="connsiteY19" fmla="*/ 315278 h 372428"/>
                  <a:gd name="connsiteX20" fmla="*/ 3994836 w 5196891"/>
                  <a:gd name="connsiteY20" fmla="*/ 51435 h 372428"/>
                  <a:gd name="connsiteX21" fmla="*/ 3953878 w 5196891"/>
                  <a:gd name="connsiteY21" fmla="*/ 356235 h 372428"/>
                  <a:gd name="connsiteX22" fmla="*/ 3926256 w 5196891"/>
                  <a:gd name="connsiteY22" fmla="*/ 263843 h 372428"/>
                  <a:gd name="connsiteX23" fmla="*/ 3856724 w 5196891"/>
                  <a:gd name="connsiteY23" fmla="*/ 263843 h 372428"/>
                  <a:gd name="connsiteX24" fmla="*/ 3828149 w 5196891"/>
                  <a:gd name="connsiteY24" fmla="*/ 216218 h 372428"/>
                  <a:gd name="connsiteX25" fmla="*/ 3795763 w 5196891"/>
                  <a:gd name="connsiteY25" fmla="*/ 263843 h 372428"/>
                  <a:gd name="connsiteX26" fmla="*/ 0 w 5196891"/>
                  <a:gd name="connsiteY26" fmla="*/ 263842 h 37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96891" h="372428">
                    <a:moveTo>
                      <a:pt x="5196891" y="263843"/>
                    </a:moveTo>
                    <a:lnTo>
                      <a:pt x="4903521" y="263843"/>
                    </a:lnTo>
                    <a:lnTo>
                      <a:pt x="4875899" y="301943"/>
                    </a:lnTo>
                    <a:lnTo>
                      <a:pt x="4835893" y="132398"/>
                    </a:lnTo>
                    <a:lnTo>
                      <a:pt x="4799699" y="263843"/>
                    </a:lnTo>
                    <a:lnTo>
                      <a:pt x="4712068" y="263843"/>
                    </a:lnTo>
                    <a:lnTo>
                      <a:pt x="4698733" y="314325"/>
                    </a:lnTo>
                    <a:lnTo>
                      <a:pt x="4674921" y="256223"/>
                    </a:lnTo>
                    <a:lnTo>
                      <a:pt x="4651108" y="300990"/>
                    </a:lnTo>
                    <a:lnTo>
                      <a:pt x="4606341" y="0"/>
                    </a:lnTo>
                    <a:lnTo>
                      <a:pt x="4551096" y="372428"/>
                    </a:lnTo>
                    <a:lnTo>
                      <a:pt x="4530141" y="263843"/>
                    </a:lnTo>
                    <a:lnTo>
                      <a:pt x="4304399" y="263843"/>
                    </a:lnTo>
                    <a:lnTo>
                      <a:pt x="4274871" y="322898"/>
                    </a:lnTo>
                    <a:lnTo>
                      <a:pt x="4239628" y="129540"/>
                    </a:lnTo>
                    <a:lnTo>
                      <a:pt x="4196766" y="263843"/>
                    </a:lnTo>
                    <a:lnTo>
                      <a:pt x="4110088" y="263843"/>
                    </a:lnTo>
                    <a:lnTo>
                      <a:pt x="4085324" y="300990"/>
                    </a:lnTo>
                    <a:lnTo>
                      <a:pt x="4059606" y="254318"/>
                    </a:lnTo>
                    <a:lnTo>
                      <a:pt x="4026268" y="315278"/>
                    </a:lnTo>
                    <a:lnTo>
                      <a:pt x="3994836" y="51435"/>
                    </a:lnTo>
                    <a:lnTo>
                      <a:pt x="3953878" y="356235"/>
                    </a:lnTo>
                    <a:lnTo>
                      <a:pt x="3926256" y="263843"/>
                    </a:lnTo>
                    <a:lnTo>
                      <a:pt x="3856724" y="263843"/>
                    </a:lnTo>
                    <a:lnTo>
                      <a:pt x="3828149" y="216218"/>
                    </a:lnTo>
                    <a:lnTo>
                      <a:pt x="3795763" y="263843"/>
                    </a:lnTo>
                    <a:lnTo>
                      <a:pt x="0" y="263842"/>
                    </a:lnTo>
                  </a:path>
                </a:pathLst>
              </a:custGeom>
              <a:noFill/>
              <a:ln w="28575" cap="rnd">
                <a:solidFill>
                  <a:srgbClr val="FFFFFF"/>
                </a:solidFill>
                <a:prstDash val="solid"/>
                <a:round/>
              </a:ln>
            </p:spPr>
            <p:txBody>
              <a:bodyPr rtlCol="0" anchor="ctr"/>
              <a:lstStyle/>
              <a:p>
                <a:endParaRPr lang="en-US"/>
              </a:p>
            </p:txBody>
          </p:sp>
          <p:pic>
            <p:nvPicPr>
              <p:cNvPr id="20" name="Picture 19">
                <a:extLst>
                  <a:ext uri="{FF2B5EF4-FFF2-40B4-BE49-F238E27FC236}">
                    <a16:creationId xmlns:a16="http://schemas.microsoft.com/office/drawing/2014/main" id="{56CB7EDB-6575-A1BA-91DB-A3ABBCB6FE45}"/>
                  </a:ext>
                </a:extLst>
              </p:cNvPr>
              <p:cNvPicPr>
                <a:picLocks noChangeAspect="1"/>
              </p:cNvPicPr>
              <p:nvPr/>
            </p:nvPicPr>
            <p:blipFill>
              <a:blip r:embed="rId4"/>
              <a:stretch>
                <a:fillRect/>
              </a:stretch>
            </p:blipFill>
            <p:spPr>
              <a:xfrm>
                <a:off x="5082352" y="1731618"/>
                <a:ext cx="904875" cy="800100"/>
              </a:xfrm>
              <a:custGeom>
                <a:avLst/>
                <a:gdLst>
                  <a:gd name="connsiteX0" fmla="*/ 0 w 904875"/>
                  <a:gd name="connsiteY0" fmla="*/ 0 h 800100"/>
                  <a:gd name="connsiteX1" fmla="*/ 907542 w 904875"/>
                  <a:gd name="connsiteY1" fmla="*/ 0 h 800100"/>
                  <a:gd name="connsiteX2" fmla="*/ 907542 w 904875"/>
                  <a:gd name="connsiteY2" fmla="*/ 804672 h 800100"/>
                  <a:gd name="connsiteX3" fmla="*/ 0 w 904875"/>
                  <a:gd name="connsiteY3" fmla="*/ 804672 h 800100"/>
                </a:gdLst>
                <a:ahLst/>
                <a:cxnLst>
                  <a:cxn ang="0">
                    <a:pos x="connsiteX0" y="connsiteY0"/>
                  </a:cxn>
                  <a:cxn ang="0">
                    <a:pos x="connsiteX1" y="connsiteY1"/>
                  </a:cxn>
                  <a:cxn ang="0">
                    <a:pos x="connsiteX2" y="connsiteY2"/>
                  </a:cxn>
                  <a:cxn ang="0">
                    <a:pos x="connsiteX3" y="connsiteY3"/>
                  </a:cxn>
                </a:cxnLst>
                <a:rect l="l" t="t" r="r" b="b"/>
                <a:pathLst>
                  <a:path w="904875" h="800100">
                    <a:moveTo>
                      <a:pt x="0" y="0"/>
                    </a:moveTo>
                    <a:lnTo>
                      <a:pt x="907542" y="0"/>
                    </a:lnTo>
                    <a:lnTo>
                      <a:pt x="907542" y="804672"/>
                    </a:lnTo>
                    <a:lnTo>
                      <a:pt x="0" y="804672"/>
                    </a:lnTo>
                    <a:close/>
                  </a:path>
                </a:pathLst>
              </a:custGeom>
              <a:ln/>
            </p:spPr>
          </p:pic>
          <p:sp>
            <p:nvSpPr>
              <p:cNvPr id="21" name="Freeform: Shape 20">
                <a:extLst>
                  <a:ext uri="{FF2B5EF4-FFF2-40B4-BE49-F238E27FC236}">
                    <a16:creationId xmlns:a16="http://schemas.microsoft.com/office/drawing/2014/main" id="{7F1F3747-4DA6-D40B-F133-522C070A3B64}"/>
                  </a:ext>
                </a:extLst>
              </p:cNvPr>
              <p:cNvSpPr/>
              <p:nvPr/>
            </p:nvSpPr>
            <p:spPr>
              <a:xfrm>
                <a:off x="5117451" y="1766003"/>
                <a:ext cx="800100" cy="695325"/>
              </a:xfrm>
              <a:custGeom>
                <a:avLst/>
                <a:gdLst>
                  <a:gd name="connsiteX0" fmla="*/ 778669 w 800100"/>
                  <a:gd name="connsiteY0" fmla="*/ 349091 h 695325"/>
                  <a:gd name="connsiteX1" fmla="*/ 589122 w 800100"/>
                  <a:gd name="connsiteY1" fmla="*/ 676751 h 695325"/>
                  <a:gd name="connsiteX2" fmla="*/ 210027 w 800100"/>
                  <a:gd name="connsiteY2" fmla="*/ 676751 h 695325"/>
                  <a:gd name="connsiteX3" fmla="*/ 21431 w 800100"/>
                  <a:gd name="connsiteY3" fmla="*/ 349091 h 695325"/>
                  <a:gd name="connsiteX4" fmla="*/ 210027 w 800100"/>
                  <a:gd name="connsiteY4" fmla="*/ 21431 h 695325"/>
                  <a:gd name="connsiteX5" fmla="*/ 589122 w 800100"/>
                  <a:gd name="connsiteY5" fmla="*/ 21431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0100" h="695325">
                    <a:moveTo>
                      <a:pt x="778669" y="349091"/>
                    </a:moveTo>
                    <a:lnTo>
                      <a:pt x="589122" y="676751"/>
                    </a:lnTo>
                    <a:lnTo>
                      <a:pt x="210027" y="676751"/>
                    </a:lnTo>
                    <a:lnTo>
                      <a:pt x="21431" y="349091"/>
                    </a:lnTo>
                    <a:lnTo>
                      <a:pt x="210027" y="21431"/>
                    </a:lnTo>
                    <a:lnTo>
                      <a:pt x="589122" y="21431"/>
                    </a:lnTo>
                    <a:close/>
                  </a:path>
                </a:pathLst>
              </a:custGeom>
              <a:noFill/>
              <a:ln w="28575" cap="flat">
                <a:solidFill>
                  <a:srgbClr val="FFFFFF"/>
                </a:solidFill>
                <a:prstDash val="solid"/>
                <a:miter/>
              </a:ln>
            </p:spPr>
            <p:txBody>
              <a:bodyPr rtlCol="0" anchor="ctr"/>
              <a:lstStyle/>
              <a:p>
                <a:endParaRPr lang="en-US"/>
              </a:p>
            </p:txBody>
          </p:sp>
          <p:pic>
            <p:nvPicPr>
              <p:cNvPr id="22" name="Picture 21">
                <a:extLst>
                  <a:ext uri="{FF2B5EF4-FFF2-40B4-BE49-F238E27FC236}">
                    <a16:creationId xmlns:a16="http://schemas.microsoft.com/office/drawing/2014/main" id="{ABB7BE77-BC5B-1821-7EB6-C1CA6A09688F}"/>
                  </a:ext>
                </a:extLst>
              </p:cNvPr>
              <p:cNvPicPr>
                <a:picLocks noChangeAspect="1"/>
              </p:cNvPicPr>
              <p:nvPr/>
            </p:nvPicPr>
            <p:blipFill>
              <a:blip r:embed="rId5"/>
              <a:stretch>
                <a:fillRect/>
              </a:stretch>
            </p:blipFill>
            <p:spPr>
              <a:xfrm>
                <a:off x="5653852" y="2058516"/>
                <a:ext cx="904875" cy="800100"/>
              </a:xfrm>
              <a:custGeom>
                <a:avLst/>
                <a:gdLst>
                  <a:gd name="connsiteX0" fmla="*/ 0 w 904875"/>
                  <a:gd name="connsiteY0" fmla="*/ 0 h 800100"/>
                  <a:gd name="connsiteX1" fmla="*/ 907542 w 904875"/>
                  <a:gd name="connsiteY1" fmla="*/ 0 h 800100"/>
                  <a:gd name="connsiteX2" fmla="*/ 907542 w 904875"/>
                  <a:gd name="connsiteY2" fmla="*/ 804672 h 800100"/>
                  <a:gd name="connsiteX3" fmla="*/ 0 w 904875"/>
                  <a:gd name="connsiteY3" fmla="*/ 804672 h 800100"/>
                </a:gdLst>
                <a:ahLst/>
                <a:cxnLst>
                  <a:cxn ang="0">
                    <a:pos x="connsiteX0" y="connsiteY0"/>
                  </a:cxn>
                  <a:cxn ang="0">
                    <a:pos x="connsiteX1" y="connsiteY1"/>
                  </a:cxn>
                  <a:cxn ang="0">
                    <a:pos x="connsiteX2" y="connsiteY2"/>
                  </a:cxn>
                  <a:cxn ang="0">
                    <a:pos x="connsiteX3" y="connsiteY3"/>
                  </a:cxn>
                </a:cxnLst>
                <a:rect l="l" t="t" r="r" b="b"/>
                <a:pathLst>
                  <a:path w="904875" h="800100">
                    <a:moveTo>
                      <a:pt x="0" y="0"/>
                    </a:moveTo>
                    <a:lnTo>
                      <a:pt x="907542" y="0"/>
                    </a:lnTo>
                    <a:lnTo>
                      <a:pt x="907542" y="804672"/>
                    </a:lnTo>
                    <a:lnTo>
                      <a:pt x="0" y="804672"/>
                    </a:lnTo>
                    <a:close/>
                  </a:path>
                </a:pathLst>
              </a:custGeom>
              <a:ln/>
            </p:spPr>
          </p:pic>
          <p:sp>
            <p:nvSpPr>
              <p:cNvPr id="23" name="Freeform: Shape 22">
                <a:extLst>
                  <a:ext uri="{FF2B5EF4-FFF2-40B4-BE49-F238E27FC236}">
                    <a16:creationId xmlns:a16="http://schemas.microsoft.com/office/drawing/2014/main" id="{CD0C0549-FD23-9D0A-2EBD-FC1D9A0FD1BE}"/>
                  </a:ext>
                </a:extLst>
              </p:cNvPr>
              <p:cNvSpPr/>
              <p:nvPr/>
            </p:nvSpPr>
            <p:spPr>
              <a:xfrm>
                <a:off x="5688951" y="2092711"/>
                <a:ext cx="800100" cy="695325"/>
              </a:xfrm>
              <a:custGeom>
                <a:avLst/>
                <a:gdLst>
                  <a:gd name="connsiteX0" fmla="*/ 778669 w 800100"/>
                  <a:gd name="connsiteY0" fmla="*/ 349091 h 695325"/>
                  <a:gd name="connsiteX1" fmla="*/ 589122 w 800100"/>
                  <a:gd name="connsiteY1" fmla="*/ 676751 h 695325"/>
                  <a:gd name="connsiteX2" fmla="*/ 210027 w 800100"/>
                  <a:gd name="connsiteY2" fmla="*/ 676751 h 695325"/>
                  <a:gd name="connsiteX3" fmla="*/ 21431 w 800100"/>
                  <a:gd name="connsiteY3" fmla="*/ 349091 h 695325"/>
                  <a:gd name="connsiteX4" fmla="*/ 210027 w 800100"/>
                  <a:gd name="connsiteY4" fmla="*/ 21431 h 695325"/>
                  <a:gd name="connsiteX5" fmla="*/ 589122 w 800100"/>
                  <a:gd name="connsiteY5" fmla="*/ 21431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0100" h="695325">
                    <a:moveTo>
                      <a:pt x="778669" y="349091"/>
                    </a:moveTo>
                    <a:lnTo>
                      <a:pt x="589122" y="676751"/>
                    </a:lnTo>
                    <a:lnTo>
                      <a:pt x="210027" y="676751"/>
                    </a:lnTo>
                    <a:lnTo>
                      <a:pt x="21431" y="349091"/>
                    </a:lnTo>
                    <a:lnTo>
                      <a:pt x="210027" y="21431"/>
                    </a:lnTo>
                    <a:lnTo>
                      <a:pt x="589122" y="21431"/>
                    </a:lnTo>
                    <a:close/>
                  </a:path>
                </a:pathLst>
              </a:custGeom>
              <a:noFill/>
              <a:ln w="28575" cap="flat">
                <a:solidFill>
                  <a:srgbClr val="FFFFFF"/>
                </a:solidFill>
                <a:prstDash val="solid"/>
                <a:miter/>
              </a:ln>
            </p:spPr>
            <p:txBody>
              <a:bodyPr rtlCol="0" anchor="ctr"/>
              <a:lstStyle/>
              <a:p>
                <a:endParaRPr lang="en-US"/>
              </a:p>
            </p:txBody>
          </p:sp>
          <p:pic>
            <p:nvPicPr>
              <p:cNvPr id="24" name="Picture 23">
                <a:extLst>
                  <a:ext uri="{FF2B5EF4-FFF2-40B4-BE49-F238E27FC236}">
                    <a16:creationId xmlns:a16="http://schemas.microsoft.com/office/drawing/2014/main" id="{A14B83FF-A9B5-BBFA-A143-3C5D107A8B29}"/>
                  </a:ext>
                </a:extLst>
              </p:cNvPr>
              <p:cNvPicPr>
                <a:picLocks noChangeAspect="1"/>
              </p:cNvPicPr>
              <p:nvPr/>
            </p:nvPicPr>
            <p:blipFill>
              <a:blip r:embed="rId6"/>
              <a:stretch>
                <a:fillRect/>
              </a:stretch>
            </p:blipFill>
            <p:spPr>
              <a:xfrm>
                <a:off x="5649280" y="1404720"/>
                <a:ext cx="904875" cy="800100"/>
              </a:xfrm>
              <a:custGeom>
                <a:avLst/>
                <a:gdLst>
                  <a:gd name="connsiteX0" fmla="*/ 0 w 904875"/>
                  <a:gd name="connsiteY0" fmla="*/ 0 h 800100"/>
                  <a:gd name="connsiteX1" fmla="*/ 909828 w 904875"/>
                  <a:gd name="connsiteY1" fmla="*/ 0 h 800100"/>
                  <a:gd name="connsiteX2" fmla="*/ 909828 w 904875"/>
                  <a:gd name="connsiteY2" fmla="*/ 802386 h 800100"/>
                  <a:gd name="connsiteX3" fmla="*/ 0 w 904875"/>
                  <a:gd name="connsiteY3" fmla="*/ 802386 h 800100"/>
                </a:gdLst>
                <a:ahLst/>
                <a:cxnLst>
                  <a:cxn ang="0">
                    <a:pos x="connsiteX0" y="connsiteY0"/>
                  </a:cxn>
                  <a:cxn ang="0">
                    <a:pos x="connsiteX1" y="connsiteY1"/>
                  </a:cxn>
                  <a:cxn ang="0">
                    <a:pos x="connsiteX2" y="connsiteY2"/>
                  </a:cxn>
                  <a:cxn ang="0">
                    <a:pos x="connsiteX3" y="connsiteY3"/>
                  </a:cxn>
                </a:cxnLst>
                <a:rect l="l" t="t" r="r" b="b"/>
                <a:pathLst>
                  <a:path w="904875" h="800100">
                    <a:moveTo>
                      <a:pt x="0" y="0"/>
                    </a:moveTo>
                    <a:lnTo>
                      <a:pt x="909828" y="0"/>
                    </a:lnTo>
                    <a:lnTo>
                      <a:pt x="909828" y="802386"/>
                    </a:lnTo>
                    <a:lnTo>
                      <a:pt x="0" y="802386"/>
                    </a:lnTo>
                    <a:close/>
                  </a:path>
                </a:pathLst>
              </a:custGeom>
              <a:ln/>
            </p:spPr>
          </p:pic>
          <p:sp>
            <p:nvSpPr>
              <p:cNvPr id="25" name="Freeform: Shape 24">
                <a:extLst>
                  <a:ext uri="{FF2B5EF4-FFF2-40B4-BE49-F238E27FC236}">
                    <a16:creationId xmlns:a16="http://schemas.microsoft.com/office/drawing/2014/main" id="{C6FDA718-D61A-BC5F-0E23-295344C11FD6}"/>
                  </a:ext>
                </a:extLst>
              </p:cNvPr>
              <p:cNvSpPr/>
              <p:nvPr/>
            </p:nvSpPr>
            <p:spPr>
              <a:xfrm>
                <a:off x="5685141" y="1437391"/>
                <a:ext cx="800100" cy="695325"/>
              </a:xfrm>
              <a:custGeom>
                <a:avLst/>
                <a:gdLst>
                  <a:gd name="connsiteX0" fmla="*/ 778669 w 800100"/>
                  <a:gd name="connsiteY0" fmla="*/ 350044 h 695325"/>
                  <a:gd name="connsiteX1" fmla="*/ 589121 w 800100"/>
                  <a:gd name="connsiteY1" fmla="*/ 677704 h 695325"/>
                  <a:gd name="connsiteX2" fmla="*/ 210978 w 800100"/>
                  <a:gd name="connsiteY2" fmla="*/ 677704 h 695325"/>
                  <a:gd name="connsiteX3" fmla="*/ 21431 w 800100"/>
                  <a:gd name="connsiteY3" fmla="*/ 350044 h 695325"/>
                  <a:gd name="connsiteX4" fmla="*/ 210978 w 800100"/>
                  <a:gd name="connsiteY4" fmla="*/ 21431 h 695325"/>
                  <a:gd name="connsiteX5" fmla="*/ 589121 w 800100"/>
                  <a:gd name="connsiteY5" fmla="*/ 21431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0100" h="695325">
                    <a:moveTo>
                      <a:pt x="778669" y="350044"/>
                    </a:moveTo>
                    <a:lnTo>
                      <a:pt x="589121" y="677704"/>
                    </a:lnTo>
                    <a:lnTo>
                      <a:pt x="210978" y="677704"/>
                    </a:lnTo>
                    <a:lnTo>
                      <a:pt x="21431" y="350044"/>
                    </a:lnTo>
                    <a:lnTo>
                      <a:pt x="210978" y="21431"/>
                    </a:lnTo>
                    <a:lnTo>
                      <a:pt x="589121" y="21431"/>
                    </a:lnTo>
                    <a:close/>
                  </a:path>
                </a:pathLst>
              </a:custGeom>
              <a:noFill/>
              <a:ln w="28575" cap="flat">
                <a:solidFill>
                  <a:srgbClr val="FFFFFF"/>
                </a:solidFill>
                <a:prstDash val="solid"/>
                <a:miter/>
              </a:ln>
            </p:spPr>
            <p:txBody>
              <a:bodyPr rtlCol="0" anchor="ctr"/>
              <a:lstStyle/>
              <a:p>
                <a:endParaRPr lang="en-US"/>
              </a:p>
            </p:txBody>
          </p:sp>
          <p:pic>
            <p:nvPicPr>
              <p:cNvPr id="26" name="Picture 25">
                <a:extLst>
                  <a:ext uri="{FF2B5EF4-FFF2-40B4-BE49-F238E27FC236}">
                    <a16:creationId xmlns:a16="http://schemas.microsoft.com/office/drawing/2014/main" id="{313CB823-9AA2-D076-A23A-587A0C404A43}"/>
                  </a:ext>
                </a:extLst>
              </p:cNvPr>
              <p:cNvPicPr>
                <a:picLocks noChangeAspect="1"/>
              </p:cNvPicPr>
              <p:nvPr/>
            </p:nvPicPr>
            <p:blipFill>
              <a:blip r:embed="rId7"/>
              <a:stretch>
                <a:fillRect/>
              </a:stretch>
            </p:blipFill>
            <p:spPr>
              <a:xfrm>
                <a:off x="7354636" y="1731618"/>
                <a:ext cx="904875" cy="800100"/>
              </a:xfrm>
              <a:custGeom>
                <a:avLst/>
                <a:gdLst>
                  <a:gd name="connsiteX0" fmla="*/ 0 w 904875"/>
                  <a:gd name="connsiteY0" fmla="*/ 0 h 800100"/>
                  <a:gd name="connsiteX1" fmla="*/ 909828 w 904875"/>
                  <a:gd name="connsiteY1" fmla="*/ 0 h 800100"/>
                  <a:gd name="connsiteX2" fmla="*/ 909828 w 904875"/>
                  <a:gd name="connsiteY2" fmla="*/ 802386 h 800100"/>
                  <a:gd name="connsiteX3" fmla="*/ 0 w 904875"/>
                  <a:gd name="connsiteY3" fmla="*/ 802386 h 800100"/>
                </a:gdLst>
                <a:ahLst/>
                <a:cxnLst>
                  <a:cxn ang="0">
                    <a:pos x="connsiteX0" y="connsiteY0"/>
                  </a:cxn>
                  <a:cxn ang="0">
                    <a:pos x="connsiteX1" y="connsiteY1"/>
                  </a:cxn>
                  <a:cxn ang="0">
                    <a:pos x="connsiteX2" y="connsiteY2"/>
                  </a:cxn>
                  <a:cxn ang="0">
                    <a:pos x="connsiteX3" y="connsiteY3"/>
                  </a:cxn>
                </a:cxnLst>
                <a:rect l="l" t="t" r="r" b="b"/>
                <a:pathLst>
                  <a:path w="904875" h="800100">
                    <a:moveTo>
                      <a:pt x="0" y="0"/>
                    </a:moveTo>
                    <a:lnTo>
                      <a:pt x="909828" y="0"/>
                    </a:lnTo>
                    <a:lnTo>
                      <a:pt x="909828" y="802386"/>
                    </a:lnTo>
                    <a:lnTo>
                      <a:pt x="0" y="802386"/>
                    </a:lnTo>
                    <a:close/>
                  </a:path>
                </a:pathLst>
              </a:custGeom>
              <a:ln/>
            </p:spPr>
          </p:pic>
          <p:sp>
            <p:nvSpPr>
              <p:cNvPr id="27" name="Freeform: Shape 26">
                <a:extLst>
                  <a:ext uri="{FF2B5EF4-FFF2-40B4-BE49-F238E27FC236}">
                    <a16:creationId xmlns:a16="http://schemas.microsoft.com/office/drawing/2014/main" id="{66915AD6-039A-3EDF-773D-19B1CE40E32C}"/>
                  </a:ext>
                </a:extLst>
              </p:cNvPr>
              <p:cNvSpPr/>
              <p:nvPr/>
            </p:nvSpPr>
            <p:spPr>
              <a:xfrm>
                <a:off x="7390116" y="1764098"/>
                <a:ext cx="800100" cy="695325"/>
              </a:xfrm>
              <a:custGeom>
                <a:avLst/>
                <a:gdLst>
                  <a:gd name="connsiteX0" fmla="*/ 778669 w 800100"/>
                  <a:gd name="connsiteY0" fmla="*/ 350044 h 695325"/>
                  <a:gd name="connsiteX1" fmla="*/ 589121 w 800100"/>
                  <a:gd name="connsiteY1" fmla="*/ 677704 h 695325"/>
                  <a:gd name="connsiteX2" fmla="*/ 210978 w 800100"/>
                  <a:gd name="connsiteY2" fmla="*/ 677704 h 695325"/>
                  <a:gd name="connsiteX3" fmla="*/ 21431 w 800100"/>
                  <a:gd name="connsiteY3" fmla="*/ 350044 h 695325"/>
                  <a:gd name="connsiteX4" fmla="*/ 210978 w 800100"/>
                  <a:gd name="connsiteY4" fmla="*/ 21431 h 695325"/>
                  <a:gd name="connsiteX5" fmla="*/ 589121 w 800100"/>
                  <a:gd name="connsiteY5" fmla="*/ 21431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0100" h="695325">
                    <a:moveTo>
                      <a:pt x="778669" y="350044"/>
                    </a:moveTo>
                    <a:lnTo>
                      <a:pt x="589121" y="677704"/>
                    </a:lnTo>
                    <a:lnTo>
                      <a:pt x="210978" y="677704"/>
                    </a:lnTo>
                    <a:lnTo>
                      <a:pt x="21431" y="350044"/>
                    </a:lnTo>
                    <a:lnTo>
                      <a:pt x="210978" y="21431"/>
                    </a:lnTo>
                    <a:lnTo>
                      <a:pt x="589121" y="21431"/>
                    </a:lnTo>
                    <a:close/>
                  </a:path>
                </a:pathLst>
              </a:custGeom>
              <a:noFill/>
              <a:ln w="28575" cap="flat">
                <a:solidFill>
                  <a:srgbClr val="FFFFFF"/>
                </a:solidFill>
                <a:prstDash val="solid"/>
                <a:miter/>
              </a:ln>
            </p:spPr>
            <p:txBody>
              <a:bodyPr rtlCol="0" anchor="ctr"/>
              <a:lstStyle/>
              <a:p>
                <a:endParaRPr lang="en-US"/>
              </a:p>
            </p:txBody>
          </p:sp>
          <p:pic>
            <p:nvPicPr>
              <p:cNvPr id="28" name="Picture 27">
                <a:extLst>
                  <a:ext uri="{FF2B5EF4-FFF2-40B4-BE49-F238E27FC236}">
                    <a16:creationId xmlns:a16="http://schemas.microsoft.com/office/drawing/2014/main" id="{087B1F71-EC13-9221-C1A3-FA285719B45D}"/>
                  </a:ext>
                </a:extLst>
              </p:cNvPr>
              <p:cNvPicPr>
                <a:picLocks noChangeAspect="1"/>
              </p:cNvPicPr>
              <p:nvPr/>
            </p:nvPicPr>
            <p:blipFill>
              <a:blip r:embed="rId8"/>
              <a:stretch>
                <a:fillRect/>
              </a:stretch>
            </p:blipFill>
            <p:spPr>
              <a:xfrm>
                <a:off x="6218494" y="2387700"/>
                <a:ext cx="904875" cy="800100"/>
              </a:xfrm>
              <a:custGeom>
                <a:avLst/>
                <a:gdLst>
                  <a:gd name="connsiteX0" fmla="*/ 0 w 904875"/>
                  <a:gd name="connsiteY0" fmla="*/ 0 h 800100"/>
                  <a:gd name="connsiteX1" fmla="*/ 907542 w 904875"/>
                  <a:gd name="connsiteY1" fmla="*/ 0 h 800100"/>
                  <a:gd name="connsiteX2" fmla="*/ 907542 w 904875"/>
                  <a:gd name="connsiteY2" fmla="*/ 804672 h 800100"/>
                  <a:gd name="connsiteX3" fmla="*/ 0 w 904875"/>
                  <a:gd name="connsiteY3" fmla="*/ 804672 h 800100"/>
                </a:gdLst>
                <a:ahLst/>
                <a:cxnLst>
                  <a:cxn ang="0">
                    <a:pos x="connsiteX0" y="connsiteY0"/>
                  </a:cxn>
                  <a:cxn ang="0">
                    <a:pos x="connsiteX1" y="connsiteY1"/>
                  </a:cxn>
                  <a:cxn ang="0">
                    <a:pos x="connsiteX2" y="connsiteY2"/>
                  </a:cxn>
                  <a:cxn ang="0">
                    <a:pos x="connsiteX3" y="connsiteY3"/>
                  </a:cxn>
                </a:cxnLst>
                <a:rect l="l" t="t" r="r" b="b"/>
                <a:pathLst>
                  <a:path w="904875" h="800100">
                    <a:moveTo>
                      <a:pt x="0" y="0"/>
                    </a:moveTo>
                    <a:lnTo>
                      <a:pt x="907542" y="0"/>
                    </a:lnTo>
                    <a:lnTo>
                      <a:pt x="907542" y="804672"/>
                    </a:lnTo>
                    <a:lnTo>
                      <a:pt x="0" y="804672"/>
                    </a:lnTo>
                    <a:close/>
                  </a:path>
                </a:pathLst>
              </a:custGeom>
              <a:ln/>
            </p:spPr>
          </p:pic>
          <p:sp>
            <p:nvSpPr>
              <p:cNvPr id="29" name="Freeform: Shape 28">
                <a:extLst>
                  <a:ext uri="{FF2B5EF4-FFF2-40B4-BE49-F238E27FC236}">
                    <a16:creationId xmlns:a16="http://schemas.microsoft.com/office/drawing/2014/main" id="{54F78FCF-140F-293D-4590-303119E4814C}"/>
                  </a:ext>
                </a:extLst>
              </p:cNvPr>
              <p:cNvSpPr/>
              <p:nvPr/>
            </p:nvSpPr>
            <p:spPr>
              <a:xfrm>
                <a:off x="6252831" y="2421323"/>
                <a:ext cx="800100" cy="695325"/>
              </a:xfrm>
              <a:custGeom>
                <a:avLst/>
                <a:gdLst>
                  <a:gd name="connsiteX0" fmla="*/ 778669 w 800100"/>
                  <a:gd name="connsiteY0" fmla="*/ 349091 h 695325"/>
                  <a:gd name="connsiteX1" fmla="*/ 589122 w 800100"/>
                  <a:gd name="connsiteY1" fmla="*/ 677704 h 695325"/>
                  <a:gd name="connsiteX2" fmla="*/ 210979 w 800100"/>
                  <a:gd name="connsiteY2" fmla="*/ 677704 h 695325"/>
                  <a:gd name="connsiteX3" fmla="*/ 21431 w 800100"/>
                  <a:gd name="connsiteY3" fmla="*/ 349091 h 695325"/>
                  <a:gd name="connsiteX4" fmla="*/ 210979 w 800100"/>
                  <a:gd name="connsiteY4" fmla="*/ 21431 h 695325"/>
                  <a:gd name="connsiteX5" fmla="*/ 589122 w 800100"/>
                  <a:gd name="connsiteY5" fmla="*/ 21431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0100" h="695325">
                    <a:moveTo>
                      <a:pt x="778669" y="349091"/>
                    </a:moveTo>
                    <a:lnTo>
                      <a:pt x="589122" y="677704"/>
                    </a:lnTo>
                    <a:lnTo>
                      <a:pt x="210979" y="677704"/>
                    </a:lnTo>
                    <a:lnTo>
                      <a:pt x="21431" y="349091"/>
                    </a:lnTo>
                    <a:lnTo>
                      <a:pt x="210979" y="21431"/>
                    </a:lnTo>
                    <a:lnTo>
                      <a:pt x="589122" y="21431"/>
                    </a:lnTo>
                    <a:close/>
                  </a:path>
                </a:pathLst>
              </a:custGeom>
              <a:noFill/>
              <a:ln w="28575" cap="flat">
                <a:solidFill>
                  <a:srgbClr val="FFFFFF"/>
                </a:solidFill>
                <a:prstDash val="solid"/>
                <a:miter/>
              </a:ln>
            </p:spPr>
            <p:txBody>
              <a:bodyPr rtlCol="0" anchor="ctr"/>
              <a:lstStyle/>
              <a:p>
                <a:endParaRPr lang="en-US"/>
              </a:p>
            </p:txBody>
          </p:sp>
          <p:pic>
            <p:nvPicPr>
              <p:cNvPr id="30" name="Picture 29">
                <a:extLst>
                  <a:ext uri="{FF2B5EF4-FFF2-40B4-BE49-F238E27FC236}">
                    <a16:creationId xmlns:a16="http://schemas.microsoft.com/office/drawing/2014/main" id="{FAF947C0-51FE-8D9A-613D-73D4F4FDEBC6}"/>
                  </a:ext>
                </a:extLst>
              </p:cNvPr>
              <p:cNvPicPr>
                <a:picLocks noChangeAspect="1"/>
              </p:cNvPicPr>
              <p:nvPr/>
            </p:nvPicPr>
            <p:blipFill>
              <a:blip r:embed="rId9"/>
              <a:stretch>
                <a:fillRect/>
              </a:stretch>
            </p:blipFill>
            <p:spPr>
              <a:xfrm>
                <a:off x="6218494" y="1731618"/>
                <a:ext cx="904875" cy="800100"/>
              </a:xfrm>
              <a:custGeom>
                <a:avLst/>
                <a:gdLst>
                  <a:gd name="connsiteX0" fmla="*/ 0 w 904875"/>
                  <a:gd name="connsiteY0" fmla="*/ 0 h 800100"/>
                  <a:gd name="connsiteX1" fmla="*/ 907542 w 904875"/>
                  <a:gd name="connsiteY1" fmla="*/ 0 h 800100"/>
                  <a:gd name="connsiteX2" fmla="*/ 907542 w 904875"/>
                  <a:gd name="connsiteY2" fmla="*/ 804672 h 800100"/>
                  <a:gd name="connsiteX3" fmla="*/ 0 w 904875"/>
                  <a:gd name="connsiteY3" fmla="*/ 804672 h 800100"/>
                </a:gdLst>
                <a:ahLst/>
                <a:cxnLst>
                  <a:cxn ang="0">
                    <a:pos x="connsiteX0" y="connsiteY0"/>
                  </a:cxn>
                  <a:cxn ang="0">
                    <a:pos x="connsiteX1" y="connsiteY1"/>
                  </a:cxn>
                  <a:cxn ang="0">
                    <a:pos x="connsiteX2" y="connsiteY2"/>
                  </a:cxn>
                  <a:cxn ang="0">
                    <a:pos x="connsiteX3" y="connsiteY3"/>
                  </a:cxn>
                </a:cxnLst>
                <a:rect l="l" t="t" r="r" b="b"/>
                <a:pathLst>
                  <a:path w="904875" h="800100">
                    <a:moveTo>
                      <a:pt x="0" y="0"/>
                    </a:moveTo>
                    <a:lnTo>
                      <a:pt x="907542" y="0"/>
                    </a:lnTo>
                    <a:lnTo>
                      <a:pt x="907542" y="804672"/>
                    </a:lnTo>
                    <a:lnTo>
                      <a:pt x="0" y="804672"/>
                    </a:lnTo>
                    <a:close/>
                  </a:path>
                </a:pathLst>
              </a:custGeom>
              <a:ln/>
            </p:spPr>
          </p:pic>
          <p:sp>
            <p:nvSpPr>
              <p:cNvPr id="31" name="Freeform: Shape 30">
                <a:extLst>
                  <a:ext uri="{FF2B5EF4-FFF2-40B4-BE49-F238E27FC236}">
                    <a16:creationId xmlns:a16="http://schemas.microsoft.com/office/drawing/2014/main" id="{E6EED200-840C-271B-EA4D-3782BAD64313}"/>
                  </a:ext>
                </a:extLst>
              </p:cNvPr>
              <p:cNvSpPr/>
              <p:nvPr/>
            </p:nvSpPr>
            <p:spPr>
              <a:xfrm>
                <a:off x="6252831" y="1766003"/>
                <a:ext cx="800100" cy="695325"/>
              </a:xfrm>
              <a:custGeom>
                <a:avLst/>
                <a:gdLst>
                  <a:gd name="connsiteX0" fmla="*/ 778669 w 800100"/>
                  <a:gd name="connsiteY0" fmla="*/ 349091 h 695325"/>
                  <a:gd name="connsiteX1" fmla="*/ 589122 w 800100"/>
                  <a:gd name="connsiteY1" fmla="*/ 676751 h 695325"/>
                  <a:gd name="connsiteX2" fmla="*/ 210979 w 800100"/>
                  <a:gd name="connsiteY2" fmla="*/ 676751 h 695325"/>
                  <a:gd name="connsiteX3" fmla="*/ 21431 w 800100"/>
                  <a:gd name="connsiteY3" fmla="*/ 349091 h 695325"/>
                  <a:gd name="connsiteX4" fmla="*/ 210979 w 800100"/>
                  <a:gd name="connsiteY4" fmla="*/ 21431 h 695325"/>
                  <a:gd name="connsiteX5" fmla="*/ 589122 w 800100"/>
                  <a:gd name="connsiteY5" fmla="*/ 21431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0100" h="695325">
                    <a:moveTo>
                      <a:pt x="778669" y="349091"/>
                    </a:moveTo>
                    <a:lnTo>
                      <a:pt x="589122" y="676751"/>
                    </a:lnTo>
                    <a:lnTo>
                      <a:pt x="210979" y="676751"/>
                    </a:lnTo>
                    <a:lnTo>
                      <a:pt x="21431" y="349091"/>
                    </a:lnTo>
                    <a:lnTo>
                      <a:pt x="210979" y="21431"/>
                    </a:lnTo>
                    <a:lnTo>
                      <a:pt x="589122" y="21431"/>
                    </a:lnTo>
                    <a:close/>
                  </a:path>
                </a:pathLst>
              </a:custGeom>
              <a:noFill/>
              <a:ln w="28575" cap="flat">
                <a:solidFill>
                  <a:srgbClr val="FFFFFF"/>
                </a:solidFill>
                <a:prstDash val="solid"/>
                <a:miter/>
              </a:ln>
            </p:spPr>
            <p:txBody>
              <a:bodyPr rtlCol="0" anchor="ctr"/>
              <a:lstStyle/>
              <a:p>
                <a:endParaRPr lang="en-US"/>
              </a:p>
            </p:txBody>
          </p:sp>
          <p:pic>
            <p:nvPicPr>
              <p:cNvPr id="32" name="Picture 31">
                <a:extLst>
                  <a:ext uri="{FF2B5EF4-FFF2-40B4-BE49-F238E27FC236}">
                    <a16:creationId xmlns:a16="http://schemas.microsoft.com/office/drawing/2014/main" id="{120F4343-9283-3532-B7CA-D57C5A33161F}"/>
                  </a:ext>
                </a:extLst>
              </p:cNvPr>
              <p:cNvPicPr>
                <a:picLocks noChangeAspect="1"/>
              </p:cNvPicPr>
              <p:nvPr/>
            </p:nvPicPr>
            <p:blipFill>
              <a:blip r:embed="rId10"/>
              <a:stretch>
                <a:fillRect/>
              </a:stretch>
            </p:blipFill>
            <p:spPr>
              <a:xfrm>
                <a:off x="6218494" y="1077822"/>
                <a:ext cx="904875" cy="800100"/>
              </a:xfrm>
              <a:custGeom>
                <a:avLst/>
                <a:gdLst>
                  <a:gd name="connsiteX0" fmla="*/ 0 w 904875"/>
                  <a:gd name="connsiteY0" fmla="*/ 0 h 800100"/>
                  <a:gd name="connsiteX1" fmla="*/ 907542 w 904875"/>
                  <a:gd name="connsiteY1" fmla="*/ 0 h 800100"/>
                  <a:gd name="connsiteX2" fmla="*/ 907542 w 904875"/>
                  <a:gd name="connsiteY2" fmla="*/ 802386 h 800100"/>
                  <a:gd name="connsiteX3" fmla="*/ 0 w 904875"/>
                  <a:gd name="connsiteY3" fmla="*/ 802386 h 800100"/>
                </a:gdLst>
                <a:ahLst/>
                <a:cxnLst>
                  <a:cxn ang="0">
                    <a:pos x="connsiteX0" y="connsiteY0"/>
                  </a:cxn>
                  <a:cxn ang="0">
                    <a:pos x="connsiteX1" y="connsiteY1"/>
                  </a:cxn>
                  <a:cxn ang="0">
                    <a:pos x="connsiteX2" y="connsiteY2"/>
                  </a:cxn>
                  <a:cxn ang="0">
                    <a:pos x="connsiteX3" y="connsiteY3"/>
                  </a:cxn>
                </a:cxnLst>
                <a:rect l="l" t="t" r="r" b="b"/>
                <a:pathLst>
                  <a:path w="904875" h="800100">
                    <a:moveTo>
                      <a:pt x="0" y="0"/>
                    </a:moveTo>
                    <a:lnTo>
                      <a:pt x="907542" y="0"/>
                    </a:lnTo>
                    <a:lnTo>
                      <a:pt x="907542" y="802386"/>
                    </a:lnTo>
                    <a:lnTo>
                      <a:pt x="0" y="802386"/>
                    </a:lnTo>
                    <a:close/>
                  </a:path>
                </a:pathLst>
              </a:custGeom>
              <a:ln/>
            </p:spPr>
          </p:pic>
          <p:sp>
            <p:nvSpPr>
              <p:cNvPr id="33" name="Freeform: Shape 32">
                <a:extLst>
                  <a:ext uri="{FF2B5EF4-FFF2-40B4-BE49-F238E27FC236}">
                    <a16:creationId xmlns:a16="http://schemas.microsoft.com/office/drawing/2014/main" id="{0B7092A1-02E3-3FFE-732A-06D32592415C}"/>
                  </a:ext>
                </a:extLst>
              </p:cNvPr>
              <p:cNvSpPr/>
              <p:nvPr/>
            </p:nvSpPr>
            <p:spPr>
              <a:xfrm>
                <a:off x="6252831" y="1109731"/>
                <a:ext cx="800100" cy="695325"/>
              </a:xfrm>
              <a:custGeom>
                <a:avLst/>
                <a:gdLst>
                  <a:gd name="connsiteX0" fmla="*/ 778669 w 800100"/>
                  <a:gd name="connsiteY0" fmla="*/ 349091 h 695325"/>
                  <a:gd name="connsiteX1" fmla="*/ 589122 w 800100"/>
                  <a:gd name="connsiteY1" fmla="*/ 677704 h 695325"/>
                  <a:gd name="connsiteX2" fmla="*/ 210979 w 800100"/>
                  <a:gd name="connsiteY2" fmla="*/ 677704 h 695325"/>
                  <a:gd name="connsiteX3" fmla="*/ 21431 w 800100"/>
                  <a:gd name="connsiteY3" fmla="*/ 349091 h 695325"/>
                  <a:gd name="connsiteX4" fmla="*/ 210979 w 800100"/>
                  <a:gd name="connsiteY4" fmla="*/ 21431 h 695325"/>
                  <a:gd name="connsiteX5" fmla="*/ 589122 w 800100"/>
                  <a:gd name="connsiteY5" fmla="*/ 21431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0100" h="695325">
                    <a:moveTo>
                      <a:pt x="778669" y="349091"/>
                    </a:moveTo>
                    <a:lnTo>
                      <a:pt x="589122" y="677704"/>
                    </a:lnTo>
                    <a:lnTo>
                      <a:pt x="210979" y="677704"/>
                    </a:lnTo>
                    <a:lnTo>
                      <a:pt x="21431" y="349091"/>
                    </a:lnTo>
                    <a:lnTo>
                      <a:pt x="210979" y="21431"/>
                    </a:lnTo>
                    <a:lnTo>
                      <a:pt x="589122" y="21431"/>
                    </a:lnTo>
                    <a:close/>
                  </a:path>
                </a:pathLst>
              </a:custGeom>
              <a:noFill/>
              <a:ln w="28575" cap="flat">
                <a:solidFill>
                  <a:srgbClr val="FFFFFF"/>
                </a:solidFill>
                <a:prstDash val="solid"/>
                <a:miter/>
              </a:ln>
            </p:spPr>
            <p:txBody>
              <a:bodyPr rtlCol="0" anchor="ctr"/>
              <a:lstStyle/>
              <a:p>
                <a:endParaRPr lang="en-US"/>
              </a:p>
            </p:txBody>
          </p:sp>
          <p:pic>
            <p:nvPicPr>
              <p:cNvPr id="34" name="Picture 33">
                <a:extLst>
                  <a:ext uri="{FF2B5EF4-FFF2-40B4-BE49-F238E27FC236}">
                    <a16:creationId xmlns:a16="http://schemas.microsoft.com/office/drawing/2014/main" id="{E09197F1-58F4-4BF0-B810-053A00CEEE6D}"/>
                  </a:ext>
                </a:extLst>
              </p:cNvPr>
              <p:cNvPicPr>
                <a:picLocks noChangeAspect="1"/>
              </p:cNvPicPr>
              <p:nvPr/>
            </p:nvPicPr>
            <p:blipFill>
              <a:blip r:embed="rId11"/>
              <a:stretch>
                <a:fillRect/>
              </a:stretch>
            </p:blipFill>
            <p:spPr>
              <a:xfrm>
                <a:off x="6785422" y="1409292"/>
                <a:ext cx="904875" cy="800100"/>
              </a:xfrm>
              <a:custGeom>
                <a:avLst/>
                <a:gdLst>
                  <a:gd name="connsiteX0" fmla="*/ 0 w 904875"/>
                  <a:gd name="connsiteY0" fmla="*/ 0 h 800100"/>
                  <a:gd name="connsiteX1" fmla="*/ 909828 w 904875"/>
                  <a:gd name="connsiteY1" fmla="*/ 0 h 800100"/>
                  <a:gd name="connsiteX2" fmla="*/ 909828 w 904875"/>
                  <a:gd name="connsiteY2" fmla="*/ 802386 h 800100"/>
                  <a:gd name="connsiteX3" fmla="*/ 0 w 904875"/>
                  <a:gd name="connsiteY3" fmla="*/ 802386 h 800100"/>
                </a:gdLst>
                <a:ahLst/>
                <a:cxnLst>
                  <a:cxn ang="0">
                    <a:pos x="connsiteX0" y="connsiteY0"/>
                  </a:cxn>
                  <a:cxn ang="0">
                    <a:pos x="connsiteX1" y="connsiteY1"/>
                  </a:cxn>
                  <a:cxn ang="0">
                    <a:pos x="connsiteX2" y="connsiteY2"/>
                  </a:cxn>
                  <a:cxn ang="0">
                    <a:pos x="connsiteX3" y="connsiteY3"/>
                  </a:cxn>
                </a:cxnLst>
                <a:rect l="l" t="t" r="r" b="b"/>
                <a:pathLst>
                  <a:path w="904875" h="800100">
                    <a:moveTo>
                      <a:pt x="0" y="0"/>
                    </a:moveTo>
                    <a:lnTo>
                      <a:pt x="909828" y="0"/>
                    </a:lnTo>
                    <a:lnTo>
                      <a:pt x="909828" y="802386"/>
                    </a:lnTo>
                    <a:lnTo>
                      <a:pt x="0" y="802386"/>
                    </a:lnTo>
                    <a:close/>
                  </a:path>
                </a:pathLst>
              </a:custGeom>
              <a:ln/>
            </p:spPr>
          </p:pic>
          <p:sp>
            <p:nvSpPr>
              <p:cNvPr id="35" name="Freeform: Shape 34">
                <a:extLst>
                  <a:ext uri="{FF2B5EF4-FFF2-40B4-BE49-F238E27FC236}">
                    <a16:creationId xmlns:a16="http://schemas.microsoft.com/office/drawing/2014/main" id="{8702FFD1-6AD0-CCF2-22D5-AFB3ADF92E63}"/>
                  </a:ext>
                </a:extLst>
              </p:cNvPr>
              <p:cNvSpPr/>
              <p:nvPr/>
            </p:nvSpPr>
            <p:spPr>
              <a:xfrm>
                <a:off x="6820521" y="1442153"/>
                <a:ext cx="800100" cy="695325"/>
              </a:xfrm>
              <a:custGeom>
                <a:avLst/>
                <a:gdLst>
                  <a:gd name="connsiteX0" fmla="*/ 778669 w 800100"/>
                  <a:gd name="connsiteY0" fmla="*/ 349091 h 695325"/>
                  <a:gd name="connsiteX1" fmla="*/ 589121 w 800100"/>
                  <a:gd name="connsiteY1" fmla="*/ 676751 h 695325"/>
                  <a:gd name="connsiteX2" fmla="*/ 210978 w 800100"/>
                  <a:gd name="connsiteY2" fmla="*/ 676751 h 695325"/>
                  <a:gd name="connsiteX3" fmla="*/ 21431 w 800100"/>
                  <a:gd name="connsiteY3" fmla="*/ 349091 h 695325"/>
                  <a:gd name="connsiteX4" fmla="*/ 210978 w 800100"/>
                  <a:gd name="connsiteY4" fmla="*/ 21431 h 695325"/>
                  <a:gd name="connsiteX5" fmla="*/ 589121 w 800100"/>
                  <a:gd name="connsiteY5" fmla="*/ 21431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0100" h="695325">
                    <a:moveTo>
                      <a:pt x="778669" y="349091"/>
                    </a:moveTo>
                    <a:lnTo>
                      <a:pt x="589121" y="676751"/>
                    </a:lnTo>
                    <a:lnTo>
                      <a:pt x="210978" y="676751"/>
                    </a:lnTo>
                    <a:lnTo>
                      <a:pt x="21431" y="349091"/>
                    </a:lnTo>
                    <a:lnTo>
                      <a:pt x="210978" y="21431"/>
                    </a:lnTo>
                    <a:lnTo>
                      <a:pt x="589121" y="21431"/>
                    </a:lnTo>
                    <a:close/>
                  </a:path>
                </a:pathLst>
              </a:custGeom>
              <a:noFill/>
              <a:ln w="28575" cap="flat">
                <a:solidFill>
                  <a:srgbClr val="FFFFFF"/>
                </a:solidFill>
                <a:prstDash val="solid"/>
                <a:miter/>
              </a:ln>
            </p:spPr>
            <p:txBody>
              <a:bodyPr rtlCol="0" anchor="ctr"/>
              <a:lstStyle/>
              <a:p>
                <a:endParaRPr lang="en-US"/>
              </a:p>
            </p:txBody>
          </p:sp>
          <p:pic>
            <p:nvPicPr>
              <p:cNvPr id="36" name="Picture 35">
                <a:extLst>
                  <a:ext uri="{FF2B5EF4-FFF2-40B4-BE49-F238E27FC236}">
                    <a16:creationId xmlns:a16="http://schemas.microsoft.com/office/drawing/2014/main" id="{EB0A1C71-0A48-8395-12E9-C1358C446F85}"/>
                  </a:ext>
                </a:extLst>
              </p:cNvPr>
              <p:cNvPicPr>
                <a:picLocks noChangeAspect="1"/>
              </p:cNvPicPr>
              <p:nvPr/>
            </p:nvPicPr>
            <p:blipFill>
              <a:blip r:embed="rId12"/>
              <a:stretch>
                <a:fillRect/>
              </a:stretch>
            </p:blipFill>
            <p:spPr>
              <a:xfrm>
                <a:off x="6783136" y="2056230"/>
                <a:ext cx="904875" cy="800100"/>
              </a:xfrm>
              <a:custGeom>
                <a:avLst/>
                <a:gdLst>
                  <a:gd name="connsiteX0" fmla="*/ 0 w 904875"/>
                  <a:gd name="connsiteY0" fmla="*/ 0 h 800100"/>
                  <a:gd name="connsiteX1" fmla="*/ 909828 w 904875"/>
                  <a:gd name="connsiteY1" fmla="*/ 0 h 800100"/>
                  <a:gd name="connsiteX2" fmla="*/ 909828 w 904875"/>
                  <a:gd name="connsiteY2" fmla="*/ 802386 h 800100"/>
                  <a:gd name="connsiteX3" fmla="*/ 0 w 904875"/>
                  <a:gd name="connsiteY3" fmla="*/ 802386 h 800100"/>
                </a:gdLst>
                <a:ahLst/>
                <a:cxnLst>
                  <a:cxn ang="0">
                    <a:pos x="connsiteX0" y="connsiteY0"/>
                  </a:cxn>
                  <a:cxn ang="0">
                    <a:pos x="connsiteX1" y="connsiteY1"/>
                  </a:cxn>
                  <a:cxn ang="0">
                    <a:pos x="connsiteX2" y="connsiteY2"/>
                  </a:cxn>
                  <a:cxn ang="0">
                    <a:pos x="connsiteX3" y="connsiteY3"/>
                  </a:cxn>
                </a:cxnLst>
                <a:rect l="l" t="t" r="r" b="b"/>
                <a:pathLst>
                  <a:path w="904875" h="800100">
                    <a:moveTo>
                      <a:pt x="0" y="0"/>
                    </a:moveTo>
                    <a:lnTo>
                      <a:pt x="909828" y="0"/>
                    </a:lnTo>
                    <a:lnTo>
                      <a:pt x="909828" y="802386"/>
                    </a:lnTo>
                    <a:lnTo>
                      <a:pt x="0" y="802386"/>
                    </a:lnTo>
                    <a:close/>
                  </a:path>
                </a:pathLst>
              </a:custGeom>
              <a:ln/>
            </p:spPr>
          </p:pic>
          <p:sp>
            <p:nvSpPr>
              <p:cNvPr id="37" name="Freeform: Shape 36">
                <a:extLst>
                  <a:ext uri="{FF2B5EF4-FFF2-40B4-BE49-F238E27FC236}">
                    <a16:creationId xmlns:a16="http://schemas.microsoft.com/office/drawing/2014/main" id="{717960A6-6BAC-7AB1-6D0D-9C9C294AEAE6}"/>
                  </a:ext>
                </a:extLst>
              </p:cNvPr>
              <p:cNvSpPr/>
              <p:nvPr/>
            </p:nvSpPr>
            <p:spPr>
              <a:xfrm>
                <a:off x="6818616" y="2088901"/>
                <a:ext cx="800100" cy="695325"/>
              </a:xfrm>
              <a:custGeom>
                <a:avLst/>
                <a:gdLst>
                  <a:gd name="connsiteX0" fmla="*/ 778669 w 800100"/>
                  <a:gd name="connsiteY0" fmla="*/ 349091 h 695325"/>
                  <a:gd name="connsiteX1" fmla="*/ 589121 w 800100"/>
                  <a:gd name="connsiteY1" fmla="*/ 677704 h 695325"/>
                  <a:gd name="connsiteX2" fmla="*/ 210978 w 800100"/>
                  <a:gd name="connsiteY2" fmla="*/ 677704 h 695325"/>
                  <a:gd name="connsiteX3" fmla="*/ 21431 w 800100"/>
                  <a:gd name="connsiteY3" fmla="*/ 349091 h 695325"/>
                  <a:gd name="connsiteX4" fmla="*/ 210978 w 800100"/>
                  <a:gd name="connsiteY4" fmla="*/ 21431 h 695325"/>
                  <a:gd name="connsiteX5" fmla="*/ 589121 w 800100"/>
                  <a:gd name="connsiteY5" fmla="*/ 21431 h 69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0100" h="695325">
                    <a:moveTo>
                      <a:pt x="778669" y="349091"/>
                    </a:moveTo>
                    <a:lnTo>
                      <a:pt x="589121" y="677704"/>
                    </a:lnTo>
                    <a:lnTo>
                      <a:pt x="210978" y="677704"/>
                    </a:lnTo>
                    <a:lnTo>
                      <a:pt x="21431" y="349091"/>
                    </a:lnTo>
                    <a:lnTo>
                      <a:pt x="210978" y="21431"/>
                    </a:lnTo>
                    <a:lnTo>
                      <a:pt x="589121" y="21431"/>
                    </a:lnTo>
                    <a:close/>
                  </a:path>
                </a:pathLst>
              </a:custGeom>
              <a:noFill/>
              <a:ln w="28575" cap="flat">
                <a:solidFill>
                  <a:srgbClr val="FFFFFF"/>
                </a:solid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73149CE8-15A1-1BB7-DAB1-4625696B7864}"/>
                  </a:ext>
                </a:extLst>
              </p:cNvPr>
              <p:cNvSpPr/>
              <p:nvPr/>
            </p:nvSpPr>
            <p:spPr>
              <a:xfrm>
                <a:off x="5662281" y="2396558"/>
                <a:ext cx="95250" cy="95250"/>
              </a:xfrm>
              <a:custGeom>
                <a:avLst/>
                <a:gdLst>
                  <a:gd name="connsiteX0" fmla="*/ 50959 w 95250"/>
                  <a:gd name="connsiteY0" fmla="*/ 7144 h 95250"/>
                  <a:gd name="connsiteX1" fmla="*/ 94774 w 95250"/>
                  <a:gd name="connsiteY1" fmla="*/ 50959 h 95250"/>
                  <a:gd name="connsiteX2" fmla="*/ 50959 w 95250"/>
                  <a:gd name="connsiteY2" fmla="*/ 94774 h 95250"/>
                  <a:gd name="connsiteX3" fmla="*/ 7144 w 95250"/>
                  <a:gd name="connsiteY3" fmla="*/ 50959 h 95250"/>
                  <a:gd name="connsiteX4" fmla="*/ 50959 w 95250"/>
                  <a:gd name="connsiteY4" fmla="*/ 7144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50959" y="7144"/>
                    </a:moveTo>
                    <a:cubicBezTo>
                      <a:pt x="74772" y="7144"/>
                      <a:pt x="94774" y="27146"/>
                      <a:pt x="94774" y="50959"/>
                    </a:cubicBezTo>
                    <a:cubicBezTo>
                      <a:pt x="94774" y="74771"/>
                      <a:pt x="74772" y="94774"/>
                      <a:pt x="50959" y="94774"/>
                    </a:cubicBezTo>
                    <a:cubicBezTo>
                      <a:pt x="27147" y="94774"/>
                      <a:pt x="7144" y="74771"/>
                      <a:pt x="7144" y="50959"/>
                    </a:cubicBezTo>
                    <a:cubicBezTo>
                      <a:pt x="7144" y="27146"/>
                      <a:pt x="27147" y="7144"/>
                      <a:pt x="50959" y="7144"/>
                    </a:cubicBezTo>
                    <a:close/>
                  </a:path>
                </a:pathLst>
              </a:custGeom>
              <a:solidFill>
                <a:srgbClr val="FFFFFF"/>
              </a:solidFill>
              <a:ln w="9525"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07163B4A-B25A-5F0F-09B6-36B0CE195F4E}"/>
                  </a:ext>
                </a:extLst>
              </p:cNvPr>
              <p:cNvSpPr/>
              <p:nvPr/>
            </p:nvSpPr>
            <p:spPr>
              <a:xfrm>
                <a:off x="6411899" y="2396558"/>
                <a:ext cx="95250" cy="95250"/>
              </a:xfrm>
              <a:custGeom>
                <a:avLst/>
                <a:gdLst>
                  <a:gd name="connsiteX0" fmla="*/ 50959 w 95250"/>
                  <a:gd name="connsiteY0" fmla="*/ 7144 h 95250"/>
                  <a:gd name="connsiteX1" fmla="*/ 94774 w 95250"/>
                  <a:gd name="connsiteY1" fmla="*/ 50959 h 95250"/>
                  <a:gd name="connsiteX2" fmla="*/ 50959 w 95250"/>
                  <a:gd name="connsiteY2" fmla="*/ 94774 h 95250"/>
                  <a:gd name="connsiteX3" fmla="*/ 7144 w 95250"/>
                  <a:gd name="connsiteY3" fmla="*/ 50959 h 95250"/>
                  <a:gd name="connsiteX4" fmla="*/ 50959 w 95250"/>
                  <a:gd name="connsiteY4" fmla="*/ 7144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50959" y="7144"/>
                    </a:moveTo>
                    <a:cubicBezTo>
                      <a:pt x="74771" y="7144"/>
                      <a:pt x="94774" y="27146"/>
                      <a:pt x="94774" y="50959"/>
                    </a:cubicBezTo>
                    <a:cubicBezTo>
                      <a:pt x="94774" y="74771"/>
                      <a:pt x="74771" y="94774"/>
                      <a:pt x="50959" y="94774"/>
                    </a:cubicBezTo>
                    <a:cubicBezTo>
                      <a:pt x="27146" y="94774"/>
                      <a:pt x="7144" y="74771"/>
                      <a:pt x="7144" y="50959"/>
                    </a:cubicBezTo>
                    <a:cubicBezTo>
                      <a:pt x="7144" y="27146"/>
                      <a:pt x="26194" y="7144"/>
                      <a:pt x="50959" y="7144"/>
                    </a:cubicBezTo>
                    <a:close/>
                  </a:path>
                </a:pathLst>
              </a:custGeom>
              <a:solidFill>
                <a:srgbClr val="FFFFFF"/>
              </a:solidFill>
              <a:ln w="9525"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2E4497A0-0F2B-0F4A-D545-AE5C22CEF4EA}"/>
                  </a:ext>
                </a:extLst>
              </p:cNvPr>
              <p:cNvSpPr/>
              <p:nvPr/>
            </p:nvSpPr>
            <p:spPr>
              <a:xfrm>
                <a:off x="5087924" y="2064136"/>
                <a:ext cx="95250" cy="95250"/>
              </a:xfrm>
              <a:custGeom>
                <a:avLst/>
                <a:gdLst>
                  <a:gd name="connsiteX0" fmla="*/ 50959 w 95250"/>
                  <a:gd name="connsiteY0" fmla="*/ 7144 h 95250"/>
                  <a:gd name="connsiteX1" fmla="*/ 94774 w 95250"/>
                  <a:gd name="connsiteY1" fmla="*/ 50959 h 95250"/>
                  <a:gd name="connsiteX2" fmla="*/ 50959 w 95250"/>
                  <a:gd name="connsiteY2" fmla="*/ 94774 h 95250"/>
                  <a:gd name="connsiteX3" fmla="*/ 7144 w 95250"/>
                  <a:gd name="connsiteY3" fmla="*/ 50959 h 95250"/>
                  <a:gd name="connsiteX4" fmla="*/ 50959 w 95250"/>
                  <a:gd name="connsiteY4" fmla="*/ 7144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50959" y="7144"/>
                    </a:moveTo>
                    <a:cubicBezTo>
                      <a:pt x="74771" y="7144"/>
                      <a:pt x="94774" y="27146"/>
                      <a:pt x="94774" y="50959"/>
                    </a:cubicBezTo>
                    <a:cubicBezTo>
                      <a:pt x="94774" y="74771"/>
                      <a:pt x="74771" y="94774"/>
                      <a:pt x="50959" y="94774"/>
                    </a:cubicBezTo>
                    <a:cubicBezTo>
                      <a:pt x="27146" y="94774"/>
                      <a:pt x="7144" y="74771"/>
                      <a:pt x="7144" y="50959"/>
                    </a:cubicBezTo>
                    <a:cubicBezTo>
                      <a:pt x="7144" y="26194"/>
                      <a:pt x="26194" y="7144"/>
                      <a:pt x="50959" y="7144"/>
                    </a:cubicBezTo>
                    <a:close/>
                  </a:path>
                </a:pathLst>
              </a:custGeom>
              <a:solidFill>
                <a:srgbClr val="FFFFFF"/>
              </a:solidFill>
              <a:ln w="9525"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FFB83375-861E-C6F6-C9B7-30F485060B08}"/>
                  </a:ext>
                </a:extLst>
              </p:cNvPr>
              <p:cNvSpPr/>
              <p:nvPr/>
            </p:nvSpPr>
            <p:spPr>
              <a:xfrm>
                <a:off x="5836589" y="2064136"/>
                <a:ext cx="95250" cy="95250"/>
              </a:xfrm>
              <a:custGeom>
                <a:avLst/>
                <a:gdLst>
                  <a:gd name="connsiteX0" fmla="*/ 50959 w 95250"/>
                  <a:gd name="connsiteY0" fmla="*/ 7144 h 95250"/>
                  <a:gd name="connsiteX1" fmla="*/ 94774 w 95250"/>
                  <a:gd name="connsiteY1" fmla="*/ 50959 h 95250"/>
                  <a:gd name="connsiteX2" fmla="*/ 50959 w 95250"/>
                  <a:gd name="connsiteY2" fmla="*/ 94774 h 95250"/>
                  <a:gd name="connsiteX3" fmla="*/ 7144 w 95250"/>
                  <a:gd name="connsiteY3" fmla="*/ 50959 h 95250"/>
                  <a:gd name="connsiteX4" fmla="*/ 50959 w 95250"/>
                  <a:gd name="connsiteY4" fmla="*/ 7144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50959" y="7144"/>
                    </a:moveTo>
                    <a:cubicBezTo>
                      <a:pt x="74772" y="7144"/>
                      <a:pt x="94774" y="27146"/>
                      <a:pt x="94774" y="50959"/>
                    </a:cubicBezTo>
                    <a:cubicBezTo>
                      <a:pt x="94774" y="74771"/>
                      <a:pt x="74772" y="94774"/>
                      <a:pt x="50959" y="94774"/>
                    </a:cubicBezTo>
                    <a:cubicBezTo>
                      <a:pt x="27147" y="94774"/>
                      <a:pt x="7144" y="74771"/>
                      <a:pt x="7144" y="50959"/>
                    </a:cubicBezTo>
                    <a:cubicBezTo>
                      <a:pt x="7144" y="26194"/>
                      <a:pt x="27147" y="7144"/>
                      <a:pt x="50959" y="7144"/>
                    </a:cubicBezTo>
                    <a:close/>
                  </a:path>
                </a:pathLst>
              </a:custGeom>
              <a:solidFill>
                <a:srgbClr val="FFFFFF"/>
              </a:solidFill>
              <a:ln w="9525"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679E29B7-DCD3-B4FD-7DF3-58ADD0C0FB20}"/>
                  </a:ext>
                </a:extLst>
              </p:cNvPr>
              <p:cNvSpPr/>
              <p:nvPr/>
            </p:nvSpPr>
            <p:spPr>
              <a:xfrm>
                <a:off x="6223304" y="2719456"/>
                <a:ext cx="95250" cy="95250"/>
              </a:xfrm>
              <a:custGeom>
                <a:avLst/>
                <a:gdLst>
                  <a:gd name="connsiteX0" fmla="*/ 50959 w 95250"/>
                  <a:gd name="connsiteY0" fmla="*/ 7144 h 95250"/>
                  <a:gd name="connsiteX1" fmla="*/ 94774 w 95250"/>
                  <a:gd name="connsiteY1" fmla="*/ 50959 h 95250"/>
                  <a:gd name="connsiteX2" fmla="*/ 50959 w 95250"/>
                  <a:gd name="connsiteY2" fmla="*/ 94774 h 95250"/>
                  <a:gd name="connsiteX3" fmla="*/ 7144 w 95250"/>
                  <a:gd name="connsiteY3" fmla="*/ 50959 h 95250"/>
                  <a:gd name="connsiteX4" fmla="*/ 50959 w 95250"/>
                  <a:gd name="connsiteY4" fmla="*/ 7144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50959" y="7144"/>
                    </a:moveTo>
                    <a:cubicBezTo>
                      <a:pt x="74771" y="7144"/>
                      <a:pt x="94774" y="27146"/>
                      <a:pt x="94774" y="50959"/>
                    </a:cubicBezTo>
                    <a:cubicBezTo>
                      <a:pt x="94774" y="74771"/>
                      <a:pt x="74771" y="94774"/>
                      <a:pt x="50959" y="94774"/>
                    </a:cubicBezTo>
                    <a:cubicBezTo>
                      <a:pt x="27146" y="94774"/>
                      <a:pt x="7144" y="74771"/>
                      <a:pt x="7144" y="50959"/>
                    </a:cubicBezTo>
                    <a:cubicBezTo>
                      <a:pt x="7144" y="27146"/>
                      <a:pt x="27146" y="7144"/>
                      <a:pt x="50959" y="7144"/>
                    </a:cubicBezTo>
                    <a:close/>
                  </a:path>
                </a:pathLst>
              </a:custGeom>
              <a:solidFill>
                <a:srgbClr val="FFFFFF"/>
              </a:solidFill>
              <a:ln w="9525"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07ADDB78-07D4-9263-67F1-76684519E72A}"/>
                  </a:ext>
                </a:extLst>
              </p:cNvPr>
              <p:cNvSpPr/>
              <p:nvPr/>
            </p:nvSpPr>
            <p:spPr>
              <a:xfrm>
                <a:off x="6971969" y="2719456"/>
                <a:ext cx="95250" cy="95250"/>
              </a:xfrm>
              <a:custGeom>
                <a:avLst/>
                <a:gdLst>
                  <a:gd name="connsiteX0" fmla="*/ 50959 w 95250"/>
                  <a:gd name="connsiteY0" fmla="*/ 7144 h 95250"/>
                  <a:gd name="connsiteX1" fmla="*/ 94774 w 95250"/>
                  <a:gd name="connsiteY1" fmla="*/ 50959 h 95250"/>
                  <a:gd name="connsiteX2" fmla="*/ 50959 w 95250"/>
                  <a:gd name="connsiteY2" fmla="*/ 94774 h 95250"/>
                  <a:gd name="connsiteX3" fmla="*/ 7144 w 95250"/>
                  <a:gd name="connsiteY3" fmla="*/ 50959 h 95250"/>
                  <a:gd name="connsiteX4" fmla="*/ 50959 w 95250"/>
                  <a:gd name="connsiteY4" fmla="*/ 7144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50959" y="7144"/>
                    </a:moveTo>
                    <a:cubicBezTo>
                      <a:pt x="74772" y="7144"/>
                      <a:pt x="94774" y="27146"/>
                      <a:pt x="94774" y="50959"/>
                    </a:cubicBezTo>
                    <a:cubicBezTo>
                      <a:pt x="94774" y="74771"/>
                      <a:pt x="74772" y="94774"/>
                      <a:pt x="50959" y="94774"/>
                    </a:cubicBezTo>
                    <a:cubicBezTo>
                      <a:pt x="27147" y="94774"/>
                      <a:pt x="7144" y="74771"/>
                      <a:pt x="7144" y="50959"/>
                    </a:cubicBezTo>
                    <a:cubicBezTo>
                      <a:pt x="8097" y="27146"/>
                      <a:pt x="27147" y="7144"/>
                      <a:pt x="50959" y="7144"/>
                    </a:cubicBezTo>
                    <a:close/>
                  </a:path>
                </a:pathLst>
              </a:custGeom>
              <a:solidFill>
                <a:srgbClr val="FFFFFF"/>
              </a:solidFill>
              <a:ln w="9525"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ACEB74DB-8DBA-593E-787D-ED6659B0FECD}"/>
                  </a:ext>
                </a:extLst>
              </p:cNvPr>
              <p:cNvSpPr/>
              <p:nvPr/>
            </p:nvSpPr>
            <p:spPr>
              <a:xfrm>
                <a:off x="6793851" y="1743143"/>
                <a:ext cx="95250" cy="95250"/>
              </a:xfrm>
              <a:custGeom>
                <a:avLst/>
                <a:gdLst>
                  <a:gd name="connsiteX0" fmla="*/ 50959 w 95250"/>
                  <a:gd name="connsiteY0" fmla="*/ 7144 h 95250"/>
                  <a:gd name="connsiteX1" fmla="*/ 94774 w 95250"/>
                  <a:gd name="connsiteY1" fmla="*/ 50959 h 95250"/>
                  <a:gd name="connsiteX2" fmla="*/ 50959 w 95250"/>
                  <a:gd name="connsiteY2" fmla="*/ 94774 h 95250"/>
                  <a:gd name="connsiteX3" fmla="*/ 7144 w 95250"/>
                  <a:gd name="connsiteY3" fmla="*/ 50959 h 95250"/>
                  <a:gd name="connsiteX4" fmla="*/ 50959 w 95250"/>
                  <a:gd name="connsiteY4" fmla="*/ 7144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50959" y="7144"/>
                    </a:moveTo>
                    <a:cubicBezTo>
                      <a:pt x="74772" y="7144"/>
                      <a:pt x="94774" y="27146"/>
                      <a:pt x="94774" y="50959"/>
                    </a:cubicBezTo>
                    <a:cubicBezTo>
                      <a:pt x="94774" y="74771"/>
                      <a:pt x="74772" y="94774"/>
                      <a:pt x="50959" y="94774"/>
                    </a:cubicBezTo>
                    <a:cubicBezTo>
                      <a:pt x="27147" y="94774"/>
                      <a:pt x="7144" y="74771"/>
                      <a:pt x="7144" y="50959"/>
                    </a:cubicBezTo>
                    <a:cubicBezTo>
                      <a:pt x="7144" y="26194"/>
                      <a:pt x="27147" y="7144"/>
                      <a:pt x="50959" y="7144"/>
                    </a:cubicBezTo>
                    <a:close/>
                  </a:path>
                </a:pathLst>
              </a:custGeom>
              <a:solidFill>
                <a:srgbClr val="FFFFFF"/>
              </a:solidFill>
              <a:ln w="9525"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73DB98EE-2699-C959-CAD9-7E1C03388B38}"/>
                  </a:ext>
                </a:extLst>
              </p:cNvPr>
              <p:cNvSpPr/>
              <p:nvPr/>
            </p:nvSpPr>
            <p:spPr>
              <a:xfrm>
                <a:off x="7543469" y="1743143"/>
                <a:ext cx="95250" cy="95250"/>
              </a:xfrm>
              <a:custGeom>
                <a:avLst/>
                <a:gdLst>
                  <a:gd name="connsiteX0" fmla="*/ 50959 w 95250"/>
                  <a:gd name="connsiteY0" fmla="*/ 7144 h 95250"/>
                  <a:gd name="connsiteX1" fmla="*/ 94774 w 95250"/>
                  <a:gd name="connsiteY1" fmla="*/ 50959 h 95250"/>
                  <a:gd name="connsiteX2" fmla="*/ 50959 w 95250"/>
                  <a:gd name="connsiteY2" fmla="*/ 94774 h 95250"/>
                  <a:gd name="connsiteX3" fmla="*/ 7144 w 95250"/>
                  <a:gd name="connsiteY3" fmla="*/ 50959 h 95250"/>
                  <a:gd name="connsiteX4" fmla="*/ 50959 w 95250"/>
                  <a:gd name="connsiteY4" fmla="*/ 7144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50959" y="7144"/>
                    </a:moveTo>
                    <a:cubicBezTo>
                      <a:pt x="74772" y="7144"/>
                      <a:pt x="94774" y="27146"/>
                      <a:pt x="94774" y="50959"/>
                    </a:cubicBezTo>
                    <a:cubicBezTo>
                      <a:pt x="94774" y="74771"/>
                      <a:pt x="74772" y="94774"/>
                      <a:pt x="50959" y="94774"/>
                    </a:cubicBezTo>
                    <a:cubicBezTo>
                      <a:pt x="27147" y="94774"/>
                      <a:pt x="7144" y="74771"/>
                      <a:pt x="7144" y="50959"/>
                    </a:cubicBezTo>
                    <a:cubicBezTo>
                      <a:pt x="7144" y="26194"/>
                      <a:pt x="27147" y="7144"/>
                      <a:pt x="50959" y="7144"/>
                    </a:cubicBezTo>
                    <a:close/>
                  </a:path>
                </a:pathLst>
              </a:custGeom>
              <a:solidFill>
                <a:srgbClr val="FFFFFF"/>
              </a:solidFill>
              <a:ln w="9525"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25252A1F-A47B-EF7A-B489-85F7493F7CA0}"/>
                  </a:ext>
                </a:extLst>
              </p:cNvPr>
              <p:cNvSpPr/>
              <p:nvPr/>
            </p:nvSpPr>
            <p:spPr>
              <a:xfrm>
                <a:off x="6237591" y="2070803"/>
                <a:ext cx="95250" cy="95250"/>
              </a:xfrm>
              <a:custGeom>
                <a:avLst/>
                <a:gdLst>
                  <a:gd name="connsiteX0" fmla="*/ 50959 w 95250"/>
                  <a:gd name="connsiteY0" fmla="*/ 7144 h 95250"/>
                  <a:gd name="connsiteX1" fmla="*/ 94774 w 95250"/>
                  <a:gd name="connsiteY1" fmla="*/ 50959 h 95250"/>
                  <a:gd name="connsiteX2" fmla="*/ 50959 w 95250"/>
                  <a:gd name="connsiteY2" fmla="*/ 94774 h 95250"/>
                  <a:gd name="connsiteX3" fmla="*/ 7144 w 95250"/>
                  <a:gd name="connsiteY3" fmla="*/ 50959 h 95250"/>
                  <a:gd name="connsiteX4" fmla="*/ 50959 w 95250"/>
                  <a:gd name="connsiteY4" fmla="*/ 7144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50959" y="7144"/>
                    </a:moveTo>
                    <a:cubicBezTo>
                      <a:pt x="74771" y="7144"/>
                      <a:pt x="94774" y="27146"/>
                      <a:pt x="94774" y="50959"/>
                    </a:cubicBezTo>
                    <a:cubicBezTo>
                      <a:pt x="94774" y="74771"/>
                      <a:pt x="74771" y="94774"/>
                      <a:pt x="50959" y="94774"/>
                    </a:cubicBezTo>
                    <a:cubicBezTo>
                      <a:pt x="27146" y="94774"/>
                      <a:pt x="7144" y="74771"/>
                      <a:pt x="7144" y="50959"/>
                    </a:cubicBezTo>
                    <a:cubicBezTo>
                      <a:pt x="7144" y="27146"/>
                      <a:pt x="26194" y="7144"/>
                      <a:pt x="50959" y="7144"/>
                    </a:cubicBezTo>
                    <a:close/>
                  </a:path>
                </a:pathLst>
              </a:custGeom>
              <a:solidFill>
                <a:srgbClr val="FFFFFF"/>
              </a:solidFill>
              <a:ln w="9525"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FEFB34BC-9E28-9F60-878F-C57730E4D339}"/>
                  </a:ext>
                </a:extLst>
              </p:cNvPr>
              <p:cNvSpPr/>
              <p:nvPr/>
            </p:nvSpPr>
            <p:spPr>
              <a:xfrm>
                <a:off x="6986256" y="2070803"/>
                <a:ext cx="95250" cy="95250"/>
              </a:xfrm>
              <a:custGeom>
                <a:avLst/>
                <a:gdLst>
                  <a:gd name="connsiteX0" fmla="*/ 50959 w 95250"/>
                  <a:gd name="connsiteY0" fmla="*/ 7144 h 95250"/>
                  <a:gd name="connsiteX1" fmla="*/ 94774 w 95250"/>
                  <a:gd name="connsiteY1" fmla="*/ 50959 h 95250"/>
                  <a:gd name="connsiteX2" fmla="*/ 50959 w 95250"/>
                  <a:gd name="connsiteY2" fmla="*/ 94774 h 95250"/>
                  <a:gd name="connsiteX3" fmla="*/ 7144 w 95250"/>
                  <a:gd name="connsiteY3" fmla="*/ 50959 h 95250"/>
                  <a:gd name="connsiteX4" fmla="*/ 50959 w 95250"/>
                  <a:gd name="connsiteY4" fmla="*/ 7144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50959" y="7144"/>
                    </a:moveTo>
                    <a:cubicBezTo>
                      <a:pt x="74772" y="7144"/>
                      <a:pt x="94774" y="27146"/>
                      <a:pt x="94774" y="50959"/>
                    </a:cubicBezTo>
                    <a:cubicBezTo>
                      <a:pt x="94774" y="74771"/>
                      <a:pt x="74772" y="94774"/>
                      <a:pt x="50959" y="94774"/>
                    </a:cubicBezTo>
                    <a:cubicBezTo>
                      <a:pt x="27147" y="94774"/>
                      <a:pt x="7144" y="74771"/>
                      <a:pt x="7144" y="50959"/>
                    </a:cubicBezTo>
                    <a:cubicBezTo>
                      <a:pt x="7144" y="27146"/>
                      <a:pt x="27147" y="7144"/>
                      <a:pt x="50959" y="7144"/>
                    </a:cubicBezTo>
                    <a:close/>
                  </a:path>
                </a:pathLst>
              </a:custGeom>
              <a:solidFill>
                <a:srgbClr val="FFFFFF"/>
              </a:solidFill>
              <a:ln w="9525"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A4997224-1151-5EF8-1285-A52CB8C96C37}"/>
                  </a:ext>
                </a:extLst>
              </p:cNvPr>
              <p:cNvSpPr/>
              <p:nvPr/>
            </p:nvSpPr>
            <p:spPr>
              <a:xfrm>
                <a:off x="6405231" y="1080203"/>
                <a:ext cx="95250" cy="95250"/>
              </a:xfrm>
              <a:custGeom>
                <a:avLst/>
                <a:gdLst>
                  <a:gd name="connsiteX0" fmla="*/ 50959 w 95250"/>
                  <a:gd name="connsiteY0" fmla="*/ 7144 h 95250"/>
                  <a:gd name="connsiteX1" fmla="*/ 94774 w 95250"/>
                  <a:gd name="connsiteY1" fmla="*/ 50959 h 95250"/>
                  <a:gd name="connsiteX2" fmla="*/ 50959 w 95250"/>
                  <a:gd name="connsiteY2" fmla="*/ 94774 h 95250"/>
                  <a:gd name="connsiteX3" fmla="*/ 7144 w 95250"/>
                  <a:gd name="connsiteY3" fmla="*/ 50959 h 95250"/>
                  <a:gd name="connsiteX4" fmla="*/ 50959 w 95250"/>
                  <a:gd name="connsiteY4" fmla="*/ 7144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50959" y="7144"/>
                    </a:moveTo>
                    <a:cubicBezTo>
                      <a:pt x="74772" y="7144"/>
                      <a:pt x="94774" y="27146"/>
                      <a:pt x="94774" y="50959"/>
                    </a:cubicBezTo>
                    <a:cubicBezTo>
                      <a:pt x="94774" y="74771"/>
                      <a:pt x="74772" y="94774"/>
                      <a:pt x="50959" y="94774"/>
                    </a:cubicBezTo>
                    <a:cubicBezTo>
                      <a:pt x="27147" y="94774"/>
                      <a:pt x="7144" y="74771"/>
                      <a:pt x="7144" y="50959"/>
                    </a:cubicBezTo>
                    <a:cubicBezTo>
                      <a:pt x="7144" y="27146"/>
                      <a:pt x="27147" y="7144"/>
                      <a:pt x="50959" y="7144"/>
                    </a:cubicBezTo>
                    <a:close/>
                  </a:path>
                </a:pathLst>
              </a:custGeom>
              <a:solidFill>
                <a:srgbClr val="FFFFFF"/>
              </a:solidFill>
              <a:ln w="9525"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67079EC6-11D8-7A87-3BED-76661B6E34D4}"/>
                  </a:ext>
                </a:extLst>
              </p:cNvPr>
              <p:cNvSpPr/>
              <p:nvPr/>
            </p:nvSpPr>
            <p:spPr>
              <a:xfrm>
                <a:off x="5281281" y="1743143"/>
                <a:ext cx="95250" cy="95250"/>
              </a:xfrm>
              <a:custGeom>
                <a:avLst/>
                <a:gdLst>
                  <a:gd name="connsiteX0" fmla="*/ 50959 w 95250"/>
                  <a:gd name="connsiteY0" fmla="*/ 7144 h 95250"/>
                  <a:gd name="connsiteX1" fmla="*/ 94774 w 95250"/>
                  <a:gd name="connsiteY1" fmla="*/ 50959 h 95250"/>
                  <a:gd name="connsiteX2" fmla="*/ 50959 w 95250"/>
                  <a:gd name="connsiteY2" fmla="*/ 94774 h 95250"/>
                  <a:gd name="connsiteX3" fmla="*/ 7144 w 95250"/>
                  <a:gd name="connsiteY3" fmla="*/ 50959 h 95250"/>
                  <a:gd name="connsiteX4" fmla="*/ 50959 w 95250"/>
                  <a:gd name="connsiteY4" fmla="*/ 7144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50959" y="7144"/>
                    </a:moveTo>
                    <a:cubicBezTo>
                      <a:pt x="74772" y="7144"/>
                      <a:pt x="94774" y="27146"/>
                      <a:pt x="94774" y="50959"/>
                    </a:cubicBezTo>
                    <a:cubicBezTo>
                      <a:pt x="94774" y="74771"/>
                      <a:pt x="74772" y="94774"/>
                      <a:pt x="50959" y="94774"/>
                    </a:cubicBezTo>
                    <a:cubicBezTo>
                      <a:pt x="27147" y="94774"/>
                      <a:pt x="7144" y="74771"/>
                      <a:pt x="7144" y="50959"/>
                    </a:cubicBezTo>
                    <a:cubicBezTo>
                      <a:pt x="7144" y="26194"/>
                      <a:pt x="27147" y="7144"/>
                      <a:pt x="50959" y="7144"/>
                    </a:cubicBezTo>
                    <a:close/>
                  </a:path>
                </a:pathLst>
              </a:custGeom>
              <a:solidFill>
                <a:srgbClr val="FFFFFF"/>
              </a:solidFill>
              <a:ln w="9525"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9E8BD6EC-3F27-AB48-BFA1-1F19D924A4ED}"/>
                  </a:ext>
                </a:extLst>
              </p:cNvPr>
              <p:cNvSpPr/>
              <p:nvPr/>
            </p:nvSpPr>
            <p:spPr>
              <a:xfrm>
                <a:off x="5281281" y="2390843"/>
                <a:ext cx="95250" cy="95250"/>
              </a:xfrm>
              <a:custGeom>
                <a:avLst/>
                <a:gdLst>
                  <a:gd name="connsiteX0" fmla="*/ 50959 w 95250"/>
                  <a:gd name="connsiteY0" fmla="*/ 7144 h 95250"/>
                  <a:gd name="connsiteX1" fmla="*/ 94774 w 95250"/>
                  <a:gd name="connsiteY1" fmla="*/ 50959 h 95250"/>
                  <a:gd name="connsiteX2" fmla="*/ 50959 w 95250"/>
                  <a:gd name="connsiteY2" fmla="*/ 94774 h 95250"/>
                  <a:gd name="connsiteX3" fmla="*/ 7144 w 95250"/>
                  <a:gd name="connsiteY3" fmla="*/ 50959 h 95250"/>
                  <a:gd name="connsiteX4" fmla="*/ 50959 w 95250"/>
                  <a:gd name="connsiteY4" fmla="*/ 7144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50959" y="7144"/>
                    </a:moveTo>
                    <a:cubicBezTo>
                      <a:pt x="74772" y="7144"/>
                      <a:pt x="94774" y="27146"/>
                      <a:pt x="94774" y="50959"/>
                    </a:cubicBezTo>
                    <a:cubicBezTo>
                      <a:pt x="94774" y="74771"/>
                      <a:pt x="74772" y="94774"/>
                      <a:pt x="50959" y="94774"/>
                    </a:cubicBezTo>
                    <a:cubicBezTo>
                      <a:pt x="27147" y="94774"/>
                      <a:pt x="7144" y="74771"/>
                      <a:pt x="7144" y="50959"/>
                    </a:cubicBezTo>
                    <a:cubicBezTo>
                      <a:pt x="7144" y="26194"/>
                      <a:pt x="27147" y="7144"/>
                      <a:pt x="50959" y="7144"/>
                    </a:cubicBezTo>
                    <a:close/>
                  </a:path>
                </a:pathLst>
              </a:custGeom>
              <a:solidFill>
                <a:srgbClr val="FFFFFF"/>
              </a:solidFill>
              <a:ln w="9525"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9ADB4639-2D77-05F6-ABB2-EEABAAADB75D}"/>
                  </a:ext>
                </a:extLst>
              </p:cNvPr>
              <p:cNvSpPr/>
              <p:nvPr/>
            </p:nvSpPr>
            <p:spPr>
              <a:xfrm>
                <a:off x="7928279" y="1732666"/>
                <a:ext cx="95250" cy="95250"/>
              </a:xfrm>
              <a:custGeom>
                <a:avLst/>
                <a:gdLst>
                  <a:gd name="connsiteX0" fmla="*/ 50959 w 95250"/>
                  <a:gd name="connsiteY0" fmla="*/ 7144 h 95250"/>
                  <a:gd name="connsiteX1" fmla="*/ 94774 w 95250"/>
                  <a:gd name="connsiteY1" fmla="*/ 50959 h 95250"/>
                  <a:gd name="connsiteX2" fmla="*/ 50959 w 95250"/>
                  <a:gd name="connsiteY2" fmla="*/ 94774 h 95250"/>
                  <a:gd name="connsiteX3" fmla="*/ 7144 w 95250"/>
                  <a:gd name="connsiteY3" fmla="*/ 50959 h 95250"/>
                  <a:gd name="connsiteX4" fmla="*/ 50959 w 95250"/>
                  <a:gd name="connsiteY4" fmla="*/ 7144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50959" y="7144"/>
                    </a:moveTo>
                    <a:cubicBezTo>
                      <a:pt x="74771" y="7144"/>
                      <a:pt x="94774" y="27146"/>
                      <a:pt x="94774" y="50959"/>
                    </a:cubicBezTo>
                    <a:cubicBezTo>
                      <a:pt x="94774" y="74771"/>
                      <a:pt x="74771" y="94774"/>
                      <a:pt x="50959" y="94774"/>
                    </a:cubicBezTo>
                    <a:cubicBezTo>
                      <a:pt x="27146" y="94774"/>
                      <a:pt x="7144" y="74771"/>
                      <a:pt x="7144" y="50959"/>
                    </a:cubicBezTo>
                    <a:cubicBezTo>
                      <a:pt x="7144" y="27146"/>
                      <a:pt x="26194" y="7144"/>
                      <a:pt x="50959" y="7144"/>
                    </a:cubicBezTo>
                    <a:close/>
                  </a:path>
                </a:pathLst>
              </a:custGeom>
              <a:solidFill>
                <a:srgbClr val="FFFFFF"/>
              </a:solidFill>
              <a:ln w="9525"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6E014FD2-9309-0448-F3BD-41BE9B7BBC81}"/>
                  </a:ext>
                </a:extLst>
              </p:cNvPr>
              <p:cNvSpPr/>
              <p:nvPr/>
            </p:nvSpPr>
            <p:spPr>
              <a:xfrm>
                <a:off x="7919706" y="2386081"/>
                <a:ext cx="95250" cy="95250"/>
              </a:xfrm>
              <a:custGeom>
                <a:avLst/>
                <a:gdLst>
                  <a:gd name="connsiteX0" fmla="*/ 50959 w 95250"/>
                  <a:gd name="connsiteY0" fmla="*/ 7144 h 95250"/>
                  <a:gd name="connsiteX1" fmla="*/ 94774 w 95250"/>
                  <a:gd name="connsiteY1" fmla="*/ 50959 h 95250"/>
                  <a:gd name="connsiteX2" fmla="*/ 50959 w 95250"/>
                  <a:gd name="connsiteY2" fmla="*/ 94774 h 95250"/>
                  <a:gd name="connsiteX3" fmla="*/ 7144 w 95250"/>
                  <a:gd name="connsiteY3" fmla="*/ 50959 h 95250"/>
                  <a:gd name="connsiteX4" fmla="*/ 50959 w 95250"/>
                  <a:gd name="connsiteY4" fmla="*/ 7144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50959" y="7144"/>
                    </a:moveTo>
                    <a:cubicBezTo>
                      <a:pt x="74772" y="7144"/>
                      <a:pt x="94774" y="27146"/>
                      <a:pt x="94774" y="50959"/>
                    </a:cubicBezTo>
                    <a:cubicBezTo>
                      <a:pt x="94774" y="74771"/>
                      <a:pt x="74772" y="94774"/>
                      <a:pt x="50959" y="94774"/>
                    </a:cubicBezTo>
                    <a:cubicBezTo>
                      <a:pt x="27147" y="94774"/>
                      <a:pt x="7144" y="74771"/>
                      <a:pt x="7144" y="50959"/>
                    </a:cubicBezTo>
                    <a:cubicBezTo>
                      <a:pt x="7144" y="26194"/>
                      <a:pt x="27147" y="7144"/>
                      <a:pt x="50959" y="7144"/>
                    </a:cubicBezTo>
                    <a:close/>
                  </a:path>
                </a:pathLst>
              </a:custGeom>
              <a:solidFill>
                <a:srgbClr val="FFFFFF"/>
              </a:solidFill>
              <a:ln w="9525"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DFF1D9D1-38B2-725A-A987-2437CA80F80F}"/>
                  </a:ext>
                </a:extLst>
              </p:cNvPr>
              <p:cNvSpPr/>
              <p:nvPr/>
            </p:nvSpPr>
            <p:spPr>
              <a:xfrm>
                <a:off x="5852781" y="2724218"/>
                <a:ext cx="95250" cy="95250"/>
              </a:xfrm>
              <a:custGeom>
                <a:avLst/>
                <a:gdLst>
                  <a:gd name="connsiteX0" fmla="*/ 50959 w 95250"/>
                  <a:gd name="connsiteY0" fmla="*/ 7144 h 95250"/>
                  <a:gd name="connsiteX1" fmla="*/ 94774 w 95250"/>
                  <a:gd name="connsiteY1" fmla="*/ 50959 h 95250"/>
                  <a:gd name="connsiteX2" fmla="*/ 50959 w 95250"/>
                  <a:gd name="connsiteY2" fmla="*/ 94774 h 95250"/>
                  <a:gd name="connsiteX3" fmla="*/ 7144 w 95250"/>
                  <a:gd name="connsiteY3" fmla="*/ 50959 h 95250"/>
                  <a:gd name="connsiteX4" fmla="*/ 50959 w 95250"/>
                  <a:gd name="connsiteY4" fmla="*/ 7144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50959" y="7144"/>
                    </a:moveTo>
                    <a:cubicBezTo>
                      <a:pt x="74772" y="7144"/>
                      <a:pt x="94774" y="27146"/>
                      <a:pt x="94774" y="50959"/>
                    </a:cubicBezTo>
                    <a:cubicBezTo>
                      <a:pt x="94774" y="74771"/>
                      <a:pt x="74772" y="94774"/>
                      <a:pt x="50959" y="94774"/>
                    </a:cubicBezTo>
                    <a:cubicBezTo>
                      <a:pt x="27147" y="94774"/>
                      <a:pt x="7144" y="74771"/>
                      <a:pt x="7144" y="50959"/>
                    </a:cubicBezTo>
                    <a:cubicBezTo>
                      <a:pt x="7144" y="26194"/>
                      <a:pt x="27147" y="7144"/>
                      <a:pt x="50959" y="7144"/>
                    </a:cubicBezTo>
                    <a:close/>
                  </a:path>
                </a:pathLst>
              </a:custGeom>
              <a:solidFill>
                <a:srgbClr val="FFFFFF"/>
              </a:solidFill>
              <a:ln w="9525"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ABC9C966-7B87-AE76-3EA6-F74246FF756F}"/>
                  </a:ext>
                </a:extLst>
              </p:cNvPr>
              <p:cNvSpPr/>
              <p:nvPr/>
            </p:nvSpPr>
            <p:spPr>
              <a:xfrm>
                <a:off x="5848019" y="1405006"/>
                <a:ext cx="95250" cy="95250"/>
              </a:xfrm>
              <a:custGeom>
                <a:avLst/>
                <a:gdLst>
                  <a:gd name="connsiteX0" fmla="*/ 50959 w 95250"/>
                  <a:gd name="connsiteY0" fmla="*/ 7144 h 95250"/>
                  <a:gd name="connsiteX1" fmla="*/ 94774 w 95250"/>
                  <a:gd name="connsiteY1" fmla="*/ 50959 h 95250"/>
                  <a:gd name="connsiteX2" fmla="*/ 50959 w 95250"/>
                  <a:gd name="connsiteY2" fmla="*/ 94774 h 95250"/>
                  <a:gd name="connsiteX3" fmla="*/ 7144 w 95250"/>
                  <a:gd name="connsiteY3" fmla="*/ 50959 h 95250"/>
                  <a:gd name="connsiteX4" fmla="*/ 50959 w 95250"/>
                  <a:gd name="connsiteY4" fmla="*/ 7144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50959" y="7144"/>
                    </a:moveTo>
                    <a:cubicBezTo>
                      <a:pt x="74772" y="7144"/>
                      <a:pt x="94774" y="27146"/>
                      <a:pt x="94774" y="50959"/>
                    </a:cubicBezTo>
                    <a:cubicBezTo>
                      <a:pt x="94774" y="74771"/>
                      <a:pt x="74772" y="94774"/>
                      <a:pt x="50959" y="94774"/>
                    </a:cubicBezTo>
                    <a:cubicBezTo>
                      <a:pt x="27147" y="94774"/>
                      <a:pt x="7144" y="74771"/>
                      <a:pt x="7144" y="50959"/>
                    </a:cubicBezTo>
                    <a:cubicBezTo>
                      <a:pt x="7144" y="26194"/>
                      <a:pt x="27147" y="7144"/>
                      <a:pt x="50959" y="7144"/>
                    </a:cubicBezTo>
                    <a:close/>
                  </a:path>
                </a:pathLst>
              </a:custGeom>
              <a:solidFill>
                <a:srgbClr val="FFFFFF"/>
              </a:solidFill>
              <a:ln w="9525"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44A765A8-E2F9-BC8B-E1DE-667CCA5801BB}"/>
                  </a:ext>
                </a:extLst>
              </p:cNvPr>
              <p:cNvSpPr/>
              <p:nvPr/>
            </p:nvSpPr>
            <p:spPr>
              <a:xfrm>
                <a:off x="6795756" y="1090681"/>
                <a:ext cx="95250" cy="95250"/>
              </a:xfrm>
              <a:custGeom>
                <a:avLst/>
                <a:gdLst>
                  <a:gd name="connsiteX0" fmla="*/ 50959 w 95250"/>
                  <a:gd name="connsiteY0" fmla="*/ 7144 h 95250"/>
                  <a:gd name="connsiteX1" fmla="*/ 94774 w 95250"/>
                  <a:gd name="connsiteY1" fmla="*/ 50959 h 95250"/>
                  <a:gd name="connsiteX2" fmla="*/ 50959 w 95250"/>
                  <a:gd name="connsiteY2" fmla="*/ 94774 h 95250"/>
                  <a:gd name="connsiteX3" fmla="*/ 7144 w 95250"/>
                  <a:gd name="connsiteY3" fmla="*/ 50959 h 95250"/>
                  <a:gd name="connsiteX4" fmla="*/ 50959 w 95250"/>
                  <a:gd name="connsiteY4" fmla="*/ 7144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50959" y="7144"/>
                    </a:moveTo>
                    <a:cubicBezTo>
                      <a:pt x="74772" y="7144"/>
                      <a:pt x="94774" y="27146"/>
                      <a:pt x="94774" y="50959"/>
                    </a:cubicBezTo>
                    <a:cubicBezTo>
                      <a:pt x="94774" y="74771"/>
                      <a:pt x="74772" y="94774"/>
                      <a:pt x="50959" y="94774"/>
                    </a:cubicBezTo>
                    <a:cubicBezTo>
                      <a:pt x="27147" y="94774"/>
                      <a:pt x="7144" y="74771"/>
                      <a:pt x="7144" y="50959"/>
                    </a:cubicBezTo>
                    <a:cubicBezTo>
                      <a:pt x="7144" y="26194"/>
                      <a:pt x="27147" y="7144"/>
                      <a:pt x="50959" y="7144"/>
                    </a:cubicBezTo>
                    <a:close/>
                  </a:path>
                </a:pathLst>
              </a:custGeom>
              <a:solidFill>
                <a:srgbClr val="FFFFFF"/>
              </a:solidFill>
              <a:ln w="9525"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AEE39EA8-3777-8546-826B-A269E9AE95A0}"/>
                  </a:ext>
                </a:extLst>
              </p:cNvPr>
              <p:cNvSpPr/>
              <p:nvPr/>
            </p:nvSpPr>
            <p:spPr>
              <a:xfrm>
                <a:off x="6414756" y="3051878"/>
                <a:ext cx="95250" cy="95250"/>
              </a:xfrm>
              <a:custGeom>
                <a:avLst/>
                <a:gdLst>
                  <a:gd name="connsiteX0" fmla="*/ 50959 w 95250"/>
                  <a:gd name="connsiteY0" fmla="*/ 7144 h 95250"/>
                  <a:gd name="connsiteX1" fmla="*/ 94774 w 95250"/>
                  <a:gd name="connsiteY1" fmla="*/ 50959 h 95250"/>
                  <a:gd name="connsiteX2" fmla="*/ 50959 w 95250"/>
                  <a:gd name="connsiteY2" fmla="*/ 94774 h 95250"/>
                  <a:gd name="connsiteX3" fmla="*/ 7144 w 95250"/>
                  <a:gd name="connsiteY3" fmla="*/ 50959 h 95250"/>
                  <a:gd name="connsiteX4" fmla="*/ 50959 w 95250"/>
                  <a:gd name="connsiteY4" fmla="*/ 7144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50959" y="7144"/>
                    </a:moveTo>
                    <a:cubicBezTo>
                      <a:pt x="74772" y="7144"/>
                      <a:pt x="94774" y="27146"/>
                      <a:pt x="94774" y="50959"/>
                    </a:cubicBezTo>
                    <a:cubicBezTo>
                      <a:pt x="94774" y="74771"/>
                      <a:pt x="74772" y="94774"/>
                      <a:pt x="50959" y="94774"/>
                    </a:cubicBezTo>
                    <a:cubicBezTo>
                      <a:pt x="27147" y="94774"/>
                      <a:pt x="7144" y="74771"/>
                      <a:pt x="7144" y="50959"/>
                    </a:cubicBezTo>
                    <a:cubicBezTo>
                      <a:pt x="7144" y="27146"/>
                      <a:pt x="27147" y="7144"/>
                      <a:pt x="50959" y="7144"/>
                    </a:cubicBezTo>
                    <a:close/>
                  </a:path>
                </a:pathLst>
              </a:custGeom>
              <a:solidFill>
                <a:srgbClr val="FFFFFF"/>
              </a:solidFill>
              <a:ln w="9525"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FB1706AC-01F1-7122-D73F-AC88363B50B5}"/>
                  </a:ext>
                </a:extLst>
              </p:cNvPr>
              <p:cNvSpPr/>
              <p:nvPr/>
            </p:nvSpPr>
            <p:spPr>
              <a:xfrm>
                <a:off x="6809091" y="3051878"/>
                <a:ext cx="95250" cy="95250"/>
              </a:xfrm>
              <a:custGeom>
                <a:avLst/>
                <a:gdLst>
                  <a:gd name="connsiteX0" fmla="*/ 50959 w 95250"/>
                  <a:gd name="connsiteY0" fmla="*/ 7144 h 95250"/>
                  <a:gd name="connsiteX1" fmla="*/ 94774 w 95250"/>
                  <a:gd name="connsiteY1" fmla="*/ 50959 h 95250"/>
                  <a:gd name="connsiteX2" fmla="*/ 50959 w 95250"/>
                  <a:gd name="connsiteY2" fmla="*/ 94774 h 95250"/>
                  <a:gd name="connsiteX3" fmla="*/ 7144 w 95250"/>
                  <a:gd name="connsiteY3" fmla="*/ 50959 h 95250"/>
                  <a:gd name="connsiteX4" fmla="*/ 50959 w 95250"/>
                  <a:gd name="connsiteY4" fmla="*/ 7144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50959" y="7144"/>
                    </a:moveTo>
                    <a:cubicBezTo>
                      <a:pt x="74771" y="7144"/>
                      <a:pt x="94774" y="27146"/>
                      <a:pt x="94774" y="50959"/>
                    </a:cubicBezTo>
                    <a:cubicBezTo>
                      <a:pt x="94774" y="74771"/>
                      <a:pt x="74771" y="94774"/>
                      <a:pt x="50959" y="94774"/>
                    </a:cubicBezTo>
                    <a:cubicBezTo>
                      <a:pt x="27146" y="94774"/>
                      <a:pt x="7144" y="74771"/>
                      <a:pt x="7144" y="50959"/>
                    </a:cubicBezTo>
                    <a:cubicBezTo>
                      <a:pt x="7144" y="27146"/>
                      <a:pt x="26194" y="7144"/>
                      <a:pt x="50959" y="7144"/>
                    </a:cubicBezTo>
                    <a:close/>
                  </a:path>
                </a:pathLst>
              </a:custGeom>
              <a:solidFill>
                <a:srgbClr val="FFFFFF"/>
              </a:solidFill>
              <a:ln w="9525"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4359E182-5E3C-C22C-CEA4-4A594536AF62}"/>
                  </a:ext>
                </a:extLst>
              </p:cNvPr>
              <p:cNvSpPr/>
              <p:nvPr/>
            </p:nvSpPr>
            <p:spPr>
              <a:xfrm>
                <a:off x="7357731" y="1418341"/>
                <a:ext cx="95250" cy="95250"/>
              </a:xfrm>
              <a:custGeom>
                <a:avLst/>
                <a:gdLst>
                  <a:gd name="connsiteX0" fmla="*/ 50959 w 95250"/>
                  <a:gd name="connsiteY0" fmla="*/ 7144 h 95250"/>
                  <a:gd name="connsiteX1" fmla="*/ 94774 w 95250"/>
                  <a:gd name="connsiteY1" fmla="*/ 50959 h 95250"/>
                  <a:gd name="connsiteX2" fmla="*/ 50959 w 95250"/>
                  <a:gd name="connsiteY2" fmla="*/ 94774 h 95250"/>
                  <a:gd name="connsiteX3" fmla="*/ 7144 w 95250"/>
                  <a:gd name="connsiteY3" fmla="*/ 50959 h 95250"/>
                  <a:gd name="connsiteX4" fmla="*/ 50959 w 95250"/>
                  <a:gd name="connsiteY4" fmla="*/ 7144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50959" y="7144"/>
                    </a:moveTo>
                    <a:cubicBezTo>
                      <a:pt x="74772" y="7144"/>
                      <a:pt x="94774" y="27146"/>
                      <a:pt x="94774" y="50959"/>
                    </a:cubicBezTo>
                    <a:cubicBezTo>
                      <a:pt x="94774" y="74771"/>
                      <a:pt x="74772" y="94774"/>
                      <a:pt x="50959" y="94774"/>
                    </a:cubicBezTo>
                    <a:cubicBezTo>
                      <a:pt x="27147" y="94774"/>
                      <a:pt x="7144" y="74771"/>
                      <a:pt x="7144" y="50959"/>
                    </a:cubicBezTo>
                    <a:cubicBezTo>
                      <a:pt x="7144" y="27146"/>
                      <a:pt x="27147" y="7144"/>
                      <a:pt x="50959" y="7144"/>
                    </a:cubicBezTo>
                    <a:close/>
                  </a:path>
                </a:pathLst>
              </a:custGeom>
              <a:solidFill>
                <a:srgbClr val="FFFFFF"/>
              </a:solidFill>
              <a:ln w="9525"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BE613B99-FFD0-F788-7361-A8343F6879DB}"/>
                  </a:ext>
                </a:extLst>
              </p:cNvPr>
              <p:cNvSpPr/>
              <p:nvPr/>
            </p:nvSpPr>
            <p:spPr>
              <a:xfrm>
                <a:off x="5656566" y="1727903"/>
                <a:ext cx="95250" cy="95250"/>
              </a:xfrm>
              <a:custGeom>
                <a:avLst/>
                <a:gdLst>
                  <a:gd name="connsiteX0" fmla="*/ 50959 w 95250"/>
                  <a:gd name="connsiteY0" fmla="*/ 7144 h 95250"/>
                  <a:gd name="connsiteX1" fmla="*/ 94774 w 95250"/>
                  <a:gd name="connsiteY1" fmla="*/ 50959 h 95250"/>
                  <a:gd name="connsiteX2" fmla="*/ 50959 w 95250"/>
                  <a:gd name="connsiteY2" fmla="*/ 94774 h 95250"/>
                  <a:gd name="connsiteX3" fmla="*/ 7144 w 95250"/>
                  <a:gd name="connsiteY3" fmla="*/ 50959 h 95250"/>
                  <a:gd name="connsiteX4" fmla="*/ 50959 w 95250"/>
                  <a:gd name="connsiteY4" fmla="*/ 7144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50959" y="7144"/>
                    </a:moveTo>
                    <a:cubicBezTo>
                      <a:pt x="74771" y="7144"/>
                      <a:pt x="94774" y="27146"/>
                      <a:pt x="94774" y="50959"/>
                    </a:cubicBezTo>
                    <a:cubicBezTo>
                      <a:pt x="94774" y="74771"/>
                      <a:pt x="74771" y="94774"/>
                      <a:pt x="50959" y="94774"/>
                    </a:cubicBezTo>
                    <a:cubicBezTo>
                      <a:pt x="27146" y="94774"/>
                      <a:pt x="7144" y="74771"/>
                      <a:pt x="7144" y="50959"/>
                    </a:cubicBezTo>
                    <a:cubicBezTo>
                      <a:pt x="7144" y="27146"/>
                      <a:pt x="26194" y="7144"/>
                      <a:pt x="50959" y="7144"/>
                    </a:cubicBezTo>
                    <a:close/>
                  </a:path>
                </a:pathLst>
              </a:custGeom>
              <a:solidFill>
                <a:srgbClr val="FFFFFF"/>
              </a:solidFill>
              <a:ln w="9525"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FC281631-8387-020C-9BE6-F388C749904A}"/>
                  </a:ext>
                </a:extLst>
              </p:cNvPr>
              <p:cNvSpPr/>
              <p:nvPr/>
            </p:nvSpPr>
            <p:spPr>
              <a:xfrm>
                <a:off x="6405231" y="1727903"/>
                <a:ext cx="95250" cy="95250"/>
              </a:xfrm>
              <a:custGeom>
                <a:avLst/>
                <a:gdLst>
                  <a:gd name="connsiteX0" fmla="*/ 50959 w 95250"/>
                  <a:gd name="connsiteY0" fmla="*/ 7144 h 95250"/>
                  <a:gd name="connsiteX1" fmla="*/ 94774 w 95250"/>
                  <a:gd name="connsiteY1" fmla="*/ 50959 h 95250"/>
                  <a:gd name="connsiteX2" fmla="*/ 50959 w 95250"/>
                  <a:gd name="connsiteY2" fmla="*/ 94774 h 95250"/>
                  <a:gd name="connsiteX3" fmla="*/ 7144 w 95250"/>
                  <a:gd name="connsiteY3" fmla="*/ 50959 h 95250"/>
                  <a:gd name="connsiteX4" fmla="*/ 50959 w 95250"/>
                  <a:gd name="connsiteY4" fmla="*/ 7144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50959" y="7144"/>
                    </a:moveTo>
                    <a:cubicBezTo>
                      <a:pt x="74772" y="7144"/>
                      <a:pt x="94774" y="27146"/>
                      <a:pt x="94774" y="50959"/>
                    </a:cubicBezTo>
                    <a:cubicBezTo>
                      <a:pt x="94774" y="74771"/>
                      <a:pt x="74772" y="94774"/>
                      <a:pt x="50959" y="94774"/>
                    </a:cubicBezTo>
                    <a:cubicBezTo>
                      <a:pt x="27147" y="94774"/>
                      <a:pt x="7144" y="74771"/>
                      <a:pt x="7144" y="50959"/>
                    </a:cubicBezTo>
                    <a:cubicBezTo>
                      <a:pt x="7144" y="27146"/>
                      <a:pt x="27147" y="7144"/>
                      <a:pt x="50959" y="7144"/>
                    </a:cubicBezTo>
                    <a:close/>
                  </a:path>
                </a:pathLst>
              </a:custGeom>
              <a:solidFill>
                <a:srgbClr val="FFFFFF"/>
              </a:solidFill>
              <a:ln w="9525"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780182F0-DEDE-37F4-CD2B-07AEDC220276}"/>
                  </a:ext>
                </a:extLst>
              </p:cNvPr>
              <p:cNvSpPr/>
              <p:nvPr/>
            </p:nvSpPr>
            <p:spPr>
              <a:xfrm>
                <a:off x="6237591" y="1413578"/>
                <a:ext cx="95250" cy="95250"/>
              </a:xfrm>
              <a:custGeom>
                <a:avLst/>
                <a:gdLst>
                  <a:gd name="connsiteX0" fmla="*/ 50959 w 95250"/>
                  <a:gd name="connsiteY0" fmla="*/ 7144 h 95250"/>
                  <a:gd name="connsiteX1" fmla="*/ 94774 w 95250"/>
                  <a:gd name="connsiteY1" fmla="*/ 50959 h 95250"/>
                  <a:gd name="connsiteX2" fmla="*/ 50959 w 95250"/>
                  <a:gd name="connsiteY2" fmla="*/ 94774 h 95250"/>
                  <a:gd name="connsiteX3" fmla="*/ 7144 w 95250"/>
                  <a:gd name="connsiteY3" fmla="*/ 50959 h 95250"/>
                  <a:gd name="connsiteX4" fmla="*/ 50959 w 95250"/>
                  <a:gd name="connsiteY4" fmla="*/ 7144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50959" y="7144"/>
                    </a:moveTo>
                    <a:cubicBezTo>
                      <a:pt x="74771" y="7144"/>
                      <a:pt x="94774" y="27146"/>
                      <a:pt x="94774" y="50959"/>
                    </a:cubicBezTo>
                    <a:cubicBezTo>
                      <a:pt x="94774" y="74771"/>
                      <a:pt x="74771" y="94774"/>
                      <a:pt x="50959" y="94774"/>
                    </a:cubicBezTo>
                    <a:cubicBezTo>
                      <a:pt x="27146" y="94774"/>
                      <a:pt x="7144" y="74771"/>
                      <a:pt x="7144" y="50959"/>
                    </a:cubicBezTo>
                    <a:cubicBezTo>
                      <a:pt x="7144" y="27146"/>
                      <a:pt x="26194" y="7144"/>
                      <a:pt x="50959" y="7144"/>
                    </a:cubicBezTo>
                    <a:close/>
                  </a:path>
                </a:pathLst>
              </a:custGeom>
              <a:solidFill>
                <a:srgbClr val="FFFFFF"/>
              </a:solidFill>
              <a:ln w="9525"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685D4BD5-7180-B4EF-3571-6303EA76F707}"/>
                  </a:ext>
                </a:extLst>
              </p:cNvPr>
              <p:cNvSpPr/>
              <p:nvPr/>
            </p:nvSpPr>
            <p:spPr>
              <a:xfrm>
                <a:off x="6986256" y="1413578"/>
                <a:ext cx="95250" cy="95250"/>
              </a:xfrm>
              <a:custGeom>
                <a:avLst/>
                <a:gdLst>
                  <a:gd name="connsiteX0" fmla="*/ 50959 w 95250"/>
                  <a:gd name="connsiteY0" fmla="*/ 7144 h 95250"/>
                  <a:gd name="connsiteX1" fmla="*/ 94774 w 95250"/>
                  <a:gd name="connsiteY1" fmla="*/ 50959 h 95250"/>
                  <a:gd name="connsiteX2" fmla="*/ 50959 w 95250"/>
                  <a:gd name="connsiteY2" fmla="*/ 94774 h 95250"/>
                  <a:gd name="connsiteX3" fmla="*/ 7144 w 95250"/>
                  <a:gd name="connsiteY3" fmla="*/ 50959 h 95250"/>
                  <a:gd name="connsiteX4" fmla="*/ 50959 w 95250"/>
                  <a:gd name="connsiteY4" fmla="*/ 7144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50959" y="7144"/>
                    </a:moveTo>
                    <a:cubicBezTo>
                      <a:pt x="74772" y="7144"/>
                      <a:pt x="94774" y="27146"/>
                      <a:pt x="94774" y="50959"/>
                    </a:cubicBezTo>
                    <a:cubicBezTo>
                      <a:pt x="94774" y="74771"/>
                      <a:pt x="74772" y="94774"/>
                      <a:pt x="50959" y="94774"/>
                    </a:cubicBezTo>
                    <a:cubicBezTo>
                      <a:pt x="27147" y="94774"/>
                      <a:pt x="7144" y="74771"/>
                      <a:pt x="7144" y="50959"/>
                    </a:cubicBezTo>
                    <a:cubicBezTo>
                      <a:pt x="7144" y="27146"/>
                      <a:pt x="27147" y="7144"/>
                      <a:pt x="50959" y="7144"/>
                    </a:cubicBezTo>
                    <a:close/>
                  </a:path>
                </a:pathLst>
              </a:custGeom>
              <a:solidFill>
                <a:srgbClr val="FFFFFF"/>
              </a:solidFill>
              <a:ln w="9525"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3B78F30D-8AA6-0B9C-CCEC-61752E8F3A9E}"/>
                  </a:ext>
                </a:extLst>
              </p:cNvPr>
              <p:cNvSpPr/>
              <p:nvPr/>
            </p:nvSpPr>
            <p:spPr>
              <a:xfrm>
                <a:off x="7355826" y="2066993"/>
                <a:ext cx="95250" cy="95250"/>
              </a:xfrm>
              <a:custGeom>
                <a:avLst/>
                <a:gdLst>
                  <a:gd name="connsiteX0" fmla="*/ 50959 w 95250"/>
                  <a:gd name="connsiteY0" fmla="*/ 7144 h 95250"/>
                  <a:gd name="connsiteX1" fmla="*/ 94774 w 95250"/>
                  <a:gd name="connsiteY1" fmla="*/ 50959 h 95250"/>
                  <a:gd name="connsiteX2" fmla="*/ 50959 w 95250"/>
                  <a:gd name="connsiteY2" fmla="*/ 94774 h 95250"/>
                  <a:gd name="connsiteX3" fmla="*/ 7144 w 95250"/>
                  <a:gd name="connsiteY3" fmla="*/ 50959 h 95250"/>
                  <a:gd name="connsiteX4" fmla="*/ 50959 w 95250"/>
                  <a:gd name="connsiteY4" fmla="*/ 7144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50959" y="7144"/>
                    </a:moveTo>
                    <a:cubicBezTo>
                      <a:pt x="74772" y="7144"/>
                      <a:pt x="94774" y="27146"/>
                      <a:pt x="94774" y="50959"/>
                    </a:cubicBezTo>
                    <a:cubicBezTo>
                      <a:pt x="94774" y="74771"/>
                      <a:pt x="74772" y="94774"/>
                      <a:pt x="50959" y="94774"/>
                    </a:cubicBezTo>
                    <a:cubicBezTo>
                      <a:pt x="27147" y="94774"/>
                      <a:pt x="7144" y="74771"/>
                      <a:pt x="7144" y="50959"/>
                    </a:cubicBezTo>
                    <a:cubicBezTo>
                      <a:pt x="7144" y="26194"/>
                      <a:pt x="27147" y="7144"/>
                      <a:pt x="50959" y="7144"/>
                    </a:cubicBezTo>
                    <a:close/>
                  </a:path>
                </a:pathLst>
              </a:custGeom>
              <a:solidFill>
                <a:srgbClr val="FFFFFF"/>
              </a:solidFill>
              <a:ln w="9525"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CF79884C-CFE1-3418-D013-37CE801A62BE}"/>
                  </a:ext>
                </a:extLst>
              </p:cNvPr>
              <p:cNvSpPr/>
              <p:nvPr/>
            </p:nvSpPr>
            <p:spPr>
              <a:xfrm>
                <a:off x="8105444" y="2066993"/>
                <a:ext cx="95250" cy="95250"/>
              </a:xfrm>
              <a:custGeom>
                <a:avLst/>
                <a:gdLst>
                  <a:gd name="connsiteX0" fmla="*/ 50959 w 95250"/>
                  <a:gd name="connsiteY0" fmla="*/ 7144 h 95250"/>
                  <a:gd name="connsiteX1" fmla="*/ 94774 w 95250"/>
                  <a:gd name="connsiteY1" fmla="*/ 50959 h 95250"/>
                  <a:gd name="connsiteX2" fmla="*/ 50959 w 95250"/>
                  <a:gd name="connsiteY2" fmla="*/ 94774 h 95250"/>
                  <a:gd name="connsiteX3" fmla="*/ 7144 w 95250"/>
                  <a:gd name="connsiteY3" fmla="*/ 50959 h 95250"/>
                  <a:gd name="connsiteX4" fmla="*/ 50959 w 95250"/>
                  <a:gd name="connsiteY4" fmla="*/ 7144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50959" y="7144"/>
                    </a:moveTo>
                    <a:cubicBezTo>
                      <a:pt x="74772" y="7144"/>
                      <a:pt x="94774" y="27146"/>
                      <a:pt x="94774" y="50959"/>
                    </a:cubicBezTo>
                    <a:cubicBezTo>
                      <a:pt x="94774" y="74771"/>
                      <a:pt x="74772" y="94774"/>
                      <a:pt x="50959" y="94774"/>
                    </a:cubicBezTo>
                    <a:cubicBezTo>
                      <a:pt x="27147" y="94774"/>
                      <a:pt x="7144" y="74771"/>
                      <a:pt x="7144" y="50959"/>
                    </a:cubicBezTo>
                    <a:cubicBezTo>
                      <a:pt x="7144" y="26194"/>
                      <a:pt x="27147" y="7144"/>
                      <a:pt x="50959" y="7144"/>
                    </a:cubicBezTo>
                    <a:close/>
                  </a:path>
                </a:pathLst>
              </a:custGeom>
              <a:solidFill>
                <a:srgbClr val="FFFFFF"/>
              </a:solidFill>
              <a:ln w="9525"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92212EB0-2216-8AC1-0747-BD8D33CD8F3E}"/>
                  </a:ext>
                </a:extLst>
              </p:cNvPr>
              <p:cNvSpPr/>
              <p:nvPr/>
            </p:nvSpPr>
            <p:spPr>
              <a:xfrm>
                <a:off x="6794804" y="2397511"/>
                <a:ext cx="95250" cy="95250"/>
              </a:xfrm>
              <a:custGeom>
                <a:avLst/>
                <a:gdLst>
                  <a:gd name="connsiteX0" fmla="*/ 50959 w 95250"/>
                  <a:gd name="connsiteY0" fmla="*/ 7144 h 95250"/>
                  <a:gd name="connsiteX1" fmla="*/ 94774 w 95250"/>
                  <a:gd name="connsiteY1" fmla="*/ 50959 h 95250"/>
                  <a:gd name="connsiteX2" fmla="*/ 50959 w 95250"/>
                  <a:gd name="connsiteY2" fmla="*/ 94774 h 95250"/>
                  <a:gd name="connsiteX3" fmla="*/ 7144 w 95250"/>
                  <a:gd name="connsiteY3" fmla="*/ 50959 h 95250"/>
                  <a:gd name="connsiteX4" fmla="*/ 50959 w 95250"/>
                  <a:gd name="connsiteY4" fmla="*/ 7144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50959" y="7144"/>
                    </a:moveTo>
                    <a:cubicBezTo>
                      <a:pt x="74771" y="7144"/>
                      <a:pt x="94774" y="27146"/>
                      <a:pt x="94774" y="50959"/>
                    </a:cubicBezTo>
                    <a:cubicBezTo>
                      <a:pt x="94774" y="74771"/>
                      <a:pt x="74771" y="94774"/>
                      <a:pt x="50959" y="94774"/>
                    </a:cubicBezTo>
                    <a:cubicBezTo>
                      <a:pt x="27146" y="94774"/>
                      <a:pt x="7144" y="74771"/>
                      <a:pt x="7144" y="50959"/>
                    </a:cubicBezTo>
                    <a:cubicBezTo>
                      <a:pt x="7144" y="27146"/>
                      <a:pt x="26194" y="7144"/>
                      <a:pt x="50959" y="7144"/>
                    </a:cubicBezTo>
                    <a:close/>
                  </a:path>
                </a:pathLst>
              </a:custGeom>
              <a:solidFill>
                <a:srgbClr val="FFFFFF"/>
              </a:solidFill>
              <a:ln w="9525"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10AAD2A2-17A8-839B-8D9B-FD21F680D335}"/>
                  </a:ext>
                </a:extLst>
              </p:cNvPr>
              <p:cNvSpPr/>
              <p:nvPr/>
            </p:nvSpPr>
            <p:spPr>
              <a:xfrm>
                <a:off x="7543469" y="2397511"/>
                <a:ext cx="95250" cy="95250"/>
              </a:xfrm>
              <a:custGeom>
                <a:avLst/>
                <a:gdLst>
                  <a:gd name="connsiteX0" fmla="*/ 50959 w 95250"/>
                  <a:gd name="connsiteY0" fmla="*/ 7144 h 95250"/>
                  <a:gd name="connsiteX1" fmla="*/ 94774 w 95250"/>
                  <a:gd name="connsiteY1" fmla="*/ 50959 h 95250"/>
                  <a:gd name="connsiteX2" fmla="*/ 50959 w 95250"/>
                  <a:gd name="connsiteY2" fmla="*/ 94774 h 95250"/>
                  <a:gd name="connsiteX3" fmla="*/ 7144 w 95250"/>
                  <a:gd name="connsiteY3" fmla="*/ 50959 h 95250"/>
                  <a:gd name="connsiteX4" fmla="*/ 50959 w 95250"/>
                  <a:gd name="connsiteY4" fmla="*/ 7144 h 95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 h="95250">
                    <a:moveTo>
                      <a:pt x="50959" y="7144"/>
                    </a:moveTo>
                    <a:cubicBezTo>
                      <a:pt x="74772" y="7144"/>
                      <a:pt x="94774" y="27146"/>
                      <a:pt x="94774" y="50959"/>
                    </a:cubicBezTo>
                    <a:cubicBezTo>
                      <a:pt x="94774" y="74771"/>
                      <a:pt x="74772" y="94774"/>
                      <a:pt x="50959" y="94774"/>
                    </a:cubicBezTo>
                    <a:cubicBezTo>
                      <a:pt x="27147" y="94774"/>
                      <a:pt x="7144" y="74771"/>
                      <a:pt x="7144" y="50959"/>
                    </a:cubicBezTo>
                    <a:cubicBezTo>
                      <a:pt x="7144" y="27146"/>
                      <a:pt x="27147" y="7144"/>
                      <a:pt x="50959" y="7144"/>
                    </a:cubicBezTo>
                    <a:close/>
                  </a:path>
                </a:pathLst>
              </a:custGeom>
              <a:solidFill>
                <a:srgbClr val="FFFFFF"/>
              </a:solidFill>
              <a:ln w="9525" cap="flat">
                <a:noFill/>
                <a:prstDash val="solid"/>
                <a:miter/>
              </a:ln>
            </p:spPr>
            <p:txBody>
              <a:bodyPr rtlCol="0" anchor="ctr"/>
              <a:lstStyle/>
              <a:p>
                <a:endParaRPr lang="en-US"/>
              </a:p>
            </p:txBody>
          </p:sp>
        </p:grpSp>
        <p:sp>
          <p:nvSpPr>
            <p:cNvPr id="7" name="Oval 50">
              <a:extLst>
                <a:ext uri="{FF2B5EF4-FFF2-40B4-BE49-F238E27FC236}">
                  <a16:creationId xmlns:a16="http://schemas.microsoft.com/office/drawing/2014/main" id="{C5A56264-3FB7-F6E9-B5BB-6159F72D2D80}"/>
                </a:ext>
              </a:extLst>
            </p:cNvPr>
            <p:cNvSpPr>
              <a:spLocks noChangeAspect="1"/>
            </p:cNvSpPr>
            <p:nvPr/>
          </p:nvSpPr>
          <p:spPr>
            <a:xfrm>
              <a:off x="6525711" y="1969510"/>
              <a:ext cx="304016" cy="343366"/>
            </a:xfrm>
            <a:custGeom>
              <a:avLst/>
              <a:gdLst/>
              <a:ahLst/>
              <a:cxnLst/>
              <a:rect l="l" t="t" r="r" b="b"/>
              <a:pathLst>
                <a:path w="2868687" h="3240000">
                  <a:moveTo>
                    <a:pt x="1433799" y="2290728"/>
                  </a:moveTo>
                  <a:cubicBezTo>
                    <a:pt x="1317650" y="2346839"/>
                    <a:pt x="1203301" y="2394700"/>
                    <a:pt x="1093028" y="2434329"/>
                  </a:cubicBezTo>
                  <a:cubicBezTo>
                    <a:pt x="1167481" y="2812207"/>
                    <a:pt x="1292592" y="3060000"/>
                    <a:pt x="1434343" y="3060000"/>
                  </a:cubicBezTo>
                  <a:cubicBezTo>
                    <a:pt x="1576138" y="3060000"/>
                    <a:pt x="1701284" y="2812053"/>
                    <a:pt x="1774025" y="2433735"/>
                  </a:cubicBezTo>
                  <a:cubicBezTo>
                    <a:pt x="1663854" y="2394452"/>
                    <a:pt x="1549823" y="2346469"/>
                    <a:pt x="1433799" y="2290728"/>
                  </a:cubicBezTo>
                  <a:close/>
                  <a:moveTo>
                    <a:pt x="1824954" y="2078037"/>
                  </a:moveTo>
                  <a:cubicBezTo>
                    <a:pt x="1794480" y="2097450"/>
                    <a:pt x="1763147" y="2116057"/>
                    <a:pt x="1731343" y="2134419"/>
                  </a:cubicBezTo>
                  <a:lnTo>
                    <a:pt x="1635415" y="2187161"/>
                  </a:lnTo>
                  <a:cubicBezTo>
                    <a:pt x="1691788" y="2215044"/>
                    <a:pt x="1747931" y="2239109"/>
                    <a:pt x="1803378" y="2259350"/>
                  </a:cubicBezTo>
                  <a:cubicBezTo>
                    <a:pt x="1812120" y="2201101"/>
                    <a:pt x="1819148" y="2140526"/>
                    <a:pt x="1824954" y="2078037"/>
                  </a:cubicBezTo>
                  <a:close/>
                  <a:moveTo>
                    <a:pt x="1042306" y="2077178"/>
                  </a:moveTo>
                  <a:cubicBezTo>
                    <a:pt x="1047949" y="2140175"/>
                    <a:pt x="1055328" y="2201182"/>
                    <a:pt x="1063873" y="2259905"/>
                  </a:cubicBezTo>
                  <a:cubicBezTo>
                    <a:pt x="1119365" y="2238275"/>
                    <a:pt x="1176217" y="2214355"/>
                    <a:pt x="1233887" y="2187801"/>
                  </a:cubicBezTo>
                  <a:cubicBezTo>
                    <a:pt x="1201538" y="2170955"/>
                    <a:pt x="1169452" y="2152957"/>
                    <a:pt x="1137343" y="2134419"/>
                  </a:cubicBezTo>
                  <a:close/>
                  <a:moveTo>
                    <a:pt x="559768" y="1732679"/>
                  </a:moveTo>
                  <a:cubicBezTo>
                    <a:pt x="268524" y="1984850"/>
                    <a:pt x="116369" y="2217202"/>
                    <a:pt x="187266" y="2340000"/>
                  </a:cubicBezTo>
                  <a:cubicBezTo>
                    <a:pt x="258144" y="2462764"/>
                    <a:pt x="535307" y="2447213"/>
                    <a:pt x="899736" y="2322555"/>
                  </a:cubicBezTo>
                  <a:cubicBezTo>
                    <a:pt x="878937" y="2207297"/>
                    <a:pt x="863223" y="2084405"/>
                    <a:pt x="853746" y="1955834"/>
                  </a:cubicBezTo>
                  <a:cubicBezTo>
                    <a:pt x="747454" y="1883220"/>
                    <a:pt x="648878" y="1808453"/>
                    <a:pt x="559768" y="1732679"/>
                  </a:cubicBezTo>
                  <a:close/>
                  <a:moveTo>
                    <a:pt x="2309048" y="1730507"/>
                  </a:moveTo>
                  <a:cubicBezTo>
                    <a:pt x="2220666" y="1807660"/>
                    <a:pt x="2121792" y="1882664"/>
                    <a:pt x="2015235" y="1955625"/>
                  </a:cubicBezTo>
                  <a:cubicBezTo>
                    <a:pt x="2005364" y="2084180"/>
                    <a:pt x="1989894" y="2207119"/>
                    <a:pt x="1967330" y="2322070"/>
                  </a:cubicBezTo>
                  <a:lnTo>
                    <a:pt x="2081685" y="2358048"/>
                  </a:lnTo>
                  <a:cubicBezTo>
                    <a:pt x="2116015" y="2320492"/>
                    <a:pt x="2165526" y="2297468"/>
                    <a:pt x="2220415" y="2297468"/>
                  </a:cubicBezTo>
                  <a:cubicBezTo>
                    <a:pt x="2302230" y="2297468"/>
                    <a:pt x="2372097" y="2348622"/>
                    <a:pt x="2399287" y="2420880"/>
                  </a:cubicBezTo>
                  <a:cubicBezTo>
                    <a:pt x="2542053" y="2432945"/>
                    <a:pt x="2642630" y="2407186"/>
                    <a:pt x="2681420" y="2340000"/>
                  </a:cubicBezTo>
                  <a:cubicBezTo>
                    <a:pt x="2752393" y="2217071"/>
                    <a:pt x="2599836" y="1984353"/>
                    <a:pt x="2309048" y="1730507"/>
                  </a:cubicBezTo>
                  <a:close/>
                  <a:moveTo>
                    <a:pt x="2026056" y="1510554"/>
                  </a:moveTo>
                  <a:cubicBezTo>
                    <a:pt x="2027893" y="1546708"/>
                    <a:pt x="2028343" y="1583211"/>
                    <a:pt x="2028343" y="1620000"/>
                  </a:cubicBezTo>
                  <a:lnTo>
                    <a:pt x="2024251" y="1730716"/>
                  </a:lnTo>
                  <a:lnTo>
                    <a:pt x="2173722" y="1619092"/>
                  </a:lnTo>
                  <a:cubicBezTo>
                    <a:pt x="2127526" y="1582190"/>
                    <a:pt x="2078507" y="1545517"/>
                    <a:pt x="2026056" y="1510554"/>
                  </a:cubicBezTo>
                  <a:close/>
                  <a:moveTo>
                    <a:pt x="844436" y="1509285"/>
                  </a:moveTo>
                  <a:lnTo>
                    <a:pt x="694964" y="1620908"/>
                  </a:lnTo>
                  <a:cubicBezTo>
                    <a:pt x="741160" y="1657811"/>
                    <a:pt x="790179" y="1694484"/>
                    <a:pt x="842630" y="1729447"/>
                  </a:cubicBezTo>
                  <a:cubicBezTo>
                    <a:pt x="840793" y="1693293"/>
                    <a:pt x="840343" y="1656790"/>
                    <a:pt x="840343" y="1620000"/>
                  </a:cubicBezTo>
                  <a:close/>
                  <a:moveTo>
                    <a:pt x="1434343" y="1361184"/>
                  </a:moveTo>
                  <a:cubicBezTo>
                    <a:pt x="1573534" y="1361184"/>
                    <a:pt x="1686371" y="1474021"/>
                    <a:pt x="1686371" y="1613212"/>
                  </a:cubicBezTo>
                  <a:cubicBezTo>
                    <a:pt x="1686371" y="1752403"/>
                    <a:pt x="1573534" y="1865240"/>
                    <a:pt x="1434343" y="1865240"/>
                  </a:cubicBezTo>
                  <a:cubicBezTo>
                    <a:pt x="1295152" y="1865240"/>
                    <a:pt x="1182315" y="1752403"/>
                    <a:pt x="1182315" y="1613212"/>
                  </a:cubicBezTo>
                  <a:cubicBezTo>
                    <a:pt x="1182315" y="1474021"/>
                    <a:pt x="1295152" y="1361184"/>
                    <a:pt x="1434343" y="1361184"/>
                  </a:cubicBezTo>
                  <a:close/>
                  <a:moveTo>
                    <a:pt x="1433770" y="1149513"/>
                  </a:moveTo>
                  <a:cubicBezTo>
                    <a:pt x="1365445" y="1183896"/>
                    <a:pt x="1296585" y="1221489"/>
                    <a:pt x="1227343" y="1261466"/>
                  </a:cubicBezTo>
                  <a:lnTo>
                    <a:pt x="1027157" y="1384911"/>
                  </a:lnTo>
                  <a:cubicBezTo>
                    <a:pt x="1022222" y="1461370"/>
                    <a:pt x="1020343" y="1539922"/>
                    <a:pt x="1020343" y="1620000"/>
                  </a:cubicBezTo>
                  <a:lnTo>
                    <a:pt x="1028287" y="1855786"/>
                  </a:lnTo>
                  <a:cubicBezTo>
                    <a:pt x="1091680" y="1898065"/>
                    <a:pt x="1158394" y="1938727"/>
                    <a:pt x="1227343" y="1978535"/>
                  </a:cubicBezTo>
                  <a:lnTo>
                    <a:pt x="1434916" y="2090488"/>
                  </a:lnTo>
                  <a:cubicBezTo>
                    <a:pt x="1503241" y="2056105"/>
                    <a:pt x="1572101" y="2018511"/>
                    <a:pt x="1641343" y="1978535"/>
                  </a:cubicBezTo>
                  <a:lnTo>
                    <a:pt x="1841530" y="1855090"/>
                  </a:lnTo>
                  <a:cubicBezTo>
                    <a:pt x="1846464" y="1778631"/>
                    <a:pt x="1848343" y="1700079"/>
                    <a:pt x="1848343" y="1620000"/>
                  </a:cubicBezTo>
                  <a:lnTo>
                    <a:pt x="1840399" y="1384214"/>
                  </a:lnTo>
                  <a:cubicBezTo>
                    <a:pt x="1777006" y="1341936"/>
                    <a:pt x="1710293" y="1301274"/>
                    <a:pt x="1641343" y="1261466"/>
                  </a:cubicBezTo>
                  <a:close/>
                  <a:moveTo>
                    <a:pt x="1065308" y="980650"/>
                  </a:moveTo>
                  <a:cubicBezTo>
                    <a:pt x="1056566" y="1038899"/>
                    <a:pt x="1049538" y="1099475"/>
                    <a:pt x="1043732" y="1161964"/>
                  </a:cubicBezTo>
                  <a:cubicBezTo>
                    <a:pt x="1074206" y="1142551"/>
                    <a:pt x="1105539" y="1123943"/>
                    <a:pt x="1137343" y="1105581"/>
                  </a:cubicBezTo>
                  <a:lnTo>
                    <a:pt x="1233271" y="1052839"/>
                  </a:lnTo>
                  <a:cubicBezTo>
                    <a:pt x="1176898" y="1024957"/>
                    <a:pt x="1120756" y="1000892"/>
                    <a:pt x="1065308" y="980650"/>
                  </a:cubicBezTo>
                  <a:close/>
                  <a:moveTo>
                    <a:pt x="1804814" y="980095"/>
                  </a:moveTo>
                  <a:cubicBezTo>
                    <a:pt x="1749321" y="1001726"/>
                    <a:pt x="1692469" y="1025646"/>
                    <a:pt x="1634800" y="1052200"/>
                  </a:cubicBezTo>
                  <a:cubicBezTo>
                    <a:pt x="1667149" y="1069046"/>
                    <a:pt x="1699234" y="1087043"/>
                    <a:pt x="1731343" y="1105581"/>
                  </a:cubicBezTo>
                  <a:lnTo>
                    <a:pt x="1826380" y="1162822"/>
                  </a:lnTo>
                  <a:cubicBezTo>
                    <a:pt x="1820738" y="1099825"/>
                    <a:pt x="1813359" y="1038819"/>
                    <a:pt x="1804814" y="980095"/>
                  </a:cubicBezTo>
                  <a:close/>
                  <a:moveTo>
                    <a:pt x="2432236" y="816002"/>
                  </a:moveTo>
                  <a:cubicBezTo>
                    <a:pt x="2308930" y="820546"/>
                    <a:pt x="2149627" y="855445"/>
                    <a:pt x="1968950" y="917446"/>
                  </a:cubicBezTo>
                  <a:cubicBezTo>
                    <a:pt x="1989749" y="1032703"/>
                    <a:pt x="2005463" y="1155596"/>
                    <a:pt x="2014941" y="1284167"/>
                  </a:cubicBezTo>
                  <a:cubicBezTo>
                    <a:pt x="2121232" y="1356780"/>
                    <a:pt x="2219808" y="1431548"/>
                    <a:pt x="2308918" y="1507322"/>
                  </a:cubicBezTo>
                  <a:cubicBezTo>
                    <a:pt x="2600162" y="1255150"/>
                    <a:pt x="2752317" y="1022798"/>
                    <a:pt x="2681420" y="900000"/>
                  </a:cubicBezTo>
                  <a:cubicBezTo>
                    <a:pt x="2645694" y="838121"/>
                    <a:pt x="2557557" y="811383"/>
                    <a:pt x="2432236" y="816002"/>
                  </a:cubicBezTo>
                  <a:close/>
                  <a:moveTo>
                    <a:pt x="436450" y="816001"/>
                  </a:moveTo>
                  <a:cubicBezTo>
                    <a:pt x="311129" y="811383"/>
                    <a:pt x="222992" y="838121"/>
                    <a:pt x="187266" y="900000"/>
                  </a:cubicBezTo>
                  <a:cubicBezTo>
                    <a:pt x="158404" y="949991"/>
                    <a:pt x="166508" y="1018139"/>
                    <a:pt x="206887" y="1097970"/>
                  </a:cubicBezTo>
                  <a:cubicBezTo>
                    <a:pt x="213842" y="1096217"/>
                    <a:pt x="221021" y="1095812"/>
                    <a:pt x="228294" y="1095812"/>
                  </a:cubicBezTo>
                  <a:cubicBezTo>
                    <a:pt x="334372" y="1095812"/>
                    <a:pt x="420366" y="1181806"/>
                    <a:pt x="420366" y="1287884"/>
                  </a:cubicBezTo>
                  <a:cubicBezTo>
                    <a:pt x="420366" y="1314219"/>
                    <a:pt x="415066" y="1339317"/>
                    <a:pt x="405427" y="1362148"/>
                  </a:cubicBezTo>
                  <a:cubicBezTo>
                    <a:pt x="450585" y="1410442"/>
                    <a:pt x="502437" y="1459559"/>
                    <a:pt x="559639" y="1509493"/>
                  </a:cubicBezTo>
                  <a:cubicBezTo>
                    <a:pt x="648020" y="1432341"/>
                    <a:pt x="746894" y="1357336"/>
                    <a:pt x="853451" y="1284376"/>
                  </a:cubicBezTo>
                  <a:cubicBezTo>
                    <a:pt x="863322" y="1155820"/>
                    <a:pt x="878792" y="1032881"/>
                    <a:pt x="901357" y="917930"/>
                  </a:cubicBezTo>
                  <a:cubicBezTo>
                    <a:pt x="719999" y="855651"/>
                    <a:pt x="560119" y="820559"/>
                    <a:pt x="436450" y="816001"/>
                  </a:cubicBezTo>
                  <a:close/>
                  <a:moveTo>
                    <a:pt x="1434343" y="180000"/>
                  </a:moveTo>
                  <a:cubicBezTo>
                    <a:pt x="1292548" y="180000"/>
                    <a:pt x="1167402" y="427948"/>
                    <a:pt x="1094661" y="806265"/>
                  </a:cubicBezTo>
                  <a:cubicBezTo>
                    <a:pt x="1204832" y="845548"/>
                    <a:pt x="1318864" y="893532"/>
                    <a:pt x="1434887" y="949272"/>
                  </a:cubicBezTo>
                  <a:cubicBezTo>
                    <a:pt x="1551037" y="893162"/>
                    <a:pt x="1665385" y="845301"/>
                    <a:pt x="1775658" y="805671"/>
                  </a:cubicBezTo>
                  <a:cubicBezTo>
                    <a:pt x="1751860" y="684885"/>
                    <a:pt x="1722886" y="577390"/>
                    <a:pt x="1688823" y="487405"/>
                  </a:cubicBezTo>
                  <a:cubicBezTo>
                    <a:pt x="1688009" y="487647"/>
                    <a:pt x="1687191" y="487652"/>
                    <a:pt x="1686371" y="487652"/>
                  </a:cubicBezTo>
                  <a:cubicBezTo>
                    <a:pt x="1580293" y="487652"/>
                    <a:pt x="1494299" y="401658"/>
                    <a:pt x="1494299" y="295580"/>
                  </a:cubicBezTo>
                  <a:cubicBezTo>
                    <a:pt x="1494299" y="264819"/>
                    <a:pt x="1501530" y="235747"/>
                    <a:pt x="1516122" y="210837"/>
                  </a:cubicBezTo>
                  <a:cubicBezTo>
                    <a:pt x="1490583" y="189985"/>
                    <a:pt x="1462798" y="180000"/>
                    <a:pt x="1434343" y="180000"/>
                  </a:cubicBezTo>
                  <a:close/>
                  <a:moveTo>
                    <a:pt x="1434343" y="0"/>
                  </a:moveTo>
                  <a:cubicBezTo>
                    <a:pt x="1509303" y="0"/>
                    <a:pt x="1581019" y="37868"/>
                    <a:pt x="1646062" y="107907"/>
                  </a:cubicBezTo>
                  <a:cubicBezTo>
                    <a:pt x="1659037" y="104972"/>
                    <a:pt x="1672533" y="103508"/>
                    <a:pt x="1686371" y="103508"/>
                  </a:cubicBezTo>
                  <a:cubicBezTo>
                    <a:pt x="1792449" y="103508"/>
                    <a:pt x="1878443" y="189502"/>
                    <a:pt x="1878443" y="295580"/>
                  </a:cubicBezTo>
                  <a:cubicBezTo>
                    <a:pt x="1878443" y="342831"/>
                    <a:pt x="1861381" y="386097"/>
                    <a:pt x="1831228" y="417985"/>
                  </a:cubicBezTo>
                  <a:cubicBezTo>
                    <a:pt x="1871860" y="515668"/>
                    <a:pt x="1906636" y="628220"/>
                    <a:pt x="1935357" y="752219"/>
                  </a:cubicBezTo>
                  <a:cubicBezTo>
                    <a:pt x="2379384" y="616814"/>
                    <a:pt x="2731816" y="627289"/>
                    <a:pt x="2837304" y="810000"/>
                  </a:cubicBezTo>
                  <a:cubicBezTo>
                    <a:pt x="2942793" y="992711"/>
                    <a:pt x="2775650" y="1303161"/>
                    <a:pt x="2436521" y="1620139"/>
                  </a:cubicBezTo>
                  <a:cubicBezTo>
                    <a:pt x="2775698" y="1936928"/>
                    <a:pt x="2942777" y="2247316"/>
                    <a:pt x="2837304" y="2430000"/>
                  </a:cubicBezTo>
                  <a:cubicBezTo>
                    <a:pt x="2771439" y="2544083"/>
                    <a:pt x="2609300" y="2591017"/>
                    <a:pt x="2388706" y="2577188"/>
                  </a:cubicBezTo>
                  <a:cubicBezTo>
                    <a:pt x="2358753" y="2639691"/>
                    <a:pt x="2294480" y="2681612"/>
                    <a:pt x="2220415" y="2681612"/>
                  </a:cubicBezTo>
                  <a:cubicBezTo>
                    <a:pt x="2122541" y="2681612"/>
                    <a:pt x="2041764" y="2608405"/>
                    <a:pt x="2030773" y="2513644"/>
                  </a:cubicBezTo>
                  <a:cubicBezTo>
                    <a:pt x="1999304" y="2506661"/>
                    <a:pt x="1967635" y="2497623"/>
                    <a:pt x="1935485" y="2487821"/>
                  </a:cubicBezTo>
                  <a:cubicBezTo>
                    <a:pt x="1830610" y="2940018"/>
                    <a:pt x="1645322" y="3240000"/>
                    <a:pt x="1434343" y="3240000"/>
                  </a:cubicBezTo>
                  <a:cubicBezTo>
                    <a:pt x="1223366" y="3240000"/>
                    <a:pt x="1038079" y="2940023"/>
                    <a:pt x="933330" y="2487781"/>
                  </a:cubicBezTo>
                  <a:cubicBezTo>
                    <a:pt x="489302" y="2623186"/>
                    <a:pt x="136870" y="2612712"/>
                    <a:pt x="31382" y="2430000"/>
                  </a:cubicBezTo>
                  <a:cubicBezTo>
                    <a:pt x="-74106" y="2247290"/>
                    <a:pt x="93037" y="1936840"/>
                    <a:pt x="432165" y="1619862"/>
                  </a:cubicBezTo>
                  <a:cubicBezTo>
                    <a:pt x="378689" y="1569916"/>
                    <a:pt x="329491" y="1520128"/>
                    <a:pt x="285801" y="1470219"/>
                  </a:cubicBezTo>
                  <a:cubicBezTo>
                    <a:pt x="267844" y="1476857"/>
                    <a:pt x="248431" y="1479956"/>
                    <a:pt x="228294" y="1479956"/>
                  </a:cubicBezTo>
                  <a:cubicBezTo>
                    <a:pt x="122216" y="1479956"/>
                    <a:pt x="36222" y="1393962"/>
                    <a:pt x="36222" y="1287884"/>
                  </a:cubicBezTo>
                  <a:cubicBezTo>
                    <a:pt x="36222" y="1246866"/>
                    <a:pt x="49080" y="1208850"/>
                    <a:pt x="73868" y="1179672"/>
                  </a:cubicBezTo>
                  <a:cubicBezTo>
                    <a:pt x="-4733" y="1033688"/>
                    <a:pt x="-23287" y="904690"/>
                    <a:pt x="31382" y="810000"/>
                  </a:cubicBezTo>
                  <a:cubicBezTo>
                    <a:pt x="136860" y="627306"/>
                    <a:pt x="489234" y="616816"/>
                    <a:pt x="933201" y="752179"/>
                  </a:cubicBezTo>
                  <a:cubicBezTo>
                    <a:pt x="1038076" y="299982"/>
                    <a:pt x="1223365" y="0"/>
                    <a:pt x="143434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 name="Heart 17">
              <a:extLst>
                <a:ext uri="{FF2B5EF4-FFF2-40B4-BE49-F238E27FC236}">
                  <a16:creationId xmlns:a16="http://schemas.microsoft.com/office/drawing/2014/main" id="{A07BD8DC-A84C-F7E0-CAA4-BB98195796E5}"/>
                </a:ext>
              </a:extLst>
            </p:cNvPr>
            <p:cNvSpPr/>
            <p:nvPr/>
          </p:nvSpPr>
          <p:spPr>
            <a:xfrm>
              <a:off x="7080464" y="1663425"/>
              <a:ext cx="324888" cy="318540"/>
            </a:xfrm>
            <a:custGeom>
              <a:avLst/>
              <a:gdLst/>
              <a:ahLst/>
              <a:cxnLst/>
              <a:rect l="l" t="t" r="r" b="b"/>
              <a:pathLst>
                <a:path w="3263621" h="3199863">
                  <a:moveTo>
                    <a:pt x="1896188" y="786599"/>
                  </a:moveTo>
                  <a:cubicBezTo>
                    <a:pt x="1878938" y="786251"/>
                    <a:pt x="1861335" y="789280"/>
                    <a:pt x="1844305" y="796082"/>
                  </a:cubicBezTo>
                  <a:cubicBezTo>
                    <a:pt x="1792333" y="816839"/>
                    <a:pt x="1760707" y="866742"/>
                    <a:pt x="1761231" y="919486"/>
                  </a:cubicBezTo>
                  <a:lnTo>
                    <a:pt x="1573886" y="1618665"/>
                  </a:lnTo>
                  <a:lnTo>
                    <a:pt x="1438574" y="1113672"/>
                  </a:lnTo>
                  <a:cubicBezTo>
                    <a:pt x="1424335" y="1060531"/>
                    <a:pt x="1379808" y="1023594"/>
                    <a:pt x="1328543" y="1016456"/>
                  </a:cubicBezTo>
                  <a:cubicBezTo>
                    <a:pt x="1320071" y="1015276"/>
                    <a:pt x="1311415" y="1014911"/>
                    <a:pt x="1302836" y="1018067"/>
                  </a:cubicBezTo>
                  <a:lnTo>
                    <a:pt x="1300556" y="1017667"/>
                  </a:lnTo>
                  <a:cubicBezTo>
                    <a:pt x="1298914" y="1017711"/>
                    <a:pt x="1297275" y="1017786"/>
                    <a:pt x="1295680" y="1018515"/>
                  </a:cubicBezTo>
                  <a:lnTo>
                    <a:pt x="1275904" y="1019755"/>
                  </a:lnTo>
                  <a:cubicBezTo>
                    <a:pt x="1273459" y="1020410"/>
                    <a:pt x="1271049" y="1021129"/>
                    <a:pt x="1269080" y="1023145"/>
                  </a:cubicBezTo>
                  <a:cubicBezTo>
                    <a:pt x="1229892" y="1033156"/>
                    <a:pt x="1196286" y="1061513"/>
                    <a:pt x="1180414" y="1102068"/>
                  </a:cubicBezTo>
                  <a:lnTo>
                    <a:pt x="902406" y="1812437"/>
                  </a:lnTo>
                  <a:lnTo>
                    <a:pt x="612897" y="1812437"/>
                  </a:lnTo>
                  <a:cubicBezTo>
                    <a:pt x="539543" y="1812437"/>
                    <a:pt x="480078" y="1871902"/>
                    <a:pt x="480078" y="1945256"/>
                  </a:cubicBezTo>
                  <a:cubicBezTo>
                    <a:pt x="480078" y="2018610"/>
                    <a:pt x="539543" y="2078075"/>
                    <a:pt x="612897" y="2078075"/>
                  </a:cubicBezTo>
                  <a:lnTo>
                    <a:pt x="966673" y="2078075"/>
                  </a:lnTo>
                  <a:cubicBezTo>
                    <a:pt x="1008666" y="2088839"/>
                    <a:pt x="1051924" y="2075535"/>
                    <a:pt x="1081835" y="2045978"/>
                  </a:cubicBezTo>
                  <a:cubicBezTo>
                    <a:pt x="1105846" y="2028294"/>
                    <a:pt x="1122213" y="2001701"/>
                    <a:pt x="1125659" y="1970866"/>
                  </a:cubicBezTo>
                  <a:lnTo>
                    <a:pt x="1284498" y="1565001"/>
                  </a:lnTo>
                  <a:lnTo>
                    <a:pt x="1443089" y="2156868"/>
                  </a:lnTo>
                  <a:cubicBezTo>
                    <a:pt x="1455914" y="2204733"/>
                    <a:pt x="1493311" y="2239452"/>
                    <a:pt x="1538593" y="2249086"/>
                  </a:cubicBezTo>
                  <a:lnTo>
                    <a:pt x="1542015" y="2250785"/>
                  </a:lnTo>
                  <a:cubicBezTo>
                    <a:pt x="1542604" y="2250943"/>
                    <a:pt x="1543193" y="2251097"/>
                    <a:pt x="1543870" y="2250902"/>
                  </a:cubicBezTo>
                  <a:cubicBezTo>
                    <a:pt x="1553422" y="2254514"/>
                    <a:pt x="1563610" y="2255524"/>
                    <a:pt x="1573886" y="2252783"/>
                  </a:cubicBezTo>
                  <a:cubicBezTo>
                    <a:pt x="1584162" y="2255524"/>
                    <a:pt x="1594351" y="2254515"/>
                    <a:pt x="1603903" y="2250901"/>
                  </a:cubicBezTo>
                  <a:lnTo>
                    <a:pt x="1605758" y="2250785"/>
                  </a:lnTo>
                  <a:cubicBezTo>
                    <a:pt x="1606974" y="2250459"/>
                    <a:pt x="1608181" y="2250118"/>
                    <a:pt x="1609178" y="2249086"/>
                  </a:cubicBezTo>
                  <a:cubicBezTo>
                    <a:pt x="1654461" y="2239453"/>
                    <a:pt x="1691859" y="2204734"/>
                    <a:pt x="1704684" y="2156868"/>
                  </a:cubicBezTo>
                  <a:lnTo>
                    <a:pt x="1921541" y="1347547"/>
                  </a:lnTo>
                  <a:lnTo>
                    <a:pt x="2181705" y="1998928"/>
                  </a:lnTo>
                  <a:cubicBezTo>
                    <a:pt x="2205326" y="2058070"/>
                    <a:pt x="2266689" y="2090865"/>
                    <a:pt x="2326593" y="2078075"/>
                  </a:cubicBezTo>
                  <a:lnTo>
                    <a:pt x="2671200" y="2078075"/>
                  </a:lnTo>
                  <a:cubicBezTo>
                    <a:pt x="2744554" y="2078075"/>
                    <a:pt x="2804019" y="2018610"/>
                    <a:pt x="2804019" y="1945256"/>
                  </a:cubicBezTo>
                  <a:cubicBezTo>
                    <a:pt x="2804019" y="1871902"/>
                    <a:pt x="2744554" y="1812437"/>
                    <a:pt x="2671200" y="1812437"/>
                  </a:cubicBezTo>
                  <a:lnTo>
                    <a:pt x="2393261" y="1812437"/>
                  </a:lnTo>
                  <a:lnTo>
                    <a:pt x="2016914" y="870162"/>
                  </a:lnTo>
                  <a:cubicBezTo>
                    <a:pt x="1996508" y="819071"/>
                    <a:pt x="1947937" y="787642"/>
                    <a:pt x="1896188" y="786599"/>
                  </a:cubicBezTo>
                  <a:close/>
                  <a:moveTo>
                    <a:pt x="773454" y="106"/>
                  </a:moveTo>
                  <a:cubicBezTo>
                    <a:pt x="1097282" y="5742"/>
                    <a:pt x="1441967" y="238301"/>
                    <a:pt x="1631811" y="769863"/>
                  </a:cubicBezTo>
                  <a:cubicBezTo>
                    <a:pt x="2306811" y="-1120137"/>
                    <a:pt x="4939311" y="769863"/>
                    <a:pt x="1631811" y="3199863"/>
                  </a:cubicBezTo>
                  <a:cubicBezTo>
                    <a:pt x="-745455" y="1453301"/>
                    <a:pt x="-54107" y="-14297"/>
                    <a:pt x="773454" y="10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 name="Rounded Rectangle 25">
              <a:extLst>
                <a:ext uri="{FF2B5EF4-FFF2-40B4-BE49-F238E27FC236}">
                  <a16:creationId xmlns:a16="http://schemas.microsoft.com/office/drawing/2014/main" id="{55C8602B-A322-E4C3-B226-DEFD07C65B77}"/>
                </a:ext>
              </a:extLst>
            </p:cNvPr>
            <p:cNvSpPr/>
            <p:nvPr/>
          </p:nvSpPr>
          <p:spPr>
            <a:xfrm>
              <a:off x="5940450" y="1659330"/>
              <a:ext cx="322534" cy="271830"/>
            </a:xfrm>
            <a:custGeom>
              <a:avLst/>
              <a:gdLst/>
              <a:ahLst/>
              <a:cxnLst/>
              <a:rect l="l" t="t" r="r" b="b"/>
              <a:pathLst>
                <a:path w="3240000" h="2730652">
                  <a:moveTo>
                    <a:pt x="1452811" y="1541940"/>
                  </a:moveTo>
                  <a:lnTo>
                    <a:pt x="1452811" y="1831951"/>
                  </a:lnTo>
                  <a:lnTo>
                    <a:pt x="1162800" y="1831951"/>
                  </a:lnTo>
                  <a:lnTo>
                    <a:pt x="1162800" y="2166329"/>
                  </a:lnTo>
                  <a:lnTo>
                    <a:pt x="1452811" y="2166329"/>
                  </a:lnTo>
                  <a:lnTo>
                    <a:pt x="1452811" y="2456340"/>
                  </a:lnTo>
                  <a:lnTo>
                    <a:pt x="1787189" y="2456340"/>
                  </a:lnTo>
                  <a:lnTo>
                    <a:pt x="1787189" y="2166329"/>
                  </a:lnTo>
                  <a:lnTo>
                    <a:pt x="2077200" y="2166329"/>
                  </a:lnTo>
                  <a:lnTo>
                    <a:pt x="2077200" y="1831951"/>
                  </a:lnTo>
                  <a:lnTo>
                    <a:pt x="1787189" y="1831951"/>
                  </a:lnTo>
                  <a:lnTo>
                    <a:pt x="1787189" y="1541940"/>
                  </a:lnTo>
                  <a:close/>
                  <a:moveTo>
                    <a:pt x="0" y="1278453"/>
                  </a:moveTo>
                  <a:lnTo>
                    <a:pt x="3240000" y="1278453"/>
                  </a:lnTo>
                  <a:lnTo>
                    <a:pt x="3240000" y="2376509"/>
                  </a:lnTo>
                  <a:cubicBezTo>
                    <a:pt x="3240000" y="2572097"/>
                    <a:pt x="3081445" y="2730652"/>
                    <a:pt x="2885857" y="2730652"/>
                  </a:cubicBezTo>
                  <a:lnTo>
                    <a:pt x="354143" y="2730652"/>
                  </a:lnTo>
                  <a:cubicBezTo>
                    <a:pt x="158555" y="2730652"/>
                    <a:pt x="0" y="2572097"/>
                    <a:pt x="0" y="2376509"/>
                  </a:cubicBezTo>
                  <a:close/>
                  <a:moveTo>
                    <a:pt x="1001150" y="200505"/>
                  </a:moveTo>
                  <a:cubicBezTo>
                    <a:pt x="933045" y="200505"/>
                    <a:pt x="877834" y="255715"/>
                    <a:pt x="877834" y="323821"/>
                  </a:cubicBezTo>
                  <a:lnTo>
                    <a:pt x="877834" y="605836"/>
                  </a:lnTo>
                  <a:lnTo>
                    <a:pt x="2362163" y="605836"/>
                  </a:lnTo>
                  <a:lnTo>
                    <a:pt x="2362163" y="323821"/>
                  </a:lnTo>
                  <a:cubicBezTo>
                    <a:pt x="2362163" y="255715"/>
                    <a:pt x="2306952" y="200505"/>
                    <a:pt x="2238846" y="200505"/>
                  </a:cubicBezTo>
                  <a:close/>
                  <a:moveTo>
                    <a:pt x="843301" y="0"/>
                  </a:moveTo>
                  <a:lnTo>
                    <a:pt x="2396696" y="0"/>
                  </a:lnTo>
                  <a:cubicBezTo>
                    <a:pt x="2488075" y="0"/>
                    <a:pt x="2562152" y="74077"/>
                    <a:pt x="2562152" y="165456"/>
                  </a:cubicBezTo>
                  <a:lnTo>
                    <a:pt x="2562152" y="605836"/>
                  </a:lnTo>
                  <a:lnTo>
                    <a:pt x="2885857" y="605836"/>
                  </a:lnTo>
                  <a:cubicBezTo>
                    <a:pt x="3081445" y="605836"/>
                    <a:pt x="3240000" y="764391"/>
                    <a:pt x="3240000" y="959979"/>
                  </a:cubicBezTo>
                  <a:lnTo>
                    <a:pt x="3240000" y="1134437"/>
                  </a:lnTo>
                  <a:lnTo>
                    <a:pt x="0" y="1134437"/>
                  </a:lnTo>
                  <a:lnTo>
                    <a:pt x="0" y="959979"/>
                  </a:lnTo>
                  <a:cubicBezTo>
                    <a:pt x="0" y="764391"/>
                    <a:pt x="158555" y="605836"/>
                    <a:pt x="354143" y="605836"/>
                  </a:cubicBezTo>
                  <a:lnTo>
                    <a:pt x="677845" y="605836"/>
                  </a:lnTo>
                  <a:lnTo>
                    <a:pt x="677845" y="165456"/>
                  </a:lnTo>
                  <a:cubicBezTo>
                    <a:pt x="677845" y="74077"/>
                    <a:pt x="751923" y="0"/>
                    <a:pt x="84330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0" name="Chord 32">
              <a:extLst>
                <a:ext uri="{FF2B5EF4-FFF2-40B4-BE49-F238E27FC236}">
                  <a16:creationId xmlns:a16="http://schemas.microsoft.com/office/drawing/2014/main" id="{4FD78C94-EE64-26D2-8F74-605A506D704B}"/>
                </a:ext>
              </a:extLst>
            </p:cNvPr>
            <p:cNvSpPr/>
            <p:nvPr/>
          </p:nvSpPr>
          <p:spPr>
            <a:xfrm>
              <a:off x="6509664" y="2627883"/>
              <a:ext cx="322534" cy="319706"/>
            </a:xfrm>
            <a:custGeom>
              <a:avLst/>
              <a:gdLst/>
              <a:ahLst/>
              <a:cxnLst/>
              <a:rect l="l" t="t" r="r" b="b"/>
              <a:pathLst>
                <a:path w="3240000" h="3211580">
                  <a:moveTo>
                    <a:pt x="991906" y="2959580"/>
                  </a:moveTo>
                  <a:lnTo>
                    <a:pt x="2193254" y="2959580"/>
                  </a:lnTo>
                  <a:cubicBezTo>
                    <a:pt x="2215674" y="2959580"/>
                    <a:pt x="2233849" y="2977755"/>
                    <a:pt x="2233849" y="3000175"/>
                  </a:cubicBezTo>
                  <a:lnTo>
                    <a:pt x="2233849" y="3170985"/>
                  </a:lnTo>
                  <a:cubicBezTo>
                    <a:pt x="2233849" y="3193405"/>
                    <a:pt x="2215674" y="3211580"/>
                    <a:pt x="2193254" y="3211580"/>
                  </a:cubicBezTo>
                  <a:lnTo>
                    <a:pt x="991906" y="3211580"/>
                  </a:lnTo>
                  <a:cubicBezTo>
                    <a:pt x="969486" y="3211580"/>
                    <a:pt x="951311" y="3193405"/>
                    <a:pt x="951311" y="3170985"/>
                  </a:cubicBezTo>
                  <a:lnTo>
                    <a:pt x="951311" y="3000175"/>
                  </a:lnTo>
                  <a:cubicBezTo>
                    <a:pt x="951311" y="2977755"/>
                    <a:pt x="969486" y="2959580"/>
                    <a:pt x="991906" y="2959580"/>
                  </a:cubicBezTo>
                  <a:close/>
                  <a:moveTo>
                    <a:pt x="1439043" y="1763796"/>
                  </a:moveTo>
                  <a:lnTo>
                    <a:pt x="1439043" y="2067459"/>
                  </a:lnTo>
                  <a:lnTo>
                    <a:pt x="1135380" y="2067459"/>
                  </a:lnTo>
                  <a:lnTo>
                    <a:pt x="1135380" y="2374533"/>
                  </a:lnTo>
                  <a:lnTo>
                    <a:pt x="1439043" y="2374533"/>
                  </a:lnTo>
                  <a:lnTo>
                    <a:pt x="1439043" y="2678196"/>
                  </a:lnTo>
                  <a:lnTo>
                    <a:pt x="1746117" y="2678196"/>
                  </a:lnTo>
                  <a:lnTo>
                    <a:pt x="1746117" y="2374533"/>
                  </a:lnTo>
                  <a:lnTo>
                    <a:pt x="2049780" y="2374533"/>
                  </a:lnTo>
                  <a:lnTo>
                    <a:pt x="2049780" y="2067459"/>
                  </a:lnTo>
                  <a:lnTo>
                    <a:pt x="1746117" y="2067459"/>
                  </a:lnTo>
                  <a:lnTo>
                    <a:pt x="1746117" y="1763796"/>
                  </a:lnTo>
                  <a:close/>
                  <a:moveTo>
                    <a:pt x="128358" y="1541040"/>
                  </a:moveTo>
                  <a:lnTo>
                    <a:pt x="3056915" y="1550917"/>
                  </a:lnTo>
                  <a:cubicBezTo>
                    <a:pt x="3061111" y="2078028"/>
                    <a:pt x="2781683" y="2566719"/>
                    <a:pt x="2325284" y="2830467"/>
                  </a:cubicBezTo>
                  <a:lnTo>
                    <a:pt x="2182018" y="2900953"/>
                  </a:lnTo>
                  <a:lnTo>
                    <a:pt x="1002135" y="2900953"/>
                  </a:lnTo>
                  <a:cubicBezTo>
                    <a:pt x="950374" y="2879821"/>
                    <a:pt x="900231" y="2854191"/>
                    <a:pt x="851341" y="2825496"/>
                  </a:cubicBezTo>
                  <a:cubicBezTo>
                    <a:pt x="396732" y="2558675"/>
                    <a:pt x="120607" y="2068110"/>
                    <a:pt x="128358" y="1541040"/>
                  </a:cubicBezTo>
                  <a:close/>
                  <a:moveTo>
                    <a:pt x="61067" y="1230414"/>
                  </a:moveTo>
                  <a:lnTo>
                    <a:pt x="3178933" y="1230414"/>
                  </a:lnTo>
                  <a:cubicBezTo>
                    <a:pt x="3212659" y="1230414"/>
                    <a:pt x="3240000" y="1257755"/>
                    <a:pt x="3240000" y="1291481"/>
                  </a:cubicBezTo>
                  <a:lnTo>
                    <a:pt x="3240000" y="1421347"/>
                  </a:lnTo>
                  <a:cubicBezTo>
                    <a:pt x="3240000" y="1455073"/>
                    <a:pt x="3212659" y="1482414"/>
                    <a:pt x="3178933" y="1482414"/>
                  </a:cubicBezTo>
                  <a:lnTo>
                    <a:pt x="61067" y="1482414"/>
                  </a:lnTo>
                  <a:cubicBezTo>
                    <a:pt x="27341" y="1482414"/>
                    <a:pt x="0" y="1455073"/>
                    <a:pt x="0" y="1421347"/>
                  </a:cubicBezTo>
                  <a:lnTo>
                    <a:pt x="0" y="1291481"/>
                  </a:lnTo>
                  <a:cubicBezTo>
                    <a:pt x="0" y="1257755"/>
                    <a:pt x="27341" y="1230414"/>
                    <a:pt x="61067" y="1230414"/>
                  </a:cubicBezTo>
                  <a:close/>
                  <a:moveTo>
                    <a:pt x="2481726" y="315922"/>
                  </a:moveTo>
                  <a:lnTo>
                    <a:pt x="2862412" y="696608"/>
                  </a:lnTo>
                  <a:lnTo>
                    <a:pt x="2420437" y="1138584"/>
                  </a:lnTo>
                  <a:lnTo>
                    <a:pt x="1659064" y="1138584"/>
                  </a:lnTo>
                  <a:close/>
                  <a:moveTo>
                    <a:pt x="2730827" y="0"/>
                  </a:moveTo>
                  <a:cubicBezTo>
                    <a:pt x="2765703" y="0"/>
                    <a:pt x="2800581" y="13305"/>
                    <a:pt x="2827191" y="39915"/>
                  </a:cubicBezTo>
                  <a:lnTo>
                    <a:pt x="3143636" y="356360"/>
                  </a:lnTo>
                  <a:cubicBezTo>
                    <a:pt x="3196857" y="409581"/>
                    <a:pt x="3196857" y="495868"/>
                    <a:pt x="3143636" y="549088"/>
                  </a:cubicBezTo>
                  <a:lnTo>
                    <a:pt x="3082882" y="609843"/>
                  </a:lnTo>
                  <a:cubicBezTo>
                    <a:pt x="3029661" y="663063"/>
                    <a:pt x="2943375" y="663064"/>
                    <a:pt x="2890155" y="609843"/>
                  </a:cubicBezTo>
                  <a:lnTo>
                    <a:pt x="2573708" y="293397"/>
                  </a:lnTo>
                  <a:cubicBezTo>
                    <a:pt x="2520488" y="240176"/>
                    <a:pt x="2520488" y="153889"/>
                    <a:pt x="2573708" y="100669"/>
                  </a:cubicBezTo>
                  <a:lnTo>
                    <a:pt x="2634463" y="39914"/>
                  </a:lnTo>
                  <a:cubicBezTo>
                    <a:pt x="2661073" y="13305"/>
                    <a:pt x="2695950" y="0"/>
                    <a:pt x="273082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1" name="Rounded Rectangle 40">
              <a:extLst>
                <a:ext uri="{FF2B5EF4-FFF2-40B4-BE49-F238E27FC236}">
                  <a16:creationId xmlns:a16="http://schemas.microsoft.com/office/drawing/2014/main" id="{DBF79997-55B8-794C-8A7E-A1C128DD43A7}"/>
                </a:ext>
              </a:extLst>
            </p:cNvPr>
            <p:cNvSpPr/>
            <p:nvPr/>
          </p:nvSpPr>
          <p:spPr>
            <a:xfrm rot="2942052">
              <a:off x="6522986" y="1320229"/>
              <a:ext cx="299808" cy="318950"/>
            </a:xfrm>
            <a:custGeom>
              <a:avLst/>
              <a:gdLst/>
              <a:ahLst/>
              <a:cxnLst/>
              <a:rect l="l" t="t" r="r" b="b"/>
              <a:pathLst>
                <a:path w="3011706" h="3204001">
                  <a:moveTo>
                    <a:pt x="2432249" y="1011942"/>
                  </a:moveTo>
                  <a:cubicBezTo>
                    <a:pt x="2423608" y="1019482"/>
                    <a:pt x="2416303" y="1028841"/>
                    <a:pt x="2410966" y="1039800"/>
                  </a:cubicBezTo>
                  <a:lnTo>
                    <a:pt x="1969837" y="1945620"/>
                  </a:lnTo>
                  <a:cubicBezTo>
                    <a:pt x="1948488" y="1989457"/>
                    <a:pt x="1966719" y="2042300"/>
                    <a:pt x="2010556" y="2063648"/>
                  </a:cubicBezTo>
                  <a:cubicBezTo>
                    <a:pt x="2054392" y="2084996"/>
                    <a:pt x="2107235" y="2066766"/>
                    <a:pt x="2128583" y="2022929"/>
                  </a:cubicBezTo>
                  <a:lnTo>
                    <a:pt x="2569712" y="1117109"/>
                  </a:lnTo>
                  <a:cubicBezTo>
                    <a:pt x="2591061" y="1073271"/>
                    <a:pt x="2572830" y="1020430"/>
                    <a:pt x="2528993" y="999081"/>
                  </a:cubicBezTo>
                  <a:cubicBezTo>
                    <a:pt x="2496115" y="983070"/>
                    <a:pt x="2458172" y="989322"/>
                    <a:pt x="2432249" y="1011942"/>
                  </a:cubicBezTo>
                  <a:close/>
                  <a:moveTo>
                    <a:pt x="1709549" y="1044955"/>
                  </a:moveTo>
                  <a:cubicBezTo>
                    <a:pt x="1978186" y="735551"/>
                    <a:pt x="2446780" y="702502"/>
                    <a:pt x="2756184" y="971139"/>
                  </a:cubicBezTo>
                  <a:cubicBezTo>
                    <a:pt x="3065588" y="1239776"/>
                    <a:pt x="3098636" y="1708370"/>
                    <a:pt x="2830000" y="2017774"/>
                  </a:cubicBezTo>
                  <a:cubicBezTo>
                    <a:pt x="2561363" y="2327178"/>
                    <a:pt x="2092769" y="2360227"/>
                    <a:pt x="1783365" y="2091590"/>
                  </a:cubicBezTo>
                  <a:cubicBezTo>
                    <a:pt x="1473960" y="1822953"/>
                    <a:pt x="1440912" y="1354359"/>
                    <a:pt x="1709549" y="1044955"/>
                  </a:cubicBezTo>
                  <a:close/>
                  <a:moveTo>
                    <a:pt x="208197" y="1872243"/>
                  </a:moveTo>
                  <a:cubicBezTo>
                    <a:pt x="195168" y="1885273"/>
                    <a:pt x="187109" y="1903273"/>
                    <a:pt x="187109" y="1923155"/>
                  </a:cubicBezTo>
                  <a:lnTo>
                    <a:pt x="187109" y="2715155"/>
                  </a:lnTo>
                  <a:cubicBezTo>
                    <a:pt x="187109" y="2754920"/>
                    <a:pt x="219344" y="2787155"/>
                    <a:pt x="259109" y="2787155"/>
                  </a:cubicBezTo>
                  <a:cubicBezTo>
                    <a:pt x="298874" y="2787155"/>
                    <a:pt x="331109" y="2754920"/>
                    <a:pt x="331109" y="2715155"/>
                  </a:cubicBezTo>
                  <a:lnTo>
                    <a:pt x="331109" y="1923155"/>
                  </a:lnTo>
                  <a:cubicBezTo>
                    <a:pt x="331109" y="1883390"/>
                    <a:pt x="298874" y="1851155"/>
                    <a:pt x="259109" y="1851155"/>
                  </a:cubicBezTo>
                  <a:cubicBezTo>
                    <a:pt x="239226" y="1851156"/>
                    <a:pt x="221226" y="1859214"/>
                    <a:pt x="208197" y="1872243"/>
                  </a:cubicBezTo>
                  <a:close/>
                  <a:moveTo>
                    <a:pt x="0" y="1625202"/>
                  </a:moveTo>
                  <a:cubicBezTo>
                    <a:pt x="418057" y="1737228"/>
                    <a:pt x="858998" y="1737384"/>
                    <a:pt x="1277606" y="1625336"/>
                  </a:cubicBezTo>
                  <a:cubicBezTo>
                    <a:pt x="1277605" y="1938624"/>
                    <a:pt x="1277605" y="2251911"/>
                    <a:pt x="1277605" y="2565198"/>
                  </a:cubicBezTo>
                  <a:cubicBezTo>
                    <a:pt x="1277605" y="2917999"/>
                    <a:pt x="991603" y="3204001"/>
                    <a:pt x="638802" y="3204001"/>
                  </a:cubicBezTo>
                  <a:lnTo>
                    <a:pt x="638803" y="3204000"/>
                  </a:lnTo>
                  <a:cubicBezTo>
                    <a:pt x="286002" y="3204000"/>
                    <a:pt x="0" y="2917999"/>
                    <a:pt x="0" y="2565197"/>
                  </a:cubicBezTo>
                  <a:close/>
                  <a:moveTo>
                    <a:pt x="208197" y="459897"/>
                  </a:moveTo>
                  <a:cubicBezTo>
                    <a:pt x="195167" y="472926"/>
                    <a:pt x="187109" y="490926"/>
                    <a:pt x="187109" y="510808"/>
                  </a:cubicBezTo>
                  <a:lnTo>
                    <a:pt x="187109" y="1302808"/>
                  </a:lnTo>
                  <a:cubicBezTo>
                    <a:pt x="187109" y="1342573"/>
                    <a:pt x="219344" y="1374808"/>
                    <a:pt x="259109" y="1374808"/>
                  </a:cubicBezTo>
                  <a:cubicBezTo>
                    <a:pt x="298874" y="1374808"/>
                    <a:pt x="331109" y="1342573"/>
                    <a:pt x="331109" y="1302808"/>
                  </a:cubicBezTo>
                  <a:lnTo>
                    <a:pt x="331109" y="510808"/>
                  </a:lnTo>
                  <a:cubicBezTo>
                    <a:pt x="331109" y="471043"/>
                    <a:pt x="298874" y="438808"/>
                    <a:pt x="259109" y="438808"/>
                  </a:cubicBezTo>
                  <a:cubicBezTo>
                    <a:pt x="239226" y="438808"/>
                    <a:pt x="221226" y="446867"/>
                    <a:pt x="208197" y="459897"/>
                  </a:cubicBezTo>
                  <a:close/>
                  <a:moveTo>
                    <a:pt x="187101" y="187101"/>
                  </a:moveTo>
                  <a:cubicBezTo>
                    <a:pt x="302701" y="71501"/>
                    <a:pt x="462402" y="0"/>
                    <a:pt x="638803" y="0"/>
                  </a:cubicBezTo>
                  <a:cubicBezTo>
                    <a:pt x="991604" y="0"/>
                    <a:pt x="1277606" y="286002"/>
                    <a:pt x="1277606" y="638803"/>
                  </a:cubicBezTo>
                  <a:lnTo>
                    <a:pt x="1277606" y="1497764"/>
                  </a:lnTo>
                  <a:cubicBezTo>
                    <a:pt x="859958" y="1616355"/>
                    <a:pt x="417375" y="1616210"/>
                    <a:pt x="0" y="1498771"/>
                  </a:cubicBezTo>
                  <a:lnTo>
                    <a:pt x="0" y="638803"/>
                  </a:lnTo>
                  <a:cubicBezTo>
                    <a:pt x="0" y="462403"/>
                    <a:pt x="71500" y="302702"/>
                    <a:pt x="187101" y="18710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2" name="Rounded Rectangle 17">
              <a:extLst>
                <a:ext uri="{FF2B5EF4-FFF2-40B4-BE49-F238E27FC236}">
                  <a16:creationId xmlns:a16="http://schemas.microsoft.com/office/drawing/2014/main" id="{99BE0F57-BD8C-00C3-76C9-0E129A8A46D0}"/>
                </a:ext>
              </a:extLst>
            </p:cNvPr>
            <p:cNvSpPr>
              <a:spLocks noChangeAspect="1"/>
            </p:cNvSpPr>
            <p:nvPr/>
          </p:nvSpPr>
          <p:spPr>
            <a:xfrm>
              <a:off x="7117850" y="2281894"/>
              <a:ext cx="215808" cy="343366"/>
            </a:xfrm>
            <a:custGeom>
              <a:avLst/>
              <a:gdLst/>
              <a:ahLst/>
              <a:cxnLst/>
              <a:rect l="l" t="t" r="r" b="b"/>
              <a:pathLst>
                <a:path w="2016224" h="3207971">
                  <a:moveTo>
                    <a:pt x="854575" y="1382799"/>
                  </a:moveTo>
                  <a:lnTo>
                    <a:pt x="854575" y="1686462"/>
                  </a:lnTo>
                  <a:lnTo>
                    <a:pt x="550912" y="1686462"/>
                  </a:lnTo>
                  <a:lnTo>
                    <a:pt x="550912" y="1993536"/>
                  </a:lnTo>
                  <a:lnTo>
                    <a:pt x="854575" y="1993536"/>
                  </a:lnTo>
                  <a:lnTo>
                    <a:pt x="854575" y="2297199"/>
                  </a:lnTo>
                  <a:lnTo>
                    <a:pt x="1161649" y="2297199"/>
                  </a:lnTo>
                  <a:lnTo>
                    <a:pt x="1161649" y="1993536"/>
                  </a:lnTo>
                  <a:lnTo>
                    <a:pt x="1465312" y="1993536"/>
                  </a:lnTo>
                  <a:lnTo>
                    <a:pt x="1465312" y="1686462"/>
                  </a:lnTo>
                  <a:lnTo>
                    <a:pt x="1161649" y="1686462"/>
                  </a:lnTo>
                  <a:lnTo>
                    <a:pt x="1161649" y="1382799"/>
                  </a:lnTo>
                  <a:close/>
                  <a:moveTo>
                    <a:pt x="397285" y="941591"/>
                  </a:moveTo>
                  <a:lnTo>
                    <a:pt x="1618940" y="941591"/>
                  </a:lnTo>
                  <a:lnTo>
                    <a:pt x="1618940" y="2738407"/>
                  </a:lnTo>
                  <a:lnTo>
                    <a:pt x="397285" y="2738407"/>
                  </a:lnTo>
                  <a:close/>
                  <a:moveTo>
                    <a:pt x="305673" y="849979"/>
                  </a:moveTo>
                  <a:lnTo>
                    <a:pt x="305673" y="2830019"/>
                  </a:lnTo>
                  <a:lnTo>
                    <a:pt x="1710552" y="2830019"/>
                  </a:lnTo>
                  <a:lnTo>
                    <a:pt x="1710552" y="849979"/>
                  </a:lnTo>
                  <a:close/>
                  <a:moveTo>
                    <a:pt x="240515" y="472027"/>
                  </a:moveTo>
                  <a:lnTo>
                    <a:pt x="1775709" y="472027"/>
                  </a:lnTo>
                  <a:cubicBezTo>
                    <a:pt x="1908542" y="472027"/>
                    <a:pt x="2016224" y="579709"/>
                    <a:pt x="2016224" y="712542"/>
                  </a:cubicBezTo>
                  <a:lnTo>
                    <a:pt x="2016224" y="2967456"/>
                  </a:lnTo>
                  <a:cubicBezTo>
                    <a:pt x="2016224" y="3100289"/>
                    <a:pt x="1908542" y="3207971"/>
                    <a:pt x="1775709" y="3207971"/>
                  </a:cubicBezTo>
                  <a:lnTo>
                    <a:pt x="240515" y="3207971"/>
                  </a:lnTo>
                  <a:cubicBezTo>
                    <a:pt x="107682" y="3207971"/>
                    <a:pt x="0" y="3100289"/>
                    <a:pt x="0" y="2967456"/>
                  </a:cubicBezTo>
                  <a:lnTo>
                    <a:pt x="0" y="712542"/>
                  </a:lnTo>
                  <a:cubicBezTo>
                    <a:pt x="0" y="579709"/>
                    <a:pt x="107682" y="472027"/>
                    <a:pt x="240515" y="472027"/>
                  </a:cubicBezTo>
                  <a:close/>
                  <a:moveTo>
                    <a:pt x="515787" y="0"/>
                  </a:moveTo>
                  <a:lnTo>
                    <a:pt x="1500437" y="0"/>
                  </a:lnTo>
                  <a:cubicBezTo>
                    <a:pt x="1541893" y="0"/>
                    <a:pt x="1575500" y="33607"/>
                    <a:pt x="1575500" y="75063"/>
                  </a:cubicBezTo>
                  <a:lnTo>
                    <a:pt x="1575500" y="367990"/>
                  </a:lnTo>
                  <a:lnTo>
                    <a:pt x="440724" y="367990"/>
                  </a:lnTo>
                  <a:lnTo>
                    <a:pt x="440724" y="75063"/>
                  </a:lnTo>
                  <a:cubicBezTo>
                    <a:pt x="440724" y="33607"/>
                    <a:pt x="474331" y="0"/>
                    <a:pt x="51578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3" name="Oval 25">
              <a:extLst>
                <a:ext uri="{FF2B5EF4-FFF2-40B4-BE49-F238E27FC236}">
                  <a16:creationId xmlns:a16="http://schemas.microsoft.com/office/drawing/2014/main" id="{73910664-AD01-A236-903F-C873664A66B3}"/>
                </a:ext>
              </a:extLst>
            </p:cNvPr>
            <p:cNvSpPr>
              <a:spLocks noChangeAspect="1"/>
            </p:cNvSpPr>
            <p:nvPr/>
          </p:nvSpPr>
          <p:spPr>
            <a:xfrm>
              <a:off x="7651283" y="1958406"/>
              <a:ext cx="342900" cy="343366"/>
            </a:xfrm>
            <a:custGeom>
              <a:avLst/>
              <a:gdLst/>
              <a:ahLst/>
              <a:cxnLst/>
              <a:rect l="l" t="t" r="r" b="b"/>
              <a:pathLst>
                <a:path w="3225370" h="3229762">
                  <a:moveTo>
                    <a:pt x="1355872" y="0"/>
                  </a:moveTo>
                  <a:cubicBezTo>
                    <a:pt x="1564636" y="0"/>
                    <a:pt x="1733872" y="169236"/>
                    <a:pt x="1733872" y="378000"/>
                  </a:cubicBezTo>
                  <a:cubicBezTo>
                    <a:pt x="1733872" y="530834"/>
                    <a:pt x="1643169" y="662483"/>
                    <a:pt x="1512292" y="721255"/>
                  </a:cubicBezTo>
                  <a:lnTo>
                    <a:pt x="1607042" y="1169019"/>
                  </a:lnTo>
                  <a:cubicBezTo>
                    <a:pt x="1611319" y="1167786"/>
                    <a:pt x="1615651" y="1167712"/>
                    <a:pt x="1620000" y="1167712"/>
                  </a:cubicBezTo>
                  <a:cubicBezTo>
                    <a:pt x="1828764" y="1167712"/>
                    <a:pt x="1998000" y="1336948"/>
                    <a:pt x="1998000" y="1545712"/>
                  </a:cubicBezTo>
                  <a:lnTo>
                    <a:pt x="1996362" y="1567711"/>
                  </a:lnTo>
                  <a:lnTo>
                    <a:pt x="2525816" y="1711728"/>
                  </a:lnTo>
                  <a:cubicBezTo>
                    <a:pt x="2591164" y="1602543"/>
                    <a:pt x="2710810" y="1530128"/>
                    <a:pt x="2847370" y="1530128"/>
                  </a:cubicBezTo>
                  <a:cubicBezTo>
                    <a:pt x="3056134" y="1530128"/>
                    <a:pt x="3225370" y="1699364"/>
                    <a:pt x="3225370" y="1908128"/>
                  </a:cubicBezTo>
                  <a:cubicBezTo>
                    <a:pt x="3225370" y="2116892"/>
                    <a:pt x="3056134" y="2286128"/>
                    <a:pt x="2847370" y="2286128"/>
                  </a:cubicBezTo>
                  <a:cubicBezTo>
                    <a:pt x="2638606" y="2286128"/>
                    <a:pt x="2469370" y="2116892"/>
                    <a:pt x="2469370" y="1908128"/>
                  </a:cubicBezTo>
                  <a:lnTo>
                    <a:pt x="2475505" y="1847275"/>
                  </a:lnTo>
                  <a:lnTo>
                    <a:pt x="1957861" y="1706471"/>
                  </a:lnTo>
                  <a:cubicBezTo>
                    <a:pt x="1922674" y="1789256"/>
                    <a:pt x="1855841" y="1854310"/>
                    <a:pt x="1773397" y="1890608"/>
                  </a:cubicBezTo>
                  <a:lnTo>
                    <a:pt x="1908290" y="2478637"/>
                  </a:lnTo>
                  <a:cubicBezTo>
                    <a:pt x="2094333" y="2500701"/>
                    <a:pt x="2237929" y="2659462"/>
                    <a:pt x="2237929" y="2851762"/>
                  </a:cubicBezTo>
                  <a:cubicBezTo>
                    <a:pt x="2237929" y="3060526"/>
                    <a:pt x="2068693" y="3229762"/>
                    <a:pt x="1859929" y="3229762"/>
                  </a:cubicBezTo>
                  <a:cubicBezTo>
                    <a:pt x="1651165" y="3229762"/>
                    <a:pt x="1481929" y="3060526"/>
                    <a:pt x="1481929" y="2851762"/>
                  </a:cubicBezTo>
                  <a:cubicBezTo>
                    <a:pt x="1481929" y="2676759"/>
                    <a:pt x="1600854" y="2529533"/>
                    <a:pt x="1762693" y="2487978"/>
                  </a:cubicBezTo>
                  <a:lnTo>
                    <a:pt x="1632951" y="1922407"/>
                  </a:lnTo>
                  <a:cubicBezTo>
                    <a:pt x="1628677" y="1923639"/>
                    <a:pt x="1624347" y="1923712"/>
                    <a:pt x="1620000" y="1923712"/>
                  </a:cubicBezTo>
                  <a:cubicBezTo>
                    <a:pt x="1474614" y="1923712"/>
                    <a:pt x="1348399" y="1841634"/>
                    <a:pt x="1286703" y="1720478"/>
                  </a:cubicBezTo>
                  <a:lnTo>
                    <a:pt x="726463" y="1950491"/>
                  </a:lnTo>
                  <a:cubicBezTo>
                    <a:pt x="745503" y="1995553"/>
                    <a:pt x="756000" y="2045092"/>
                    <a:pt x="756000" y="2097083"/>
                  </a:cubicBezTo>
                  <a:cubicBezTo>
                    <a:pt x="756000" y="2305847"/>
                    <a:pt x="586764" y="2475083"/>
                    <a:pt x="378000" y="2475083"/>
                  </a:cubicBezTo>
                  <a:cubicBezTo>
                    <a:pt x="169236" y="2475083"/>
                    <a:pt x="0" y="2305847"/>
                    <a:pt x="0" y="2097083"/>
                  </a:cubicBezTo>
                  <a:cubicBezTo>
                    <a:pt x="0" y="1888319"/>
                    <a:pt x="169236" y="1719083"/>
                    <a:pt x="378000" y="1719083"/>
                  </a:cubicBezTo>
                  <a:cubicBezTo>
                    <a:pt x="481765" y="1719083"/>
                    <a:pt x="575764" y="1760894"/>
                    <a:pt x="643957" y="1828700"/>
                  </a:cubicBezTo>
                  <a:lnTo>
                    <a:pt x="1245626" y="1581679"/>
                  </a:lnTo>
                  <a:cubicBezTo>
                    <a:pt x="1242578" y="1569964"/>
                    <a:pt x="1242000" y="1557905"/>
                    <a:pt x="1242000" y="1545712"/>
                  </a:cubicBezTo>
                  <a:cubicBezTo>
                    <a:pt x="1242000" y="1391666"/>
                    <a:pt x="1334148" y="1259142"/>
                    <a:pt x="1466584" y="1200827"/>
                  </a:cubicBezTo>
                  <a:lnTo>
                    <a:pt x="1372109" y="754363"/>
                  </a:lnTo>
                  <a:cubicBezTo>
                    <a:pt x="1366762" y="755885"/>
                    <a:pt x="1361331" y="756000"/>
                    <a:pt x="1355872" y="756000"/>
                  </a:cubicBezTo>
                  <a:cubicBezTo>
                    <a:pt x="1147108" y="756000"/>
                    <a:pt x="977872" y="586764"/>
                    <a:pt x="977872" y="378000"/>
                  </a:cubicBezTo>
                  <a:cubicBezTo>
                    <a:pt x="977872" y="169236"/>
                    <a:pt x="1147108" y="0"/>
                    <a:pt x="135587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4" name="Block Arc 20">
              <a:extLst>
                <a:ext uri="{FF2B5EF4-FFF2-40B4-BE49-F238E27FC236}">
                  <a16:creationId xmlns:a16="http://schemas.microsoft.com/office/drawing/2014/main" id="{895CF526-D0A3-AF35-52F3-9797FC3344E7}"/>
                </a:ext>
              </a:extLst>
            </p:cNvPr>
            <p:cNvSpPr>
              <a:spLocks noChangeAspect="1"/>
            </p:cNvSpPr>
            <p:nvPr/>
          </p:nvSpPr>
          <p:spPr>
            <a:xfrm rot="10800000">
              <a:off x="5913625" y="2280181"/>
              <a:ext cx="355562" cy="385538"/>
            </a:xfrm>
            <a:custGeom>
              <a:avLst/>
              <a:gdLst/>
              <a:ahLst/>
              <a:cxnLst/>
              <a:rect l="l" t="t" r="r" b="b"/>
              <a:pathLst>
                <a:path w="2958558" h="3207983">
                  <a:moveTo>
                    <a:pt x="376920" y="2960896"/>
                  </a:moveTo>
                  <a:cubicBezTo>
                    <a:pt x="266613" y="2960896"/>
                    <a:pt x="177192" y="2871475"/>
                    <a:pt x="177192" y="2761168"/>
                  </a:cubicBezTo>
                  <a:cubicBezTo>
                    <a:pt x="177192" y="2650861"/>
                    <a:pt x="266613" y="2561440"/>
                    <a:pt x="376920" y="2561440"/>
                  </a:cubicBezTo>
                  <a:cubicBezTo>
                    <a:pt x="487227" y="2561440"/>
                    <a:pt x="576648" y="2650861"/>
                    <a:pt x="576648" y="2761168"/>
                  </a:cubicBezTo>
                  <a:cubicBezTo>
                    <a:pt x="576648" y="2871475"/>
                    <a:pt x="487227" y="2960896"/>
                    <a:pt x="376920" y="2960896"/>
                  </a:cubicBezTo>
                  <a:close/>
                  <a:moveTo>
                    <a:pt x="376921" y="3072323"/>
                  </a:moveTo>
                  <a:cubicBezTo>
                    <a:pt x="539434" y="3072323"/>
                    <a:pt x="671176" y="2940581"/>
                    <a:pt x="671176" y="2778068"/>
                  </a:cubicBezTo>
                  <a:cubicBezTo>
                    <a:pt x="671176" y="2615555"/>
                    <a:pt x="539434" y="2483813"/>
                    <a:pt x="376921" y="2483813"/>
                  </a:cubicBezTo>
                  <a:cubicBezTo>
                    <a:pt x="214408" y="2483813"/>
                    <a:pt x="82666" y="2615555"/>
                    <a:pt x="82666" y="2778068"/>
                  </a:cubicBezTo>
                  <a:cubicBezTo>
                    <a:pt x="82666" y="2940581"/>
                    <a:pt x="214408" y="3072323"/>
                    <a:pt x="376921" y="3072323"/>
                  </a:cubicBezTo>
                  <a:close/>
                  <a:moveTo>
                    <a:pt x="2379939" y="3207575"/>
                  </a:moveTo>
                  <a:cubicBezTo>
                    <a:pt x="2342159" y="3210380"/>
                    <a:pt x="2303308" y="3198772"/>
                    <a:pt x="2272342" y="3172087"/>
                  </a:cubicBezTo>
                  <a:cubicBezTo>
                    <a:pt x="2210411" y="3118717"/>
                    <a:pt x="2203469" y="3025247"/>
                    <a:pt x="2256839" y="2963315"/>
                  </a:cubicBezTo>
                  <a:cubicBezTo>
                    <a:pt x="2292137" y="2922355"/>
                    <a:pt x="2344975" y="2905450"/>
                    <a:pt x="2394194" y="2916618"/>
                  </a:cubicBezTo>
                  <a:lnTo>
                    <a:pt x="2482323" y="2842744"/>
                  </a:lnTo>
                  <a:lnTo>
                    <a:pt x="2486558" y="2847797"/>
                  </a:lnTo>
                  <a:cubicBezTo>
                    <a:pt x="2638916" y="2767056"/>
                    <a:pt x="2628462" y="2744879"/>
                    <a:pt x="2689889" y="2690172"/>
                  </a:cubicBezTo>
                  <a:cubicBezTo>
                    <a:pt x="2722819" y="2655246"/>
                    <a:pt x="2732363" y="2657367"/>
                    <a:pt x="2726376" y="2568558"/>
                  </a:cubicBezTo>
                  <a:lnTo>
                    <a:pt x="2730335" y="2568172"/>
                  </a:lnTo>
                  <a:lnTo>
                    <a:pt x="2726098" y="2568172"/>
                  </a:lnTo>
                  <a:lnTo>
                    <a:pt x="2726098" y="2140027"/>
                  </a:lnTo>
                  <a:lnTo>
                    <a:pt x="2686068" y="2140105"/>
                  </a:lnTo>
                  <a:cubicBezTo>
                    <a:pt x="2685662" y="1932305"/>
                    <a:pt x="2574529" y="1740506"/>
                    <a:pt x="2394530" y="1636956"/>
                  </a:cubicBezTo>
                  <a:cubicBezTo>
                    <a:pt x="2214320" y="1533284"/>
                    <a:pt x="1992511" y="1533845"/>
                    <a:pt x="1812826" y="1638426"/>
                  </a:cubicBezTo>
                  <a:cubicBezTo>
                    <a:pt x="1633353" y="1742884"/>
                    <a:pt x="1523189" y="1935240"/>
                    <a:pt x="1523830" y="2143038"/>
                  </a:cubicBezTo>
                  <a:lnTo>
                    <a:pt x="1483625" y="2143162"/>
                  </a:lnTo>
                  <a:lnTo>
                    <a:pt x="1483625" y="2568172"/>
                  </a:lnTo>
                  <a:lnTo>
                    <a:pt x="1479388" y="2568172"/>
                  </a:lnTo>
                  <a:lnTo>
                    <a:pt x="1483347" y="2568558"/>
                  </a:lnTo>
                  <a:cubicBezTo>
                    <a:pt x="1477359" y="2657367"/>
                    <a:pt x="1486903" y="2655246"/>
                    <a:pt x="1519833" y="2690172"/>
                  </a:cubicBezTo>
                  <a:cubicBezTo>
                    <a:pt x="1581261" y="2744879"/>
                    <a:pt x="1570806" y="2767057"/>
                    <a:pt x="1723166" y="2847797"/>
                  </a:cubicBezTo>
                  <a:lnTo>
                    <a:pt x="1727402" y="2842744"/>
                  </a:lnTo>
                  <a:lnTo>
                    <a:pt x="1815530" y="2916618"/>
                  </a:lnTo>
                  <a:cubicBezTo>
                    <a:pt x="1864749" y="2905450"/>
                    <a:pt x="1917587" y="2922356"/>
                    <a:pt x="1952884" y="2963315"/>
                  </a:cubicBezTo>
                  <a:cubicBezTo>
                    <a:pt x="2006254" y="3025247"/>
                    <a:pt x="1999313" y="3118717"/>
                    <a:pt x="1937381" y="3172087"/>
                  </a:cubicBezTo>
                  <a:cubicBezTo>
                    <a:pt x="1906416" y="3198772"/>
                    <a:pt x="1867565" y="3210380"/>
                    <a:pt x="1829785" y="3207575"/>
                  </a:cubicBezTo>
                  <a:cubicBezTo>
                    <a:pt x="1792004" y="3204769"/>
                    <a:pt x="1755294" y="3187551"/>
                    <a:pt x="1728609" y="3156586"/>
                  </a:cubicBezTo>
                  <a:cubicBezTo>
                    <a:pt x="1704170" y="3128225"/>
                    <a:pt x="1692377" y="3093251"/>
                    <a:pt x="1694258" y="3058558"/>
                  </a:cubicBezTo>
                  <a:lnTo>
                    <a:pt x="1607474" y="2985811"/>
                  </a:lnTo>
                  <a:lnTo>
                    <a:pt x="1609754" y="2983092"/>
                  </a:lnTo>
                  <a:cubicBezTo>
                    <a:pt x="1505378" y="2914609"/>
                    <a:pt x="1454899" y="2874388"/>
                    <a:pt x="1372959" y="2808609"/>
                  </a:cubicBezTo>
                  <a:cubicBezTo>
                    <a:pt x="1301402" y="2768123"/>
                    <a:pt x="1295976" y="2652344"/>
                    <a:pt x="1300245" y="2568172"/>
                  </a:cubicBezTo>
                  <a:lnTo>
                    <a:pt x="1296941" y="2568172"/>
                  </a:lnTo>
                  <a:lnTo>
                    <a:pt x="1296941" y="2143739"/>
                  </a:lnTo>
                  <a:lnTo>
                    <a:pt x="1251342" y="2143880"/>
                  </a:lnTo>
                  <a:cubicBezTo>
                    <a:pt x="1250400" y="1838694"/>
                    <a:pt x="1412261" y="1556194"/>
                    <a:pt x="1675942" y="1402813"/>
                  </a:cubicBezTo>
                  <a:cubicBezTo>
                    <a:pt x="1778114" y="1343381"/>
                    <a:pt x="1889554" y="1306836"/>
                    <a:pt x="2003205" y="1293823"/>
                  </a:cubicBezTo>
                  <a:lnTo>
                    <a:pt x="2003205" y="878785"/>
                  </a:lnTo>
                  <a:lnTo>
                    <a:pt x="1998176" y="878621"/>
                  </a:lnTo>
                  <a:cubicBezTo>
                    <a:pt x="2009560" y="630102"/>
                    <a:pt x="1847671" y="398939"/>
                    <a:pt x="1584243" y="287563"/>
                  </a:cubicBezTo>
                  <a:cubicBezTo>
                    <a:pt x="1373323" y="198386"/>
                    <a:pt x="1125012" y="198092"/>
                    <a:pt x="913796" y="286769"/>
                  </a:cubicBezTo>
                  <a:cubicBezTo>
                    <a:pt x="650203" y="397436"/>
                    <a:pt x="487575" y="627955"/>
                    <a:pt x="497878" y="876315"/>
                  </a:cubicBezTo>
                  <a:lnTo>
                    <a:pt x="492947" y="876461"/>
                  </a:lnTo>
                  <a:lnTo>
                    <a:pt x="492947" y="2424958"/>
                  </a:lnTo>
                  <a:cubicBezTo>
                    <a:pt x="646520" y="2471832"/>
                    <a:pt x="757382" y="2615059"/>
                    <a:pt x="757382" y="2784179"/>
                  </a:cubicBezTo>
                  <a:cubicBezTo>
                    <a:pt x="757382" y="2993324"/>
                    <a:pt x="587836" y="3162870"/>
                    <a:pt x="378691" y="3162870"/>
                  </a:cubicBezTo>
                  <a:cubicBezTo>
                    <a:pt x="169546" y="3162870"/>
                    <a:pt x="0" y="2993324"/>
                    <a:pt x="0" y="2784179"/>
                  </a:cubicBezTo>
                  <a:cubicBezTo>
                    <a:pt x="0" y="2610447"/>
                    <a:pt x="116991" y="2464039"/>
                    <a:pt x="276947" y="2421074"/>
                  </a:cubicBezTo>
                  <a:lnTo>
                    <a:pt x="276947" y="783746"/>
                  </a:lnTo>
                  <a:lnTo>
                    <a:pt x="281758" y="783746"/>
                  </a:lnTo>
                  <a:cubicBezTo>
                    <a:pt x="307533" y="493124"/>
                    <a:pt x="502412" y="231983"/>
                    <a:pt x="801266" y="95774"/>
                  </a:cubicBezTo>
                  <a:cubicBezTo>
                    <a:pt x="1082323" y="-32324"/>
                    <a:pt x="1416727" y="-31901"/>
                    <a:pt x="1697364" y="96907"/>
                  </a:cubicBezTo>
                  <a:cubicBezTo>
                    <a:pt x="1994951" y="233494"/>
                    <a:pt x="2188714" y="494056"/>
                    <a:pt x="2214549" y="783746"/>
                  </a:cubicBezTo>
                  <a:lnTo>
                    <a:pt x="2219205" y="783746"/>
                  </a:lnTo>
                  <a:lnTo>
                    <a:pt x="2219205" y="1295162"/>
                  </a:lnTo>
                  <a:cubicBezTo>
                    <a:pt x="2327099" y="1309357"/>
                    <a:pt x="2432799" y="1344641"/>
                    <a:pt x="2530224" y="1400656"/>
                  </a:cubicBezTo>
                  <a:cubicBezTo>
                    <a:pt x="2794677" y="1552703"/>
                    <a:pt x="2957961" y="1834385"/>
                    <a:pt x="2958558" y="2139573"/>
                  </a:cubicBezTo>
                  <a:lnTo>
                    <a:pt x="2912782" y="2139663"/>
                  </a:lnTo>
                  <a:lnTo>
                    <a:pt x="2912782" y="2568172"/>
                  </a:lnTo>
                  <a:lnTo>
                    <a:pt x="2909478" y="2568172"/>
                  </a:lnTo>
                  <a:cubicBezTo>
                    <a:pt x="2913747" y="2652344"/>
                    <a:pt x="2908320" y="2768123"/>
                    <a:pt x="2836763" y="2808609"/>
                  </a:cubicBezTo>
                  <a:cubicBezTo>
                    <a:pt x="2754824" y="2874388"/>
                    <a:pt x="2704345" y="2914609"/>
                    <a:pt x="2599970" y="2983091"/>
                  </a:cubicBezTo>
                  <a:lnTo>
                    <a:pt x="2602250" y="2985811"/>
                  </a:lnTo>
                  <a:lnTo>
                    <a:pt x="2515466" y="3058559"/>
                  </a:lnTo>
                  <a:cubicBezTo>
                    <a:pt x="2517346" y="3093252"/>
                    <a:pt x="2505554" y="3128225"/>
                    <a:pt x="2481114" y="3156586"/>
                  </a:cubicBezTo>
                  <a:cubicBezTo>
                    <a:pt x="2454429" y="3187551"/>
                    <a:pt x="2417719" y="3204769"/>
                    <a:pt x="2379939" y="320757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15" name="Trapezoid 28">
              <a:extLst>
                <a:ext uri="{FF2B5EF4-FFF2-40B4-BE49-F238E27FC236}">
                  <a16:creationId xmlns:a16="http://schemas.microsoft.com/office/drawing/2014/main" id="{66F73DB2-010D-6701-B2C9-28F8FA615E5D}"/>
                </a:ext>
              </a:extLst>
            </p:cNvPr>
            <p:cNvSpPr>
              <a:spLocks noChangeAspect="1"/>
            </p:cNvSpPr>
            <p:nvPr/>
          </p:nvSpPr>
          <p:spPr>
            <a:xfrm>
              <a:off x="5391982" y="1942120"/>
              <a:ext cx="283330" cy="343366"/>
            </a:xfrm>
            <a:custGeom>
              <a:avLst/>
              <a:gdLst/>
              <a:ahLst/>
              <a:cxnLst/>
              <a:rect l="l" t="t" r="r" b="b"/>
              <a:pathLst>
                <a:path w="2664297" h="3228846">
                  <a:moveTo>
                    <a:pt x="2006233" y="1910002"/>
                  </a:moveTo>
                  <a:cubicBezTo>
                    <a:pt x="2195393" y="2270441"/>
                    <a:pt x="2396463" y="2592453"/>
                    <a:pt x="2218318" y="2693318"/>
                  </a:cubicBezTo>
                  <a:cubicBezTo>
                    <a:pt x="1760490" y="2959655"/>
                    <a:pt x="875097" y="3011972"/>
                    <a:pt x="413381" y="2693318"/>
                  </a:cubicBezTo>
                  <a:cubicBezTo>
                    <a:pt x="278026" y="2578660"/>
                    <a:pt x="448417" y="2270210"/>
                    <a:pt x="622358" y="1918652"/>
                  </a:cubicBezTo>
                  <a:close/>
                  <a:moveTo>
                    <a:pt x="998355" y="318176"/>
                  </a:moveTo>
                  <a:lnTo>
                    <a:pt x="1054483" y="938365"/>
                  </a:lnTo>
                  <a:cubicBezTo>
                    <a:pt x="1073419" y="1202005"/>
                    <a:pt x="-94533" y="2544942"/>
                    <a:pt x="263185" y="2803859"/>
                  </a:cubicBezTo>
                  <a:cubicBezTo>
                    <a:pt x="799752" y="3120272"/>
                    <a:pt x="1828684" y="3068324"/>
                    <a:pt x="2360732" y="2803859"/>
                  </a:cubicBezTo>
                  <a:cubicBezTo>
                    <a:pt x="2817826" y="2582721"/>
                    <a:pt x="1567592" y="1249230"/>
                    <a:pt x="1559424" y="938364"/>
                  </a:cubicBezTo>
                  <a:lnTo>
                    <a:pt x="1635785" y="320808"/>
                  </a:lnTo>
                  <a:lnTo>
                    <a:pt x="1616510" y="323841"/>
                  </a:lnTo>
                  <a:cubicBezTo>
                    <a:pt x="1541035" y="362546"/>
                    <a:pt x="1432716" y="386340"/>
                    <a:pt x="1312455" y="386340"/>
                  </a:cubicBezTo>
                  <a:cubicBezTo>
                    <a:pt x="1186664" y="386340"/>
                    <a:pt x="1073940" y="360308"/>
                    <a:pt x="998355" y="318176"/>
                  </a:cubicBezTo>
                  <a:close/>
                  <a:moveTo>
                    <a:pt x="1312455" y="60748"/>
                  </a:moveTo>
                  <a:cubicBezTo>
                    <a:pt x="1155275" y="60748"/>
                    <a:pt x="1027857" y="120035"/>
                    <a:pt x="1027857" y="193171"/>
                  </a:cubicBezTo>
                  <a:cubicBezTo>
                    <a:pt x="1027857" y="266307"/>
                    <a:pt x="1155275" y="325594"/>
                    <a:pt x="1312455" y="325594"/>
                  </a:cubicBezTo>
                  <a:cubicBezTo>
                    <a:pt x="1469634" y="325594"/>
                    <a:pt x="1597052" y="266307"/>
                    <a:pt x="1597052" y="193171"/>
                  </a:cubicBezTo>
                  <a:cubicBezTo>
                    <a:pt x="1597052" y="120035"/>
                    <a:pt x="1469634" y="60748"/>
                    <a:pt x="1312455" y="60748"/>
                  </a:cubicBezTo>
                  <a:close/>
                  <a:moveTo>
                    <a:pt x="1312455" y="0"/>
                  </a:moveTo>
                  <a:cubicBezTo>
                    <a:pt x="1537130" y="0"/>
                    <a:pt x="1720121" y="83046"/>
                    <a:pt x="1726235" y="186847"/>
                  </a:cubicBezTo>
                  <a:cubicBezTo>
                    <a:pt x="1726742" y="186524"/>
                    <a:pt x="1727174" y="186120"/>
                    <a:pt x="1727606" y="185717"/>
                  </a:cubicBezTo>
                  <a:lnTo>
                    <a:pt x="1727102" y="190850"/>
                  </a:lnTo>
                  <a:cubicBezTo>
                    <a:pt x="1727595" y="191614"/>
                    <a:pt x="1727605" y="192391"/>
                    <a:pt x="1727605" y="193170"/>
                  </a:cubicBezTo>
                  <a:lnTo>
                    <a:pt x="1726271" y="199326"/>
                  </a:lnTo>
                  <a:lnTo>
                    <a:pt x="1655630" y="919826"/>
                  </a:lnTo>
                  <a:cubicBezTo>
                    <a:pt x="1665213" y="1268678"/>
                    <a:pt x="3079202" y="2735754"/>
                    <a:pt x="2542920" y="2983914"/>
                  </a:cubicBezTo>
                  <a:cubicBezTo>
                    <a:pt x="1918698" y="3280693"/>
                    <a:pt x="711513" y="3338989"/>
                    <a:pt x="81991" y="2983914"/>
                  </a:cubicBezTo>
                  <a:cubicBezTo>
                    <a:pt x="-337699" y="2693358"/>
                    <a:pt x="991496" y="1215684"/>
                    <a:pt x="969280" y="919828"/>
                  </a:cubicBezTo>
                  <a:lnTo>
                    <a:pt x="898640" y="199335"/>
                  </a:lnTo>
                  <a:cubicBezTo>
                    <a:pt x="897375" y="197339"/>
                    <a:pt x="897304" y="195258"/>
                    <a:pt x="897304" y="193170"/>
                  </a:cubicBezTo>
                  <a:lnTo>
                    <a:pt x="897808" y="190847"/>
                  </a:lnTo>
                  <a:lnTo>
                    <a:pt x="897305" y="185717"/>
                  </a:lnTo>
                  <a:lnTo>
                    <a:pt x="898687" y="186789"/>
                  </a:lnTo>
                  <a:cubicBezTo>
                    <a:pt x="904857" y="83015"/>
                    <a:pt x="1087821" y="0"/>
                    <a:pt x="1312455"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grpSp>
      <p:sp>
        <p:nvSpPr>
          <p:cNvPr id="69" name="Rectangle 68">
            <a:extLst>
              <a:ext uri="{FF2B5EF4-FFF2-40B4-BE49-F238E27FC236}">
                <a16:creationId xmlns:a16="http://schemas.microsoft.com/office/drawing/2014/main" id="{78F5A287-B7D4-E771-3791-606C40F3F6C0}"/>
              </a:ext>
            </a:extLst>
          </p:cNvPr>
          <p:cNvSpPr/>
          <p:nvPr userDrawn="1"/>
        </p:nvSpPr>
        <p:spPr>
          <a:xfrm>
            <a:off x="1524000" y="1127145"/>
            <a:ext cx="10667997" cy="2402027"/>
          </a:xfrm>
          <a:prstGeom prst="rect">
            <a:avLst/>
          </a:prstGeom>
          <a:solidFill>
            <a:schemeClr val="accent1">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itle 1">
            <a:extLst>
              <a:ext uri="{FF2B5EF4-FFF2-40B4-BE49-F238E27FC236}">
                <a16:creationId xmlns:a16="http://schemas.microsoft.com/office/drawing/2014/main" id="{DD3646A5-2120-84F7-99CA-502294044F86}"/>
              </a:ext>
            </a:extLst>
          </p:cNvPr>
          <p:cNvSpPr>
            <a:spLocks noGrp="1"/>
          </p:cNvSpPr>
          <p:nvPr>
            <p:ph type="ctrTitle"/>
          </p:nvPr>
        </p:nvSpPr>
        <p:spPr>
          <a:xfrm>
            <a:off x="1524000" y="1122363"/>
            <a:ext cx="9144000" cy="2387600"/>
          </a:xfrm>
          <a:effectLst>
            <a:outerShdw blurRad="50800" dist="38100" dir="5400000" algn="t" rotWithShape="0">
              <a:prstClr val="black">
                <a:alpha val="40000"/>
              </a:prstClr>
            </a:outerShdw>
          </a:effectLst>
        </p:spPr>
        <p:txBody>
          <a:bodyPr anchor="ctr"/>
          <a:lstStyle>
            <a:lvl1pPr algn="ctr">
              <a:defRPr sz="6000">
                <a:solidFill>
                  <a:schemeClr val="bg1"/>
                </a:solidFill>
                <a:effectLst>
                  <a:outerShdw blurRad="38100" dist="38100" dir="2700000" algn="tl">
                    <a:srgbClr val="000000">
                      <a:alpha val="43137"/>
                    </a:srgbClr>
                  </a:outerShdw>
                </a:effectLst>
                <a:latin typeface="Arial Black" panose="020B0A04020102020204" pitchFamily="34" charset="0"/>
              </a:defRPr>
            </a:lvl1pPr>
          </a:lstStyle>
          <a:p>
            <a:r>
              <a:rPr lang="en-US"/>
              <a:t>Click to edit Master title style</a:t>
            </a:r>
            <a:endParaRPr lang="en-US" dirty="0"/>
          </a:p>
        </p:txBody>
      </p:sp>
      <p:sp>
        <p:nvSpPr>
          <p:cNvPr id="68" name="Subtitle 2">
            <a:extLst>
              <a:ext uri="{FF2B5EF4-FFF2-40B4-BE49-F238E27FC236}">
                <a16:creationId xmlns:a16="http://schemas.microsoft.com/office/drawing/2014/main" id="{306F2F5F-605D-855F-2454-F9FAB333D138}"/>
              </a:ext>
            </a:extLst>
          </p:cNvPr>
          <p:cNvSpPr>
            <a:spLocks noGrp="1"/>
          </p:cNvSpPr>
          <p:nvPr>
            <p:ph type="subTitle" idx="1"/>
          </p:nvPr>
        </p:nvSpPr>
        <p:spPr>
          <a:xfrm>
            <a:off x="1524000" y="3602038"/>
            <a:ext cx="9144000" cy="1655762"/>
          </a:xfrm>
          <a:effectLst>
            <a:outerShdw blurRad="50800" dist="38100" dir="5400000" algn="t" rotWithShape="0">
              <a:prstClr val="black">
                <a:alpha val="40000"/>
              </a:prstClr>
            </a:outerShdw>
          </a:effectLst>
        </p:spPr>
        <p:txBody>
          <a:bodyPr/>
          <a:lstStyle>
            <a:lvl1pPr marL="0" indent="0" algn="ctr">
              <a:buNone/>
              <a:defRPr sz="2400">
                <a:solidFill>
                  <a:schemeClr val="bg1"/>
                </a:solidFill>
                <a:effectLst>
                  <a:outerShdw blurRad="38100" dist="38100" dir="2700000" algn="tl">
                    <a:srgbClr val="000000">
                      <a:alpha val="43137"/>
                    </a:srgbClr>
                  </a:outerShdw>
                </a:effectLst>
                <a:latin typeface="Arial Nova" panose="020B05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637582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39D9D7-4C0F-E790-6F71-A1DC9439BCC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5817813-451D-8193-253A-0788FD0E8F8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02AEFFB-BA09-DC62-CF86-2D592C6BDBF1}"/>
              </a:ext>
            </a:extLst>
          </p:cNvPr>
          <p:cNvSpPr>
            <a:spLocks noGrp="1"/>
          </p:cNvSpPr>
          <p:nvPr>
            <p:ph type="dt" sz="half" idx="10"/>
          </p:nvPr>
        </p:nvSpPr>
        <p:spPr/>
        <p:txBody>
          <a:bodyPr/>
          <a:lstStyle/>
          <a:p>
            <a:fld id="{E080240D-FD71-4FC1-8D32-F744D9032DE0}" type="datetimeFigureOut">
              <a:rPr lang="en-US" smtClean="0"/>
              <a:t>9/27/2023</a:t>
            </a:fld>
            <a:endParaRPr lang="en-US"/>
          </a:p>
        </p:txBody>
      </p:sp>
      <p:sp>
        <p:nvSpPr>
          <p:cNvPr id="5" name="Footer Placeholder 4">
            <a:extLst>
              <a:ext uri="{FF2B5EF4-FFF2-40B4-BE49-F238E27FC236}">
                <a16:creationId xmlns:a16="http://schemas.microsoft.com/office/drawing/2014/main" id="{FC759E71-6DA8-69C1-5643-9AF4C6ED9E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A0EFEC-4C1B-5FE7-22CF-6C6D4A1A1632}"/>
              </a:ext>
            </a:extLst>
          </p:cNvPr>
          <p:cNvSpPr>
            <a:spLocks noGrp="1"/>
          </p:cNvSpPr>
          <p:nvPr>
            <p:ph type="sldNum" sz="quarter" idx="12"/>
          </p:nvPr>
        </p:nvSpPr>
        <p:spPr/>
        <p:txBody>
          <a:bodyPr/>
          <a:lstStyle/>
          <a:p>
            <a:fld id="{1ADCC5E1-7AC3-4FED-8B42-93D4F0AC8B99}" type="slidenum">
              <a:rPr lang="en-US" smtClean="0"/>
              <a:t>‹#›</a:t>
            </a:fld>
            <a:endParaRPr lang="en-US"/>
          </a:p>
        </p:txBody>
      </p:sp>
    </p:spTree>
    <p:extLst>
      <p:ext uri="{BB962C8B-B14F-4D97-AF65-F5344CB8AC3E}">
        <p14:creationId xmlns:p14="http://schemas.microsoft.com/office/powerpoint/2010/main" val="21321773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444AFF-E897-496A-99B4-7EA22E9EB0B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A264AA1-E8BA-4398-8F73-30E7F92A89B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BA1915A-0766-4A16-BAC6-5FF5C3743BBD}"/>
              </a:ext>
            </a:extLst>
          </p:cNvPr>
          <p:cNvSpPr>
            <a:spLocks noGrp="1"/>
          </p:cNvSpPr>
          <p:nvPr>
            <p:ph type="dt" sz="half" idx="10"/>
          </p:nvPr>
        </p:nvSpPr>
        <p:spPr/>
        <p:txBody>
          <a:bodyPr/>
          <a:lstStyle/>
          <a:p>
            <a:fld id="{E080240D-FD71-4FC1-8D32-F744D9032DE0}" type="datetimeFigureOut">
              <a:rPr lang="en-US" smtClean="0"/>
              <a:t>9/27/2023</a:t>
            </a:fld>
            <a:endParaRPr lang="en-US"/>
          </a:p>
        </p:txBody>
      </p:sp>
      <p:sp>
        <p:nvSpPr>
          <p:cNvPr id="5" name="Footer Placeholder 4">
            <a:extLst>
              <a:ext uri="{FF2B5EF4-FFF2-40B4-BE49-F238E27FC236}">
                <a16:creationId xmlns:a16="http://schemas.microsoft.com/office/drawing/2014/main" id="{E7E91DE5-81A7-4A5C-A639-6924EE4A14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B68516-E0CE-4DA7-9568-FA1B13239A2A}"/>
              </a:ext>
            </a:extLst>
          </p:cNvPr>
          <p:cNvSpPr>
            <a:spLocks noGrp="1"/>
          </p:cNvSpPr>
          <p:nvPr>
            <p:ph type="sldNum" sz="quarter" idx="12"/>
          </p:nvPr>
        </p:nvSpPr>
        <p:spPr/>
        <p:txBody>
          <a:bodyPr/>
          <a:lstStyle/>
          <a:p>
            <a:fld id="{1ADCC5E1-7AC3-4FED-8B42-93D4F0AC8B99}" type="slidenum">
              <a:rPr lang="en-US" smtClean="0"/>
              <a:t>‹#›</a:t>
            </a:fld>
            <a:endParaRPr lang="en-US"/>
          </a:p>
        </p:txBody>
      </p:sp>
    </p:spTree>
    <p:extLst>
      <p:ext uri="{BB962C8B-B14F-4D97-AF65-F5344CB8AC3E}">
        <p14:creationId xmlns:p14="http://schemas.microsoft.com/office/powerpoint/2010/main" val="32182974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D1CE4-56C5-41FF-9EBC-9EBC60D365E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0D3FD4B-E07B-43E0-A8BC-086EE6422540}"/>
              </a:ext>
            </a:extLst>
          </p:cNvPr>
          <p:cNvSpPr>
            <a:spLocks noGrp="1"/>
          </p:cNvSpPr>
          <p:nvPr>
            <p:ph idx="1"/>
          </p:nvPr>
        </p:nvSpPr>
        <p:spPr>
          <a:xfrm>
            <a:off x="838200" y="1305026"/>
            <a:ext cx="10515600" cy="4871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EF039B-4F16-4E71-A2C3-85E2DA18EA15}"/>
              </a:ext>
            </a:extLst>
          </p:cNvPr>
          <p:cNvSpPr>
            <a:spLocks noGrp="1"/>
          </p:cNvSpPr>
          <p:nvPr>
            <p:ph type="dt" sz="half" idx="10"/>
          </p:nvPr>
        </p:nvSpPr>
        <p:spPr/>
        <p:txBody>
          <a:bodyPr/>
          <a:lstStyle/>
          <a:p>
            <a:fld id="{E080240D-FD71-4FC1-8D32-F744D9032DE0}" type="datetimeFigureOut">
              <a:rPr lang="en-US" smtClean="0"/>
              <a:t>9/27/2023</a:t>
            </a:fld>
            <a:endParaRPr lang="en-US"/>
          </a:p>
        </p:txBody>
      </p:sp>
      <p:sp>
        <p:nvSpPr>
          <p:cNvPr id="5" name="Footer Placeholder 4">
            <a:extLst>
              <a:ext uri="{FF2B5EF4-FFF2-40B4-BE49-F238E27FC236}">
                <a16:creationId xmlns:a16="http://schemas.microsoft.com/office/drawing/2014/main" id="{0C94F403-623F-4E50-AC31-46FEF04398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48767B-020F-45B8-BA2B-D39B4CB88BFD}"/>
              </a:ext>
            </a:extLst>
          </p:cNvPr>
          <p:cNvSpPr>
            <a:spLocks noGrp="1"/>
          </p:cNvSpPr>
          <p:nvPr>
            <p:ph type="sldNum" sz="quarter" idx="12"/>
          </p:nvPr>
        </p:nvSpPr>
        <p:spPr/>
        <p:txBody>
          <a:bodyPr/>
          <a:lstStyle/>
          <a:p>
            <a:fld id="{1ADCC5E1-7AC3-4FED-8B42-93D4F0AC8B99}" type="slidenum">
              <a:rPr lang="en-US" smtClean="0"/>
              <a:t>‹#›</a:t>
            </a:fld>
            <a:endParaRPr lang="en-US"/>
          </a:p>
        </p:txBody>
      </p:sp>
      <p:cxnSp>
        <p:nvCxnSpPr>
          <p:cNvPr id="7" name="Straight Connector 6">
            <a:extLst>
              <a:ext uri="{FF2B5EF4-FFF2-40B4-BE49-F238E27FC236}">
                <a16:creationId xmlns:a16="http://schemas.microsoft.com/office/drawing/2014/main" id="{3866DBDF-1BD8-4658-ABD9-9EDE85A13308}"/>
              </a:ext>
            </a:extLst>
          </p:cNvPr>
          <p:cNvCxnSpPr>
            <a:cxnSpLocks/>
          </p:cNvCxnSpPr>
          <p:nvPr/>
        </p:nvCxnSpPr>
        <p:spPr>
          <a:xfrm>
            <a:off x="838200" y="1127464"/>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21195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esions">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3CEF039B-4F16-4E71-A2C3-85E2DA18EA15}"/>
              </a:ext>
            </a:extLst>
          </p:cNvPr>
          <p:cNvSpPr>
            <a:spLocks noGrp="1"/>
          </p:cNvSpPr>
          <p:nvPr>
            <p:ph type="dt" sz="half" idx="10"/>
          </p:nvPr>
        </p:nvSpPr>
        <p:spPr/>
        <p:txBody>
          <a:bodyPr/>
          <a:lstStyle/>
          <a:p>
            <a:fld id="{E080240D-FD71-4FC1-8D32-F744D9032DE0}" type="datetimeFigureOut">
              <a:rPr lang="en-US" smtClean="0"/>
              <a:t>9/27/2023</a:t>
            </a:fld>
            <a:endParaRPr lang="en-US"/>
          </a:p>
        </p:txBody>
      </p:sp>
      <p:sp>
        <p:nvSpPr>
          <p:cNvPr id="5" name="Footer Placeholder 4">
            <a:extLst>
              <a:ext uri="{FF2B5EF4-FFF2-40B4-BE49-F238E27FC236}">
                <a16:creationId xmlns:a16="http://schemas.microsoft.com/office/drawing/2014/main" id="{0C94F403-623F-4E50-AC31-46FEF04398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48767B-020F-45B8-BA2B-D39B4CB88BFD}"/>
              </a:ext>
            </a:extLst>
          </p:cNvPr>
          <p:cNvSpPr>
            <a:spLocks noGrp="1"/>
          </p:cNvSpPr>
          <p:nvPr>
            <p:ph type="sldNum" sz="quarter" idx="12"/>
          </p:nvPr>
        </p:nvSpPr>
        <p:spPr/>
        <p:txBody>
          <a:bodyPr/>
          <a:lstStyle/>
          <a:p>
            <a:fld id="{1ADCC5E1-7AC3-4FED-8B42-93D4F0AC8B99}" type="slidenum">
              <a:rPr lang="en-US" smtClean="0"/>
              <a:t>‹#›</a:t>
            </a:fld>
            <a:endParaRPr lang="en-US"/>
          </a:p>
        </p:txBody>
      </p:sp>
      <p:sp>
        <p:nvSpPr>
          <p:cNvPr id="8" name="Content Placeholder 2">
            <a:extLst>
              <a:ext uri="{FF2B5EF4-FFF2-40B4-BE49-F238E27FC236}">
                <a16:creationId xmlns:a16="http://schemas.microsoft.com/office/drawing/2014/main" id="{454C7378-EA2D-7EFA-BB10-E3F712EB210A}"/>
              </a:ext>
            </a:extLst>
          </p:cNvPr>
          <p:cNvSpPr>
            <a:spLocks noGrp="1"/>
          </p:cNvSpPr>
          <p:nvPr>
            <p:ph idx="1"/>
          </p:nvPr>
        </p:nvSpPr>
        <p:spPr>
          <a:xfrm>
            <a:off x="838200" y="365125"/>
            <a:ext cx="10515600" cy="581183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314803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D00CE-6E98-4613-9B8D-4603D7AAC25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CEFAD9-0E09-4CDE-848C-F2BE2ABBB09B}"/>
              </a:ext>
            </a:extLst>
          </p:cNvPr>
          <p:cNvSpPr>
            <a:spLocks noGrp="1"/>
          </p:cNvSpPr>
          <p:nvPr>
            <p:ph sz="half" idx="1"/>
          </p:nvPr>
        </p:nvSpPr>
        <p:spPr>
          <a:xfrm>
            <a:off x="838200" y="1306851"/>
            <a:ext cx="5181600" cy="48701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D96C61D-447B-4FB8-9440-13C873E6FD03}"/>
              </a:ext>
            </a:extLst>
          </p:cNvPr>
          <p:cNvSpPr>
            <a:spLocks noGrp="1"/>
          </p:cNvSpPr>
          <p:nvPr>
            <p:ph sz="half" idx="2"/>
          </p:nvPr>
        </p:nvSpPr>
        <p:spPr>
          <a:xfrm>
            <a:off x="6172200" y="1306851"/>
            <a:ext cx="5181600" cy="48701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BC263517-6DF2-4106-B348-551A36BFA705}"/>
              </a:ext>
            </a:extLst>
          </p:cNvPr>
          <p:cNvSpPr>
            <a:spLocks noGrp="1"/>
          </p:cNvSpPr>
          <p:nvPr>
            <p:ph type="dt" sz="half" idx="10"/>
          </p:nvPr>
        </p:nvSpPr>
        <p:spPr/>
        <p:txBody>
          <a:bodyPr/>
          <a:lstStyle/>
          <a:p>
            <a:fld id="{E080240D-FD71-4FC1-8D32-F744D9032DE0}" type="datetimeFigureOut">
              <a:rPr lang="en-US" smtClean="0"/>
              <a:t>9/27/2023</a:t>
            </a:fld>
            <a:endParaRPr lang="en-US"/>
          </a:p>
        </p:txBody>
      </p:sp>
      <p:sp>
        <p:nvSpPr>
          <p:cNvPr id="6" name="Footer Placeholder 5">
            <a:extLst>
              <a:ext uri="{FF2B5EF4-FFF2-40B4-BE49-F238E27FC236}">
                <a16:creationId xmlns:a16="http://schemas.microsoft.com/office/drawing/2014/main" id="{7BF4E09D-C5B6-48C6-8DD5-35EB314B6F2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2618E3-1B3B-468B-8C5A-D8F04C9CA205}"/>
              </a:ext>
            </a:extLst>
          </p:cNvPr>
          <p:cNvSpPr>
            <a:spLocks noGrp="1"/>
          </p:cNvSpPr>
          <p:nvPr>
            <p:ph type="sldNum" sz="quarter" idx="12"/>
          </p:nvPr>
        </p:nvSpPr>
        <p:spPr/>
        <p:txBody>
          <a:bodyPr/>
          <a:lstStyle/>
          <a:p>
            <a:fld id="{1ADCC5E1-7AC3-4FED-8B42-93D4F0AC8B99}" type="slidenum">
              <a:rPr lang="en-US" smtClean="0"/>
              <a:t>‹#›</a:t>
            </a:fld>
            <a:endParaRPr lang="en-US"/>
          </a:p>
        </p:txBody>
      </p:sp>
      <p:cxnSp>
        <p:nvCxnSpPr>
          <p:cNvPr id="8" name="Straight Connector 7">
            <a:extLst>
              <a:ext uri="{FF2B5EF4-FFF2-40B4-BE49-F238E27FC236}">
                <a16:creationId xmlns:a16="http://schemas.microsoft.com/office/drawing/2014/main" id="{433F288E-349B-4134-AF96-B840DB8E6237}"/>
              </a:ext>
            </a:extLst>
          </p:cNvPr>
          <p:cNvCxnSpPr>
            <a:cxnSpLocks/>
          </p:cNvCxnSpPr>
          <p:nvPr/>
        </p:nvCxnSpPr>
        <p:spPr>
          <a:xfrm>
            <a:off x="838200" y="1127464"/>
            <a:ext cx="10515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99046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92CDE-5C94-44C7-85C7-0E2FE190B32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EBD2F52-DACF-4EB7-96DA-DB37F6E12A25}"/>
              </a:ext>
            </a:extLst>
          </p:cNvPr>
          <p:cNvSpPr>
            <a:spLocks noGrp="1"/>
          </p:cNvSpPr>
          <p:nvPr>
            <p:ph type="dt" sz="half" idx="10"/>
          </p:nvPr>
        </p:nvSpPr>
        <p:spPr/>
        <p:txBody>
          <a:bodyPr/>
          <a:lstStyle/>
          <a:p>
            <a:fld id="{E080240D-FD71-4FC1-8D32-F744D9032DE0}" type="datetimeFigureOut">
              <a:rPr lang="en-US" smtClean="0"/>
              <a:t>9/27/2023</a:t>
            </a:fld>
            <a:endParaRPr lang="en-US"/>
          </a:p>
        </p:txBody>
      </p:sp>
      <p:sp>
        <p:nvSpPr>
          <p:cNvPr id="4" name="Footer Placeholder 3">
            <a:extLst>
              <a:ext uri="{FF2B5EF4-FFF2-40B4-BE49-F238E27FC236}">
                <a16:creationId xmlns:a16="http://schemas.microsoft.com/office/drawing/2014/main" id="{89C0068B-1B46-458E-AE92-2D771D9CE58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A6D68B2-19CA-4821-9889-05642F8DC14F}"/>
              </a:ext>
            </a:extLst>
          </p:cNvPr>
          <p:cNvSpPr>
            <a:spLocks noGrp="1"/>
          </p:cNvSpPr>
          <p:nvPr>
            <p:ph type="sldNum" sz="quarter" idx="12"/>
          </p:nvPr>
        </p:nvSpPr>
        <p:spPr/>
        <p:txBody>
          <a:bodyPr/>
          <a:lstStyle/>
          <a:p>
            <a:fld id="{1ADCC5E1-7AC3-4FED-8B42-93D4F0AC8B99}" type="slidenum">
              <a:rPr lang="en-US" smtClean="0"/>
              <a:t>‹#›</a:t>
            </a:fld>
            <a:endParaRPr lang="en-US"/>
          </a:p>
        </p:txBody>
      </p:sp>
    </p:spTree>
    <p:extLst>
      <p:ext uri="{BB962C8B-B14F-4D97-AF65-F5344CB8AC3E}">
        <p14:creationId xmlns:p14="http://schemas.microsoft.com/office/powerpoint/2010/main" val="10577065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ABBD859-72BD-40CE-9BF2-3D4D81A5D227}"/>
              </a:ext>
            </a:extLst>
          </p:cNvPr>
          <p:cNvSpPr>
            <a:spLocks noGrp="1"/>
          </p:cNvSpPr>
          <p:nvPr>
            <p:ph type="dt" sz="half" idx="10"/>
          </p:nvPr>
        </p:nvSpPr>
        <p:spPr/>
        <p:txBody>
          <a:bodyPr/>
          <a:lstStyle/>
          <a:p>
            <a:fld id="{E080240D-FD71-4FC1-8D32-F744D9032DE0}" type="datetimeFigureOut">
              <a:rPr lang="en-US" smtClean="0"/>
              <a:t>9/27/2023</a:t>
            </a:fld>
            <a:endParaRPr lang="en-US"/>
          </a:p>
        </p:txBody>
      </p:sp>
      <p:sp>
        <p:nvSpPr>
          <p:cNvPr id="3" name="Footer Placeholder 2">
            <a:extLst>
              <a:ext uri="{FF2B5EF4-FFF2-40B4-BE49-F238E27FC236}">
                <a16:creationId xmlns:a16="http://schemas.microsoft.com/office/drawing/2014/main" id="{ADE28FFF-DE4F-423C-ABEB-C660801265A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D4C415E-23F1-4A92-B9CB-C71BF69B9C27}"/>
              </a:ext>
            </a:extLst>
          </p:cNvPr>
          <p:cNvSpPr>
            <a:spLocks noGrp="1"/>
          </p:cNvSpPr>
          <p:nvPr>
            <p:ph type="sldNum" sz="quarter" idx="12"/>
          </p:nvPr>
        </p:nvSpPr>
        <p:spPr/>
        <p:txBody>
          <a:bodyPr/>
          <a:lstStyle/>
          <a:p>
            <a:fld id="{1ADCC5E1-7AC3-4FED-8B42-93D4F0AC8B99}" type="slidenum">
              <a:rPr lang="en-US" smtClean="0"/>
              <a:t>‹#›</a:t>
            </a:fld>
            <a:endParaRPr lang="en-US"/>
          </a:p>
        </p:txBody>
      </p:sp>
    </p:spTree>
    <p:extLst>
      <p:ext uri="{BB962C8B-B14F-4D97-AF65-F5344CB8AC3E}">
        <p14:creationId xmlns:p14="http://schemas.microsoft.com/office/powerpoint/2010/main" val="12005642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7A0AEE9-33FE-4CD9-91B0-A09EBA237188}"/>
              </a:ext>
            </a:extLst>
          </p:cNvPr>
          <p:cNvSpPr>
            <a:spLocks noGrp="1"/>
          </p:cNvSpPr>
          <p:nvPr>
            <p:ph type="title"/>
          </p:nvPr>
        </p:nvSpPr>
        <p:spPr>
          <a:xfrm>
            <a:off x="838200" y="365125"/>
            <a:ext cx="10515600" cy="76233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E3E4698-DC2D-4252-A490-2FF47AE83FCA}"/>
              </a:ext>
            </a:extLst>
          </p:cNvPr>
          <p:cNvSpPr>
            <a:spLocks noGrp="1"/>
          </p:cNvSpPr>
          <p:nvPr>
            <p:ph type="body" idx="1"/>
          </p:nvPr>
        </p:nvSpPr>
        <p:spPr>
          <a:xfrm>
            <a:off x="838200" y="1386730"/>
            <a:ext cx="10515600" cy="479023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5A73D77-D96E-43B8-96AE-E6ABE75F2DC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80240D-FD71-4FC1-8D32-F744D9032DE0}" type="datetimeFigureOut">
              <a:rPr lang="en-US" smtClean="0"/>
              <a:t>9/27/2023</a:t>
            </a:fld>
            <a:endParaRPr lang="en-US"/>
          </a:p>
        </p:txBody>
      </p:sp>
      <p:sp>
        <p:nvSpPr>
          <p:cNvPr id="5" name="Footer Placeholder 4">
            <a:extLst>
              <a:ext uri="{FF2B5EF4-FFF2-40B4-BE49-F238E27FC236}">
                <a16:creationId xmlns:a16="http://schemas.microsoft.com/office/drawing/2014/main" id="{52436011-E576-434E-AEE4-2BD129784B8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A721986-2EEB-481E-9F68-A6887B6250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DCC5E1-7AC3-4FED-8B42-93D4F0AC8B99}" type="slidenum">
              <a:rPr lang="en-US" smtClean="0"/>
              <a:t>‹#›</a:t>
            </a:fld>
            <a:endParaRPr lang="en-US"/>
          </a:p>
        </p:txBody>
      </p:sp>
    </p:spTree>
    <p:extLst>
      <p:ext uri="{BB962C8B-B14F-4D97-AF65-F5344CB8AC3E}">
        <p14:creationId xmlns:p14="http://schemas.microsoft.com/office/powerpoint/2010/main" val="10239676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8" r:id="rId5"/>
    <p:sldLayoutId id="2147483665" r:id="rId6"/>
    <p:sldLayoutId id="2147483666" r:id="rId7"/>
    <p:sldLayoutId id="2147483667" r:id="rId8"/>
  </p:sldLayoutIdLst>
  <p:txStyles>
    <p:titleStyle>
      <a:lvl1pPr algn="ctr" defTabSz="914400" rtl="0" eaLnBrk="1" latinLnBrk="0" hangingPunct="1">
        <a:lnSpc>
          <a:spcPct val="90000"/>
        </a:lnSpc>
        <a:spcBef>
          <a:spcPct val="0"/>
        </a:spcBef>
        <a:buNone/>
        <a:defRPr sz="4400" kern="1200">
          <a:solidFill>
            <a:srgbClr val="45515E"/>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v"/>
        <a:defRPr sz="2800" kern="1200">
          <a:solidFill>
            <a:srgbClr val="45515E"/>
          </a:solidFill>
          <a:latin typeface="+mn-lt"/>
          <a:ea typeface="+mn-ea"/>
          <a:cs typeface="+mn-cs"/>
        </a:defRPr>
      </a:lvl1pPr>
      <a:lvl2pPr marL="685800" indent="-228600" algn="l" defTabSz="914400" rtl="0" eaLnBrk="1" latinLnBrk="0" hangingPunct="1">
        <a:lnSpc>
          <a:spcPct val="90000"/>
        </a:lnSpc>
        <a:spcBef>
          <a:spcPts val="500"/>
        </a:spcBef>
        <a:buFont typeface="Courier New" panose="02070309020205020404" pitchFamily="49" charset="0"/>
        <a:buChar char="o"/>
        <a:defRPr sz="2400" kern="1200">
          <a:solidFill>
            <a:srgbClr val="45515E"/>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5515E"/>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5515E"/>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5515E"/>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4.xml"/><Relationship Id="rId5" Type="http://schemas.openxmlformats.org/officeDocument/2006/relationships/image" Target="../media/image14.pn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4B680-4C7D-A518-63E4-C7986FFBBFBD}"/>
              </a:ext>
            </a:extLst>
          </p:cNvPr>
          <p:cNvSpPr>
            <a:spLocks noGrp="1"/>
          </p:cNvSpPr>
          <p:nvPr>
            <p:ph type="ctrTitle"/>
          </p:nvPr>
        </p:nvSpPr>
        <p:spPr/>
        <p:txBody>
          <a:bodyPr/>
          <a:lstStyle/>
          <a:p>
            <a:r>
              <a:rPr lang="en-US" dirty="0"/>
              <a:t>Complications of third stage of labor and obstetric shock</a:t>
            </a:r>
          </a:p>
        </p:txBody>
      </p:sp>
      <p:sp>
        <p:nvSpPr>
          <p:cNvPr id="3" name="Subtitle 2">
            <a:extLst>
              <a:ext uri="{FF2B5EF4-FFF2-40B4-BE49-F238E27FC236}">
                <a16:creationId xmlns:a16="http://schemas.microsoft.com/office/drawing/2014/main" id="{5BDF2915-7486-F177-7F09-16E5BA4196BB}"/>
              </a:ext>
            </a:extLst>
          </p:cNvPr>
          <p:cNvSpPr>
            <a:spLocks noGrp="1"/>
          </p:cNvSpPr>
          <p:nvPr>
            <p:ph type="subTitle" idx="1"/>
          </p:nvPr>
        </p:nvSpPr>
        <p:spPr>
          <a:xfrm>
            <a:off x="1524000" y="3767540"/>
            <a:ext cx="9144000" cy="2387600"/>
          </a:xfrm>
        </p:spPr>
        <p:txBody>
          <a:bodyPr>
            <a:normAutofit fontScale="85000" lnSpcReduction="20000"/>
          </a:bodyPr>
          <a:lstStyle/>
          <a:p>
            <a:r>
              <a:rPr lang="en-US" b="1" dirty="0">
                <a:solidFill>
                  <a:schemeClr val="tx1"/>
                </a:solidFill>
              </a:rPr>
              <a:t>Done by: </a:t>
            </a:r>
          </a:p>
          <a:p>
            <a:r>
              <a:rPr lang="en-US" dirty="0"/>
              <a:t>Mahmoud Barakat</a:t>
            </a:r>
          </a:p>
          <a:p>
            <a:r>
              <a:rPr lang="en-US" dirty="0"/>
              <a:t>Laith </a:t>
            </a:r>
            <a:r>
              <a:rPr lang="en-US" dirty="0" err="1"/>
              <a:t>Najada</a:t>
            </a:r>
            <a:endParaRPr lang="en-US" dirty="0"/>
          </a:p>
          <a:p>
            <a:r>
              <a:rPr lang="en-US" dirty="0" err="1"/>
              <a:t>Rakan</a:t>
            </a:r>
            <a:r>
              <a:rPr lang="en-US" dirty="0"/>
              <a:t> AL-</a:t>
            </a:r>
            <a:r>
              <a:rPr lang="en-US" dirty="0" err="1"/>
              <a:t>Jabsheh</a:t>
            </a:r>
            <a:endParaRPr lang="en-US" dirty="0"/>
          </a:p>
          <a:p>
            <a:endParaRPr lang="en-US" b="1" dirty="0"/>
          </a:p>
          <a:p>
            <a:r>
              <a:rPr lang="en-US" b="1" dirty="0">
                <a:solidFill>
                  <a:schemeClr val="tx1"/>
                </a:solidFill>
              </a:rPr>
              <a:t>Supervised by: </a:t>
            </a:r>
          </a:p>
          <a:p>
            <a:r>
              <a:rPr lang="en-US" dirty="0"/>
              <a:t>Dr. Malik </a:t>
            </a:r>
            <a:r>
              <a:rPr lang="en-US" dirty="0" err="1"/>
              <a:t>Qasem</a:t>
            </a:r>
            <a:endParaRPr lang="en-US" dirty="0"/>
          </a:p>
        </p:txBody>
      </p:sp>
    </p:spTree>
    <p:extLst>
      <p:ext uri="{BB962C8B-B14F-4D97-AF65-F5344CB8AC3E}">
        <p14:creationId xmlns:p14="http://schemas.microsoft.com/office/powerpoint/2010/main" val="33681550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558535-7554-2885-33A0-64EE2453D01A}"/>
              </a:ext>
            </a:extLst>
          </p:cNvPr>
          <p:cNvSpPr>
            <a:spLocks noGrp="1"/>
          </p:cNvSpPr>
          <p:nvPr>
            <p:ph type="title"/>
          </p:nvPr>
        </p:nvSpPr>
        <p:spPr>
          <a:xfrm>
            <a:off x="838200" y="365125"/>
            <a:ext cx="10515600" cy="762339"/>
          </a:xfrm>
        </p:spPr>
        <p:txBody>
          <a:bodyPr>
            <a:normAutofit/>
          </a:bodyPr>
          <a:lstStyle/>
          <a:p>
            <a:r>
              <a:rPr lang="en-US" dirty="0"/>
              <a:t>Retained Placenta (</a:t>
            </a:r>
            <a:r>
              <a:rPr lang="en-US" dirty="0">
                <a:solidFill>
                  <a:srgbClr val="FF0000"/>
                </a:solidFill>
              </a:rPr>
              <a:t>T</a:t>
            </a:r>
            <a:r>
              <a:rPr lang="en-US" dirty="0"/>
              <a:t>issue 9%)</a:t>
            </a:r>
          </a:p>
        </p:txBody>
      </p:sp>
      <p:sp>
        <p:nvSpPr>
          <p:cNvPr id="3" name="Content Placeholder 2">
            <a:extLst>
              <a:ext uri="{FF2B5EF4-FFF2-40B4-BE49-F238E27FC236}">
                <a16:creationId xmlns:a16="http://schemas.microsoft.com/office/drawing/2014/main" id="{65A43B8B-DC8B-C49A-B340-BA920A546ECA}"/>
              </a:ext>
            </a:extLst>
          </p:cNvPr>
          <p:cNvSpPr>
            <a:spLocks noGrp="1"/>
          </p:cNvSpPr>
          <p:nvPr>
            <p:ph idx="1"/>
          </p:nvPr>
        </p:nvSpPr>
        <p:spPr>
          <a:xfrm>
            <a:off x="838200" y="1304925"/>
            <a:ext cx="10515600" cy="4872038"/>
          </a:xfrm>
        </p:spPr>
        <p:txBody>
          <a:bodyPr>
            <a:normAutofit lnSpcReduction="10000"/>
          </a:bodyPr>
          <a:lstStyle/>
          <a:p>
            <a:r>
              <a:rPr lang="en-US" b="1" dirty="0"/>
              <a:t>Definition</a:t>
            </a:r>
            <a:r>
              <a:rPr lang="en-US" dirty="0"/>
              <a:t>: Retention of the placental tissue inside the uterine cavity following the first 30 min postpartum. (Retained tissue → bleeding)</a:t>
            </a:r>
          </a:p>
          <a:p>
            <a:r>
              <a:rPr lang="en-US" b="1" dirty="0"/>
              <a:t>Classification</a:t>
            </a:r>
          </a:p>
          <a:p>
            <a:pPr lvl="1"/>
            <a:r>
              <a:rPr lang="en-US" dirty="0"/>
              <a:t>Adherent placenta: a placenta that is not detached because of insufficient uterine contractions (e.g., uterine atony) or placenta accreta spectrum</a:t>
            </a:r>
          </a:p>
          <a:p>
            <a:pPr lvl="1"/>
            <a:r>
              <a:rPr lang="en-US" dirty="0"/>
              <a:t>Trapped placenta: a detached placenta that cannot be delivered spontaneously or with light cord traction because of cervical closure</a:t>
            </a:r>
          </a:p>
          <a:p>
            <a:r>
              <a:rPr lang="en-US" b="1" dirty="0"/>
              <a:t>Risk factors</a:t>
            </a:r>
          </a:p>
          <a:p>
            <a:pPr lvl="1"/>
            <a:r>
              <a:rPr lang="en-US" dirty="0"/>
              <a:t>Prior history of retained placenta (most common)</a:t>
            </a:r>
          </a:p>
          <a:p>
            <a:pPr lvl="1"/>
            <a:r>
              <a:rPr lang="en-US" dirty="0"/>
              <a:t>Placenta previa</a:t>
            </a:r>
          </a:p>
          <a:p>
            <a:pPr lvl="1"/>
            <a:r>
              <a:rPr lang="en-US" dirty="0"/>
              <a:t>Placenta accreta spectrum</a:t>
            </a:r>
          </a:p>
          <a:p>
            <a:pPr lvl="1"/>
            <a:r>
              <a:rPr lang="en-US" dirty="0"/>
              <a:t>Prior cesarean delivery</a:t>
            </a:r>
          </a:p>
        </p:txBody>
      </p:sp>
    </p:spTree>
    <p:extLst>
      <p:ext uri="{BB962C8B-B14F-4D97-AF65-F5344CB8AC3E}">
        <p14:creationId xmlns:p14="http://schemas.microsoft.com/office/powerpoint/2010/main" val="12946205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558535-7554-2885-33A0-64EE2453D01A}"/>
              </a:ext>
            </a:extLst>
          </p:cNvPr>
          <p:cNvSpPr>
            <a:spLocks noGrp="1"/>
          </p:cNvSpPr>
          <p:nvPr>
            <p:ph type="title"/>
          </p:nvPr>
        </p:nvSpPr>
        <p:spPr>
          <a:xfrm>
            <a:off x="838200" y="365125"/>
            <a:ext cx="10515600" cy="762339"/>
          </a:xfrm>
        </p:spPr>
        <p:txBody>
          <a:bodyPr>
            <a:normAutofit/>
          </a:bodyPr>
          <a:lstStyle/>
          <a:p>
            <a:r>
              <a:rPr lang="en-US" dirty="0"/>
              <a:t>Retained Placenta (</a:t>
            </a:r>
            <a:r>
              <a:rPr lang="en-US" dirty="0">
                <a:solidFill>
                  <a:srgbClr val="FF0000"/>
                </a:solidFill>
              </a:rPr>
              <a:t>T</a:t>
            </a:r>
            <a:r>
              <a:rPr lang="en-US" dirty="0"/>
              <a:t>issue 9%)</a:t>
            </a:r>
          </a:p>
        </p:txBody>
      </p:sp>
      <p:sp>
        <p:nvSpPr>
          <p:cNvPr id="3" name="Content Placeholder 2">
            <a:extLst>
              <a:ext uri="{FF2B5EF4-FFF2-40B4-BE49-F238E27FC236}">
                <a16:creationId xmlns:a16="http://schemas.microsoft.com/office/drawing/2014/main" id="{65A43B8B-DC8B-C49A-B340-BA920A546ECA}"/>
              </a:ext>
            </a:extLst>
          </p:cNvPr>
          <p:cNvSpPr>
            <a:spLocks noGrp="1"/>
          </p:cNvSpPr>
          <p:nvPr>
            <p:ph idx="1"/>
          </p:nvPr>
        </p:nvSpPr>
        <p:spPr>
          <a:xfrm>
            <a:off x="838200" y="1305026"/>
            <a:ext cx="10515600" cy="4871938"/>
          </a:xfrm>
        </p:spPr>
        <p:txBody>
          <a:bodyPr>
            <a:normAutofit/>
          </a:bodyPr>
          <a:lstStyle/>
          <a:p>
            <a:r>
              <a:rPr lang="en-US" b="1" dirty="0"/>
              <a:t>Clinical features</a:t>
            </a:r>
          </a:p>
          <a:p>
            <a:pPr lvl="1"/>
            <a:r>
              <a:rPr lang="en-US" dirty="0"/>
              <a:t>Main feature: severe bleeding before placental delivery</a:t>
            </a:r>
          </a:p>
          <a:p>
            <a:pPr lvl="1"/>
            <a:r>
              <a:rPr lang="en-US" dirty="0"/>
              <a:t>Physical examination</a:t>
            </a:r>
          </a:p>
          <a:p>
            <a:pPr lvl="2"/>
            <a:r>
              <a:rPr lang="en-US" sz="2400" dirty="0"/>
              <a:t>Inability to completely separate the placenta during the 3rd stage of labor</a:t>
            </a:r>
          </a:p>
          <a:p>
            <a:pPr lvl="2"/>
            <a:r>
              <a:rPr lang="en-US" sz="2400" dirty="0"/>
              <a:t>Speculum inspection: visualization of placental fragments or fetal membranes within the uterus</a:t>
            </a:r>
            <a:endParaRPr lang="en-US" b="1" dirty="0"/>
          </a:p>
          <a:p>
            <a:r>
              <a:rPr lang="en-US" b="1" dirty="0"/>
              <a:t>Management</a:t>
            </a:r>
            <a:r>
              <a:rPr lang="en-US" dirty="0"/>
              <a:t>: </a:t>
            </a:r>
          </a:p>
          <a:p>
            <a:pPr lvl="1"/>
            <a:r>
              <a:rPr lang="en-US" sz="2600" dirty="0"/>
              <a:t>Manual removal of placenta, if failed, surgical management</a:t>
            </a:r>
          </a:p>
          <a:p>
            <a:pPr lvl="1"/>
            <a:r>
              <a:rPr lang="en-US" sz="2600" b="1" dirty="0"/>
              <a:t>Surgical management</a:t>
            </a:r>
            <a:r>
              <a:rPr lang="en-US" sz="2600" dirty="0"/>
              <a:t>: Indicated in cases where manual extraction fails</a:t>
            </a:r>
          </a:p>
          <a:p>
            <a:pPr lvl="2"/>
            <a:r>
              <a:rPr lang="en-US" sz="2400" b="1" dirty="0"/>
              <a:t>Preferred method</a:t>
            </a:r>
            <a:r>
              <a:rPr lang="en-US" sz="2400" dirty="0"/>
              <a:t>: suction curettage (associated with a risk of uterine perforation)</a:t>
            </a:r>
          </a:p>
          <a:p>
            <a:pPr lvl="2"/>
            <a:r>
              <a:rPr lang="en-US" sz="2400" dirty="0"/>
              <a:t>In case of placenta accreta, hysterectomy is often required</a:t>
            </a:r>
          </a:p>
          <a:p>
            <a:pPr lvl="2"/>
            <a:endParaRPr lang="en-US" sz="2400" dirty="0"/>
          </a:p>
          <a:p>
            <a:endParaRPr lang="en-US" dirty="0"/>
          </a:p>
        </p:txBody>
      </p:sp>
    </p:spTree>
    <p:extLst>
      <p:ext uri="{BB962C8B-B14F-4D97-AF65-F5344CB8AC3E}">
        <p14:creationId xmlns:p14="http://schemas.microsoft.com/office/powerpoint/2010/main" val="32841530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3BB41187-2883-8C49-A448-E5C04C2D232D}"/>
              </a:ext>
            </a:extLst>
          </p:cNvPr>
          <p:cNvSpPr>
            <a:spLocks noGrp="1"/>
          </p:cNvSpPr>
          <p:nvPr>
            <p:ph idx="1"/>
          </p:nvPr>
        </p:nvSpPr>
        <p:spPr>
          <a:xfrm>
            <a:off x="663913" y="245793"/>
            <a:ext cx="10864174" cy="6366415"/>
          </a:xfrm>
        </p:spPr>
        <p:txBody>
          <a:bodyPr>
            <a:normAutofit/>
          </a:bodyPr>
          <a:lstStyle/>
          <a:p>
            <a:pPr marL="0" indent="0">
              <a:buNone/>
            </a:pPr>
            <a:r>
              <a:rPr lang="en-US" sz="2400" dirty="0"/>
              <a:t>A 30 Y/O, G1P1, develops progressive weakness and sweating 30min after giving birth to a healthy, 4.2kg newborn, via vaginal delivery after induction of labor at 39 weeks' gestation, pregnancy was complicated by GDM. Placental expulsion occurred 15 minutes after delivery and showed a normal-sized placenta and complete amniotic membranes. Postpartum blood loss is estimated to be 1000 </a:t>
            </a:r>
            <a:r>
              <a:rPr lang="en-US" sz="2400" dirty="0" err="1"/>
              <a:t>mL.</a:t>
            </a:r>
            <a:r>
              <a:rPr lang="en-US" sz="2400" dirty="0"/>
              <a:t> The patient appears pale and exhausted. Temp. 37.4°C, pulse 111/min, BP 85/60 mm Hg. Abdominal examination shows a firm, mildly tender uterus with the uterine fundus palpable at the level of the maternal umbilicus. External genital examination shows an intact vulva and perineum. There is persistent vaginal bleeding. A complete blood count shows a hemoglobin concentration of 10 g/dL compared to 11.5 g/dL on admission; prothrombin time is 15 seconds, and partial thromboplastin time is 36 seconds. Which of the following is the most likely cause of this patient's clinical findings?</a:t>
            </a:r>
          </a:p>
          <a:p>
            <a:pPr marL="457200" indent="-457200">
              <a:buFont typeface="+mj-lt"/>
              <a:buAutoNum type="alphaLcPeriod"/>
            </a:pPr>
            <a:r>
              <a:rPr lang="en-US" sz="2400" dirty="0"/>
              <a:t>Retention of placental tissue in the uterus</a:t>
            </a:r>
          </a:p>
          <a:p>
            <a:pPr marL="457200" indent="-457200">
              <a:buFont typeface="+mj-lt"/>
              <a:buAutoNum type="alphaLcPeriod"/>
            </a:pPr>
            <a:r>
              <a:rPr lang="en-US" sz="2400" dirty="0"/>
              <a:t>Normal peripartum bleeding</a:t>
            </a:r>
          </a:p>
          <a:p>
            <a:pPr marL="457200" indent="-457200">
              <a:buFont typeface="+mj-lt"/>
              <a:buAutoNum type="alphaLcPeriod"/>
            </a:pPr>
            <a:r>
              <a:rPr lang="en-US" sz="2400" dirty="0"/>
              <a:t>Rupture of the uterine wall</a:t>
            </a:r>
          </a:p>
          <a:p>
            <a:pPr marL="457200" indent="-457200">
              <a:buFont typeface="+mj-lt"/>
              <a:buAutoNum type="alphaLcPeriod"/>
            </a:pPr>
            <a:r>
              <a:rPr lang="en-US" sz="2400" dirty="0"/>
              <a:t>Insufficient contraction of the uterus</a:t>
            </a:r>
          </a:p>
          <a:p>
            <a:pPr marL="457200" indent="-457200">
              <a:buFont typeface="+mj-lt"/>
              <a:buAutoNum type="alphaLcPeriod"/>
            </a:pPr>
            <a:r>
              <a:rPr lang="en-US" sz="2400" dirty="0"/>
              <a:t>Injury to the cervix</a:t>
            </a:r>
          </a:p>
        </p:txBody>
      </p:sp>
    </p:spTree>
    <p:extLst>
      <p:ext uri="{BB962C8B-B14F-4D97-AF65-F5344CB8AC3E}">
        <p14:creationId xmlns:p14="http://schemas.microsoft.com/office/powerpoint/2010/main" val="20671025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98EF1-A1AB-7999-BC49-DD5D2DCED3C0}"/>
              </a:ext>
            </a:extLst>
          </p:cNvPr>
          <p:cNvSpPr>
            <a:spLocks noGrp="1"/>
          </p:cNvSpPr>
          <p:nvPr>
            <p:ph type="title"/>
          </p:nvPr>
        </p:nvSpPr>
        <p:spPr/>
        <p:txBody>
          <a:bodyPr/>
          <a:lstStyle/>
          <a:p>
            <a:r>
              <a:rPr lang="en-US" dirty="0"/>
              <a:t>GU </a:t>
            </a:r>
            <a:r>
              <a:rPr lang="en-US" dirty="0">
                <a:solidFill>
                  <a:srgbClr val="FF0000"/>
                </a:solidFill>
              </a:rPr>
              <a:t>T</a:t>
            </a:r>
            <a:r>
              <a:rPr lang="en-US" dirty="0"/>
              <a:t>rauma (20%)</a:t>
            </a:r>
          </a:p>
        </p:txBody>
      </p:sp>
      <p:sp>
        <p:nvSpPr>
          <p:cNvPr id="3" name="Content Placeholder 2">
            <a:extLst>
              <a:ext uri="{FF2B5EF4-FFF2-40B4-BE49-F238E27FC236}">
                <a16:creationId xmlns:a16="http://schemas.microsoft.com/office/drawing/2014/main" id="{6FD902CC-F088-D211-4F76-2F85C3589D89}"/>
              </a:ext>
            </a:extLst>
          </p:cNvPr>
          <p:cNvSpPr>
            <a:spLocks noGrp="1"/>
          </p:cNvSpPr>
          <p:nvPr>
            <p:ph idx="1"/>
          </p:nvPr>
        </p:nvSpPr>
        <p:spPr/>
        <p:txBody>
          <a:bodyPr/>
          <a:lstStyle/>
          <a:p>
            <a:r>
              <a:rPr lang="en-US" dirty="0"/>
              <a:t>Lacerations to lower GU tract → bleeding</a:t>
            </a:r>
          </a:p>
          <a:p>
            <a:pPr lvl="1"/>
            <a:r>
              <a:rPr lang="en-US" dirty="0"/>
              <a:t>Cervical lacerations especially difficult to access and treat → bleed more</a:t>
            </a:r>
          </a:p>
          <a:p>
            <a:r>
              <a:rPr lang="en-US" dirty="0"/>
              <a:t>More common with difficult deliveries</a:t>
            </a:r>
          </a:p>
          <a:p>
            <a:pPr lvl="1"/>
            <a:r>
              <a:rPr lang="en-US" dirty="0"/>
              <a:t>Macrosomia</a:t>
            </a:r>
          </a:p>
          <a:p>
            <a:pPr lvl="1"/>
            <a:r>
              <a:rPr lang="en-US" dirty="0"/>
              <a:t>Instrumented deliveries</a:t>
            </a:r>
          </a:p>
          <a:p>
            <a:pPr lvl="1"/>
            <a:r>
              <a:rPr lang="en-US" dirty="0"/>
              <a:t>Breech extraction</a:t>
            </a:r>
          </a:p>
          <a:p>
            <a:pPr lvl="1"/>
            <a:r>
              <a:rPr lang="en-US" dirty="0"/>
              <a:t>Precipitous labor (birth within 3 hours of contractions)</a:t>
            </a:r>
          </a:p>
          <a:p>
            <a:r>
              <a:rPr lang="en-US" b="1" dirty="0"/>
              <a:t>Treatment</a:t>
            </a:r>
            <a:r>
              <a:rPr lang="en-US" dirty="0"/>
              <a:t>: manual pressure and surgical repair</a:t>
            </a:r>
          </a:p>
        </p:txBody>
      </p:sp>
    </p:spTree>
    <p:extLst>
      <p:ext uri="{BB962C8B-B14F-4D97-AF65-F5344CB8AC3E}">
        <p14:creationId xmlns:p14="http://schemas.microsoft.com/office/powerpoint/2010/main" val="5102398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89BF10D-ED42-6EC1-3492-1A17AB1601C9}"/>
              </a:ext>
            </a:extLst>
          </p:cNvPr>
          <p:cNvSpPr>
            <a:spLocks noGrp="1"/>
          </p:cNvSpPr>
          <p:nvPr>
            <p:ph idx="1"/>
          </p:nvPr>
        </p:nvSpPr>
        <p:spPr>
          <a:xfrm>
            <a:off x="838200" y="365125"/>
            <a:ext cx="10515600" cy="5811839"/>
          </a:xfrm>
        </p:spPr>
        <p:txBody>
          <a:bodyPr>
            <a:normAutofit/>
          </a:bodyPr>
          <a:lstStyle/>
          <a:p>
            <a:pPr marL="0" indent="0">
              <a:buNone/>
            </a:pPr>
            <a:r>
              <a:rPr lang="en-US" dirty="0"/>
              <a:t>45 minutes after the spontaneous delivery of a male newborn at 39 weeks' gestation, a 27-year-old primigravid woman reports of worsening abdominal pain and dizziness. During labor, she experienced a brief episode of inadequate contractions which resolved following administration of IV oxytocin. The placenta was extracted manually after multiple attempts of controlled cord traction and fundal pressure. The pregnancy was uncomplicated. Pulse 110/min and BP 85/50 mmHg. There is brisk vaginal bleeding from a round mass protruding from the vagina. The fundus is not palpable on abdominal examination. </a:t>
            </a:r>
          </a:p>
          <a:p>
            <a:r>
              <a:rPr lang="en-US" b="1" dirty="0"/>
              <a:t>What is the most likely cause of bleeding in this patient?</a:t>
            </a:r>
          </a:p>
          <a:p>
            <a:pPr lvl="1"/>
            <a:r>
              <a:rPr lang="en-US" dirty="0"/>
              <a:t>Uterine inversion</a:t>
            </a:r>
          </a:p>
          <a:p>
            <a:r>
              <a:rPr lang="en-US" b="1" dirty="0"/>
              <a:t>In addition to administering intravenous fluids, what is the most appropriate next step in management?</a:t>
            </a:r>
          </a:p>
          <a:p>
            <a:pPr lvl="1"/>
            <a:r>
              <a:rPr lang="en-US" dirty="0"/>
              <a:t>Perform manual repositioning of the uterus</a:t>
            </a:r>
          </a:p>
        </p:txBody>
      </p:sp>
    </p:spTree>
    <p:extLst>
      <p:ext uri="{BB962C8B-B14F-4D97-AF65-F5344CB8AC3E}">
        <p14:creationId xmlns:p14="http://schemas.microsoft.com/office/powerpoint/2010/main" val="34988426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DB068-DAB9-88F2-D79D-B07994CD919E}"/>
              </a:ext>
            </a:extLst>
          </p:cNvPr>
          <p:cNvSpPr>
            <a:spLocks noGrp="1"/>
          </p:cNvSpPr>
          <p:nvPr>
            <p:ph type="title"/>
          </p:nvPr>
        </p:nvSpPr>
        <p:spPr/>
        <p:txBody>
          <a:bodyPr/>
          <a:lstStyle/>
          <a:p>
            <a:r>
              <a:rPr lang="en-US" dirty="0"/>
              <a:t>Uterine Inversion (Rare)</a:t>
            </a:r>
          </a:p>
        </p:txBody>
      </p:sp>
      <p:sp>
        <p:nvSpPr>
          <p:cNvPr id="3" name="Content Placeholder 2">
            <a:extLst>
              <a:ext uri="{FF2B5EF4-FFF2-40B4-BE49-F238E27FC236}">
                <a16:creationId xmlns:a16="http://schemas.microsoft.com/office/drawing/2014/main" id="{D511E025-B50F-DC13-76C4-1D8349E98F4B}"/>
              </a:ext>
            </a:extLst>
          </p:cNvPr>
          <p:cNvSpPr>
            <a:spLocks noGrp="1"/>
          </p:cNvSpPr>
          <p:nvPr>
            <p:ph idx="1"/>
          </p:nvPr>
        </p:nvSpPr>
        <p:spPr/>
        <p:txBody>
          <a:bodyPr/>
          <a:lstStyle/>
          <a:p>
            <a:r>
              <a:rPr lang="en-US" b="1" dirty="0"/>
              <a:t>Definition</a:t>
            </a:r>
            <a:r>
              <a:rPr lang="en-US" dirty="0"/>
              <a:t>: Uterus turns inside out (Uterine fundus protrudes through cervix)</a:t>
            </a:r>
          </a:p>
          <a:p>
            <a:r>
              <a:rPr lang="en-US" b="1" dirty="0"/>
              <a:t>Features</a:t>
            </a:r>
            <a:r>
              <a:rPr lang="en-US" dirty="0"/>
              <a:t>: </a:t>
            </a:r>
          </a:p>
          <a:p>
            <a:pPr lvl="1"/>
            <a:r>
              <a:rPr lang="en-US" dirty="0"/>
              <a:t>Firm, rounded mass protruding from vagina</a:t>
            </a:r>
          </a:p>
          <a:p>
            <a:pPr lvl="1"/>
            <a:r>
              <a:rPr lang="en-US" dirty="0"/>
              <a:t>Leads to severe hemorrhage</a:t>
            </a:r>
          </a:p>
          <a:p>
            <a:r>
              <a:rPr lang="en-US" dirty="0"/>
              <a:t>Most often in multigravidas</a:t>
            </a:r>
          </a:p>
          <a:p>
            <a:r>
              <a:rPr lang="en-US" dirty="0"/>
              <a:t>Usually iatrogenic: too much cord traction</a:t>
            </a:r>
          </a:p>
          <a:p>
            <a:r>
              <a:rPr lang="en-US" b="1" dirty="0"/>
              <a:t>Management</a:t>
            </a:r>
            <a:r>
              <a:rPr lang="en-US" dirty="0"/>
              <a:t>:</a:t>
            </a:r>
          </a:p>
          <a:p>
            <a:pPr lvl="1"/>
            <a:r>
              <a:rPr lang="en-US" dirty="0"/>
              <a:t>Attempt manual replacement</a:t>
            </a:r>
          </a:p>
          <a:p>
            <a:pPr lvl="1"/>
            <a:r>
              <a:rPr lang="en-US" dirty="0"/>
              <a:t>If unable to replace give tocolytics</a:t>
            </a:r>
          </a:p>
          <a:p>
            <a:pPr lvl="1"/>
            <a:r>
              <a:rPr lang="en-US" dirty="0"/>
              <a:t>After replacement may need oxytocin</a:t>
            </a:r>
          </a:p>
        </p:txBody>
      </p:sp>
      <p:pic>
        <p:nvPicPr>
          <p:cNvPr id="4" name="Content Placeholder 3">
            <a:extLst>
              <a:ext uri="{FF2B5EF4-FFF2-40B4-BE49-F238E27FC236}">
                <a16:creationId xmlns:a16="http://schemas.microsoft.com/office/drawing/2014/main" id="{33F5097F-981D-922B-AB91-D03C7B208720}"/>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4937" b="48378" l="18522" r="82724"/>
                    </a14:imgEffect>
                  </a14:imgLayer>
                </a14:imgProps>
              </a:ext>
            </a:extLst>
          </a:blip>
          <a:srcRect l="21858" r="17996" b="50000"/>
          <a:stretch/>
        </p:blipFill>
        <p:spPr>
          <a:xfrm>
            <a:off x="8064231" y="1848204"/>
            <a:ext cx="3328481" cy="1629401"/>
          </a:xfrm>
          <a:prstGeom prst="rect">
            <a:avLst/>
          </a:prstGeom>
        </p:spPr>
      </p:pic>
      <p:pic>
        <p:nvPicPr>
          <p:cNvPr id="5" name="Content Placeholder 3">
            <a:extLst>
              <a:ext uri="{FF2B5EF4-FFF2-40B4-BE49-F238E27FC236}">
                <a16:creationId xmlns:a16="http://schemas.microsoft.com/office/drawing/2014/main" id="{A12343B7-7A42-E2BD-6A97-B87E03CB48AC}"/>
              </a:ext>
            </a:extLst>
          </p:cNvPr>
          <p:cNvPicPr>
            <a:picLocks noChangeAspect="1"/>
          </p:cNvPicPr>
          <p:nvPr/>
        </p:nvPicPr>
        <p:blipFill rotWithShape="1">
          <a:blip r:embed="rId4">
            <a:extLst>
              <a:ext uri="{BEBA8EAE-BF5A-486C-A8C5-ECC9F3942E4B}">
                <a14:imgProps xmlns:a14="http://schemas.microsoft.com/office/drawing/2010/main">
                  <a14:imgLayer r:embed="rId3">
                    <a14:imgEffect>
                      <a14:backgroundRemoval t="54866" b="97038" l="1246" r="49668"/>
                    </a14:imgEffect>
                  </a14:imgLayer>
                </a14:imgProps>
              </a:ext>
            </a:extLst>
          </a:blip>
          <a:srcRect t="50000" r="44811"/>
          <a:stretch/>
        </p:blipFill>
        <p:spPr>
          <a:xfrm>
            <a:off x="7988793" y="3390088"/>
            <a:ext cx="3328481" cy="1719435"/>
          </a:xfrm>
          <a:prstGeom prst="rect">
            <a:avLst/>
          </a:prstGeom>
        </p:spPr>
      </p:pic>
      <p:pic>
        <p:nvPicPr>
          <p:cNvPr id="6" name="Content Placeholder 3">
            <a:extLst>
              <a:ext uri="{FF2B5EF4-FFF2-40B4-BE49-F238E27FC236}">
                <a16:creationId xmlns:a16="http://schemas.microsoft.com/office/drawing/2014/main" id="{814D31B1-1237-F63C-7155-15E828C5801A}"/>
              </a:ext>
            </a:extLst>
          </p:cNvPr>
          <p:cNvPicPr>
            <a:picLocks noChangeAspect="1"/>
          </p:cNvPicPr>
          <p:nvPr/>
        </p:nvPicPr>
        <p:blipFill rotWithShape="1">
          <a:blip r:embed="rId5">
            <a:extLst>
              <a:ext uri="{BEBA8EAE-BF5A-486C-A8C5-ECC9F3942E4B}">
                <a14:imgProps xmlns:a14="http://schemas.microsoft.com/office/drawing/2010/main">
                  <a14:imgLayer r:embed="rId3">
                    <a14:imgEffect>
                      <a14:backgroundRemoval t="54725" b="95063" l="55731" r="97841"/>
                    </a14:imgEffect>
                  </a14:imgLayer>
                </a14:imgProps>
              </a:ext>
            </a:extLst>
          </a:blip>
          <a:srcRect l="53904" t="50000"/>
          <a:stretch/>
        </p:blipFill>
        <p:spPr>
          <a:xfrm>
            <a:off x="7845119" y="4875069"/>
            <a:ext cx="3328481" cy="1636012"/>
          </a:xfrm>
          <a:prstGeom prst="rect">
            <a:avLst/>
          </a:prstGeom>
        </p:spPr>
      </p:pic>
    </p:spTree>
    <p:extLst>
      <p:ext uri="{BB962C8B-B14F-4D97-AF65-F5344CB8AC3E}">
        <p14:creationId xmlns:p14="http://schemas.microsoft.com/office/powerpoint/2010/main" val="32070389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C1F1EE-0701-872C-15F5-F4334B9CB47D}"/>
              </a:ext>
            </a:extLst>
          </p:cNvPr>
          <p:cNvSpPr>
            <a:spLocks noGrp="1"/>
          </p:cNvSpPr>
          <p:nvPr>
            <p:ph type="title"/>
          </p:nvPr>
        </p:nvSpPr>
        <p:spPr/>
        <p:txBody>
          <a:bodyPr>
            <a:normAutofit/>
          </a:bodyPr>
          <a:lstStyle/>
          <a:p>
            <a:r>
              <a:rPr lang="en-US" dirty="0"/>
              <a:t>Coagulopathy (</a:t>
            </a:r>
            <a:r>
              <a:rPr lang="en-US" dirty="0">
                <a:solidFill>
                  <a:srgbClr val="FF0000"/>
                </a:solidFill>
              </a:rPr>
              <a:t>T</a:t>
            </a:r>
            <a:r>
              <a:rPr lang="en-US" dirty="0"/>
              <a:t>hrombin %1)</a:t>
            </a:r>
          </a:p>
        </p:txBody>
      </p:sp>
      <p:sp>
        <p:nvSpPr>
          <p:cNvPr id="3" name="Content Placeholder 2">
            <a:extLst>
              <a:ext uri="{FF2B5EF4-FFF2-40B4-BE49-F238E27FC236}">
                <a16:creationId xmlns:a16="http://schemas.microsoft.com/office/drawing/2014/main" id="{B9E89BF1-C65B-7BF5-84C7-E3D3B5FBA5A7}"/>
              </a:ext>
            </a:extLst>
          </p:cNvPr>
          <p:cNvSpPr>
            <a:spLocks noGrp="1"/>
          </p:cNvSpPr>
          <p:nvPr>
            <p:ph idx="1"/>
          </p:nvPr>
        </p:nvSpPr>
        <p:spPr/>
        <p:txBody>
          <a:bodyPr/>
          <a:lstStyle/>
          <a:p>
            <a:r>
              <a:rPr lang="en-US" b="1" dirty="0"/>
              <a:t>Etiology</a:t>
            </a:r>
          </a:p>
          <a:p>
            <a:pPr lvl="1"/>
            <a:r>
              <a:rPr lang="en-US" b="1" dirty="0"/>
              <a:t>Acquired</a:t>
            </a:r>
            <a:r>
              <a:rPr lang="en-US" dirty="0"/>
              <a:t>: HELLP syndrome, Sepsis, Fetal death</a:t>
            </a:r>
          </a:p>
          <a:p>
            <a:pPr lvl="1"/>
            <a:r>
              <a:rPr lang="en-US" b="1" dirty="0"/>
              <a:t>Inherited</a:t>
            </a:r>
            <a:r>
              <a:rPr lang="en-US" dirty="0"/>
              <a:t>: von Willebrand disease, Hemophilia, Platelet dysfunction disorders, Coagulation factor deficiencies (e.g., factor XIII deficiency)</a:t>
            </a:r>
          </a:p>
          <a:p>
            <a:r>
              <a:rPr lang="en-US" b="1" dirty="0"/>
              <a:t>Clinical features</a:t>
            </a:r>
          </a:p>
          <a:p>
            <a:pPr lvl="1"/>
            <a:r>
              <a:rPr lang="en-US" dirty="0"/>
              <a:t>Fever, Sepsis, Mucocutaneous bleeding (e.g., bruising, petechiae), GI bleeding, menorrhagia</a:t>
            </a:r>
          </a:p>
          <a:p>
            <a:r>
              <a:rPr lang="en-US" b="1" dirty="0"/>
              <a:t>Diagnostics</a:t>
            </a:r>
            <a:r>
              <a:rPr lang="en-US" dirty="0"/>
              <a:t>: Based on clinical features and laboratory studies</a:t>
            </a:r>
          </a:p>
          <a:p>
            <a:r>
              <a:rPr lang="en-US" b="1" dirty="0"/>
              <a:t>Treatment</a:t>
            </a:r>
            <a:r>
              <a:rPr lang="en-US" dirty="0"/>
              <a:t>: Transfusion of blood products as needed</a:t>
            </a:r>
          </a:p>
        </p:txBody>
      </p:sp>
    </p:spTree>
    <p:extLst>
      <p:ext uri="{BB962C8B-B14F-4D97-AF65-F5344CB8AC3E}">
        <p14:creationId xmlns:p14="http://schemas.microsoft.com/office/powerpoint/2010/main" val="11897451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7BD03F-3367-EF0F-09FE-0B854589FF3D}"/>
              </a:ext>
            </a:extLst>
          </p:cNvPr>
          <p:cNvSpPr>
            <a:spLocks noGrp="1"/>
          </p:cNvSpPr>
          <p:nvPr>
            <p:ph type="title"/>
          </p:nvPr>
        </p:nvSpPr>
        <p:spPr/>
        <p:txBody>
          <a:bodyPr/>
          <a:lstStyle/>
          <a:p>
            <a:r>
              <a:rPr lang="en-US" dirty="0"/>
              <a:t>Prevention</a:t>
            </a:r>
          </a:p>
        </p:txBody>
      </p:sp>
      <p:sp>
        <p:nvSpPr>
          <p:cNvPr id="3" name="Content Placeholder 2">
            <a:extLst>
              <a:ext uri="{FF2B5EF4-FFF2-40B4-BE49-F238E27FC236}">
                <a16:creationId xmlns:a16="http://schemas.microsoft.com/office/drawing/2014/main" id="{E716DE66-E484-E6BB-8175-00E053A9CAEB}"/>
              </a:ext>
            </a:extLst>
          </p:cNvPr>
          <p:cNvSpPr>
            <a:spLocks noGrp="1"/>
          </p:cNvSpPr>
          <p:nvPr>
            <p:ph idx="1"/>
          </p:nvPr>
        </p:nvSpPr>
        <p:spPr>
          <a:xfrm>
            <a:off x="838200" y="1305026"/>
            <a:ext cx="10515599" cy="2969508"/>
          </a:xfrm>
        </p:spPr>
        <p:txBody>
          <a:bodyPr>
            <a:normAutofit lnSpcReduction="10000"/>
          </a:bodyPr>
          <a:lstStyle/>
          <a:p>
            <a:r>
              <a:rPr lang="en-US" b="1" dirty="0"/>
              <a:t>Antenatal assessment of risk factors, including:</a:t>
            </a:r>
          </a:p>
          <a:p>
            <a:pPr lvl="1"/>
            <a:r>
              <a:rPr lang="en-US" sz="2600" dirty="0"/>
              <a:t>Identification of anemia and coagulopathies</a:t>
            </a:r>
          </a:p>
          <a:p>
            <a:pPr lvl="1"/>
            <a:r>
              <a:rPr lang="en-US" sz="2600" dirty="0"/>
              <a:t>Sonography to identify placenta accreta in women with high risk</a:t>
            </a:r>
          </a:p>
          <a:p>
            <a:r>
              <a:rPr lang="en-US" b="1" dirty="0"/>
              <a:t>Active management of third stage</a:t>
            </a:r>
          </a:p>
          <a:p>
            <a:pPr lvl="1"/>
            <a:r>
              <a:rPr lang="en-US" sz="2600" dirty="0"/>
              <a:t>Uterotonic agents (IV/IM oxytocin)</a:t>
            </a:r>
          </a:p>
          <a:p>
            <a:pPr lvl="1"/>
            <a:r>
              <a:rPr lang="en-US" sz="2600" dirty="0"/>
              <a:t>Controlled umbilical cord traction</a:t>
            </a:r>
          </a:p>
          <a:p>
            <a:pPr lvl="1"/>
            <a:r>
              <a:rPr lang="en-US" sz="2600" dirty="0"/>
              <a:t>External compression of the uterus and bimanual uterine massage</a:t>
            </a:r>
          </a:p>
        </p:txBody>
      </p:sp>
      <p:pic>
        <p:nvPicPr>
          <p:cNvPr id="1026" name="Picture 2" descr="Controlled umbilical cord traction">
            <a:extLst>
              <a:ext uri="{FF2B5EF4-FFF2-40B4-BE49-F238E27FC236}">
                <a16:creationId xmlns:a16="http://schemas.microsoft.com/office/drawing/2014/main" id="{3DB6A1FD-0DFA-D7F9-35AE-341342251AA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947" t="7092" r="14495" b="5324"/>
          <a:stretch/>
        </p:blipFill>
        <p:spPr bwMode="auto">
          <a:xfrm>
            <a:off x="838200" y="4274534"/>
            <a:ext cx="3268993" cy="243191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imanual uterine massage">
            <a:extLst>
              <a:ext uri="{FF2B5EF4-FFF2-40B4-BE49-F238E27FC236}">
                <a16:creationId xmlns:a16="http://schemas.microsoft.com/office/drawing/2014/main" id="{A527BB91-B10A-02E1-ECC6-C7D012DCBCC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798"/>
          <a:stretch/>
        </p:blipFill>
        <p:spPr bwMode="auto">
          <a:xfrm>
            <a:off x="4107193" y="4175632"/>
            <a:ext cx="7322807" cy="26297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9753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E2B08-C128-B797-4AE5-D1F8660A754D}"/>
              </a:ext>
            </a:extLst>
          </p:cNvPr>
          <p:cNvSpPr>
            <a:spLocks noGrp="1"/>
          </p:cNvSpPr>
          <p:nvPr>
            <p:ph type="title"/>
          </p:nvPr>
        </p:nvSpPr>
        <p:spPr/>
        <p:txBody>
          <a:bodyPr/>
          <a:lstStyle/>
          <a:p>
            <a:r>
              <a:rPr lang="en-US" dirty="0"/>
              <a:t>Obstetric shock</a:t>
            </a:r>
            <a:endParaRPr lang="en-AE" dirty="0"/>
          </a:p>
        </p:txBody>
      </p:sp>
      <p:sp>
        <p:nvSpPr>
          <p:cNvPr id="3" name="Content Placeholder 2">
            <a:extLst>
              <a:ext uri="{FF2B5EF4-FFF2-40B4-BE49-F238E27FC236}">
                <a16:creationId xmlns:a16="http://schemas.microsoft.com/office/drawing/2014/main" id="{3F64F797-778A-D29F-C61A-CD629919AD4B}"/>
              </a:ext>
            </a:extLst>
          </p:cNvPr>
          <p:cNvSpPr>
            <a:spLocks noGrp="1"/>
          </p:cNvSpPr>
          <p:nvPr>
            <p:ph idx="1"/>
          </p:nvPr>
        </p:nvSpPr>
        <p:spPr>
          <a:xfrm>
            <a:off x="838200" y="1305025"/>
            <a:ext cx="10515600" cy="5286843"/>
          </a:xfrm>
        </p:spPr>
        <p:txBody>
          <a:bodyPr>
            <a:normAutofit fontScale="92500" lnSpcReduction="20000"/>
          </a:bodyPr>
          <a:lstStyle/>
          <a:p>
            <a:r>
              <a:rPr lang="en-US" b="1" dirty="0"/>
              <a:t>Shock (circulatory shock): </a:t>
            </a:r>
          </a:p>
          <a:p>
            <a:pPr lvl="1"/>
            <a:r>
              <a:rPr lang="en-US" dirty="0"/>
              <a:t>A life-threatening disorder of the circulatory system that results in inadequate organ perfusion and tissue hypoxia, leading to metabolic disturbances and, ultimately, irreversible organ damage </a:t>
            </a:r>
          </a:p>
          <a:p>
            <a:r>
              <a:rPr lang="en-US" b="1" dirty="0"/>
              <a:t>Shock index: </a:t>
            </a:r>
          </a:p>
          <a:p>
            <a:pPr lvl="1"/>
            <a:r>
              <a:rPr lang="en-US" dirty="0"/>
              <a:t> Pulse rate/systolic blood pressure </a:t>
            </a:r>
          </a:p>
          <a:p>
            <a:pPr lvl="2"/>
            <a:r>
              <a:rPr lang="en-US" sz="2400" dirty="0"/>
              <a:t>Normal range: 0.4–0.7</a:t>
            </a:r>
          </a:p>
          <a:p>
            <a:pPr lvl="2"/>
            <a:r>
              <a:rPr lang="en-US" sz="2400" dirty="0"/>
              <a:t>&gt; 1 (positive shock index): consistent with circulatory shock</a:t>
            </a:r>
          </a:p>
          <a:p>
            <a:r>
              <a:rPr lang="en-AE" b="1" dirty="0"/>
              <a:t>Types of shock:</a:t>
            </a:r>
          </a:p>
          <a:p>
            <a:pPr lvl="1"/>
            <a:r>
              <a:rPr lang="en-AE" dirty="0"/>
              <a:t>Hypovolemic shock (e.g. </a:t>
            </a:r>
            <a:r>
              <a:rPr lang="en-AE" b="1" dirty="0">
                <a:solidFill>
                  <a:srgbClr val="FF0000"/>
                </a:solidFill>
              </a:rPr>
              <a:t>haemorrhagic shock</a:t>
            </a:r>
            <a:r>
              <a:rPr lang="en-AE" dirty="0"/>
              <a:t>)</a:t>
            </a:r>
          </a:p>
          <a:p>
            <a:pPr lvl="1"/>
            <a:r>
              <a:rPr lang="en-AE" dirty="0"/>
              <a:t>Cardiogenic shock</a:t>
            </a:r>
          </a:p>
          <a:p>
            <a:pPr lvl="1"/>
            <a:r>
              <a:rPr lang="en-AE" dirty="0"/>
              <a:t>Obstructive shock (e.g. amniotic fluid embolism, or pulmonary embolism)</a:t>
            </a:r>
          </a:p>
          <a:p>
            <a:pPr lvl="1"/>
            <a:r>
              <a:rPr lang="en-AE" dirty="0"/>
              <a:t>Distributive shock (e.g. </a:t>
            </a:r>
            <a:r>
              <a:rPr lang="en-AE" b="1" dirty="0">
                <a:solidFill>
                  <a:srgbClr val="FF0000"/>
                </a:solidFill>
              </a:rPr>
              <a:t>septic</a:t>
            </a:r>
            <a:r>
              <a:rPr lang="en-AE" dirty="0"/>
              <a:t>, anaphylactic, and neurogenic shock) </a:t>
            </a:r>
          </a:p>
          <a:p>
            <a:r>
              <a:rPr lang="en-US" b="1" dirty="0"/>
              <a:t>Typical clinical features:</a:t>
            </a:r>
          </a:p>
          <a:p>
            <a:pPr lvl="1"/>
            <a:r>
              <a:rPr lang="en-US" dirty="0"/>
              <a:t>Tachycardia, hypotension, tachypnea, oliguria (&lt;0.5 ml/kg/</a:t>
            </a:r>
            <a:r>
              <a:rPr lang="en-US" dirty="0" err="1"/>
              <a:t>hr</a:t>
            </a:r>
            <a:r>
              <a:rPr lang="en-US" dirty="0"/>
              <a:t>), pallor,</a:t>
            </a:r>
          </a:p>
          <a:p>
            <a:pPr marL="457200" lvl="1" indent="0">
              <a:buNone/>
            </a:pPr>
            <a:r>
              <a:rPr lang="en-US" dirty="0"/>
              <a:t>    cold mottled and clammy skin, Agitation, confusion, and coma</a:t>
            </a:r>
          </a:p>
          <a:p>
            <a:endParaRPr lang="en-AE" sz="2400" dirty="0"/>
          </a:p>
        </p:txBody>
      </p:sp>
    </p:spTree>
    <p:extLst>
      <p:ext uri="{BB962C8B-B14F-4D97-AF65-F5344CB8AC3E}">
        <p14:creationId xmlns:p14="http://schemas.microsoft.com/office/powerpoint/2010/main" val="15088461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C2D714-6E55-1B4E-20AE-AE8A5FAC14BF}"/>
              </a:ext>
            </a:extLst>
          </p:cNvPr>
          <p:cNvSpPr>
            <a:spLocks noGrp="1"/>
          </p:cNvSpPr>
          <p:nvPr>
            <p:ph type="title"/>
          </p:nvPr>
        </p:nvSpPr>
        <p:spPr/>
        <p:txBody>
          <a:bodyPr/>
          <a:lstStyle/>
          <a:p>
            <a:r>
              <a:rPr lang="en-US" dirty="0"/>
              <a:t>Hypovolemic shock</a:t>
            </a:r>
            <a:endParaRPr lang="en-AE" dirty="0"/>
          </a:p>
        </p:txBody>
      </p:sp>
      <p:sp>
        <p:nvSpPr>
          <p:cNvPr id="3" name="Content Placeholder 2">
            <a:extLst>
              <a:ext uri="{FF2B5EF4-FFF2-40B4-BE49-F238E27FC236}">
                <a16:creationId xmlns:a16="http://schemas.microsoft.com/office/drawing/2014/main" id="{2CF2F003-FDB2-3782-CA8F-3C3576217975}"/>
              </a:ext>
            </a:extLst>
          </p:cNvPr>
          <p:cNvSpPr>
            <a:spLocks noGrp="1"/>
          </p:cNvSpPr>
          <p:nvPr>
            <p:ph idx="1"/>
          </p:nvPr>
        </p:nvSpPr>
        <p:spPr/>
        <p:txBody>
          <a:bodyPr>
            <a:normAutofit lnSpcReduction="10000"/>
          </a:bodyPr>
          <a:lstStyle/>
          <a:p>
            <a:r>
              <a:rPr lang="en-US" sz="2600" dirty="0"/>
              <a:t>The normal pregnant woman can withstand blood loss of 500 ml and even up to 1000 ml during delivery without obvious danger due to physiological cardiovascular and hematological adaptations during pregnancy.</a:t>
            </a:r>
            <a:endParaRPr lang="en-US" b="1" dirty="0"/>
          </a:p>
          <a:p>
            <a:r>
              <a:rPr lang="en-US" b="1" dirty="0"/>
              <a:t>Etiology:</a:t>
            </a:r>
          </a:p>
          <a:p>
            <a:pPr lvl="1"/>
            <a:r>
              <a:rPr lang="en-US" sz="2600" dirty="0"/>
              <a:t>Hemorrhage</a:t>
            </a:r>
          </a:p>
          <a:p>
            <a:pPr lvl="2"/>
            <a:r>
              <a:rPr lang="en-US" sz="2200" dirty="0"/>
              <a:t>Early pregnancy bleeding (e.g. miscarriage)</a:t>
            </a:r>
          </a:p>
          <a:p>
            <a:pPr lvl="2"/>
            <a:r>
              <a:rPr lang="en-US" sz="2200" dirty="0"/>
              <a:t>Antepartum hemorrhage (e.g. abruptio placenta)</a:t>
            </a:r>
          </a:p>
          <a:p>
            <a:pPr lvl="2"/>
            <a:r>
              <a:rPr lang="en-US" sz="2200" dirty="0"/>
              <a:t>Postpartum hemorrhage (e.g. uterine atony)</a:t>
            </a:r>
          </a:p>
          <a:p>
            <a:pPr lvl="2"/>
            <a:r>
              <a:rPr lang="en-US" sz="2200" dirty="0"/>
              <a:t>Trauma</a:t>
            </a:r>
          </a:p>
          <a:p>
            <a:pPr lvl="1"/>
            <a:r>
              <a:rPr lang="en-US" dirty="0"/>
              <a:t>GI loss</a:t>
            </a:r>
          </a:p>
          <a:p>
            <a:pPr lvl="2"/>
            <a:r>
              <a:rPr lang="en-US" sz="2200" dirty="0"/>
              <a:t>Hyperemesis gravidarum </a:t>
            </a:r>
          </a:p>
          <a:p>
            <a:pPr lvl="2"/>
            <a:r>
              <a:rPr lang="en-US" sz="2200" dirty="0"/>
              <a:t>Severe diarrhea</a:t>
            </a:r>
          </a:p>
          <a:p>
            <a:pPr lvl="1"/>
            <a:r>
              <a:rPr lang="en-US" sz="2600" dirty="0"/>
              <a:t>Supine hypotension syndrome</a:t>
            </a:r>
          </a:p>
          <a:p>
            <a:pPr lvl="1"/>
            <a:endParaRPr lang="en-US" sz="2600" dirty="0"/>
          </a:p>
        </p:txBody>
      </p:sp>
    </p:spTree>
    <p:extLst>
      <p:ext uri="{BB962C8B-B14F-4D97-AF65-F5344CB8AC3E}">
        <p14:creationId xmlns:p14="http://schemas.microsoft.com/office/powerpoint/2010/main" val="14909317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D5F359-54FF-D04C-0ADB-E40A5A78D025}"/>
              </a:ext>
            </a:extLst>
          </p:cNvPr>
          <p:cNvSpPr>
            <a:spLocks noGrp="1"/>
          </p:cNvSpPr>
          <p:nvPr>
            <p:ph type="title"/>
          </p:nvPr>
        </p:nvSpPr>
        <p:spPr/>
        <p:txBody>
          <a:bodyPr/>
          <a:lstStyle/>
          <a:p>
            <a:r>
              <a:rPr lang="en-US" dirty="0"/>
              <a:t>Postpartum hemorrhage overview</a:t>
            </a:r>
          </a:p>
        </p:txBody>
      </p:sp>
      <p:sp>
        <p:nvSpPr>
          <p:cNvPr id="3" name="Content Placeholder 2">
            <a:extLst>
              <a:ext uri="{FF2B5EF4-FFF2-40B4-BE49-F238E27FC236}">
                <a16:creationId xmlns:a16="http://schemas.microsoft.com/office/drawing/2014/main" id="{23669C7F-5B56-8996-29D6-47E0C38DCD63}"/>
              </a:ext>
            </a:extLst>
          </p:cNvPr>
          <p:cNvSpPr>
            <a:spLocks noGrp="1"/>
          </p:cNvSpPr>
          <p:nvPr>
            <p:ph idx="1"/>
          </p:nvPr>
        </p:nvSpPr>
        <p:spPr/>
        <p:txBody>
          <a:bodyPr/>
          <a:lstStyle/>
          <a:p>
            <a:r>
              <a:rPr lang="en-US" b="1" dirty="0"/>
              <a:t>Definitions</a:t>
            </a:r>
            <a:r>
              <a:rPr lang="en-US" dirty="0"/>
              <a:t>:</a:t>
            </a:r>
          </a:p>
          <a:p>
            <a:pPr lvl="1"/>
            <a:r>
              <a:rPr lang="en-US" dirty="0"/>
              <a:t>Blood loss ≥ 1000 mL or blood loss manifesting with features of hypovolemia </a:t>
            </a:r>
          </a:p>
          <a:p>
            <a:pPr lvl="1"/>
            <a:r>
              <a:rPr lang="en-US" b="1" dirty="0"/>
              <a:t>Primary PPH</a:t>
            </a:r>
            <a:r>
              <a:rPr lang="en-US" dirty="0"/>
              <a:t>: blood loss ≤ 24 hours postpartum (more common)</a:t>
            </a:r>
          </a:p>
          <a:p>
            <a:pPr lvl="1"/>
            <a:r>
              <a:rPr lang="en-US" b="1" dirty="0"/>
              <a:t>Secondary PPH</a:t>
            </a:r>
            <a:r>
              <a:rPr lang="en-US" dirty="0"/>
              <a:t>: blood loss from 24 hours to 12 weeks postpartum</a:t>
            </a:r>
          </a:p>
          <a:p>
            <a:r>
              <a:rPr lang="en-US" b="1" dirty="0"/>
              <a:t>Epidemiology</a:t>
            </a:r>
            <a:r>
              <a:rPr lang="en-US" dirty="0"/>
              <a:t>: Leading cause of maternal mortality worldwide</a:t>
            </a:r>
          </a:p>
          <a:p>
            <a:r>
              <a:rPr lang="en-US" b="1" dirty="0"/>
              <a:t>Etiology</a:t>
            </a:r>
            <a:r>
              <a:rPr lang="en-US" dirty="0"/>
              <a:t>: The causes of postpartum hemorrhage are the </a:t>
            </a:r>
            <a:r>
              <a:rPr lang="en-US" dirty="0">
                <a:solidFill>
                  <a:srgbClr val="FF0000"/>
                </a:solidFill>
              </a:rPr>
              <a:t>4</a:t>
            </a:r>
            <a:r>
              <a:rPr lang="en-US" dirty="0"/>
              <a:t> T’s: </a:t>
            </a:r>
          </a:p>
          <a:p>
            <a:pPr lvl="1"/>
            <a:r>
              <a:rPr lang="en-US" b="1" dirty="0">
                <a:solidFill>
                  <a:srgbClr val="FF0000"/>
                </a:solidFill>
              </a:rPr>
              <a:t>T</a:t>
            </a:r>
            <a:r>
              <a:rPr lang="en-US" b="1" dirty="0"/>
              <a:t>one</a:t>
            </a:r>
            <a:r>
              <a:rPr lang="en-US" dirty="0"/>
              <a:t> (uterine atony) [70%]</a:t>
            </a:r>
          </a:p>
          <a:p>
            <a:pPr lvl="1"/>
            <a:r>
              <a:rPr lang="en-US" b="1" dirty="0">
                <a:solidFill>
                  <a:srgbClr val="FF0000"/>
                </a:solidFill>
              </a:rPr>
              <a:t>T</a:t>
            </a:r>
            <a:r>
              <a:rPr lang="en-US" b="1" dirty="0"/>
              <a:t>rauma</a:t>
            </a:r>
            <a:r>
              <a:rPr lang="en-US" dirty="0"/>
              <a:t> (e.g., laceration, uterine inversion) [20%]</a:t>
            </a:r>
          </a:p>
          <a:p>
            <a:pPr lvl="1"/>
            <a:r>
              <a:rPr lang="en-US" b="1" dirty="0">
                <a:solidFill>
                  <a:srgbClr val="FF0000"/>
                </a:solidFill>
              </a:rPr>
              <a:t>T</a:t>
            </a:r>
            <a:r>
              <a:rPr lang="en-US" b="1" dirty="0"/>
              <a:t>issue</a:t>
            </a:r>
            <a:r>
              <a:rPr lang="en-US" dirty="0"/>
              <a:t> (retained placenta) [9%]</a:t>
            </a:r>
          </a:p>
          <a:p>
            <a:pPr lvl="1"/>
            <a:r>
              <a:rPr lang="en-US" b="1" dirty="0">
                <a:solidFill>
                  <a:srgbClr val="FF0000"/>
                </a:solidFill>
              </a:rPr>
              <a:t>T</a:t>
            </a:r>
            <a:r>
              <a:rPr lang="en-US" b="1" dirty="0"/>
              <a:t>hrombin</a:t>
            </a:r>
            <a:r>
              <a:rPr lang="en-US" dirty="0"/>
              <a:t> (bleeding diathesis) [1%]</a:t>
            </a:r>
          </a:p>
        </p:txBody>
      </p:sp>
    </p:spTree>
    <p:extLst>
      <p:ext uri="{BB962C8B-B14F-4D97-AF65-F5344CB8AC3E}">
        <p14:creationId xmlns:p14="http://schemas.microsoft.com/office/powerpoint/2010/main" val="38564424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E0A150-81AE-F7E7-A6D1-D9AA43F7FBE4}"/>
              </a:ext>
            </a:extLst>
          </p:cNvPr>
          <p:cNvSpPr>
            <a:spLocks noGrp="1"/>
          </p:cNvSpPr>
          <p:nvPr>
            <p:ph type="title"/>
          </p:nvPr>
        </p:nvSpPr>
        <p:spPr/>
        <p:txBody>
          <a:bodyPr/>
          <a:lstStyle/>
          <a:p>
            <a:r>
              <a:rPr lang="en-US" dirty="0"/>
              <a:t>Management</a:t>
            </a:r>
            <a:endParaRPr lang="en-AE" dirty="0"/>
          </a:p>
        </p:txBody>
      </p:sp>
      <p:sp>
        <p:nvSpPr>
          <p:cNvPr id="3" name="Content Placeholder 2">
            <a:extLst>
              <a:ext uri="{FF2B5EF4-FFF2-40B4-BE49-F238E27FC236}">
                <a16:creationId xmlns:a16="http://schemas.microsoft.com/office/drawing/2014/main" id="{883C2F4D-95B4-C237-479A-FD1AAE56EC15}"/>
              </a:ext>
            </a:extLst>
          </p:cNvPr>
          <p:cNvSpPr>
            <a:spLocks noGrp="1"/>
          </p:cNvSpPr>
          <p:nvPr>
            <p:ph idx="1"/>
          </p:nvPr>
        </p:nvSpPr>
        <p:spPr/>
        <p:txBody>
          <a:bodyPr>
            <a:normAutofit fontScale="85000" lnSpcReduction="20000"/>
          </a:bodyPr>
          <a:lstStyle/>
          <a:p>
            <a:r>
              <a:rPr lang="en-US" dirty="0"/>
              <a:t>The priority of immediate hemodynamic support is aggressive fluid resuscitation to achieve euvolemia.</a:t>
            </a:r>
          </a:p>
          <a:p>
            <a:r>
              <a:rPr lang="en-US" dirty="0"/>
              <a:t>Detect the cause and arrest hemorrhage, &amp; ABC</a:t>
            </a:r>
          </a:p>
          <a:p>
            <a:r>
              <a:rPr lang="en-US" dirty="0"/>
              <a:t>Adequate ventilation providing oxygen by mask, nasal tube  or tracheal intubation if needed.</a:t>
            </a:r>
          </a:p>
          <a:p>
            <a:r>
              <a:rPr lang="en-US" dirty="0"/>
              <a:t>Insertion of two large cannulas (for blood, fluids and drugs infusion which should be given by IV route in shocked patient) with blood sample collection for blood grouping, Rh &amp; cross-matching, CBC, electrolytes, liver &amp; kidney function tests, blood sugar and coagulation profile (PT, PTT, fibrinogen &amp; FDPs).</a:t>
            </a:r>
          </a:p>
          <a:p>
            <a:r>
              <a:rPr lang="en-US" b="1" dirty="0"/>
              <a:t>Blood products: </a:t>
            </a:r>
            <a:r>
              <a:rPr lang="en-US" dirty="0"/>
              <a:t>Transfuse as soon as possible.</a:t>
            </a:r>
          </a:p>
          <a:p>
            <a:pPr lvl="1"/>
            <a:r>
              <a:rPr lang="en-US" dirty="0"/>
              <a:t>Ensure adequate vascular access and equipment (e.g., tubing) for blood products.</a:t>
            </a:r>
          </a:p>
          <a:p>
            <a:pPr lvl="1"/>
            <a:r>
              <a:rPr lang="en-US" dirty="0"/>
              <a:t>Consider emergency transfusion of </a:t>
            </a:r>
            <a:r>
              <a:rPr lang="en-US" dirty="0" err="1"/>
              <a:t>uncrossmatched</a:t>
            </a:r>
            <a:r>
              <a:rPr lang="en-US" dirty="0"/>
              <a:t> blood type O rhesus negative units.</a:t>
            </a:r>
          </a:p>
          <a:p>
            <a:pPr lvl="1"/>
            <a:r>
              <a:rPr lang="en-US" dirty="0"/>
              <a:t>Switch to crossmatched blood transfusions as soon as available.</a:t>
            </a:r>
          </a:p>
          <a:p>
            <a:pPr lvl="1"/>
            <a:r>
              <a:rPr lang="en-US" dirty="0"/>
              <a:t>Transfusion is needed when Hb concentration falls to &lt;8 g/</a:t>
            </a:r>
            <a:r>
              <a:rPr lang="en-US" dirty="0" err="1"/>
              <a:t>dLor</a:t>
            </a:r>
            <a:r>
              <a:rPr lang="en-US" dirty="0"/>
              <a:t> </a:t>
            </a:r>
            <a:r>
              <a:rPr lang="en-US" dirty="0" err="1"/>
              <a:t>Ht</a:t>
            </a:r>
            <a:r>
              <a:rPr lang="en-US" dirty="0"/>
              <a:t> &lt;25 %.</a:t>
            </a:r>
          </a:p>
          <a:p>
            <a:r>
              <a:rPr lang="en-US" b="1" dirty="0"/>
              <a:t>Crystalloid solutions: </a:t>
            </a:r>
            <a:r>
              <a:rPr lang="en-US" dirty="0"/>
              <a:t>as lactated Ringer’s solution or normal saline </a:t>
            </a:r>
            <a:endParaRPr lang="en-AE" dirty="0"/>
          </a:p>
        </p:txBody>
      </p:sp>
    </p:spTree>
    <p:extLst>
      <p:ext uri="{BB962C8B-B14F-4D97-AF65-F5344CB8AC3E}">
        <p14:creationId xmlns:p14="http://schemas.microsoft.com/office/powerpoint/2010/main" val="16161061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DA7D3-B085-0510-7BED-564B562C941D}"/>
              </a:ext>
            </a:extLst>
          </p:cNvPr>
          <p:cNvSpPr>
            <a:spLocks noGrp="1"/>
          </p:cNvSpPr>
          <p:nvPr>
            <p:ph type="title"/>
          </p:nvPr>
        </p:nvSpPr>
        <p:spPr/>
        <p:txBody>
          <a:bodyPr/>
          <a:lstStyle/>
          <a:p>
            <a:r>
              <a:rPr lang="en-US" dirty="0"/>
              <a:t>Management &amp; Complications</a:t>
            </a:r>
            <a:endParaRPr lang="en-AE" dirty="0"/>
          </a:p>
        </p:txBody>
      </p:sp>
      <p:sp>
        <p:nvSpPr>
          <p:cNvPr id="3" name="Content Placeholder 2">
            <a:extLst>
              <a:ext uri="{FF2B5EF4-FFF2-40B4-BE49-F238E27FC236}">
                <a16:creationId xmlns:a16="http://schemas.microsoft.com/office/drawing/2014/main" id="{8AD14F02-2645-A1E5-7984-8C2EC7E590A6}"/>
              </a:ext>
            </a:extLst>
          </p:cNvPr>
          <p:cNvSpPr>
            <a:spLocks noGrp="1"/>
          </p:cNvSpPr>
          <p:nvPr>
            <p:ph idx="1"/>
          </p:nvPr>
        </p:nvSpPr>
        <p:spPr>
          <a:xfrm>
            <a:off x="838200" y="1305025"/>
            <a:ext cx="10515600" cy="5286843"/>
          </a:xfrm>
        </p:spPr>
        <p:txBody>
          <a:bodyPr/>
          <a:lstStyle/>
          <a:p>
            <a:r>
              <a:rPr lang="en-US" b="1" dirty="0"/>
              <a:t>Medications:</a:t>
            </a:r>
          </a:p>
          <a:p>
            <a:pPr lvl="1"/>
            <a:r>
              <a:rPr lang="en-US" b="1" dirty="0"/>
              <a:t>Analgesics: </a:t>
            </a:r>
            <a:r>
              <a:rPr lang="en-US" dirty="0"/>
              <a:t>10- 15 mg morphine IV if there is pain, tissue damage or irritability.</a:t>
            </a:r>
          </a:p>
          <a:p>
            <a:pPr lvl="1"/>
            <a:r>
              <a:rPr lang="en-US" b="1" dirty="0"/>
              <a:t>Sodium bicarbonate: </a:t>
            </a:r>
            <a:r>
              <a:rPr lang="en-US" dirty="0"/>
              <a:t>if metabolic acidosis is demonstrated.</a:t>
            </a:r>
          </a:p>
          <a:p>
            <a:pPr lvl="1"/>
            <a:r>
              <a:rPr lang="en-US" b="1" dirty="0"/>
              <a:t>Vasopressors: </a:t>
            </a:r>
            <a:r>
              <a:rPr lang="en-US" dirty="0"/>
              <a:t>to increase the blood pressure so maintain renal perfusion.</a:t>
            </a:r>
          </a:p>
          <a:p>
            <a:pPr lvl="2"/>
            <a:r>
              <a:rPr lang="en-US" dirty="0"/>
              <a:t>Dopamine: is the drug of choice.</a:t>
            </a:r>
          </a:p>
          <a:p>
            <a:pPr lvl="2"/>
            <a:r>
              <a:rPr lang="en-US" dirty="0"/>
              <a:t>ß -adrenergic stimulant: isoprenaline.</a:t>
            </a:r>
          </a:p>
          <a:p>
            <a:r>
              <a:rPr lang="en-AE" b="1" dirty="0"/>
              <a:t>Monitoring: </a:t>
            </a:r>
            <a:r>
              <a:rPr lang="en-US" sz="2400" dirty="0"/>
              <a:t>Vital signs, urine output (Normal is 1-2 ml/kg/</a:t>
            </a:r>
            <a:r>
              <a:rPr lang="en-US" sz="2400" dirty="0" err="1"/>
              <a:t>hr</a:t>
            </a:r>
            <a:r>
              <a:rPr lang="en-US" sz="2400" dirty="0"/>
              <a:t>), central venous pressure (CVP).</a:t>
            </a:r>
          </a:p>
          <a:p>
            <a:r>
              <a:rPr lang="en-US" b="1" dirty="0"/>
              <a:t>Complications: </a:t>
            </a:r>
          </a:p>
          <a:p>
            <a:pPr lvl="1"/>
            <a:r>
              <a:rPr lang="en-US" dirty="0"/>
              <a:t>Acute renal failure</a:t>
            </a:r>
          </a:p>
          <a:p>
            <a:pPr lvl="1"/>
            <a:r>
              <a:rPr lang="en-US" dirty="0"/>
              <a:t>Sheehan’s syndrome (postpartum necrosis of the pituitary gland)</a:t>
            </a:r>
          </a:p>
          <a:p>
            <a:pPr lvl="1"/>
            <a:r>
              <a:rPr lang="en-US" dirty="0"/>
              <a:t>DIC</a:t>
            </a:r>
          </a:p>
          <a:p>
            <a:endParaRPr lang="en-AE" b="1" dirty="0"/>
          </a:p>
        </p:txBody>
      </p:sp>
    </p:spTree>
    <p:extLst>
      <p:ext uri="{BB962C8B-B14F-4D97-AF65-F5344CB8AC3E}">
        <p14:creationId xmlns:p14="http://schemas.microsoft.com/office/powerpoint/2010/main" val="24200091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70754-0AB0-FA39-F2DD-D949742BECE7}"/>
              </a:ext>
            </a:extLst>
          </p:cNvPr>
          <p:cNvSpPr>
            <a:spLocks noGrp="1"/>
          </p:cNvSpPr>
          <p:nvPr>
            <p:ph type="title"/>
          </p:nvPr>
        </p:nvSpPr>
        <p:spPr/>
        <p:txBody>
          <a:bodyPr/>
          <a:lstStyle/>
          <a:p>
            <a:r>
              <a:rPr lang="en-US" dirty="0"/>
              <a:t>Septic shock</a:t>
            </a:r>
            <a:endParaRPr lang="en-AE" dirty="0"/>
          </a:p>
        </p:txBody>
      </p:sp>
      <p:sp>
        <p:nvSpPr>
          <p:cNvPr id="3" name="Content Placeholder 2">
            <a:extLst>
              <a:ext uri="{FF2B5EF4-FFF2-40B4-BE49-F238E27FC236}">
                <a16:creationId xmlns:a16="http://schemas.microsoft.com/office/drawing/2014/main" id="{1BF6CF85-4767-E2C8-5DAF-A590370696F2}"/>
              </a:ext>
            </a:extLst>
          </p:cNvPr>
          <p:cNvSpPr>
            <a:spLocks noGrp="1"/>
          </p:cNvSpPr>
          <p:nvPr>
            <p:ph idx="1"/>
          </p:nvPr>
        </p:nvSpPr>
        <p:spPr>
          <a:xfrm>
            <a:off x="838200" y="1305026"/>
            <a:ext cx="10515600" cy="5368729"/>
          </a:xfrm>
        </p:spPr>
        <p:txBody>
          <a:bodyPr>
            <a:normAutofit fontScale="77500" lnSpcReduction="20000"/>
          </a:bodyPr>
          <a:lstStyle/>
          <a:p>
            <a:r>
              <a:rPr lang="en-US" dirty="0"/>
              <a:t>Sepsis and both of the following, despite adequate fluid therapy (i.e., </a:t>
            </a:r>
            <a:r>
              <a:rPr lang="en-US" dirty="0" err="1"/>
              <a:t>normovolemic</a:t>
            </a:r>
            <a:r>
              <a:rPr lang="en-US" dirty="0"/>
              <a:t> patients):</a:t>
            </a:r>
          </a:p>
          <a:p>
            <a:pPr lvl="1"/>
            <a:r>
              <a:rPr lang="en-US" dirty="0"/>
              <a:t>Vasopressors required to maintain an MAP ≥ 65 mm Hg</a:t>
            </a:r>
          </a:p>
          <a:p>
            <a:pPr lvl="1"/>
            <a:r>
              <a:rPr lang="en-US" dirty="0"/>
              <a:t>Serum lactate &gt; 2 </a:t>
            </a:r>
            <a:r>
              <a:rPr lang="en-US" dirty="0" err="1"/>
              <a:t>mEq</a:t>
            </a:r>
            <a:r>
              <a:rPr lang="en-US" dirty="0"/>
              <a:t>/L (&gt; 18 mg/dL)</a:t>
            </a:r>
          </a:p>
          <a:p>
            <a:r>
              <a:rPr lang="en-US" b="1" dirty="0"/>
              <a:t>Etiology:</a:t>
            </a:r>
          </a:p>
          <a:p>
            <a:pPr lvl="1"/>
            <a:r>
              <a:rPr lang="en-US" dirty="0"/>
              <a:t>Septic abortion.</a:t>
            </a:r>
          </a:p>
          <a:p>
            <a:pPr lvl="1"/>
            <a:r>
              <a:rPr lang="en-US" dirty="0"/>
              <a:t>Prolonged rupture of membranes.</a:t>
            </a:r>
          </a:p>
          <a:p>
            <a:pPr lvl="1"/>
            <a:r>
              <a:rPr lang="en-US" dirty="0"/>
              <a:t>Manipulations and instrumentations.</a:t>
            </a:r>
          </a:p>
          <a:p>
            <a:pPr lvl="1"/>
            <a:r>
              <a:rPr lang="en-US" dirty="0"/>
              <a:t>Trauma.</a:t>
            </a:r>
          </a:p>
          <a:p>
            <a:pPr lvl="1"/>
            <a:r>
              <a:rPr lang="en-US" dirty="0"/>
              <a:t>Retained placental tissues.</a:t>
            </a:r>
          </a:p>
          <a:p>
            <a:pPr lvl="1"/>
            <a:r>
              <a:rPr lang="en-US" dirty="0"/>
              <a:t>Acute pyelonephritis.</a:t>
            </a:r>
          </a:p>
          <a:p>
            <a:r>
              <a:rPr lang="en-US" b="1" dirty="0"/>
              <a:t>Specific mechanisms</a:t>
            </a:r>
          </a:p>
          <a:p>
            <a:pPr lvl="1"/>
            <a:r>
              <a:rPr lang="en-US" dirty="0"/>
              <a:t>Dysregulated host response to infection → capillary leakage and systemic vasodilation → acute organ dysfunction</a:t>
            </a:r>
          </a:p>
          <a:p>
            <a:pPr lvl="1"/>
            <a:r>
              <a:rPr lang="en-US" dirty="0"/>
              <a:t>Circulating inflammatory cytokines → myocardial depression</a:t>
            </a:r>
          </a:p>
          <a:p>
            <a:r>
              <a:rPr lang="en-US" b="1" dirty="0"/>
              <a:t>Effect on cardiac output</a:t>
            </a:r>
          </a:p>
          <a:p>
            <a:pPr lvl="1"/>
            <a:r>
              <a:rPr lang="en-US" dirty="0"/>
              <a:t>Early: compensatory ↑ HR and contractility → ↑ CO (hyperdynamic state or “warm shock”)</a:t>
            </a:r>
          </a:p>
          <a:p>
            <a:pPr lvl="1"/>
            <a:r>
              <a:rPr lang="en-US" dirty="0"/>
              <a:t>Late: ↓ preload and direct myocardial depression by cytokines → ↓ CO (hypodynamic state or “cold shock”)</a:t>
            </a:r>
          </a:p>
        </p:txBody>
      </p:sp>
    </p:spTree>
    <p:extLst>
      <p:ext uri="{BB962C8B-B14F-4D97-AF65-F5344CB8AC3E}">
        <p14:creationId xmlns:p14="http://schemas.microsoft.com/office/powerpoint/2010/main" val="71928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6EEFB-7111-18E4-AC0C-D38D21BF3085}"/>
              </a:ext>
            </a:extLst>
          </p:cNvPr>
          <p:cNvSpPr>
            <a:spLocks noGrp="1"/>
          </p:cNvSpPr>
          <p:nvPr>
            <p:ph type="title"/>
          </p:nvPr>
        </p:nvSpPr>
        <p:spPr/>
        <p:txBody>
          <a:bodyPr/>
          <a:lstStyle/>
          <a:p>
            <a:r>
              <a:rPr lang="en-US" dirty="0"/>
              <a:t>Management</a:t>
            </a:r>
            <a:endParaRPr lang="en-AE" dirty="0"/>
          </a:p>
        </p:txBody>
      </p:sp>
      <p:sp>
        <p:nvSpPr>
          <p:cNvPr id="3" name="Content Placeholder 2">
            <a:extLst>
              <a:ext uri="{FF2B5EF4-FFF2-40B4-BE49-F238E27FC236}">
                <a16:creationId xmlns:a16="http://schemas.microsoft.com/office/drawing/2014/main" id="{AF41229A-7232-4927-8423-13FC149D0777}"/>
              </a:ext>
            </a:extLst>
          </p:cNvPr>
          <p:cNvSpPr>
            <a:spLocks noGrp="1"/>
          </p:cNvSpPr>
          <p:nvPr>
            <p:ph idx="1"/>
          </p:nvPr>
        </p:nvSpPr>
        <p:spPr>
          <a:xfrm>
            <a:off x="838200" y="1305025"/>
            <a:ext cx="10515600" cy="5409673"/>
          </a:xfrm>
        </p:spPr>
        <p:txBody>
          <a:bodyPr>
            <a:normAutofit fontScale="92500" lnSpcReduction="20000"/>
          </a:bodyPr>
          <a:lstStyle/>
          <a:p>
            <a:r>
              <a:rPr lang="en-US" b="1" dirty="0"/>
              <a:t>Fluid resuscitation: </a:t>
            </a:r>
            <a:r>
              <a:rPr lang="en-US" dirty="0"/>
              <a:t>rapid crystalloid infusion of 30 mL/kg</a:t>
            </a:r>
          </a:p>
          <a:p>
            <a:r>
              <a:rPr lang="en-US" b="1" dirty="0"/>
              <a:t>Antibiotic therapy for sepsis: </a:t>
            </a:r>
            <a:r>
              <a:rPr lang="en-US" sz="2000" dirty="0"/>
              <a:t>Swabs for culture and sensitivity are taken first.</a:t>
            </a:r>
            <a:endParaRPr lang="en-US" b="1" dirty="0"/>
          </a:p>
          <a:p>
            <a:r>
              <a:rPr lang="en-US" b="1" dirty="0"/>
              <a:t>Vasopressors for septic shock  </a:t>
            </a:r>
          </a:p>
          <a:p>
            <a:pPr lvl="1"/>
            <a:r>
              <a:rPr lang="en-US" dirty="0"/>
              <a:t>Indications: persistent hypotension during or after fluid resuscitation </a:t>
            </a:r>
          </a:p>
          <a:p>
            <a:pPr lvl="1"/>
            <a:r>
              <a:rPr lang="en-US" dirty="0"/>
              <a:t>Goal: maintain MAP ≥ 65 mm Hg </a:t>
            </a:r>
          </a:p>
          <a:p>
            <a:pPr lvl="1"/>
            <a:r>
              <a:rPr lang="en-US" dirty="0"/>
              <a:t>First-line: norepinephrine</a:t>
            </a:r>
          </a:p>
          <a:p>
            <a:pPr lvl="1"/>
            <a:r>
              <a:rPr lang="en-US" dirty="0"/>
              <a:t>If MAP is still low after norepinephrine:</a:t>
            </a:r>
          </a:p>
          <a:p>
            <a:pPr lvl="2"/>
            <a:r>
              <a:rPr lang="en-US" dirty="0"/>
              <a:t>Add vasopressin</a:t>
            </a:r>
          </a:p>
          <a:p>
            <a:pPr lvl="1"/>
            <a:r>
              <a:rPr lang="en-US" dirty="0"/>
              <a:t>Consider corticosteroids (e.g., hydrocortisone) for shock refractory to the first vasopressor.</a:t>
            </a:r>
          </a:p>
          <a:p>
            <a:r>
              <a:rPr lang="en-US" b="1" dirty="0"/>
              <a:t>Oxygen: </a:t>
            </a:r>
            <a:r>
              <a:rPr lang="en-US" dirty="0"/>
              <a:t>if respiratory function is impaired.</a:t>
            </a:r>
          </a:p>
          <a:p>
            <a:r>
              <a:rPr lang="en-US" b="1" dirty="0"/>
              <a:t>Surgical treatment:</a:t>
            </a:r>
          </a:p>
          <a:p>
            <a:pPr lvl="1"/>
            <a:r>
              <a:rPr lang="en-US" dirty="0"/>
              <a:t>Is indicated when there is retained infected tissues as in septic abortion. It should be removed as soon as antibiotic therapy and resuscitative measures have been started by:</a:t>
            </a:r>
          </a:p>
          <a:p>
            <a:pPr lvl="2"/>
            <a:r>
              <a:rPr lang="en-US" dirty="0"/>
              <a:t>Suction evacuation</a:t>
            </a:r>
          </a:p>
          <a:p>
            <a:pPr lvl="2"/>
            <a:r>
              <a:rPr lang="en-US" dirty="0"/>
              <a:t>Hysterectomy in advanced infection</a:t>
            </a:r>
          </a:p>
          <a:p>
            <a:endParaRPr lang="en-US" dirty="0"/>
          </a:p>
          <a:p>
            <a:endParaRPr lang="en-AE" dirty="0"/>
          </a:p>
        </p:txBody>
      </p:sp>
    </p:spTree>
    <p:extLst>
      <p:ext uri="{BB962C8B-B14F-4D97-AF65-F5344CB8AC3E}">
        <p14:creationId xmlns:p14="http://schemas.microsoft.com/office/powerpoint/2010/main" val="2009959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131680-9BFB-07F2-938B-6E95065DB85D}"/>
              </a:ext>
            </a:extLst>
          </p:cNvPr>
          <p:cNvSpPr>
            <a:spLocks noGrp="1"/>
          </p:cNvSpPr>
          <p:nvPr>
            <p:ph type="title"/>
          </p:nvPr>
        </p:nvSpPr>
        <p:spPr/>
        <p:txBody>
          <a:bodyPr/>
          <a:lstStyle/>
          <a:p>
            <a:r>
              <a:rPr lang="en-US" dirty="0"/>
              <a:t>Neurogenic shock</a:t>
            </a:r>
            <a:endParaRPr lang="en-AE" dirty="0"/>
          </a:p>
        </p:txBody>
      </p:sp>
      <p:sp>
        <p:nvSpPr>
          <p:cNvPr id="3" name="Content Placeholder 2">
            <a:extLst>
              <a:ext uri="{FF2B5EF4-FFF2-40B4-BE49-F238E27FC236}">
                <a16:creationId xmlns:a16="http://schemas.microsoft.com/office/drawing/2014/main" id="{D014B00F-C89F-09ED-702D-0BBF4404029B}"/>
              </a:ext>
            </a:extLst>
          </p:cNvPr>
          <p:cNvSpPr>
            <a:spLocks noGrp="1"/>
          </p:cNvSpPr>
          <p:nvPr>
            <p:ph idx="1"/>
          </p:nvPr>
        </p:nvSpPr>
        <p:spPr>
          <a:xfrm>
            <a:off x="838200" y="1305025"/>
            <a:ext cx="10515600" cy="5286843"/>
          </a:xfrm>
        </p:spPr>
        <p:txBody>
          <a:bodyPr>
            <a:normAutofit fontScale="92500" lnSpcReduction="20000"/>
          </a:bodyPr>
          <a:lstStyle/>
          <a:p>
            <a:r>
              <a:rPr lang="en-US" dirty="0"/>
              <a:t>Is a distributive type of shock resulting in low blood pressure, occasionally with a slowed heart rate, that is attributed to the disruption of the autonomic pathways within the spinal cord.</a:t>
            </a:r>
          </a:p>
          <a:p>
            <a:pPr lvl="1"/>
            <a:r>
              <a:rPr lang="en-US" dirty="0"/>
              <a:t>Classic presentation: hypotension, bradycardia, vasodilation</a:t>
            </a:r>
          </a:p>
          <a:p>
            <a:pPr lvl="1"/>
            <a:r>
              <a:rPr lang="en-US" dirty="0"/>
              <a:t>Specific mechanism: damage of autonomic pathways → loss of sympathetic vascular tone → unopposed vagal tone → peripheral vasodilation → pooling of peripheral blood</a:t>
            </a:r>
          </a:p>
          <a:p>
            <a:r>
              <a:rPr lang="en-AE" dirty="0"/>
              <a:t>Its mainly due to </a:t>
            </a:r>
            <a:r>
              <a:rPr lang="en-AE" b="1" dirty="0"/>
              <a:t>uterine inversion</a:t>
            </a:r>
            <a:r>
              <a:rPr lang="en-US" b="1" dirty="0"/>
              <a:t> </a:t>
            </a:r>
            <a:r>
              <a:rPr lang="en-US" dirty="0"/>
              <a:t>in obstetric</a:t>
            </a:r>
          </a:p>
          <a:p>
            <a:pPr lvl="1"/>
            <a:r>
              <a:rPr lang="en-US" dirty="0"/>
              <a:t>Stretching of the broad ligament or compression of the ovaries ( traction of suspensory ligaments as they are drawn together results in a parasympathetic reflex, which contributes to the acute symptoms</a:t>
            </a:r>
          </a:p>
          <a:p>
            <a:r>
              <a:rPr lang="en-US" dirty="0"/>
              <a:t>Treatment</a:t>
            </a:r>
          </a:p>
          <a:p>
            <a:pPr lvl="1"/>
            <a:r>
              <a:rPr lang="en-US" dirty="0"/>
              <a:t>Fluid resuscitation</a:t>
            </a:r>
          </a:p>
          <a:p>
            <a:pPr lvl="2"/>
            <a:r>
              <a:rPr lang="en-US" dirty="0"/>
              <a:t>First-line therapy</a:t>
            </a:r>
          </a:p>
          <a:p>
            <a:pPr lvl="2"/>
            <a:r>
              <a:rPr lang="en-US" dirty="0"/>
              <a:t>Avoid aggressive fluid boluses in patients with poor fluid responsiveness, because of the risk of fluid overload.</a:t>
            </a:r>
          </a:p>
          <a:p>
            <a:pPr lvl="1"/>
            <a:r>
              <a:rPr lang="en-US" dirty="0"/>
              <a:t>Vasopressors: commonly required as shock is often refractory to fluids</a:t>
            </a:r>
          </a:p>
          <a:p>
            <a:pPr lvl="1"/>
            <a:r>
              <a:rPr lang="en-US" dirty="0"/>
              <a:t>Consider atropine or cardiac pacing to treat bradycardia</a:t>
            </a:r>
            <a:endParaRPr lang="en-AE" dirty="0"/>
          </a:p>
        </p:txBody>
      </p:sp>
    </p:spTree>
    <p:extLst>
      <p:ext uri="{BB962C8B-B14F-4D97-AF65-F5344CB8AC3E}">
        <p14:creationId xmlns:p14="http://schemas.microsoft.com/office/powerpoint/2010/main" val="41950859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60A43-0C7D-1077-A587-BA6526D29E12}"/>
              </a:ext>
            </a:extLst>
          </p:cNvPr>
          <p:cNvSpPr>
            <a:spLocks noGrp="1"/>
          </p:cNvSpPr>
          <p:nvPr>
            <p:ph type="title"/>
          </p:nvPr>
        </p:nvSpPr>
        <p:spPr/>
        <p:txBody>
          <a:bodyPr/>
          <a:lstStyle/>
          <a:p>
            <a:r>
              <a:rPr lang="en-US" dirty="0"/>
              <a:t>Cardiogenic and anaphylactic shock</a:t>
            </a:r>
            <a:endParaRPr lang="en-AE" dirty="0"/>
          </a:p>
        </p:txBody>
      </p:sp>
      <p:sp>
        <p:nvSpPr>
          <p:cNvPr id="3" name="Content Placeholder 2">
            <a:extLst>
              <a:ext uri="{FF2B5EF4-FFF2-40B4-BE49-F238E27FC236}">
                <a16:creationId xmlns:a16="http://schemas.microsoft.com/office/drawing/2014/main" id="{0E1299C1-6012-1CAA-701B-0035389256BE}"/>
              </a:ext>
            </a:extLst>
          </p:cNvPr>
          <p:cNvSpPr>
            <a:spLocks noGrp="1"/>
          </p:cNvSpPr>
          <p:nvPr>
            <p:ph idx="1"/>
          </p:nvPr>
        </p:nvSpPr>
        <p:spPr/>
        <p:txBody>
          <a:bodyPr/>
          <a:lstStyle/>
          <a:p>
            <a:r>
              <a:rPr lang="en-US" b="1" dirty="0"/>
              <a:t>Cardiogenic shock</a:t>
            </a:r>
          </a:p>
          <a:p>
            <a:pPr lvl="1"/>
            <a:r>
              <a:rPr lang="en-US" dirty="0"/>
              <a:t>Rare in pregnancy</a:t>
            </a:r>
          </a:p>
          <a:p>
            <a:pPr lvl="1"/>
            <a:r>
              <a:rPr lang="en-US" dirty="0"/>
              <a:t>Due to ineffective contraction of the cardiac muscle results from:</a:t>
            </a:r>
          </a:p>
          <a:p>
            <a:pPr lvl="2"/>
            <a:r>
              <a:rPr lang="en-US" dirty="0"/>
              <a:t>Myocardial infarction.         </a:t>
            </a:r>
          </a:p>
          <a:p>
            <a:pPr lvl="2"/>
            <a:r>
              <a:rPr lang="en-US" dirty="0"/>
              <a:t>Heart failure.</a:t>
            </a:r>
          </a:p>
          <a:p>
            <a:r>
              <a:rPr lang="en-US" b="1" dirty="0"/>
              <a:t>Anaphylactic shock</a:t>
            </a:r>
          </a:p>
          <a:p>
            <a:pPr lvl="1"/>
            <a:r>
              <a:rPr lang="en-US" dirty="0"/>
              <a:t>It is uncommon </a:t>
            </a:r>
          </a:p>
          <a:p>
            <a:pPr lvl="1"/>
            <a:r>
              <a:rPr lang="en-US" dirty="0"/>
              <a:t>Due to sensitivity to drugs like penicillin </a:t>
            </a:r>
          </a:p>
          <a:p>
            <a:pPr lvl="1"/>
            <a:r>
              <a:rPr lang="en-US" dirty="0"/>
              <a:t>Management:</a:t>
            </a:r>
          </a:p>
          <a:p>
            <a:pPr lvl="2"/>
            <a:r>
              <a:rPr lang="en-US" dirty="0"/>
              <a:t> Stop administration of suspected agent , ABC, oxygen, epinephrine, antihistamine, corticosteroid, beta agonist  </a:t>
            </a:r>
            <a:endParaRPr lang="en-AE" dirty="0"/>
          </a:p>
        </p:txBody>
      </p:sp>
    </p:spTree>
    <p:extLst>
      <p:ext uri="{BB962C8B-B14F-4D97-AF65-F5344CB8AC3E}">
        <p14:creationId xmlns:p14="http://schemas.microsoft.com/office/powerpoint/2010/main" val="42434928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57A3B3-BB64-C3ED-C88F-E604BF854919}"/>
              </a:ext>
            </a:extLst>
          </p:cNvPr>
          <p:cNvSpPr>
            <a:spLocks noGrp="1"/>
          </p:cNvSpPr>
          <p:nvPr>
            <p:ph type="title"/>
          </p:nvPr>
        </p:nvSpPr>
        <p:spPr/>
        <p:txBody>
          <a:bodyPr/>
          <a:lstStyle/>
          <a:p>
            <a:r>
              <a:rPr lang="en-US" dirty="0"/>
              <a:t>Amniotic fluid embolism</a:t>
            </a:r>
            <a:endParaRPr lang="en-AE" dirty="0"/>
          </a:p>
        </p:txBody>
      </p:sp>
      <p:sp>
        <p:nvSpPr>
          <p:cNvPr id="3" name="Content Placeholder 2">
            <a:extLst>
              <a:ext uri="{FF2B5EF4-FFF2-40B4-BE49-F238E27FC236}">
                <a16:creationId xmlns:a16="http://schemas.microsoft.com/office/drawing/2014/main" id="{7C783FDD-929A-1F63-4B2E-6B8E720AF138}"/>
              </a:ext>
            </a:extLst>
          </p:cNvPr>
          <p:cNvSpPr>
            <a:spLocks noGrp="1"/>
          </p:cNvSpPr>
          <p:nvPr>
            <p:ph idx="1"/>
          </p:nvPr>
        </p:nvSpPr>
        <p:spPr>
          <a:xfrm>
            <a:off x="838200" y="1305025"/>
            <a:ext cx="10515600" cy="5396025"/>
          </a:xfrm>
        </p:spPr>
        <p:txBody>
          <a:bodyPr>
            <a:normAutofit fontScale="92500" lnSpcReduction="20000"/>
          </a:bodyPr>
          <a:lstStyle/>
          <a:p>
            <a:r>
              <a:rPr lang="en-US" dirty="0"/>
              <a:t>A rare life-threatening condition caused by the entry of fetal cells and debris (from amniotic fluid) into maternal circulation.</a:t>
            </a:r>
          </a:p>
          <a:p>
            <a:r>
              <a:rPr lang="en-US" b="1" dirty="0"/>
              <a:t>Pathophysiology:</a:t>
            </a:r>
          </a:p>
          <a:p>
            <a:pPr lvl="1"/>
            <a:r>
              <a:rPr lang="en-US" dirty="0"/>
              <a:t>Desquamated fetal cells or lanugo from amniotic fluid enter maternal circulation and embolize to the pulmonary arterioles  → increased pulmonary arterial pressure, right heart failure, and pulmonary edema</a:t>
            </a:r>
          </a:p>
          <a:p>
            <a:pPr lvl="1"/>
            <a:r>
              <a:rPr lang="en-US" dirty="0"/>
              <a:t>Entry of procoagulants (thromboplastin) from amniotic fluid into maternal circulation → diffuse intravascular coagulation </a:t>
            </a:r>
          </a:p>
          <a:p>
            <a:pPr lvl="1"/>
            <a:r>
              <a:rPr lang="en-US" dirty="0"/>
              <a:t>Entry of leukotrienes from amniotic fluid into maternal circulation → triggering of an immune response → pulmonary vasospasm, alveolar capillary damage (pulmonary edema), and hypotension</a:t>
            </a:r>
          </a:p>
          <a:p>
            <a:r>
              <a:rPr lang="en-AE" b="1" dirty="0"/>
              <a:t>Risk factors:</a:t>
            </a:r>
          </a:p>
          <a:p>
            <a:pPr lvl="1"/>
            <a:r>
              <a:rPr lang="en-US" dirty="0"/>
              <a:t>Maternal age &gt; 30 years</a:t>
            </a:r>
          </a:p>
          <a:p>
            <a:pPr lvl="1"/>
            <a:r>
              <a:rPr lang="en-US" dirty="0"/>
              <a:t>Multiparity</a:t>
            </a:r>
          </a:p>
          <a:p>
            <a:pPr lvl="1"/>
            <a:r>
              <a:rPr lang="en-US" dirty="0"/>
              <a:t>Complicated labor (e.g., placenta previa/abruption, forceps delivery, cesarean delivery, eclampsia)</a:t>
            </a:r>
          </a:p>
          <a:p>
            <a:pPr lvl="1"/>
            <a:r>
              <a:rPr lang="en-US" dirty="0"/>
              <a:t>Invasive procedures (e.g., amniocentesis, abortion)</a:t>
            </a:r>
          </a:p>
          <a:p>
            <a:pPr lvl="1"/>
            <a:r>
              <a:rPr lang="en-US" dirty="0"/>
              <a:t>Blunt abdominal trauma</a:t>
            </a:r>
            <a:endParaRPr lang="en-AE" dirty="0"/>
          </a:p>
        </p:txBody>
      </p:sp>
    </p:spTree>
    <p:extLst>
      <p:ext uri="{BB962C8B-B14F-4D97-AF65-F5344CB8AC3E}">
        <p14:creationId xmlns:p14="http://schemas.microsoft.com/office/powerpoint/2010/main" val="33691873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CC652-144C-72FB-43BB-D351702FD438}"/>
              </a:ext>
            </a:extLst>
          </p:cNvPr>
          <p:cNvSpPr>
            <a:spLocks noGrp="1"/>
          </p:cNvSpPr>
          <p:nvPr>
            <p:ph type="title"/>
          </p:nvPr>
        </p:nvSpPr>
        <p:spPr/>
        <p:txBody>
          <a:bodyPr/>
          <a:lstStyle/>
          <a:p>
            <a:r>
              <a:rPr lang="en-US" dirty="0"/>
              <a:t>Clinical features</a:t>
            </a:r>
            <a:endParaRPr lang="en-AE" dirty="0"/>
          </a:p>
        </p:txBody>
      </p:sp>
      <p:sp>
        <p:nvSpPr>
          <p:cNvPr id="3" name="Content Placeholder 2">
            <a:extLst>
              <a:ext uri="{FF2B5EF4-FFF2-40B4-BE49-F238E27FC236}">
                <a16:creationId xmlns:a16="http://schemas.microsoft.com/office/drawing/2014/main" id="{ECD3B4AC-D7F1-2B4C-B003-D7A08CBD04D1}"/>
              </a:ext>
            </a:extLst>
          </p:cNvPr>
          <p:cNvSpPr>
            <a:spLocks noGrp="1"/>
          </p:cNvSpPr>
          <p:nvPr>
            <p:ph idx="1"/>
          </p:nvPr>
        </p:nvSpPr>
        <p:spPr>
          <a:xfrm>
            <a:off x="838200" y="1305025"/>
            <a:ext cx="10515600" cy="5396025"/>
          </a:xfrm>
        </p:spPr>
        <p:txBody>
          <a:bodyPr>
            <a:normAutofit fontScale="85000" lnSpcReduction="20000"/>
          </a:bodyPr>
          <a:lstStyle/>
          <a:p>
            <a:r>
              <a:rPr lang="en-US" dirty="0"/>
              <a:t>AFE typically manifests during labor or immediately after delivery but can occur up to 48 hours postpartum.</a:t>
            </a:r>
          </a:p>
          <a:p>
            <a:r>
              <a:rPr lang="en-US" dirty="0"/>
              <a:t>AFE typically manifests with a classic triad of </a:t>
            </a:r>
            <a:r>
              <a:rPr lang="en-US" b="1" dirty="0">
                <a:solidFill>
                  <a:srgbClr val="FF0000"/>
                </a:solidFill>
              </a:rPr>
              <a:t>sudden hypoxia </a:t>
            </a:r>
            <a:r>
              <a:rPr lang="en-US" dirty="0"/>
              <a:t>and </a:t>
            </a:r>
            <a:r>
              <a:rPr lang="en-US" b="1" dirty="0">
                <a:solidFill>
                  <a:srgbClr val="FF0000"/>
                </a:solidFill>
              </a:rPr>
              <a:t>hypotension</a:t>
            </a:r>
            <a:r>
              <a:rPr lang="en-US" dirty="0"/>
              <a:t> followed by </a:t>
            </a:r>
            <a:r>
              <a:rPr lang="en-US" b="1" dirty="0">
                <a:solidFill>
                  <a:srgbClr val="FF0000"/>
                </a:solidFill>
              </a:rPr>
              <a:t>coagulopathy</a:t>
            </a:r>
            <a:r>
              <a:rPr lang="en-US" dirty="0"/>
              <a:t>. </a:t>
            </a:r>
          </a:p>
          <a:p>
            <a:r>
              <a:rPr lang="en-US" b="1" dirty="0"/>
              <a:t>Acute respiratory distress syndrome</a:t>
            </a:r>
          </a:p>
          <a:p>
            <a:pPr lvl="1"/>
            <a:r>
              <a:rPr lang="en-US" dirty="0"/>
              <a:t>Dyspnea, tachypnea, cough</a:t>
            </a:r>
          </a:p>
          <a:p>
            <a:pPr lvl="1"/>
            <a:r>
              <a:rPr lang="en-US" dirty="0"/>
              <a:t>Hypoxia, cyanosis</a:t>
            </a:r>
          </a:p>
          <a:p>
            <a:pPr lvl="1"/>
            <a:r>
              <a:rPr lang="en-US" dirty="0"/>
              <a:t>Basal crepitations</a:t>
            </a:r>
          </a:p>
          <a:p>
            <a:r>
              <a:rPr lang="en-US" b="1" dirty="0"/>
              <a:t>Cardiovascular collapse:</a:t>
            </a:r>
            <a:r>
              <a:rPr lang="en-US" dirty="0"/>
              <a:t> hypotension, arrhythmias, cardiac arrest</a:t>
            </a:r>
          </a:p>
          <a:p>
            <a:r>
              <a:rPr lang="en-US" b="1" dirty="0"/>
              <a:t>Neurological symptoms: </a:t>
            </a:r>
            <a:r>
              <a:rPr lang="en-US" dirty="0"/>
              <a:t>altered mental status, seizures </a:t>
            </a:r>
          </a:p>
          <a:p>
            <a:r>
              <a:rPr lang="en-US" b="1" dirty="0"/>
              <a:t>Clinical features of disseminated intravascular coagulation (DIC) </a:t>
            </a:r>
          </a:p>
          <a:p>
            <a:pPr lvl="1"/>
            <a:r>
              <a:rPr lang="en-US" dirty="0"/>
              <a:t>uterine hemorrhage</a:t>
            </a:r>
          </a:p>
          <a:p>
            <a:pPr lvl="1"/>
            <a:r>
              <a:rPr lang="en-US" dirty="0"/>
              <a:t>bleeding from all IV catheter sites</a:t>
            </a:r>
          </a:p>
          <a:p>
            <a:r>
              <a:rPr lang="en-US" b="1" dirty="0"/>
              <a:t>Multiorgan dysfunction</a:t>
            </a:r>
          </a:p>
          <a:p>
            <a:r>
              <a:rPr lang="en-US" dirty="0"/>
              <a:t>Nonspecific symptoms (e.g., anxiety, a sense of impending doom)</a:t>
            </a:r>
          </a:p>
          <a:p>
            <a:r>
              <a:rPr lang="en-US" b="1" dirty="0"/>
              <a:t>Fetal distress: </a:t>
            </a:r>
            <a:r>
              <a:rPr lang="en-US" dirty="0"/>
              <a:t>decelerations on cardiotocography</a:t>
            </a:r>
          </a:p>
        </p:txBody>
      </p:sp>
    </p:spTree>
    <p:extLst>
      <p:ext uri="{BB962C8B-B14F-4D97-AF65-F5344CB8AC3E}">
        <p14:creationId xmlns:p14="http://schemas.microsoft.com/office/powerpoint/2010/main" val="42531503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91E60-5FE6-B104-5184-3858BE0E7154}"/>
              </a:ext>
            </a:extLst>
          </p:cNvPr>
          <p:cNvSpPr>
            <a:spLocks noGrp="1"/>
          </p:cNvSpPr>
          <p:nvPr>
            <p:ph type="title"/>
          </p:nvPr>
        </p:nvSpPr>
        <p:spPr/>
        <p:txBody>
          <a:bodyPr/>
          <a:lstStyle/>
          <a:p>
            <a:r>
              <a:rPr lang="en-US" dirty="0"/>
              <a:t>Diagnosis</a:t>
            </a:r>
            <a:endParaRPr lang="en-AE" dirty="0"/>
          </a:p>
        </p:txBody>
      </p:sp>
      <p:sp>
        <p:nvSpPr>
          <p:cNvPr id="3" name="Content Placeholder 2">
            <a:extLst>
              <a:ext uri="{FF2B5EF4-FFF2-40B4-BE49-F238E27FC236}">
                <a16:creationId xmlns:a16="http://schemas.microsoft.com/office/drawing/2014/main" id="{47F4FDE4-4552-93B5-A4CE-5C848B37034B}"/>
              </a:ext>
            </a:extLst>
          </p:cNvPr>
          <p:cNvSpPr>
            <a:spLocks noGrp="1"/>
          </p:cNvSpPr>
          <p:nvPr>
            <p:ph idx="1"/>
          </p:nvPr>
        </p:nvSpPr>
        <p:spPr/>
        <p:txBody>
          <a:bodyPr/>
          <a:lstStyle/>
          <a:p>
            <a:r>
              <a:rPr lang="en-US" dirty="0"/>
              <a:t>AFE is a clinical diagnosis based on the sudden onset of typical peripartum clinical features.</a:t>
            </a:r>
          </a:p>
          <a:p>
            <a:r>
              <a:rPr lang="en-US" dirty="0"/>
              <a:t>Supportive studies are used to help guide management and rule out complications.</a:t>
            </a:r>
          </a:p>
          <a:p>
            <a:pPr lvl="1"/>
            <a:r>
              <a:rPr lang="en-US" dirty="0"/>
              <a:t>Arterial blood gas analysis: hypoxemia, acid-base disorders</a:t>
            </a:r>
          </a:p>
          <a:p>
            <a:pPr lvl="1"/>
            <a:r>
              <a:rPr lang="en-US" dirty="0"/>
              <a:t>CBC: anemia, thrombocytopenia</a:t>
            </a:r>
          </a:p>
          <a:p>
            <a:pPr lvl="1"/>
            <a:r>
              <a:rPr lang="en-US" dirty="0"/>
              <a:t>Coagulation studies: ↑ </a:t>
            </a:r>
            <a:r>
              <a:rPr lang="en-US" dirty="0" err="1"/>
              <a:t>aPTT</a:t>
            </a:r>
            <a:r>
              <a:rPr lang="en-US" dirty="0"/>
              <a:t>, ↑ PT, ↓ fibrinogen </a:t>
            </a:r>
          </a:p>
          <a:p>
            <a:pPr lvl="1"/>
            <a:r>
              <a:rPr lang="en-US" dirty="0"/>
              <a:t>Pulmonary artery blood sample: presence of squamous cells, hair, or other fetal debris in maternal blood</a:t>
            </a:r>
          </a:p>
          <a:p>
            <a:pPr lvl="1"/>
            <a:r>
              <a:rPr lang="en-US" dirty="0"/>
              <a:t>ECG, chest X-ray, and/or V-Q scan</a:t>
            </a:r>
          </a:p>
          <a:p>
            <a:pPr marL="457200" lvl="1" indent="0">
              <a:buNone/>
            </a:pPr>
            <a:endParaRPr lang="en-AE" dirty="0"/>
          </a:p>
        </p:txBody>
      </p:sp>
    </p:spTree>
    <p:extLst>
      <p:ext uri="{BB962C8B-B14F-4D97-AF65-F5344CB8AC3E}">
        <p14:creationId xmlns:p14="http://schemas.microsoft.com/office/powerpoint/2010/main" val="656184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BE2E7-5307-0924-2838-5725A9477ED2}"/>
              </a:ext>
            </a:extLst>
          </p:cNvPr>
          <p:cNvSpPr>
            <a:spLocks noGrp="1"/>
          </p:cNvSpPr>
          <p:nvPr>
            <p:ph type="title"/>
          </p:nvPr>
        </p:nvSpPr>
        <p:spPr/>
        <p:txBody>
          <a:bodyPr/>
          <a:lstStyle/>
          <a:p>
            <a:r>
              <a:rPr lang="en-US" dirty="0"/>
              <a:t>Management and prognosis</a:t>
            </a:r>
            <a:endParaRPr lang="en-AE" dirty="0"/>
          </a:p>
        </p:txBody>
      </p:sp>
      <p:sp>
        <p:nvSpPr>
          <p:cNvPr id="3" name="Content Placeholder 2">
            <a:extLst>
              <a:ext uri="{FF2B5EF4-FFF2-40B4-BE49-F238E27FC236}">
                <a16:creationId xmlns:a16="http://schemas.microsoft.com/office/drawing/2014/main" id="{EBAE29C0-E648-CE1B-8030-5D12E239AD03}"/>
              </a:ext>
            </a:extLst>
          </p:cNvPr>
          <p:cNvSpPr>
            <a:spLocks noGrp="1"/>
          </p:cNvSpPr>
          <p:nvPr>
            <p:ph idx="1"/>
          </p:nvPr>
        </p:nvSpPr>
        <p:spPr>
          <a:xfrm>
            <a:off x="838200" y="1305026"/>
            <a:ext cx="10515600" cy="5423320"/>
          </a:xfrm>
        </p:spPr>
        <p:txBody>
          <a:bodyPr>
            <a:normAutofit fontScale="85000" lnSpcReduction="20000"/>
          </a:bodyPr>
          <a:lstStyle/>
          <a:p>
            <a:r>
              <a:rPr lang="en-US" dirty="0"/>
              <a:t>ABCDE survey</a:t>
            </a:r>
          </a:p>
          <a:p>
            <a:pPr lvl="1"/>
            <a:r>
              <a:rPr lang="en-US" dirty="0"/>
              <a:t>Respiratory support and immediate hemodynamic support as needed.</a:t>
            </a:r>
          </a:p>
          <a:p>
            <a:pPr lvl="1"/>
            <a:r>
              <a:rPr lang="en-US" dirty="0"/>
              <a:t>Prepare for emergency delivery.</a:t>
            </a:r>
          </a:p>
          <a:p>
            <a:pPr lvl="1"/>
            <a:r>
              <a:rPr lang="en-US" dirty="0"/>
              <a:t>Set up IV Infusion</a:t>
            </a:r>
          </a:p>
          <a:p>
            <a:pPr lvl="1"/>
            <a:r>
              <a:rPr lang="en-US" dirty="0"/>
              <a:t>Airway control : endotracheal intubation</a:t>
            </a:r>
          </a:p>
          <a:p>
            <a:pPr lvl="1"/>
            <a:r>
              <a:rPr lang="en-US" dirty="0"/>
              <a:t>Maximal ventilation and oxygenation.</a:t>
            </a:r>
          </a:p>
          <a:p>
            <a:r>
              <a:rPr lang="en-US" dirty="0"/>
              <a:t>Management of cardiac arrest in pregnancy</a:t>
            </a:r>
          </a:p>
          <a:p>
            <a:pPr lvl="1"/>
            <a:r>
              <a:rPr lang="en-US" dirty="0"/>
              <a:t>Initiate CPR.</a:t>
            </a:r>
          </a:p>
          <a:p>
            <a:pPr lvl="1"/>
            <a:r>
              <a:rPr lang="en-US" dirty="0"/>
              <a:t>Perform left uterine displacement. </a:t>
            </a:r>
          </a:p>
          <a:p>
            <a:pPr lvl="1"/>
            <a:r>
              <a:rPr lang="en-US" dirty="0"/>
              <a:t>Consider perimortem cesarean delivery if indicated.</a:t>
            </a:r>
          </a:p>
          <a:p>
            <a:r>
              <a:rPr lang="en-US" dirty="0"/>
              <a:t>Treatment of DIC</a:t>
            </a:r>
          </a:p>
          <a:p>
            <a:pPr lvl="1"/>
            <a:r>
              <a:rPr lang="en-US" dirty="0"/>
              <a:t>Blood products as needed</a:t>
            </a:r>
          </a:p>
          <a:p>
            <a:pPr lvl="1"/>
            <a:r>
              <a:rPr lang="en-US" dirty="0"/>
              <a:t>Anticoagulation: if hypercoagulability is the leading problem</a:t>
            </a:r>
          </a:p>
          <a:p>
            <a:pPr lvl="1"/>
            <a:r>
              <a:rPr lang="en-US" dirty="0"/>
              <a:t>Consider advanced treatment options (e.g., antithrombin) in consultation with a specialist.</a:t>
            </a:r>
          </a:p>
          <a:p>
            <a:r>
              <a:rPr lang="en-US" sz="3300" b="1" dirty="0"/>
              <a:t>Prognosis:</a:t>
            </a:r>
          </a:p>
          <a:p>
            <a:pPr lvl="1"/>
            <a:r>
              <a:rPr lang="en-US" dirty="0"/>
              <a:t>High maternal mortality rate (Up to 50% of affected patients die within an hour of AFE)</a:t>
            </a:r>
          </a:p>
          <a:p>
            <a:pPr lvl="1"/>
            <a:r>
              <a:rPr lang="en-US" dirty="0"/>
              <a:t>Neurological deficits in surviving infants</a:t>
            </a:r>
          </a:p>
          <a:p>
            <a:pPr lvl="2"/>
            <a:endParaRPr lang="en-AE" dirty="0"/>
          </a:p>
        </p:txBody>
      </p:sp>
    </p:spTree>
    <p:extLst>
      <p:ext uri="{BB962C8B-B14F-4D97-AF65-F5344CB8AC3E}">
        <p14:creationId xmlns:p14="http://schemas.microsoft.com/office/powerpoint/2010/main" val="28544481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49BD463-3EC4-8B45-3378-0CAB6ACB9ACA}"/>
              </a:ext>
            </a:extLst>
          </p:cNvPr>
          <p:cNvSpPr>
            <a:spLocks noGrp="1"/>
          </p:cNvSpPr>
          <p:nvPr>
            <p:ph idx="1"/>
          </p:nvPr>
        </p:nvSpPr>
        <p:spPr/>
        <p:txBody>
          <a:bodyPr>
            <a:normAutofit/>
          </a:bodyPr>
          <a:lstStyle/>
          <a:p>
            <a:pPr marL="0" indent="0">
              <a:buNone/>
            </a:pPr>
            <a:r>
              <a:rPr lang="en-US" dirty="0"/>
              <a:t>A 26 Y/O, G3P2, at 41 weeks' gestation is admitted to the hospital in active labor. Her pregnancy has been uncomplicated. After a prolonged labor, she undergoes vaginal delivery. Shortly afterward, she begins to have heavy vaginal bleeding with clots. Temp. 37.2°C, pulse 90/min, respirations 17/min, and BP 130/72 mm Hg. Examination shows a soft, enlarged, and boggy uterus on palpation. </a:t>
            </a:r>
            <a:r>
              <a:rPr lang="en-US" sz="2800" dirty="0"/>
              <a:t>Which of the following is the most likely cause of this patient's clinical findings?</a:t>
            </a:r>
          </a:p>
          <a:p>
            <a:pPr marL="457200" indent="-457200">
              <a:buFont typeface="+mj-lt"/>
              <a:buAutoNum type="alphaLcPeriod"/>
            </a:pPr>
            <a:r>
              <a:rPr lang="en-US" sz="2600" dirty="0"/>
              <a:t>Normal peripartum bleeding</a:t>
            </a:r>
          </a:p>
          <a:p>
            <a:pPr marL="457200" indent="-457200">
              <a:buFont typeface="+mj-lt"/>
              <a:buAutoNum type="alphaLcPeriod"/>
            </a:pPr>
            <a:r>
              <a:rPr lang="en-US" sz="2600" dirty="0"/>
              <a:t>Retention of placental tissue in the uterus</a:t>
            </a:r>
          </a:p>
          <a:p>
            <a:pPr marL="457200" indent="-457200">
              <a:buFont typeface="+mj-lt"/>
              <a:buAutoNum type="alphaLcPeriod"/>
            </a:pPr>
            <a:r>
              <a:rPr lang="en-US" sz="2600" dirty="0"/>
              <a:t>Rupture of the uterine wall</a:t>
            </a:r>
          </a:p>
          <a:p>
            <a:pPr marL="457200" indent="-457200">
              <a:buFont typeface="+mj-lt"/>
              <a:buAutoNum type="alphaLcPeriod"/>
            </a:pPr>
            <a:r>
              <a:rPr lang="en-US" sz="2600" dirty="0"/>
              <a:t>Insufficient contraction of the uterus</a:t>
            </a:r>
          </a:p>
          <a:p>
            <a:pPr marL="514350" indent="-514350">
              <a:buFont typeface="+mj-lt"/>
              <a:buAutoNum type="alphaLcPeriod"/>
            </a:pPr>
            <a:r>
              <a:rPr lang="en-US" sz="2600" dirty="0"/>
              <a:t>Consumption of intravascular clotting factors</a:t>
            </a:r>
          </a:p>
          <a:p>
            <a:pPr marL="514350" indent="-514350">
              <a:buFont typeface="+mj-lt"/>
              <a:buAutoNum type="alphaLcPeriod"/>
            </a:pPr>
            <a:r>
              <a:rPr lang="en-US" sz="2600" dirty="0"/>
              <a:t>Rupture of the fetal vessels</a:t>
            </a:r>
          </a:p>
        </p:txBody>
      </p:sp>
    </p:spTree>
    <p:extLst>
      <p:ext uri="{BB962C8B-B14F-4D97-AF65-F5344CB8AC3E}">
        <p14:creationId xmlns:p14="http://schemas.microsoft.com/office/powerpoint/2010/main" val="41015574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C9D361-DD63-2778-FF7D-5FEE994F4DD8}"/>
              </a:ext>
            </a:extLst>
          </p:cNvPr>
          <p:cNvSpPr>
            <a:spLocks noGrp="1"/>
          </p:cNvSpPr>
          <p:nvPr>
            <p:ph type="title"/>
          </p:nvPr>
        </p:nvSpPr>
        <p:spPr/>
        <p:txBody>
          <a:bodyPr/>
          <a:lstStyle/>
          <a:p>
            <a:r>
              <a:rPr lang="en-US" dirty="0"/>
              <a:t>Cardiac arrest in pregnancy</a:t>
            </a:r>
            <a:endParaRPr lang="en-AE" dirty="0"/>
          </a:p>
        </p:txBody>
      </p:sp>
      <p:sp>
        <p:nvSpPr>
          <p:cNvPr id="3" name="Content Placeholder 2">
            <a:extLst>
              <a:ext uri="{FF2B5EF4-FFF2-40B4-BE49-F238E27FC236}">
                <a16:creationId xmlns:a16="http://schemas.microsoft.com/office/drawing/2014/main" id="{08ED81F6-4B14-1F53-070C-1FCFAA9590A5}"/>
              </a:ext>
            </a:extLst>
          </p:cNvPr>
          <p:cNvSpPr>
            <a:spLocks noGrp="1"/>
          </p:cNvSpPr>
          <p:nvPr>
            <p:ph idx="1"/>
          </p:nvPr>
        </p:nvSpPr>
        <p:spPr>
          <a:xfrm>
            <a:off x="838200" y="1305025"/>
            <a:ext cx="10515600" cy="5187849"/>
          </a:xfrm>
        </p:spPr>
        <p:txBody>
          <a:bodyPr>
            <a:normAutofit fontScale="92500" lnSpcReduction="10000"/>
          </a:bodyPr>
          <a:lstStyle/>
          <a:p>
            <a:r>
              <a:rPr lang="en-US" dirty="0"/>
              <a:t>Sudden circulatory collapse caused by sudden failure of the heart to pump the blood adequately.</a:t>
            </a:r>
          </a:p>
          <a:p>
            <a:r>
              <a:rPr lang="en-US" b="1" dirty="0"/>
              <a:t>Types:</a:t>
            </a:r>
          </a:p>
          <a:p>
            <a:pPr lvl="1"/>
            <a:r>
              <a:rPr lang="en-US" dirty="0"/>
              <a:t>Complete cessation of mechanical and electrical activity: </a:t>
            </a:r>
            <a:r>
              <a:rPr lang="en-US" dirty="0">
                <a:solidFill>
                  <a:srgbClr val="FF0000"/>
                </a:solidFill>
              </a:rPr>
              <a:t>asystole.</a:t>
            </a:r>
          </a:p>
          <a:p>
            <a:pPr lvl="1"/>
            <a:r>
              <a:rPr lang="en-US" dirty="0"/>
              <a:t>Rapid ineffective activity: </a:t>
            </a:r>
            <a:r>
              <a:rPr lang="en-US" dirty="0">
                <a:solidFill>
                  <a:srgbClr val="FF0000"/>
                </a:solidFill>
              </a:rPr>
              <a:t>ventricular tachycardia and ventricular fibrillation.</a:t>
            </a:r>
          </a:p>
          <a:p>
            <a:pPr lvl="1"/>
            <a:r>
              <a:rPr lang="en-US" dirty="0"/>
              <a:t>Slow ineffective activity: </a:t>
            </a:r>
            <a:r>
              <a:rPr lang="en-US" dirty="0">
                <a:solidFill>
                  <a:srgbClr val="FF0000"/>
                </a:solidFill>
              </a:rPr>
              <a:t>sinus bradycardia and complete heart block.</a:t>
            </a:r>
          </a:p>
          <a:p>
            <a:r>
              <a:rPr lang="en-US" dirty="0"/>
              <a:t>In practice, asystole and ventricular fibrillation account for almost all cases of cardiac arrest.</a:t>
            </a:r>
          </a:p>
          <a:p>
            <a:r>
              <a:rPr lang="en-US" dirty="0"/>
              <a:t> The most common causes of cardiac arrest in pregnancy are </a:t>
            </a:r>
            <a:r>
              <a:rPr lang="en-US" b="1" dirty="0">
                <a:solidFill>
                  <a:srgbClr val="FF0000"/>
                </a:solidFill>
              </a:rPr>
              <a:t>hemorrhage </a:t>
            </a:r>
            <a:r>
              <a:rPr lang="en-US" dirty="0"/>
              <a:t>(45%), amniotic ﬂuid embolism (13%), eclampsia, heart failure, anesthetic complications, and trauma.</a:t>
            </a:r>
          </a:p>
          <a:p>
            <a:r>
              <a:rPr lang="en-US" b="1" dirty="0"/>
              <a:t>Diagnosis: </a:t>
            </a:r>
            <a:r>
              <a:rPr lang="en-US" dirty="0"/>
              <a:t>Sudden collapse, loss of consciousness, absence of pulse including the carotid and femoral pulse, apnea and cyanosis of variable degree, fixed dilatation of the pupils.</a:t>
            </a:r>
          </a:p>
          <a:p>
            <a:endParaRPr lang="en-US" b="1" dirty="0"/>
          </a:p>
          <a:p>
            <a:endParaRPr lang="en-AE" dirty="0"/>
          </a:p>
        </p:txBody>
      </p:sp>
    </p:spTree>
    <p:extLst>
      <p:ext uri="{BB962C8B-B14F-4D97-AF65-F5344CB8AC3E}">
        <p14:creationId xmlns:p14="http://schemas.microsoft.com/office/powerpoint/2010/main" val="19518709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48E55-7355-54D1-792D-C06D47CBD189}"/>
              </a:ext>
            </a:extLst>
          </p:cNvPr>
          <p:cNvSpPr>
            <a:spLocks noGrp="1"/>
          </p:cNvSpPr>
          <p:nvPr>
            <p:ph type="title"/>
          </p:nvPr>
        </p:nvSpPr>
        <p:spPr/>
        <p:txBody>
          <a:bodyPr/>
          <a:lstStyle/>
          <a:p>
            <a:r>
              <a:rPr lang="en-US" dirty="0"/>
              <a:t>Management</a:t>
            </a:r>
            <a:endParaRPr lang="en-AE" dirty="0"/>
          </a:p>
        </p:txBody>
      </p:sp>
      <p:sp>
        <p:nvSpPr>
          <p:cNvPr id="3" name="Content Placeholder 2">
            <a:extLst>
              <a:ext uri="{FF2B5EF4-FFF2-40B4-BE49-F238E27FC236}">
                <a16:creationId xmlns:a16="http://schemas.microsoft.com/office/drawing/2014/main" id="{0526BBC7-0240-2BF4-BF05-D4BB55449969}"/>
              </a:ext>
            </a:extLst>
          </p:cNvPr>
          <p:cNvSpPr>
            <a:spLocks noGrp="1"/>
          </p:cNvSpPr>
          <p:nvPr>
            <p:ph idx="1"/>
          </p:nvPr>
        </p:nvSpPr>
        <p:spPr>
          <a:xfrm>
            <a:off x="838200" y="1192384"/>
            <a:ext cx="10515600" cy="5665615"/>
          </a:xfrm>
        </p:spPr>
        <p:txBody>
          <a:bodyPr>
            <a:normAutofit fontScale="92500" lnSpcReduction="10000"/>
          </a:bodyPr>
          <a:lstStyle/>
          <a:p>
            <a:r>
              <a:rPr lang="en-US" sz="2200" dirty="0"/>
              <a:t>Initiate an appropriate emergency response (e.g., maternal code blue). </a:t>
            </a:r>
          </a:p>
          <a:p>
            <a:r>
              <a:rPr lang="en-US" sz="2200" b="1" dirty="0"/>
              <a:t>Airway:</a:t>
            </a:r>
          </a:p>
          <a:p>
            <a:pPr lvl="1"/>
            <a:r>
              <a:rPr lang="en-US" sz="1600" dirty="0"/>
              <a:t>Clear it: from vomitus, blood, teeth, foreign body ...etc.</a:t>
            </a:r>
          </a:p>
          <a:p>
            <a:pPr lvl="1"/>
            <a:r>
              <a:rPr lang="en-US" sz="1600" dirty="0"/>
              <a:t>Maintain it: Pull mandible and tongue forward.</a:t>
            </a:r>
          </a:p>
          <a:p>
            <a:pPr lvl="1"/>
            <a:r>
              <a:rPr lang="en-US" sz="1600" dirty="0"/>
              <a:t>Insert an airway.</a:t>
            </a:r>
          </a:p>
          <a:p>
            <a:pPr lvl="1"/>
            <a:r>
              <a:rPr lang="en-US" sz="1600" dirty="0"/>
              <a:t>Endotracheal intubation as soon as possible.</a:t>
            </a:r>
          </a:p>
          <a:p>
            <a:r>
              <a:rPr lang="en-US" sz="2200" b="1" dirty="0"/>
              <a:t>Breathing: </a:t>
            </a:r>
            <a:r>
              <a:rPr lang="en-US" sz="1800" dirty="0"/>
              <a:t>(</a:t>
            </a:r>
            <a:r>
              <a:rPr lang="en-US" sz="1600" dirty="0"/>
              <a:t>One of the following is used)</a:t>
            </a:r>
          </a:p>
          <a:p>
            <a:pPr lvl="1"/>
            <a:r>
              <a:rPr lang="en-US" sz="1600" dirty="0"/>
              <a:t>Mouth-to-mouth artificial respiration.</a:t>
            </a:r>
          </a:p>
          <a:p>
            <a:pPr lvl="1"/>
            <a:r>
              <a:rPr lang="en-US" sz="1600" dirty="0"/>
              <a:t>Mask and </a:t>
            </a:r>
            <a:r>
              <a:rPr lang="en-US" sz="1600" dirty="0" err="1"/>
              <a:t>ambu</a:t>
            </a:r>
            <a:r>
              <a:rPr lang="en-US" sz="1600" dirty="0"/>
              <a:t> bag with 100 % oxygen.</a:t>
            </a:r>
          </a:p>
          <a:p>
            <a:pPr lvl="1"/>
            <a:r>
              <a:rPr lang="en-US" sz="1600" dirty="0"/>
              <a:t>Cuffed endotracheal tube with intermittent positive pressure of 100% oxygen.</a:t>
            </a:r>
          </a:p>
          <a:p>
            <a:pPr lvl="1"/>
            <a:r>
              <a:rPr lang="en-US" sz="1600" dirty="0"/>
              <a:t>The aim is to achieve arterial oxygen saturation (SaO2) of 94–98%</a:t>
            </a:r>
          </a:p>
          <a:p>
            <a:r>
              <a:rPr lang="en-US" sz="2200" b="1" dirty="0"/>
              <a:t>Circulation:</a:t>
            </a:r>
          </a:p>
          <a:p>
            <a:pPr lvl="1"/>
            <a:r>
              <a:rPr lang="en-US" sz="1600" dirty="0"/>
              <a:t> Cardiac compressions have a direct effect on outcome so should be performed immediately and competently. </a:t>
            </a:r>
          </a:p>
          <a:p>
            <a:pPr lvl="1"/>
            <a:r>
              <a:rPr lang="en-US" sz="1600" dirty="0"/>
              <a:t>Thirty cardiac compressions (at a rate of 100 per minute) should be performed to every two ventilation breaths until defibrillator pads and the defibrillator are available. Once the patient is intubated, ventilate at a rate of 10 breaths per minute with continuous chest compressions at 100 per minute without pausing during ventilation </a:t>
            </a:r>
          </a:p>
          <a:p>
            <a:r>
              <a:rPr lang="en-US" sz="2200" b="1" dirty="0"/>
              <a:t>Place IV lines above the level of the diaphragm.</a:t>
            </a:r>
          </a:p>
          <a:p>
            <a:r>
              <a:rPr lang="en-US" sz="2200" b="1" dirty="0"/>
              <a:t>Left uterine displacement: </a:t>
            </a:r>
            <a:r>
              <a:rPr lang="en-US" sz="1800" dirty="0"/>
              <a:t>Displace the uterus manually to the left to relieve aortocaval compression. </a:t>
            </a:r>
          </a:p>
          <a:p>
            <a:pPr lvl="1"/>
            <a:r>
              <a:rPr lang="en-US" sz="1600" dirty="0"/>
              <a:t>One-handed manual displacement: Standing on the patient's right, push the uterus up and away.</a:t>
            </a:r>
          </a:p>
          <a:p>
            <a:pPr lvl="1"/>
            <a:r>
              <a:rPr lang="en-US" sz="1600" dirty="0"/>
              <a:t>Two-handed manual displacement: Standing on the patient's left, pull the uterus up and towards the rescuer.</a:t>
            </a:r>
          </a:p>
        </p:txBody>
      </p:sp>
    </p:spTree>
    <p:extLst>
      <p:ext uri="{BB962C8B-B14F-4D97-AF65-F5344CB8AC3E}">
        <p14:creationId xmlns:p14="http://schemas.microsoft.com/office/powerpoint/2010/main" val="7045061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43EB47-7A59-162B-AAAC-E109F18F9DDF}"/>
              </a:ext>
            </a:extLst>
          </p:cNvPr>
          <p:cNvSpPr>
            <a:spLocks noGrp="1"/>
          </p:cNvSpPr>
          <p:nvPr>
            <p:ph type="title"/>
          </p:nvPr>
        </p:nvSpPr>
        <p:spPr/>
        <p:txBody>
          <a:bodyPr/>
          <a:lstStyle/>
          <a:p>
            <a:r>
              <a:rPr lang="en-US" dirty="0"/>
              <a:t>Left uterine displacement</a:t>
            </a:r>
            <a:endParaRPr lang="en-AE" dirty="0"/>
          </a:p>
        </p:txBody>
      </p:sp>
      <p:pic>
        <p:nvPicPr>
          <p:cNvPr id="4" name="Content Placeholder 3">
            <a:extLst>
              <a:ext uri="{FF2B5EF4-FFF2-40B4-BE49-F238E27FC236}">
                <a16:creationId xmlns:a16="http://schemas.microsoft.com/office/drawing/2014/main" id="{96F1BF39-E76F-7382-B996-AB9AC50F7E45}"/>
              </a:ext>
            </a:extLst>
          </p:cNvPr>
          <p:cNvPicPr>
            <a:picLocks noGrp="1" noChangeAspect="1"/>
          </p:cNvPicPr>
          <p:nvPr>
            <p:ph idx="1"/>
          </p:nvPr>
        </p:nvPicPr>
        <p:blipFill>
          <a:blip r:embed="rId2"/>
          <a:stretch>
            <a:fillRect/>
          </a:stretch>
        </p:blipFill>
        <p:spPr>
          <a:xfrm>
            <a:off x="2381071" y="1304925"/>
            <a:ext cx="7429857" cy="4872038"/>
          </a:xfrm>
          <a:prstGeom prst="rect">
            <a:avLst/>
          </a:prstGeom>
        </p:spPr>
      </p:pic>
    </p:spTree>
    <p:extLst>
      <p:ext uri="{BB962C8B-B14F-4D97-AF65-F5344CB8AC3E}">
        <p14:creationId xmlns:p14="http://schemas.microsoft.com/office/powerpoint/2010/main" val="32971357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DD793-F971-0CEC-2BAF-C835DD795C12}"/>
              </a:ext>
            </a:extLst>
          </p:cNvPr>
          <p:cNvSpPr>
            <a:spLocks noGrp="1"/>
          </p:cNvSpPr>
          <p:nvPr>
            <p:ph type="title"/>
          </p:nvPr>
        </p:nvSpPr>
        <p:spPr/>
        <p:txBody>
          <a:bodyPr/>
          <a:lstStyle/>
          <a:p>
            <a:r>
              <a:rPr lang="en-US" dirty="0"/>
              <a:t>Perimortem cesarean delivery (PMCD)</a:t>
            </a:r>
            <a:endParaRPr lang="en-AE" dirty="0"/>
          </a:p>
        </p:txBody>
      </p:sp>
      <p:sp>
        <p:nvSpPr>
          <p:cNvPr id="3" name="Content Placeholder 2">
            <a:extLst>
              <a:ext uri="{FF2B5EF4-FFF2-40B4-BE49-F238E27FC236}">
                <a16:creationId xmlns:a16="http://schemas.microsoft.com/office/drawing/2014/main" id="{3DCF2385-41EB-71FB-F7F5-9415E593170B}"/>
              </a:ext>
            </a:extLst>
          </p:cNvPr>
          <p:cNvSpPr>
            <a:spLocks noGrp="1"/>
          </p:cNvSpPr>
          <p:nvPr>
            <p:ph idx="1"/>
          </p:nvPr>
        </p:nvSpPr>
        <p:spPr>
          <a:xfrm>
            <a:off x="838200" y="1305025"/>
            <a:ext cx="10515600" cy="5187849"/>
          </a:xfrm>
        </p:spPr>
        <p:txBody>
          <a:bodyPr>
            <a:normAutofit fontScale="92500" lnSpcReduction="10000"/>
          </a:bodyPr>
          <a:lstStyle/>
          <a:p>
            <a:r>
              <a:rPr lang="en-US" b="1" dirty="0"/>
              <a:t>General overview:</a:t>
            </a:r>
          </a:p>
          <a:p>
            <a:pPr lvl="1"/>
            <a:r>
              <a:rPr lang="en-US" dirty="0"/>
              <a:t>PMCD reduces aortocaval compression and increases the likelihood of Return of spontaneous circulation (ROSC).</a:t>
            </a:r>
          </a:p>
          <a:p>
            <a:pPr lvl="1"/>
            <a:r>
              <a:rPr lang="en-US" dirty="0"/>
              <a:t>Early PMCD also maximizes the chance of survival for a viable fetus by reducing anoxia.</a:t>
            </a:r>
          </a:p>
          <a:p>
            <a:r>
              <a:rPr lang="en-US" b="1" dirty="0"/>
              <a:t>Indications:</a:t>
            </a:r>
          </a:p>
          <a:p>
            <a:pPr lvl="1"/>
            <a:r>
              <a:rPr lang="en-US" dirty="0"/>
              <a:t>ROSC has not occurred </a:t>
            </a:r>
            <a:r>
              <a:rPr lang="en-US" b="1" dirty="0">
                <a:solidFill>
                  <a:srgbClr val="FF0000"/>
                </a:solidFill>
              </a:rPr>
              <a:t>within 4 minutes </a:t>
            </a:r>
            <a:r>
              <a:rPr lang="en-US" dirty="0"/>
              <a:t>of cardiac arrest.</a:t>
            </a:r>
          </a:p>
          <a:p>
            <a:pPr lvl="1"/>
            <a:r>
              <a:rPr lang="en-US" dirty="0"/>
              <a:t>AND the fetus is viable</a:t>
            </a:r>
          </a:p>
          <a:p>
            <a:pPr lvl="1"/>
            <a:r>
              <a:rPr lang="en-US" dirty="0"/>
              <a:t>OR the uterus is thought to be causing aortocaval compression (≥20 weeks of gestation) </a:t>
            </a:r>
          </a:p>
          <a:p>
            <a:r>
              <a:rPr lang="en-US" b="1" dirty="0"/>
              <a:t>Target: </a:t>
            </a:r>
            <a:r>
              <a:rPr lang="en-US" dirty="0"/>
              <a:t>PMCD ideally within 5 minutes of cardiac arrest onset </a:t>
            </a:r>
          </a:p>
          <a:p>
            <a:r>
              <a:rPr lang="en-US" b="1" dirty="0"/>
              <a:t>Technique:</a:t>
            </a:r>
          </a:p>
          <a:p>
            <a:pPr lvl="1"/>
            <a:r>
              <a:rPr lang="en-US" dirty="0"/>
              <a:t>Preferred: cesarean delivery via vertical incision </a:t>
            </a:r>
          </a:p>
          <a:p>
            <a:pPr lvl="1"/>
            <a:r>
              <a:rPr lang="en-US" dirty="0"/>
              <a:t>After cesarean delivery, maternal resuscitation should continue.</a:t>
            </a:r>
            <a:endParaRPr lang="en-AE" dirty="0"/>
          </a:p>
        </p:txBody>
      </p:sp>
    </p:spTree>
    <p:extLst>
      <p:ext uri="{BB962C8B-B14F-4D97-AF65-F5344CB8AC3E}">
        <p14:creationId xmlns:p14="http://schemas.microsoft.com/office/powerpoint/2010/main" val="42633310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0B87C6-5266-47C3-E530-A5C3D645E537}"/>
              </a:ext>
            </a:extLst>
          </p:cNvPr>
          <p:cNvSpPr>
            <a:spLocks noGrp="1"/>
          </p:cNvSpPr>
          <p:nvPr>
            <p:ph type="title"/>
          </p:nvPr>
        </p:nvSpPr>
        <p:spPr/>
        <p:txBody>
          <a:bodyPr/>
          <a:lstStyle/>
          <a:p>
            <a:r>
              <a:rPr lang="en-US" dirty="0"/>
              <a:t>Uterine atony (</a:t>
            </a:r>
            <a:r>
              <a:rPr lang="en-US" dirty="0">
                <a:solidFill>
                  <a:srgbClr val="FF0000"/>
                </a:solidFill>
              </a:rPr>
              <a:t>T</a:t>
            </a:r>
            <a:r>
              <a:rPr lang="en-US" dirty="0"/>
              <a:t>one 70%)</a:t>
            </a:r>
          </a:p>
        </p:txBody>
      </p:sp>
      <p:sp>
        <p:nvSpPr>
          <p:cNvPr id="3" name="Content Placeholder 2">
            <a:extLst>
              <a:ext uri="{FF2B5EF4-FFF2-40B4-BE49-F238E27FC236}">
                <a16:creationId xmlns:a16="http://schemas.microsoft.com/office/drawing/2014/main" id="{DC0D6065-671D-B3CE-08D2-1DF7FAA867E9}"/>
              </a:ext>
            </a:extLst>
          </p:cNvPr>
          <p:cNvSpPr>
            <a:spLocks noGrp="1"/>
          </p:cNvSpPr>
          <p:nvPr>
            <p:ph idx="1"/>
          </p:nvPr>
        </p:nvSpPr>
        <p:spPr>
          <a:xfrm>
            <a:off x="838200" y="1246657"/>
            <a:ext cx="10515600" cy="5187850"/>
          </a:xfrm>
        </p:spPr>
        <p:txBody>
          <a:bodyPr>
            <a:normAutofit fontScale="92500" lnSpcReduction="10000"/>
          </a:bodyPr>
          <a:lstStyle/>
          <a:p>
            <a:r>
              <a:rPr lang="en-US" b="1" dirty="0"/>
              <a:t>Pathophysiology</a:t>
            </a:r>
          </a:p>
          <a:p>
            <a:pPr lvl="1"/>
            <a:r>
              <a:rPr lang="en-US" dirty="0"/>
              <a:t>Uterus contracts after delivery → constricts spiral arteries</a:t>
            </a:r>
          </a:p>
          <a:p>
            <a:pPr lvl="1"/>
            <a:r>
              <a:rPr lang="en-US" dirty="0"/>
              <a:t>Lack of contraction = atony → bleeding </a:t>
            </a:r>
          </a:p>
          <a:p>
            <a:r>
              <a:rPr lang="en-US" b="1" dirty="0"/>
              <a:t>Risk factors</a:t>
            </a:r>
            <a:r>
              <a:rPr lang="en-US" dirty="0"/>
              <a:t>:</a:t>
            </a:r>
          </a:p>
          <a:p>
            <a:pPr lvl="1"/>
            <a:r>
              <a:rPr lang="en-US" dirty="0"/>
              <a:t>Overdistention of the uterus (Large for gestational age newborn, Multiple pregnancies, Polyhydramnios)</a:t>
            </a:r>
          </a:p>
          <a:p>
            <a:pPr lvl="1"/>
            <a:r>
              <a:rPr lang="en-US" dirty="0"/>
              <a:t>Exhausted myometrium (Multiparity, Post-term pregnancy, Prolonged delivery, Prolonged oxytocin use)</a:t>
            </a:r>
          </a:p>
          <a:p>
            <a:pPr lvl="1"/>
            <a:r>
              <a:rPr lang="en-US" dirty="0"/>
              <a:t>Anatomical abnormalities (Fetal, uterine, abnormal placental implantation, Uterine leiomyomas)</a:t>
            </a:r>
          </a:p>
          <a:p>
            <a:pPr lvl="1"/>
            <a:r>
              <a:rPr lang="en-US" dirty="0"/>
              <a:t>Infection: e.g., chorioamnionitis</a:t>
            </a:r>
          </a:p>
          <a:p>
            <a:pPr lvl="1"/>
            <a:r>
              <a:rPr lang="en-US" dirty="0"/>
              <a:t>Medications lowering contractions (e.g., anesthetics, MgSO4)</a:t>
            </a:r>
          </a:p>
          <a:p>
            <a:r>
              <a:rPr lang="en-US" b="1" dirty="0"/>
              <a:t>Clinical features</a:t>
            </a:r>
          </a:p>
          <a:p>
            <a:pPr lvl="1"/>
            <a:r>
              <a:rPr lang="en-US" dirty="0"/>
              <a:t>Profuse vaginal bleeding</a:t>
            </a:r>
          </a:p>
          <a:p>
            <a:pPr lvl="1"/>
            <a:r>
              <a:rPr lang="en-US" dirty="0"/>
              <a:t>Soft, enlarged (increased fundal height), boggy ascending uterus</a:t>
            </a:r>
          </a:p>
        </p:txBody>
      </p:sp>
    </p:spTree>
    <p:extLst>
      <p:ext uri="{BB962C8B-B14F-4D97-AF65-F5344CB8AC3E}">
        <p14:creationId xmlns:p14="http://schemas.microsoft.com/office/powerpoint/2010/main" val="20405450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0ED8163-4DD9-B00C-4C57-5A8641E934C7}"/>
              </a:ext>
            </a:extLst>
          </p:cNvPr>
          <p:cNvSpPr>
            <a:spLocks noGrp="1"/>
          </p:cNvSpPr>
          <p:nvPr>
            <p:ph idx="1"/>
          </p:nvPr>
        </p:nvSpPr>
        <p:spPr/>
        <p:txBody>
          <a:bodyPr>
            <a:normAutofit lnSpcReduction="10000"/>
          </a:bodyPr>
          <a:lstStyle/>
          <a:p>
            <a:pPr marL="0" indent="0">
              <a:buNone/>
            </a:pPr>
            <a:r>
              <a:rPr lang="en-US" dirty="0"/>
              <a:t>A 27 Y/O, G3P2, delivers twins via an uncomplicated vaginal delivery. The patient received regular prenatal care. Pregnancy was uncomplicated. Shortly after complete delivery of both placentas, there is profuse vaginal bleeding. Postpartum blood loss is estimated to be 1150 </a:t>
            </a:r>
            <a:r>
              <a:rPr lang="en-US" dirty="0" err="1"/>
              <a:t>mL.</a:t>
            </a:r>
            <a:r>
              <a:rPr lang="en-US" dirty="0"/>
              <a:t> Vital signs are within normal limits. Physical examination shows an enlarged, soft uterus. Which of the following is the most appropriate next step in management?</a:t>
            </a:r>
          </a:p>
          <a:p>
            <a:pPr marL="514350" indent="-514350">
              <a:buFont typeface="+mj-lt"/>
              <a:buAutoNum type="alphaLcPeriod"/>
            </a:pPr>
            <a:r>
              <a:rPr lang="en-US" dirty="0"/>
              <a:t>Methylergometrine</a:t>
            </a:r>
          </a:p>
          <a:p>
            <a:pPr marL="514350" indent="-514350">
              <a:buFont typeface="+mj-lt"/>
              <a:buAutoNum type="alphaLcPeriod"/>
            </a:pPr>
            <a:r>
              <a:rPr lang="en-US" dirty="0"/>
              <a:t>Uterine artery embolization</a:t>
            </a:r>
          </a:p>
          <a:p>
            <a:pPr marL="514350" indent="-514350">
              <a:buFont typeface="+mj-lt"/>
              <a:buAutoNum type="alphaLcPeriod"/>
            </a:pPr>
            <a:r>
              <a:rPr lang="en-US" dirty="0"/>
              <a:t>Misoprostol</a:t>
            </a:r>
          </a:p>
          <a:p>
            <a:pPr marL="514350" indent="-514350">
              <a:buFont typeface="+mj-lt"/>
              <a:buAutoNum type="alphaLcPeriod"/>
            </a:pPr>
            <a:r>
              <a:rPr lang="en-US" dirty="0"/>
              <a:t>Bimanual uterine massage</a:t>
            </a:r>
          </a:p>
          <a:p>
            <a:pPr marL="514350" indent="-514350">
              <a:buFont typeface="+mj-lt"/>
              <a:buAutoNum type="alphaLcPeriod"/>
            </a:pPr>
            <a:r>
              <a:rPr lang="en-US" dirty="0"/>
              <a:t>Curettage with suctioning</a:t>
            </a:r>
          </a:p>
          <a:p>
            <a:pPr marL="514350" indent="-514350">
              <a:buFont typeface="+mj-lt"/>
              <a:buAutoNum type="alphaLcPeriod"/>
            </a:pPr>
            <a:r>
              <a:rPr lang="en-US" dirty="0"/>
              <a:t>Tranexamic acid</a:t>
            </a:r>
          </a:p>
        </p:txBody>
      </p:sp>
    </p:spTree>
    <p:extLst>
      <p:ext uri="{BB962C8B-B14F-4D97-AF65-F5344CB8AC3E}">
        <p14:creationId xmlns:p14="http://schemas.microsoft.com/office/powerpoint/2010/main" val="21349021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0B87C6-5266-47C3-E530-A5C3D645E537}"/>
              </a:ext>
            </a:extLst>
          </p:cNvPr>
          <p:cNvSpPr>
            <a:spLocks noGrp="1"/>
          </p:cNvSpPr>
          <p:nvPr>
            <p:ph type="title"/>
          </p:nvPr>
        </p:nvSpPr>
        <p:spPr/>
        <p:txBody>
          <a:bodyPr>
            <a:normAutofit/>
          </a:bodyPr>
          <a:lstStyle/>
          <a:p>
            <a:r>
              <a:rPr lang="en-US" dirty="0"/>
              <a:t>Uterine atony hemorrhage control</a:t>
            </a:r>
          </a:p>
        </p:txBody>
      </p:sp>
      <p:sp>
        <p:nvSpPr>
          <p:cNvPr id="3" name="Content Placeholder 2">
            <a:extLst>
              <a:ext uri="{FF2B5EF4-FFF2-40B4-BE49-F238E27FC236}">
                <a16:creationId xmlns:a16="http://schemas.microsoft.com/office/drawing/2014/main" id="{DC0D6065-671D-B3CE-08D2-1DF7FAA867E9}"/>
              </a:ext>
            </a:extLst>
          </p:cNvPr>
          <p:cNvSpPr>
            <a:spLocks noGrp="1"/>
          </p:cNvSpPr>
          <p:nvPr>
            <p:ph idx="1"/>
          </p:nvPr>
        </p:nvSpPr>
        <p:spPr>
          <a:xfrm>
            <a:off x="838200" y="1246657"/>
            <a:ext cx="10515600" cy="5047139"/>
          </a:xfrm>
        </p:spPr>
        <p:txBody>
          <a:bodyPr>
            <a:normAutofit/>
          </a:bodyPr>
          <a:lstStyle/>
          <a:p>
            <a:r>
              <a:rPr lang="en-US" b="1" dirty="0"/>
              <a:t>First-line</a:t>
            </a:r>
            <a:r>
              <a:rPr lang="en-US" dirty="0"/>
              <a:t>: </a:t>
            </a:r>
            <a:r>
              <a:rPr lang="en-US" dirty="0">
                <a:solidFill>
                  <a:srgbClr val="C00000"/>
                </a:solidFill>
              </a:rPr>
              <a:t>uterine massage</a:t>
            </a:r>
            <a:r>
              <a:rPr lang="en-US" dirty="0"/>
              <a:t> and</a:t>
            </a:r>
            <a:r>
              <a:rPr lang="en-US" dirty="0">
                <a:solidFill>
                  <a:srgbClr val="C00000"/>
                </a:solidFill>
              </a:rPr>
              <a:t> oxytocin</a:t>
            </a:r>
          </a:p>
          <a:p>
            <a:r>
              <a:rPr lang="en-US" b="1" dirty="0"/>
              <a:t>Second-line</a:t>
            </a:r>
            <a:r>
              <a:rPr lang="en-US" dirty="0"/>
              <a:t>: uterotonic agents</a:t>
            </a:r>
          </a:p>
          <a:p>
            <a:pPr lvl="1"/>
            <a:r>
              <a:rPr lang="en-US" dirty="0">
                <a:solidFill>
                  <a:srgbClr val="C00000"/>
                </a:solidFill>
              </a:rPr>
              <a:t>Methylergonovine</a:t>
            </a:r>
            <a:r>
              <a:rPr lang="en-US" dirty="0"/>
              <a:t>: May raise blood pressure, Contraindicated with history of hypertension </a:t>
            </a:r>
          </a:p>
          <a:p>
            <a:pPr lvl="1"/>
            <a:r>
              <a:rPr lang="en-US" dirty="0">
                <a:solidFill>
                  <a:srgbClr val="C00000"/>
                </a:solidFill>
              </a:rPr>
              <a:t>Carboprost</a:t>
            </a:r>
            <a:r>
              <a:rPr lang="en-US" dirty="0"/>
              <a:t>: Prostaglandin analog, Contraindicated in asthma </a:t>
            </a:r>
          </a:p>
          <a:p>
            <a:pPr lvl="1"/>
            <a:r>
              <a:rPr lang="en-US" dirty="0">
                <a:solidFill>
                  <a:srgbClr val="C00000"/>
                </a:solidFill>
              </a:rPr>
              <a:t>Misoprostol</a:t>
            </a:r>
            <a:r>
              <a:rPr lang="en-US" dirty="0"/>
              <a:t>:</a:t>
            </a:r>
            <a:r>
              <a:rPr lang="en-US" dirty="0">
                <a:solidFill>
                  <a:srgbClr val="C00000"/>
                </a:solidFill>
              </a:rPr>
              <a:t> </a:t>
            </a:r>
            <a:r>
              <a:rPr lang="en-US" dirty="0"/>
              <a:t>useful when injectable uterotonic agents are unavailable or contraindicated</a:t>
            </a:r>
          </a:p>
          <a:p>
            <a:pPr lvl="1">
              <a:buFont typeface="Wingdings" panose="05000000000000000000" pitchFamily="2" charset="2"/>
              <a:buChar char="Ø"/>
            </a:pPr>
            <a:r>
              <a:rPr lang="en-US" b="1" dirty="0"/>
              <a:t>Tranexamic acid</a:t>
            </a:r>
            <a:r>
              <a:rPr lang="en-US" dirty="0"/>
              <a:t>: Given concomitantly with uterotonic agents</a:t>
            </a:r>
          </a:p>
          <a:p>
            <a:r>
              <a:rPr lang="en-US" b="1" dirty="0"/>
              <a:t>Severe cases</a:t>
            </a:r>
            <a:r>
              <a:rPr lang="en-US" dirty="0"/>
              <a:t>: </a:t>
            </a:r>
            <a:r>
              <a:rPr lang="en-US" dirty="0">
                <a:solidFill>
                  <a:srgbClr val="C00000"/>
                </a:solidFill>
              </a:rPr>
              <a:t>balloon tamponade</a:t>
            </a:r>
            <a:r>
              <a:rPr lang="en-US" dirty="0"/>
              <a:t>, </a:t>
            </a:r>
            <a:r>
              <a:rPr lang="en-US" dirty="0">
                <a:solidFill>
                  <a:srgbClr val="C00000"/>
                </a:solidFill>
              </a:rPr>
              <a:t>embolization</a:t>
            </a:r>
            <a:r>
              <a:rPr lang="en-US" dirty="0"/>
              <a:t> or </a:t>
            </a:r>
            <a:r>
              <a:rPr lang="en-US" dirty="0">
                <a:solidFill>
                  <a:srgbClr val="C00000"/>
                </a:solidFill>
              </a:rPr>
              <a:t>hysterectomy</a:t>
            </a:r>
            <a:r>
              <a:rPr lang="en-US" dirty="0"/>
              <a:t> </a:t>
            </a:r>
          </a:p>
          <a:p>
            <a:endParaRPr lang="en-US" dirty="0"/>
          </a:p>
        </p:txBody>
      </p:sp>
    </p:spTree>
    <p:extLst>
      <p:ext uri="{BB962C8B-B14F-4D97-AF65-F5344CB8AC3E}">
        <p14:creationId xmlns:p14="http://schemas.microsoft.com/office/powerpoint/2010/main" val="5384161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EBF7B00-110C-E310-E0D5-765B3A2F5541}"/>
              </a:ext>
            </a:extLst>
          </p:cNvPr>
          <p:cNvSpPr>
            <a:spLocks noGrp="1"/>
          </p:cNvSpPr>
          <p:nvPr>
            <p:ph idx="1"/>
          </p:nvPr>
        </p:nvSpPr>
        <p:spPr>
          <a:xfrm>
            <a:off x="838200" y="493848"/>
            <a:ext cx="10515600" cy="5870305"/>
          </a:xfrm>
        </p:spPr>
        <p:txBody>
          <a:bodyPr>
            <a:normAutofit lnSpcReduction="10000"/>
          </a:bodyPr>
          <a:lstStyle/>
          <a:p>
            <a:pPr marL="0" indent="0">
              <a:buNone/>
            </a:pPr>
            <a:r>
              <a:rPr lang="en-US" dirty="0"/>
              <a:t>A 29 Y/O, G3P2, at 41 weeks' gestation is admitted to the hospital in active labor. Her pregnancy has been uncomplicated. After a prolonged labor, she undergoes vaginal delivery. Shortly afterward, she begins to have heavy vaginal bleeding with clots. Her temperature is 37.2°C (98.9°F), pulse is 90/min, respirations are 17/min, and blood pressure is 130/72 mm Hg. Examination shows a soft, enlarged, and boggy uterus on palpation. Her bleeding continues despite bimanual uterine massage and administration of oxytocin. Which of the following is the most appropriate next step in management?</a:t>
            </a:r>
          </a:p>
          <a:p>
            <a:pPr marL="514350" indent="-514350">
              <a:buFont typeface="+mj-lt"/>
              <a:buAutoNum type="alphaLcPeriod"/>
            </a:pPr>
            <a:r>
              <a:rPr lang="en-US" sz="2600" dirty="0"/>
              <a:t>Perform hysterectomy</a:t>
            </a:r>
          </a:p>
          <a:p>
            <a:pPr marL="514350" indent="-514350">
              <a:buFont typeface="+mj-lt"/>
              <a:buAutoNum type="alphaLcPeriod"/>
            </a:pPr>
            <a:r>
              <a:rPr lang="en-US" sz="2600" dirty="0"/>
              <a:t>Perform uterine artery ligation</a:t>
            </a:r>
          </a:p>
          <a:p>
            <a:pPr marL="514350" indent="-514350">
              <a:buFont typeface="+mj-lt"/>
              <a:buAutoNum type="alphaLcPeriod"/>
            </a:pPr>
            <a:r>
              <a:rPr lang="en-US" sz="2600" dirty="0"/>
              <a:t>Perform curettage</a:t>
            </a:r>
          </a:p>
          <a:p>
            <a:pPr marL="514350" indent="-514350">
              <a:buFont typeface="+mj-lt"/>
              <a:buAutoNum type="alphaLcPeriod"/>
            </a:pPr>
            <a:r>
              <a:rPr lang="en-US" sz="2600" dirty="0"/>
              <a:t>Administer </a:t>
            </a:r>
            <a:r>
              <a:rPr lang="en-US" sz="2600" dirty="0" err="1"/>
              <a:t>carboprost</a:t>
            </a:r>
            <a:r>
              <a:rPr lang="en-US" sz="2600" dirty="0"/>
              <a:t> tromethamine</a:t>
            </a:r>
          </a:p>
          <a:p>
            <a:pPr marL="514350" indent="-514350">
              <a:buFont typeface="+mj-lt"/>
              <a:buAutoNum type="alphaLcPeriod"/>
            </a:pPr>
            <a:r>
              <a:rPr lang="en-US" sz="2600" dirty="0"/>
              <a:t>Perform uterine tamponade</a:t>
            </a:r>
          </a:p>
          <a:p>
            <a:pPr marL="514350" indent="-514350">
              <a:buFont typeface="+mj-lt"/>
              <a:buAutoNum type="alphaLcPeriod"/>
            </a:pPr>
            <a:r>
              <a:rPr lang="en-US" sz="2600" dirty="0"/>
              <a:t>Administer tranexamic acid</a:t>
            </a:r>
          </a:p>
        </p:txBody>
      </p:sp>
    </p:spTree>
    <p:extLst>
      <p:ext uri="{BB962C8B-B14F-4D97-AF65-F5344CB8AC3E}">
        <p14:creationId xmlns:p14="http://schemas.microsoft.com/office/powerpoint/2010/main" val="5687369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B0AC360-BA84-CB27-BB6B-2A3224CF4B58}"/>
              </a:ext>
            </a:extLst>
          </p:cNvPr>
          <p:cNvSpPr>
            <a:spLocks noGrp="1"/>
          </p:cNvSpPr>
          <p:nvPr>
            <p:ph idx="1"/>
          </p:nvPr>
        </p:nvSpPr>
        <p:spPr/>
        <p:txBody>
          <a:bodyPr>
            <a:normAutofit lnSpcReduction="10000"/>
          </a:bodyPr>
          <a:lstStyle/>
          <a:p>
            <a:pPr marL="0" indent="0">
              <a:buNone/>
            </a:pPr>
            <a:r>
              <a:rPr lang="en-US" dirty="0"/>
              <a:t>A 34 Y/O, G4P3, at 38 weeks' gestation is admitted to the hospital in active labor. Her pregnancy was complicated by polyhydramnios. After vaginal delivery of a 4.1kg male newborn, intravenous oxytocin infusion is started for active management of the third stage of labor, and the placenta is delivered completely. Shortly after, the patient develops heavy vaginal bleeding with clots. Temp. 37.8°C , pulse 105/min, respirations 18/min, and BP 112/74 mm Hg. Examination shows a soft uterus that is palpated 5 cm above the umbilicus. Her bleeding continues despite bimanual uterine massage and manual removal of intrauterine clots. Administration of intravenous fluids is begun. Which of the following is the most appropriate initial step in management?</a:t>
            </a:r>
          </a:p>
          <a:p>
            <a:pPr marL="514350" indent="-514350">
              <a:buFont typeface="+mj-lt"/>
              <a:buAutoNum type="alphaLcPeriod"/>
            </a:pPr>
            <a:r>
              <a:rPr lang="en-US" dirty="0"/>
              <a:t>Transfuse fresh frozen plasma</a:t>
            </a:r>
          </a:p>
          <a:p>
            <a:pPr marL="514350" indent="-514350">
              <a:buFont typeface="+mj-lt"/>
              <a:buAutoNum type="alphaLcPeriod"/>
            </a:pPr>
            <a:r>
              <a:rPr lang="en-US" dirty="0"/>
              <a:t>Administer methylergonovine</a:t>
            </a:r>
          </a:p>
          <a:p>
            <a:pPr marL="514350" indent="-514350">
              <a:buFont typeface="+mj-lt"/>
              <a:buAutoNum type="alphaLcPeriod"/>
            </a:pPr>
            <a:r>
              <a:rPr lang="en-US" dirty="0"/>
              <a:t>Increase oxytocin infusion</a:t>
            </a:r>
          </a:p>
          <a:p>
            <a:pPr marL="514350" indent="-514350">
              <a:buFont typeface="+mj-lt"/>
              <a:buAutoNum type="alphaLcPeriod"/>
            </a:pPr>
            <a:r>
              <a:rPr lang="en-US" dirty="0"/>
              <a:t>Administer misoprostol</a:t>
            </a:r>
          </a:p>
        </p:txBody>
      </p:sp>
    </p:spTree>
    <p:extLst>
      <p:ext uri="{BB962C8B-B14F-4D97-AF65-F5344CB8AC3E}">
        <p14:creationId xmlns:p14="http://schemas.microsoft.com/office/powerpoint/2010/main" val="37954431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D10D99A-5363-3214-E853-763C006C2F46}"/>
              </a:ext>
            </a:extLst>
          </p:cNvPr>
          <p:cNvSpPr>
            <a:spLocks noGrp="1"/>
          </p:cNvSpPr>
          <p:nvPr>
            <p:ph idx="1"/>
          </p:nvPr>
        </p:nvSpPr>
        <p:spPr/>
        <p:txBody>
          <a:bodyPr>
            <a:normAutofit/>
          </a:bodyPr>
          <a:lstStyle/>
          <a:p>
            <a:pPr marL="0" indent="0">
              <a:buNone/>
            </a:pPr>
            <a:r>
              <a:rPr lang="en-US" dirty="0"/>
              <a:t>A 37 Y/O, G4P3, previous 3 C/S, at 35 weeks' gestation is admitted to the hospital in active labor. One hour after vaginal delivery, the placenta is not delivered. Manual separation of the placenta leads to profuse vaginal bleeding. Pulse 122/min and BP 90/67 mm Hg. A firm, nontender uterine fundus is palpated at the level of the umbilicus. Hemoglobin is 8.3 g/dL and platelets 220,000/mm3. </a:t>
            </a:r>
            <a:r>
              <a:rPr lang="en-US" dirty="0" err="1"/>
              <a:t>aPT</a:t>
            </a:r>
            <a:r>
              <a:rPr lang="en-US" dirty="0"/>
              <a:t> and PTT are within normal limits. Which of the following is the most likely underlying mechanism of this patient's postpartum bleeding?</a:t>
            </a:r>
          </a:p>
          <a:p>
            <a:pPr marL="514350" indent="-514350">
              <a:buFont typeface="+mj-lt"/>
              <a:buAutoNum type="alphaLcPeriod"/>
            </a:pPr>
            <a:r>
              <a:rPr lang="en-US" sz="2600" dirty="0"/>
              <a:t>Impaired uterine contractions</a:t>
            </a:r>
          </a:p>
          <a:p>
            <a:pPr marL="514350" indent="-514350">
              <a:buFont typeface="+mj-lt"/>
              <a:buAutoNum type="alphaLcPeriod"/>
            </a:pPr>
            <a:r>
              <a:rPr lang="en-US" sz="2600" dirty="0"/>
              <a:t>Consumption of intravascular clotting factors</a:t>
            </a:r>
          </a:p>
          <a:p>
            <a:pPr marL="514350" indent="-514350">
              <a:buFont typeface="+mj-lt"/>
              <a:buAutoNum type="alphaLcPeriod"/>
            </a:pPr>
            <a:r>
              <a:rPr lang="en-US" sz="2600" dirty="0"/>
              <a:t>Defective decidual layer of the placenta</a:t>
            </a:r>
          </a:p>
          <a:p>
            <a:pPr marL="514350" indent="-514350">
              <a:buFont typeface="+mj-lt"/>
              <a:buAutoNum type="alphaLcPeriod"/>
            </a:pPr>
            <a:r>
              <a:rPr lang="en-US" sz="2600" dirty="0"/>
              <a:t>Rupture of the uterine wall</a:t>
            </a:r>
          </a:p>
          <a:p>
            <a:pPr marL="514350" indent="-514350">
              <a:buFont typeface="+mj-lt"/>
              <a:buAutoNum type="alphaLcPeriod"/>
            </a:pPr>
            <a:r>
              <a:rPr lang="en-US" sz="2600" dirty="0"/>
              <a:t>Rupture of the fetal vessels</a:t>
            </a:r>
          </a:p>
        </p:txBody>
      </p:sp>
    </p:spTree>
    <p:extLst>
      <p:ext uri="{BB962C8B-B14F-4D97-AF65-F5344CB8AC3E}">
        <p14:creationId xmlns:p14="http://schemas.microsoft.com/office/powerpoint/2010/main" val="1007358063"/>
      </p:ext>
    </p:extLst>
  </p:cSld>
  <p:clrMapOvr>
    <a:masterClrMapping/>
  </p:clrMapOvr>
</p:sld>
</file>

<file path=ppt/theme/theme1.xml><?xml version="1.0" encoding="utf-8"?>
<a:theme xmlns:a="http://schemas.openxmlformats.org/drawingml/2006/main" name="MB - Defaul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B - Default" id="{7EAED0ED-CAC2-49CB-8394-31D41EF6C6C6}" vid="{FEFCECE1-91CB-4AEF-AFD5-1AECA1917C25}"/>
    </a:ext>
  </a:extLst>
</a:theme>
</file>

<file path=docProps/app.xml><?xml version="1.0" encoding="utf-8"?>
<Properties xmlns="http://schemas.openxmlformats.org/officeDocument/2006/extended-properties" xmlns:vt="http://schemas.openxmlformats.org/officeDocument/2006/docPropsVTypes">
  <Template>MB - Default</Template>
  <TotalTime>431</TotalTime>
  <Words>3589</Words>
  <Application>Microsoft Office PowerPoint</Application>
  <PresentationFormat>Widescreen</PresentationFormat>
  <Paragraphs>339</Paragraphs>
  <Slides>33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33</vt:i4>
      </vt:variant>
    </vt:vector>
  </HeadingPairs>
  <TitlesOfParts>
    <vt:vector size="41" baseType="lpstr">
      <vt:lpstr>Arial</vt:lpstr>
      <vt:lpstr>Arial Black</vt:lpstr>
      <vt:lpstr>Arial Nova</vt:lpstr>
      <vt:lpstr>Calibri</vt:lpstr>
      <vt:lpstr>Calibri Light</vt:lpstr>
      <vt:lpstr>Courier New</vt:lpstr>
      <vt:lpstr>Wingdings</vt:lpstr>
      <vt:lpstr>MB - Default</vt:lpstr>
      <vt:lpstr>Complications of third stage of labor and obstetric shock</vt:lpstr>
      <vt:lpstr>Postpartum hemorrhage overview</vt:lpstr>
      <vt:lpstr>PowerPoint Presentation</vt:lpstr>
      <vt:lpstr>Uterine atony (Tone 70%)</vt:lpstr>
      <vt:lpstr>PowerPoint Presentation</vt:lpstr>
      <vt:lpstr>Uterine atony hemorrhage control</vt:lpstr>
      <vt:lpstr>PowerPoint Presentation</vt:lpstr>
      <vt:lpstr>PowerPoint Presentation</vt:lpstr>
      <vt:lpstr>PowerPoint Presentation</vt:lpstr>
      <vt:lpstr>Retained Placenta (Tissue 9%)</vt:lpstr>
      <vt:lpstr>Retained Placenta (Tissue 9%)</vt:lpstr>
      <vt:lpstr>PowerPoint Presentation</vt:lpstr>
      <vt:lpstr>GU Trauma (20%)</vt:lpstr>
      <vt:lpstr>PowerPoint Presentation</vt:lpstr>
      <vt:lpstr>Uterine Inversion (Rare)</vt:lpstr>
      <vt:lpstr>Coagulopathy (Thrombin %1)</vt:lpstr>
      <vt:lpstr>Prevention</vt:lpstr>
      <vt:lpstr>Obstetric shock</vt:lpstr>
      <vt:lpstr>Hypovolemic shock</vt:lpstr>
      <vt:lpstr>Management</vt:lpstr>
      <vt:lpstr>Management &amp; Complications</vt:lpstr>
      <vt:lpstr>Septic shock</vt:lpstr>
      <vt:lpstr>Management</vt:lpstr>
      <vt:lpstr>Neurogenic shock</vt:lpstr>
      <vt:lpstr>Cardiogenic and anaphylactic shock</vt:lpstr>
      <vt:lpstr>Amniotic fluid embolism</vt:lpstr>
      <vt:lpstr>Clinical features</vt:lpstr>
      <vt:lpstr>Diagnosis</vt:lpstr>
      <vt:lpstr>Management and prognosis</vt:lpstr>
      <vt:lpstr>Cardiac arrest in pregnancy</vt:lpstr>
      <vt:lpstr>Management</vt:lpstr>
      <vt:lpstr>Left uterine displacement</vt:lpstr>
      <vt:lpstr>Perimortem cesarean delivery (PMCD)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PPH and Obstetric shock</dc:title>
  <dc:creator>mahmoud barakat</dc:creator>
  <cp:lastModifiedBy>mahmoud barakat</cp:lastModifiedBy>
  <cp:revision>23</cp:revision>
  <dcterms:created xsi:type="dcterms:W3CDTF">2023-09-20T16:17:36Z</dcterms:created>
  <dcterms:modified xsi:type="dcterms:W3CDTF">2023-09-27T14:38:21Z</dcterms:modified>
</cp:coreProperties>
</file>