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  <p:sldMasterId id="2147483674" r:id="rId3"/>
    <p:sldMasterId id="2147483693" r:id="rId4"/>
  </p:sldMasterIdLst>
  <p:notesMasterIdLst>
    <p:notesMasterId r:id="rId53"/>
  </p:notesMasterIdLst>
  <p:sldIdLst>
    <p:sldId id="256" r:id="rId5"/>
    <p:sldId id="286" r:id="rId6"/>
    <p:sldId id="259" r:id="rId7"/>
    <p:sldId id="287" r:id="rId8"/>
    <p:sldId id="260" r:id="rId9"/>
    <p:sldId id="288" r:id="rId10"/>
    <p:sldId id="262" r:id="rId11"/>
    <p:sldId id="257" r:id="rId12"/>
    <p:sldId id="258" r:id="rId13"/>
    <p:sldId id="273" r:id="rId14"/>
    <p:sldId id="271" r:id="rId15"/>
    <p:sldId id="261" r:id="rId16"/>
    <p:sldId id="321" r:id="rId17"/>
    <p:sldId id="289" r:id="rId18"/>
    <p:sldId id="263" r:id="rId19"/>
    <p:sldId id="267" r:id="rId20"/>
    <p:sldId id="278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20" r:id="rId38"/>
    <p:sldId id="322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5143500" type="screen16x9"/>
  <p:notesSz cx="6858000" cy="9144000"/>
  <p:embeddedFontLst>
    <p:embeddedFont>
      <p:font typeface="Century Gothic" pitchFamily="34" charset="0"/>
      <p:regular r:id="rId54"/>
      <p:bold r:id="rId55"/>
      <p:italic r:id="rId56"/>
      <p:boldItalic r:id="rId57"/>
    </p:embeddedFont>
    <p:embeddedFont>
      <p:font typeface="Wingdings 2" pitchFamily="18" charset="2"/>
      <p:regular r:id="rId58"/>
    </p:embeddedFont>
    <p:embeddedFont>
      <p:font typeface="Wingdings 3" pitchFamily="18" charset="2"/>
      <p:regular r:id="rId59"/>
    </p:embeddedFont>
    <p:embeddedFont>
      <p:font typeface="Arial Black" pitchFamily="34" charset="0"/>
      <p:bold r:id="rId60"/>
    </p:embeddedFont>
    <p:embeddedFont>
      <p:font typeface="Garamond" pitchFamily="18" charset="0"/>
      <p:regular r:id="rId61"/>
      <p:bold r:id="rId62"/>
      <p:italic r:id="rId63"/>
    </p:embeddedFont>
    <p:embeddedFont>
      <p:font typeface="Amatic SC" charset="-79"/>
      <p:regular r:id="rId64"/>
      <p:bold r:id="rId65"/>
    </p:embeddedFont>
    <p:embeddedFont>
      <p:font typeface="Calibri" pitchFamily="34" charset="0"/>
      <p:regular r:id="rId66"/>
      <p:bold r:id="rId67"/>
    </p:embeddedFont>
    <p:embeddedFont>
      <p:font typeface="Bodoni MT Black" pitchFamily="18" charset="0"/>
      <p:bold r:id="rId68"/>
      <p:boldItalic r:id="rId69"/>
    </p:embeddedFont>
    <p:embeddedFont>
      <p:font typeface="Arial Rounded MT Bold" pitchFamily="34" charset="0"/>
      <p:regular r:id="rId70"/>
    </p:embeddedFont>
    <p:embeddedFont>
      <p:font typeface="Nunito SemiBold" charset="0"/>
      <p:regular r:id="rId71"/>
      <p:bold r:id="rId72"/>
      <p:italic r:id="rId73"/>
      <p:boldItalic r:id="rId74"/>
    </p:embeddedFont>
    <p:embeddedFont>
      <p:font typeface="Nunito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0A1E4B-55CD-4E50-94F3-42BDB8673B2F}">
  <a:tblStyle styleId="{0C0A1E4B-55CD-4E50-94F3-42BDB8673B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91" autoAdjust="0"/>
    <p:restoredTop sz="99466" autoAdjust="0"/>
  </p:normalViewPr>
  <p:slideViewPr>
    <p:cSldViewPr>
      <p:cViewPr>
        <p:scale>
          <a:sx n="102" d="100"/>
          <a:sy n="102" d="100"/>
        </p:scale>
        <p:origin x="-90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7" Type="http://schemas.openxmlformats.org/officeDocument/2006/relationships/slide" Target="slides/slide3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9.fntdata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829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6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8" y="560054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5" y="542438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70" y="821007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9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3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7" y="4514762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6" y="662601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2" y="3237682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2" y="3938412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b" anchorCtr="0">
            <a:norm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178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355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532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709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273038" lvl="0" indent="-193031" algn="l" rtl="0">
              <a:spcBef>
                <a:spcPts val="600"/>
              </a:spcBef>
              <a:spcAft>
                <a:spcPts val="0"/>
              </a:spcAft>
              <a:defRPr/>
            </a:lvl1pPr>
            <a:lvl2pPr marL="639730" lvl="1" indent="-192713" algn="l" rtl="0">
              <a:spcBef>
                <a:spcPts val="360"/>
              </a:spcBef>
              <a:spcAft>
                <a:spcPts val="0"/>
              </a:spcAft>
              <a:defRPr/>
            </a:lvl2pPr>
            <a:lvl3pPr marL="914355" lvl="2" indent="-121913" algn="l" rtl="0">
              <a:spcBef>
                <a:spcPts val="360"/>
              </a:spcBef>
              <a:spcAft>
                <a:spcPts val="0"/>
              </a:spcAft>
              <a:defRPr/>
            </a:lvl3pPr>
            <a:lvl4pPr marL="1187390" lvl="3" indent="-115563" algn="l" rtl="0">
              <a:spcBef>
                <a:spcPts val="360"/>
              </a:spcBef>
              <a:spcAft>
                <a:spcPts val="0"/>
              </a:spcAft>
              <a:defRPr/>
            </a:lvl4pPr>
            <a:lvl5pPr marL="1462015" lvl="4" indent="-114357" algn="l" rtl="0">
              <a:spcBef>
                <a:spcPts val="360"/>
              </a:spcBef>
              <a:spcAft>
                <a:spcPts val="0"/>
              </a:spcAft>
              <a:defRPr/>
            </a:lvl5pPr>
            <a:lvl6pPr marL="1737274" lvl="5" indent="-73656" algn="l" rtl="0">
              <a:spcBef>
                <a:spcPts val="360"/>
              </a:spcBef>
              <a:defRPr/>
            </a:lvl6pPr>
            <a:lvl7pPr marL="2011579" lvl="6" indent="-114294" algn="l" rtl="0">
              <a:spcBef>
                <a:spcPts val="360"/>
              </a:spcBef>
              <a:defRPr/>
            </a:lvl7pPr>
            <a:lvl8pPr marL="2285886" lvl="7" indent="-76196" algn="l" rtl="0">
              <a:spcBef>
                <a:spcPts val="360"/>
              </a:spcBef>
              <a:defRPr/>
            </a:lvl8pPr>
            <a:lvl9pPr marL="2560192" lvl="8" indent="-71117" algn="l" rtl="0">
              <a:spcBef>
                <a:spcPts val="36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7840349" y="763378"/>
            <a:ext cx="1508625" cy="3843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355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532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709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5886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24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1772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48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29587" y="4300538"/>
            <a:ext cx="609600" cy="390600"/>
          </a:xfrm>
          <a:prstGeom prst="rect">
            <a:avLst/>
          </a:prstGeom>
          <a:noFill/>
          <a:ln>
            <a:noFill/>
          </a:ln>
        </p:spPr>
        <p:txBody>
          <a:bodyPr lIns="91421" tIns="45698" rIns="91421" bIns="45698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ctr">
                <a:buClr>
                  <a:srgbClr val="FFFFFF"/>
                </a:buClr>
                <a:buSzPct val="25000"/>
              </a:pPr>
              <a:t>‹#›</a:t>
            </a:fld>
            <a:endParaRPr lang="en-US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 rot="5400000">
            <a:off x="7389824" y="2757103"/>
            <a:ext cx="2400300" cy="3651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355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532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709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5886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24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1772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48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85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980904" y="950799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950799"/>
            <a:ext cx="1268730" cy="461951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1683623"/>
            <a:ext cx="6700347" cy="1827924"/>
          </a:xfrm>
        </p:spPr>
        <p:txBody>
          <a:bodyPr tIns="34289" bIns="34289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8" y="3511549"/>
            <a:ext cx="6702635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884" indent="0" algn="ctr">
              <a:buNone/>
              <a:defRPr sz="1200"/>
            </a:lvl2pPr>
            <a:lvl3pPr marL="685766" indent="0" algn="ctr">
              <a:buNone/>
              <a:defRPr sz="12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3"/>
            <a:ext cx="1165860" cy="364160"/>
          </a:xfrm>
        </p:spPr>
        <p:txBody>
          <a:bodyPr/>
          <a:lstStyle>
            <a:lvl1pPr algn="ctr">
              <a:defRPr sz="10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8" y="3883056"/>
            <a:ext cx="4297721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2" y="3883056"/>
            <a:ext cx="1466985" cy="17145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1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4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980904" y="950799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058713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1706376"/>
            <a:ext cx="6700266" cy="1805171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950799"/>
            <a:ext cx="1268730" cy="461951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3511547"/>
            <a:ext cx="6704838" cy="3429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148" algn="l"/>
              </a:tabLst>
              <a:defRPr sz="14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008378"/>
            <a:ext cx="1165860" cy="374086"/>
          </a:xfrm>
        </p:spPr>
        <p:txBody>
          <a:bodyPr/>
          <a:lstStyle>
            <a:lvl1pPr algn="ctr">
              <a:defRPr lang="en-US" sz="10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12/11/2020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70" y="3883056"/>
            <a:ext cx="4245101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3883056"/>
            <a:ext cx="1468754" cy="17145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7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497580" cy="281178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577340"/>
            <a:ext cx="3497580" cy="281178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1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497580" cy="48006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1" i="0">
                <a:solidFill>
                  <a:schemeClr val="tx1"/>
                </a:solidFill>
                <a:latin typeface="+mn-lt"/>
              </a:defRPr>
            </a:lvl1pPr>
            <a:lvl2pPr marL="342884" indent="0">
              <a:buNone/>
              <a:defRPr sz="14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94356"/>
            <a:ext cx="3497580" cy="237286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1555751"/>
            <a:ext cx="3497580" cy="48006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884" indent="0">
              <a:buNone/>
              <a:defRPr sz="14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094354"/>
            <a:ext cx="3497580" cy="23733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42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68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5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178308"/>
            <a:ext cx="2869947" cy="47868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281178"/>
            <a:ext cx="2667762" cy="4581144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455544"/>
            <a:ext cx="2371472" cy="1234440"/>
          </a:xfrm>
        </p:spPr>
        <p:txBody>
          <a:bodyPr anchor="b">
            <a:normAutofit/>
          </a:bodyPr>
          <a:lstStyle>
            <a:lvl1pPr algn="l" defTabSz="6857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143500" cy="40005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1752600"/>
            <a:ext cx="2371472" cy="27051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400">
                <a:solidFill>
                  <a:schemeClr val="tx1"/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4526280"/>
            <a:ext cx="1466850" cy="2743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12/16/2020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2" y="4526280"/>
            <a:ext cx="3438525" cy="27432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4526280"/>
            <a:ext cx="917576" cy="2743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9" y="433630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8" y="560054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8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3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3" y="3492222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9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51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3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6" y="4544980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8" y="667123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5" y="61702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178308"/>
            <a:ext cx="2869947" cy="47868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2" y="178308"/>
            <a:ext cx="5772151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4526280"/>
            <a:ext cx="1553972" cy="27432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7" y="4526280"/>
            <a:ext cx="3441002" cy="274320"/>
          </a:xfrm>
        </p:spPr>
        <p:txBody>
          <a:bodyPr/>
          <a:lstStyle>
            <a:lvl1pPr marL="0" algn="r" defTabSz="685766" rtl="0" eaLnBrk="1" latinLnBrk="0" hangingPunct="1">
              <a:defRPr lang="en-US" sz="8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526280"/>
            <a:ext cx="918972" cy="27432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281178"/>
            <a:ext cx="2667762" cy="4581144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9" y="452628"/>
            <a:ext cx="2358581" cy="123444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9" y="1789938"/>
            <a:ext cx="2358581" cy="26334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400">
                <a:solidFill>
                  <a:schemeClr val="tx1"/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064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4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12/16/2020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2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3583037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9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146302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2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3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87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2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1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428752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1885951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19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92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9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9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3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3" y="349801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6" y="368622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178" lvl="0" indent="-40638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355" lvl="1" indent="-40638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532" lvl="2" indent="-40638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709" lvl="3" indent="-40638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5886" lvl="4" indent="-40638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064" lvl="5" indent="-40638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240" lvl="6" indent="-40638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418" lvl="7" indent="-40638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595" lvl="8" indent="-40638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3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4" y="-119212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5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2" y="25376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9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2346963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44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7" indent="0">
              <a:buNone/>
              <a:defRPr sz="1200"/>
            </a:lvl7pPr>
            <a:lvl8pPr marL="2400180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67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3600442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514351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7" indent="0">
              <a:buNone/>
              <a:defRPr sz="1200"/>
            </a:lvl7pPr>
            <a:lvl8pPr marL="2400180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39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97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2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2" y="2828382"/>
            <a:ext cx="5459737" cy="256631"/>
          </a:xfrm>
        </p:spPr>
        <p:txBody>
          <a:bodyPr vert="horz" lIns="68577" tIns="34289" rIns="68577" bIns="34289" rtlCol="0"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28441"/>
            <a:ext cx="601434" cy="194668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685766">
              <a:buClrTx/>
              <a:buFontTx/>
              <a:buNone/>
            </a:pPr>
            <a:r>
              <a:rPr lang="en-US" kern="1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0"/>
            <a:ext cx="601434" cy="194668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685766">
              <a:buClrTx/>
              <a:buFontTx/>
              <a:buNone/>
            </a:pPr>
            <a:r>
              <a:rPr lang="en-US" kern="1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78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2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15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48590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9" y="2000251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7" y="1485902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1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7" y="148590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7" y="2000251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1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6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3188214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7" indent="0">
              <a:buNone/>
              <a:defRPr sz="1200"/>
            </a:lvl7pPr>
            <a:lvl8pPr marL="2400180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4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7" indent="0">
              <a:buNone/>
              <a:defRPr sz="1200"/>
            </a:lvl7pPr>
            <a:lvl8pPr marL="2400180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8" y="3620409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7" y="3188214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7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7" indent="0">
              <a:buNone/>
              <a:defRPr sz="1200"/>
            </a:lvl7pPr>
            <a:lvl8pPr marL="2400180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1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47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1" y="322662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7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6" y="422129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78" lvl="0" indent="-368282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355" lvl="1" indent="-368282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532" lvl="2" indent="-368282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709" lvl="3" indent="-368282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5886" lvl="4" indent="-368282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064" lvl="5" indent="-368282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240" lvl="6" indent="-368282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418" lvl="7" indent="-368282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595" lvl="8" indent="-368282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1" name="Google Shape;61;p5"/>
          <p:cNvSpPr/>
          <p:nvPr/>
        </p:nvSpPr>
        <p:spPr>
          <a:xfrm>
            <a:off x="3215363" y="371194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6" y="404560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5" y="2957430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7" y="4607303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55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08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3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58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41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80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6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33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61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9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7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6" y="422129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78" lvl="0" indent="-355582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355" lvl="1" indent="-355582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532" lvl="2" indent="-355582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09" lvl="3" indent="-355582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886" lvl="4" indent="-355582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064" lvl="5" indent="-355582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240" lvl="6" indent="-355582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418" lvl="7" indent="-355582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595" lvl="8" indent="-355582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78" lvl="0" indent="-355582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355" lvl="1" indent="-355582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532" lvl="2" indent="-355582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09" lvl="3" indent="-355582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886" lvl="4" indent="-355582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064" lvl="5" indent="-355582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240" lvl="6" indent="-355582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418" lvl="7" indent="-355582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595" lvl="8" indent="-355582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0" name="Google Shape;90;p7"/>
          <p:cNvSpPr/>
          <p:nvPr/>
        </p:nvSpPr>
        <p:spPr>
          <a:xfrm>
            <a:off x="8138826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70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7" y="4724707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2" y="4755509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4" y="4755175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7" y="1027646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3" y="1121078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96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685800">
              <a:buClrTx/>
              <a:buFontTx/>
              <a:buNone/>
            </a:pPr>
            <a:r>
              <a:rPr lang="en-US" kern="1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685800">
              <a:buClrTx/>
              <a:buFontTx/>
              <a:buNone/>
            </a:pPr>
            <a:r>
              <a:rPr lang="en-US" kern="1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122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23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90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76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04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489F-9F29-499B-BBCE-3EC0C2B0AA4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12/16/2020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443-F4C1-433F-9A36-E311802D2F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7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6" y="422129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78" lvl="0" indent="-342884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355" lvl="1" indent="-342884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532" lvl="2" indent="-342884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09" lvl="3" indent="-342884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886" lvl="4" indent="-342884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064" lvl="5" indent="-342884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240" lvl="6" indent="-342884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418" lvl="7" indent="-342884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595" lvl="8" indent="-342884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78" lvl="0" indent="-342884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355" lvl="1" indent="-342884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532" lvl="2" indent="-342884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09" lvl="3" indent="-342884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886" lvl="4" indent="-342884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064" lvl="5" indent="-342884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240" lvl="6" indent="-342884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418" lvl="7" indent="-342884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595" lvl="8" indent="-342884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78" lvl="0" indent="-342884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355" lvl="1" indent="-342884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532" lvl="2" indent="-342884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09" lvl="3" indent="-342884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5886" lvl="4" indent="-342884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064" lvl="5" indent="-342884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240" lvl="6" indent="-342884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418" lvl="7" indent="-342884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595" lvl="8" indent="-342884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9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9" y="1615234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8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5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3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2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7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6" y="422129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0" name="Google Shape;120;p9"/>
          <p:cNvSpPr/>
          <p:nvPr/>
        </p:nvSpPr>
        <p:spPr>
          <a:xfrm>
            <a:off x="325537" y="1027646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3" y="1121078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3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6" y="411304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4" y="1757106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6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4" name="Google Shape;144;p11"/>
          <p:cNvSpPr/>
          <p:nvPr/>
        </p:nvSpPr>
        <p:spPr>
          <a:xfrm>
            <a:off x="368196" y="422129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4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8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2" y="299127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4" y="1999471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90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6" y="3741818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9" y="431565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11" y="954677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6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  <p:sldLayoutId id="2147483692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281178"/>
            <a:ext cx="8586216" cy="45811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887218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7" y="4526280"/>
            <a:ext cx="2169784" cy="274320"/>
          </a:xfrm>
          <a:prstGeom prst="rect">
            <a:avLst/>
          </a:prstGeom>
        </p:spPr>
        <p:txBody>
          <a:bodyPr vert="horz" lIns="68577" tIns="34289" rIns="68577" bIns="34289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685766">
              <a:buClrTx/>
            </a:pPr>
            <a:fld id="{F6FA2B21-3FCD-4721-B95C-427943F61125}" type="datetime1">
              <a:rPr lang="en-US" kern="120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Next LT Pro"/>
                <a:ea typeface="+mn-ea"/>
                <a:cs typeface="+mn-cs"/>
              </a:rPr>
              <a:pPr defTabSz="685766">
                <a:buClrTx/>
              </a:pPr>
              <a:t>12/16/2020</a:t>
            </a:fld>
            <a:endParaRPr lang="en-US" kern="1200" dirty="0">
              <a:solidFill>
                <a:prstClr val="black">
                  <a:lumMod val="75000"/>
                  <a:lumOff val="25000"/>
                </a:prstClr>
              </a:solidFill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</p:spPr>
        <p:txBody>
          <a:bodyPr vert="horz" lIns="68577" tIns="34289" rIns="68577" bIns="34289" rtlCol="0" anchor="b"/>
          <a:lstStyle>
            <a:lvl1pPr algn="l">
              <a:defRPr sz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685766">
              <a:buClrTx/>
            </a:pPr>
            <a:endParaRPr lang="en-US" kern="1200" dirty="0">
              <a:solidFill>
                <a:prstClr val="black">
                  <a:lumMod val="85000"/>
                  <a:lumOff val="15000"/>
                </a:prstClr>
              </a:solidFill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</p:spPr>
        <p:txBody>
          <a:bodyPr vert="horz" lIns="68577" tIns="34289" rIns="68577" bIns="34289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685766">
              <a:buClrTx/>
            </a:pPr>
            <a:fld id="{34B7E4EF-A1BD-40F4-AB7B-04F084DD991D}" type="slidenum">
              <a:rPr lang="en-US" kern="1200" smtClean="0">
                <a:solidFill>
                  <a:prstClr val="black">
                    <a:lumMod val="75000"/>
                    <a:lumOff val="25000"/>
                  </a:prstClr>
                </a:solidFill>
                <a:latin typeface="Avenir Next LT Pro"/>
                <a:ea typeface="+mn-ea"/>
                <a:cs typeface="+mn-cs"/>
              </a:rPr>
              <a:pPr defTabSz="685766">
                <a:buClrTx/>
              </a:pPr>
              <a:t>‹#›</a:t>
            </a:fld>
            <a:endParaRPr lang="en-US" kern="1200" dirty="0">
              <a:solidFill>
                <a:prstClr val="black">
                  <a:lumMod val="75000"/>
                  <a:lumOff val="25000"/>
                </a:prstClr>
              </a:solidFill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65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lang="en-US" sz="3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53" indent="-137153" algn="l" defTabSz="685766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indent="-137153" algn="l" defTabSz="685766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3" indent="-137153" algn="l" defTabSz="685766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43" indent="-137153" algn="l" defTabSz="685766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60072" indent="-137153" algn="l" defTabSz="685766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99940" indent="-171442" algn="l" defTabSz="685766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424930" indent="-171442" algn="l" defTabSz="685766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649918" indent="-171442" algn="l" defTabSz="685766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907" indent="-171442" algn="l" defTabSz="685766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3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10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339538"/>
            <a:ext cx="7053542" cy="1050398"/>
          </a:xfrm>
          <a:prstGeom prst="rect">
            <a:avLst/>
          </a:prstGeom>
        </p:spPr>
        <p:txBody>
          <a:bodyPr vert="horz" lIns="68577" tIns="34289" rIns="68577" bIns="34289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91"/>
            <a:ext cx="6709906" cy="3146611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2" y="1343028"/>
            <a:ext cx="742949" cy="228599"/>
          </a:xfrm>
          <a:prstGeom prst="rect">
            <a:avLst/>
          </a:prstGeom>
        </p:spPr>
        <p:txBody>
          <a:bodyPr vert="horz" lIns="68577" tIns="34289" rIns="68577" bIns="34289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85766">
              <a:buClrTx/>
            </a:pPr>
            <a:fld id="{68B5489F-9F29-499B-BBCE-3EC0C2B0AA4A}" type="datetimeFigureOut">
              <a:rPr lang="en-US" kern="1200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  <a:ea typeface="+mn-ea"/>
                <a:cs typeface="+mn-cs"/>
              </a:rPr>
              <a:pPr defTabSz="685766">
                <a:buClrTx/>
              </a:pPr>
              <a:t>12/16/2020</a:t>
            </a:fld>
            <a:endParaRPr lang="en-US" kern="1200">
              <a:solidFill>
                <a:prstClr val="white">
                  <a:tint val="75000"/>
                  <a:alpha val="60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5"/>
            <a:ext cx="2894846" cy="228601"/>
          </a:xfrm>
          <a:prstGeom prst="rect">
            <a:avLst/>
          </a:prstGeom>
        </p:spPr>
        <p:txBody>
          <a:bodyPr vert="horz" lIns="68577" tIns="34289" rIns="68577" bIns="34289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85766">
              <a:buClrTx/>
            </a:pPr>
            <a:endParaRPr lang="en-US" kern="1200">
              <a:solidFill>
                <a:prstClr val="white">
                  <a:tint val="75000"/>
                  <a:alpha val="60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8" y="221799"/>
            <a:ext cx="628649" cy="575765"/>
          </a:xfrm>
          <a:prstGeom prst="rect">
            <a:avLst/>
          </a:prstGeom>
        </p:spPr>
        <p:txBody>
          <a:bodyPr vert="horz" lIns="68577" tIns="34289" rIns="68577" bIns="34289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buClrTx/>
            </a:pPr>
            <a:fld id="{D510B443-F4C1-433F-9A36-E311802D2F67}" type="slidenum">
              <a:rPr lang="en-US" kern="1200" smtClean="0">
                <a:solidFill>
                  <a:prstClr val="white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766">
                <a:buClrTx/>
              </a:pPr>
              <a:t>‹#›</a:t>
            </a:fld>
            <a:endParaRPr lang="en-US" kern="1200">
              <a:solidFill>
                <a:prstClr val="white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93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342884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185" indent="-214303" algn="l" defTabSz="342884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07" indent="-171442" algn="l" defTabSz="342884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090" indent="-171442" algn="l" defTabSz="342884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2974" indent="-171442" algn="l" defTabSz="342884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406" indent="-171442" algn="l" defTabSz="342884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739" indent="-171442" algn="l" defTabSz="342884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622" indent="-171442" algn="l" defTabSz="342884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505" indent="-171442" algn="l" defTabSz="342884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68B5489F-9F29-499B-BBCE-3EC0C2B0AA4A}" type="datetimeFigureOut">
              <a:rPr lang="en-US" kern="1200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12/16/2020</a:t>
            </a:fld>
            <a:endParaRPr lang="en-US" kern="1200">
              <a:solidFill>
                <a:prstClr val="white">
                  <a:tint val="75000"/>
                  <a:alpha val="60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white">
                  <a:tint val="75000"/>
                  <a:alpha val="60000"/>
                </a:prst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D510B443-F4C1-433F-9A36-E311802D2F67}" type="slidenum">
              <a:rPr lang="en-US" kern="1200" smtClean="0">
                <a:solidFill>
                  <a:prstClr val="white">
                    <a:tint val="75000"/>
                  </a:prstClr>
                </a:solidFill>
                <a:latin typeface="Century Gothic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white">
                  <a:tint val="75000"/>
                </a:prstClr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268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504952"/>
            <a:ext cx="5408100" cy="1907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NASOPHARYNGEAL CARCINOMA</a:t>
            </a:r>
            <a:endParaRPr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670820"/>
            <a:ext cx="4114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36" tIns="45718" rIns="91436" bIns="45718" rtlCol="1">
            <a:spAutoFit/>
          </a:bodyPr>
          <a:lstStyle/>
          <a:p>
            <a:pPr lvl="1" algn="ctr"/>
            <a:r>
              <a:rPr lang="en-US" sz="1600" b="1" dirty="0">
                <a:ln>
                  <a:solidFill>
                    <a:schemeClr val="tx1"/>
                  </a:solidFill>
                </a:ln>
              </a:rPr>
              <a:t>Prepared By </a:t>
            </a:r>
            <a:r>
              <a:rPr lang="en-US" sz="1600" dirty="0">
                <a:ln>
                  <a:solidFill>
                    <a:schemeClr val="tx1"/>
                  </a:solidFill>
                </a:ln>
              </a:rPr>
              <a:t>: </a:t>
            </a:r>
            <a:r>
              <a:rPr lang="en-US" sz="1600" dirty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Mohammad </a:t>
            </a:r>
            <a:r>
              <a:rPr lang="en-US" sz="1600" dirty="0" err="1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Rabai</a:t>
            </a:r>
            <a:endParaRPr lang="en-US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  <a:p>
            <a:r>
              <a:rPr lang="en-US" sz="1600" b="1" dirty="0">
                <a:ln>
                  <a:solidFill>
                    <a:schemeClr val="tx1"/>
                  </a:solidFill>
                </a:ln>
              </a:rPr>
              <a:t>Supervised By </a:t>
            </a:r>
            <a:r>
              <a:rPr lang="en-US" sz="1600" dirty="0">
                <a:ln>
                  <a:solidFill>
                    <a:schemeClr val="tx1"/>
                  </a:solidFill>
                </a:ln>
              </a:rPr>
              <a:t>:  </a:t>
            </a:r>
            <a:r>
              <a:rPr lang="en-US" sz="1600" dirty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Dr. Osama Al-</a:t>
            </a:r>
            <a:r>
              <a:rPr lang="en-US" sz="1600" dirty="0" err="1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Btoush</a:t>
            </a:r>
            <a:endParaRPr lang="ar-SA" sz="16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PRESENTATION : 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" name="Google Shape;354;p32"/>
          <p:cNvSpPr txBox="1">
            <a:spLocks noGrp="1"/>
          </p:cNvSpPr>
          <p:nvPr>
            <p:ph type="body" idx="1"/>
          </p:nvPr>
        </p:nvSpPr>
        <p:spPr>
          <a:xfrm>
            <a:off x="533400" y="1506351"/>
            <a:ext cx="2743200" cy="27418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b="1" dirty="0" smtClean="0"/>
              <a:t>- Initially : </a:t>
            </a:r>
          </a:p>
          <a:p>
            <a:pPr marL="285736" indent="-285736">
              <a:buClr>
                <a:srgbClr val="FF0000"/>
              </a:buClr>
              <a:buFont typeface="Wingdings" pitchFamily="2" charset="2"/>
              <a:buChar char="l"/>
            </a:pPr>
            <a:r>
              <a:rPr lang="en-US" dirty="0" smtClean="0"/>
              <a:t>Unilateral </a:t>
            </a:r>
            <a:r>
              <a:rPr lang="en-US" dirty="0"/>
              <a:t>hearing loss from a middle ear effusion </a:t>
            </a:r>
            <a:endParaRPr lang="en-US" dirty="0" smtClean="0"/>
          </a:p>
          <a:p>
            <a:pPr marL="285736" indent="-285736">
              <a:buClr>
                <a:srgbClr val="FF0000"/>
              </a:buClr>
              <a:buFont typeface="Wingdings" pitchFamily="2" charset="2"/>
              <a:buChar char="l"/>
            </a:pPr>
            <a:endParaRPr lang="en-US" b="1" dirty="0" smtClean="0"/>
          </a:p>
          <a:p>
            <a:pPr marL="285736" indent="-285736">
              <a:buClr>
                <a:srgbClr val="FF0000"/>
              </a:buClr>
              <a:buFont typeface="Wingdings" pitchFamily="2" charset="2"/>
              <a:buChar char="l"/>
            </a:pPr>
            <a:r>
              <a:rPr lang="en-US" b="1" dirty="0" smtClean="0">
                <a:solidFill>
                  <a:srgbClr val="00B0F0"/>
                </a:solidFill>
              </a:rPr>
              <a:t>Painless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, </a:t>
            </a:r>
            <a:r>
              <a:rPr lang="en-US" b="1" dirty="0">
                <a:solidFill>
                  <a:srgbClr val="00B0F0"/>
                </a:solidFill>
              </a:rPr>
              <a:t>slowly enlarging neck </a:t>
            </a:r>
            <a:r>
              <a:rPr lang="en-US" b="1" dirty="0" smtClean="0">
                <a:solidFill>
                  <a:srgbClr val="00B0F0"/>
                </a:solidFill>
              </a:rPr>
              <a:t>mass </a:t>
            </a:r>
            <a:r>
              <a:rPr lang="en-US" b="1" dirty="0" smtClean="0"/>
              <a:t>(regional </a:t>
            </a:r>
            <a:r>
              <a:rPr lang="en-US" b="1" dirty="0"/>
              <a:t>spread</a:t>
            </a:r>
            <a:r>
              <a:rPr lang="en-US" b="1" dirty="0" smtClean="0"/>
              <a:t>):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</a:t>
            </a:r>
            <a:r>
              <a:rPr lang="en-US" b="1" dirty="0" smtClean="0">
                <a:solidFill>
                  <a:srgbClr val="FF0000"/>
                </a:solidFill>
              </a:rPr>
              <a:t>. ( 50%)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b="1" dirty="0"/>
          </a:p>
        </p:txBody>
      </p:sp>
      <p:sp>
        <p:nvSpPr>
          <p:cNvPr id="356" name="Google Shape;356;p32"/>
          <p:cNvSpPr txBox="1">
            <a:spLocks noGrp="1"/>
          </p:cNvSpPr>
          <p:nvPr>
            <p:ph type="body" idx="3"/>
          </p:nvPr>
        </p:nvSpPr>
        <p:spPr>
          <a:xfrm>
            <a:off x="5562600" y="1352550"/>
            <a:ext cx="2590800" cy="32766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36" indent="-285736"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latin typeface="Nunito" charset="0"/>
              </a:rPr>
              <a:t>Facial pain </a:t>
            </a:r>
            <a:r>
              <a:rPr lang="en-US" sz="1400" dirty="0">
                <a:latin typeface="Nunito" charset="0"/>
              </a:rPr>
              <a:t>- Trigeminal neuralgia</a:t>
            </a:r>
          </a:p>
          <a:p>
            <a:pPr marL="285736" indent="-285736"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 err="1">
                <a:latin typeface="Nunito" charset="0"/>
              </a:rPr>
              <a:t>Ophthalmoplegia</a:t>
            </a:r>
            <a:r>
              <a:rPr lang="en-US" sz="1400" dirty="0">
                <a:latin typeface="Nunito" charset="0"/>
              </a:rPr>
              <a:t> - CN III, IV, and VI</a:t>
            </a:r>
          </a:p>
          <a:p>
            <a:pPr marL="285736" indent="-285736"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latin typeface="Nunito" charset="0"/>
              </a:rPr>
              <a:t>Horner’s syndrome </a:t>
            </a:r>
            <a:r>
              <a:rPr lang="en-US" sz="1400" dirty="0">
                <a:latin typeface="Nunito" charset="0"/>
              </a:rPr>
              <a:t>- cervical </a:t>
            </a:r>
            <a:r>
              <a:rPr lang="en-US" sz="1400" dirty="0" err="1">
                <a:latin typeface="Nunito" charset="0"/>
              </a:rPr>
              <a:t>sympathetics</a:t>
            </a:r>
            <a:r>
              <a:rPr lang="en-US" sz="1400" dirty="0">
                <a:latin typeface="Nunito" charset="0"/>
              </a:rPr>
              <a:t> (rare initial symptom)</a:t>
            </a:r>
          </a:p>
          <a:p>
            <a:pPr marL="285736" indent="-285736">
              <a:spcBef>
                <a:spcPts val="1000"/>
              </a:spcBef>
              <a:spcAft>
                <a:spcPts val="1000"/>
              </a:spcAft>
            </a:pPr>
            <a:r>
              <a:rPr lang="en-US" sz="1400" dirty="0">
                <a:latin typeface="Nunito" charset="0"/>
              </a:rPr>
              <a:t>CN’s X : </a:t>
            </a:r>
            <a:r>
              <a:rPr lang="en-US" sz="1400" b="1" dirty="0">
                <a:latin typeface="Nunito" charset="0"/>
              </a:rPr>
              <a:t>vocal cord paralysis</a:t>
            </a:r>
          </a:p>
          <a:p>
            <a:pPr marL="285736" indent="-285736">
              <a:spcBef>
                <a:spcPts val="1000"/>
              </a:spcBef>
              <a:spcAft>
                <a:spcPts val="1000"/>
              </a:spcAft>
            </a:pPr>
            <a:r>
              <a:rPr lang="en-US" sz="1400" dirty="0">
                <a:latin typeface="Nunito" charset="0"/>
              </a:rPr>
              <a:t>CN’s XI/X : </a:t>
            </a:r>
            <a:r>
              <a:rPr lang="en-US" sz="1400" b="1" dirty="0">
                <a:latin typeface="Nunito" charset="0"/>
              </a:rPr>
              <a:t>palatal paralysis</a:t>
            </a:r>
          </a:p>
        </p:txBody>
      </p:sp>
      <p:sp>
        <p:nvSpPr>
          <p:cNvPr id="357" name="Google Shape;357;p3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153400" y="3530084"/>
            <a:ext cx="533400" cy="1015663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r>
              <a:rPr lang="en-US" sz="6000" b="1" dirty="0">
                <a:latin typeface="Amatic SC" charset="-79"/>
                <a:cs typeface="Amatic SC" charset="-79"/>
              </a:rPr>
              <a:t>5</a:t>
            </a:r>
            <a:endParaRPr lang="ar-SA" sz="6000" b="1" dirty="0">
              <a:latin typeface="Amatic SC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352800" y="1504950"/>
            <a:ext cx="2078100" cy="27432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114294" indent="0">
              <a:buClr>
                <a:srgbClr val="FF9900"/>
              </a:buClr>
              <a:buNone/>
            </a:pPr>
            <a:r>
              <a:rPr lang="en-US" dirty="0" smtClean="0"/>
              <a:t>- </a:t>
            </a:r>
            <a:r>
              <a:rPr lang="en-US" sz="2000" b="1" dirty="0"/>
              <a:t>Larger lesions :</a:t>
            </a:r>
          </a:p>
          <a:p>
            <a:pPr>
              <a:buClr>
                <a:srgbClr val="FF9900"/>
              </a:buClr>
              <a:buFontTx/>
              <a:buChar char="-"/>
            </a:pPr>
            <a:endParaRPr lang="en-US" dirty="0"/>
          </a:p>
          <a:p>
            <a:pPr>
              <a:buClr>
                <a:srgbClr val="FF9900"/>
              </a:buClr>
              <a:buFont typeface="Wingdings" pitchFamily="2" charset="2"/>
              <a:buChar char="l"/>
            </a:pPr>
            <a:r>
              <a:rPr lang="en-US" dirty="0"/>
              <a:t>nasal obstruction</a:t>
            </a:r>
          </a:p>
          <a:p>
            <a:pPr>
              <a:buClr>
                <a:srgbClr val="FF9900"/>
              </a:buClr>
              <a:buFont typeface="Wingdings" pitchFamily="2" charset="2"/>
              <a:buChar char="l"/>
            </a:pPr>
            <a:r>
              <a:rPr lang="en-US" dirty="0"/>
              <a:t>epistaxis</a:t>
            </a:r>
          </a:p>
          <a:p>
            <a:pPr>
              <a:buClr>
                <a:srgbClr val="FF9900"/>
              </a:buClr>
              <a:buFont typeface="Wingdings" pitchFamily="2" charset="2"/>
              <a:buChar char="l"/>
            </a:pPr>
            <a:r>
              <a:rPr lang="en-US" dirty="0"/>
              <a:t>cranial nerve involvement</a:t>
            </a:r>
          </a:p>
          <a:p>
            <a:pPr marL="114294" indent="0">
              <a:buClr>
                <a:srgbClr val="FF9900"/>
              </a:buClr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5105400" y="3295650"/>
            <a:ext cx="685800" cy="228600"/>
          </a:xfrm>
          <a:prstGeom prst="curvedConnector3">
            <a:avLst>
              <a:gd name="adj1" fmla="val 5544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06008" y="554396"/>
            <a:ext cx="20853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36" tIns="45718" rIns="91436" bIns="45718" rtlCol="1">
            <a:spAutoFit/>
          </a:bodyPr>
          <a:lstStyle/>
          <a:p>
            <a:r>
              <a:rPr lang="en-US" sz="1200" b="1" dirty="0"/>
              <a:t>Neck mass</a:t>
            </a:r>
            <a:r>
              <a:rPr lang="en-US" sz="1200" dirty="0"/>
              <a:t> </a:t>
            </a:r>
            <a:r>
              <a:rPr lang="en-US" sz="1200" b="1" dirty="0"/>
              <a:t>:</a:t>
            </a:r>
            <a:r>
              <a:rPr lang="en-US" sz="1200" dirty="0"/>
              <a:t> 50%</a:t>
            </a:r>
          </a:p>
          <a:p>
            <a:r>
              <a:rPr lang="en-US" sz="1200" b="1" dirty="0"/>
              <a:t>Nasal symptoms : </a:t>
            </a:r>
            <a:r>
              <a:rPr lang="en-US" sz="1200" dirty="0"/>
              <a:t>30%</a:t>
            </a:r>
          </a:p>
          <a:p>
            <a:r>
              <a:rPr lang="en-US" sz="1200" b="1" dirty="0"/>
              <a:t>Ears symptoms :</a:t>
            </a:r>
            <a:r>
              <a:rPr lang="en-US" sz="1200" dirty="0"/>
              <a:t> 20%</a:t>
            </a:r>
            <a:endParaRPr lang="ar-SA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64422" y="585954"/>
            <a:ext cx="7541378" cy="2239072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endParaRPr lang="en-US" sz="1800" dirty="0"/>
          </a:p>
          <a:p>
            <a:pPr marL="285736" indent="-285736">
              <a:buFont typeface="Wingdings" pitchFamily="2" charset="2"/>
              <a:buChar char="M"/>
            </a:pPr>
            <a:r>
              <a:rPr lang="en-US" sz="1800" b="1" dirty="0">
                <a:solidFill>
                  <a:srgbClr val="FF0000"/>
                </a:solidFill>
              </a:rPr>
              <a:t>Trotter's syndrome/Triad </a:t>
            </a:r>
            <a:r>
              <a:rPr lang="en-US" sz="1800" dirty="0"/>
              <a:t>is a cluster of symptoms associated with advanced nasopharyngeal carcinoma.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1- </a:t>
            </a:r>
            <a:r>
              <a:rPr lang="en-US" b="1" dirty="0" smtClean="0">
                <a:solidFill>
                  <a:srgbClr val="FFC000"/>
                </a:solidFill>
              </a:rPr>
              <a:t>Unilateral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conductive </a:t>
            </a:r>
            <a:r>
              <a:rPr lang="en-US" dirty="0" smtClean="0">
                <a:solidFill>
                  <a:srgbClr val="00B0F0"/>
                </a:solidFill>
              </a:rPr>
              <a:t>hearing loss </a:t>
            </a:r>
            <a:r>
              <a:rPr lang="en-US" dirty="0" smtClean="0"/>
              <a:t>due </a:t>
            </a:r>
            <a:r>
              <a:rPr lang="en-US" dirty="0"/>
              <a:t>to middle ear effusion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2- </a:t>
            </a:r>
            <a:r>
              <a:rPr lang="en-US" b="1" dirty="0" smtClean="0">
                <a:solidFill>
                  <a:srgbClr val="FFC000"/>
                </a:solidFill>
              </a:rPr>
              <a:t>Unilateral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facial pain </a:t>
            </a:r>
            <a:r>
              <a:rPr lang="en-US" dirty="0" smtClean="0"/>
              <a:t>(Trigeminal neuralgia)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3- Soft </a:t>
            </a:r>
            <a:r>
              <a:rPr lang="en-US" dirty="0"/>
              <a:t>palate </a:t>
            </a:r>
            <a:r>
              <a:rPr lang="en-US" dirty="0" smtClean="0"/>
              <a:t>immobility (</a:t>
            </a:r>
            <a:r>
              <a:rPr lang="en-US" dirty="0" smtClean="0">
                <a:solidFill>
                  <a:srgbClr val="00B0F0"/>
                </a:solidFill>
              </a:rPr>
              <a:t>palatal paralysis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err="1"/>
              <a:t>Trismus</a:t>
            </a:r>
            <a:r>
              <a:rPr lang="en-US" dirty="0"/>
              <a:t>/Difficulty opening mouth occurs late </a:t>
            </a:r>
            <a:r>
              <a:rPr lang="en-US" dirty="0" smtClean="0"/>
              <a:t>(due </a:t>
            </a:r>
            <a:r>
              <a:rPr lang="en-US" dirty="0"/>
              <a:t>to further invasion of </a:t>
            </a:r>
            <a:r>
              <a:rPr lang="en-US" dirty="0" err="1"/>
              <a:t>pterygoid</a:t>
            </a:r>
            <a:r>
              <a:rPr lang="en-US" dirty="0"/>
              <a:t> </a:t>
            </a:r>
            <a:r>
              <a:rPr lang="en-US" dirty="0" smtClean="0"/>
              <a:t>muscles)</a:t>
            </a:r>
            <a:endParaRPr lang="en-US" dirty="0"/>
          </a:p>
        </p:txBody>
      </p:sp>
      <p:grpSp>
        <p:nvGrpSpPr>
          <p:cNvPr id="14" name="Google Shape;844;p42"/>
          <p:cNvGrpSpPr/>
          <p:nvPr/>
        </p:nvGrpSpPr>
        <p:grpSpPr>
          <a:xfrm rot="21053808">
            <a:off x="6526132" y="1534917"/>
            <a:ext cx="819301" cy="636232"/>
            <a:chOff x="1570037" y="1341437"/>
            <a:chExt cx="4943475" cy="4576762"/>
          </a:xfrm>
        </p:grpSpPr>
        <p:sp>
          <p:nvSpPr>
            <p:cNvPr id="15" name="Google Shape;845;p4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46;p4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47;p4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48;p4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49;p4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50;p4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4422" y="2876550"/>
            <a:ext cx="6934200" cy="16273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lIns="91436" tIns="45718" rIns="91436" bIns="45718" rtlCol="1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(CASE!) </a:t>
            </a:r>
            <a:r>
              <a:rPr lang="en-US" dirty="0" smtClean="0"/>
              <a:t>A </a:t>
            </a:r>
            <a:r>
              <a:rPr lang="en-US" dirty="0"/>
              <a:t>38-year-old </a:t>
            </a:r>
            <a:r>
              <a:rPr lang="en-US" dirty="0" smtClean="0"/>
              <a:t>woman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/>
              <a:t>presented to </a:t>
            </a:r>
            <a:r>
              <a:rPr lang="en-US" dirty="0" smtClean="0"/>
              <a:t>ENT </a:t>
            </a:r>
            <a:r>
              <a:rPr lang="en-US" dirty="0"/>
              <a:t>outpatient clinic with a 6-month history of </a:t>
            </a:r>
            <a:r>
              <a:rPr lang="en-US" dirty="0">
                <a:solidFill>
                  <a:srgbClr val="FF66CC"/>
                </a:solidFill>
              </a:rPr>
              <a:t>progressive left neck </a:t>
            </a:r>
            <a:r>
              <a:rPr lang="en-US" dirty="0" smtClean="0">
                <a:solidFill>
                  <a:srgbClr val="FF66CC"/>
                </a:solidFill>
              </a:rPr>
              <a:t>swelling </a:t>
            </a:r>
            <a:r>
              <a:rPr lang="en-US" dirty="0" smtClean="0"/>
              <a:t>, </a:t>
            </a:r>
            <a:r>
              <a:rPr lang="en-US" dirty="0"/>
              <a:t>severe </a:t>
            </a:r>
            <a:r>
              <a:rPr lang="en-US" dirty="0">
                <a:solidFill>
                  <a:srgbClr val="FF66CC"/>
                </a:solidFill>
              </a:rPr>
              <a:t>left cheek pain</a:t>
            </a:r>
            <a:r>
              <a:rPr lang="en-US" dirty="0"/>
              <a:t>, </a:t>
            </a:r>
            <a:r>
              <a:rPr lang="en-US" dirty="0">
                <a:solidFill>
                  <a:srgbClr val="FF66CC"/>
                </a:solidFill>
              </a:rPr>
              <a:t>decreased hearing in the left ear </a:t>
            </a:r>
            <a:r>
              <a:rPr lang="en-US" dirty="0"/>
              <a:t>and </a:t>
            </a:r>
            <a:r>
              <a:rPr lang="en-US" dirty="0">
                <a:solidFill>
                  <a:srgbClr val="FF66CC"/>
                </a:solidFill>
              </a:rPr>
              <a:t>left-sided blood-stained nasal discharge</a:t>
            </a:r>
            <a:r>
              <a:rPr lang="en-US" dirty="0"/>
              <a:t>, and </a:t>
            </a:r>
            <a:r>
              <a:rPr lang="en-US" dirty="0" smtClean="0"/>
              <a:t>history </a:t>
            </a:r>
            <a:r>
              <a:rPr lang="en-US" dirty="0" err="1">
                <a:solidFill>
                  <a:srgbClr val="FF66CC"/>
                </a:solidFill>
              </a:rPr>
              <a:t>trismus</a:t>
            </a:r>
            <a:r>
              <a:rPr lang="en-US" dirty="0">
                <a:solidFill>
                  <a:srgbClr val="FF66CC"/>
                </a:solidFill>
              </a:rPr>
              <a:t> </a:t>
            </a:r>
            <a:r>
              <a:rPr lang="en-US" dirty="0"/>
              <a:t>since 4 months. There was no associated dysphagia, hoarseness, excessive coughing or </a:t>
            </a:r>
            <a:r>
              <a:rPr lang="en-US" dirty="0" err="1"/>
              <a:t>dyspnoea</a:t>
            </a:r>
            <a:r>
              <a:rPr lang="en-US" dirty="0"/>
              <a:t>. On physical examination, she </a:t>
            </a:r>
            <a:r>
              <a:rPr lang="en-US" dirty="0">
                <a:solidFill>
                  <a:srgbClr val="FF66CC"/>
                </a:solidFill>
              </a:rPr>
              <a:t>had multiple hard, fixed, non-tender, left </a:t>
            </a:r>
            <a:r>
              <a:rPr lang="en-US" dirty="0" smtClean="0">
                <a:solidFill>
                  <a:srgbClr val="FF66CC"/>
                </a:solidFill>
              </a:rPr>
              <a:t> </a:t>
            </a:r>
            <a:r>
              <a:rPr lang="en-US" dirty="0">
                <a:solidFill>
                  <a:srgbClr val="FF66CC"/>
                </a:solidFill>
              </a:rPr>
              <a:t>cervical lymphadenopathy</a:t>
            </a:r>
            <a:r>
              <a:rPr lang="en-US" dirty="0"/>
              <a:t>, </a:t>
            </a:r>
            <a:r>
              <a:rPr lang="en-US" dirty="0">
                <a:solidFill>
                  <a:srgbClr val="FF66CC"/>
                </a:solidFill>
              </a:rPr>
              <a:t>left serous otitis media</a:t>
            </a:r>
            <a:r>
              <a:rPr lang="en-US" dirty="0"/>
              <a:t> </a:t>
            </a:r>
            <a:r>
              <a:rPr lang="en-US" dirty="0" smtClean="0"/>
              <a:t> ….. </a:t>
            </a:r>
            <a:r>
              <a:rPr lang="en-US" b="1" dirty="0">
                <a:solidFill>
                  <a:srgbClr val="00B050"/>
                </a:solidFill>
              </a:rPr>
              <a:t>A diagnosis of Trotter’s syndrome secondary to nasopharyngeal carcinoma was made</a:t>
            </a:r>
            <a:r>
              <a:rPr lang="en-US" dirty="0"/>
              <a:t>. </a:t>
            </a:r>
            <a:endParaRPr lang="ar-SA" dirty="0"/>
          </a:p>
        </p:txBody>
      </p:sp>
      <p:sp>
        <p:nvSpPr>
          <p:cNvPr id="22" name="Google Shape;248;p22"/>
          <p:cNvSpPr/>
          <p:nvPr/>
        </p:nvSpPr>
        <p:spPr>
          <a:xfrm rot="21148345">
            <a:off x="7820610" y="3105151"/>
            <a:ext cx="8382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7" y="683600"/>
            <a:ext cx="4526825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&lt;How to diagnose &gt;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533401" y="1506350"/>
            <a:ext cx="8077201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History ( suggestive symptoms) &amp; physical examination</a:t>
            </a:r>
          </a:p>
          <a:p>
            <a:pPr lvl="0"/>
            <a:r>
              <a:rPr lang="en-US" dirty="0" err="1" smtClean="0">
                <a:solidFill>
                  <a:schemeClr val="tx1"/>
                </a:solidFill>
              </a:rPr>
              <a:t>Fiberoptic</a:t>
            </a:r>
            <a:r>
              <a:rPr lang="en-US" dirty="0" smtClean="0">
                <a:solidFill>
                  <a:schemeClr val="tx1"/>
                </a:solidFill>
              </a:rPr>
              <a:t> Endoscopic examination/</a:t>
            </a:r>
            <a:r>
              <a:rPr lang="en-US" dirty="0" err="1" smtClean="0">
                <a:solidFill>
                  <a:schemeClr val="tx1"/>
                </a:solidFill>
              </a:rPr>
              <a:t>Nasopharyngioscopy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Biopsy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serology (Anti EBV antibodies)</a:t>
            </a:r>
          </a:p>
          <a:p>
            <a:pPr marL="88896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CT scan </a:t>
            </a:r>
            <a:r>
              <a:rPr lang="en-US" dirty="0"/>
              <a:t>with bone and soft tissue </a:t>
            </a:r>
            <a:r>
              <a:rPr lang="en-US" dirty="0" smtClean="0"/>
              <a:t>windows(Extent of tumor)</a:t>
            </a:r>
            <a:endParaRPr lang="en-US" dirty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MRI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(soft </a:t>
            </a:r>
            <a:r>
              <a:rPr lang="en-US" dirty="0"/>
              <a:t>tissue involvement, </a:t>
            </a:r>
            <a:r>
              <a:rPr lang="en-US" dirty="0" smtClean="0"/>
              <a:t>recurrences)/ Best</a:t>
            </a:r>
            <a:endParaRPr lang="en-US" dirty="0"/>
          </a:p>
          <a:p>
            <a:pPr marL="88896" indent="0">
              <a:buNone/>
            </a:pPr>
            <a:endParaRPr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224935" y="3409952"/>
            <a:ext cx="609600" cy="1323439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r>
              <a:rPr lang="en-US" sz="8000" b="1" dirty="0">
                <a:latin typeface="Amatic SC" charset="-79"/>
                <a:cs typeface="Amatic SC" charset="-79"/>
              </a:rPr>
              <a:t>6</a:t>
            </a:r>
            <a:endParaRPr lang="ar-SA" b="1" dirty="0">
              <a:latin typeface="Amatic SC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4352"/>
            <a:ext cx="1066800" cy="86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25958-2137-4431-88BA-3A9FECBD45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marL="457178" indent="-457178" algn="ctr">
              <a:buFont typeface="Wingdings 2" pitchFamily="18" charset="2"/>
              <a:buChar char="E"/>
            </a:pPr>
            <a:r>
              <a:rPr lang="en-US" sz="3600" dirty="0"/>
              <a:t>INVESTIGATIONS</a:t>
            </a:r>
            <a:r>
              <a:rPr lang="en-US" dirty="0"/>
              <a:t> (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come with neck mass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E7FE80-C069-4A51-A68E-E452A889E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1-CBC , chemistry</a:t>
            </a:r>
          </a:p>
          <a:p>
            <a:r>
              <a:rPr lang="en-US" dirty="0"/>
              <a:t>2-neck ultrasound (may be </a:t>
            </a:r>
            <a:r>
              <a:rPr lang="en-US" dirty="0" smtClean="0"/>
              <a:t>TB ! Metastatic cancer ! )</a:t>
            </a:r>
            <a:endParaRPr lang="en-US" dirty="0"/>
          </a:p>
          <a:p>
            <a:r>
              <a:rPr lang="en-US" dirty="0"/>
              <a:t>3-fiberobtic examination</a:t>
            </a:r>
          </a:p>
          <a:p>
            <a:r>
              <a:rPr lang="en-US" dirty="0"/>
              <a:t>4-CT/MRI post nasal</a:t>
            </a:r>
          </a:p>
          <a:p>
            <a:r>
              <a:rPr lang="en-US" dirty="0"/>
              <a:t>5-post nasal space </a:t>
            </a:r>
            <a:r>
              <a:rPr lang="en-US" dirty="0" smtClean="0"/>
              <a:t>biopsy</a:t>
            </a:r>
          </a:p>
          <a:p>
            <a:r>
              <a:rPr lang="en-US" dirty="0" smtClean="0"/>
              <a:t>6- </a:t>
            </a:r>
            <a:r>
              <a:rPr lang="en-US" dirty="0"/>
              <a:t>serology (Anti EBV </a:t>
            </a:r>
            <a:r>
              <a:rPr lang="en-US" dirty="0" smtClean="0"/>
              <a:t>antibodies)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r="40515" b="5145"/>
          <a:stretch/>
        </p:blipFill>
        <p:spPr bwMode="auto">
          <a:xfrm>
            <a:off x="-152400" y="209550"/>
            <a:ext cx="3810000" cy="472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2961" y="2159259"/>
            <a:ext cx="469641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1" anchor="ctr"/>
          <a:lstStyle/>
          <a:p>
            <a:pPr algn="ctr"/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41" y="133351"/>
            <a:ext cx="5466961" cy="4929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110" y="483371"/>
            <a:ext cx="1217644" cy="311621"/>
          </a:xfrm>
          <a:prstGeom prst="rect">
            <a:avLst/>
          </a:prstGeom>
          <a:solidFill>
            <a:schemeClr val="accent2"/>
          </a:solidFill>
        </p:spPr>
        <p:txBody>
          <a:bodyPr wrap="square" lIns="91436" tIns="45718" rIns="91436" bIns="45718" rtlCol="1">
            <a:spAutoFit/>
          </a:bodyPr>
          <a:lstStyle/>
          <a:p>
            <a:r>
              <a:rPr lang="en-US" b="1" dirty="0" smtClean="0"/>
              <a:t>Normal MRI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769672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3" y="3787171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3" y="209550"/>
            <a:ext cx="5361088" cy="464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1" y="243189"/>
            <a:ext cx="3429000" cy="458092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Minus 8"/>
          <p:cNvSpPr/>
          <p:nvPr/>
        </p:nvSpPr>
        <p:spPr>
          <a:xfrm>
            <a:off x="609602" y="895352"/>
            <a:ext cx="1290861" cy="45719"/>
          </a:xfrm>
          <a:prstGeom prst="mathMin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1" anchor="ctr"/>
          <a:lstStyle/>
          <a:p>
            <a:pPr algn="ctr"/>
            <a:endParaRPr lang="ar-SA"/>
          </a:p>
        </p:txBody>
      </p:sp>
      <p:sp>
        <p:nvSpPr>
          <p:cNvPr id="12" name="Minus 11"/>
          <p:cNvSpPr/>
          <p:nvPr/>
        </p:nvSpPr>
        <p:spPr>
          <a:xfrm>
            <a:off x="2286000" y="3897633"/>
            <a:ext cx="838200" cy="45719"/>
          </a:xfrm>
          <a:prstGeom prst="mathMinus">
            <a:avLst/>
          </a:prstGeom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1" anchor="ctr"/>
          <a:lstStyle/>
          <a:p>
            <a:pPr algn="ctr"/>
            <a:endParaRPr lang="ar-SA"/>
          </a:p>
        </p:txBody>
      </p:sp>
      <p:sp>
        <p:nvSpPr>
          <p:cNvPr id="13" name="Minus 12"/>
          <p:cNvSpPr/>
          <p:nvPr/>
        </p:nvSpPr>
        <p:spPr>
          <a:xfrm>
            <a:off x="685800" y="4144223"/>
            <a:ext cx="645430" cy="45719"/>
          </a:xfrm>
          <a:prstGeom prst="mathMinus">
            <a:avLst/>
          </a:prstGeom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&lt;Treatment &gt;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cxnSp>
        <p:nvCxnSpPr>
          <p:cNvPr id="278" name="Google Shape;278;p26"/>
          <p:cNvCxnSpPr/>
          <p:nvPr/>
        </p:nvCxnSpPr>
        <p:spPr>
          <a:xfrm rot="16200000" flipH="1">
            <a:off x="4839906" y="767834"/>
            <a:ext cx="574438" cy="1770300"/>
          </a:xfrm>
          <a:prstGeom prst="bentConnector3">
            <a:avLst>
              <a:gd name="adj1" fmla="val 5324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1" name="Google Shape;281;p26"/>
          <p:cNvCxnSpPr>
            <a:endCxn id="283" idx="0"/>
          </p:cNvCxnSpPr>
          <p:nvPr/>
        </p:nvCxnSpPr>
        <p:spPr>
          <a:xfrm>
            <a:off x="2368807" y="2685461"/>
            <a:ext cx="0" cy="34349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8" name="Google Shape;288;p26"/>
          <p:cNvCxnSpPr>
            <a:stCxn id="289" idx="0"/>
          </p:cNvCxnSpPr>
          <p:nvPr/>
        </p:nvCxnSpPr>
        <p:spPr>
          <a:xfrm flipV="1">
            <a:off x="6012277" y="2685463"/>
            <a:ext cx="2" cy="22154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0" name="Google Shape;290;p26"/>
          <p:cNvCxnSpPr/>
          <p:nvPr/>
        </p:nvCxnSpPr>
        <p:spPr>
          <a:xfrm rot="-5400000">
            <a:off x="3057134" y="767803"/>
            <a:ext cx="574500" cy="1770300"/>
          </a:xfrm>
          <a:prstGeom prst="bentConnector3">
            <a:avLst>
              <a:gd name="adj1" fmla="val 4674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2" name="Google Shape;282;p26"/>
          <p:cNvSpPr txBox="1"/>
          <p:nvPr/>
        </p:nvSpPr>
        <p:spPr>
          <a:xfrm>
            <a:off x="1219201" y="2057858"/>
            <a:ext cx="2253724" cy="58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lvl="0" algn="ctr"/>
            <a:r>
              <a:rPr lang="en-US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Radiation &amp; Chemo therapy</a:t>
            </a:r>
            <a:endParaRPr sz="18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5243225" y="2057858"/>
            <a:ext cx="1538100" cy="58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algn="ctr"/>
            <a:r>
              <a:rPr lang="en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Surgical Managment</a:t>
            </a:r>
            <a:endParaRPr sz="18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4119718" y="2907004"/>
            <a:ext cx="3785117" cy="15571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171442" indent="-171442">
              <a:buFont typeface="Wingdings" pitchFamily="2" charset="2"/>
              <a:buChar char="§"/>
            </a:pPr>
            <a:endParaRPr lang="en-US" dirty="0" smtClean="0">
              <a:solidFill>
                <a:schemeClr val="dk1"/>
              </a:solidFill>
              <a:latin typeface="Arial Rounded MT Bold" pitchFamily="34" charset="0"/>
              <a:ea typeface="Nunito"/>
              <a:cs typeface="Nunito"/>
              <a:sym typeface="Nunito"/>
            </a:endParaRPr>
          </a:p>
          <a:p>
            <a:pPr marL="171442" indent="-171442">
              <a:buFont typeface="Wingdings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Mainly diagnostic - Biopsy</a:t>
            </a:r>
          </a:p>
          <a:p>
            <a:pPr marL="171442" indent="-171442">
              <a:buFont typeface="Wingdings" pitchFamily="2" charset="2"/>
              <a:buChar char="§"/>
            </a:pPr>
            <a:r>
              <a:rPr lang="en-US" dirty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 primary lesion (residual or recurrent disease)</a:t>
            </a:r>
          </a:p>
          <a:p>
            <a:pPr marL="171442" indent="-171442">
              <a:buFont typeface="Wingdings" pitchFamily="2" charset="2"/>
              <a:buChar char="§"/>
            </a:pPr>
            <a:r>
              <a:rPr lang="en-US" dirty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regional failure with local control</a:t>
            </a:r>
          </a:p>
          <a:p>
            <a:pPr marL="171442" indent="-171442">
              <a:buFont typeface="Wingdings" pitchFamily="2" charset="2"/>
              <a:buChar char="§"/>
            </a:pPr>
            <a:r>
              <a:rPr lang="en-US" dirty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ETD </a:t>
            </a:r>
            <a:endParaRPr lang="en-US" dirty="0" smtClean="0">
              <a:solidFill>
                <a:schemeClr val="dk1"/>
              </a:solidFill>
              <a:latin typeface="Arial Rounded MT Bold" pitchFamily="34" charset="0"/>
              <a:ea typeface="Nunito"/>
              <a:cs typeface="Nunito"/>
              <a:sym typeface="Nunito"/>
            </a:endParaRPr>
          </a:p>
          <a:p>
            <a:pPr lvl="0"/>
            <a:r>
              <a:rPr lang="en-US" sz="1200" dirty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* Because  Very difficult anatomy We don’t prefer surgery  </a:t>
            </a:r>
          </a:p>
          <a:p>
            <a:pPr marL="171442" indent="-171442">
              <a:buFont typeface="Wingdings" pitchFamily="2" charset="2"/>
              <a:buChar char="§"/>
            </a:pPr>
            <a:endParaRPr lang="en-US"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/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1158081" y="3028951"/>
            <a:ext cx="2421454" cy="152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Mainstay of treatment</a:t>
            </a:r>
          </a:p>
          <a:p>
            <a:pPr marL="342884" indent="-342884">
              <a:buFont typeface="Wingdings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S</a:t>
            </a:r>
            <a:r>
              <a:rPr lang="en" dirty="0" smtClean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tage 1&amp;2 </a:t>
            </a:r>
            <a:r>
              <a:rPr lang="en-US" dirty="0" smtClean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: 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Radiation</a:t>
            </a:r>
          </a:p>
          <a:p>
            <a:pPr marL="342884" indent="-342884">
              <a:buFont typeface="Wingdings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Stage 3&amp;4 : 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  <a:ea typeface="Nunito"/>
                <a:cs typeface="Nunito"/>
                <a:sym typeface="Nunito"/>
              </a:rPr>
              <a:t>Radio-chemo </a:t>
            </a:r>
            <a:endParaRPr dirty="0">
              <a:solidFill>
                <a:srgbClr val="00B0F0"/>
              </a:solidFill>
              <a:latin typeface="Arial Rounded MT Bold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9600" y="3439665"/>
            <a:ext cx="609600" cy="1200329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charset="-79"/>
                <a:cs typeface="Amatic SC" charset="-79"/>
              </a:rPr>
              <a:t>7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charset="-79"/>
            </a:endParaRPr>
          </a:p>
        </p:txBody>
      </p:sp>
      <p:sp>
        <p:nvSpPr>
          <p:cNvPr id="19" name="Google Shape;291;p26"/>
          <p:cNvSpPr/>
          <p:nvPr/>
        </p:nvSpPr>
        <p:spPr>
          <a:xfrm rot="1401486">
            <a:off x="6183430" y="612006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-4665" y="1677104"/>
            <a:ext cx="50292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9600" dirty="0"/>
              <a:t>Thank YOU !</a:t>
            </a:r>
            <a:endParaRPr sz="9600" dirty="0"/>
          </a:p>
        </p:txBody>
      </p:sp>
      <p:sp>
        <p:nvSpPr>
          <p:cNvPr id="411" name="Google Shape;411;p37"/>
          <p:cNvSpPr txBox="1">
            <a:spLocks noGrp="1"/>
          </p:cNvSpPr>
          <p:nvPr>
            <p:ph type="body" idx="4294967295"/>
          </p:nvPr>
        </p:nvSpPr>
        <p:spPr>
          <a:xfrm>
            <a:off x="304800" y="2800351"/>
            <a:ext cx="1887900" cy="4175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 dirty="0">
                <a:highlight>
                  <a:schemeClr val="accent1"/>
                </a:highlight>
              </a:rPr>
              <a:t>Any questions</a:t>
            </a:r>
            <a:r>
              <a:rPr lang="en" b="1" dirty="0" smtClean="0">
                <a:highlight>
                  <a:schemeClr val="accent1"/>
                </a:highlight>
              </a:rPr>
              <a:t>?</a:t>
            </a:r>
            <a:endParaRPr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10" name="Google Shape;521;p41"/>
          <p:cNvSpPr/>
          <p:nvPr/>
        </p:nvSpPr>
        <p:spPr>
          <a:xfrm>
            <a:off x="5105400" y="1504950"/>
            <a:ext cx="2895600" cy="2286000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Neoplasm of the nose and para-nasal sinuses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3790952"/>
            <a:ext cx="6619244" cy="646065"/>
          </a:xfrm>
        </p:spPr>
        <p:txBody>
          <a:bodyPr/>
          <a:lstStyle/>
          <a:p>
            <a:r>
              <a:rPr lang="en-US" dirty="0" smtClean="0"/>
              <a:t>Done by: </a:t>
            </a:r>
            <a:r>
              <a:rPr lang="en-US" b="1" dirty="0" smtClean="0"/>
              <a:t>ghazi </a:t>
            </a:r>
            <a:r>
              <a:rPr lang="en-US" b="1" smtClean="0"/>
              <a:t>jadeed</a:t>
            </a:r>
            <a:r>
              <a:rPr lang="en-US" b="1" dirty="0" smtClean="0"/>
              <a:t> – </a:t>
            </a:r>
            <a:r>
              <a:rPr lang="en-US" b="1" dirty="0" err="1" smtClean="0"/>
              <a:t>Suha</a:t>
            </a:r>
            <a:r>
              <a:rPr lang="en-US" b="1" dirty="0" smtClean="0"/>
              <a:t> Khalid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4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98767"/>
            <a:ext cx="6709906" cy="4387535"/>
          </a:xfrm>
        </p:spPr>
        <p:txBody>
          <a:bodyPr/>
          <a:lstStyle/>
          <a:p>
            <a:r>
              <a:rPr lang="en-US" dirty="0" smtClean="0"/>
              <a:t>Very rare </a:t>
            </a:r>
            <a:r>
              <a:rPr lang="en-US" dirty="0"/>
              <a:t>tumors </a:t>
            </a:r>
            <a:r>
              <a:rPr lang="en-US" dirty="0" smtClean="0"/>
              <a:t>(account </a:t>
            </a:r>
            <a:r>
              <a:rPr lang="en-US" dirty="0"/>
              <a:t>for 0.2 to 0.8% of all carcinomas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Demographically, these tumors occur predominantly in the age range from 50 to 90 </a:t>
            </a:r>
            <a:r>
              <a:rPr lang="en-US" dirty="0" smtClean="0"/>
              <a:t>years.</a:t>
            </a:r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sinus neoplasms are malignant</a:t>
            </a:r>
            <a:r>
              <a:rPr lang="en-US" dirty="0" smtClean="0"/>
              <a:t>, while </a:t>
            </a:r>
            <a:r>
              <a:rPr lang="en-US" dirty="0"/>
              <a:t>in the nasal cavity, there is a fairly even distribution between benign and malignant disease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Of the different sites, the maxillary sinus is </a:t>
            </a:r>
            <a:r>
              <a:rPr lang="en-US" dirty="0" smtClean="0"/>
              <a:t>the most commonly involved site, </a:t>
            </a:r>
            <a:r>
              <a:rPr lang="en-US" dirty="0"/>
              <a:t>representing 55 to 80</a:t>
            </a:r>
            <a:r>
              <a:rPr lang="en-US" dirty="0" smtClean="0"/>
              <a:t>%. </a:t>
            </a:r>
            <a:r>
              <a:rPr lang="en-US" dirty="0"/>
              <a:t>It is followed by the nasal cavity (27 to 33%), the </a:t>
            </a:r>
            <a:r>
              <a:rPr lang="en-US" dirty="0" err="1"/>
              <a:t>ethmoid</a:t>
            </a:r>
            <a:r>
              <a:rPr lang="en-US" dirty="0"/>
              <a:t> sinuses (9 to 10%), and the frontal and sphenoid sinuses (1 to 2</a:t>
            </a:r>
            <a:r>
              <a:rPr lang="en-US" dirty="0" smtClean="0"/>
              <a:t>%).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2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NASOPHARYNX</a:t>
            </a:r>
            <a:endParaRPr lang="ar-S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4950"/>
            <a:ext cx="3962400" cy="3444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04950"/>
            <a:ext cx="4572000" cy="3444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7595118" y="3227033"/>
            <a:ext cx="1219200" cy="259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410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44% of these tumors are attributed to occupational </a:t>
            </a:r>
            <a:r>
              <a:rPr lang="en-US" dirty="0" smtClean="0"/>
              <a:t>exposures.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-Wood dust (increases the risk for developing SCC and adenocarcinoma)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</a:t>
            </a:r>
            <a:r>
              <a:rPr lang="en-US" dirty="0" smtClean="0"/>
              <a:t>Nickel, </a:t>
            </a:r>
            <a:r>
              <a:rPr lang="en-US" dirty="0"/>
              <a:t>Isopropyl </a:t>
            </a:r>
            <a:r>
              <a:rPr lang="en-US" dirty="0" smtClean="0"/>
              <a:t>oil, </a:t>
            </a:r>
            <a:r>
              <a:rPr lang="en-US" dirty="0"/>
              <a:t>Organic </a:t>
            </a:r>
            <a:r>
              <a:rPr lang="en-US" dirty="0" smtClean="0"/>
              <a:t>fibers, Chromium, </a:t>
            </a:r>
            <a:r>
              <a:rPr lang="en-US" dirty="0"/>
              <a:t>Volatile hydrocarbons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-Environmental pollution</a:t>
            </a:r>
          </a:p>
          <a:p>
            <a:r>
              <a:rPr lang="en-US" dirty="0" smtClean="0"/>
              <a:t>Cigarette smoking</a:t>
            </a:r>
          </a:p>
          <a:p>
            <a:r>
              <a:rPr lang="en-US" dirty="0" smtClean="0"/>
              <a:t>Papillomavirus infection</a:t>
            </a:r>
          </a:p>
        </p:txBody>
      </p:sp>
    </p:spTree>
    <p:extLst>
      <p:ext uri="{BB962C8B-B14F-4D97-AF65-F5344CB8AC3E}">
        <p14:creationId xmlns:p14="http://schemas.microsoft.com/office/powerpoint/2010/main" val="198583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contrast to many other areas in the head and neck, </a:t>
            </a:r>
            <a:r>
              <a:rPr lang="en-US" dirty="0" err="1"/>
              <a:t>paranasal</a:t>
            </a:r>
            <a:r>
              <a:rPr lang="en-US" dirty="0"/>
              <a:t> sinus tumors are not characterized by an early presentation</a:t>
            </a:r>
            <a:r>
              <a:rPr lang="en-US" dirty="0" smtClean="0"/>
              <a:t>.</a:t>
            </a:r>
          </a:p>
          <a:p>
            <a:r>
              <a:rPr lang="en-US" dirty="0"/>
              <a:t>The non-specific </a:t>
            </a:r>
            <a:r>
              <a:rPr lang="en-US" dirty="0" smtClean="0"/>
              <a:t>complaints </a:t>
            </a:r>
            <a:r>
              <a:rPr lang="en-US" dirty="0"/>
              <a:t>such as nasal obstruction, rhinorrhea, and epistaxis rarely receive thorough evaluations outside of offices of </a:t>
            </a:r>
            <a:r>
              <a:rPr lang="en-US" dirty="0" err="1"/>
              <a:t>otorhinolaryngologists</a:t>
            </a:r>
            <a:r>
              <a:rPr lang="en-US" dirty="0"/>
              <a:t> until they have become excessively prolonged or other symptoms develop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Signs and symptoms are according to the structures involved/invaded</a:t>
            </a:r>
          </a:p>
          <a:p>
            <a:r>
              <a:rPr lang="en-US" dirty="0"/>
              <a:t>Late symptoms include epistaxis, ocular dysfunction secondary to </a:t>
            </a:r>
            <a:r>
              <a:rPr lang="en-US" dirty="0" err="1"/>
              <a:t>extraocular</a:t>
            </a:r>
            <a:r>
              <a:rPr lang="en-US" dirty="0"/>
              <a:t> muscle invasion or cranial nerve involvement, </a:t>
            </a:r>
            <a:r>
              <a:rPr lang="en-US" dirty="0" err="1"/>
              <a:t>proptosis</a:t>
            </a:r>
            <a:r>
              <a:rPr lang="en-US" dirty="0"/>
              <a:t>, facial pain, facial swelling, facial numbness, loosening of teeth, </a:t>
            </a:r>
            <a:r>
              <a:rPr lang="en-US" dirty="0" err="1"/>
              <a:t>epiphoria</a:t>
            </a:r>
            <a:r>
              <a:rPr lang="en-US" dirty="0"/>
              <a:t>, visual loss, anosmia, </a:t>
            </a:r>
            <a:r>
              <a:rPr lang="en-US" dirty="0" err="1"/>
              <a:t>trismus</a:t>
            </a:r>
            <a:r>
              <a:rPr lang="en-US" dirty="0"/>
              <a:t>, and even facial </a:t>
            </a:r>
            <a:r>
              <a:rPr lang="en-US" dirty="0" smtClean="0"/>
              <a:t>weakness.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&amp; physical examination</a:t>
            </a:r>
          </a:p>
          <a:p>
            <a:r>
              <a:rPr lang="en-US" dirty="0" smtClean="0"/>
              <a:t>Nasal endoscopy</a:t>
            </a:r>
          </a:p>
          <a:p>
            <a:r>
              <a:rPr lang="en-US" dirty="0" smtClean="0"/>
              <a:t>Imaging (CT/MRI)</a:t>
            </a:r>
          </a:p>
          <a:p>
            <a:r>
              <a:rPr lang="en-US" dirty="0" smtClean="0"/>
              <a:t>Biopsy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4" y="1234679"/>
            <a:ext cx="2668532" cy="25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Despite the rarity of nasal and </a:t>
            </a:r>
            <a:r>
              <a:rPr lang="en-US" dirty="0" smtClean="0"/>
              <a:t>para-nasal </a:t>
            </a:r>
            <a:r>
              <a:rPr lang="en-US" dirty="0"/>
              <a:t>sinus neoplasms, many histologically diverse types are </a:t>
            </a:r>
            <a:r>
              <a:rPr lang="en-US" dirty="0" smtClean="0"/>
              <a:t>described.</a:t>
            </a:r>
          </a:p>
          <a:p>
            <a:r>
              <a:rPr lang="en-US" dirty="0"/>
              <a:t>Epithelial </a:t>
            </a:r>
            <a:r>
              <a:rPr lang="en-US" dirty="0" smtClean="0"/>
              <a:t>malignant tumors: </a:t>
            </a:r>
            <a:r>
              <a:rPr lang="en-US" dirty="0"/>
              <a:t>Squamous cell </a:t>
            </a:r>
            <a:r>
              <a:rPr lang="en-US" dirty="0" smtClean="0"/>
              <a:t>carcinomas, Adenocarcinomas, </a:t>
            </a:r>
            <a:r>
              <a:rPr lang="en-US" dirty="0"/>
              <a:t>Adenoid cystic </a:t>
            </a:r>
            <a:r>
              <a:rPr lang="en-US" dirty="0" smtClean="0"/>
              <a:t>carcinomas, </a:t>
            </a:r>
            <a:r>
              <a:rPr lang="en-US" dirty="0"/>
              <a:t>Mucoepidermoid </a:t>
            </a:r>
            <a:r>
              <a:rPr lang="en-US" dirty="0" smtClean="0"/>
              <a:t>carcinomas, Melanomas, Esthesioneuroblastomas, Teratomas, Teratocarcinomas.</a:t>
            </a:r>
            <a:endParaRPr lang="en-US" dirty="0"/>
          </a:p>
          <a:p>
            <a:r>
              <a:rPr lang="en-US" dirty="0" smtClean="0"/>
              <a:t>Non-epithelial malignant tumors: Rhabdomyosarcomas, </a:t>
            </a:r>
            <a:r>
              <a:rPr lang="en-US" dirty="0"/>
              <a:t>Neurogenic </a:t>
            </a:r>
            <a:r>
              <a:rPr lang="en-US" dirty="0" smtClean="0"/>
              <a:t>sarcomas, Leiomyosarcomas, Fibrosarcomas, Angiosarcomas, Hemangiopericytomas, </a:t>
            </a:r>
            <a:r>
              <a:rPr lang="en-US" dirty="0"/>
              <a:t>Osteogenic </a:t>
            </a:r>
            <a:r>
              <a:rPr lang="en-US" dirty="0" smtClean="0"/>
              <a:t>sarcomas, Chondrosarcomas, Lymphomas, </a:t>
            </a:r>
            <a:r>
              <a:rPr lang="en-US" dirty="0"/>
              <a:t>Extramedullary </a:t>
            </a:r>
            <a:r>
              <a:rPr lang="en-US" dirty="0" smtClean="0"/>
              <a:t>plasmacytomas, </a:t>
            </a:r>
            <a:r>
              <a:rPr lang="en-US" dirty="0"/>
              <a:t>Giant cell </a:t>
            </a:r>
            <a:r>
              <a:rPr lang="en-US" dirty="0" smtClean="0"/>
              <a:t>tumors.</a:t>
            </a:r>
          </a:p>
          <a:p>
            <a:endParaRPr lang="en-US" dirty="0"/>
          </a:p>
          <a:p>
            <a:r>
              <a:rPr lang="en-US" dirty="0"/>
              <a:t>Squamous cell carcinoma is by far the most frequently encountered malignancy, accounting for up to 80% of all neoplasms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Squamous cell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Most common tumor (80%)</a:t>
            </a:r>
            <a:br>
              <a:rPr lang="en-US" sz="2100" dirty="0">
                <a:sym typeface="Garamond"/>
              </a:rPr>
            </a:br>
            <a:endParaRPr lang="en-US" sz="2100" dirty="0">
              <a:sym typeface="Garamond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Location:</a:t>
            </a:r>
          </a:p>
          <a:p>
            <a:pPr marL="0" indent="0">
              <a:spcBef>
                <a:spcPts val="0"/>
              </a:spcBef>
              <a:buClr>
                <a:schemeClr val="hlink"/>
              </a:buClr>
              <a:buSzPct val="70000"/>
              <a:buNone/>
            </a:pPr>
            <a:r>
              <a:rPr lang="en-US" sz="2100" dirty="0">
                <a:sym typeface="Garamond"/>
              </a:rPr>
              <a:t>-Maxillary sinus (70%)(lateral wall)</a:t>
            </a:r>
          </a:p>
          <a:p>
            <a:pPr marL="0" indent="0">
              <a:spcBef>
                <a:spcPts val="0"/>
              </a:spcBef>
              <a:buClr>
                <a:schemeClr val="hlink"/>
              </a:buClr>
              <a:buSzPct val="70000"/>
              <a:buNone/>
            </a:pPr>
            <a:r>
              <a:rPr lang="en-US" sz="2100" dirty="0">
                <a:sym typeface="Garamond"/>
              </a:rPr>
              <a:t>-Nasal cavity (20%) (turbinate)</a:t>
            </a:r>
            <a:br>
              <a:rPr lang="en-US" sz="2100" dirty="0">
                <a:sym typeface="Garamond"/>
              </a:rPr>
            </a:br>
            <a:endParaRPr lang="en-US" sz="2100" dirty="0">
              <a:sym typeface="Garamond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90% have local invasion by presentation</a:t>
            </a:r>
            <a:br>
              <a:rPr lang="en-US" sz="2100" dirty="0">
                <a:sym typeface="Garamond"/>
              </a:rPr>
            </a:br>
            <a:endParaRPr lang="en-US" sz="2100" dirty="0">
              <a:sym typeface="Garamond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Infiltration of lymph nodes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88% present in advanced stages (T3/T4)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Managed by surgical resection with postoperative radiation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endParaRPr lang="en-US" sz="2100" dirty="0">
              <a:sym typeface="Garamond"/>
            </a:endParaRPr>
          </a:p>
          <a:p>
            <a:pPr marL="0" indent="0">
              <a:spcBef>
                <a:spcPts val="480"/>
              </a:spcBef>
              <a:buClr>
                <a:schemeClr val="hlink"/>
              </a:buClr>
              <a:buSzPct val="70000"/>
              <a:buNone/>
            </a:pPr>
            <a:endParaRPr lang="en-US" sz="2400" dirty="0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" y="476594"/>
            <a:ext cx="3978844" cy="4099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86" y="476594"/>
            <a:ext cx="3908234" cy="40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2nd most common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Most common site is </a:t>
            </a:r>
            <a:r>
              <a:rPr lang="en-US" sz="2000" dirty="0" err="1">
                <a:sym typeface="Garamond"/>
              </a:rPr>
              <a:t>ethmoid</a:t>
            </a:r>
            <a:r>
              <a:rPr lang="en-US" sz="2000" dirty="0">
                <a:sym typeface="Garamond"/>
              </a:rPr>
              <a:t> sinus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Starts in the gland cells (adenomatous cells)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Strong association with occupational exposures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High grade: solid growth pattern with poorly defined margins. 30% present with metastasis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Low grade:  uniform and glandular with less incidence of metastasis.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Adenoid cystic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Most common site is the maxillary sinus.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 err="1">
                <a:sym typeface="Garamond"/>
              </a:rPr>
              <a:t>Perineural</a:t>
            </a:r>
            <a:r>
              <a:rPr lang="en-US" sz="2000" dirty="0">
                <a:sym typeface="Garamond"/>
              </a:rPr>
              <a:t>  spread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It is characterized by an intermediate growth rate, low probability of lymphatic spread 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Neck metastasis is rare 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Postoperative radiotherapy is very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Mucoepidermoid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Extremely rare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Most common site is parotid gland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/>
              <a:t>It is composed of a combination of squamous cells and glandular, mucus-producing, basal cells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/>
              <a:t>They are notable for their propensity toward distant metastases.</a:t>
            </a:r>
            <a:endParaRPr lang="en-US" sz="2000" dirty="0">
              <a:sym typeface="Garamond"/>
            </a:endParaRPr>
          </a:p>
          <a:p>
            <a:pPr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local invasion makes resection difficult, therefore radiation is often indicated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80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1% of melanoma originates from the nasal cavity and </a:t>
            </a:r>
            <a:r>
              <a:rPr lang="en-US" sz="2000" dirty="0" err="1">
                <a:sym typeface="Garamond"/>
              </a:rPr>
              <a:t>paranasal</a:t>
            </a:r>
            <a:r>
              <a:rPr lang="en-US" sz="2000" dirty="0">
                <a:sym typeface="Garamond"/>
              </a:rPr>
              <a:t> sinuses.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None/>
            </a:pPr>
            <a:endParaRPr lang="en-US" sz="2000" dirty="0">
              <a:sym typeface="Garamond"/>
            </a:endParaRP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Anterior Septum: most common site.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None/>
            </a:pPr>
            <a:endParaRPr lang="en-US" sz="2000" dirty="0">
              <a:sym typeface="Garamond"/>
            </a:endParaRP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Treatment is wide local excision with/without postoperative radiation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2743200" y="895352"/>
            <a:ext cx="3657600" cy="12223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Histology </a:t>
            </a:r>
            <a:br>
              <a:rPr lang="e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mucosa/submucous/ adventitia)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52601" y="2343150"/>
            <a:ext cx="56180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884" indent="-342884" algn="l">
              <a:spcAft>
                <a:spcPts val="1000"/>
              </a:spcAft>
              <a:buFont typeface="Wingdings" pitchFamily="2" charset="2"/>
              <a:buChar char="ü"/>
            </a:pPr>
            <a:endParaRPr lang="en-US" sz="1600" dirty="0">
              <a:solidFill>
                <a:schemeClr val="tx1"/>
              </a:solidFill>
            </a:endParaRPr>
          </a:p>
          <a:p>
            <a:pPr marL="342884" indent="-342884" algn="l"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Mucosa consist of two main types of are squamous epithelium and respiratory epithelium ..</a:t>
            </a:r>
          </a:p>
          <a:p>
            <a:pPr marL="342884" indent="-342884" algn="l"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squamous epithelium </a:t>
            </a:r>
            <a:r>
              <a:rPr lang="en-US" sz="1600" dirty="0">
                <a:solidFill>
                  <a:schemeClr val="tx1"/>
                </a:solidFill>
              </a:rPr>
              <a:t>most common Origin for malignancy ! ( Mostly of </a:t>
            </a:r>
            <a:r>
              <a:rPr lang="en-US" sz="1600" u="sng" dirty="0">
                <a:solidFill>
                  <a:srgbClr val="FF0000"/>
                </a:solidFill>
              </a:rPr>
              <a:t>Undifferentiated Type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marL="342884" indent="-342884" algn="l"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Salivary and lymphoid tissues .</a:t>
            </a:r>
          </a:p>
          <a:p>
            <a:pPr marL="0" indent="0" algn="l">
              <a:spcAft>
                <a:spcPts val="1000"/>
              </a:spcAft>
            </a:pP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444;p40"/>
          <p:cNvSpPr/>
          <p:nvPr/>
        </p:nvSpPr>
        <p:spPr>
          <a:xfrm>
            <a:off x="6781802" y="971552"/>
            <a:ext cx="1099557" cy="1394425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tx1"/>
            </a:solidFill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Olfactory </a:t>
            </a:r>
            <a:r>
              <a:rPr lang="en-US" dirty="0" err="1" smtClean="0"/>
              <a:t>neuroblastoma</a:t>
            </a:r>
            <a:r>
              <a:rPr lang="en-US" dirty="0" smtClean="0"/>
              <a:t> (</a:t>
            </a:r>
            <a:r>
              <a:rPr lang="en-US" dirty="0" err="1" smtClean="0"/>
              <a:t>Esthesioneuroblastoma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very rare cancer that develops in the upper part of the nasal cavity originate from stem cells of neural crest origin that differentiate into olfactory sensory cells.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 err="1">
                <a:sym typeface="Garamond"/>
              </a:rPr>
              <a:t>Metastatis</a:t>
            </a:r>
            <a:r>
              <a:rPr lang="en-US" sz="2100" dirty="0">
                <a:sym typeface="Garamond"/>
              </a:rPr>
              <a:t> in 20-30%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Treatment: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surgical resection with postoperative XRT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118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Sarcomas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 err="1">
                <a:sym typeface="Garamond"/>
              </a:rPr>
              <a:t>Osteogenic</a:t>
            </a:r>
            <a:r>
              <a:rPr lang="en-US" sz="2100" dirty="0">
                <a:sym typeface="Garamond"/>
              </a:rPr>
              <a:t> Sarcoma</a:t>
            </a:r>
          </a:p>
          <a:p>
            <a:pPr marL="0" lvl="1" indent="0">
              <a:spcBef>
                <a:spcPts val="0"/>
              </a:spcBef>
              <a:buClr>
                <a:schemeClr val="hlink"/>
              </a:buClr>
              <a:buSzPct val="70000"/>
              <a:buNone/>
            </a:pPr>
            <a:r>
              <a:rPr lang="en-US" sz="2100" dirty="0">
                <a:sym typeface="Garamond"/>
              </a:rPr>
              <a:t>-Most common primary malignancy of bone.</a:t>
            </a:r>
          </a:p>
          <a:p>
            <a:pPr marL="0" lvl="1" indent="0">
              <a:spcBef>
                <a:spcPts val="0"/>
              </a:spcBef>
              <a:buClr>
                <a:schemeClr val="hlink"/>
              </a:buClr>
              <a:buSzPct val="70000"/>
              <a:buNone/>
            </a:pPr>
            <a:r>
              <a:rPr lang="en-US" sz="2100" dirty="0">
                <a:sym typeface="Garamond"/>
              </a:rPr>
              <a:t>-Mandible &gt; Maxilla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 err="1">
                <a:sym typeface="Garamond"/>
              </a:rPr>
              <a:t>Fibrosarcoma</a:t>
            </a:r>
            <a:endParaRPr lang="en-US" sz="2100" dirty="0">
              <a:sym typeface="Garamond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 err="1">
                <a:sym typeface="Garamond"/>
              </a:rPr>
              <a:t>Chondrosarcoma</a:t>
            </a:r>
            <a:endParaRPr lang="en-US" sz="2100" dirty="0">
              <a:sym typeface="Garamon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Rhabdomyosarcoma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Aggressive malignant soft tissue tumor that arises from muscle cells called </a:t>
            </a:r>
            <a:r>
              <a:rPr lang="en-US" sz="2100" dirty="0" err="1">
                <a:sym typeface="Garamond"/>
              </a:rPr>
              <a:t>rhabdomyoblasts</a:t>
            </a:r>
            <a:endParaRPr lang="en-US" sz="2100" dirty="0">
              <a:sym typeface="Garamond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Most common </a:t>
            </a:r>
            <a:r>
              <a:rPr lang="en-US" sz="2100" dirty="0" err="1">
                <a:sym typeface="Garamond"/>
              </a:rPr>
              <a:t>paranasal</a:t>
            </a:r>
            <a:r>
              <a:rPr lang="en-US" sz="2100" dirty="0">
                <a:sym typeface="Garamond"/>
              </a:rPr>
              <a:t> sinus malignancy in children less than 5 years old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Triple therapy is often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Non-</a:t>
            </a:r>
            <a:r>
              <a:rPr lang="en-US" sz="2100" dirty="0" err="1">
                <a:sym typeface="Garamond"/>
              </a:rPr>
              <a:t>Hodgkins</a:t>
            </a:r>
            <a:r>
              <a:rPr lang="en-US" sz="2100" dirty="0">
                <a:sym typeface="Garamond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Hodgkin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100" dirty="0">
                <a:sym typeface="Garamond"/>
              </a:rPr>
              <a:t>Treatment is by radiation, with or without chemotherapy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Sinonasal</a:t>
            </a:r>
            <a:r>
              <a:rPr lang="en-US" dirty="0" smtClean="0"/>
              <a:t> undifferentiated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Aggressive locally destructive lesion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Nasal cavity, maxillary and </a:t>
            </a:r>
            <a:r>
              <a:rPr lang="en-US" sz="2000" dirty="0" err="1">
                <a:sym typeface="Garamond"/>
              </a:rPr>
              <a:t>ethmoid</a:t>
            </a:r>
            <a:r>
              <a:rPr lang="en-US" sz="2000" dirty="0">
                <a:sym typeface="Garamond"/>
              </a:rPr>
              <a:t> sinus are typically involved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epithelial origin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 Symptoms usually develop over a relatively short duration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Preoperative chemotherapy and radiation may offer improved survival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Noto Sans Symbols"/>
              <a:buChar char="■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7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Metastatic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Renal cell carcinoma is the most common</a:t>
            </a:r>
          </a:p>
          <a:p>
            <a:pPr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dirty="0">
                <a:sym typeface="Garamond"/>
              </a:rPr>
              <a:t>Palliative treatment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=""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-93510"/>
            <a:ext cx="9143984" cy="5143493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=""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9961" y="178308"/>
            <a:ext cx="5739733" cy="478688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=""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12827" y="281178"/>
            <a:ext cx="5505117" cy="458114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563" y="481946"/>
            <a:ext cx="5262381" cy="1309878"/>
          </a:xfrm>
        </p:spPr>
        <p:txBody>
          <a:bodyPr>
            <a:normAutofit fontScale="90000"/>
          </a:bodyPr>
          <a:lstStyle/>
          <a:p>
            <a:r>
              <a:rPr lang="en-US" sz="4100" b="1" kern="0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en-US" sz="4100" b="1" kern="0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en-US" sz="15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Staging of Maxillary Sinus Tumors</a:t>
            </a:r>
            <a: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1200" b="1" kern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O</a:t>
            </a:r>
            <a:r>
              <a:rPr lang="en-US" sz="1200" b="1" kern="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hngren’s</a:t>
            </a:r>
            <a:r>
              <a:rPr lang="en-US" sz="1200" b="1" kern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 line</a:t>
            </a:r>
            <a: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: connects medial canthus of eye to angle of mandible</a:t>
            </a:r>
            <a:b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above—bad prognosis</a:t>
            </a:r>
            <a:b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1200" b="1" kern="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below—good prognosis</a:t>
            </a:r>
            <a:r>
              <a:rPr lang="en-US" sz="4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4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4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4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Ohngrensxray">
            <a:extLst>
              <a:ext uri="{FF2B5EF4-FFF2-40B4-BE49-F238E27FC236}">
                <a16:creationId xmlns="" xmlns:a16="http://schemas.microsoft.com/office/drawing/2014/main" id="{938600CE-7300-410F-8AF6-A30B83271F5F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163" y="1992591"/>
            <a:ext cx="3447184" cy="227853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noFill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66811C-8901-47CD-A10B-21FAA44D085E}"/>
              </a:ext>
            </a:extLst>
          </p:cNvPr>
          <p:cNvSpPr txBox="1"/>
          <p:nvPr/>
        </p:nvSpPr>
        <p:spPr>
          <a:xfrm>
            <a:off x="4925291" y="2778423"/>
            <a:ext cx="914400" cy="32316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>
              <a:buClrTx/>
            </a:pPr>
            <a:r>
              <a:rPr lang="en-US" sz="800" b="1" dirty="0">
                <a:solidFill>
                  <a:srgbClr val="0070C0"/>
                </a:solidFill>
                <a:latin typeface="Arial Black" panose="020B0A04020102020204" pitchFamily="34" charset="0"/>
                <a:ea typeface="+mn-ea"/>
                <a:cs typeface="+mn-cs"/>
              </a:rPr>
              <a:t>above—bad prognosis</a:t>
            </a:r>
            <a:endParaRPr lang="en-US" sz="800" kern="1200" dirty="0">
              <a:solidFill>
                <a:prstClr val="black"/>
              </a:solidFill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FD502FC-4AB8-438A-8FC9-538A3B5EEBA1}"/>
              </a:ext>
            </a:extLst>
          </p:cNvPr>
          <p:cNvSpPr txBox="1"/>
          <p:nvPr/>
        </p:nvSpPr>
        <p:spPr>
          <a:xfrm>
            <a:off x="5029201" y="3897672"/>
            <a:ext cx="914400" cy="32316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>
              <a:buClrTx/>
            </a:pPr>
            <a:r>
              <a:rPr lang="en-US" sz="800" b="1" dirty="0">
                <a:solidFill>
                  <a:srgbClr val="0070C0"/>
                </a:solidFill>
                <a:latin typeface="Arial Black" panose="020B0A04020102020204" pitchFamily="34" charset="0"/>
                <a:ea typeface="+mn-ea"/>
                <a:cs typeface="+mn-cs"/>
              </a:rPr>
              <a:t>below—good prognosis</a:t>
            </a:r>
            <a:endParaRPr lang="en-US" sz="800" kern="1200" dirty="0">
              <a:solidFill>
                <a:prstClr val="black"/>
              </a:solidFill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1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2DC8D9-C05C-4970-9632-6DAEC45BA578}"/>
              </a:ext>
            </a:extLst>
          </p:cNvPr>
          <p:cNvSpPr txBox="1"/>
          <p:nvPr/>
        </p:nvSpPr>
        <p:spPr>
          <a:xfrm>
            <a:off x="1257300" y="852057"/>
            <a:ext cx="6400800" cy="335938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T1: limited to antral mucosa without bony erosion</a:t>
            </a: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T2: erosion or destruction of the infrastructure, including the hard palate and/or middle meatus</a:t>
            </a: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T3:  Tumor invades: skin of cheek, posterior wall of sinus, inferior or medial wall of orbit, anterior ethmoid sinus</a:t>
            </a: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T4:  tumor invades orbital contents and/or: cribriform plate, post ethmoids or sphenoid, nasopharynx, soft palate, pterygopalatine or infratemporal fossa or base of skull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95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9EA3AC-5F9C-46F3-A3AD-B2E9E7B298BD}"/>
              </a:ext>
            </a:extLst>
          </p:cNvPr>
          <p:cNvSpPr txBox="1"/>
          <p:nvPr/>
        </p:nvSpPr>
        <p:spPr>
          <a:xfrm>
            <a:off x="3491346" y="644238"/>
            <a:ext cx="3678382" cy="57708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3300" b="1" dirty="0">
                <a:solidFill>
                  <a:schemeClr val="accent1">
                    <a:lumMod val="50000"/>
                  </a:schemeClr>
                </a:solidFill>
              </a:rPr>
              <a:t>Treatment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E96494-C8CE-4BB2-96F6-FD0B00738E18}"/>
              </a:ext>
            </a:extLst>
          </p:cNvPr>
          <p:cNvSpPr txBox="1"/>
          <p:nvPr/>
        </p:nvSpPr>
        <p:spPr>
          <a:xfrm>
            <a:off x="2296393" y="1553781"/>
            <a:ext cx="6068291" cy="205902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21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Triple therapy, Multimodality treatment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21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Orbital Preservation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21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Minimally invasive surgical techniques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21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Surgical  + </a:t>
            </a:r>
            <a:r>
              <a:rPr lang="en-US" sz="21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chemo+radio</a:t>
            </a:r>
            <a:endParaRPr lang="en-US" sz="21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24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80B777-03A0-4E07-90BD-76C20B375AF4}"/>
              </a:ext>
            </a:extLst>
          </p:cNvPr>
          <p:cNvSpPr txBox="1"/>
          <p:nvPr/>
        </p:nvSpPr>
        <p:spPr>
          <a:xfrm>
            <a:off x="3345874" y="748147"/>
            <a:ext cx="3792683" cy="53091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3000" b="1" dirty="0"/>
              <a:t>Tracheostomy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A4B623-51F4-444F-82EA-E146A7554AEC}"/>
              </a:ext>
            </a:extLst>
          </p:cNvPr>
          <p:cNvSpPr txBox="1"/>
          <p:nvPr/>
        </p:nvSpPr>
        <p:spPr>
          <a:xfrm>
            <a:off x="1267691" y="1652154"/>
            <a:ext cx="7138554" cy="252530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Tracheostomy is unnecessary except in certain circumstances (bulky flap reconstruction , mandibulectomy or concern for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posoperative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oropharyngeal airway obstruction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beacause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of edema)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130 maxillectomies only 7.7% required tracheostomy</a:t>
            </a:r>
          </a:p>
          <a:p>
            <a:pPr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Of those not receiving tracheostomy during surgery, only 0.9% experienced postoperative airway complications</a:t>
            </a:r>
          </a:p>
          <a:p>
            <a:pPr defTabSz="685766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10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971550"/>
            <a:ext cx="4876800" cy="74730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 speaking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26772"/>
            <a:ext cx="6477000" cy="2438400"/>
          </a:xfrm>
        </p:spPr>
        <p:txBody>
          <a:bodyPr/>
          <a:lstStyle/>
          <a:p>
            <a:pPr algn="l">
              <a:buFont typeface="Wingdings 2" pitchFamily="18" charset="2"/>
              <a:buChar char="E"/>
            </a:pP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rgbClr val="00B0F0"/>
                </a:solidFill>
              </a:rPr>
              <a:t>rare type </a:t>
            </a:r>
            <a:r>
              <a:rPr lang="en-US" sz="2000" dirty="0">
                <a:solidFill>
                  <a:schemeClr val="tx1"/>
                </a:solidFill>
              </a:rPr>
              <a:t>of head and neck cancer ( </a:t>
            </a:r>
            <a:r>
              <a:rPr lang="en-US" sz="2000" u="sng" dirty="0">
                <a:solidFill>
                  <a:schemeClr val="tx1"/>
                </a:solidFill>
              </a:rPr>
              <a:t>most common is </a:t>
            </a:r>
            <a:r>
              <a:rPr lang="en-US" sz="2000" u="sng" dirty="0" smtClean="0">
                <a:solidFill>
                  <a:schemeClr val="tx1"/>
                </a:solidFill>
              </a:rPr>
              <a:t>Oral </a:t>
            </a:r>
            <a:r>
              <a:rPr lang="en-US" sz="2000" u="sng" smtClean="0">
                <a:solidFill>
                  <a:schemeClr val="tx1"/>
                </a:solidFill>
              </a:rPr>
              <a:t>cavity tumors </a:t>
            </a:r>
            <a:r>
              <a:rPr lang="en-US" sz="2000" smtClean="0">
                <a:solidFill>
                  <a:schemeClr val="tx1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.. </a:t>
            </a:r>
          </a:p>
          <a:p>
            <a:pPr algn="l">
              <a:buFont typeface="Wingdings 2" pitchFamily="18" charset="2"/>
              <a:buChar char="E"/>
            </a:pPr>
            <a:r>
              <a:rPr lang="en-US" sz="2000" dirty="0">
                <a:solidFill>
                  <a:srgbClr val="FFC000"/>
                </a:solidFill>
              </a:rPr>
              <a:t>Nasopharyngeal carcinoma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(NPC) </a:t>
            </a:r>
            <a:r>
              <a:rPr lang="en-US" sz="2000" dirty="0">
                <a:solidFill>
                  <a:schemeClr val="tx1"/>
                </a:solidFill>
              </a:rPr>
              <a:t>is the most common cancer originating in the </a:t>
            </a:r>
            <a:r>
              <a:rPr lang="en-US" sz="2000" dirty="0" err="1">
                <a:solidFill>
                  <a:schemeClr val="tx1"/>
                </a:solidFill>
              </a:rPr>
              <a:t>nasopharynx</a:t>
            </a:r>
            <a:r>
              <a:rPr lang="en-US" sz="2000" dirty="0">
                <a:solidFill>
                  <a:schemeClr val="tx1"/>
                </a:solidFill>
              </a:rPr>
              <a:t> area .</a:t>
            </a:r>
          </a:p>
          <a:p>
            <a:pPr algn="l">
              <a:buFont typeface="Wingdings 2" pitchFamily="18" charset="2"/>
              <a:buChar char="E"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Wingdings 2" pitchFamily="18" charset="2"/>
              <a:buChar char="E"/>
            </a:pPr>
            <a:r>
              <a:rPr lang="en-US" sz="2000" dirty="0">
                <a:solidFill>
                  <a:schemeClr val="tx1"/>
                </a:solidFill>
              </a:rPr>
              <a:t>most commonly in the </a:t>
            </a:r>
            <a:r>
              <a:rPr lang="en-US" sz="2000" dirty="0" err="1">
                <a:solidFill>
                  <a:schemeClr val="tx1"/>
                </a:solidFill>
              </a:rPr>
              <a:t>postero</a:t>
            </a:r>
            <a:r>
              <a:rPr lang="en-US" sz="2000" dirty="0">
                <a:solidFill>
                  <a:schemeClr val="tx1"/>
                </a:solidFill>
              </a:rPr>
              <a:t>-lateral </a:t>
            </a:r>
            <a:r>
              <a:rPr lang="en-US" sz="2000" dirty="0" err="1">
                <a:solidFill>
                  <a:schemeClr val="tx1"/>
                </a:solidFill>
              </a:rPr>
              <a:t>nasopharynx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dirty="0">
                <a:solidFill>
                  <a:srgbClr val="FF0000"/>
                </a:solidFill>
              </a:rPr>
              <a:t>pharyngeal recess (fossa of </a:t>
            </a:r>
            <a:r>
              <a:rPr lang="en-US" sz="2000" dirty="0" err="1">
                <a:solidFill>
                  <a:srgbClr val="FF0000"/>
                </a:solidFill>
              </a:rPr>
              <a:t>Rosenmüller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90550"/>
            <a:ext cx="685800" cy="1446550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r>
              <a:rPr lang="en-US" sz="8800" b="1" dirty="0">
                <a:latin typeface="Amatic SC" charset="-79"/>
                <a:cs typeface="Amatic SC" charset="-79"/>
              </a:rPr>
              <a:t>2</a:t>
            </a:r>
            <a:endParaRPr lang="ar-SA" sz="1800" b="1" dirty="0">
              <a:latin typeface="Amatic SC" charset="-79"/>
            </a:endParaRPr>
          </a:p>
        </p:txBody>
      </p:sp>
      <p:sp>
        <p:nvSpPr>
          <p:cNvPr id="5" name="Google Shape;228;p20"/>
          <p:cNvSpPr/>
          <p:nvPr/>
        </p:nvSpPr>
        <p:spPr>
          <a:xfrm>
            <a:off x="7391402" y="1352552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4800600" y="1770264"/>
            <a:ext cx="1371600" cy="2668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06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137C10-2EF7-4B21-805C-8FA85AD21463}"/>
              </a:ext>
            </a:extLst>
          </p:cNvPr>
          <p:cNvSpPr txBox="1"/>
          <p:nvPr/>
        </p:nvSpPr>
        <p:spPr>
          <a:xfrm>
            <a:off x="2545775" y="1479914"/>
            <a:ext cx="4353791" cy="2206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2400" b="1" dirty="0"/>
              <a:t>Benign lesion</a:t>
            </a:r>
          </a:p>
          <a:p>
            <a:endParaRPr lang="en-US" dirty="0"/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n-ea"/>
                <a:cs typeface="+mn-cs"/>
              </a:rPr>
              <a:t>Papillomas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ea typeface="+mn-ea"/>
              <a:cs typeface="+mn-cs"/>
            </a:endParaRP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n-ea"/>
                <a:cs typeface="+mn-cs"/>
              </a:rPr>
              <a:t>Osteomas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n-ea"/>
                <a:cs typeface="+mn-cs"/>
              </a:rPr>
              <a:t>Fibrous Dysplasia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n-ea"/>
                <a:cs typeface="+mn-cs"/>
              </a:rPr>
              <a:t>Neurogenic tumors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17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A05DFC-447F-4759-A7F1-8D4141FC2190}"/>
              </a:ext>
            </a:extLst>
          </p:cNvPr>
          <p:cNvSpPr txBox="1"/>
          <p:nvPr/>
        </p:nvSpPr>
        <p:spPr>
          <a:xfrm>
            <a:off x="3636818" y="581893"/>
            <a:ext cx="6026727" cy="53091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3000" b="1" dirty="0"/>
              <a:t>Papilloma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34DDF0-F8BD-4F00-AE5E-F6E271295DD4}"/>
              </a:ext>
            </a:extLst>
          </p:cNvPr>
          <p:cNvSpPr txBox="1"/>
          <p:nvPr/>
        </p:nvSpPr>
        <p:spPr>
          <a:xfrm>
            <a:off x="696191" y="1246909"/>
            <a:ext cx="7055427" cy="284847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n-ea"/>
                <a:cs typeface="+mn-cs"/>
              </a:rPr>
              <a:t>Schneiderian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n-ea"/>
                <a:cs typeface="+mn-cs"/>
              </a:rPr>
              <a:t>papillomas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n-ea"/>
                <a:cs typeface="+mn-cs"/>
              </a:rPr>
              <a:t> derived from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n-ea"/>
                <a:cs typeface="+mn-cs"/>
              </a:rPr>
              <a:t>schneiderian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n-ea"/>
                <a:cs typeface="+mn-cs"/>
              </a:rPr>
              <a:t> mucosa (squamous)</a:t>
            </a:r>
          </a:p>
          <a:p>
            <a:pPr lvl="1" defTabSz="685766" fontAlgn="base"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defRPr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</a:endParaRPr>
          </a:p>
          <a:p>
            <a:pPr lvl="1" defTabSz="685766" fontAlgn="base"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</a:rPr>
              <a:t>Fungiform: 50%, nasal septum</a:t>
            </a:r>
          </a:p>
          <a:p>
            <a:pPr lvl="1" defTabSz="685766" fontAlgn="base"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</a:rPr>
              <a:t>      </a:t>
            </a:r>
          </a:p>
          <a:p>
            <a:pPr lvl="1" defTabSz="685766" fontAlgn="base"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</a:rPr>
              <a:t>    </a:t>
            </a:r>
          </a:p>
          <a:p>
            <a:pPr lvl="1" defTabSz="685766" fontAlgn="base"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</a:rPr>
              <a:t>       Cylindrical: 3%, lateral wall/sinuses</a:t>
            </a:r>
          </a:p>
          <a:p>
            <a:pPr marL="342884" lvl="1" defTabSz="685766" fontAlgn="base"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</a:rPr>
              <a:t>      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>Inverted: 47%, lateral wall</a:t>
            </a:r>
          </a:p>
          <a:p>
            <a:pPr lvl="1" algn="ctr" defTabSz="685766" fontAlgn="base"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defRPr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</a:endParaRPr>
          </a:p>
          <a:p>
            <a:pPr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defRPr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ea typeface="+mn-ea"/>
              <a:cs typeface="+mn-cs"/>
            </a:endParaRPr>
          </a:p>
        </p:txBody>
      </p:sp>
      <p:pic>
        <p:nvPicPr>
          <p:cNvPr id="6" name="صورة 2">
            <a:extLst>
              <a:ext uri="{FF2B5EF4-FFF2-40B4-BE49-F238E27FC236}">
                <a16:creationId xmlns="" xmlns:a16="http://schemas.microsoft.com/office/drawing/2014/main" id="{4A9D7CDA-CD1E-44EE-97B6-79EF2FF3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173" y="1693719"/>
            <a:ext cx="1646309" cy="8780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صورة 1">
            <a:extLst>
              <a:ext uri="{FF2B5EF4-FFF2-40B4-BE49-F238E27FC236}">
                <a16:creationId xmlns="" xmlns:a16="http://schemas.microsoft.com/office/drawing/2014/main" id="{8B11FF3F-0567-4E68-8B87-DC69217D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396" y="1693719"/>
            <a:ext cx="1746917" cy="87803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17600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=""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-93510"/>
            <a:ext cx="9143984" cy="5143493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=""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9960" y="178308"/>
            <a:ext cx="5739733" cy="478688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=""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12827" y="281178"/>
            <a:ext cx="5505117" cy="458114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563" y="2317069"/>
            <a:ext cx="5262381" cy="1309878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>4% of </a:t>
            </a: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Garamond"/>
              </a:rPr>
              <a:t>sinonasal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> tumors</a:t>
            </a:r>
            <a:b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</a:b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>Site of Origin: lateral nasal wall</a:t>
            </a:r>
            <a:b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</a:b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Garamond"/>
              </a:rPr>
              <a:t>Unilateral,,Old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> age &gt;50 </a:t>
            </a:r>
            <a:b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</a:b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/>
            </a:r>
            <a:b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</a:b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>10% premalignant lesion</a:t>
            </a:r>
            <a:b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</a:b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>(aggressive resection)</a:t>
            </a:r>
            <a:r>
              <a:rPr lang="en-US" sz="2400" kern="0" dirty="0">
                <a:solidFill>
                  <a:srgbClr val="F7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/>
            </a:r>
            <a:br>
              <a:rPr lang="en-US" sz="2400" kern="0" dirty="0">
                <a:solidFill>
                  <a:srgbClr val="F7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</a:br>
            <a:r>
              <a:rPr lang="en-US" sz="4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4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4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41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C02CA4-D69C-442E-9D8A-60E01B6E9869}"/>
              </a:ext>
            </a:extLst>
          </p:cNvPr>
          <p:cNvSpPr txBox="1"/>
          <p:nvPr/>
        </p:nvSpPr>
        <p:spPr>
          <a:xfrm>
            <a:off x="4686300" y="757914"/>
            <a:ext cx="2400300" cy="62324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1800" b="1" dirty="0"/>
              <a:t>Inverted papilloma </a:t>
            </a:r>
          </a:p>
          <a:p>
            <a:pPr algn="ctr"/>
            <a:r>
              <a:rPr lang="en-US" sz="1800" b="1" dirty="0"/>
              <a:t>Most common</a:t>
            </a:r>
          </a:p>
        </p:txBody>
      </p:sp>
      <p:pic>
        <p:nvPicPr>
          <p:cNvPr id="10" name="صورة 1">
            <a:extLst>
              <a:ext uri="{FF2B5EF4-FFF2-40B4-BE49-F238E27FC236}">
                <a16:creationId xmlns="" xmlns:a16="http://schemas.microsoft.com/office/drawing/2014/main" id="{AEB6B244-964E-4887-B6BC-F8B5B19E6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74" y="1413270"/>
            <a:ext cx="1357261" cy="2035891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0EA905-7E01-469D-8ECC-E4C931AC1D63}"/>
              </a:ext>
            </a:extLst>
          </p:cNvPr>
          <p:cNvSpPr txBox="1"/>
          <p:nvPr/>
        </p:nvSpPr>
        <p:spPr>
          <a:xfrm>
            <a:off x="4785644" y="3741242"/>
            <a:ext cx="2201614" cy="57708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3300" b="1" dirty="0"/>
              <a:t>On C.T?!</a:t>
            </a:r>
          </a:p>
        </p:txBody>
      </p:sp>
    </p:spTree>
    <p:extLst>
      <p:ext uri="{BB962C8B-B14F-4D97-AF65-F5344CB8AC3E}">
        <p14:creationId xmlns:p14="http://schemas.microsoft.com/office/powerpoint/2010/main" val="317284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3652F5-2E4A-478F-B370-B374023172BE}"/>
              </a:ext>
            </a:extLst>
          </p:cNvPr>
          <p:cNvSpPr txBox="1"/>
          <p:nvPr/>
        </p:nvSpPr>
        <p:spPr>
          <a:xfrm>
            <a:off x="1309257" y="879674"/>
            <a:ext cx="2410691" cy="28853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b="1" dirty="0"/>
              <a:t>Inverted papilloma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6B613F-7EF9-4BF2-96FA-BEEE4B7DFD27}"/>
              </a:ext>
            </a:extLst>
          </p:cNvPr>
          <p:cNvSpPr txBox="1"/>
          <p:nvPr/>
        </p:nvSpPr>
        <p:spPr>
          <a:xfrm>
            <a:off x="5715002" y="879674"/>
            <a:ext cx="2275609" cy="28853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b="1" dirty="0" err="1"/>
              <a:t>Antrochoanal</a:t>
            </a:r>
            <a:r>
              <a:rPr lang="en-US" dirty="0"/>
              <a:t> </a:t>
            </a:r>
            <a:r>
              <a:rPr lang="en-US" b="1" dirty="0"/>
              <a:t>polyp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C8EF386-940D-47AE-866F-95CEAC34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5" y="1561236"/>
            <a:ext cx="2694709" cy="2021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284862-FEC7-4F96-8C12-B25AAD72F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2" y="1561235"/>
            <a:ext cx="2694709" cy="21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22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5C1A95-6D2D-4179-AF10-FEAC1140BE2F}"/>
              </a:ext>
            </a:extLst>
          </p:cNvPr>
          <p:cNvSpPr txBox="1"/>
          <p:nvPr/>
        </p:nvSpPr>
        <p:spPr>
          <a:xfrm>
            <a:off x="2732809" y="1025192"/>
            <a:ext cx="4572000" cy="2613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77" tIns="34289" rIns="68577" bIns="34289">
            <a:spAutoFit/>
          </a:bodyPr>
          <a:lstStyle/>
          <a:p>
            <a:pPr marL="214303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Initially via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transnasal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 resection:</a:t>
            </a:r>
          </a:p>
          <a:p>
            <a:pPr marL="557185" lvl="1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</a:rPr>
              <a:t>50-80% recurrence</a:t>
            </a:r>
          </a:p>
          <a:p>
            <a:pPr marL="214303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Medial Maxillectomy via lateral rhinotomy:</a:t>
            </a:r>
          </a:p>
          <a:p>
            <a:pPr marL="557185" lvl="1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</a:rPr>
              <a:t>Gold Standard</a:t>
            </a:r>
          </a:p>
          <a:p>
            <a:pPr marL="557185" lvl="1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</a:rPr>
              <a:t>10-20%</a:t>
            </a:r>
          </a:p>
          <a:p>
            <a:pPr marL="214303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Endoscopic medial maxillectomy:</a:t>
            </a:r>
          </a:p>
          <a:p>
            <a:pPr marL="557185" lvl="1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</a:rPr>
              <a:t>Key concepts:</a:t>
            </a:r>
          </a:p>
          <a:p>
            <a:pPr marL="900068" lvl="2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8C1BA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</a:rPr>
              <a:t>Identify the origin of the papilloma</a:t>
            </a:r>
          </a:p>
          <a:p>
            <a:pPr marL="900068" lvl="2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8C1BA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</a:rPr>
              <a:t>Bony removal of this region</a:t>
            </a:r>
          </a:p>
          <a:p>
            <a:pPr marL="214303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Recurrent lesions:</a:t>
            </a:r>
          </a:p>
          <a:p>
            <a:pPr marL="557185" lvl="1" indent="-214303" defTabSz="68576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/>
              </a:rPr>
              <a:t>inverted papilloma has a marked tendency to recure after surgical removal </a:t>
            </a:r>
          </a:p>
        </p:txBody>
      </p:sp>
    </p:spTree>
    <p:extLst>
      <p:ext uri="{BB962C8B-B14F-4D97-AF65-F5344CB8AC3E}">
        <p14:creationId xmlns:p14="http://schemas.microsoft.com/office/powerpoint/2010/main" val="3102918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4E866C-57E5-46C2-B318-7198D82FA834}"/>
              </a:ext>
            </a:extLst>
          </p:cNvPr>
          <p:cNvSpPr txBox="1"/>
          <p:nvPr/>
        </p:nvSpPr>
        <p:spPr>
          <a:xfrm>
            <a:off x="3896594" y="561109"/>
            <a:ext cx="2296391" cy="48474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2700" b="1" dirty="0"/>
              <a:t>Osteoma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0032E6-63E6-4ED5-9C00-B6D04BE40341}"/>
              </a:ext>
            </a:extLst>
          </p:cNvPr>
          <p:cNvSpPr txBox="1"/>
          <p:nvPr/>
        </p:nvSpPr>
        <p:spPr>
          <a:xfrm>
            <a:off x="846861" y="1045858"/>
            <a:ext cx="7450282" cy="1675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77" tIns="34289" rIns="68577" bIns="34289">
            <a:spAutoFit/>
          </a:bodyPr>
          <a:lstStyle/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Benign slow growing tumors of mature bone ,incidental finding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Location:</a:t>
            </a:r>
          </a:p>
          <a:p>
            <a:pPr marL="557185" lvl="1" indent="-214303" defTabSz="685766" fontAlgn="base">
              <a:spcBef>
                <a:spcPct val="20000"/>
              </a:spcBef>
              <a:spcAft>
                <a:spcPct val="0"/>
              </a:spcAft>
              <a:buClr>
                <a:srgbClr val="C16059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>Frontal(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Garamond"/>
              </a:rPr>
              <a:t>m.c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Garamond"/>
              </a:rPr>
              <a:t>),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</a:rPr>
              <a:t>ethmoids, maxillary sinuses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When obstructing mucosal flow can lead to mucocele formation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Treatment is local excision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="" xmlns:a16="http://schemas.microsoft.com/office/drawing/2014/main" id="{52D10CA4-EC54-46B5-BF8C-A05D9B10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54" y="2961409"/>
            <a:ext cx="4788423" cy="135601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1981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1072AC-E228-441F-80E6-FF1282344E8D}"/>
              </a:ext>
            </a:extLst>
          </p:cNvPr>
          <p:cNvSpPr txBox="1"/>
          <p:nvPr/>
        </p:nvSpPr>
        <p:spPr>
          <a:xfrm>
            <a:off x="3190011" y="748147"/>
            <a:ext cx="4478482" cy="48474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2700" b="1" dirty="0"/>
              <a:t>Fibrous dysplasia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C72E04-F49C-42A9-A111-2E8893BEA3AE}"/>
              </a:ext>
            </a:extLst>
          </p:cNvPr>
          <p:cNvSpPr txBox="1"/>
          <p:nvPr/>
        </p:nvSpPr>
        <p:spPr>
          <a:xfrm>
            <a:off x="467592" y="1482276"/>
            <a:ext cx="3740728" cy="3060838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Dysplastic transformation of normal bone with collagen, fibroblasts, and osteoid material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Monostotic 70% ,Polyostotic30%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Conservative,,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Surgical excision for obstructing lesions or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cosmotic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 </a:t>
            </a:r>
          </a:p>
          <a:p>
            <a:pPr marL="257162" indent="-257162" defTabSz="685766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Malignant transformation to rhabdomyosarcoma has been seen with radiation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="" xmlns:a16="http://schemas.microsoft.com/office/drawing/2014/main" id="{4043F812-8EC0-4FC3-AB27-37FE86E88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92" y="1691907"/>
            <a:ext cx="3740728" cy="2029852"/>
          </a:xfrm>
          <a:prstGeom prst="rect">
            <a:avLst/>
          </a:prstGeom>
          <a:noFill/>
          <a:ln w="952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1577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4EE3FB-8B9F-468C-8603-996B7CE8B1A7}"/>
              </a:ext>
            </a:extLst>
          </p:cNvPr>
          <p:cNvSpPr txBox="1"/>
          <p:nvPr/>
        </p:nvSpPr>
        <p:spPr>
          <a:xfrm>
            <a:off x="1854779" y="1946078"/>
            <a:ext cx="6224155" cy="1867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77" tIns="34289" rIns="68577" bIns="34289">
            <a:spAutoFit/>
          </a:bodyPr>
          <a:lstStyle/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4% are found within the paranasal sinuses</a:t>
            </a: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Schwannomas</a:t>
            </a: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Neurofibromas</a:t>
            </a: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Treatment via surgical resection</a:t>
            </a: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Neurogenic Sarcomas are very aggressive and require surgical excision with post op chemo/XRT for residual disease.</a:t>
            </a:r>
          </a:p>
          <a:p>
            <a:pPr marL="257162" indent="-257162" defTabSz="685766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When associated with Von Recklinghausen’s syndrome: more aggressive (30% 5yr survival).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ED7E2D-77BA-4A01-96CD-6AA2AE3F55AC}"/>
              </a:ext>
            </a:extLst>
          </p:cNvPr>
          <p:cNvSpPr txBox="1"/>
          <p:nvPr/>
        </p:nvSpPr>
        <p:spPr>
          <a:xfrm>
            <a:off x="3314703" y="1279571"/>
            <a:ext cx="5049982" cy="39241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2100" b="1" dirty="0">
                <a:solidFill>
                  <a:schemeClr val="bg2">
                    <a:lumMod val="10000"/>
                  </a:schemeClr>
                </a:solidFill>
              </a:rPr>
              <a:t>Neurogenic tumors</a:t>
            </a:r>
          </a:p>
        </p:txBody>
      </p:sp>
    </p:spTree>
    <p:extLst>
      <p:ext uri="{BB962C8B-B14F-4D97-AF65-F5344CB8AC3E}">
        <p14:creationId xmlns:p14="http://schemas.microsoft.com/office/powerpoint/2010/main" val="3533881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="" xmlns:a16="http://schemas.microsoft.com/office/drawing/2014/main" id="{5BC3DF4C-9667-4031-8945-726A7660DCDD}"/>
              </a:ext>
            </a:extLst>
          </p:cNvPr>
          <p:cNvSpPr>
            <a:spLocks noGrp="1"/>
          </p:cNvSpPr>
          <p:nvPr/>
        </p:nvSpPr>
        <p:spPr bwMode="auto">
          <a:xfrm>
            <a:off x="467591" y="893620"/>
            <a:ext cx="4353792" cy="371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7" tIns="34289" rIns="68577" bIns="34289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57162" indent="-257162" defTabSz="685766">
              <a:buClr>
                <a:srgbClr val="FFCC00"/>
              </a:buClr>
              <a:defRPr/>
            </a:pPr>
            <a:endParaRPr lang="de-DE" dirty="0">
              <a:solidFill>
                <a:srgbClr val="F7F3F3"/>
              </a:solidFill>
              <a:latin typeface="Garamond"/>
            </a:endParaRPr>
          </a:p>
          <a:p>
            <a:pPr marL="257162" indent="-257162" defTabSz="685766">
              <a:buClr>
                <a:srgbClr val="FFCC00"/>
              </a:buClr>
              <a:defRPr/>
            </a:pP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Benign but locally aggressive vascular tumor of </a:t>
            </a:r>
            <a:r>
              <a:rPr lang="de-DE" sz="1800" b="1" dirty="0">
                <a:solidFill>
                  <a:srgbClr val="FF0000"/>
                </a:solidFill>
                <a:effectLst/>
                <a:latin typeface="Garamond"/>
              </a:rPr>
              <a:t>adolescent males</a:t>
            </a:r>
          </a:p>
          <a:p>
            <a:pPr marL="257162" indent="-257162" defTabSz="685766">
              <a:buClr>
                <a:srgbClr val="FFCC00"/>
              </a:buClr>
              <a:defRPr/>
            </a:pP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Originate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in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posterolateral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nasal wall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near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sphenopalatine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foramen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,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blood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supply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primarily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from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external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carotid</a:t>
            </a:r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 </a:t>
            </a:r>
            <a:r>
              <a:rPr lang="de-DE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Garamond"/>
              </a:rPr>
              <a:t>artery</a:t>
            </a:r>
            <a:endParaRPr lang="de-DE" sz="1800" b="1" dirty="0">
              <a:solidFill>
                <a:schemeClr val="bg2">
                  <a:lumMod val="10000"/>
                </a:schemeClr>
              </a:solidFill>
              <a:effectLst/>
              <a:latin typeface="Garamond"/>
            </a:endParaRPr>
          </a:p>
          <a:p>
            <a:pPr marL="257162" indent="-257162" defTabSz="685766">
              <a:buClr>
                <a:srgbClr val="FFCC00"/>
              </a:buClr>
              <a:defRPr/>
            </a:pPr>
            <a:r>
              <a:rPr lang="de-DE" sz="1800" b="1" dirty="0">
                <a:solidFill>
                  <a:srgbClr val="FF0000"/>
                </a:solidFill>
                <a:effectLst/>
                <a:latin typeface="Garamond"/>
              </a:rPr>
              <a:t>Clinical presentation: nasal obstruction, recurrent epistaxis, smooth-lobulated red-gray mass in the nasopharynx</a:t>
            </a:r>
          </a:p>
          <a:p>
            <a:pPr marL="257162" indent="-257162" defTabSz="685766">
              <a:buClr>
                <a:srgbClr val="FFCC00"/>
              </a:buClr>
              <a:defRPr/>
            </a:pPr>
            <a:endParaRPr lang="de-DE" dirty="0">
              <a:solidFill>
                <a:srgbClr val="F7F3F3"/>
              </a:solidFill>
              <a:latin typeface="Garamond"/>
            </a:endParaRPr>
          </a:p>
          <a:p>
            <a:pPr marL="0" indent="0" defTabSz="685766">
              <a:buClr>
                <a:srgbClr val="FFCC00"/>
              </a:buClr>
              <a:buNone/>
              <a:defRPr/>
            </a:pPr>
            <a:endParaRPr lang="de-DE" dirty="0">
              <a:solidFill>
                <a:srgbClr val="F7F3F3"/>
              </a:solidFill>
              <a:latin typeface="Garamond"/>
            </a:endParaRPr>
          </a:p>
          <a:p>
            <a:pPr marL="257162" indent="-257162" defTabSz="685766">
              <a:buClr>
                <a:srgbClr val="FFCC00"/>
              </a:buClr>
              <a:defRPr/>
            </a:pPr>
            <a:endParaRPr lang="de-DE" dirty="0">
              <a:solidFill>
                <a:srgbClr val="F7F3F3"/>
              </a:solidFill>
              <a:latin typeface="Garamond"/>
            </a:endParaRPr>
          </a:p>
          <a:p>
            <a:pPr marL="257162" indent="-257162" defTabSz="685766">
              <a:buClr>
                <a:srgbClr val="FFCC00"/>
              </a:buClr>
              <a:buNone/>
              <a:defRPr/>
            </a:pPr>
            <a:endParaRPr lang="de-DE" dirty="0">
              <a:solidFill>
                <a:srgbClr val="F7F3F3"/>
              </a:solidFill>
              <a:latin typeface="Garamond"/>
            </a:endParaRPr>
          </a:p>
        </p:txBody>
      </p:sp>
      <p:pic>
        <p:nvPicPr>
          <p:cNvPr id="3" name="عنصر نائب للمحتوى 4">
            <a:extLst>
              <a:ext uri="{FF2B5EF4-FFF2-40B4-BE49-F238E27FC236}">
                <a16:creationId xmlns="" xmlns:a16="http://schemas.microsoft.com/office/drawing/2014/main" id="{DED3978E-DA5D-4F55-9CD8-092F98615C59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540" y="893617"/>
            <a:ext cx="2921819" cy="1989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8CDC4D-4E59-4735-9E6C-868EE9D0FA4D}"/>
              </a:ext>
            </a:extLst>
          </p:cNvPr>
          <p:cNvSpPr txBox="1"/>
          <p:nvPr/>
        </p:nvSpPr>
        <p:spPr>
          <a:xfrm>
            <a:off x="4998030" y="3039344"/>
            <a:ext cx="3678382" cy="1735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77" tIns="34289" rIns="68577" bIns="34289">
            <a:spAutoFit/>
          </a:bodyPr>
          <a:lstStyle/>
          <a:p>
            <a:pPr marL="257162" indent="-257162" defTabSz="68576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Diagnosis- Contrast CT scan, MRI, diagnostic angiography</a:t>
            </a:r>
          </a:p>
          <a:p>
            <a:pPr marL="257162" indent="-257162" defTabSz="68576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Treatment: Primarily Surgical with pre-operative embolization</a:t>
            </a:r>
          </a:p>
          <a:p>
            <a:pPr marL="257162" indent="-257162" defTabSz="68576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We don‘t take a biopsy here because it‘s a vascular tumor</a:t>
            </a:r>
          </a:p>
          <a:p>
            <a:pPr marL="257162" indent="-257162" defTabSz="685766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Garamond"/>
                <a:ea typeface="+mn-ea"/>
                <a:cs typeface="+mn-cs"/>
              </a:rPr>
              <a:t>Surgical resection with radio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6AF338-A082-4B22-BD6E-34F3848E9BEB}"/>
              </a:ext>
            </a:extLst>
          </p:cNvPr>
          <p:cNvSpPr txBox="1"/>
          <p:nvPr/>
        </p:nvSpPr>
        <p:spPr>
          <a:xfrm>
            <a:off x="716974" y="474635"/>
            <a:ext cx="4104410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7" tIns="34289" rIns="68577" bIns="34289">
            <a:spAutoFit/>
          </a:bodyPr>
          <a:lstStyle/>
          <a:p>
            <a:r>
              <a:rPr lang="de-DE" sz="1800" b="1" dirty="0">
                <a:solidFill>
                  <a:schemeClr val="bg2">
                    <a:lumMod val="10000"/>
                  </a:schemeClr>
                </a:solidFill>
                <a:latin typeface="Garamond"/>
                <a:ea typeface="+mj-ea"/>
                <a:cs typeface="+mj-cs"/>
              </a:rPr>
              <a:t>Juvenile Nasopharyngeal Angiofibroma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419B6D2B-BE74-4ED6-A97A-606D271EB07C}"/>
              </a:ext>
            </a:extLst>
          </p:cNvPr>
          <p:cNvSpPr/>
          <p:nvPr/>
        </p:nvSpPr>
        <p:spPr>
          <a:xfrm>
            <a:off x="4540828" y="1974725"/>
            <a:ext cx="914400" cy="4671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0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714300" y="1047752"/>
            <a:ext cx="5715300" cy="29089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884" indent="-342884" algn="l">
              <a:spcAft>
                <a:spcPts val="100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M"/>
            </a:pPr>
            <a:r>
              <a:rPr lang="en-US" sz="2000" dirty="0"/>
              <a:t>Nasopharyngeal area malignancies : </a:t>
            </a:r>
          </a:p>
          <a:p>
            <a:pPr marL="342884" indent="-342884" algn="l">
              <a:spcAft>
                <a:spcPts val="1000"/>
              </a:spcAft>
              <a:buClr>
                <a:srgbClr val="FF0000"/>
              </a:buClr>
              <a:buFont typeface="Wingdings 2" pitchFamily="18" charset="2"/>
              <a:buChar char="E"/>
            </a:pPr>
            <a:r>
              <a:rPr lang="en-US" sz="2000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SCCA (nasopharyngeal carcinoma)</a:t>
            </a:r>
          </a:p>
          <a:p>
            <a:pPr marL="342884" indent="-342884" algn="l">
              <a:spcAft>
                <a:spcPts val="1000"/>
              </a:spcAft>
              <a:buClr>
                <a:srgbClr val="00B0F0"/>
              </a:buClr>
              <a:buFont typeface="Wingdings 2" pitchFamily="18" charset="2"/>
              <a:buChar char="E"/>
            </a:pPr>
            <a:r>
              <a:rPr lang="en-US" sz="2000" dirty="0"/>
              <a:t> Lymphoma</a:t>
            </a:r>
          </a:p>
          <a:p>
            <a:pPr marL="342884" indent="-342884" algn="l">
              <a:spcAft>
                <a:spcPts val="1000"/>
              </a:spcAft>
              <a:buClr>
                <a:srgbClr val="00B0F0"/>
              </a:buClr>
              <a:buFont typeface="Wingdings 2" pitchFamily="18" charset="2"/>
              <a:buChar char="E"/>
            </a:pPr>
            <a:r>
              <a:rPr lang="en-US" sz="2000" dirty="0"/>
              <a:t>Salivary gland tumors</a:t>
            </a:r>
          </a:p>
          <a:p>
            <a:pPr marL="342884" indent="-342884" algn="l">
              <a:spcAft>
                <a:spcPts val="1000"/>
              </a:spcAft>
              <a:buClr>
                <a:srgbClr val="00B0F0"/>
              </a:buClr>
              <a:buFont typeface="Wingdings 2" pitchFamily="18" charset="2"/>
              <a:buChar char="E"/>
            </a:pPr>
            <a:r>
              <a:rPr lang="en-US" sz="2000" dirty="0"/>
              <a:t>Sarcomas</a:t>
            </a:r>
          </a:p>
          <a:p>
            <a:pPr marL="0" indent="0"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909894"/>
            <a:ext cx="4876800" cy="741676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EPIDEMIOLOGY &amp; Causes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90550"/>
            <a:ext cx="762000" cy="1446550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r>
              <a:rPr lang="en-US" sz="8800" b="1" dirty="0">
                <a:latin typeface="Amatic SC" charset="-79"/>
                <a:cs typeface="Amatic SC" charset="-79"/>
              </a:rPr>
              <a:t>3</a:t>
            </a:r>
            <a:endParaRPr lang="ar-SA" b="1" dirty="0">
              <a:latin typeface="Amatic SC" charset="-79"/>
            </a:endParaRPr>
          </a:p>
        </p:txBody>
      </p:sp>
      <p:sp>
        <p:nvSpPr>
          <p:cNvPr id="6" name="Google Shape;486;p41"/>
          <p:cNvSpPr/>
          <p:nvPr/>
        </p:nvSpPr>
        <p:spPr>
          <a:xfrm>
            <a:off x="7315200" y="10477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09800" y="1753380"/>
            <a:ext cx="5372100" cy="2585323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marL="285736" indent="-285736">
              <a:buFont typeface="Wingdings 2" pitchFamily="18" charset="2"/>
              <a:buChar char="E"/>
            </a:pPr>
            <a:r>
              <a:rPr lang="en-US" sz="1800" dirty="0"/>
              <a:t> It is vastly more common in certain regions of </a:t>
            </a:r>
            <a:r>
              <a:rPr lang="en-US" sz="1800" b="1" dirty="0">
                <a:solidFill>
                  <a:srgbClr val="FF0000"/>
                </a:solidFill>
              </a:rPr>
              <a:t>East Asia and Africa</a:t>
            </a:r>
            <a:r>
              <a:rPr lang="en-US" sz="1800" b="1" dirty="0"/>
              <a:t> </a:t>
            </a:r>
            <a:r>
              <a:rPr lang="en-US" sz="1800" dirty="0"/>
              <a:t>than elsewhere , with viral, dietary and genetic factors implicated in its causation !</a:t>
            </a:r>
          </a:p>
          <a:p>
            <a:pPr marL="285736" indent="-285736">
              <a:buFont typeface="Wingdings 2" pitchFamily="18" charset="2"/>
              <a:buChar char="E"/>
            </a:pPr>
            <a:endParaRPr lang="en-US" sz="1800" dirty="0"/>
          </a:p>
          <a:p>
            <a:pPr marL="285736" indent="-285736">
              <a:buFont typeface="Wingdings 2" pitchFamily="18" charset="2"/>
              <a:buChar char="E"/>
            </a:pPr>
            <a:r>
              <a:rPr lang="en-US" sz="1800" dirty="0"/>
              <a:t>Can occur at </a:t>
            </a:r>
            <a:r>
              <a:rPr lang="en-US" sz="1800" b="1" dirty="0">
                <a:solidFill>
                  <a:srgbClr val="00B050"/>
                </a:solidFill>
              </a:rPr>
              <a:t>any age </a:t>
            </a:r>
            <a:r>
              <a:rPr lang="en-US" sz="1800" dirty="0"/>
              <a:t>.. </a:t>
            </a:r>
          </a:p>
          <a:p>
            <a:pPr marL="285736" indent="-285736">
              <a:buFont typeface="Wingdings 2" pitchFamily="18" charset="2"/>
              <a:buChar char="E"/>
            </a:pPr>
            <a:endParaRPr lang="en-US" sz="1800" dirty="0"/>
          </a:p>
          <a:p>
            <a:pPr marL="285736" indent="-285736">
              <a:buFont typeface="Wingdings 2" pitchFamily="18" charset="2"/>
              <a:buChar char="E"/>
            </a:pPr>
            <a:r>
              <a:rPr lang="en-US" sz="1800" dirty="0"/>
              <a:t>caused by a </a:t>
            </a:r>
            <a:r>
              <a:rPr lang="en-US" sz="1800" b="1" dirty="0">
                <a:solidFill>
                  <a:srgbClr val="FFC000"/>
                </a:solidFill>
              </a:rPr>
              <a:t>combination of factors</a:t>
            </a:r>
            <a:r>
              <a:rPr lang="en-US" sz="1800" dirty="0"/>
              <a:t>: viral, environmental influences, and heredity</a:t>
            </a:r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192512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/>
          <p:nvPr/>
        </p:nvSpPr>
        <p:spPr>
          <a:xfrm>
            <a:off x="6161834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7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8600" y="514850"/>
            <a:ext cx="4086808" cy="15388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6" tIns="45718" rIns="91436" bIns="45718" rtlCol="1">
            <a:spAutoFit/>
          </a:bodyPr>
          <a:lstStyle/>
          <a:p>
            <a:pPr marL="285736" indent="-285736">
              <a:buFont typeface="Wingdings" pitchFamily="2" charset="2"/>
              <a:buChar char="I"/>
            </a:pPr>
            <a:r>
              <a:rPr lang="en-US" sz="1600" dirty="0"/>
              <a:t>The viral influence is associated with infection with Epstein-Barr virus (</a:t>
            </a:r>
            <a:r>
              <a:rPr lang="en-US" sz="1600" b="1" dirty="0">
                <a:solidFill>
                  <a:srgbClr val="FF0000"/>
                </a:solidFill>
              </a:rPr>
              <a:t>EBV</a:t>
            </a:r>
            <a:r>
              <a:rPr lang="en-US" sz="1600" dirty="0"/>
              <a:t>) .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- well documented viral “fingerprints” in tumor cells ! 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2495552"/>
            <a:ext cx="34290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6" tIns="45718" rIns="91436" bIns="45718" rtlCol="1">
            <a:spAutoFit/>
          </a:bodyPr>
          <a:lstStyle/>
          <a:p>
            <a:pPr marL="285736" indent="-285736">
              <a:buFont typeface="Wingdings" pitchFamily="2" charset="2"/>
              <a:buChar char="I"/>
            </a:pPr>
            <a:r>
              <a:rPr lang="en-US" dirty="0"/>
              <a:t> </a:t>
            </a:r>
            <a:r>
              <a:rPr lang="en-US" sz="1600" dirty="0"/>
              <a:t>environmental carcinogens , chronic nasal infection , </a:t>
            </a:r>
          </a:p>
          <a:p>
            <a:r>
              <a:rPr lang="en-US" sz="1600" dirty="0"/>
              <a:t>poor ventilation of </a:t>
            </a:r>
            <a:r>
              <a:rPr lang="en-US" sz="1600" dirty="0" err="1"/>
              <a:t>nasopharynx</a:t>
            </a:r>
            <a:r>
              <a:rPr lang="en-US" sz="1600" dirty="0"/>
              <a:t> , … </a:t>
            </a:r>
            <a:endParaRPr lang="ar-SA" sz="1600" dirty="0"/>
          </a:p>
        </p:txBody>
      </p:sp>
      <p:sp>
        <p:nvSpPr>
          <p:cNvPr id="12" name="Google Shape;448;p40"/>
          <p:cNvSpPr/>
          <p:nvPr/>
        </p:nvSpPr>
        <p:spPr>
          <a:xfrm rot="1367992">
            <a:off x="6085674" y="1482401"/>
            <a:ext cx="1770077" cy="2237885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702" y="3742288"/>
            <a:ext cx="2971800" cy="3077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6" tIns="45718" rIns="91436" bIns="45718" rtlCol="1">
            <a:spAutoFit/>
          </a:bodyPr>
          <a:lstStyle/>
          <a:p>
            <a:pPr marL="285736" indent="-285736">
              <a:buFont typeface="Wingdings" pitchFamily="2" charset="2"/>
              <a:buChar char="I"/>
            </a:pPr>
            <a:r>
              <a:rPr lang="en-US" dirty="0"/>
              <a:t>Genetic : HLA-A2 , HLA-B-Sin2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1524002" y="742950"/>
            <a:ext cx="4907825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CLASSIFICATION(WHO)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2"/>
          </p:nvPr>
        </p:nvSpPr>
        <p:spPr>
          <a:xfrm>
            <a:off x="4834812" y="1591623"/>
            <a:ext cx="3002700" cy="209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-US" sz="1200" b="1" dirty="0"/>
              <a:t>  </a:t>
            </a:r>
            <a:endParaRPr sz="1200" b="1"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685800" y="1581152"/>
            <a:ext cx="4038600" cy="2565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884" indent="-342884">
              <a:buClr>
                <a:srgbClr val="FF0000"/>
              </a:buClr>
              <a:buSzPct val="80000"/>
              <a:buFont typeface="Wingdings" pitchFamily="2" charset="2"/>
              <a:buChar char="è"/>
            </a:pPr>
            <a:r>
              <a:rPr lang="en-US" dirty="0"/>
              <a:t>Based on light microscopy </a:t>
            </a:r>
            <a:r>
              <a:rPr lang="en-US" dirty="0" smtClean="0"/>
              <a:t>findings ..</a:t>
            </a:r>
          </a:p>
          <a:p>
            <a:pPr marL="0" indent="0">
              <a:buClr>
                <a:srgbClr val="FF0000"/>
              </a:buClr>
              <a:buSzPct val="80000"/>
              <a:buNone/>
            </a:pPr>
            <a:endParaRPr lang="en-US" dirty="0"/>
          </a:p>
          <a:p>
            <a:pPr marL="285736" indent="-285736">
              <a:buClr>
                <a:srgbClr val="00B0F0"/>
              </a:buClr>
              <a:buSzPct val="90000"/>
              <a:buFont typeface="Wingdings 2" pitchFamily="18" charset="2"/>
              <a:buChar char="E"/>
            </a:pPr>
            <a:r>
              <a:rPr lang="en-US" sz="1800" dirty="0"/>
              <a:t>Type I - </a:t>
            </a:r>
            <a:r>
              <a:rPr lang="en-US" sz="1800" b="1" dirty="0">
                <a:solidFill>
                  <a:schemeClr val="tx1"/>
                </a:solidFill>
              </a:rPr>
              <a:t>“SCCA” squamous cell carcinoma </a:t>
            </a:r>
          </a:p>
          <a:p>
            <a:pPr marL="285736" indent="-285736">
              <a:buClr>
                <a:srgbClr val="00B0F0"/>
              </a:buClr>
              <a:buSzPct val="90000"/>
              <a:buFont typeface="Wingdings 2" pitchFamily="18" charset="2"/>
              <a:buChar char="E"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Clr>
                <a:srgbClr val="00B0F0"/>
              </a:buClr>
              <a:buSzPct val="90000"/>
              <a:buNone/>
            </a:pPr>
            <a:r>
              <a:rPr lang="en-US" sz="1800" dirty="0"/>
              <a:t>- typically found in </a:t>
            </a:r>
            <a:r>
              <a:rPr lang="en-US" sz="1800" dirty="0">
                <a:solidFill>
                  <a:srgbClr val="FFC000"/>
                </a:solidFill>
              </a:rPr>
              <a:t>older</a:t>
            </a:r>
            <a:r>
              <a:rPr lang="en-US" sz="1800" dirty="0"/>
              <a:t> adults ..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dirty="0"/>
              <a:t>- 25 % of NPC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800" dirty="0"/>
              <a:t>- moderate to well differentiated cells </a:t>
            </a:r>
            <a:endParaRPr sz="1100" dirty="0"/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218714" y="3409952"/>
            <a:ext cx="762000" cy="1323439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r>
              <a:rPr lang="en-US" sz="8000" b="1" dirty="0">
                <a:latin typeface="Amatic SC" charset="-79"/>
                <a:cs typeface="Amatic SC" charset="-79"/>
              </a:rPr>
              <a:t>4</a:t>
            </a:r>
            <a:endParaRPr lang="ar-SA" sz="4800" b="1" dirty="0">
              <a:latin typeface="Amatic SC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623111"/>
            <a:ext cx="326571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1">
            <a:spAutoFit/>
          </a:bodyPr>
          <a:lstStyle/>
          <a:p>
            <a:pPr marL="285736" indent="-285736">
              <a:buClr>
                <a:srgbClr val="00B0F0"/>
              </a:buClr>
              <a:buFont typeface="Wingdings 2" pitchFamily="18" charset="2"/>
              <a:buChar char="E"/>
            </a:pPr>
            <a:r>
              <a:rPr lang="en-US" sz="1800" dirty="0">
                <a:latin typeface="Nunito" charset="0"/>
              </a:rPr>
              <a:t>Type II - </a:t>
            </a:r>
            <a:r>
              <a:rPr lang="en-US" sz="1800" b="1" dirty="0">
                <a:latin typeface="Nunito" charset="0"/>
              </a:rPr>
              <a:t>“non-keratinizing” carcinoma</a:t>
            </a:r>
          </a:p>
          <a:p>
            <a:pPr marL="285736" indent="-285736">
              <a:buClr>
                <a:srgbClr val="00B0F0"/>
              </a:buClr>
              <a:buFont typeface="Wingdings 2" pitchFamily="18" charset="2"/>
              <a:buChar char="E"/>
            </a:pPr>
            <a:endParaRPr lang="en-US" sz="1800" b="1" dirty="0">
              <a:latin typeface="Nunito" charset="0"/>
            </a:endParaRPr>
          </a:p>
          <a:p>
            <a:r>
              <a:rPr lang="en-US" sz="1800" dirty="0">
                <a:latin typeface="Nunito" charset="0"/>
              </a:rPr>
              <a:t>- 12 % of NPC</a:t>
            </a:r>
          </a:p>
          <a:p>
            <a:r>
              <a:rPr lang="en-US" sz="1800" dirty="0">
                <a:latin typeface="Nunito" charset="0"/>
              </a:rPr>
              <a:t>- variable differentiation of cells ( mature to anaplastic)</a:t>
            </a:r>
          </a:p>
          <a:p>
            <a:r>
              <a:rPr lang="en-US" sz="1800" dirty="0">
                <a:latin typeface="Nunito" charset="0"/>
              </a:rPr>
              <a:t>- may resemble transitional cell carcinoma of the bladder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60" y="473610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789721"/>
            <a:ext cx="39624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1">
            <a:spAutoFit/>
          </a:bodyPr>
          <a:lstStyle/>
          <a:p>
            <a:pPr marL="285736" indent="-285736">
              <a:buClr>
                <a:srgbClr val="00B0F0"/>
              </a:buClr>
              <a:buFont typeface="Wingdings 2" pitchFamily="18" charset="2"/>
              <a:buChar char="E"/>
            </a:pPr>
            <a:r>
              <a:rPr lang="en-US" sz="1600" dirty="0">
                <a:latin typeface="Nunito SemiBold" charset="0"/>
              </a:rPr>
              <a:t>Type III - </a:t>
            </a:r>
            <a:r>
              <a:rPr lang="en-US" sz="1600" b="1" dirty="0">
                <a:solidFill>
                  <a:srgbClr val="FF0000"/>
                </a:solidFill>
                <a:latin typeface="Nunito SemiBold" charset="0"/>
              </a:rPr>
              <a:t>“undifferentiated” carcinoma</a:t>
            </a:r>
          </a:p>
          <a:p>
            <a:pPr marL="285736" indent="-285736">
              <a:buClr>
                <a:srgbClr val="00B0F0"/>
              </a:buClr>
              <a:buFont typeface="Wingdings 2" pitchFamily="18" charset="2"/>
              <a:buChar char="E"/>
            </a:pPr>
            <a:endParaRPr lang="en-US" sz="1600" b="1" dirty="0">
              <a:solidFill>
                <a:srgbClr val="FF0000"/>
              </a:solidFill>
              <a:latin typeface="Nunito SemiBold" charset="0"/>
            </a:endParaRPr>
          </a:p>
          <a:p>
            <a:pPr marL="285736" indent="-285736">
              <a:buFontTx/>
              <a:buChar char="-"/>
            </a:pPr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emiBold" charset="0"/>
              </a:rPr>
              <a:t>60 % </a:t>
            </a:r>
            <a:r>
              <a:rPr lang="en-US" sz="1600" dirty="0">
                <a:latin typeface="Nunito SemiBold" charset="0"/>
              </a:rPr>
              <a:t>of NPC ,  majority of NPC in </a:t>
            </a:r>
            <a:r>
              <a:rPr lang="en-US" sz="1600" dirty="0">
                <a:solidFill>
                  <a:srgbClr val="FFC000"/>
                </a:solidFill>
                <a:latin typeface="Nunito SemiBold" charset="0"/>
              </a:rPr>
              <a:t>young</a:t>
            </a:r>
            <a:r>
              <a:rPr lang="en-US" sz="1600" dirty="0">
                <a:latin typeface="Nunito SemiBold" charset="0"/>
              </a:rPr>
              <a:t> patients ..</a:t>
            </a:r>
          </a:p>
          <a:p>
            <a:pPr marL="285736" indent="-285736">
              <a:buFontTx/>
              <a:buChar char="-"/>
            </a:pPr>
            <a:endParaRPr lang="en-US" sz="1600" dirty="0">
              <a:latin typeface="Nunito SemiBold" charset="0"/>
            </a:endParaRPr>
          </a:p>
          <a:p>
            <a:r>
              <a:rPr lang="en-US" sz="1600" dirty="0">
                <a:latin typeface="Nunito SemiBold" charset="0"/>
              </a:rPr>
              <a:t>- Diverse group :</a:t>
            </a:r>
          </a:p>
          <a:p>
            <a:r>
              <a:rPr lang="en-US" sz="1600" dirty="0" err="1">
                <a:latin typeface="Nunito SemiBold" charset="0"/>
              </a:rPr>
              <a:t>Lympho-epitheliomas</a:t>
            </a:r>
            <a:r>
              <a:rPr lang="en-US" sz="1600" dirty="0">
                <a:latin typeface="Nunito SemiBold" charset="0"/>
              </a:rPr>
              <a:t>, spindle cell, clear cell and anaplastic variants</a:t>
            </a:r>
          </a:p>
          <a:p>
            <a:endParaRPr lang="en-US" sz="1600" dirty="0">
              <a:latin typeface="Nunito SemiBold" charset="0"/>
            </a:endParaRPr>
          </a:p>
          <a:p>
            <a:r>
              <a:rPr lang="en-US" sz="1600" dirty="0">
                <a:latin typeface="Nunito SemiBold" charset="0"/>
              </a:rPr>
              <a:t>- *Difficult to differentiate from lymphoma by light microscopy requiring special stains &amp; markers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8984" y="992958"/>
            <a:ext cx="34290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1">
            <a:spAutoFit/>
          </a:bodyPr>
          <a:lstStyle/>
          <a:p>
            <a:pPr marL="342884" indent="-342884">
              <a:buFont typeface="Wingdings" pitchFamily="2" charset="2"/>
              <a:buChar char="J"/>
            </a:pPr>
            <a:r>
              <a:rPr lang="en-US" sz="1800" u="sng" dirty="0"/>
              <a:t>Differences</a:t>
            </a:r>
            <a:r>
              <a:rPr lang="en-US" sz="1800" dirty="0"/>
              <a:t> between these types : </a:t>
            </a:r>
          </a:p>
          <a:p>
            <a:pPr marL="342884" indent="-342884">
              <a:buFont typeface="Wingdings" pitchFamily="2" charset="2"/>
              <a:buChar char="J"/>
            </a:pPr>
            <a:endParaRPr lang="en-US" sz="1800" dirty="0"/>
          </a:p>
          <a:p>
            <a:pPr marL="342884" indent="-342884">
              <a:buFont typeface="Wingdings" pitchFamily="2" charset="2"/>
              <a:buChar char="J"/>
            </a:pPr>
            <a:endParaRPr lang="en-US" sz="1800" dirty="0"/>
          </a:p>
          <a:p>
            <a:pPr marL="285736" indent="-285736">
              <a:buFont typeface="Wingdings" pitchFamily="2" charset="2"/>
              <a:buChar char="q"/>
            </a:pPr>
            <a:r>
              <a:rPr lang="en-US" sz="1800" dirty="0">
                <a:solidFill>
                  <a:srgbClr val="00B0F0"/>
                </a:solidFill>
              </a:rPr>
              <a:t>Long-term risk of recurrence </a:t>
            </a:r>
            <a:r>
              <a:rPr lang="en-US" sz="1800" dirty="0"/>
              <a:t>for types II &amp; III</a:t>
            </a:r>
          </a:p>
          <a:p>
            <a:pPr marL="342884" indent="-342884">
              <a:buFontTx/>
              <a:buChar char="-"/>
            </a:pPr>
            <a:endParaRPr lang="en-US" sz="1800" dirty="0"/>
          </a:p>
          <a:p>
            <a:pPr marL="285736" indent="-285736">
              <a:buFont typeface="Wingdings" pitchFamily="2" charset="2"/>
              <a:buChar char="q"/>
            </a:pPr>
            <a:r>
              <a:rPr lang="en-US" sz="1800" dirty="0">
                <a:solidFill>
                  <a:srgbClr val="00B0F0"/>
                </a:solidFill>
              </a:rPr>
              <a:t>Viral associations </a:t>
            </a:r>
            <a:r>
              <a:rPr lang="en-US" sz="1800" dirty="0"/>
              <a:t>:</a:t>
            </a:r>
          </a:p>
          <a:p>
            <a:pPr marL="285736" indent="-285736">
              <a:buFont typeface="Wingdings" pitchFamily="2" charset="2"/>
              <a:buChar char="§"/>
            </a:pPr>
            <a:r>
              <a:rPr lang="en-US" sz="1800" dirty="0"/>
              <a:t>Type I - HPV</a:t>
            </a:r>
          </a:p>
          <a:p>
            <a:pPr marL="285736" indent="-285736">
              <a:buFont typeface="Wingdings" pitchFamily="2" charset="2"/>
              <a:buChar char="§"/>
            </a:pPr>
            <a:r>
              <a:rPr lang="en-US" sz="1800" dirty="0"/>
              <a:t>Types II, III - </a:t>
            </a:r>
            <a:r>
              <a:rPr lang="en-US" sz="1800" dirty="0">
                <a:solidFill>
                  <a:srgbClr val="FF0000"/>
                </a:solidFill>
              </a:rPr>
              <a:t>EBV</a:t>
            </a:r>
          </a:p>
        </p:txBody>
      </p:sp>
      <p:sp>
        <p:nvSpPr>
          <p:cNvPr id="14" name="Google Shape;530;p41"/>
          <p:cNvSpPr/>
          <p:nvPr/>
        </p:nvSpPr>
        <p:spPr>
          <a:xfrm>
            <a:off x="7467600" y="3028950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noFill/>
        <a:ln w="19050" cap="flat" cmpd="sng">
          <a:solidFill>
            <a:schemeClr val="accent1"/>
          </a:solidFill>
          <a:prstDash val="solid"/>
          <a:round/>
          <a:headEnd type="oval" w="med" len="med"/>
          <a:tailEnd type="oval" w="med" len="med"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1826</Words>
  <Application>Microsoft Office PowerPoint</Application>
  <PresentationFormat>On-screen Show (16:9)</PresentationFormat>
  <Paragraphs>315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9" baseType="lpstr">
      <vt:lpstr>Arial</vt:lpstr>
      <vt:lpstr>Avenir Next LT Pro Light</vt:lpstr>
      <vt:lpstr>Century Gothic</vt:lpstr>
      <vt:lpstr>Avenir Next LT Pro</vt:lpstr>
      <vt:lpstr>Wingdings 2</vt:lpstr>
      <vt:lpstr>Wingdings</vt:lpstr>
      <vt:lpstr>Wingdings 3</vt:lpstr>
      <vt:lpstr>Arial Black</vt:lpstr>
      <vt:lpstr>Garamond</vt:lpstr>
      <vt:lpstr>Amatic SC</vt:lpstr>
      <vt:lpstr>Times New Roman</vt:lpstr>
      <vt:lpstr>Calibri</vt:lpstr>
      <vt:lpstr>Bodoni MT Black</vt:lpstr>
      <vt:lpstr>Arial Rounded MT Bold</vt:lpstr>
      <vt:lpstr>Nunito SemiBold</vt:lpstr>
      <vt:lpstr>Noto Sans Symbols</vt:lpstr>
      <vt:lpstr>Nunito</vt:lpstr>
      <vt:lpstr>Curio template</vt:lpstr>
      <vt:lpstr>SavonVTI</vt:lpstr>
      <vt:lpstr>Ion</vt:lpstr>
      <vt:lpstr>1_Ion</vt:lpstr>
      <vt:lpstr>NASOPHARYNGEAL CARCINOMA</vt:lpstr>
      <vt:lpstr>ANATOMY OF THE NASOPHARYNX</vt:lpstr>
      <vt:lpstr>Histology  ( mucosa/submucous/ adventitia)</vt:lpstr>
      <vt:lpstr>Generally speaking</vt:lpstr>
      <vt:lpstr>PowerPoint Presentation</vt:lpstr>
      <vt:lpstr>EPIDEMIOLOGY &amp; Causes</vt:lpstr>
      <vt:lpstr>PowerPoint Presentation</vt:lpstr>
      <vt:lpstr>CLASSIFICATION(WHO)</vt:lpstr>
      <vt:lpstr>PowerPoint Presentation</vt:lpstr>
      <vt:lpstr>CLINICAL PRESENTATION : </vt:lpstr>
      <vt:lpstr>PowerPoint Presentation</vt:lpstr>
      <vt:lpstr>&lt;How to diagnose &gt;</vt:lpstr>
      <vt:lpstr>INVESTIGATIONS (patient come with neck mass)</vt:lpstr>
      <vt:lpstr>PowerPoint Presentation</vt:lpstr>
      <vt:lpstr>PowerPoint Presentation</vt:lpstr>
      <vt:lpstr>             &lt;Treatment &gt;</vt:lpstr>
      <vt:lpstr>Thank YOU !</vt:lpstr>
      <vt:lpstr>Neoplasm of the nose and para-nasal sinuses</vt:lpstr>
      <vt:lpstr>PowerPoint Presentation</vt:lpstr>
      <vt:lpstr>Risk factors</vt:lpstr>
      <vt:lpstr>Patient evaluation</vt:lpstr>
      <vt:lpstr>Diagnosis</vt:lpstr>
      <vt:lpstr>Pathology</vt:lpstr>
      <vt:lpstr>Squamous cell carcinoma</vt:lpstr>
      <vt:lpstr>PowerPoint Presentation</vt:lpstr>
      <vt:lpstr>Adenocarcinoma</vt:lpstr>
      <vt:lpstr>Adenoid cystic carcinoma</vt:lpstr>
      <vt:lpstr>Mucoepidermoid carcinoma</vt:lpstr>
      <vt:lpstr>Melanoma</vt:lpstr>
      <vt:lpstr>Olfactory neuroblastoma (Esthesioneuroblastoma)</vt:lpstr>
      <vt:lpstr>Sarcomas</vt:lpstr>
      <vt:lpstr>Rhabdomyosarcoma</vt:lpstr>
      <vt:lpstr>Lymphoma</vt:lpstr>
      <vt:lpstr>Sinonasal undifferentiated carcinoma</vt:lpstr>
      <vt:lpstr>Metastatic tumors</vt:lpstr>
      <vt:lpstr> Staging of Maxillary Sinus Tumors  Ohngren’s line: connects medial canthus of eye to angle of mandible    above—bad prognosis below—good prognosis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4% of sinonasal tumors Site of Origin: lateral nasal wall Unilateral,,Old age &gt;50   10% premalignant lesion (aggressive resection)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NASOPHARYNGEAL CARCINOMAThis</dc:title>
  <dc:creator>lenovo</dc:creator>
  <cp:lastModifiedBy>Rabai </cp:lastModifiedBy>
  <cp:revision>47</cp:revision>
  <dcterms:modified xsi:type="dcterms:W3CDTF">2020-12-16T15:08:36Z</dcterms:modified>
</cp:coreProperties>
</file>