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76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117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75" y="2772663"/>
            <a:ext cx="7766936" cy="1646302"/>
          </a:xfrm>
        </p:spPr>
        <p:txBody>
          <a:bodyPr/>
          <a:lstStyle/>
          <a:p>
            <a:pPr algn="l"/>
            <a:r>
              <a:rPr lang="en-US" sz="6000" dirty="0" smtClean="0">
                <a:solidFill>
                  <a:srgbClr val="002060"/>
                </a:solidFill>
              </a:rPr>
              <a:t>RSM-7</a:t>
            </a:r>
            <a:br>
              <a:rPr lang="en-US" sz="6000" dirty="0" smtClean="0">
                <a:solidFill>
                  <a:srgbClr val="002060"/>
                </a:solidFill>
              </a:rPr>
            </a:br>
            <a:r>
              <a:rPr lang="en-US" sz="6000" dirty="0" smtClean="0"/>
              <a:t>LUNG TUMORS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4493" y="5574833"/>
            <a:ext cx="7766936" cy="1096899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Dr.Eman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Kreishan,M.D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24-10-2022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645" y="163621"/>
            <a:ext cx="3099476" cy="309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63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344557"/>
            <a:ext cx="11476383" cy="5696805"/>
          </a:xfrm>
        </p:spPr>
        <p:txBody>
          <a:bodyPr>
            <a:normAutofit/>
          </a:bodyPr>
          <a:lstStyle/>
          <a:p>
            <a:r>
              <a:rPr lang="en-US" sz="2000" b="1" dirty="0"/>
              <a:t> Atypical adenomatous hyperplasia</a:t>
            </a:r>
            <a:r>
              <a:rPr lang="en-US" sz="2000" b="1" dirty="0" smtClean="0"/>
              <a:t> </a:t>
            </a:r>
            <a:r>
              <a:rPr lang="en-US" sz="2000" b="1" dirty="0"/>
              <a:t>is thought to progress in a stepwise fashion to 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/>
              <a:t>adenocarcinoma in situ (diameter of 3 cm or less, growth along preexisting structures, and preservation of alveolar architecture).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/>
              <a:t>minimally invasive adenocarcinoma (&lt;3 cm in diameter with an invasive component of &lt;5 mm).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/>
              <a:t>Invasive adenocarcinoma (a tumor of any size with an area of invasion &gt;5 mm).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859" t="15403" r="26072" b="16293"/>
          <a:stretch/>
        </p:blipFill>
        <p:spPr>
          <a:xfrm>
            <a:off x="1110343" y="3629556"/>
            <a:ext cx="3869871" cy="3028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678" t="15625" r="11514" b="14732"/>
          <a:stretch/>
        </p:blipFill>
        <p:spPr>
          <a:xfrm>
            <a:off x="5928690" y="3720856"/>
            <a:ext cx="5852492" cy="29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/>
              <a:t>Squamous cell carcinomas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5" y="1454727"/>
            <a:ext cx="11346873" cy="4544291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More </a:t>
            </a:r>
            <a:r>
              <a:rPr lang="en-US" sz="2000" b="1" dirty="0"/>
              <a:t>common in men than in women and are closely correlated with a smoking </a:t>
            </a:r>
            <a:r>
              <a:rPr lang="en-US" sz="2000" b="1" dirty="0" smtClean="0"/>
              <a:t>history.</a:t>
            </a:r>
          </a:p>
          <a:p>
            <a:r>
              <a:rPr lang="en-US" sz="2000" b="1" dirty="0" smtClean="0"/>
              <a:t> </a:t>
            </a:r>
            <a:r>
              <a:rPr lang="en-US" sz="2000" b="1" dirty="0"/>
              <a:t>they tend to arise centrally in major bronchi and eventually spread to local hilar </a:t>
            </a:r>
            <a:r>
              <a:rPr lang="en-US" sz="2000" b="1" dirty="0" smtClean="0"/>
              <a:t>nodes.</a:t>
            </a:r>
          </a:p>
          <a:p>
            <a:r>
              <a:rPr lang="en-US" sz="2000" b="1" dirty="0"/>
              <a:t>Large lesions may undergo central necrosis, giving rise to cavitation</a:t>
            </a:r>
            <a:r>
              <a:rPr lang="en-US" sz="2000" b="1" dirty="0" smtClean="0"/>
              <a:t>.</a:t>
            </a:r>
          </a:p>
          <a:p>
            <a:endParaRPr lang="en-US" sz="2000" b="1" dirty="0"/>
          </a:p>
          <a:p>
            <a:r>
              <a:rPr lang="en-US" sz="2000" b="1" dirty="0" smtClean="0"/>
              <a:t>squamous </a:t>
            </a:r>
            <a:r>
              <a:rPr lang="en-US" sz="2000" b="1" dirty="0"/>
              <a:t>cell carcinomas often are preceded by the </a:t>
            </a:r>
            <a:r>
              <a:rPr lang="en-US" sz="2000" b="1" dirty="0" smtClean="0"/>
              <a:t>development of: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 </a:t>
            </a:r>
            <a:r>
              <a:rPr lang="en-US" sz="2000" b="1" dirty="0"/>
              <a:t>squamous metaplasia or </a:t>
            </a:r>
            <a:r>
              <a:rPr lang="en-US" sz="2000" b="1" dirty="0" smtClean="0"/>
              <a:t>dysplasia.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carcinoma </a:t>
            </a:r>
            <a:r>
              <a:rPr lang="en-US" sz="2000" b="1" dirty="0"/>
              <a:t>in situ</a:t>
            </a:r>
          </a:p>
        </p:txBody>
      </p:sp>
    </p:spTree>
    <p:extLst>
      <p:ext uri="{BB962C8B-B14F-4D97-AF65-F5344CB8AC3E}">
        <p14:creationId xmlns:p14="http://schemas.microsoft.com/office/powerpoint/2010/main" val="188739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559" y="689598"/>
            <a:ext cx="10838805" cy="3880773"/>
          </a:xfrm>
        </p:spPr>
        <p:txBody>
          <a:bodyPr>
            <a:normAutofit/>
          </a:bodyPr>
          <a:lstStyle/>
          <a:p>
            <a:r>
              <a:rPr lang="en-US" sz="2000" b="1" dirty="0"/>
              <a:t>small neoplasm reaches a symptomatic stage, when a well-defined tumor mass begins to obstruct the lumen of a major bronchus, often producing distal atelectasis and infection</a:t>
            </a:r>
          </a:p>
        </p:txBody>
      </p:sp>
      <p:pic>
        <p:nvPicPr>
          <p:cNvPr id="5122" name="Picture 2" descr="Pulmonary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791" y="1934884"/>
            <a:ext cx="300990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quamous cell carcinoma of the lung | Radiology Reference Article |  Radiopaedi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22" y="1934884"/>
            <a:ext cx="4562476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ung - Metaplasia, Squamous - Nonneoplastic Lesion 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2" y="2201270"/>
            <a:ext cx="4286750" cy="261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2238" y="5358035"/>
            <a:ext cx="43828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Squamous metaplasia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239" t="15178" r="27327" b="22098"/>
          <a:stretch/>
        </p:blipFill>
        <p:spPr>
          <a:xfrm>
            <a:off x="6743701" y="1410706"/>
            <a:ext cx="4490358" cy="34102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42537" y="5234924"/>
            <a:ext cx="48926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Squamous dysplasia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81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65" y="689113"/>
            <a:ext cx="11603935" cy="5352249"/>
          </a:xfrm>
        </p:spPr>
        <p:txBody>
          <a:bodyPr>
            <a:normAutofit/>
          </a:bodyPr>
          <a:lstStyle/>
          <a:p>
            <a:r>
              <a:rPr lang="en-US" sz="2000" b="1" dirty="0"/>
              <a:t>On histologic examination, these tumors range </a:t>
            </a:r>
            <a:r>
              <a:rPr lang="en-US" sz="2000" b="1" dirty="0" smtClean="0"/>
              <a:t>from: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well-differentiated </a:t>
            </a:r>
            <a:r>
              <a:rPr lang="en-US" sz="2000" b="1" dirty="0"/>
              <a:t>squamous cell neoplasms showing keratin </a:t>
            </a:r>
            <a:r>
              <a:rPr lang="en-US" sz="2000" b="1" dirty="0" smtClean="0"/>
              <a:t>pearls </a:t>
            </a:r>
            <a:r>
              <a:rPr lang="en-US" sz="2000" b="1" dirty="0"/>
              <a:t>and intercellular </a:t>
            </a:r>
            <a:r>
              <a:rPr lang="en-US" sz="2000" b="1" dirty="0" smtClean="0"/>
              <a:t>bridges.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 </a:t>
            </a:r>
            <a:r>
              <a:rPr lang="en-US" sz="2000" b="1" dirty="0"/>
              <a:t>poorly differentiated neoplasms exhibiting only minimal squamous cell features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7" t="11160" r="81040" b="46652"/>
          <a:stretch/>
        </p:blipFill>
        <p:spPr>
          <a:xfrm>
            <a:off x="265018" y="2587892"/>
            <a:ext cx="3184071" cy="4066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64" t="10267" r="62341" b="47099"/>
          <a:stretch/>
        </p:blipFill>
        <p:spPr>
          <a:xfrm>
            <a:off x="3581636" y="3249010"/>
            <a:ext cx="4298176" cy="2792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12" t="10937" r="62591" b="46875"/>
          <a:stretch/>
        </p:blipFill>
        <p:spPr>
          <a:xfrm>
            <a:off x="8038939" y="3371537"/>
            <a:ext cx="4153061" cy="266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</a:t>
            </a:r>
            <a:r>
              <a:rPr lang="en-US" dirty="0"/>
              <a:t>Large cell carcinomas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11268581" cy="3880773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undifferentiated </a:t>
            </a:r>
            <a:r>
              <a:rPr lang="en-US" sz="2000" b="1" dirty="0"/>
              <a:t>malignant </a:t>
            </a:r>
            <a:r>
              <a:rPr lang="en-US" sz="2000" b="1" dirty="0" smtClean="0"/>
              <a:t>epithelial </a:t>
            </a:r>
            <a:r>
              <a:rPr lang="en-US" sz="2000" b="1" dirty="0"/>
              <a:t>tumors that lack the cytologic features of neuroendocrine carcinoma and show no evidence of glandular or squamous </a:t>
            </a:r>
            <a:r>
              <a:rPr lang="en-US" sz="2000" b="1" dirty="0" smtClean="0"/>
              <a:t>differentiation.</a:t>
            </a:r>
          </a:p>
          <a:p>
            <a:r>
              <a:rPr lang="en-US" sz="2000" b="1" dirty="0" smtClean="0"/>
              <a:t>The </a:t>
            </a:r>
            <a:r>
              <a:rPr lang="en-US" sz="2000" b="1" dirty="0"/>
              <a:t>cells typically have large nuclei, prominent </a:t>
            </a:r>
            <a:r>
              <a:rPr lang="en-US" sz="2000" b="1" dirty="0" smtClean="0"/>
              <a:t>nucleoli</a:t>
            </a:r>
            <a:r>
              <a:rPr lang="en-US" sz="2000" b="1" dirty="0"/>
              <a:t>, and moderate amounts of cytoplasm</a:t>
            </a:r>
          </a:p>
        </p:txBody>
      </p:sp>
      <p:pic>
        <p:nvPicPr>
          <p:cNvPr id="4098" name="Picture 2" descr="Large Cell Lung Carcinoma: Symptoms, Treatment, and M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3846334"/>
            <a:ext cx="3944914" cy="288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96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Small cell lung carcinomas (SCLCs)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049" y="1674411"/>
            <a:ext cx="10905066" cy="3880773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Generally appear as pale gray, centrally located masses that extend into the lung parenchyma. </a:t>
            </a:r>
          </a:p>
          <a:p>
            <a:r>
              <a:rPr lang="en-US" sz="2000" b="1" dirty="0" smtClean="0"/>
              <a:t>These cancers are composed of relatively </a:t>
            </a:r>
            <a:r>
              <a:rPr lang="en-US" sz="2000" b="1" u="sng" dirty="0" smtClean="0"/>
              <a:t>small tumor cells </a:t>
            </a:r>
            <a:r>
              <a:rPr lang="en-US" sz="2000" b="1" dirty="0" smtClean="0"/>
              <a:t>with a round to fusiform shape, scant cytoplasm, and finely granular chromatin with a </a:t>
            </a:r>
            <a:r>
              <a:rPr lang="en-US" sz="2000" b="1" u="sng" dirty="0" smtClean="0"/>
              <a:t>salt and pepper..</a:t>
            </a:r>
          </a:p>
          <a:p>
            <a:r>
              <a:rPr lang="en-US" sz="2000" b="1" dirty="0" smtClean="0"/>
              <a:t>Extensive mitosis and necrosis.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796" t="47946" r="12920" b="21697"/>
          <a:stretch/>
        </p:blipFill>
        <p:spPr>
          <a:xfrm>
            <a:off x="822960" y="3702826"/>
            <a:ext cx="3722914" cy="2985357"/>
          </a:xfrm>
          <a:prstGeom prst="rect">
            <a:avLst/>
          </a:prstGeom>
        </p:spPr>
      </p:pic>
      <p:pic>
        <p:nvPicPr>
          <p:cNvPr id="3074" name="Picture 2" descr="EPOS&amp;trade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78" y="3702826"/>
            <a:ext cx="3984692" cy="29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lt-and-pepper chromatin - Wikiped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2"/>
          <a:stretch/>
        </p:blipFill>
        <p:spPr bwMode="auto">
          <a:xfrm>
            <a:off x="9636817" y="3614798"/>
            <a:ext cx="1933303" cy="316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71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81" y="517319"/>
            <a:ext cx="10838805" cy="4094437"/>
          </a:xfrm>
        </p:spPr>
        <p:txBody>
          <a:bodyPr>
            <a:normAutofit/>
          </a:bodyPr>
          <a:lstStyle/>
          <a:p>
            <a:r>
              <a:rPr lang="en-US" sz="2000" b="1" dirty="0"/>
              <a:t>The tumor cells are fragile and often show fragmentation and “crush </a:t>
            </a:r>
            <a:r>
              <a:rPr lang="en-US" sz="2000" b="1" dirty="0" smtClean="0"/>
              <a:t>artifact</a:t>
            </a:r>
            <a:r>
              <a:rPr lang="en-US" sz="2000" b="1" dirty="0"/>
              <a:t>” in small biopsy specimens</a:t>
            </a:r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nuclear </a:t>
            </a:r>
            <a:r>
              <a:rPr lang="en-US" sz="2000" b="1" dirty="0"/>
              <a:t>molding resulting from close apposition of tumor cells that have scant cytoplasm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28" t="15267" r="24666" b="16161"/>
          <a:stretch/>
        </p:blipFill>
        <p:spPr>
          <a:xfrm>
            <a:off x="1201782" y="3120472"/>
            <a:ext cx="4023360" cy="2982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845" t="19375" r="4687" b="37589"/>
          <a:stretch/>
        </p:blipFill>
        <p:spPr>
          <a:xfrm>
            <a:off x="6335486" y="3271225"/>
            <a:ext cx="4970363" cy="28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0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8" y="200413"/>
            <a:ext cx="8596668" cy="1320800"/>
          </a:xfrm>
        </p:spPr>
        <p:txBody>
          <a:bodyPr/>
          <a:lstStyle/>
          <a:p>
            <a:r>
              <a:rPr lang="en-US" dirty="0" smtClean="0"/>
              <a:t>Spread…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38" y="1378710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 b="1" dirty="0"/>
              <a:t>Each of these lung cancer subtypes tends to spread to lymph </a:t>
            </a:r>
            <a:r>
              <a:rPr lang="en-US" sz="2000" b="1" dirty="0" smtClean="0"/>
              <a:t>nodes:</a:t>
            </a:r>
          </a:p>
          <a:p>
            <a:r>
              <a:rPr lang="en-US" sz="2000" b="1" dirty="0" smtClean="0"/>
              <a:t>carina      the mediastinum     the </a:t>
            </a:r>
            <a:r>
              <a:rPr lang="en-US" sz="2000" b="1" dirty="0"/>
              <a:t>neck </a:t>
            </a:r>
            <a:r>
              <a:rPr lang="en-US" sz="2000" b="1" dirty="0" smtClean="0"/>
              <a:t>     clavicular regions.</a:t>
            </a:r>
          </a:p>
          <a:p>
            <a:endParaRPr lang="en-US" sz="2000" b="1" dirty="0"/>
          </a:p>
          <a:p>
            <a:r>
              <a:rPr lang="en-US" sz="2000" b="1" dirty="0" smtClean="0"/>
              <a:t> </a:t>
            </a:r>
            <a:r>
              <a:rPr lang="en-US" sz="2000" b="1" dirty="0"/>
              <a:t>Involvement of the left supraclavicular node (Virchow node) is particularly characteristic and sometimes calls attention to an occult primary </a:t>
            </a:r>
            <a:r>
              <a:rPr lang="en-US" sz="2000" b="1" dirty="0" smtClean="0"/>
              <a:t>tumor.</a:t>
            </a:r>
          </a:p>
          <a:p>
            <a:endParaRPr lang="en-US" sz="2000" b="1" dirty="0"/>
          </a:p>
          <a:p>
            <a:r>
              <a:rPr lang="en-US" sz="2000" b="1" dirty="0"/>
              <a:t>when advanced, </a:t>
            </a:r>
            <a:r>
              <a:rPr lang="en-US" sz="2000" b="1" dirty="0" smtClean="0"/>
              <a:t>lung tumors extend </a:t>
            </a:r>
            <a:r>
              <a:rPr lang="en-US" sz="2000" b="1" dirty="0"/>
              <a:t>into the pleural or pericardial space, leading to </a:t>
            </a:r>
            <a:r>
              <a:rPr lang="en-US" sz="2000" b="1" dirty="0" smtClean="0"/>
              <a:t>inflammation </a:t>
            </a:r>
            <a:r>
              <a:rPr lang="en-US" sz="2000" b="1" dirty="0"/>
              <a:t>and effusions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89485" y="2253343"/>
            <a:ext cx="392358" cy="174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761015" y="2253342"/>
            <a:ext cx="370114" cy="174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182232" y="2224761"/>
            <a:ext cx="332776" cy="203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Virchow Node- The Gastrointestinalatlasl - gastrointestinalatla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2658535"/>
            <a:ext cx="3149600" cy="419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98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Pancoast tumor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682129"/>
            <a:ext cx="8596668" cy="3880773"/>
          </a:xfrm>
        </p:spPr>
        <p:txBody>
          <a:bodyPr/>
          <a:lstStyle/>
          <a:p>
            <a:r>
              <a:rPr lang="en-US" dirty="0"/>
              <a:t>Apical </a:t>
            </a:r>
            <a:r>
              <a:rPr lang="en-US" dirty="0" smtClean="0"/>
              <a:t>neoplasms that </a:t>
            </a:r>
            <a:r>
              <a:rPr lang="en-US" dirty="0"/>
              <a:t>may invade the brachial or cervical sympathetic plexus, causing severe pain in the distribution of the ulnar nerve or Horner syndrome (ipsilateral </a:t>
            </a:r>
            <a:r>
              <a:rPr lang="en-US" dirty="0" err="1"/>
              <a:t>enophthalmos</a:t>
            </a:r>
            <a:r>
              <a:rPr lang="en-US" dirty="0"/>
              <a:t>, ptosis, </a:t>
            </a:r>
            <a:r>
              <a:rPr lang="en-US" dirty="0" err="1"/>
              <a:t>miosis</a:t>
            </a:r>
            <a:r>
              <a:rPr lang="en-US" dirty="0"/>
              <a:t>, and </a:t>
            </a:r>
            <a:r>
              <a:rPr lang="en-US" dirty="0" err="1"/>
              <a:t>anhidrosis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6" name="Picture 2" descr="Osmosis: Pancoast tumor 肺尖肿瘤Diagram | Quiz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16" y="3711694"/>
            <a:ext cx="5595868" cy="309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iagnosis and Management of Enophthalmos - Survey of Ophthalm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407" t="23958" r="13741" b="54846"/>
          <a:stretch/>
        </p:blipFill>
        <p:spPr>
          <a:xfrm>
            <a:off x="9274002" y="131625"/>
            <a:ext cx="2917998" cy="1550504"/>
          </a:xfrm>
          <a:prstGeom prst="rect">
            <a:avLst/>
          </a:prstGeom>
        </p:spPr>
      </p:pic>
      <p:pic>
        <p:nvPicPr>
          <p:cNvPr id="1030" name="Picture 6" descr="Childhood eyelid ptosis: Symptoms and treatments | IM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2" y="1937374"/>
            <a:ext cx="2917998" cy="15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ye Miosis (Constricted Pupils): Causes &amp; Treat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2" y="3711694"/>
            <a:ext cx="2917998" cy="193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70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sbestos related lung dis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36" y="218206"/>
            <a:ext cx="8853055" cy="663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7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530" y="496682"/>
            <a:ext cx="10730181" cy="3683620"/>
          </a:xfrm>
        </p:spPr>
        <p:txBody>
          <a:bodyPr>
            <a:noAutofit/>
          </a:bodyPr>
          <a:lstStyle/>
          <a:p>
            <a:r>
              <a:rPr lang="en-US" sz="2000" b="1" dirty="0"/>
              <a:t>Roughly 95% of primary lung tumors are </a:t>
            </a:r>
            <a:r>
              <a:rPr lang="en-US" sz="2000" b="1" dirty="0" smtClean="0"/>
              <a:t>carcinomas; the </a:t>
            </a:r>
            <a:r>
              <a:rPr lang="en-US" sz="2000" b="1" dirty="0"/>
              <a:t>remaining 5% span a miscellaneous group that </a:t>
            </a:r>
            <a:r>
              <a:rPr lang="en-US" sz="2000" b="1" dirty="0" smtClean="0"/>
              <a:t>includes: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 smtClean="0"/>
              <a:t> carcinoids.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 smtClean="0"/>
              <a:t>mesenchymal </a:t>
            </a:r>
            <a:r>
              <a:rPr lang="en-US" sz="2000" b="1" dirty="0"/>
              <a:t>malignancies (e.g., </a:t>
            </a:r>
            <a:r>
              <a:rPr lang="en-US" sz="2000" b="1" dirty="0" err="1" smtClean="0"/>
              <a:t>fibrosarcomas</a:t>
            </a:r>
            <a:r>
              <a:rPr lang="en-US" sz="2000" b="1" dirty="0"/>
              <a:t>, leiomyomas</a:t>
            </a:r>
            <a:r>
              <a:rPr lang="en-US" sz="2000" b="1" dirty="0" smtClean="0"/>
              <a:t>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 smtClean="0"/>
              <a:t> lymphomas.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 smtClean="0"/>
              <a:t> </a:t>
            </a:r>
            <a:r>
              <a:rPr lang="en-US" sz="2000" b="1" dirty="0"/>
              <a:t>benign </a:t>
            </a:r>
            <a:r>
              <a:rPr lang="en-US" sz="2000" b="1" dirty="0" smtClean="0"/>
              <a:t>lesions: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most common benign tumor is a spherical, small (1 to 4 cm), discrete “</a:t>
            </a:r>
            <a:r>
              <a:rPr lang="en-US" sz="2000" b="1" dirty="0" smtClean="0"/>
              <a:t>hamartoma”. It </a:t>
            </a:r>
            <a:r>
              <a:rPr lang="en-US" sz="2000" b="1" dirty="0"/>
              <a:t>consists mainly of mature cartilage admixed with fat, fibrous tissue, and blood vessels in various proportions. </a:t>
            </a:r>
          </a:p>
        </p:txBody>
      </p:sp>
      <p:pic>
        <p:nvPicPr>
          <p:cNvPr id="1026" name="Picture 2" descr="Hamartoma: Definition, Risks, and Benign Tumor Remo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97" y="3660748"/>
            <a:ext cx="4262203" cy="319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4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Carcinomas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3967"/>
            <a:ext cx="10700200" cy="4512040"/>
          </a:xfrm>
        </p:spPr>
        <p:txBody>
          <a:bodyPr>
            <a:normAutofit/>
          </a:bodyPr>
          <a:lstStyle/>
          <a:p>
            <a:r>
              <a:rPr lang="en-US" sz="2000" b="1" dirty="0"/>
              <a:t>Carcinoma of the lung is the most important cause of cancer-related deaths in industrialized </a:t>
            </a:r>
            <a:r>
              <a:rPr lang="en-US" sz="2000" b="1" dirty="0" smtClean="0"/>
              <a:t>countries.</a:t>
            </a:r>
          </a:p>
          <a:p>
            <a:r>
              <a:rPr lang="en-US" sz="2000" b="1" dirty="0"/>
              <a:t>The peak incidence of lung cancer is in individuals in their fifties and </a:t>
            </a:r>
            <a:r>
              <a:rPr lang="en-US" sz="2000" b="1" dirty="0" smtClean="0"/>
              <a:t>sixties.</a:t>
            </a:r>
          </a:p>
          <a:p>
            <a:endParaRPr lang="en-US" sz="2000" b="1" dirty="0" smtClean="0"/>
          </a:p>
          <a:p>
            <a:r>
              <a:rPr lang="en-US" sz="2000" b="1" dirty="0"/>
              <a:t>The four major histologic types of carcinomas of the lung are </a:t>
            </a:r>
            <a:r>
              <a:rPr lang="en-US" sz="2000" b="1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 smtClean="0"/>
              <a:t>Adenocarcinoma.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 smtClean="0"/>
              <a:t>squamous </a:t>
            </a:r>
            <a:r>
              <a:rPr lang="en-US" sz="2000" b="1" dirty="0"/>
              <a:t>cell </a:t>
            </a:r>
            <a:r>
              <a:rPr lang="en-US" sz="2000" b="1" dirty="0" smtClean="0"/>
              <a:t>carcinoma.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 smtClean="0"/>
              <a:t>small </a:t>
            </a:r>
            <a:r>
              <a:rPr lang="en-US" sz="2000" b="1" dirty="0"/>
              <a:t>cell carcinoma (a subtype of neuroendocrine </a:t>
            </a:r>
            <a:r>
              <a:rPr lang="en-US" sz="2000" b="1" dirty="0" smtClean="0"/>
              <a:t>carcinoma).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 smtClean="0"/>
              <a:t>large </a:t>
            </a:r>
            <a:r>
              <a:rPr lang="en-US" sz="2000" b="1" dirty="0"/>
              <a:t>cell carcinoma</a:t>
            </a:r>
          </a:p>
        </p:txBody>
      </p:sp>
      <p:sp>
        <p:nvSpPr>
          <p:cNvPr id="4" name="Right Brace 3"/>
          <p:cNvSpPr/>
          <p:nvPr/>
        </p:nvSpPr>
        <p:spPr>
          <a:xfrm>
            <a:off x="8664315" y="4047344"/>
            <a:ext cx="389744" cy="71952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54059" y="4120541"/>
            <a:ext cx="26885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strongest </a:t>
            </a:r>
            <a:r>
              <a:rPr lang="en-US" sz="2000" b="1" dirty="0" smtClean="0"/>
              <a:t>association</a:t>
            </a:r>
          </a:p>
          <a:p>
            <a:r>
              <a:rPr lang="en-US" sz="2000" b="1" dirty="0" smtClean="0"/>
              <a:t> </a:t>
            </a:r>
            <a:r>
              <a:rPr lang="en-US" sz="2000" b="1" dirty="0"/>
              <a:t>with smoking,</a:t>
            </a:r>
          </a:p>
        </p:txBody>
      </p:sp>
    </p:spTree>
    <p:extLst>
      <p:ext uri="{BB962C8B-B14F-4D97-AF65-F5344CB8AC3E}">
        <p14:creationId xmlns:p14="http://schemas.microsoft.com/office/powerpoint/2010/main" val="3706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Etiology and 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73" y="1454727"/>
            <a:ext cx="11170227" cy="4586635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1. </a:t>
            </a:r>
            <a:r>
              <a:rPr lang="en-US" sz="2000" b="1" dirty="0" smtClean="0"/>
              <a:t>Genetic</a:t>
            </a:r>
            <a:r>
              <a:rPr lang="en-US" sz="2000" b="1" dirty="0" smtClean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Early: inactivation </a:t>
            </a:r>
            <a:r>
              <a:rPr lang="en-US" sz="2000" b="1" dirty="0"/>
              <a:t>of the putative tumor suppressor genes located on the short arm of chromosome 3 (</a:t>
            </a:r>
            <a:r>
              <a:rPr lang="en-US" sz="2000" b="1" dirty="0" smtClean="0"/>
              <a:t>3p).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Late: mutations </a:t>
            </a:r>
            <a:r>
              <a:rPr lang="en-US" sz="2000" b="1" dirty="0"/>
              <a:t>in the TP53 tumor suppressor gene and the KRAS </a:t>
            </a:r>
            <a:r>
              <a:rPr lang="en-US" sz="2000" b="1" dirty="0" smtClean="0"/>
              <a:t>oncogene.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A subset of </a:t>
            </a:r>
            <a:r>
              <a:rPr lang="en-US" sz="2000" b="1" dirty="0" smtClean="0"/>
              <a:t>adenocarcinomas, </a:t>
            </a:r>
            <a:r>
              <a:rPr lang="en-US" sz="2000" b="1" dirty="0"/>
              <a:t>those arising in nonsmoking women, harbor mutations </a:t>
            </a:r>
            <a:r>
              <a:rPr lang="en-US" sz="2000" b="1" dirty="0" smtClean="0"/>
              <a:t>in </a:t>
            </a:r>
            <a:r>
              <a:rPr lang="en-US" sz="2000" b="1" dirty="0"/>
              <a:t>(EGFR</a:t>
            </a:r>
            <a:r>
              <a:rPr lang="en-US" sz="2000" b="1" dirty="0" smtClean="0"/>
              <a:t>).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/>
              <a:t>2</a:t>
            </a:r>
            <a:r>
              <a:rPr lang="en-US" sz="2000" b="1" dirty="0"/>
              <a:t>. </a:t>
            </a:r>
            <a:r>
              <a:rPr lang="en-US" sz="2000" b="1" dirty="0" smtClean="0"/>
              <a:t>smoking: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linear correlation between the frequency of lung cancer and pack-years of cigarette </a:t>
            </a:r>
            <a:r>
              <a:rPr lang="en-US" sz="2000" b="1" dirty="0" smtClean="0"/>
              <a:t>smoking.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3. </a:t>
            </a:r>
            <a:r>
              <a:rPr lang="en-US" sz="2000" b="1" dirty="0" smtClean="0"/>
              <a:t>occupational </a:t>
            </a:r>
            <a:r>
              <a:rPr lang="en-US" sz="2000" b="1" dirty="0"/>
              <a:t>exposures</a:t>
            </a:r>
          </a:p>
        </p:txBody>
      </p:sp>
    </p:spTree>
    <p:extLst>
      <p:ext uri="{BB962C8B-B14F-4D97-AF65-F5344CB8AC3E}">
        <p14:creationId xmlns:p14="http://schemas.microsoft.com/office/powerpoint/2010/main" val="1042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738" t="25871" r="51805" b="37039"/>
          <a:stretch/>
        </p:blipFill>
        <p:spPr>
          <a:xfrm>
            <a:off x="1678898" y="419723"/>
            <a:ext cx="8229599" cy="60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1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762" y="1270000"/>
            <a:ext cx="11841237" cy="3880773"/>
          </a:xfrm>
        </p:spPr>
        <p:txBody>
          <a:bodyPr>
            <a:normAutofit/>
          </a:bodyPr>
          <a:lstStyle/>
          <a:p>
            <a:r>
              <a:rPr lang="en-US" sz="2000" b="1" dirty="0"/>
              <a:t>Carcinomas of the lung begin as small lesions that typically are firm and gray-white</a:t>
            </a:r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They </a:t>
            </a:r>
            <a:r>
              <a:rPr lang="en-US" sz="2000" b="1" dirty="0"/>
              <a:t>may arise as intraluminal masses, invade the bronchial mucosa, or form large bulky masses pushing into adjacent lung parenchyma</a:t>
            </a:r>
          </a:p>
        </p:txBody>
      </p:sp>
      <p:pic>
        <p:nvPicPr>
          <p:cNvPr id="2050" name="Picture 2" descr="Squamous-cell carcinoma of the lung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57" y="3244892"/>
            <a:ext cx="2692999" cy="361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2" t="9822" r="76647" b="27902"/>
          <a:stretch/>
        </p:blipFill>
        <p:spPr>
          <a:xfrm>
            <a:off x="9633232" y="2603507"/>
            <a:ext cx="2775332" cy="42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43" y="0"/>
            <a:ext cx="12072079" cy="5711578"/>
          </a:xfrm>
        </p:spPr>
        <p:txBody>
          <a:bodyPr>
            <a:normAutofit/>
          </a:bodyPr>
          <a:lstStyle/>
          <a:p>
            <a:r>
              <a:rPr lang="en-US" sz="2000" b="1" dirty="0"/>
              <a:t>1. </a:t>
            </a:r>
            <a:r>
              <a:rPr lang="en-US" sz="2000" b="1" dirty="0" smtClean="0"/>
              <a:t>Adenocarcinomas:</a:t>
            </a:r>
          </a:p>
          <a:p>
            <a:r>
              <a:rPr lang="en-US" sz="2000" b="1" dirty="0"/>
              <a:t>peripherally </a:t>
            </a:r>
            <a:r>
              <a:rPr lang="en-US" sz="2000" b="1" dirty="0" smtClean="0"/>
              <a:t>located lesions, </a:t>
            </a:r>
            <a:r>
              <a:rPr lang="en-US" sz="2000" b="1" dirty="0"/>
              <a:t>grow slowly, tend to metastasize widely, at an early </a:t>
            </a:r>
            <a:r>
              <a:rPr lang="en-US" sz="2000" b="1" dirty="0" smtClean="0"/>
              <a:t>stage.</a:t>
            </a:r>
          </a:p>
          <a:p>
            <a:endParaRPr lang="en-US" sz="2000" b="1" dirty="0" smtClean="0"/>
          </a:p>
          <a:p>
            <a:r>
              <a:rPr lang="en-US" sz="2000" b="1" dirty="0"/>
              <a:t>They may assume a variety of growth patterns, </a:t>
            </a:r>
            <a:r>
              <a:rPr lang="en-US" sz="2000" b="1" dirty="0" smtClean="0"/>
              <a:t>including: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acinar </a:t>
            </a:r>
            <a:r>
              <a:rPr lang="en-US" sz="2000" b="1" dirty="0"/>
              <a:t>(</a:t>
            </a:r>
            <a:r>
              <a:rPr lang="en-US" sz="2000" b="1" dirty="0" smtClean="0"/>
              <a:t>gland-forming).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Papillary.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mucinous.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solid types.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357" t="15625" r="25068" b="20090"/>
          <a:stretch/>
        </p:blipFill>
        <p:spPr>
          <a:xfrm>
            <a:off x="0" y="4162448"/>
            <a:ext cx="3771900" cy="2695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110" t="15178" r="25947" b="14956"/>
          <a:stretch/>
        </p:blipFill>
        <p:spPr>
          <a:xfrm>
            <a:off x="4011193" y="4180113"/>
            <a:ext cx="3336664" cy="2677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604" t="15402" r="24817" b="15849"/>
          <a:stretch/>
        </p:blipFill>
        <p:spPr>
          <a:xfrm>
            <a:off x="8494937" y="4180113"/>
            <a:ext cx="3658785" cy="2741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980" t="15178" r="24943" b="14063"/>
          <a:stretch/>
        </p:blipFill>
        <p:spPr>
          <a:xfrm>
            <a:off x="8402320" y="939561"/>
            <a:ext cx="3615507" cy="28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7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304" y="449705"/>
            <a:ext cx="11092070" cy="6408295"/>
          </a:xfrm>
        </p:spPr>
        <p:txBody>
          <a:bodyPr>
            <a:normAutofit/>
          </a:bodyPr>
          <a:lstStyle/>
          <a:p>
            <a:r>
              <a:rPr lang="en-US" sz="2000" b="1" dirty="0"/>
              <a:t>The putative precursor of adenocarcinoma is </a:t>
            </a:r>
            <a:r>
              <a:rPr lang="en-US" sz="2000" b="1" dirty="0" smtClean="0"/>
              <a:t>:</a:t>
            </a:r>
          </a:p>
          <a:p>
            <a:endParaRPr lang="en-US" sz="2000" b="1" dirty="0" smtClean="0"/>
          </a:p>
          <a:p>
            <a:r>
              <a:rPr lang="en-US" sz="2000" b="1" dirty="0"/>
              <a:t>A</a:t>
            </a:r>
            <a:r>
              <a:rPr lang="en-US" sz="2000" b="1" dirty="0" smtClean="0"/>
              <a:t>typical adenomatous </a:t>
            </a:r>
            <a:r>
              <a:rPr lang="en-US" sz="2000" b="1" dirty="0"/>
              <a:t>hyperplasia (AAH</a:t>
            </a:r>
            <a:r>
              <a:rPr lang="en-US" sz="2000" b="1" dirty="0" smtClean="0"/>
              <a:t>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well-demarcated focus of epithelial proliferation (with a diameter of 5 mm or less) composed of cuboidal to low-columnar cells that demonstrate nuclear hyperchromasia, pleomorphism, and prominent </a:t>
            </a:r>
            <a:r>
              <a:rPr lang="en-US" sz="2000" b="1" dirty="0" smtClean="0"/>
              <a:t>nucleoli</a:t>
            </a:r>
            <a:r>
              <a:rPr lang="en-US" sz="2000" b="1" dirty="0"/>
              <a:t>, </a:t>
            </a:r>
            <a:r>
              <a:rPr lang="en-US" sz="2000" b="1" dirty="0" smtClean="0"/>
              <a:t>having KRAS mutations.</a:t>
            </a:r>
          </a:p>
          <a:p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706" t="15403" r="18793" b="14954"/>
          <a:stretch/>
        </p:blipFill>
        <p:spPr>
          <a:xfrm>
            <a:off x="6444837" y="3461658"/>
            <a:ext cx="4978537" cy="3069771"/>
          </a:xfrm>
          <a:prstGeom prst="rect">
            <a:avLst/>
          </a:prstGeom>
        </p:spPr>
      </p:pic>
      <p:pic>
        <p:nvPicPr>
          <p:cNvPr id="3074" name="Picture 2" descr="Gas exchange: Alveoli – Veterinary Hist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19" y="3382822"/>
            <a:ext cx="3975553" cy="314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1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2120</TotalTime>
  <Words>804</Words>
  <Application>Microsoft Office PowerPoint</Application>
  <PresentationFormat>Widescreen</PresentationFormat>
  <Paragraphs>79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Trebuchet MS</vt:lpstr>
      <vt:lpstr>Wingdings</vt:lpstr>
      <vt:lpstr>Wingdings 3</vt:lpstr>
      <vt:lpstr>Facet</vt:lpstr>
      <vt:lpstr>RSM-7 LUNG TUMORS</vt:lpstr>
      <vt:lpstr>PowerPoint Presentation</vt:lpstr>
      <vt:lpstr>PowerPoint Presentation</vt:lpstr>
      <vt:lpstr>I. Carcinomas</vt:lpstr>
      <vt:lpstr>Etiology and Pathogenesis</vt:lpstr>
      <vt:lpstr>PowerPoint Presentation</vt:lpstr>
      <vt:lpstr>MORPHOLOGY</vt:lpstr>
      <vt:lpstr>PowerPoint Presentation</vt:lpstr>
      <vt:lpstr>PowerPoint Presentation</vt:lpstr>
      <vt:lpstr>PowerPoint Presentation</vt:lpstr>
      <vt:lpstr>2. Squamous cell carcinomas </vt:lpstr>
      <vt:lpstr>PowerPoint Presentation</vt:lpstr>
      <vt:lpstr>PowerPoint Presentation</vt:lpstr>
      <vt:lpstr>PowerPoint Presentation</vt:lpstr>
      <vt:lpstr>3. Large cell carcinomas </vt:lpstr>
      <vt:lpstr>4. Small cell lung carcinomas (SCLCs)</vt:lpstr>
      <vt:lpstr>PowerPoint Presentation</vt:lpstr>
      <vt:lpstr>Spread…</vt:lpstr>
      <vt:lpstr>Pancoast tumor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RSM-7 LUNG TUMORS</dc:title>
  <dc:creator>Admin</dc:creator>
  <cp:lastModifiedBy>Admin</cp:lastModifiedBy>
  <cp:revision>20</cp:revision>
  <dcterms:created xsi:type="dcterms:W3CDTF">2022-10-21T18:08:59Z</dcterms:created>
  <dcterms:modified xsi:type="dcterms:W3CDTF">2022-10-24T03:04:20Z</dcterms:modified>
</cp:coreProperties>
</file>