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5" r:id="rId2"/>
    <p:sldId id="314" r:id="rId3"/>
    <p:sldId id="287" r:id="rId4"/>
    <p:sldId id="284" r:id="rId5"/>
    <p:sldId id="289" r:id="rId6"/>
    <p:sldId id="370" r:id="rId7"/>
    <p:sldId id="316" r:id="rId8"/>
    <p:sldId id="290" r:id="rId9"/>
    <p:sldId id="285" r:id="rId10"/>
    <p:sldId id="361" r:id="rId11"/>
    <p:sldId id="363" r:id="rId12"/>
    <p:sldId id="362" r:id="rId13"/>
    <p:sldId id="306" r:id="rId14"/>
    <p:sldId id="365" r:id="rId15"/>
    <p:sldId id="288" r:id="rId16"/>
    <p:sldId id="371" r:id="rId17"/>
    <p:sldId id="293" r:id="rId18"/>
    <p:sldId id="294" r:id="rId19"/>
    <p:sldId id="295" r:id="rId20"/>
    <p:sldId id="297" r:id="rId21"/>
    <p:sldId id="298" r:id="rId22"/>
    <p:sldId id="299" r:id="rId23"/>
    <p:sldId id="369" r:id="rId24"/>
    <p:sldId id="302" r:id="rId25"/>
    <p:sldId id="366" r:id="rId26"/>
    <p:sldId id="303" r:id="rId27"/>
    <p:sldId id="304" r:id="rId28"/>
    <p:sldId id="305" r:id="rId29"/>
    <p:sldId id="367" r:id="rId30"/>
    <p:sldId id="372" r:id="rId31"/>
    <p:sldId id="36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660"/>
  </p:normalViewPr>
  <p:slideViewPr>
    <p:cSldViewPr>
      <p:cViewPr varScale="1">
        <p:scale>
          <a:sx n="68" d="100"/>
          <a:sy n="68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BDB4A-C45A-4059-ADE2-C98E4074FAD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8DE7DBA-1145-4A0A-B9D5-503F84110871}" type="pres">
      <dgm:prSet presAssocID="{AA8BDB4A-C45A-4059-ADE2-C98E4074FAD0}" presName="linearFlow" presStyleCnt="0">
        <dgm:presLayoutVars>
          <dgm:resizeHandles val="exact"/>
        </dgm:presLayoutVars>
      </dgm:prSet>
      <dgm:spPr/>
    </dgm:pt>
  </dgm:ptLst>
  <dgm:cxnLst>
    <dgm:cxn modelId="{D7475184-4B46-476E-8408-2F5A7AB5606B}" type="presOf" srcId="{AA8BDB4A-C45A-4059-ADE2-C98E4074FAD0}" destId="{28DE7DBA-1145-4A0A-B9D5-503F8411087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13A28-6045-4475-8FD2-9DF6B2B0AD3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FE049-A63D-404F-A152-18A7503AB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FE049-A63D-404F-A152-18A7503ABF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C333-181B-4260-87EF-A0739140A653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CEC2-997A-4248-95EC-863F9CB0E0FE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0ADB-BFC4-4F60-A70B-2E924D523223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E30A-6507-4507-8887-7FFEE9F68DF9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6C16-4F8C-438D-A837-20197A30F8FD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DE1-0F06-4C2B-A288-6707300042BF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729-A2C7-423C-B6FA-F4FF1E4ADE5A}" type="datetime1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38E2-C069-49FA-8A2A-9D484B80B56C}" type="datetime1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8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86DE-BC1E-4DB5-A3D0-49331ABB460D}" type="datetime1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F35A-5AAD-4814-825A-720A8C7EC709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DF86-95B2-4381-8F76-30F0B608D16F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E380D-47DF-4453-93B4-775C569B606A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3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60648"/>
            <a:ext cx="5616624" cy="187220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Cell Bio 5</a:t>
            </a:r>
          </a:p>
          <a:p>
            <a:pPr marL="0" indent="0" algn="ctr">
              <a:buNone/>
            </a:pPr>
            <a:r>
              <a:rPr lang="en-US" sz="4400" b="1" dirty="0"/>
              <a:t>Cell Communication </a:t>
            </a:r>
          </a:p>
          <a:p>
            <a:pPr marL="0" indent="0" algn="ctr">
              <a:buNone/>
            </a:pPr>
            <a:r>
              <a:rPr lang="en-US" sz="4400" b="1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2" y="3531731"/>
            <a:ext cx="3657600" cy="299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www.bio.miami.edu/dana/pix/signal_transduc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1730"/>
            <a:ext cx="3657600" cy="29341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41981"/>
            <a:ext cx="4428492" cy="1959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3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6525"/>
            <a:ext cx="8928992" cy="6604843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Signaling molecules </a:t>
            </a:r>
            <a:r>
              <a:rPr lang="en-US" sz="2800" dirty="0"/>
              <a:t>(</a:t>
            </a:r>
            <a:r>
              <a:rPr lang="en-US" sz="2800" u="sng" dirty="0">
                <a:solidFill>
                  <a:srgbClr val="FF0000"/>
                </a:solidFill>
              </a:rPr>
              <a:t>Ligands</a:t>
            </a:r>
            <a:r>
              <a:rPr lang="en-US" sz="2800" dirty="0"/>
              <a:t>):  </a:t>
            </a:r>
            <a:r>
              <a:rPr lang="en-US" sz="2800" b="1" dirty="0">
                <a:solidFill>
                  <a:srgbClr val="FF0000"/>
                </a:solidFill>
              </a:rPr>
              <a:t>could be: </a:t>
            </a:r>
            <a:r>
              <a:rPr lang="en-US" sz="2800" dirty="0"/>
              <a:t>proteins, small peptides, amino acids, nucleotides, steroids, retinoids (vit. A), fatty acid derivatives, nitric oxide, carbon monoxide…. ( </a:t>
            </a:r>
            <a:r>
              <a:rPr lang="en-US" sz="2800" dirty="0">
                <a:solidFill>
                  <a:srgbClr val="C00000"/>
                </a:solidFill>
              </a:rPr>
              <a:t>Hormones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C00000"/>
                </a:solidFill>
              </a:rPr>
              <a:t>neurotransmitters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C00000"/>
                </a:solidFill>
              </a:rPr>
              <a:t>drugs,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toxins, gases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Ligand: signal molecule with a </a:t>
            </a:r>
            <a:r>
              <a:rPr lang="en-US" sz="2800" dirty="0">
                <a:solidFill>
                  <a:srgbClr val="C00000"/>
                </a:solidFill>
              </a:rPr>
              <a:t>“key” </a:t>
            </a:r>
            <a:r>
              <a:rPr lang="en-US" sz="2800" dirty="0"/>
              <a:t>that fit  with the receptor </a:t>
            </a:r>
            <a:r>
              <a:rPr lang="en-US" sz="2800" dirty="0">
                <a:solidFill>
                  <a:srgbClr val="C00000"/>
                </a:solidFill>
              </a:rPr>
              <a:t>“Lock” →  </a:t>
            </a:r>
            <a:r>
              <a:rPr lang="en-US" sz="2800" u="sng" dirty="0">
                <a:solidFill>
                  <a:srgbClr val="C00000"/>
                </a:solidFill>
              </a:rPr>
              <a:t>Ligand – Receptor complex</a:t>
            </a:r>
            <a:r>
              <a:rPr lang="en-US" sz="2800" dirty="0">
                <a:solidFill>
                  <a:srgbClr val="C00000"/>
                </a:solidFill>
              </a:rPr>
              <a:t>    →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    biological changes in the cell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 descr="http://images.tutorvista.com/cms/images/46/Ligand-receptor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5326756" cy="2924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y 6"/>
          <p:cNvSpPr/>
          <p:nvPr/>
        </p:nvSpPr>
        <p:spPr>
          <a:xfrm>
            <a:off x="3491880" y="4581128"/>
            <a:ext cx="864096" cy="244827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Receptors on the cell membrane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5229200"/>
            <a:ext cx="807524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Receptors are </a:t>
            </a:r>
            <a:r>
              <a:rPr lang="en-US" sz="2800" b="1" dirty="0">
                <a:solidFill>
                  <a:srgbClr val="C00000"/>
                </a:solidFill>
              </a:rPr>
              <a:t>integral proteins </a:t>
            </a:r>
            <a:r>
              <a:rPr lang="en-US" sz="2800" b="1" dirty="0"/>
              <a:t>embedded in The lipid bilayer of the cell membrane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47" r="5355" b="9553"/>
          <a:stretch/>
        </p:blipFill>
        <p:spPr bwMode="auto">
          <a:xfrm>
            <a:off x="107504" y="1124745"/>
            <a:ext cx="4896544" cy="3528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57869"/>
            <a:ext cx="3888432" cy="3079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01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Types /Mechanism of action of 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64704"/>
            <a:ext cx="9036496" cy="5832648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Amino acid derivatives</a:t>
            </a:r>
            <a:r>
              <a:rPr lang="en-US" sz="2800" dirty="0"/>
              <a:t>:  Melatonin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u="sng" dirty="0">
                <a:solidFill>
                  <a:srgbClr val="FF0000"/>
                </a:solidFill>
              </a:rPr>
              <a:t>Peptide/ </a:t>
            </a:r>
            <a:r>
              <a:rPr lang="en-US" sz="2800" b="1" u="sng" dirty="0" err="1">
                <a:solidFill>
                  <a:srgbClr val="FF0000"/>
                </a:solidFill>
              </a:rPr>
              <a:t>protien</a:t>
            </a:r>
            <a:r>
              <a:rPr lang="en-US" sz="2800" b="1" u="sng" dirty="0">
                <a:solidFill>
                  <a:srgbClr val="FF0000"/>
                </a:solidFill>
              </a:rPr>
              <a:t> (non-steroid) hormones:</a:t>
            </a:r>
          </a:p>
          <a:p>
            <a:pPr marL="0" indent="0">
              <a:buNone/>
            </a:pPr>
            <a:r>
              <a:rPr lang="en-US" sz="2800" dirty="0"/>
              <a:t>E.g. : Insulin, glucagon, epinephrine, LH,</a:t>
            </a:r>
          </a:p>
          <a:p>
            <a:pPr marL="0" indent="0">
              <a:buNone/>
            </a:pPr>
            <a:r>
              <a:rPr lang="en-US" sz="2800" dirty="0"/>
              <a:t>         FSH, Histamine, Ach, ..… etc.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u="sng" dirty="0">
                <a:solidFill>
                  <a:srgbClr val="FF0000"/>
                </a:solidFill>
              </a:rPr>
              <a:t>Steroid hormones: </a:t>
            </a:r>
          </a:p>
          <a:p>
            <a:pPr marL="0" indent="0">
              <a:buNone/>
            </a:pPr>
            <a:r>
              <a:rPr lang="en-US" sz="2800" dirty="0"/>
              <a:t>E.g. Estrogen, Testosterone , Aldosterone, Calcitrol, vit D,      </a:t>
            </a:r>
          </a:p>
          <a:p>
            <a:pPr marL="0" indent="0">
              <a:buNone/>
            </a:pPr>
            <a:r>
              <a:rPr lang="en-US" sz="2800" dirty="0"/>
              <a:t>     cortisol…. etc. </a:t>
            </a:r>
          </a:p>
          <a:p>
            <a:pPr marL="0" indent="0">
              <a:buNone/>
            </a:pPr>
            <a:r>
              <a:rPr lang="en-US" sz="2800" dirty="0"/>
              <a:t>Up to the nature of the signaling molecule the action will be either </a:t>
            </a:r>
            <a:r>
              <a:rPr lang="en-US" sz="2800" u="sng" dirty="0">
                <a:solidFill>
                  <a:srgbClr val="C00000"/>
                </a:solidFill>
              </a:rPr>
              <a:t>alteration in protein function </a:t>
            </a:r>
            <a:r>
              <a:rPr lang="en-US" sz="2800" dirty="0"/>
              <a:t>or </a:t>
            </a:r>
            <a:r>
              <a:rPr lang="en-US" sz="2800" u="sng" dirty="0">
                <a:solidFill>
                  <a:srgbClr val="C00000"/>
                </a:solidFill>
              </a:rPr>
              <a:t>alteration in protein synthesis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6" t="16603" r="4248" b="19316"/>
          <a:stretch/>
        </p:blipFill>
        <p:spPr bwMode="auto">
          <a:xfrm>
            <a:off x="6660232" y="990992"/>
            <a:ext cx="2376264" cy="2149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3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26895" y="323364"/>
            <a:ext cx="1904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Hydrophilic ligand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03881" y="323364"/>
            <a:ext cx="17804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Lipophilic ligand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5408" y="5807005"/>
            <a:ext cx="31024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Peptide based hormones are water soluble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7723" y="5791200"/>
            <a:ext cx="28727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Steroid based hormones are</a:t>
            </a:r>
          </a:p>
          <a:p>
            <a:r>
              <a:rPr lang="en-US" b="1" dirty="0"/>
              <a:t> lipid soluble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2"/>
          <a:stretch/>
        </p:blipFill>
        <p:spPr bwMode="auto">
          <a:xfrm>
            <a:off x="4716015" y="715183"/>
            <a:ext cx="4176465" cy="494606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427" r="3605" b="4088"/>
          <a:stretch/>
        </p:blipFill>
        <p:spPr bwMode="auto">
          <a:xfrm>
            <a:off x="467544" y="715182"/>
            <a:ext cx="3960440" cy="49460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7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36526"/>
            <a:ext cx="8784976" cy="658495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b="1" u="sng" dirty="0">
                <a:solidFill>
                  <a:srgbClr val="C00000"/>
                </a:solidFill>
              </a:rPr>
              <a:t>Intracellular receptors</a:t>
            </a:r>
            <a:endParaRPr lang="en-US" b="1" u="sng" dirty="0">
              <a:solidFill>
                <a:srgbClr val="C00000"/>
              </a:solidFill>
              <a:latin typeface="Arial" pitchFamily="34" charset="0"/>
              <a:ea typeface="ヒラギノ角ゴ Pro W3" charset="-128"/>
            </a:endParaRPr>
          </a:p>
          <a:p>
            <a:pPr>
              <a:spcBef>
                <a:spcPct val="30000"/>
              </a:spcBef>
            </a:pPr>
            <a:r>
              <a:rPr lang="en-US" sz="3000" dirty="0">
                <a:ea typeface="ヒラギノ角ゴ Pro W3" charset="-128"/>
              </a:rPr>
              <a:t>They are Proteins found 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3000" dirty="0">
                <a:ea typeface="ヒラギノ角ゴ Pro W3" charset="-128"/>
              </a:rPr>
              <a:t> in the </a:t>
            </a:r>
            <a:r>
              <a:rPr lang="en-US" sz="3000" dirty="0">
                <a:solidFill>
                  <a:srgbClr val="FF0000"/>
                </a:solidFill>
                <a:ea typeface="ヒラギノ角ゴ Pro W3" charset="-128"/>
              </a:rPr>
              <a:t>cytoplasm</a:t>
            </a:r>
            <a:r>
              <a:rPr lang="en-US" sz="3000" dirty="0">
                <a:ea typeface="ヒラギノ角ゴ Pro W3" charset="-128"/>
              </a:rPr>
              <a:t> or </a:t>
            </a:r>
            <a:r>
              <a:rPr lang="en-US" sz="3000" dirty="0">
                <a:solidFill>
                  <a:srgbClr val="FF0000"/>
                </a:solidFill>
                <a:ea typeface="ヒラギノ角ゴ Pro W3" charset="-128"/>
              </a:rPr>
              <a:t>nucleus</a:t>
            </a:r>
            <a:r>
              <a:rPr lang="en-US" sz="3000" dirty="0">
                <a:ea typeface="ヒラギノ角ゴ Pro W3" charset="-128"/>
              </a:rPr>
              <a:t> of 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3000" dirty="0">
                <a:ea typeface="ヒラギノ角ゴ Pro W3" charset="-128"/>
              </a:rPr>
              <a:t>   target cells</a:t>
            </a:r>
          </a:p>
          <a:p>
            <a:pPr marL="0" indent="0">
              <a:spcBef>
                <a:spcPct val="30000"/>
              </a:spcBef>
              <a:buNone/>
            </a:pPr>
            <a:endParaRPr lang="en-US" sz="3000" dirty="0">
              <a:ea typeface="ヒラギノ角ゴ Pro W3" charset="-128"/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sz="3000" dirty="0">
              <a:ea typeface="ヒラギノ角ゴ Pro W3" charset="-128"/>
            </a:endParaRPr>
          </a:p>
          <a:p>
            <a:pPr>
              <a:spcBef>
                <a:spcPct val="30000"/>
              </a:spcBef>
            </a:pPr>
            <a:r>
              <a:rPr lang="en-US" sz="3000" dirty="0">
                <a:ea typeface="ヒラギノ角ゴ Pro W3" charset="-128"/>
              </a:rPr>
              <a:t>The small, </a:t>
            </a:r>
            <a:r>
              <a:rPr lang="en-US" sz="3000" u="sng" dirty="0">
                <a:solidFill>
                  <a:srgbClr val="C00000"/>
                </a:solidFill>
              </a:rPr>
              <a:t>hydrophobic</a:t>
            </a:r>
            <a:r>
              <a:rPr lang="en-US" sz="3000" dirty="0">
                <a:ea typeface="ヒラギノ角ゴ Pro W3" charset="-128"/>
              </a:rPr>
              <a:t> Ligands can easily cross the  lipid bilayer membrane and activate these receptors ,e.g. steroid and thyroid hormones</a:t>
            </a:r>
          </a:p>
          <a:p>
            <a:pPr marL="0" indent="0">
              <a:spcBef>
                <a:spcPct val="30000"/>
              </a:spcBef>
              <a:buNone/>
            </a:pPr>
            <a:endParaRPr lang="en-US" sz="3000" dirty="0">
              <a:ea typeface="ヒラギノ角ゴ Pro W3" charset="-128"/>
            </a:endParaRPr>
          </a:p>
          <a:p>
            <a:r>
              <a:rPr lang="en-US" sz="3000" dirty="0"/>
              <a:t>The ligand –receptor complex moves to the nucleus → binds to specific regulatory regions of the chromosomal DNA → promote the initiation of </a:t>
            </a:r>
            <a:r>
              <a:rPr lang="en-US" sz="3000" u="sng" dirty="0">
                <a:solidFill>
                  <a:srgbClr val="C00000"/>
                </a:solidFill>
              </a:rPr>
              <a:t>transcription of m-RNA </a:t>
            </a:r>
            <a:r>
              <a:rPr lang="en-US" sz="3000" dirty="0"/>
              <a:t>(mediate gene expression ) i.e. transforming the information on cell’s DNA into a sequence of amino acids that ultimately forms a protein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42E2312-E9B2-4F11-9951-A9CA9869F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2"/>
          <a:stretch/>
        </p:blipFill>
        <p:spPr bwMode="auto">
          <a:xfrm>
            <a:off x="4932040" y="188640"/>
            <a:ext cx="3816424" cy="27363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41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04799"/>
            <a:ext cx="9036496" cy="6416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Extracellular receptors</a:t>
            </a:r>
            <a:r>
              <a:rPr lang="en-US" sz="2800" b="1" u="sng" dirty="0">
                <a:solidFill>
                  <a:prstClr val="black"/>
                </a:solidFill>
              </a:rPr>
              <a:t>: </a:t>
            </a:r>
            <a:r>
              <a:rPr lang="en-US" sz="2800" b="1" u="sng" dirty="0"/>
              <a:t>There are 3 types of membrane receptors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 protein–coupled receptors (7–transmembrane protein)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Tyrosine kinases (enzyme – linked) receptors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Ion channel receptor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40" r="40354" b="18352"/>
          <a:stretch/>
        </p:blipFill>
        <p:spPr bwMode="auto">
          <a:xfrm>
            <a:off x="596815" y="3212976"/>
            <a:ext cx="2319001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79" r="21618" b="10839"/>
          <a:stretch/>
        </p:blipFill>
        <p:spPr bwMode="auto">
          <a:xfrm>
            <a:off x="3707904" y="3114640"/>
            <a:ext cx="2016224" cy="2834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2" r="71862" b="18584"/>
          <a:stretch/>
        </p:blipFill>
        <p:spPr bwMode="auto">
          <a:xfrm>
            <a:off x="6444208" y="3284985"/>
            <a:ext cx="2232248" cy="259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6018" y="60741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61461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4952" y="61461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741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E9F3-3374-468F-A3DC-5B19A86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1- G- protein coupled receptors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AEA80-63E2-4C34-9C2A-8D906F66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22721"/>
            <a:ext cx="4690864" cy="5898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Step 1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G protein – linked </a:t>
            </a:r>
            <a:r>
              <a:rPr lang="en-US" sz="2400" dirty="0">
                <a:solidFill>
                  <a:srgbClr val="C00000"/>
                </a:solidFill>
              </a:rPr>
              <a:t>receptors + ligand</a:t>
            </a:r>
            <a:r>
              <a:rPr lang="en-US" sz="2400" dirty="0"/>
              <a:t> → activate a membrane protein called G- protein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Step 2:</a:t>
            </a:r>
          </a:p>
          <a:p>
            <a:pPr marL="0" indent="0">
              <a:buNone/>
            </a:pPr>
            <a:r>
              <a:rPr lang="en-US" sz="2400" dirty="0"/>
              <a:t> Binding of the ligand to the receptor changes the shape of the receptor→  release GTP  that attach to the G protein → </a:t>
            </a:r>
            <a:r>
              <a:rPr lang="en-US" sz="2400" b="1" dirty="0">
                <a:solidFill>
                  <a:srgbClr val="C00000"/>
                </a:solidFill>
              </a:rPr>
              <a:t>ON switch</a:t>
            </a:r>
            <a:r>
              <a:rPr lang="en-US" sz="2400" dirty="0"/>
              <a:t> → activates G protein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G protein is active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546C6-4128-47E8-A960-D2BF92D6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77A8C-7762-4CF5-B207-62B19868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 descr="biochemistry | Definition, History, Examples, Importance, &amp; Facts |  Britannica">
            <a:extLst>
              <a:ext uri="{FF2B5EF4-FFF2-40B4-BE49-F238E27FC236}">
                <a16:creationId xmlns:a16="http://schemas.microsoft.com/office/drawing/2014/main" id="{5F148D57-AAEE-43E5-9B25-E38B6855D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9"/>
          <a:stretch/>
        </p:blipFill>
        <p:spPr bwMode="auto">
          <a:xfrm>
            <a:off x="5004048" y="3429000"/>
            <a:ext cx="3960440" cy="3254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io1151.nicerweb.com/Locked/media/ch11/11_07bGProtCoupledRec-L.jpg">
            <a:extLst>
              <a:ext uri="{FF2B5EF4-FFF2-40B4-BE49-F238E27FC236}">
                <a16:creationId xmlns:a16="http://schemas.microsoft.com/office/drawing/2014/main" id="{85C980AB-7FF2-4D31-A34B-3B2DBFFB7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97"/>
          <a:stretch/>
        </p:blipFill>
        <p:spPr bwMode="auto">
          <a:xfrm>
            <a:off x="5004048" y="764704"/>
            <a:ext cx="3888432" cy="2598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6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4267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Step 3: </a:t>
            </a:r>
          </a:p>
          <a:p>
            <a:pPr marL="0" indent="0">
              <a:buNone/>
            </a:pPr>
            <a:r>
              <a:rPr lang="en-US" sz="2400" dirty="0"/>
              <a:t>The activated G protein moves to catalyze  the Adenylyl cyclase enzyme. The activated enzyme will change ATP→ </a:t>
            </a:r>
            <a:r>
              <a:rPr lang="en-US" sz="2400" dirty="0" err="1"/>
              <a:t>cAMP</a:t>
            </a:r>
            <a:r>
              <a:rPr lang="en-US" sz="2400" dirty="0"/>
              <a:t> → is a 2</a:t>
            </a:r>
            <a:r>
              <a:rPr lang="en-US" sz="2400" baseline="30000" dirty="0"/>
              <a:t>nd</a:t>
            </a:r>
            <a:r>
              <a:rPr lang="en-US" sz="2400" dirty="0"/>
              <a:t> messenger→ phosphorylation cascade → cellular response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r>
              <a:rPr lang="en-US" sz="2400" b="1" u="sng" dirty="0"/>
              <a:t>Step 4:</a:t>
            </a:r>
          </a:p>
          <a:p>
            <a:pPr marL="0" indent="0">
              <a:buNone/>
            </a:pPr>
            <a:r>
              <a:rPr lang="en-US" sz="2400" dirty="0"/>
              <a:t> G protein returns to the inactive form by moving away from the enzyme &amp;  rejoined with GDP. The whole system is ready to receive new signal.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4" descr="http://bio1151.nicerweb.com/Locked/media/ch11/11_07bGProtCoupledRec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5148064" y="3862908"/>
            <a:ext cx="3240360" cy="28064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7" t="3500" r="14350" b="7034"/>
          <a:stretch/>
        </p:blipFill>
        <p:spPr bwMode="auto">
          <a:xfrm>
            <a:off x="4572000" y="180108"/>
            <a:ext cx="4248472" cy="3536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98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6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Importance of G protein-coupled receptor system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08719"/>
            <a:ext cx="8784976" cy="581275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Most widespread class of receptors in mammals 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Regulates the process of transcription, , motility, secretion, embryonic development, homeostasis, memory 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Play significant role in controlling vision, smell &amp; taste, hearing sensations 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45% of all Pharmaceutical &amp; therapeutics targets &amp;  interact e G protein system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Ligand binding  produces signaling to a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baseline="30000" dirty="0">
                <a:solidFill>
                  <a:srgbClr val="FF0000"/>
                </a:solidFill>
              </a:rPr>
              <a:t>nd</a:t>
            </a:r>
            <a:r>
              <a:rPr lang="en-US" sz="2800" b="1" dirty="0">
                <a:solidFill>
                  <a:srgbClr val="FF0000"/>
                </a:solidFill>
              </a:rPr>
              <a:t> messenger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2- Tyrosine kinase receptors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620688"/>
            <a:ext cx="4495800" cy="6019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u="sng" dirty="0"/>
              <a:t>Step 1:</a:t>
            </a:r>
          </a:p>
          <a:p>
            <a:r>
              <a:rPr lang="en-US" sz="2400" b="1" dirty="0"/>
              <a:t>TK are receptor proteins located in the cell membrane.</a:t>
            </a:r>
          </a:p>
          <a:p>
            <a:r>
              <a:rPr lang="en-US" sz="2400" b="1" dirty="0"/>
              <a:t>Its intracellular domains are associated with an enzyme </a:t>
            </a:r>
          </a:p>
          <a:p>
            <a:r>
              <a:rPr lang="en-US" sz="2400" b="1" dirty="0"/>
              <a:t>start out as inactive </a:t>
            </a:r>
            <a:r>
              <a:rPr lang="en-US" sz="2400" b="1" dirty="0">
                <a:solidFill>
                  <a:srgbClr val="FF0000"/>
                </a:solidFill>
              </a:rPr>
              <a:t>monomers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 Each has a ligand binding site</a:t>
            </a:r>
          </a:p>
          <a:p>
            <a:r>
              <a:rPr lang="en-US" sz="2400" b="1" dirty="0"/>
              <a:t> The signal molecules are often growth factors</a:t>
            </a:r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r>
              <a:rPr lang="en-US" sz="2400" b="1" u="sng" dirty="0"/>
              <a:t>Step 2:</a:t>
            </a:r>
          </a:p>
          <a:p>
            <a:r>
              <a:rPr lang="en-US" sz="2400" b="1" dirty="0"/>
              <a:t>When signal molecules bind with receptor sites, monomers combine to form </a:t>
            </a:r>
            <a:r>
              <a:rPr lang="en-US" sz="2400" b="1" dirty="0">
                <a:solidFill>
                  <a:srgbClr val="FF0000"/>
                </a:solidFill>
              </a:rPr>
              <a:t>dimers </a:t>
            </a:r>
            <a:r>
              <a:rPr lang="en-US" sz="2400" b="1" dirty="0"/>
              <a:t>→ shape in change of TK →  start activation</a:t>
            </a:r>
            <a:r>
              <a:rPr lang="en-US" sz="2400" u="sng" dirty="0">
                <a:solidFill>
                  <a:srgbClr val="C00000"/>
                </a:solidFill>
              </a:rPr>
              <a:t>, yet not phosphorylated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pic>
        <p:nvPicPr>
          <p:cNvPr id="1026" name="Picture 2" descr="http://bio1151.nicerweb.com/Locked/media/ch11/11_07bTyrosineKinas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572000" y="1340768"/>
            <a:ext cx="4495800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0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 Cell signaling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92696"/>
            <a:ext cx="8610600" cy="6048672"/>
          </a:xfrm>
        </p:spPr>
        <p:txBody>
          <a:bodyPr>
            <a:normAutofit/>
          </a:bodyPr>
          <a:lstStyle/>
          <a:p>
            <a:r>
              <a:rPr lang="en-US" sz="2800" dirty="0"/>
              <a:t>Living cells in a multicellular organism have to communicate e each others in order to maintain homeostasis &amp; life.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Cells communicate e each through</a:t>
            </a:r>
            <a:r>
              <a:rPr lang="en-US" sz="2800" u="sng" dirty="0"/>
              <a:t> </a:t>
            </a:r>
            <a:r>
              <a:rPr lang="en-US" sz="2800" b="1" u="sng" dirty="0"/>
              <a:t>signals</a:t>
            </a:r>
            <a:r>
              <a:rPr lang="en-US" sz="2800" u="sng" dirty="0"/>
              <a:t> </a:t>
            </a:r>
            <a:r>
              <a:rPr lang="en-US" sz="2800" dirty="0"/>
              <a:t>which result in </a:t>
            </a:r>
            <a:r>
              <a:rPr lang="en-US" sz="2800" b="1" u="sng" dirty="0"/>
              <a:t>responses</a:t>
            </a:r>
            <a:r>
              <a:rPr lang="en-US" sz="2800" dirty="0"/>
              <a:t> within the cells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u="sng" dirty="0">
                <a:solidFill>
                  <a:srgbClr val="FF0000"/>
                </a:solidFill>
              </a:rPr>
              <a:t>The cell signaling system has 3 parts</a:t>
            </a:r>
            <a:r>
              <a:rPr lang="en-US" sz="2800" u="sng" dirty="0"/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Reception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Transduction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Response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Introduction to cell signaling (article) | Khan Academy">
            <a:extLst>
              <a:ext uri="{FF2B5EF4-FFF2-40B4-BE49-F238E27FC236}">
                <a16:creationId xmlns:a16="http://schemas.microsoft.com/office/drawing/2014/main" id="{72F238E3-B2F2-4744-81B0-22F9E0D81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90" r="14765"/>
          <a:stretch/>
        </p:blipFill>
        <p:spPr bwMode="auto">
          <a:xfrm>
            <a:off x="4504184" y="4529013"/>
            <a:ext cx="4411216" cy="22123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53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228600"/>
            <a:ext cx="432048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Step 3: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Dimerization</a:t>
            </a:r>
            <a:r>
              <a:rPr lang="en-US" sz="2400" dirty="0"/>
              <a:t> activates →  </a:t>
            </a:r>
          </a:p>
          <a:p>
            <a:pPr marL="0" indent="0">
              <a:buNone/>
            </a:pPr>
            <a:r>
              <a:rPr lang="en-US" sz="2400" dirty="0"/>
              <a:t>    phosphorylation process( it   </a:t>
            </a:r>
          </a:p>
          <a:p>
            <a:pPr marL="0" indent="0">
              <a:buNone/>
            </a:pPr>
            <a:r>
              <a:rPr lang="en-US" sz="2400" dirty="0"/>
              <a:t>     takes multiple ATPs {6})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Fully phosphorylation </a:t>
            </a:r>
            <a:r>
              <a:rPr lang="en-US" sz="2400" dirty="0"/>
              <a:t>→ fully active receptors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/>
              <a:t>Step 4:</a:t>
            </a:r>
          </a:p>
          <a:p>
            <a:r>
              <a:rPr lang="en-US" sz="2400" dirty="0"/>
              <a:t>Fully phosphorylated &amp; active receptor → initiate signal transduction → multiple cellular </a:t>
            </a:r>
            <a:r>
              <a:rPr lang="en-US" sz="2400" dirty="0" err="1"/>
              <a:t>respons</a:t>
            </a:r>
            <a:r>
              <a:rPr lang="en-US" sz="2400" dirty="0"/>
              <a:t> </a:t>
            </a:r>
          </a:p>
          <a:p>
            <a:r>
              <a:rPr lang="en-US" sz="2400" dirty="0"/>
              <a:t>Each TK system can trigger many separate cellular responses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2" descr="http://bio1151.nicerweb.com/Locked/media/ch11/11_07bTyrosineKinase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54"/>
          <a:stretch/>
        </p:blipFill>
        <p:spPr bwMode="auto">
          <a:xfrm>
            <a:off x="4427984" y="1052736"/>
            <a:ext cx="4608512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1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Importance of Tyrosine kinase receptor system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/>
              <a:t>One receptor tyrosine kinase (DIMER) can activate more different responses, providing a way for cells to regulate growth activities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Kinase: is the enzyme that catalyze the transfer of phosphate group → phosphorylation of the Dimer cause ON or OFF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Many cancers are caused by mutated tyrosine receptors which get activated </a:t>
            </a:r>
            <a:r>
              <a:rPr lang="en-US" sz="2800" b="1" u="sng" dirty="0">
                <a:solidFill>
                  <a:srgbClr val="FF0000"/>
                </a:solidFill>
              </a:rPr>
              <a:t>without a signal molecule ( cells growing out of control)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24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3- Ion channel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/>
              <a:t>Are the simplest form of receptors </a:t>
            </a:r>
          </a:p>
          <a:p>
            <a:r>
              <a:rPr lang="en-US" sz="2800" dirty="0"/>
              <a:t>Also known as </a:t>
            </a:r>
            <a:r>
              <a:rPr lang="en-US" sz="2800" b="1" u="sng" dirty="0">
                <a:solidFill>
                  <a:srgbClr val="FF0000"/>
                </a:solidFill>
              </a:rPr>
              <a:t>ligand-gated ion channels </a:t>
            </a:r>
            <a:r>
              <a:rPr lang="en-US" sz="2800" dirty="0"/>
              <a:t>located on post synaptic membrane in nervous system</a:t>
            </a:r>
          </a:p>
          <a:p>
            <a:r>
              <a:rPr lang="en-US" sz="2800" dirty="0"/>
              <a:t>Is away to regulate facilitated diffusion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Prof. Dr. Hala </a:t>
            </a:r>
            <a:r>
              <a:rPr lang="es-ES" dirty="0" err="1"/>
              <a:t>Elmazar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3" b="7027"/>
          <a:stretch/>
        </p:blipFill>
        <p:spPr bwMode="auto">
          <a:xfrm>
            <a:off x="4572000" y="2996952"/>
            <a:ext cx="4320480" cy="3203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BIL 360 - Lecture 10b">
            <a:extLst>
              <a:ext uri="{FF2B5EF4-FFF2-40B4-BE49-F238E27FC236}">
                <a16:creationId xmlns:a16="http://schemas.microsoft.com/office/drawing/2014/main" id="{796BB630-F806-4526-BDE2-3DB163C7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248472" cy="3216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94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Importance of ion channel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486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Important in the nervous system</a:t>
            </a:r>
          </a:p>
          <a:p>
            <a:endParaRPr lang="en-US" sz="2800" dirty="0"/>
          </a:p>
          <a:p>
            <a:r>
              <a:rPr lang="en-US" sz="2800" dirty="0"/>
              <a:t>Neurotransmitters function as ligands </a:t>
            </a:r>
          </a:p>
          <a:p>
            <a:pPr marL="0" indent="0">
              <a:buNone/>
            </a:pPr>
            <a:r>
              <a:rPr lang="en-US" sz="2800" dirty="0"/>
              <a:t>   which bind to receptors on target cell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These receptors are ion channel </a:t>
            </a:r>
          </a:p>
          <a:p>
            <a:pPr marL="0" indent="0">
              <a:buNone/>
            </a:pPr>
            <a:r>
              <a:rPr lang="en-US" sz="2800" dirty="0"/>
              <a:t>     receptors</a:t>
            </a:r>
          </a:p>
          <a:p>
            <a:endParaRPr lang="en-US" sz="2800" dirty="0"/>
          </a:p>
          <a:p>
            <a:r>
              <a:rPr lang="en-US" sz="2800" dirty="0"/>
              <a:t>Once open, ions flow into the target cell</a:t>
            </a:r>
          </a:p>
          <a:p>
            <a:endParaRPr lang="en-US" sz="2800" dirty="0"/>
          </a:p>
          <a:p>
            <a:r>
              <a:rPr lang="en-US" sz="2800" dirty="0"/>
              <a:t>Change in ion concentration triggers a nerve impulse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88032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345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II. Signal transduction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r>
              <a:rPr lang="en-US" sz="2800" dirty="0"/>
              <a:t>Is the step between </a:t>
            </a:r>
            <a:r>
              <a:rPr lang="en-US" sz="2800" dirty="0">
                <a:solidFill>
                  <a:srgbClr val="FF0000"/>
                </a:solidFill>
              </a:rPr>
              <a:t>receiving of a signal </a:t>
            </a:r>
            <a:r>
              <a:rPr lang="en-US" sz="2800" dirty="0"/>
              <a:t>&amp; </a:t>
            </a:r>
            <a:r>
              <a:rPr lang="en-US" sz="2800" dirty="0">
                <a:solidFill>
                  <a:srgbClr val="FF0000"/>
                </a:solidFill>
              </a:rPr>
              <a:t>response of the cell to that signal</a:t>
            </a:r>
          </a:p>
          <a:p>
            <a:r>
              <a:rPr lang="en-US" sz="2800" dirty="0"/>
              <a:t> is a biochemical chain of events occur inside the cell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733800"/>
            <a:ext cx="223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Signal reception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4505" y="2967335"/>
            <a:ext cx="183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Transduction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3861048"/>
            <a:ext cx="1881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Cell response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676400" y="4572000"/>
            <a:ext cx="846925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876256" y="4708376"/>
            <a:ext cx="846925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ttp://img-cdn.jg.jugem.jp/6e3/699825/20130628_7255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2" y="3474720"/>
            <a:ext cx="4063998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52400" y="3474719"/>
            <a:ext cx="2235035" cy="9515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00582" y="3573016"/>
            <a:ext cx="2135914" cy="959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03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455" r="1667" b="2222"/>
          <a:stretch/>
        </p:blipFill>
        <p:spPr bwMode="auto">
          <a:xfrm>
            <a:off x="827584" y="751085"/>
            <a:ext cx="7344816" cy="5198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1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76200"/>
            <a:ext cx="8591266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/>
              <a:t>Role of </a:t>
            </a:r>
            <a:r>
              <a:rPr lang="en-US" sz="2800" b="1" u="sng" dirty="0">
                <a:solidFill>
                  <a:srgbClr val="FF0000"/>
                </a:solidFill>
              </a:rPr>
              <a:t>protein kinase</a:t>
            </a:r>
          </a:p>
          <a:p>
            <a:r>
              <a:rPr lang="en-US" sz="2800" dirty="0"/>
              <a:t>They are protein molecules found in the cytoplasm </a:t>
            </a:r>
          </a:p>
          <a:p>
            <a:endParaRPr lang="en-US" sz="2800" dirty="0"/>
          </a:p>
          <a:p>
            <a:r>
              <a:rPr lang="en-US" sz="2800" dirty="0"/>
              <a:t>Act as catalysts</a:t>
            </a:r>
          </a:p>
          <a:p>
            <a:endParaRPr lang="en-US" sz="2800" dirty="0"/>
          </a:p>
          <a:p>
            <a:r>
              <a:rPr lang="en-US" sz="2800" dirty="0"/>
              <a:t>they are inactive until they </a:t>
            </a:r>
          </a:p>
          <a:p>
            <a:pPr marL="0" indent="0">
              <a:buNone/>
            </a:pPr>
            <a:r>
              <a:rPr lang="en-US" sz="2800" dirty="0"/>
              <a:t>    are </a:t>
            </a:r>
            <a:r>
              <a:rPr lang="en-US" sz="2800" b="1" dirty="0">
                <a:solidFill>
                  <a:srgbClr val="FF0000"/>
                </a:solidFill>
              </a:rPr>
              <a:t>phosphorylated </a:t>
            </a:r>
          </a:p>
          <a:p>
            <a:endParaRPr lang="en-US" sz="2800" dirty="0"/>
          </a:p>
          <a:p>
            <a:r>
              <a:rPr lang="en-US" sz="2800" dirty="0"/>
              <a:t>Each  activated PK activates</a:t>
            </a:r>
          </a:p>
          <a:p>
            <a:pPr marL="0" indent="0">
              <a:buNone/>
            </a:pPr>
            <a:r>
              <a:rPr lang="en-US" sz="2800" dirty="0"/>
              <a:t>    the next one in the chain →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    Phosphorylation cascade</a:t>
            </a:r>
          </a:p>
          <a:p>
            <a:r>
              <a:rPr lang="en-US" sz="2800" dirty="0"/>
              <a:t>Finally a protein is activated which generates a cellular response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194" name="Picture 2" descr="http://www.bio.miami.edu/%7Ecmallery/150/memb/c11x11enzyme-casca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13"/>
          <a:stretch/>
        </p:blipFill>
        <p:spPr bwMode="auto">
          <a:xfrm>
            <a:off x="4656049" y="1364852"/>
            <a:ext cx="4419600" cy="41908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3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Second messengers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66800"/>
            <a:ext cx="8712968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messenger is the extra- cellular signal molecule (ligand)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messengers are </a:t>
            </a:r>
            <a:r>
              <a:rPr lang="en-US" sz="2800" b="1" dirty="0">
                <a:solidFill>
                  <a:srgbClr val="FF0000"/>
                </a:solidFill>
              </a:rPr>
              <a:t>non protein molecules </a:t>
            </a:r>
            <a:r>
              <a:rPr lang="en-US" sz="2800" dirty="0"/>
              <a:t>that involve in the transduce of  signals inside cells (used to relay messages), used to amplify the signal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Examples of 2</a:t>
            </a:r>
            <a:r>
              <a:rPr lang="en-US" sz="2800" baseline="30000" dirty="0"/>
              <a:t>nd</a:t>
            </a:r>
            <a:r>
              <a:rPr lang="en-US" sz="2800" dirty="0"/>
              <a:t> messengers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cAMP</a:t>
            </a:r>
            <a:r>
              <a:rPr lang="en-US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cGMP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Calcium 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Inositol triphosphate (IP3)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89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III.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438829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Cells respond to signaling pathways by many ways:</a:t>
            </a:r>
          </a:p>
          <a:p>
            <a:pPr marL="0" indent="0">
              <a:buNone/>
            </a:pPr>
            <a:r>
              <a:rPr lang="en-US" sz="2800" dirty="0"/>
              <a:t>1- Metabolic enzyme→ alter metabolism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2- Regulatory protein→ alter  gene expression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3- Cytoskeletal protein → alter cell shape or movement</a:t>
            </a:r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4853535"/>
              </p:ext>
            </p:extLst>
          </p:nvPr>
        </p:nvGraphicFramePr>
        <p:xfrm>
          <a:off x="6934200" y="3429000"/>
          <a:ext cx="1828800" cy="158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536504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437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u="sng" dirty="0"/>
          </a:p>
          <a:p>
            <a:pPr marL="0" indent="0" algn="ctr">
              <a:buNone/>
            </a:pPr>
            <a:endParaRPr lang="en-US" sz="2800" b="1" u="sng" dirty="0"/>
          </a:p>
          <a:p>
            <a:pPr marL="0" indent="0" algn="ctr">
              <a:buNone/>
            </a:pPr>
            <a:endParaRPr lang="en-US" sz="2800" b="1" u="sng" dirty="0"/>
          </a:p>
          <a:p>
            <a:pPr marL="0" indent="0" algn="ctr">
              <a:buNone/>
            </a:pPr>
            <a:endParaRPr lang="en-US" sz="2800" b="1" u="sng" dirty="0"/>
          </a:p>
          <a:p>
            <a:pPr marL="0" indent="0" algn="ctr">
              <a:buNone/>
            </a:pPr>
            <a:endParaRPr lang="en-US" sz="2800" b="1" u="sng" dirty="0"/>
          </a:p>
          <a:p>
            <a:pPr marL="0" indent="0" algn="ctr">
              <a:buNone/>
            </a:pPr>
            <a:endParaRPr lang="en-US" sz="2800" b="1" u="sng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(Signals can be specific only to different types cells)</a:t>
            </a:r>
          </a:p>
          <a:p>
            <a:pPr marL="0" indent="0" algn="ctr">
              <a:buNone/>
            </a:pPr>
            <a:endParaRPr lang="en-US" sz="28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9600" y="1066800"/>
            <a:ext cx="1676400" cy="18288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Liver cell</a:t>
            </a:r>
          </a:p>
        </p:txBody>
      </p:sp>
      <p:sp>
        <p:nvSpPr>
          <p:cNvPr id="7" name="Oval 6"/>
          <p:cNvSpPr/>
          <p:nvPr/>
        </p:nvSpPr>
        <p:spPr>
          <a:xfrm>
            <a:off x="3733800" y="990600"/>
            <a:ext cx="1752600" cy="1905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Heart cell</a:t>
            </a:r>
          </a:p>
        </p:txBody>
      </p:sp>
      <p:sp>
        <p:nvSpPr>
          <p:cNvPr id="8" name="Oval 7"/>
          <p:cNvSpPr/>
          <p:nvPr/>
        </p:nvSpPr>
        <p:spPr>
          <a:xfrm>
            <a:off x="6858000" y="990600"/>
            <a:ext cx="1905000" cy="19050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Stomach cell</a:t>
            </a:r>
          </a:p>
        </p:txBody>
      </p:sp>
      <p:sp>
        <p:nvSpPr>
          <p:cNvPr id="9" name="Isosceles Triangle 8"/>
          <p:cNvSpPr/>
          <p:nvPr/>
        </p:nvSpPr>
        <p:spPr>
          <a:xfrm rot="9104558">
            <a:off x="668252" y="678904"/>
            <a:ext cx="398798" cy="4212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8826385">
            <a:off x="966589" y="1180647"/>
            <a:ext cx="398798" cy="42122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3966" y="468868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Adrenaline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440668"/>
            <a:ext cx="215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Breakdown glycogen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219200" y="2971800"/>
            <a:ext cx="484632" cy="424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8234175">
            <a:off x="3504950" y="831304"/>
            <a:ext cx="398798" cy="4212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7788773">
            <a:off x="3976822" y="1220405"/>
            <a:ext cx="398798" cy="421228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392168" y="3004066"/>
            <a:ext cx="484632" cy="424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8234175">
            <a:off x="6750208" y="794774"/>
            <a:ext cx="398798" cy="4212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29181" y="3429000"/>
            <a:ext cx="140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Contract fast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620000" y="3004066"/>
            <a:ext cx="484632" cy="424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 rot="2851699">
            <a:off x="6974329" y="834252"/>
            <a:ext cx="533400" cy="9525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10461" y="3440668"/>
            <a:ext cx="137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response</a:t>
            </a:r>
          </a:p>
        </p:txBody>
      </p:sp>
    </p:spTree>
    <p:extLst>
      <p:ext uri="{BB962C8B-B14F-4D97-AF65-F5344CB8AC3E}">
        <p14:creationId xmlns:p14="http://schemas.microsoft.com/office/powerpoint/2010/main" val="39401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260649"/>
            <a:ext cx="7704856" cy="175317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b="1" dirty="0">
                <a:latin typeface="+mj-lt"/>
              </a:rPr>
              <a:t>The signal transduction pathway: </a:t>
            </a:r>
            <a:r>
              <a:rPr lang="en-US" altLang="en-US" sz="2800" dirty="0">
                <a:latin typeface="+mj-lt"/>
              </a:rPr>
              <a:t>is a series of steps by which a signal received on a cell’s surface is converted into a specific cellular metabolic activities which result in specific cell  response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51920" y="5373216"/>
            <a:ext cx="58903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00388" y="6063679"/>
            <a:ext cx="34998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Steps of signaling system</a:t>
            </a:r>
            <a:r>
              <a:rPr lang="en-US" sz="2400" dirty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149" t="2401" r="6736" b="5201"/>
          <a:stretch/>
        </p:blipFill>
        <p:spPr>
          <a:xfrm>
            <a:off x="2230760" y="2204864"/>
            <a:ext cx="4429472" cy="373977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8C206-8775-4E11-9F30-B53CF7664D22}"/>
              </a:ext>
            </a:extLst>
          </p:cNvPr>
          <p:cNvCxnSpPr>
            <a:cxnSpLocks/>
          </p:cNvCxnSpPr>
          <p:nvPr/>
        </p:nvCxnSpPr>
        <p:spPr>
          <a:xfrm>
            <a:off x="1403648" y="2420888"/>
            <a:ext cx="18722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AFAADC-8DD0-4BE7-B625-8D48AB7CF313}"/>
              </a:ext>
            </a:extLst>
          </p:cNvPr>
          <p:cNvSpPr txBox="1"/>
          <p:nvPr/>
        </p:nvSpPr>
        <p:spPr>
          <a:xfrm>
            <a:off x="899592" y="2175247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(1)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E159DBE-0594-4260-847E-86D2B8CC24D4}"/>
              </a:ext>
            </a:extLst>
          </p:cNvPr>
          <p:cNvSpPr/>
          <p:nvPr/>
        </p:nvSpPr>
        <p:spPr>
          <a:xfrm>
            <a:off x="1547664" y="3212976"/>
            <a:ext cx="464016" cy="1728189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9C1796-71FB-4BB5-9432-9F1CFEAF26D6}"/>
              </a:ext>
            </a:extLst>
          </p:cNvPr>
          <p:cNvCxnSpPr>
            <a:cxnSpLocks/>
          </p:cNvCxnSpPr>
          <p:nvPr/>
        </p:nvCxnSpPr>
        <p:spPr>
          <a:xfrm>
            <a:off x="899592" y="5805263"/>
            <a:ext cx="144016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F459D8-D5BA-46B9-810B-0248277C901D}"/>
              </a:ext>
            </a:extLst>
          </p:cNvPr>
          <p:cNvSpPr txBox="1"/>
          <p:nvPr/>
        </p:nvSpPr>
        <p:spPr>
          <a:xfrm>
            <a:off x="971600" y="3861048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446B5-DEB7-475F-BC46-EE507EE2E47A}"/>
              </a:ext>
            </a:extLst>
          </p:cNvPr>
          <p:cNvSpPr txBox="1"/>
          <p:nvPr/>
        </p:nvSpPr>
        <p:spPr>
          <a:xfrm>
            <a:off x="395536" y="5589240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032617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65495-BF17-4E62-B91E-4468614A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CE722-29F5-49CA-A9B7-6E405973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4" descr="Chapter 45 Hormones and the Endocrine System - ppt download">
            <a:extLst>
              <a:ext uri="{FF2B5EF4-FFF2-40B4-BE49-F238E27FC236}">
                <a16:creationId xmlns:a16="http://schemas.microsoft.com/office/drawing/2014/main" id="{228CFE41-5EA7-4623-969E-7A1EA3D42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0" t="2043" r="6591" b="4207"/>
          <a:stretch/>
        </p:blipFill>
        <p:spPr bwMode="auto">
          <a:xfrm>
            <a:off x="683568" y="404664"/>
            <a:ext cx="7416823" cy="55446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9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7200"/>
          </a:p>
          <a:p>
            <a:pPr marL="0" indent="0" eaLnBrk="1" hangingPunct="1">
              <a:buFont typeface="Arial" charset="0"/>
              <a:buNone/>
            </a:pPr>
            <a:r>
              <a:rPr lang="en-US" sz="7200" b="1">
                <a:solidFill>
                  <a:srgbClr val="0070C0"/>
                </a:solidFill>
              </a:rPr>
              <a:t> 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D89F1-7997-4DAD-BB0B-34748B7967D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46085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81300"/>
            <a:ext cx="37147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The </a:t>
            </a:r>
            <a:r>
              <a:rPr lang="en-US" sz="2800" b="1" u="sng" dirty="0">
                <a:solidFill>
                  <a:srgbClr val="FF0000"/>
                </a:solidFill>
              </a:rPr>
              <a:t>signals</a:t>
            </a:r>
            <a:r>
              <a:rPr lang="en-US" sz="2800" u="sng" dirty="0">
                <a:solidFill>
                  <a:srgbClr val="FF0000"/>
                </a:solidFill>
              </a:rPr>
              <a:t> can be received from either:</a:t>
            </a:r>
          </a:p>
          <a:p>
            <a:pPr marL="0" indent="0">
              <a:buNone/>
            </a:pPr>
            <a:r>
              <a:rPr lang="en-US" sz="2800" b="1" u="sng" dirty="0"/>
              <a:t>External environment:</a:t>
            </a:r>
            <a:endParaRPr lang="en-US" sz="2800" dirty="0"/>
          </a:p>
          <a:p>
            <a:r>
              <a:rPr lang="en-US" sz="2800" dirty="0"/>
              <a:t>Sound</a:t>
            </a:r>
          </a:p>
          <a:p>
            <a:r>
              <a:rPr lang="en-US" sz="2800" dirty="0"/>
              <a:t>Light</a:t>
            </a:r>
          </a:p>
          <a:p>
            <a:r>
              <a:rPr lang="en-US" sz="2800" dirty="0"/>
              <a:t>Temperature</a:t>
            </a:r>
          </a:p>
          <a:p>
            <a:r>
              <a:rPr lang="en-US" sz="2800" dirty="0"/>
              <a:t>Odorants</a:t>
            </a:r>
          </a:p>
          <a:p>
            <a:r>
              <a:rPr lang="en-US" sz="2800" dirty="0"/>
              <a:t>Substances that we taste</a:t>
            </a:r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r>
              <a:rPr lang="en-US" sz="2800" b="1" u="sng" dirty="0"/>
              <a:t>Within the body ( hormones):</a:t>
            </a:r>
          </a:p>
          <a:p>
            <a:r>
              <a:rPr lang="en-US" sz="2800" dirty="0"/>
              <a:t>Epinephrine (Adrenaline)</a:t>
            </a:r>
          </a:p>
          <a:p>
            <a:r>
              <a:rPr lang="en-US" sz="2800" dirty="0"/>
              <a:t>Insulin</a:t>
            </a:r>
          </a:p>
          <a:p>
            <a:r>
              <a:rPr lang="en-US" sz="2800" dirty="0"/>
              <a:t>Testosterone</a:t>
            </a:r>
          </a:p>
          <a:p>
            <a:r>
              <a:rPr lang="en-US" sz="2800" dirty="0"/>
              <a:t>Estrogen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876800" y="1447800"/>
            <a:ext cx="533400" cy="4419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980109"/>
            <a:ext cx="38234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these factors will </a:t>
            </a:r>
          </a:p>
          <a:p>
            <a:r>
              <a:rPr lang="en-US" sz="2800" dirty="0"/>
              <a:t>cause the cell to respond</a:t>
            </a:r>
          </a:p>
          <a:p>
            <a:r>
              <a:rPr lang="en-US" sz="2800" dirty="0"/>
              <a:t> in some way.</a:t>
            </a:r>
          </a:p>
        </p:txBody>
      </p:sp>
    </p:spTree>
    <p:extLst>
      <p:ext uri="{BB962C8B-B14F-4D97-AF65-F5344CB8AC3E}">
        <p14:creationId xmlns:p14="http://schemas.microsoft.com/office/powerpoint/2010/main" val="223963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89038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Modes of cell signaling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5" y="836712"/>
            <a:ext cx="9000862" cy="6097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1- Intracrine</a:t>
            </a:r>
            <a:r>
              <a:rPr lang="en-US" sz="2800" b="1" dirty="0"/>
              <a:t>: </a:t>
            </a:r>
            <a:r>
              <a:rPr lang="en-US" sz="2800" dirty="0"/>
              <a:t>hormones or growth factors act </a:t>
            </a:r>
          </a:p>
          <a:p>
            <a:pPr marL="0" indent="0">
              <a:buNone/>
            </a:pPr>
            <a:r>
              <a:rPr lang="en-US" sz="2800" dirty="0"/>
              <a:t>on receptors inside the cell (</a:t>
            </a:r>
            <a:r>
              <a:rPr lang="en-US" sz="2800" dirty="0">
                <a:solidFill>
                  <a:srgbClr val="FF0000"/>
                </a:solidFill>
              </a:rPr>
              <a:t>cytosolic </a:t>
            </a:r>
            <a:r>
              <a:rPr lang="en-US" sz="2800" dirty="0"/>
              <a:t>/</a:t>
            </a:r>
            <a:r>
              <a:rPr lang="en-US" sz="2800" dirty="0">
                <a:solidFill>
                  <a:srgbClr val="FF0000"/>
                </a:solidFill>
              </a:rPr>
              <a:t>nuclear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receptors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2- Autocrine </a:t>
            </a:r>
            <a:r>
              <a:rPr lang="en-US" sz="2800" b="1" dirty="0"/>
              <a:t>:</a:t>
            </a:r>
            <a:r>
              <a:rPr lang="en-US" sz="2800" dirty="0"/>
              <a:t> the cell secretes a </a:t>
            </a:r>
          </a:p>
          <a:p>
            <a:pPr marL="0" indent="0">
              <a:buNone/>
            </a:pPr>
            <a:r>
              <a:rPr lang="en-US" sz="2800" u="sng" dirty="0"/>
              <a:t>hormone</a:t>
            </a:r>
            <a:r>
              <a:rPr lang="en-US" sz="2800" dirty="0"/>
              <a:t> or </a:t>
            </a:r>
            <a:r>
              <a:rPr lang="en-US" sz="2800" u="sng" dirty="0"/>
              <a:t>chemical substance </a:t>
            </a:r>
            <a:r>
              <a:rPr lang="en-US" sz="2800" dirty="0"/>
              <a:t>that </a:t>
            </a:r>
          </a:p>
          <a:p>
            <a:pPr marL="0" indent="0">
              <a:buNone/>
            </a:pPr>
            <a:r>
              <a:rPr lang="en-US" sz="2800" dirty="0"/>
              <a:t>binds to receptors on that surface of </a:t>
            </a:r>
          </a:p>
          <a:p>
            <a:pPr marL="0" indent="0">
              <a:buNone/>
            </a:pPr>
            <a:r>
              <a:rPr lang="en-US" sz="2800" dirty="0"/>
              <a:t>same cell, leading to changes in the cell.</a:t>
            </a:r>
          </a:p>
          <a:p>
            <a:pPr marL="0" indent="0">
              <a:buNone/>
            </a:pPr>
            <a:r>
              <a:rPr lang="en-US" sz="2800" dirty="0"/>
              <a:t>(Autocrine signaling plays critical roles in cancer activation)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3- Direct (</a:t>
            </a:r>
            <a:r>
              <a:rPr lang="en-US" sz="2800" b="1" dirty="0" err="1">
                <a:solidFill>
                  <a:srgbClr val="FF0000"/>
                </a:solidFill>
              </a:rPr>
              <a:t>Juxtacrine</a:t>
            </a:r>
            <a:r>
              <a:rPr lang="en-US" sz="2800" b="1" dirty="0">
                <a:solidFill>
                  <a:srgbClr val="FF0000"/>
                </a:solidFill>
              </a:rPr>
              <a:t> signaling): </a:t>
            </a:r>
            <a:r>
              <a:rPr lang="en-US" sz="2800" dirty="0"/>
              <a:t>gap junctions</a:t>
            </a:r>
          </a:p>
          <a:p>
            <a:pPr marL="0" indent="0">
              <a:buNone/>
            </a:pPr>
            <a:r>
              <a:rPr lang="en-US" sz="2800" dirty="0"/>
              <a:t> (Cardiac muscles, embryonic development)</a:t>
            </a:r>
          </a:p>
          <a:p>
            <a:endParaRPr lang="en-US" sz="2800" dirty="0"/>
          </a:p>
        </p:txBody>
      </p:sp>
      <p:pic>
        <p:nvPicPr>
          <p:cNvPr id="4098" name="Picture 2" descr="http://27.109.7.67:1111/econtent/images/communication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0" t="6942" r="50000" b="55066"/>
          <a:stretch/>
        </p:blipFill>
        <p:spPr bwMode="auto">
          <a:xfrm>
            <a:off x="6804386" y="5013175"/>
            <a:ext cx="2232110" cy="1800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16745" r="13680" b="26718"/>
          <a:stretch/>
        </p:blipFill>
        <p:spPr bwMode="auto">
          <a:xfrm>
            <a:off x="6012160" y="2564904"/>
            <a:ext cx="3024336" cy="1944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31" t="34287" r="10665" b="26527"/>
          <a:stretch/>
        </p:blipFill>
        <p:spPr bwMode="auto">
          <a:xfrm>
            <a:off x="6948402" y="620688"/>
            <a:ext cx="2088094" cy="1717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23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BBA89-4271-45D0-A845-2F90AF12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7777E-0CFF-470F-BDB0-B35DDB09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A8E0352-14DF-4250-B48E-B55F3BCF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88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Juxtracrine or contact /dependent signaling :is a type of </a:t>
            </a:r>
          </a:p>
          <a:p>
            <a:pPr marL="0" indent="0">
              <a:buNone/>
            </a:pPr>
            <a:r>
              <a:rPr lang="en-US" sz="2800" u="sng" dirty="0"/>
              <a:t>cell-cell </a:t>
            </a:r>
            <a:r>
              <a:rPr lang="en-US" sz="2800" dirty="0"/>
              <a:t>or </a:t>
            </a:r>
            <a:r>
              <a:rPr lang="en-US" sz="2800" u="sng" dirty="0"/>
              <a:t>cell matrix </a:t>
            </a:r>
            <a:r>
              <a:rPr lang="en-US" sz="2800" dirty="0"/>
              <a:t>signaling in multicellular organism</a:t>
            </a:r>
          </a:p>
          <a:p>
            <a:pPr marL="0" indent="0">
              <a:buNone/>
            </a:pPr>
            <a:endParaRPr lang="en-US" sz="28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Types of juxtracrine signaling:</a:t>
            </a:r>
          </a:p>
          <a:p>
            <a:pPr marL="0" indent="0">
              <a:buNone/>
            </a:pPr>
            <a:r>
              <a:rPr lang="en-US" sz="2800" dirty="0"/>
              <a:t>1- A membrane ligand &amp; a membrane </a:t>
            </a:r>
          </a:p>
          <a:p>
            <a:pPr marL="0" indent="0">
              <a:buNone/>
            </a:pPr>
            <a:r>
              <a:rPr lang="en-US" sz="2800" dirty="0"/>
              <a:t>protein of two adjacent cells interact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2- Communicating junction(gap J) links </a:t>
            </a:r>
          </a:p>
          <a:p>
            <a:pPr marL="0" indent="0">
              <a:buNone/>
            </a:pPr>
            <a:r>
              <a:rPr lang="en-US" sz="2800" dirty="0"/>
              <a:t>the intracellular compartments of two</a:t>
            </a:r>
          </a:p>
          <a:p>
            <a:pPr marL="0" indent="0">
              <a:buNone/>
            </a:pPr>
            <a:r>
              <a:rPr lang="en-US" sz="2800" dirty="0"/>
              <a:t> adjacent cells allowing  the exchange of small molecules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3- An extracellular matrix protein &amp; a cell membrane protein inter</a:t>
            </a:r>
            <a:r>
              <a:rPr lang="en-US" dirty="0"/>
              <a:t>act </a:t>
            </a:r>
          </a:p>
        </p:txBody>
      </p:sp>
      <p:pic>
        <p:nvPicPr>
          <p:cNvPr id="3076" name="Picture 4" descr="Chapter 11 Cell Communication. - ppt download">
            <a:extLst>
              <a:ext uri="{FF2B5EF4-FFF2-40B4-BE49-F238E27FC236}">
                <a16:creationId xmlns:a16="http://schemas.microsoft.com/office/drawing/2014/main" id="{C1E3B390-F2B2-4286-89ED-E52EBE543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1151" r="8263" b="16400"/>
          <a:stretch/>
        </p:blipFill>
        <p:spPr bwMode="auto">
          <a:xfrm>
            <a:off x="5868144" y="1556792"/>
            <a:ext cx="3168352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0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89248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4- Short distance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act </a:t>
            </a:r>
            <a:r>
              <a:rPr lang="en-US" sz="2800" u="sng" dirty="0">
                <a:solidFill>
                  <a:srgbClr val="FF0000"/>
                </a:solidFill>
              </a:rPr>
              <a:t>locally</a:t>
            </a:r>
            <a:r>
              <a:rPr lang="en-US" sz="2800" dirty="0"/>
              <a:t> on different </a:t>
            </a:r>
            <a:r>
              <a:rPr lang="en-US" sz="2800" u="sng" dirty="0"/>
              <a:t>nearby </a:t>
            </a:r>
            <a:r>
              <a:rPr lang="en-US" sz="2800" dirty="0"/>
              <a:t>cells</a:t>
            </a:r>
          </a:p>
          <a:p>
            <a:pPr marL="0" indent="0">
              <a:buNone/>
            </a:pPr>
            <a:r>
              <a:rPr lang="en-US" sz="2800" dirty="0"/>
              <a:t>       @ </a:t>
            </a:r>
            <a:r>
              <a:rPr lang="en-US" sz="2800" b="1" dirty="0">
                <a:solidFill>
                  <a:srgbClr val="FF0000"/>
                </a:solidFill>
              </a:rPr>
              <a:t>Paracrine</a:t>
            </a:r>
            <a:r>
              <a:rPr lang="en-US" sz="2800" dirty="0"/>
              <a:t> (nearby) signaling (cytokines, histamine) </a:t>
            </a:r>
          </a:p>
          <a:p>
            <a:pPr marL="0" indent="0">
              <a:buNone/>
            </a:pPr>
            <a:r>
              <a:rPr lang="en-US" sz="2800" dirty="0"/>
              <a:t>       @ </a:t>
            </a:r>
            <a:r>
              <a:rPr lang="en-US" sz="2800" b="1" dirty="0">
                <a:solidFill>
                  <a:srgbClr val="FF0000"/>
                </a:solidFill>
              </a:rPr>
              <a:t>Synaptic</a:t>
            </a:r>
            <a:r>
              <a:rPr lang="en-US" sz="2800" dirty="0"/>
              <a:t> signaling (neurotransmitters : AC)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u="sng" dirty="0">
                <a:solidFill>
                  <a:srgbClr val="00B0F0"/>
                </a:solidFill>
              </a:rPr>
              <a:t>Paracrine</a:t>
            </a:r>
            <a:r>
              <a:rPr lang="en-US" sz="2800" b="1" dirty="0"/>
              <a:t>: </a:t>
            </a:r>
            <a:r>
              <a:rPr lang="en-US" sz="2800" dirty="0"/>
              <a:t>signals are carried by messenger molecules called "</a:t>
            </a:r>
            <a:r>
              <a:rPr lang="en-US" sz="2800" b="1" u="sng" dirty="0">
                <a:solidFill>
                  <a:srgbClr val="FF0000"/>
                </a:solidFill>
              </a:rPr>
              <a:t>local regulators</a:t>
            </a:r>
            <a:r>
              <a:rPr lang="en-US" sz="2800" dirty="0"/>
              <a:t>", that are released by one cell and move to make contact with another nearby cells</a:t>
            </a:r>
          </a:p>
          <a:p>
            <a:pPr marL="0" indent="0">
              <a:buNone/>
            </a:pPr>
            <a:r>
              <a:rPr lang="en-US" sz="2800" dirty="0"/>
              <a:t>      (e.g.; blood clotting, local allergic skin reaction, wound     </a:t>
            </a:r>
          </a:p>
          <a:p>
            <a:pPr marL="0" indent="0">
              <a:buNone/>
            </a:pPr>
            <a:r>
              <a:rPr lang="en-US" sz="2800" dirty="0"/>
              <a:t>       healing)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u="sng" dirty="0">
                <a:solidFill>
                  <a:srgbClr val="00B0F0"/>
                </a:solidFill>
              </a:rPr>
              <a:t>Synaptic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b="1" u="sng" dirty="0">
                <a:solidFill>
                  <a:srgbClr val="FF0000"/>
                </a:solidFill>
              </a:rPr>
              <a:t>neurotransmitters</a:t>
            </a:r>
            <a:r>
              <a:rPr lang="en-US" sz="2800" dirty="0"/>
              <a:t>). Neurotransmitters are </a:t>
            </a:r>
            <a:r>
              <a:rPr lang="en-US" sz="2800" b="1" dirty="0"/>
              <a:t>endogenous chemicals </a:t>
            </a:r>
            <a:r>
              <a:rPr lang="en-US" sz="2800" dirty="0"/>
              <a:t>that transmit signals from a </a:t>
            </a:r>
            <a:r>
              <a:rPr lang="en-US" sz="2800" b="1" dirty="0"/>
              <a:t>neuron</a:t>
            </a:r>
            <a:r>
              <a:rPr lang="en-US" sz="2800" dirty="0"/>
              <a:t> to another nerve cells or muscle cells across the  synapse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3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52400"/>
            <a:ext cx="8964488" cy="6588968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5- Endocrine signaling </a:t>
            </a:r>
            <a:r>
              <a:rPr lang="en-US" sz="2800" b="1" dirty="0"/>
              <a:t>: </a:t>
            </a:r>
            <a:r>
              <a:rPr lang="en-US" sz="2800" dirty="0"/>
              <a:t>act on target cells at </a:t>
            </a:r>
            <a:r>
              <a:rPr lang="en-US" sz="2800" dirty="0">
                <a:solidFill>
                  <a:srgbClr val="FF0000"/>
                </a:solidFill>
              </a:rPr>
              <a:t>distant</a:t>
            </a:r>
            <a:r>
              <a:rPr lang="en-US" sz="2800" dirty="0"/>
              <a:t> body   sites (long distance )           </a:t>
            </a:r>
          </a:p>
          <a:p>
            <a:pPr marL="0" indent="0">
              <a:buNone/>
            </a:pPr>
            <a:r>
              <a:rPr lang="en-US" sz="2800" dirty="0"/>
              <a:t> e.g. (</a:t>
            </a:r>
            <a:r>
              <a:rPr lang="en-US" sz="2800" b="1" dirty="0">
                <a:solidFill>
                  <a:srgbClr val="00B0F0"/>
                </a:solidFill>
              </a:rPr>
              <a:t>Hormones</a:t>
            </a:r>
            <a:r>
              <a:rPr lang="en-US" sz="2800" b="1" dirty="0"/>
              <a:t> </a:t>
            </a:r>
            <a:r>
              <a:rPr lang="en-US" sz="2800" dirty="0"/>
              <a:t> produced by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</a:rPr>
              <a:t>endocrine cells</a:t>
            </a:r>
            <a:r>
              <a:rPr lang="en-US" sz="2800" dirty="0"/>
              <a:t>, travel </a:t>
            </a:r>
          </a:p>
          <a:p>
            <a:pPr marL="0" indent="0">
              <a:buNone/>
            </a:pPr>
            <a:r>
              <a:rPr lang="en-US" sz="2800" dirty="0"/>
              <a:t>through  the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b="1" dirty="0">
                <a:solidFill>
                  <a:srgbClr val="00B0F0"/>
                </a:solidFill>
              </a:rPr>
              <a:t>circulatory system 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/>
              <a:t>to affect other cells all over </a:t>
            </a:r>
          </a:p>
          <a:p>
            <a:pPr marL="0" indent="0">
              <a:buNone/>
            </a:pPr>
            <a:r>
              <a:rPr lang="en-US" sz="2800" dirty="0"/>
              <a:t>the body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 descr="http://27.109.7.67:1111/econtent/images/communication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" t="4265" r="4494" b="5971"/>
          <a:stretch/>
        </p:blipFill>
        <p:spPr bwMode="auto">
          <a:xfrm>
            <a:off x="971601" y="116632"/>
            <a:ext cx="7056784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27.109.7.67:1111/econtent/images/communication-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2400" b="5046"/>
          <a:stretch/>
        </p:blipFill>
        <p:spPr bwMode="auto">
          <a:xfrm>
            <a:off x="5148064" y="3789040"/>
            <a:ext cx="3694011" cy="27363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4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I. Reception </a:t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>
                <a:solidFill>
                  <a:srgbClr val="0070C0"/>
                </a:solidFill>
              </a:rPr>
              <a:t>Signaling molecules: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are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either </a:t>
            </a:r>
            <a:r>
              <a:rPr lang="en-US" sz="2800" u="sng" dirty="0"/>
              <a:t>secreted by </a:t>
            </a:r>
            <a:r>
              <a:rPr lang="en-US" sz="2800" dirty="0"/>
              <a:t>or </a:t>
            </a:r>
            <a:r>
              <a:rPr lang="en-US" sz="2800" u="sng" dirty="0"/>
              <a:t>expressed on the surface </a:t>
            </a:r>
            <a:r>
              <a:rPr lang="en-US" sz="2800" dirty="0"/>
              <a:t>of some cells </a:t>
            </a:r>
            <a:r>
              <a:rPr lang="en-US" sz="2800" b="1" dirty="0">
                <a:solidFill>
                  <a:srgbClr val="FF0000"/>
                </a:solidFill>
              </a:rPr>
              <a:t>will bind </a:t>
            </a:r>
            <a:r>
              <a:rPr lang="en-US" sz="2800" dirty="0"/>
              <a:t>to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i="1" dirty="0"/>
              <a:t>receptors on </a:t>
            </a:r>
          </a:p>
          <a:p>
            <a:pPr marL="0" indent="0">
              <a:buNone/>
            </a:pPr>
            <a:r>
              <a:rPr lang="en-US" sz="2800" i="1" dirty="0"/>
              <a:t>  other cells </a:t>
            </a:r>
            <a:r>
              <a:rPr lang="en-US" sz="2800" dirty="0"/>
              <a:t>causing </a:t>
            </a:r>
            <a:r>
              <a:rPr lang="en-US" sz="2800" u="sng" dirty="0"/>
              <a:t>changes in target cells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u="sng" dirty="0">
                <a:solidFill>
                  <a:srgbClr val="0070C0"/>
                </a:solidFill>
              </a:rPr>
              <a:t>Receptors:</a:t>
            </a:r>
            <a:r>
              <a:rPr lang="en-US" sz="2800" i="1" dirty="0">
                <a:solidFill>
                  <a:srgbClr val="0070C0"/>
                </a:solidFill>
              </a:rPr>
              <a:t>  </a:t>
            </a:r>
            <a:r>
              <a:rPr lang="en-US" sz="2800" dirty="0"/>
              <a:t>Protein molecules found either: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On the cell surface </a:t>
            </a:r>
            <a:r>
              <a:rPr lang="en-US" sz="2800" dirty="0"/>
              <a:t>(</a:t>
            </a:r>
            <a:r>
              <a:rPr lang="en-US" sz="2800" i="1" dirty="0"/>
              <a:t>embedded within the cell membrane</a:t>
            </a:r>
            <a:r>
              <a:rPr lang="en-US" sz="2800" dirty="0"/>
              <a:t>)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In the cytoplasm </a:t>
            </a:r>
            <a:r>
              <a:rPr lang="en-US" sz="2800" dirty="0"/>
              <a:t>( intracellular)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 descr="https://classconnection.s3.amazonaws.com/55/flashcards/1122055/png/cell_signaling133054684108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124744"/>
            <a:ext cx="2232247" cy="1872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538" t="16088" r="4327" b="18206"/>
          <a:stretch/>
        </p:blipFill>
        <p:spPr>
          <a:xfrm>
            <a:off x="1619672" y="4005064"/>
            <a:ext cx="5688632" cy="27164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76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03D6046351C4894A55A872A1AEAC2" ma:contentTypeVersion="2" ma:contentTypeDescription="Create a new document." ma:contentTypeScope="" ma:versionID="c801de6c793a960f82e2fa92998962b3">
  <xsd:schema xmlns:xsd="http://www.w3.org/2001/XMLSchema" xmlns:xs="http://www.w3.org/2001/XMLSchema" xmlns:p="http://schemas.microsoft.com/office/2006/metadata/properties" xmlns:ns2="57b6909c-27f9-42ec-8453-afea44024d73" targetNamespace="http://schemas.microsoft.com/office/2006/metadata/properties" ma:root="true" ma:fieldsID="bda76bb4407b8b42af711c7cf928ae5f" ns2:_="">
    <xsd:import namespace="57b6909c-27f9-42ec-8453-afea44024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6909c-27f9-42ec-8453-afea44024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46F15B-8EB4-4B41-850C-B6CF51067EB3}"/>
</file>

<file path=customXml/itemProps2.xml><?xml version="1.0" encoding="utf-8"?>
<ds:datastoreItem xmlns:ds="http://schemas.openxmlformats.org/officeDocument/2006/customXml" ds:itemID="{3BBABEF2-A7DF-4135-9882-D23E7D3173DD}"/>
</file>

<file path=customXml/itemProps3.xml><?xml version="1.0" encoding="utf-8"?>
<ds:datastoreItem xmlns:ds="http://schemas.openxmlformats.org/officeDocument/2006/customXml" ds:itemID="{D03A326F-2DC2-462A-B13A-5C4DE5060AAF}"/>
</file>

<file path=docProps/app.xml><?xml version="1.0" encoding="utf-8"?>
<Properties xmlns="http://schemas.openxmlformats.org/officeDocument/2006/extended-properties" xmlns:vt="http://schemas.openxmlformats.org/officeDocument/2006/docPropsVTypes">
  <TotalTime>5963</TotalTime>
  <Words>1703</Words>
  <Application>Microsoft Office PowerPoint</Application>
  <PresentationFormat>On-screen Show (4:3)</PresentationFormat>
  <Paragraphs>305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PowerPoint Presentation</vt:lpstr>
      <vt:lpstr> Cell signaling</vt:lpstr>
      <vt:lpstr>PowerPoint Presentation</vt:lpstr>
      <vt:lpstr>PowerPoint Presentation</vt:lpstr>
      <vt:lpstr>Modes of cell signaling</vt:lpstr>
      <vt:lpstr>PowerPoint Presentation</vt:lpstr>
      <vt:lpstr>PowerPoint Presentation</vt:lpstr>
      <vt:lpstr>PowerPoint Presentation</vt:lpstr>
      <vt:lpstr>I. Reception  </vt:lpstr>
      <vt:lpstr>PowerPoint Presentation</vt:lpstr>
      <vt:lpstr>Receptors on the cell membrane</vt:lpstr>
      <vt:lpstr>Types /Mechanism of action of hormones</vt:lpstr>
      <vt:lpstr>PowerPoint Presentation</vt:lpstr>
      <vt:lpstr>PowerPoint Presentation</vt:lpstr>
      <vt:lpstr>PowerPoint Presentation</vt:lpstr>
      <vt:lpstr>1- G- protein coupled receptors</vt:lpstr>
      <vt:lpstr>PowerPoint Presentation</vt:lpstr>
      <vt:lpstr>Importance of G protein-coupled receptor system</vt:lpstr>
      <vt:lpstr>2- Tyrosine kinase receptors</vt:lpstr>
      <vt:lpstr>PowerPoint Presentation</vt:lpstr>
      <vt:lpstr>Importance of Tyrosine kinase receptor system</vt:lpstr>
      <vt:lpstr>3- Ion channel receptors</vt:lpstr>
      <vt:lpstr>Importance of ion channel receptors</vt:lpstr>
      <vt:lpstr>II. Signal transduction</vt:lpstr>
      <vt:lpstr>PowerPoint Presentation</vt:lpstr>
      <vt:lpstr>PowerPoint Presentation</vt:lpstr>
      <vt:lpstr>Second messengers</vt:lpstr>
      <vt:lpstr>III. Responses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junctions,</dc:title>
  <dc:creator>lion</dc:creator>
  <cp:lastModifiedBy>Hala M. Al-Mazar</cp:lastModifiedBy>
  <cp:revision>462</cp:revision>
  <dcterms:created xsi:type="dcterms:W3CDTF">2015-10-03T08:57:28Z</dcterms:created>
  <dcterms:modified xsi:type="dcterms:W3CDTF">2021-11-14T17:30:52Z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0x0101005BB03D6046351C4894A55A872A1AEAC2</vt:lpwstr>
  </property>
</Properties>
</file>