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327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6" r:id="rId51"/>
    <p:sldId id="324" r:id="rId52"/>
    <p:sldId id="325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473"/>
    <a:srgbClr val="FFCCFF"/>
    <a:srgbClr val="A5C9E2"/>
    <a:srgbClr val="6DA5D4"/>
    <a:srgbClr val="CCECFF"/>
    <a:srgbClr val="E09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310" y="2011680"/>
            <a:ext cx="5196250" cy="83239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AMENORRHEA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6882" y="4450808"/>
            <a:ext cx="8915399" cy="2250438"/>
          </a:xfrm>
        </p:spPr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BY DR SAMER YAGHI (MD)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Specialist in infertility &amp; </a:t>
            </a:r>
            <a:r>
              <a:rPr lang="en-US" sz="2400" dirty="0" smtClean="0"/>
              <a:t>IVF,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BARCELONA UNIVERCITY </a:t>
            </a:r>
            <a:r>
              <a:rPr lang="en-US" sz="2400" dirty="0" smtClean="0"/>
              <a:t>,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JBOG.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131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012" y="775063"/>
            <a:ext cx="8915400" cy="5834743"/>
          </a:xfrm>
        </p:spPr>
        <p:txBody>
          <a:bodyPr>
            <a:noAutofit/>
          </a:bodyPr>
          <a:lstStyle/>
          <a:p>
            <a:r>
              <a:rPr lang="en-US" sz="2400" b="1" dirty="0"/>
              <a:t>• Infiltrative processes </a:t>
            </a:r>
            <a:r>
              <a:rPr lang="en-US" sz="2400" b="1" i="1" dirty="0">
                <a:solidFill>
                  <a:srgbClr val="00B050"/>
                </a:solidFill>
              </a:rPr>
              <a:t>(Langerhans cell–type </a:t>
            </a:r>
            <a:r>
              <a:rPr lang="en-US" sz="2400" b="1" i="1" dirty="0" err="1">
                <a:solidFill>
                  <a:srgbClr val="00B050"/>
                </a:solidFill>
              </a:rPr>
              <a:t>histiocytosis</a:t>
            </a:r>
            <a:r>
              <a:rPr lang="en-US" sz="2400" b="1" i="1" dirty="0" smtClean="0">
                <a:solidFill>
                  <a:srgbClr val="00B050"/>
                </a:solidFill>
              </a:rPr>
              <a:t>)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r>
              <a:rPr lang="en-US" sz="2400" b="1" dirty="0"/>
              <a:t>• After irradiation of the central nervous </a:t>
            </a:r>
            <a:r>
              <a:rPr lang="en-US" sz="2400" b="1" dirty="0" smtClean="0"/>
              <a:t>system.</a:t>
            </a:r>
            <a:endParaRPr lang="en-US" sz="2400" b="1" dirty="0"/>
          </a:p>
          <a:p>
            <a:r>
              <a:rPr lang="en-US" sz="2400" b="1" i="1" dirty="0">
                <a:solidFill>
                  <a:srgbClr val="0070C0"/>
                </a:solidFill>
              </a:rPr>
              <a:t>• Severe chronic illnesses </a:t>
            </a:r>
            <a:r>
              <a:rPr lang="en-US" sz="2400" b="1" dirty="0"/>
              <a:t>with </a:t>
            </a:r>
            <a:r>
              <a:rPr lang="en-US" sz="2400" b="1" dirty="0" smtClean="0"/>
              <a:t>malnutrition.</a:t>
            </a:r>
            <a:endParaRPr lang="en-US" sz="2400" b="1" dirty="0"/>
          </a:p>
          <a:p>
            <a:r>
              <a:rPr lang="en-US" sz="2400" b="1" dirty="0"/>
              <a:t>• Anorexia nervosa and related </a:t>
            </a:r>
            <a:r>
              <a:rPr lang="en-US" sz="2400" b="1" dirty="0" smtClean="0"/>
              <a:t>disorders.</a:t>
            </a:r>
            <a:endParaRPr lang="en-US" sz="2400" b="1" dirty="0"/>
          </a:p>
          <a:p>
            <a:r>
              <a:rPr lang="en-US" sz="2400" b="1" dirty="0"/>
              <a:t>• </a:t>
            </a:r>
            <a:r>
              <a:rPr lang="en-US" sz="2400" b="1" dirty="0" smtClean="0"/>
              <a:t>Anti-dopaminergic </a:t>
            </a:r>
            <a:r>
              <a:rPr lang="en-US" sz="2400" b="1" dirty="0"/>
              <a:t>and gonadotropin–releasing </a:t>
            </a:r>
            <a:r>
              <a:rPr lang="en-US" sz="2400" b="1" dirty="0" smtClean="0"/>
              <a:t>hormone–inhibiting drugs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especially psychotropic agents, opiates)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• Primary </a:t>
            </a:r>
            <a:r>
              <a:rPr lang="en-US" sz="2400" b="1" dirty="0" smtClean="0"/>
              <a:t>hypothyroidism.</a:t>
            </a:r>
            <a:endParaRPr lang="en-US" sz="2400" b="1" dirty="0"/>
          </a:p>
          <a:p>
            <a:r>
              <a:rPr lang="en-US" sz="2400" b="1" dirty="0"/>
              <a:t>• Cushing </a:t>
            </a:r>
            <a:r>
              <a:rPr lang="en-US" sz="2400" b="1" dirty="0" smtClean="0"/>
              <a:t>syndrome.</a:t>
            </a:r>
            <a:endParaRPr lang="en-US" sz="2400" b="1" dirty="0"/>
          </a:p>
          <a:p>
            <a:r>
              <a:rPr lang="en-US" sz="2400" b="1" dirty="0"/>
              <a:t>• Use of chemotherapeutic </a:t>
            </a:r>
            <a:r>
              <a:rPr lang="en-US" sz="2400" b="1" dirty="0">
                <a:solidFill>
                  <a:srgbClr val="FF0000"/>
                </a:solidFill>
              </a:rPr>
              <a:t>(especially alkylating)</a:t>
            </a:r>
            <a:r>
              <a:rPr lang="en-US" sz="2400" b="1" dirty="0"/>
              <a:t> </a:t>
            </a:r>
            <a:r>
              <a:rPr lang="en-US" sz="2400" b="1" dirty="0" smtClean="0"/>
              <a:t>agents.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207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717" y="624111"/>
            <a:ext cx="8911687" cy="1191626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IMPERFORATE-HYMEN: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717" y="1815737"/>
            <a:ext cx="10213797" cy="4881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* </a:t>
            </a:r>
            <a:r>
              <a:rPr lang="en-US" sz="2800" dirty="0"/>
              <a:t>May be discovered at birth because of </a:t>
            </a:r>
            <a:r>
              <a:rPr lang="en-US" sz="2800" dirty="0" smtClean="0"/>
              <a:t>presence </a:t>
            </a:r>
            <a:r>
              <a:rPr lang="en-US" sz="2800" dirty="0"/>
              <a:t>of suprapubic mass </a:t>
            </a:r>
            <a:r>
              <a:rPr lang="en-US" sz="2800" b="1" dirty="0">
                <a:solidFill>
                  <a:srgbClr val="0070C0"/>
                </a:solidFill>
              </a:rPr>
              <a:t>"</a:t>
            </a:r>
            <a:r>
              <a:rPr lang="en-US" sz="2800" b="1" u="sng" dirty="0" err="1">
                <a:solidFill>
                  <a:srgbClr val="0070C0"/>
                </a:solidFill>
              </a:rPr>
              <a:t>mucocolpos</a:t>
            </a:r>
            <a:r>
              <a:rPr lang="en-US" sz="2800" b="1" u="sng" dirty="0">
                <a:solidFill>
                  <a:srgbClr val="0070C0"/>
                </a:solidFill>
              </a:rPr>
              <a:t> </a:t>
            </a:r>
            <a:r>
              <a:rPr lang="en-US" sz="2800" b="1" u="sng" dirty="0" smtClean="0">
                <a:solidFill>
                  <a:srgbClr val="0070C0"/>
                </a:solidFill>
              </a:rPr>
              <a:t>or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hydrocolpos</a:t>
            </a:r>
            <a:r>
              <a:rPr lang="en-US" sz="2800" b="1" u="sng" dirty="0" smtClean="0">
                <a:solidFill>
                  <a:srgbClr val="0070C0"/>
                </a:solidFill>
              </a:rPr>
              <a:t>“.</a:t>
            </a:r>
            <a:endParaRPr lang="en-US" sz="28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/>
              <a:t>*</a:t>
            </a:r>
            <a:r>
              <a:rPr lang="en-US" sz="2800" dirty="0" smtClean="0"/>
              <a:t> </a:t>
            </a:r>
            <a:r>
              <a:rPr lang="en-US" sz="2800" dirty="0"/>
              <a:t>More commonly however it remains undetected </a:t>
            </a:r>
            <a:r>
              <a:rPr lang="en-US" sz="2800" dirty="0" smtClean="0"/>
              <a:t>until puberty</a:t>
            </a:r>
            <a:r>
              <a:rPr lang="en-US" sz="2800" dirty="0"/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(hematocolpos</a:t>
            </a:r>
            <a:r>
              <a:rPr lang="en-US" sz="28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sz="2800" dirty="0"/>
              <a:t>*</a:t>
            </a:r>
            <a:r>
              <a:rPr lang="en-US" sz="2800" dirty="0" smtClean="0"/>
              <a:t> </a:t>
            </a:r>
            <a:r>
              <a:rPr lang="en-US" sz="2800" dirty="0"/>
              <a:t>Patient presents with c/o cyclic </a:t>
            </a:r>
            <a:r>
              <a:rPr lang="en-US" sz="2800" dirty="0" smtClean="0"/>
              <a:t>perineal, pelvic </a:t>
            </a:r>
            <a:r>
              <a:rPr lang="en-US" sz="2800" dirty="0"/>
              <a:t>or </a:t>
            </a:r>
            <a:r>
              <a:rPr lang="en-US" sz="2800" dirty="0" err="1" smtClean="0"/>
              <a:t>abd</a:t>
            </a:r>
            <a:r>
              <a:rPr lang="en-US" sz="2800" dirty="0" smtClean="0"/>
              <a:t> pressure </a:t>
            </a:r>
            <a:r>
              <a:rPr lang="en-US" sz="2800" dirty="0"/>
              <a:t>or pain resulting from accumulation of </a:t>
            </a:r>
            <a:r>
              <a:rPr lang="en-US" sz="2800" dirty="0" smtClean="0"/>
              <a:t>obstructed </a:t>
            </a:r>
            <a:r>
              <a:rPr lang="en-US" sz="2800" dirty="0"/>
              <a:t>menstrual blood or urinary </a:t>
            </a:r>
            <a:r>
              <a:rPr lang="en-US" sz="2800" dirty="0" smtClean="0"/>
              <a:t>retention.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*Genital </a:t>
            </a:r>
            <a:r>
              <a:rPr lang="en-US" sz="2800" dirty="0" err="1"/>
              <a:t>ex.reveals</a:t>
            </a:r>
            <a:r>
              <a:rPr lang="en-US" sz="2800" dirty="0"/>
              <a:t> </a:t>
            </a:r>
            <a:r>
              <a:rPr lang="en-US" sz="2800" b="1" i="1" u="sng" dirty="0">
                <a:solidFill>
                  <a:srgbClr val="002060"/>
                </a:solidFill>
              </a:rPr>
              <a:t>no obvious vaginal orifice and a thin  often bulging, blue perineal membrane</a:t>
            </a:r>
            <a:r>
              <a:rPr lang="en-US" sz="28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165" y="665966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CRYPTOMENORPHEA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Menstruation occurs but </a:t>
            </a:r>
            <a:r>
              <a:rPr lang="en-US" sz="2400" b="1" u="sng" dirty="0" smtClean="0"/>
              <a:t>there is obstruction To the outflow of blood.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CAUSES</a:t>
            </a:r>
            <a:r>
              <a:rPr lang="en-US" sz="2400" dirty="0" smtClean="0"/>
              <a:t>            </a:t>
            </a:r>
            <a:r>
              <a:rPr lang="en-US" sz="2400" b="1" i="1" dirty="0" smtClean="0">
                <a:solidFill>
                  <a:srgbClr val="E20473"/>
                </a:solidFill>
              </a:rPr>
              <a:t>Congenital:</a:t>
            </a:r>
            <a:r>
              <a:rPr lang="en-US" sz="2400" dirty="0" smtClean="0"/>
              <a:t>  imperforate hymen.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                 </a:t>
            </a:r>
            <a:r>
              <a:rPr lang="en-US" sz="2400" b="1" i="1" dirty="0" smtClean="0">
                <a:solidFill>
                  <a:srgbClr val="E20473"/>
                </a:solidFill>
              </a:rPr>
              <a:t>Acquired:</a:t>
            </a:r>
            <a:r>
              <a:rPr lang="en-US" sz="2400" dirty="0" smtClean="0"/>
              <a:t>    Vaginal atresia,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cervical </a:t>
            </a:r>
            <a:r>
              <a:rPr lang="en-US" sz="2400" dirty="0" err="1" smtClean="0"/>
              <a:t>stenois</a:t>
            </a:r>
            <a:r>
              <a:rPr lang="en-US" sz="2400" dirty="0" smtClean="0"/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323985" y="4872446"/>
            <a:ext cx="515154" cy="85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323985" y="4381547"/>
            <a:ext cx="515155" cy="6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3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98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SEPTUM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902" y="1658117"/>
            <a:ext cx="6670698" cy="4006222"/>
          </a:xfrm>
        </p:spPr>
        <p:txBody>
          <a:bodyPr>
            <a:noAutofit/>
          </a:bodyPr>
          <a:lstStyle/>
          <a:p>
            <a:r>
              <a:rPr lang="en-US" sz="2400" dirty="0"/>
              <a:t>• Failure of vertical fusion SEPTUM </a:t>
            </a:r>
            <a:r>
              <a:rPr lang="en-US" sz="2400" b="1" dirty="0" smtClean="0">
                <a:solidFill>
                  <a:srgbClr val="FF0000"/>
                </a:solidFill>
              </a:rPr>
              <a:t>(complete </a:t>
            </a:r>
            <a:r>
              <a:rPr lang="en-US" sz="2400" b="1" dirty="0">
                <a:solidFill>
                  <a:srgbClr val="FF0000"/>
                </a:solidFill>
              </a:rPr>
              <a:t>cavitation of the vaginal plate between the </a:t>
            </a:r>
            <a:r>
              <a:rPr lang="en-US" sz="2400" b="1" dirty="0" err="1">
                <a:solidFill>
                  <a:srgbClr val="FF0000"/>
                </a:solidFill>
              </a:rPr>
              <a:t>sinovaginal</a:t>
            </a:r>
            <a:r>
              <a:rPr lang="en-US" sz="2400" b="1" dirty="0">
                <a:solidFill>
                  <a:srgbClr val="FF0000"/>
                </a:solidFill>
              </a:rPr>
              <a:t> bulbs and </a:t>
            </a:r>
            <a:r>
              <a:rPr lang="en-US" sz="2400" b="1" dirty="0" err="1">
                <a:solidFill>
                  <a:srgbClr val="FF0000"/>
                </a:solidFill>
              </a:rPr>
              <a:t>uterovaginal</a:t>
            </a:r>
            <a:r>
              <a:rPr lang="en-US" sz="2400" b="1" dirty="0">
                <a:solidFill>
                  <a:srgbClr val="FF0000"/>
                </a:solidFill>
              </a:rPr>
              <a:t> cana</a:t>
            </a:r>
            <a:r>
              <a:rPr lang="en-US" sz="2400" dirty="0">
                <a:solidFill>
                  <a:srgbClr val="FF0000"/>
                </a:solidFill>
              </a:rPr>
              <a:t>l).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• </a:t>
            </a:r>
            <a:r>
              <a:rPr lang="en-US" sz="2400" dirty="0"/>
              <a:t>More common </a:t>
            </a:r>
            <a:r>
              <a:rPr lang="en-US" sz="2400" b="1" i="1" u="sng" dirty="0">
                <a:solidFill>
                  <a:srgbClr val="00B050"/>
                </a:solidFill>
              </a:rPr>
              <a:t>in the upper portion</a:t>
            </a:r>
            <a:r>
              <a:rPr lang="en-US" sz="2400" dirty="0"/>
              <a:t>, that is, at the junction between the </a:t>
            </a:r>
            <a:r>
              <a:rPr lang="en-US" sz="2400" dirty="0" err="1"/>
              <a:t>sinovaginal</a:t>
            </a:r>
            <a:r>
              <a:rPr lang="en-US" sz="2400" dirty="0"/>
              <a:t> plate and the caudal end of the fused </a:t>
            </a:r>
            <a:r>
              <a:rPr lang="en-US" sz="2400" dirty="0" err="1"/>
              <a:t>müllerian</a:t>
            </a:r>
            <a:r>
              <a:rPr lang="en-US" sz="2400" dirty="0"/>
              <a:t> ducts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• The septum may </a:t>
            </a:r>
            <a:r>
              <a:rPr lang="en-US" sz="2400" b="1" i="1" u="sng" dirty="0">
                <a:solidFill>
                  <a:srgbClr val="7030A0"/>
                </a:solidFill>
              </a:rPr>
              <a:t>be obstructive</a:t>
            </a:r>
            <a:r>
              <a:rPr lang="en-US" sz="2400" dirty="0"/>
              <a:t>, with accumulation of mucus or menstrual blood, or may be </a:t>
            </a:r>
            <a:r>
              <a:rPr lang="en-US" sz="2400" dirty="0" smtClean="0"/>
              <a:t>non obstructive</a:t>
            </a:r>
            <a:r>
              <a:rPr lang="en-US" sz="2400" dirty="0"/>
              <a:t>, allowing for egress of mucus and blood.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748" y="2505527"/>
            <a:ext cx="3514725" cy="415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191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Manifestations: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074" y="1630204"/>
            <a:ext cx="6580275" cy="522779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• Obstructive Manifestations transverse vaginal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septum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:-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  <a:r>
              <a:rPr lang="en-US" sz="2200" dirty="0"/>
              <a:t>-- usually present during </a:t>
            </a:r>
            <a:r>
              <a:rPr lang="en-US" sz="2200" dirty="0" smtClean="0"/>
              <a:t>adolescence </a:t>
            </a:r>
            <a:r>
              <a:rPr lang="en-US" sz="2200" dirty="0"/>
              <a:t>with cyclic lower </a:t>
            </a:r>
            <a:r>
              <a:rPr lang="en-US" sz="2200" dirty="0" smtClean="0"/>
              <a:t>abdominal </a:t>
            </a:r>
            <a:r>
              <a:rPr lang="en-US" sz="2200" dirty="0"/>
              <a:t>pain, amenorrhea, and </a:t>
            </a:r>
            <a:r>
              <a:rPr lang="en-US" sz="2200" dirty="0" smtClean="0"/>
              <a:t>gradual </a:t>
            </a:r>
            <a:r>
              <a:rPr lang="en-US" sz="2200" dirty="0"/>
              <a:t>development of a central </a:t>
            </a:r>
            <a:r>
              <a:rPr lang="en-US" sz="2200" dirty="0" smtClean="0"/>
              <a:t>pelvic </a:t>
            </a:r>
            <a:r>
              <a:rPr lang="en-US" sz="2200" dirty="0"/>
              <a:t>mass.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•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Nonobstructive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or incomplete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transverse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vaginal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septum:-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200" dirty="0"/>
              <a:t>-- complain of abnormal menstrual </a:t>
            </a:r>
            <a:r>
              <a:rPr lang="en-US" sz="2200" dirty="0" smtClean="0"/>
              <a:t>flow</a:t>
            </a:r>
            <a:r>
              <a:rPr lang="en-US" sz="2200" dirty="0"/>
              <a:t>, pain with intercourse, difficulty </a:t>
            </a:r>
            <a:r>
              <a:rPr lang="en-US" sz="2200" dirty="0" smtClean="0"/>
              <a:t>in </a:t>
            </a:r>
            <a:r>
              <a:rPr lang="en-US" sz="2200" dirty="0"/>
              <a:t>placing or removing tampons, or </a:t>
            </a:r>
            <a:r>
              <a:rPr lang="en-US" sz="2200" dirty="0" smtClean="0"/>
              <a:t>obstructed labor.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544" y="2392930"/>
            <a:ext cx="3444766" cy="397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53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76" y="443804"/>
            <a:ext cx="9893327" cy="156529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Mayer-</a:t>
            </a:r>
            <a:r>
              <a:rPr lang="en-US" sz="4000" b="1" dirty="0" err="1" smtClean="0">
                <a:solidFill>
                  <a:schemeClr val="accent1"/>
                </a:solidFill>
              </a:rPr>
              <a:t>Rokitansky</a:t>
            </a:r>
            <a:r>
              <a:rPr lang="en-US" sz="4000" b="1" dirty="0" smtClean="0">
                <a:solidFill>
                  <a:schemeClr val="accent1"/>
                </a:solidFill>
              </a:rPr>
              <a:t>-</a:t>
            </a:r>
            <a:r>
              <a:rPr lang="en-US" sz="4000" b="1" dirty="0" err="1" smtClean="0">
                <a:solidFill>
                  <a:schemeClr val="accent1"/>
                </a:solidFill>
              </a:rPr>
              <a:t>Kuster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smtClean="0">
                <a:solidFill>
                  <a:schemeClr val="accent1"/>
                </a:solidFill>
              </a:rPr>
              <a:t>Hauser (MRKH) Syndrome :</a:t>
            </a:r>
            <a:r>
              <a:rPr lang="en-US" sz="4000" b="1" dirty="0">
                <a:solidFill>
                  <a:schemeClr val="accent1"/>
                </a:solidFill>
              </a:rPr>
              <a:t>Utero-Vaginal </a:t>
            </a:r>
            <a:r>
              <a:rPr lang="en-US" sz="4000" b="1" dirty="0" smtClean="0">
                <a:solidFill>
                  <a:schemeClr val="accent1"/>
                </a:solidFill>
              </a:rPr>
              <a:t>agenesis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021" y="2191983"/>
            <a:ext cx="7394308" cy="4043786"/>
          </a:xfrm>
        </p:spPr>
        <p:txBody>
          <a:bodyPr>
            <a:normAutofit/>
          </a:bodyPr>
          <a:lstStyle/>
          <a:p>
            <a:r>
              <a:rPr lang="en-US" sz="2400" b="1" dirty="0"/>
              <a:t>15</a:t>
            </a:r>
            <a:r>
              <a:rPr lang="en-US" sz="2400" b="1" dirty="0" smtClean="0"/>
              <a:t>% </a:t>
            </a:r>
            <a:r>
              <a:rPr lang="en-US" sz="2400" dirty="0" smtClean="0"/>
              <a:t>of </a:t>
            </a:r>
            <a:r>
              <a:rPr lang="en-US" sz="2400" dirty="0"/>
              <a:t>primary amenorrhea </a:t>
            </a:r>
            <a:r>
              <a:rPr lang="en-US" sz="2400" b="1" dirty="0">
                <a:solidFill>
                  <a:srgbClr val="7030A0"/>
                </a:solidFill>
              </a:rPr>
              <a:t>(2nd </a:t>
            </a:r>
            <a:r>
              <a:rPr lang="en-US" sz="2400" b="1" dirty="0" smtClean="0">
                <a:solidFill>
                  <a:srgbClr val="7030A0"/>
                </a:solidFill>
              </a:rPr>
              <a:t>M/C Cause</a:t>
            </a:r>
            <a:r>
              <a:rPr lang="en-US" sz="2400" b="1" dirty="0">
                <a:solidFill>
                  <a:srgbClr val="7030A0"/>
                </a:solidFill>
              </a:rPr>
              <a:t>)</a:t>
            </a:r>
          </a:p>
          <a:p>
            <a:r>
              <a:rPr lang="en-US" sz="2400" dirty="0"/>
              <a:t>Normal secondary development </a:t>
            </a:r>
            <a:r>
              <a:rPr lang="en-US" sz="2400" dirty="0" smtClean="0"/>
              <a:t>&amp; external </a:t>
            </a:r>
            <a:r>
              <a:rPr lang="en-US" sz="2400" dirty="0"/>
              <a:t>female </a:t>
            </a:r>
            <a:r>
              <a:rPr lang="en-US" sz="2400" dirty="0" smtClean="0"/>
              <a:t>genitalia.</a:t>
            </a:r>
            <a:endParaRPr lang="en-US" sz="2400" dirty="0"/>
          </a:p>
          <a:p>
            <a:r>
              <a:rPr lang="en-US" sz="2400" dirty="0"/>
              <a:t>Normal female range testosterone </a:t>
            </a:r>
            <a:r>
              <a:rPr lang="en-US" sz="2400" dirty="0" smtClean="0"/>
              <a:t>level Absent </a:t>
            </a:r>
            <a:r>
              <a:rPr lang="en-US" sz="2400" dirty="0"/>
              <a:t>uterus and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upper vagina &amp;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normal ovaries.</a:t>
            </a:r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/>
              <a:t>Karyotype </a:t>
            </a:r>
            <a:r>
              <a:rPr lang="en-US" sz="2400" dirty="0" smtClean="0"/>
              <a:t>46;XX .</a:t>
            </a:r>
            <a:endParaRPr lang="en-US" sz="2400" dirty="0"/>
          </a:p>
          <a:p>
            <a:r>
              <a:rPr lang="en-US" sz="2400" b="1" dirty="0"/>
              <a:t>15-30%</a:t>
            </a:r>
            <a:r>
              <a:rPr lang="en-US" sz="2400" dirty="0"/>
              <a:t> renal, skeletal and middle </a:t>
            </a:r>
            <a:r>
              <a:rPr lang="en-US" sz="2400" dirty="0" smtClean="0"/>
              <a:t>ear anomalies.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841" y="2191983"/>
            <a:ext cx="3038475" cy="378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2790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94" y="624107"/>
            <a:ext cx="9901697" cy="128089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Androgen Insensitivity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(AIS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812" y="1789089"/>
            <a:ext cx="7354566" cy="4534437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00B050"/>
                </a:solidFill>
              </a:rPr>
              <a:t>Normal breasts </a:t>
            </a:r>
            <a:r>
              <a:rPr lang="en-US" sz="2800" dirty="0"/>
              <a:t>but sparse/absent </a:t>
            </a:r>
            <a:r>
              <a:rPr lang="en-US" sz="2800" dirty="0" smtClean="0"/>
              <a:t>sexual hair.</a:t>
            </a:r>
            <a:endParaRPr lang="en-US" sz="2800" dirty="0"/>
          </a:p>
          <a:p>
            <a:r>
              <a:rPr lang="en-US" sz="2800" b="1" u="sng" dirty="0">
                <a:solidFill>
                  <a:srgbClr val="00B050"/>
                </a:solidFill>
              </a:rPr>
              <a:t>Normal looking female </a:t>
            </a:r>
            <a:r>
              <a:rPr lang="en-US" sz="2800" b="1" u="sng" dirty="0" smtClean="0">
                <a:solidFill>
                  <a:srgbClr val="00B050"/>
                </a:solidFill>
              </a:rPr>
              <a:t>external genitalia.</a:t>
            </a:r>
            <a:endParaRPr lang="en-US" sz="2800" b="1" u="sng" dirty="0">
              <a:solidFill>
                <a:srgbClr val="00B050"/>
              </a:solidFill>
            </a:endParaRPr>
          </a:p>
          <a:p>
            <a:r>
              <a:rPr lang="en-US" sz="2800" b="1" u="sng" dirty="0">
                <a:solidFill>
                  <a:srgbClr val="FF0000"/>
                </a:solidFill>
              </a:rPr>
              <a:t>Absent</a:t>
            </a:r>
            <a:r>
              <a:rPr lang="en-US" sz="2800" dirty="0"/>
              <a:t> uterus and upper </a:t>
            </a:r>
            <a:r>
              <a:rPr lang="en-US" sz="2800" dirty="0" smtClean="0"/>
              <a:t>vagina.</a:t>
            </a:r>
            <a:endParaRPr lang="en-US" sz="2800" dirty="0"/>
          </a:p>
          <a:p>
            <a:r>
              <a:rPr lang="en-US" sz="2800" b="1" dirty="0"/>
              <a:t>Karyotype </a:t>
            </a:r>
            <a:r>
              <a:rPr lang="en-US" sz="2800" b="1" dirty="0" smtClean="0"/>
              <a:t>46;XY.</a:t>
            </a:r>
            <a:endParaRPr lang="en-US" sz="2800" b="1" dirty="0"/>
          </a:p>
          <a:p>
            <a:r>
              <a:rPr lang="en-US" sz="2800" i="1" dirty="0"/>
              <a:t>Male range </a:t>
            </a:r>
            <a:r>
              <a:rPr lang="en-US" sz="2800" i="1" dirty="0" smtClean="0"/>
              <a:t>testosterone level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Genotype-Male; Phenotype-Female.</a:t>
            </a:r>
            <a:endParaRPr lang="en-US" sz="2800" dirty="0"/>
          </a:p>
          <a:p>
            <a:r>
              <a:rPr lang="en-US" sz="2800" dirty="0"/>
              <a:t>M/C Cause of </a:t>
            </a:r>
            <a:r>
              <a:rPr lang="en-US" sz="2800" b="1" dirty="0" smtClean="0">
                <a:solidFill>
                  <a:srgbClr val="002060"/>
                </a:solidFill>
              </a:rPr>
              <a:t>Male-Intersex.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197" y="2121362"/>
            <a:ext cx="3495675" cy="4418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606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Gonadal </a:t>
            </a:r>
            <a:r>
              <a:rPr lang="en-US" sz="4000" b="1" dirty="0" err="1"/>
              <a:t>Dysgenesis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360" y="1905000"/>
            <a:ext cx="8915400" cy="3777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u="sng" dirty="0" smtClean="0">
                <a:solidFill>
                  <a:srgbClr val="E20473"/>
                </a:solidFill>
              </a:rPr>
              <a:t>** PURE GONADAL DYSGENESIS:</a:t>
            </a:r>
          </a:p>
          <a:p>
            <a:pPr marL="0" indent="0">
              <a:buNone/>
            </a:pPr>
            <a:r>
              <a:rPr lang="en-US" sz="2400" b="1" dirty="0" smtClean="0"/>
              <a:t>E.g. </a:t>
            </a:r>
            <a:r>
              <a:rPr lang="en-US" sz="2400" b="1" dirty="0" err="1" smtClean="0"/>
              <a:t>Swyer’s</a:t>
            </a:r>
            <a:r>
              <a:rPr lang="en-US" sz="2400" b="1" dirty="0" smtClean="0"/>
              <a:t> Syndrome</a:t>
            </a:r>
          </a:p>
          <a:p>
            <a:pPr marL="0" indent="0">
              <a:buNone/>
            </a:pPr>
            <a:r>
              <a:rPr lang="en-US" sz="2400" b="1" dirty="0" smtClean="0"/>
              <a:t> </a:t>
            </a:r>
            <a:r>
              <a:rPr lang="en-US" sz="2400" b="1" dirty="0"/>
              <a:t>46;XY + </a:t>
            </a:r>
            <a:r>
              <a:rPr lang="en-US" sz="2400" b="1" dirty="0">
                <a:solidFill>
                  <a:srgbClr val="FF0000"/>
                </a:solidFill>
              </a:rPr>
              <a:t>Defect</a:t>
            </a:r>
            <a:r>
              <a:rPr lang="en-US" sz="2400" b="1" dirty="0"/>
              <a:t> </a:t>
            </a:r>
            <a:r>
              <a:rPr lang="en-US" sz="2400" b="1" dirty="0" smtClean="0"/>
              <a:t>in SRY Gene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 Bilateral Streak Gonads</a:t>
            </a:r>
          </a:p>
          <a:p>
            <a:pPr marL="0" indent="0">
              <a:buNone/>
            </a:pPr>
            <a:r>
              <a:rPr lang="en-US" sz="2400" dirty="0"/>
              <a:t> </a:t>
            </a:r>
            <a:r>
              <a:rPr lang="en-US" sz="2400" dirty="0" err="1"/>
              <a:t>Geno</a:t>
            </a:r>
            <a:r>
              <a:rPr lang="en-US" sz="2400" dirty="0"/>
              <a:t>-Male ; </a:t>
            </a:r>
            <a:r>
              <a:rPr lang="en-US" sz="2400" dirty="0" err="1"/>
              <a:t>PhenoFemale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 Infantile uterus present</a:t>
            </a:r>
          </a:p>
          <a:p>
            <a:pPr marL="0" indent="0">
              <a:buNone/>
            </a:pPr>
            <a:r>
              <a:rPr lang="en-US" sz="2400" dirty="0"/>
              <a:t> Height-Normal/Tall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7030A0"/>
                </a:solidFill>
              </a:rPr>
              <a:t> </a:t>
            </a:r>
            <a:r>
              <a:rPr lang="en-US" sz="2400" b="1" i="1" dirty="0" smtClean="0">
                <a:solidFill>
                  <a:srgbClr val="7030A0"/>
                </a:solidFill>
              </a:rPr>
              <a:t>1°Amenorrhea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6071" y="191588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u="sng" dirty="0" smtClean="0">
                <a:solidFill>
                  <a:srgbClr val="E20473"/>
                </a:solidFill>
              </a:rPr>
              <a:t>** MIXED </a:t>
            </a:r>
            <a:r>
              <a:rPr lang="en-US" sz="2400" b="1" u="sng" dirty="0">
                <a:solidFill>
                  <a:srgbClr val="E20473"/>
                </a:solidFill>
              </a:rPr>
              <a:t>GONADAL </a:t>
            </a:r>
            <a:r>
              <a:rPr lang="en-US" sz="2400" b="1" u="sng" dirty="0" smtClean="0">
                <a:solidFill>
                  <a:srgbClr val="E20473"/>
                </a:solidFill>
              </a:rPr>
              <a:t>DYSGENESIS:</a:t>
            </a:r>
            <a:endParaRPr lang="en-US" sz="2400" b="1" u="sng" dirty="0">
              <a:solidFill>
                <a:srgbClr val="E20473"/>
              </a:solidFill>
            </a:endParaRPr>
          </a:p>
          <a:p>
            <a:r>
              <a:rPr lang="en-US" sz="2400" dirty="0"/>
              <a:t>Mosaics ( 46;XY + 45;XO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/>
              <a:t>Testis </a:t>
            </a:r>
            <a:r>
              <a:rPr lang="en-US" sz="2400" dirty="0" smtClean="0"/>
              <a:t>Present.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7030A0"/>
                </a:solidFill>
              </a:rPr>
              <a:t>Streak Ovary( 1°amenorrhea</a:t>
            </a:r>
            <a:r>
              <a:rPr lang="en-US" sz="2400" b="1" dirty="0" smtClean="0">
                <a:solidFill>
                  <a:srgbClr val="7030A0"/>
                </a:solidFill>
              </a:rPr>
              <a:t>)</a:t>
            </a:r>
          </a:p>
          <a:p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dirty="0"/>
              <a:t>Ambiguous Genitalia</a:t>
            </a:r>
          </a:p>
        </p:txBody>
      </p:sp>
    </p:spTree>
    <p:extLst>
      <p:ext uri="{BB962C8B-B14F-4D97-AF65-F5344CB8AC3E}">
        <p14:creationId xmlns:p14="http://schemas.microsoft.com/office/powerpoint/2010/main" val="256817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594" y="71555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GONADAL DYSGENESIS: 46XX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462" y="1891573"/>
            <a:ext cx="10291406" cy="4241074"/>
          </a:xfrm>
        </p:spPr>
        <p:txBody>
          <a:bodyPr>
            <a:noAutofit/>
          </a:bodyPr>
          <a:lstStyle/>
          <a:p>
            <a:r>
              <a:rPr lang="en-US" sz="2000" b="1" u="sng" dirty="0"/>
              <a:t>•Refers to a number of conditions in which abnormal development leads to </a:t>
            </a:r>
          </a:p>
          <a:p>
            <a:pPr marL="0" indent="0">
              <a:buNone/>
            </a:pPr>
            <a:r>
              <a:rPr lang="en-US" sz="2000" b="1" u="sng" dirty="0"/>
              <a:t>streak gonads</a:t>
            </a:r>
          </a:p>
          <a:p>
            <a:r>
              <a:rPr lang="en-US" sz="2000" b="1" dirty="0"/>
              <a:t>•</a:t>
            </a:r>
            <a:r>
              <a:rPr lang="en-US" sz="2000" b="1" u="sng" dirty="0">
                <a:solidFill>
                  <a:srgbClr val="FF0000"/>
                </a:solidFill>
              </a:rPr>
              <a:t>Incidence: </a:t>
            </a:r>
            <a:r>
              <a:rPr lang="en-US" sz="2000" b="1" dirty="0"/>
              <a:t>&lt;1/10,000 in women less than 30</a:t>
            </a:r>
          </a:p>
          <a:p>
            <a:r>
              <a:rPr lang="en-US" sz="2000" b="1" dirty="0"/>
              <a:t>•Familial inheritance </a:t>
            </a:r>
            <a:r>
              <a:rPr lang="en-US" sz="2000" b="1" dirty="0">
                <a:solidFill>
                  <a:srgbClr val="E20473"/>
                </a:solidFill>
              </a:rPr>
              <a:t>7-30</a:t>
            </a:r>
            <a:r>
              <a:rPr lang="en-US" sz="2000" b="1" dirty="0" smtClean="0">
                <a:solidFill>
                  <a:srgbClr val="E20473"/>
                </a:solidFill>
              </a:rPr>
              <a:t>%.</a:t>
            </a:r>
            <a:endParaRPr lang="en-US" sz="2000" b="1" dirty="0">
              <a:solidFill>
                <a:srgbClr val="E20473"/>
              </a:solidFill>
            </a:endParaRPr>
          </a:p>
          <a:p>
            <a:r>
              <a:rPr lang="en-US" sz="2000" b="1" dirty="0"/>
              <a:t>•</a:t>
            </a:r>
            <a:r>
              <a:rPr lang="en-US" sz="2000" b="1" dirty="0" err="1"/>
              <a:t>Premutations</a:t>
            </a:r>
            <a:r>
              <a:rPr lang="en-US" sz="2000" b="1" dirty="0"/>
              <a:t> in the FMR1 gene (Fragile X Syndrome</a:t>
            </a:r>
            <a:r>
              <a:rPr lang="en-US" sz="2000" b="1" dirty="0" smtClean="0"/>
              <a:t>).</a:t>
            </a:r>
            <a:endParaRPr lang="en-US" sz="2000" b="1" dirty="0"/>
          </a:p>
          <a:p>
            <a:r>
              <a:rPr lang="en-US" sz="2000" b="1" dirty="0">
                <a:solidFill>
                  <a:srgbClr val="E20473"/>
                </a:solidFill>
              </a:rPr>
              <a:t>•15%</a:t>
            </a:r>
            <a:r>
              <a:rPr lang="en-US" sz="2000" b="1" dirty="0"/>
              <a:t> of carriers have </a:t>
            </a:r>
            <a:r>
              <a:rPr lang="en-US" sz="2000" b="1" dirty="0" smtClean="0"/>
              <a:t>POF.</a:t>
            </a:r>
            <a:endParaRPr lang="en-US" sz="2000" b="1" dirty="0"/>
          </a:p>
          <a:p>
            <a:r>
              <a:rPr lang="en-US" sz="2000" b="1" dirty="0"/>
              <a:t>•Associated with :</a:t>
            </a:r>
          </a:p>
          <a:p>
            <a:pPr marL="0" indent="0">
              <a:buNone/>
            </a:pPr>
            <a:r>
              <a:rPr lang="en-US" sz="2000" b="1" dirty="0"/>
              <a:t>•autoimmune diseases (18-30%) like Hashimoto’s </a:t>
            </a:r>
            <a:r>
              <a:rPr lang="en-US" sz="2000" b="1" dirty="0" err="1"/>
              <a:t>Thyroiditis,Addison’s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disease, hypoparathyroidism, </a:t>
            </a:r>
            <a:r>
              <a:rPr lang="en-US" sz="2000" b="1" dirty="0" smtClean="0"/>
              <a:t>vitiligo.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•Acquired: Radiation, chemotherapy, Environmental, Childhood </a:t>
            </a:r>
            <a:r>
              <a:rPr lang="en-US" sz="2000" b="1" dirty="0" smtClean="0"/>
              <a:t>viruses.</a:t>
            </a:r>
            <a:endParaRPr lang="en-US" sz="20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8367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645" y="711601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Turner Syndrome (M/C </a:t>
            </a:r>
            <a:r>
              <a:rPr lang="en-US" sz="4000" b="1" dirty="0" smtClean="0">
                <a:solidFill>
                  <a:srgbClr val="C00000"/>
                </a:solidFill>
              </a:rPr>
              <a:t>Cause ):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552" y="1903927"/>
            <a:ext cx="9890567" cy="4784256"/>
          </a:xfrm>
        </p:spPr>
        <p:txBody>
          <a:bodyPr>
            <a:normAutofit fontScale="92500"/>
          </a:bodyPr>
          <a:lstStyle/>
          <a:p>
            <a:r>
              <a:rPr lang="en-US" sz="2200" b="1" dirty="0">
                <a:solidFill>
                  <a:srgbClr val="E20473"/>
                </a:solidFill>
              </a:rPr>
              <a:t>Karyotype 45;XO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Generally </a:t>
            </a:r>
            <a:r>
              <a:rPr lang="en-US" sz="2200" b="1" dirty="0">
                <a:solidFill>
                  <a:schemeClr val="tx1"/>
                </a:solidFill>
              </a:rPr>
              <a:t>grow slowly so shorter </a:t>
            </a:r>
            <a:r>
              <a:rPr lang="en-US" sz="2200" b="1" dirty="0" err="1">
                <a:solidFill>
                  <a:schemeClr val="tx1"/>
                </a:solidFill>
              </a:rPr>
              <a:t>inheight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 err="1">
                <a:solidFill>
                  <a:schemeClr val="tx1"/>
                </a:solidFill>
              </a:rPr>
              <a:t>Lymphadema</a:t>
            </a:r>
            <a:r>
              <a:rPr lang="en-US" sz="2200" b="1" dirty="0">
                <a:solidFill>
                  <a:schemeClr val="tx1"/>
                </a:solidFill>
              </a:rPr>
              <a:t> at birth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Webbed neck &amp; Short </a:t>
            </a:r>
            <a:r>
              <a:rPr lang="en-US" sz="2200" b="1" dirty="0" err="1">
                <a:solidFill>
                  <a:schemeClr val="tx1"/>
                </a:solidFill>
              </a:rPr>
              <a:t>MetacarpalIV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Pigmented spots on the </a:t>
            </a:r>
            <a:r>
              <a:rPr lang="en-US" sz="2200" b="1" dirty="0" err="1">
                <a:solidFill>
                  <a:schemeClr val="tx1"/>
                </a:solidFill>
              </a:rPr>
              <a:t>wholebody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Shield Chest with widely spaced Nipples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DM ; Thyroid disorder</a:t>
            </a:r>
          </a:p>
          <a:p>
            <a:r>
              <a:rPr lang="en-US" sz="2200" b="1" dirty="0">
                <a:solidFill>
                  <a:srgbClr val="E20473"/>
                </a:solidFill>
              </a:rPr>
              <a:t>Streak gonads/ovaries (Amenorrhea)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Do not develop breast </a:t>
            </a:r>
            <a:r>
              <a:rPr lang="en-US" sz="2200" b="1" dirty="0" smtClean="0">
                <a:solidFill>
                  <a:schemeClr val="tx1"/>
                </a:solidFill>
              </a:rPr>
              <a:t>at puberty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CVS ( Bicuspid aortic valve&gt; </a:t>
            </a:r>
            <a:r>
              <a:rPr lang="en-US" sz="2200" b="1" dirty="0" err="1" smtClean="0">
                <a:solidFill>
                  <a:schemeClr val="tx1"/>
                </a:solidFill>
              </a:rPr>
              <a:t>Coarctation</a:t>
            </a:r>
            <a:r>
              <a:rPr lang="en-US" sz="2200" b="1" dirty="0" smtClean="0">
                <a:solidFill>
                  <a:schemeClr val="tx1"/>
                </a:solidFill>
              </a:rPr>
              <a:t> of aorta</a:t>
            </a:r>
            <a:r>
              <a:rPr lang="en-US" sz="2200" b="1" dirty="0">
                <a:solidFill>
                  <a:schemeClr val="tx1"/>
                </a:solidFill>
              </a:rPr>
              <a:t>) ; Horseshoe Kidney</a:t>
            </a:r>
          </a:p>
          <a:p>
            <a:r>
              <a:rPr lang="en-US" sz="2200" b="1" dirty="0" err="1">
                <a:solidFill>
                  <a:schemeClr val="tx1"/>
                </a:solidFill>
              </a:rPr>
              <a:t>Cubitus</a:t>
            </a:r>
            <a:r>
              <a:rPr lang="en-US" sz="2200" b="1" dirty="0">
                <a:solidFill>
                  <a:schemeClr val="tx1"/>
                </a:solidFill>
              </a:rPr>
              <a:t> Valgus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30" y="1903927"/>
            <a:ext cx="2677867" cy="286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897" y="1903927"/>
            <a:ext cx="2419350" cy="39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419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2413" y="2284255"/>
            <a:ext cx="78556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The Origin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Greek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b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u="sng" dirty="0" smtClean="0"/>
              <a:t>without 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b="1" dirty="0" err="1"/>
              <a:t>Meno</a:t>
            </a:r>
            <a:r>
              <a:rPr lang="en-US" sz="2400" dirty="0"/>
              <a:t>= </a:t>
            </a:r>
            <a:r>
              <a:rPr lang="en-US" sz="2400" u="sng" dirty="0"/>
              <a:t>Relating to Menstruation </a:t>
            </a:r>
            <a:r>
              <a:rPr lang="en-US" sz="24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b="1" dirty="0" err="1" smtClean="0"/>
              <a:t>rrhea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u="sng" dirty="0"/>
              <a:t>discharge/flow An absence </a:t>
            </a:r>
            <a:r>
              <a:rPr lang="en-US" sz="2400" u="sng" dirty="0" smtClean="0"/>
              <a:t>of menstruation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“Amenorrhea </a:t>
            </a:r>
            <a:r>
              <a:rPr lang="en-US" sz="2400" b="1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Is A Symptom ; Not a </a:t>
            </a:r>
            <a:r>
              <a:rPr lang="en-US" sz="24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Disease“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i="1" u="sng" dirty="0">
                <a:solidFill>
                  <a:srgbClr val="00B050"/>
                </a:solidFill>
              </a:rPr>
              <a:t>The Final Diagnosis should be a Pathological Diagnosis..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780" y="1933719"/>
            <a:ext cx="3552825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832413" y="597254"/>
            <a:ext cx="95301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does Amenorrhea mean?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25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4014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851" y="258742"/>
            <a:ext cx="10768149" cy="659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003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342" y="624110"/>
            <a:ext cx="9098332" cy="128089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46 XY </a:t>
            </a:r>
            <a:r>
              <a:rPr lang="en-US" sz="4800" b="1" dirty="0" err="1">
                <a:solidFill>
                  <a:srgbClr val="C00000"/>
                </a:solidFill>
              </a:rPr>
              <a:t>Swyer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Syndrome: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063" y="1905000"/>
            <a:ext cx="9964194" cy="4476206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7030A0"/>
                </a:solidFill>
              </a:rPr>
              <a:t>Cause</a:t>
            </a:r>
            <a:r>
              <a:rPr lang="en-US" sz="2000" b="1" u="sng" dirty="0"/>
              <a:t>: Associated with mutations in </a:t>
            </a:r>
            <a:r>
              <a:rPr lang="en-US" sz="3200" b="1" u="sng" dirty="0">
                <a:solidFill>
                  <a:srgbClr val="E20473"/>
                </a:solidFill>
              </a:rPr>
              <a:t>the SRY </a:t>
            </a:r>
            <a:r>
              <a:rPr lang="en-US" sz="3200" b="1" u="sng" dirty="0" smtClean="0">
                <a:solidFill>
                  <a:srgbClr val="E20473"/>
                </a:solidFill>
              </a:rPr>
              <a:t>gene.</a:t>
            </a:r>
            <a:endParaRPr lang="en-US" sz="3200" b="1" u="sng" dirty="0">
              <a:solidFill>
                <a:srgbClr val="E20473"/>
              </a:solidFill>
            </a:endParaRPr>
          </a:p>
          <a:p>
            <a:pPr marL="0" indent="0">
              <a:buNone/>
            </a:pPr>
            <a:r>
              <a:rPr lang="en-US" sz="2400" dirty="0"/>
              <a:t>•Streak gonads present; </a:t>
            </a:r>
            <a:r>
              <a:rPr lang="en-US" sz="2400" b="1" u="sng" dirty="0">
                <a:solidFill>
                  <a:srgbClr val="00B050"/>
                </a:solidFill>
              </a:rPr>
              <a:t>No </a:t>
            </a:r>
            <a:r>
              <a:rPr lang="en-US" sz="2400" b="1" u="sng" dirty="0" err="1">
                <a:solidFill>
                  <a:srgbClr val="00B050"/>
                </a:solidFill>
              </a:rPr>
              <a:t>testesformation</a:t>
            </a:r>
            <a:endParaRPr lang="en-US" sz="24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/>
              <a:t>•Anti-</a:t>
            </a:r>
            <a:r>
              <a:rPr lang="en-US" sz="2400" dirty="0" err="1"/>
              <a:t>Mullerian</a:t>
            </a:r>
            <a:r>
              <a:rPr lang="en-US" sz="2400" dirty="0"/>
              <a:t> hormone and testosterone </a:t>
            </a:r>
            <a:r>
              <a:rPr lang="en-US" sz="2400" b="1" i="1" dirty="0">
                <a:solidFill>
                  <a:srgbClr val="FF0000"/>
                </a:solidFill>
              </a:rPr>
              <a:t>not produced</a:t>
            </a:r>
          </a:p>
          <a:p>
            <a:pPr marL="0" indent="0">
              <a:buNone/>
            </a:pPr>
            <a:r>
              <a:rPr lang="en-US" sz="2400" dirty="0"/>
              <a:t>•</a:t>
            </a:r>
            <a:r>
              <a:rPr lang="en-US" sz="2400" b="1" dirty="0">
                <a:solidFill>
                  <a:srgbClr val="00B050"/>
                </a:solidFill>
              </a:rPr>
              <a:t>Normal</a:t>
            </a:r>
            <a:r>
              <a:rPr lang="en-US" sz="2400" dirty="0"/>
              <a:t> uterus and fallopian tubes, female </a:t>
            </a:r>
            <a:r>
              <a:rPr lang="en-US" sz="2400" dirty="0" smtClean="0"/>
              <a:t>external genitalia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•Estrogen also </a:t>
            </a:r>
            <a:r>
              <a:rPr lang="en-US" sz="2400" b="1" i="1" u="sng" dirty="0">
                <a:solidFill>
                  <a:srgbClr val="0070C0"/>
                </a:solidFill>
              </a:rPr>
              <a:t>not produced </a:t>
            </a:r>
            <a:r>
              <a:rPr lang="en-US" sz="2400" dirty="0"/>
              <a:t>from streak gonads </a:t>
            </a:r>
            <a:r>
              <a:rPr lang="en-US" sz="2400" dirty="0" smtClean="0"/>
              <a:t>therefore </a:t>
            </a:r>
            <a:r>
              <a:rPr lang="en-US" sz="2400" dirty="0"/>
              <a:t>breast development does not occur</a:t>
            </a:r>
          </a:p>
          <a:p>
            <a:pPr marL="0" indent="0">
              <a:buNone/>
            </a:pPr>
            <a:r>
              <a:rPr lang="en-US" sz="2400" dirty="0"/>
              <a:t>•</a:t>
            </a:r>
            <a:r>
              <a:rPr lang="en-US" sz="2400" b="1" i="1" u="sng" dirty="0">
                <a:solidFill>
                  <a:srgbClr val="00B050"/>
                </a:solidFill>
              </a:rPr>
              <a:t>Elevated FSH/LH</a:t>
            </a:r>
          </a:p>
          <a:p>
            <a:pPr marL="0" indent="0">
              <a:buNone/>
            </a:pPr>
            <a:r>
              <a:rPr lang="en-US" sz="2400" dirty="0"/>
              <a:t>•Streak Gonads need removal as increased </a:t>
            </a:r>
            <a:r>
              <a:rPr lang="en-US" sz="2400" b="1" u="sng" dirty="0" smtClean="0">
                <a:solidFill>
                  <a:srgbClr val="002060"/>
                </a:solidFill>
              </a:rPr>
              <a:t>risk for (25</a:t>
            </a:r>
            <a:r>
              <a:rPr lang="en-US" sz="2400" b="1" u="sng" dirty="0">
                <a:solidFill>
                  <a:srgbClr val="002060"/>
                </a:solidFill>
              </a:rPr>
              <a:t>%) </a:t>
            </a:r>
          </a:p>
          <a:p>
            <a:r>
              <a:rPr lang="en-US" sz="2800" b="1" u="sng" dirty="0">
                <a:solidFill>
                  <a:srgbClr val="7030A0"/>
                </a:solidFill>
              </a:rPr>
              <a:t>germ cell tumors</a:t>
            </a:r>
            <a:r>
              <a:rPr lang="en-US" sz="2000" b="1" u="sng" dirty="0"/>
              <a:t>: most common </a:t>
            </a:r>
            <a:r>
              <a:rPr lang="en-US" sz="2000" b="1" u="sng" dirty="0" err="1" smtClean="0"/>
              <a:t>gonadoblastoma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3959552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5192538" cy="734427"/>
          </a:xfrm>
          <a:solidFill>
            <a:srgbClr val="002060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Kallmann</a:t>
            </a:r>
            <a:r>
              <a:rPr lang="en-US" sz="4000" b="1" dirty="0">
                <a:solidFill>
                  <a:schemeClr val="bg1"/>
                </a:solidFill>
              </a:rPr>
              <a:t>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2198914"/>
            <a:ext cx="7978639" cy="3777622"/>
          </a:xfrm>
          <a:ln>
            <a:solidFill>
              <a:srgbClr val="FFC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E20473"/>
                </a:solidFill>
              </a:rPr>
              <a:t>Congenital </a:t>
            </a:r>
            <a:r>
              <a:rPr lang="en-US" sz="2400" b="1" u="sng" dirty="0" err="1">
                <a:solidFill>
                  <a:srgbClr val="E20473"/>
                </a:solidFill>
              </a:rPr>
              <a:t>GnRH</a:t>
            </a:r>
            <a:r>
              <a:rPr lang="en-US" sz="2400" b="1" u="sng" dirty="0">
                <a:solidFill>
                  <a:srgbClr val="E20473"/>
                </a:solidFill>
              </a:rPr>
              <a:t> </a:t>
            </a:r>
            <a:r>
              <a:rPr lang="en-US" sz="2400" b="1" u="sng" dirty="0" smtClean="0">
                <a:solidFill>
                  <a:srgbClr val="E20473"/>
                </a:solidFill>
              </a:rPr>
              <a:t>Deficiency.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</a:rPr>
              <a:t>Anosmia</a:t>
            </a:r>
            <a:r>
              <a:rPr lang="en-US" sz="2400" b="1" dirty="0"/>
              <a:t> + </a:t>
            </a:r>
            <a:r>
              <a:rPr lang="en-US" sz="3200" b="1" dirty="0"/>
              <a:t>Amenorrhea</a:t>
            </a:r>
            <a:r>
              <a:rPr lang="en-US" sz="2400" b="1" dirty="0"/>
              <a:t> + </a:t>
            </a:r>
            <a:r>
              <a:rPr lang="en-US" sz="2400" b="1" dirty="0" err="1">
                <a:solidFill>
                  <a:srgbClr val="00B050"/>
                </a:solidFill>
              </a:rPr>
              <a:t>Colour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Blindness.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Poorly</a:t>
            </a:r>
            <a:r>
              <a:rPr lang="en-US" sz="2400" b="1" dirty="0"/>
              <a:t> developed secondary </a:t>
            </a:r>
            <a:r>
              <a:rPr lang="en-US" sz="2400" b="1" dirty="0" smtClean="0"/>
              <a:t>sexual characters.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u="sng" dirty="0"/>
              <a:t>Cleft </a:t>
            </a:r>
            <a:r>
              <a:rPr lang="en-US" sz="2400" b="1" dirty="0"/>
              <a:t>lip/ </a:t>
            </a:r>
            <a:r>
              <a:rPr lang="en-US" sz="2400" b="1" dirty="0" smtClean="0"/>
              <a:t>palate.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5402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379875" cy="1280890"/>
          </a:xfrm>
          <a:ln>
            <a:solidFill>
              <a:srgbClr val="E20473"/>
            </a:solidFill>
          </a:ln>
        </p:spPr>
        <p:txBody>
          <a:bodyPr>
            <a:noAutofit/>
          </a:bodyPr>
          <a:lstStyle/>
          <a:p>
            <a:r>
              <a:rPr lang="sv-SE" sz="4000" b="1" dirty="0">
                <a:solidFill>
                  <a:srgbClr val="C00000"/>
                </a:solidFill>
              </a:rPr>
              <a:t>RESISTANT OVARY SYNDROME </a:t>
            </a:r>
            <a:r>
              <a:rPr lang="sv-SE" sz="4000" b="1" dirty="0" smtClean="0">
                <a:solidFill>
                  <a:srgbClr val="C00000"/>
                </a:solidFill>
              </a:rPr>
              <a:t>OR SAVAGE SYNDROME: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90355"/>
            <a:ext cx="8915400" cy="4371702"/>
          </a:xfrm>
          <a:solidFill>
            <a:schemeClr val="bg1"/>
          </a:solidFill>
          <a:ln>
            <a:solidFill>
              <a:srgbClr val="E20473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• </a:t>
            </a:r>
            <a:r>
              <a:rPr lang="en-US" sz="2800" b="1" dirty="0">
                <a:solidFill>
                  <a:srgbClr val="7030A0"/>
                </a:solidFill>
              </a:rPr>
              <a:t>Absence or malfunction </a:t>
            </a:r>
            <a:r>
              <a:rPr lang="en-US" sz="2800" dirty="0"/>
              <a:t>of FSH receptor in </a:t>
            </a:r>
            <a:r>
              <a:rPr lang="en-US" sz="2800" dirty="0" smtClean="0"/>
              <a:t>ovarian follicle.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• </a:t>
            </a:r>
            <a:r>
              <a:rPr lang="en-US" sz="2800" dirty="0" smtClean="0"/>
              <a:t>↑ </a:t>
            </a:r>
            <a:r>
              <a:rPr lang="en-US" sz="2800" b="1" u="sng" dirty="0" smtClean="0">
                <a:solidFill>
                  <a:srgbClr val="FF0000"/>
                </a:solidFill>
              </a:rPr>
              <a:t>(increase) </a:t>
            </a:r>
            <a:r>
              <a:rPr lang="en-US" sz="2800" dirty="0" smtClean="0"/>
              <a:t>gonadotrophin.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• </a:t>
            </a:r>
            <a:r>
              <a:rPr lang="en-US" sz="2800" b="1" i="1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Apparently normal </a:t>
            </a:r>
            <a:r>
              <a:rPr lang="en-US" sz="2800" dirty="0"/>
              <a:t>ovarian </a:t>
            </a:r>
            <a:r>
              <a:rPr lang="en-US" sz="2800" dirty="0" smtClean="0"/>
              <a:t>tissue.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• Some degree of sec. sexual </a:t>
            </a:r>
            <a:r>
              <a:rPr lang="en-US" sz="2800" dirty="0" smtClean="0"/>
              <a:t>character.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• </a:t>
            </a:r>
            <a:r>
              <a:rPr lang="en-US" sz="2800" b="1" i="1" dirty="0">
                <a:solidFill>
                  <a:srgbClr val="E2047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Rare</a:t>
            </a:r>
            <a:r>
              <a:rPr lang="en-US" sz="2800" dirty="0"/>
              <a:t> cause of primary </a:t>
            </a:r>
            <a:r>
              <a:rPr lang="en-US" sz="2800" dirty="0" smtClean="0"/>
              <a:t>amenorrhea.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• May resolve </a:t>
            </a:r>
            <a:r>
              <a:rPr lang="en-US" sz="2800" dirty="0" smtClean="0"/>
              <a:t>spontaneously.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• If hot flushes-Rx with </a:t>
            </a:r>
            <a:r>
              <a:rPr lang="en-US" sz="2800" b="1" u="sng" dirty="0" smtClean="0"/>
              <a:t>estrogen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7356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986" y="517524"/>
            <a:ext cx="9829852" cy="128089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Frohlich</a:t>
            </a:r>
            <a:r>
              <a:rPr lang="en-US" sz="4000" b="1" dirty="0">
                <a:solidFill>
                  <a:srgbClr val="C00000"/>
                </a:solidFill>
              </a:rPr>
              <a:t> Syndrome (</a:t>
            </a:r>
            <a:r>
              <a:rPr lang="en-US" sz="4000" b="1" dirty="0" err="1">
                <a:solidFill>
                  <a:srgbClr val="C00000"/>
                </a:solidFill>
              </a:rPr>
              <a:t>Adiposo</a:t>
            </a:r>
            <a:r>
              <a:rPr lang="en-US" sz="4000" b="1" dirty="0">
                <a:solidFill>
                  <a:srgbClr val="C00000"/>
                </a:solidFill>
              </a:rPr>
              <a:t> Genital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Dystrophy</a:t>
            </a:r>
            <a:r>
              <a:rPr lang="en-US" sz="4000" b="1" dirty="0" smtClean="0">
                <a:solidFill>
                  <a:srgbClr val="C00000"/>
                </a:solidFill>
              </a:rPr>
              <a:t>):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986" y="2282303"/>
            <a:ext cx="6803008" cy="377762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u="sng" dirty="0"/>
              <a:t>• Broad spectrum of </a:t>
            </a:r>
            <a:r>
              <a:rPr lang="en-US" sz="2400" b="1" u="sng" dirty="0" smtClean="0">
                <a:solidFill>
                  <a:srgbClr val="FF0000"/>
                </a:solidFill>
              </a:rPr>
              <a:t>hypothalamic lesions.</a:t>
            </a:r>
            <a:endParaRPr lang="en-US" sz="2400" b="1" u="sng" dirty="0">
              <a:solidFill>
                <a:srgbClr val="FF0000"/>
              </a:solidFill>
            </a:endParaRPr>
          </a:p>
          <a:p>
            <a:r>
              <a:rPr lang="en-US" sz="2400" b="1" u="sng" dirty="0"/>
              <a:t>• </a:t>
            </a:r>
            <a:r>
              <a:rPr lang="en-US" sz="2400" b="1" u="sng" dirty="0" err="1"/>
              <a:t>Hyperphagia</a:t>
            </a:r>
            <a:r>
              <a:rPr lang="en-US" sz="2400" b="1" u="sng" dirty="0"/>
              <a:t>, obesity, and </a:t>
            </a:r>
            <a:r>
              <a:rPr lang="en-US" sz="2400" b="1" u="sng" dirty="0" smtClean="0"/>
              <a:t>central hypogonadism.</a:t>
            </a:r>
            <a:endParaRPr lang="en-US" sz="2400" b="1" u="sng" dirty="0"/>
          </a:p>
          <a:p>
            <a:r>
              <a:rPr lang="en-US" sz="2400" b="1" u="sng" dirty="0"/>
              <a:t>• </a:t>
            </a:r>
            <a:r>
              <a:rPr lang="en-US" sz="2400" b="1" i="1" u="sng" dirty="0">
                <a:solidFill>
                  <a:srgbClr val="00B050"/>
                </a:solidFill>
              </a:rPr>
              <a:t>Decreased</a:t>
            </a:r>
            <a:r>
              <a:rPr lang="en-US" sz="2400" b="1" u="sng" dirty="0"/>
              <a:t> </a:t>
            </a:r>
            <a:r>
              <a:rPr lang="en-US" sz="2400" b="1" u="sng" dirty="0" err="1" smtClean="0"/>
              <a:t>GnRH</a:t>
            </a:r>
            <a:r>
              <a:rPr lang="en-US" sz="2400" b="1" u="sng" dirty="0" smtClean="0"/>
              <a:t> </a:t>
            </a:r>
            <a:r>
              <a:rPr lang="en-US" sz="2400" b="1" u="sng" dirty="0"/>
              <a:t>production </a:t>
            </a:r>
            <a:r>
              <a:rPr lang="en-US" sz="2400" b="1" u="sng" dirty="0" smtClean="0"/>
              <a:t>results </a:t>
            </a:r>
            <a:r>
              <a:rPr lang="en-US" sz="2400" b="1" u="sng" dirty="0"/>
              <a:t>in attenuated pituitary </a:t>
            </a:r>
            <a:r>
              <a:rPr lang="en-US" sz="2400" b="1" u="sng" dirty="0" smtClean="0"/>
              <a:t>FSH </a:t>
            </a:r>
            <a:r>
              <a:rPr lang="en-US" sz="2400" b="1" u="sng" dirty="0"/>
              <a:t>and LH synthesis </a:t>
            </a:r>
            <a:r>
              <a:rPr lang="en-US" sz="2400" b="1" u="sng" dirty="0" smtClean="0"/>
              <a:t>and release.</a:t>
            </a:r>
            <a:endParaRPr lang="en-US" sz="2400" b="1" u="sng" dirty="0"/>
          </a:p>
          <a:p>
            <a:r>
              <a:rPr lang="en-US" sz="2400" b="1" u="sng" dirty="0"/>
              <a:t>• Deficiencies of leptin, or its </a:t>
            </a:r>
            <a:r>
              <a:rPr lang="en-US" sz="2400" b="1" u="sng" dirty="0" smtClean="0"/>
              <a:t>receptor, cause </a:t>
            </a:r>
            <a:r>
              <a:rPr lang="en-US" sz="2400" b="1" u="sng" dirty="0"/>
              <a:t>these clinical </a:t>
            </a:r>
            <a:r>
              <a:rPr lang="en-US" sz="2400" b="1" u="sng" dirty="0" smtClean="0"/>
              <a:t>features.</a:t>
            </a: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338" y="1762264"/>
            <a:ext cx="2476500" cy="478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3712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11047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Heterosexual development: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5920"/>
            <a:ext cx="10567852" cy="5042263"/>
          </a:xfr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endParaRPr lang="en-US" sz="2400" b="1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400" b="1" dirty="0" smtClean="0"/>
              <a:t>• </a:t>
            </a:r>
            <a:r>
              <a:rPr lang="en-US" sz="2400" b="1" dirty="0"/>
              <a:t>Congenital adrenal hyperplasia </a:t>
            </a:r>
            <a:r>
              <a:rPr lang="en-US" sz="2400" b="1" dirty="0" smtClean="0"/>
              <a:t>–21 </a:t>
            </a:r>
            <a:r>
              <a:rPr lang="en-US" sz="2400" b="1" dirty="0"/>
              <a:t>hydroxylase </a:t>
            </a:r>
            <a:r>
              <a:rPr lang="en-US" sz="2400" b="1" i="1" dirty="0">
                <a:solidFill>
                  <a:schemeClr val="tx1"/>
                </a:solidFill>
              </a:rPr>
              <a:t>deficiency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(</a:t>
            </a:r>
            <a:r>
              <a:rPr lang="en-US" sz="2400" b="1" dirty="0">
                <a:solidFill>
                  <a:srgbClr val="00B050"/>
                </a:solidFill>
              </a:rPr>
              <a:t>commonest</a:t>
            </a:r>
            <a:r>
              <a:rPr lang="en-US" sz="2400" b="1" dirty="0" smtClean="0">
                <a:solidFill>
                  <a:srgbClr val="00B050"/>
                </a:solidFill>
              </a:rPr>
              <a:t>), </a:t>
            </a:r>
            <a:r>
              <a:rPr lang="en-US" sz="2400" b="1" dirty="0"/>
              <a:t>17∞ </a:t>
            </a:r>
            <a:r>
              <a:rPr lang="en-US" sz="2400" b="1" dirty="0" smtClean="0"/>
              <a:t>Hydroxylase </a:t>
            </a:r>
            <a:r>
              <a:rPr lang="en-US" sz="2400" b="1" i="1" dirty="0" smtClean="0"/>
              <a:t>deficiency</a:t>
            </a:r>
            <a:r>
              <a:rPr lang="en-US" sz="2400" b="1" dirty="0" smtClean="0"/>
              <a:t>17, 20-desmolase </a:t>
            </a:r>
            <a:r>
              <a:rPr lang="en-US" sz="2400" b="1" i="1" dirty="0" smtClean="0"/>
              <a:t>deficiency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400" b="1" dirty="0"/>
              <a:t>• Androgen secreting tumor </a:t>
            </a:r>
            <a:r>
              <a:rPr lang="en-US" sz="2400" b="1" dirty="0" smtClean="0"/>
              <a:t>–</a:t>
            </a:r>
            <a:r>
              <a:rPr lang="en-US" sz="2400" b="1" dirty="0" err="1" smtClean="0"/>
              <a:t>Arrhenoblastoma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400" b="1" dirty="0"/>
              <a:t>• 5 ∞-Reductase </a:t>
            </a:r>
            <a:r>
              <a:rPr lang="en-US" sz="2400" b="1" i="1" dirty="0" smtClean="0"/>
              <a:t>deficiency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200" b="1" i="1" u="sng" dirty="0">
                <a:solidFill>
                  <a:srgbClr val="FF0000"/>
                </a:solidFill>
              </a:rPr>
              <a:t>XY, testis, </a:t>
            </a:r>
            <a:r>
              <a:rPr lang="en-US" sz="2200" b="1" i="1" u="sng" dirty="0" err="1">
                <a:solidFill>
                  <a:srgbClr val="FF0000"/>
                </a:solidFill>
              </a:rPr>
              <a:t>virilization</a:t>
            </a:r>
            <a:r>
              <a:rPr lang="en-US" sz="2200" b="1" i="1" u="sng" dirty="0">
                <a:solidFill>
                  <a:srgbClr val="FF0000"/>
                </a:solidFill>
              </a:rPr>
              <a:t> at puberty, </a:t>
            </a:r>
            <a:endParaRPr lang="en-US" sz="2200" b="1" i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200" b="1" i="1" u="sng" dirty="0" smtClean="0">
                <a:solidFill>
                  <a:srgbClr val="FF0000"/>
                </a:solidFill>
              </a:rPr>
              <a:t>no </a:t>
            </a:r>
            <a:r>
              <a:rPr lang="en-US" sz="2200" b="1" i="1" u="sng" dirty="0" err="1">
                <a:solidFill>
                  <a:srgbClr val="FF0000"/>
                </a:solidFill>
              </a:rPr>
              <a:t>mullerian</a:t>
            </a:r>
            <a:r>
              <a:rPr lang="en-US" sz="2200" b="1" i="1" u="sng" dirty="0">
                <a:solidFill>
                  <a:srgbClr val="FF0000"/>
                </a:solidFill>
              </a:rPr>
              <a:t> </a:t>
            </a:r>
            <a:r>
              <a:rPr lang="en-US" sz="2200" b="1" i="1" u="sng" dirty="0" smtClean="0">
                <a:solidFill>
                  <a:srgbClr val="FF0000"/>
                </a:solidFill>
              </a:rPr>
              <a:t>structure</a:t>
            </a:r>
            <a:r>
              <a:rPr lang="en-US" sz="2200" b="1" i="1" u="sng" dirty="0">
                <a:solidFill>
                  <a:srgbClr val="FF0000"/>
                </a:solidFill>
              </a:rPr>
              <a:t>, </a:t>
            </a:r>
            <a:endParaRPr lang="en-US" sz="2200" b="1" i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200" b="1" i="1" u="sng" dirty="0" smtClean="0">
                <a:solidFill>
                  <a:srgbClr val="FF0000"/>
                </a:solidFill>
              </a:rPr>
              <a:t>non </a:t>
            </a:r>
            <a:r>
              <a:rPr lang="en-US" sz="2200" b="1" i="1" u="sng" dirty="0">
                <a:solidFill>
                  <a:srgbClr val="FF0000"/>
                </a:solidFill>
              </a:rPr>
              <a:t>development of breast, </a:t>
            </a:r>
            <a:endParaRPr lang="en-US" sz="2200" b="1" i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200" b="1" i="1" u="sng" dirty="0" smtClean="0">
                <a:solidFill>
                  <a:srgbClr val="FF0000"/>
                </a:solidFill>
              </a:rPr>
              <a:t>normal </a:t>
            </a:r>
            <a:r>
              <a:rPr lang="en-US" sz="2200" b="1" i="1" u="sng" dirty="0">
                <a:solidFill>
                  <a:srgbClr val="FF0000"/>
                </a:solidFill>
              </a:rPr>
              <a:t>male </a:t>
            </a:r>
            <a:r>
              <a:rPr lang="en-US" sz="2200" b="1" i="1" u="sng" dirty="0" smtClean="0">
                <a:solidFill>
                  <a:srgbClr val="FF0000"/>
                </a:solidFill>
              </a:rPr>
              <a:t>internal </a:t>
            </a:r>
            <a:r>
              <a:rPr lang="en-US" sz="2200" b="1" i="1" u="sng" dirty="0">
                <a:solidFill>
                  <a:srgbClr val="FF0000"/>
                </a:solidFill>
              </a:rPr>
              <a:t>genitalia but non development of </a:t>
            </a:r>
            <a:r>
              <a:rPr lang="en-US" sz="2200" b="1" i="1" u="sng" dirty="0" smtClean="0">
                <a:solidFill>
                  <a:srgbClr val="FF0000"/>
                </a:solidFill>
              </a:rPr>
              <a:t>external.</a:t>
            </a:r>
          </a:p>
          <a:p>
            <a:pPr marL="0" indent="0" algn="ctr">
              <a:buNone/>
            </a:pPr>
            <a:endParaRPr lang="en-US" sz="22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07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927" y="624110"/>
            <a:ext cx="9649686" cy="128089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Congenital Adrenal </a:t>
            </a:r>
            <a:r>
              <a:rPr lang="en-US" sz="4000" b="1" dirty="0" smtClean="0">
                <a:solidFill>
                  <a:srgbClr val="C00000"/>
                </a:solidFill>
              </a:rPr>
              <a:t>Hyperplasia- </a:t>
            </a:r>
            <a:r>
              <a:rPr lang="en-US" sz="4000" b="1" dirty="0">
                <a:solidFill>
                  <a:srgbClr val="C00000"/>
                </a:solidFill>
              </a:rPr>
              <a:t>CAH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056" y="1702525"/>
            <a:ext cx="11103428" cy="5050972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Tx/>
              <a:buChar char="»"/>
            </a:pPr>
            <a:r>
              <a:rPr lang="en-US" sz="2000" dirty="0"/>
              <a:t>Autosomal Recessive </a:t>
            </a:r>
            <a:r>
              <a:rPr lang="en-US" sz="2000" dirty="0" smtClean="0"/>
              <a:t>Inheritance.</a:t>
            </a:r>
            <a:endParaRPr lang="en-US" sz="2000" dirty="0"/>
          </a:p>
          <a:p>
            <a:pPr>
              <a:buClr>
                <a:srgbClr val="7030A0"/>
              </a:buClr>
              <a:buFontTx/>
              <a:buChar char="»"/>
            </a:pPr>
            <a:r>
              <a:rPr lang="en-US" sz="2000" dirty="0"/>
              <a:t>Deficiency of </a:t>
            </a:r>
            <a:r>
              <a:rPr lang="en-US" sz="2000" b="1" i="1" u="sng" dirty="0">
                <a:solidFill>
                  <a:srgbClr val="7030A0"/>
                </a:solidFill>
              </a:rPr>
              <a:t>21-Alpha-Hydroxylase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enzyme </a:t>
            </a:r>
            <a:r>
              <a:rPr lang="en-US" sz="2000" dirty="0"/>
              <a:t>in </a:t>
            </a:r>
            <a:r>
              <a:rPr lang="en-US" sz="2000" b="1" dirty="0">
                <a:solidFill>
                  <a:srgbClr val="00B050"/>
                </a:solidFill>
              </a:rPr>
              <a:t>&gt;</a:t>
            </a:r>
            <a:r>
              <a:rPr lang="en-US" sz="2000" b="1" dirty="0" smtClean="0">
                <a:solidFill>
                  <a:srgbClr val="00B050"/>
                </a:solidFill>
              </a:rPr>
              <a:t>90%cases.</a:t>
            </a:r>
            <a:endParaRPr lang="en-US" sz="2000" b="1" dirty="0">
              <a:solidFill>
                <a:srgbClr val="00B050"/>
              </a:solidFill>
            </a:endParaRPr>
          </a:p>
          <a:p>
            <a:pPr>
              <a:buClr>
                <a:srgbClr val="7030A0"/>
              </a:buClr>
              <a:buFontTx/>
              <a:buChar char="»"/>
            </a:pPr>
            <a:r>
              <a:rPr lang="en-US" sz="2000" dirty="0"/>
              <a:t>Decreased synthesis of both </a:t>
            </a:r>
            <a:r>
              <a:rPr lang="en-US" sz="2000" b="1" i="1" u="sng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Cortisol and </a:t>
            </a:r>
            <a:r>
              <a:rPr lang="en-US" sz="2000" b="1" i="1" u="sng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Aldosterone.</a:t>
            </a:r>
            <a:endParaRPr lang="en-US" sz="2000" b="1" i="1" u="sng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>
              <a:buClr>
                <a:srgbClr val="7030A0"/>
              </a:buClr>
              <a:buFontTx/>
              <a:buChar char="»"/>
            </a:pPr>
            <a:r>
              <a:rPr lang="en-US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Cortisol production </a:t>
            </a:r>
            <a:r>
              <a:rPr lang="en-US" sz="2000" dirty="0"/>
              <a:t>leads 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increased ACTH </a:t>
            </a:r>
            <a:r>
              <a:rPr lang="en-US" sz="2000" dirty="0"/>
              <a:t>and </a:t>
            </a:r>
            <a:r>
              <a:rPr lang="en-US" sz="2000" dirty="0" smtClean="0"/>
              <a:t>hence </a:t>
            </a:r>
            <a:r>
              <a:rPr lang="en-US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 cortical hyperplasia.</a:t>
            </a:r>
            <a:endParaRPr lang="en-US" sz="2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7030A0"/>
              </a:buClr>
              <a:buFontTx/>
              <a:buChar char="»"/>
            </a:pPr>
            <a:r>
              <a:rPr lang="en-US" sz="2000" dirty="0"/>
              <a:t>Accumulated </a:t>
            </a:r>
            <a:r>
              <a:rPr lang="en-US" sz="2000" b="1" u="sng" dirty="0">
                <a:solidFill>
                  <a:srgbClr val="0070C0"/>
                </a:solidFill>
                <a:latin typeface="Perpetua Titling MT" panose="02020502060505020804" pitchFamily="18" charset="0"/>
              </a:rPr>
              <a:t>17-Alpha-hydroxyprogesterone</a:t>
            </a:r>
            <a:r>
              <a:rPr lang="en-US" sz="2000" dirty="0"/>
              <a:t> is diverted </a:t>
            </a:r>
            <a:r>
              <a:rPr lang="en-US" sz="2000" dirty="0" smtClean="0"/>
              <a:t>to </a:t>
            </a:r>
            <a:r>
              <a:rPr lang="en-US" sz="2000" b="1" dirty="0" smtClean="0"/>
              <a:t>Androgen </a:t>
            </a:r>
            <a:r>
              <a:rPr lang="en-US" sz="2000" dirty="0" smtClean="0"/>
              <a:t>production </a:t>
            </a:r>
            <a:r>
              <a:rPr lang="en-US" sz="2000" dirty="0"/>
              <a:t>and Signs of </a:t>
            </a:r>
            <a:r>
              <a:rPr lang="en-US" sz="2000" b="1" dirty="0"/>
              <a:t>Androgen excess </a:t>
            </a:r>
            <a:r>
              <a:rPr lang="en-US" sz="2000" b="1" dirty="0" smtClean="0"/>
              <a:t>appears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buClr>
                <a:srgbClr val="7030A0"/>
              </a:buClr>
              <a:buFontTx/>
              <a:buChar char="»"/>
            </a:pPr>
            <a:r>
              <a:rPr lang="en-US" sz="2000" dirty="0"/>
              <a:t>Aldosterone deficiency leads to </a:t>
            </a:r>
            <a:r>
              <a:rPr lang="en-US" sz="2000" b="1" i="1" u="sng" dirty="0" smtClean="0">
                <a:solidFill>
                  <a:srgbClr val="0070C0"/>
                </a:solidFill>
              </a:rPr>
              <a:t>Salt wasting</a:t>
            </a:r>
            <a:r>
              <a:rPr lang="en-US" sz="2000" b="1" i="1" u="sng" dirty="0">
                <a:solidFill>
                  <a:srgbClr val="0070C0"/>
                </a:solidFill>
              </a:rPr>
              <a:t>.</a:t>
            </a:r>
          </a:p>
          <a:p>
            <a:pPr>
              <a:buClr>
                <a:srgbClr val="7030A0"/>
              </a:buClr>
              <a:buFontTx/>
              <a:buChar char="»"/>
            </a:pPr>
            <a:r>
              <a:rPr lang="en-US" sz="2000" dirty="0"/>
              <a:t>Most common cause of </a:t>
            </a:r>
            <a:r>
              <a:rPr lang="en-US" sz="2000" b="1" u="sng" dirty="0"/>
              <a:t>Ambiguous Genitalia</a:t>
            </a:r>
            <a:r>
              <a:rPr lang="en-US" sz="2000" dirty="0"/>
              <a:t> in females (</a:t>
            </a:r>
            <a:r>
              <a:rPr lang="en-US" sz="2000" dirty="0" smtClean="0"/>
              <a:t>Female Intersex).</a:t>
            </a:r>
            <a:endParaRPr lang="en-US" sz="2000" dirty="0"/>
          </a:p>
          <a:p>
            <a:pPr>
              <a:buClr>
                <a:srgbClr val="7030A0"/>
              </a:buClr>
              <a:buFontTx/>
              <a:buChar char="»"/>
            </a:pPr>
            <a:r>
              <a:rPr lang="en-US" sz="2000" dirty="0"/>
              <a:t>Vagina and uterus </a:t>
            </a:r>
            <a:r>
              <a:rPr lang="en-US" sz="2000" b="1" dirty="0">
                <a:solidFill>
                  <a:srgbClr val="00B050"/>
                </a:solidFill>
              </a:rPr>
              <a:t>are present</a:t>
            </a:r>
            <a:r>
              <a:rPr lang="en-US" sz="2000" dirty="0"/>
              <a:t>.</a:t>
            </a:r>
          </a:p>
          <a:p>
            <a:pPr>
              <a:buClr>
                <a:srgbClr val="7030A0"/>
              </a:buClr>
              <a:buFontTx/>
              <a:buChar char="»"/>
            </a:pPr>
            <a:r>
              <a:rPr lang="en-US" sz="2000" dirty="0"/>
              <a:t>Ovaries are usually polycystic in appearance and </a:t>
            </a:r>
            <a:r>
              <a:rPr lang="en-US" sz="2000" dirty="0" err="1" smtClean="0"/>
              <a:t>anovulatory</a:t>
            </a:r>
            <a:r>
              <a:rPr lang="en-US" sz="2000" dirty="0"/>
              <a:t> </a:t>
            </a:r>
            <a:r>
              <a:rPr lang="en-US" sz="2000" b="1" u="sng" dirty="0" smtClean="0"/>
              <a:t>(Amenorrhea).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270713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685" y="0"/>
            <a:ext cx="8911687" cy="128089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Weight-related </a:t>
            </a:r>
            <a:r>
              <a:rPr lang="en-US" sz="4000" b="1" dirty="0" err="1" smtClean="0">
                <a:solidFill>
                  <a:srgbClr val="C00000"/>
                </a:solidFill>
              </a:rPr>
              <a:t>Amenorrhoea</a:t>
            </a:r>
            <a:r>
              <a:rPr lang="en-US" sz="4000" b="1" dirty="0">
                <a:solidFill>
                  <a:srgbClr val="C00000"/>
                </a:solidFill>
              </a:rPr>
              <a:t>: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i="1" u="sng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en-US" sz="4000" b="1" i="1" u="sng" dirty="0" smtClean="0">
                <a:solidFill>
                  <a:srgbClr val="7030A0"/>
                </a:solidFill>
              </a:rPr>
              <a:t>Anorexia </a:t>
            </a:r>
            <a:r>
              <a:rPr lang="en-US" sz="4000" b="1" i="1" u="sng" dirty="0">
                <a:solidFill>
                  <a:srgbClr val="7030A0"/>
                </a:solidFill>
              </a:rPr>
              <a:t>Nervosa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057" y="1539241"/>
            <a:ext cx="10412685" cy="5318760"/>
          </a:xfrm>
        </p:spPr>
        <p:txBody>
          <a:bodyPr>
            <a:noAutofit/>
          </a:bodyPr>
          <a:lstStyle/>
          <a:p>
            <a:r>
              <a:rPr lang="en-US" sz="2200" dirty="0"/>
              <a:t>• </a:t>
            </a:r>
            <a:r>
              <a:rPr lang="en-US" sz="2200" b="1" u="sng" dirty="0">
                <a:solidFill>
                  <a:srgbClr val="E20473"/>
                </a:solidFill>
              </a:rPr>
              <a:t>1 ° or 2 ° </a:t>
            </a:r>
            <a:r>
              <a:rPr lang="en-US" sz="2200" dirty="0"/>
              <a:t>Amenorrhea is often first sign (commonest cause </a:t>
            </a:r>
            <a:r>
              <a:rPr lang="en-US" sz="2200" dirty="0" smtClean="0"/>
              <a:t>of amenorrhea </a:t>
            </a:r>
            <a:r>
              <a:rPr lang="en-US" sz="2200" b="1" u="sng" dirty="0" smtClean="0">
                <a:solidFill>
                  <a:srgbClr val="00B050"/>
                </a:solidFill>
              </a:rPr>
              <a:t>among </a:t>
            </a:r>
            <a:r>
              <a:rPr lang="en-US" sz="2200" b="1" u="sng" dirty="0">
                <a:solidFill>
                  <a:srgbClr val="00B050"/>
                </a:solidFill>
              </a:rPr>
              <a:t>teenagers</a:t>
            </a:r>
            <a:r>
              <a:rPr lang="en-US" sz="2200" dirty="0"/>
              <a:t>)</a:t>
            </a:r>
          </a:p>
          <a:p>
            <a:r>
              <a:rPr lang="en-US" sz="2200" dirty="0"/>
              <a:t>• A body mass index (BMI) </a:t>
            </a:r>
            <a:r>
              <a:rPr lang="en-US" sz="2200" b="1" i="1" u="sng" dirty="0"/>
              <a:t>&lt;17 kg/m² menstrual irregularity and </a:t>
            </a:r>
            <a:r>
              <a:rPr lang="en-US" sz="2200" b="1" i="1" u="sng" dirty="0" smtClean="0"/>
              <a:t>amenorrhea.</a:t>
            </a:r>
            <a:endParaRPr lang="en-US" sz="2200" b="1" i="1" u="sng" dirty="0"/>
          </a:p>
          <a:p>
            <a:r>
              <a:rPr lang="en-US" sz="2200" dirty="0"/>
              <a:t>• Hypothalamic suppression ,</a:t>
            </a:r>
            <a:r>
              <a:rPr lang="en-US" sz="2200" dirty="0" err="1"/>
              <a:t>hypogonadotropic</a:t>
            </a:r>
            <a:r>
              <a:rPr lang="en-US" sz="2200" dirty="0"/>
              <a:t> state.</a:t>
            </a:r>
          </a:p>
          <a:p>
            <a:r>
              <a:rPr lang="en-US" sz="2200" dirty="0"/>
              <a:t>• </a:t>
            </a:r>
            <a:r>
              <a:rPr lang="en-US" sz="2200" b="1" i="1" u="sng" dirty="0">
                <a:solidFill>
                  <a:srgbClr val="7030A0"/>
                </a:solidFill>
              </a:rPr>
              <a:t>Abnormal</a:t>
            </a:r>
            <a:r>
              <a:rPr lang="en-US" sz="2200" dirty="0"/>
              <a:t> body image</a:t>
            </a:r>
            <a:r>
              <a:rPr lang="en-US" sz="2200" b="1" i="1" u="sng" dirty="0">
                <a:solidFill>
                  <a:srgbClr val="FF0000"/>
                </a:solidFill>
              </a:rPr>
              <a:t>, intense fear of weight gain</a:t>
            </a:r>
            <a:r>
              <a:rPr lang="en-US" sz="2200" dirty="0"/>
              <a:t>, often </a:t>
            </a:r>
            <a:r>
              <a:rPr lang="en-US" sz="2200" dirty="0" smtClean="0"/>
              <a:t>strenuous exercise</a:t>
            </a:r>
            <a:endParaRPr lang="en-US" sz="2200" dirty="0"/>
          </a:p>
          <a:p>
            <a:r>
              <a:rPr lang="en-US" sz="2200" dirty="0"/>
              <a:t>• O/E-hypotension, bradycardia ,</a:t>
            </a:r>
            <a:r>
              <a:rPr lang="en-US" sz="2200" dirty="0" err="1"/>
              <a:t>hypothermia,dry</a:t>
            </a:r>
            <a:r>
              <a:rPr lang="en-US" sz="2200" dirty="0"/>
              <a:t> skin and lanugo </a:t>
            </a:r>
            <a:r>
              <a:rPr lang="en-US" sz="2200" dirty="0" smtClean="0"/>
              <a:t>hairs.</a:t>
            </a:r>
            <a:endParaRPr lang="en-US" sz="2200" dirty="0"/>
          </a:p>
          <a:p>
            <a:r>
              <a:rPr lang="en-US" sz="2200" dirty="0"/>
              <a:t>• Mean age onset </a:t>
            </a:r>
            <a:r>
              <a:rPr lang="en-US" sz="2200" b="1" dirty="0">
                <a:solidFill>
                  <a:srgbClr val="E20473"/>
                </a:solidFill>
              </a:rPr>
              <a:t>13-14 </a:t>
            </a:r>
            <a:r>
              <a:rPr lang="en-US" sz="2200" b="1" dirty="0" err="1">
                <a:solidFill>
                  <a:srgbClr val="E20473"/>
                </a:solidFill>
              </a:rPr>
              <a:t>yrs</a:t>
            </a:r>
            <a:r>
              <a:rPr lang="en-US" sz="2200" dirty="0"/>
              <a:t> 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(range 10-21 </a:t>
            </a:r>
            <a:r>
              <a:rPr lang="en-US" sz="2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yrs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• Low estradiol 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/>
              <a:t>risk of osteoporosis , osteopenia</a:t>
            </a:r>
          </a:p>
          <a:p>
            <a:r>
              <a:rPr lang="en-US" sz="2200" b="1" u="sng" dirty="0">
                <a:solidFill>
                  <a:srgbClr val="7030A0"/>
                </a:solidFill>
              </a:rPr>
              <a:t>• </a:t>
            </a:r>
            <a:r>
              <a:rPr lang="en-US" sz="2200" b="1" u="sng" dirty="0" err="1">
                <a:solidFill>
                  <a:srgbClr val="7030A0"/>
                </a:solidFill>
              </a:rPr>
              <a:t>Bulemics</a:t>
            </a:r>
            <a:r>
              <a:rPr lang="en-US" sz="2200" b="1" u="sng" dirty="0">
                <a:solidFill>
                  <a:srgbClr val="7030A0"/>
                </a:solidFill>
              </a:rPr>
              <a:t> less commonly have amenorrhea </a:t>
            </a:r>
            <a:r>
              <a:rPr lang="en-US" sz="2200" dirty="0"/>
              <a:t>due to fluctuations in </a:t>
            </a:r>
            <a:r>
              <a:rPr lang="en-US" sz="2200" dirty="0" smtClean="0"/>
              <a:t>body </a:t>
            </a:r>
            <a:r>
              <a:rPr lang="en-US" sz="2200" dirty="0" err="1"/>
              <a:t>wt</a:t>
            </a:r>
            <a:r>
              <a:rPr lang="en-US" sz="2200" dirty="0"/>
              <a:t>, but any disordered eating pattern (crash diets) can </a:t>
            </a:r>
            <a:r>
              <a:rPr lang="en-US" sz="2200" u="sng" dirty="0" smtClean="0"/>
              <a:t>cause </a:t>
            </a:r>
            <a:r>
              <a:rPr lang="en-US" sz="2200" u="sng" dirty="0"/>
              <a:t>menstrual irregularity.</a:t>
            </a:r>
          </a:p>
        </p:txBody>
      </p:sp>
    </p:spTree>
    <p:extLst>
      <p:ext uri="{BB962C8B-B14F-4D97-AF65-F5344CB8AC3E}">
        <p14:creationId xmlns:p14="http://schemas.microsoft.com/office/powerpoint/2010/main" val="3848609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30" y="650236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Constitutional </a:t>
            </a:r>
            <a:r>
              <a:rPr lang="en-US" sz="4000" b="1" dirty="0" smtClean="0">
                <a:solidFill>
                  <a:srgbClr val="C00000"/>
                </a:solidFill>
              </a:rPr>
              <a:t>Delay: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046" y="1650273"/>
            <a:ext cx="10224452" cy="5077097"/>
          </a:xfrm>
        </p:spPr>
        <p:txBody>
          <a:bodyPr>
            <a:noAutofit/>
          </a:bodyPr>
          <a:lstStyle/>
          <a:p>
            <a:r>
              <a:rPr lang="en-US" sz="2200" b="1" i="1" dirty="0">
                <a:solidFill>
                  <a:schemeClr val="tx1"/>
                </a:solidFill>
              </a:rPr>
              <a:t>•Puberty occurs at a time </a:t>
            </a:r>
            <a:r>
              <a:rPr lang="en-US" sz="2200" b="1" i="1" u="sng" dirty="0">
                <a:solidFill>
                  <a:srgbClr val="7030A0"/>
                </a:solidFill>
              </a:rPr>
              <a:t>greater than 2.5 standard deviations </a:t>
            </a:r>
            <a:r>
              <a:rPr lang="en-US" sz="2200" b="1" i="1" dirty="0" smtClean="0">
                <a:solidFill>
                  <a:schemeClr val="tx1"/>
                </a:solidFill>
              </a:rPr>
              <a:t>from </a:t>
            </a:r>
            <a:r>
              <a:rPr lang="en-US" sz="2200" b="1" i="1" dirty="0">
                <a:solidFill>
                  <a:schemeClr val="tx1"/>
                </a:solidFill>
              </a:rPr>
              <a:t>the </a:t>
            </a:r>
            <a:r>
              <a:rPr lang="en-US" sz="2200" b="1" i="1" dirty="0" smtClean="0">
                <a:solidFill>
                  <a:schemeClr val="tx1"/>
                </a:solidFill>
              </a:rPr>
              <a:t>mean.</a:t>
            </a:r>
            <a:endParaRPr lang="en-US" sz="2200" b="1" i="1" dirty="0">
              <a:solidFill>
                <a:schemeClr val="tx1"/>
              </a:solidFill>
            </a:endParaRPr>
          </a:p>
          <a:p>
            <a:r>
              <a:rPr lang="en-US" sz="2200" b="1" i="1" dirty="0"/>
              <a:t>•Family history of </a:t>
            </a:r>
            <a:r>
              <a:rPr lang="en-US" sz="2200" b="1" i="1" u="sng" dirty="0">
                <a:solidFill>
                  <a:srgbClr val="7030A0"/>
                </a:solidFill>
              </a:rPr>
              <a:t>delayed</a:t>
            </a:r>
            <a:r>
              <a:rPr lang="en-US" sz="2200" b="1" i="1" dirty="0"/>
              <a:t> </a:t>
            </a:r>
            <a:r>
              <a:rPr lang="en-US" sz="2200" b="1" i="1" dirty="0" smtClean="0"/>
              <a:t>puberty.</a:t>
            </a:r>
          </a:p>
          <a:p>
            <a:pPr marL="0" indent="0">
              <a:buNone/>
            </a:pPr>
            <a:endParaRPr lang="en-US" sz="2200" b="1" i="1" dirty="0"/>
          </a:p>
          <a:p>
            <a:r>
              <a:rPr lang="en-US" sz="2200" b="1" i="1" u="sng" dirty="0">
                <a:solidFill>
                  <a:srgbClr val="E20473"/>
                </a:solidFill>
              </a:rPr>
              <a:t>•Characteristics: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200" dirty="0" smtClean="0"/>
              <a:t>Significantly shorter.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200" dirty="0"/>
              <a:t>Bone age lags behind age matched controls.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200" dirty="0"/>
              <a:t>Often present at early Tanner stage 2</a:t>
            </a:r>
            <a:r>
              <a:rPr lang="en-US" sz="2200" dirty="0" smtClean="0"/>
              <a:t>.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200" dirty="0"/>
              <a:t>Low gonadotropin levels.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i="1" dirty="0"/>
              <a:t>•Diagnosis of exclusion—</a:t>
            </a:r>
            <a:r>
              <a:rPr lang="en-US" sz="2200" b="1" i="1" u="sng" dirty="0"/>
              <a:t>exclude other reproductive </a:t>
            </a:r>
            <a:r>
              <a:rPr lang="en-US" sz="2200" b="1" i="1" u="sng" dirty="0" smtClean="0"/>
              <a:t>disorders</a:t>
            </a:r>
            <a:r>
              <a:rPr lang="en-US" sz="2200" b="1" i="1" dirty="0" smtClean="0"/>
              <a:t>.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117124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270" y="597983"/>
            <a:ext cx="4386354" cy="760553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*Definition: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270" y="1989909"/>
            <a:ext cx="9454742" cy="43847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Amenorrhea</a:t>
            </a:r>
            <a:r>
              <a:rPr lang="en-US" sz="2800" dirty="0"/>
              <a:t> </a:t>
            </a:r>
            <a:r>
              <a:rPr lang="en-US" sz="2800" b="1" u="sng" dirty="0"/>
              <a:t>is the absence </a:t>
            </a:r>
            <a:r>
              <a:rPr lang="en-US" sz="2800" b="1" u="sng" dirty="0" smtClean="0"/>
              <a:t>of menstruation.</a:t>
            </a:r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• Primary Amenorrhea-</a:t>
            </a:r>
          </a:p>
          <a:p>
            <a:pPr marL="0" indent="0">
              <a:buNone/>
            </a:pPr>
            <a:r>
              <a:rPr lang="en-US" sz="2800" dirty="0"/>
              <a:t>– Absence of menses by age of 15 </a:t>
            </a:r>
            <a:r>
              <a:rPr lang="en-US" sz="2800" b="1" u="sng" dirty="0">
                <a:solidFill>
                  <a:srgbClr val="00B050"/>
                </a:solidFill>
              </a:rPr>
              <a:t>regardless</a:t>
            </a:r>
            <a:r>
              <a:rPr lang="en-US" sz="2800" dirty="0"/>
              <a:t> of </a:t>
            </a:r>
          </a:p>
          <a:p>
            <a:pPr marL="0" indent="0">
              <a:buNone/>
            </a:pPr>
            <a:r>
              <a:rPr lang="en-US" sz="2800" dirty="0"/>
              <a:t>secondary sexual characteristics.</a:t>
            </a:r>
          </a:p>
          <a:p>
            <a:pPr marL="0" indent="0">
              <a:buNone/>
            </a:pPr>
            <a:r>
              <a:rPr lang="en-US" sz="2800" b="1" dirty="0"/>
              <a:t>OR</a:t>
            </a:r>
          </a:p>
          <a:p>
            <a:pPr marL="0" indent="0">
              <a:buNone/>
            </a:pPr>
            <a:r>
              <a:rPr lang="en-US" sz="2800" dirty="0"/>
              <a:t>– Absence of menses by age of 13 </a:t>
            </a:r>
            <a:r>
              <a:rPr lang="en-US" sz="2800" b="1" u="sng" dirty="0">
                <a:solidFill>
                  <a:srgbClr val="00B050"/>
                </a:solidFill>
              </a:rPr>
              <a:t>without </a:t>
            </a:r>
          </a:p>
          <a:p>
            <a:pPr marL="0" indent="0">
              <a:buNone/>
            </a:pPr>
            <a:r>
              <a:rPr lang="en-US" sz="2800" dirty="0"/>
              <a:t>development of secondary sexual </a:t>
            </a:r>
          </a:p>
          <a:p>
            <a:pPr marL="0" indent="0">
              <a:buNone/>
            </a:pPr>
            <a:r>
              <a:rPr lang="en-US" sz="2800" dirty="0"/>
              <a:t>characteristics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847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574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844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34" y="663298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OBJECTIVES OF </a:t>
            </a:r>
            <a:r>
              <a:rPr lang="en-US" sz="4000" b="1" dirty="0" smtClean="0">
                <a:solidFill>
                  <a:srgbClr val="C00000"/>
                </a:solidFill>
              </a:rPr>
              <a:t>EVALUATION: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033" y="1763486"/>
            <a:ext cx="9124457" cy="4441371"/>
          </a:xfrm>
          <a:ln>
            <a:solidFill>
              <a:srgbClr val="7030A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endParaRPr lang="en-US" sz="2400" b="1" i="1" dirty="0" smtClean="0"/>
          </a:p>
          <a:p>
            <a:r>
              <a:rPr lang="en-US" sz="2400" b="1" i="1" dirty="0" smtClean="0"/>
              <a:t>1</a:t>
            </a:r>
            <a:r>
              <a:rPr lang="en-US" sz="2400" b="1" i="1" dirty="0"/>
              <a:t>.) </a:t>
            </a:r>
            <a:r>
              <a:rPr lang="en-US" sz="2400" b="1" i="1" u="sng" dirty="0">
                <a:solidFill>
                  <a:srgbClr val="00B050"/>
                </a:solidFill>
              </a:rPr>
              <a:t>Understand</a:t>
            </a:r>
            <a:r>
              <a:rPr lang="en-US" sz="2400" b="1" i="1" dirty="0"/>
              <a:t> the causes of primary </a:t>
            </a:r>
            <a:r>
              <a:rPr lang="en-US" sz="2400" b="1" i="1" dirty="0" smtClean="0"/>
              <a:t>amenorrhea .</a:t>
            </a:r>
          </a:p>
          <a:p>
            <a:endParaRPr lang="en-US" sz="2400" b="1" i="1" dirty="0"/>
          </a:p>
          <a:p>
            <a:r>
              <a:rPr lang="en-US" sz="2400" b="1" i="1" dirty="0"/>
              <a:t>2.) How to </a:t>
            </a:r>
            <a:r>
              <a:rPr lang="en-US" sz="2400" b="1" i="1" u="sng" dirty="0">
                <a:solidFill>
                  <a:srgbClr val="E20473"/>
                </a:solidFill>
              </a:rPr>
              <a:t>elicit</a:t>
            </a:r>
            <a:r>
              <a:rPr lang="en-US" sz="2400" b="1" i="1" dirty="0"/>
              <a:t> a pertinent history and </a:t>
            </a:r>
            <a:r>
              <a:rPr lang="en-US" sz="2400" b="1" i="1" u="sng" dirty="0">
                <a:solidFill>
                  <a:srgbClr val="0070C0"/>
                </a:solidFill>
              </a:rPr>
              <a:t>perform</a:t>
            </a:r>
            <a:r>
              <a:rPr lang="en-US" sz="2400" b="1" i="1" dirty="0"/>
              <a:t> </a:t>
            </a:r>
            <a:r>
              <a:rPr lang="en-US" sz="2400" b="1" i="1" dirty="0" smtClean="0"/>
              <a:t>a </a:t>
            </a:r>
            <a:r>
              <a:rPr lang="en-US" sz="2400" b="1" i="1" dirty="0"/>
              <a:t>focused physical exam to evaluate primary </a:t>
            </a:r>
            <a:r>
              <a:rPr lang="en-US" sz="2400" b="1" i="1" dirty="0" smtClean="0"/>
              <a:t>amenorrhea.</a:t>
            </a:r>
          </a:p>
          <a:p>
            <a:endParaRPr lang="en-US" sz="2400" b="1" i="1" dirty="0"/>
          </a:p>
          <a:p>
            <a:r>
              <a:rPr lang="en-US" sz="2400" b="1" i="1" dirty="0"/>
              <a:t>3.) </a:t>
            </a:r>
            <a:r>
              <a:rPr lang="en-US" sz="2400" b="1" i="1" u="sng" dirty="0">
                <a:solidFill>
                  <a:srgbClr val="00B050"/>
                </a:solidFill>
              </a:rPr>
              <a:t>Understand</a:t>
            </a:r>
            <a:r>
              <a:rPr lang="en-US" sz="2400" b="1" i="1" dirty="0"/>
              <a:t> how to perform and </a:t>
            </a:r>
            <a:r>
              <a:rPr lang="en-US" sz="2400" b="1" i="1" u="sng" dirty="0">
                <a:solidFill>
                  <a:srgbClr val="7030A0"/>
                </a:solidFill>
              </a:rPr>
              <a:t>interpret</a:t>
            </a:r>
            <a:r>
              <a:rPr lang="en-US" sz="2400" b="1" i="1" dirty="0"/>
              <a:t> </a:t>
            </a:r>
            <a:r>
              <a:rPr lang="en-US" sz="2400" b="1" i="1" dirty="0" smtClean="0"/>
              <a:t>selected </a:t>
            </a:r>
            <a:r>
              <a:rPr lang="en-US" sz="2400" b="1" i="1" dirty="0"/>
              <a:t>diagnostic tests </a:t>
            </a:r>
            <a:r>
              <a:rPr lang="en-US" sz="2400" b="1" i="1" dirty="0" smtClean="0"/>
              <a:t>and </a:t>
            </a:r>
            <a:r>
              <a:rPr lang="en-US" sz="2400" b="1" i="1" u="sng" dirty="0" smtClean="0">
                <a:solidFill>
                  <a:srgbClr val="0070C0"/>
                </a:solidFill>
              </a:rPr>
              <a:t>imaging</a:t>
            </a:r>
            <a:r>
              <a:rPr lang="en-US" sz="2400" b="1" i="1" dirty="0" smtClean="0"/>
              <a:t> </a:t>
            </a:r>
            <a:r>
              <a:rPr lang="en-US" sz="2400" b="1" i="1" dirty="0"/>
              <a:t>to </a:t>
            </a:r>
            <a:r>
              <a:rPr lang="en-US" sz="2400" b="1" i="1" dirty="0" smtClean="0"/>
              <a:t>evaluate </a:t>
            </a:r>
            <a:r>
              <a:rPr lang="en-US" sz="2400" b="1" i="1" dirty="0"/>
              <a:t>primary </a:t>
            </a:r>
            <a:r>
              <a:rPr lang="en-US" sz="2400" b="1" i="1" dirty="0" smtClean="0"/>
              <a:t>amenorrhea.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879200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830" y="0"/>
            <a:ext cx="85822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0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30" y="637173"/>
            <a:ext cx="8911687" cy="128089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APPROACH TO A CASE OF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PRIMARY </a:t>
            </a:r>
            <a:r>
              <a:rPr lang="en-US" sz="4000" b="1" dirty="0" smtClean="0">
                <a:solidFill>
                  <a:srgbClr val="C00000"/>
                </a:solidFill>
              </a:rPr>
              <a:t>AMENORRHOEA:</a:t>
            </a:r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530" y="2251166"/>
            <a:ext cx="8915400" cy="433251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• </a:t>
            </a:r>
            <a:r>
              <a:rPr lang="en-US" sz="2400" b="1" u="sng" dirty="0">
                <a:solidFill>
                  <a:srgbClr val="E20473"/>
                </a:solidFill>
              </a:rPr>
              <a:t>CAREFUL MEDICAL </a:t>
            </a:r>
            <a:r>
              <a:rPr lang="en-US" sz="2400" b="1" u="sng" dirty="0" smtClean="0">
                <a:solidFill>
                  <a:srgbClr val="E20473"/>
                </a:solidFill>
              </a:rPr>
              <a:t>HISTORY </a:t>
            </a:r>
            <a:r>
              <a:rPr lang="en-US" sz="2400" dirty="0" smtClean="0"/>
              <a:t>DM, TB, f/h </a:t>
            </a:r>
            <a:r>
              <a:rPr lang="en-US" sz="2400" dirty="0"/>
              <a:t>of </a:t>
            </a:r>
            <a:r>
              <a:rPr lang="en-US" sz="2400" dirty="0" err="1"/>
              <a:t>pcod</a:t>
            </a:r>
            <a:r>
              <a:rPr lang="en-US" sz="2400" dirty="0"/>
              <a:t> ,delayed </a:t>
            </a:r>
            <a:r>
              <a:rPr lang="en-US" sz="2400" dirty="0" smtClean="0"/>
              <a:t>puberty</a:t>
            </a:r>
            <a:r>
              <a:rPr lang="en-US" sz="2400" dirty="0"/>
              <a:t>, testicular </a:t>
            </a:r>
            <a:r>
              <a:rPr lang="en-US" sz="2400" dirty="0" smtClean="0"/>
              <a:t>feminization.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• </a:t>
            </a:r>
            <a:r>
              <a:rPr lang="en-US" sz="2400" b="1" i="1" u="sng" dirty="0">
                <a:solidFill>
                  <a:srgbClr val="00B050"/>
                </a:solidFill>
              </a:rPr>
              <a:t>PHYSICAL </a:t>
            </a:r>
            <a:r>
              <a:rPr lang="en-US" sz="2400" b="1" i="1" u="sng" dirty="0" smtClean="0">
                <a:solidFill>
                  <a:srgbClr val="00B050"/>
                </a:solidFill>
              </a:rPr>
              <a:t>EXAMINATION:</a:t>
            </a:r>
            <a:r>
              <a:rPr lang="en-US" sz="2400" dirty="0" smtClean="0"/>
              <a:t>                                                                                     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Height</a:t>
            </a:r>
            <a:r>
              <a:rPr lang="en-US" sz="2400" dirty="0"/>
              <a:t>, weight, BMI, Skin, </a:t>
            </a:r>
            <a:r>
              <a:rPr lang="en-US" sz="2400" dirty="0" smtClean="0"/>
              <a:t>Acne, Hirsutism, thyroid.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• </a:t>
            </a:r>
            <a:r>
              <a:rPr lang="en-US" sz="2400" b="1" dirty="0">
                <a:solidFill>
                  <a:srgbClr val="7030A0"/>
                </a:solidFill>
              </a:rPr>
              <a:t>Breast:</a:t>
            </a:r>
            <a:r>
              <a:rPr lang="en-US" sz="2400" dirty="0"/>
              <a:t> Indicator of estrogen </a:t>
            </a:r>
            <a:r>
              <a:rPr lang="en-US" sz="2400" dirty="0" smtClean="0"/>
              <a:t>production </a:t>
            </a:r>
            <a:r>
              <a:rPr lang="en-US" sz="2400" dirty="0"/>
              <a:t>or exposure </a:t>
            </a:r>
            <a:r>
              <a:rPr lang="en-US" sz="2400" dirty="0" smtClean="0"/>
              <a:t>to exogenous </a:t>
            </a:r>
            <a:r>
              <a:rPr lang="en-US" sz="2400" dirty="0"/>
              <a:t>estrogen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• Abdominal Examination-mass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• External Genitalia and pubic </a:t>
            </a:r>
            <a:r>
              <a:rPr lang="en-US" sz="2400" dirty="0" smtClean="0"/>
              <a:t>hair, axillary </a:t>
            </a:r>
            <a:r>
              <a:rPr lang="en-US" sz="2400" dirty="0"/>
              <a:t>hair PV </a:t>
            </a:r>
            <a:r>
              <a:rPr lang="en-US" sz="2400" dirty="0" smtClean="0"/>
              <a:t>ex</a:t>
            </a:r>
            <a:r>
              <a:rPr lang="en-US" sz="2400" dirty="0"/>
              <a:t>. </a:t>
            </a:r>
            <a:r>
              <a:rPr lang="en-US" sz="2400" dirty="0" smtClean="0"/>
              <a:t>/PS ex. /</a:t>
            </a:r>
            <a:r>
              <a:rPr lang="en-US" sz="2400" dirty="0"/>
              <a:t>PR </a:t>
            </a:r>
            <a:r>
              <a:rPr lang="en-US" sz="2400" dirty="0" smtClean="0"/>
              <a:t>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6142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28" y="584921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INVESTIGATION: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028" y="1395823"/>
            <a:ext cx="10114140" cy="52662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HORMONAL PROFILE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(beta-HCG,FSH,LH,TSH,PROLACTIN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 hormones).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USG/MRI.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Karyotyping.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Laparoscopy.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Mlscellaneous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793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508" y="324219"/>
            <a:ext cx="8911687" cy="1126313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Approach to a case </a:t>
            </a:r>
            <a:r>
              <a:rPr lang="en-US" b="1" i="1" dirty="0">
                <a:solidFill>
                  <a:srgbClr val="C00000"/>
                </a:solidFill>
              </a:rPr>
              <a:t>of primary  AMENORRHOEA:</a:t>
            </a:r>
            <a:br>
              <a:rPr lang="en-US" b="1" i="1" dirty="0">
                <a:solidFill>
                  <a:srgbClr val="C00000"/>
                </a:solidFill>
              </a:rPr>
            </a:b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1850" y="1657480"/>
            <a:ext cx="4017007" cy="830997"/>
          </a:xfrm>
          <a:prstGeom prst="rect">
            <a:avLst/>
          </a:prstGeo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/>
              <a:t>History and clinical exam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837507" y="3249085"/>
            <a:ext cx="2634343" cy="92333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Asynchronous development breast 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Pubic hair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7684" y="3258581"/>
            <a:ext cx="2425337" cy="92333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Immature secondary sexual characteristics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88855" y="3258581"/>
            <a:ext cx="2186516" cy="92333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Mature </a:t>
            </a:r>
            <a:r>
              <a:rPr lang="en-US" b="1" dirty="0">
                <a:solidFill>
                  <a:schemeClr val="bg1"/>
                </a:solidFill>
              </a:rPr>
              <a:t>secondary sexual characteristics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 flipH="1">
            <a:off x="3154679" y="2488477"/>
            <a:ext cx="3325675" cy="760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7" idx="0"/>
          </p:cNvCxnSpPr>
          <p:nvPr/>
        </p:nvCxnSpPr>
        <p:spPr>
          <a:xfrm flipH="1">
            <a:off x="6480353" y="2488477"/>
            <a:ext cx="1" cy="770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8" idx="0"/>
          </p:cNvCxnSpPr>
          <p:nvPr/>
        </p:nvCxnSpPr>
        <p:spPr>
          <a:xfrm>
            <a:off x="6480354" y="2488477"/>
            <a:ext cx="3101759" cy="770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51717" y="5172303"/>
            <a:ext cx="1605921" cy="707886"/>
          </a:xfrm>
          <a:prstGeom prst="rect">
            <a:avLst/>
          </a:prstGeom>
          <a:solidFill>
            <a:srgbClr val="E20473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Androgen Insensitivity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34675" y="5172303"/>
            <a:ext cx="1291351" cy="707886"/>
          </a:xfrm>
          <a:prstGeom prst="rect">
            <a:avLst/>
          </a:prstGeom>
          <a:solidFill>
            <a:srgbClr val="E20473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FSH, Prolactin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03833" y="5172303"/>
            <a:ext cx="2956560" cy="1015663"/>
          </a:xfrm>
          <a:prstGeom prst="rect">
            <a:avLst/>
          </a:prstGeom>
          <a:solidFill>
            <a:srgbClr val="E20473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Distal Genital Tract Obstruction,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Mullerian</a:t>
            </a:r>
            <a:r>
              <a:rPr lang="en-US" sz="2000" b="1" dirty="0" smtClean="0">
                <a:solidFill>
                  <a:schemeClr val="bg1"/>
                </a:solidFill>
              </a:rPr>
              <a:t> Genesis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stCxn id="5" idx="2"/>
            <a:endCxn id="20" idx="0"/>
          </p:cNvCxnSpPr>
          <p:nvPr/>
        </p:nvCxnSpPr>
        <p:spPr>
          <a:xfrm flipH="1">
            <a:off x="3154678" y="4172415"/>
            <a:ext cx="1" cy="99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21" idx="0"/>
          </p:cNvCxnSpPr>
          <p:nvPr/>
        </p:nvCxnSpPr>
        <p:spPr>
          <a:xfrm flipH="1">
            <a:off x="6480351" y="4181911"/>
            <a:ext cx="2" cy="99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  <a:endCxn id="22" idx="0"/>
          </p:cNvCxnSpPr>
          <p:nvPr/>
        </p:nvCxnSpPr>
        <p:spPr>
          <a:xfrm>
            <a:off x="9582113" y="4181911"/>
            <a:ext cx="0" cy="99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518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87383"/>
            <a:ext cx="8915400" cy="619179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**WHO </a:t>
            </a:r>
            <a:r>
              <a:rPr lang="en-US" sz="2400" b="1" dirty="0"/>
              <a:t>divides patients into groups based on </a:t>
            </a:r>
            <a:r>
              <a:rPr lang="en-US" sz="2400" b="1" dirty="0" smtClean="0"/>
              <a:t>endogenous </a:t>
            </a:r>
            <a:r>
              <a:rPr lang="en-US" sz="2400" b="1" dirty="0" err="1"/>
              <a:t>oestrogen</a:t>
            </a:r>
            <a:r>
              <a:rPr lang="en-US" sz="2400" b="1" dirty="0"/>
              <a:t> production, </a:t>
            </a:r>
            <a:r>
              <a:rPr lang="en-US" sz="2400" b="1" dirty="0" err="1"/>
              <a:t>folliclestimulating</a:t>
            </a:r>
            <a:r>
              <a:rPr lang="en-US" sz="2400" b="1" dirty="0"/>
              <a:t> hormone (FSH) levels, prolactin levels, </a:t>
            </a:r>
            <a:r>
              <a:rPr lang="en-US" sz="2400" b="1" dirty="0" smtClean="0"/>
              <a:t>and </a:t>
            </a:r>
            <a:r>
              <a:rPr lang="en-US" sz="2400" b="1" dirty="0"/>
              <a:t>hypothalamic-pituitary dysfunction.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à"/>
            </a:pPr>
            <a:r>
              <a:rPr lang="en-US" sz="2400" b="1" i="1" u="sng" dirty="0" smtClean="0">
                <a:solidFill>
                  <a:srgbClr val="00B050"/>
                </a:solidFill>
              </a:rPr>
              <a:t>This </a:t>
            </a:r>
            <a:r>
              <a:rPr lang="en-US" sz="2400" b="1" i="1" u="sng" dirty="0">
                <a:solidFill>
                  <a:srgbClr val="00B050"/>
                </a:solidFill>
              </a:rPr>
              <a:t>classification is a guide that eliminates several </a:t>
            </a:r>
            <a:r>
              <a:rPr lang="en-US" sz="2400" b="1" i="1" u="sng" dirty="0" smtClean="0">
                <a:solidFill>
                  <a:srgbClr val="00B050"/>
                </a:solidFill>
              </a:rPr>
              <a:t>diagnoses </a:t>
            </a:r>
            <a:r>
              <a:rPr lang="en-US" sz="2400" b="1" i="1" u="sng" dirty="0">
                <a:solidFill>
                  <a:srgbClr val="00B050"/>
                </a:solidFill>
              </a:rPr>
              <a:t>based on initial information. </a:t>
            </a:r>
            <a:endParaRPr lang="en-US" sz="2400" b="1" i="1" u="sng" dirty="0" smtClean="0">
              <a:solidFill>
                <a:srgbClr val="00B05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à"/>
            </a:pPr>
            <a:r>
              <a:rPr lang="en-US" sz="2400" b="1" i="1" u="sng" dirty="0" smtClean="0">
                <a:solidFill>
                  <a:srgbClr val="00B050"/>
                </a:solidFill>
              </a:rPr>
              <a:t>However</a:t>
            </a:r>
            <a:r>
              <a:rPr lang="en-US" sz="2400" b="1" i="1" u="sng" dirty="0">
                <a:solidFill>
                  <a:srgbClr val="00B050"/>
                </a:solidFill>
              </a:rPr>
              <a:t>, </a:t>
            </a:r>
            <a:r>
              <a:rPr lang="en-US" sz="2400" b="1" i="1" u="sng" dirty="0" smtClean="0">
                <a:solidFill>
                  <a:srgbClr val="00B050"/>
                </a:solidFill>
              </a:rPr>
              <a:t>further </a:t>
            </a:r>
            <a:r>
              <a:rPr lang="en-US" sz="2400" b="1" i="1" u="sng" dirty="0">
                <a:solidFill>
                  <a:srgbClr val="00B050"/>
                </a:solidFill>
              </a:rPr>
              <a:t>work-up is still required</a:t>
            </a:r>
            <a:r>
              <a:rPr lang="en-US" sz="2400" b="1" i="1" u="sng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Clr>
                <a:srgbClr val="7030A0"/>
              </a:buClr>
              <a:buNone/>
            </a:pPr>
            <a:endParaRPr lang="en-US" sz="2400" b="1" i="1" u="sng" dirty="0">
              <a:solidFill>
                <a:srgbClr val="00B050"/>
              </a:solidFill>
            </a:endParaRPr>
          </a:p>
          <a:p>
            <a:r>
              <a:rPr lang="en-US" sz="2400" b="1" i="1" dirty="0">
                <a:solidFill>
                  <a:srgbClr val="FF0000"/>
                </a:solidFill>
              </a:rPr>
              <a:t>• Group I:</a:t>
            </a:r>
            <a:r>
              <a:rPr lang="en-US" sz="2400" dirty="0"/>
              <a:t> </a:t>
            </a:r>
            <a:r>
              <a:rPr lang="en-US" sz="2400" u="sng" dirty="0"/>
              <a:t>low </a:t>
            </a:r>
            <a:r>
              <a:rPr lang="en-US" sz="2400" u="sng" dirty="0" err="1"/>
              <a:t>oestrogen</a:t>
            </a:r>
            <a:r>
              <a:rPr lang="en-US" sz="2400" u="sng" dirty="0"/>
              <a:t>, low FSH, and no </a:t>
            </a:r>
            <a:r>
              <a:rPr lang="en-US" sz="2400" u="sng" dirty="0" smtClean="0"/>
              <a:t>hypothalamic- </a:t>
            </a:r>
            <a:r>
              <a:rPr lang="en-US" sz="2400" u="sng" dirty="0"/>
              <a:t>pituitary pathology, leading to a </a:t>
            </a:r>
            <a:r>
              <a:rPr lang="en-US" sz="2400" u="sng" dirty="0" smtClean="0"/>
              <a:t>diagnosis </a:t>
            </a:r>
            <a:r>
              <a:rPr lang="en-US" sz="2400" u="sng" dirty="0"/>
              <a:t>of </a:t>
            </a:r>
            <a:r>
              <a:rPr lang="en-US" sz="2400" u="sng" dirty="0" err="1"/>
              <a:t>hypogonadotrophic</a:t>
            </a:r>
            <a:r>
              <a:rPr lang="en-US" sz="2400" u="sng" dirty="0"/>
              <a:t> hypogonadism.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• Group II: </a:t>
            </a:r>
            <a:r>
              <a:rPr lang="en-US" sz="2400" u="sng" dirty="0"/>
              <a:t>normal </a:t>
            </a:r>
            <a:r>
              <a:rPr lang="en-US" sz="2400" u="sng" dirty="0" err="1"/>
              <a:t>oestrogen</a:t>
            </a:r>
            <a:r>
              <a:rPr lang="en-US" sz="2400" u="sng" dirty="0"/>
              <a:t>, normal FSH, and </a:t>
            </a:r>
            <a:r>
              <a:rPr lang="en-US" sz="2400" u="sng" dirty="0" smtClean="0"/>
              <a:t>normal </a:t>
            </a:r>
            <a:r>
              <a:rPr lang="en-US" sz="2400" u="sng" dirty="0"/>
              <a:t>prolactin, leading to a diagnosis of </a:t>
            </a:r>
            <a:r>
              <a:rPr lang="en-US" sz="2400" u="sng" dirty="0" smtClean="0"/>
              <a:t>polycystic </a:t>
            </a:r>
            <a:r>
              <a:rPr lang="en-US" sz="2400" u="sng" dirty="0"/>
              <a:t>ovary syndrome.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• Group III:</a:t>
            </a:r>
            <a:r>
              <a:rPr lang="en-US" sz="2400" dirty="0"/>
              <a:t> </a:t>
            </a:r>
            <a:r>
              <a:rPr lang="en-US" sz="2400" u="sng" dirty="0"/>
              <a:t>low </a:t>
            </a:r>
            <a:r>
              <a:rPr lang="en-US" sz="2400" u="sng" dirty="0" err="1"/>
              <a:t>oestrogen</a:t>
            </a:r>
            <a:r>
              <a:rPr lang="en-US" sz="2400" u="sng" dirty="0"/>
              <a:t> and high FSH, leading to </a:t>
            </a:r>
            <a:r>
              <a:rPr lang="en-US" sz="2400" u="sng" dirty="0" smtClean="0"/>
              <a:t>a diagnosis </a:t>
            </a:r>
            <a:r>
              <a:rPr lang="en-US" sz="2400" u="sng" dirty="0"/>
              <a:t>of gonadal </a:t>
            </a:r>
            <a:r>
              <a:rPr lang="en-US" sz="2400" u="sng" dirty="0" smtClean="0"/>
              <a:t>failure.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455193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7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406" y="310602"/>
            <a:ext cx="3964628" cy="953952"/>
          </a:xfrm>
          <a:solidFill>
            <a:srgbClr val="CCECFF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E095B3"/>
                </a:solidFill>
              </a:rPr>
              <a:t>Tanner Staging: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4554"/>
            <a:ext cx="12192000" cy="55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91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256" y="193182"/>
            <a:ext cx="10049299" cy="3309871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u="sng" dirty="0">
                <a:solidFill>
                  <a:srgbClr val="C00000"/>
                </a:solidFill>
                <a:latin typeface="Perpetua Titling MT" panose="02020502060505020804" pitchFamily="18" charset="0"/>
              </a:rPr>
              <a:t>Treatment of imperforate </a:t>
            </a:r>
            <a:r>
              <a:rPr lang="en-US" sz="2400" b="1" i="1" u="sng" dirty="0" smtClean="0">
                <a:solidFill>
                  <a:srgbClr val="C00000"/>
                </a:solidFill>
                <a:latin typeface="Perpetua Titling MT" panose="02020502060505020804" pitchFamily="18" charset="0"/>
              </a:rPr>
              <a:t>hymen:</a:t>
            </a:r>
            <a:endParaRPr lang="en-US" sz="2400" b="1" i="1" u="sng" dirty="0">
              <a:solidFill>
                <a:srgbClr val="C00000"/>
              </a:solidFill>
              <a:latin typeface="Perpetua Titling MT" panose="020205020605050208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-Relief of </a:t>
            </a:r>
            <a:r>
              <a:rPr lang="en-US" sz="2400" dirty="0" smtClean="0"/>
              <a:t>symptoms.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-Definitive surgery </a:t>
            </a:r>
            <a:r>
              <a:rPr lang="en-US" sz="2400" b="1" dirty="0"/>
              <a:t>as soon as </a:t>
            </a:r>
            <a:r>
              <a:rPr lang="en-US" sz="2400" b="1" dirty="0" smtClean="0"/>
              <a:t>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-a </a:t>
            </a:r>
            <a:r>
              <a:rPr lang="en-US" sz="2400" dirty="0"/>
              <a:t>simple </a:t>
            </a:r>
            <a:r>
              <a:rPr lang="en-US" sz="2400" dirty="0" smtClean="0"/>
              <a:t>cruciate incision </a:t>
            </a:r>
            <a:r>
              <a:rPr lang="en-US" sz="2400" dirty="0"/>
              <a:t>in the hymen and </a:t>
            </a:r>
            <a:r>
              <a:rPr lang="en-US" sz="2400" b="1" u="sng" dirty="0"/>
              <a:t>to allow drainage of </a:t>
            </a:r>
            <a:r>
              <a:rPr lang="en-US" sz="2400" b="1" u="sng" dirty="0" smtClean="0"/>
              <a:t>altered menstrual </a:t>
            </a:r>
            <a:r>
              <a:rPr lang="en-US" sz="2400" b="1" u="sng" dirty="0"/>
              <a:t>fluid</a:t>
            </a:r>
            <a:r>
              <a:rPr lang="en-US" sz="2400" dirty="0"/>
              <a:t> </a:t>
            </a:r>
            <a:r>
              <a:rPr lang="en-US" sz="2400" dirty="0" smtClean="0"/>
              <a:t>or </a:t>
            </a:r>
            <a:r>
              <a:rPr lang="en-US" sz="2400" b="1" u="sng" dirty="0" smtClean="0"/>
              <a:t>a </a:t>
            </a:r>
            <a:r>
              <a:rPr lang="en-US" sz="2400" b="1" u="sng" dirty="0"/>
              <a:t>sterile puncture of the distended membrane </a:t>
            </a:r>
            <a:r>
              <a:rPr lang="en-US" sz="2400" b="1" u="sng" dirty="0" smtClean="0"/>
              <a:t>and enlarged </a:t>
            </a:r>
            <a:r>
              <a:rPr lang="en-US" sz="2400" b="1" dirty="0">
                <a:solidFill>
                  <a:srgbClr val="7030A0"/>
                </a:solidFill>
              </a:rPr>
              <a:t>to allow insetion of a 16F Foley’s cathter which </a:t>
            </a:r>
            <a:r>
              <a:rPr lang="en-US" sz="2400" b="1" dirty="0" smtClean="0">
                <a:solidFill>
                  <a:srgbClr val="7030A0"/>
                </a:solidFill>
              </a:rPr>
              <a:t>is placed </a:t>
            </a:r>
            <a:r>
              <a:rPr lang="en-US" sz="2400" b="1" dirty="0">
                <a:solidFill>
                  <a:srgbClr val="7030A0"/>
                </a:solidFill>
              </a:rPr>
              <a:t>for </a:t>
            </a:r>
            <a:r>
              <a:rPr lang="en-US" sz="2400" b="1" u="sng" dirty="0">
                <a:solidFill>
                  <a:srgbClr val="E20473"/>
                </a:solidFill>
              </a:rPr>
              <a:t>2 weeks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601" y="3503053"/>
            <a:ext cx="3752850" cy="308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795" y="3503053"/>
            <a:ext cx="4916212" cy="304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57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rgbClr val="00B050"/>
                </a:solidFill>
              </a:rPr>
              <a:t>Events of puberty</a:t>
            </a:r>
            <a:endParaRPr lang="en-US" sz="4400" b="1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366" y="1750422"/>
            <a:ext cx="10055634" cy="4304491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*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Thelarche</a:t>
            </a:r>
            <a:r>
              <a:rPr lang="en-US" sz="2400" dirty="0" smtClean="0"/>
              <a:t> </a:t>
            </a:r>
            <a:r>
              <a:rPr lang="en-US" sz="2400" dirty="0"/>
              <a:t>(breast development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b="1" u="sng" dirty="0" smtClean="0">
                <a:sym typeface="Wingdings" panose="05000000000000000000" pitchFamily="2" charset="2"/>
              </a:rPr>
              <a:t></a:t>
            </a:r>
            <a:r>
              <a:rPr lang="en-US" sz="2400" b="1" u="sng" dirty="0" smtClean="0"/>
              <a:t> </a:t>
            </a:r>
            <a:r>
              <a:rPr lang="en-US" sz="2400" b="1" u="sng" dirty="0"/>
              <a:t>Requires estrogen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* </a:t>
            </a:r>
            <a:r>
              <a:rPr lang="en-US" sz="2400" b="1" u="sng" dirty="0" err="1">
                <a:solidFill>
                  <a:srgbClr val="FF0000"/>
                </a:solidFill>
              </a:rPr>
              <a:t>Pubarche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(pubic hair development)</a:t>
            </a:r>
          </a:p>
          <a:p>
            <a:pPr marL="0" indent="0">
              <a:buNone/>
            </a:pPr>
            <a:r>
              <a:rPr lang="en-US" sz="2400" b="1" u="sng" dirty="0" smtClean="0">
                <a:sym typeface="Wingdings" panose="05000000000000000000" pitchFamily="2" charset="2"/>
              </a:rPr>
              <a:t></a:t>
            </a:r>
            <a:r>
              <a:rPr lang="en-US" sz="2400" b="1" u="sng" dirty="0" smtClean="0"/>
              <a:t> </a:t>
            </a:r>
            <a:r>
              <a:rPr lang="en-US" sz="2400" b="1" u="sng" dirty="0"/>
              <a:t>Requires androgens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* Menarche </a:t>
            </a:r>
            <a:r>
              <a:rPr lang="en-US" sz="2400" dirty="0" smtClean="0"/>
              <a:t>(</a:t>
            </a:r>
            <a:r>
              <a:rPr lang="en-US" sz="2400" dirty="0"/>
              <a:t>the first </a:t>
            </a:r>
            <a:r>
              <a:rPr lang="en-US" sz="2400" dirty="0" err="1"/>
              <a:t>mense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b="1" u="sng" dirty="0" smtClean="0">
                <a:sym typeface="Wingdings" panose="05000000000000000000" pitchFamily="2" charset="2"/>
              </a:rPr>
              <a:t></a:t>
            </a:r>
            <a:r>
              <a:rPr lang="en-US" sz="2400" b="1" u="sng" dirty="0" smtClean="0"/>
              <a:t> Requires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1–  </a:t>
            </a:r>
            <a:r>
              <a:rPr lang="en-US" sz="2400" dirty="0" err="1" smtClean="0"/>
              <a:t>GnRH</a:t>
            </a:r>
            <a:r>
              <a:rPr lang="en-US" sz="2400" dirty="0" smtClean="0"/>
              <a:t> </a:t>
            </a:r>
            <a:r>
              <a:rPr lang="en-US" sz="2400" dirty="0"/>
              <a:t>from the hypothalamus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2–  </a:t>
            </a:r>
            <a:r>
              <a:rPr lang="en-US" sz="2400" dirty="0" smtClean="0"/>
              <a:t>FSH </a:t>
            </a:r>
            <a:r>
              <a:rPr lang="en-US" sz="2400" dirty="0"/>
              <a:t>and LH from the pituitary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3–  </a:t>
            </a:r>
            <a:r>
              <a:rPr lang="en-US" sz="2400" dirty="0"/>
              <a:t>Estrogen and progesterone from the </a:t>
            </a:r>
            <a:r>
              <a:rPr lang="en-US" sz="2400" dirty="0" smtClean="0"/>
              <a:t>ovaries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4-</a:t>
            </a:r>
            <a:r>
              <a:rPr lang="en-US" sz="2400" b="1" dirty="0" smtClean="0"/>
              <a:t>-</a:t>
            </a:r>
            <a:r>
              <a:rPr lang="en-US" sz="2400" dirty="0" smtClean="0"/>
              <a:t> Normal outflow tract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508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541" y="597984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Diagnosis 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541" y="1429555"/>
            <a:ext cx="9877721" cy="5634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**On </a:t>
            </a:r>
            <a:r>
              <a:rPr lang="en-US" sz="2400" b="1" dirty="0"/>
              <a:t>physical ex-normal vaginal orifice</a:t>
            </a:r>
            <a:r>
              <a:rPr lang="en-US" sz="2400" b="1" dirty="0" smtClean="0"/>
              <a:t>, shortened </a:t>
            </a:r>
            <a:r>
              <a:rPr lang="en-US" sz="2400" b="1" dirty="0"/>
              <a:t>vagina of </a:t>
            </a:r>
            <a:r>
              <a:rPr lang="en-US" sz="2400" b="1" dirty="0" smtClean="0"/>
              <a:t>varying length, no </a:t>
            </a:r>
            <a:r>
              <a:rPr lang="en-US" sz="2400" b="1" dirty="0"/>
              <a:t>visible cervix and </a:t>
            </a:r>
            <a:r>
              <a:rPr lang="en-US" sz="2400" b="1" i="1" u="sng" dirty="0">
                <a:solidFill>
                  <a:srgbClr val="7030A0"/>
                </a:solidFill>
              </a:rPr>
              <a:t>a palpable hematocolpos </a:t>
            </a:r>
            <a:r>
              <a:rPr lang="en-US" sz="2400" b="1" dirty="0"/>
              <a:t>in the </a:t>
            </a:r>
            <a:r>
              <a:rPr lang="en-US" sz="2400" b="1" dirty="0" smtClean="0"/>
              <a:t>proximal vaginal </a:t>
            </a:r>
            <a:r>
              <a:rPr lang="en-US" sz="2400" b="1" dirty="0"/>
              <a:t>segment or a pelvic mass from </a:t>
            </a:r>
            <a:r>
              <a:rPr lang="en-US" sz="2400" b="1" i="1" u="sng" dirty="0" err="1">
                <a:solidFill>
                  <a:srgbClr val="0070C0"/>
                </a:solidFill>
              </a:rPr>
              <a:t>hematometra</a:t>
            </a:r>
            <a:r>
              <a:rPr lang="en-US" sz="2400" b="1" i="1" u="sng" dirty="0">
                <a:solidFill>
                  <a:srgbClr val="0070C0"/>
                </a:solidFill>
              </a:rPr>
              <a:t> </a:t>
            </a:r>
            <a:r>
              <a:rPr lang="en-US" sz="2400" b="1" i="1" u="sng" dirty="0" smtClean="0">
                <a:solidFill>
                  <a:srgbClr val="0070C0"/>
                </a:solidFill>
              </a:rPr>
              <a:t>and </a:t>
            </a:r>
            <a:r>
              <a:rPr lang="en-US" sz="2400" b="1" i="1" u="sng" dirty="0" err="1" smtClean="0">
                <a:solidFill>
                  <a:srgbClr val="0070C0"/>
                </a:solidFill>
              </a:rPr>
              <a:t>hematosalpinges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**Valsalva </a:t>
            </a:r>
            <a:r>
              <a:rPr lang="en-US" sz="2400" b="1" dirty="0"/>
              <a:t>maneuver distinguishes it </a:t>
            </a:r>
            <a:r>
              <a:rPr lang="en-US" sz="2400" b="1" u="sng" dirty="0">
                <a:solidFill>
                  <a:srgbClr val="00B050"/>
                </a:solidFill>
              </a:rPr>
              <a:t>from imperforate hymen</a:t>
            </a:r>
            <a:r>
              <a:rPr lang="en-US" sz="2400" b="1" dirty="0"/>
              <a:t>-in </a:t>
            </a:r>
            <a:r>
              <a:rPr lang="en-US" sz="2400" b="1" dirty="0" smtClean="0"/>
              <a:t>case </a:t>
            </a:r>
            <a:r>
              <a:rPr lang="en-US" sz="2400" b="1" dirty="0"/>
              <a:t>of imperforate hymen there is distention at the introitus</a:t>
            </a:r>
            <a:r>
              <a:rPr lang="en-US" sz="2400" b="1" dirty="0" smtClean="0"/>
              <a:t>, </a:t>
            </a:r>
            <a:r>
              <a:rPr lang="en-US" sz="2400" b="1" u="sng" dirty="0" smtClean="0">
                <a:solidFill>
                  <a:srgbClr val="E20473"/>
                </a:solidFill>
              </a:rPr>
              <a:t>blue convex </a:t>
            </a:r>
            <a:r>
              <a:rPr lang="en-US" sz="2400" b="1" u="sng" dirty="0">
                <a:solidFill>
                  <a:srgbClr val="E20473"/>
                </a:solidFill>
              </a:rPr>
              <a:t>vs pink </a:t>
            </a:r>
            <a:r>
              <a:rPr lang="en-US" sz="2400" b="1" u="sng" dirty="0" smtClean="0">
                <a:solidFill>
                  <a:srgbClr val="E20473"/>
                </a:solidFill>
              </a:rPr>
              <a:t>concave.</a:t>
            </a:r>
            <a:endParaRPr lang="en-US" sz="2400" b="1" u="sng" dirty="0">
              <a:solidFill>
                <a:srgbClr val="E20473"/>
              </a:solidFill>
            </a:endParaRPr>
          </a:p>
          <a:p>
            <a:r>
              <a:rPr lang="en-US" dirty="0" smtClean="0"/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Pelvic ultrasonography</a:t>
            </a:r>
            <a:r>
              <a:rPr lang="en-US" sz="2400" dirty="0"/>
              <a:t>-reveal extent and level.</a:t>
            </a:r>
          </a:p>
          <a:p>
            <a:pPr marL="0" indent="0">
              <a:buNone/>
            </a:pPr>
            <a:r>
              <a:rPr lang="en-US" sz="2400" dirty="0" smtClean="0"/>
              <a:t>Abdominal/pelvic </a:t>
            </a:r>
            <a:r>
              <a:rPr lang="en-US" sz="2400" dirty="0"/>
              <a:t>MRI defines clearly the length of the </a:t>
            </a:r>
            <a:r>
              <a:rPr lang="en-US" sz="2400" dirty="0" err="1"/>
              <a:t>atritic</a:t>
            </a:r>
            <a:r>
              <a:rPr lang="en-US" sz="2400" dirty="0"/>
              <a:t> </a:t>
            </a:r>
            <a:r>
              <a:rPr lang="en-US" sz="2400" dirty="0" smtClean="0"/>
              <a:t>segment </a:t>
            </a:r>
            <a:r>
              <a:rPr lang="en-US" sz="2400" dirty="0"/>
              <a:t>and septal thickness.</a:t>
            </a:r>
          </a:p>
          <a:p>
            <a:r>
              <a:rPr lang="en-US" sz="2400" b="1" u="sng" dirty="0" smtClean="0"/>
              <a:t>Avoid </a:t>
            </a:r>
            <a:r>
              <a:rPr lang="en-US" sz="2400" b="1" u="sng" dirty="0"/>
              <a:t>diagnosis</a:t>
            </a:r>
            <a:r>
              <a:rPr lang="en-US" sz="2400" dirty="0"/>
              <a:t> by inserting a needle which may convert a </a:t>
            </a:r>
            <a:r>
              <a:rPr lang="en-US" sz="2400" dirty="0" smtClean="0"/>
              <a:t>hematocolpos </a:t>
            </a:r>
            <a:r>
              <a:rPr lang="en-US" sz="2400" dirty="0"/>
              <a:t>into a pyocolpos.</a:t>
            </a:r>
          </a:p>
        </p:txBody>
      </p:sp>
    </p:spTree>
    <p:extLst>
      <p:ext uri="{BB962C8B-B14F-4D97-AF65-F5344CB8AC3E}">
        <p14:creationId xmlns:p14="http://schemas.microsoft.com/office/powerpoint/2010/main" val="1758028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994" y="245287"/>
            <a:ext cx="8911687" cy="128089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Mayor </a:t>
            </a:r>
            <a:r>
              <a:rPr lang="en-US" sz="4000" b="1" dirty="0" err="1" smtClean="0">
                <a:solidFill>
                  <a:srgbClr val="C00000"/>
                </a:solidFill>
              </a:rPr>
              <a:t>Rokatinski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Kauser</a:t>
            </a:r>
            <a:r>
              <a:rPr lang="en-US" sz="4000" b="1" dirty="0" smtClean="0">
                <a:solidFill>
                  <a:srgbClr val="C00000"/>
                </a:solidFill>
              </a:rPr>
              <a:t> Hauser Syndrome 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994" y="1715588"/>
            <a:ext cx="9427618" cy="51424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u="sng" dirty="0">
                <a:solidFill>
                  <a:srgbClr val="FF0000"/>
                </a:solidFill>
              </a:rPr>
              <a:t>MRKH TWO TYPES:</a:t>
            </a:r>
          </a:p>
          <a:p>
            <a:pPr marL="0" indent="0">
              <a:buNone/>
            </a:pPr>
            <a:r>
              <a:rPr lang="en-US" sz="2000" i="1" u="sng" dirty="0" smtClean="0">
                <a:sym typeface="Wingdings" panose="05000000000000000000" pitchFamily="2" charset="2"/>
              </a:rPr>
              <a:t>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type A </a:t>
            </a:r>
            <a:r>
              <a:rPr lang="en-US" sz="2000" i="1" u="sng" dirty="0" smtClean="0"/>
              <a:t>(</a:t>
            </a:r>
            <a:r>
              <a:rPr lang="en-US" sz="2000" i="1" u="sng" dirty="0"/>
              <a:t>Symmetric rudiment uteri ,normal FT)</a:t>
            </a: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type </a:t>
            </a:r>
            <a:r>
              <a:rPr lang="en-US" sz="2000" b="1" i="1" u="sng" dirty="0">
                <a:solidFill>
                  <a:srgbClr val="7030A0"/>
                </a:solidFill>
              </a:rPr>
              <a:t>B </a:t>
            </a:r>
            <a:r>
              <a:rPr lang="en-US" sz="2000" u="sng" dirty="0" smtClean="0"/>
              <a:t>(Asymmetric </a:t>
            </a:r>
            <a:r>
              <a:rPr lang="en-US" sz="2000" u="sng" dirty="0"/>
              <a:t>rudiment </a:t>
            </a:r>
            <a:r>
              <a:rPr lang="en-US" sz="2000" u="sng" dirty="0" err="1"/>
              <a:t>ut.</a:t>
            </a:r>
            <a:r>
              <a:rPr lang="en-US" sz="2000" u="sng" dirty="0"/>
              <a:t> and absent / </a:t>
            </a:r>
            <a:r>
              <a:rPr lang="en-US" sz="2000" u="sng" dirty="0" err="1" smtClean="0"/>
              <a:t>hypoplastic</a:t>
            </a:r>
            <a:r>
              <a:rPr lang="en-US" sz="2000" u="sng" dirty="0" smtClean="0"/>
              <a:t> </a:t>
            </a:r>
            <a:r>
              <a:rPr lang="en-US" sz="2000" u="sng" dirty="0"/>
              <a:t>FT</a:t>
            </a:r>
            <a:r>
              <a:rPr lang="en-US" sz="2000" u="sng" dirty="0" smtClean="0"/>
              <a:t>)</a:t>
            </a:r>
            <a:endParaRPr lang="en-US" sz="2000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u="sng" dirty="0">
                <a:solidFill>
                  <a:srgbClr val="00B050"/>
                </a:solidFill>
              </a:rPr>
              <a:t>ASSOCIATED ANOMALIES: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•</a:t>
            </a:r>
            <a:r>
              <a:rPr lang="en-US" sz="2000" dirty="0"/>
              <a:t>Urologic </a:t>
            </a:r>
            <a:r>
              <a:rPr lang="en-US" sz="2000" dirty="0" smtClean="0"/>
              <a:t>anomalies </a:t>
            </a:r>
            <a:r>
              <a:rPr lang="en-US" sz="2000" b="1" dirty="0" smtClean="0">
                <a:solidFill>
                  <a:srgbClr val="7030A0"/>
                </a:solidFill>
              </a:rPr>
              <a:t>(</a:t>
            </a:r>
            <a:r>
              <a:rPr lang="en-US" sz="2000" b="1" dirty="0">
                <a:solidFill>
                  <a:srgbClr val="7030A0"/>
                </a:solidFill>
              </a:rPr>
              <a:t>15-40%) </a:t>
            </a:r>
            <a:r>
              <a:rPr lang="en-US" sz="2000" dirty="0"/>
              <a:t>-u/l renal </a:t>
            </a:r>
            <a:r>
              <a:rPr lang="en-US" sz="2000" dirty="0" smtClean="0"/>
              <a:t>agenesis, horse-shoe </a:t>
            </a:r>
            <a:r>
              <a:rPr lang="en-US" sz="2000" dirty="0"/>
              <a:t>kidney</a:t>
            </a:r>
            <a:r>
              <a:rPr lang="en-US" sz="2000" dirty="0" smtClean="0"/>
              <a:t>, duplication </a:t>
            </a:r>
            <a:r>
              <a:rPr lang="en-US" sz="2000" dirty="0"/>
              <a:t>of the </a:t>
            </a:r>
            <a:r>
              <a:rPr lang="en-US" sz="2000" dirty="0" smtClean="0"/>
              <a:t>collecting system.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•</a:t>
            </a:r>
            <a:r>
              <a:rPr lang="en-US" sz="2000" dirty="0"/>
              <a:t>Skeletal malformation-vertebra, ribs ,pelvis</a:t>
            </a:r>
            <a:r>
              <a:rPr lang="en-US" sz="2000" b="1" dirty="0" smtClean="0">
                <a:solidFill>
                  <a:srgbClr val="7030A0"/>
                </a:solidFill>
              </a:rPr>
              <a:t>. (10-15%).</a:t>
            </a:r>
          </a:p>
          <a:p>
            <a:pPr>
              <a:buFontTx/>
              <a:buChar char="-"/>
            </a:pPr>
            <a:r>
              <a:rPr lang="en-US" sz="2000" dirty="0" err="1" smtClean="0"/>
              <a:t>hemivertebra</a:t>
            </a:r>
            <a:r>
              <a:rPr lang="en-US" sz="2000" dirty="0"/>
              <a:t>, Cardiac </a:t>
            </a:r>
            <a:r>
              <a:rPr lang="en-US" sz="2000" dirty="0" smtClean="0"/>
              <a:t>anomalies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u="sng" dirty="0" smtClean="0">
                <a:solidFill>
                  <a:srgbClr val="E20473"/>
                </a:solidFill>
              </a:rPr>
              <a:t>DIAGNOSIS:</a:t>
            </a:r>
            <a:endParaRPr lang="en-US" sz="2000" b="1" u="sng" dirty="0">
              <a:solidFill>
                <a:srgbClr val="E20473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•</a:t>
            </a:r>
            <a:r>
              <a:rPr lang="en-US" sz="2000" dirty="0"/>
              <a:t>medical h/o, physical ex, karyotype,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•</a:t>
            </a:r>
            <a:r>
              <a:rPr lang="en-US" sz="2000" dirty="0"/>
              <a:t> renal </a:t>
            </a:r>
            <a:r>
              <a:rPr lang="en-US" sz="2000" dirty="0" err="1"/>
              <a:t>usg</a:t>
            </a:r>
            <a:r>
              <a:rPr lang="en-US" sz="2000" dirty="0"/>
              <a:t> , spinal x-ray, MRI</a:t>
            </a:r>
            <a:r>
              <a:rPr lang="en-US" sz="2000" dirty="0" smtClean="0"/>
              <a:t> 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•</a:t>
            </a:r>
            <a:r>
              <a:rPr lang="en-US" sz="2000" dirty="0"/>
              <a:t> </a:t>
            </a:r>
            <a:r>
              <a:rPr lang="en-US" sz="2000" dirty="0" smtClean="0"/>
              <a:t>laparoscopy.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8065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090" y="487227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TREATMENT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833" y="1768117"/>
            <a:ext cx="8408978" cy="4802501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2800" i="1" u="sng" dirty="0"/>
              <a:t>Surgery is indicated</a:t>
            </a:r>
          </a:p>
          <a:p>
            <a:pPr>
              <a:buFont typeface="Century Gothic" panose="020B0502020202020204" pitchFamily="34" charset="0"/>
              <a:buChar char="♣"/>
            </a:pPr>
            <a:r>
              <a:rPr lang="en-US" sz="2200" dirty="0" smtClean="0"/>
              <a:t>with </a:t>
            </a:r>
            <a:r>
              <a:rPr lang="en-US" sz="2200" dirty="0"/>
              <a:t>symptoms of </a:t>
            </a:r>
            <a:r>
              <a:rPr lang="en-US" sz="2200" dirty="0" err="1"/>
              <a:t>Hematometra</a:t>
            </a:r>
            <a:r>
              <a:rPr lang="en-US" sz="2200" dirty="0"/>
              <a:t>, endometriosis or a hernia into </a:t>
            </a:r>
          </a:p>
          <a:p>
            <a:pPr marL="0" indent="0">
              <a:buNone/>
            </a:pPr>
            <a:r>
              <a:rPr lang="en-US" sz="2200" dirty="0"/>
              <a:t>the inguinal </a:t>
            </a:r>
            <a:r>
              <a:rPr lang="en-US" sz="2200" dirty="0" smtClean="0"/>
              <a:t>canal.</a:t>
            </a:r>
            <a:endParaRPr lang="en-US" sz="2200" dirty="0"/>
          </a:p>
          <a:p>
            <a:pPr>
              <a:buFont typeface="Century Gothic" panose="020B0502020202020204" pitchFamily="34" charset="0"/>
              <a:buChar char="♣"/>
            </a:pPr>
            <a:r>
              <a:rPr lang="en-US" sz="2200" b="1" i="1" dirty="0" smtClean="0">
                <a:solidFill>
                  <a:srgbClr val="7030A0"/>
                </a:solidFill>
              </a:rPr>
              <a:t>Primary </a:t>
            </a:r>
            <a:r>
              <a:rPr lang="en-US" sz="2200" b="1" i="1" dirty="0">
                <a:solidFill>
                  <a:srgbClr val="7030A0"/>
                </a:solidFill>
              </a:rPr>
              <a:t>goal: </a:t>
            </a:r>
            <a:r>
              <a:rPr lang="en-US" sz="2200" dirty="0"/>
              <a:t>creation of a functional vagina </a:t>
            </a:r>
            <a:r>
              <a:rPr lang="en-US" sz="2200" i="1" dirty="0"/>
              <a:t>by </a:t>
            </a:r>
            <a:r>
              <a:rPr lang="en-US" sz="2200" i="1" dirty="0" smtClean="0"/>
              <a:t>progressive.</a:t>
            </a:r>
          </a:p>
          <a:p>
            <a:pPr marL="0" indent="0">
              <a:buNone/>
            </a:pPr>
            <a:r>
              <a:rPr lang="en-US" sz="2200" i="1" dirty="0" smtClean="0"/>
              <a:t>dilatation</a:t>
            </a:r>
            <a:r>
              <a:rPr lang="en-US" sz="2200" dirty="0" smtClean="0"/>
              <a:t> </a:t>
            </a:r>
            <a:r>
              <a:rPr lang="en-US" sz="2200" b="1" dirty="0"/>
              <a:t>(non-surgical) </a:t>
            </a:r>
            <a:r>
              <a:rPr lang="en-US" sz="2200" dirty="0"/>
              <a:t>or </a:t>
            </a:r>
            <a:r>
              <a:rPr lang="en-US" sz="2200" b="1" dirty="0"/>
              <a:t>surgical </a:t>
            </a:r>
            <a:r>
              <a:rPr lang="en-US" sz="2200" b="1" dirty="0" smtClean="0"/>
              <a:t>creation </a:t>
            </a:r>
            <a:r>
              <a:rPr lang="en-US" sz="2200" dirty="0" smtClean="0"/>
              <a:t>of </a:t>
            </a:r>
            <a:r>
              <a:rPr lang="en-US" sz="2200" dirty="0" err="1" smtClean="0"/>
              <a:t>Neovagina</a:t>
            </a:r>
            <a:r>
              <a:rPr lang="en-US" sz="2200" dirty="0"/>
              <a:t>.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i="1" u="sng" dirty="0" smtClean="0"/>
              <a:t>(Dilators Frank &amp; </a:t>
            </a:r>
            <a:r>
              <a:rPr lang="en-US" sz="2800" i="1" u="sng" dirty="0" err="1" smtClean="0"/>
              <a:t>Ingnam</a:t>
            </a:r>
            <a:r>
              <a:rPr lang="en-US" sz="2800" i="1" u="sng" dirty="0" smtClean="0"/>
              <a:t> ):</a:t>
            </a:r>
            <a:endParaRPr lang="en-US" sz="2800" i="1" u="sng" dirty="0"/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sz="2200" dirty="0"/>
              <a:t>Dilate at a </a:t>
            </a:r>
            <a:r>
              <a:rPr lang="en-US" sz="2200" b="1" dirty="0">
                <a:solidFill>
                  <a:srgbClr val="E204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degree angle </a:t>
            </a:r>
            <a:r>
              <a:rPr lang="en-US" sz="2200" dirty="0"/>
              <a:t>by applying pressure daily for </a:t>
            </a:r>
            <a:r>
              <a:rPr lang="en-US" sz="2200" dirty="0" smtClean="0"/>
              <a:t>20 minutes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/>
              <a:t>•Progressively work up to larger dilators</a:t>
            </a:r>
          </a:p>
          <a:p>
            <a:pPr marL="0" indent="0">
              <a:buNone/>
            </a:pPr>
            <a:r>
              <a:rPr lang="en-US" sz="2200" dirty="0"/>
              <a:t>•Success defined as non-painful intercourse or vaginal length of </a:t>
            </a:r>
            <a:r>
              <a:rPr lang="en-US" sz="2200" b="1" dirty="0" smtClean="0">
                <a:solidFill>
                  <a:srgbClr val="E204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7cm.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76" y="125943"/>
            <a:ext cx="3524250" cy="20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42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070" y="624110"/>
            <a:ext cx="8911687" cy="760553"/>
          </a:xfrm>
          <a:solidFill>
            <a:srgbClr val="E20473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Androgen Insensitivity Syndrome 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070" y="2163643"/>
            <a:ext cx="7116490" cy="3100132"/>
          </a:xfr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>
            <a:normAutofit/>
          </a:bodyPr>
          <a:lstStyle/>
          <a:p>
            <a:r>
              <a:rPr lang="en-US" sz="2800" dirty="0"/>
              <a:t>• </a:t>
            </a:r>
            <a:r>
              <a:rPr lang="en-US" sz="2800" b="1" u="sng" dirty="0">
                <a:solidFill>
                  <a:srgbClr val="7030A0"/>
                </a:solidFill>
              </a:rPr>
              <a:t>Enzymatic failure </a:t>
            </a:r>
            <a:r>
              <a:rPr lang="en-US" sz="2800" dirty="0"/>
              <a:t>of testis to </a:t>
            </a:r>
            <a:r>
              <a:rPr lang="en-US" sz="2800" dirty="0" smtClean="0"/>
              <a:t>produce androgen (incomplete</a:t>
            </a:r>
            <a:r>
              <a:rPr lang="en-US" sz="2800" dirty="0"/>
              <a:t>)</a:t>
            </a:r>
          </a:p>
          <a:p>
            <a:r>
              <a:rPr lang="en-US" sz="2800" dirty="0"/>
              <a:t>• Absence of </a:t>
            </a:r>
            <a:r>
              <a:rPr lang="en-US" sz="2800" b="1" u="sng" dirty="0">
                <a:solidFill>
                  <a:srgbClr val="E20473"/>
                </a:solidFill>
              </a:rPr>
              <a:t>androgen receptor or failure </a:t>
            </a:r>
            <a:r>
              <a:rPr lang="en-US" sz="2800" b="1" u="sng" dirty="0" smtClean="0">
                <a:solidFill>
                  <a:srgbClr val="E20473"/>
                </a:solidFill>
              </a:rPr>
              <a:t>of function </a:t>
            </a:r>
            <a:r>
              <a:rPr lang="en-US" sz="2800" dirty="0" smtClean="0"/>
              <a:t>(inactivating</a:t>
            </a:r>
            <a:r>
              <a:rPr lang="en-US" sz="2800" dirty="0"/>
              <a:t> </a:t>
            </a:r>
            <a:r>
              <a:rPr lang="en-US" sz="2800" dirty="0" smtClean="0"/>
              <a:t>Mutation </a:t>
            </a:r>
            <a:r>
              <a:rPr lang="en-US" sz="2800" dirty="0"/>
              <a:t>in gene encoding androgen receptor)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251" y="1682932"/>
            <a:ext cx="2468880" cy="383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8368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940" y="727419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Androgen Insensitivity Syndrome: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648" y="1827686"/>
            <a:ext cx="9582979" cy="466000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 </a:t>
            </a:r>
            <a:r>
              <a:rPr lang="en-US" sz="2400" b="1" u="sng" dirty="0">
                <a:solidFill>
                  <a:srgbClr val="00B050"/>
                </a:solidFill>
              </a:rPr>
              <a:t>Normal</a:t>
            </a:r>
            <a:r>
              <a:rPr lang="en-US" sz="2400" dirty="0"/>
              <a:t> breast </a:t>
            </a:r>
            <a:r>
              <a:rPr lang="en-US" sz="2400" dirty="0" smtClean="0"/>
              <a:t>development.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b="1" u="sng" dirty="0" smtClean="0">
                <a:solidFill>
                  <a:srgbClr val="00B050"/>
                </a:solidFill>
              </a:rPr>
              <a:t>Normal</a:t>
            </a:r>
            <a:r>
              <a:rPr lang="en-US" sz="2400" dirty="0" smtClean="0"/>
              <a:t> </a:t>
            </a:r>
            <a:r>
              <a:rPr lang="en-US" sz="2400" dirty="0"/>
              <a:t>vulva with short blind </a:t>
            </a:r>
            <a:r>
              <a:rPr lang="en-US" sz="2400" dirty="0" smtClean="0"/>
              <a:t>vagina.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Uterus and tubes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absent</a:t>
            </a:r>
            <a:r>
              <a:rPr lang="en-US" sz="2400" dirty="0"/>
              <a:t>, Testes in </a:t>
            </a:r>
            <a:r>
              <a:rPr lang="en-US" sz="2400" dirty="0" smtClean="0"/>
              <a:t>abdomen/groin.</a:t>
            </a:r>
            <a:endParaRPr lang="en-US" sz="2400" dirty="0"/>
          </a:p>
          <a:p>
            <a:r>
              <a:rPr lang="en-US" sz="2400" dirty="0" smtClean="0"/>
              <a:t> Male </a:t>
            </a:r>
            <a:r>
              <a:rPr lang="en-US" sz="2400" dirty="0"/>
              <a:t>range testosterone</a:t>
            </a:r>
            <a:r>
              <a:rPr lang="en-US" sz="2400" dirty="0" smtClean="0"/>
              <a:t>, Sr</a:t>
            </a:r>
            <a:r>
              <a:rPr lang="en-US" sz="2400" dirty="0"/>
              <a:t>. LH also </a:t>
            </a:r>
            <a:r>
              <a:rPr lang="en-US" sz="2400" dirty="0" smtClean="0"/>
              <a:t>elevated </a:t>
            </a:r>
            <a:r>
              <a:rPr lang="en-US" sz="2400" dirty="0"/>
              <a:t>reflecting androgen insensitivity at </a:t>
            </a:r>
            <a:r>
              <a:rPr lang="en-US" sz="2400" b="1" dirty="0" err="1" smtClean="0">
                <a:solidFill>
                  <a:srgbClr val="7030A0"/>
                </a:solidFill>
              </a:rPr>
              <a:t>hypothalmo</a:t>
            </a:r>
            <a:r>
              <a:rPr lang="en-US" sz="2400" b="1" dirty="0" smtClean="0">
                <a:solidFill>
                  <a:srgbClr val="7030A0"/>
                </a:solidFill>
              </a:rPr>
              <a:t>-</a:t>
            </a:r>
            <a:r>
              <a:rPr lang="en-US" sz="2400" dirty="0" smtClean="0"/>
              <a:t>  pituitary </a:t>
            </a:r>
            <a:r>
              <a:rPr lang="en-US" sz="2400" dirty="0"/>
              <a:t>level.</a:t>
            </a:r>
          </a:p>
          <a:p>
            <a:pPr marL="0" indent="0">
              <a:buNone/>
            </a:pPr>
            <a:r>
              <a:rPr lang="en-US" sz="26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• Treatment: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sz="2000" dirty="0" smtClean="0"/>
              <a:t>• </a:t>
            </a:r>
            <a:r>
              <a:rPr lang="en-US" sz="2000" dirty="0" err="1"/>
              <a:t>gonadectomy</a:t>
            </a:r>
            <a:r>
              <a:rPr lang="en-US" sz="2000" dirty="0"/>
              <a:t> after puberty + HRT(Malignant </a:t>
            </a:r>
            <a:r>
              <a:rPr lang="en-US" sz="2000" dirty="0" smtClean="0"/>
              <a:t>potential </a:t>
            </a:r>
            <a:r>
              <a:rPr lang="en-US" sz="2000" dirty="0"/>
              <a:t>of gonad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(</a:t>
            </a:r>
            <a:r>
              <a:rPr lang="en-US" sz="2000" b="1" dirty="0">
                <a:solidFill>
                  <a:srgbClr val="7030A0"/>
                </a:solidFill>
              </a:rPr>
              <a:t>5-10%)– </a:t>
            </a:r>
            <a:r>
              <a:rPr lang="en-US" sz="2000" dirty="0"/>
              <a:t>removal </a:t>
            </a:r>
            <a:r>
              <a:rPr lang="en-US" sz="2000" dirty="0" smtClean="0"/>
              <a:t>after puberty </a:t>
            </a:r>
            <a:r>
              <a:rPr lang="en-US" sz="2000" dirty="0"/>
              <a:t>(to smoothen pubertal development </a:t>
            </a:r>
            <a:r>
              <a:rPr lang="en-US" sz="2000" dirty="0" smtClean="0"/>
              <a:t>and </a:t>
            </a:r>
            <a:r>
              <a:rPr lang="en-US" sz="2000" dirty="0"/>
              <a:t>as it is very rare)</a:t>
            </a:r>
          </a:p>
          <a:p>
            <a:pPr marL="0" indent="0">
              <a:buNone/>
            </a:pPr>
            <a:r>
              <a:rPr lang="en-US" sz="2000" dirty="0" smtClean="0"/>
              <a:t>      • </a:t>
            </a:r>
            <a:r>
              <a:rPr lang="en-US" sz="2000" dirty="0"/>
              <a:t>Vaginoplasty-</a:t>
            </a:r>
            <a:r>
              <a:rPr lang="en-US" sz="2000" b="1" u="sng" dirty="0">
                <a:solidFill>
                  <a:srgbClr val="E20473"/>
                </a:solidFill>
              </a:rPr>
              <a:t>16 TO 18 YRS</a:t>
            </a:r>
          </a:p>
          <a:p>
            <a:pPr marL="0" indent="0">
              <a:buNone/>
            </a:pPr>
            <a:r>
              <a:rPr lang="en-US" sz="2000" dirty="0" smtClean="0"/>
              <a:t>      • </a:t>
            </a:r>
            <a:r>
              <a:rPr lang="en-US" sz="2000" dirty="0"/>
              <a:t>Psychological counselling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922" y="143691"/>
            <a:ext cx="2721430" cy="32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6431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Turner Syndrome: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094411"/>
            <a:ext cx="891540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Turner </a:t>
            </a:r>
            <a:r>
              <a:rPr lang="en-US" sz="2800" b="1" dirty="0">
                <a:solidFill>
                  <a:srgbClr val="FF0000"/>
                </a:solidFill>
              </a:rPr>
              <a:t>vs</a:t>
            </a:r>
            <a:r>
              <a:rPr lang="en-US" sz="2800" dirty="0"/>
              <a:t> </a:t>
            </a:r>
            <a:r>
              <a:rPr lang="en-US" sz="2800" dirty="0" smtClean="0"/>
              <a:t>mosaic.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Karyotype-45/xo </a:t>
            </a:r>
            <a:r>
              <a:rPr lang="en-US" sz="2800" b="1" dirty="0">
                <a:solidFill>
                  <a:srgbClr val="FF0000"/>
                </a:solidFill>
              </a:rPr>
              <a:t>vs</a:t>
            </a:r>
            <a:r>
              <a:rPr lang="en-US" sz="2800" dirty="0"/>
              <a:t> 45/xo or </a:t>
            </a:r>
            <a:r>
              <a:rPr lang="en-US" sz="2800" dirty="0" smtClean="0"/>
              <a:t>46/xx.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Height-short </a:t>
            </a:r>
            <a:r>
              <a:rPr lang="en-US" sz="2800" b="1" dirty="0">
                <a:solidFill>
                  <a:srgbClr val="FF0000"/>
                </a:solidFill>
              </a:rPr>
              <a:t>vs</a:t>
            </a:r>
            <a:r>
              <a:rPr lang="en-US" sz="2800" dirty="0"/>
              <a:t> </a:t>
            </a:r>
            <a:r>
              <a:rPr lang="en-US" sz="2800" dirty="0" smtClean="0"/>
              <a:t>normal.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Ovarian streaks-no follicle </a:t>
            </a:r>
            <a:r>
              <a:rPr lang="en-US" sz="2800" b="1" dirty="0">
                <a:solidFill>
                  <a:srgbClr val="FF0000"/>
                </a:solidFill>
              </a:rPr>
              <a:t>vs</a:t>
            </a:r>
            <a:r>
              <a:rPr lang="en-US" sz="2800" dirty="0"/>
              <a:t> some </a:t>
            </a:r>
            <a:r>
              <a:rPr lang="en-US" sz="2800" dirty="0" smtClean="0"/>
              <a:t>follicle.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Menstruation n </a:t>
            </a:r>
            <a:r>
              <a:rPr lang="en-US" sz="2800" dirty="0" err="1"/>
              <a:t>preg</a:t>
            </a:r>
            <a:r>
              <a:rPr lang="en-US" sz="2800" dirty="0"/>
              <a:t>-absent </a:t>
            </a:r>
            <a:r>
              <a:rPr lang="en-US" sz="2800" b="1" dirty="0">
                <a:solidFill>
                  <a:srgbClr val="FF0000"/>
                </a:solidFill>
              </a:rPr>
              <a:t>vs</a:t>
            </a:r>
            <a:r>
              <a:rPr lang="en-US" sz="2800" dirty="0"/>
              <a:t> </a:t>
            </a:r>
            <a:r>
              <a:rPr lang="en-US" sz="2800" dirty="0" smtClean="0"/>
              <a:t>present.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Classical features-present </a:t>
            </a:r>
            <a:r>
              <a:rPr lang="en-US" sz="2800" b="1" dirty="0">
                <a:solidFill>
                  <a:srgbClr val="FF0000"/>
                </a:solidFill>
              </a:rPr>
              <a:t>vs</a:t>
            </a:r>
            <a:r>
              <a:rPr lang="en-US" sz="2800" dirty="0"/>
              <a:t> </a:t>
            </a:r>
            <a:r>
              <a:rPr lang="en-US" sz="2800" dirty="0" smtClean="0"/>
              <a:t>absent.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7793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85271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Treatment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382" y="1924593"/>
            <a:ext cx="8788537" cy="4789715"/>
          </a:xfrm>
        </p:spPr>
        <p:txBody>
          <a:bodyPr>
            <a:noAutofit/>
          </a:bodyPr>
          <a:lstStyle/>
          <a:p>
            <a:r>
              <a:rPr lang="en-US" sz="2400" dirty="0" smtClean="0"/>
              <a:t>• </a:t>
            </a:r>
            <a:r>
              <a:rPr lang="en-US" sz="2400" dirty="0"/>
              <a:t>GH therapy </a:t>
            </a:r>
            <a:r>
              <a:rPr lang="en-US" sz="2400" b="1" u="sng" dirty="0">
                <a:solidFill>
                  <a:srgbClr val="FF0000"/>
                </a:solidFill>
              </a:rPr>
              <a:t>0.375mg/kg</a:t>
            </a:r>
            <a:r>
              <a:rPr lang="en-US" sz="2400" dirty="0"/>
              <a:t> weekly for about </a:t>
            </a:r>
            <a:r>
              <a:rPr lang="en-US" sz="2400" i="1" u="sng" dirty="0"/>
              <a:t>7 </a:t>
            </a:r>
            <a:r>
              <a:rPr lang="en-US" sz="2400" i="1" u="sng" dirty="0" err="1" smtClean="0"/>
              <a:t>yrs</a:t>
            </a:r>
            <a:r>
              <a:rPr lang="en-US" sz="2400" i="1" u="sng" dirty="0" smtClean="0"/>
              <a:t> </a:t>
            </a:r>
            <a:r>
              <a:rPr lang="en-US" sz="2400" dirty="0"/>
              <a:t>starting at as early </a:t>
            </a:r>
            <a:r>
              <a:rPr lang="en-US" sz="2400" b="1" i="1" u="sng" dirty="0"/>
              <a:t>as 2-8 </a:t>
            </a:r>
            <a:r>
              <a:rPr lang="en-US" sz="2400" b="1" i="1" u="sng" dirty="0" err="1"/>
              <a:t>yrs</a:t>
            </a:r>
            <a:r>
              <a:rPr lang="en-US" sz="2400" b="1" i="1" u="sng" dirty="0"/>
              <a:t> </a:t>
            </a:r>
            <a:r>
              <a:rPr lang="en-US" sz="2400" dirty="0"/>
              <a:t>for </a:t>
            </a:r>
            <a:r>
              <a:rPr lang="en-US" sz="2400" dirty="0" smtClean="0"/>
              <a:t>Height</a:t>
            </a:r>
          </a:p>
          <a:p>
            <a:endParaRPr lang="en-US" sz="2400" dirty="0"/>
          </a:p>
          <a:p>
            <a:r>
              <a:rPr lang="en-US" sz="2400" dirty="0"/>
              <a:t>• To promote sexual maturation – exogenous </a:t>
            </a:r>
            <a:r>
              <a:rPr lang="en-US" sz="2400" dirty="0" smtClean="0"/>
              <a:t>estrogen </a:t>
            </a:r>
            <a:r>
              <a:rPr lang="en-US" sz="2400" dirty="0"/>
              <a:t>such as </a:t>
            </a:r>
            <a:r>
              <a:rPr lang="en-US" sz="2400" b="1" u="sng" dirty="0">
                <a:solidFill>
                  <a:srgbClr val="FF0000"/>
                </a:solidFill>
              </a:rPr>
              <a:t>0.025 mg/day </a:t>
            </a:r>
            <a:r>
              <a:rPr lang="en-US" sz="2400" dirty="0"/>
              <a:t>transdermal </a:t>
            </a:r>
            <a:r>
              <a:rPr lang="en-US" sz="2400" dirty="0" smtClean="0"/>
              <a:t>estradiol </a:t>
            </a:r>
            <a:r>
              <a:rPr lang="en-US" sz="2400" dirty="0"/>
              <a:t>or </a:t>
            </a:r>
            <a:r>
              <a:rPr lang="en-US" sz="2400" b="1" u="sng" dirty="0">
                <a:solidFill>
                  <a:srgbClr val="7030A0"/>
                </a:solidFill>
              </a:rPr>
              <a:t>0.3- 0.625mg</a:t>
            </a:r>
            <a:r>
              <a:rPr lang="en-US" sz="2400" dirty="0"/>
              <a:t> CEE orally daily </a:t>
            </a:r>
            <a:r>
              <a:rPr lang="en-US" sz="2400" b="1" dirty="0"/>
              <a:t>25 </a:t>
            </a:r>
            <a:r>
              <a:rPr lang="en-US" sz="2400" b="1" dirty="0" smtClean="0"/>
              <a:t>days </a:t>
            </a:r>
            <a:r>
              <a:rPr lang="en-US" sz="2400" dirty="0"/>
              <a:t>at about </a:t>
            </a:r>
            <a:r>
              <a:rPr lang="en-US" sz="2400" b="1" i="1" u="sng" dirty="0"/>
              <a:t>12-13 </a:t>
            </a:r>
            <a:r>
              <a:rPr lang="en-US" sz="2400" b="1" i="1" u="sng" dirty="0" err="1"/>
              <a:t>yrs</a:t>
            </a:r>
            <a:r>
              <a:rPr lang="en-US" sz="2400" b="1" i="1" u="sng" dirty="0"/>
              <a:t> of age</a:t>
            </a:r>
            <a:r>
              <a:rPr lang="en-US" sz="2400" b="1" i="1" u="sng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b="1" i="1" u="sng" dirty="0">
                <a:solidFill>
                  <a:srgbClr val="7030A0"/>
                </a:solidFill>
              </a:rPr>
              <a:t>5-10 mg </a:t>
            </a:r>
            <a:r>
              <a:rPr lang="en-US" sz="2400" dirty="0"/>
              <a:t>MPA added to prevent endometrial </a:t>
            </a:r>
            <a:r>
              <a:rPr lang="en-US" sz="2400" dirty="0" smtClean="0"/>
              <a:t>hyperplasia </a:t>
            </a:r>
            <a:r>
              <a:rPr lang="en-US" sz="2400" dirty="0"/>
              <a:t>after first experience of bleeding or </a:t>
            </a:r>
            <a:r>
              <a:rPr lang="en-US" sz="2400" dirty="0" smtClean="0"/>
              <a:t>after </a:t>
            </a:r>
            <a:r>
              <a:rPr lang="en-US" sz="2400" dirty="0"/>
              <a:t>6 months of E therapy for last </a:t>
            </a:r>
            <a:r>
              <a:rPr lang="en-US" sz="2400" b="1" i="1" dirty="0"/>
              <a:t>10 </a:t>
            </a:r>
            <a:r>
              <a:rPr lang="en-US" sz="2400" b="1" i="1" dirty="0" smtClean="0"/>
              <a:t>days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4951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71555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Kallman</a:t>
            </a:r>
            <a:r>
              <a:rPr lang="en-US" sz="4000" b="1" dirty="0" smtClean="0">
                <a:solidFill>
                  <a:srgbClr val="C00000"/>
                </a:solidFill>
              </a:rPr>
              <a:t> Syndrome: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5770"/>
            <a:ext cx="7704319" cy="5312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 smtClean="0">
                <a:solidFill>
                  <a:srgbClr val="C00000"/>
                </a:solidFill>
              </a:rPr>
              <a:t>***congenital </a:t>
            </a:r>
            <a:r>
              <a:rPr lang="en-US" sz="2400" b="1" i="1" u="sng" dirty="0" err="1">
                <a:solidFill>
                  <a:srgbClr val="C00000"/>
                </a:solidFill>
              </a:rPr>
              <a:t>GnRH</a:t>
            </a:r>
            <a:r>
              <a:rPr lang="en-US" sz="2400" b="1" i="1" u="sng" dirty="0">
                <a:solidFill>
                  <a:srgbClr val="C00000"/>
                </a:solidFill>
              </a:rPr>
              <a:t> deficiency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with anosmia/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hyposmia</a:t>
            </a:r>
            <a:r>
              <a:rPr lang="en-US" sz="2400" b="1" i="1" u="sng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• </a:t>
            </a:r>
            <a:r>
              <a:rPr lang="en-US" sz="2400" b="1" u="sng" dirty="0"/>
              <a:t>cyclic estrogen and </a:t>
            </a:r>
            <a:r>
              <a:rPr lang="en-US" sz="2400" b="1" u="sng" dirty="0" smtClean="0"/>
              <a:t>progestin</a:t>
            </a:r>
            <a:r>
              <a:rPr lang="en-US" sz="2000" b="1" u="sng" dirty="0" smtClean="0"/>
              <a:t> </a:t>
            </a:r>
            <a:r>
              <a:rPr lang="en-US" sz="2000" dirty="0" smtClean="0"/>
              <a:t>(</a:t>
            </a:r>
            <a:r>
              <a:rPr lang="en-US" sz="2000" dirty="0"/>
              <a:t>to induce sec. sexual </a:t>
            </a:r>
            <a:r>
              <a:rPr lang="en-US" sz="2000" dirty="0" smtClean="0"/>
              <a:t>character </a:t>
            </a:r>
            <a:r>
              <a:rPr lang="en-US" sz="2000" dirty="0"/>
              <a:t>and to prevent </a:t>
            </a:r>
            <a:r>
              <a:rPr lang="en-US" sz="2000" dirty="0" smtClean="0"/>
              <a:t>osteoporosis).</a:t>
            </a:r>
            <a:endParaRPr lang="en-US" sz="2000" dirty="0"/>
          </a:p>
          <a:p>
            <a:r>
              <a:rPr lang="en-US" sz="2000" dirty="0"/>
              <a:t>• Repetitive </a:t>
            </a:r>
            <a:r>
              <a:rPr lang="en-US" sz="2000" dirty="0" err="1"/>
              <a:t>GnRH</a:t>
            </a:r>
            <a:r>
              <a:rPr lang="en-US" sz="2000" dirty="0"/>
              <a:t> administration restores </a:t>
            </a:r>
            <a:r>
              <a:rPr lang="en-US" sz="2000" dirty="0" smtClean="0"/>
              <a:t>normal ovulation</a:t>
            </a:r>
            <a:r>
              <a:rPr lang="en-US" sz="2000" dirty="0"/>
              <a:t>.</a:t>
            </a:r>
          </a:p>
          <a:p>
            <a:r>
              <a:rPr lang="en-US" sz="2000" dirty="0"/>
              <a:t>• Fertility portable infusion pump to deliver subcutaneous, </a:t>
            </a:r>
            <a:r>
              <a:rPr lang="en-US" sz="2400" b="1" dirty="0" smtClean="0"/>
              <a:t>pulsatile </a:t>
            </a:r>
            <a:r>
              <a:rPr lang="en-US" sz="2400" b="1" dirty="0" err="1"/>
              <a:t>GnRH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34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6" y="741676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Empty </a:t>
            </a:r>
            <a:r>
              <a:rPr lang="en-US" sz="4000" b="1" dirty="0" err="1" smtClean="0">
                <a:solidFill>
                  <a:srgbClr val="C00000"/>
                </a:solidFill>
              </a:rPr>
              <a:t>sella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turcica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366" y="1471384"/>
            <a:ext cx="9558246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400" b="1" u="sng" dirty="0">
                <a:solidFill>
                  <a:srgbClr val="C00000"/>
                </a:solidFill>
              </a:rPr>
              <a:t>characterized by herniation </a:t>
            </a:r>
            <a:r>
              <a:rPr lang="en-US" sz="2400" b="1" u="sng" dirty="0" smtClean="0">
                <a:solidFill>
                  <a:srgbClr val="C00000"/>
                </a:solidFill>
              </a:rPr>
              <a:t>of subarachnoid </a:t>
            </a:r>
            <a:r>
              <a:rPr lang="en-US" sz="2400" b="1" u="sng" dirty="0">
                <a:solidFill>
                  <a:srgbClr val="C00000"/>
                </a:solidFill>
              </a:rPr>
              <a:t>membrane into the pituitary </a:t>
            </a:r>
            <a:r>
              <a:rPr lang="en-US" sz="2400" b="1" u="sng" dirty="0" err="1">
                <a:solidFill>
                  <a:srgbClr val="C00000"/>
                </a:solidFill>
              </a:rPr>
              <a:t>sella</a:t>
            </a:r>
            <a:r>
              <a:rPr lang="en-US" sz="2400" b="1" u="sng" dirty="0">
                <a:solidFill>
                  <a:srgbClr val="C00000"/>
                </a:solidFill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</a:rPr>
              <a:t>turcica</a:t>
            </a:r>
            <a:r>
              <a:rPr lang="en-US" sz="2400" b="1" u="sng" dirty="0">
                <a:solidFill>
                  <a:srgbClr val="C00000"/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and </a:t>
            </a:r>
            <a:r>
              <a:rPr lang="en-US" sz="2400" b="1" u="sng" dirty="0">
                <a:solidFill>
                  <a:srgbClr val="C00000"/>
                </a:solidFill>
              </a:rPr>
              <a:t>may exist with pineal gland </a:t>
            </a:r>
            <a:r>
              <a:rPr lang="en-US" sz="2400" b="1" u="sng" dirty="0" err="1">
                <a:solidFill>
                  <a:srgbClr val="C00000"/>
                </a:solidFill>
              </a:rPr>
              <a:t>tumour</a:t>
            </a:r>
            <a:r>
              <a:rPr lang="en-US" sz="2400" b="1" u="sng" dirty="0">
                <a:solidFill>
                  <a:srgbClr val="C00000"/>
                </a:solidFill>
              </a:rPr>
              <a:t> as prolactin </a:t>
            </a:r>
            <a:r>
              <a:rPr lang="en-US" sz="2400" b="1" u="sng" dirty="0" smtClean="0">
                <a:solidFill>
                  <a:srgbClr val="C00000"/>
                </a:solidFill>
              </a:rPr>
              <a:t>adenoma. </a:t>
            </a:r>
          </a:p>
          <a:p>
            <a:pPr marL="0" indent="0">
              <a:buNone/>
            </a:pPr>
            <a:endParaRPr lang="en-US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•</a:t>
            </a:r>
            <a:r>
              <a:rPr lang="en-US" sz="2000" dirty="0" smtClean="0"/>
              <a:t>    In </a:t>
            </a:r>
            <a:r>
              <a:rPr lang="en-US" sz="2000" dirty="0"/>
              <a:t>all such women, cyclic administration of </a:t>
            </a:r>
            <a:r>
              <a:rPr lang="en-US" sz="2000" b="1" i="1" dirty="0" err="1">
                <a:solidFill>
                  <a:srgbClr val="7030A0"/>
                </a:solidFill>
              </a:rPr>
              <a:t>oestrogen</a:t>
            </a:r>
            <a:r>
              <a:rPr lang="en-US" sz="2000" b="1" i="1" dirty="0">
                <a:solidFill>
                  <a:srgbClr val="7030A0"/>
                </a:solidFill>
              </a:rPr>
              <a:t> and </a:t>
            </a:r>
            <a:r>
              <a:rPr lang="en-US" sz="2000" b="1" i="1" dirty="0" smtClean="0">
                <a:solidFill>
                  <a:srgbClr val="7030A0"/>
                </a:solidFill>
              </a:rPr>
              <a:t>progestogen </a:t>
            </a:r>
            <a:r>
              <a:rPr lang="en-US" sz="2000" dirty="0"/>
              <a:t>to maintain femininity and prevent osteoporosis </a:t>
            </a:r>
            <a:r>
              <a:rPr lang="en-US" sz="2000" dirty="0" smtClean="0"/>
              <a:t>is </a:t>
            </a:r>
            <a:r>
              <a:rPr lang="en-US" sz="2000" dirty="0"/>
              <a:t>essential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•</a:t>
            </a:r>
            <a:r>
              <a:rPr lang="en-US" sz="2000" dirty="0"/>
              <a:t> </a:t>
            </a:r>
            <a:r>
              <a:rPr lang="en-US" sz="2000" dirty="0" smtClean="0"/>
              <a:t>   In </a:t>
            </a:r>
            <a:r>
              <a:rPr lang="en-US" sz="2000" dirty="0"/>
              <a:t>case the woman desires to </a:t>
            </a:r>
            <a:r>
              <a:rPr lang="en-US" sz="2000" dirty="0" smtClean="0"/>
              <a:t>conceive, induction </a:t>
            </a:r>
            <a:r>
              <a:rPr lang="en-US" sz="2000" dirty="0"/>
              <a:t>of </a:t>
            </a:r>
            <a:r>
              <a:rPr lang="en-US" sz="2000" b="1" u="sng" dirty="0">
                <a:solidFill>
                  <a:srgbClr val="00B050"/>
                </a:solidFill>
              </a:rPr>
              <a:t>ovulation with gonadotropins</a:t>
            </a:r>
            <a:r>
              <a:rPr lang="en-US" sz="2000" dirty="0"/>
              <a:t> is warranted.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•</a:t>
            </a:r>
            <a:r>
              <a:rPr lang="en-US" sz="2000" dirty="0" smtClean="0"/>
              <a:t>    In </a:t>
            </a:r>
            <a:r>
              <a:rPr lang="en-US" sz="2000" dirty="0"/>
              <a:t>women with neoplasms, appropriate neurological </a:t>
            </a:r>
            <a:r>
              <a:rPr lang="en-US" sz="2000" dirty="0" smtClean="0"/>
              <a:t>consultation </a:t>
            </a:r>
            <a:r>
              <a:rPr lang="en-US" sz="2000" dirty="0"/>
              <a:t>followed by treatment with </a:t>
            </a:r>
            <a:r>
              <a:rPr lang="en-US" sz="2000" b="1" dirty="0" err="1">
                <a:solidFill>
                  <a:srgbClr val="FF0000"/>
                </a:solidFill>
              </a:rPr>
              <a:t>bromocriptine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FF0000"/>
                </a:solidFill>
              </a:rPr>
              <a:t>for </a:t>
            </a:r>
            <a:r>
              <a:rPr lang="en-US" sz="2000" u="sng" dirty="0" err="1" smtClean="0">
                <a:solidFill>
                  <a:srgbClr val="FF0000"/>
                </a:solidFill>
              </a:rPr>
              <a:t>prolactinomas</a:t>
            </a:r>
            <a:r>
              <a:rPr lang="en-US" sz="2000" u="sng" dirty="0" smtClean="0">
                <a:solidFill>
                  <a:srgbClr val="FF0000"/>
                </a:solidFill>
              </a:rPr>
              <a:t> </a:t>
            </a:r>
            <a:r>
              <a:rPr lang="en-US" sz="2000" u="sng" dirty="0">
                <a:solidFill>
                  <a:srgbClr val="FF0000"/>
                </a:solidFill>
              </a:rPr>
              <a:t>or surgery should be planned.</a:t>
            </a:r>
          </a:p>
        </p:txBody>
      </p:sp>
    </p:spTree>
    <p:extLst>
      <p:ext uri="{BB962C8B-B14F-4D97-AF65-F5344CB8AC3E}">
        <p14:creationId xmlns:p14="http://schemas.microsoft.com/office/powerpoint/2010/main" val="5620717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096" y="506544"/>
            <a:ext cx="8911687" cy="128089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Congenital Adrenal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Hyperplasia </a:t>
            </a:r>
            <a:r>
              <a:rPr lang="en-US" sz="4000" b="1" dirty="0" smtClean="0">
                <a:solidFill>
                  <a:srgbClr val="C00000"/>
                </a:solidFill>
              </a:rPr>
              <a:t>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430" y="1983376"/>
            <a:ext cx="7364684" cy="475705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/>
              <a:t>• Enzyme defect leading </a:t>
            </a:r>
            <a:r>
              <a:rPr lang="en-US" sz="2000" b="1" u="sng" dirty="0"/>
              <a:t>to excessive </a:t>
            </a:r>
            <a:r>
              <a:rPr lang="en-US" sz="2000" b="1" u="sng" dirty="0" smtClean="0"/>
              <a:t>androgen production.</a:t>
            </a:r>
            <a:endParaRPr lang="en-US" sz="2000" b="1" u="sng" dirty="0"/>
          </a:p>
          <a:p>
            <a:r>
              <a:rPr lang="en-US" sz="2000" dirty="0"/>
              <a:t>• Autosomal recessive </a:t>
            </a:r>
            <a:r>
              <a:rPr lang="en-US" sz="2000" dirty="0" smtClean="0"/>
              <a:t>trait.</a:t>
            </a:r>
            <a:endParaRPr lang="en-US" sz="2000" dirty="0"/>
          </a:p>
          <a:p>
            <a:r>
              <a:rPr lang="en-US" sz="2000" dirty="0"/>
              <a:t>• Milder form of disease diagnosed later in </a:t>
            </a:r>
            <a:r>
              <a:rPr lang="en-US" sz="2000" dirty="0" smtClean="0"/>
              <a:t>life(late onset</a:t>
            </a:r>
            <a:r>
              <a:rPr lang="en-US" sz="2000" dirty="0"/>
              <a:t>) and </a:t>
            </a:r>
            <a:r>
              <a:rPr lang="en-US" sz="2000" b="1" u="sng" dirty="0">
                <a:solidFill>
                  <a:srgbClr val="7030A0"/>
                </a:solidFill>
              </a:rPr>
              <a:t>resembles </a:t>
            </a:r>
            <a:r>
              <a:rPr lang="en-US" sz="2000" b="1" u="sng" dirty="0" smtClean="0">
                <a:solidFill>
                  <a:srgbClr val="7030A0"/>
                </a:solidFill>
              </a:rPr>
              <a:t>PCOS.</a:t>
            </a:r>
            <a:endParaRPr lang="en-US" sz="2000" b="1" u="sng" dirty="0">
              <a:solidFill>
                <a:srgbClr val="7030A0"/>
              </a:solidFill>
            </a:endParaRPr>
          </a:p>
          <a:p>
            <a:r>
              <a:rPr lang="en-US" sz="2000" dirty="0"/>
              <a:t>• May present with primary amenorrhea but </a:t>
            </a:r>
            <a:r>
              <a:rPr lang="en-US" sz="2000" dirty="0" smtClean="0"/>
              <a:t>even </a:t>
            </a:r>
            <a:r>
              <a:rPr lang="en-US" sz="2000" dirty="0"/>
              <a:t>more classical: </a:t>
            </a:r>
            <a:r>
              <a:rPr lang="en-US" sz="2000" u="sng" dirty="0">
                <a:solidFill>
                  <a:srgbClr val="E20473"/>
                </a:solidFill>
              </a:rPr>
              <a:t>hirsutism, </a:t>
            </a:r>
            <a:r>
              <a:rPr lang="en-US" sz="2000" u="sng" dirty="0" err="1" smtClean="0">
                <a:solidFill>
                  <a:srgbClr val="E20473"/>
                </a:solidFill>
              </a:rPr>
              <a:t>virilization</a:t>
            </a:r>
            <a:r>
              <a:rPr lang="en-US" sz="2000" u="sng" dirty="0" smtClean="0">
                <a:solidFill>
                  <a:srgbClr val="E20473"/>
                </a:solidFill>
              </a:rPr>
              <a:t>, anovulation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• Abnormal looking female </a:t>
            </a:r>
            <a:r>
              <a:rPr lang="en-US" sz="2000" dirty="0" smtClean="0"/>
              <a:t>external genitalia </a:t>
            </a:r>
            <a:r>
              <a:rPr lang="en-US" sz="2000" b="1" dirty="0" smtClean="0">
                <a:solidFill>
                  <a:srgbClr val="0070C0"/>
                </a:solidFill>
              </a:rPr>
              <a:t>(ambiguous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</a:p>
          <a:p>
            <a:r>
              <a:rPr lang="en-US" sz="2000" dirty="0"/>
              <a:t>• </a:t>
            </a:r>
            <a:r>
              <a:rPr lang="en-US" sz="2000" i="1" dirty="0">
                <a:solidFill>
                  <a:srgbClr val="00B050"/>
                </a:solidFill>
              </a:rPr>
              <a:t>Presence</a:t>
            </a:r>
            <a:r>
              <a:rPr lang="en-US" sz="2000" dirty="0"/>
              <a:t> of uterus and upper vagina.</a:t>
            </a:r>
          </a:p>
          <a:p>
            <a:r>
              <a:rPr lang="en-US" sz="2000" dirty="0"/>
              <a:t>• Diagnosis: Fasting 17-OHP-</a:t>
            </a:r>
          </a:p>
          <a:p>
            <a:pPr marL="0" indent="0">
              <a:buNone/>
            </a:pPr>
            <a:r>
              <a:rPr lang="en-US" sz="1400" dirty="0" smtClean="0"/>
              <a:t>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Levels </a:t>
            </a:r>
            <a:r>
              <a:rPr lang="en-US" sz="1400" b="1" dirty="0">
                <a:solidFill>
                  <a:srgbClr val="FF0000"/>
                </a:solidFill>
              </a:rPr>
              <a:t>&gt;1000 ng/</a:t>
            </a:r>
            <a:r>
              <a:rPr lang="en-US" sz="1400" b="1" dirty="0" err="1">
                <a:solidFill>
                  <a:srgbClr val="FF0000"/>
                </a:solidFill>
              </a:rPr>
              <a:t>dL</a:t>
            </a:r>
            <a:r>
              <a:rPr lang="en-US" sz="1400" b="1" dirty="0">
                <a:solidFill>
                  <a:srgbClr val="FF0000"/>
                </a:solidFill>
              </a:rPr>
              <a:t> are indicative of </a:t>
            </a:r>
            <a:r>
              <a:rPr lang="en-US" sz="1400" b="1" dirty="0" smtClean="0">
                <a:solidFill>
                  <a:srgbClr val="FF0000"/>
                </a:solidFill>
              </a:rPr>
              <a:t>late-onset CAH.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292" y="144381"/>
            <a:ext cx="3314200" cy="367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952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184" y="774573"/>
            <a:ext cx="8911687" cy="1280890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H-P-O-U 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203" y="2146479"/>
            <a:ext cx="891540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/>
              <a:t>Menarche</a:t>
            </a:r>
            <a:r>
              <a:rPr lang="en-US" sz="2400" dirty="0" smtClean="0"/>
              <a:t> :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 </a:t>
            </a:r>
            <a:r>
              <a:rPr lang="en-US" sz="2400" b="1" dirty="0" smtClean="0">
                <a:solidFill>
                  <a:srgbClr val="FF0000"/>
                </a:solidFill>
              </a:rPr>
              <a:t>Requires: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u="sng" dirty="0" err="1">
                <a:solidFill>
                  <a:srgbClr val="7030A0"/>
                </a:solidFill>
              </a:rPr>
              <a:t>GnRH</a:t>
            </a:r>
            <a:r>
              <a:rPr lang="en-US" sz="2400" dirty="0"/>
              <a:t> from </a:t>
            </a:r>
            <a:r>
              <a:rPr lang="en-US" sz="2400" b="1" dirty="0">
                <a:solidFill>
                  <a:srgbClr val="00B050"/>
                </a:solidFill>
              </a:rPr>
              <a:t>the </a:t>
            </a:r>
            <a:r>
              <a:rPr lang="en-US" sz="2400" b="1" dirty="0" smtClean="0">
                <a:solidFill>
                  <a:srgbClr val="00B050"/>
                </a:solidFill>
              </a:rPr>
              <a:t>Hypothalamus.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u="sng" dirty="0">
                <a:solidFill>
                  <a:srgbClr val="7030A0"/>
                </a:solidFill>
              </a:rPr>
              <a:t>FSH and LH</a:t>
            </a:r>
            <a:r>
              <a:rPr lang="en-US" sz="2400" dirty="0"/>
              <a:t> from </a:t>
            </a:r>
            <a:r>
              <a:rPr lang="en-US" sz="2400" b="1" dirty="0">
                <a:solidFill>
                  <a:srgbClr val="00B050"/>
                </a:solidFill>
              </a:rPr>
              <a:t>the </a:t>
            </a:r>
            <a:r>
              <a:rPr lang="en-US" sz="2400" b="1" dirty="0" smtClean="0">
                <a:solidFill>
                  <a:srgbClr val="00B050"/>
                </a:solidFill>
              </a:rPr>
              <a:t>Pituitary.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u="sng" dirty="0">
                <a:solidFill>
                  <a:srgbClr val="7030A0"/>
                </a:solidFill>
              </a:rPr>
              <a:t>Estrogen and Progesterone</a:t>
            </a:r>
            <a:r>
              <a:rPr lang="en-US" sz="2400" dirty="0"/>
              <a:t> from </a:t>
            </a:r>
            <a:r>
              <a:rPr lang="en-US" sz="2400" b="1" dirty="0">
                <a:solidFill>
                  <a:srgbClr val="00B050"/>
                </a:solidFill>
              </a:rPr>
              <a:t>the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Ovaries.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Normal Uterus</a:t>
            </a:r>
            <a:r>
              <a:rPr lang="en-US" sz="2400" dirty="0"/>
              <a:t> &amp; </a:t>
            </a:r>
            <a:r>
              <a:rPr lang="en-US" sz="2400" b="1" dirty="0">
                <a:solidFill>
                  <a:srgbClr val="7030A0"/>
                </a:solidFill>
              </a:rPr>
              <a:t>Outflow </a:t>
            </a:r>
            <a:r>
              <a:rPr lang="en-US" sz="2400" b="1" dirty="0" smtClean="0">
                <a:solidFill>
                  <a:srgbClr val="7030A0"/>
                </a:solidFill>
              </a:rPr>
              <a:t>tract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518" y="1171057"/>
            <a:ext cx="43053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2157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412" y="522514"/>
            <a:ext cx="10560671" cy="6490952"/>
          </a:xfrm>
        </p:spPr>
        <p:txBody>
          <a:bodyPr>
            <a:no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INVESTIGATIONS:</a:t>
            </a:r>
            <a:endParaRPr lang="en-US" sz="2400" b="1" i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7030A0"/>
                </a:solidFill>
              </a:rPr>
              <a:t>• </a:t>
            </a:r>
            <a:r>
              <a:rPr lang="en-US" sz="2200" i="1" u="sng" dirty="0">
                <a:solidFill>
                  <a:srgbClr val="7030A0"/>
                </a:solidFill>
              </a:rPr>
              <a:t>•</a:t>
            </a:r>
            <a:r>
              <a:rPr lang="en-US" sz="2200" i="1" u="sng" dirty="0"/>
              <a:t> USG internal genitalia shows presence of uterus, </a:t>
            </a:r>
            <a:r>
              <a:rPr lang="en-US" sz="2200" i="1" u="sng" dirty="0" smtClean="0"/>
              <a:t>fallopian tubes</a:t>
            </a:r>
            <a:r>
              <a:rPr lang="en-US" sz="2200" i="1" u="sng" dirty="0"/>
              <a:t>, and vagina.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•</a:t>
            </a:r>
            <a:r>
              <a:rPr lang="en-US" sz="2200" dirty="0"/>
              <a:t> </a:t>
            </a:r>
            <a:r>
              <a:rPr lang="en-US" sz="2200" dirty="0" smtClean="0"/>
              <a:t>      The </a:t>
            </a:r>
            <a:r>
              <a:rPr lang="en-US" sz="2200" dirty="0"/>
              <a:t>gonads are ovaries</a:t>
            </a:r>
            <a:r>
              <a:rPr lang="en-US" sz="2200" dirty="0" smtClean="0"/>
              <a:t>. Sex </a:t>
            </a:r>
            <a:r>
              <a:rPr lang="en-US" sz="2200" dirty="0"/>
              <a:t>chromatin study reveals </a:t>
            </a:r>
            <a:r>
              <a:rPr lang="en-US" sz="2200" dirty="0" smtClean="0"/>
              <a:t>positive Barr </a:t>
            </a:r>
            <a:r>
              <a:rPr lang="en-US" sz="2200" dirty="0"/>
              <a:t>body.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•</a:t>
            </a:r>
            <a:r>
              <a:rPr lang="en-US" sz="2200" dirty="0" smtClean="0"/>
              <a:t>       </a:t>
            </a:r>
            <a:r>
              <a:rPr lang="en-US" sz="2200" dirty="0"/>
              <a:t>Karyotype is 46, XX.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7030A0"/>
                </a:solidFill>
              </a:rPr>
              <a:t>• </a:t>
            </a:r>
            <a:r>
              <a:rPr lang="en-US" sz="2200" i="1" u="sng" dirty="0">
                <a:solidFill>
                  <a:srgbClr val="7030A0"/>
                </a:solidFill>
              </a:rPr>
              <a:t>•</a:t>
            </a:r>
            <a:r>
              <a:rPr lang="en-US" sz="2200" i="1" u="sng" dirty="0"/>
              <a:t>17 </a:t>
            </a:r>
            <a:r>
              <a:rPr lang="en-US" sz="2200" i="1" u="sng" dirty="0" err="1"/>
              <a:t>hydroxy</a:t>
            </a:r>
            <a:r>
              <a:rPr lang="en-US" sz="2200" i="1" u="sng" dirty="0"/>
              <a:t>-progesterone (17 OHP)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•</a:t>
            </a:r>
            <a:r>
              <a:rPr lang="en-US" sz="2200" dirty="0" smtClean="0"/>
              <a:t>       </a:t>
            </a:r>
            <a:r>
              <a:rPr lang="en-US" sz="2200" dirty="0"/>
              <a:t>“salt loosing syndrome” (sodium and chloride— low, </a:t>
            </a:r>
            <a:r>
              <a:rPr lang="en-US" sz="2200" dirty="0" smtClean="0"/>
              <a:t>potassium raised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• </a:t>
            </a:r>
            <a:r>
              <a:rPr lang="en-US" sz="2200" dirty="0" smtClean="0"/>
              <a:t>      Urinary </a:t>
            </a:r>
            <a:r>
              <a:rPr lang="en-US" sz="2200" dirty="0"/>
              <a:t>excretion of </a:t>
            </a:r>
            <a:r>
              <a:rPr lang="en-US" sz="2200" dirty="0" err="1"/>
              <a:t>pregnanetriol</a:t>
            </a:r>
            <a:r>
              <a:rPr lang="en-US" sz="2200" dirty="0"/>
              <a:t> and 17 </a:t>
            </a:r>
            <a:r>
              <a:rPr lang="en-US" sz="2200" dirty="0" err="1"/>
              <a:t>Ketosteroids</a:t>
            </a:r>
            <a:r>
              <a:rPr lang="en-US" sz="2200" dirty="0"/>
              <a:t> are </a:t>
            </a:r>
            <a:r>
              <a:rPr lang="en-US" sz="2200" dirty="0" smtClean="0"/>
              <a:t>markedly </a:t>
            </a:r>
            <a:r>
              <a:rPr lang="en-US" sz="2200" dirty="0"/>
              <a:t>elevated.</a:t>
            </a:r>
          </a:p>
          <a:p>
            <a:r>
              <a:rPr lang="en-US" sz="2400" b="1" i="1" u="sng" dirty="0">
                <a:solidFill>
                  <a:srgbClr val="C00000"/>
                </a:solidFill>
              </a:rPr>
              <a:t>TREATMENT:</a:t>
            </a:r>
            <a:r>
              <a:rPr lang="en-US" dirty="0"/>
              <a:t> </a:t>
            </a:r>
            <a:r>
              <a:rPr lang="en-US" sz="2000" i="1" u="sng" dirty="0"/>
              <a:t>Hydrocortisone </a:t>
            </a:r>
            <a:r>
              <a:rPr lang="en-US" sz="2000" b="1" i="1" u="sng" dirty="0">
                <a:solidFill>
                  <a:srgbClr val="0070C0"/>
                </a:solidFill>
              </a:rPr>
              <a:t>10–20 mg/m2 body </a:t>
            </a:r>
            <a:r>
              <a:rPr lang="en-US" sz="2000" i="1" u="sng" dirty="0"/>
              <a:t>surface </a:t>
            </a:r>
            <a:r>
              <a:rPr lang="en-US" sz="2000" i="1" u="sng" dirty="0" smtClean="0"/>
              <a:t>area per </a:t>
            </a:r>
            <a:r>
              <a:rPr lang="en-US" sz="2000" i="1" u="sng" dirty="0"/>
              <a:t>day is given to suppress the excess </a:t>
            </a:r>
            <a:r>
              <a:rPr lang="en-US" sz="2000" i="1" u="sng" dirty="0" smtClean="0"/>
              <a:t>ACTH secretion</a:t>
            </a:r>
            <a:r>
              <a:rPr lang="en-US" sz="2000" i="1" u="sng" dirty="0"/>
              <a:t>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200" dirty="0" smtClean="0"/>
              <a:t>**Mineralocorticoid (</a:t>
            </a:r>
            <a:r>
              <a:rPr lang="en-US" sz="2200" dirty="0" err="1" smtClean="0"/>
              <a:t>fluorocortisone</a:t>
            </a:r>
            <a:r>
              <a:rPr lang="en-US" sz="2200" dirty="0" smtClean="0"/>
              <a:t>) is also given in cases with 21-hydroxylase deficiency and Corrective surgery </a:t>
            </a:r>
            <a:r>
              <a:rPr lang="en-US" sz="2200" b="1" dirty="0" smtClean="0">
                <a:solidFill>
                  <a:srgbClr val="7030A0"/>
                </a:solidFill>
              </a:rPr>
              <a:t>(reduction </a:t>
            </a:r>
            <a:r>
              <a:rPr lang="en-US" sz="2200" b="1" dirty="0" err="1" smtClean="0">
                <a:solidFill>
                  <a:srgbClr val="7030A0"/>
                </a:solidFill>
              </a:rPr>
              <a:t>clitoroplasty</a:t>
            </a:r>
            <a:r>
              <a:rPr lang="en-US" sz="2200" b="1" dirty="0" smtClean="0">
                <a:solidFill>
                  <a:srgbClr val="7030A0"/>
                </a:solidFill>
              </a:rPr>
              <a:t> &amp; </a:t>
            </a:r>
            <a:r>
              <a:rPr lang="en-US" sz="2200" b="1" dirty="0" err="1" smtClean="0">
                <a:solidFill>
                  <a:srgbClr val="7030A0"/>
                </a:solidFill>
              </a:rPr>
              <a:t>vaginoplasty</a:t>
            </a:r>
            <a:r>
              <a:rPr lang="en-US" sz="2200" b="1" dirty="0" smtClean="0">
                <a:solidFill>
                  <a:srgbClr val="7030A0"/>
                </a:solidFill>
              </a:rPr>
              <a:t>).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11499229" y="3249386"/>
            <a:ext cx="554527" cy="169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0767" y="3241902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435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Anorexia Nervosa 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A5C9E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Management.</a:t>
            </a:r>
            <a:endParaRPr lang="en-US" sz="2400" dirty="0"/>
          </a:p>
          <a:p>
            <a:r>
              <a:rPr lang="en-US" sz="2400" dirty="0"/>
              <a:t>Psychological 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Psychotherapy 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Nutritional 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/>
              <a:t>GnRH</a:t>
            </a:r>
            <a:r>
              <a:rPr lang="en-US" sz="2400" dirty="0"/>
              <a:t> to initiate H-P-O axis.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Hormonal therapy: </a:t>
            </a:r>
            <a:r>
              <a:rPr lang="en-US" sz="2400" i="1" u="sng" dirty="0"/>
              <a:t>To initiate or complete H-P-A axis. </a:t>
            </a:r>
          </a:p>
          <a:p>
            <a:r>
              <a:rPr lang="en-US" sz="2400" dirty="0"/>
              <a:t>Seventy per cent improve with treatment. </a:t>
            </a:r>
          </a:p>
        </p:txBody>
      </p:sp>
    </p:spTree>
    <p:extLst>
      <p:ext uri="{BB962C8B-B14F-4D97-AF65-F5344CB8AC3E}">
        <p14:creationId xmlns:p14="http://schemas.microsoft.com/office/powerpoint/2010/main" val="1671659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351" y="3379541"/>
            <a:ext cx="8913124" cy="128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249251"/>
            <a:ext cx="8913124" cy="3992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075565">
            <a:off x="1806223" y="1237583"/>
            <a:ext cx="5004885" cy="2800767"/>
          </a:xfrm>
          <a:prstGeom prst="rect">
            <a:avLst/>
          </a:prstGeom>
          <a:solidFill>
            <a:srgbClr val="A5C9E2"/>
          </a:solidFill>
          <a:ln>
            <a:solidFill>
              <a:srgbClr val="A5C9E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Thank You!</a:t>
            </a:r>
            <a:endParaRPr lang="en-US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238819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28" y="284476"/>
            <a:ext cx="9294275" cy="878119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CLASSIFICATION OF AMENORRHEA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7273" y="1654259"/>
            <a:ext cx="2621281" cy="523220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28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AMENORRHEA</a:t>
            </a:r>
            <a:endParaRPr lang="en-US" sz="28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flipH="1">
            <a:off x="5627913" y="2177479"/>
            <a:ext cx="1" cy="6132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43885" y="3190837"/>
            <a:ext cx="220762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PHYSIOLOGICA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0819" y="3190837"/>
            <a:ext cx="218802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PATHOLOGICAL</a:t>
            </a:r>
            <a:endParaRPr lang="en-US" sz="2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4354" y="2790726"/>
            <a:ext cx="38404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4354" y="2790726"/>
            <a:ext cx="13063" cy="41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67896" y="2790726"/>
            <a:ext cx="1" cy="40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664131" y="3590947"/>
            <a:ext cx="326572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491547" y="3608328"/>
            <a:ext cx="326572" cy="683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4939" y="4389847"/>
            <a:ext cx="37855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Pre-Puberty.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Pregnancy Related.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Menopause.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60819" y="4337595"/>
            <a:ext cx="24961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Primary    </a:t>
            </a:r>
          </a:p>
          <a:p>
            <a:pPr algn="ctr"/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Secondary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8585119" y="4532811"/>
            <a:ext cx="754824" cy="7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339943" y="4389847"/>
            <a:ext cx="293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u="sng" dirty="0" err="1" smtClean="0">
                <a:solidFill>
                  <a:srgbClr val="FF0000"/>
                </a:solidFill>
              </a:rPr>
              <a:t>Eugonadotropic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u="sng" dirty="0" err="1" smtClean="0">
                <a:solidFill>
                  <a:srgbClr val="FF0000"/>
                </a:solidFill>
              </a:rPr>
              <a:t>Hypergonadotrophic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u="sng" dirty="0" err="1" smtClean="0">
                <a:solidFill>
                  <a:srgbClr val="FF0000"/>
                </a:solidFill>
              </a:rPr>
              <a:t>Hypogonadotrophic</a:t>
            </a:r>
            <a:endParaRPr lang="en-US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PRIMARY AMENORRHOEA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0"/>
            <a:ext cx="9480868" cy="458070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EUGONADOTROPIC</a:t>
            </a:r>
          </a:p>
          <a:p>
            <a:pPr marL="0" indent="0">
              <a:buNone/>
            </a:pPr>
            <a:r>
              <a:rPr lang="en-US" b="1" u="sng" dirty="0" smtClean="0"/>
              <a:t>Anatomic </a:t>
            </a:r>
            <a:r>
              <a:rPr lang="en-US" b="1" u="sng" dirty="0"/>
              <a:t>/genital outflow tract</a:t>
            </a:r>
          </a:p>
          <a:p>
            <a:pPr marL="0" indent="0">
              <a:buNone/>
            </a:pPr>
            <a:r>
              <a:rPr lang="en-US" dirty="0" smtClean="0"/>
              <a:t>** Müllerian </a:t>
            </a:r>
            <a:r>
              <a:rPr lang="en-US" dirty="0"/>
              <a:t>dysgenesis (Mayer -</a:t>
            </a:r>
            <a:r>
              <a:rPr lang="en-US" dirty="0" err="1"/>
              <a:t>Rokitansky</a:t>
            </a:r>
            <a:r>
              <a:rPr lang="en-US" dirty="0"/>
              <a:t>–</a:t>
            </a:r>
            <a:r>
              <a:rPr lang="en-US" dirty="0" err="1"/>
              <a:t>Küster</a:t>
            </a:r>
            <a:r>
              <a:rPr lang="en-US" dirty="0"/>
              <a:t>–Hauser syndrome)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1.Complete androgen insensitivity syndrome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(testicular </a:t>
            </a:r>
            <a:r>
              <a:rPr lang="en-US" b="1" i="1" dirty="0" err="1">
                <a:solidFill>
                  <a:srgbClr val="00B050"/>
                </a:solidFill>
              </a:rPr>
              <a:t>feminisation</a:t>
            </a:r>
            <a:r>
              <a:rPr lang="en-US" b="1" i="1" dirty="0">
                <a:solidFill>
                  <a:srgbClr val="00B050"/>
                </a:solidFill>
              </a:rPr>
              <a:t> synd.)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/>
              <a:t>Distal genital tract </a:t>
            </a:r>
            <a:r>
              <a:rPr lang="en-US" sz="2200" dirty="0" smtClean="0"/>
              <a:t>obstruction-</a:t>
            </a:r>
          </a:p>
          <a:p>
            <a:pPr marL="0" indent="0">
              <a:buNone/>
            </a:pPr>
            <a:r>
              <a:rPr lang="en-US" dirty="0" smtClean="0"/>
              <a:t>Imperforate </a:t>
            </a:r>
            <a:r>
              <a:rPr lang="en-US" dirty="0"/>
              <a:t>hymen, Transverse vaginal </a:t>
            </a:r>
            <a:r>
              <a:rPr lang="en-US" dirty="0" smtClean="0"/>
              <a:t>septum, cervical </a:t>
            </a:r>
            <a:r>
              <a:rPr lang="en-US" dirty="0"/>
              <a:t>atresia, </a:t>
            </a:r>
            <a:r>
              <a:rPr lang="en-US" dirty="0" smtClean="0"/>
              <a:t>Vaginal atresia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u="sng" dirty="0"/>
              <a:t>Others</a:t>
            </a:r>
          </a:p>
          <a:p>
            <a:pPr marL="0" indent="0">
              <a:buNone/>
            </a:pPr>
            <a:r>
              <a:rPr lang="en-US" sz="2000" dirty="0"/>
              <a:t>PCOD</a:t>
            </a:r>
            <a:r>
              <a:rPr lang="en-US" sz="2000" dirty="0" smtClean="0"/>
              <a:t>, constitutional delay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526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588" y="582897"/>
            <a:ext cx="10940195" cy="197742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HYPERGONADOTROPIC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(</a:t>
            </a:r>
            <a:r>
              <a:rPr lang="en-US" sz="3200" b="1" dirty="0">
                <a:solidFill>
                  <a:srgbClr val="C00000"/>
                </a:solidFill>
              </a:rPr>
              <a:t>follicle–stimulating </a:t>
            </a:r>
            <a:r>
              <a:rPr lang="en-US" sz="3200" b="1" dirty="0" smtClean="0">
                <a:solidFill>
                  <a:srgbClr val="C00000"/>
                </a:solidFill>
              </a:rPr>
              <a:t>hormone&gt;40 </a:t>
            </a:r>
            <a:r>
              <a:rPr lang="en-US" sz="3200" b="1" dirty="0" err="1">
                <a:solidFill>
                  <a:srgbClr val="C00000"/>
                </a:solidFill>
              </a:rPr>
              <a:t>mIU</a:t>
            </a:r>
            <a:r>
              <a:rPr lang="en-US" sz="3200" b="1" dirty="0">
                <a:solidFill>
                  <a:srgbClr val="C00000"/>
                </a:solidFill>
              </a:rPr>
              <a:t>/mL) hypogonadism (gonadal “failure</a:t>
            </a:r>
            <a:r>
              <a:rPr lang="en-US" sz="3200" b="1" dirty="0" smtClean="0">
                <a:solidFill>
                  <a:srgbClr val="C00000"/>
                </a:solidFill>
              </a:rPr>
              <a:t>”):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743199"/>
            <a:ext cx="10911840" cy="3777622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1.</a:t>
            </a:r>
            <a:r>
              <a:rPr lang="en-US" sz="2200" b="1" dirty="0"/>
              <a:t> Gonadal dysgenesis with stigmata of Turner </a:t>
            </a:r>
            <a:r>
              <a:rPr lang="en-US" sz="2200" b="1" dirty="0" smtClean="0"/>
              <a:t>syndrome45.OX, mosaics.</a:t>
            </a:r>
            <a:endParaRPr lang="en-US" sz="22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2.</a:t>
            </a:r>
            <a:r>
              <a:rPr lang="en-US" sz="2200" b="1" dirty="0"/>
              <a:t> Pure gonadal </a:t>
            </a:r>
            <a:r>
              <a:rPr lang="en-US" sz="2200" b="1" dirty="0" smtClean="0"/>
              <a:t>dysgenesis.</a:t>
            </a:r>
            <a:endParaRPr lang="en-US" sz="2200" b="1" dirty="0"/>
          </a:p>
          <a:p>
            <a:pPr marL="0" indent="0">
              <a:buNone/>
            </a:pPr>
            <a:r>
              <a:rPr lang="en-US" sz="1900" b="1" i="1" u="sng" dirty="0">
                <a:solidFill>
                  <a:srgbClr val="7030A0"/>
                </a:solidFill>
              </a:rPr>
              <a:t>a. 46,XX</a:t>
            </a:r>
          </a:p>
          <a:p>
            <a:pPr marL="0" indent="0">
              <a:buNone/>
            </a:pPr>
            <a:r>
              <a:rPr lang="en-US" sz="1900" b="1" i="1" u="sng" dirty="0">
                <a:solidFill>
                  <a:srgbClr val="7030A0"/>
                </a:solidFill>
              </a:rPr>
              <a:t>b. 46,XY-swyer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3.</a:t>
            </a:r>
            <a:r>
              <a:rPr lang="en-US" sz="2200" b="1" dirty="0"/>
              <a:t> Early gonadal “failure” with apparent normal ovarian </a:t>
            </a:r>
            <a:r>
              <a:rPr lang="en-US" sz="2200" b="1" dirty="0" smtClean="0"/>
              <a:t>development.</a:t>
            </a:r>
            <a:endParaRPr lang="en-US" sz="22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4.</a:t>
            </a:r>
            <a:r>
              <a:rPr lang="en-US" sz="2200" b="1" dirty="0"/>
              <a:t> Gonadotropin resistant ovary syndrome</a:t>
            </a:r>
            <a:r>
              <a:rPr lang="en-US" sz="2200" b="1" dirty="0" smtClean="0"/>
              <a:t>, savage syndrome.</a:t>
            </a:r>
            <a:endParaRPr lang="en-US" sz="22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5. </a:t>
            </a:r>
            <a:r>
              <a:rPr lang="en-US" sz="2200" b="1" dirty="0" err="1" smtClean="0"/>
              <a:t>Galactosemia</a:t>
            </a:r>
            <a:r>
              <a:rPr lang="en-US" sz="2200" b="1" dirty="0" smtClean="0"/>
              <a:t>.</a:t>
            </a:r>
            <a:endParaRPr lang="en-US" sz="22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6.</a:t>
            </a:r>
            <a:r>
              <a:rPr lang="en-US" sz="2200" b="1" dirty="0"/>
              <a:t> Enzyme deficiency:17 </a:t>
            </a:r>
            <a:r>
              <a:rPr lang="en-US" sz="2200" b="1" dirty="0" err="1"/>
              <a:t>alpa</a:t>
            </a:r>
            <a:r>
              <a:rPr lang="en-US" sz="2200" b="1" dirty="0"/>
              <a:t> hydroxylase deficiency.5 </a:t>
            </a:r>
            <a:r>
              <a:rPr lang="en-US" sz="2200" b="1" dirty="0" smtClean="0"/>
              <a:t>alpha reductase deficiency.</a:t>
            </a:r>
            <a:endParaRPr lang="en-US" sz="22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405" y="746029"/>
            <a:ext cx="8911687" cy="773616"/>
          </a:xfrm>
        </p:spPr>
        <p:txBody>
          <a:bodyPr>
            <a:normAutofit/>
          </a:bodyPr>
          <a:lstStyle/>
          <a:p>
            <a:r>
              <a:rPr lang="es-ES" sz="4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HYPOGONADOTROPIC:</a:t>
            </a:r>
            <a:endParaRPr lang="en-US" sz="4000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405" y="1767840"/>
            <a:ext cx="9428617" cy="4606835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1. Isolated gonadotropin </a:t>
            </a:r>
            <a:r>
              <a:rPr lang="en-US" sz="2400" b="1" dirty="0" smtClean="0">
                <a:solidFill>
                  <a:srgbClr val="00B050"/>
                </a:solidFill>
              </a:rPr>
              <a:t>deficiency:</a:t>
            </a:r>
          </a:p>
          <a:p>
            <a:pPr marL="0" indent="0">
              <a:buNone/>
            </a:pPr>
            <a:r>
              <a:rPr lang="en-US" dirty="0" smtClean="0"/>
              <a:t>                     • </a:t>
            </a:r>
            <a:r>
              <a:rPr lang="en-US" dirty="0"/>
              <a:t>Associated with midline defects (</a:t>
            </a:r>
            <a:r>
              <a:rPr lang="en-US" dirty="0" err="1"/>
              <a:t>Kallmann</a:t>
            </a:r>
            <a:r>
              <a:rPr lang="en-US" dirty="0"/>
              <a:t> 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• </a:t>
            </a:r>
            <a:r>
              <a:rPr lang="en-US" dirty="0"/>
              <a:t>Independent of associated </a:t>
            </a:r>
            <a:r>
              <a:rPr lang="en-US" dirty="0" smtClean="0"/>
              <a:t>disorders.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• </a:t>
            </a:r>
            <a:r>
              <a:rPr lang="en-US" dirty="0" err="1"/>
              <a:t>Prader</a:t>
            </a:r>
            <a:r>
              <a:rPr lang="en-US" dirty="0"/>
              <a:t>–</a:t>
            </a:r>
            <a:r>
              <a:rPr lang="en-US" dirty="0" err="1"/>
              <a:t>Labhart</a:t>
            </a:r>
            <a:r>
              <a:rPr lang="en-US" dirty="0"/>
              <a:t>–Willi </a:t>
            </a:r>
            <a:r>
              <a:rPr lang="en-US" dirty="0" smtClean="0"/>
              <a:t>syndrome.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• </a:t>
            </a:r>
            <a:r>
              <a:rPr lang="en-US" dirty="0"/>
              <a:t>Laurence–Moon–</a:t>
            </a:r>
            <a:r>
              <a:rPr lang="en-US" dirty="0" err="1"/>
              <a:t>Bardet</a:t>
            </a:r>
            <a:r>
              <a:rPr lang="en-US" dirty="0"/>
              <a:t>–</a:t>
            </a:r>
            <a:r>
              <a:rPr lang="en-US" dirty="0" err="1"/>
              <a:t>Biedl</a:t>
            </a:r>
            <a:r>
              <a:rPr lang="en-US" dirty="0"/>
              <a:t> </a:t>
            </a:r>
            <a:r>
              <a:rPr lang="en-US" dirty="0" smtClean="0"/>
              <a:t>syndrome.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• </a:t>
            </a:r>
            <a:r>
              <a:rPr lang="en-US" dirty="0"/>
              <a:t>Many other rare syndromes (</a:t>
            </a:r>
            <a:r>
              <a:rPr lang="en-US" dirty="0" err="1"/>
              <a:t>Frohlich</a:t>
            </a:r>
            <a:r>
              <a:rPr lang="en-US" dirty="0"/>
              <a:t> syndrome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sz="2400" b="1" u="sng" dirty="0" smtClean="0">
                <a:solidFill>
                  <a:srgbClr val="00B050"/>
                </a:solidFill>
              </a:rPr>
              <a:t>2</a:t>
            </a:r>
            <a:r>
              <a:rPr lang="en-US" sz="2400" b="1" u="sng" dirty="0">
                <a:solidFill>
                  <a:srgbClr val="00B050"/>
                </a:solidFill>
              </a:rPr>
              <a:t>. Associated with multiple hormone </a:t>
            </a:r>
            <a:r>
              <a:rPr lang="en-US" sz="2400" b="1" u="sng" dirty="0" smtClean="0">
                <a:solidFill>
                  <a:srgbClr val="00B050"/>
                </a:solidFill>
              </a:rPr>
              <a:t>deficiencies.</a:t>
            </a:r>
            <a:endParaRPr lang="en-US" sz="2400" b="1" u="sng" dirty="0">
              <a:solidFill>
                <a:srgbClr val="00B050"/>
              </a:solidFill>
            </a:endParaRPr>
          </a:p>
          <a:p>
            <a:r>
              <a:rPr lang="en-US" sz="2400" b="1" u="sng" dirty="0">
                <a:solidFill>
                  <a:srgbClr val="00B050"/>
                </a:solidFill>
              </a:rPr>
              <a:t>3. Neoplasms of the hypothalamic–pituitary </a:t>
            </a:r>
            <a:r>
              <a:rPr lang="en-US" sz="2400" b="1" u="sng" dirty="0" smtClean="0">
                <a:solidFill>
                  <a:srgbClr val="00B050"/>
                </a:solidFill>
              </a:rPr>
              <a:t>area:</a:t>
            </a:r>
            <a:endParaRPr lang="en-US" sz="24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             • </a:t>
            </a:r>
            <a:r>
              <a:rPr lang="en-US" dirty="0" err="1" smtClean="0"/>
              <a:t>Craniopharyngiomas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• </a:t>
            </a:r>
            <a:r>
              <a:rPr lang="en-US" dirty="0"/>
              <a:t>Pituitary </a:t>
            </a:r>
            <a:r>
              <a:rPr lang="en-US" dirty="0" smtClean="0"/>
              <a:t>adenomas.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• </a:t>
            </a:r>
            <a:r>
              <a:rPr lang="en-US" dirty="0"/>
              <a:t>Empty </a:t>
            </a:r>
            <a:r>
              <a:rPr lang="en-US" dirty="0" err="1"/>
              <a:t>sella</a:t>
            </a:r>
            <a:r>
              <a:rPr lang="en-US" dirty="0"/>
              <a:t> </a:t>
            </a:r>
            <a:r>
              <a:rPr lang="en-US" dirty="0" err="1" smtClean="0"/>
              <a:t>turcica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321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507</TotalTime>
  <Words>2776</Words>
  <Application>Microsoft Office PowerPoint</Application>
  <PresentationFormat>Widescreen</PresentationFormat>
  <Paragraphs>382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Arial Narrow</vt:lpstr>
      <vt:lpstr>Arial Rounded MT Bold</vt:lpstr>
      <vt:lpstr>Century Gothic</vt:lpstr>
      <vt:lpstr>Century Schoolbook</vt:lpstr>
      <vt:lpstr>Courier New</vt:lpstr>
      <vt:lpstr>Ebrima</vt:lpstr>
      <vt:lpstr>Perpetua Titling MT</vt:lpstr>
      <vt:lpstr>Wingdings</vt:lpstr>
      <vt:lpstr>Wingdings 3</vt:lpstr>
      <vt:lpstr>Wisp</vt:lpstr>
      <vt:lpstr>AMENORRHEA</vt:lpstr>
      <vt:lpstr>PowerPoint Presentation</vt:lpstr>
      <vt:lpstr>*Definition: </vt:lpstr>
      <vt:lpstr>Events of puberty</vt:lpstr>
      <vt:lpstr>H-P-O-U Axis</vt:lpstr>
      <vt:lpstr>CLASSIFICATION OF AMENORRHEA</vt:lpstr>
      <vt:lpstr>PRIMARY AMENORRHOEA </vt:lpstr>
      <vt:lpstr>HYPERGONADOTROPIC (follicle–stimulating hormone&gt;40 mIU/mL) hypogonadism (gonadal “failure”):</vt:lpstr>
      <vt:lpstr>HYPOGONADOTROPIC:</vt:lpstr>
      <vt:lpstr>PowerPoint Presentation</vt:lpstr>
      <vt:lpstr>IMPERFORATE-HYMEN:  </vt:lpstr>
      <vt:lpstr>CRYPTOMENORPHEA</vt:lpstr>
      <vt:lpstr>TRANSVERSE VAGINAL SEPTUM</vt:lpstr>
      <vt:lpstr>Clinical Manifestations:</vt:lpstr>
      <vt:lpstr>Mayer-Rokitansky-Kuster Hauser (MRKH) Syndrome :Utero-Vaginal agenesis</vt:lpstr>
      <vt:lpstr>Androgen Insensitivity Syndrome (AIS):</vt:lpstr>
      <vt:lpstr>Gonadal Dysgenesis </vt:lpstr>
      <vt:lpstr>GONADAL DYSGENESIS: 46XX</vt:lpstr>
      <vt:lpstr>Turner Syndrome (M/C Cause ):</vt:lpstr>
      <vt:lpstr>PowerPoint Presentation</vt:lpstr>
      <vt:lpstr>PowerPoint Presentation</vt:lpstr>
      <vt:lpstr>46 XY Swyer Syndrome:</vt:lpstr>
      <vt:lpstr>Kallmann Syndrome</vt:lpstr>
      <vt:lpstr>RESISTANT OVARY SYNDROME OR SAVAGE SYNDROME:</vt:lpstr>
      <vt:lpstr>Frohlich Syndrome (Adiposo Genital Dystrophy):</vt:lpstr>
      <vt:lpstr>Heterosexual development:</vt:lpstr>
      <vt:lpstr>Congenital Adrenal Hyperplasia- CAH</vt:lpstr>
      <vt:lpstr>Weight-related Amenorrhoea: Anorexia Nervosa</vt:lpstr>
      <vt:lpstr>Constitutional Delay:</vt:lpstr>
      <vt:lpstr>PowerPoint Presentation</vt:lpstr>
      <vt:lpstr>OBJECTIVES OF EVALUATION:</vt:lpstr>
      <vt:lpstr>PowerPoint Presentation</vt:lpstr>
      <vt:lpstr>APPROACH TO A CASE OF PRIMARY AMENORRHOEA: </vt:lpstr>
      <vt:lpstr>INVESTIGATION:</vt:lpstr>
      <vt:lpstr>Approach to a case of primary  AMENORRHOEA: </vt:lpstr>
      <vt:lpstr>PowerPoint Presentation</vt:lpstr>
      <vt:lpstr>PowerPoint Presentation</vt:lpstr>
      <vt:lpstr>Tanner Staging:</vt:lpstr>
      <vt:lpstr>PowerPoint Presentation</vt:lpstr>
      <vt:lpstr>Diagnosis :</vt:lpstr>
      <vt:lpstr>Mayor Rokatinski Kauser Hauser Syndrome :</vt:lpstr>
      <vt:lpstr>TREATMENT</vt:lpstr>
      <vt:lpstr>Androgen Insensitivity Syndrome :</vt:lpstr>
      <vt:lpstr>Androgen Insensitivity Syndrome: </vt:lpstr>
      <vt:lpstr>Turner Syndrome:</vt:lpstr>
      <vt:lpstr>Treatment</vt:lpstr>
      <vt:lpstr>Kallman Syndrome: </vt:lpstr>
      <vt:lpstr>Empty sella turcica</vt:lpstr>
      <vt:lpstr>Congenital Adrenal Hyperplasia :</vt:lpstr>
      <vt:lpstr>PowerPoint Presentation</vt:lpstr>
      <vt:lpstr>Anorexia Nervosa 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51</cp:revision>
  <dcterms:created xsi:type="dcterms:W3CDTF">2023-09-19T17:58:39Z</dcterms:created>
  <dcterms:modified xsi:type="dcterms:W3CDTF">2023-09-21T04:13:23Z</dcterms:modified>
</cp:coreProperties>
</file>