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842" r:id="rId2"/>
    <p:sldMasterId id="2147483722" r:id="rId3"/>
    <p:sldMasterId id="2147483692" r:id="rId4"/>
  </p:sldMasterIdLst>
  <p:notesMasterIdLst>
    <p:notesMasterId r:id="rId58"/>
  </p:notesMasterIdLst>
  <p:sldIdLst>
    <p:sldId id="256" r:id="rId5"/>
    <p:sldId id="264" r:id="rId6"/>
    <p:sldId id="257" r:id="rId7"/>
    <p:sldId id="258" r:id="rId8"/>
    <p:sldId id="267" r:id="rId9"/>
    <p:sldId id="263" r:id="rId10"/>
    <p:sldId id="262" r:id="rId11"/>
    <p:sldId id="281" r:id="rId12"/>
    <p:sldId id="286" r:id="rId13"/>
    <p:sldId id="265" r:id="rId14"/>
    <p:sldId id="268" r:id="rId15"/>
    <p:sldId id="259" r:id="rId16"/>
    <p:sldId id="260" r:id="rId17"/>
    <p:sldId id="269" r:id="rId18"/>
    <p:sldId id="272" r:id="rId19"/>
    <p:sldId id="266" r:id="rId20"/>
    <p:sldId id="274" r:id="rId21"/>
    <p:sldId id="287" r:id="rId22"/>
    <p:sldId id="270" r:id="rId23"/>
    <p:sldId id="271" r:id="rId24"/>
    <p:sldId id="261" r:id="rId25"/>
    <p:sldId id="273" r:id="rId26"/>
    <p:sldId id="275" r:id="rId27"/>
    <p:sldId id="279" r:id="rId28"/>
    <p:sldId id="276" r:id="rId29"/>
    <p:sldId id="277" r:id="rId30"/>
    <p:sldId id="280" r:id="rId31"/>
    <p:sldId id="278"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نمط متوسط 4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7" Type="http://schemas.openxmlformats.org/officeDocument/2006/relationships/slide" Target="slides/slide3.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notesMaster" Target="notesMasters/notesMaster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 Id="rId61" Type="http://schemas.openxmlformats.org/officeDocument/2006/relationships/theme" Target="theme/theme1.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viewProps" Target="viewProps.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8" Type="http://schemas.openxmlformats.org/officeDocument/2006/relationships/slide" Target="slides/slide4.xml" /><Relationship Id="rId51" Type="http://schemas.openxmlformats.org/officeDocument/2006/relationships/slide" Target="slides/slide47.xml" /><Relationship Id="rId3" Type="http://schemas.openxmlformats.org/officeDocument/2006/relationships/slideMaster" Target="slideMasters/slideMaster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E6091-3378-024D-A1AB-63AE0798F72A}" type="doc">
      <dgm:prSet loTypeId="urn:microsoft.com/office/officeart/2005/8/layout/chevron2" loCatId="list" qsTypeId="urn:microsoft.com/office/officeart/2005/8/quickstyle/simple1" qsCatId="simple" csTypeId="urn:microsoft.com/office/officeart/2005/8/colors/accent2_3" csCatId="accent2" phldr="1"/>
      <dgm:spPr/>
      <dgm:t>
        <a:bodyPr/>
        <a:lstStyle/>
        <a:p>
          <a:pPr rtl="1"/>
          <a:endParaRPr lang="ar-SA"/>
        </a:p>
      </dgm:t>
    </dgm:pt>
    <dgm:pt modelId="{CBAF803A-C315-2145-801D-13D9CB13269F}">
      <dgm:prSet phldrT="[نص]" phldr="1"/>
      <dgm:spPr/>
      <dgm:t>
        <a:bodyPr/>
        <a:lstStyle/>
        <a:p>
          <a:pPr rtl="1"/>
          <a:endParaRPr lang="ar-SA" dirty="0"/>
        </a:p>
      </dgm:t>
    </dgm:pt>
    <dgm:pt modelId="{51C40D31-5D8E-D446-B705-EC41242E1C2F}" type="parTrans" cxnId="{60BBFBD8-974E-B440-BEDE-34FC040CAD34}">
      <dgm:prSet/>
      <dgm:spPr/>
      <dgm:t>
        <a:bodyPr/>
        <a:lstStyle/>
        <a:p>
          <a:pPr rtl="1"/>
          <a:endParaRPr lang="ar-SA"/>
        </a:p>
      </dgm:t>
    </dgm:pt>
    <dgm:pt modelId="{438F2809-AC17-4C49-9B27-1F44C3F32CDA}" type="sibTrans" cxnId="{60BBFBD8-974E-B440-BEDE-34FC040CAD34}">
      <dgm:prSet/>
      <dgm:spPr/>
      <dgm:t>
        <a:bodyPr/>
        <a:lstStyle/>
        <a:p>
          <a:pPr rtl="1"/>
          <a:endParaRPr lang="ar-SA"/>
        </a:p>
      </dgm:t>
    </dgm:pt>
    <dgm:pt modelId="{06BAACDD-C6CF-C041-B290-B382E8A52932}">
      <dgm:prSet phldrT="[نص]" phldr="0"/>
      <dgm:spPr/>
      <dgm:t>
        <a:bodyPr/>
        <a:lstStyle/>
        <a:p>
          <a:pPr algn="l" rtl="1">
            <a:buNone/>
          </a:pPr>
          <a:r>
            <a:rPr lang="en-US" sz="3200" b="1" dirty="0"/>
            <a:t>Massive Bleeding :</a:t>
          </a:r>
          <a:endParaRPr lang="ar-SA" sz="3200" b="1" dirty="0"/>
        </a:p>
      </dgm:t>
    </dgm:pt>
    <dgm:pt modelId="{7DBAC83A-578D-EC40-A5AA-F8B3858CF3A3}" type="parTrans" cxnId="{CC86AA29-FFC0-334C-BAB5-E0634558F528}">
      <dgm:prSet/>
      <dgm:spPr/>
      <dgm:t>
        <a:bodyPr/>
        <a:lstStyle/>
        <a:p>
          <a:pPr rtl="1"/>
          <a:endParaRPr lang="ar-SA"/>
        </a:p>
      </dgm:t>
    </dgm:pt>
    <dgm:pt modelId="{E6C802A7-F63F-CF4B-AE29-FDACD522CCE0}" type="sibTrans" cxnId="{CC86AA29-FFC0-334C-BAB5-E0634558F528}">
      <dgm:prSet/>
      <dgm:spPr/>
      <dgm:t>
        <a:bodyPr/>
        <a:lstStyle/>
        <a:p>
          <a:pPr rtl="1"/>
          <a:endParaRPr lang="ar-SA"/>
        </a:p>
      </dgm:t>
    </dgm:pt>
    <dgm:pt modelId="{0D90625B-2F2B-1642-B2A1-A24E42F1F28B}">
      <dgm:prSet phldrT="[نص]" phldr="0" custT="1"/>
      <dgm:spPr/>
      <dgm:t>
        <a:bodyPr/>
        <a:lstStyle/>
        <a:p>
          <a:pPr algn="l" rtl="1">
            <a:buNone/>
          </a:pPr>
          <a:r>
            <a:rPr lang="en-US" sz="2400" dirty="0"/>
            <a:t>Presents as a </a:t>
          </a:r>
          <a:r>
            <a:rPr lang="en-US" sz="2400" u="sng" dirty="0"/>
            <a:t>large volume of bright blood per rectum </a:t>
          </a:r>
          <a:endParaRPr lang="ar-SA" sz="2400" u="sng" dirty="0"/>
        </a:p>
      </dgm:t>
    </dgm:pt>
    <dgm:pt modelId="{74DA38F4-3EC5-574C-98A6-A2632663E874}" type="parTrans" cxnId="{BFBC820B-A500-B745-9A9F-3A32955C9C86}">
      <dgm:prSet/>
      <dgm:spPr/>
      <dgm:t>
        <a:bodyPr/>
        <a:lstStyle/>
        <a:p>
          <a:pPr rtl="1"/>
          <a:endParaRPr lang="ar-SA"/>
        </a:p>
      </dgm:t>
    </dgm:pt>
    <dgm:pt modelId="{7F2A7486-16A1-7748-AFBB-57A7503A70A2}" type="sibTrans" cxnId="{BFBC820B-A500-B745-9A9F-3A32955C9C86}">
      <dgm:prSet/>
      <dgm:spPr/>
      <dgm:t>
        <a:bodyPr/>
        <a:lstStyle/>
        <a:p>
          <a:pPr rtl="1"/>
          <a:endParaRPr lang="ar-SA"/>
        </a:p>
      </dgm:t>
    </dgm:pt>
    <dgm:pt modelId="{46A01A5A-4805-ED44-BF0E-CBA29925FB5F}">
      <dgm:prSet phldrT="[نص]" phldr="1"/>
      <dgm:spPr/>
      <dgm:t>
        <a:bodyPr/>
        <a:lstStyle/>
        <a:p>
          <a:pPr rtl="1"/>
          <a:endParaRPr lang="ar-SA"/>
        </a:p>
      </dgm:t>
    </dgm:pt>
    <dgm:pt modelId="{4F1E51B0-7640-B347-86D3-91AF5868AACA}" type="parTrans" cxnId="{CB8E72C8-4263-534D-91A7-63E10E311FA6}">
      <dgm:prSet/>
      <dgm:spPr/>
      <dgm:t>
        <a:bodyPr/>
        <a:lstStyle/>
        <a:p>
          <a:pPr rtl="1"/>
          <a:endParaRPr lang="ar-SA"/>
        </a:p>
      </dgm:t>
    </dgm:pt>
    <dgm:pt modelId="{AAA4A74A-5AAD-1B47-A814-CE3E6EF580DF}" type="sibTrans" cxnId="{CB8E72C8-4263-534D-91A7-63E10E311FA6}">
      <dgm:prSet/>
      <dgm:spPr/>
      <dgm:t>
        <a:bodyPr/>
        <a:lstStyle/>
        <a:p>
          <a:pPr rtl="1"/>
          <a:endParaRPr lang="ar-SA"/>
        </a:p>
      </dgm:t>
    </dgm:pt>
    <dgm:pt modelId="{25E5B0B7-681A-7C43-BDB2-22F4E4F7E641}">
      <dgm:prSet phldrT="[نص]" phldr="0"/>
      <dgm:spPr/>
      <dgm:t>
        <a:bodyPr/>
        <a:lstStyle/>
        <a:p>
          <a:pPr algn="l" rtl="1">
            <a:buNone/>
          </a:pPr>
          <a:r>
            <a:rPr lang="en-US" sz="3800" b="1" dirty="0"/>
            <a:t>Moderate Bleeding :</a:t>
          </a:r>
          <a:endParaRPr lang="ar-SA" sz="3800" b="1" dirty="0"/>
        </a:p>
      </dgm:t>
    </dgm:pt>
    <dgm:pt modelId="{86A26C05-FA7A-C046-B5A4-844FF3AECF48}" type="parTrans" cxnId="{62A5EA3B-C89F-014F-AD77-8ABD376712D8}">
      <dgm:prSet/>
      <dgm:spPr/>
      <dgm:t>
        <a:bodyPr/>
        <a:lstStyle/>
        <a:p>
          <a:pPr rtl="1"/>
          <a:endParaRPr lang="ar-SA"/>
        </a:p>
      </dgm:t>
    </dgm:pt>
    <dgm:pt modelId="{E0E09FAD-F0F7-A340-8AB3-F2D178A3BCC2}" type="sibTrans" cxnId="{62A5EA3B-C89F-014F-AD77-8ABD376712D8}">
      <dgm:prSet/>
      <dgm:spPr/>
      <dgm:t>
        <a:bodyPr/>
        <a:lstStyle/>
        <a:p>
          <a:pPr rtl="1"/>
          <a:endParaRPr lang="ar-SA"/>
        </a:p>
      </dgm:t>
    </dgm:pt>
    <dgm:pt modelId="{F3BB0272-A717-7640-8A3E-74353CF713E6}">
      <dgm:prSet phldrT="[نص]" phldr="0" custT="1"/>
      <dgm:spPr/>
      <dgm:t>
        <a:bodyPr/>
        <a:lstStyle/>
        <a:p>
          <a:pPr algn="l" rtl="1">
            <a:buNone/>
          </a:pPr>
          <a:r>
            <a:rPr lang="en-US" sz="2400" dirty="0"/>
            <a:t>Presents as </a:t>
          </a:r>
          <a:r>
            <a:rPr lang="en-US" sz="2400" dirty="0" err="1"/>
            <a:t>Hematochezia</a:t>
          </a:r>
          <a:r>
            <a:rPr lang="en-US" sz="2400" dirty="0"/>
            <a:t> or melena </a:t>
          </a:r>
          <a:endParaRPr lang="ar-SA" sz="2400" dirty="0"/>
        </a:p>
      </dgm:t>
    </dgm:pt>
    <dgm:pt modelId="{C872F5F7-09D1-584B-A996-15FEB43D7830}" type="parTrans" cxnId="{34A40CC5-F882-CC4C-9F67-1B4364119602}">
      <dgm:prSet/>
      <dgm:spPr/>
      <dgm:t>
        <a:bodyPr/>
        <a:lstStyle/>
        <a:p>
          <a:pPr rtl="1"/>
          <a:endParaRPr lang="ar-SA"/>
        </a:p>
      </dgm:t>
    </dgm:pt>
    <dgm:pt modelId="{C1BC0456-88F5-B44D-900B-82ECB664880C}" type="sibTrans" cxnId="{34A40CC5-F882-CC4C-9F67-1B4364119602}">
      <dgm:prSet/>
      <dgm:spPr/>
      <dgm:t>
        <a:bodyPr/>
        <a:lstStyle/>
        <a:p>
          <a:pPr rtl="1"/>
          <a:endParaRPr lang="ar-SA"/>
        </a:p>
      </dgm:t>
    </dgm:pt>
    <dgm:pt modelId="{E1DA9AD5-4234-0D45-8C33-D2F7DB3D0DE9}">
      <dgm:prSet phldrT="[نص]" phldr="1"/>
      <dgm:spPr/>
      <dgm:t>
        <a:bodyPr/>
        <a:lstStyle/>
        <a:p>
          <a:pPr rtl="1"/>
          <a:endParaRPr lang="ar-SA"/>
        </a:p>
      </dgm:t>
    </dgm:pt>
    <dgm:pt modelId="{3069F0CD-F0A3-C74A-A2B7-160DB615DD5D}" type="parTrans" cxnId="{6BC0656D-AD4A-9442-AB53-9DB1EE1FBAFC}">
      <dgm:prSet/>
      <dgm:spPr/>
      <dgm:t>
        <a:bodyPr/>
        <a:lstStyle/>
        <a:p>
          <a:pPr rtl="1"/>
          <a:endParaRPr lang="ar-SA"/>
        </a:p>
      </dgm:t>
    </dgm:pt>
    <dgm:pt modelId="{A918138B-5C52-1644-8D2C-CDAD85A03C4B}" type="sibTrans" cxnId="{6BC0656D-AD4A-9442-AB53-9DB1EE1FBAFC}">
      <dgm:prSet/>
      <dgm:spPr/>
      <dgm:t>
        <a:bodyPr/>
        <a:lstStyle/>
        <a:p>
          <a:pPr rtl="1"/>
          <a:endParaRPr lang="ar-SA"/>
        </a:p>
      </dgm:t>
    </dgm:pt>
    <dgm:pt modelId="{E88FDAEF-10CB-C54E-A681-6FC17AD3A55A}">
      <dgm:prSet phldrT="[نص]" phldr="0"/>
      <dgm:spPr/>
      <dgm:t>
        <a:bodyPr/>
        <a:lstStyle/>
        <a:p>
          <a:pPr algn="l" rtl="1">
            <a:buNone/>
          </a:pPr>
          <a:r>
            <a:rPr lang="en-US" sz="3800" b="1" dirty="0"/>
            <a:t>Occult Bleeding : </a:t>
          </a:r>
          <a:endParaRPr lang="ar-SA" sz="3800" b="1" dirty="0"/>
        </a:p>
      </dgm:t>
    </dgm:pt>
    <dgm:pt modelId="{88A42BFA-D55F-0A4C-8E64-C0CB047C4216}" type="parTrans" cxnId="{82024CD2-04E0-3346-A050-8C36710648FE}">
      <dgm:prSet/>
      <dgm:spPr/>
      <dgm:t>
        <a:bodyPr/>
        <a:lstStyle/>
        <a:p>
          <a:pPr rtl="1"/>
          <a:endParaRPr lang="ar-SA"/>
        </a:p>
      </dgm:t>
    </dgm:pt>
    <dgm:pt modelId="{58A9A819-AA64-1549-9041-89733F5F61CB}" type="sibTrans" cxnId="{82024CD2-04E0-3346-A050-8C36710648FE}">
      <dgm:prSet/>
      <dgm:spPr/>
      <dgm:t>
        <a:bodyPr/>
        <a:lstStyle/>
        <a:p>
          <a:pPr rtl="1"/>
          <a:endParaRPr lang="ar-SA"/>
        </a:p>
      </dgm:t>
    </dgm:pt>
    <dgm:pt modelId="{F4134116-8683-6E4C-86B0-6415C0BEC085}">
      <dgm:prSet phldrT="[نص]" phldr="0" custT="1"/>
      <dgm:spPr/>
      <dgm:t>
        <a:bodyPr/>
        <a:lstStyle/>
        <a:p>
          <a:pPr algn="l" rtl="1">
            <a:buNone/>
          </a:pPr>
          <a:r>
            <a:rPr lang="en-US" sz="2400" dirty="0"/>
            <a:t>Detected by </a:t>
          </a:r>
          <a:r>
            <a:rPr lang="en-US" sz="2400" u="sng" dirty="0"/>
            <a:t>routine chemical test of stool </a:t>
          </a:r>
          <a:endParaRPr lang="ar-SA" sz="2400" u="sng" dirty="0"/>
        </a:p>
      </dgm:t>
    </dgm:pt>
    <dgm:pt modelId="{F84ACA05-C34F-E54F-9063-1C24054C9DB4}" type="parTrans" cxnId="{282FB278-E8EE-B54E-A700-B92B4F560AB6}">
      <dgm:prSet/>
      <dgm:spPr/>
      <dgm:t>
        <a:bodyPr/>
        <a:lstStyle/>
        <a:p>
          <a:pPr rtl="1"/>
          <a:endParaRPr lang="ar-SA"/>
        </a:p>
      </dgm:t>
    </dgm:pt>
    <dgm:pt modelId="{66D3EBC6-A10A-B74B-9BD5-CDA111C98A14}" type="sibTrans" cxnId="{282FB278-E8EE-B54E-A700-B92B4F560AB6}">
      <dgm:prSet/>
      <dgm:spPr/>
      <dgm:t>
        <a:bodyPr/>
        <a:lstStyle/>
        <a:p>
          <a:pPr rtl="1"/>
          <a:endParaRPr lang="ar-SA"/>
        </a:p>
      </dgm:t>
    </dgm:pt>
    <dgm:pt modelId="{F59871BF-CC3B-114F-8C5A-B5521223F866}">
      <dgm:prSet phldrT="[نص]" phldr="0" custT="1"/>
      <dgm:spPr/>
      <dgm:t>
        <a:bodyPr/>
        <a:lstStyle/>
        <a:p>
          <a:pPr algn="l" rtl="1">
            <a:buNone/>
          </a:pPr>
          <a:r>
            <a:rPr lang="en-US" sz="2400" u="sng" dirty="0"/>
            <a:t>Hemodynamic instable</a:t>
          </a:r>
          <a:endParaRPr lang="ar-SA" sz="2400" u="sng" dirty="0"/>
        </a:p>
      </dgm:t>
    </dgm:pt>
    <dgm:pt modelId="{14FD34B4-DF2A-E144-B0E1-CB57292E372B}" type="parTrans" cxnId="{F897B5B9-C4CA-F74A-BDE7-557C5F430B2F}">
      <dgm:prSet/>
      <dgm:spPr/>
      <dgm:t>
        <a:bodyPr/>
        <a:lstStyle/>
        <a:p>
          <a:pPr rtl="1"/>
          <a:endParaRPr lang="ar-SA"/>
        </a:p>
      </dgm:t>
    </dgm:pt>
    <dgm:pt modelId="{CE8DC071-2844-214E-9C8D-DA9A88C633A4}" type="sibTrans" cxnId="{F897B5B9-C4CA-F74A-BDE7-557C5F430B2F}">
      <dgm:prSet/>
      <dgm:spPr/>
      <dgm:t>
        <a:bodyPr/>
        <a:lstStyle/>
        <a:p>
          <a:pPr rtl="1"/>
          <a:endParaRPr lang="ar-SA"/>
        </a:p>
      </dgm:t>
    </dgm:pt>
    <dgm:pt modelId="{5C08A380-67AA-8643-B8B6-5FA31B02735E}">
      <dgm:prSet phldrT="[نص]" phldr="0" custT="1"/>
      <dgm:spPr/>
      <dgm:t>
        <a:bodyPr/>
        <a:lstStyle/>
        <a:p>
          <a:pPr algn="l" rtl="1">
            <a:buNone/>
          </a:pPr>
          <a:r>
            <a:rPr lang="en-US" sz="2400" dirty="0"/>
            <a:t>Causes : </a:t>
          </a:r>
          <a:r>
            <a:rPr lang="en-US" sz="2400" b="1" dirty="0">
              <a:solidFill>
                <a:srgbClr val="FF0000"/>
              </a:solidFill>
            </a:rPr>
            <a:t>Diverticulosis</a:t>
          </a:r>
          <a:r>
            <a:rPr lang="en-US" sz="2400" dirty="0"/>
            <a:t> / </a:t>
          </a:r>
          <a:r>
            <a:rPr lang="en-US" sz="2400" b="1" dirty="0">
              <a:solidFill>
                <a:srgbClr val="FF0000"/>
              </a:solidFill>
            </a:rPr>
            <a:t>Vascular ectasia</a:t>
          </a:r>
          <a:r>
            <a:rPr lang="en-US" sz="2400" dirty="0"/>
            <a:t> </a:t>
          </a:r>
          <a:endParaRPr lang="ar-SA" sz="2400" dirty="0"/>
        </a:p>
      </dgm:t>
    </dgm:pt>
    <dgm:pt modelId="{283410B3-37FC-6242-8AAF-EBD817759347}" type="parTrans" cxnId="{1FC777F0-74E0-FC42-B154-EB33E09F5721}">
      <dgm:prSet/>
      <dgm:spPr/>
      <dgm:t>
        <a:bodyPr/>
        <a:lstStyle/>
        <a:p>
          <a:pPr rtl="1"/>
          <a:endParaRPr lang="ar-SA"/>
        </a:p>
      </dgm:t>
    </dgm:pt>
    <dgm:pt modelId="{FDE93325-3EBF-1C43-A59C-6C254EE1C2D9}" type="sibTrans" cxnId="{1FC777F0-74E0-FC42-B154-EB33E09F5721}">
      <dgm:prSet/>
      <dgm:spPr/>
      <dgm:t>
        <a:bodyPr/>
        <a:lstStyle/>
        <a:p>
          <a:pPr rtl="1"/>
          <a:endParaRPr lang="ar-SA"/>
        </a:p>
      </dgm:t>
    </dgm:pt>
    <dgm:pt modelId="{B51F940A-A4F9-1D4D-82EA-4D732BBE0500}">
      <dgm:prSet phldrT="[نص]" phldr="0" custT="1"/>
      <dgm:spPr/>
      <dgm:t>
        <a:bodyPr/>
        <a:lstStyle/>
        <a:p>
          <a:pPr algn="l" rtl="1">
            <a:buNone/>
          </a:pPr>
          <a:r>
            <a:rPr lang="en-US" sz="2400" dirty="0"/>
            <a:t>Hemodynamic </a:t>
          </a:r>
          <a:r>
            <a:rPr lang="en-US" sz="2400" b="1" dirty="0"/>
            <a:t>stable</a:t>
          </a:r>
          <a:r>
            <a:rPr lang="en-US" sz="2400" dirty="0"/>
            <a:t> </a:t>
          </a:r>
          <a:endParaRPr lang="ar-SA" sz="2400" dirty="0"/>
        </a:p>
      </dgm:t>
    </dgm:pt>
    <dgm:pt modelId="{AECE183C-DB62-E642-9F3C-6BD7512DBF5D}" type="parTrans" cxnId="{D96EBEDB-3DC3-9C49-B7DB-C52BA95E770F}">
      <dgm:prSet/>
      <dgm:spPr/>
      <dgm:t>
        <a:bodyPr/>
        <a:lstStyle/>
        <a:p>
          <a:pPr rtl="1"/>
          <a:endParaRPr lang="ar-SA"/>
        </a:p>
      </dgm:t>
    </dgm:pt>
    <dgm:pt modelId="{2D5EF6DB-2A12-8541-80FD-61063FE48D6C}" type="sibTrans" cxnId="{D96EBEDB-3DC3-9C49-B7DB-C52BA95E770F}">
      <dgm:prSet/>
      <dgm:spPr/>
      <dgm:t>
        <a:bodyPr/>
        <a:lstStyle/>
        <a:p>
          <a:pPr rtl="1"/>
          <a:endParaRPr lang="ar-SA"/>
        </a:p>
      </dgm:t>
    </dgm:pt>
    <dgm:pt modelId="{4E7EFAF6-6FD8-0D49-AA60-CD7C32991462}">
      <dgm:prSet phldrT="[نص]" phldr="0" custT="1"/>
      <dgm:spPr/>
      <dgm:t>
        <a:bodyPr/>
        <a:lstStyle/>
        <a:p>
          <a:pPr algn="l" rtl="1">
            <a:buNone/>
          </a:pPr>
          <a:r>
            <a:rPr lang="en-US" sz="2400" dirty="0"/>
            <a:t>Causes : </a:t>
          </a:r>
          <a:r>
            <a:rPr lang="en-US" sz="2400" dirty="0" err="1"/>
            <a:t>Ano</a:t>
          </a:r>
          <a:r>
            <a:rPr lang="en-US" sz="2400" dirty="0"/>
            <a:t>-rectal conditions / IBD </a:t>
          </a:r>
          <a:endParaRPr lang="ar-SA" sz="2400" dirty="0"/>
        </a:p>
      </dgm:t>
    </dgm:pt>
    <dgm:pt modelId="{5484047E-A79D-C84F-AC9D-32C0CD41BAF1}" type="parTrans" cxnId="{3EC70EC1-732F-3147-9EC0-4E6241CCA599}">
      <dgm:prSet/>
      <dgm:spPr/>
      <dgm:t>
        <a:bodyPr/>
        <a:lstStyle/>
        <a:p>
          <a:pPr rtl="1"/>
          <a:endParaRPr lang="ar-SA"/>
        </a:p>
      </dgm:t>
    </dgm:pt>
    <dgm:pt modelId="{512A8F71-652C-6042-9A1A-6DA5FE0A3712}" type="sibTrans" cxnId="{3EC70EC1-732F-3147-9EC0-4E6241CCA599}">
      <dgm:prSet/>
      <dgm:spPr/>
      <dgm:t>
        <a:bodyPr/>
        <a:lstStyle/>
        <a:p>
          <a:pPr rtl="1"/>
          <a:endParaRPr lang="ar-SA"/>
        </a:p>
      </dgm:t>
    </dgm:pt>
    <dgm:pt modelId="{2A43D8EB-40C2-C045-80AE-FD4981B95A05}">
      <dgm:prSet phldrT="[نص]" phldr="0" custT="1"/>
      <dgm:spPr/>
      <dgm:t>
        <a:bodyPr/>
        <a:lstStyle/>
        <a:p>
          <a:pPr algn="l" rtl="1">
            <a:buNone/>
          </a:pPr>
          <a:r>
            <a:rPr lang="en-US" sz="2400" dirty="0"/>
            <a:t>Positive Fecal Occult Blood Test ( loss of about 10 ml blood / day )</a:t>
          </a:r>
          <a:endParaRPr lang="ar-SA" sz="2400" dirty="0"/>
        </a:p>
      </dgm:t>
    </dgm:pt>
    <dgm:pt modelId="{7289B4BA-E8FB-9244-9B9F-4A23E42FC685}" type="parTrans" cxnId="{15DBAC36-B0F4-3F49-B01C-CD9350C81559}">
      <dgm:prSet/>
      <dgm:spPr/>
      <dgm:t>
        <a:bodyPr/>
        <a:lstStyle/>
        <a:p>
          <a:pPr rtl="1"/>
          <a:endParaRPr lang="ar-SA"/>
        </a:p>
      </dgm:t>
    </dgm:pt>
    <dgm:pt modelId="{3C9B9A99-57E8-9F45-B7D9-485021DB05FC}" type="sibTrans" cxnId="{15DBAC36-B0F4-3F49-B01C-CD9350C81559}">
      <dgm:prSet/>
      <dgm:spPr/>
      <dgm:t>
        <a:bodyPr/>
        <a:lstStyle/>
        <a:p>
          <a:pPr rtl="1"/>
          <a:endParaRPr lang="ar-SA"/>
        </a:p>
      </dgm:t>
    </dgm:pt>
    <dgm:pt modelId="{98656374-C8E4-FA43-8AE5-F5B0BA11C9AF}">
      <dgm:prSet phldrT="[نص]" phldr="0" custT="1"/>
      <dgm:spPr/>
      <dgm:t>
        <a:bodyPr/>
        <a:lstStyle/>
        <a:p>
          <a:pPr algn="l" rtl="1">
            <a:buNone/>
          </a:pPr>
          <a:r>
            <a:rPr lang="en-US" sz="2400" dirty="0"/>
            <a:t>Associated with</a:t>
          </a:r>
          <a:r>
            <a:rPr lang="en-US" sz="2400" dirty="0">
              <a:solidFill>
                <a:srgbClr val="FF0000"/>
              </a:solidFill>
            </a:rPr>
            <a:t> </a:t>
          </a:r>
          <a:r>
            <a:rPr lang="en-US" sz="2400" b="1" dirty="0">
              <a:solidFill>
                <a:srgbClr val="FF0000"/>
              </a:solidFill>
            </a:rPr>
            <a:t>Sever anemia</a:t>
          </a:r>
          <a:r>
            <a:rPr lang="en-US" sz="2400" dirty="0">
              <a:solidFill>
                <a:srgbClr val="FF0000"/>
              </a:solidFill>
            </a:rPr>
            <a:t> </a:t>
          </a:r>
          <a:endParaRPr lang="ar-SA" sz="2400" dirty="0">
            <a:solidFill>
              <a:srgbClr val="FF0000"/>
            </a:solidFill>
          </a:endParaRPr>
        </a:p>
      </dgm:t>
    </dgm:pt>
    <dgm:pt modelId="{135F41DB-EB22-B840-A0F0-DDF597498AD1}" type="parTrans" cxnId="{F88D7B31-1D86-F943-B985-D7FC91817B2B}">
      <dgm:prSet/>
      <dgm:spPr/>
      <dgm:t>
        <a:bodyPr/>
        <a:lstStyle/>
        <a:p>
          <a:pPr rtl="1"/>
          <a:endParaRPr lang="ar-SA"/>
        </a:p>
      </dgm:t>
    </dgm:pt>
    <dgm:pt modelId="{496F4E22-37B1-CE4D-9F79-B7328CEE1291}" type="sibTrans" cxnId="{F88D7B31-1D86-F943-B985-D7FC91817B2B}">
      <dgm:prSet/>
      <dgm:spPr/>
      <dgm:t>
        <a:bodyPr/>
        <a:lstStyle/>
        <a:p>
          <a:pPr rtl="1"/>
          <a:endParaRPr lang="ar-SA"/>
        </a:p>
      </dgm:t>
    </dgm:pt>
    <dgm:pt modelId="{A6DA8D34-CF6B-E34E-A7E7-979BED955BE6}" type="pres">
      <dgm:prSet presAssocID="{1D9E6091-3378-024D-A1AB-63AE0798F72A}" presName="linearFlow" presStyleCnt="0">
        <dgm:presLayoutVars>
          <dgm:dir/>
          <dgm:animLvl val="lvl"/>
          <dgm:resizeHandles val="exact"/>
        </dgm:presLayoutVars>
      </dgm:prSet>
      <dgm:spPr/>
    </dgm:pt>
    <dgm:pt modelId="{AC9502F5-700A-804F-80F1-6C3E093BAB3C}" type="pres">
      <dgm:prSet presAssocID="{CBAF803A-C315-2145-801D-13D9CB13269F}" presName="composite" presStyleCnt="0"/>
      <dgm:spPr/>
    </dgm:pt>
    <dgm:pt modelId="{7654227D-ED19-F14E-B4A0-BE3768C6F773}" type="pres">
      <dgm:prSet presAssocID="{CBAF803A-C315-2145-801D-13D9CB13269F}" presName="parentText" presStyleLbl="alignNode1" presStyleIdx="0" presStyleCnt="3">
        <dgm:presLayoutVars>
          <dgm:chMax val="1"/>
          <dgm:bulletEnabled val="1"/>
        </dgm:presLayoutVars>
      </dgm:prSet>
      <dgm:spPr/>
    </dgm:pt>
    <dgm:pt modelId="{17B8E9EC-1241-1B41-AE1B-503AA3503696}" type="pres">
      <dgm:prSet presAssocID="{CBAF803A-C315-2145-801D-13D9CB13269F}" presName="descendantText" presStyleLbl="alignAcc1" presStyleIdx="0" presStyleCnt="3">
        <dgm:presLayoutVars>
          <dgm:bulletEnabled val="1"/>
        </dgm:presLayoutVars>
      </dgm:prSet>
      <dgm:spPr/>
    </dgm:pt>
    <dgm:pt modelId="{F66701DF-D2C9-484D-B050-FA87DF7B0998}" type="pres">
      <dgm:prSet presAssocID="{438F2809-AC17-4C49-9B27-1F44C3F32CDA}" presName="sp" presStyleCnt="0"/>
      <dgm:spPr/>
    </dgm:pt>
    <dgm:pt modelId="{8B5A81A1-106B-3140-8A2C-8A8523577BEE}" type="pres">
      <dgm:prSet presAssocID="{46A01A5A-4805-ED44-BF0E-CBA29925FB5F}" presName="composite" presStyleCnt="0"/>
      <dgm:spPr/>
    </dgm:pt>
    <dgm:pt modelId="{503BA36B-DCE0-3947-A0FC-52CFD9227CC6}" type="pres">
      <dgm:prSet presAssocID="{46A01A5A-4805-ED44-BF0E-CBA29925FB5F}" presName="parentText" presStyleLbl="alignNode1" presStyleIdx="1" presStyleCnt="3">
        <dgm:presLayoutVars>
          <dgm:chMax val="1"/>
          <dgm:bulletEnabled val="1"/>
        </dgm:presLayoutVars>
      </dgm:prSet>
      <dgm:spPr/>
    </dgm:pt>
    <dgm:pt modelId="{8FF14BC5-2C7E-BE4B-9C6E-4EB7C808BA48}" type="pres">
      <dgm:prSet presAssocID="{46A01A5A-4805-ED44-BF0E-CBA29925FB5F}" presName="descendantText" presStyleLbl="alignAcc1" presStyleIdx="1" presStyleCnt="3">
        <dgm:presLayoutVars>
          <dgm:bulletEnabled val="1"/>
        </dgm:presLayoutVars>
      </dgm:prSet>
      <dgm:spPr/>
    </dgm:pt>
    <dgm:pt modelId="{B13C9CE2-40E5-314E-97AF-866E415179F9}" type="pres">
      <dgm:prSet presAssocID="{AAA4A74A-5AAD-1B47-A814-CE3E6EF580DF}" presName="sp" presStyleCnt="0"/>
      <dgm:spPr/>
    </dgm:pt>
    <dgm:pt modelId="{9FE7E7DA-BBEA-3C4C-91C3-8CB105B17558}" type="pres">
      <dgm:prSet presAssocID="{E1DA9AD5-4234-0D45-8C33-D2F7DB3D0DE9}" presName="composite" presStyleCnt="0"/>
      <dgm:spPr/>
    </dgm:pt>
    <dgm:pt modelId="{5E5E261B-F00E-6C4C-A6BF-BAF0A52F29A8}" type="pres">
      <dgm:prSet presAssocID="{E1DA9AD5-4234-0D45-8C33-D2F7DB3D0DE9}" presName="parentText" presStyleLbl="alignNode1" presStyleIdx="2" presStyleCnt="3">
        <dgm:presLayoutVars>
          <dgm:chMax val="1"/>
          <dgm:bulletEnabled val="1"/>
        </dgm:presLayoutVars>
      </dgm:prSet>
      <dgm:spPr/>
    </dgm:pt>
    <dgm:pt modelId="{C770AB1B-A8EC-0444-9A4A-8A4F2D1DBC8F}" type="pres">
      <dgm:prSet presAssocID="{E1DA9AD5-4234-0D45-8C33-D2F7DB3D0DE9}" presName="descendantText" presStyleLbl="alignAcc1" presStyleIdx="2" presStyleCnt="3">
        <dgm:presLayoutVars>
          <dgm:bulletEnabled val="1"/>
        </dgm:presLayoutVars>
      </dgm:prSet>
      <dgm:spPr/>
    </dgm:pt>
  </dgm:ptLst>
  <dgm:cxnLst>
    <dgm:cxn modelId="{9D841E02-0639-6A4A-BFC3-591BBDC318F7}" type="presOf" srcId="{F3BB0272-A717-7640-8A3E-74353CF713E6}" destId="{8FF14BC5-2C7E-BE4B-9C6E-4EB7C808BA48}" srcOrd="0" destOrd="1" presId="urn:microsoft.com/office/officeart/2005/8/layout/chevron2"/>
    <dgm:cxn modelId="{0E12190B-1014-E640-AF1A-7A671CF98AB3}" type="presOf" srcId="{F59871BF-CC3B-114F-8C5A-B5521223F866}" destId="{17B8E9EC-1241-1B41-AE1B-503AA3503696}" srcOrd="0" destOrd="2" presId="urn:microsoft.com/office/officeart/2005/8/layout/chevron2"/>
    <dgm:cxn modelId="{BFBC820B-A500-B745-9A9F-3A32955C9C86}" srcId="{CBAF803A-C315-2145-801D-13D9CB13269F}" destId="{0D90625B-2F2B-1642-B2A1-A24E42F1F28B}" srcOrd="1" destOrd="0" parTransId="{74DA38F4-3EC5-574C-98A6-A2632663E874}" sibTransId="{7F2A7486-16A1-7748-AFBB-57A7503A70A2}"/>
    <dgm:cxn modelId="{CC86AA29-FFC0-334C-BAB5-E0634558F528}" srcId="{CBAF803A-C315-2145-801D-13D9CB13269F}" destId="{06BAACDD-C6CF-C041-B290-B382E8A52932}" srcOrd="0" destOrd="0" parTransId="{7DBAC83A-578D-EC40-A5AA-F8B3858CF3A3}" sibTransId="{E6C802A7-F63F-CF4B-AE29-FDACD522CCE0}"/>
    <dgm:cxn modelId="{7EA36F2E-AA3C-D44C-B61A-DD326C9E3D7C}" type="presOf" srcId="{B51F940A-A4F9-1D4D-82EA-4D732BBE0500}" destId="{8FF14BC5-2C7E-BE4B-9C6E-4EB7C808BA48}" srcOrd="0" destOrd="2" presId="urn:microsoft.com/office/officeart/2005/8/layout/chevron2"/>
    <dgm:cxn modelId="{F88D7B31-1D86-F943-B985-D7FC91817B2B}" srcId="{E1DA9AD5-4234-0D45-8C33-D2F7DB3D0DE9}" destId="{98656374-C8E4-FA43-8AE5-F5B0BA11C9AF}" srcOrd="3" destOrd="0" parTransId="{135F41DB-EB22-B840-A0F0-DDF597498AD1}" sibTransId="{496F4E22-37B1-CE4D-9F79-B7328CEE1291}"/>
    <dgm:cxn modelId="{15DBAC36-B0F4-3F49-B01C-CD9350C81559}" srcId="{E1DA9AD5-4234-0D45-8C33-D2F7DB3D0DE9}" destId="{2A43D8EB-40C2-C045-80AE-FD4981B95A05}" srcOrd="2" destOrd="0" parTransId="{7289B4BA-E8FB-9244-9B9F-4A23E42FC685}" sibTransId="{3C9B9A99-57E8-9F45-B7D9-485021DB05FC}"/>
    <dgm:cxn modelId="{62A5EA3B-C89F-014F-AD77-8ABD376712D8}" srcId="{46A01A5A-4805-ED44-BF0E-CBA29925FB5F}" destId="{25E5B0B7-681A-7C43-BDB2-22F4E4F7E641}" srcOrd="0" destOrd="0" parTransId="{86A26C05-FA7A-C046-B5A4-844FF3AECF48}" sibTransId="{E0E09FAD-F0F7-A340-8AB3-F2D178A3BCC2}"/>
    <dgm:cxn modelId="{7D77A05B-DAC5-8741-8A4F-D9CAB26C7A0A}" type="presOf" srcId="{0D90625B-2F2B-1642-B2A1-A24E42F1F28B}" destId="{17B8E9EC-1241-1B41-AE1B-503AA3503696}" srcOrd="0" destOrd="1" presId="urn:microsoft.com/office/officeart/2005/8/layout/chevron2"/>
    <dgm:cxn modelId="{533AB362-1DB6-D249-8417-C5EF7BBF48D9}" type="presOf" srcId="{98656374-C8E4-FA43-8AE5-F5B0BA11C9AF}" destId="{C770AB1B-A8EC-0444-9A4A-8A4F2D1DBC8F}" srcOrd="0" destOrd="3" presId="urn:microsoft.com/office/officeart/2005/8/layout/chevron2"/>
    <dgm:cxn modelId="{97683944-C36E-2F47-8919-A09A46A3D576}" type="presOf" srcId="{E1DA9AD5-4234-0D45-8C33-D2F7DB3D0DE9}" destId="{5E5E261B-F00E-6C4C-A6BF-BAF0A52F29A8}" srcOrd="0" destOrd="0" presId="urn:microsoft.com/office/officeart/2005/8/layout/chevron2"/>
    <dgm:cxn modelId="{169B2849-5EDF-6A4C-B4FE-F7E4B46EBB62}" type="presOf" srcId="{E88FDAEF-10CB-C54E-A681-6FC17AD3A55A}" destId="{C770AB1B-A8EC-0444-9A4A-8A4F2D1DBC8F}" srcOrd="0" destOrd="0" presId="urn:microsoft.com/office/officeart/2005/8/layout/chevron2"/>
    <dgm:cxn modelId="{6BC0656D-AD4A-9442-AB53-9DB1EE1FBAFC}" srcId="{1D9E6091-3378-024D-A1AB-63AE0798F72A}" destId="{E1DA9AD5-4234-0D45-8C33-D2F7DB3D0DE9}" srcOrd="2" destOrd="0" parTransId="{3069F0CD-F0A3-C74A-A2B7-160DB615DD5D}" sibTransId="{A918138B-5C52-1644-8D2C-CDAD85A03C4B}"/>
    <dgm:cxn modelId="{61124C4D-3ADE-1945-B09F-975B63493C8E}" type="presOf" srcId="{46A01A5A-4805-ED44-BF0E-CBA29925FB5F}" destId="{503BA36B-DCE0-3947-A0FC-52CFD9227CC6}" srcOrd="0" destOrd="0" presId="urn:microsoft.com/office/officeart/2005/8/layout/chevron2"/>
    <dgm:cxn modelId="{48EF3A4F-AB96-B846-8CC0-914C5D5A7F34}" type="presOf" srcId="{1D9E6091-3378-024D-A1AB-63AE0798F72A}" destId="{A6DA8D34-CF6B-E34E-A7E7-979BED955BE6}" srcOrd="0" destOrd="0" presId="urn:microsoft.com/office/officeart/2005/8/layout/chevron2"/>
    <dgm:cxn modelId="{B80C3050-3A88-2E41-AFB3-D4F3C014A2C0}" type="presOf" srcId="{2A43D8EB-40C2-C045-80AE-FD4981B95A05}" destId="{C770AB1B-A8EC-0444-9A4A-8A4F2D1DBC8F}" srcOrd="0" destOrd="2" presId="urn:microsoft.com/office/officeart/2005/8/layout/chevron2"/>
    <dgm:cxn modelId="{56039253-ED52-7448-BB64-F1653FA00B4A}" type="presOf" srcId="{06BAACDD-C6CF-C041-B290-B382E8A52932}" destId="{17B8E9EC-1241-1B41-AE1B-503AA3503696}" srcOrd="0" destOrd="0" presId="urn:microsoft.com/office/officeart/2005/8/layout/chevron2"/>
    <dgm:cxn modelId="{282FB278-E8EE-B54E-A700-B92B4F560AB6}" srcId="{E1DA9AD5-4234-0D45-8C33-D2F7DB3D0DE9}" destId="{F4134116-8683-6E4C-86B0-6415C0BEC085}" srcOrd="1" destOrd="0" parTransId="{F84ACA05-C34F-E54F-9063-1C24054C9DB4}" sibTransId="{66D3EBC6-A10A-B74B-9BD5-CDA111C98A14}"/>
    <dgm:cxn modelId="{5FD2E995-A533-DE42-8D26-F65DCD6BA232}" type="presOf" srcId="{25E5B0B7-681A-7C43-BDB2-22F4E4F7E641}" destId="{8FF14BC5-2C7E-BE4B-9C6E-4EB7C808BA48}" srcOrd="0" destOrd="0" presId="urn:microsoft.com/office/officeart/2005/8/layout/chevron2"/>
    <dgm:cxn modelId="{F4AE0FB3-CE61-3B42-8BDC-7C4AAA800AAC}" type="presOf" srcId="{5C08A380-67AA-8643-B8B6-5FA31B02735E}" destId="{17B8E9EC-1241-1B41-AE1B-503AA3503696}" srcOrd="0" destOrd="3" presId="urn:microsoft.com/office/officeart/2005/8/layout/chevron2"/>
    <dgm:cxn modelId="{F897B5B9-C4CA-F74A-BDE7-557C5F430B2F}" srcId="{CBAF803A-C315-2145-801D-13D9CB13269F}" destId="{F59871BF-CC3B-114F-8C5A-B5521223F866}" srcOrd="2" destOrd="0" parTransId="{14FD34B4-DF2A-E144-B0E1-CB57292E372B}" sibTransId="{CE8DC071-2844-214E-9C8D-DA9A88C633A4}"/>
    <dgm:cxn modelId="{868EF6B9-B6DE-FE40-B02D-9F7F52254EC0}" type="presOf" srcId="{F4134116-8683-6E4C-86B0-6415C0BEC085}" destId="{C770AB1B-A8EC-0444-9A4A-8A4F2D1DBC8F}" srcOrd="0" destOrd="1" presId="urn:microsoft.com/office/officeart/2005/8/layout/chevron2"/>
    <dgm:cxn modelId="{3EC70EC1-732F-3147-9EC0-4E6241CCA599}" srcId="{46A01A5A-4805-ED44-BF0E-CBA29925FB5F}" destId="{4E7EFAF6-6FD8-0D49-AA60-CD7C32991462}" srcOrd="3" destOrd="0" parTransId="{5484047E-A79D-C84F-AC9D-32C0CD41BAF1}" sibTransId="{512A8F71-652C-6042-9A1A-6DA5FE0A3712}"/>
    <dgm:cxn modelId="{34A40CC5-F882-CC4C-9F67-1B4364119602}" srcId="{46A01A5A-4805-ED44-BF0E-CBA29925FB5F}" destId="{F3BB0272-A717-7640-8A3E-74353CF713E6}" srcOrd="1" destOrd="0" parTransId="{C872F5F7-09D1-584B-A996-15FEB43D7830}" sibTransId="{C1BC0456-88F5-B44D-900B-82ECB664880C}"/>
    <dgm:cxn modelId="{CB8E72C8-4263-534D-91A7-63E10E311FA6}" srcId="{1D9E6091-3378-024D-A1AB-63AE0798F72A}" destId="{46A01A5A-4805-ED44-BF0E-CBA29925FB5F}" srcOrd="1" destOrd="0" parTransId="{4F1E51B0-7640-B347-86D3-91AF5868AACA}" sibTransId="{AAA4A74A-5AAD-1B47-A814-CE3E6EF580DF}"/>
    <dgm:cxn modelId="{82024CD2-04E0-3346-A050-8C36710648FE}" srcId="{E1DA9AD5-4234-0D45-8C33-D2F7DB3D0DE9}" destId="{E88FDAEF-10CB-C54E-A681-6FC17AD3A55A}" srcOrd="0" destOrd="0" parTransId="{88A42BFA-D55F-0A4C-8E64-C0CB047C4216}" sibTransId="{58A9A819-AA64-1549-9041-89733F5F61CB}"/>
    <dgm:cxn modelId="{11BB78D5-985E-204B-80FE-F7A6517C37CF}" type="presOf" srcId="{CBAF803A-C315-2145-801D-13D9CB13269F}" destId="{7654227D-ED19-F14E-B4A0-BE3768C6F773}" srcOrd="0" destOrd="0" presId="urn:microsoft.com/office/officeart/2005/8/layout/chevron2"/>
    <dgm:cxn modelId="{60BBFBD8-974E-B440-BEDE-34FC040CAD34}" srcId="{1D9E6091-3378-024D-A1AB-63AE0798F72A}" destId="{CBAF803A-C315-2145-801D-13D9CB13269F}" srcOrd="0" destOrd="0" parTransId="{51C40D31-5D8E-D446-B705-EC41242E1C2F}" sibTransId="{438F2809-AC17-4C49-9B27-1F44C3F32CDA}"/>
    <dgm:cxn modelId="{5B021AD9-33C7-864D-BFCD-D099934F89B4}" type="presOf" srcId="{4E7EFAF6-6FD8-0D49-AA60-CD7C32991462}" destId="{8FF14BC5-2C7E-BE4B-9C6E-4EB7C808BA48}" srcOrd="0" destOrd="3" presId="urn:microsoft.com/office/officeart/2005/8/layout/chevron2"/>
    <dgm:cxn modelId="{D96EBEDB-3DC3-9C49-B7DB-C52BA95E770F}" srcId="{46A01A5A-4805-ED44-BF0E-CBA29925FB5F}" destId="{B51F940A-A4F9-1D4D-82EA-4D732BBE0500}" srcOrd="2" destOrd="0" parTransId="{AECE183C-DB62-E642-9F3C-6BD7512DBF5D}" sibTransId="{2D5EF6DB-2A12-8541-80FD-61063FE48D6C}"/>
    <dgm:cxn modelId="{1FC777F0-74E0-FC42-B154-EB33E09F5721}" srcId="{CBAF803A-C315-2145-801D-13D9CB13269F}" destId="{5C08A380-67AA-8643-B8B6-5FA31B02735E}" srcOrd="3" destOrd="0" parTransId="{283410B3-37FC-6242-8AAF-EBD817759347}" sibTransId="{FDE93325-3EBF-1C43-A59C-6C254EE1C2D9}"/>
    <dgm:cxn modelId="{77A3D8D5-067D-5049-B177-7B0BE8A016F4}" type="presParOf" srcId="{A6DA8D34-CF6B-E34E-A7E7-979BED955BE6}" destId="{AC9502F5-700A-804F-80F1-6C3E093BAB3C}" srcOrd="0" destOrd="0" presId="urn:microsoft.com/office/officeart/2005/8/layout/chevron2"/>
    <dgm:cxn modelId="{AABD6596-B970-CF41-8171-7E7212E03140}" type="presParOf" srcId="{AC9502F5-700A-804F-80F1-6C3E093BAB3C}" destId="{7654227D-ED19-F14E-B4A0-BE3768C6F773}" srcOrd="0" destOrd="0" presId="urn:microsoft.com/office/officeart/2005/8/layout/chevron2"/>
    <dgm:cxn modelId="{ED6CD7D1-0506-664D-9A78-A77D2630E350}" type="presParOf" srcId="{AC9502F5-700A-804F-80F1-6C3E093BAB3C}" destId="{17B8E9EC-1241-1B41-AE1B-503AA3503696}" srcOrd="1" destOrd="0" presId="urn:microsoft.com/office/officeart/2005/8/layout/chevron2"/>
    <dgm:cxn modelId="{D902F0DF-217C-B349-A3DB-614A86C40E58}" type="presParOf" srcId="{A6DA8D34-CF6B-E34E-A7E7-979BED955BE6}" destId="{F66701DF-D2C9-484D-B050-FA87DF7B0998}" srcOrd="1" destOrd="0" presId="urn:microsoft.com/office/officeart/2005/8/layout/chevron2"/>
    <dgm:cxn modelId="{17F97C2A-F45E-3849-A96B-1791B8B4AC32}" type="presParOf" srcId="{A6DA8D34-CF6B-E34E-A7E7-979BED955BE6}" destId="{8B5A81A1-106B-3140-8A2C-8A8523577BEE}" srcOrd="2" destOrd="0" presId="urn:microsoft.com/office/officeart/2005/8/layout/chevron2"/>
    <dgm:cxn modelId="{5B75E5A1-7C56-6D4B-A804-AABE3174D755}" type="presParOf" srcId="{8B5A81A1-106B-3140-8A2C-8A8523577BEE}" destId="{503BA36B-DCE0-3947-A0FC-52CFD9227CC6}" srcOrd="0" destOrd="0" presId="urn:microsoft.com/office/officeart/2005/8/layout/chevron2"/>
    <dgm:cxn modelId="{BAA1023A-8B79-6345-984B-887AF1EAB49E}" type="presParOf" srcId="{8B5A81A1-106B-3140-8A2C-8A8523577BEE}" destId="{8FF14BC5-2C7E-BE4B-9C6E-4EB7C808BA48}" srcOrd="1" destOrd="0" presId="urn:microsoft.com/office/officeart/2005/8/layout/chevron2"/>
    <dgm:cxn modelId="{ED4B6D29-87CA-5641-B3F2-45B3D30718BC}" type="presParOf" srcId="{A6DA8D34-CF6B-E34E-A7E7-979BED955BE6}" destId="{B13C9CE2-40E5-314E-97AF-866E415179F9}" srcOrd="3" destOrd="0" presId="urn:microsoft.com/office/officeart/2005/8/layout/chevron2"/>
    <dgm:cxn modelId="{AA27D7A8-6F82-B84C-9228-092BB0A50FED}" type="presParOf" srcId="{A6DA8D34-CF6B-E34E-A7E7-979BED955BE6}" destId="{9FE7E7DA-BBEA-3C4C-91C3-8CB105B17558}" srcOrd="4" destOrd="0" presId="urn:microsoft.com/office/officeart/2005/8/layout/chevron2"/>
    <dgm:cxn modelId="{D8B97DCD-C77E-A042-86D0-1D1756DE59B3}" type="presParOf" srcId="{9FE7E7DA-BBEA-3C4C-91C3-8CB105B17558}" destId="{5E5E261B-F00E-6C4C-A6BF-BAF0A52F29A8}" srcOrd="0" destOrd="0" presId="urn:microsoft.com/office/officeart/2005/8/layout/chevron2"/>
    <dgm:cxn modelId="{6B69BDD1-38C7-0A49-A44E-4A078A9FE491}" type="presParOf" srcId="{9FE7E7DA-BBEA-3C4C-91C3-8CB105B17558}" destId="{C770AB1B-A8EC-0444-9A4A-8A4F2D1DBC8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8D7757-E38A-44AE-8B1E-8B532A33C03C}"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23D812EF-0BEA-43DA-93DA-E5E4174CBBE7}">
      <dgm:prSet/>
      <dgm:spPr/>
      <dgm:t>
        <a:bodyPr/>
        <a:lstStyle/>
        <a:p>
          <a:r>
            <a:rPr lang="en-US"/>
            <a:t>Painful : </a:t>
          </a:r>
        </a:p>
      </dgm:t>
    </dgm:pt>
    <dgm:pt modelId="{6DCE8832-0349-4F2E-9E27-6C196C9AE2A8}" type="parTrans" cxnId="{5920F590-1E48-4230-954D-84A06B5AD3FF}">
      <dgm:prSet/>
      <dgm:spPr/>
      <dgm:t>
        <a:bodyPr/>
        <a:lstStyle/>
        <a:p>
          <a:endParaRPr lang="en-US"/>
        </a:p>
      </dgm:t>
    </dgm:pt>
    <dgm:pt modelId="{DBC961BA-FEFC-46F5-A13F-C50F75CAB99E}" type="sibTrans" cxnId="{5920F590-1E48-4230-954D-84A06B5AD3FF}">
      <dgm:prSet/>
      <dgm:spPr/>
      <dgm:t>
        <a:bodyPr/>
        <a:lstStyle/>
        <a:p>
          <a:endParaRPr lang="en-US"/>
        </a:p>
      </dgm:t>
    </dgm:pt>
    <dgm:pt modelId="{5592F447-32C6-4DDF-91C7-E4B6E8E01655}">
      <dgm:prSet/>
      <dgm:spPr/>
      <dgm:t>
        <a:bodyPr/>
        <a:lstStyle/>
        <a:p>
          <a:r>
            <a:rPr lang="en-US" dirty="0"/>
            <a:t>Anal fissure , Anal fistula , Perianal hematoma , </a:t>
          </a:r>
          <a:r>
            <a:rPr lang="en-US" dirty="0" err="1"/>
            <a:t>Ano</a:t>
          </a:r>
          <a:r>
            <a:rPr lang="en-US" dirty="0"/>
            <a:t>-rectal abscess </a:t>
          </a:r>
        </a:p>
      </dgm:t>
    </dgm:pt>
    <dgm:pt modelId="{4ED73C65-BA91-4853-B3C5-28F5AE89479D}" type="parTrans" cxnId="{D7BF580D-CBD6-4C53-979F-7900F9ACB3C4}">
      <dgm:prSet/>
      <dgm:spPr/>
      <dgm:t>
        <a:bodyPr/>
        <a:lstStyle/>
        <a:p>
          <a:endParaRPr lang="en-US"/>
        </a:p>
      </dgm:t>
    </dgm:pt>
    <dgm:pt modelId="{53A10421-FD54-498D-9D66-423270013382}" type="sibTrans" cxnId="{D7BF580D-CBD6-4C53-979F-7900F9ACB3C4}">
      <dgm:prSet/>
      <dgm:spPr/>
      <dgm:t>
        <a:bodyPr/>
        <a:lstStyle/>
        <a:p>
          <a:endParaRPr lang="en-US"/>
        </a:p>
      </dgm:t>
    </dgm:pt>
    <dgm:pt modelId="{DB26CE14-D118-405B-A14F-6D062601279A}">
      <dgm:prSet/>
      <dgm:spPr/>
      <dgm:t>
        <a:bodyPr/>
        <a:lstStyle/>
        <a:p>
          <a:r>
            <a:rPr lang="en-US"/>
            <a:t>Painless : </a:t>
          </a:r>
        </a:p>
      </dgm:t>
    </dgm:pt>
    <dgm:pt modelId="{27BC74F6-4C01-40E5-A7E4-B07E6820B31E}" type="parTrans" cxnId="{987D4A97-440F-4DDC-A75A-5A1FA67FF435}">
      <dgm:prSet/>
      <dgm:spPr/>
      <dgm:t>
        <a:bodyPr/>
        <a:lstStyle/>
        <a:p>
          <a:endParaRPr lang="en-US"/>
        </a:p>
      </dgm:t>
    </dgm:pt>
    <dgm:pt modelId="{BCC1382C-EDC1-4CBD-AFC8-A0666D4D9566}" type="sibTrans" cxnId="{987D4A97-440F-4DDC-A75A-5A1FA67FF435}">
      <dgm:prSet/>
      <dgm:spPr/>
      <dgm:t>
        <a:bodyPr/>
        <a:lstStyle/>
        <a:p>
          <a:endParaRPr lang="en-US"/>
        </a:p>
      </dgm:t>
    </dgm:pt>
    <dgm:pt modelId="{2F5133E9-6C1A-4DC3-8A1D-9266C9A6C966}">
      <dgm:prSet/>
      <dgm:spPr/>
      <dgm:t>
        <a:bodyPr/>
        <a:lstStyle/>
        <a:p>
          <a:r>
            <a:rPr lang="en-US" dirty="0"/>
            <a:t>Polyp , Diverticulosis , Hemorrhoids ( Internal ) , ..</a:t>
          </a:r>
        </a:p>
      </dgm:t>
    </dgm:pt>
    <dgm:pt modelId="{3868D026-263B-470F-9228-839F9AA32689}" type="parTrans" cxnId="{CE2B8879-C633-4A13-8A2D-99EA3154F787}">
      <dgm:prSet/>
      <dgm:spPr/>
      <dgm:t>
        <a:bodyPr/>
        <a:lstStyle/>
        <a:p>
          <a:endParaRPr lang="en-US"/>
        </a:p>
      </dgm:t>
    </dgm:pt>
    <dgm:pt modelId="{AF97FF6F-3C38-4C97-B301-7B666D711085}" type="sibTrans" cxnId="{CE2B8879-C633-4A13-8A2D-99EA3154F787}">
      <dgm:prSet/>
      <dgm:spPr/>
      <dgm:t>
        <a:bodyPr/>
        <a:lstStyle/>
        <a:p>
          <a:endParaRPr lang="en-US"/>
        </a:p>
      </dgm:t>
    </dgm:pt>
    <dgm:pt modelId="{038A5896-B9BB-7B48-9C8A-0D36375DC770}" type="pres">
      <dgm:prSet presAssocID="{FD8D7757-E38A-44AE-8B1E-8B532A33C03C}" presName="matrix" presStyleCnt="0">
        <dgm:presLayoutVars>
          <dgm:chMax val="1"/>
          <dgm:dir/>
          <dgm:resizeHandles val="exact"/>
        </dgm:presLayoutVars>
      </dgm:prSet>
      <dgm:spPr/>
    </dgm:pt>
    <dgm:pt modelId="{54379426-90BA-4E4B-82D3-9A381983C62D}" type="pres">
      <dgm:prSet presAssocID="{FD8D7757-E38A-44AE-8B1E-8B532A33C03C}" presName="diamond" presStyleLbl="bgShp" presStyleIdx="0" presStyleCnt="1"/>
      <dgm:spPr/>
    </dgm:pt>
    <dgm:pt modelId="{25E33B9B-0A0F-AD4F-96CC-07571280E36B}" type="pres">
      <dgm:prSet presAssocID="{FD8D7757-E38A-44AE-8B1E-8B532A33C03C}" presName="quad1" presStyleLbl="node1" presStyleIdx="0" presStyleCnt="4">
        <dgm:presLayoutVars>
          <dgm:chMax val="0"/>
          <dgm:chPref val="0"/>
          <dgm:bulletEnabled val="1"/>
        </dgm:presLayoutVars>
      </dgm:prSet>
      <dgm:spPr/>
    </dgm:pt>
    <dgm:pt modelId="{D9DA0929-ED90-7549-BF3B-C2FC73C19431}" type="pres">
      <dgm:prSet presAssocID="{FD8D7757-E38A-44AE-8B1E-8B532A33C03C}" presName="quad2" presStyleLbl="node1" presStyleIdx="1" presStyleCnt="4">
        <dgm:presLayoutVars>
          <dgm:chMax val="0"/>
          <dgm:chPref val="0"/>
          <dgm:bulletEnabled val="1"/>
        </dgm:presLayoutVars>
      </dgm:prSet>
      <dgm:spPr/>
    </dgm:pt>
    <dgm:pt modelId="{1742BFB8-4E0A-8540-9684-825A16484377}" type="pres">
      <dgm:prSet presAssocID="{FD8D7757-E38A-44AE-8B1E-8B532A33C03C}" presName="quad3" presStyleLbl="node1" presStyleIdx="2" presStyleCnt="4">
        <dgm:presLayoutVars>
          <dgm:chMax val="0"/>
          <dgm:chPref val="0"/>
          <dgm:bulletEnabled val="1"/>
        </dgm:presLayoutVars>
      </dgm:prSet>
      <dgm:spPr/>
    </dgm:pt>
    <dgm:pt modelId="{3E0CEAC4-5EEF-8C43-9056-D8F09624F8C7}" type="pres">
      <dgm:prSet presAssocID="{FD8D7757-E38A-44AE-8B1E-8B532A33C03C}" presName="quad4" presStyleLbl="node1" presStyleIdx="3" presStyleCnt="4">
        <dgm:presLayoutVars>
          <dgm:chMax val="0"/>
          <dgm:chPref val="0"/>
          <dgm:bulletEnabled val="1"/>
        </dgm:presLayoutVars>
      </dgm:prSet>
      <dgm:spPr/>
    </dgm:pt>
  </dgm:ptLst>
  <dgm:cxnLst>
    <dgm:cxn modelId="{D7BF580D-CBD6-4C53-979F-7900F9ACB3C4}" srcId="{FD8D7757-E38A-44AE-8B1E-8B532A33C03C}" destId="{5592F447-32C6-4DDF-91C7-E4B6E8E01655}" srcOrd="1" destOrd="0" parTransId="{4ED73C65-BA91-4853-B3C5-28F5AE89479D}" sibTransId="{53A10421-FD54-498D-9D66-423270013382}"/>
    <dgm:cxn modelId="{6928872A-96A6-084D-AE8B-92BDDE9CC38B}" type="presOf" srcId="{5592F447-32C6-4DDF-91C7-E4B6E8E01655}" destId="{D9DA0929-ED90-7549-BF3B-C2FC73C19431}" srcOrd="0" destOrd="0" presId="urn:microsoft.com/office/officeart/2005/8/layout/matrix3"/>
    <dgm:cxn modelId="{802B3641-0BB6-B74A-AB39-6E743A818F07}" type="presOf" srcId="{23D812EF-0BEA-43DA-93DA-E5E4174CBBE7}" destId="{25E33B9B-0A0F-AD4F-96CC-07571280E36B}" srcOrd="0" destOrd="0" presId="urn:microsoft.com/office/officeart/2005/8/layout/matrix3"/>
    <dgm:cxn modelId="{CE2B8879-C633-4A13-8A2D-99EA3154F787}" srcId="{FD8D7757-E38A-44AE-8B1E-8B532A33C03C}" destId="{2F5133E9-6C1A-4DC3-8A1D-9266C9A6C966}" srcOrd="3" destOrd="0" parTransId="{3868D026-263B-470F-9228-839F9AA32689}" sibTransId="{AF97FF6F-3C38-4C97-B301-7B666D711085}"/>
    <dgm:cxn modelId="{2D56315A-C997-8C44-85BE-85AFC0545559}" type="presOf" srcId="{DB26CE14-D118-405B-A14F-6D062601279A}" destId="{1742BFB8-4E0A-8540-9684-825A16484377}" srcOrd="0" destOrd="0" presId="urn:microsoft.com/office/officeart/2005/8/layout/matrix3"/>
    <dgm:cxn modelId="{5920F590-1E48-4230-954D-84A06B5AD3FF}" srcId="{FD8D7757-E38A-44AE-8B1E-8B532A33C03C}" destId="{23D812EF-0BEA-43DA-93DA-E5E4174CBBE7}" srcOrd="0" destOrd="0" parTransId="{6DCE8832-0349-4F2E-9E27-6C196C9AE2A8}" sibTransId="{DBC961BA-FEFC-46F5-A13F-C50F75CAB99E}"/>
    <dgm:cxn modelId="{987D4A97-440F-4DDC-A75A-5A1FA67FF435}" srcId="{FD8D7757-E38A-44AE-8B1E-8B532A33C03C}" destId="{DB26CE14-D118-405B-A14F-6D062601279A}" srcOrd="2" destOrd="0" parTransId="{27BC74F6-4C01-40E5-A7E4-B07E6820B31E}" sibTransId="{BCC1382C-EDC1-4CBD-AFC8-A0666D4D9566}"/>
    <dgm:cxn modelId="{211122E1-AF63-3346-A28B-A7F602FCB39F}" type="presOf" srcId="{2F5133E9-6C1A-4DC3-8A1D-9266C9A6C966}" destId="{3E0CEAC4-5EEF-8C43-9056-D8F09624F8C7}" srcOrd="0" destOrd="0" presId="urn:microsoft.com/office/officeart/2005/8/layout/matrix3"/>
    <dgm:cxn modelId="{EFE465FB-DDB4-1642-825D-F3DB99C669BD}" type="presOf" srcId="{FD8D7757-E38A-44AE-8B1E-8B532A33C03C}" destId="{038A5896-B9BB-7B48-9C8A-0D36375DC770}" srcOrd="0" destOrd="0" presId="urn:microsoft.com/office/officeart/2005/8/layout/matrix3"/>
    <dgm:cxn modelId="{E4A98646-0275-BA43-837F-DC9016F787CE}" type="presParOf" srcId="{038A5896-B9BB-7B48-9C8A-0D36375DC770}" destId="{54379426-90BA-4E4B-82D3-9A381983C62D}" srcOrd="0" destOrd="0" presId="urn:microsoft.com/office/officeart/2005/8/layout/matrix3"/>
    <dgm:cxn modelId="{53A6FF1D-213D-5F49-928D-50568181FBB7}" type="presParOf" srcId="{038A5896-B9BB-7B48-9C8A-0D36375DC770}" destId="{25E33B9B-0A0F-AD4F-96CC-07571280E36B}" srcOrd="1" destOrd="0" presId="urn:microsoft.com/office/officeart/2005/8/layout/matrix3"/>
    <dgm:cxn modelId="{29D667CC-35B4-264E-85A2-8DBCC68EF989}" type="presParOf" srcId="{038A5896-B9BB-7B48-9C8A-0D36375DC770}" destId="{D9DA0929-ED90-7549-BF3B-C2FC73C19431}" srcOrd="2" destOrd="0" presId="urn:microsoft.com/office/officeart/2005/8/layout/matrix3"/>
    <dgm:cxn modelId="{6F928A71-8FB8-FD4C-84D2-76507A24EA8B}" type="presParOf" srcId="{038A5896-B9BB-7B48-9C8A-0D36375DC770}" destId="{1742BFB8-4E0A-8540-9684-825A16484377}" srcOrd="3" destOrd="0" presId="urn:microsoft.com/office/officeart/2005/8/layout/matrix3"/>
    <dgm:cxn modelId="{C59D38CB-819D-644B-8B43-CC9C7ED1740F}" type="presParOf" srcId="{038A5896-B9BB-7B48-9C8A-0D36375DC770}" destId="{3E0CEAC4-5EEF-8C43-9056-D8F09624F8C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E2F460-571E-4441-ABAD-15B522B8BF29}"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1472CD9-30CC-4162-94D4-39744B007438}">
      <dgm:prSet/>
      <dgm:spPr/>
      <dgm:t>
        <a:bodyPr/>
        <a:lstStyle/>
        <a:p>
          <a:r>
            <a:rPr lang="en-US"/>
            <a:t>Bleeding during defecation : </a:t>
          </a:r>
        </a:p>
      </dgm:t>
    </dgm:pt>
    <dgm:pt modelId="{DAAE8745-7F8B-44B3-9C5F-4C0045B0AECF}" type="parTrans" cxnId="{B86EF1DC-3AF5-4329-A617-67184C8F0109}">
      <dgm:prSet/>
      <dgm:spPr/>
      <dgm:t>
        <a:bodyPr/>
        <a:lstStyle/>
        <a:p>
          <a:endParaRPr lang="en-US"/>
        </a:p>
      </dgm:t>
    </dgm:pt>
    <dgm:pt modelId="{D5859E48-EA82-498C-81B5-62A50A50D9D3}" type="sibTrans" cxnId="{B86EF1DC-3AF5-4329-A617-67184C8F0109}">
      <dgm:prSet/>
      <dgm:spPr/>
      <dgm:t>
        <a:bodyPr/>
        <a:lstStyle/>
        <a:p>
          <a:endParaRPr lang="en-US"/>
        </a:p>
      </dgm:t>
    </dgm:pt>
    <dgm:pt modelId="{1B7D1693-E6F5-433A-900B-B351A57697CA}">
      <dgm:prSet/>
      <dgm:spPr/>
      <dgm:t>
        <a:bodyPr/>
        <a:lstStyle/>
        <a:p>
          <a:r>
            <a:rPr lang="en-US"/>
            <a:t>Polyps , Carcinoma </a:t>
          </a:r>
        </a:p>
      </dgm:t>
    </dgm:pt>
    <dgm:pt modelId="{C3CD628B-A6BA-4F80-81FC-D949D1A743A1}" type="parTrans" cxnId="{26AA4D9C-72F3-4C9F-BF70-7FA23581802A}">
      <dgm:prSet/>
      <dgm:spPr/>
      <dgm:t>
        <a:bodyPr/>
        <a:lstStyle/>
        <a:p>
          <a:endParaRPr lang="en-US"/>
        </a:p>
      </dgm:t>
    </dgm:pt>
    <dgm:pt modelId="{9964A5C6-AB81-47EF-8505-F73BCA4CAE4C}" type="sibTrans" cxnId="{26AA4D9C-72F3-4C9F-BF70-7FA23581802A}">
      <dgm:prSet/>
      <dgm:spPr/>
      <dgm:t>
        <a:bodyPr/>
        <a:lstStyle/>
        <a:p>
          <a:endParaRPr lang="en-US"/>
        </a:p>
      </dgm:t>
    </dgm:pt>
    <dgm:pt modelId="{9FF85CFC-67B4-4197-894F-3DE82007B7A7}">
      <dgm:prSet/>
      <dgm:spPr/>
      <dgm:t>
        <a:bodyPr/>
        <a:lstStyle/>
        <a:p>
          <a:r>
            <a:rPr lang="en-US" dirty="0"/>
            <a:t>Bleeding At End of defecation : </a:t>
          </a:r>
        </a:p>
      </dgm:t>
    </dgm:pt>
    <dgm:pt modelId="{5FEEC3A9-A1AA-40F4-ACC8-5BDF24432288}" type="parTrans" cxnId="{EF36DC0D-C707-49B7-8C9B-7586690ABDD5}">
      <dgm:prSet/>
      <dgm:spPr/>
      <dgm:t>
        <a:bodyPr/>
        <a:lstStyle/>
        <a:p>
          <a:endParaRPr lang="en-US"/>
        </a:p>
      </dgm:t>
    </dgm:pt>
    <dgm:pt modelId="{F6FED45C-AF3A-46CA-B656-127713A74AAA}" type="sibTrans" cxnId="{EF36DC0D-C707-49B7-8C9B-7586690ABDD5}">
      <dgm:prSet/>
      <dgm:spPr/>
      <dgm:t>
        <a:bodyPr/>
        <a:lstStyle/>
        <a:p>
          <a:endParaRPr lang="en-US"/>
        </a:p>
      </dgm:t>
    </dgm:pt>
    <dgm:pt modelId="{BFF2CF7C-F9D7-494C-B3ED-9AF96ECC9B8E}">
      <dgm:prSet/>
      <dgm:spPr/>
      <dgm:t>
        <a:bodyPr/>
        <a:lstStyle/>
        <a:p>
          <a:r>
            <a:rPr lang="en-US"/>
            <a:t>Hemorrhoids </a:t>
          </a:r>
        </a:p>
      </dgm:t>
    </dgm:pt>
    <dgm:pt modelId="{B3A1A7E9-1DD3-4FCB-9525-2387A2780468}" type="parTrans" cxnId="{F5FA2E9B-2BF4-45AC-9DEA-818CAE3BA812}">
      <dgm:prSet/>
      <dgm:spPr/>
      <dgm:t>
        <a:bodyPr/>
        <a:lstStyle/>
        <a:p>
          <a:endParaRPr lang="en-US"/>
        </a:p>
      </dgm:t>
    </dgm:pt>
    <dgm:pt modelId="{364C4DF5-57F8-447D-8960-EF182322BC4A}" type="sibTrans" cxnId="{F5FA2E9B-2BF4-45AC-9DEA-818CAE3BA812}">
      <dgm:prSet/>
      <dgm:spPr/>
      <dgm:t>
        <a:bodyPr/>
        <a:lstStyle/>
        <a:p>
          <a:endParaRPr lang="en-US"/>
        </a:p>
      </dgm:t>
    </dgm:pt>
    <dgm:pt modelId="{128747A6-8630-EA4B-A232-6C86E40915CC}" type="pres">
      <dgm:prSet presAssocID="{4BE2F460-571E-4441-ABAD-15B522B8BF29}" presName="matrix" presStyleCnt="0">
        <dgm:presLayoutVars>
          <dgm:chMax val="1"/>
          <dgm:dir/>
          <dgm:resizeHandles val="exact"/>
        </dgm:presLayoutVars>
      </dgm:prSet>
      <dgm:spPr/>
    </dgm:pt>
    <dgm:pt modelId="{6E308E67-F0E2-0442-B20A-AB2A554DBF7B}" type="pres">
      <dgm:prSet presAssocID="{4BE2F460-571E-4441-ABAD-15B522B8BF29}" presName="diamond" presStyleLbl="bgShp" presStyleIdx="0" presStyleCnt="1"/>
      <dgm:spPr/>
    </dgm:pt>
    <dgm:pt modelId="{700DBF45-6E83-714E-BB5A-CDACA42F82A9}" type="pres">
      <dgm:prSet presAssocID="{4BE2F460-571E-4441-ABAD-15B522B8BF29}" presName="quad1" presStyleLbl="node1" presStyleIdx="0" presStyleCnt="4">
        <dgm:presLayoutVars>
          <dgm:chMax val="0"/>
          <dgm:chPref val="0"/>
          <dgm:bulletEnabled val="1"/>
        </dgm:presLayoutVars>
      </dgm:prSet>
      <dgm:spPr/>
    </dgm:pt>
    <dgm:pt modelId="{4C483E0A-4C74-0C4E-87F2-42C3CF942D80}" type="pres">
      <dgm:prSet presAssocID="{4BE2F460-571E-4441-ABAD-15B522B8BF29}" presName="quad2" presStyleLbl="node1" presStyleIdx="1" presStyleCnt="4">
        <dgm:presLayoutVars>
          <dgm:chMax val="0"/>
          <dgm:chPref val="0"/>
          <dgm:bulletEnabled val="1"/>
        </dgm:presLayoutVars>
      </dgm:prSet>
      <dgm:spPr/>
    </dgm:pt>
    <dgm:pt modelId="{03300607-F7F3-184F-9EFE-794350DFA6B7}" type="pres">
      <dgm:prSet presAssocID="{4BE2F460-571E-4441-ABAD-15B522B8BF29}" presName="quad3" presStyleLbl="node1" presStyleIdx="2" presStyleCnt="4">
        <dgm:presLayoutVars>
          <dgm:chMax val="0"/>
          <dgm:chPref val="0"/>
          <dgm:bulletEnabled val="1"/>
        </dgm:presLayoutVars>
      </dgm:prSet>
      <dgm:spPr/>
    </dgm:pt>
    <dgm:pt modelId="{892BB1A7-5AA5-0A4C-83B1-1B8FF9521796}" type="pres">
      <dgm:prSet presAssocID="{4BE2F460-571E-4441-ABAD-15B522B8BF29}" presName="quad4" presStyleLbl="node1" presStyleIdx="3" presStyleCnt="4">
        <dgm:presLayoutVars>
          <dgm:chMax val="0"/>
          <dgm:chPref val="0"/>
          <dgm:bulletEnabled val="1"/>
        </dgm:presLayoutVars>
      </dgm:prSet>
      <dgm:spPr/>
    </dgm:pt>
  </dgm:ptLst>
  <dgm:cxnLst>
    <dgm:cxn modelId="{EF36DC0D-C707-49B7-8C9B-7586690ABDD5}" srcId="{4BE2F460-571E-4441-ABAD-15B522B8BF29}" destId="{9FF85CFC-67B4-4197-894F-3DE82007B7A7}" srcOrd="2" destOrd="0" parTransId="{5FEEC3A9-A1AA-40F4-ACC8-5BDF24432288}" sibTransId="{F6FED45C-AF3A-46CA-B656-127713A74AAA}"/>
    <dgm:cxn modelId="{ECB35218-32FC-BE45-BF59-F253D893A245}" type="presOf" srcId="{1B7D1693-E6F5-433A-900B-B351A57697CA}" destId="{4C483E0A-4C74-0C4E-87F2-42C3CF942D80}" srcOrd="0" destOrd="0" presId="urn:microsoft.com/office/officeart/2005/8/layout/matrix3"/>
    <dgm:cxn modelId="{FFFA1231-9E67-6C4E-99F9-16965613F39C}" type="presOf" srcId="{BFF2CF7C-F9D7-494C-B3ED-9AF96ECC9B8E}" destId="{892BB1A7-5AA5-0A4C-83B1-1B8FF9521796}" srcOrd="0" destOrd="0" presId="urn:microsoft.com/office/officeart/2005/8/layout/matrix3"/>
    <dgm:cxn modelId="{BEA6923A-346C-664A-A664-289FCE55E8C0}" type="presOf" srcId="{4BE2F460-571E-4441-ABAD-15B522B8BF29}" destId="{128747A6-8630-EA4B-A232-6C86E40915CC}" srcOrd="0" destOrd="0" presId="urn:microsoft.com/office/officeart/2005/8/layout/matrix3"/>
    <dgm:cxn modelId="{45B7786F-CECA-864F-8CF8-79F21B198444}" type="presOf" srcId="{11472CD9-30CC-4162-94D4-39744B007438}" destId="{700DBF45-6E83-714E-BB5A-CDACA42F82A9}" srcOrd="0" destOrd="0" presId="urn:microsoft.com/office/officeart/2005/8/layout/matrix3"/>
    <dgm:cxn modelId="{F5FA2E9B-2BF4-45AC-9DEA-818CAE3BA812}" srcId="{4BE2F460-571E-4441-ABAD-15B522B8BF29}" destId="{BFF2CF7C-F9D7-494C-B3ED-9AF96ECC9B8E}" srcOrd="3" destOrd="0" parTransId="{B3A1A7E9-1DD3-4FCB-9525-2387A2780468}" sibTransId="{364C4DF5-57F8-447D-8960-EF182322BC4A}"/>
    <dgm:cxn modelId="{26AA4D9C-72F3-4C9F-BF70-7FA23581802A}" srcId="{4BE2F460-571E-4441-ABAD-15B522B8BF29}" destId="{1B7D1693-E6F5-433A-900B-B351A57697CA}" srcOrd="1" destOrd="0" parTransId="{C3CD628B-A6BA-4F80-81FC-D949D1A743A1}" sibTransId="{9964A5C6-AB81-47EF-8505-F73BCA4CAE4C}"/>
    <dgm:cxn modelId="{B86EF1DC-3AF5-4329-A617-67184C8F0109}" srcId="{4BE2F460-571E-4441-ABAD-15B522B8BF29}" destId="{11472CD9-30CC-4162-94D4-39744B007438}" srcOrd="0" destOrd="0" parTransId="{DAAE8745-7F8B-44B3-9C5F-4C0045B0AECF}" sibTransId="{D5859E48-EA82-498C-81B5-62A50A50D9D3}"/>
    <dgm:cxn modelId="{7467BEDF-C282-9D45-A3B7-AF1FAE52C1BA}" type="presOf" srcId="{9FF85CFC-67B4-4197-894F-3DE82007B7A7}" destId="{03300607-F7F3-184F-9EFE-794350DFA6B7}" srcOrd="0" destOrd="0" presId="urn:microsoft.com/office/officeart/2005/8/layout/matrix3"/>
    <dgm:cxn modelId="{EE9B8C5D-C556-784B-A4F9-D0C21D276C1D}" type="presParOf" srcId="{128747A6-8630-EA4B-A232-6C86E40915CC}" destId="{6E308E67-F0E2-0442-B20A-AB2A554DBF7B}" srcOrd="0" destOrd="0" presId="urn:microsoft.com/office/officeart/2005/8/layout/matrix3"/>
    <dgm:cxn modelId="{6D9E75BE-CFBE-C74D-9E0A-D743240E9725}" type="presParOf" srcId="{128747A6-8630-EA4B-A232-6C86E40915CC}" destId="{700DBF45-6E83-714E-BB5A-CDACA42F82A9}" srcOrd="1" destOrd="0" presId="urn:microsoft.com/office/officeart/2005/8/layout/matrix3"/>
    <dgm:cxn modelId="{B931A019-425A-4546-8FEC-1FAC6DFB3588}" type="presParOf" srcId="{128747A6-8630-EA4B-A232-6C86E40915CC}" destId="{4C483E0A-4C74-0C4E-87F2-42C3CF942D80}" srcOrd="2" destOrd="0" presId="urn:microsoft.com/office/officeart/2005/8/layout/matrix3"/>
    <dgm:cxn modelId="{464F264E-2843-B54F-B555-3F45F351F7F3}" type="presParOf" srcId="{128747A6-8630-EA4B-A232-6C86E40915CC}" destId="{03300607-F7F3-184F-9EFE-794350DFA6B7}" srcOrd="3" destOrd="0" presId="urn:microsoft.com/office/officeart/2005/8/layout/matrix3"/>
    <dgm:cxn modelId="{6946A262-82CB-5743-B470-265480EF953B}" type="presParOf" srcId="{128747A6-8630-EA4B-A232-6C86E40915CC}" destId="{892BB1A7-5AA5-0A4C-83B1-1B8FF952179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FC33E-5E73-4818-A31F-18B783BAB3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5D403FC-5CF4-44EB-AE29-067B7A14AF93}">
      <dgm:prSet custT="1"/>
      <dgm:spPr/>
      <dgm:t>
        <a:bodyPr/>
        <a:lstStyle/>
        <a:p>
          <a:r>
            <a:rPr lang="en-US" sz="1800" dirty="0"/>
            <a:t>• Diverticular Disease </a:t>
          </a:r>
        </a:p>
      </dgm:t>
    </dgm:pt>
    <dgm:pt modelId="{1F602968-F449-4B1E-B3E7-9BC741C9100A}" type="parTrans" cxnId="{937C052F-AD1F-49F9-9517-953B5860C4C3}">
      <dgm:prSet/>
      <dgm:spPr/>
      <dgm:t>
        <a:bodyPr/>
        <a:lstStyle/>
        <a:p>
          <a:endParaRPr lang="en-US"/>
        </a:p>
      </dgm:t>
    </dgm:pt>
    <dgm:pt modelId="{8F59EC07-E0D5-4D9B-BBB0-69BD334145AC}" type="sibTrans" cxnId="{937C052F-AD1F-49F9-9517-953B5860C4C3}">
      <dgm:prSet/>
      <dgm:spPr/>
      <dgm:t>
        <a:bodyPr/>
        <a:lstStyle/>
        <a:p>
          <a:endParaRPr lang="en-US"/>
        </a:p>
      </dgm:t>
    </dgm:pt>
    <dgm:pt modelId="{B17241B0-1622-45E3-A61B-064ED14A34EF}">
      <dgm:prSet custT="1"/>
      <dgm:spPr/>
      <dgm:t>
        <a:bodyPr/>
        <a:lstStyle/>
        <a:p>
          <a:r>
            <a:rPr lang="en-US" sz="1800" dirty="0"/>
            <a:t>• IBD</a:t>
          </a:r>
        </a:p>
      </dgm:t>
    </dgm:pt>
    <dgm:pt modelId="{1FB1D917-0024-496E-8FB4-F8A37ECCA9B5}" type="parTrans" cxnId="{8223A460-4C55-49FD-A7CD-645158E2CC77}">
      <dgm:prSet/>
      <dgm:spPr/>
      <dgm:t>
        <a:bodyPr/>
        <a:lstStyle/>
        <a:p>
          <a:endParaRPr lang="en-US"/>
        </a:p>
      </dgm:t>
    </dgm:pt>
    <dgm:pt modelId="{3B164C84-D4A8-4C99-9859-66A6B6032A15}" type="sibTrans" cxnId="{8223A460-4C55-49FD-A7CD-645158E2CC77}">
      <dgm:prSet/>
      <dgm:spPr/>
      <dgm:t>
        <a:bodyPr/>
        <a:lstStyle/>
        <a:p>
          <a:endParaRPr lang="en-US"/>
        </a:p>
      </dgm:t>
    </dgm:pt>
    <dgm:pt modelId="{1DAA9438-AA06-457E-BEC8-D42F3FA81507}">
      <dgm:prSet custT="1"/>
      <dgm:spPr/>
      <dgm:t>
        <a:bodyPr/>
        <a:lstStyle/>
        <a:p>
          <a:r>
            <a:rPr lang="en-US" sz="1800" dirty="0"/>
            <a:t>• Benign Anorectal Disease </a:t>
          </a:r>
        </a:p>
      </dgm:t>
    </dgm:pt>
    <dgm:pt modelId="{BA726C39-CC6A-4F5D-9506-E32DAB473E19}" type="parTrans" cxnId="{8B58D4B7-0BB6-4CC7-9E2B-36A32B82AD60}">
      <dgm:prSet/>
      <dgm:spPr/>
      <dgm:t>
        <a:bodyPr/>
        <a:lstStyle/>
        <a:p>
          <a:endParaRPr lang="en-US"/>
        </a:p>
      </dgm:t>
    </dgm:pt>
    <dgm:pt modelId="{F40A15F6-BC36-4F1A-958C-670A4B01F9E7}" type="sibTrans" cxnId="{8B58D4B7-0BB6-4CC7-9E2B-36A32B82AD60}">
      <dgm:prSet/>
      <dgm:spPr/>
      <dgm:t>
        <a:bodyPr/>
        <a:lstStyle/>
        <a:p>
          <a:endParaRPr lang="en-US"/>
        </a:p>
      </dgm:t>
    </dgm:pt>
    <dgm:pt modelId="{989E145C-A189-44AE-9A5F-774CFC91E36D}">
      <dgm:prSet custT="1"/>
      <dgm:spPr/>
      <dgm:t>
        <a:bodyPr/>
        <a:lstStyle/>
        <a:p>
          <a:r>
            <a:rPr lang="en-US" sz="1800" dirty="0"/>
            <a:t>• Malignancy</a:t>
          </a:r>
          <a:r>
            <a:rPr lang="en-US" sz="1600" dirty="0"/>
            <a:t> </a:t>
          </a:r>
        </a:p>
      </dgm:t>
    </dgm:pt>
    <dgm:pt modelId="{F1CB62DE-564D-4CDE-B168-604CDA991976}" type="parTrans" cxnId="{F2E20ABC-9895-455D-9511-0CDA778C2BD2}">
      <dgm:prSet/>
      <dgm:spPr/>
      <dgm:t>
        <a:bodyPr/>
        <a:lstStyle/>
        <a:p>
          <a:endParaRPr lang="en-US"/>
        </a:p>
      </dgm:t>
    </dgm:pt>
    <dgm:pt modelId="{EFCA3D5B-DF06-4CF5-B40A-254219EE34DB}" type="sibTrans" cxnId="{F2E20ABC-9895-455D-9511-0CDA778C2BD2}">
      <dgm:prSet/>
      <dgm:spPr/>
      <dgm:t>
        <a:bodyPr/>
        <a:lstStyle/>
        <a:p>
          <a:endParaRPr lang="en-US"/>
        </a:p>
      </dgm:t>
    </dgm:pt>
    <dgm:pt modelId="{3F05F0E4-54F2-4769-88D9-42BCA260E359}">
      <dgm:prSet custT="1"/>
      <dgm:spPr/>
      <dgm:t>
        <a:bodyPr/>
        <a:lstStyle/>
        <a:p>
          <a:r>
            <a:rPr lang="en-US" sz="1800" dirty="0"/>
            <a:t>• Polyps and post </a:t>
          </a:r>
          <a:r>
            <a:rPr lang="en-US" sz="1800" dirty="0" err="1"/>
            <a:t>polypectomy</a:t>
          </a:r>
          <a:r>
            <a:rPr lang="en-US" sz="1800" dirty="0"/>
            <a:t> bleeding</a:t>
          </a:r>
          <a:endParaRPr lang="en-US" sz="1600" dirty="0"/>
        </a:p>
      </dgm:t>
    </dgm:pt>
    <dgm:pt modelId="{7AEBC38B-EA10-4270-9EC5-62BCB5FCF3B3}" type="parTrans" cxnId="{289DC0B5-3975-4C12-9460-9417518F811B}">
      <dgm:prSet/>
      <dgm:spPr/>
      <dgm:t>
        <a:bodyPr/>
        <a:lstStyle/>
        <a:p>
          <a:endParaRPr lang="en-US"/>
        </a:p>
      </dgm:t>
    </dgm:pt>
    <dgm:pt modelId="{67BB6D52-35F6-44D8-AD53-FA203E25D7EB}" type="sibTrans" cxnId="{289DC0B5-3975-4C12-9460-9417518F811B}">
      <dgm:prSet/>
      <dgm:spPr/>
      <dgm:t>
        <a:bodyPr/>
        <a:lstStyle/>
        <a:p>
          <a:endParaRPr lang="en-US"/>
        </a:p>
      </dgm:t>
    </dgm:pt>
    <dgm:pt modelId="{11615441-FF4F-4172-A461-5CB865D72B56}">
      <dgm:prSet custT="1"/>
      <dgm:spPr/>
      <dgm:t>
        <a:bodyPr/>
        <a:lstStyle/>
        <a:p>
          <a:r>
            <a:rPr lang="en-US" sz="1800" dirty="0"/>
            <a:t>• Coagulopathy </a:t>
          </a:r>
        </a:p>
      </dgm:t>
    </dgm:pt>
    <dgm:pt modelId="{956AB2F6-B348-40CE-AEE5-D0DB236AA4B4}" type="parTrans" cxnId="{3EAA4710-0EBE-4E3B-BD07-3D8A4113BD33}">
      <dgm:prSet/>
      <dgm:spPr/>
      <dgm:t>
        <a:bodyPr/>
        <a:lstStyle/>
        <a:p>
          <a:endParaRPr lang="en-US"/>
        </a:p>
      </dgm:t>
    </dgm:pt>
    <dgm:pt modelId="{0B2C3AAC-3FA4-4F9B-B226-2D8ACE513471}" type="sibTrans" cxnId="{3EAA4710-0EBE-4E3B-BD07-3D8A4113BD33}">
      <dgm:prSet/>
      <dgm:spPr/>
      <dgm:t>
        <a:bodyPr/>
        <a:lstStyle/>
        <a:p>
          <a:endParaRPr lang="en-US"/>
        </a:p>
      </dgm:t>
    </dgm:pt>
    <dgm:pt modelId="{F756535D-6DAE-4EF6-BF83-B847CBA9BF88}">
      <dgm:prSet custT="1"/>
      <dgm:spPr/>
      <dgm:t>
        <a:bodyPr/>
        <a:lstStyle/>
        <a:p>
          <a:r>
            <a:rPr lang="en-US" sz="1800" b="0" dirty="0"/>
            <a:t>• </a:t>
          </a:r>
          <a:r>
            <a:rPr lang="en-US" sz="1800" b="0" dirty="0" err="1"/>
            <a:t>Angidysplasia</a:t>
          </a:r>
          <a:endParaRPr lang="en-US" sz="1800" b="0" dirty="0"/>
        </a:p>
      </dgm:t>
    </dgm:pt>
    <dgm:pt modelId="{9BFD8C2D-F60C-4449-BD0A-3555C7217F73}" type="parTrans" cxnId="{8E6894F8-FED6-44CC-954F-646309304E0D}">
      <dgm:prSet/>
      <dgm:spPr/>
      <dgm:t>
        <a:bodyPr/>
        <a:lstStyle/>
        <a:p>
          <a:endParaRPr lang="en-US"/>
        </a:p>
      </dgm:t>
    </dgm:pt>
    <dgm:pt modelId="{63DC0538-1873-450E-964A-544D9EEB0F3E}" type="sibTrans" cxnId="{8E6894F8-FED6-44CC-954F-646309304E0D}">
      <dgm:prSet/>
      <dgm:spPr/>
      <dgm:t>
        <a:bodyPr/>
        <a:lstStyle/>
        <a:p>
          <a:endParaRPr lang="en-US"/>
        </a:p>
      </dgm:t>
    </dgm:pt>
    <dgm:pt modelId="{76C37096-454B-49A1-A689-8B9D188A18B1}">
      <dgm:prSet custT="1"/>
      <dgm:spPr/>
      <dgm:t>
        <a:bodyPr/>
        <a:lstStyle/>
        <a:p>
          <a:r>
            <a:rPr lang="en-US" sz="1800" dirty="0"/>
            <a:t>• Ischemic / Infective Colitis </a:t>
          </a:r>
        </a:p>
      </dgm:t>
    </dgm:pt>
    <dgm:pt modelId="{10297750-D93C-491D-91AE-29CEA510FA2F}" type="parTrans" cxnId="{01B1357C-A2EA-4D6A-A3AA-29066318FDE7}">
      <dgm:prSet/>
      <dgm:spPr/>
      <dgm:t>
        <a:bodyPr/>
        <a:lstStyle/>
        <a:p>
          <a:endParaRPr lang="en-US"/>
        </a:p>
      </dgm:t>
    </dgm:pt>
    <dgm:pt modelId="{0976411D-DD18-4781-8426-D1FE37D93559}" type="sibTrans" cxnId="{01B1357C-A2EA-4D6A-A3AA-29066318FDE7}">
      <dgm:prSet/>
      <dgm:spPr/>
      <dgm:t>
        <a:bodyPr/>
        <a:lstStyle/>
        <a:p>
          <a:endParaRPr lang="en-US"/>
        </a:p>
      </dgm:t>
    </dgm:pt>
    <dgm:pt modelId="{578ED583-4474-4AA1-8F73-750EFF2FE195}">
      <dgm:prSet custT="1"/>
      <dgm:spPr/>
      <dgm:t>
        <a:bodyPr/>
        <a:lstStyle/>
        <a:p>
          <a:r>
            <a:rPr lang="en-US" sz="1800" dirty="0"/>
            <a:t>• Trauma</a:t>
          </a:r>
          <a:r>
            <a:rPr lang="en-US" sz="1600" dirty="0"/>
            <a:t> </a:t>
          </a:r>
        </a:p>
      </dgm:t>
    </dgm:pt>
    <dgm:pt modelId="{473DBE58-1AF9-40A2-98B4-D717A4456F19}" type="parTrans" cxnId="{C66529B2-BC49-414B-8470-F07843A8F0AF}">
      <dgm:prSet/>
      <dgm:spPr/>
      <dgm:t>
        <a:bodyPr/>
        <a:lstStyle/>
        <a:p>
          <a:endParaRPr lang="en-US"/>
        </a:p>
      </dgm:t>
    </dgm:pt>
    <dgm:pt modelId="{0360F4DE-FC83-4BC7-BE90-5465D56E5504}" type="sibTrans" cxnId="{C66529B2-BC49-414B-8470-F07843A8F0AF}">
      <dgm:prSet/>
      <dgm:spPr/>
      <dgm:t>
        <a:bodyPr/>
        <a:lstStyle/>
        <a:p>
          <a:endParaRPr lang="en-US"/>
        </a:p>
      </dgm:t>
    </dgm:pt>
    <dgm:pt modelId="{E591ECC6-9AC5-4281-88EB-C7431EA473A5}">
      <dgm:prSet custT="1"/>
      <dgm:spPr/>
      <dgm:t>
        <a:bodyPr/>
        <a:lstStyle/>
        <a:p>
          <a:r>
            <a:rPr lang="en-US" sz="1800" dirty="0"/>
            <a:t>• Medications : Aspirin , Iron Supplements , .. </a:t>
          </a:r>
        </a:p>
      </dgm:t>
    </dgm:pt>
    <dgm:pt modelId="{F31B547C-04BF-438B-98E1-D91FFAF5D019}" type="parTrans" cxnId="{12199654-BAA7-4886-9112-CC99DAE396DB}">
      <dgm:prSet/>
      <dgm:spPr/>
      <dgm:t>
        <a:bodyPr/>
        <a:lstStyle/>
        <a:p>
          <a:endParaRPr lang="en-US"/>
        </a:p>
      </dgm:t>
    </dgm:pt>
    <dgm:pt modelId="{5069651C-2DD8-4138-9AAE-6199EA91D7C2}" type="sibTrans" cxnId="{12199654-BAA7-4886-9112-CC99DAE396DB}">
      <dgm:prSet/>
      <dgm:spPr/>
      <dgm:t>
        <a:bodyPr/>
        <a:lstStyle/>
        <a:p>
          <a:endParaRPr lang="en-US"/>
        </a:p>
      </dgm:t>
    </dgm:pt>
    <dgm:pt modelId="{E5A0ADC6-35DF-4BC9-A5F3-C25965077831}">
      <dgm:prSet custT="1"/>
      <dgm:spPr/>
      <dgm:t>
        <a:bodyPr/>
        <a:lstStyle/>
        <a:p>
          <a:r>
            <a:rPr lang="en-US" sz="1800" dirty="0"/>
            <a:t>• Abdominal Aortic Aneurysm / </a:t>
          </a:r>
          <a:r>
            <a:rPr lang="en-US" sz="1800" dirty="0" err="1"/>
            <a:t>Aorto</a:t>
          </a:r>
          <a:r>
            <a:rPr lang="en-US" sz="1800" dirty="0"/>
            <a:t>- enteric Fistula </a:t>
          </a:r>
        </a:p>
      </dgm:t>
    </dgm:pt>
    <dgm:pt modelId="{AC046FC4-0254-46E5-8D6A-6AB2951B249C}" type="parTrans" cxnId="{6E8D5941-4F16-4DFE-A385-1D11A01926C5}">
      <dgm:prSet/>
      <dgm:spPr/>
      <dgm:t>
        <a:bodyPr/>
        <a:lstStyle/>
        <a:p>
          <a:endParaRPr lang="en-US"/>
        </a:p>
      </dgm:t>
    </dgm:pt>
    <dgm:pt modelId="{E4FAABB5-9802-4FC9-91F4-F1692A1ACE48}" type="sibTrans" cxnId="{6E8D5941-4F16-4DFE-A385-1D11A01926C5}">
      <dgm:prSet/>
      <dgm:spPr/>
      <dgm:t>
        <a:bodyPr/>
        <a:lstStyle/>
        <a:p>
          <a:endParaRPr lang="en-US"/>
        </a:p>
      </dgm:t>
    </dgm:pt>
    <dgm:pt modelId="{6C066105-9B5F-4079-88CE-1845A3A2B822}">
      <dgm:prSet custT="1"/>
      <dgm:spPr/>
      <dgm:t>
        <a:bodyPr/>
        <a:lstStyle/>
        <a:p>
          <a:r>
            <a:rPr lang="en-US" sz="1800" dirty="0"/>
            <a:t>•</a:t>
          </a:r>
          <a:r>
            <a:rPr lang="en-US" sz="1600" dirty="0"/>
            <a:t> </a:t>
          </a:r>
          <a:r>
            <a:rPr lang="en-US" sz="1800" dirty="0"/>
            <a:t>Intussusception</a:t>
          </a:r>
        </a:p>
      </dgm:t>
    </dgm:pt>
    <dgm:pt modelId="{1FE08271-F4E4-4FE2-8483-0FE1E699E195}" type="parTrans" cxnId="{26EAAB6B-8726-47B5-8095-1AF3EBB08477}">
      <dgm:prSet/>
      <dgm:spPr/>
      <dgm:t>
        <a:bodyPr/>
        <a:lstStyle/>
        <a:p>
          <a:endParaRPr lang="en-US"/>
        </a:p>
      </dgm:t>
    </dgm:pt>
    <dgm:pt modelId="{2F28CEE7-D267-4457-B615-F5027A2808A2}" type="sibTrans" cxnId="{26EAAB6B-8726-47B5-8095-1AF3EBB08477}">
      <dgm:prSet/>
      <dgm:spPr/>
      <dgm:t>
        <a:bodyPr/>
        <a:lstStyle/>
        <a:p>
          <a:endParaRPr lang="en-US"/>
        </a:p>
      </dgm:t>
    </dgm:pt>
    <dgm:pt modelId="{7DF08453-955A-4BDB-91CC-B7A4EB7F79E1}">
      <dgm:prSet custT="1"/>
      <dgm:spPr/>
      <dgm:t>
        <a:bodyPr/>
        <a:lstStyle/>
        <a:p>
          <a:r>
            <a:rPr lang="en-US" sz="1800" dirty="0"/>
            <a:t>• </a:t>
          </a:r>
          <a:r>
            <a:rPr lang="en-US" sz="1800" dirty="0" err="1"/>
            <a:t>Meckle’s</a:t>
          </a:r>
          <a:r>
            <a:rPr lang="en-US" sz="1800" dirty="0"/>
            <a:t> Diverticulum</a:t>
          </a:r>
          <a:r>
            <a:rPr lang="en-US" sz="1600" dirty="0"/>
            <a:t> </a:t>
          </a:r>
        </a:p>
      </dgm:t>
    </dgm:pt>
    <dgm:pt modelId="{440EC8F9-F037-491E-A6FB-F403CCBE6372}" type="parTrans" cxnId="{9973373B-8721-4AC4-9826-F3BCD90A1DEA}">
      <dgm:prSet/>
      <dgm:spPr/>
      <dgm:t>
        <a:bodyPr/>
        <a:lstStyle/>
        <a:p>
          <a:endParaRPr lang="en-US"/>
        </a:p>
      </dgm:t>
    </dgm:pt>
    <dgm:pt modelId="{4DE27FCD-F106-4FB7-B012-AD0749991535}" type="sibTrans" cxnId="{9973373B-8721-4AC4-9826-F3BCD90A1DEA}">
      <dgm:prSet/>
      <dgm:spPr/>
      <dgm:t>
        <a:bodyPr/>
        <a:lstStyle/>
        <a:p>
          <a:endParaRPr lang="en-US"/>
        </a:p>
      </dgm:t>
    </dgm:pt>
    <dgm:pt modelId="{4486B454-6098-B24B-81E8-A7D4C81BD212}" type="pres">
      <dgm:prSet presAssocID="{A75FC33E-5E73-4818-A31F-18B783BAB343}" presName="vert0" presStyleCnt="0">
        <dgm:presLayoutVars>
          <dgm:dir/>
          <dgm:animOne val="branch"/>
          <dgm:animLvl val="lvl"/>
        </dgm:presLayoutVars>
      </dgm:prSet>
      <dgm:spPr/>
    </dgm:pt>
    <dgm:pt modelId="{72EDE4D7-C5F1-EF43-BB2F-AAD04904CF61}" type="pres">
      <dgm:prSet presAssocID="{E5D403FC-5CF4-44EB-AE29-067B7A14AF93}" presName="thickLine" presStyleLbl="alignNode1" presStyleIdx="0" presStyleCnt="13"/>
      <dgm:spPr/>
    </dgm:pt>
    <dgm:pt modelId="{ACE97148-4D40-C043-9B8E-CB629D6AA292}" type="pres">
      <dgm:prSet presAssocID="{E5D403FC-5CF4-44EB-AE29-067B7A14AF93}" presName="horz1" presStyleCnt="0"/>
      <dgm:spPr/>
    </dgm:pt>
    <dgm:pt modelId="{5FF11A92-3B3D-8144-B231-8A6B71BCCFD3}" type="pres">
      <dgm:prSet presAssocID="{E5D403FC-5CF4-44EB-AE29-067B7A14AF93}" presName="tx1" presStyleLbl="revTx" presStyleIdx="0" presStyleCnt="13"/>
      <dgm:spPr/>
    </dgm:pt>
    <dgm:pt modelId="{0AE30C7D-66C9-DA46-AF46-CDA3A6A89895}" type="pres">
      <dgm:prSet presAssocID="{E5D403FC-5CF4-44EB-AE29-067B7A14AF93}" presName="vert1" presStyleCnt="0"/>
      <dgm:spPr/>
    </dgm:pt>
    <dgm:pt modelId="{41DF6900-AEBE-E749-A154-B689BBDE2B9F}" type="pres">
      <dgm:prSet presAssocID="{B17241B0-1622-45E3-A61B-064ED14A34EF}" presName="thickLine" presStyleLbl="alignNode1" presStyleIdx="1" presStyleCnt="13"/>
      <dgm:spPr/>
    </dgm:pt>
    <dgm:pt modelId="{7DC99C30-D6BF-E241-A555-786A6BBC34A1}" type="pres">
      <dgm:prSet presAssocID="{B17241B0-1622-45E3-A61B-064ED14A34EF}" presName="horz1" presStyleCnt="0"/>
      <dgm:spPr/>
    </dgm:pt>
    <dgm:pt modelId="{62924BA6-484D-3945-8490-82AECD0463A5}" type="pres">
      <dgm:prSet presAssocID="{B17241B0-1622-45E3-A61B-064ED14A34EF}" presName="tx1" presStyleLbl="revTx" presStyleIdx="1" presStyleCnt="13"/>
      <dgm:spPr/>
    </dgm:pt>
    <dgm:pt modelId="{BB44F17E-0FAC-F240-BD2D-623B53CF6FE8}" type="pres">
      <dgm:prSet presAssocID="{B17241B0-1622-45E3-A61B-064ED14A34EF}" presName="vert1" presStyleCnt="0"/>
      <dgm:spPr/>
    </dgm:pt>
    <dgm:pt modelId="{7EB6A723-F35A-8141-837B-0846BEBD4806}" type="pres">
      <dgm:prSet presAssocID="{1DAA9438-AA06-457E-BEC8-D42F3FA81507}" presName="thickLine" presStyleLbl="alignNode1" presStyleIdx="2" presStyleCnt="13"/>
      <dgm:spPr/>
    </dgm:pt>
    <dgm:pt modelId="{DDD2638B-0F11-6548-9AE1-D3B9F70CBADE}" type="pres">
      <dgm:prSet presAssocID="{1DAA9438-AA06-457E-BEC8-D42F3FA81507}" presName="horz1" presStyleCnt="0"/>
      <dgm:spPr/>
    </dgm:pt>
    <dgm:pt modelId="{20F38D76-2049-B040-91B3-9D6DDE6EDD25}" type="pres">
      <dgm:prSet presAssocID="{1DAA9438-AA06-457E-BEC8-D42F3FA81507}" presName="tx1" presStyleLbl="revTx" presStyleIdx="2" presStyleCnt="13"/>
      <dgm:spPr/>
    </dgm:pt>
    <dgm:pt modelId="{DE3B8628-B192-E04D-8F45-C8D62D2213E6}" type="pres">
      <dgm:prSet presAssocID="{1DAA9438-AA06-457E-BEC8-D42F3FA81507}" presName="vert1" presStyleCnt="0"/>
      <dgm:spPr/>
    </dgm:pt>
    <dgm:pt modelId="{FF7D4111-9F73-3E44-9A82-2178E562821A}" type="pres">
      <dgm:prSet presAssocID="{989E145C-A189-44AE-9A5F-774CFC91E36D}" presName="thickLine" presStyleLbl="alignNode1" presStyleIdx="3" presStyleCnt="13"/>
      <dgm:spPr/>
    </dgm:pt>
    <dgm:pt modelId="{450D7F24-35ED-9542-9211-56736A6A7850}" type="pres">
      <dgm:prSet presAssocID="{989E145C-A189-44AE-9A5F-774CFC91E36D}" presName="horz1" presStyleCnt="0"/>
      <dgm:spPr/>
    </dgm:pt>
    <dgm:pt modelId="{43B87DEB-86D0-6044-8F5E-32BCBF3FDC7D}" type="pres">
      <dgm:prSet presAssocID="{989E145C-A189-44AE-9A5F-774CFC91E36D}" presName="tx1" presStyleLbl="revTx" presStyleIdx="3" presStyleCnt="13"/>
      <dgm:spPr/>
    </dgm:pt>
    <dgm:pt modelId="{3532BBA4-1C45-934A-8B37-96EFFE8D3905}" type="pres">
      <dgm:prSet presAssocID="{989E145C-A189-44AE-9A5F-774CFC91E36D}" presName="vert1" presStyleCnt="0"/>
      <dgm:spPr/>
    </dgm:pt>
    <dgm:pt modelId="{C07A2345-0F51-9A46-9F0C-49AC55D48C67}" type="pres">
      <dgm:prSet presAssocID="{3F05F0E4-54F2-4769-88D9-42BCA260E359}" presName="thickLine" presStyleLbl="alignNode1" presStyleIdx="4" presStyleCnt="13"/>
      <dgm:spPr/>
    </dgm:pt>
    <dgm:pt modelId="{D213F984-9DE5-F349-B11C-418C3786FCFE}" type="pres">
      <dgm:prSet presAssocID="{3F05F0E4-54F2-4769-88D9-42BCA260E359}" presName="horz1" presStyleCnt="0"/>
      <dgm:spPr/>
    </dgm:pt>
    <dgm:pt modelId="{0CBE45B7-159A-694C-ABB1-73C12DBC56F4}" type="pres">
      <dgm:prSet presAssocID="{3F05F0E4-54F2-4769-88D9-42BCA260E359}" presName="tx1" presStyleLbl="revTx" presStyleIdx="4" presStyleCnt="13"/>
      <dgm:spPr/>
    </dgm:pt>
    <dgm:pt modelId="{3854F36F-9BD2-F448-B658-BD9FE20FC7A0}" type="pres">
      <dgm:prSet presAssocID="{3F05F0E4-54F2-4769-88D9-42BCA260E359}" presName="vert1" presStyleCnt="0"/>
      <dgm:spPr/>
    </dgm:pt>
    <dgm:pt modelId="{AFCAFD6A-8113-5149-87B3-F5D401FD7F92}" type="pres">
      <dgm:prSet presAssocID="{11615441-FF4F-4172-A461-5CB865D72B56}" presName="thickLine" presStyleLbl="alignNode1" presStyleIdx="5" presStyleCnt="13"/>
      <dgm:spPr/>
    </dgm:pt>
    <dgm:pt modelId="{14DB6C05-1648-8A49-B22C-1555FBC2BFF7}" type="pres">
      <dgm:prSet presAssocID="{11615441-FF4F-4172-A461-5CB865D72B56}" presName="horz1" presStyleCnt="0"/>
      <dgm:spPr/>
    </dgm:pt>
    <dgm:pt modelId="{048F3712-5CD3-C84A-B39B-BFBD3AF0B6B9}" type="pres">
      <dgm:prSet presAssocID="{11615441-FF4F-4172-A461-5CB865D72B56}" presName="tx1" presStyleLbl="revTx" presStyleIdx="5" presStyleCnt="13"/>
      <dgm:spPr/>
    </dgm:pt>
    <dgm:pt modelId="{5180C975-0150-8643-9A88-CABB651B006D}" type="pres">
      <dgm:prSet presAssocID="{11615441-FF4F-4172-A461-5CB865D72B56}" presName="vert1" presStyleCnt="0"/>
      <dgm:spPr/>
    </dgm:pt>
    <dgm:pt modelId="{E981624C-63AB-9748-9463-63B992DC97D0}" type="pres">
      <dgm:prSet presAssocID="{F756535D-6DAE-4EF6-BF83-B847CBA9BF88}" presName="thickLine" presStyleLbl="alignNode1" presStyleIdx="6" presStyleCnt="13"/>
      <dgm:spPr/>
    </dgm:pt>
    <dgm:pt modelId="{749FCB07-A231-FE46-B7DA-D59C5B92D8EB}" type="pres">
      <dgm:prSet presAssocID="{F756535D-6DAE-4EF6-BF83-B847CBA9BF88}" presName="horz1" presStyleCnt="0"/>
      <dgm:spPr/>
    </dgm:pt>
    <dgm:pt modelId="{9C733627-447F-DE4E-8E6C-53732500FA2B}" type="pres">
      <dgm:prSet presAssocID="{F756535D-6DAE-4EF6-BF83-B847CBA9BF88}" presName="tx1" presStyleLbl="revTx" presStyleIdx="6" presStyleCnt="13"/>
      <dgm:spPr/>
    </dgm:pt>
    <dgm:pt modelId="{5747A77B-A2D9-874C-82B2-6E2E966C43F7}" type="pres">
      <dgm:prSet presAssocID="{F756535D-6DAE-4EF6-BF83-B847CBA9BF88}" presName="vert1" presStyleCnt="0"/>
      <dgm:spPr/>
    </dgm:pt>
    <dgm:pt modelId="{194A6F45-74C7-9744-897A-8E4C7F471323}" type="pres">
      <dgm:prSet presAssocID="{76C37096-454B-49A1-A689-8B9D188A18B1}" presName="thickLine" presStyleLbl="alignNode1" presStyleIdx="7" presStyleCnt="13"/>
      <dgm:spPr/>
    </dgm:pt>
    <dgm:pt modelId="{D6BB4DE1-661A-B34B-B4CF-3F960DBBCC1A}" type="pres">
      <dgm:prSet presAssocID="{76C37096-454B-49A1-A689-8B9D188A18B1}" presName="horz1" presStyleCnt="0"/>
      <dgm:spPr/>
    </dgm:pt>
    <dgm:pt modelId="{CC5DE755-04F7-C24F-8A1C-32036E46DB83}" type="pres">
      <dgm:prSet presAssocID="{76C37096-454B-49A1-A689-8B9D188A18B1}" presName="tx1" presStyleLbl="revTx" presStyleIdx="7" presStyleCnt="13"/>
      <dgm:spPr/>
    </dgm:pt>
    <dgm:pt modelId="{D5CB9745-E54A-B749-8FCE-F350E9F478A0}" type="pres">
      <dgm:prSet presAssocID="{76C37096-454B-49A1-A689-8B9D188A18B1}" presName="vert1" presStyleCnt="0"/>
      <dgm:spPr/>
    </dgm:pt>
    <dgm:pt modelId="{045202FD-39E6-5844-8F31-01485DBDCFC1}" type="pres">
      <dgm:prSet presAssocID="{578ED583-4474-4AA1-8F73-750EFF2FE195}" presName="thickLine" presStyleLbl="alignNode1" presStyleIdx="8" presStyleCnt="13"/>
      <dgm:spPr/>
    </dgm:pt>
    <dgm:pt modelId="{1B312D55-C29F-A146-903D-5CAED02E7057}" type="pres">
      <dgm:prSet presAssocID="{578ED583-4474-4AA1-8F73-750EFF2FE195}" presName="horz1" presStyleCnt="0"/>
      <dgm:spPr/>
    </dgm:pt>
    <dgm:pt modelId="{892B93FB-9172-5D4B-84FC-40976338AABB}" type="pres">
      <dgm:prSet presAssocID="{578ED583-4474-4AA1-8F73-750EFF2FE195}" presName="tx1" presStyleLbl="revTx" presStyleIdx="8" presStyleCnt="13"/>
      <dgm:spPr/>
    </dgm:pt>
    <dgm:pt modelId="{E3A67A58-D98C-144E-9EE4-7FE67F6AAD5C}" type="pres">
      <dgm:prSet presAssocID="{578ED583-4474-4AA1-8F73-750EFF2FE195}" presName="vert1" presStyleCnt="0"/>
      <dgm:spPr/>
    </dgm:pt>
    <dgm:pt modelId="{52B4DCC3-7976-E74F-969D-B78A8A87E6CB}" type="pres">
      <dgm:prSet presAssocID="{E591ECC6-9AC5-4281-88EB-C7431EA473A5}" presName="thickLine" presStyleLbl="alignNode1" presStyleIdx="9" presStyleCnt="13"/>
      <dgm:spPr/>
    </dgm:pt>
    <dgm:pt modelId="{4795CF3E-03EC-9246-992F-9C9AD84337EE}" type="pres">
      <dgm:prSet presAssocID="{E591ECC6-9AC5-4281-88EB-C7431EA473A5}" presName="horz1" presStyleCnt="0"/>
      <dgm:spPr/>
    </dgm:pt>
    <dgm:pt modelId="{D6E21F80-43B0-B241-BCAD-D81306602E49}" type="pres">
      <dgm:prSet presAssocID="{E591ECC6-9AC5-4281-88EB-C7431EA473A5}" presName="tx1" presStyleLbl="revTx" presStyleIdx="9" presStyleCnt="13"/>
      <dgm:spPr/>
    </dgm:pt>
    <dgm:pt modelId="{86F66648-7541-FA44-8BED-FD79D61C8F0E}" type="pres">
      <dgm:prSet presAssocID="{E591ECC6-9AC5-4281-88EB-C7431EA473A5}" presName="vert1" presStyleCnt="0"/>
      <dgm:spPr/>
    </dgm:pt>
    <dgm:pt modelId="{F818815F-47ED-0D49-9E25-796E6B745B7F}" type="pres">
      <dgm:prSet presAssocID="{E5A0ADC6-35DF-4BC9-A5F3-C25965077831}" presName="thickLine" presStyleLbl="alignNode1" presStyleIdx="10" presStyleCnt="13"/>
      <dgm:spPr/>
    </dgm:pt>
    <dgm:pt modelId="{2A672ADD-14DF-DC4A-959A-2ADBCFE5F5CE}" type="pres">
      <dgm:prSet presAssocID="{E5A0ADC6-35DF-4BC9-A5F3-C25965077831}" presName="horz1" presStyleCnt="0"/>
      <dgm:spPr/>
    </dgm:pt>
    <dgm:pt modelId="{711DFF05-60FF-3142-A1A9-98734F7127E7}" type="pres">
      <dgm:prSet presAssocID="{E5A0ADC6-35DF-4BC9-A5F3-C25965077831}" presName="tx1" presStyleLbl="revTx" presStyleIdx="10" presStyleCnt="13"/>
      <dgm:spPr/>
    </dgm:pt>
    <dgm:pt modelId="{934D2F95-A92E-D445-9F5E-BD91100D82C1}" type="pres">
      <dgm:prSet presAssocID="{E5A0ADC6-35DF-4BC9-A5F3-C25965077831}" presName="vert1" presStyleCnt="0"/>
      <dgm:spPr/>
    </dgm:pt>
    <dgm:pt modelId="{F594B82E-F114-7348-AD12-29D3327B83FC}" type="pres">
      <dgm:prSet presAssocID="{6C066105-9B5F-4079-88CE-1845A3A2B822}" presName="thickLine" presStyleLbl="alignNode1" presStyleIdx="11" presStyleCnt="13"/>
      <dgm:spPr/>
    </dgm:pt>
    <dgm:pt modelId="{58343FFE-5CC6-084B-BBB3-AB30E0FBE6F6}" type="pres">
      <dgm:prSet presAssocID="{6C066105-9B5F-4079-88CE-1845A3A2B822}" presName="horz1" presStyleCnt="0"/>
      <dgm:spPr/>
    </dgm:pt>
    <dgm:pt modelId="{6FE9F08F-7A60-1A4F-8F6E-9A5B00DEE57C}" type="pres">
      <dgm:prSet presAssocID="{6C066105-9B5F-4079-88CE-1845A3A2B822}" presName="tx1" presStyleLbl="revTx" presStyleIdx="11" presStyleCnt="13"/>
      <dgm:spPr/>
    </dgm:pt>
    <dgm:pt modelId="{F29D47DE-DD2F-DE4F-B6B2-1E4D17A3561E}" type="pres">
      <dgm:prSet presAssocID="{6C066105-9B5F-4079-88CE-1845A3A2B822}" presName="vert1" presStyleCnt="0"/>
      <dgm:spPr/>
    </dgm:pt>
    <dgm:pt modelId="{09A99F98-8659-5F4A-AAB9-0C6FA5F62939}" type="pres">
      <dgm:prSet presAssocID="{7DF08453-955A-4BDB-91CC-B7A4EB7F79E1}" presName="thickLine" presStyleLbl="alignNode1" presStyleIdx="12" presStyleCnt="13"/>
      <dgm:spPr/>
    </dgm:pt>
    <dgm:pt modelId="{463294D0-6F37-E344-925C-9ECF797D8CEA}" type="pres">
      <dgm:prSet presAssocID="{7DF08453-955A-4BDB-91CC-B7A4EB7F79E1}" presName="horz1" presStyleCnt="0"/>
      <dgm:spPr/>
    </dgm:pt>
    <dgm:pt modelId="{B9DE7974-8277-F343-9ED9-C4845E87961F}" type="pres">
      <dgm:prSet presAssocID="{7DF08453-955A-4BDB-91CC-B7A4EB7F79E1}" presName="tx1" presStyleLbl="revTx" presStyleIdx="12" presStyleCnt="13"/>
      <dgm:spPr/>
    </dgm:pt>
    <dgm:pt modelId="{B2F0E24B-B930-DC4F-927A-362364471FEF}" type="pres">
      <dgm:prSet presAssocID="{7DF08453-955A-4BDB-91CC-B7A4EB7F79E1}" presName="vert1" presStyleCnt="0"/>
      <dgm:spPr/>
    </dgm:pt>
  </dgm:ptLst>
  <dgm:cxnLst>
    <dgm:cxn modelId="{A9D86D00-0613-3740-A62B-4825BB0B10BC}" type="presOf" srcId="{76C37096-454B-49A1-A689-8B9D188A18B1}" destId="{CC5DE755-04F7-C24F-8A1C-32036E46DB83}" srcOrd="0" destOrd="0" presId="urn:microsoft.com/office/officeart/2008/layout/LinedList"/>
    <dgm:cxn modelId="{29ADA407-B6EA-CB40-AF4F-DBC049524250}" type="presOf" srcId="{E591ECC6-9AC5-4281-88EB-C7431EA473A5}" destId="{D6E21F80-43B0-B241-BCAD-D81306602E49}" srcOrd="0" destOrd="0" presId="urn:microsoft.com/office/officeart/2008/layout/LinedList"/>
    <dgm:cxn modelId="{FF3DE609-77D8-A741-B4AA-17D136F4B308}" type="presOf" srcId="{1DAA9438-AA06-457E-BEC8-D42F3FA81507}" destId="{20F38D76-2049-B040-91B3-9D6DDE6EDD25}" srcOrd="0" destOrd="0" presId="urn:microsoft.com/office/officeart/2008/layout/LinedList"/>
    <dgm:cxn modelId="{3EAA4710-0EBE-4E3B-BD07-3D8A4113BD33}" srcId="{A75FC33E-5E73-4818-A31F-18B783BAB343}" destId="{11615441-FF4F-4172-A461-5CB865D72B56}" srcOrd="5" destOrd="0" parTransId="{956AB2F6-B348-40CE-AEE5-D0DB236AA4B4}" sibTransId="{0B2C3AAC-3FA4-4F9B-B226-2D8ACE513471}"/>
    <dgm:cxn modelId="{63334F23-9254-A34C-8624-163DD7A4C612}" type="presOf" srcId="{989E145C-A189-44AE-9A5F-774CFC91E36D}" destId="{43B87DEB-86D0-6044-8F5E-32BCBF3FDC7D}" srcOrd="0" destOrd="0" presId="urn:microsoft.com/office/officeart/2008/layout/LinedList"/>
    <dgm:cxn modelId="{937C052F-AD1F-49F9-9517-953B5860C4C3}" srcId="{A75FC33E-5E73-4818-A31F-18B783BAB343}" destId="{E5D403FC-5CF4-44EB-AE29-067B7A14AF93}" srcOrd="0" destOrd="0" parTransId="{1F602968-F449-4B1E-B3E7-9BC741C9100A}" sibTransId="{8F59EC07-E0D5-4D9B-BBB0-69BD334145AC}"/>
    <dgm:cxn modelId="{9973373B-8721-4AC4-9826-F3BCD90A1DEA}" srcId="{A75FC33E-5E73-4818-A31F-18B783BAB343}" destId="{7DF08453-955A-4BDB-91CC-B7A4EB7F79E1}" srcOrd="12" destOrd="0" parTransId="{440EC8F9-F037-491E-A6FB-F403CCBE6372}" sibTransId="{4DE27FCD-F106-4FB7-B012-AD0749991535}"/>
    <dgm:cxn modelId="{6B15CC3D-A65B-8742-9C43-76558F3FF420}" type="presOf" srcId="{F756535D-6DAE-4EF6-BF83-B847CBA9BF88}" destId="{9C733627-447F-DE4E-8E6C-53732500FA2B}" srcOrd="0" destOrd="0" presId="urn:microsoft.com/office/officeart/2008/layout/LinedList"/>
    <dgm:cxn modelId="{8223A460-4C55-49FD-A7CD-645158E2CC77}" srcId="{A75FC33E-5E73-4818-A31F-18B783BAB343}" destId="{B17241B0-1622-45E3-A61B-064ED14A34EF}" srcOrd="1" destOrd="0" parTransId="{1FB1D917-0024-496E-8FB4-F8A37ECCA9B5}" sibTransId="{3B164C84-D4A8-4C99-9859-66A6B6032A15}"/>
    <dgm:cxn modelId="{6E8D5941-4F16-4DFE-A385-1D11A01926C5}" srcId="{A75FC33E-5E73-4818-A31F-18B783BAB343}" destId="{E5A0ADC6-35DF-4BC9-A5F3-C25965077831}" srcOrd="10" destOrd="0" parTransId="{AC046FC4-0254-46E5-8D6A-6AB2951B249C}" sibTransId="{E4FAABB5-9802-4FC9-91F4-F1692A1ACE48}"/>
    <dgm:cxn modelId="{EB124946-321B-F744-80A0-E8067FBBD39F}" type="presOf" srcId="{7DF08453-955A-4BDB-91CC-B7A4EB7F79E1}" destId="{B9DE7974-8277-F343-9ED9-C4845E87961F}" srcOrd="0" destOrd="0" presId="urn:microsoft.com/office/officeart/2008/layout/LinedList"/>
    <dgm:cxn modelId="{26EAAB6B-8726-47B5-8095-1AF3EBB08477}" srcId="{A75FC33E-5E73-4818-A31F-18B783BAB343}" destId="{6C066105-9B5F-4079-88CE-1845A3A2B822}" srcOrd="11" destOrd="0" parTransId="{1FE08271-F4E4-4FE2-8483-0FE1E699E195}" sibTransId="{2F28CEE7-D267-4457-B615-F5027A2808A2}"/>
    <dgm:cxn modelId="{12199654-BAA7-4886-9112-CC99DAE396DB}" srcId="{A75FC33E-5E73-4818-A31F-18B783BAB343}" destId="{E591ECC6-9AC5-4281-88EB-C7431EA473A5}" srcOrd="9" destOrd="0" parTransId="{F31B547C-04BF-438B-98E1-D91FFAF5D019}" sibTransId="{5069651C-2DD8-4138-9AAE-6199EA91D7C2}"/>
    <dgm:cxn modelId="{573A6E78-DB39-B146-BF4D-5ACB70677BB0}" type="presOf" srcId="{3F05F0E4-54F2-4769-88D9-42BCA260E359}" destId="{0CBE45B7-159A-694C-ABB1-73C12DBC56F4}" srcOrd="0" destOrd="0" presId="urn:microsoft.com/office/officeart/2008/layout/LinedList"/>
    <dgm:cxn modelId="{01B1357C-A2EA-4D6A-A3AA-29066318FDE7}" srcId="{A75FC33E-5E73-4818-A31F-18B783BAB343}" destId="{76C37096-454B-49A1-A689-8B9D188A18B1}" srcOrd="7" destOrd="0" parTransId="{10297750-D93C-491D-91AE-29CEA510FA2F}" sibTransId="{0976411D-DD18-4781-8426-D1FE37D93559}"/>
    <dgm:cxn modelId="{A32D5489-A6B8-A24F-A0ED-5EEC66452542}" type="presOf" srcId="{6C066105-9B5F-4079-88CE-1845A3A2B822}" destId="{6FE9F08F-7A60-1A4F-8F6E-9A5B00DEE57C}" srcOrd="0" destOrd="0" presId="urn:microsoft.com/office/officeart/2008/layout/LinedList"/>
    <dgm:cxn modelId="{E958DE8D-0B6B-024F-8D0E-031900DE56DA}" type="presOf" srcId="{E5A0ADC6-35DF-4BC9-A5F3-C25965077831}" destId="{711DFF05-60FF-3142-A1A9-98734F7127E7}" srcOrd="0" destOrd="0" presId="urn:microsoft.com/office/officeart/2008/layout/LinedList"/>
    <dgm:cxn modelId="{BA4FE28E-D53F-AD4E-8C67-4F4A5F4CF159}" type="presOf" srcId="{11615441-FF4F-4172-A461-5CB865D72B56}" destId="{048F3712-5CD3-C84A-B39B-BFBD3AF0B6B9}" srcOrd="0" destOrd="0" presId="urn:microsoft.com/office/officeart/2008/layout/LinedList"/>
    <dgm:cxn modelId="{C66529B2-BC49-414B-8470-F07843A8F0AF}" srcId="{A75FC33E-5E73-4818-A31F-18B783BAB343}" destId="{578ED583-4474-4AA1-8F73-750EFF2FE195}" srcOrd="8" destOrd="0" parTransId="{473DBE58-1AF9-40A2-98B4-D717A4456F19}" sibTransId="{0360F4DE-FC83-4BC7-BE90-5465D56E5504}"/>
    <dgm:cxn modelId="{3C9893B3-D91E-6041-B9AA-8526541C4A04}" type="presOf" srcId="{A75FC33E-5E73-4818-A31F-18B783BAB343}" destId="{4486B454-6098-B24B-81E8-A7D4C81BD212}" srcOrd="0" destOrd="0" presId="urn:microsoft.com/office/officeart/2008/layout/LinedList"/>
    <dgm:cxn modelId="{289DC0B5-3975-4C12-9460-9417518F811B}" srcId="{A75FC33E-5E73-4818-A31F-18B783BAB343}" destId="{3F05F0E4-54F2-4769-88D9-42BCA260E359}" srcOrd="4" destOrd="0" parTransId="{7AEBC38B-EA10-4270-9EC5-62BCB5FCF3B3}" sibTransId="{67BB6D52-35F6-44D8-AD53-FA203E25D7EB}"/>
    <dgm:cxn modelId="{FE6BABB6-E332-F749-8953-1A281D3A32DF}" type="presOf" srcId="{E5D403FC-5CF4-44EB-AE29-067B7A14AF93}" destId="{5FF11A92-3B3D-8144-B231-8A6B71BCCFD3}" srcOrd="0" destOrd="0" presId="urn:microsoft.com/office/officeart/2008/layout/LinedList"/>
    <dgm:cxn modelId="{8B58D4B7-0BB6-4CC7-9E2B-36A32B82AD60}" srcId="{A75FC33E-5E73-4818-A31F-18B783BAB343}" destId="{1DAA9438-AA06-457E-BEC8-D42F3FA81507}" srcOrd="2" destOrd="0" parTransId="{BA726C39-CC6A-4F5D-9506-E32DAB473E19}" sibTransId="{F40A15F6-BC36-4F1A-958C-670A4B01F9E7}"/>
    <dgm:cxn modelId="{F2E20ABC-9895-455D-9511-0CDA778C2BD2}" srcId="{A75FC33E-5E73-4818-A31F-18B783BAB343}" destId="{989E145C-A189-44AE-9A5F-774CFC91E36D}" srcOrd="3" destOrd="0" parTransId="{F1CB62DE-564D-4CDE-B168-604CDA991976}" sibTransId="{EFCA3D5B-DF06-4CF5-B40A-254219EE34DB}"/>
    <dgm:cxn modelId="{3C7FBDE5-6262-3742-9823-2644CE61937A}" type="presOf" srcId="{B17241B0-1622-45E3-A61B-064ED14A34EF}" destId="{62924BA6-484D-3945-8490-82AECD0463A5}" srcOrd="0" destOrd="0" presId="urn:microsoft.com/office/officeart/2008/layout/LinedList"/>
    <dgm:cxn modelId="{2F37FBF0-BA37-5D43-B053-15C7EE2D3283}" type="presOf" srcId="{578ED583-4474-4AA1-8F73-750EFF2FE195}" destId="{892B93FB-9172-5D4B-84FC-40976338AABB}" srcOrd="0" destOrd="0" presId="urn:microsoft.com/office/officeart/2008/layout/LinedList"/>
    <dgm:cxn modelId="{8E6894F8-FED6-44CC-954F-646309304E0D}" srcId="{A75FC33E-5E73-4818-A31F-18B783BAB343}" destId="{F756535D-6DAE-4EF6-BF83-B847CBA9BF88}" srcOrd="6" destOrd="0" parTransId="{9BFD8C2D-F60C-4449-BD0A-3555C7217F73}" sibTransId="{63DC0538-1873-450E-964A-544D9EEB0F3E}"/>
    <dgm:cxn modelId="{740BBE0A-376C-D244-A94B-7C9C296175C4}" type="presParOf" srcId="{4486B454-6098-B24B-81E8-A7D4C81BD212}" destId="{72EDE4D7-C5F1-EF43-BB2F-AAD04904CF61}" srcOrd="0" destOrd="0" presId="urn:microsoft.com/office/officeart/2008/layout/LinedList"/>
    <dgm:cxn modelId="{EA5F1CA5-CDCD-1B49-8EED-828DF1E2F7C8}" type="presParOf" srcId="{4486B454-6098-B24B-81E8-A7D4C81BD212}" destId="{ACE97148-4D40-C043-9B8E-CB629D6AA292}" srcOrd="1" destOrd="0" presId="urn:microsoft.com/office/officeart/2008/layout/LinedList"/>
    <dgm:cxn modelId="{76E2A5EF-FED3-7F4E-8722-4B4E64C271C3}" type="presParOf" srcId="{ACE97148-4D40-C043-9B8E-CB629D6AA292}" destId="{5FF11A92-3B3D-8144-B231-8A6B71BCCFD3}" srcOrd="0" destOrd="0" presId="urn:microsoft.com/office/officeart/2008/layout/LinedList"/>
    <dgm:cxn modelId="{0A0E05B7-0CBA-354B-9076-7F5B95C8B229}" type="presParOf" srcId="{ACE97148-4D40-C043-9B8E-CB629D6AA292}" destId="{0AE30C7D-66C9-DA46-AF46-CDA3A6A89895}" srcOrd="1" destOrd="0" presId="urn:microsoft.com/office/officeart/2008/layout/LinedList"/>
    <dgm:cxn modelId="{2A139F72-1F45-9C40-9EA2-AB885013A61F}" type="presParOf" srcId="{4486B454-6098-B24B-81E8-A7D4C81BD212}" destId="{41DF6900-AEBE-E749-A154-B689BBDE2B9F}" srcOrd="2" destOrd="0" presId="urn:microsoft.com/office/officeart/2008/layout/LinedList"/>
    <dgm:cxn modelId="{84F79F87-3DB7-BF48-A436-32D8F98C62DC}" type="presParOf" srcId="{4486B454-6098-B24B-81E8-A7D4C81BD212}" destId="{7DC99C30-D6BF-E241-A555-786A6BBC34A1}" srcOrd="3" destOrd="0" presId="urn:microsoft.com/office/officeart/2008/layout/LinedList"/>
    <dgm:cxn modelId="{D9D76EBF-7233-484F-86C1-FEB4849FB609}" type="presParOf" srcId="{7DC99C30-D6BF-E241-A555-786A6BBC34A1}" destId="{62924BA6-484D-3945-8490-82AECD0463A5}" srcOrd="0" destOrd="0" presId="urn:microsoft.com/office/officeart/2008/layout/LinedList"/>
    <dgm:cxn modelId="{F7C3F2EF-E1CD-3E44-A1F6-CA1708B2E1C0}" type="presParOf" srcId="{7DC99C30-D6BF-E241-A555-786A6BBC34A1}" destId="{BB44F17E-0FAC-F240-BD2D-623B53CF6FE8}" srcOrd="1" destOrd="0" presId="urn:microsoft.com/office/officeart/2008/layout/LinedList"/>
    <dgm:cxn modelId="{0613B834-FACC-9B4F-9D8B-30CABD439439}" type="presParOf" srcId="{4486B454-6098-B24B-81E8-A7D4C81BD212}" destId="{7EB6A723-F35A-8141-837B-0846BEBD4806}" srcOrd="4" destOrd="0" presId="urn:microsoft.com/office/officeart/2008/layout/LinedList"/>
    <dgm:cxn modelId="{C7746F95-550B-B041-82AE-91F34109A3ED}" type="presParOf" srcId="{4486B454-6098-B24B-81E8-A7D4C81BD212}" destId="{DDD2638B-0F11-6548-9AE1-D3B9F70CBADE}" srcOrd="5" destOrd="0" presId="urn:microsoft.com/office/officeart/2008/layout/LinedList"/>
    <dgm:cxn modelId="{95DD209D-F9F0-6D4F-8D3C-CD455E5123E0}" type="presParOf" srcId="{DDD2638B-0F11-6548-9AE1-D3B9F70CBADE}" destId="{20F38D76-2049-B040-91B3-9D6DDE6EDD25}" srcOrd="0" destOrd="0" presId="urn:microsoft.com/office/officeart/2008/layout/LinedList"/>
    <dgm:cxn modelId="{DB3A0B11-5BE1-DF4E-BE68-37F60FF93A06}" type="presParOf" srcId="{DDD2638B-0F11-6548-9AE1-D3B9F70CBADE}" destId="{DE3B8628-B192-E04D-8F45-C8D62D2213E6}" srcOrd="1" destOrd="0" presId="urn:microsoft.com/office/officeart/2008/layout/LinedList"/>
    <dgm:cxn modelId="{CCAF184A-C379-A24D-BEBB-62BF073D54D5}" type="presParOf" srcId="{4486B454-6098-B24B-81E8-A7D4C81BD212}" destId="{FF7D4111-9F73-3E44-9A82-2178E562821A}" srcOrd="6" destOrd="0" presId="urn:microsoft.com/office/officeart/2008/layout/LinedList"/>
    <dgm:cxn modelId="{6B57495B-3EB3-B94D-8C02-6111453CD4D0}" type="presParOf" srcId="{4486B454-6098-B24B-81E8-A7D4C81BD212}" destId="{450D7F24-35ED-9542-9211-56736A6A7850}" srcOrd="7" destOrd="0" presId="urn:microsoft.com/office/officeart/2008/layout/LinedList"/>
    <dgm:cxn modelId="{8733A755-15A4-594B-B1BF-932DD74F5D3A}" type="presParOf" srcId="{450D7F24-35ED-9542-9211-56736A6A7850}" destId="{43B87DEB-86D0-6044-8F5E-32BCBF3FDC7D}" srcOrd="0" destOrd="0" presId="urn:microsoft.com/office/officeart/2008/layout/LinedList"/>
    <dgm:cxn modelId="{F7631E54-6F5A-D043-A9BF-FDAA9E1371A3}" type="presParOf" srcId="{450D7F24-35ED-9542-9211-56736A6A7850}" destId="{3532BBA4-1C45-934A-8B37-96EFFE8D3905}" srcOrd="1" destOrd="0" presId="urn:microsoft.com/office/officeart/2008/layout/LinedList"/>
    <dgm:cxn modelId="{FF8822BA-0268-3C49-8DD1-22B841E0B91C}" type="presParOf" srcId="{4486B454-6098-B24B-81E8-A7D4C81BD212}" destId="{C07A2345-0F51-9A46-9F0C-49AC55D48C67}" srcOrd="8" destOrd="0" presId="urn:microsoft.com/office/officeart/2008/layout/LinedList"/>
    <dgm:cxn modelId="{44180E7F-9566-0246-AE66-1A878CB98457}" type="presParOf" srcId="{4486B454-6098-B24B-81E8-A7D4C81BD212}" destId="{D213F984-9DE5-F349-B11C-418C3786FCFE}" srcOrd="9" destOrd="0" presId="urn:microsoft.com/office/officeart/2008/layout/LinedList"/>
    <dgm:cxn modelId="{1CC6C374-1704-2740-9649-4CC7DA05F00C}" type="presParOf" srcId="{D213F984-9DE5-F349-B11C-418C3786FCFE}" destId="{0CBE45B7-159A-694C-ABB1-73C12DBC56F4}" srcOrd="0" destOrd="0" presId="urn:microsoft.com/office/officeart/2008/layout/LinedList"/>
    <dgm:cxn modelId="{656FF4BD-61E3-7447-9E1E-6A3384DE46DF}" type="presParOf" srcId="{D213F984-9DE5-F349-B11C-418C3786FCFE}" destId="{3854F36F-9BD2-F448-B658-BD9FE20FC7A0}" srcOrd="1" destOrd="0" presId="urn:microsoft.com/office/officeart/2008/layout/LinedList"/>
    <dgm:cxn modelId="{1BB3485F-1C91-0A42-B07C-90B9D63F32CF}" type="presParOf" srcId="{4486B454-6098-B24B-81E8-A7D4C81BD212}" destId="{AFCAFD6A-8113-5149-87B3-F5D401FD7F92}" srcOrd="10" destOrd="0" presId="urn:microsoft.com/office/officeart/2008/layout/LinedList"/>
    <dgm:cxn modelId="{11132F3F-FC67-774B-9CC4-D788AE751FD7}" type="presParOf" srcId="{4486B454-6098-B24B-81E8-A7D4C81BD212}" destId="{14DB6C05-1648-8A49-B22C-1555FBC2BFF7}" srcOrd="11" destOrd="0" presId="urn:microsoft.com/office/officeart/2008/layout/LinedList"/>
    <dgm:cxn modelId="{92EA4B01-BAAB-C340-98CF-00675A760156}" type="presParOf" srcId="{14DB6C05-1648-8A49-B22C-1555FBC2BFF7}" destId="{048F3712-5CD3-C84A-B39B-BFBD3AF0B6B9}" srcOrd="0" destOrd="0" presId="urn:microsoft.com/office/officeart/2008/layout/LinedList"/>
    <dgm:cxn modelId="{02E05118-D275-0E47-863F-1D8531F12050}" type="presParOf" srcId="{14DB6C05-1648-8A49-B22C-1555FBC2BFF7}" destId="{5180C975-0150-8643-9A88-CABB651B006D}" srcOrd="1" destOrd="0" presId="urn:microsoft.com/office/officeart/2008/layout/LinedList"/>
    <dgm:cxn modelId="{0579B9FE-25CF-5C45-A1F3-9F0927B455D2}" type="presParOf" srcId="{4486B454-6098-B24B-81E8-A7D4C81BD212}" destId="{E981624C-63AB-9748-9463-63B992DC97D0}" srcOrd="12" destOrd="0" presId="urn:microsoft.com/office/officeart/2008/layout/LinedList"/>
    <dgm:cxn modelId="{8D86EABF-E84A-7942-8A3E-F5A9734A8296}" type="presParOf" srcId="{4486B454-6098-B24B-81E8-A7D4C81BD212}" destId="{749FCB07-A231-FE46-B7DA-D59C5B92D8EB}" srcOrd="13" destOrd="0" presId="urn:microsoft.com/office/officeart/2008/layout/LinedList"/>
    <dgm:cxn modelId="{49589B62-F254-8042-9674-3591EC5A9EE6}" type="presParOf" srcId="{749FCB07-A231-FE46-B7DA-D59C5B92D8EB}" destId="{9C733627-447F-DE4E-8E6C-53732500FA2B}" srcOrd="0" destOrd="0" presId="urn:microsoft.com/office/officeart/2008/layout/LinedList"/>
    <dgm:cxn modelId="{6A3EEC5A-CCFE-D749-A8A4-D3E4A17F516E}" type="presParOf" srcId="{749FCB07-A231-FE46-B7DA-D59C5B92D8EB}" destId="{5747A77B-A2D9-874C-82B2-6E2E966C43F7}" srcOrd="1" destOrd="0" presId="urn:microsoft.com/office/officeart/2008/layout/LinedList"/>
    <dgm:cxn modelId="{0AADB155-4652-D64A-8548-515C84965535}" type="presParOf" srcId="{4486B454-6098-B24B-81E8-A7D4C81BD212}" destId="{194A6F45-74C7-9744-897A-8E4C7F471323}" srcOrd="14" destOrd="0" presId="urn:microsoft.com/office/officeart/2008/layout/LinedList"/>
    <dgm:cxn modelId="{7FC4F125-1F48-2A41-A7D1-312A36BFB99E}" type="presParOf" srcId="{4486B454-6098-B24B-81E8-A7D4C81BD212}" destId="{D6BB4DE1-661A-B34B-B4CF-3F960DBBCC1A}" srcOrd="15" destOrd="0" presId="urn:microsoft.com/office/officeart/2008/layout/LinedList"/>
    <dgm:cxn modelId="{02177A87-CEBF-1B45-8987-F0CBB5977DA6}" type="presParOf" srcId="{D6BB4DE1-661A-B34B-B4CF-3F960DBBCC1A}" destId="{CC5DE755-04F7-C24F-8A1C-32036E46DB83}" srcOrd="0" destOrd="0" presId="urn:microsoft.com/office/officeart/2008/layout/LinedList"/>
    <dgm:cxn modelId="{20CAD0C3-141A-5B47-990A-CAB28C5B9FB7}" type="presParOf" srcId="{D6BB4DE1-661A-B34B-B4CF-3F960DBBCC1A}" destId="{D5CB9745-E54A-B749-8FCE-F350E9F478A0}" srcOrd="1" destOrd="0" presId="urn:microsoft.com/office/officeart/2008/layout/LinedList"/>
    <dgm:cxn modelId="{EE5995F8-5473-684D-B05B-9D62FF73C81B}" type="presParOf" srcId="{4486B454-6098-B24B-81E8-A7D4C81BD212}" destId="{045202FD-39E6-5844-8F31-01485DBDCFC1}" srcOrd="16" destOrd="0" presId="urn:microsoft.com/office/officeart/2008/layout/LinedList"/>
    <dgm:cxn modelId="{4FF03A0E-9EA2-FC4A-A0EA-27AE9B7B6F71}" type="presParOf" srcId="{4486B454-6098-B24B-81E8-A7D4C81BD212}" destId="{1B312D55-C29F-A146-903D-5CAED02E7057}" srcOrd="17" destOrd="0" presId="urn:microsoft.com/office/officeart/2008/layout/LinedList"/>
    <dgm:cxn modelId="{70A62C2A-3540-F54F-8C91-9140CCF4B240}" type="presParOf" srcId="{1B312D55-C29F-A146-903D-5CAED02E7057}" destId="{892B93FB-9172-5D4B-84FC-40976338AABB}" srcOrd="0" destOrd="0" presId="urn:microsoft.com/office/officeart/2008/layout/LinedList"/>
    <dgm:cxn modelId="{CC9BD4DB-2839-5B49-A4B2-51BCD2F82D16}" type="presParOf" srcId="{1B312D55-C29F-A146-903D-5CAED02E7057}" destId="{E3A67A58-D98C-144E-9EE4-7FE67F6AAD5C}" srcOrd="1" destOrd="0" presId="urn:microsoft.com/office/officeart/2008/layout/LinedList"/>
    <dgm:cxn modelId="{B72D1D2F-2DE8-7E46-A04B-C1E3992AC97C}" type="presParOf" srcId="{4486B454-6098-B24B-81E8-A7D4C81BD212}" destId="{52B4DCC3-7976-E74F-969D-B78A8A87E6CB}" srcOrd="18" destOrd="0" presId="urn:microsoft.com/office/officeart/2008/layout/LinedList"/>
    <dgm:cxn modelId="{131EB968-EC8B-E044-BAF1-B53D088287CB}" type="presParOf" srcId="{4486B454-6098-B24B-81E8-A7D4C81BD212}" destId="{4795CF3E-03EC-9246-992F-9C9AD84337EE}" srcOrd="19" destOrd="0" presId="urn:microsoft.com/office/officeart/2008/layout/LinedList"/>
    <dgm:cxn modelId="{D4B47D02-7786-C941-9D03-5DA65FCD20AF}" type="presParOf" srcId="{4795CF3E-03EC-9246-992F-9C9AD84337EE}" destId="{D6E21F80-43B0-B241-BCAD-D81306602E49}" srcOrd="0" destOrd="0" presId="urn:microsoft.com/office/officeart/2008/layout/LinedList"/>
    <dgm:cxn modelId="{4F79DDB1-6BCC-F347-87F5-F2EE32F54A80}" type="presParOf" srcId="{4795CF3E-03EC-9246-992F-9C9AD84337EE}" destId="{86F66648-7541-FA44-8BED-FD79D61C8F0E}" srcOrd="1" destOrd="0" presId="urn:microsoft.com/office/officeart/2008/layout/LinedList"/>
    <dgm:cxn modelId="{720E6C76-69BF-5047-AED5-314FA1A2B30C}" type="presParOf" srcId="{4486B454-6098-B24B-81E8-A7D4C81BD212}" destId="{F818815F-47ED-0D49-9E25-796E6B745B7F}" srcOrd="20" destOrd="0" presId="urn:microsoft.com/office/officeart/2008/layout/LinedList"/>
    <dgm:cxn modelId="{38633A1F-F1D3-8C42-8D95-C80B698A1954}" type="presParOf" srcId="{4486B454-6098-B24B-81E8-A7D4C81BD212}" destId="{2A672ADD-14DF-DC4A-959A-2ADBCFE5F5CE}" srcOrd="21" destOrd="0" presId="urn:microsoft.com/office/officeart/2008/layout/LinedList"/>
    <dgm:cxn modelId="{B24A6414-FB63-EC47-B778-9AEE81D0B141}" type="presParOf" srcId="{2A672ADD-14DF-DC4A-959A-2ADBCFE5F5CE}" destId="{711DFF05-60FF-3142-A1A9-98734F7127E7}" srcOrd="0" destOrd="0" presId="urn:microsoft.com/office/officeart/2008/layout/LinedList"/>
    <dgm:cxn modelId="{D6D0A233-9A34-A04D-A239-43EBE93817A6}" type="presParOf" srcId="{2A672ADD-14DF-DC4A-959A-2ADBCFE5F5CE}" destId="{934D2F95-A92E-D445-9F5E-BD91100D82C1}" srcOrd="1" destOrd="0" presId="urn:microsoft.com/office/officeart/2008/layout/LinedList"/>
    <dgm:cxn modelId="{EC95DC05-6BC2-9544-B160-1CC54FE49B11}" type="presParOf" srcId="{4486B454-6098-B24B-81E8-A7D4C81BD212}" destId="{F594B82E-F114-7348-AD12-29D3327B83FC}" srcOrd="22" destOrd="0" presId="urn:microsoft.com/office/officeart/2008/layout/LinedList"/>
    <dgm:cxn modelId="{1F325E04-E288-204B-B16A-7A1C79A60B5F}" type="presParOf" srcId="{4486B454-6098-B24B-81E8-A7D4C81BD212}" destId="{58343FFE-5CC6-084B-BBB3-AB30E0FBE6F6}" srcOrd="23" destOrd="0" presId="urn:microsoft.com/office/officeart/2008/layout/LinedList"/>
    <dgm:cxn modelId="{A120BFA3-62E7-8644-A6A5-902D82B9445E}" type="presParOf" srcId="{58343FFE-5CC6-084B-BBB3-AB30E0FBE6F6}" destId="{6FE9F08F-7A60-1A4F-8F6E-9A5B00DEE57C}" srcOrd="0" destOrd="0" presId="urn:microsoft.com/office/officeart/2008/layout/LinedList"/>
    <dgm:cxn modelId="{91B69CB5-0BB6-0C40-84A8-643414FDF195}" type="presParOf" srcId="{58343FFE-5CC6-084B-BBB3-AB30E0FBE6F6}" destId="{F29D47DE-DD2F-DE4F-B6B2-1E4D17A3561E}" srcOrd="1" destOrd="0" presId="urn:microsoft.com/office/officeart/2008/layout/LinedList"/>
    <dgm:cxn modelId="{52EE4318-E2E0-3641-836A-858435ABF66B}" type="presParOf" srcId="{4486B454-6098-B24B-81E8-A7D4C81BD212}" destId="{09A99F98-8659-5F4A-AAB9-0C6FA5F62939}" srcOrd="24" destOrd="0" presId="urn:microsoft.com/office/officeart/2008/layout/LinedList"/>
    <dgm:cxn modelId="{CF44B278-864E-E84D-A2C7-98842B2EA030}" type="presParOf" srcId="{4486B454-6098-B24B-81E8-A7D4C81BD212}" destId="{463294D0-6F37-E344-925C-9ECF797D8CEA}" srcOrd="25" destOrd="0" presId="urn:microsoft.com/office/officeart/2008/layout/LinedList"/>
    <dgm:cxn modelId="{4CE369ED-C1DE-6148-93F9-D8EDEE7B33D0}" type="presParOf" srcId="{463294D0-6F37-E344-925C-9ECF797D8CEA}" destId="{B9DE7974-8277-F343-9ED9-C4845E87961F}" srcOrd="0" destOrd="0" presId="urn:microsoft.com/office/officeart/2008/layout/LinedList"/>
    <dgm:cxn modelId="{4B3951BC-4C68-AA4E-96F5-34F7FD93E130}" type="presParOf" srcId="{463294D0-6F37-E344-925C-9ECF797D8CEA}" destId="{B2F0E24B-B930-DC4F-927A-362364471F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227D-ED19-F14E-B4A0-BE3768C6F773}">
      <dsp:nvSpPr>
        <dsp:cNvPr id="0" name=""/>
        <dsp:cNvSpPr/>
      </dsp:nvSpPr>
      <dsp:spPr>
        <a:xfrm rot="5400000">
          <a:off x="-296074" y="301100"/>
          <a:ext cx="1973828" cy="1381679"/>
        </a:xfrm>
        <a:prstGeom prst="chevron">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1">
            <a:lnSpc>
              <a:spcPct val="90000"/>
            </a:lnSpc>
            <a:spcBef>
              <a:spcPct val="0"/>
            </a:spcBef>
            <a:spcAft>
              <a:spcPct val="35000"/>
            </a:spcAft>
            <a:buNone/>
          </a:pPr>
          <a:endParaRPr lang="ar-SA" sz="3800" kern="1200" dirty="0"/>
        </a:p>
      </dsp:txBody>
      <dsp:txXfrm rot="-5400000">
        <a:off x="1" y="695866"/>
        <a:ext cx="1381679" cy="592149"/>
      </dsp:txXfrm>
    </dsp:sp>
    <dsp:sp modelId="{17B8E9EC-1241-1B41-AE1B-503AA3503696}">
      <dsp:nvSpPr>
        <dsp:cNvPr id="0" name=""/>
        <dsp:cNvSpPr/>
      </dsp:nvSpPr>
      <dsp:spPr>
        <a:xfrm rot="5400000">
          <a:off x="5662372" y="-4275666"/>
          <a:ext cx="1282988" cy="9844373"/>
        </a:xfrm>
        <a:prstGeom prst="round2Same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422400" rtl="1">
            <a:lnSpc>
              <a:spcPct val="90000"/>
            </a:lnSpc>
            <a:spcBef>
              <a:spcPct val="0"/>
            </a:spcBef>
            <a:spcAft>
              <a:spcPct val="15000"/>
            </a:spcAft>
            <a:buNone/>
          </a:pPr>
          <a:r>
            <a:rPr lang="en-US" sz="3200" b="1" kern="1200" dirty="0"/>
            <a:t>Massive Bleeding :</a:t>
          </a:r>
          <a:endParaRPr lang="ar-SA" sz="3200" b="1" kern="1200" dirty="0"/>
        </a:p>
        <a:p>
          <a:pPr marL="228600" lvl="1" indent="-228600" algn="l" defTabSz="1066800" rtl="1">
            <a:lnSpc>
              <a:spcPct val="90000"/>
            </a:lnSpc>
            <a:spcBef>
              <a:spcPct val="0"/>
            </a:spcBef>
            <a:spcAft>
              <a:spcPct val="15000"/>
            </a:spcAft>
            <a:buNone/>
          </a:pPr>
          <a:r>
            <a:rPr lang="en-US" sz="2400" kern="1200" dirty="0"/>
            <a:t>Presents as a </a:t>
          </a:r>
          <a:r>
            <a:rPr lang="en-US" sz="2400" u="sng" kern="1200" dirty="0"/>
            <a:t>large volume of bright blood per rectum </a:t>
          </a:r>
          <a:endParaRPr lang="ar-SA" sz="2400" u="sng" kern="1200" dirty="0"/>
        </a:p>
        <a:p>
          <a:pPr marL="228600" lvl="1" indent="-228600" algn="l" defTabSz="1066800" rtl="1">
            <a:lnSpc>
              <a:spcPct val="90000"/>
            </a:lnSpc>
            <a:spcBef>
              <a:spcPct val="0"/>
            </a:spcBef>
            <a:spcAft>
              <a:spcPct val="15000"/>
            </a:spcAft>
            <a:buNone/>
          </a:pPr>
          <a:r>
            <a:rPr lang="en-US" sz="2400" u="sng" kern="1200" dirty="0"/>
            <a:t>Hemodynamic instable</a:t>
          </a:r>
          <a:endParaRPr lang="ar-SA" sz="2400" u="sng" kern="1200" dirty="0"/>
        </a:p>
        <a:p>
          <a:pPr marL="228600" lvl="1" indent="-228600" algn="l" defTabSz="1066800" rtl="1">
            <a:lnSpc>
              <a:spcPct val="90000"/>
            </a:lnSpc>
            <a:spcBef>
              <a:spcPct val="0"/>
            </a:spcBef>
            <a:spcAft>
              <a:spcPct val="15000"/>
            </a:spcAft>
            <a:buNone/>
          </a:pPr>
          <a:r>
            <a:rPr lang="en-US" sz="2400" kern="1200" dirty="0"/>
            <a:t>Causes : </a:t>
          </a:r>
          <a:r>
            <a:rPr lang="en-US" sz="2400" b="1" kern="1200" dirty="0">
              <a:solidFill>
                <a:srgbClr val="FF0000"/>
              </a:solidFill>
            </a:rPr>
            <a:t>Diverticulosis</a:t>
          </a:r>
          <a:r>
            <a:rPr lang="en-US" sz="2400" kern="1200" dirty="0"/>
            <a:t> / </a:t>
          </a:r>
          <a:r>
            <a:rPr lang="en-US" sz="2400" b="1" kern="1200" dirty="0">
              <a:solidFill>
                <a:srgbClr val="FF0000"/>
              </a:solidFill>
            </a:rPr>
            <a:t>Vascular ectasia</a:t>
          </a:r>
          <a:r>
            <a:rPr lang="en-US" sz="2400" kern="1200" dirty="0"/>
            <a:t> </a:t>
          </a:r>
          <a:endParaRPr lang="ar-SA" sz="2400" kern="1200" dirty="0"/>
        </a:p>
      </dsp:txBody>
      <dsp:txXfrm rot="-5400000">
        <a:off x="1381680" y="67656"/>
        <a:ext cx="9781743" cy="1157728"/>
      </dsp:txXfrm>
    </dsp:sp>
    <dsp:sp modelId="{503BA36B-DCE0-3947-A0FC-52CFD9227CC6}">
      <dsp:nvSpPr>
        <dsp:cNvPr id="0" name=""/>
        <dsp:cNvSpPr/>
      </dsp:nvSpPr>
      <dsp:spPr>
        <a:xfrm rot="5400000">
          <a:off x="-296074" y="2084436"/>
          <a:ext cx="1973828" cy="1381679"/>
        </a:xfrm>
        <a:prstGeom prst="chevron">
          <a:avLst/>
        </a:prstGeom>
        <a:solidFill>
          <a:schemeClr val="accent2">
            <a:shade val="80000"/>
            <a:hueOff val="-240708"/>
            <a:satOff val="5083"/>
            <a:lumOff val="13541"/>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1">
            <a:lnSpc>
              <a:spcPct val="90000"/>
            </a:lnSpc>
            <a:spcBef>
              <a:spcPct val="0"/>
            </a:spcBef>
            <a:spcAft>
              <a:spcPct val="35000"/>
            </a:spcAft>
            <a:buNone/>
          </a:pPr>
          <a:endParaRPr lang="ar-SA" sz="3800" kern="1200"/>
        </a:p>
      </dsp:txBody>
      <dsp:txXfrm rot="-5400000">
        <a:off x="1" y="2479202"/>
        <a:ext cx="1381679" cy="592149"/>
      </dsp:txXfrm>
    </dsp:sp>
    <dsp:sp modelId="{8FF14BC5-2C7E-BE4B-9C6E-4EB7C808BA48}">
      <dsp:nvSpPr>
        <dsp:cNvPr id="0" name=""/>
        <dsp:cNvSpPr/>
      </dsp:nvSpPr>
      <dsp:spPr>
        <a:xfrm rot="5400000">
          <a:off x="5662372" y="-2492330"/>
          <a:ext cx="1282988" cy="9844373"/>
        </a:xfrm>
        <a:prstGeom prst="round2SameRect">
          <a:avLst/>
        </a:prstGeom>
        <a:solidFill>
          <a:schemeClr val="lt1">
            <a:alpha val="90000"/>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689100" rtl="1">
            <a:lnSpc>
              <a:spcPct val="90000"/>
            </a:lnSpc>
            <a:spcBef>
              <a:spcPct val="0"/>
            </a:spcBef>
            <a:spcAft>
              <a:spcPct val="15000"/>
            </a:spcAft>
            <a:buNone/>
          </a:pPr>
          <a:r>
            <a:rPr lang="en-US" sz="3800" b="1" kern="1200" dirty="0"/>
            <a:t>Moderate Bleeding :</a:t>
          </a:r>
          <a:endParaRPr lang="ar-SA" sz="3800" b="1" kern="1200" dirty="0"/>
        </a:p>
        <a:p>
          <a:pPr marL="228600" lvl="1" indent="-228600" algn="l" defTabSz="1066800" rtl="1">
            <a:lnSpc>
              <a:spcPct val="90000"/>
            </a:lnSpc>
            <a:spcBef>
              <a:spcPct val="0"/>
            </a:spcBef>
            <a:spcAft>
              <a:spcPct val="15000"/>
            </a:spcAft>
            <a:buNone/>
          </a:pPr>
          <a:r>
            <a:rPr lang="en-US" sz="2400" kern="1200" dirty="0"/>
            <a:t>Presents as </a:t>
          </a:r>
          <a:r>
            <a:rPr lang="en-US" sz="2400" kern="1200" dirty="0" err="1"/>
            <a:t>Hematochezia</a:t>
          </a:r>
          <a:r>
            <a:rPr lang="en-US" sz="2400" kern="1200" dirty="0"/>
            <a:t> or melena </a:t>
          </a:r>
          <a:endParaRPr lang="ar-SA" sz="2400" kern="1200" dirty="0"/>
        </a:p>
        <a:p>
          <a:pPr marL="228600" lvl="1" indent="-228600" algn="l" defTabSz="1066800" rtl="1">
            <a:lnSpc>
              <a:spcPct val="90000"/>
            </a:lnSpc>
            <a:spcBef>
              <a:spcPct val="0"/>
            </a:spcBef>
            <a:spcAft>
              <a:spcPct val="15000"/>
            </a:spcAft>
            <a:buNone/>
          </a:pPr>
          <a:r>
            <a:rPr lang="en-US" sz="2400" kern="1200" dirty="0"/>
            <a:t>Hemodynamic </a:t>
          </a:r>
          <a:r>
            <a:rPr lang="en-US" sz="2400" b="1" kern="1200" dirty="0"/>
            <a:t>stable</a:t>
          </a:r>
          <a:r>
            <a:rPr lang="en-US" sz="2400" kern="1200" dirty="0"/>
            <a:t> </a:t>
          </a:r>
          <a:endParaRPr lang="ar-SA" sz="2400" kern="1200" dirty="0"/>
        </a:p>
        <a:p>
          <a:pPr marL="228600" lvl="1" indent="-228600" algn="l" defTabSz="1066800" rtl="1">
            <a:lnSpc>
              <a:spcPct val="90000"/>
            </a:lnSpc>
            <a:spcBef>
              <a:spcPct val="0"/>
            </a:spcBef>
            <a:spcAft>
              <a:spcPct val="15000"/>
            </a:spcAft>
            <a:buNone/>
          </a:pPr>
          <a:r>
            <a:rPr lang="en-US" sz="2400" kern="1200" dirty="0"/>
            <a:t>Causes : </a:t>
          </a:r>
          <a:r>
            <a:rPr lang="en-US" sz="2400" kern="1200" dirty="0" err="1"/>
            <a:t>Ano</a:t>
          </a:r>
          <a:r>
            <a:rPr lang="en-US" sz="2400" kern="1200" dirty="0"/>
            <a:t>-rectal conditions / IBD </a:t>
          </a:r>
          <a:endParaRPr lang="ar-SA" sz="2400" kern="1200" dirty="0"/>
        </a:p>
      </dsp:txBody>
      <dsp:txXfrm rot="-5400000">
        <a:off x="1381680" y="1850992"/>
        <a:ext cx="9781743" cy="1157728"/>
      </dsp:txXfrm>
    </dsp:sp>
    <dsp:sp modelId="{5E5E261B-F00E-6C4C-A6BF-BAF0A52F29A8}">
      <dsp:nvSpPr>
        <dsp:cNvPr id="0" name=""/>
        <dsp:cNvSpPr/>
      </dsp:nvSpPr>
      <dsp:spPr>
        <a:xfrm rot="5400000">
          <a:off x="-296074" y="3867771"/>
          <a:ext cx="1973828" cy="1381679"/>
        </a:xfrm>
        <a:prstGeom prst="chevron">
          <a:avLst/>
        </a:prstGeom>
        <a:solidFill>
          <a:schemeClr val="accent2">
            <a:shade val="80000"/>
            <a:hueOff val="-481415"/>
            <a:satOff val="10166"/>
            <a:lumOff val="27081"/>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1">
            <a:lnSpc>
              <a:spcPct val="90000"/>
            </a:lnSpc>
            <a:spcBef>
              <a:spcPct val="0"/>
            </a:spcBef>
            <a:spcAft>
              <a:spcPct val="35000"/>
            </a:spcAft>
            <a:buNone/>
          </a:pPr>
          <a:endParaRPr lang="ar-SA" sz="3800" kern="1200"/>
        </a:p>
      </dsp:txBody>
      <dsp:txXfrm rot="-5400000">
        <a:off x="1" y="4262537"/>
        <a:ext cx="1381679" cy="592149"/>
      </dsp:txXfrm>
    </dsp:sp>
    <dsp:sp modelId="{C770AB1B-A8EC-0444-9A4A-8A4F2D1DBC8F}">
      <dsp:nvSpPr>
        <dsp:cNvPr id="0" name=""/>
        <dsp:cNvSpPr/>
      </dsp:nvSpPr>
      <dsp:spPr>
        <a:xfrm rot="5400000">
          <a:off x="5662372" y="-708994"/>
          <a:ext cx="1282988" cy="9844373"/>
        </a:xfrm>
        <a:prstGeom prst="round2SameRect">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85750" lvl="1" indent="-285750" algn="l" defTabSz="1689100" rtl="1">
            <a:lnSpc>
              <a:spcPct val="90000"/>
            </a:lnSpc>
            <a:spcBef>
              <a:spcPct val="0"/>
            </a:spcBef>
            <a:spcAft>
              <a:spcPct val="15000"/>
            </a:spcAft>
            <a:buNone/>
          </a:pPr>
          <a:r>
            <a:rPr lang="en-US" sz="3800" b="1" kern="1200" dirty="0"/>
            <a:t>Occult Bleeding : </a:t>
          </a:r>
          <a:endParaRPr lang="ar-SA" sz="3800" b="1" kern="1200" dirty="0"/>
        </a:p>
        <a:p>
          <a:pPr marL="228600" lvl="1" indent="-228600" algn="l" defTabSz="1066800" rtl="1">
            <a:lnSpc>
              <a:spcPct val="90000"/>
            </a:lnSpc>
            <a:spcBef>
              <a:spcPct val="0"/>
            </a:spcBef>
            <a:spcAft>
              <a:spcPct val="15000"/>
            </a:spcAft>
            <a:buNone/>
          </a:pPr>
          <a:r>
            <a:rPr lang="en-US" sz="2400" kern="1200" dirty="0"/>
            <a:t>Detected by </a:t>
          </a:r>
          <a:r>
            <a:rPr lang="en-US" sz="2400" u="sng" kern="1200" dirty="0"/>
            <a:t>routine chemical test of stool </a:t>
          </a:r>
          <a:endParaRPr lang="ar-SA" sz="2400" u="sng" kern="1200" dirty="0"/>
        </a:p>
        <a:p>
          <a:pPr marL="228600" lvl="1" indent="-228600" algn="l" defTabSz="1066800" rtl="1">
            <a:lnSpc>
              <a:spcPct val="90000"/>
            </a:lnSpc>
            <a:spcBef>
              <a:spcPct val="0"/>
            </a:spcBef>
            <a:spcAft>
              <a:spcPct val="15000"/>
            </a:spcAft>
            <a:buNone/>
          </a:pPr>
          <a:r>
            <a:rPr lang="en-US" sz="2400" kern="1200" dirty="0"/>
            <a:t>Positive Fecal Occult Blood Test ( loss of about 10 ml blood / day )</a:t>
          </a:r>
          <a:endParaRPr lang="ar-SA" sz="2400" kern="1200" dirty="0"/>
        </a:p>
        <a:p>
          <a:pPr marL="228600" lvl="1" indent="-228600" algn="l" defTabSz="1066800" rtl="1">
            <a:lnSpc>
              <a:spcPct val="90000"/>
            </a:lnSpc>
            <a:spcBef>
              <a:spcPct val="0"/>
            </a:spcBef>
            <a:spcAft>
              <a:spcPct val="15000"/>
            </a:spcAft>
            <a:buNone/>
          </a:pPr>
          <a:r>
            <a:rPr lang="en-US" sz="2400" kern="1200" dirty="0"/>
            <a:t>Associated with</a:t>
          </a:r>
          <a:r>
            <a:rPr lang="en-US" sz="2400" kern="1200" dirty="0">
              <a:solidFill>
                <a:srgbClr val="FF0000"/>
              </a:solidFill>
            </a:rPr>
            <a:t> </a:t>
          </a:r>
          <a:r>
            <a:rPr lang="en-US" sz="2400" b="1" kern="1200" dirty="0">
              <a:solidFill>
                <a:srgbClr val="FF0000"/>
              </a:solidFill>
            </a:rPr>
            <a:t>Sever anemia</a:t>
          </a:r>
          <a:r>
            <a:rPr lang="en-US" sz="2400" kern="1200" dirty="0">
              <a:solidFill>
                <a:srgbClr val="FF0000"/>
              </a:solidFill>
            </a:rPr>
            <a:t> </a:t>
          </a:r>
          <a:endParaRPr lang="ar-SA" sz="2400" kern="1200" dirty="0">
            <a:solidFill>
              <a:srgbClr val="FF0000"/>
            </a:solidFill>
          </a:endParaRPr>
        </a:p>
      </dsp:txBody>
      <dsp:txXfrm rot="-5400000">
        <a:off x="1381680" y="3634328"/>
        <a:ext cx="9781743" cy="1157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79426-90BA-4E4B-82D3-9A381983C62D}">
      <dsp:nvSpPr>
        <dsp:cNvPr id="0" name=""/>
        <dsp:cNvSpPr/>
      </dsp:nvSpPr>
      <dsp:spPr>
        <a:xfrm>
          <a:off x="1182686" y="0"/>
          <a:ext cx="6285297" cy="628529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33B9B-0A0F-AD4F-96CC-07571280E36B}">
      <dsp:nvSpPr>
        <dsp:cNvPr id="0" name=""/>
        <dsp:cNvSpPr/>
      </dsp:nvSpPr>
      <dsp:spPr>
        <a:xfrm>
          <a:off x="1779790" y="597103"/>
          <a:ext cx="2451265" cy="24512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Painful : </a:t>
          </a:r>
        </a:p>
      </dsp:txBody>
      <dsp:txXfrm>
        <a:off x="1899451" y="716764"/>
        <a:ext cx="2211943" cy="2211943"/>
      </dsp:txXfrm>
    </dsp:sp>
    <dsp:sp modelId="{D9DA0929-ED90-7549-BF3B-C2FC73C19431}">
      <dsp:nvSpPr>
        <dsp:cNvPr id="0" name=""/>
        <dsp:cNvSpPr/>
      </dsp:nvSpPr>
      <dsp:spPr>
        <a:xfrm>
          <a:off x="4419614" y="597103"/>
          <a:ext cx="2451265" cy="24512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Anal fissure , Anal fistula , Perianal hematoma , </a:t>
          </a:r>
          <a:r>
            <a:rPr lang="en-US" sz="2400" kern="1200" dirty="0" err="1"/>
            <a:t>Ano</a:t>
          </a:r>
          <a:r>
            <a:rPr lang="en-US" sz="2400" kern="1200" dirty="0"/>
            <a:t>-rectal abscess </a:t>
          </a:r>
        </a:p>
      </dsp:txBody>
      <dsp:txXfrm>
        <a:off x="4539275" y="716764"/>
        <a:ext cx="2211943" cy="2211943"/>
      </dsp:txXfrm>
    </dsp:sp>
    <dsp:sp modelId="{1742BFB8-4E0A-8540-9684-825A16484377}">
      <dsp:nvSpPr>
        <dsp:cNvPr id="0" name=""/>
        <dsp:cNvSpPr/>
      </dsp:nvSpPr>
      <dsp:spPr>
        <a:xfrm>
          <a:off x="1779790" y="3236927"/>
          <a:ext cx="2451265" cy="24512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Painless : </a:t>
          </a:r>
        </a:p>
      </dsp:txBody>
      <dsp:txXfrm>
        <a:off x="1899451" y="3356588"/>
        <a:ext cx="2211943" cy="2211943"/>
      </dsp:txXfrm>
    </dsp:sp>
    <dsp:sp modelId="{3E0CEAC4-5EEF-8C43-9056-D8F09624F8C7}">
      <dsp:nvSpPr>
        <dsp:cNvPr id="0" name=""/>
        <dsp:cNvSpPr/>
      </dsp:nvSpPr>
      <dsp:spPr>
        <a:xfrm>
          <a:off x="4419614" y="3236927"/>
          <a:ext cx="2451265" cy="24512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Polyp , Diverticulosis , Hemorrhoids ( Internal ) , ..</a:t>
          </a:r>
        </a:p>
      </dsp:txBody>
      <dsp:txXfrm>
        <a:off x="4539275" y="3356588"/>
        <a:ext cx="2211943" cy="2211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08E67-F0E2-0442-B20A-AB2A554DBF7B}">
      <dsp:nvSpPr>
        <dsp:cNvPr id="0" name=""/>
        <dsp:cNvSpPr/>
      </dsp:nvSpPr>
      <dsp:spPr>
        <a:xfrm>
          <a:off x="2822295" y="0"/>
          <a:ext cx="4871010" cy="487101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DBF45-6E83-714E-BB5A-CDACA42F82A9}">
      <dsp:nvSpPr>
        <dsp:cNvPr id="0" name=""/>
        <dsp:cNvSpPr/>
      </dsp:nvSpPr>
      <dsp:spPr>
        <a:xfrm>
          <a:off x="3285040" y="462745"/>
          <a:ext cx="1899693" cy="1899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Bleeding during defecation : </a:t>
          </a:r>
        </a:p>
      </dsp:txBody>
      <dsp:txXfrm>
        <a:off x="3377775" y="555480"/>
        <a:ext cx="1714223" cy="1714223"/>
      </dsp:txXfrm>
    </dsp:sp>
    <dsp:sp modelId="{4C483E0A-4C74-0C4E-87F2-42C3CF942D80}">
      <dsp:nvSpPr>
        <dsp:cNvPr id="0" name=""/>
        <dsp:cNvSpPr/>
      </dsp:nvSpPr>
      <dsp:spPr>
        <a:xfrm>
          <a:off x="5330865" y="462745"/>
          <a:ext cx="1899693" cy="1899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Polyps , Carcinoma </a:t>
          </a:r>
        </a:p>
      </dsp:txBody>
      <dsp:txXfrm>
        <a:off x="5423600" y="555480"/>
        <a:ext cx="1714223" cy="1714223"/>
      </dsp:txXfrm>
    </dsp:sp>
    <dsp:sp modelId="{03300607-F7F3-184F-9EFE-794350DFA6B7}">
      <dsp:nvSpPr>
        <dsp:cNvPr id="0" name=""/>
        <dsp:cNvSpPr/>
      </dsp:nvSpPr>
      <dsp:spPr>
        <a:xfrm>
          <a:off x="3285040" y="2508570"/>
          <a:ext cx="1899693" cy="1899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Bleeding At End of defecation : </a:t>
          </a:r>
        </a:p>
      </dsp:txBody>
      <dsp:txXfrm>
        <a:off x="3377775" y="2601305"/>
        <a:ext cx="1714223" cy="1714223"/>
      </dsp:txXfrm>
    </dsp:sp>
    <dsp:sp modelId="{892BB1A7-5AA5-0A4C-83B1-1B8FF9521796}">
      <dsp:nvSpPr>
        <dsp:cNvPr id="0" name=""/>
        <dsp:cNvSpPr/>
      </dsp:nvSpPr>
      <dsp:spPr>
        <a:xfrm>
          <a:off x="5330865" y="2508570"/>
          <a:ext cx="1899693" cy="1899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Hemorrhoids </a:t>
          </a:r>
        </a:p>
      </dsp:txBody>
      <dsp:txXfrm>
        <a:off x="5423600" y="2601305"/>
        <a:ext cx="1714223" cy="1714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DE4D7-C5F1-EF43-BB2F-AAD04904CF61}">
      <dsp:nvSpPr>
        <dsp:cNvPr id="0" name=""/>
        <dsp:cNvSpPr/>
      </dsp:nvSpPr>
      <dsp:spPr>
        <a:xfrm>
          <a:off x="0" y="59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11A92-3B3D-8144-B231-8A6B71BCCFD3}">
      <dsp:nvSpPr>
        <dsp:cNvPr id="0" name=""/>
        <dsp:cNvSpPr/>
      </dsp:nvSpPr>
      <dsp:spPr>
        <a:xfrm>
          <a:off x="0" y="597"/>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Diverticular Disease </a:t>
          </a:r>
        </a:p>
      </dsp:txBody>
      <dsp:txXfrm>
        <a:off x="0" y="597"/>
        <a:ext cx="10515600" cy="376669"/>
      </dsp:txXfrm>
    </dsp:sp>
    <dsp:sp modelId="{41DF6900-AEBE-E749-A154-B689BBDE2B9F}">
      <dsp:nvSpPr>
        <dsp:cNvPr id="0" name=""/>
        <dsp:cNvSpPr/>
      </dsp:nvSpPr>
      <dsp:spPr>
        <a:xfrm>
          <a:off x="0" y="3772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24BA6-484D-3945-8490-82AECD0463A5}">
      <dsp:nvSpPr>
        <dsp:cNvPr id="0" name=""/>
        <dsp:cNvSpPr/>
      </dsp:nvSpPr>
      <dsp:spPr>
        <a:xfrm>
          <a:off x="0" y="377267"/>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IBD</a:t>
          </a:r>
        </a:p>
      </dsp:txBody>
      <dsp:txXfrm>
        <a:off x="0" y="377267"/>
        <a:ext cx="10515600" cy="376669"/>
      </dsp:txXfrm>
    </dsp:sp>
    <dsp:sp modelId="{7EB6A723-F35A-8141-837B-0846BEBD4806}">
      <dsp:nvSpPr>
        <dsp:cNvPr id="0" name=""/>
        <dsp:cNvSpPr/>
      </dsp:nvSpPr>
      <dsp:spPr>
        <a:xfrm>
          <a:off x="0" y="75393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38D76-2049-B040-91B3-9D6DDE6EDD25}">
      <dsp:nvSpPr>
        <dsp:cNvPr id="0" name=""/>
        <dsp:cNvSpPr/>
      </dsp:nvSpPr>
      <dsp:spPr>
        <a:xfrm>
          <a:off x="0" y="753937"/>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Benign Anorectal Disease </a:t>
          </a:r>
        </a:p>
      </dsp:txBody>
      <dsp:txXfrm>
        <a:off x="0" y="753937"/>
        <a:ext cx="10515600" cy="376669"/>
      </dsp:txXfrm>
    </dsp:sp>
    <dsp:sp modelId="{FF7D4111-9F73-3E44-9A82-2178E562821A}">
      <dsp:nvSpPr>
        <dsp:cNvPr id="0" name=""/>
        <dsp:cNvSpPr/>
      </dsp:nvSpPr>
      <dsp:spPr>
        <a:xfrm>
          <a:off x="0" y="113060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87DEB-86D0-6044-8F5E-32BCBF3FDC7D}">
      <dsp:nvSpPr>
        <dsp:cNvPr id="0" name=""/>
        <dsp:cNvSpPr/>
      </dsp:nvSpPr>
      <dsp:spPr>
        <a:xfrm>
          <a:off x="0" y="1130607"/>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Malignancy</a:t>
          </a:r>
          <a:r>
            <a:rPr lang="en-US" sz="1600" kern="1200" dirty="0"/>
            <a:t> </a:t>
          </a:r>
        </a:p>
      </dsp:txBody>
      <dsp:txXfrm>
        <a:off x="0" y="1130607"/>
        <a:ext cx="10515600" cy="376669"/>
      </dsp:txXfrm>
    </dsp:sp>
    <dsp:sp modelId="{C07A2345-0F51-9A46-9F0C-49AC55D48C67}">
      <dsp:nvSpPr>
        <dsp:cNvPr id="0" name=""/>
        <dsp:cNvSpPr/>
      </dsp:nvSpPr>
      <dsp:spPr>
        <a:xfrm>
          <a:off x="0" y="150727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BE45B7-159A-694C-ABB1-73C12DBC56F4}">
      <dsp:nvSpPr>
        <dsp:cNvPr id="0" name=""/>
        <dsp:cNvSpPr/>
      </dsp:nvSpPr>
      <dsp:spPr>
        <a:xfrm>
          <a:off x="0" y="1507277"/>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Polyps and post </a:t>
          </a:r>
          <a:r>
            <a:rPr lang="en-US" sz="1800" kern="1200" dirty="0" err="1"/>
            <a:t>polypectomy</a:t>
          </a:r>
          <a:r>
            <a:rPr lang="en-US" sz="1800" kern="1200" dirty="0"/>
            <a:t> bleeding</a:t>
          </a:r>
          <a:endParaRPr lang="en-US" sz="1600" kern="1200" dirty="0"/>
        </a:p>
      </dsp:txBody>
      <dsp:txXfrm>
        <a:off x="0" y="1507277"/>
        <a:ext cx="10515600" cy="376669"/>
      </dsp:txXfrm>
    </dsp:sp>
    <dsp:sp modelId="{AFCAFD6A-8113-5149-87B3-F5D401FD7F92}">
      <dsp:nvSpPr>
        <dsp:cNvPr id="0" name=""/>
        <dsp:cNvSpPr/>
      </dsp:nvSpPr>
      <dsp:spPr>
        <a:xfrm>
          <a:off x="0" y="188394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F3712-5CD3-C84A-B39B-BFBD3AF0B6B9}">
      <dsp:nvSpPr>
        <dsp:cNvPr id="0" name=""/>
        <dsp:cNvSpPr/>
      </dsp:nvSpPr>
      <dsp:spPr>
        <a:xfrm>
          <a:off x="0" y="1883947"/>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Coagulopathy </a:t>
          </a:r>
        </a:p>
      </dsp:txBody>
      <dsp:txXfrm>
        <a:off x="0" y="1883947"/>
        <a:ext cx="10515600" cy="376669"/>
      </dsp:txXfrm>
    </dsp:sp>
    <dsp:sp modelId="{E981624C-63AB-9748-9463-63B992DC97D0}">
      <dsp:nvSpPr>
        <dsp:cNvPr id="0" name=""/>
        <dsp:cNvSpPr/>
      </dsp:nvSpPr>
      <dsp:spPr>
        <a:xfrm>
          <a:off x="0" y="22606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733627-447F-DE4E-8E6C-53732500FA2B}">
      <dsp:nvSpPr>
        <dsp:cNvPr id="0" name=""/>
        <dsp:cNvSpPr/>
      </dsp:nvSpPr>
      <dsp:spPr>
        <a:xfrm>
          <a:off x="0" y="2260617"/>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t>• </a:t>
          </a:r>
          <a:r>
            <a:rPr lang="en-US" sz="1800" b="0" kern="1200" dirty="0" err="1"/>
            <a:t>Angidysplasia</a:t>
          </a:r>
          <a:endParaRPr lang="en-US" sz="1800" b="0" kern="1200" dirty="0"/>
        </a:p>
      </dsp:txBody>
      <dsp:txXfrm>
        <a:off x="0" y="2260617"/>
        <a:ext cx="10515600" cy="376669"/>
      </dsp:txXfrm>
    </dsp:sp>
    <dsp:sp modelId="{194A6F45-74C7-9744-897A-8E4C7F471323}">
      <dsp:nvSpPr>
        <dsp:cNvPr id="0" name=""/>
        <dsp:cNvSpPr/>
      </dsp:nvSpPr>
      <dsp:spPr>
        <a:xfrm>
          <a:off x="0" y="26372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5DE755-04F7-C24F-8A1C-32036E46DB83}">
      <dsp:nvSpPr>
        <dsp:cNvPr id="0" name=""/>
        <dsp:cNvSpPr/>
      </dsp:nvSpPr>
      <dsp:spPr>
        <a:xfrm>
          <a:off x="0" y="2637286"/>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Ischemic / Infective Colitis </a:t>
          </a:r>
        </a:p>
      </dsp:txBody>
      <dsp:txXfrm>
        <a:off x="0" y="2637286"/>
        <a:ext cx="10515600" cy="376669"/>
      </dsp:txXfrm>
    </dsp:sp>
    <dsp:sp modelId="{045202FD-39E6-5844-8F31-01485DBDCFC1}">
      <dsp:nvSpPr>
        <dsp:cNvPr id="0" name=""/>
        <dsp:cNvSpPr/>
      </dsp:nvSpPr>
      <dsp:spPr>
        <a:xfrm>
          <a:off x="0" y="30139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B93FB-9172-5D4B-84FC-40976338AABB}">
      <dsp:nvSpPr>
        <dsp:cNvPr id="0" name=""/>
        <dsp:cNvSpPr/>
      </dsp:nvSpPr>
      <dsp:spPr>
        <a:xfrm>
          <a:off x="0" y="3013956"/>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Trauma</a:t>
          </a:r>
          <a:r>
            <a:rPr lang="en-US" sz="1600" kern="1200" dirty="0"/>
            <a:t> </a:t>
          </a:r>
        </a:p>
      </dsp:txBody>
      <dsp:txXfrm>
        <a:off x="0" y="3013956"/>
        <a:ext cx="10515600" cy="376669"/>
      </dsp:txXfrm>
    </dsp:sp>
    <dsp:sp modelId="{52B4DCC3-7976-E74F-969D-B78A8A87E6CB}">
      <dsp:nvSpPr>
        <dsp:cNvPr id="0" name=""/>
        <dsp:cNvSpPr/>
      </dsp:nvSpPr>
      <dsp:spPr>
        <a:xfrm>
          <a:off x="0" y="339062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E21F80-43B0-B241-BCAD-D81306602E49}">
      <dsp:nvSpPr>
        <dsp:cNvPr id="0" name=""/>
        <dsp:cNvSpPr/>
      </dsp:nvSpPr>
      <dsp:spPr>
        <a:xfrm>
          <a:off x="0" y="3390626"/>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Medications : Aspirin , Iron Supplements , .. </a:t>
          </a:r>
        </a:p>
      </dsp:txBody>
      <dsp:txXfrm>
        <a:off x="0" y="3390626"/>
        <a:ext cx="10515600" cy="376669"/>
      </dsp:txXfrm>
    </dsp:sp>
    <dsp:sp modelId="{F818815F-47ED-0D49-9E25-796E6B745B7F}">
      <dsp:nvSpPr>
        <dsp:cNvPr id="0" name=""/>
        <dsp:cNvSpPr/>
      </dsp:nvSpPr>
      <dsp:spPr>
        <a:xfrm>
          <a:off x="0" y="37672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DFF05-60FF-3142-A1A9-98734F7127E7}">
      <dsp:nvSpPr>
        <dsp:cNvPr id="0" name=""/>
        <dsp:cNvSpPr/>
      </dsp:nvSpPr>
      <dsp:spPr>
        <a:xfrm>
          <a:off x="0" y="3767296"/>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Abdominal Aortic Aneurysm / </a:t>
          </a:r>
          <a:r>
            <a:rPr lang="en-US" sz="1800" kern="1200" dirty="0" err="1"/>
            <a:t>Aorto</a:t>
          </a:r>
          <a:r>
            <a:rPr lang="en-US" sz="1800" kern="1200" dirty="0"/>
            <a:t>- enteric Fistula </a:t>
          </a:r>
        </a:p>
      </dsp:txBody>
      <dsp:txXfrm>
        <a:off x="0" y="3767296"/>
        <a:ext cx="10515600" cy="376669"/>
      </dsp:txXfrm>
    </dsp:sp>
    <dsp:sp modelId="{F594B82E-F114-7348-AD12-29D3327B83FC}">
      <dsp:nvSpPr>
        <dsp:cNvPr id="0" name=""/>
        <dsp:cNvSpPr/>
      </dsp:nvSpPr>
      <dsp:spPr>
        <a:xfrm>
          <a:off x="0" y="414396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9F08F-7A60-1A4F-8F6E-9A5B00DEE57C}">
      <dsp:nvSpPr>
        <dsp:cNvPr id="0" name=""/>
        <dsp:cNvSpPr/>
      </dsp:nvSpPr>
      <dsp:spPr>
        <a:xfrm>
          <a:off x="0" y="4143966"/>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t>
          </a:r>
          <a:r>
            <a:rPr lang="en-US" sz="1600" kern="1200" dirty="0"/>
            <a:t> </a:t>
          </a:r>
          <a:r>
            <a:rPr lang="en-US" sz="1800" kern="1200" dirty="0"/>
            <a:t>Intussusception</a:t>
          </a:r>
        </a:p>
      </dsp:txBody>
      <dsp:txXfrm>
        <a:off x="0" y="4143966"/>
        <a:ext cx="10515600" cy="376669"/>
      </dsp:txXfrm>
    </dsp:sp>
    <dsp:sp modelId="{09A99F98-8659-5F4A-AAB9-0C6FA5F62939}">
      <dsp:nvSpPr>
        <dsp:cNvPr id="0" name=""/>
        <dsp:cNvSpPr/>
      </dsp:nvSpPr>
      <dsp:spPr>
        <a:xfrm>
          <a:off x="0" y="452063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E7974-8277-F343-9ED9-C4845E87961F}">
      <dsp:nvSpPr>
        <dsp:cNvPr id="0" name=""/>
        <dsp:cNvSpPr/>
      </dsp:nvSpPr>
      <dsp:spPr>
        <a:xfrm>
          <a:off x="0" y="4520636"/>
          <a:ext cx="10515600" cy="376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a:t>
          </a:r>
          <a:r>
            <a:rPr lang="en-US" sz="1800" kern="1200" dirty="0" err="1"/>
            <a:t>Meckle’s</a:t>
          </a:r>
          <a:r>
            <a:rPr lang="en-US" sz="1800" kern="1200" dirty="0"/>
            <a:t> Diverticulum</a:t>
          </a:r>
          <a:r>
            <a:rPr lang="en-US" sz="1600" kern="1200" dirty="0"/>
            <a:t> </a:t>
          </a:r>
        </a:p>
      </dsp:txBody>
      <dsp:txXfrm>
        <a:off x="0" y="4520636"/>
        <a:ext cx="10515600" cy="3766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26F4F-4E99-4C63-A2DB-24D2492C5BA1}" type="datetimeFigureOut">
              <a:rPr lang="en-GB" smtClean="0"/>
              <a:t>15/04/2023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B56C4-27D9-4378-8E85-E0D76E0A9A20}" type="slidenum">
              <a:rPr lang="en-GB" smtClean="0"/>
              <a:t>‹#›</a:t>
            </a:fld>
            <a:endParaRPr lang="en-GB"/>
          </a:p>
        </p:txBody>
      </p:sp>
    </p:spTree>
    <p:extLst>
      <p:ext uri="{BB962C8B-B14F-4D97-AF65-F5344CB8AC3E}">
        <p14:creationId xmlns:p14="http://schemas.microsoft.com/office/powerpoint/2010/main" val="359708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4" name="Slide Image Placeholder 1"/>
          <p:cNvSpPr>
            <a:spLocks noGrp="1" noRot="1" noChangeAspect="1"/>
          </p:cNvSpPr>
          <p:nvPr>
            <p:ph type="sldImg"/>
          </p:nvPr>
        </p:nvSpPr>
        <p:spPr>
          <a:xfrm>
            <a:off x="381000" y="685800"/>
            <a:ext cx="6096000" cy="3429000"/>
          </a:xfrm>
        </p:spPr>
      </p:sp>
      <p:sp>
        <p:nvSpPr>
          <p:cNvPr id="1048915" name="Notes Placeholder 2"/>
          <p:cNvSpPr>
            <a:spLocks noGrp="1"/>
          </p:cNvSpPr>
          <p:nvPr>
            <p:ph type="body" idx="1"/>
          </p:nvPr>
        </p:nvSpPr>
        <p:spPr/>
        <p:txBody>
          <a:bodyPr/>
          <a:lstStyle/>
          <a:p>
            <a:endParaRPr lang="en-US"/>
          </a:p>
        </p:txBody>
      </p:sp>
      <p:sp>
        <p:nvSpPr>
          <p:cNvPr id="1048916" name="Slide Number Placeholder 3"/>
          <p:cNvSpPr>
            <a:spLocks noGrp="1"/>
          </p:cNvSpPr>
          <p:nvPr>
            <p:ph type="sldNum" sz="quarter" idx="10"/>
          </p:nvPr>
        </p:nvSpPr>
        <p:spPr/>
        <p:txBody>
          <a:bodyPr/>
          <a:lstStyle/>
          <a:p>
            <a:fld id="{13A343ED-32DD-4935-A61B-7371C564A71F}" type="slidenum">
              <a:rPr lang="en-US" smtClean="0"/>
              <a:t>53</a:t>
            </a:fld>
            <a:endParaRPr lang="en-US"/>
          </a:p>
        </p:txBody>
      </p:sp>
    </p:spTree>
    <p:extLst>
      <p:ext uri="{BB962C8B-B14F-4D97-AF65-F5344CB8AC3E}">
        <p14:creationId xmlns:p14="http://schemas.microsoft.com/office/powerpoint/2010/main" val="297389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A63DD3-8691-1FCF-FAB0-E7A5A3EF8952}"/>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AE"/>
          </a:p>
        </p:txBody>
      </p:sp>
      <p:sp>
        <p:nvSpPr>
          <p:cNvPr id="3" name="عنوان فرعي 2">
            <a:extLst>
              <a:ext uri="{FF2B5EF4-FFF2-40B4-BE49-F238E27FC236}">
                <a16:creationId xmlns:a16="http://schemas.microsoft.com/office/drawing/2014/main" id="{043D1DBE-AD6E-0CB6-45FD-FAD4CB5F75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AE"/>
          </a:p>
        </p:txBody>
      </p:sp>
      <p:sp>
        <p:nvSpPr>
          <p:cNvPr id="4" name="عنصر نائب للتاريخ 3">
            <a:extLst>
              <a:ext uri="{FF2B5EF4-FFF2-40B4-BE49-F238E27FC236}">
                <a16:creationId xmlns:a16="http://schemas.microsoft.com/office/drawing/2014/main" id="{F33F8314-15D2-2A02-6D69-F196168A88CB}"/>
              </a:ext>
            </a:extLst>
          </p:cNvPr>
          <p:cNvSpPr>
            <a:spLocks noGrp="1"/>
          </p:cNvSpPr>
          <p:nvPr>
            <p:ph type="dt" sz="half" idx="10"/>
          </p:nvPr>
        </p:nvSpPr>
        <p:spPr/>
        <p:txBody>
          <a:bodyPr/>
          <a:lstStyle/>
          <a:p>
            <a:fld id="{05157602-3049-C04E-9C4B-56CF6237EE1B}" type="datetimeFigureOut">
              <a:rPr lang="ar-AE" smtClean="0"/>
              <a:t>25/09/1444</a:t>
            </a:fld>
            <a:endParaRPr lang="ar-AE"/>
          </a:p>
        </p:txBody>
      </p:sp>
      <p:sp>
        <p:nvSpPr>
          <p:cNvPr id="5" name="عنصر نائب للتذييل 4">
            <a:extLst>
              <a:ext uri="{FF2B5EF4-FFF2-40B4-BE49-F238E27FC236}">
                <a16:creationId xmlns:a16="http://schemas.microsoft.com/office/drawing/2014/main" id="{8D6CE014-394E-2EEB-0CE3-4F52132A5DC4}"/>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53DAA67B-ED49-ED52-E960-654144156160}"/>
              </a:ext>
            </a:extLst>
          </p:cNvPr>
          <p:cNvSpPr>
            <a:spLocks noGrp="1"/>
          </p:cNvSpPr>
          <p:nvPr>
            <p:ph type="sldNum" sz="quarter" idx="12"/>
          </p:nvPr>
        </p:nvSpPr>
        <p:spPr/>
        <p:txBody>
          <a:bodyPr/>
          <a:lstStyle/>
          <a:p>
            <a:fld id="{880FD649-F575-D34E-A06F-4B0413B6A2EA}" type="slidenum">
              <a:rPr lang="ar-AE" smtClean="0"/>
              <a:t>‹#›</a:t>
            </a:fld>
            <a:endParaRPr lang="ar-AE"/>
          </a:p>
        </p:txBody>
      </p:sp>
    </p:spTree>
    <p:extLst>
      <p:ext uri="{BB962C8B-B14F-4D97-AF65-F5344CB8AC3E}">
        <p14:creationId xmlns:p14="http://schemas.microsoft.com/office/powerpoint/2010/main" val="410541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AB5B4E-8645-894A-3FE3-2A9E1A72C96A}"/>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80C6EB75-E134-8590-3374-A9F0FA4BE7B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0F3E4BC5-3F11-9550-11F0-BEF8370B6444}"/>
              </a:ext>
            </a:extLst>
          </p:cNvPr>
          <p:cNvSpPr>
            <a:spLocks noGrp="1"/>
          </p:cNvSpPr>
          <p:nvPr>
            <p:ph type="dt" sz="half" idx="10"/>
          </p:nvPr>
        </p:nvSpPr>
        <p:spPr/>
        <p:txBody>
          <a:bodyPr/>
          <a:lstStyle/>
          <a:p>
            <a:fld id="{05157602-3049-C04E-9C4B-56CF6237EE1B}" type="datetimeFigureOut">
              <a:rPr lang="ar-AE" smtClean="0"/>
              <a:t>25/09/1444</a:t>
            </a:fld>
            <a:endParaRPr lang="ar-AE"/>
          </a:p>
        </p:txBody>
      </p:sp>
      <p:sp>
        <p:nvSpPr>
          <p:cNvPr id="5" name="عنصر نائب للتذييل 4">
            <a:extLst>
              <a:ext uri="{FF2B5EF4-FFF2-40B4-BE49-F238E27FC236}">
                <a16:creationId xmlns:a16="http://schemas.microsoft.com/office/drawing/2014/main" id="{965E2943-27A6-1977-0524-F12D75EDB75E}"/>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76832636-5829-F209-723F-6FC103957C4F}"/>
              </a:ext>
            </a:extLst>
          </p:cNvPr>
          <p:cNvSpPr>
            <a:spLocks noGrp="1"/>
          </p:cNvSpPr>
          <p:nvPr>
            <p:ph type="sldNum" sz="quarter" idx="12"/>
          </p:nvPr>
        </p:nvSpPr>
        <p:spPr/>
        <p:txBody>
          <a:bodyPr/>
          <a:lstStyle/>
          <a:p>
            <a:fld id="{880FD649-F575-D34E-A06F-4B0413B6A2EA}" type="slidenum">
              <a:rPr lang="ar-AE" smtClean="0"/>
              <a:t>‹#›</a:t>
            </a:fld>
            <a:endParaRPr lang="ar-AE"/>
          </a:p>
        </p:txBody>
      </p:sp>
    </p:spTree>
    <p:extLst>
      <p:ext uri="{BB962C8B-B14F-4D97-AF65-F5344CB8AC3E}">
        <p14:creationId xmlns:p14="http://schemas.microsoft.com/office/powerpoint/2010/main" val="338373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E72189B-6769-0F11-E6C6-5FBBCFDD0CCE}"/>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75C87830-3209-EE06-9829-3278A42AABA2}"/>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9584E841-8116-C787-33A9-177629D9F827}"/>
              </a:ext>
            </a:extLst>
          </p:cNvPr>
          <p:cNvSpPr>
            <a:spLocks noGrp="1"/>
          </p:cNvSpPr>
          <p:nvPr>
            <p:ph type="dt" sz="half" idx="10"/>
          </p:nvPr>
        </p:nvSpPr>
        <p:spPr/>
        <p:txBody>
          <a:bodyPr/>
          <a:lstStyle/>
          <a:p>
            <a:fld id="{05157602-3049-C04E-9C4B-56CF6237EE1B}" type="datetimeFigureOut">
              <a:rPr lang="ar-AE" smtClean="0"/>
              <a:t>25/09/1444</a:t>
            </a:fld>
            <a:endParaRPr lang="ar-AE"/>
          </a:p>
        </p:txBody>
      </p:sp>
      <p:sp>
        <p:nvSpPr>
          <p:cNvPr id="5" name="عنصر نائب للتذييل 4">
            <a:extLst>
              <a:ext uri="{FF2B5EF4-FFF2-40B4-BE49-F238E27FC236}">
                <a16:creationId xmlns:a16="http://schemas.microsoft.com/office/drawing/2014/main" id="{5F3F27E0-3282-106F-ECF3-B63E3BD37E74}"/>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964060C7-0DCB-A947-6E3B-20D99591E43E}"/>
              </a:ext>
            </a:extLst>
          </p:cNvPr>
          <p:cNvSpPr>
            <a:spLocks noGrp="1"/>
          </p:cNvSpPr>
          <p:nvPr>
            <p:ph type="sldNum" sz="quarter" idx="12"/>
          </p:nvPr>
        </p:nvSpPr>
        <p:spPr/>
        <p:txBody>
          <a:bodyPr/>
          <a:lstStyle/>
          <a:p>
            <a:fld id="{880FD649-F575-D34E-A06F-4B0413B6A2EA}" type="slidenum">
              <a:rPr lang="ar-AE" smtClean="0"/>
              <a:t>‹#›</a:t>
            </a:fld>
            <a:endParaRPr lang="ar-AE"/>
          </a:p>
        </p:txBody>
      </p:sp>
    </p:spTree>
    <p:extLst>
      <p:ext uri="{BB962C8B-B14F-4D97-AF65-F5344CB8AC3E}">
        <p14:creationId xmlns:p14="http://schemas.microsoft.com/office/powerpoint/2010/main" val="635354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6BEA57-6AD0-402B-BFD4-4DEA8993D6D3}" type="datetime1">
              <a:rPr lang="en-US" smtClean="0"/>
              <a:t>4/15/2023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51267792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81539A-3741-4C92-BC68-96A2E5990DF1}" type="datetime1">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937805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5F71194B-F10A-47CE-B167-38F42F789FA1}" type="datetime1">
              <a:rPr lang="en-US" smtClean="0"/>
              <a:t>4/15/2023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2DC25EE-239B-4C5F-AAD1-255A7D5F1EE2}" type="slidenum">
              <a:rPr lang="en-US" smtClean="0"/>
              <a:t>‹#›</a:t>
            </a:fld>
            <a:endParaRPr lang="en-US"/>
          </a:p>
        </p:txBody>
      </p:sp>
      <p:sp>
        <p:nvSpPr>
          <p:cNvPr id="8" name="عنصر نائب للمحتوى 7"/>
          <p:cNvSpPr>
            <a:spLocks noGrp="1"/>
          </p:cNvSpPr>
          <p:nvPr>
            <p:ph sz="quarter" idx="1"/>
          </p:nvPr>
        </p:nvSpPr>
        <p:spPr>
          <a:xfrm>
            <a:off x="609600" y="1219200"/>
            <a:ext cx="10972800" cy="493776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81539A-3741-4C92-BC68-96A2E5990DF1}" type="datetime1">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816384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C27E91-2285-08BB-0230-2DAEEBE9DF30}"/>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5F1025DC-14F9-BCDB-34FE-030D4205F86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F64B49EB-9A8B-7806-B050-B105E3D8E7C8}"/>
              </a:ext>
            </a:extLst>
          </p:cNvPr>
          <p:cNvSpPr>
            <a:spLocks noGrp="1"/>
          </p:cNvSpPr>
          <p:nvPr>
            <p:ph type="dt" sz="half" idx="10"/>
          </p:nvPr>
        </p:nvSpPr>
        <p:spPr/>
        <p:txBody>
          <a:bodyPr/>
          <a:lstStyle/>
          <a:p>
            <a:fld id="{05157602-3049-C04E-9C4B-56CF6237EE1B}" type="datetimeFigureOut">
              <a:rPr lang="ar-AE" smtClean="0"/>
              <a:t>25/09/1444</a:t>
            </a:fld>
            <a:endParaRPr lang="ar-AE"/>
          </a:p>
        </p:txBody>
      </p:sp>
      <p:sp>
        <p:nvSpPr>
          <p:cNvPr id="5" name="عنصر نائب للتذييل 4">
            <a:extLst>
              <a:ext uri="{FF2B5EF4-FFF2-40B4-BE49-F238E27FC236}">
                <a16:creationId xmlns:a16="http://schemas.microsoft.com/office/drawing/2014/main" id="{2E751E10-322C-CA77-5E31-482874F85221}"/>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D2C4E995-F43E-C055-221D-DE0DEC3F69E0}"/>
              </a:ext>
            </a:extLst>
          </p:cNvPr>
          <p:cNvSpPr>
            <a:spLocks noGrp="1"/>
          </p:cNvSpPr>
          <p:nvPr>
            <p:ph type="sldNum" sz="quarter" idx="12"/>
          </p:nvPr>
        </p:nvSpPr>
        <p:spPr/>
        <p:txBody>
          <a:bodyPr/>
          <a:lstStyle/>
          <a:p>
            <a:fld id="{880FD649-F575-D34E-A06F-4B0413B6A2EA}" type="slidenum">
              <a:rPr lang="ar-AE" smtClean="0"/>
              <a:t>‹#›</a:t>
            </a:fld>
            <a:endParaRPr lang="ar-AE"/>
          </a:p>
        </p:txBody>
      </p:sp>
    </p:spTree>
    <p:extLst>
      <p:ext uri="{BB962C8B-B14F-4D97-AF65-F5344CB8AC3E}">
        <p14:creationId xmlns:p14="http://schemas.microsoft.com/office/powerpoint/2010/main" val="8751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8D6C08D-8B8B-0AA5-ECE8-695599D39F18}"/>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34A45CAC-9E8B-3E8F-70C7-D567736653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2B70C22-7826-7DBD-9981-F77C10E9482F}"/>
              </a:ext>
            </a:extLst>
          </p:cNvPr>
          <p:cNvSpPr>
            <a:spLocks noGrp="1"/>
          </p:cNvSpPr>
          <p:nvPr>
            <p:ph type="dt" sz="half" idx="10"/>
          </p:nvPr>
        </p:nvSpPr>
        <p:spPr/>
        <p:txBody>
          <a:bodyPr/>
          <a:lstStyle/>
          <a:p>
            <a:fld id="{05157602-3049-C04E-9C4B-56CF6237EE1B}" type="datetimeFigureOut">
              <a:rPr lang="ar-AE" smtClean="0"/>
              <a:t>25/09/1444</a:t>
            </a:fld>
            <a:endParaRPr lang="ar-AE"/>
          </a:p>
        </p:txBody>
      </p:sp>
      <p:sp>
        <p:nvSpPr>
          <p:cNvPr id="5" name="عنصر نائب للتذييل 4">
            <a:extLst>
              <a:ext uri="{FF2B5EF4-FFF2-40B4-BE49-F238E27FC236}">
                <a16:creationId xmlns:a16="http://schemas.microsoft.com/office/drawing/2014/main" id="{A4A4EF32-0165-E605-664A-99EC625167AA}"/>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F0AF0EAC-6D0E-7FB0-22E9-744664D5B400}"/>
              </a:ext>
            </a:extLst>
          </p:cNvPr>
          <p:cNvSpPr>
            <a:spLocks noGrp="1"/>
          </p:cNvSpPr>
          <p:nvPr>
            <p:ph type="sldNum" sz="quarter" idx="12"/>
          </p:nvPr>
        </p:nvSpPr>
        <p:spPr/>
        <p:txBody>
          <a:bodyPr/>
          <a:lstStyle/>
          <a:p>
            <a:fld id="{880FD649-F575-D34E-A06F-4B0413B6A2EA}" type="slidenum">
              <a:rPr lang="ar-AE" smtClean="0"/>
              <a:t>‹#›</a:t>
            </a:fld>
            <a:endParaRPr lang="ar-AE"/>
          </a:p>
        </p:txBody>
      </p:sp>
    </p:spTree>
    <p:extLst>
      <p:ext uri="{BB962C8B-B14F-4D97-AF65-F5344CB8AC3E}">
        <p14:creationId xmlns:p14="http://schemas.microsoft.com/office/powerpoint/2010/main" val="24381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490119A-9DF0-7AE4-A718-864A1910B1CD}"/>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5C6C1F05-5FBD-25A8-5253-05768EF17E8A}"/>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محتوى 3">
            <a:extLst>
              <a:ext uri="{FF2B5EF4-FFF2-40B4-BE49-F238E27FC236}">
                <a16:creationId xmlns:a16="http://schemas.microsoft.com/office/drawing/2014/main" id="{83672550-CB64-FD95-E5A3-999973DB40D7}"/>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تاريخ 4">
            <a:extLst>
              <a:ext uri="{FF2B5EF4-FFF2-40B4-BE49-F238E27FC236}">
                <a16:creationId xmlns:a16="http://schemas.microsoft.com/office/drawing/2014/main" id="{D96154B9-2D5A-DC38-F511-31E523BF9A6D}"/>
              </a:ext>
            </a:extLst>
          </p:cNvPr>
          <p:cNvSpPr>
            <a:spLocks noGrp="1"/>
          </p:cNvSpPr>
          <p:nvPr>
            <p:ph type="dt" sz="half" idx="10"/>
          </p:nvPr>
        </p:nvSpPr>
        <p:spPr/>
        <p:txBody>
          <a:bodyPr/>
          <a:lstStyle/>
          <a:p>
            <a:fld id="{05157602-3049-C04E-9C4B-56CF6237EE1B}" type="datetimeFigureOut">
              <a:rPr lang="ar-AE" smtClean="0"/>
              <a:t>25/09/1444</a:t>
            </a:fld>
            <a:endParaRPr lang="ar-AE"/>
          </a:p>
        </p:txBody>
      </p:sp>
      <p:sp>
        <p:nvSpPr>
          <p:cNvPr id="6" name="عنصر نائب للتذييل 5">
            <a:extLst>
              <a:ext uri="{FF2B5EF4-FFF2-40B4-BE49-F238E27FC236}">
                <a16:creationId xmlns:a16="http://schemas.microsoft.com/office/drawing/2014/main" id="{F2F4FB45-0F9B-3589-B6A9-BDA48DCD51F3}"/>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615156D3-B513-9D65-5FEB-AEBCF7F98497}"/>
              </a:ext>
            </a:extLst>
          </p:cNvPr>
          <p:cNvSpPr>
            <a:spLocks noGrp="1"/>
          </p:cNvSpPr>
          <p:nvPr>
            <p:ph type="sldNum" sz="quarter" idx="12"/>
          </p:nvPr>
        </p:nvSpPr>
        <p:spPr/>
        <p:txBody>
          <a:bodyPr/>
          <a:lstStyle/>
          <a:p>
            <a:fld id="{880FD649-F575-D34E-A06F-4B0413B6A2EA}" type="slidenum">
              <a:rPr lang="ar-AE" smtClean="0"/>
              <a:t>‹#›</a:t>
            </a:fld>
            <a:endParaRPr lang="ar-AE"/>
          </a:p>
        </p:txBody>
      </p:sp>
    </p:spTree>
    <p:extLst>
      <p:ext uri="{BB962C8B-B14F-4D97-AF65-F5344CB8AC3E}">
        <p14:creationId xmlns:p14="http://schemas.microsoft.com/office/powerpoint/2010/main" val="379447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60BABF-E0EB-32EC-D225-1111334558F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6C82AD6D-089E-7028-574B-493C93DC45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845FF2E-648A-8B38-74DB-31335B232D68}"/>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نص 4">
            <a:extLst>
              <a:ext uri="{FF2B5EF4-FFF2-40B4-BE49-F238E27FC236}">
                <a16:creationId xmlns:a16="http://schemas.microsoft.com/office/drawing/2014/main" id="{E3E44B0F-1F6E-AD66-2A2B-891CECE31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150E461B-7D8D-7B35-C5EE-32C95BDBACF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7" name="عنصر نائب للتاريخ 6">
            <a:extLst>
              <a:ext uri="{FF2B5EF4-FFF2-40B4-BE49-F238E27FC236}">
                <a16:creationId xmlns:a16="http://schemas.microsoft.com/office/drawing/2014/main" id="{5971FD3B-0BE9-E778-D2F6-0852DD1220BC}"/>
              </a:ext>
            </a:extLst>
          </p:cNvPr>
          <p:cNvSpPr>
            <a:spLocks noGrp="1"/>
          </p:cNvSpPr>
          <p:nvPr>
            <p:ph type="dt" sz="half" idx="10"/>
          </p:nvPr>
        </p:nvSpPr>
        <p:spPr/>
        <p:txBody>
          <a:bodyPr/>
          <a:lstStyle/>
          <a:p>
            <a:fld id="{05157602-3049-C04E-9C4B-56CF6237EE1B}" type="datetimeFigureOut">
              <a:rPr lang="ar-AE" smtClean="0"/>
              <a:t>25/09/1444</a:t>
            </a:fld>
            <a:endParaRPr lang="ar-AE"/>
          </a:p>
        </p:txBody>
      </p:sp>
      <p:sp>
        <p:nvSpPr>
          <p:cNvPr id="8" name="عنصر نائب للتذييل 7">
            <a:extLst>
              <a:ext uri="{FF2B5EF4-FFF2-40B4-BE49-F238E27FC236}">
                <a16:creationId xmlns:a16="http://schemas.microsoft.com/office/drawing/2014/main" id="{2DC65D57-0977-6E27-64A5-B4F893F6E6C7}"/>
              </a:ext>
            </a:extLst>
          </p:cNvPr>
          <p:cNvSpPr>
            <a:spLocks noGrp="1"/>
          </p:cNvSpPr>
          <p:nvPr>
            <p:ph type="ftr" sz="quarter" idx="11"/>
          </p:nvPr>
        </p:nvSpPr>
        <p:spPr/>
        <p:txBody>
          <a:bodyPr/>
          <a:lstStyle/>
          <a:p>
            <a:endParaRPr lang="ar-AE"/>
          </a:p>
        </p:txBody>
      </p:sp>
      <p:sp>
        <p:nvSpPr>
          <p:cNvPr id="9" name="عنصر نائب لرقم الشريحة 8">
            <a:extLst>
              <a:ext uri="{FF2B5EF4-FFF2-40B4-BE49-F238E27FC236}">
                <a16:creationId xmlns:a16="http://schemas.microsoft.com/office/drawing/2014/main" id="{AA561D2D-CC8C-A8B9-184C-08349089C13A}"/>
              </a:ext>
            </a:extLst>
          </p:cNvPr>
          <p:cNvSpPr>
            <a:spLocks noGrp="1"/>
          </p:cNvSpPr>
          <p:nvPr>
            <p:ph type="sldNum" sz="quarter" idx="12"/>
          </p:nvPr>
        </p:nvSpPr>
        <p:spPr/>
        <p:txBody>
          <a:bodyPr/>
          <a:lstStyle/>
          <a:p>
            <a:fld id="{880FD649-F575-D34E-A06F-4B0413B6A2EA}" type="slidenum">
              <a:rPr lang="ar-AE" smtClean="0"/>
              <a:t>‹#›</a:t>
            </a:fld>
            <a:endParaRPr lang="ar-AE"/>
          </a:p>
        </p:txBody>
      </p:sp>
    </p:spTree>
    <p:extLst>
      <p:ext uri="{BB962C8B-B14F-4D97-AF65-F5344CB8AC3E}">
        <p14:creationId xmlns:p14="http://schemas.microsoft.com/office/powerpoint/2010/main" val="261916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D79AB83-5D1B-54F4-D765-07D5A14DA3C0}"/>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تاريخ 2">
            <a:extLst>
              <a:ext uri="{FF2B5EF4-FFF2-40B4-BE49-F238E27FC236}">
                <a16:creationId xmlns:a16="http://schemas.microsoft.com/office/drawing/2014/main" id="{5C0E45DF-6E29-ABC5-6B2C-03EFF730E40B}"/>
              </a:ext>
            </a:extLst>
          </p:cNvPr>
          <p:cNvSpPr>
            <a:spLocks noGrp="1"/>
          </p:cNvSpPr>
          <p:nvPr>
            <p:ph type="dt" sz="half" idx="10"/>
          </p:nvPr>
        </p:nvSpPr>
        <p:spPr/>
        <p:txBody>
          <a:bodyPr/>
          <a:lstStyle/>
          <a:p>
            <a:fld id="{05157602-3049-C04E-9C4B-56CF6237EE1B}" type="datetimeFigureOut">
              <a:rPr lang="ar-AE" smtClean="0"/>
              <a:t>25/09/1444</a:t>
            </a:fld>
            <a:endParaRPr lang="ar-AE"/>
          </a:p>
        </p:txBody>
      </p:sp>
      <p:sp>
        <p:nvSpPr>
          <p:cNvPr id="4" name="عنصر نائب للتذييل 3">
            <a:extLst>
              <a:ext uri="{FF2B5EF4-FFF2-40B4-BE49-F238E27FC236}">
                <a16:creationId xmlns:a16="http://schemas.microsoft.com/office/drawing/2014/main" id="{210D8527-4D01-EE6B-5311-CA397864D676}"/>
              </a:ext>
            </a:extLst>
          </p:cNvPr>
          <p:cNvSpPr>
            <a:spLocks noGrp="1"/>
          </p:cNvSpPr>
          <p:nvPr>
            <p:ph type="ftr" sz="quarter" idx="11"/>
          </p:nvPr>
        </p:nvSpPr>
        <p:spPr/>
        <p:txBody>
          <a:bodyPr/>
          <a:lstStyle/>
          <a:p>
            <a:endParaRPr lang="ar-AE"/>
          </a:p>
        </p:txBody>
      </p:sp>
      <p:sp>
        <p:nvSpPr>
          <p:cNvPr id="5" name="عنصر نائب لرقم الشريحة 4">
            <a:extLst>
              <a:ext uri="{FF2B5EF4-FFF2-40B4-BE49-F238E27FC236}">
                <a16:creationId xmlns:a16="http://schemas.microsoft.com/office/drawing/2014/main" id="{E33E0E8C-A583-6FA7-9346-CDFA8F4DD4B8}"/>
              </a:ext>
            </a:extLst>
          </p:cNvPr>
          <p:cNvSpPr>
            <a:spLocks noGrp="1"/>
          </p:cNvSpPr>
          <p:nvPr>
            <p:ph type="sldNum" sz="quarter" idx="12"/>
          </p:nvPr>
        </p:nvSpPr>
        <p:spPr/>
        <p:txBody>
          <a:bodyPr/>
          <a:lstStyle/>
          <a:p>
            <a:fld id="{880FD649-F575-D34E-A06F-4B0413B6A2EA}" type="slidenum">
              <a:rPr lang="ar-AE" smtClean="0"/>
              <a:t>‹#›</a:t>
            </a:fld>
            <a:endParaRPr lang="ar-AE"/>
          </a:p>
        </p:txBody>
      </p:sp>
    </p:spTree>
    <p:extLst>
      <p:ext uri="{BB962C8B-B14F-4D97-AF65-F5344CB8AC3E}">
        <p14:creationId xmlns:p14="http://schemas.microsoft.com/office/powerpoint/2010/main" val="23765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994E21F-9AE2-5307-F02A-8F23D60F07BA}"/>
              </a:ext>
            </a:extLst>
          </p:cNvPr>
          <p:cNvSpPr>
            <a:spLocks noGrp="1"/>
          </p:cNvSpPr>
          <p:nvPr>
            <p:ph type="dt" sz="half" idx="10"/>
          </p:nvPr>
        </p:nvSpPr>
        <p:spPr/>
        <p:txBody>
          <a:bodyPr/>
          <a:lstStyle/>
          <a:p>
            <a:fld id="{05157602-3049-C04E-9C4B-56CF6237EE1B}" type="datetimeFigureOut">
              <a:rPr lang="ar-AE" smtClean="0"/>
              <a:t>25/09/1444</a:t>
            </a:fld>
            <a:endParaRPr lang="ar-AE"/>
          </a:p>
        </p:txBody>
      </p:sp>
      <p:sp>
        <p:nvSpPr>
          <p:cNvPr id="3" name="عنصر نائب للتذييل 2">
            <a:extLst>
              <a:ext uri="{FF2B5EF4-FFF2-40B4-BE49-F238E27FC236}">
                <a16:creationId xmlns:a16="http://schemas.microsoft.com/office/drawing/2014/main" id="{F0D1C5C5-E0E6-07C2-19BD-7A6B763CFE6E}"/>
              </a:ext>
            </a:extLst>
          </p:cNvPr>
          <p:cNvSpPr>
            <a:spLocks noGrp="1"/>
          </p:cNvSpPr>
          <p:nvPr>
            <p:ph type="ftr" sz="quarter" idx="11"/>
          </p:nvPr>
        </p:nvSpPr>
        <p:spPr/>
        <p:txBody>
          <a:bodyPr/>
          <a:lstStyle/>
          <a:p>
            <a:endParaRPr lang="ar-AE"/>
          </a:p>
        </p:txBody>
      </p:sp>
      <p:sp>
        <p:nvSpPr>
          <p:cNvPr id="4" name="عنصر نائب لرقم الشريحة 3">
            <a:extLst>
              <a:ext uri="{FF2B5EF4-FFF2-40B4-BE49-F238E27FC236}">
                <a16:creationId xmlns:a16="http://schemas.microsoft.com/office/drawing/2014/main" id="{7620E004-1456-9789-5872-6DEDBEA7EF72}"/>
              </a:ext>
            </a:extLst>
          </p:cNvPr>
          <p:cNvSpPr>
            <a:spLocks noGrp="1"/>
          </p:cNvSpPr>
          <p:nvPr>
            <p:ph type="sldNum" sz="quarter" idx="12"/>
          </p:nvPr>
        </p:nvSpPr>
        <p:spPr/>
        <p:txBody>
          <a:bodyPr/>
          <a:lstStyle/>
          <a:p>
            <a:fld id="{880FD649-F575-D34E-A06F-4B0413B6A2EA}" type="slidenum">
              <a:rPr lang="ar-AE" smtClean="0"/>
              <a:t>‹#›</a:t>
            </a:fld>
            <a:endParaRPr lang="ar-AE"/>
          </a:p>
        </p:txBody>
      </p:sp>
    </p:spTree>
    <p:extLst>
      <p:ext uri="{BB962C8B-B14F-4D97-AF65-F5344CB8AC3E}">
        <p14:creationId xmlns:p14="http://schemas.microsoft.com/office/powerpoint/2010/main" val="92670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ADC4DF-7268-113F-6D3A-B1D4343D6C2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67468B8E-1413-851A-B613-9D282F595F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نص 3">
            <a:extLst>
              <a:ext uri="{FF2B5EF4-FFF2-40B4-BE49-F238E27FC236}">
                <a16:creationId xmlns:a16="http://schemas.microsoft.com/office/drawing/2014/main" id="{61183E4C-E5B3-AD41-563C-461E3DB13E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671C70F-CD95-7C8B-9CAF-F76A13299161}"/>
              </a:ext>
            </a:extLst>
          </p:cNvPr>
          <p:cNvSpPr>
            <a:spLocks noGrp="1"/>
          </p:cNvSpPr>
          <p:nvPr>
            <p:ph type="dt" sz="half" idx="10"/>
          </p:nvPr>
        </p:nvSpPr>
        <p:spPr/>
        <p:txBody>
          <a:bodyPr/>
          <a:lstStyle/>
          <a:p>
            <a:fld id="{05157602-3049-C04E-9C4B-56CF6237EE1B}" type="datetimeFigureOut">
              <a:rPr lang="ar-AE" smtClean="0"/>
              <a:t>25/09/1444</a:t>
            </a:fld>
            <a:endParaRPr lang="ar-AE"/>
          </a:p>
        </p:txBody>
      </p:sp>
      <p:sp>
        <p:nvSpPr>
          <p:cNvPr id="6" name="عنصر نائب للتذييل 5">
            <a:extLst>
              <a:ext uri="{FF2B5EF4-FFF2-40B4-BE49-F238E27FC236}">
                <a16:creationId xmlns:a16="http://schemas.microsoft.com/office/drawing/2014/main" id="{068D256A-92D0-CDA0-5743-28E8ABD69BA1}"/>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53FFE9D7-D547-9A7E-9FB7-3F8F73EB90F7}"/>
              </a:ext>
            </a:extLst>
          </p:cNvPr>
          <p:cNvSpPr>
            <a:spLocks noGrp="1"/>
          </p:cNvSpPr>
          <p:nvPr>
            <p:ph type="sldNum" sz="quarter" idx="12"/>
          </p:nvPr>
        </p:nvSpPr>
        <p:spPr/>
        <p:txBody>
          <a:bodyPr/>
          <a:lstStyle/>
          <a:p>
            <a:fld id="{880FD649-F575-D34E-A06F-4B0413B6A2EA}" type="slidenum">
              <a:rPr lang="ar-AE" smtClean="0"/>
              <a:t>‹#›</a:t>
            </a:fld>
            <a:endParaRPr lang="ar-AE"/>
          </a:p>
        </p:txBody>
      </p:sp>
    </p:spTree>
    <p:extLst>
      <p:ext uri="{BB962C8B-B14F-4D97-AF65-F5344CB8AC3E}">
        <p14:creationId xmlns:p14="http://schemas.microsoft.com/office/powerpoint/2010/main" val="349047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E95FA7-B959-A561-B364-D34DC4DE8CE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AE"/>
          </a:p>
        </p:txBody>
      </p:sp>
      <p:sp>
        <p:nvSpPr>
          <p:cNvPr id="3" name="عنصر نائب للصورة 2">
            <a:extLst>
              <a:ext uri="{FF2B5EF4-FFF2-40B4-BE49-F238E27FC236}">
                <a16:creationId xmlns:a16="http://schemas.microsoft.com/office/drawing/2014/main" id="{C2634A13-C153-AED1-6BF7-753B6E52F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عنصر نائب للنص 3">
            <a:extLst>
              <a:ext uri="{FF2B5EF4-FFF2-40B4-BE49-F238E27FC236}">
                <a16:creationId xmlns:a16="http://schemas.microsoft.com/office/drawing/2014/main" id="{F3218446-37CB-1571-111D-D94EBC542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5E3DF82-213D-35F3-D1F2-F04469A590AA}"/>
              </a:ext>
            </a:extLst>
          </p:cNvPr>
          <p:cNvSpPr>
            <a:spLocks noGrp="1"/>
          </p:cNvSpPr>
          <p:nvPr>
            <p:ph type="dt" sz="half" idx="10"/>
          </p:nvPr>
        </p:nvSpPr>
        <p:spPr/>
        <p:txBody>
          <a:bodyPr/>
          <a:lstStyle/>
          <a:p>
            <a:fld id="{05157602-3049-C04E-9C4B-56CF6237EE1B}" type="datetimeFigureOut">
              <a:rPr lang="ar-AE" smtClean="0"/>
              <a:t>25/09/1444</a:t>
            </a:fld>
            <a:endParaRPr lang="ar-AE"/>
          </a:p>
        </p:txBody>
      </p:sp>
      <p:sp>
        <p:nvSpPr>
          <p:cNvPr id="6" name="عنصر نائب للتذييل 5">
            <a:extLst>
              <a:ext uri="{FF2B5EF4-FFF2-40B4-BE49-F238E27FC236}">
                <a16:creationId xmlns:a16="http://schemas.microsoft.com/office/drawing/2014/main" id="{19D4DC1F-6DE2-16F2-D997-B0ADB3A2FAEE}"/>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68936C8E-7B11-E950-72DD-4D4140BABCB5}"/>
              </a:ext>
            </a:extLst>
          </p:cNvPr>
          <p:cNvSpPr>
            <a:spLocks noGrp="1"/>
          </p:cNvSpPr>
          <p:nvPr>
            <p:ph type="sldNum" sz="quarter" idx="12"/>
          </p:nvPr>
        </p:nvSpPr>
        <p:spPr/>
        <p:txBody>
          <a:bodyPr/>
          <a:lstStyle/>
          <a:p>
            <a:fld id="{880FD649-F575-D34E-A06F-4B0413B6A2EA}" type="slidenum">
              <a:rPr lang="ar-AE" smtClean="0"/>
              <a:t>‹#›</a:t>
            </a:fld>
            <a:endParaRPr lang="ar-AE"/>
          </a:p>
        </p:txBody>
      </p:sp>
    </p:spTree>
    <p:extLst>
      <p:ext uri="{BB962C8B-B14F-4D97-AF65-F5344CB8AC3E}">
        <p14:creationId xmlns:p14="http://schemas.microsoft.com/office/powerpoint/2010/main" val="146242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 /><Relationship Id="rId1" Type="http://schemas.openxmlformats.org/officeDocument/2006/relationships/slideLayout" Target="../slideLayouts/slideLayout14.xml" /></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 /><Relationship Id="rId1" Type="http://schemas.openxmlformats.org/officeDocument/2006/relationships/slideLayout" Target="../slideLayouts/slideLayout1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A3E34F1-71CF-05EF-71F7-16DFC30F169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D8985F7E-5FC7-F5BE-15EA-375B86F78EC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EE8FFE3D-AC25-E2D2-A997-8EEF79F0B82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5157602-3049-C04E-9C4B-56CF6237EE1B}" type="datetimeFigureOut">
              <a:rPr lang="ar-AE" smtClean="0"/>
              <a:t>25/09/1444</a:t>
            </a:fld>
            <a:endParaRPr lang="ar-AE"/>
          </a:p>
        </p:txBody>
      </p:sp>
      <p:sp>
        <p:nvSpPr>
          <p:cNvPr id="5" name="عنصر نائب للتذييل 4">
            <a:extLst>
              <a:ext uri="{FF2B5EF4-FFF2-40B4-BE49-F238E27FC236}">
                <a16:creationId xmlns:a16="http://schemas.microsoft.com/office/drawing/2014/main" id="{DC305C1B-D45F-46CB-CCBD-5376A67918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AE"/>
          </a:p>
        </p:txBody>
      </p:sp>
      <p:sp>
        <p:nvSpPr>
          <p:cNvPr id="6" name="عنصر نائب لرقم الشريحة 5">
            <a:extLst>
              <a:ext uri="{FF2B5EF4-FFF2-40B4-BE49-F238E27FC236}">
                <a16:creationId xmlns:a16="http://schemas.microsoft.com/office/drawing/2014/main" id="{5D242DB9-C2DD-F95D-01BE-207BB54A682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80FD649-F575-D34E-A06F-4B0413B6A2EA}" type="slidenum">
              <a:rPr lang="ar-AE" smtClean="0"/>
              <a:t>‹#›</a:t>
            </a:fld>
            <a:endParaRPr lang="ar-AE"/>
          </a:p>
        </p:txBody>
      </p:sp>
    </p:spTree>
    <p:extLst>
      <p:ext uri="{BB962C8B-B14F-4D97-AF65-F5344CB8AC3E}">
        <p14:creationId xmlns:p14="http://schemas.microsoft.com/office/powerpoint/2010/main" val="87982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1194B-F10A-47CE-B167-38F42F789FA1}" type="datetime1">
              <a:rPr lang="en-US" smtClean="0"/>
              <a:t>4/15/2023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978588853"/>
      </p:ext>
    </p:extLst>
  </p:cSld>
  <p:clrMap bg1="lt1" tx1="dk1" bg2="lt2" tx2="dk2" accent1="accent1" accent2="accent2" accent3="accent3" accent4="accent4" accent5="accent5" accent6="accent6" hlink="hlink" folHlink="folHlink"/>
  <p:sldLayoutIdLst>
    <p:sldLayoutId id="2147483843" r:id="rId1"/>
    <p:sldLayoutId id="214748384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152400"/>
            <a:ext cx="10972800" cy="990600"/>
          </a:xfrm>
          <a:prstGeom prst="rect">
            <a:avLst/>
          </a:prstGeom>
        </p:spPr>
        <p:txBody>
          <a:bodyPr vert="horz"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5F71194B-F10A-47CE-B167-38F42F789FA1}" type="datetime1">
              <a:rPr lang="en-US" smtClean="0"/>
              <a:t>4/15/2023</a:t>
            </a:fld>
            <a:endParaRPr lang="en-US"/>
          </a:p>
        </p:txBody>
      </p:sp>
      <p:sp>
        <p:nvSpPr>
          <p:cNvPr id="3" name="عنصر نائب للتذييل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عنصر نائب لرقم الشريحة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B2DC25EE-239B-4C5F-AAD1-255A7D5F1EE2}" type="slidenum">
              <a:rPr lang="en-US" smtClean="0"/>
              <a:t>‹#›</a:t>
            </a:fld>
            <a:endParaRPr lang="en-US"/>
          </a:p>
        </p:txBody>
      </p:sp>
      <p:sp>
        <p:nvSpPr>
          <p:cNvPr id="28" name="رابط مستقيم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رابط مستقيم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مثلث متساوي الساقين 9"/>
          <p:cNvSpPr>
            <a:spLocks noChangeAspect="1"/>
          </p:cNvSpPr>
          <p:nvPr/>
        </p:nvSpPr>
        <p:spPr>
          <a:xfrm rot="5400000">
            <a:off x="590614" y="6447427"/>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4" r:id="rId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43"/>
            <a:ext cx="2981859"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4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1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1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F71194B-F10A-47CE-B167-38F42F789FA1}" type="datetime1">
              <a:rPr lang="en-US" smtClean="0"/>
              <a:t>4/15/2023</a:t>
            </a:fld>
            <a:endParaRPr lang="en-US"/>
          </a:p>
        </p:txBody>
      </p:sp>
      <p:sp>
        <p:nvSpPr>
          <p:cNvPr id="5" name="Footer Placeholder 4"/>
          <p:cNvSpPr>
            <a:spLocks noGrp="1"/>
          </p:cNvSpPr>
          <p:nvPr>
            <p:ph type="ftr" sz="quarter" idx="3"/>
          </p:nvPr>
        </p:nvSpPr>
        <p:spPr>
          <a:xfrm>
            <a:off x="684212" y="617221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8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51321916"/>
      </p:ext>
    </p:extLst>
  </p:cSld>
  <p:clrMap bg1="dk1" tx1="lt1" bg2="dk2" tx2="lt2" accent1="accent1" accent2="accent2" accent3="accent3" accent4="accent4" accent5="accent5" accent6="accent6" hlink="hlink" folHlink="folHlink"/>
  <p:sldLayoutIdLst>
    <p:sldLayoutId id="2147483694" r:id="rId1"/>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2.svg"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5.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 Id="rId4" Type="http://schemas.openxmlformats.org/officeDocument/2006/relationships/image" Target="../media/image18.jpe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1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2" Type="http://schemas.openxmlformats.org/officeDocument/2006/relationships/image" Target="../media/image28.jpg" /><Relationship Id="rId1" Type="http://schemas.openxmlformats.org/officeDocument/2006/relationships/slideLayout" Target="../slideLayouts/slideLayout12.xml" /></Relationships>
</file>

<file path=ppt/slides/_rels/slide37.xml.rels><?xml version="1.0" encoding="UTF-8" standalone="yes"?>
<Relationships xmlns="http://schemas.openxmlformats.org/package/2006/relationships"><Relationship Id="rId2" Type="http://schemas.openxmlformats.org/officeDocument/2006/relationships/image" Target="../media/image28.jpg" /><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2" Type="http://schemas.openxmlformats.org/officeDocument/2006/relationships/image" Target="../media/image28.jpg" /><Relationship Id="rId1" Type="http://schemas.openxmlformats.org/officeDocument/2006/relationships/slideLayout" Target="../slideLayouts/slideLayout1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2.xml.rels><?xml version="1.0" encoding="UTF-8" standalone="yes"?>
<Relationships xmlns="http://schemas.openxmlformats.org/package/2006/relationships"><Relationship Id="rId2" Type="http://schemas.openxmlformats.org/officeDocument/2006/relationships/image" Target="../media/image29.jpg" /><Relationship Id="rId1" Type="http://schemas.openxmlformats.org/officeDocument/2006/relationships/slideLayout" Target="../slideLayouts/slideLayout14.xml" /></Relationships>
</file>

<file path=ppt/slides/_rels/slide43.xml.rels><?xml version="1.0" encoding="UTF-8" standalone="yes"?>
<Relationships xmlns="http://schemas.openxmlformats.org/package/2006/relationships"><Relationship Id="rId2" Type="http://schemas.openxmlformats.org/officeDocument/2006/relationships/hyperlink" Target="https://www.uptodate.com/contents/epinephrine-adrenaline-drug-information?search=injection%20of%20epinephrine%20lower%20gi%20bleeding&amp;topicRef=2573&amp;source=see_link" TargetMode="External" /><Relationship Id="rId1" Type="http://schemas.openxmlformats.org/officeDocument/2006/relationships/slideLayout" Target="../slideLayouts/slideLayout14.xml" /></Relationships>
</file>

<file path=ppt/slides/_rels/slide44.xml.rels><?xml version="1.0" encoding="UTF-8" standalone="yes"?>
<Relationships xmlns="http://schemas.openxmlformats.org/package/2006/relationships"><Relationship Id="rId3" Type="http://schemas.openxmlformats.org/officeDocument/2006/relationships/image" Target="../media/image31.jpg" /><Relationship Id="rId2" Type="http://schemas.openxmlformats.org/officeDocument/2006/relationships/image" Target="../media/image30.jpg" /><Relationship Id="rId1" Type="http://schemas.openxmlformats.org/officeDocument/2006/relationships/slideLayout" Target="../slideLayouts/slideLayout14.xml" /><Relationship Id="rId4" Type="http://schemas.openxmlformats.org/officeDocument/2006/relationships/image" Target="../media/image32.jpg"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6.xml.rels><?xml version="1.0" encoding="UTF-8" standalone="yes"?>
<Relationships xmlns="http://schemas.openxmlformats.org/package/2006/relationships"><Relationship Id="rId3" Type="http://schemas.openxmlformats.org/officeDocument/2006/relationships/image" Target="../media/image34.tiff" /><Relationship Id="rId2" Type="http://schemas.openxmlformats.org/officeDocument/2006/relationships/image" Target="../media/image33.tiff" /><Relationship Id="rId1" Type="http://schemas.openxmlformats.org/officeDocument/2006/relationships/slideLayout" Target="../slideLayouts/slideLayout14.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1.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15.xml" /></Relationships>
</file>

<file path=ppt/slides/_rels/slide52.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15.xml" /></Relationships>
</file>

<file path=ppt/slides/_rels/slide53.xml.rels><?xml version="1.0" encoding="UTF-8" standalone="yes"?>
<Relationships xmlns="http://schemas.openxmlformats.org/package/2006/relationships"><Relationship Id="rId3" Type="http://schemas.openxmlformats.org/officeDocument/2006/relationships/image" Target="../media/image37.jpg" /><Relationship Id="rId2" Type="http://schemas.openxmlformats.org/officeDocument/2006/relationships/notesSlide" Target="../notesSlides/notesSlide1.xml" /><Relationship Id="rId1" Type="http://schemas.openxmlformats.org/officeDocument/2006/relationships/slideLayout" Target="../slideLayouts/slideLayout14.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a16="http://schemas.microsoft.com/office/drawing/2014/main" id="{27B288D6-93B4-7FCC-9CFE-290F19943591}"/>
              </a:ext>
            </a:extLst>
          </p:cNvPr>
          <p:cNvSpPr>
            <a:spLocks noGrp="1"/>
          </p:cNvSpPr>
          <p:nvPr>
            <p:ph type="ctrTitle"/>
          </p:nvPr>
        </p:nvSpPr>
        <p:spPr>
          <a:xfrm>
            <a:off x="6446487" y="134290"/>
            <a:ext cx="5654481" cy="2375680"/>
          </a:xfrm>
        </p:spPr>
        <p:txBody>
          <a:bodyPr vert="horz" lIns="91440" tIns="45720" rIns="91440" bIns="45720" rtlCol="0" anchor="b">
            <a:normAutofit/>
          </a:bodyPr>
          <a:lstStyle/>
          <a:p>
            <a:pPr rtl="0"/>
            <a:r>
              <a:rPr lang="en-US" dirty="0"/>
              <a:t>Massive Lower GI Bleeding </a:t>
            </a:r>
          </a:p>
        </p:txBody>
      </p:sp>
      <p:grpSp>
        <p:nvGrpSpPr>
          <p:cNvPr id="23" name="Group 17">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27" name="Freeform: Shape 21">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صورة 12">
            <a:extLst>
              <a:ext uri="{FF2B5EF4-FFF2-40B4-BE49-F238E27FC236}">
                <a16:creationId xmlns:a16="http://schemas.microsoft.com/office/drawing/2014/main" id="{57E9280F-3076-B11B-AFF8-B6AF34B8D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865" y="165871"/>
            <a:ext cx="1800523" cy="2193262"/>
          </a:xfrm>
          <a:prstGeom prst="rect">
            <a:avLst/>
          </a:prstGeom>
        </p:spPr>
      </p:pic>
      <p:sp>
        <p:nvSpPr>
          <p:cNvPr id="3" name="عنوان فرعي 2">
            <a:extLst>
              <a:ext uri="{FF2B5EF4-FFF2-40B4-BE49-F238E27FC236}">
                <a16:creationId xmlns:a16="http://schemas.microsoft.com/office/drawing/2014/main" id="{9392309A-8510-435F-4C97-55FD6DF5E0EB}"/>
              </a:ext>
            </a:extLst>
          </p:cNvPr>
          <p:cNvSpPr>
            <a:spLocks noGrp="1"/>
          </p:cNvSpPr>
          <p:nvPr>
            <p:ph type="subTitle" idx="1"/>
          </p:nvPr>
        </p:nvSpPr>
        <p:spPr>
          <a:xfrm>
            <a:off x="7203437" y="3284001"/>
            <a:ext cx="3629284" cy="2913872"/>
          </a:xfrm>
        </p:spPr>
        <p:txBody>
          <a:bodyPr vert="horz" lIns="91440" tIns="45720" rIns="91440" bIns="45720" rtlCol="0" anchor="ctr">
            <a:noAutofit/>
          </a:bodyPr>
          <a:lstStyle/>
          <a:p>
            <a:pPr rtl="0"/>
            <a:r>
              <a:rPr lang="en-US" sz="2000" dirty="0"/>
              <a:t>        Done by : </a:t>
            </a:r>
          </a:p>
          <a:p>
            <a:pPr lvl="1" rtl="0"/>
            <a:r>
              <a:rPr lang="en-US" dirty="0" err="1"/>
              <a:t>Tala</a:t>
            </a:r>
            <a:r>
              <a:rPr lang="en-US" dirty="0"/>
              <a:t> </a:t>
            </a:r>
            <a:r>
              <a:rPr lang="en-US" dirty="0" err="1"/>
              <a:t>Sarayreh</a:t>
            </a:r>
            <a:r>
              <a:rPr lang="en-US" dirty="0"/>
              <a:t> </a:t>
            </a:r>
          </a:p>
          <a:p>
            <a:pPr lvl="1" rtl="0"/>
            <a:r>
              <a:rPr lang="en-US" dirty="0"/>
              <a:t>Doa’a </a:t>
            </a:r>
            <a:r>
              <a:rPr lang="en-US" dirty="0" err="1"/>
              <a:t>Qatawneh</a:t>
            </a:r>
            <a:r>
              <a:rPr lang="en-US" dirty="0"/>
              <a:t> </a:t>
            </a:r>
          </a:p>
          <a:p>
            <a:pPr lvl="1" rtl="0"/>
            <a:r>
              <a:rPr lang="en-US" dirty="0" err="1"/>
              <a:t>Seema</a:t>
            </a:r>
            <a:r>
              <a:rPr lang="en-US" dirty="0"/>
              <a:t> </a:t>
            </a:r>
            <a:r>
              <a:rPr lang="en-US" dirty="0" err="1"/>
              <a:t>Tarawneh</a:t>
            </a:r>
            <a:endParaRPr lang="en-US" dirty="0"/>
          </a:p>
          <a:p>
            <a:pPr lvl="1" rtl="0"/>
            <a:r>
              <a:rPr lang="en-US" dirty="0"/>
              <a:t>Noor AL-</a:t>
            </a:r>
            <a:r>
              <a:rPr lang="en-US" dirty="0" err="1"/>
              <a:t>Athamneh</a:t>
            </a:r>
            <a:endParaRPr lang="en-US" dirty="0"/>
          </a:p>
          <a:p>
            <a:pPr algn="l" rtl="0"/>
            <a:endParaRPr lang="en-US" sz="2000" dirty="0"/>
          </a:p>
          <a:p>
            <a:pPr algn="l" rtl="0"/>
            <a:endParaRPr lang="en-US" sz="2000" dirty="0"/>
          </a:p>
        </p:txBody>
      </p:sp>
      <p:pic>
        <p:nvPicPr>
          <p:cNvPr id="9" name="صورة 10">
            <a:extLst>
              <a:ext uri="{FF2B5EF4-FFF2-40B4-BE49-F238E27FC236}">
                <a16:creationId xmlns:a16="http://schemas.microsoft.com/office/drawing/2014/main" id="{0130ABA0-2A33-E7DE-E791-4E100B267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94" y="3684772"/>
            <a:ext cx="2794671" cy="2752751"/>
          </a:xfrm>
          <a:prstGeom prst="rect">
            <a:avLst/>
          </a:prstGeom>
        </p:spPr>
      </p:pic>
      <p:sp>
        <p:nvSpPr>
          <p:cNvPr id="2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28" name="Straight Connector 2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9" name="مربع نص 28">
            <a:extLst>
              <a:ext uri="{FF2B5EF4-FFF2-40B4-BE49-F238E27FC236}">
                <a16:creationId xmlns:a16="http://schemas.microsoft.com/office/drawing/2014/main" id="{30A30EF4-FEDC-E5CD-D7EB-48D3B0712E81}"/>
              </a:ext>
            </a:extLst>
          </p:cNvPr>
          <p:cNvSpPr txBox="1"/>
          <p:nvPr/>
        </p:nvSpPr>
        <p:spPr>
          <a:xfrm>
            <a:off x="7430720" y="5623597"/>
            <a:ext cx="3686014" cy="707886"/>
          </a:xfrm>
          <a:prstGeom prst="rect">
            <a:avLst/>
          </a:prstGeom>
          <a:noFill/>
        </p:spPr>
        <p:txBody>
          <a:bodyPr wrap="square" rtlCol="1">
            <a:spAutoFit/>
          </a:bodyPr>
          <a:lstStyle/>
          <a:p>
            <a:pPr algn="ctr"/>
            <a:r>
              <a:rPr lang="en-US" sz="2000" dirty="0"/>
              <a:t>Supervised by : 
Dr. Mohammad </a:t>
            </a:r>
            <a:r>
              <a:rPr lang="en-US" sz="2000" dirty="0" err="1"/>
              <a:t>Asim</a:t>
            </a:r>
            <a:endParaRPr lang="ar-AE" sz="2000" dirty="0"/>
          </a:p>
        </p:txBody>
      </p:sp>
    </p:spTree>
    <p:extLst>
      <p:ext uri="{BB962C8B-B14F-4D97-AF65-F5344CB8AC3E}">
        <p14:creationId xmlns:p14="http://schemas.microsoft.com/office/powerpoint/2010/main" val="304251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6" descr="سماعة طبيب">
            <a:extLst>
              <a:ext uri="{FF2B5EF4-FFF2-40B4-BE49-F238E27FC236}">
                <a16:creationId xmlns:a16="http://schemas.microsoft.com/office/drawing/2014/main" id="{60C12B95-6B1D-254A-9EE3-EA9623669C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عنصر نائب للمحتوى 2">
            <a:extLst>
              <a:ext uri="{FF2B5EF4-FFF2-40B4-BE49-F238E27FC236}">
                <a16:creationId xmlns:a16="http://schemas.microsoft.com/office/drawing/2014/main" id="{28483B1F-AFF6-626B-4970-D0096DE5CC32}"/>
              </a:ext>
            </a:extLst>
          </p:cNvPr>
          <p:cNvSpPr>
            <a:spLocks noGrp="1"/>
          </p:cNvSpPr>
          <p:nvPr>
            <p:ph idx="1"/>
          </p:nvPr>
        </p:nvSpPr>
        <p:spPr>
          <a:xfrm>
            <a:off x="2012552" y="816336"/>
            <a:ext cx="5645548" cy="5225327"/>
          </a:xfrm>
        </p:spPr>
        <p:txBody>
          <a:bodyPr>
            <a:normAutofit/>
          </a:bodyPr>
          <a:lstStyle/>
          <a:p>
            <a:pPr marL="0" indent="0" algn="l">
              <a:buNone/>
            </a:pPr>
            <a:r>
              <a:rPr lang="en-US" b="1" dirty="0"/>
              <a:t>Classification of LGIB according to : </a:t>
            </a:r>
          </a:p>
          <a:p>
            <a:pPr marL="0" indent="0" algn="l">
              <a:buNone/>
            </a:pPr>
            <a:endParaRPr lang="en-US" dirty="0"/>
          </a:p>
          <a:p>
            <a:pPr marL="0" indent="0" algn="l">
              <a:buNone/>
            </a:pPr>
            <a:endParaRPr lang="en-US" dirty="0"/>
          </a:p>
          <a:p>
            <a:pPr marL="0" indent="0" algn="l">
              <a:buNone/>
            </a:pPr>
            <a:r>
              <a:rPr lang="en-US" dirty="0"/>
              <a:t>1 → Etiology ( Cause )</a:t>
            </a:r>
          </a:p>
          <a:p>
            <a:pPr marL="0" indent="0" algn="l">
              <a:buNone/>
            </a:pPr>
            <a:r>
              <a:rPr lang="en-US" dirty="0"/>
              <a:t>2 → Intensity </a:t>
            </a:r>
          </a:p>
          <a:p>
            <a:pPr marL="0" indent="0" algn="l">
              <a:buNone/>
            </a:pPr>
            <a:r>
              <a:rPr lang="en-US" dirty="0"/>
              <a:t>3 → Site of bleeding </a:t>
            </a:r>
          </a:p>
          <a:p>
            <a:pPr marL="0" indent="0" algn="l">
              <a:buNone/>
            </a:pPr>
            <a:r>
              <a:rPr lang="en-US" dirty="0"/>
              <a:t>4 → Relation to Pain </a:t>
            </a:r>
          </a:p>
          <a:p>
            <a:pPr marL="0" indent="0" algn="l">
              <a:buNone/>
            </a:pPr>
            <a:r>
              <a:rPr lang="en-US" dirty="0"/>
              <a:t>5 → Relation to defecation </a:t>
            </a:r>
          </a:p>
          <a:p>
            <a:pPr marL="0" indent="0" algn="l">
              <a:buNone/>
            </a:pPr>
            <a:r>
              <a:rPr lang="en-US" dirty="0"/>
              <a:t>6 → Chronicity </a:t>
            </a:r>
          </a:p>
          <a:p>
            <a:pPr marL="0" indent="0" algn="l">
              <a:buNone/>
            </a:pPr>
            <a:endParaRPr lang="en-US" sz="1600" dirty="0"/>
          </a:p>
        </p:txBody>
      </p:sp>
      <p:pic>
        <p:nvPicPr>
          <p:cNvPr id="11" name="Graphic 8" descr="سماعة طبيب">
            <a:extLst>
              <a:ext uri="{FF2B5EF4-FFF2-40B4-BE49-F238E27FC236}">
                <a16:creationId xmlns:a16="http://schemas.microsoft.com/office/drawing/2014/main" id="{2608DF32-9BE5-4F72-B04E-967086601C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40876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C8022EB6-B8E8-E24A-EB23-34F0C2FE2603}"/>
              </a:ext>
            </a:extLst>
          </p:cNvPr>
          <p:cNvSpPr>
            <a:spLocks noGrp="1"/>
          </p:cNvSpPr>
          <p:nvPr>
            <p:ph type="title"/>
          </p:nvPr>
        </p:nvSpPr>
        <p:spPr>
          <a:xfrm>
            <a:off x="693032" y="713232"/>
            <a:ext cx="3915582" cy="5431536"/>
          </a:xfrm>
        </p:spPr>
        <p:txBody>
          <a:bodyPr>
            <a:normAutofit/>
          </a:bodyPr>
          <a:lstStyle/>
          <a:p>
            <a:pPr algn="l"/>
            <a:r>
              <a:rPr lang="en-US" sz="5400" b="1" dirty="0"/>
              <a:t>1 → Etiology ( Cause ) : </a:t>
            </a:r>
            <a:endParaRPr lang="ar-AE" sz="5400" b="1" dirty="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157E7AFD-E00E-AEE9-59F1-884994D41278}"/>
              </a:ext>
            </a:extLst>
          </p:cNvPr>
          <p:cNvSpPr>
            <a:spLocks noGrp="1"/>
          </p:cNvSpPr>
          <p:nvPr>
            <p:ph idx="1"/>
          </p:nvPr>
        </p:nvSpPr>
        <p:spPr>
          <a:xfrm>
            <a:off x="5069356" y="881321"/>
            <a:ext cx="6960921" cy="5431536"/>
          </a:xfrm>
        </p:spPr>
        <p:txBody>
          <a:bodyPr anchor="ctr">
            <a:normAutofit/>
          </a:bodyPr>
          <a:lstStyle/>
          <a:p>
            <a:pPr marL="0" indent="0" algn="l">
              <a:buNone/>
            </a:pPr>
            <a:r>
              <a:rPr lang="en-US" sz="2200" dirty="0"/>
              <a:t>. </a:t>
            </a:r>
            <a:r>
              <a:rPr lang="en-US" sz="2200" b="1" dirty="0"/>
              <a:t>Congenital</a:t>
            </a:r>
            <a:r>
              <a:rPr lang="en-US" sz="2200" dirty="0"/>
              <a:t>  ( as </a:t>
            </a:r>
            <a:r>
              <a:rPr lang="en-US" sz="2200" dirty="0" err="1"/>
              <a:t>Meckle’s</a:t>
            </a:r>
            <a:r>
              <a:rPr lang="en-US" sz="2200" dirty="0"/>
              <a:t> diverticulum )</a:t>
            </a:r>
          </a:p>
          <a:p>
            <a:pPr marL="0" indent="0" algn="l">
              <a:buNone/>
            </a:pPr>
            <a:r>
              <a:rPr lang="en-US" sz="2200" dirty="0"/>
              <a:t>. </a:t>
            </a:r>
            <a:r>
              <a:rPr lang="en-US" sz="2200" b="1" dirty="0"/>
              <a:t>Inflammatory</a:t>
            </a:r>
            <a:r>
              <a:rPr lang="en-US" sz="2200" dirty="0"/>
              <a:t>  ( IBD as Crohn‘s disease )</a:t>
            </a:r>
          </a:p>
          <a:p>
            <a:pPr marL="0" indent="0" algn="l">
              <a:buNone/>
            </a:pPr>
            <a:r>
              <a:rPr lang="en-US" sz="2200" dirty="0"/>
              <a:t>. </a:t>
            </a:r>
            <a:r>
              <a:rPr lang="en-US" sz="2200" b="1" dirty="0"/>
              <a:t>Neoplastic</a:t>
            </a:r>
            <a:r>
              <a:rPr lang="en-US" sz="2200" dirty="0"/>
              <a:t> ( Polyp , Carcinoma )</a:t>
            </a:r>
          </a:p>
          <a:p>
            <a:pPr marL="0" indent="0" algn="l">
              <a:buNone/>
            </a:pPr>
            <a:r>
              <a:rPr lang="en-US" sz="2200" dirty="0"/>
              <a:t>. </a:t>
            </a:r>
            <a:r>
              <a:rPr lang="en-US" sz="2200" b="1" dirty="0"/>
              <a:t>Vascular</a:t>
            </a:r>
            <a:r>
              <a:rPr lang="en-US" sz="2200" dirty="0"/>
              <a:t> ( Hemorrhoids, </a:t>
            </a:r>
            <a:r>
              <a:rPr lang="en-US" sz="2200" dirty="0" err="1"/>
              <a:t>Angidysplagia</a:t>
            </a:r>
            <a:r>
              <a:rPr lang="en-US" sz="2200" dirty="0"/>
              <a:t> “ </a:t>
            </a:r>
            <a:r>
              <a:rPr lang="en-US" sz="2200" u="sng" dirty="0"/>
              <a:t>small dilated vessels in mucosa </a:t>
            </a:r>
            <a:r>
              <a:rPr lang="en-US" sz="2200" dirty="0"/>
              <a:t>“ , Ischemia ) </a:t>
            </a:r>
          </a:p>
          <a:p>
            <a:pPr marL="0" indent="0" algn="l">
              <a:buNone/>
            </a:pPr>
            <a:r>
              <a:rPr lang="en-US" sz="2200" dirty="0"/>
              <a:t>. </a:t>
            </a:r>
            <a:r>
              <a:rPr lang="en-US" sz="2200" b="1" dirty="0"/>
              <a:t>Anatomical changes</a:t>
            </a:r>
            <a:r>
              <a:rPr lang="en-US" sz="2200" dirty="0"/>
              <a:t> ( Diverticulosis ) </a:t>
            </a:r>
          </a:p>
          <a:p>
            <a:pPr marL="0" indent="0" algn="l">
              <a:buNone/>
            </a:pPr>
            <a:r>
              <a:rPr lang="en-US" sz="2200" dirty="0"/>
              <a:t>. </a:t>
            </a:r>
            <a:r>
              <a:rPr lang="en-US" sz="2200" b="1" dirty="0"/>
              <a:t>Coagulopathy</a:t>
            </a:r>
            <a:r>
              <a:rPr lang="en-US" sz="2200" dirty="0"/>
              <a:t> ( Hemophilia , anti – coagulant therapy ) </a:t>
            </a:r>
          </a:p>
          <a:p>
            <a:pPr marL="0" indent="0">
              <a:buNone/>
            </a:pPr>
            <a:endParaRPr lang="ar-AE" sz="2200" dirty="0"/>
          </a:p>
        </p:txBody>
      </p:sp>
    </p:spTree>
    <p:extLst>
      <p:ext uri="{BB962C8B-B14F-4D97-AF65-F5344CB8AC3E}">
        <p14:creationId xmlns:p14="http://schemas.microsoft.com/office/powerpoint/2010/main" val="191040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C2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D9823917-22B8-5637-B282-524D476516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8194" y="480060"/>
            <a:ext cx="6575612" cy="5897880"/>
          </a:xfrm>
          <a:prstGeom prst="rect">
            <a:avLst/>
          </a:prstGeom>
        </p:spPr>
      </p:pic>
    </p:spTree>
    <p:extLst>
      <p:ext uri="{BB962C8B-B14F-4D97-AF65-F5344CB8AC3E}">
        <p14:creationId xmlns:p14="http://schemas.microsoft.com/office/powerpoint/2010/main" val="2234620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E5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C864F8A8-EFF8-CC58-BCEA-752A8D07159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rtl="0"/>
            <a:endParaRPr lang="en-US" sz="2600" kern="1200">
              <a:solidFill>
                <a:srgbClr val="FFFFFF"/>
              </a:solidFill>
              <a:latin typeface="+mj-lt"/>
              <a:ea typeface="+mj-ea"/>
              <a:cs typeface="+mj-cs"/>
            </a:endParaRPr>
          </a:p>
        </p:txBody>
      </p:sp>
      <p:pic>
        <p:nvPicPr>
          <p:cNvPr id="4" name="صورة 4">
            <a:extLst>
              <a:ext uri="{FF2B5EF4-FFF2-40B4-BE49-F238E27FC236}">
                <a16:creationId xmlns:a16="http://schemas.microsoft.com/office/drawing/2014/main" id="{BC89A0AF-98BC-37FF-7F86-0D2AFCF7F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514" y="760105"/>
            <a:ext cx="7285082" cy="5438988"/>
          </a:xfrm>
          <a:prstGeom prst="rect">
            <a:avLst/>
          </a:prstGeom>
        </p:spPr>
      </p:pic>
      <p:pic>
        <p:nvPicPr>
          <p:cNvPr id="6" name="صورة 6">
            <a:extLst>
              <a:ext uri="{FF2B5EF4-FFF2-40B4-BE49-F238E27FC236}">
                <a16:creationId xmlns:a16="http://schemas.microsoft.com/office/drawing/2014/main" id="{E031A9B0-1008-1523-86D4-246580F6C9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2829" y="2526352"/>
            <a:ext cx="1765132" cy="1801906"/>
          </a:xfrm>
        </p:spPr>
      </p:pic>
    </p:spTree>
    <p:extLst>
      <p:ext uri="{BB962C8B-B14F-4D97-AF65-F5344CB8AC3E}">
        <p14:creationId xmlns:p14="http://schemas.microsoft.com/office/powerpoint/2010/main" val="120090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7FDA0F-E1C1-06E6-4EE6-214896E79E42}"/>
              </a:ext>
            </a:extLst>
          </p:cNvPr>
          <p:cNvSpPr>
            <a:spLocks noGrp="1"/>
          </p:cNvSpPr>
          <p:nvPr>
            <p:ph type="title"/>
          </p:nvPr>
        </p:nvSpPr>
        <p:spPr>
          <a:xfrm>
            <a:off x="838200" y="-118968"/>
            <a:ext cx="10515600" cy="1325563"/>
          </a:xfrm>
        </p:spPr>
        <p:txBody>
          <a:bodyPr/>
          <a:lstStyle/>
          <a:p>
            <a:pPr algn="l"/>
            <a:r>
              <a:rPr lang="en-US" b="1" dirty="0"/>
              <a:t>2 → Intensity :</a:t>
            </a:r>
            <a:endParaRPr lang="ar-AE" b="1" dirty="0"/>
          </a:p>
        </p:txBody>
      </p:sp>
      <p:graphicFrame>
        <p:nvGraphicFramePr>
          <p:cNvPr id="5" name="رسم تخطيطي 5">
            <a:extLst>
              <a:ext uri="{FF2B5EF4-FFF2-40B4-BE49-F238E27FC236}">
                <a16:creationId xmlns:a16="http://schemas.microsoft.com/office/drawing/2014/main" id="{D545B741-8A2C-782D-26C0-DC0582859E8A}"/>
              </a:ext>
            </a:extLst>
          </p:cNvPr>
          <p:cNvGraphicFramePr>
            <a:graphicFrameLocks noGrp="1"/>
          </p:cNvGraphicFramePr>
          <p:nvPr>
            <p:ph idx="1"/>
            <p:extLst>
              <p:ext uri="{D42A27DB-BD31-4B8C-83A1-F6EECF244321}">
                <p14:modId xmlns:p14="http://schemas.microsoft.com/office/powerpoint/2010/main" val="488010173"/>
              </p:ext>
            </p:extLst>
          </p:nvPr>
        </p:nvGraphicFramePr>
        <p:xfrm>
          <a:off x="482973" y="1206595"/>
          <a:ext cx="11226053" cy="5550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82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B46700-76D5-38B9-176A-967607BF996C}"/>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208B7256-216B-10A5-B90E-07D435F8CB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39" y="726141"/>
            <a:ext cx="9174255" cy="5405717"/>
          </a:xfrm>
        </p:spPr>
      </p:pic>
      <p:pic>
        <p:nvPicPr>
          <p:cNvPr id="5" name="صورة 5">
            <a:extLst>
              <a:ext uri="{FF2B5EF4-FFF2-40B4-BE49-F238E27FC236}">
                <a16:creationId xmlns:a16="http://schemas.microsoft.com/office/drawing/2014/main" id="{6874EBE0-304C-671D-2F80-58DACE408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901" y="3428999"/>
            <a:ext cx="2622176" cy="2399176"/>
          </a:xfrm>
          <a:prstGeom prst="rect">
            <a:avLst/>
          </a:prstGeom>
        </p:spPr>
      </p:pic>
      <p:pic>
        <p:nvPicPr>
          <p:cNvPr id="6" name="صورة 6">
            <a:extLst>
              <a:ext uri="{FF2B5EF4-FFF2-40B4-BE49-F238E27FC236}">
                <a16:creationId xmlns:a16="http://schemas.microsoft.com/office/drawing/2014/main" id="{31431105-6A44-008E-092B-2824D9863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5343" y="1100558"/>
            <a:ext cx="2345795" cy="1873810"/>
          </a:xfrm>
          <a:prstGeom prst="rect">
            <a:avLst/>
          </a:prstGeom>
        </p:spPr>
      </p:pic>
    </p:spTree>
    <p:extLst>
      <p:ext uri="{BB962C8B-B14F-4D97-AF65-F5344CB8AC3E}">
        <p14:creationId xmlns:p14="http://schemas.microsoft.com/office/powerpoint/2010/main" val="295617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24F1BABF-1A7E-E6BB-3FEB-D125BEDBB4B5}"/>
              </a:ext>
            </a:extLst>
          </p:cNvPr>
          <p:cNvSpPr>
            <a:spLocks noGrp="1"/>
          </p:cNvSpPr>
          <p:nvPr>
            <p:ph type="title"/>
          </p:nvPr>
        </p:nvSpPr>
        <p:spPr>
          <a:xfrm>
            <a:off x="-88898" y="803946"/>
            <a:ext cx="4345068" cy="4461163"/>
          </a:xfrm>
        </p:spPr>
        <p:txBody>
          <a:bodyPr>
            <a:noAutofit/>
          </a:bodyPr>
          <a:lstStyle/>
          <a:p>
            <a:pPr algn="ctr"/>
            <a:r>
              <a:rPr lang="en-US" sz="4800" b="1" dirty="0">
                <a:solidFill>
                  <a:srgbClr val="FFFFFF"/>
                </a:solidFill>
              </a:rPr>
              <a:t>Massive </a:t>
            </a:r>
            <a:br>
              <a:rPr lang="en-US" sz="4800" b="1" dirty="0">
                <a:solidFill>
                  <a:srgbClr val="FFFFFF"/>
                </a:solidFill>
              </a:rPr>
            </a:br>
            <a:r>
              <a:rPr lang="en-US" sz="4800" b="1" dirty="0">
                <a:solidFill>
                  <a:srgbClr val="FFFFFF"/>
                </a:solidFill>
              </a:rPr>
              <a:t>Lower Gastrointestinal Bleeding </a:t>
            </a:r>
            <a:br>
              <a:rPr lang="en-US" sz="4800" b="1" dirty="0">
                <a:solidFill>
                  <a:srgbClr val="FFFFFF"/>
                </a:solidFill>
              </a:rPr>
            </a:br>
            <a:r>
              <a:rPr lang="en-US" sz="4800" b="1" dirty="0">
                <a:solidFill>
                  <a:srgbClr val="FFFFFF"/>
                </a:solidFill>
              </a:rPr>
              <a:t>( Massive LGIB )</a:t>
            </a:r>
            <a:endParaRPr lang="ar-AE" sz="4800"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عنصر نائب للمحتوى 2">
            <a:extLst>
              <a:ext uri="{FF2B5EF4-FFF2-40B4-BE49-F238E27FC236}">
                <a16:creationId xmlns:a16="http://schemas.microsoft.com/office/drawing/2014/main" id="{29BD12F9-FD13-B678-A069-F837E0FC5D81}"/>
              </a:ext>
            </a:extLst>
          </p:cNvPr>
          <p:cNvSpPr>
            <a:spLocks noGrp="1"/>
          </p:cNvSpPr>
          <p:nvPr>
            <p:ph idx="1"/>
          </p:nvPr>
        </p:nvSpPr>
        <p:spPr>
          <a:xfrm>
            <a:off x="4482586" y="803946"/>
            <a:ext cx="6906491" cy="5480004"/>
          </a:xfrm>
        </p:spPr>
        <p:txBody>
          <a:bodyPr anchor="ctr">
            <a:normAutofit lnSpcReduction="10000"/>
          </a:bodyPr>
          <a:lstStyle/>
          <a:p>
            <a:pPr marL="0" indent="0">
              <a:buNone/>
            </a:pPr>
            <a:endParaRPr lang="en-US" b="1" dirty="0"/>
          </a:p>
          <a:p>
            <a:pPr marL="0" indent="0">
              <a:buNone/>
            </a:pPr>
            <a:endParaRPr lang="en-US" dirty="0"/>
          </a:p>
          <a:p>
            <a:pPr marL="0" indent="0" algn="l">
              <a:buNone/>
            </a:pPr>
            <a:r>
              <a:rPr lang="en-US" b="1" dirty="0"/>
              <a:t>Definition : </a:t>
            </a:r>
          </a:p>
          <a:p>
            <a:pPr marL="0" indent="0" algn="l">
              <a:buNone/>
            </a:pPr>
            <a:r>
              <a:rPr lang="en-US" dirty="0"/>
              <a:t>A Lower GI Bleeding that is enough to cause </a:t>
            </a:r>
            <a:r>
              <a:rPr lang="en-US" b="1" dirty="0"/>
              <a:t>hemodynamic instability </a:t>
            </a:r>
            <a:r>
              <a:rPr lang="en-US" dirty="0"/>
              <a:t>, shock </a:t>
            </a:r>
          </a:p>
          <a:p>
            <a:pPr marL="0" indent="0" algn="l">
              <a:buNone/>
            </a:pPr>
            <a:endParaRPr lang="en-US" dirty="0"/>
          </a:p>
          <a:p>
            <a:pPr marL="0" indent="0" algn="l">
              <a:buNone/>
            </a:pPr>
            <a:r>
              <a:rPr lang="en-US" dirty="0"/>
              <a:t>Mainly presents as Large Volume of Bright Blood per rectum </a:t>
            </a:r>
          </a:p>
          <a:p>
            <a:pPr marL="0" indent="0" algn="l">
              <a:buNone/>
            </a:pPr>
            <a:r>
              <a:rPr lang="en-US" dirty="0"/>
              <a:t>( &gt; 1.5 L / day ) </a:t>
            </a:r>
          </a:p>
          <a:p>
            <a:pPr marL="0" indent="0" algn="l">
              <a:buNone/>
            </a:pPr>
            <a:endParaRPr lang="en-US" dirty="0"/>
          </a:p>
          <a:p>
            <a:pPr marL="0" indent="0" algn="l">
              <a:buNone/>
            </a:pPr>
            <a:r>
              <a:rPr lang="en-US" dirty="0"/>
              <a:t>Initial decrease in hematocrit level of 6 g/dL or less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98048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A209ED53-9BE9-DE12-D125-AA080A7D3ED1}"/>
              </a:ext>
            </a:extLst>
          </p:cNvPr>
          <p:cNvPicPr>
            <a:picLocks noChangeAspect="1"/>
          </p:cNvPicPr>
          <p:nvPr/>
        </p:nvPicPr>
        <p:blipFill rotWithShape="1">
          <a:blip r:embed="rId2"/>
          <a:srcRect l="33363" r="20446"/>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عنوان 1">
            <a:extLst>
              <a:ext uri="{FF2B5EF4-FFF2-40B4-BE49-F238E27FC236}">
                <a16:creationId xmlns:a16="http://schemas.microsoft.com/office/drawing/2014/main" id="{FF3A4017-BD59-5B23-CF24-666AB76C8128}"/>
              </a:ext>
            </a:extLst>
          </p:cNvPr>
          <p:cNvSpPr>
            <a:spLocks noGrp="1"/>
          </p:cNvSpPr>
          <p:nvPr>
            <p:ph type="title"/>
          </p:nvPr>
        </p:nvSpPr>
        <p:spPr>
          <a:xfrm>
            <a:off x="750053" y="-257735"/>
            <a:ext cx="6831188" cy="1322887"/>
          </a:xfrm>
        </p:spPr>
        <p:txBody>
          <a:bodyPr/>
          <a:lstStyle/>
          <a:p>
            <a:pPr algn="ctr"/>
            <a:r>
              <a:rPr lang="en-US" b="1" dirty="0"/>
              <a:t>Clinical Approach </a:t>
            </a:r>
            <a:endParaRPr lang="ar-AE" b="1" dirty="0"/>
          </a:p>
        </p:txBody>
      </p:sp>
      <p:sp>
        <p:nvSpPr>
          <p:cNvPr id="3" name="عنصر نائب للمحتوى 2">
            <a:extLst>
              <a:ext uri="{FF2B5EF4-FFF2-40B4-BE49-F238E27FC236}">
                <a16:creationId xmlns:a16="http://schemas.microsoft.com/office/drawing/2014/main" id="{43442A91-D59E-043A-2FF5-BCDC501A47B6}"/>
              </a:ext>
            </a:extLst>
          </p:cNvPr>
          <p:cNvSpPr>
            <a:spLocks noGrp="1"/>
          </p:cNvSpPr>
          <p:nvPr>
            <p:ph idx="1"/>
          </p:nvPr>
        </p:nvSpPr>
        <p:spPr>
          <a:xfrm>
            <a:off x="361583" y="779955"/>
            <a:ext cx="7659588" cy="5876339"/>
          </a:xfrm>
        </p:spPr>
        <p:txBody>
          <a:bodyPr>
            <a:normAutofit fontScale="85000" lnSpcReduction="20000"/>
          </a:bodyPr>
          <a:lstStyle/>
          <a:p>
            <a:pPr marL="0" indent="0" algn="l">
              <a:buNone/>
            </a:pPr>
            <a:r>
              <a:rPr lang="en-US" sz="2400" dirty="0"/>
              <a:t>1. Initial assessment  ( vital and case stability ) </a:t>
            </a:r>
          </a:p>
          <a:p>
            <a:pPr marL="0" indent="0" algn="l">
              <a:buNone/>
            </a:pPr>
            <a:r>
              <a:rPr lang="en-US" sz="2400" dirty="0"/>
              <a:t>2. </a:t>
            </a:r>
            <a:r>
              <a:rPr lang="en-US" sz="2400" b="1" dirty="0" err="1">
                <a:solidFill>
                  <a:srgbClr val="FF0000"/>
                </a:solidFill>
              </a:rPr>
              <a:t>Rsuscitation</a:t>
            </a:r>
            <a:r>
              <a:rPr lang="en-US" sz="2400" dirty="0"/>
              <a:t> : </a:t>
            </a:r>
          </a:p>
          <a:p>
            <a:pPr marL="0" indent="0" algn="l">
              <a:buNone/>
            </a:pPr>
            <a:r>
              <a:rPr lang="en-US" sz="2400" b="1" dirty="0"/>
              <a:t>2 large bore cannulas </a:t>
            </a:r>
          </a:p>
          <a:p>
            <a:pPr marL="0" indent="0" algn="l">
              <a:buNone/>
            </a:pPr>
            <a:r>
              <a:rPr lang="en-US" sz="2400" b="1" dirty="0"/>
              <a:t>IV fluid ( crystalloid )</a:t>
            </a:r>
          </a:p>
          <a:p>
            <a:pPr marL="0" indent="0" algn="l">
              <a:buNone/>
            </a:pPr>
            <a:r>
              <a:rPr lang="en-US" sz="2400" b="1" dirty="0"/>
              <a:t>Oxygen</a:t>
            </a:r>
          </a:p>
          <a:p>
            <a:pPr marL="0" indent="0" algn="l">
              <a:buNone/>
            </a:pPr>
            <a:r>
              <a:rPr lang="en-US" sz="2400" b="1" dirty="0"/>
              <a:t>Take blood samples for ( CBC , Coagulation profile , Blood grouping , Cross matching , KFT , LFT , Electrolytes , .. ) </a:t>
            </a:r>
          </a:p>
          <a:p>
            <a:pPr marL="0" indent="0" algn="l">
              <a:buNone/>
            </a:pPr>
            <a:r>
              <a:rPr lang="en-US" sz="2400" b="1" dirty="0"/>
              <a:t>Blood Transfusion </a:t>
            </a:r>
          </a:p>
          <a:p>
            <a:pPr marL="0" indent="0" algn="l">
              <a:buNone/>
            </a:pPr>
            <a:r>
              <a:rPr lang="en-US" sz="2400" b="1" dirty="0"/>
              <a:t>Foley’s Catheter </a:t>
            </a:r>
          </a:p>
          <a:p>
            <a:pPr marL="0" indent="0" algn="l">
              <a:buNone/>
            </a:pPr>
            <a:r>
              <a:rPr lang="en-US" sz="2400" b="1" dirty="0"/>
              <a:t>Central Venous Line  ( CVP ) </a:t>
            </a:r>
          </a:p>
          <a:p>
            <a:pPr marL="0" indent="0" algn="l">
              <a:buNone/>
            </a:pPr>
            <a:endParaRPr lang="en-US" sz="2400" dirty="0"/>
          </a:p>
          <a:p>
            <a:pPr marL="0" indent="0" algn="l">
              <a:buNone/>
            </a:pPr>
            <a:r>
              <a:rPr lang="en-US" sz="2400" dirty="0"/>
              <a:t>3. History and Physical Examination </a:t>
            </a:r>
          </a:p>
          <a:p>
            <a:pPr marL="0" indent="0" algn="l">
              <a:buNone/>
            </a:pPr>
            <a:r>
              <a:rPr lang="en-US" sz="2400" dirty="0"/>
              <a:t>4. Localization of bleeding ( NG Tube , Colonoscopy ) &amp; determine the cause</a:t>
            </a:r>
          </a:p>
          <a:p>
            <a:pPr marL="0" indent="0" algn="l">
              <a:buNone/>
            </a:pPr>
            <a:r>
              <a:rPr lang="en-US" sz="2400" dirty="0"/>
              <a:t>5. Risk Stratification </a:t>
            </a:r>
          </a:p>
          <a:p>
            <a:pPr marL="0" indent="0" algn="l">
              <a:buNone/>
            </a:pPr>
            <a:endParaRPr lang="en-US" sz="2400" dirty="0"/>
          </a:p>
          <a:p>
            <a:pPr marL="0" indent="0" algn="l">
              <a:buNone/>
            </a:pPr>
            <a:r>
              <a:rPr lang="en-US" sz="2400" b="1" dirty="0"/>
              <a:t>* The clinical presentation of LGIB varies with the anatomic source ( site ) of bleeding as well as the etiology </a:t>
            </a:r>
            <a:endParaRPr lang="ar-AE" sz="2400" b="1" dirty="0"/>
          </a:p>
        </p:txBody>
      </p:sp>
      <p:pic>
        <p:nvPicPr>
          <p:cNvPr id="4" name="صورة 5">
            <a:extLst>
              <a:ext uri="{FF2B5EF4-FFF2-40B4-BE49-F238E27FC236}">
                <a16:creationId xmlns:a16="http://schemas.microsoft.com/office/drawing/2014/main" id="{66302378-DCC7-285C-5792-8C6E3B231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428" y="3428999"/>
            <a:ext cx="1801441" cy="2077321"/>
          </a:xfrm>
          <a:prstGeom prst="rect">
            <a:avLst/>
          </a:prstGeom>
        </p:spPr>
      </p:pic>
    </p:spTree>
    <p:extLst>
      <p:ext uri="{BB962C8B-B14F-4D97-AF65-F5344CB8AC3E}">
        <p14:creationId xmlns:p14="http://schemas.microsoft.com/office/powerpoint/2010/main" val="373310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508F566-3725-52D3-2FA6-592D0D1C104F}"/>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97B13B59-9B9C-8F7E-8B56-C04FB2B74C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077" y="336176"/>
            <a:ext cx="10833846" cy="6185647"/>
          </a:xfrm>
        </p:spPr>
      </p:pic>
    </p:spTree>
    <p:extLst>
      <p:ext uri="{BB962C8B-B14F-4D97-AF65-F5344CB8AC3E}">
        <p14:creationId xmlns:p14="http://schemas.microsoft.com/office/powerpoint/2010/main" val="249271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879823-DA2E-1590-ACBE-4BC77410950C}"/>
              </a:ext>
            </a:extLst>
          </p:cNvPr>
          <p:cNvSpPr>
            <a:spLocks noGrp="1"/>
          </p:cNvSpPr>
          <p:nvPr>
            <p:ph type="title"/>
          </p:nvPr>
        </p:nvSpPr>
        <p:spPr>
          <a:xfrm>
            <a:off x="838200" y="-133907"/>
            <a:ext cx="10515600" cy="1325563"/>
          </a:xfrm>
        </p:spPr>
        <p:txBody>
          <a:bodyPr/>
          <a:lstStyle/>
          <a:p>
            <a:pPr algn="l"/>
            <a:r>
              <a:rPr lang="en-US" b="1" dirty="0"/>
              <a:t>3 → Site of bleeding ( Local Causes ) : </a:t>
            </a:r>
            <a:endParaRPr lang="ar-AE" b="1" dirty="0"/>
          </a:p>
        </p:txBody>
      </p:sp>
      <p:sp>
        <p:nvSpPr>
          <p:cNvPr id="3" name="عنصر نائب للمحتوى 2">
            <a:extLst>
              <a:ext uri="{FF2B5EF4-FFF2-40B4-BE49-F238E27FC236}">
                <a16:creationId xmlns:a16="http://schemas.microsoft.com/office/drawing/2014/main" id="{B6E65B20-27C9-35B1-8B2E-43FB45E2AB3C}"/>
              </a:ext>
            </a:extLst>
          </p:cNvPr>
          <p:cNvSpPr>
            <a:spLocks noGrp="1"/>
          </p:cNvSpPr>
          <p:nvPr>
            <p:ph idx="1"/>
          </p:nvPr>
        </p:nvSpPr>
        <p:spPr/>
        <p:txBody>
          <a:bodyPr/>
          <a:lstStyle/>
          <a:p>
            <a:pPr marL="0" indent="0" algn="l">
              <a:buNone/>
            </a:pPr>
            <a:endParaRPr lang="en-US" dirty="0"/>
          </a:p>
          <a:p>
            <a:pPr marL="0" indent="0" algn="l">
              <a:buNone/>
            </a:pPr>
            <a:endParaRPr lang="en-US" dirty="0"/>
          </a:p>
        </p:txBody>
      </p:sp>
      <p:graphicFrame>
        <p:nvGraphicFramePr>
          <p:cNvPr id="5" name="جدول 5">
            <a:extLst>
              <a:ext uri="{FF2B5EF4-FFF2-40B4-BE49-F238E27FC236}">
                <a16:creationId xmlns:a16="http://schemas.microsoft.com/office/drawing/2014/main" id="{5166DD23-1FB2-C1E6-0AEE-DF99CBCB2DF1}"/>
              </a:ext>
            </a:extLst>
          </p:cNvPr>
          <p:cNvGraphicFramePr>
            <a:graphicFrameLocks noGrp="1"/>
          </p:cNvGraphicFramePr>
          <p:nvPr>
            <p:extLst>
              <p:ext uri="{D42A27DB-BD31-4B8C-83A1-F6EECF244321}">
                <p14:modId xmlns:p14="http://schemas.microsoft.com/office/powerpoint/2010/main" val="1957216585"/>
              </p:ext>
            </p:extLst>
          </p:nvPr>
        </p:nvGraphicFramePr>
        <p:xfrm>
          <a:off x="2518085" y="1136276"/>
          <a:ext cx="7155830" cy="5533463"/>
        </p:xfrm>
        <a:graphic>
          <a:graphicData uri="http://schemas.openxmlformats.org/drawingml/2006/table">
            <a:tbl>
              <a:tblPr rtl="1" firstRow="1" bandRow="1">
                <a:tableStyleId>{93296810-A885-4BE3-A3E7-6D5BEEA58F35}</a:tableStyleId>
              </a:tblPr>
              <a:tblGrid>
                <a:gridCol w="3577915">
                  <a:extLst>
                    <a:ext uri="{9D8B030D-6E8A-4147-A177-3AD203B41FA5}">
                      <a16:colId xmlns:a16="http://schemas.microsoft.com/office/drawing/2014/main" val="183417654"/>
                    </a:ext>
                  </a:extLst>
                </a:gridCol>
                <a:gridCol w="3577915">
                  <a:extLst>
                    <a:ext uri="{9D8B030D-6E8A-4147-A177-3AD203B41FA5}">
                      <a16:colId xmlns:a16="http://schemas.microsoft.com/office/drawing/2014/main" val="2619810599"/>
                    </a:ext>
                  </a:extLst>
                </a:gridCol>
              </a:tblGrid>
              <a:tr h="657224">
                <a:tc>
                  <a:txBody>
                    <a:bodyPr/>
                    <a:lstStyle/>
                    <a:p>
                      <a:pPr algn="ctr" rtl="1"/>
                      <a:r>
                        <a:rPr lang="en-US" sz="2800" dirty="0">
                          <a:solidFill>
                            <a:schemeClr val="tx1"/>
                          </a:solidFill>
                        </a:rPr>
                        <a:t>Small Intestine</a:t>
                      </a:r>
                      <a:endParaRPr lang="ar-AE" sz="2800" dirty="0">
                        <a:solidFill>
                          <a:schemeClr val="tx1"/>
                        </a:solidFill>
                      </a:endParaRPr>
                    </a:p>
                  </a:txBody>
                  <a:tcPr anchor="ctr"/>
                </a:tc>
                <a:tc>
                  <a:txBody>
                    <a:bodyPr/>
                    <a:lstStyle/>
                    <a:p>
                      <a:pPr algn="ctr" rtl="1"/>
                      <a:r>
                        <a:rPr lang="en-US" sz="2800" b="1" dirty="0">
                          <a:solidFill>
                            <a:schemeClr val="tx1"/>
                          </a:solidFill>
                        </a:rPr>
                        <a:t>Large Intestine </a:t>
                      </a:r>
                      <a:endParaRPr lang="ar-AE" sz="2800" b="1" dirty="0">
                        <a:solidFill>
                          <a:schemeClr val="tx1"/>
                        </a:solidFill>
                      </a:endParaRPr>
                    </a:p>
                  </a:txBody>
                  <a:tcPr anchor="ctr"/>
                </a:tc>
                <a:extLst>
                  <a:ext uri="{0D108BD9-81ED-4DB2-BD59-A6C34878D82A}">
                    <a16:rowId xmlns:a16="http://schemas.microsoft.com/office/drawing/2014/main" val="4172496639"/>
                  </a:ext>
                </a:extLst>
              </a:tr>
              <a:tr h="657224">
                <a:tc>
                  <a:txBody>
                    <a:bodyPr/>
                    <a:lstStyle/>
                    <a:p>
                      <a:pPr algn="ctr" rtl="1"/>
                      <a:r>
                        <a:rPr lang="en-US" sz="2000" dirty="0" err="1"/>
                        <a:t>Angiodysplasia</a:t>
                      </a:r>
                      <a:endParaRPr lang="ar-AE" sz="2000" dirty="0"/>
                    </a:p>
                  </a:txBody>
                  <a:tcPr anchor="ctr"/>
                </a:tc>
                <a:tc>
                  <a:txBody>
                    <a:bodyPr/>
                    <a:lstStyle/>
                    <a:p>
                      <a:pPr algn="ctr" rtl="1"/>
                      <a:r>
                        <a:rPr lang="en-US" sz="2000" dirty="0"/>
                        <a:t>Diverticulosis</a:t>
                      </a:r>
                      <a:r>
                        <a:rPr lang="en-US" dirty="0"/>
                        <a:t> </a:t>
                      </a:r>
                      <a:endParaRPr lang="ar-AE" dirty="0"/>
                    </a:p>
                  </a:txBody>
                  <a:tcPr anchor="ctr"/>
                </a:tc>
                <a:extLst>
                  <a:ext uri="{0D108BD9-81ED-4DB2-BD59-A6C34878D82A}">
                    <a16:rowId xmlns:a16="http://schemas.microsoft.com/office/drawing/2014/main" val="2749598874"/>
                  </a:ext>
                </a:extLst>
              </a:tr>
              <a:tr h="1268858">
                <a:tc>
                  <a:txBody>
                    <a:bodyPr/>
                    <a:lstStyle/>
                    <a:p>
                      <a:pPr algn="ctr" rtl="1"/>
                      <a:r>
                        <a:rPr lang="en-US" sz="2000" dirty="0"/>
                        <a:t>IBD</a:t>
                      </a:r>
                      <a:r>
                        <a:rPr lang="en-US" dirty="0"/>
                        <a:t> </a:t>
                      </a:r>
                      <a:endParaRPr lang="ar-AE" dirty="0"/>
                    </a:p>
                  </a:txBody>
                  <a:tcPr anchor="ctr"/>
                </a:tc>
                <a:tc>
                  <a:txBody>
                    <a:bodyPr/>
                    <a:lstStyle/>
                    <a:p>
                      <a:pPr algn="ctr" rtl="1"/>
                      <a:r>
                        <a:rPr lang="en-US" sz="2000" dirty="0"/>
                        <a:t>Anorectal Diseases </a:t>
                      </a:r>
                    </a:p>
                    <a:p>
                      <a:pPr algn="ctr" rtl="1"/>
                      <a:r>
                        <a:rPr lang="en-US" sz="2000" dirty="0"/>
                        <a:t>(hemorrhoids , anal fissure , anal fistula ,  rectal ulcer , …)</a:t>
                      </a:r>
                      <a:endParaRPr lang="ar-AE" sz="2000" dirty="0"/>
                    </a:p>
                  </a:txBody>
                  <a:tcPr anchor="ctr"/>
                </a:tc>
                <a:extLst>
                  <a:ext uri="{0D108BD9-81ED-4DB2-BD59-A6C34878D82A}">
                    <a16:rowId xmlns:a16="http://schemas.microsoft.com/office/drawing/2014/main" val="385583866"/>
                  </a:ext>
                </a:extLst>
              </a:tr>
              <a:tr h="952478">
                <a:tc>
                  <a:txBody>
                    <a:bodyPr/>
                    <a:lstStyle/>
                    <a:p>
                      <a:pPr algn="ctr" rtl="1"/>
                      <a:r>
                        <a:rPr lang="en-US" sz="2000" dirty="0"/>
                        <a:t>Intussusception </a:t>
                      </a:r>
                      <a:endParaRPr lang="ar-AE" dirty="0"/>
                    </a:p>
                  </a:txBody>
                  <a:tcPr anchor="ctr"/>
                </a:tc>
                <a:tc>
                  <a:txBody>
                    <a:bodyPr/>
                    <a:lstStyle/>
                    <a:p>
                      <a:pPr algn="ctr" rtl="1"/>
                      <a:r>
                        <a:rPr lang="en-US" sz="2000" dirty="0"/>
                        <a:t>Ischemia</a:t>
                      </a:r>
                      <a:r>
                        <a:rPr lang="en-US" dirty="0"/>
                        <a:t> </a:t>
                      </a:r>
                      <a:endParaRPr lang="ar-AE" dirty="0"/>
                    </a:p>
                  </a:txBody>
                  <a:tcPr anchor="ctr"/>
                </a:tc>
                <a:extLst>
                  <a:ext uri="{0D108BD9-81ED-4DB2-BD59-A6C34878D82A}">
                    <a16:rowId xmlns:a16="http://schemas.microsoft.com/office/drawing/2014/main" val="3293416018"/>
                  </a:ext>
                </a:extLst>
              </a:tr>
              <a:tr h="683231">
                <a:tc>
                  <a:txBody>
                    <a:bodyPr/>
                    <a:lstStyle/>
                    <a:p>
                      <a:pPr algn="ctr" rtl="1"/>
                      <a:r>
                        <a:rPr lang="en-US" sz="2000" dirty="0" err="1"/>
                        <a:t>Meckle’s</a:t>
                      </a:r>
                      <a:r>
                        <a:rPr lang="en-US" sz="2000" dirty="0"/>
                        <a:t> diverticulum</a:t>
                      </a:r>
                    </a:p>
                    <a:p>
                      <a:pPr rtl="1"/>
                      <a:endParaRPr lang="ar-AE" dirty="0"/>
                    </a:p>
                  </a:txBody>
                  <a:tcPr anchor="ctr"/>
                </a:tc>
                <a:tc>
                  <a:txBody>
                    <a:bodyPr/>
                    <a:lstStyle/>
                    <a:p>
                      <a:pPr algn="ctr" rtl="1"/>
                      <a:r>
                        <a:rPr lang="en-US" sz="2000" dirty="0"/>
                        <a:t>Neoplasia ( Polyp,  lesion )</a:t>
                      </a:r>
                      <a:endParaRPr lang="ar-AE" sz="2000" dirty="0"/>
                    </a:p>
                  </a:txBody>
                  <a:tcPr anchor="ctr"/>
                </a:tc>
                <a:extLst>
                  <a:ext uri="{0D108BD9-81ED-4DB2-BD59-A6C34878D82A}">
                    <a16:rowId xmlns:a16="http://schemas.microsoft.com/office/drawing/2014/main" val="2115370117"/>
                  </a:ext>
                </a:extLst>
              </a:tr>
              <a:tr h="657224">
                <a:tc>
                  <a:txBody>
                    <a:bodyPr/>
                    <a:lstStyle/>
                    <a:p>
                      <a:pPr algn="ctr" rtl="1"/>
                      <a:r>
                        <a:rPr lang="en-US" sz="2000" dirty="0"/>
                        <a:t>Mesenteric Ischemia </a:t>
                      </a:r>
                      <a:endParaRPr lang="ar-AE" sz="2000" dirty="0"/>
                    </a:p>
                  </a:txBody>
                  <a:tcPr anchor="ctr"/>
                </a:tc>
                <a:tc>
                  <a:txBody>
                    <a:bodyPr/>
                    <a:lstStyle/>
                    <a:p>
                      <a:pPr algn="ctr" rtl="1"/>
                      <a:r>
                        <a:rPr lang="en-US" sz="2000" dirty="0"/>
                        <a:t>IBD</a:t>
                      </a:r>
                      <a:r>
                        <a:rPr lang="en-US" dirty="0"/>
                        <a:t> </a:t>
                      </a:r>
                      <a:endParaRPr lang="ar-AE" dirty="0"/>
                    </a:p>
                  </a:txBody>
                  <a:tcPr anchor="ctr"/>
                </a:tc>
                <a:extLst>
                  <a:ext uri="{0D108BD9-81ED-4DB2-BD59-A6C34878D82A}">
                    <a16:rowId xmlns:a16="http://schemas.microsoft.com/office/drawing/2014/main" val="3530766670"/>
                  </a:ext>
                </a:extLst>
              </a:tr>
              <a:tr h="657224">
                <a:tc>
                  <a:txBody>
                    <a:bodyPr/>
                    <a:lstStyle/>
                    <a:p>
                      <a:pPr algn="ctr" rtl="1"/>
                      <a:r>
                        <a:rPr lang="en-US" sz="2000" dirty="0"/>
                        <a:t>Neoplasia ( Polyp, lesion )</a:t>
                      </a:r>
                      <a:endParaRPr lang="ar-AE" sz="2000" dirty="0"/>
                    </a:p>
                  </a:txBody>
                  <a:tcPr anchor="ctr"/>
                </a:tc>
                <a:tc>
                  <a:txBody>
                    <a:bodyPr/>
                    <a:lstStyle/>
                    <a:p>
                      <a:pPr algn="ctr" rtl="1"/>
                      <a:r>
                        <a:rPr lang="en-US" sz="2000" dirty="0"/>
                        <a:t>Colitis</a:t>
                      </a:r>
                      <a:r>
                        <a:rPr lang="en-US" dirty="0"/>
                        <a:t> </a:t>
                      </a:r>
                      <a:endParaRPr lang="ar-AE" dirty="0"/>
                    </a:p>
                  </a:txBody>
                  <a:tcPr anchor="ctr"/>
                </a:tc>
                <a:extLst>
                  <a:ext uri="{0D108BD9-81ED-4DB2-BD59-A6C34878D82A}">
                    <a16:rowId xmlns:a16="http://schemas.microsoft.com/office/drawing/2014/main" val="2472557763"/>
                  </a:ext>
                </a:extLst>
              </a:tr>
            </a:tbl>
          </a:graphicData>
        </a:graphic>
      </p:graphicFrame>
    </p:spTree>
    <p:extLst>
      <p:ext uri="{BB962C8B-B14F-4D97-AF65-F5344CB8AC3E}">
        <p14:creationId xmlns:p14="http://schemas.microsoft.com/office/powerpoint/2010/main" val="286505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C711A643-663B-DC77-CB21-218EEDDF9C3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rtl="0"/>
            <a:r>
              <a:rPr lang="en-US" sz="8000" kern="1200" dirty="0">
                <a:solidFill>
                  <a:srgbClr val="FFFFFF"/>
                </a:solidFill>
                <a:latin typeface="+mj-lt"/>
                <a:ea typeface="+mj-ea"/>
                <a:cs typeface="+mj-cs"/>
              </a:rPr>
              <a:t>GIT</a:t>
            </a:r>
            <a:r>
              <a:rPr lang="en-US" sz="3600" kern="1200" dirty="0">
                <a:solidFill>
                  <a:srgbClr val="FFFFFF"/>
                </a:solidFill>
                <a:latin typeface="+mj-lt"/>
                <a:ea typeface="+mj-ea"/>
                <a:cs typeface="+mj-cs"/>
              </a:rPr>
              <a:t> </a:t>
            </a:r>
          </a:p>
        </p:txBody>
      </p:sp>
      <p:pic>
        <p:nvPicPr>
          <p:cNvPr id="4" name="صورة 4">
            <a:extLst>
              <a:ext uri="{FF2B5EF4-FFF2-40B4-BE49-F238E27FC236}">
                <a16:creationId xmlns:a16="http://schemas.microsoft.com/office/drawing/2014/main" id="{5621F474-3918-F9EA-DCFC-95256E2F29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1043" y="0"/>
            <a:ext cx="5056093" cy="6858000"/>
          </a:xfrm>
          <a:prstGeom prst="rect">
            <a:avLst/>
          </a:prstGeom>
        </p:spPr>
      </p:pic>
    </p:spTree>
    <p:extLst>
      <p:ext uri="{BB962C8B-B14F-4D97-AF65-F5344CB8AC3E}">
        <p14:creationId xmlns:p14="http://schemas.microsoft.com/office/powerpoint/2010/main" val="3039987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عنوان 1">
            <a:extLst>
              <a:ext uri="{FF2B5EF4-FFF2-40B4-BE49-F238E27FC236}">
                <a16:creationId xmlns:a16="http://schemas.microsoft.com/office/drawing/2014/main" id="{79B6CF66-F6AF-08E7-3EAA-824CC7DD4765}"/>
              </a:ext>
            </a:extLst>
          </p:cNvPr>
          <p:cNvSpPr>
            <a:spLocks noGrp="1"/>
          </p:cNvSpPr>
          <p:nvPr>
            <p:ph type="title"/>
          </p:nvPr>
        </p:nvSpPr>
        <p:spPr>
          <a:xfrm rot="16200000">
            <a:off x="-1325880" y="1947672"/>
            <a:ext cx="5961888" cy="2788920"/>
          </a:xfrm>
        </p:spPr>
        <p:txBody>
          <a:bodyPr anchor="ctr">
            <a:normAutofit/>
          </a:bodyPr>
          <a:lstStyle/>
          <a:p>
            <a:pPr algn="l"/>
            <a:r>
              <a:rPr lang="en-US" sz="4800" b="1" dirty="0">
                <a:solidFill>
                  <a:schemeClr val="bg1"/>
                </a:solidFill>
              </a:rPr>
              <a:t>4 → Relation to Pain : </a:t>
            </a:r>
            <a:endParaRPr lang="ar-AE" sz="4800" b="1" dirty="0">
              <a:solidFill>
                <a:schemeClr val="bg1"/>
              </a:solidFill>
            </a:endParaRPr>
          </a:p>
        </p:txBody>
      </p:sp>
      <p:graphicFrame>
        <p:nvGraphicFramePr>
          <p:cNvPr id="5" name="عنصر نائب للمحتوى 2">
            <a:extLst>
              <a:ext uri="{FF2B5EF4-FFF2-40B4-BE49-F238E27FC236}">
                <a16:creationId xmlns:a16="http://schemas.microsoft.com/office/drawing/2014/main" id="{D21D9FDB-69CA-6E6A-EEBA-33946A5A892D}"/>
              </a:ext>
            </a:extLst>
          </p:cNvPr>
          <p:cNvGraphicFramePr>
            <a:graphicFrameLocks noGrp="1"/>
          </p:cNvGraphicFramePr>
          <p:nvPr>
            <p:ph idx="1"/>
            <p:extLst>
              <p:ext uri="{D42A27DB-BD31-4B8C-83A1-F6EECF244321}">
                <p14:modId xmlns:p14="http://schemas.microsoft.com/office/powerpoint/2010/main" val="3519939734"/>
              </p:ext>
            </p:extLst>
          </p:nvPr>
        </p:nvGraphicFramePr>
        <p:xfrm>
          <a:off x="3495879" y="286349"/>
          <a:ext cx="8650671"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78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2D2CEB-8FC8-E134-78A1-578C68E53072}"/>
              </a:ext>
            </a:extLst>
          </p:cNvPr>
          <p:cNvSpPr>
            <a:spLocks noGrp="1"/>
          </p:cNvSpPr>
          <p:nvPr>
            <p:ph type="title"/>
          </p:nvPr>
        </p:nvSpPr>
        <p:spPr/>
        <p:txBody>
          <a:bodyPr/>
          <a:lstStyle/>
          <a:p>
            <a:pPr algn="l"/>
            <a:r>
              <a:rPr lang="en-US" b="1" dirty="0"/>
              <a:t>5 → In relation to defecation : </a:t>
            </a:r>
            <a:endParaRPr lang="ar-AE" b="1" dirty="0"/>
          </a:p>
        </p:txBody>
      </p:sp>
      <p:graphicFrame>
        <p:nvGraphicFramePr>
          <p:cNvPr id="5" name="عنصر نائب للمحتوى 2">
            <a:extLst>
              <a:ext uri="{FF2B5EF4-FFF2-40B4-BE49-F238E27FC236}">
                <a16:creationId xmlns:a16="http://schemas.microsoft.com/office/drawing/2014/main" id="{84E529D5-8F4E-7015-9539-EBCF36964751}"/>
              </a:ext>
            </a:extLst>
          </p:cNvPr>
          <p:cNvGraphicFramePr>
            <a:graphicFrameLocks noGrp="1"/>
          </p:cNvGraphicFramePr>
          <p:nvPr>
            <p:ph idx="1"/>
            <p:extLst>
              <p:ext uri="{D42A27DB-BD31-4B8C-83A1-F6EECF244321}">
                <p14:modId xmlns:p14="http://schemas.microsoft.com/office/powerpoint/2010/main" val="3860200489"/>
              </p:ext>
            </p:extLst>
          </p:nvPr>
        </p:nvGraphicFramePr>
        <p:xfrm>
          <a:off x="885265" y="1570131"/>
          <a:ext cx="10515600" cy="4871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46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CA26E379-9094-E191-1F7F-5F7F871ACCC7}"/>
              </a:ext>
            </a:extLst>
          </p:cNvPr>
          <p:cNvSpPr>
            <a:spLocks noGrp="1"/>
          </p:cNvSpPr>
          <p:nvPr>
            <p:ph type="title"/>
          </p:nvPr>
        </p:nvSpPr>
        <p:spPr>
          <a:xfrm>
            <a:off x="314216" y="1167676"/>
            <a:ext cx="5085817" cy="4680583"/>
          </a:xfrm>
        </p:spPr>
        <p:txBody>
          <a:bodyPr anchor="ctr">
            <a:normAutofit/>
          </a:bodyPr>
          <a:lstStyle/>
          <a:p>
            <a:r>
              <a:rPr lang="en-US" sz="5200" b="1" dirty="0"/>
              <a:t>6 → Chronicity :</a:t>
            </a:r>
            <a:r>
              <a:rPr lang="en-US" sz="5200" dirty="0"/>
              <a:t> </a:t>
            </a:r>
            <a:endParaRPr lang="ar-AE" sz="5200" dirty="0"/>
          </a:p>
        </p:txBody>
      </p:sp>
      <p:sp>
        <p:nvSpPr>
          <p:cNvPr id="3" name="عنصر نائب للمحتوى 2">
            <a:extLst>
              <a:ext uri="{FF2B5EF4-FFF2-40B4-BE49-F238E27FC236}">
                <a16:creationId xmlns:a16="http://schemas.microsoft.com/office/drawing/2014/main" id="{0C8D6C96-92F0-244F-26D8-EFDF3FD1C6A8}"/>
              </a:ext>
            </a:extLst>
          </p:cNvPr>
          <p:cNvSpPr>
            <a:spLocks noGrp="1"/>
          </p:cNvSpPr>
          <p:nvPr>
            <p:ph idx="1"/>
          </p:nvPr>
        </p:nvSpPr>
        <p:spPr>
          <a:xfrm>
            <a:off x="6278476" y="1167677"/>
            <a:ext cx="5652696" cy="4680583"/>
          </a:xfrm>
        </p:spPr>
        <p:txBody>
          <a:bodyPr anchor="ctr">
            <a:normAutofit/>
          </a:bodyPr>
          <a:lstStyle/>
          <a:p>
            <a:pPr marL="0" indent="0" algn="l">
              <a:buNone/>
            </a:pPr>
            <a:r>
              <a:rPr lang="en-US" sz="2400" dirty="0"/>
              <a:t>Acute : </a:t>
            </a:r>
          </a:p>
          <a:p>
            <a:pPr marL="0" indent="0" algn="l">
              <a:buNone/>
            </a:pPr>
            <a:r>
              <a:rPr lang="en-US" sz="2400" dirty="0"/>
              <a:t>Diverticulosis , </a:t>
            </a:r>
            <a:r>
              <a:rPr lang="en-US" sz="2400" dirty="0" err="1"/>
              <a:t>Angidysplagia</a:t>
            </a:r>
            <a:r>
              <a:rPr lang="en-US" sz="2400" dirty="0"/>
              <a:t> , Mesenteric ischemia </a:t>
            </a:r>
          </a:p>
          <a:p>
            <a:pPr marL="0" indent="0" algn="l">
              <a:buNone/>
            </a:pPr>
            <a:endParaRPr lang="en-US" sz="2400" dirty="0"/>
          </a:p>
          <a:p>
            <a:pPr marL="0" indent="0" algn="l">
              <a:buNone/>
            </a:pPr>
            <a:endParaRPr lang="en-US" sz="2400" dirty="0"/>
          </a:p>
          <a:p>
            <a:pPr marL="0" indent="0" algn="l">
              <a:buNone/>
            </a:pPr>
            <a:r>
              <a:rPr lang="en-US" sz="2400" dirty="0"/>
              <a:t>Chronic : </a:t>
            </a:r>
          </a:p>
          <a:p>
            <a:pPr marL="0" indent="0" algn="l">
              <a:buNone/>
            </a:pPr>
            <a:r>
              <a:rPr lang="en-US" sz="2400" dirty="0"/>
              <a:t>Anal disease , IBD , Polyps , Carcinoma </a:t>
            </a:r>
            <a:endParaRPr lang="ar-AE" sz="2400" dirty="0"/>
          </a:p>
        </p:txBody>
      </p:sp>
    </p:spTree>
    <p:extLst>
      <p:ext uri="{BB962C8B-B14F-4D97-AF65-F5344CB8AC3E}">
        <p14:creationId xmlns:p14="http://schemas.microsoft.com/office/powerpoint/2010/main" val="2524485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Arc 1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6B6C7912-4513-0312-EDB3-85C424CE2FC9}"/>
              </a:ext>
            </a:extLst>
          </p:cNvPr>
          <p:cNvSpPr>
            <a:spLocks noGrp="1"/>
          </p:cNvSpPr>
          <p:nvPr>
            <p:ph type="title"/>
          </p:nvPr>
        </p:nvSpPr>
        <p:spPr>
          <a:xfrm>
            <a:off x="1672768" y="-112984"/>
            <a:ext cx="5257800" cy="1325563"/>
          </a:xfrm>
        </p:spPr>
        <p:txBody>
          <a:bodyPr/>
          <a:lstStyle/>
          <a:p>
            <a:pPr algn="ctr"/>
            <a:r>
              <a:rPr lang="en-US" b="1" dirty="0"/>
              <a:t>History</a:t>
            </a:r>
            <a:r>
              <a:rPr lang="en-US" dirty="0"/>
              <a:t> </a:t>
            </a:r>
            <a:endParaRPr lang="ar-AE" dirty="0"/>
          </a:p>
        </p:txBody>
      </p:sp>
      <p:sp>
        <p:nvSpPr>
          <p:cNvPr id="3" name="عنصر نائب للمحتوى 2">
            <a:extLst>
              <a:ext uri="{FF2B5EF4-FFF2-40B4-BE49-F238E27FC236}">
                <a16:creationId xmlns:a16="http://schemas.microsoft.com/office/drawing/2014/main" id="{A0E4290E-3798-F775-675E-B0785E75D0C3}"/>
              </a:ext>
            </a:extLst>
          </p:cNvPr>
          <p:cNvSpPr>
            <a:spLocks noGrp="1"/>
          </p:cNvSpPr>
          <p:nvPr>
            <p:ph idx="1"/>
          </p:nvPr>
        </p:nvSpPr>
        <p:spPr>
          <a:xfrm>
            <a:off x="578149" y="1121129"/>
            <a:ext cx="7447037" cy="6151279"/>
          </a:xfrm>
        </p:spPr>
        <p:txBody>
          <a:bodyPr>
            <a:normAutofit/>
          </a:bodyPr>
          <a:lstStyle/>
          <a:p>
            <a:pPr marL="0" indent="0" algn="l">
              <a:buNone/>
            </a:pPr>
            <a:r>
              <a:rPr lang="en-US" sz="2000" dirty="0"/>
              <a:t>( </a:t>
            </a:r>
            <a:r>
              <a:rPr lang="en-US" sz="2000" b="1" dirty="0"/>
              <a:t>Emergency</a:t>
            </a:r>
            <a:r>
              <a:rPr lang="en-US" sz="2000" dirty="0"/>
              <a:t> or </a:t>
            </a:r>
            <a:r>
              <a:rPr lang="en-US" sz="2000" b="1" dirty="0"/>
              <a:t>OPC</a:t>
            </a:r>
            <a:r>
              <a:rPr lang="en-US" sz="2000" dirty="0"/>
              <a:t> ) </a:t>
            </a:r>
          </a:p>
          <a:p>
            <a:pPr marL="0" indent="0" algn="l">
              <a:buNone/>
            </a:pPr>
            <a:r>
              <a:rPr lang="en-US" sz="2000" dirty="0"/>
              <a:t>Ask about : </a:t>
            </a:r>
          </a:p>
          <a:p>
            <a:pPr marL="0" indent="0" algn="l">
              <a:buNone/>
            </a:pPr>
            <a:endParaRPr lang="en-US" sz="2000" dirty="0"/>
          </a:p>
          <a:p>
            <a:pPr marL="0" indent="0" algn="l">
              <a:buNone/>
            </a:pPr>
            <a:r>
              <a:rPr lang="en-US" sz="2000" dirty="0"/>
              <a:t>→ Bleeding per rectum / melena </a:t>
            </a:r>
          </a:p>
          <a:p>
            <a:pPr marL="0" indent="0" algn="l">
              <a:buNone/>
            </a:pPr>
            <a:r>
              <a:rPr lang="en-US" sz="2000" dirty="0"/>
              <a:t>→ Amount of blood ( Severity )</a:t>
            </a:r>
          </a:p>
          <a:p>
            <a:pPr marL="0" indent="0" algn="l">
              <a:buNone/>
            </a:pPr>
            <a:r>
              <a:rPr lang="en-US" sz="2000" dirty="0"/>
              <a:t>→ Color </a:t>
            </a:r>
          </a:p>
          <a:p>
            <a:pPr marL="0" indent="0" algn="l">
              <a:buNone/>
            </a:pPr>
            <a:r>
              <a:rPr lang="en-US" sz="2000" dirty="0"/>
              <a:t>→ Manner ( How notice it ? )</a:t>
            </a:r>
          </a:p>
          <a:p>
            <a:pPr marL="0" indent="0" algn="l">
              <a:buNone/>
            </a:pPr>
            <a:r>
              <a:rPr lang="en-US" sz="2000" dirty="0"/>
              <a:t>→ Character  </a:t>
            </a:r>
          </a:p>
          <a:p>
            <a:pPr marL="0" indent="0" algn="l">
              <a:buNone/>
            </a:pPr>
            <a:r>
              <a:rPr lang="en-US" sz="2000" dirty="0"/>
              <a:t>→ Onset ( sudden , gradually )</a:t>
            </a:r>
          </a:p>
          <a:p>
            <a:pPr marL="0" indent="0" algn="l">
              <a:buNone/>
            </a:pPr>
            <a:r>
              <a:rPr lang="en-US" sz="2000" dirty="0"/>
              <a:t>→ Duration</a:t>
            </a:r>
          </a:p>
          <a:p>
            <a:pPr marL="0" indent="0" algn="l">
              <a:buNone/>
            </a:pPr>
            <a:r>
              <a:rPr lang="en-US" sz="2000" dirty="0"/>
              <a:t>→ Timing “ pattern “ ( continuous , episodic )</a:t>
            </a:r>
          </a:p>
          <a:p>
            <a:pPr marL="0" indent="0" algn="l">
              <a:buNone/>
            </a:pPr>
            <a:r>
              <a:rPr lang="en-US" sz="2000" dirty="0"/>
              <a:t>→ Course ( progressive or not ) </a:t>
            </a:r>
          </a:p>
          <a:p>
            <a:pPr marL="0" indent="0" algn="l">
              <a:buNone/>
            </a:pPr>
            <a:r>
              <a:rPr lang="en-US" sz="2000" dirty="0"/>
              <a:t>→ Frequency</a:t>
            </a:r>
          </a:p>
          <a:p>
            <a:pPr marL="0" indent="0" algn="l">
              <a:buNone/>
            </a:pPr>
            <a:r>
              <a:rPr lang="en-US" sz="2000" dirty="0"/>
              <a:t>→ Previous episodes </a:t>
            </a:r>
          </a:p>
          <a:p>
            <a:pPr marL="0" indent="0">
              <a:buNone/>
            </a:pPr>
            <a:endParaRPr lang="en-US" sz="1100" dirty="0"/>
          </a:p>
        </p:txBody>
      </p:sp>
      <p:graphicFrame>
        <p:nvGraphicFramePr>
          <p:cNvPr id="6" name="جدول 6">
            <a:extLst>
              <a:ext uri="{FF2B5EF4-FFF2-40B4-BE49-F238E27FC236}">
                <a16:creationId xmlns:a16="http://schemas.microsoft.com/office/drawing/2014/main" id="{F2A6BEC9-951E-7B6E-E0DD-48027AB8298F}"/>
              </a:ext>
            </a:extLst>
          </p:cNvPr>
          <p:cNvGraphicFramePr>
            <a:graphicFrameLocks noGrp="1"/>
          </p:cNvGraphicFramePr>
          <p:nvPr>
            <p:extLst>
              <p:ext uri="{D42A27DB-BD31-4B8C-83A1-F6EECF244321}">
                <p14:modId xmlns:p14="http://schemas.microsoft.com/office/powerpoint/2010/main" val="4135812063"/>
              </p:ext>
            </p:extLst>
          </p:nvPr>
        </p:nvGraphicFramePr>
        <p:xfrm>
          <a:off x="6523237" y="1290811"/>
          <a:ext cx="5556366" cy="5474500"/>
        </p:xfrm>
        <a:graphic>
          <a:graphicData uri="http://schemas.openxmlformats.org/drawingml/2006/table">
            <a:tbl>
              <a:tblPr rtl="1" firstRow="1" bandRow="1">
                <a:tableStyleId>{C4B1156A-380E-4F78-BDF5-A606A8083BF9}</a:tableStyleId>
              </a:tblPr>
              <a:tblGrid>
                <a:gridCol w="2778183">
                  <a:extLst>
                    <a:ext uri="{9D8B030D-6E8A-4147-A177-3AD203B41FA5}">
                      <a16:colId xmlns:a16="http://schemas.microsoft.com/office/drawing/2014/main" val="3445341883"/>
                    </a:ext>
                  </a:extLst>
                </a:gridCol>
                <a:gridCol w="2778183">
                  <a:extLst>
                    <a:ext uri="{9D8B030D-6E8A-4147-A177-3AD203B41FA5}">
                      <a16:colId xmlns:a16="http://schemas.microsoft.com/office/drawing/2014/main" val="1582108276"/>
                    </a:ext>
                  </a:extLst>
                </a:gridCol>
              </a:tblGrid>
              <a:tr h="433435">
                <a:tc>
                  <a:txBody>
                    <a:bodyPr/>
                    <a:lstStyle/>
                    <a:p>
                      <a:pPr algn="ctr" rtl="1"/>
                      <a:r>
                        <a:rPr lang="en-US" sz="2200"/>
                        <a:t>Cause </a:t>
                      </a:r>
                      <a:endParaRPr lang="ar-AE" sz="2200"/>
                    </a:p>
                  </a:txBody>
                  <a:tcPr marL="109685" marR="109685" marT="54842" marB="54842" anchor="ctr"/>
                </a:tc>
                <a:tc>
                  <a:txBody>
                    <a:bodyPr/>
                    <a:lstStyle/>
                    <a:p>
                      <a:pPr algn="ctr" rtl="1"/>
                      <a:r>
                        <a:rPr lang="en-US" sz="2200" dirty="0"/>
                        <a:t>Character </a:t>
                      </a:r>
                      <a:endParaRPr lang="ar-AE" sz="2200" dirty="0"/>
                    </a:p>
                  </a:txBody>
                  <a:tcPr marL="109685" marR="109685" marT="54842" marB="54842" anchor="ctr"/>
                </a:tc>
                <a:extLst>
                  <a:ext uri="{0D108BD9-81ED-4DB2-BD59-A6C34878D82A}">
                    <a16:rowId xmlns:a16="http://schemas.microsoft.com/office/drawing/2014/main" val="2906379786"/>
                  </a:ext>
                </a:extLst>
              </a:tr>
              <a:tr h="728600">
                <a:tc>
                  <a:txBody>
                    <a:bodyPr/>
                    <a:lstStyle/>
                    <a:p>
                      <a:pPr algn="ctr" rtl="1"/>
                      <a:r>
                        <a:rPr lang="en-US" sz="2200"/>
                        <a:t>Piles, Polyps, Fissure </a:t>
                      </a:r>
                      <a:endParaRPr lang="ar-AE" sz="2200"/>
                    </a:p>
                  </a:txBody>
                  <a:tcPr marL="109685" marR="109685" marT="54842" marB="54842" anchor="ctr"/>
                </a:tc>
                <a:tc>
                  <a:txBody>
                    <a:bodyPr/>
                    <a:lstStyle/>
                    <a:p>
                      <a:pPr algn="ctr" rtl="1"/>
                      <a:r>
                        <a:rPr lang="en-US" sz="2200"/>
                        <a:t>Bright red blood </a:t>
                      </a:r>
                      <a:endParaRPr lang="ar-AE" sz="2200"/>
                    </a:p>
                  </a:txBody>
                  <a:tcPr marL="109685" marR="109685" marT="54842" marB="54842" anchor="ctr"/>
                </a:tc>
                <a:extLst>
                  <a:ext uri="{0D108BD9-81ED-4DB2-BD59-A6C34878D82A}">
                    <a16:rowId xmlns:a16="http://schemas.microsoft.com/office/drawing/2014/main" val="4184711605"/>
                  </a:ext>
                </a:extLst>
              </a:tr>
              <a:tr h="433435">
                <a:tc>
                  <a:txBody>
                    <a:bodyPr/>
                    <a:lstStyle/>
                    <a:p>
                      <a:pPr algn="ctr" rtl="1"/>
                      <a:r>
                        <a:rPr lang="en-US" sz="2200"/>
                        <a:t>IBD, Carcinoma </a:t>
                      </a:r>
                      <a:endParaRPr lang="ar-AE" sz="2200"/>
                    </a:p>
                  </a:txBody>
                  <a:tcPr marL="109685" marR="109685" marT="54842" marB="54842" anchor="ctr"/>
                </a:tc>
                <a:tc>
                  <a:txBody>
                    <a:bodyPr/>
                    <a:lstStyle/>
                    <a:p>
                      <a:pPr algn="ctr" rtl="1"/>
                      <a:r>
                        <a:rPr lang="en-US" sz="2200"/>
                        <a:t>Altered ( dark )</a:t>
                      </a:r>
                      <a:endParaRPr lang="ar-AE" sz="2200"/>
                    </a:p>
                  </a:txBody>
                  <a:tcPr marL="109685" marR="109685" marT="54842" marB="54842" anchor="ctr"/>
                </a:tc>
                <a:extLst>
                  <a:ext uri="{0D108BD9-81ED-4DB2-BD59-A6C34878D82A}">
                    <a16:rowId xmlns:a16="http://schemas.microsoft.com/office/drawing/2014/main" val="2266731860"/>
                  </a:ext>
                </a:extLst>
              </a:tr>
              <a:tr h="760029">
                <a:tc>
                  <a:txBody>
                    <a:bodyPr/>
                    <a:lstStyle/>
                    <a:p>
                      <a:pPr algn="ctr" rtl="1"/>
                      <a:r>
                        <a:rPr lang="en-US" sz="2200" dirty="0"/>
                        <a:t>Slow bleeding / </a:t>
                      </a:r>
                    </a:p>
                    <a:p>
                      <a:pPr algn="ctr" rtl="1"/>
                      <a:r>
                        <a:rPr lang="en-US" sz="2200" dirty="0"/>
                        <a:t>From proximal source </a:t>
                      </a:r>
                      <a:endParaRPr lang="ar-AE" sz="2200" dirty="0"/>
                    </a:p>
                  </a:txBody>
                  <a:tcPr marL="109685" marR="109685" marT="54842" marB="54842" anchor="ctr"/>
                </a:tc>
                <a:tc>
                  <a:txBody>
                    <a:bodyPr/>
                    <a:lstStyle/>
                    <a:p>
                      <a:pPr algn="ctr" rtl="1"/>
                      <a:r>
                        <a:rPr lang="en-US" sz="2200"/>
                        <a:t>Melena</a:t>
                      </a:r>
                      <a:endParaRPr lang="ar-AE" sz="2200"/>
                    </a:p>
                  </a:txBody>
                  <a:tcPr marL="109685" marR="109685" marT="54842" marB="54842" anchor="ctr"/>
                </a:tc>
                <a:extLst>
                  <a:ext uri="{0D108BD9-81ED-4DB2-BD59-A6C34878D82A}">
                    <a16:rowId xmlns:a16="http://schemas.microsoft.com/office/drawing/2014/main" val="1260721062"/>
                  </a:ext>
                </a:extLst>
              </a:tr>
              <a:tr h="433435">
                <a:tc>
                  <a:txBody>
                    <a:bodyPr/>
                    <a:lstStyle/>
                    <a:p>
                      <a:pPr algn="ctr" rtl="1"/>
                      <a:r>
                        <a:rPr lang="en-US" sz="2200" dirty="0"/>
                        <a:t>Intussusception , AMI </a:t>
                      </a:r>
                      <a:endParaRPr lang="ar-AE" sz="2200" dirty="0"/>
                    </a:p>
                  </a:txBody>
                  <a:tcPr marL="109685" marR="109685" marT="54842" marB="54842" anchor="ctr"/>
                </a:tc>
                <a:tc>
                  <a:txBody>
                    <a:bodyPr/>
                    <a:lstStyle/>
                    <a:p>
                      <a:pPr algn="ctr" rtl="1"/>
                      <a:r>
                        <a:rPr lang="en-US" sz="2200"/>
                        <a:t>Jelly like stool</a:t>
                      </a:r>
                      <a:endParaRPr lang="ar-AE" sz="2200"/>
                    </a:p>
                  </a:txBody>
                  <a:tcPr marL="109685" marR="109685" marT="54842" marB="54842" anchor="ctr"/>
                </a:tc>
                <a:extLst>
                  <a:ext uri="{0D108BD9-81ED-4DB2-BD59-A6C34878D82A}">
                    <a16:rowId xmlns:a16="http://schemas.microsoft.com/office/drawing/2014/main" val="2746244520"/>
                  </a:ext>
                </a:extLst>
              </a:tr>
              <a:tr h="433435">
                <a:tc>
                  <a:txBody>
                    <a:bodyPr/>
                    <a:lstStyle/>
                    <a:p>
                      <a:pPr algn="ctr" rtl="1"/>
                      <a:r>
                        <a:rPr lang="en-US" sz="2200"/>
                        <a:t>Anal fissure </a:t>
                      </a:r>
                      <a:endParaRPr lang="ar-AE" sz="2200"/>
                    </a:p>
                  </a:txBody>
                  <a:tcPr marL="109685" marR="109685" marT="54842" marB="54842" anchor="ctr"/>
                </a:tc>
                <a:tc>
                  <a:txBody>
                    <a:bodyPr/>
                    <a:lstStyle/>
                    <a:p>
                      <a:pPr algn="ctr" rtl="1"/>
                      <a:r>
                        <a:rPr lang="en-US" sz="2200"/>
                        <a:t>Streaks of blood</a:t>
                      </a:r>
                      <a:endParaRPr lang="ar-AE" sz="2200"/>
                    </a:p>
                  </a:txBody>
                  <a:tcPr marL="109685" marR="109685" marT="54842" marB="54842" anchor="ctr"/>
                </a:tc>
                <a:extLst>
                  <a:ext uri="{0D108BD9-81ED-4DB2-BD59-A6C34878D82A}">
                    <a16:rowId xmlns:a16="http://schemas.microsoft.com/office/drawing/2014/main" val="1590594860"/>
                  </a:ext>
                </a:extLst>
              </a:tr>
              <a:tr h="728600">
                <a:tc>
                  <a:txBody>
                    <a:bodyPr/>
                    <a:lstStyle/>
                    <a:p>
                      <a:pPr algn="ctr" rtl="1"/>
                      <a:r>
                        <a:rPr lang="en-US" sz="2200"/>
                        <a:t>Meckle’s diverticulum </a:t>
                      </a:r>
                      <a:endParaRPr lang="ar-AE" sz="2200"/>
                    </a:p>
                  </a:txBody>
                  <a:tcPr marL="109685" marR="109685" marT="54842" marB="54842" anchor="ctr"/>
                </a:tc>
                <a:tc>
                  <a:txBody>
                    <a:bodyPr/>
                    <a:lstStyle/>
                    <a:p>
                      <a:pPr algn="ctr" rtl="1"/>
                      <a:r>
                        <a:rPr lang="en-US" sz="2200"/>
                        <a:t>Maroon color</a:t>
                      </a:r>
                      <a:endParaRPr lang="ar-AE" sz="2200"/>
                    </a:p>
                  </a:txBody>
                  <a:tcPr marL="109685" marR="109685" marT="54842" marB="54842" anchor="ctr"/>
                </a:tc>
                <a:extLst>
                  <a:ext uri="{0D108BD9-81ED-4DB2-BD59-A6C34878D82A}">
                    <a16:rowId xmlns:a16="http://schemas.microsoft.com/office/drawing/2014/main" val="3071130278"/>
                  </a:ext>
                </a:extLst>
              </a:tr>
              <a:tr h="728600">
                <a:tc>
                  <a:txBody>
                    <a:bodyPr/>
                    <a:lstStyle/>
                    <a:p>
                      <a:pPr algn="ctr" rtl="1"/>
                      <a:r>
                        <a:rPr lang="en-US" sz="2200"/>
                        <a:t>Colitis, Dysentery </a:t>
                      </a:r>
                      <a:endParaRPr lang="ar-AE" sz="2200"/>
                    </a:p>
                  </a:txBody>
                  <a:tcPr marL="109685" marR="109685" marT="54842" marB="54842" anchor="ctr"/>
                </a:tc>
                <a:tc>
                  <a:txBody>
                    <a:bodyPr/>
                    <a:lstStyle/>
                    <a:p>
                      <a:pPr algn="ctr" rtl="1"/>
                      <a:r>
                        <a:rPr lang="en-US" sz="2200" dirty="0"/>
                        <a:t>With mucus </a:t>
                      </a:r>
                      <a:endParaRPr lang="ar-AE" sz="2200" dirty="0"/>
                    </a:p>
                  </a:txBody>
                  <a:tcPr marL="109685" marR="109685" marT="54842" marB="54842" anchor="ctr"/>
                </a:tc>
                <a:extLst>
                  <a:ext uri="{0D108BD9-81ED-4DB2-BD59-A6C34878D82A}">
                    <a16:rowId xmlns:a16="http://schemas.microsoft.com/office/drawing/2014/main" val="3483971848"/>
                  </a:ext>
                </a:extLst>
              </a:tr>
              <a:tr h="728600">
                <a:tc>
                  <a:txBody>
                    <a:bodyPr/>
                    <a:lstStyle/>
                    <a:p>
                      <a:pPr algn="ctr" rtl="1"/>
                      <a:r>
                        <a:rPr lang="en-US" sz="2200" dirty="0"/>
                        <a:t>Diverticular Disease </a:t>
                      </a:r>
                      <a:endParaRPr lang="ar-AE" sz="2200" dirty="0"/>
                    </a:p>
                  </a:txBody>
                  <a:tcPr marL="109685" marR="109685" marT="54842" marB="54842" anchor="ctr"/>
                </a:tc>
                <a:tc>
                  <a:txBody>
                    <a:bodyPr/>
                    <a:lstStyle/>
                    <a:p>
                      <a:pPr algn="ctr" rtl="1"/>
                      <a:r>
                        <a:rPr lang="en-US" sz="2200" dirty="0"/>
                        <a:t>With clots</a:t>
                      </a:r>
                      <a:endParaRPr lang="ar-AE" sz="2200" dirty="0"/>
                    </a:p>
                  </a:txBody>
                  <a:tcPr marL="109685" marR="109685" marT="54842" marB="54842" anchor="ctr"/>
                </a:tc>
                <a:extLst>
                  <a:ext uri="{0D108BD9-81ED-4DB2-BD59-A6C34878D82A}">
                    <a16:rowId xmlns:a16="http://schemas.microsoft.com/office/drawing/2014/main" val="4126481685"/>
                  </a:ext>
                </a:extLst>
              </a:tr>
            </a:tbl>
          </a:graphicData>
        </a:graphic>
      </p:graphicFrame>
      <p:pic>
        <p:nvPicPr>
          <p:cNvPr id="8" name="صورة 8">
            <a:extLst>
              <a:ext uri="{FF2B5EF4-FFF2-40B4-BE49-F238E27FC236}">
                <a16:creationId xmlns:a16="http://schemas.microsoft.com/office/drawing/2014/main" id="{A5328A6B-488D-F3A1-A7FD-2ED458395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906" y="125195"/>
            <a:ext cx="3999028" cy="1040421"/>
          </a:xfrm>
          <a:prstGeom prst="rect">
            <a:avLst/>
          </a:prstGeom>
        </p:spPr>
      </p:pic>
    </p:spTree>
    <p:extLst>
      <p:ext uri="{BB962C8B-B14F-4D97-AF65-F5344CB8AC3E}">
        <p14:creationId xmlns:p14="http://schemas.microsoft.com/office/powerpoint/2010/main" val="4143310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ربع نص 4">
            <a:extLst>
              <a:ext uri="{FF2B5EF4-FFF2-40B4-BE49-F238E27FC236}">
                <a16:creationId xmlns:a16="http://schemas.microsoft.com/office/drawing/2014/main" id="{14F19175-DC7E-1178-56CB-A7F4C44D8BAC}"/>
              </a:ext>
            </a:extLst>
          </p:cNvPr>
          <p:cNvSpPr txBox="1"/>
          <p:nvPr/>
        </p:nvSpPr>
        <p:spPr>
          <a:xfrm>
            <a:off x="792628" y="1100281"/>
            <a:ext cx="10754199" cy="2728198"/>
          </a:xfrm>
          <a:prstGeom prst="rect">
            <a:avLst/>
          </a:prstGeom>
        </p:spPr>
        <p:txBody>
          <a:bodyPr vert="horz" lIns="91440" tIns="45720" rIns="91440" bIns="45720" rtlCol="0" anchor="t">
            <a:noAutofit/>
          </a:bodyPr>
          <a:lstStyle/>
          <a:p>
            <a:pPr algn="l" rtl="0">
              <a:lnSpc>
                <a:spcPct val="90000"/>
              </a:lnSpc>
              <a:spcAft>
                <a:spcPts val="600"/>
              </a:spcAft>
            </a:pPr>
            <a:r>
              <a:rPr lang="en-US" sz="2000" dirty="0"/>
              <a:t>→ Stool consistency ( diarrhea bleeding “ colitis “ , hard stool bleeding “ anal fissure “ ) </a:t>
            </a:r>
          </a:p>
          <a:p>
            <a:pPr algn="l" rtl="0">
              <a:lnSpc>
                <a:spcPct val="90000"/>
              </a:lnSpc>
              <a:spcAft>
                <a:spcPts val="600"/>
              </a:spcAft>
            </a:pPr>
            <a:r>
              <a:rPr lang="en-US" sz="2000" dirty="0"/>
              <a:t>→ Stool caliber and shape </a:t>
            </a:r>
          </a:p>
          <a:p>
            <a:pPr algn="l" rtl="0">
              <a:lnSpc>
                <a:spcPct val="90000"/>
              </a:lnSpc>
              <a:spcAft>
                <a:spcPts val="600"/>
              </a:spcAft>
            </a:pPr>
            <a:r>
              <a:rPr lang="en-US" sz="2000" dirty="0"/>
              <a:t>→ Relation to defecation ( with each one or not ? )</a:t>
            </a:r>
          </a:p>
          <a:p>
            <a:pPr algn="l" rtl="0">
              <a:lnSpc>
                <a:spcPct val="90000"/>
              </a:lnSpc>
              <a:spcAft>
                <a:spcPts val="600"/>
              </a:spcAft>
            </a:pPr>
            <a:r>
              <a:rPr lang="en-US" sz="2000" dirty="0"/>
              <a:t>→ Relation to Pain ( painful/ painless “during or after defecation“ ) </a:t>
            </a:r>
          </a:p>
          <a:p>
            <a:pPr algn="l" rtl="0">
              <a:lnSpc>
                <a:spcPct val="90000"/>
              </a:lnSpc>
              <a:spcAft>
                <a:spcPts val="600"/>
              </a:spcAft>
            </a:pPr>
            <a:r>
              <a:rPr lang="en-US" sz="2000" dirty="0"/>
              <a:t>→ Exacerbating Factors </a:t>
            </a:r>
          </a:p>
          <a:p>
            <a:pPr algn="l" rtl="0">
              <a:lnSpc>
                <a:spcPct val="90000"/>
              </a:lnSpc>
              <a:spcAft>
                <a:spcPts val="600"/>
              </a:spcAft>
            </a:pPr>
            <a:endParaRPr lang="en-US" sz="2000" dirty="0"/>
          </a:p>
          <a:p>
            <a:pPr algn="l" rtl="0">
              <a:lnSpc>
                <a:spcPct val="90000"/>
              </a:lnSpc>
              <a:spcAft>
                <a:spcPts val="600"/>
              </a:spcAft>
            </a:pPr>
            <a:r>
              <a:rPr lang="en-US" sz="2000" dirty="0"/>
              <a:t>→ Other sites bleeding ( UGIB , epistaxis , bruises , soft tissues bleeding , .. )</a:t>
            </a:r>
          </a:p>
          <a:p>
            <a:pPr algn="l" rtl="0">
              <a:lnSpc>
                <a:spcPct val="90000"/>
              </a:lnSpc>
              <a:spcAft>
                <a:spcPts val="600"/>
              </a:spcAft>
            </a:pPr>
            <a:r>
              <a:rPr lang="en-US" sz="2000" dirty="0"/>
              <a:t>→ Abdominal pain ( as in AMI ) </a:t>
            </a:r>
          </a:p>
          <a:p>
            <a:pPr algn="l" rtl="0">
              <a:lnSpc>
                <a:spcPct val="90000"/>
              </a:lnSpc>
              <a:spcAft>
                <a:spcPts val="600"/>
              </a:spcAft>
            </a:pPr>
            <a:r>
              <a:rPr lang="en-US" sz="2000" dirty="0"/>
              <a:t>→ Anal pain</a:t>
            </a:r>
          </a:p>
          <a:p>
            <a:pPr algn="l" rtl="0">
              <a:lnSpc>
                <a:spcPct val="90000"/>
              </a:lnSpc>
              <a:spcAft>
                <a:spcPts val="600"/>
              </a:spcAft>
            </a:pPr>
            <a:r>
              <a:rPr lang="en-US" sz="2000" dirty="0"/>
              <a:t>→ Change of bowel habit ( Constipation and diarrhea ) and patient baseline </a:t>
            </a:r>
          </a:p>
          <a:p>
            <a:pPr algn="l" rtl="0">
              <a:lnSpc>
                <a:spcPct val="90000"/>
              </a:lnSpc>
              <a:spcAft>
                <a:spcPts val="600"/>
              </a:spcAft>
            </a:pPr>
            <a:r>
              <a:rPr lang="en-US" sz="2000" dirty="0"/>
              <a:t>→ Tenesmus </a:t>
            </a:r>
          </a:p>
          <a:p>
            <a:pPr algn="l" rtl="0">
              <a:lnSpc>
                <a:spcPct val="90000"/>
              </a:lnSpc>
              <a:spcAft>
                <a:spcPts val="600"/>
              </a:spcAft>
            </a:pPr>
            <a:r>
              <a:rPr lang="en-US" sz="2000" dirty="0"/>
              <a:t>→ Lumps , Swelling , Piles , itching </a:t>
            </a:r>
          </a:p>
          <a:p>
            <a:pPr algn="l" rtl="0">
              <a:lnSpc>
                <a:spcPct val="90000"/>
              </a:lnSpc>
              <a:spcAft>
                <a:spcPts val="600"/>
              </a:spcAft>
            </a:pPr>
            <a:r>
              <a:rPr lang="en-US" sz="2000" dirty="0"/>
              <a:t>→ Other GI symptoms ( Nausea , Vomiting , Chronic constipation , Oral ulcers , .. )</a:t>
            </a:r>
          </a:p>
          <a:p>
            <a:pPr algn="l" rtl="0">
              <a:lnSpc>
                <a:spcPct val="90000"/>
              </a:lnSpc>
              <a:spcAft>
                <a:spcPts val="600"/>
              </a:spcAft>
            </a:pPr>
            <a:r>
              <a:rPr lang="en-US" sz="2000" dirty="0"/>
              <a:t> </a:t>
            </a:r>
          </a:p>
          <a:p>
            <a:pPr algn="l" rtl="0">
              <a:lnSpc>
                <a:spcPct val="90000"/>
              </a:lnSpc>
              <a:spcAft>
                <a:spcPts val="600"/>
              </a:spcAft>
            </a:pPr>
            <a:endParaRPr lang="en-US" sz="2000" dirty="0"/>
          </a:p>
        </p:txBody>
      </p:sp>
    </p:spTree>
    <p:extLst>
      <p:ext uri="{BB962C8B-B14F-4D97-AF65-F5344CB8AC3E}">
        <p14:creationId xmlns:p14="http://schemas.microsoft.com/office/powerpoint/2010/main" val="97652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صورة 6">
            <a:extLst>
              <a:ext uri="{FF2B5EF4-FFF2-40B4-BE49-F238E27FC236}">
                <a16:creationId xmlns:a16="http://schemas.microsoft.com/office/drawing/2014/main" id="{23EA5414-DED7-FFC2-2746-E92D4A93F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834" y="2413747"/>
            <a:ext cx="3211443" cy="3268281"/>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25" name="Arc 24">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عنصر نائب للمحتوى 2">
            <a:extLst>
              <a:ext uri="{FF2B5EF4-FFF2-40B4-BE49-F238E27FC236}">
                <a16:creationId xmlns:a16="http://schemas.microsoft.com/office/drawing/2014/main" id="{3956FF74-AE24-5A02-9AE7-5402B33CEA78}"/>
              </a:ext>
            </a:extLst>
          </p:cNvPr>
          <p:cNvSpPr>
            <a:spLocks noGrp="1"/>
          </p:cNvSpPr>
          <p:nvPr>
            <p:ph idx="1"/>
          </p:nvPr>
        </p:nvSpPr>
        <p:spPr>
          <a:xfrm>
            <a:off x="335153" y="603530"/>
            <a:ext cx="7484312" cy="5650940"/>
          </a:xfrm>
        </p:spPr>
        <p:txBody>
          <a:bodyPr>
            <a:normAutofit fontScale="92500" lnSpcReduction="20000"/>
          </a:bodyPr>
          <a:lstStyle/>
          <a:p>
            <a:pPr marL="0" indent="0">
              <a:buNone/>
            </a:pPr>
            <a:endParaRPr lang="en-US" sz="1100" dirty="0"/>
          </a:p>
          <a:p>
            <a:pPr marL="0" indent="0" algn="l" rtl="0">
              <a:spcAft>
                <a:spcPts val="600"/>
              </a:spcAft>
              <a:buNone/>
            </a:pPr>
            <a:r>
              <a:rPr lang="en-US" sz="2000" dirty="0"/>
              <a:t>→ Constitutional symptoms : weight loss , night sweating , loss of appetite </a:t>
            </a:r>
          </a:p>
          <a:p>
            <a:pPr marL="0" indent="0" algn="l" rtl="0">
              <a:spcAft>
                <a:spcPts val="600"/>
              </a:spcAft>
              <a:buNone/>
            </a:pPr>
            <a:r>
              <a:rPr lang="en-US" sz="2000" b="1" dirty="0"/>
              <a:t>*Weight loss with CMI as the patients avoid eating due to post Prandial  pain </a:t>
            </a:r>
          </a:p>
          <a:p>
            <a:pPr marL="0" indent="0" algn="l" rtl="0">
              <a:spcAft>
                <a:spcPts val="600"/>
              </a:spcAft>
              <a:buNone/>
            </a:pPr>
            <a:r>
              <a:rPr lang="en-US" sz="2000" dirty="0"/>
              <a:t>→ Signs and Symptoms of anemia : (SOB, fatigue, pallor , jaundice , light headedness , dizziness , .. )</a:t>
            </a:r>
          </a:p>
          <a:p>
            <a:pPr marL="0" indent="0" algn="l">
              <a:buNone/>
            </a:pPr>
            <a:endParaRPr lang="en-US" sz="2000" dirty="0"/>
          </a:p>
          <a:p>
            <a:pPr marL="0" indent="0" algn="l">
              <a:buNone/>
            </a:pPr>
            <a:r>
              <a:rPr lang="en-US" sz="2000" dirty="0"/>
              <a:t>→ Hematological disorders ( Hemophilia , .. ) </a:t>
            </a:r>
          </a:p>
          <a:p>
            <a:pPr marL="0" indent="0" algn="l">
              <a:buNone/>
            </a:pPr>
            <a:endParaRPr lang="en-US" sz="2000" dirty="0"/>
          </a:p>
          <a:p>
            <a:pPr marL="0" indent="0" algn="l">
              <a:buNone/>
            </a:pPr>
            <a:r>
              <a:rPr lang="en-US" sz="2000" b="1" dirty="0"/>
              <a:t>→ </a:t>
            </a:r>
            <a:r>
              <a:rPr lang="en-US" sz="2000" b="1" dirty="0">
                <a:solidFill>
                  <a:srgbClr val="FF0000"/>
                </a:solidFill>
              </a:rPr>
              <a:t>History of Trauma </a:t>
            </a:r>
          </a:p>
          <a:p>
            <a:pPr marL="0" indent="0" algn="l">
              <a:buNone/>
            </a:pPr>
            <a:endParaRPr lang="en-US" sz="2000" b="1" dirty="0"/>
          </a:p>
          <a:p>
            <a:pPr marL="0" indent="0" algn="l">
              <a:buNone/>
            </a:pPr>
            <a:r>
              <a:rPr lang="en-US" sz="2000" dirty="0"/>
              <a:t>→ Past Medical History ( IBD , Anal disease , History of blood transfusion , .. )</a:t>
            </a:r>
          </a:p>
          <a:p>
            <a:pPr marL="0" indent="0" algn="l">
              <a:buNone/>
            </a:pPr>
            <a:r>
              <a:rPr lang="en-US" sz="2000" dirty="0"/>
              <a:t>→ </a:t>
            </a:r>
            <a:r>
              <a:rPr lang="en-US" sz="2000" b="1" dirty="0"/>
              <a:t>Past Surgical History </a:t>
            </a:r>
          </a:p>
          <a:p>
            <a:pPr marL="0" indent="0" algn="l">
              <a:buNone/>
            </a:pPr>
            <a:r>
              <a:rPr lang="en-US" sz="2000" dirty="0"/>
              <a:t>→ Drug History ( Aspirin , NSAIDS , anticoagulants , Iron supplements , .. ) </a:t>
            </a:r>
          </a:p>
          <a:p>
            <a:pPr marL="0" indent="0" algn="l">
              <a:buNone/>
            </a:pPr>
            <a:r>
              <a:rPr lang="en-US" sz="2000" dirty="0"/>
              <a:t>→ Family History ( similar case , GI Disease , Hematological disorders , .. ) </a:t>
            </a:r>
          </a:p>
          <a:p>
            <a:pPr marL="0" indent="0" algn="l">
              <a:buNone/>
            </a:pPr>
            <a:r>
              <a:rPr lang="en-US" sz="2000" dirty="0"/>
              <a:t>→ Social History ( Smoking , Alcohol , Travel history , .. ) </a:t>
            </a:r>
          </a:p>
          <a:p>
            <a:pPr marL="0" indent="0" algn="l">
              <a:buNone/>
            </a:pPr>
            <a:r>
              <a:rPr lang="en-US" sz="2000" dirty="0"/>
              <a:t>→ Systemic Review </a:t>
            </a:r>
          </a:p>
          <a:p>
            <a:pPr marL="0" indent="0" algn="l">
              <a:buNone/>
            </a:pPr>
            <a:endParaRPr lang="en-US" sz="2000" dirty="0"/>
          </a:p>
          <a:p>
            <a:pPr marL="0" indent="0">
              <a:buNone/>
            </a:pPr>
            <a:endParaRPr lang="ar-AE" sz="1100" dirty="0"/>
          </a:p>
        </p:txBody>
      </p:sp>
    </p:spTree>
    <p:extLst>
      <p:ext uri="{BB962C8B-B14F-4D97-AF65-F5344CB8AC3E}">
        <p14:creationId xmlns:p14="http://schemas.microsoft.com/office/powerpoint/2010/main" val="295613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a:extLst>
              <a:ext uri="{FF2B5EF4-FFF2-40B4-BE49-F238E27FC236}">
                <a16:creationId xmlns:a16="http://schemas.microsoft.com/office/drawing/2014/main" id="{148647DB-4B6E-F8FC-84C2-15E004D73A3B}"/>
              </a:ext>
            </a:extLst>
          </p:cNvPr>
          <p:cNvSpPr>
            <a:spLocks noGrp="1"/>
          </p:cNvSpPr>
          <p:nvPr>
            <p:ph type="title"/>
          </p:nvPr>
        </p:nvSpPr>
        <p:spPr>
          <a:xfrm>
            <a:off x="780687" y="188652"/>
            <a:ext cx="9392421" cy="1330841"/>
          </a:xfrm>
        </p:spPr>
        <p:txBody>
          <a:bodyPr/>
          <a:lstStyle/>
          <a:p>
            <a:pPr algn="l"/>
            <a:r>
              <a:rPr lang="en-US" b="1" dirty="0"/>
              <a:t>Physical Examination </a:t>
            </a:r>
            <a:endParaRPr lang="ar-AE" b="1" dirty="0"/>
          </a:p>
        </p:txBody>
      </p:sp>
      <p:sp>
        <p:nvSpPr>
          <p:cNvPr id="3" name="عنصر نائب للمحتوى 2">
            <a:extLst>
              <a:ext uri="{FF2B5EF4-FFF2-40B4-BE49-F238E27FC236}">
                <a16:creationId xmlns:a16="http://schemas.microsoft.com/office/drawing/2014/main" id="{D4821975-B8F5-B359-3AC4-6845A81C5EA6}"/>
              </a:ext>
            </a:extLst>
          </p:cNvPr>
          <p:cNvSpPr>
            <a:spLocks noGrp="1"/>
          </p:cNvSpPr>
          <p:nvPr>
            <p:ph idx="1"/>
          </p:nvPr>
        </p:nvSpPr>
        <p:spPr>
          <a:xfrm>
            <a:off x="780687" y="2176738"/>
            <a:ext cx="7576660" cy="3917773"/>
          </a:xfrm>
        </p:spPr>
        <p:txBody>
          <a:bodyPr anchor="ctr">
            <a:normAutofit/>
          </a:bodyPr>
          <a:lstStyle/>
          <a:p>
            <a:pPr marL="0" indent="0" algn="l">
              <a:buNone/>
            </a:pPr>
            <a:r>
              <a:rPr lang="en-US" sz="2000" dirty="0"/>
              <a:t>→ General Look </a:t>
            </a:r>
          </a:p>
          <a:p>
            <a:pPr marL="0" indent="0" algn="l">
              <a:buNone/>
            </a:pPr>
            <a:r>
              <a:rPr lang="en-US" sz="2000" dirty="0"/>
              <a:t>→ Vital Signs </a:t>
            </a:r>
          </a:p>
          <a:p>
            <a:pPr marL="0" indent="0" algn="l">
              <a:buNone/>
            </a:pPr>
            <a:r>
              <a:rPr lang="en-US" sz="2000" dirty="0"/>
              <a:t>→ Abdominal Examination ( including </a:t>
            </a:r>
            <a:r>
              <a:rPr lang="en-US" sz="2000" b="1" dirty="0"/>
              <a:t>DRE “inspection , palpitation” </a:t>
            </a:r>
            <a:r>
              <a:rPr lang="en-US" sz="2000" dirty="0"/>
              <a:t>) </a:t>
            </a:r>
          </a:p>
          <a:p>
            <a:pPr marL="0" indent="0" algn="l">
              <a:buNone/>
            </a:pPr>
            <a:r>
              <a:rPr lang="en-US" sz="2000" dirty="0"/>
              <a:t>→ Respiratory Examination </a:t>
            </a:r>
          </a:p>
          <a:p>
            <a:pPr marL="0" indent="0" algn="l">
              <a:buNone/>
            </a:pPr>
            <a:r>
              <a:rPr lang="en-US" sz="2000" dirty="0"/>
              <a:t>→ Cardiovascular Examination </a:t>
            </a:r>
          </a:p>
          <a:p>
            <a:pPr marL="0" indent="0" algn="l">
              <a:buNone/>
            </a:pPr>
            <a:r>
              <a:rPr lang="en-US" sz="2000" dirty="0"/>
              <a:t>→ General Examination ( eyes , mouth , skin , hands , .. ) </a:t>
            </a:r>
          </a:p>
        </p:txBody>
      </p:sp>
      <p:pic>
        <p:nvPicPr>
          <p:cNvPr id="4" name="صورة 4">
            <a:extLst>
              <a:ext uri="{FF2B5EF4-FFF2-40B4-BE49-F238E27FC236}">
                <a16:creationId xmlns:a16="http://schemas.microsoft.com/office/drawing/2014/main" id="{ACB92C38-F89A-391B-11F5-37103A100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137" y="2857498"/>
            <a:ext cx="3453073" cy="2927729"/>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61282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4410E49F-D5EC-9D77-6308-F90135AAF71C}"/>
              </a:ext>
            </a:extLst>
          </p:cNvPr>
          <p:cNvSpPr>
            <a:spLocks noGrp="1"/>
          </p:cNvSpPr>
          <p:nvPr>
            <p:ph type="title"/>
          </p:nvPr>
        </p:nvSpPr>
        <p:spPr>
          <a:xfrm>
            <a:off x="838200" y="365125"/>
            <a:ext cx="10515600" cy="1325563"/>
          </a:xfrm>
        </p:spPr>
        <p:txBody>
          <a:bodyPr>
            <a:normAutofit/>
          </a:bodyPr>
          <a:lstStyle/>
          <a:p>
            <a:pPr algn="ctr"/>
            <a:r>
              <a:rPr lang="en-US" sz="5400" b="1" dirty="0"/>
              <a:t>Focused Examination </a:t>
            </a:r>
            <a:endParaRPr lang="ar-AE" sz="5400" b="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CE0301FF-DFA8-1D91-AFB7-FCC112C998E8}"/>
              </a:ext>
            </a:extLst>
          </p:cNvPr>
          <p:cNvSpPr>
            <a:spLocks noGrp="1"/>
          </p:cNvSpPr>
          <p:nvPr>
            <p:ph idx="1"/>
          </p:nvPr>
        </p:nvSpPr>
        <p:spPr>
          <a:xfrm>
            <a:off x="838200" y="1929384"/>
            <a:ext cx="10515600" cy="4251960"/>
          </a:xfrm>
        </p:spPr>
        <p:txBody>
          <a:bodyPr>
            <a:normAutofit/>
          </a:bodyPr>
          <a:lstStyle/>
          <a:p>
            <a:pPr marL="0" indent="0" algn="l">
              <a:buNone/>
            </a:pPr>
            <a:r>
              <a:rPr lang="en-US" sz="2200" dirty="0"/>
              <a:t>Pertinent findings on physical examination may include :</a:t>
            </a:r>
          </a:p>
          <a:p>
            <a:pPr marL="0" indent="0" algn="l">
              <a:buNone/>
            </a:pPr>
            <a:endParaRPr lang="en-US" sz="2200" dirty="0"/>
          </a:p>
          <a:p>
            <a:pPr marL="0" indent="0" algn="l">
              <a:buNone/>
            </a:pPr>
            <a:r>
              <a:rPr lang="en-US" sz="2200" dirty="0"/>
              <a:t> 1- The presence of abdominal masses, or skin and oral lesions suggestive of polyposis syndromes.</a:t>
            </a:r>
          </a:p>
          <a:p>
            <a:pPr marL="0" indent="0" algn="l">
              <a:buNone/>
            </a:pPr>
            <a:r>
              <a:rPr lang="en-US" sz="2200" dirty="0"/>
              <a:t> 2- Stigmata of cirrhosis suggestive of bleeding from hemorrhoids or varices secondary to portal hypertension </a:t>
            </a:r>
          </a:p>
          <a:p>
            <a:pPr marL="0" indent="0" algn="l">
              <a:buNone/>
            </a:pPr>
            <a:r>
              <a:rPr lang="en-US" sz="2200" dirty="0"/>
              <a:t> 3- The anal , perianal region and rectum should be inspected thoroughly for the presence of masses ( that indicate external hemorrhoids) , or external anal fissure, protruding piles</a:t>
            </a:r>
          </a:p>
          <a:p>
            <a:pPr marL="0" indent="0" algn="l">
              <a:buNone/>
            </a:pPr>
            <a:r>
              <a:rPr lang="en-US" sz="2200" dirty="0"/>
              <a:t> 4- A nasogastric tube should be inserted to look for blood or coffee ground-like material to exclude an upper gastrointestinal source . </a:t>
            </a:r>
          </a:p>
        </p:txBody>
      </p:sp>
    </p:spTree>
    <p:extLst>
      <p:ext uri="{BB962C8B-B14F-4D97-AF65-F5344CB8AC3E}">
        <p14:creationId xmlns:p14="http://schemas.microsoft.com/office/powerpoint/2010/main" val="592782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29F149-39F6-DB9F-3DE0-81706EC963E6}"/>
              </a:ext>
            </a:extLst>
          </p:cNvPr>
          <p:cNvSpPr>
            <a:spLocks noGrp="1"/>
          </p:cNvSpPr>
          <p:nvPr>
            <p:ph type="title"/>
          </p:nvPr>
        </p:nvSpPr>
        <p:spPr/>
        <p:txBody>
          <a:bodyPr/>
          <a:lstStyle/>
          <a:p>
            <a:pPr algn="ctr"/>
            <a:r>
              <a:rPr lang="en-US" b="1" dirty="0"/>
              <a:t>Differential Diagnosis ( </a:t>
            </a:r>
            <a:r>
              <a:rPr lang="en-US" b="1" dirty="0" err="1"/>
              <a:t>DDx</a:t>
            </a:r>
            <a:r>
              <a:rPr lang="en-US" b="1" dirty="0"/>
              <a:t> ) </a:t>
            </a:r>
            <a:endParaRPr lang="ar-AE" b="1" dirty="0"/>
          </a:p>
        </p:txBody>
      </p:sp>
      <p:graphicFrame>
        <p:nvGraphicFramePr>
          <p:cNvPr id="7" name="عنصر نائب للمحتوى 2">
            <a:extLst>
              <a:ext uri="{FF2B5EF4-FFF2-40B4-BE49-F238E27FC236}">
                <a16:creationId xmlns:a16="http://schemas.microsoft.com/office/drawing/2014/main" id="{37241FB4-ECC7-9758-4782-2E06D19B5197}"/>
              </a:ext>
            </a:extLst>
          </p:cNvPr>
          <p:cNvGraphicFramePr>
            <a:graphicFrameLocks noGrp="1"/>
          </p:cNvGraphicFramePr>
          <p:nvPr>
            <p:ph idx="1"/>
            <p:extLst>
              <p:ext uri="{D42A27DB-BD31-4B8C-83A1-F6EECF244321}">
                <p14:modId xmlns:p14="http://schemas.microsoft.com/office/powerpoint/2010/main" val="1741721928"/>
              </p:ext>
            </p:extLst>
          </p:nvPr>
        </p:nvGraphicFramePr>
        <p:xfrm>
          <a:off x="838200" y="1690688"/>
          <a:ext cx="10515600" cy="4897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697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048776"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8777" name="Freeform: Shape 9"/>
          <p:cNvSpPr>
            <a:spLocks noGrp="1" noRot="1" noChangeAspect="1" noMove="1" noResize="1" noEditPoints="1" noAdjustHandles="1" noChangeArrowheads="1" noChangeShapeType="1" noTextEdit="1"/>
          </p:cNvSpPr>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778" name="Freeform: Shape 11"/>
          <p:cNvSpPr>
            <a:spLocks noGrp="1" noRot="1" noChangeAspect="1" noMove="1" noResize="1" noEditPoints="1" noAdjustHandles="1" noChangeArrowheads="1" noChangeShapeType="1" noTextEdit="1"/>
          </p:cNvSpPr>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779" name="Title 1"/>
          <p:cNvSpPr>
            <a:spLocks noGrp="1"/>
          </p:cNvSpPr>
          <p:nvPr>
            <p:ph type="title"/>
          </p:nvPr>
        </p:nvSpPr>
        <p:spPr>
          <a:xfrm>
            <a:off x="838200" y="253397"/>
            <a:ext cx="10515600" cy="1273233"/>
          </a:xfrm>
        </p:spPr>
        <p:txBody>
          <a:bodyPr>
            <a:normAutofit/>
          </a:bodyPr>
          <a:lstStyle/>
          <a:p>
            <a:r>
              <a:rPr lang="en-US" dirty="0"/>
              <a:t>ETIOLOGY</a:t>
            </a:r>
          </a:p>
        </p:txBody>
      </p:sp>
      <p:sp>
        <p:nvSpPr>
          <p:cNvPr id="1048781" name="Content Placeholder 2"/>
          <p:cNvSpPr>
            <a:spLocks noGrp="1"/>
          </p:cNvSpPr>
          <p:nvPr>
            <p:ph idx="1"/>
          </p:nvPr>
        </p:nvSpPr>
        <p:spPr>
          <a:xfrm>
            <a:off x="1104900" y="2106612"/>
            <a:ext cx="8686800" cy="4525963"/>
          </a:xfrm>
        </p:spPr>
        <p:txBody>
          <a:bodyPr>
            <a:normAutofit fontScale="88333" lnSpcReduction="10000"/>
          </a:bodyPr>
          <a:lstStyle/>
          <a:p>
            <a:pPr marL="0" indent="0">
              <a:buNone/>
            </a:pPr>
            <a:r>
              <a:rPr lang="en-US" dirty="0"/>
              <a:t>The causes of lower gastrointestinal bleeding (LGIB) may be grouped into several categories:</a:t>
            </a:r>
          </a:p>
          <a:p>
            <a:endParaRPr lang="en-US" dirty="0"/>
          </a:p>
          <a:p>
            <a:r>
              <a:rPr lang="en-US" dirty="0"/>
              <a:t>●Anatomic </a:t>
            </a:r>
            <a:r>
              <a:rPr lang="en-US" dirty="0">
                <a:highlight>
                  <a:srgbClr val="C0C0C0"/>
                </a:highlight>
              </a:rPr>
              <a:t>(diverticulosis)</a:t>
            </a:r>
          </a:p>
          <a:p>
            <a:endParaRPr lang="en-US" dirty="0"/>
          </a:p>
          <a:p>
            <a:r>
              <a:rPr lang="en-US" dirty="0"/>
              <a:t>●Vascular (</a:t>
            </a:r>
            <a:r>
              <a:rPr lang="en-US" dirty="0">
                <a:highlight>
                  <a:srgbClr val="C0C0C0"/>
                </a:highlight>
              </a:rPr>
              <a:t>angiodysplasia</a:t>
            </a:r>
            <a:r>
              <a:rPr lang="en-US" dirty="0"/>
              <a:t>, ischemic, radiation-induced)</a:t>
            </a:r>
          </a:p>
          <a:p>
            <a:endParaRPr lang="en-US" dirty="0"/>
          </a:p>
          <a:p>
            <a:r>
              <a:rPr lang="en-US" dirty="0"/>
              <a:t>●Inflammatory (inflammatory bowel disease, infectious)</a:t>
            </a:r>
          </a:p>
          <a:p>
            <a:endParaRPr lang="en-US" dirty="0"/>
          </a:p>
          <a:p>
            <a:r>
              <a:rPr lang="en-US" dirty="0"/>
              <a:t>●Neoplastic</a:t>
            </a:r>
          </a:p>
        </p:txBody>
      </p:sp>
      <p:sp>
        <p:nvSpPr>
          <p:cNvPr id="1048780" name="Rectangle 13"/>
          <p:cNvSpPr>
            <a:spLocks noGrp="1" noRot="1" noChangeAspect="1" noMove="1" noResize="1" noEditPoints="1" noAdjustHandles="1" noChangeArrowheads="1" noChangeShapeType="1" noTextEdit="1"/>
          </p:cNvSpPr>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18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B5BB2C-7D28-9D8B-C0F9-1AC62DE248DA}"/>
              </a:ext>
            </a:extLst>
          </p:cNvPr>
          <p:cNvSpPr>
            <a:spLocks noGrp="1"/>
          </p:cNvSpPr>
          <p:nvPr>
            <p:ph type="title"/>
          </p:nvPr>
        </p:nvSpPr>
        <p:spPr>
          <a:xfrm>
            <a:off x="1002794" y="62566"/>
            <a:ext cx="10515600" cy="1325563"/>
          </a:xfrm>
        </p:spPr>
        <p:txBody>
          <a:bodyPr/>
          <a:lstStyle/>
          <a:p>
            <a:pPr algn="ctr"/>
            <a:r>
              <a:rPr lang="en-US" b="1" dirty="0"/>
              <a:t>Ligament of </a:t>
            </a:r>
            <a:r>
              <a:rPr lang="en-US" b="1" dirty="0" err="1"/>
              <a:t>Treitz</a:t>
            </a:r>
            <a:r>
              <a:rPr lang="en-US" b="1" dirty="0"/>
              <a:t> </a:t>
            </a:r>
            <a:br>
              <a:rPr lang="en-US" b="1" dirty="0"/>
            </a:br>
            <a:r>
              <a:rPr lang="en-US" b="1" dirty="0"/>
              <a:t>( Suspensory Ligament of Duodenum )</a:t>
            </a:r>
            <a:endParaRPr lang="ar-AE" b="1" dirty="0"/>
          </a:p>
        </p:txBody>
      </p:sp>
      <p:pic>
        <p:nvPicPr>
          <p:cNvPr id="4" name="صورة 5">
            <a:extLst>
              <a:ext uri="{FF2B5EF4-FFF2-40B4-BE49-F238E27FC236}">
                <a16:creationId xmlns:a16="http://schemas.microsoft.com/office/drawing/2014/main" id="{C5E35F6A-1F92-C06C-9188-4360F02DD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2" y="1747325"/>
            <a:ext cx="4733362" cy="4773706"/>
          </a:xfrm>
          <a:prstGeom prst="rect">
            <a:avLst/>
          </a:prstGeom>
        </p:spPr>
      </p:pic>
      <p:sp>
        <p:nvSpPr>
          <p:cNvPr id="6" name="سهم: مسنن إلى اليمين 5">
            <a:extLst>
              <a:ext uri="{FF2B5EF4-FFF2-40B4-BE49-F238E27FC236}">
                <a16:creationId xmlns:a16="http://schemas.microsoft.com/office/drawing/2014/main" id="{CC0AB7BF-C974-62E4-283B-2B3F5591A3B0}"/>
              </a:ext>
            </a:extLst>
          </p:cNvPr>
          <p:cNvSpPr/>
          <p:nvPr/>
        </p:nvSpPr>
        <p:spPr>
          <a:xfrm>
            <a:off x="5182041" y="3220639"/>
            <a:ext cx="1956816" cy="969264"/>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8" name="صورة 8">
            <a:extLst>
              <a:ext uri="{FF2B5EF4-FFF2-40B4-BE49-F238E27FC236}">
                <a16:creationId xmlns:a16="http://schemas.microsoft.com/office/drawing/2014/main" id="{0A50B67F-6303-2F7C-5DE3-E2A51C43CD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174" y="1747324"/>
            <a:ext cx="4645722" cy="4773706"/>
          </a:xfrm>
        </p:spPr>
      </p:pic>
    </p:spTree>
    <p:extLst>
      <p:ext uri="{BB962C8B-B14F-4D97-AF65-F5344CB8AC3E}">
        <p14:creationId xmlns:p14="http://schemas.microsoft.com/office/powerpoint/2010/main" val="1983389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048783"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8784" name="Freeform: Shape 9"/>
          <p:cNvSpPr>
            <a:spLocks noGrp="1" noRot="1" noChangeAspect="1" noMove="1" noResize="1" noEditPoints="1" noAdjustHandles="1" noChangeArrowheads="1" noChangeShapeType="1" noTextEdit="1"/>
          </p:cNvSpPr>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8785" name="Freeform: Shape 11"/>
          <p:cNvSpPr>
            <a:spLocks noGrp="1" noRot="1" noChangeAspect="1" noMove="1" noResize="1" noEditPoints="1" noAdjustHandles="1" noChangeArrowheads="1" noChangeShapeType="1" noTextEdit="1"/>
          </p:cNvSpPr>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786" name="Rectangle 13"/>
          <p:cNvSpPr>
            <a:spLocks noGrp="1" noRot="1" noChangeAspect="1" noMove="1" noResize="1" noEditPoints="1" noAdjustHandles="1" noChangeArrowheads="1" noChangeShapeType="1" noTextEdit="1"/>
          </p:cNvSpPr>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787" name="Content Placeholder 2"/>
          <p:cNvSpPr>
            <a:spLocks noGrp="1"/>
          </p:cNvSpPr>
          <p:nvPr>
            <p:ph idx="1"/>
          </p:nvPr>
        </p:nvSpPr>
        <p:spPr>
          <a:xfrm>
            <a:off x="409434" y="524522"/>
            <a:ext cx="10816180" cy="6051467"/>
          </a:xfrm>
        </p:spPr>
        <p:txBody>
          <a:bodyPr>
            <a:normAutofit/>
          </a:bodyPr>
          <a:lstStyle/>
          <a:p>
            <a:r>
              <a:rPr lang="en-US" dirty="0"/>
              <a:t>Diverticulosis is the most common source of LGIB, accounting for approximately 15 to 55 percent of cases. Angiodysplasia may be the most frequent cause in patients over the age of 65 years.</a:t>
            </a:r>
          </a:p>
          <a:p>
            <a:pPr marL="0" indent="0">
              <a:buNone/>
            </a:pPr>
            <a:endParaRPr lang="en-US" dirty="0"/>
          </a:p>
          <a:p>
            <a:r>
              <a:rPr lang="en-US" dirty="0"/>
              <a:t>Hemorrhoids are the most common cause of rectal bleeding in patients under the age of 50 years. However, </a:t>
            </a:r>
            <a:r>
              <a:rPr lang="en-US" dirty="0">
                <a:solidFill>
                  <a:schemeClr val="accent2">
                    <a:lumMod val="40000"/>
                    <a:lumOff val="60000"/>
                  </a:schemeClr>
                </a:solidFill>
              </a:rPr>
              <a:t>hemorrhoidal bleeding is usually minor</a:t>
            </a:r>
            <a:r>
              <a:rPr lang="en-US" dirty="0"/>
              <a:t>. Similarly, bloody diarrhea due to inflammatory causes can sometimes be distinguished from other causes of LGIB because of the clinical setting. In general, </a:t>
            </a:r>
            <a:r>
              <a:rPr lang="en-US" dirty="0">
                <a:highlight>
                  <a:srgbClr val="C0C0C0"/>
                </a:highlight>
              </a:rPr>
              <a:t>anatomic and vascular causes of bleeding present with painless, large-volume blood loss, whereas inflammatory sources are associated with diarrhea and abdominal pain.</a:t>
            </a:r>
          </a:p>
        </p:txBody>
      </p:sp>
      <p:sp>
        <p:nvSpPr>
          <p:cNvPr id="1048788" name="Slide Number Placeholder 1"/>
          <p:cNvSpPr>
            <a:spLocks noGrp="1"/>
          </p:cNvSpPr>
          <p:nvPr>
            <p:ph type="sldNum" sz="quarter" idx="12"/>
          </p:nvPr>
        </p:nvSpPr>
        <p:spPr/>
        <p:txBody>
          <a:bodyPr/>
          <a:lstStyle/>
          <a:p>
            <a:fld id="{B2DC25EE-239B-4C5F-AAD1-255A7D5F1EE2}" type="slidenum">
              <a:rPr lang="en-US" sz="1800" dirty="0" smtClean="0">
                <a:solidFill>
                  <a:srgbClr val="FF0000"/>
                </a:solidFill>
              </a:rPr>
              <a:t>30</a:t>
            </a:fld>
            <a:endParaRPr lang="en-US" sz="1800" dirty="0">
              <a:solidFill>
                <a:srgbClr val="FF0000"/>
              </a:solidFill>
            </a:endParaRPr>
          </a:p>
        </p:txBody>
      </p:sp>
    </p:spTree>
    <p:extLst>
      <p:ext uri="{BB962C8B-B14F-4D97-AF65-F5344CB8AC3E}">
        <p14:creationId xmlns:p14="http://schemas.microsoft.com/office/powerpoint/2010/main" val="1627396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048789"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8790" name="Freeform: Shape 9"/>
          <p:cNvSpPr>
            <a:spLocks noGrp="1" noRot="1" noChangeAspect="1" noMove="1" noResize="1" noEditPoints="1" noAdjustHandles="1" noChangeArrowheads="1" noChangeShapeType="1" noTextEdit="1"/>
          </p:cNvSpPr>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791" name="Freeform: Shape 11"/>
          <p:cNvSpPr>
            <a:spLocks noGrp="1" noRot="1" noChangeAspect="1" noMove="1" noResize="1" noEditPoints="1" noAdjustHandles="1" noChangeArrowheads="1" noChangeShapeType="1" noTextEdit="1"/>
          </p:cNvSpPr>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792" name="Title 1"/>
          <p:cNvSpPr>
            <a:spLocks noGrp="1"/>
          </p:cNvSpPr>
          <p:nvPr>
            <p:ph type="title"/>
          </p:nvPr>
        </p:nvSpPr>
        <p:spPr>
          <a:xfrm>
            <a:off x="838200" y="253397"/>
            <a:ext cx="10515600" cy="1273233"/>
          </a:xfrm>
        </p:spPr>
        <p:txBody>
          <a:bodyPr>
            <a:normAutofit/>
          </a:bodyPr>
          <a:lstStyle/>
          <a:p>
            <a:r>
              <a:rPr lang="en-US" dirty="0"/>
              <a:t>DIVERTICULOSIS</a:t>
            </a:r>
          </a:p>
        </p:txBody>
      </p:sp>
      <p:sp>
        <p:nvSpPr>
          <p:cNvPr id="1048794" name="Content Placeholder 2"/>
          <p:cNvSpPr>
            <a:spLocks noGrp="1"/>
          </p:cNvSpPr>
          <p:nvPr>
            <p:ph idx="1"/>
          </p:nvPr>
        </p:nvSpPr>
        <p:spPr>
          <a:xfrm>
            <a:off x="838200" y="2057400"/>
            <a:ext cx="6286500" cy="4476750"/>
          </a:xfrm>
        </p:spPr>
        <p:txBody>
          <a:bodyPr>
            <a:normAutofit fontScale="95833" lnSpcReduction="10000"/>
          </a:bodyPr>
          <a:lstStyle/>
          <a:p>
            <a:r>
              <a:rPr lang="en-US" sz="2400" dirty="0"/>
              <a:t>• Diverticulum;</a:t>
            </a:r>
          </a:p>
          <a:p>
            <a:pPr marL="0" indent="0">
              <a:buNone/>
            </a:pPr>
            <a:r>
              <a:rPr lang="en-US" sz="2400" dirty="0"/>
              <a:t>Blind pouch/sac extending out from GI tract.</a:t>
            </a:r>
          </a:p>
          <a:p>
            <a:pPr marL="0" indent="0">
              <a:buNone/>
            </a:pPr>
            <a:r>
              <a:rPr lang="en-US" sz="2400" dirty="0"/>
              <a:t> it occurs due to breakdown of the muscular layer of GI tract and protrusion of mucosa/submucosa to form the  pouch.</a:t>
            </a:r>
          </a:p>
          <a:p>
            <a:pPr marL="0" indent="0">
              <a:buNone/>
            </a:pPr>
            <a:r>
              <a:rPr lang="en-US" sz="2400" dirty="0"/>
              <a:t>It occurs where vasa recta penetrate muscularis of colon so the blood vessel is only separated from the bowel lumen by mucosa which makes it susceptible to injury and ,with time, rupture causing arteriolar bleeding. </a:t>
            </a:r>
          </a:p>
          <a:p>
            <a:r>
              <a:rPr lang="en-US" sz="2400" dirty="0"/>
              <a:t>Although diverticular disease is much more common on the left side, right-sided disease is responsible for more than half the bleeding.</a:t>
            </a:r>
          </a:p>
          <a:p>
            <a:pPr marL="0" indent="0">
              <a:buNone/>
            </a:pPr>
            <a:endParaRPr lang="en-US" sz="2400" dirty="0"/>
          </a:p>
          <a:p>
            <a:pPr marL="0" indent="0">
              <a:buNone/>
            </a:pPr>
            <a:endParaRPr lang="en-US" sz="2400" dirty="0"/>
          </a:p>
        </p:txBody>
      </p:sp>
      <p:sp>
        <p:nvSpPr>
          <p:cNvPr id="1048795" name="Slide Number Placeholder 1"/>
          <p:cNvSpPr>
            <a:spLocks noGrp="1"/>
          </p:cNvSpPr>
          <p:nvPr>
            <p:ph type="sldNum" sz="quarter" idx="12"/>
          </p:nvPr>
        </p:nvSpPr>
        <p:spPr/>
        <p:txBody>
          <a:bodyPr/>
          <a:lstStyle/>
          <a:p>
            <a:endParaRPr lang="en-US" sz="1800" dirty="0">
              <a:solidFill>
                <a:srgbClr val="FF0000"/>
              </a:solidFill>
            </a:endParaRPr>
          </a:p>
        </p:txBody>
      </p:sp>
      <p:sp>
        <p:nvSpPr>
          <p:cNvPr id="1048793" name="Rectangle 13"/>
          <p:cNvSpPr>
            <a:spLocks noGrp="1" noRot="1" noChangeAspect="1" noMove="1" noResize="1" noEditPoints="1" noAdjustHandles="1" noChangeArrowheads="1" noChangeShapeType="1" noTextEdit="1"/>
          </p:cNvSpPr>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008" y="1228610"/>
            <a:ext cx="5177992" cy="5126470"/>
          </a:xfrm>
          <a:prstGeom prst="rect">
            <a:avLst/>
          </a:prstGeom>
          <a:pattFill prst="pct80">
            <a:fgClr>
              <a:schemeClr val="accent5"/>
            </a:fgClr>
            <a:bgClr>
              <a:schemeClr val="bg1"/>
            </a:bgClr>
          </a:pattFill>
        </p:spPr>
      </p:pic>
    </p:spTree>
    <p:extLst>
      <p:ext uri="{BB962C8B-B14F-4D97-AF65-F5344CB8AC3E}">
        <p14:creationId xmlns:p14="http://schemas.microsoft.com/office/powerpoint/2010/main" val="413743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E290FF-F00F-88AA-9AF8-DC287F4CD635}"/>
              </a:ext>
            </a:extLst>
          </p:cNvPr>
          <p:cNvSpPr>
            <a:spLocks noGrp="1"/>
          </p:cNvSpPr>
          <p:nvPr>
            <p:ph type="sldNum" sz="quarter" idx="12"/>
          </p:nvPr>
        </p:nvSpPr>
        <p:spPr/>
        <p:txBody>
          <a:bodyPr/>
          <a:lstStyle/>
          <a:p>
            <a:fld id="{B2DC25EE-239B-4C5F-AAD1-255A7D5F1EE2}" type="slidenum">
              <a:rPr lang="en-US" smtClean="0"/>
              <a:t>32</a:t>
            </a:fld>
            <a:endParaRPr lang="en-US" dirty="0"/>
          </a:p>
        </p:txBody>
      </p:sp>
      <p:pic>
        <p:nvPicPr>
          <p:cNvPr id="7" name="Picture 6">
            <a:extLst>
              <a:ext uri="{FF2B5EF4-FFF2-40B4-BE49-F238E27FC236}">
                <a16:creationId xmlns:a16="http://schemas.microsoft.com/office/drawing/2014/main" id="{847E68B8-A74D-18EF-D0F4-CB4AE34512DB}"/>
              </a:ext>
            </a:extLst>
          </p:cNvPr>
          <p:cNvPicPr>
            <a:picLocks noChangeAspect="1"/>
          </p:cNvPicPr>
          <p:nvPr/>
        </p:nvPicPr>
        <p:blipFill>
          <a:blip r:embed="rId2"/>
          <a:stretch>
            <a:fillRect/>
          </a:stretch>
        </p:blipFill>
        <p:spPr>
          <a:xfrm>
            <a:off x="1527099" y="48541"/>
            <a:ext cx="9137801" cy="6760917"/>
          </a:xfrm>
          <a:prstGeom prst="rect">
            <a:avLst/>
          </a:prstGeom>
        </p:spPr>
      </p:pic>
    </p:spTree>
    <p:extLst>
      <p:ext uri="{BB962C8B-B14F-4D97-AF65-F5344CB8AC3E}">
        <p14:creationId xmlns:p14="http://schemas.microsoft.com/office/powerpoint/2010/main" val="3270626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048796"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8797" name="Freeform: Shape 9"/>
          <p:cNvSpPr>
            <a:spLocks noGrp="1" noRot="1" noChangeAspect="1" noMove="1" noResize="1" noEditPoints="1" noAdjustHandles="1" noChangeArrowheads="1" noChangeShapeType="1" noTextEdit="1"/>
          </p:cNvSpPr>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8798" name="Freeform: Shape 11"/>
          <p:cNvSpPr>
            <a:spLocks noGrp="1" noRot="1" noChangeAspect="1" noMove="1" noResize="1" noEditPoints="1" noAdjustHandles="1" noChangeArrowheads="1" noChangeShapeType="1" noTextEdit="1"/>
          </p:cNvSpPr>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799" name="Rectangle 13"/>
          <p:cNvSpPr>
            <a:spLocks noGrp="1" noRot="1" noChangeAspect="1" noMove="1" noResize="1" noEditPoints="1" noAdjustHandles="1" noChangeArrowheads="1" noChangeShapeType="1" noTextEdit="1"/>
          </p:cNvSpPr>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00" name="Content Placeholder 2"/>
          <p:cNvSpPr>
            <a:spLocks noGrp="1"/>
          </p:cNvSpPr>
          <p:nvPr>
            <p:ph idx="1"/>
          </p:nvPr>
        </p:nvSpPr>
        <p:spPr>
          <a:xfrm>
            <a:off x="701591" y="1890722"/>
            <a:ext cx="10785769" cy="6333477"/>
          </a:xfrm>
        </p:spPr>
        <p:txBody>
          <a:bodyPr>
            <a:normAutofit fontScale="99167"/>
          </a:bodyPr>
          <a:lstStyle/>
          <a:p>
            <a:r>
              <a:rPr lang="en-US" dirty="0"/>
              <a:t>Risk factors for diverticular bleeding include aspirin and nonsteroidal anti-inflammatory drug (NSAID) use, advanced age, obesity, physical inactivity, hypertension, ischemic heart disease, chronic renal insufficiency, and hyperlipidemia. Aspirin and NSAIDs may increase the risk of LGIB by a variety of mechanisms, including local erosive topical damage and platelet dysfunction. And low fiber diet plays an important role as it predispose to straining and increased intra luminal pressure which lead to the breakdown in the bowel wall.</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570990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048807"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8808" name="Freeform: Shape 9"/>
          <p:cNvSpPr>
            <a:spLocks noGrp="1" noRot="1" noChangeAspect="1" noMove="1" noResize="1" noEditPoints="1" noAdjustHandles="1" noChangeArrowheads="1" noChangeShapeType="1" noTextEdit="1"/>
          </p:cNvSpPr>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09" name="Freeform: Shape 11"/>
          <p:cNvSpPr>
            <a:spLocks noGrp="1" noRot="1" noChangeAspect="1" noMove="1" noResize="1" noEditPoints="1" noAdjustHandles="1" noChangeArrowheads="1" noChangeShapeType="1" noTextEdit="1"/>
          </p:cNvSpPr>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10" name="Title 1"/>
          <p:cNvSpPr>
            <a:spLocks noGrp="1"/>
          </p:cNvSpPr>
          <p:nvPr>
            <p:ph type="title"/>
          </p:nvPr>
        </p:nvSpPr>
        <p:spPr>
          <a:xfrm>
            <a:off x="838200" y="253397"/>
            <a:ext cx="10515600" cy="1273233"/>
          </a:xfrm>
        </p:spPr>
        <p:txBody>
          <a:bodyPr>
            <a:normAutofit/>
          </a:bodyPr>
          <a:lstStyle/>
          <a:p>
            <a:r>
              <a:rPr lang="en-US" dirty="0"/>
              <a:t>ANGIODYSPLASIA</a:t>
            </a:r>
          </a:p>
        </p:txBody>
      </p:sp>
      <p:sp>
        <p:nvSpPr>
          <p:cNvPr id="1048812" name="Content Placeholder 2"/>
          <p:cNvSpPr>
            <a:spLocks noGrp="1"/>
          </p:cNvSpPr>
          <p:nvPr>
            <p:ph idx="1"/>
          </p:nvPr>
        </p:nvSpPr>
        <p:spPr>
          <a:xfrm>
            <a:off x="128016" y="2097088"/>
            <a:ext cx="8101584" cy="4341812"/>
          </a:xfrm>
        </p:spPr>
        <p:txBody>
          <a:bodyPr>
            <a:normAutofit/>
          </a:bodyPr>
          <a:lstStyle/>
          <a:p>
            <a:r>
              <a:rPr lang="en-US" sz="2400" dirty="0"/>
              <a:t>Angiodysplasia is a vascular malformation that is a cause of haemorrhage from the colon</a:t>
            </a:r>
            <a:r>
              <a:rPr lang="en-US" dirty="0"/>
              <a:t>, The malformations consist of dilated tortuous submucosal vessels and in severe cases the mucosa is replaced by massive dilated deformed vessels</a:t>
            </a:r>
            <a:r>
              <a:rPr lang="en-US" dirty="0">
                <a:solidFill>
                  <a:schemeClr val="accent4">
                    <a:lumMod val="20000"/>
                    <a:lumOff val="80000"/>
                  </a:schemeClr>
                </a:solidFill>
              </a:rPr>
              <a:t>(vascular ectasia).</a:t>
            </a:r>
          </a:p>
          <a:p>
            <a:r>
              <a:rPr lang="en-US" sz="2400" dirty="0"/>
              <a:t>The lesions are also called angiomas, haemangiomas and arteriovenous malformations. Angiodysplasias occur particularly in the </a:t>
            </a:r>
            <a:r>
              <a:rPr lang="en-US" sz="2400" dirty="0">
                <a:highlight>
                  <a:srgbClr val="C0C0C0"/>
                </a:highlight>
              </a:rPr>
              <a:t>ascending colon and caecum </a:t>
            </a:r>
            <a:r>
              <a:rPr lang="en-US" sz="2400" dirty="0"/>
              <a:t>of elderly </a:t>
            </a:r>
            <a:r>
              <a:rPr lang="en-US" dirty="0"/>
              <a:t>patients typically in patients over 60 years. </a:t>
            </a:r>
            <a:endParaRPr lang="en-US" sz="2400" dirty="0"/>
          </a:p>
        </p:txBody>
      </p:sp>
      <p:sp>
        <p:nvSpPr>
          <p:cNvPr id="1048811" name="Rectangle 13"/>
          <p:cNvSpPr>
            <a:spLocks noGrp="1" noRot="1" noChangeAspect="1" noMove="1" noResize="1" noEditPoints="1" noAdjustHandles="1" noChangeArrowheads="1" noChangeShapeType="1" noTextEdit="1"/>
          </p:cNvSpPr>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F6484EB-3AE8-6ED5-1D6F-8EA7194C4FDD}"/>
              </a:ext>
            </a:extLst>
          </p:cNvPr>
          <p:cNvPicPr>
            <a:picLocks noChangeAspect="1"/>
          </p:cNvPicPr>
          <p:nvPr/>
        </p:nvPicPr>
        <p:blipFill>
          <a:blip r:embed="rId2"/>
          <a:stretch>
            <a:fillRect/>
          </a:stretch>
        </p:blipFill>
        <p:spPr>
          <a:xfrm>
            <a:off x="8229600" y="2570312"/>
            <a:ext cx="3261643" cy="3115326"/>
          </a:xfrm>
          <a:prstGeom prst="rect">
            <a:avLst/>
          </a:prstGeom>
        </p:spPr>
      </p:pic>
    </p:spTree>
    <p:extLst>
      <p:ext uri="{BB962C8B-B14F-4D97-AF65-F5344CB8AC3E}">
        <p14:creationId xmlns:p14="http://schemas.microsoft.com/office/powerpoint/2010/main" val="3433414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048814"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8815" name="Freeform: Shape 9"/>
          <p:cNvSpPr>
            <a:spLocks noGrp="1" noRot="1" noChangeAspect="1" noMove="1" noResize="1" noEditPoints="1" noAdjustHandles="1" noChangeArrowheads="1" noChangeShapeType="1" noTextEdit="1"/>
          </p:cNvSpPr>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8816" name="Freeform: Shape 11"/>
          <p:cNvSpPr>
            <a:spLocks noGrp="1" noRot="1" noChangeAspect="1" noMove="1" noResize="1" noEditPoints="1" noAdjustHandles="1" noChangeArrowheads="1" noChangeShapeType="1" noTextEdit="1"/>
          </p:cNvSpPr>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17" name="Rectangle 13"/>
          <p:cNvSpPr>
            <a:spLocks noGrp="1" noRot="1" noChangeAspect="1" noMove="1" noResize="1" noEditPoints="1" noAdjustHandles="1" noChangeArrowheads="1" noChangeShapeType="1" noTextEdit="1"/>
          </p:cNvSpPr>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18" name="Content Placeholder 2"/>
          <p:cNvSpPr>
            <a:spLocks noGrp="1"/>
          </p:cNvSpPr>
          <p:nvPr>
            <p:ph idx="1"/>
          </p:nvPr>
        </p:nvSpPr>
        <p:spPr>
          <a:xfrm>
            <a:off x="520505" y="928468"/>
            <a:ext cx="10833295" cy="5243732"/>
          </a:xfrm>
        </p:spPr>
        <p:txBody>
          <a:bodyPr>
            <a:normAutofit fontScale="95833"/>
          </a:bodyPr>
          <a:lstStyle/>
          <a:p>
            <a:r>
              <a:rPr lang="en-US" dirty="0">
                <a:solidFill>
                  <a:schemeClr val="accent2">
                    <a:lumMod val="40000"/>
                    <a:lumOff val="60000"/>
                  </a:schemeClr>
                </a:solidFill>
              </a:rPr>
              <a:t>several conditions have been associated with angiodysplasia</a:t>
            </a:r>
            <a:r>
              <a:rPr lang="en-US" dirty="0"/>
              <a:t>, including </a:t>
            </a:r>
            <a:r>
              <a:rPr lang="en-US" dirty="0">
                <a:solidFill>
                  <a:schemeClr val="accent2">
                    <a:lumMod val="40000"/>
                    <a:lumOff val="60000"/>
                  </a:schemeClr>
                </a:solidFill>
              </a:rPr>
              <a:t>aortic stenosis </a:t>
            </a:r>
            <a:r>
              <a:rPr lang="en-US" dirty="0"/>
              <a:t>, </a:t>
            </a:r>
            <a:r>
              <a:rPr lang="en-US" dirty="0">
                <a:solidFill>
                  <a:schemeClr val="accent2">
                    <a:lumMod val="40000"/>
                    <a:lumOff val="60000"/>
                  </a:schemeClr>
                </a:solidFill>
              </a:rPr>
              <a:t>von Willebrand disease</a:t>
            </a:r>
            <a:r>
              <a:rPr lang="en-US" dirty="0"/>
              <a:t>, and </a:t>
            </a:r>
            <a:r>
              <a:rPr lang="en-US" dirty="0">
                <a:solidFill>
                  <a:schemeClr val="accent2">
                    <a:lumMod val="40000"/>
                    <a:lumOff val="60000"/>
                  </a:schemeClr>
                </a:solidFill>
              </a:rPr>
              <a:t>chronic renal failure.</a:t>
            </a:r>
          </a:p>
          <a:p>
            <a:pPr marL="0" indent="0">
              <a:buNone/>
            </a:pPr>
            <a:endParaRPr lang="en-US" dirty="0">
              <a:solidFill>
                <a:schemeClr val="accent2">
                  <a:lumMod val="40000"/>
                  <a:lumOff val="60000"/>
                </a:schemeClr>
              </a:solidFill>
            </a:endParaRPr>
          </a:p>
          <a:p>
            <a:r>
              <a:rPr lang="en-US" dirty="0"/>
              <a:t>The hemorrhage tends to arise from the right side of the colon, with the cecum being the most common location, although they can occur in the rest of the colon and small bowel. </a:t>
            </a:r>
          </a:p>
          <a:p>
            <a:pPr marL="0" indent="0">
              <a:buNone/>
            </a:pPr>
            <a:endParaRPr lang="en-US" dirty="0"/>
          </a:p>
          <a:p>
            <a:r>
              <a:rPr lang="en-US" dirty="0"/>
              <a:t> Most patients present with chronic bleeding, but in up to 15%, hemorrhage may be massive. Bleeding stops spontaneously in most cases, but approximately 50% will </a:t>
            </a:r>
            <a:r>
              <a:rPr lang="en-US" dirty="0" err="1"/>
              <a:t>rebleed</a:t>
            </a:r>
            <a:r>
              <a:rPr lang="en-US" dirty="0"/>
              <a:t> within 5 years.</a:t>
            </a:r>
          </a:p>
        </p:txBody>
      </p:sp>
      <p:sp>
        <p:nvSpPr>
          <p:cNvPr id="1048819" name="Slide Number Placeholder 1"/>
          <p:cNvSpPr>
            <a:spLocks noGrp="1"/>
          </p:cNvSpPr>
          <p:nvPr>
            <p:ph type="sldNum" sz="quarter" idx="12"/>
          </p:nvPr>
        </p:nvSpPr>
        <p:spPr/>
        <p:txBody>
          <a:bodyPr/>
          <a:lstStyle/>
          <a:p>
            <a:fld id="{B2DC25EE-239B-4C5F-AAD1-255A7D5F1EE2}" type="slidenum">
              <a:rPr lang="en-US" sz="1600" dirty="0" smtClean="0">
                <a:solidFill>
                  <a:srgbClr val="FF0000"/>
                </a:solidFill>
              </a:rPr>
              <a:t>35</a:t>
            </a:fld>
            <a:endParaRPr lang="en-US" sz="1600" dirty="0">
              <a:solidFill>
                <a:srgbClr val="FF0000"/>
              </a:solidFill>
            </a:endParaRPr>
          </a:p>
        </p:txBody>
      </p:sp>
    </p:spTree>
    <p:extLst>
      <p:ext uri="{BB962C8B-B14F-4D97-AF65-F5344CB8AC3E}">
        <p14:creationId xmlns:p14="http://schemas.microsoft.com/office/powerpoint/2010/main" val="4109193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BC64-0045-C0A2-6E72-2E366199EC5D}"/>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196CC3EA-1B9C-501B-7759-1137F20FE5E5}"/>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7C1152B5-F6FD-3BE8-F1F4-440E8760688B}"/>
              </a:ext>
            </a:extLst>
          </p:cNvPr>
          <p:cNvSpPr>
            <a:spLocks noGrp="1"/>
          </p:cNvSpPr>
          <p:nvPr>
            <p:ph type="sldNum" sz="quarter" idx="12"/>
          </p:nvPr>
        </p:nvSpPr>
        <p:spPr/>
        <p:txBody>
          <a:bodyPr/>
          <a:lstStyle/>
          <a:p>
            <a:fld id="{B2DC25EE-239B-4C5F-AAD1-255A7D5F1EE2}" type="slidenum">
              <a:rPr lang="en-US" smtClean="0"/>
              <a:t>36</a:t>
            </a:fld>
            <a:endParaRPr lang="en-US" dirty="0"/>
          </a:p>
        </p:txBody>
      </p:sp>
      <p:pic>
        <p:nvPicPr>
          <p:cNvPr id="6" name="Picture 5" descr="Text&#10;&#10;Description automatically generated">
            <a:extLst>
              <a:ext uri="{FF2B5EF4-FFF2-40B4-BE49-F238E27FC236}">
                <a16:creationId xmlns:a16="http://schemas.microsoft.com/office/drawing/2014/main" id="{F0F9F8F7-29FA-6E36-8E9D-1E329846C21C}"/>
              </a:ext>
            </a:extLst>
          </p:cNvPr>
          <p:cNvPicPr>
            <a:picLocks noChangeAspect="1"/>
          </p:cNvPicPr>
          <p:nvPr/>
        </p:nvPicPr>
        <p:blipFill rotWithShape="1">
          <a:blip r:embed="rId2">
            <a:extLst>
              <a:ext uri="{28A0092B-C50C-407E-A947-70E740481C1C}">
                <a14:useLocalDpi xmlns:a14="http://schemas.microsoft.com/office/drawing/2010/main" val="0"/>
              </a:ext>
            </a:extLst>
          </a:blip>
          <a:srcRect t="13128" b="63495"/>
          <a:stretch/>
        </p:blipFill>
        <p:spPr>
          <a:xfrm>
            <a:off x="-45916" y="68934"/>
            <a:ext cx="12285981" cy="6798098"/>
          </a:xfrm>
          <a:prstGeom prst="rect">
            <a:avLst/>
          </a:prstGeom>
        </p:spPr>
      </p:pic>
      <p:sp>
        <p:nvSpPr>
          <p:cNvPr id="7" name="Rectangle 6">
            <a:extLst>
              <a:ext uri="{FF2B5EF4-FFF2-40B4-BE49-F238E27FC236}">
                <a16:creationId xmlns:a16="http://schemas.microsoft.com/office/drawing/2014/main" id="{F4B8E1FF-1EBE-5DCA-F423-2EC30401A848}"/>
              </a:ext>
            </a:extLst>
          </p:cNvPr>
          <p:cNvSpPr/>
          <p:nvPr/>
        </p:nvSpPr>
        <p:spPr>
          <a:xfrm>
            <a:off x="11298702" y="6298470"/>
            <a:ext cx="457200" cy="55953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0997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F3C8-65CD-7CB4-1A98-F767387214F6}"/>
              </a:ext>
            </a:extLst>
          </p:cNvPr>
          <p:cNvSpPr>
            <a:spLocks noGrp="1"/>
          </p:cNvSpPr>
          <p:nvPr>
            <p:ph type="title"/>
          </p:nvPr>
        </p:nvSpPr>
        <p:spPr/>
        <p:txBody>
          <a:bodyPr/>
          <a:lstStyle/>
          <a:p>
            <a:endParaRPr lang="en-GB"/>
          </a:p>
        </p:txBody>
      </p:sp>
      <p:pic>
        <p:nvPicPr>
          <p:cNvPr id="6" name="Content Placeholder 5" descr="Text&#10;&#10;Description automatically generated">
            <a:extLst>
              <a:ext uri="{FF2B5EF4-FFF2-40B4-BE49-F238E27FC236}">
                <a16:creationId xmlns:a16="http://schemas.microsoft.com/office/drawing/2014/main" id="{D2D145EB-8887-491C-9214-CCEB251035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7760" b="38179"/>
          <a:stretch/>
        </p:blipFill>
        <p:spPr>
          <a:xfrm>
            <a:off x="0" y="0"/>
            <a:ext cx="12191999" cy="6857999"/>
          </a:xfrm>
        </p:spPr>
      </p:pic>
      <p:sp>
        <p:nvSpPr>
          <p:cNvPr id="4" name="Slide Number Placeholder 3">
            <a:extLst>
              <a:ext uri="{FF2B5EF4-FFF2-40B4-BE49-F238E27FC236}">
                <a16:creationId xmlns:a16="http://schemas.microsoft.com/office/drawing/2014/main" id="{5F962F0A-E01C-0FCF-B5ED-832F509AD6CD}"/>
              </a:ext>
            </a:extLst>
          </p:cNvPr>
          <p:cNvSpPr>
            <a:spLocks noGrp="1"/>
          </p:cNvSpPr>
          <p:nvPr>
            <p:ph type="sldNum" sz="quarter" idx="12"/>
          </p:nvPr>
        </p:nvSpPr>
        <p:spPr/>
        <p:txBody>
          <a:bodyPr/>
          <a:lstStyle/>
          <a:p>
            <a:fld id="{B2DC25EE-239B-4C5F-AAD1-255A7D5F1EE2}" type="slidenum">
              <a:rPr lang="en-US" smtClean="0"/>
              <a:t>37</a:t>
            </a:fld>
            <a:endParaRPr lang="en-US"/>
          </a:p>
        </p:txBody>
      </p:sp>
    </p:spTree>
    <p:extLst>
      <p:ext uri="{BB962C8B-B14F-4D97-AF65-F5344CB8AC3E}">
        <p14:creationId xmlns:p14="http://schemas.microsoft.com/office/powerpoint/2010/main" val="1219871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78192-3C09-3DB6-A9D7-260134A22F7A}"/>
              </a:ext>
            </a:extLst>
          </p:cNvPr>
          <p:cNvSpPr>
            <a:spLocks noGrp="1"/>
          </p:cNvSpPr>
          <p:nvPr>
            <p:ph type="ctrTitle"/>
          </p:nvPr>
        </p:nvSpPr>
        <p:spPr/>
        <p:txBody>
          <a:bodyPr/>
          <a:lstStyle/>
          <a:p>
            <a:r>
              <a:rPr lang="en-GB" dirty="0"/>
              <a:t>   </a:t>
            </a:r>
          </a:p>
        </p:txBody>
      </p:sp>
      <p:sp>
        <p:nvSpPr>
          <p:cNvPr id="3" name="Subtitle 2">
            <a:extLst>
              <a:ext uri="{FF2B5EF4-FFF2-40B4-BE49-F238E27FC236}">
                <a16:creationId xmlns:a16="http://schemas.microsoft.com/office/drawing/2014/main" id="{C2133CD4-1FD2-5DBE-833E-1E7DC022A8F2}"/>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12AEE526-00E8-55EE-1B84-78F933020C16}"/>
              </a:ext>
            </a:extLst>
          </p:cNvPr>
          <p:cNvSpPr>
            <a:spLocks noGrp="1"/>
          </p:cNvSpPr>
          <p:nvPr>
            <p:ph type="sldNum" sz="quarter" idx="12"/>
          </p:nvPr>
        </p:nvSpPr>
        <p:spPr/>
        <p:txBody>
          <a:bodyPr/>
          <a:lstStyle/>
          <a:p>
            <a:fld id="{B2DC25EE-239B-4C5F-AAD1-255A7D5F1EE2}" type="slidenum">
              <a:rPr lang="en-US" smtClean="0"/>
              <a:t>38</a:t>
            </a:fld>
            <a:endParaRPr lang="en-US" dirty="0"/>
          </a:p>
        </p:txBody>
      </p:sp>
      <p:pic>
        <p:nvPicPr>
          <p:cNvPr id="6" name="Picture 5" descr="Text&#10;&#10;Description automatically generated">
            <a:extLst>
              <a:ext uri="{FF2B5EF4-FFF2-40B4-BE49-F238E27FC236}">
                <a16:creationId xmlns:a16="http://schemas.microsoft.com/office/drawing/2014/main" id="{5C87EA05-31BD-1CAA-0150-FB51BD1345BE}"/>
              </a:ext>
            </a:extLst>
          </p:cNvPr>
          <p:cNvPicPr>
            <a:picLocks noChangeAspect="1"/>
          </p:cNvPicPr>
          <p:nvPr/>
        </p:nvPicPr>
        <p:blipFill rotWithShape="1">
          <a:blip r:embed="rId2">
            <a:extLst>
              <a:ext uri="{28A0092B-C50C-407E-A947-70E740481C1C}">
                <a14:useLocalDpi xmlns:a14="http://schemas.microsoft.com/office/drawing/2010/main" val="0"/>
              </a:ext>
            </a:extLst>
          </a:blip>
          <a:srcRect t="62702" b="12662"/>
          <a:stretch/>
        </p:blipFill>
        <p:spPr>
          <a:xfrm>
            <a:off x="0" y="0"/>
            <a:ext cx="12191999" cy="6858001"/>
          </a:xfrm>
          <a:prstGeom prst="rect">
            <a:avLst/>
          </a:prstGeom>
        </p:spPr>
      </p:pic>
    </p:spTree>
    <p:extLst>
      <p:ext uri="{BB962C8B-B14F-4D97-AF65-F5344CB8AC3E}">
        <p14:creationId xmlns:p14="http://schemas.microsoft.com/office/powerpoint/2010/main" val="2330219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048836"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8837" name="Freeform: Shape 9"/>
          <p:cNvSpPr>
            <a:spLocks noGrp="1" noRot="1" noChangeAspect="1" noMove="1" noResize="1" noEditPoints="1" noAdjustHandles="1" noChangeArrowheads="1" noChangeShapeType="1" noTextEdit="1"/>
          </p:cNvSpPr>
          <p:nvPr/>
        </p:nvSpPr>
        <p:spPr>
          <a:xfrm>
            <a:off x="0" y="2"/>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8838" name="Freeform: Shape 11"/>
          <p:cNvSpPr>
            <a:spLocks noGrp="1" noRot="1" noChangeAspect="1" noMove="1" noResize="1" noEditPoints="1" noAdjustHandles="1" noChangeArrowheads="1" noChangeShapeType="1" noTextEdit="1"/>
          </p:cNvSpPr>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39" name="Rectangle 13"/>
          <p:cNvSpPr>
            <a:spLocks noGrp="1" noRot="1" noChangeAspect="1" noMove="1" noResize="1" noEditPoints="1" noAdjustHandles="1" noChangeArrowheads="1" noChangeShapeType="1" noTextEdit="1"/>
          </p:cNvSpPr>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40" name="Title 1"/>
          <p:cNvSpPr>
            <a:spLocks noGrp="1"/>
          </p:cNvSpPr>
          <p:nvPr>
            <p:ph type="title"/>
          </p:nvPr>
        </p:nvSpPr>
        <p:spPr>
          <a:xfrm>
            <a:off x="836676" y="2952750"/>
            <a:ext cx="10515600" cy="1273175"/>
          </a:xfrm>
        </p:spPr>
        <p:txBody>
          <a:bodyPr>
            <a:normAutofit fontScale="90000"/>
          </a:bodyPr>
          <a:lstStyle/>
          <a:p>
            <a:pPr algn="ctr"/>
            <a:r>
              <a:rPr lang="en-US" sz="8000" dirty="0"/>
              <a:t>MANAGEMNET</a:t>
            </a:r>
            <a:endParaRPr lang="en-US" dirty="0"/>
          </a:p>
        </p:txBody>
      </p:sp>
      <p:sp>
        <p:nvSpPr>
          <p:cNvPr id="1048841" name="Slide Number Placeholder 1"/>
          <p:cNvSpPr>
            <a:spLocks noGrp="1"/>
          </p:cNvSpPr>
          <p:nvPr>
            <p:ph type="sldNum" sz="quarter" idx="12"/>
          </p:nvPr>
        </p:nvSpPr>
        <p:spPr/>
        <p:txBody>
          <a:bodyPr/>
          <a:lstStyle/>
          <a:p>
            <a:fld id="{B2DC25EE-239B-4C5F-AAD1-255A7D5F1EE2}" type="slidenum">
              <a:rPr lang="en-US" sz="1800" dirty="0" smtClean="0">
                <a:solidFill>
                  <a:srgbClr val="FF0000"/>
                </a:solidFill>
              </a:rPr>
              <a:t>39</a:t>
            </a:fld>
            <a:endParaRPr lang="en-US" sz="1800">
              <a:solidFill>
                <a:srgbClr val="FF0000"/>
              </a:solidFill>
            </a:endParaRPr>
          </a:p>
        </p:txBody>
      </p:sp>
    </p:spTree>
    <p:extLst>
      <p:ext uri="{BB962C8B-B14F-4D97-AF65-F5344CB8AC3E}">
        <p14:creationId xmlns:p14="http://schemas.microsoft.com/office/powerpoint/2010/main" val="427618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8B4E9FD-7098-24B2-1B3F-B6C2B2811C32}"/>
              </a:ext>
            </a:extLst>
          </p:cNvPr>
          <p:cNvSpPr>
            <a:spLocks noGrp="1"/>
          </p:cNvSpPr>
          <p:nvPr>
            <p:ph type="title"/>
          </p:nvPr>
        </p:nvSpPr>
        <p:spPr/>
        <p:txBody>
          <a:bodyPr/>
          <a:lstStyle/>
          <a:p>
            <a:endParaRPr lang="ar-AE"/>
          </a:p>
        </p:txBody>
      </p:sp>
      <p:pic>
        <p:nvPicPr>
          <p:cNvPr id="8" name="صورة 8">
            <a:extLst>
              <a:ext uri="{FF2B5EF4-FFF2-40B4-BE49-F238E27FC236}">
                <a16:creationId xmlns:a16="http://schemas.microsoft.com/office/drawing/2014/main" id="{C442B1EB-3705-CC65-E5E4-7E2695DC67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730" y="555671"/>
            <a:ext cx="10784540" cy="5746657"/>
          </a:xfrm>
        </p:spPr>
      </p:pic>
    </p:spTree>
    <p:extLst>
      <p:ext uri="{BB962C8B-B14F-4D97-AF65-F5344CB8AC3E}">
        <p14:creationId xmlns:p14="http://schemas.microsoft.com/office/powerpoint/2010/main" val="541756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63469" y="126132"/>
            <a:ext cx="5754415" cy="993227"/>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r>
              <a:rPr lang="en-US" sz="1800" dirty="0"/>
              <a:t> </a:t>
            </a:r>
            <a:br>
              <a:rPr lang="en-US" sz="1800" dirty="0"/>
            </a:br>
            <a:r>
              <a:rPr lang="en-US" dirty="0"/>
              <a:t>Resuscitation and Initial Assessment:</a:t>
            </a:r>
            <a:br>
              <a:rPr lang="en-US" dirty="0"/>
            </a:br>
            <a:endParaRPr lang="en-US" dirty="0"/>
          </a:p>
        </p:txBody>
      </p:sp>
      <p:sp>
        <p:nvSpPr>
          <p:cNvPr id="4" name="عنصر نائب لرقم الشريحة 3"/>
          <p:cNvSpPr>
            <a:spLocks noGrp="1"/>
          </p:cNvSpPr>
          <p:nvPr>
            <p:ph type="sldNum" sz="quarter" idx="12"/>
          </p:nvPr>
        </p:nvSpPr>
        <p:spPr/>
        <p:txBody>
          <a:bodyPr/>
          <a:lstStyle/>
          <a:p>
            <a:fld id="{B2DC25EE-239B-4C5F-AAD1-255A7D5F1EE2}" type="slidenum">
              <a:rPr lang="en-US" smtClean="0"/>
              <a:t>40</a:t>
            </a:fld>
            <a:endParaRPr lang="en-US"/>
          </a:p>
        </p:txBody>
      </p:sp>
      <p:sp>
        <p:nvSpPr>
          <p:cNvPr id="3" name="عنصر نائب للمحتوى 2"/>
          <p:cNvSpPr>
            <a:spLocks noGrp="1"/>
          </p:cNvSpPr>
          <p:nvPr>
            <p:ph sz="quarter" idx="1"/>
          </p:nvPr>
        </p:nvSpPr>
        <p:spPr>
          <a:xfrm>
            <a:off x="431585" y="1198182"/>
            <a:ext cx="11187607" cy="5262237"/>
          </a:xfrm>
        </p:spPr>
        <p:txBody>
          <a:bodyPr>
            <a:normAutofit/>
          </a:bodyPr>
          <a:lstStyle/>
          <a:p>
            <a:pPr marL="228600" lvl="1" algn="l">
              <a:spcBef>
                <a:spcPts val="1000"/>
              </a:spcBef>
            </a:pPr>
            <a:r>
              <a:rPr lang="en-US" sz="1800" b="1" dirty="0">
                <a:solidFill>
                  <a:schemeClr val="tx1"/>
                </a:solidFill>
              </a:rPr>
              <a:t>The first goal in evaluating and treating a patient with gastrointestinal hemorrhage is adequate resuscitation. The principles of ensuring a patent airway, supporting ventilation, and optimizing hemodynamic parameters apply, and coagulopathy and/or thrombocytopenia should be corrected.</a:t>
            </a:r>
          </a:p>
          <a:p>
            <a:pPr marL="228600" lvl="1" algn="l">
              <a:spcBef>
                <a:spcPts val="1000"/>
              </a:spcBef>
            </a:pPr>
            <a:r>
              <a:rPr lang="en-US" sz="1800" b="1" dirty="0">
                <a:solidFill>
                  <a:schemeClr val="tx1"/>
                </a:solidFill>
              </a:rPr>
              <a:t>The second goal is to identify the source</a:t>
            </a:r>
            <a:r>
              <a:rPr lang="en-US" altLang="ar" sz="1800" b="1" dirty="0">
                <a:solidFill>
                  <a:schemeClr val="tx1"/>
                </a:solidFill>
              </a:rPr>
              <a:t> </a:t>
            </a:r>
            <a:r>
              <a:rPr lang="en-US" sz="1800" b="1" dirty="0">
                <a:solidFill>
                  <a:schemeClr val="tx1"/>
                </a:solidFill>
              </a:rPr>
              <a:t>of hemorrhage and stop the bleeding</a:t>
            </a:r>
          </a:p>
          <a:p>
            <a:pPr marL="228600" lvl="1" algn="l">
              <a:spcBef>
                <a:spcPts val="1000"/>
              </a:spcBef>
            </a:pPr>
            <a:r>
              <a:rPr lang="en-US" sz="1800" b="1" dirty="0">
                <a:solidFill>
                  <a:schemeClr val="tx1"/>
                </a:solidFill>
              </a:rPr>
              <a:t> In order to achieve the goals of our evaluation the following must be performed :</a:t>
            </a:r>
          </a:p>
          <a:p>
            <a:pPr marL="0" lvl="1" indent="0" algn="l">
              <a:spcBef>
                <a:spcPts val="1000"/>
              </a:spcBef>
              <a:buNone/>
            </a:pPr>
            <a:r>
              <a:rPr lang="en-US" sz="1800" b="1" dirty="0">
                <a:solidFill>
                  <a:schemeClr val="tx1"/>
                </a:solidFill>
                <a:sym typeface="+mn-ea"/>
              </a:rPr>
              <a:t>1-. </a:t>
            </a:r>
            <a:r>
              <a:rPr lang="en-US" sz="1800" b="1" dirty="0">
                <a:solidFill>
                  <a:schemeClr val="tx1"/>
                </a:solidFill>
              </a:rPr>
              <a:t>Vital signs should be corrected (blood pressure and heart rate).</a:t>
            </a:r>
            <a:endParaRPr lang="en-US" sz="1800" b="1" dirty="0">
              <a:solidFill>
                <a:schemeClr val="tx1"/>
              </a:solidFill>
              <a:sym typeface="+mn-ea"/>
            </a:endParaRPr>
          </a:p>
          <a:p>
            <a:pPr marL="0" lvl="1" indent="0" algn="l">
              <a:spcBef>
                <a:spcPts val="1000"/>
              </a:spcBef>
              <a:buNone/>
            </a:pPr>
            <a:r>
              <a:rPr lang="en-US" sz="1800" b="1" dirty="0">
                <a:solidFill>
                  <a:schemeClr val="tx1"/>
                </a:solidFill>
                <a:sym typeface="+mn-ea"/>
              </a:rPr>
              <a:t>2- Two large-bore cannulas.</a:t>
            </a:r>
          </a:p>
          <a:p>
            <a:pPr marL="0" indent="0" algn="l">
              <a:buNone/>
            </a:pPr>
            <a:r>
              <a:rPr lang="en-US" sz="1800" b="1" dirty="0">
                <a:sym typeface="+mn-ea"/>
              </a:rPr>
              <a:t>3- </a:t>
            </a:r>
            <a:r>
              <a:rPr lang="en-US" sz="1800" b="1" dirty="0"/>
              <a:t>iv fluid </a:t>
            </a:r>
          </a:p>
          <a:p>
            <a:pPr marL="0" indent="0" algn="l">
              <a:buNone/>
            </a:pPr>
            <a:r>
              <a:rPr lang="en-US" sz="1800" b="1" dirty="0"/>
              <a:t>4- Blood grouping and cross matching for packed RBC's and fresh frozen plasma.</a:t>
            </a:r>
          </a:p>
          <a:p>
            <a:pPr marL="0" lvl="1" indent="0" algn="l">
              <a:spcBef>
                <a:spcPts val="1000"/>
              </a:spcBef>
              <a:buNone/>
            </a:pPr>
            <a:r>
              <a:rPr lang="en-US" sz="1800" b="1" dirty="0">
                <a:solidFill>
                  <a:schemeClr val="tx1"/>
                </a:solidFill>
              </a:rPr>
              <a:t>5- Foley's catheter</a:t>
            </a:r>
          </a:p>
          <a:p>
            <a:pPr marL="0" lvl="1" indent="0" algn="l">
              <a:spcBef>
                <a:spcPts val="1000"/>
              </a:spcBef>
              <a:buNone/>
            </a:pPr>
            <a:r>
              <a:rPr lang="en-US" sz="1800" b="1" dirty="0">
                <a:solidFill>
                  <a:schemeClr val="tx1"/>
                </a:solidFill>
              </a:rPr>
              <a:t>6- </a:t>
            </a:r>
            <a:r>
              <a:rPr lang="en-US" sz="1800" b="1" dirty="0">
                <a:solidFill>
                  <a:schemeClr val="tx1"/>
                </a:solidFill>
                <a:sym typeface="+mn-ea"/>
              </a:rPr>
              <a:t>NG tube </a:t>
            </a:r>
            <a:endParaRPr lang="en-US" sz="1800" b="1" dirty="0">
              <a:solidFill>
                <a:schemeClr val="tx1"/>
              </a:solidFill>
            </a:endParaRPr>
          </a:p>
          <a:p>
            <a:pPr marL="0" lvl="1" indent="0" algn="l">
              <a:spcBef>
                <a:spcPts val="1000"/>
              </a:spcBef>
              <a:buNone/>
            </a:pPr>
            <a:r>
              <a:rPr lang="en-US" sz="1800" b="1" dirty="0">
                <a:solidFill>
                  <a:schemeClr val="tx1"/>
                </a:solidFill>
              </a:rPr>
              <a:t>7- Central line for patients with cardiac disease.</a:t>
            </a:r>
          </a:p>
          <a:p>
            <a:pPr marL="0" lvl="1" indent="0" algn="l">
              <a:spcBef>
                <a:spcPts val="1000"/>
              </a:spcBef>
              <a:buNone/>
            </a:pPr>
            <a:r>
              <a:rPr lang="en-US" sz="1800" b="1" dirty="0">
                <a:solidFill>
                  <a:schemeClr val="tx1"/>
                </a:solidFill>
              </a:rPr>
              <a:t>8- blood transfusion</a:t>
            </a:r>
            <a:endParaRPr lang="zh-CN" altLang="en-US" sz="1800" b="1" dirty="0">
              <a:solidFill>
                <a:schemeClr val="tx1"/>
              </a:solidFill>
            </a:endParaRPr>
          </a:p>
          <a:p>
            <a:pPr marL="0" lvl="1" indent="0" algn="l">
              <a:spcBef>
                <a:spcPts val="1000"/>
              </a:spcBef>
              <a:buNone/>
            </a:pPr>
            <a:r>
              <a:rPr lang="en-US" sz="1800" b="1" dirty="0">
                <a:solidFill>
                  <a:schemeClr val="tx1"/>
                </a:solidFill>
              </a:rPr>
              <a:t>9- Transfer to ICU.</a:t>
            </a:r>
            <a:endParaRPr lang="zh-CN" altLang="en-US" sz="1800" b="1" dirty="0">
              <a:solidFill>
                <a:schemeClr val="tx1"/>
              </a:solidFill>
            </a:endParaRPr>
          </a:p>
          <a:p>
            <a:pPr marL="0" lvl="1" indent="0" algn="l">
              <a:spcBef>
                <a:spcPts val="1000"/>
              </a:spcBef>
              <a:buNone/>
            </a:pPr>
            <a:endParaRPr lang="en-US" sz="1800" b="1" dirty="0">
              <a:solidFill>
                <a:schemeClr val="tx1"/>
              </a:solidFill>
            </a:endParaRPr>
          </a:p>
          <a:p>
            <a:pPr marL="228600" lvl="1" algn="l">
              <a:spcBef>
                <a:spcPts val="1000"/>
              </a:spcBef>
            </a:pPr>
            <a:endParaRPr lang="en-US" sz="1800" b="1" dirty="0">
              <a:solidFill>
                <a:schemeClr val="tx1"/>
              </a:solidFill>
              <a:sym typeface="+mn-ea"/>
            </a:endParaRPr>
          </a:p>
          <a:p>
            <a:pPr algn="l"/>
            <a:endParaRPr lang="en-US" b="1" dirty="0"/>
          </a:p>
        </p:txBody>
      </p:sp>
    </p:spTree>
    <p:extLst>
      <p:ext uri="{BB962C8B-B14F-4D97-AF65-F5344CB8AC3E}">
        <p14:creationId xmlns:p14="http://schemas.microsoft.com/office/powerpoint/2010/main" val="2768637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9"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endParaRPr lang="en-US"/>
          </a:p>
        </p:txBody>
      </p:sp>
      <p:sp useBgFill="1">
        <p:nvSpPr>
          <p:cNvPr id="11"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 y="4"/>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endParaRPr lang="en-US"/>
          </a:p>
        </p:txBody>
      </p:sp>
      <p:sp>
        <p:nvSpPr>
          <p:cNvPr id="2" name="عنوان 1"/>
          <p:cNvSpPr>
            <a:spLocks noGrp="1"/>
          </p:cNvSpPr>
          <p:nvPr>
            <p:ph type="title"/>
          </p:nvPr>
        </p:nvSpPr>
        <p:spPr>
          <a:xfrm>
            <a:off x="-235559" y="990931"/>
            <a:ext cx="8534400" cy="916698"/>
          </a:xfrm>
        </p:spPr>
        <p:txBody>
          <a:bodyPr>
            <a:normAutofit/>
          </a:bodyPr>
          <a:lstStyle/>
          <a:p>
            <a:pPr algn="ctr"/>
            <a:r>
              <a:rPr lang="en-US" sz="4000" dirty="0">
                <a:solidFill>
                  <a:schemeClr val="tx2"/>
                </a:solidFill>
                <a:sym typeface="+mn-ea"/>
              </a:rPr>
              <a:t>Therapeutic Intervention</a:t>
            </a:r>
            <a:r>
              <a:rPr lang="en-US" sz="4000" dirty="0">
                <a:ln w="22225">
                  <a:solidFill>
                    <a:schemeClr val="accent2"/>
                  </a:solidFill>
                  <a:prstDash val="solid"/>
                </a:ln>
                <a:solidFill>
                  <a:schemeClr val="tx2"/>
                </a:solidFill>
                <a:sym typeface="+mn-ea"/>
              </a:rPr>
              <a:t> :</a:t>
            </a:r>
            <a:endParaRPr lang="en-US" sz="4000" dirty="0">
              <a:solidFill>
                <a:schemeClr val="tx2"/>
              </a:solidFill>
            </a:endParaRPr>
          </a:p>
        </p:txBody>
      </p:sp>
      <p:sp>
        <p:nvSpPr>
          <p:cNvPr id="4" name="عنصر نائب لرقم الشريحة 3"/>
          <p:cNvSpPr>
            <a:spLocks noGrp="1"/>
          </p:cNvSpPr>
          <p:nvPr>
            <p:ph type="sldNum" sz="quarter" idx="12"/>
          </p:nvPr>
        </p:nvSpPr>
        <p:spPr/>
        <p:txBody>
          <a:bodyPr>
            <a:normAutofit/>
          </a:bodyPr>
          <a:lstStyle/>
          <a:p>
            <a:pPr>
              <a:spcAft>
                <a:spcPts val="600"/>
              </a:spcAft>
            </a:pPr>
            <a:fld id="{B2DC25EE-239B-4C5F-AAD1-255A7D5F1EE2}" type="slidenum">
              <a:rPr lang="en-US">
                <a:solidFill>
                  <a:srgbClr val="FFFFFF"/>
                </a:solidFill>
              </a:rPr>
              <a:pPr>
                <a:spcAft>
                  <a:spcPts val="600"/>
                </a:spcAft>
              </a:pPr>
              <a:t>41</a:t>
            </a:fld>
            <a:endParaRPr lang="en-US">
              <a:solidFill>
                <a:srgbClr val="FFFFFF"/>
              </a:solidFill>
            </a:endParaRPr>
          </a:p>
        </p:txBody>
      </p:sp>
      <p:sp>
        <p:nvSpPr>
          <p:cNvPr id="3" name="عنصر نائب للمحتوى 2"/>
          <p:cNvSpPr>
            <a:spLocks noGrp="1"/>
          </p:cNvSpPr>
          <p:nvPr>
            <p:ph sz="quarter" idx="1"/>
          </p:nvPr>
        </p:nvSpPr>
        <p:spPr>
          <a:xfrm>
            <a:off x="1209943" y="2617621"/>
            <a:ext cx="8534400" cy="3615267"/>
          </a:xfrm>
        </p:spPr>
        <p:txBody>
          <a:bodyPr>
            <a:normAutofit/>
          </a:bodyPr>
          <a:lstStyle/>
          <a:p>
            <a:pPr algn="l"/>
            <a:r>
              <a:rPr lang="en-US" i="1" dirty="0">
                <a:solidFill>
                  <a:schemeClr val="tx1"/>
                </a:solidFill>
              </a:rPr>
              <a:t>Fortunately, in 80% of patients, bleeding stops spontaneously.</a:t>
            </a:r>
            <a:endParaRPr lang="en-US" b="1" dirty="0">
              <a:solidFill>
                <a:schemeClr val="tx1"/>
              </a:solidFill>
            </a:endParaRPr>
          </a:p>
          <a:p>
            <a:pPr algn="l"/>
            <a:r>
              <a:rPr lang="en-US" i="1" dirty="0">
                <a:solidFill>
                  <a:schemeClr val="tx1"/>
                </a:solidFill>
              </a:rPr>
              <a:t>Therapeutic Intervention to Stop Bleeding:</a:t>
            </a:r>
          </a:p>
          <a:p>
            <a:pPr marL="0" indent="0" algn="l">
              <a:buNone/>
            </a:pPr>
            <a:r>
              <a:rPr lang="en-US" b="1" dirty="0">
                <a:solidFill>
                  <a:schemeClr val="tx1"/>
                </a:solidFill>
              </a:rPr>
              <a:t>1- Colonoscopy </a:t>
            </a:r>
          </a:p>
          <a:p>
            <a:pPr marL="0" indent="0" algn="l">
              <a:buNone/>
            </a:pPr>
            <a:r>
              <a:rPr lang="en-US" b="1" dirty="0">
                <a:solidFill>
                  <a:schemeClr val="tx1"/>
                </a:solidFill>
              </a:rPr>
              <a:t>2- Angiography</a:t>
            </a:r>
            <a:r>
              <a:rPr lang="en-US" b="1" u="sng" dirty="0">
                <a:solidFill>
                  <a:schemeClr val="tx1"/>
                </a:solidFill>
              </a:rPr>
              <a:t> </a:t>
            </a:r>
            <a:endParaRPr lang="en-US" b="1" dirty="0">
              <a:solidFill>
                <a:schemeClr val="tx1"/>
              </a:solidFill>
            </a:endParaRPr>
          </a:p>
          <a:p>
            <a:pPr marL="0" indent="0" algn="l">
              <a:buNone/>
            </a:pPr>
            <a:r>
              <a:rPr lang="en-US" b="1" dirty="0">
                <a:solidFill>
                  <a:schemeClr val="tx1"/>
                </a:solidFill>
              </a:rPr>
              <a:t>3- SURGERY</a:t>
            </a:r>
          </a:p>
        </p:txBody>
      </p:sp>
    </p:spTree>
    <p:extLst>
      <p:ext uri="{BB962C8B-B14F-4D97-AF65-F5344CB8AC3E}">
        <p14:creationId xmlns:p14="http://schemas.microsoft.com/office/powerpoint/2010/main" val="368776009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2"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4"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 y="4"/>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7" name="مستطيل 6"/>
          <p:cNvSpPr/>
          <p:nvPr/>
        </p:nvSpPr>
        <p:spPr>
          <a:xfrm>
            <a:off x="674784" y="568484"/>
            <a:ext cx="8534400" cy="1507067"/>
          </a:xfrm>
          <a:prstGeom prst="rect">
            <a:avLst/>
          </a:prstGeom>
        </p:spPr>
        <p:txBody>
          <a:bodyPr vert="horz" lIns="91440" tIns="45720" rIns="91440" bIns="45720" rtlCol="0" anchor="ctr">
            <a:normAutofit/>
          </a:bodyPr>
          <a:lstStyle/>
          <a:p>
            <a:pPr defTabSz="457200">
              <a:spcBef>
                <a:spcPct val="0"/>
              </a:spcBef>
              <a:spcAft>
                <a:spcPts val="600"/>
              </a:spcAft>
            </a:pPr>
            <a:r>
              <a:rPr lang="en-US" sz="4000" b="1" u="sng" cap="all" dirty="0">
                <a:ln w="3175" cmpd="sng">
                  <a:noFill/>
                </a:ln>
                <a:solidFill>
                  <a:schemeClr val="tx2"/>
                </a:solidFill>
                <a:latin typeface="+mj-lt"/>
                <a:ea typeface="+mj-ea"/>
                <a:cs typeface="+mj-cs"/>
              </a:rPr>
              <a:t>1-Colonscopy:</a:t>
            </a:r>
          </a:p>
        </p:txBody>
      </p:sp>
      <p:sp>
        <p:nvSpPr>
          <p:cNvPr id="4" name="عنصر نائب لرقم الشريحة 3"/>
          <p:cNvSpPr>
            <a:spLocks noGrp="1"/>
          </p:cNvSpPr>
          <p:nvPr>
            <p:ph type="sldNum" sz="quarter" idx="12"/>
          </p:nvPr>
        </p:nvSpPr>
        <p:spPr/>
        <p:txBody>
          <a:bodyPr vert="horz" lIns="91440" tIns="45720" rIns="91440" bIns="45720" rtlCol="0" anchor="b">
            <a:normAutofit/>
          </a:bodyPr>
          <a:lstStyle/>
          <a:p>
            <a:pPr defTabSz="457200">
              <a:spcAft>
                <a:spcPts val="600"/>
              </a:spcAft>
            </a:pPr>
            <a:fld id="{B2DC25EE-239B-4C5F-AAD1-255A7D5F1EE2}" type="slidenum">
              <a:rPr lang="en-US" b="0" i="0" kern="1200">
                <a:solidFill>
                  <a:srgbClr val="FFFFFF"/>
                </a:solidFill>
                <a:effectLst/>
                <a:latin typeface="+mn-lt"/>
                <a:ea typeface="+mn-ea"/>
                <a:cs typeface="+mn-cs"/>
              </a:rPr>
              <a:pPr defTabSz="457200">
                <a:spcAft>
                  <a:spcPts val="600"/>
                </a:spcAft>
              </a:pPr>
              <a:t>42</a:t>
            </a:fld>
            <a:endParaRPr lang="en-US" b="0" i="0" kern="1200">
              <a:solidFill>
                <a:srgbClr val="FFFFFF"/>
              </a:solidFill>
              <a:effectLst/>
              <a:latin typeface="+mn-lt"/>
              <a:ea typeface="+mn-ea"/>
              <a:cs typeface="+mn-cs"/>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850" y="3683997"/>
            <a:ext cx="5584825" cy="2438400"/>
          </a:xfrm>
          <a:prstGeom prst="rect">
            <a:avLst/>
          </a:prstGeom>
        </p:spPr>
      </p:pic>
      <p:sp>
        <p:nvSpPr>
          <p:cNvPr id="5" name="عنصر نائب للمحتوى 4"/>
          <p:cNvSpPr>
            <a:spLocks noGrp="1"/>
          </p:cNvSpPr>
          <p:nvPr>
            <p:ph sz="quarter" idx="1"/>
          </p:nvPr>
        </p:nvSpPr>
        <p:spPr>
          <a:xfrm>
            <a:off x="152400" y="3042745"/>
            <a:ext cx="10972800" cy="2499360"/>
          </a:xfrm>
        </p:spPr>
        <p:txBody>
          <a:bodyPr/>
          <a:lstStyle/>
          <a:p>
            <a:pPr algn="l" rtl="0"/>
            <a:r>
              <a:rPr lang="en-US" sz="2800" kern="0" spc="56" dirty="0">
                <a:solidFill>
                  <a:srgbClr val="5B5854"/>
                </a:solidFill>
                <a:latin typeface="Avenir Medium"/>
                <a:sym typeface="Avenir Medium"/>
              </a:rPr>
              <a:t>The best method of diagnosis and treatment is </a:t>
            </a:r>
            <a:r>
              <a:rPr lang="en-US" sz="3120" kern="0" spc="62" dirty="0">
                <a:solidFill>
                  <a:srgbClr val="5B5854"/>
                </a:solidFill>
                <a:latin typeface="Avenir Black"/>
                <a:ea typeface="Avenir Black"/>
                <a:cs typeface="Avenir Black"/>
                <a:sym typeface="Avenir Black"/>
              </a:rPr>
              <a:t>colonoscopy</a:t>
            </a:r>
            <a:endParaRPr lang="ar-SA" dirty="0"/>
          </a:p>
        </p:txBody>
      </p:sp>
    </p:spTree>
    <p:extLst>
      <p:ext uri="{BB962C8B-B14F-4D97-AF65-F5344CB8AC3E}">
        <p14:creationId xmlns:p14="http://schemas.microsoft.com/office/powerpoint/2010/main" val="3015088611"/>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38417" y="225197"/>
            <a:ext cx="8534400" cy="720734"/>
          </a:xfrm>
        </p:spPr>
        <p:txBody>
          <a:bodyPr/>
          <a:lstStyle/>
          <a:p>
            <a:r>
              <a:rPr lang="en-US" dirty="0"/>
              <a:t>Endoscopic therapy:</a:t>
            </a:r>
          </a:p>
        </p:txBody>
      </p:sp>
      <p:sp>
        <p:nvSpPr>
          <p:cNvPr id="4" name="عنصر نائب لرقم الشريحة 3"/>
          <p:cNvSpPr>
            <a:spLocks noGrp="1"/>
          </p:cNvSpPr>
          <p:nvPr>
            <p:ph type="sldNum" sz="quarter" idx="12"/>
          </p:nvPr>
        </p:nvSpPr>
        <p:spPr/>
        <p:txBody>
          <a:bodyPr/>
          <a:lstStyle/>
          <a:p>
            <a:fld id="{B2DC25EE-239B-4C5F-AAD1-255A7D5F1EE2}" type="slidenum">
              <a:rPr lang="en-US" smtClean="0"/>
              <a:t>43</a:t>
            </a:fld>
            <a:endParaRPr lang="en-US"/>
          </a:p>
        </p:txBody>
      </p:sp>
      <p:sp>
        <p:nvSpPr>
          <p:cNvPr id="3" name="عنصر نائب للمحتوى 2"/>
          <p:cNvSpPr>
            <a:spLocks noGrp="1"/>
          </p:cNvSpPr>
          <p:nvPr>
            <p:ph sz="quarter" idx="1"/>
          </p:nvPr>
        </p:nvSpPr>
        <p:spPr>
          <a:xfrm>
            <a:off x="328772" y="1378625"/>
            <a:ext cx="10738621" cy="5479377"/>
          </a:xfrm>
        </p:spPr>
        <p:txBody>
          <a:bodyPr>
            <a:normAutofit lnSpcReduction="10000"/>
          </a:bodyPr>
          <a:lstStyle/>
          <a:p>
            <a:pPr algn="l" rtl="0">
              <a:buFont typeface="Wingdings" pitchFamily="2" charset="2"/>
              <a:buChar char="v"/>
            </a:pPr>
            <a:r>
              <a:rPr lang="en-US" altLang="zh-CN" sz="2200" dirty="0"/>
              <a:t> </a:t>
            </a:r>
            <a:r>
              <a:rPr lang="en-US" sz="2200" dirty="0"/>
              <a:t>A variety of endoscopic treatments can be used to treat </a:t>
            </a:r>
            <a:r>
              <a:rPr lang="en-US" sz="2200" dirty="0" err="1"/>
              <a:t>angiodysplasia</a:t>
            </a:r>
            <a:r>
              <a:rPr lang="en-US" sz="2200" dirty="0"/>
              <a:t> and diverticular bleeding including :</a:t>
            </a:r>
          </a:p>
          <a:p>
            <a:pPr algn="l" rtl="0">
              <a:buFont typeface="Wingdings" pitchFamily="2" charset="2"/>
              <a:buChar char="q"/>
            </a:pPr>
            <a:r>
              <a:rPr lang="en-US" sz="2500" b="1" dirty="0"/>
              <a:t>Injection therapy: </a:t>
            </a:r>
          </a:p>
          <a:p>
            <a:pPr algn="l" rtl="0">
              <a:buFont typeface="Wingdings" pitchFamily="2" charset="2"/>
              <a:buChar char="q"/>
            </a:pPr>
            <a:r>
              <a:rPr lang="en-US" dirty="0"/>
              <a:t>Injection therapy with dilute </a:t>
            </a:r>
            <a:r>
              <a:rPr lang="en-US" dirty="0">
                <a:hlinkClick r:id="rId2"/>
              </a:rPr>
              <a:t>epinephrine</a:t>
            </a:r>
            <a:r>
              <a:rPr lang="en-US" dirty="0"/>
              <a:t> results in local </a:t>
            </a:r>
            <a:r>
              <a:rPr lang="en-US" dirty="0" err="1"/>
              <a:t>tamponade</a:t>
            </a:r>
            <a:r>
              <a:rPr lang="en-US" dirty="0"/>
              <a:t> and vasospasm. </a:t>
            </a:r>
          </a:p>
          <a:p>
            <a:pPr algn="l" rtl="0">
              <a:buFont typeface="Wingdings" pitchFamily="2" charset="2"/>
              <a:buChar char="q"/>
            </a:pPr>
            <a:r>
              <a:rPr lang="en-US" dirty="0"/>
              <a:t>The technique is inexpensive and effective for temporary hemostasis</a:t>
            </a:r>
          </a:p>
          <a:p>
            <a:pPr algn="l" rtl="0">
              <a:buFont typeface="Wingdings" pitchFamily="2" charset="2"/>
              <a:buChar char="q"/>
            </a:pPr>
            <a:r>
              <a:rPr lang="en-US" b="1" dirty="0"/>
              <a:t>Argon plasma coagulation: </a:t>
            </a:r>
            <a:r>
              <a:rPr lang="en-US" dirty="0"/>
              <a:t> Argon plasma coagulation (APC) uses high-frequency energy transmitted to tissue by ionized gas.. APC is safe with proper noncontact technique and is the most common and most successful method used to treat </a:t>
            </a:r>
            <a:r>
              <a:rPr lang="en-US" dirty="0" err="1"/>
              <a:t>angiodysplasia</a:t>
            </a:r>
            <a:r>
              <a:rPr lang="en-US" dirty="0"/>
              <a:t>.</a:t>
            </a:r>
          </a:p>
          <a:p>
            <a:pPr algn="l" rtl="0">
              <a:buFont typeface="Wingdings" pitchFamily="2" charset="2"/>
              <a:buChar char="q"/>
            </a:pPr>
            <a:r>
              <a:rPr lang="en-US" b="1" dirty="0"/>
              <a:t> Electrocoagulation: </a:t>
            </a:r>
            <a:r>
              <a:rPr lang="en-US" dirty="0"/>
              <a:t>Bipolar or heater probe coagulation is effective for treatment of </a:t>
            </a:r>
            <a:r>
              <a:rPr lang="en-US" dirty="0" err="1"/>
              <a:t>angiodysplasia</a:t>
            </a:r>
            <a:r>
              <a:rPr lang="en-US" dirty="0"/>
              <a:t> in the colon or upper GI tract, but The risk of perforation with heater probe coagulation may be increased in the colon and small bowel beyond the duodenum</a:t>
            </a:r>
          </a:p>
        </p:txBody>
      </p:sp>
    </p:spTree>
    <p:extLst>
      <p:ext uri="{BB962C8B-B14F-4D97-AF65-F5344CB8AC3E}">
        <p14:creationId xmlns:p14="http://schemas.microsoft.com/office/powerpoint/2010/main" val="200092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B2DC25EE-239B-4C5F-AAD1-255A7D5F1EE2}" type="slidenum">
              <a:rPr lang="en-US" smtClean="0">
                <a:solidFill>
                  <a:schemeClr val="tx1"/>
                </a:solidFill>
              </a:rPr>
              <a:t>44</a:t>
            </a:fld>
            <a:endParaRPr lang="en-US">
              <a:solidFill>
                <a:schemeClr val="tx1"/>
              </a:solidFill>
            </a:endParaRPr>
          </a:p>
        </p:txBody>
      </p:sp>
      <p:pic>
        <p:nvPicPr>
          <p:cNvPr id="5" name="عنصر نائب للمحتوى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23913" y="281356"/>
            <a:ext cx="4294187" cy="4047331"/>
          </a:xfr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729" y="139711"/>
            <a:ext cx="4976377" cy="2590799"/>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803" y="2921000"/>
            <a:ext cx="3568700" cy="3568700"/>
          </a:xfrm>
          <a:prstGeom prst="rect">
            <a:avLst/>
          </a:prstGeom>
        </p:spPr>
      </p:pic>
    </p:spTree>
    <p:extLst>
      <p:ext uri="{BB962C8B-B14F-4D97-AF65-F5344CB8AC3E}">
        <p14:creationId xmlns:p14="http://schemas.microsoft.com/office/powerpoint/2010/main" val="261804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a:xfrm>
            <a:off x="769568" y="7002740"/>
            <a:ext cx="2641600" cy="273269"/>
          </a:xfrm>
        </p:spPr>
        <p:txBody>
          <a:bodyPr/>
          <a:lstStyle/>
          <a:p>
            <a:fld id="{B2DC25EE-239B-4C5F-AAD1-255A7D5F1EE2}" type="slidenum">
              <a:rPr lang="en-US" smtClean="0">
                <a:solidFill>
                  <a:schemeClr val="tx1"/>
                </a:solidFill>
              </a:rPr>
              <a:pPr/>
              <a:t>45</a:t>
            </a:fld>
            <a:endParaRPr lang="en-US">
              <a:solidFill>
                <a:schemeClr val="tx1"/>
              </a:solidFill>
            </a:endParaRPr>
          </a:p>
        </p:txBody>
      </p:sp>
      <p:sp>
        <p:nvSpPr>
          <p:cNvPr id="3" name="عنصر نائب للمحتوى 2"/>
          <p:cNvSpPr>
            <a:spLocks noGrp="1"/>
          </p:cNvSpPr>
          <p:nvPr>
            <p:ph sz="quarter" idx="1"/>
          </p:nvPr>
        </p:nvSpPr>
        <p:spPr>
          <a:xfrm>
            <a:off x="636922" y="1332186"/>
            <a:ext cx="11236239" cy="4406462"/>
          </a:xfrm>
        </p:spPr>
        <p:txBody>
          <a:bodyPr>
            <a:normAutofit/>
          </a:bodyPr>
          <a:lstStyle/>
          <a:p>
            <a:pPr algn="l" rtl="0">
              <a:buFont typeface="Wingdings" pitchFamily="2" charset="2"/>
              <a:buChar char="q"/>
            </a:pPr>
            <a:r>
              <a:rPr lang="en-US" sz="2500" b="1" dirty="0"/>
              <a:t>Mechanical hemostasis: </a:t>
            </a:r>
            <a:r>
              <a:rPr lang="en-US" sz="2500" dirty="0"/>
              <a:t>Mechanical hemostatic methods such as </a:t>
            </a:r>
            <a:r>
              <a:rPr lang="en-US" sz="2500" u="sng" dirty="0"/>
              <a:t>endoscopic clips </a:t>
            </a:r>
            <a:r>
              <a:rPr lang="en-US" sz="2500" dirty="0"/>
              <a:t>have been described for the treatment of localized lesions. These methods have the advantage of avoiding tissue injury, </a:t>
            </a:r>
          </a:p>
          <a:p>
            <a:pPr marL="0" indent="0" algn="l" rtl="0">
              <a:buNone/>
            </a:pPr>
            <a:r>
              <a:rPr lang="en-US" sz="2500" u="sng" dirty="0"/>
              <a:t>  Band ligation </a:t>
            </a:r>
            <a:r>
              <a:rPr lang="en-US" sz="2500" dirty="0"/>
              <a:t>is another mechanical method that has been used to treat </a:t>
            </a:r>
            <a:r>
              <a:rPr lang="en-US" sz="2500" dirty="0" err="1"/>
              <a:t>angiodysplasia</a:t>
            </a:r>
            <a:r>
              <a:rPr lang="en-US" sz="2500" dirty="0"/>
              <a:t> of the stomach and small bowel and colonic diverticular bleeding .</a:t>
            </a:r>
          </a:p>
          <a:p>
            <a:pPr algn="l" rtl="0">
              <a:buFont typeface="Wingdings" pitchFamily="2" charset="2"/>
              <a:buChar char="q"/>
            </a:pPr>
            <a:r>
              <a:rPr lang="en-US" sz="2500" b="1" dirty="0"/>
              <a:t>Injection </a:t>
            </a:r>
            <a:r>
              <a:rPr lang="en-US" sz="2500" b="1" dirty="0" err="1"/>
              <a:t>sclerotherapy</a:t>
            </a:r>
            <a:r>
              <a:rPr lang="en-US" sz="2500" b="1" dirty="0"/>
              <a:t>: </a:t>
            </a:r>
            <a:r>
              <a:rPr lang="en-US" sz="2800" dirty="0"/>
              <a:t> </a:t>
            </a:r>
            <a:r>
              <a:rPr lang="en-US" sz="2500" dirty="0"/>
              <a:t>Injection </a:t>
            </a:r>
            <a:r>
              <a:rPr lang="en-US" sz="2500" dirty="0" err="1"/>
              <a:t>sclerotherapy</a:t>
            </a:r>
            <a:r>
              <a:rPr lang="en-US" sz="2500" dirty="0"/>
              <a:t> is infrequently used. </a:t>
            </a:r>
            <a:endParaRPr lang="en-US" sz="2500" b="1" dirty="0"/>
          </a:p>
        </p:txBody>
      </p:sp>
    </p:spTree>
    <p:extLst>
      <p:ext uri="{BB962C8B-B14F-4D97-AF65-F5344CB8AC3E}">
        <p14:creationId xmlns:p14="http://schemas.microsoft.com/office/powerpoint/2010/main" val="4009082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B2DC25EE-239B-4C5F-AAD1-255A7D5F1EE2}" type="slidenum">
              <a:rPr lang="en-US" smtClean="0"/>
              <a:t>46</a:t>
            </a:fld>
            <a:endParaRPr lang="en-US"/>
          </a:p>
        </p:txBody>
      </p:sp>
      <p:pic>
        <p:nvPicPr>
          <p:cNvPr id="5" name="عنصر نائب للمحتوى 4"/>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485903" y="10"/>
            <a:ext cx="8496300" cy="3321265"/>
          </a:xfrm>
        </p:spPr>
      </p:pic>
      <p:pic>
        <p:nvPicPr>
          <p:cNvPr id="6" name="صورة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900" y="3492500"/>
            <a:ext cx="8585200" cy="3365500"/>
          </a:xfrm>
          <a:prstGeom prst="rect">
            <a:avLst/>
          </a:prstGeom>
        </p:spPr>
      </p:pic>
    </p:spTree>
    <p:extLst>
      <p:ext uri="{BB962C8B-B14F-4D97-AF65-F5344CB8AC3E}">
        <p14:creationId xmlns:p14="http://schemas.microsoft.com/office/powerpoint/2010/main" val="3380278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048865"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8866" name="Freeform: Shape 9"/>
          <p:cNvSpPr>
            <a:spLocks noGrp="1" noRot="1" noChangeAspect="1" noMove="1" noResize="1" noEditPoints="1" noAdjustHandles="1" noChangeArrowheads="1" noChangeShapeType="1" noTextEdit="1"/>
          </p:cNvSpPr>
          <p:nvPr/>
        </p:nvSpPr>
        <p:spPr>
          <a:xfrm>
            <a:off x="0" y="2"/>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67" name="Freeform: Shape 11"/>
          <p:cNvSpPr>
            <a:spLocks noGrp="1" noRot="1" noChangeAspect="1" noMove="1" noResize="1" noEditPoints="1" noAdjustHandles="1" noChangeArrowheads="1" noChangeShapeType="1" noTextEdit="1"/>
          </p:cNvSpPr>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68" name="Rectangle 13"/>
          <p:cNvSpPr>
            <a:spLocks noGrp="1" noRot="1" noChangeAspect="1" noMove="1" noResize="1" noEditPoints="1" noAdjustHandles="1" noChangeArrowheads="1" noChangeShapeType="1" noTextEdit="1"/>
          </p:cNvSpPr>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70" name="Slide Number Placeholder 1"/>
          <p:cNvSpPr>
            <a:spLocks noGrp="1"/>
          </p:cNvSpPr>
          <p:nvPr>
            <p:ph type="sldNum" sz="quarter" idx="12"/>
          </p:nvPr>
        </p:nvSpPr>
        <p:spPr/>
        <p:txBody>
          <a:bodyPr/>
          <a:lstStyle/>
          <a:p>
            <a:fld id="{B2DC25EE-239B-4C5F-AAD1-255A7D5F1EE2}" type="slidenum">
              <a:rPr lang="en-US" sz="1800" dirty="0" smtClean="0">
                <a:solidFill>
                  <a:srgbClr val="FF0000"/>
                </a:solidFill>
              </a:rPr>
              <a:t>47</a:t>
            </a:fld>
            <a:endParaRPr lang="en-US" sz="1800">
              <a:solidFill>
                <a:srgbClr val="FF0000"/>
              </a:solidFill>
            </a:endParaRPr>
          </a:p>
        </p:txBody>
      </p:sp>
      <p:sp>
        <p:nvSpPr>
          <p:cNvPr id="1048869" name="Content Placeholder 2"/>
          <p:cNvSpPr>
            <a:spLocks noGrp="1"/>
          </p:cNvSpPr>
          <p:nvPr>
            <p:ph sz="quarter" idx="1"/>
          </p:nvPr>
        </p:nvSpPr>
        <p:spPr>
          <a:xfrm>
            <a:off x="-1" y="0"/>
            <a:ext cx="12188953" cy="6858000"/>
          </a:xfrm>
        </p:spPr>
        <p:txBody>
          <a:bodyPr>
            <a:normAutofit fontScale="32500" lnSpcReduction="20000"/>
          </a:bodyPr>
          <a:lstStyle/>
          <a:p>
            <a:pPr marL="0" indent="0" algn="l" rtl="0">
              <a:buNone/>
            </a:pPr>
            <a:r>
              <a:rPr lang="ar-JO" sz="9000" b="1" u="sng" dirty="0"/>
              <a:t>2</a:t>
            </a:r>
            <a:r>
              <a:rPr lang="en-US" sz="9000" b="1" u="sng" dirty="0"/>
              <a:t>-Angiography:</a:t>
            </a:r>
          </a:p>
          <a:p>
            <a:pPr marL="0" indent="0" algn="l" rtl="0">
              <a:buNone/>
            </a:pPr>
            <a:endParaRPr lang="en-US" sz="11000" b="1" u="sng" dirty="0"/>
          </a:p>
          <a:p>
            <a:pPr marL="0" indent="0" algn="l" rtl="0">
              <a:buNone/>
            </a:pPr>
            <a:r>
              <a:rPr lang="en-US" sz="6000" dirty="0"/>
              <a:t>It is performed  to locate the bleeding site as well as to intervene therapeutically.</a:t>
            </a:r>
          </a:p>
          <a:p>
            <a:pPr marL="0" indent="0" algn="l" rtl="0">
              <a:buNone/>
            </a:pPr>
            <a:endParaRPr lang="en-US" sz="5000" u="sng" dirty="0"/>
          </a:p>
          <a:p>
            <a:pPr marL="0" indent="0" algn="l" rtl="0">
              <a:buNone/>
            </a:pPr>
            <a:r>
              <a:rPr lang="en-US" sz="5900" u="sng" dirty="0"/>
              <a:t>1- Vasoconstrictive Therapy</a:t>
            </a:r>
          </a:p>
          <a:p>
            <a:pPr algn="l" rtl="0"/>
            <a:r>
              <a:rPr lang="en-US" sz="5900" dirty="0"/>
              <a:t>Vasoconstrictive agents, such as vasopressin can be used.</a:t>
            </a:r>
          </a:p>
          <a:p>
            <a:pPr algn="l" rtl="0"/>
            <a:r>
              <a:rPr lang="en-US" sz="5900" dirty="0"/>
              <a:t>Vasopressin infusions are more effective in diverticular bleeding, which is arterial, as opposed to </a:t>
            </a:r>
            <a:r>
              <a:rPr lang="en-US" sz="5900" dirty="0" err="1"/>
              <a:t>angiodysplastic</a:t>
            </a:r>
            <a:r>
              <a:rPr lang="en-US" sz="5900" dirty="0"/>
              <a:t> bleeding, which is of the </a:t>
            </a:r>
            <a:r>
              <a:rPr lang="en-US" sz="5900" dirty="0" err="1"/>
              <a:t>venocapillary</a:t>
            </a:r>
            <a:r>
              <a:rPr lang="en-US" sz="5900" dirty="0"/>
              <a:t> type.</a:t>
            </a:r>
          </a:p>
          <a:p>
            <a:pPr algn="l" rtl="0"/>
            <a:r>
              <a:rPr lang="en-US" sz="5900" dirty="0"/>
              <a:t>Intra-arterial vasopressin infusions begin at a rate of 0.2 U/min, with repeat angiography performed after 20 minutes.</a:t>
            </a:r>
          </a:p>
          <a:p>
            <a:pPr algn="l" rtl="0"/>
            <a:endParaRPr lang="en-US" sz="5900" dirty="0"/>
          </a:p>
          <a:p>
            <a:pPr marL="0" lvl="0" indent="0" algn="l" rtl="0">
              <a:buNone/>
            </a:pPr>
            <a:r>
              <a:rPr lang="en-US" sz="6500" dirty="0">
                <a:solidFill>
                  <a:prstClr val="black"/>
                </a:solidFill>
              </a:rPr>
              <a:t>If the bleeding persists, the rate of the infusion is increased to 0.4-0.6 U/min. Once the bleeding is controlled, the infusion is continued in an intensive care setting for 12-48 hours and then tapered over the next 24 hours. In patients with </a:t>
            </a:r>
            <a:r>
              <a:rPr lang="en-US" sz="6500" dirty="0" err="1">
                <a:solidFill>
                  <a:prstClr val="black"/>
                </a:solidFill>
              </a:rPr>
              <a:t>rebleeding</a:t>
            </a:r>
            <a:r>
              <a:rPr lang="en-US" sz="6500" dirty="0">
                <a:solidFill>
                  <a:prstClr val="black"/>
                </a:solidFill>
              </a:rPr>
              <a:t>, surgery should be considered.</a:t>
            </a:r>
            <a:endParaRPr lang="ar-JO" sz="6500" dirty="0">
              <a:solidFill>
                <a:prstClr val="black"/>
              </a:solidFill>
            </a:endParaRPr>
          </a:p>
          <a:p>
            <a:pPr lvl="0" algn="l" rtl="0"/>
            <a:r>
              <a:rPr lang="en-US" sz="6500" dirty="0">
                <a:solidFill>
                  <a:prstClr val="black"/>
                </a:solidFill>
                <a:sym typeface="+mn-ea"/>
              </a:rPr>
              <a:t>Side effects</a:t>
            </a:r>
          </a:p>
          <a:p>
            <a:pPr lvl="0" algn="l" rtl="0">
              <a:buNone/>
            </a:pPr>
            <a:r>
              <a:rPr lang="en-US" sz="6500" dirty="0">
                <a:solidFill>
                  <a:prstClr val="black"/>
                </a:solidFill>
                <a:sym typeface="+mn-ea"/>
              </a:rPr>
              <a:t>     - myocardial ischemia</a:t>
            </a:r>
          </a:p>
          <a:p>
            <a:pPr lvl="0" algn="l" rtl="0">
              <a:buNone/>
            </a:pPr>
            <a:r>
              <a:rPr lang="en-US" sz="6500" dirty="0">
                <a:solidFill>
                  <a:prstClr val="black"/>
                </a:solidFill>
                <a:sym typeface="+mn-ea"/>
              </a:rPr>
              <a:t>     - peripheral ischemia</a:t>
            </a:r>
          </a:p>
          <a:p>
            <a:pPr lvl="0" algn="l" rtl="0">
              <a:buNone/>
            </a:pPr>
            <a:r>
              <a:rPr lang="en-US" sz="6500" dirty="0">
                <a:solidFill>
                  <a:prstClr val="black"/>
                </a:solidFill>
                <a:sym typeface="+mn-ea"/>
              </a:rPr>
              <a:t>     - hypertension</a:t>
            </a:r>
          </a:p>
          <a:p>
            <a:pPr lvl="0" algn="l" rtl="0">
              <a:buNone/>
            </a:pPr>
            <a:r>
              <a:rPr lang="en-US" sz="6500" dirty="0">
                <a:solidFill>
                  <a:prstClr val="black"/>
                </a:solidFill>
                <a:sym typeface="+mn-ea"/>
              </a:rPr>
              <a:t>     - dysrhythmias</a:t>
            </a:r>
          </a:p>
          <a:p>
            <a:pPr lvl="0" algn="l" rtl="0">
              <a:buNone/>
            </a:pPr>
            <a:r>
              <a:rPr lang="en-US" sz="6500" dirty="0">
                <a:solidFill>
                  <a:prstClr val="black"/>
                </a:solidFill>
                <a:sym typeface="+mn-ea"/>
              </a:rPr>
              <a:t>     - </a:t>
            </a:r>
            <a:r>
              <a:rPr lang="en-US" sz="6500" dirty="0" err="1">
                <a:solidFill>
                  <a:prstClr val="black"/>
                </a:solidFill>
                <a:sym typeface="+mn-ea"/>
              </a:rPr>
              <a:t>mesentric</a:t>
            </a:r>
            <a:r>
              <a:rPr lang="en-US" sz="6500" dirty="0">
                <a:solidFill>
                  <a:prstClr val="black"/>
                </a:solidFill>
                <a:sym typeface="+mn-ea"/>
              </a:rPr>
              <a:t> thrombosis</a:t>
            </a:r>
          </a:p>
          <a:p>
            <a:pPr lvl="0" algn="l" rtl="0">
              <a:buNone/>
            </a:pPr>
            <a:r>
              <a:rPr lang="en-US" sz="6500" dirty="0">
                <a:solidFill>
                  <a:prstClr val="black"/>
                </a:solidFill>
                <a:sym typeface="+mn-ea"/>
              </a:rPr>
              <a:t>     - intestinal infarction</a:t>
            </a:r>
          </a:p>
          <a:p>
            <a:pPr algn="l" rtl="0"/>
            <a:endParaRPr lang="en-US" sz="5900" dirty="0"/>
          </a:p>
          <a:p>
            <a:pPr marL="0" indent="0" algn="l" rtl="0">
              <a:buNone/>
            </a:pPr>
            <a:endParaRPr lang="en-US" dirty="0"/>
          </a:p>
          <a:p>
            <a:pPr algn="l" rtl="0"/>
            <a:endParaRPr lang="en-US" dirty="0"/>
          </a:p>
        </p:txBody>
      </p:sp>
    </p:spTree>
    <p:extLst>
      <p:ext uri="{BB962C8B-B14F-4D97-AF65-F5344CB8AC3E}">
        <p14:creationId xmlns:p14="http://schemas.microsoft.com/office/powerpoint/2010/main" val="2046385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9"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1"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 y="4"/>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dirty="0"/>
          </a:p>
        </p:txBody>
      </p:sp>
      <p:sp>
        <p:nvSpPr>
          <p:cNvPr id="2" name="عنوان 1"/>
          <p:cNvSpPr>
            <a:spLocks noGrp="1"/>
          </p:cNvSpPr>
          <p:nvPr>
            <p:ph type="title"/>
          </p:nvPr>
        </p:nvSpPr>
        <p:spPr>
          <a:xfrm>
            <a:off x="404293" y="512501"/>
            <a:ext cx="8534400" cy="1507067"/>
          </a:xfrm>
        </p:spPr>
        <p:txBody>
          <a:bodyPr>
            <a:normAutofit/>
          </a:bodyPr>
          <a:lstStyle/>
          <a:p>
            <a:r>
              <a:rPr lang="en-US" sz="4000" b="1" u="sng" dirty="0">
                <a:solidFill>
                  <a:schemeClr val="tx2"/>
                </a:solidFill>
              </a:rPr>
              <a:t>2- </a:t>
            </a:r>
            <a:r>
              <a:rPr lang="en-US" sz="4000" b="1" u="sng" dirty="0" err="1">
                <a:solidFill>
                  <a:schemeClr val="tx2"/>
                </a:solidFill>
              </a:rPr>
              <a:t>Superselective</a:t>
            </a:r>
            <a:r>
              <a:rPr lang="en-US" sz="4000" b="1" u="sng" dirty="0">
                <a:solidFill>
                  <a:schemeClr val="tx2"/>
                </a:solidFill>
              </a:rPr>
              <a:t> Embolization</a:t>
            </a:r>
            <a:endParaRPr lang="en-US" sz="4000" b="1" dirty="0">
              <a:solidFill>
                <a:schemeClr val="tx2"/>
              </a:solidFill>
            </a:endParaRPr>
          </a:p>
        </p:txBody>
      </p:sp>
      <p:sp>
        <p:nvSpPr>
          <p:cNvPr id="4" name="عنصر نائب لرقم الشريحة 3"/>
          <p:cNvSpPr>
            <a:spLocks noGrp="1"/>
          </p:cNvSpPr>
          <p:nvPr>
            <p:ph type="sldNum" sz="quarter" idx="12"/>
          </p:nvPr>
        </p:nvSpPr>
        <p:spPr/>
        <p:txBody>
          <a:bodyPr>
            <a:normAutofit/>
          </a:bodyPr>
          <a:lstStyle/>
          <a:p>
            <a:pPr>
              <a:spcAft>
                <a:spcPts val="600"/>
              </a:spcAft>
            </a:pPr>
            <a:fld id="{B2DC25EE-239B-4C5F-AAD1-255A7D5F1EE2}" type="slidenum">
              <a:rPr lang="en-US">
                <a:solidFill>
                  <a:srgbClr val="FFFFFF"/>
                </a:solidFill>
              </a:rPr>
              <a:pPr>
                <a:spcAft>
                  <a:spcPts val="600"/>
                </a:spcAft>
              </a:pPr>
              <a:t>48</a:t>
            </a:fld>
            <a:endParaRPr lang="en-US">
              <a:solidFill>
                <a:srgbClr val="FFFFFF"/>
              </a:solidFill>
            </a:endParaRPr>
          </a:p>
        </p:txBody>
      </p:sp>
      <p:sp>
        <p:nvSpPr>
          <p:cNvPr id="3" name="عنصر نائب للمحتوى 2"/>
          <p:cNvSpPr>
            <a:spLocks noGrp="1"/>
          </p:cNvSpPr>
          <p:nvPr>
            <p:ph sz="quarter" idx="1"/>
          </p:nvPr>
        </p:nvSpPr>
        <p:spPr>
          <a:xfrm>
            <a:off x="559837" y="2246854"/>
            <a:ext cx="10018825" cy="3666585"/>
          </a:xfrm>
        </p:spPr>
        <p:txBody>
          <a:bodyPr>
            <a:normAutofit/>
          </a:bodyPr>
          <a:lstStyle/>
          <a:p>
            <a:pPr algn="l" rtl="0">
              <a:lnSpc>
                <a:spcPct val="90000"/>
              </a:lnSpc>
            </a:pPr>
            <a:r>
              <a:rPr lang="en-US" sz="2000" b="1" dirty="0">
                <a:solidFill>
                  <a:schemeClr val="tx1"/>
                </a:solidFill>
              </a:rPr>
              <a:t>An alternative to vasopressin infusion is embolization with agents such as gelatin sponges, coil springs, polyvinyl alcohol, and oxidized cellulose.</a:t>
            </a:r>
          </a:p>
          <a:p>
            <a:pPr marL="0" indent="0" algn="l" rtl="0">
              <a:lnSpc>
                <a:spcPct val="90000"/>
              </a:lnSpc>
              <a:buNone/>
            </a:pPr>
            <a:r>
              <a:rPr lang="en-US" sz="2000" b="1" dirty="0">
                <a:solidFill>
                  <a:schemeClr val="tx1"/>
                </a:solidFill>
              </a:rPr>
              <a:t> </a:t>
            </a:r>
          </a:p>
          <a:p>
            <a:pPr algn="l" rtl="0">
              <a:lnSpc>
                <a:spcPct val="90000"/>
              </a:lnSpc>
            </a:pPr>
            <a:r>
              <a:rPr lang="en-US" sz="2000" b="1" dirty="0" err="1">
                <a:solidFill>
                  <a:schemeClr val="tx1"/>
                </a:solidFill>
              </a:rPr>
              <a:t>Superselective</a:t>
            </a:r>
            <a:r>
              <a:rPr lang="en-US" sz="2000" b="1" dirty="0">
                <a:solidFill>
                  <a:schemeClr val="tx1"/>
                </a:solidFill>
              </a:rPr>
              <a:t> embolization of the bleeding colonic vessel has gained popularity with high success rates (&gt;90%)</a:t>
            </a:r>
          </a:p>
          <a:p>
            <a:pPr marL="0" indent="0" algn="l" rtl="0">
              <a:lnSpc>
                <a:spcPct val="90000"/>
              </a:lnSpc>
              <a:buNone/>
            </a:pPr>
            <a:endParaRPr lang="en-US" sz="2000" b="1" dirty="0">
              <a:solidFill>
                <a:schemeClr val="tx1"/>
              </a:solidFill>
            </a:endParaRPr>
          </a:p>
          <a:p>
            <a:pPr algn="l" rtl="0">
              <a:lnSpc>
                <a:spcPct val="90000"/>
              </a:lnSpc>
            </a:pPr>
            <a:r>
              <a:rPr lang="en-US" sz="2000" b="1" dirty="0">
                <a:solidFill>
                  <a:schemeClr val="tx1"/>
                </a:solidFill>
                <a:sym typeface="+mn-ea"/>
              </a:rPr>
              <a:t>rebleeding in the short term after </a:t>
            </a:r>
            <a:r>
              <a:rPr lang="en-US" sz="2000" b="1" dirty="0" err="1">
                <a:solidFill>
                  <a:schemeClr val="tx1"/>
                </a:solidFill>
                <a:sym typeface="+mn-ea"/>
              </a:rPr>
              <a:t>embolisation</a:t>
            </a:r>
            <a:r>
              <a:rPr lang="en-US" sz="2000" b="1" dirty="0">
                <a:solidFill>
                  <a:schemeClr val="tx1"/>
                </a:solidFill>
                <a:sym typeface="+mn-ea"/>
              </a:rPr>
              <a:t> varies from 10% to 50%.</a:t>
            </a:r>
          </a:p>
          <a:p>
            <a:pPr algn="l" rtl="0">
              <a:lnSpc>
                <a:spcPct val="90000"/>
              </a:lnSpc>
            </a:pPr>
            <a:r>
              <a:rPr lang="en-US" sz="2000" b="1" dirty="0">
                <a:solidFill>
                  <a:schemeClr val="tx1"/>
                </a:solidFill>
                <a:sym typeface="+mn-ea"/>
              </a:rPr>
              <a:t>Bowel </a:t>
            </a:r>
            <a:r>
              <a:rPr lang="en-US" sz="2000" b="1" dirty="0" err="1">
                <a:solidFill>
                  <a:schemeClr val="tx1"/>
                </a:solidFill>
                <a:sym typeface="+mn-ea"/>
              </a:rPr>
              <a:t>ischaemia</a:t>
            </a:r>
            <a:r>
              <a:rPr lang="en-US" sz="2000" b="1" dirty="0">
                <a:solidFill>
                  <a:schemeClr val="tx1"/>
                </a:solidFill>
                <a:sym typeface="+mn-ea"/>
              </a:rPr>
              <a:t> is the most commonly reported major complication</a:t>
            </a:r>
            <a:endParaRPr lang="en-US" sz="2000" b="1" dirty="0">
              <a:solidFill>
                <a:schemeClr val="tx1"/>
              </a:solidFill>
            </a:endParaRPr>
          </a:p>
        </p:txBody>
      </p:sp>
    </p:spTree>
    <p:extLst>
      <p:ext uri="{BB962C8B-B14F-4D97-AF65-F5344CB8AC3E}">
        <p14:creationId xmlns:p14="http://schemas.microsoft.com/office/powerpoint/2010/main" val="3944044538"/>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048877"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useBgFill="1">
        <p:nvSpPr>
          <p:cNvPr id="1048878" name="Freeform: Shape 9"/>
          <p:cNvSpPr>
            <a:spLocks noGrp="1" noRot="1" noChangeAspect="1" noMove="1" noResize="1" noEditPoints="1" noAdjustHandles="1" noChangeArrowheads="1" noChangeShapeType="1" noTextEdit="1"/>
          </p:cNvSpPr>
          <p:nvPr/>
        </p:nvSpPr>
        <p:spPr>
          <a:xfrm>
            <a:off x="0" y="2"/>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79" name="Freeform: Shape 11"/>
          <p:cNvSpPr>
            <a:spLocks noGrp="1" noRot="1" noChangeAspect="1" noMove="1" noResize="1" noEditPoints="1" noAdjustHandles="1" noChangeArrowheads="1" noChangeShapeType="1" noTextEdit="1"/>
          </p:cNvSpPr>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80" name="Rectangle 13"/>
          <p:cNvSpPr>
            <a:spLocks noGrp="1" noRot="1" noChangeAspect="1" noMove="1" noResize="1" noEditPoints="1" noAdjustHandles="1" noChangeArrowheads="1" noChangeShapeType="1" noTextEdit="1"/>
          </p:cNvSpPr>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82" name="Slide Number Placeholder 1"/>
          <p:cNvSpPr>
            <a:spLocks noGrp="1"/>
          </p:cNvSpPr>
          <p:nvPr>
            <p:ph type="sldNum" sz="quarter" idx="12"/>
          </p:nvPr>
        </p:nvSpPr>
        <p:spPr/>
        <p:txBody>
          <a:bodyPr/>
          <a:lstStyle/>
          <a:p>
            <a:fld id="{B2DC25EE-239B-4C5F-AAD1-255A7D5F1EE2}" type="slidenum">
              <a:rPr lang="en-US" sz="1800" dirty="0" smtClean="0">
                <a:solidFill>
                  <a:srgbClr val="FF0000"/>
                </a:solidFill>
              </a:rPr>
              <a:pPr/>
              <a:t>49</a:t>
            </a:fld>
            <a:endParaRPr lang="en-US" sz="1800">
              <a:solidFill>
                <a:srgbClr val="FF0000"/>
              </a:solidFill>
            </a:endParaRPr>
          </a:p>
        </p:txBody>
      </p:sp>
      <p:sp>
        <p:nvSpPr>
          <p:cNvPr id="1048881" name="Content Placeholder 2"/>
          <p:cNvSpPr>
            <a:spLocks noGrp="1"/>
          </p:cNvSpPr>
          <p:nvPr>
            <p:ph sz="quarter" idx="1"/>
          </p:nvPr>
        </p:nvSpPr>
        <p:spPr>
          <a:xfrm>
            <a:off x="838200" y="524522"/>
            <a:ext cx="10515600" cy="6648450"/>
          </a:xfrm>
        </p:spPr>
        <p:txBody>
          <a:bodyPr>
            <a:normAutofit/>
          </a:bodyPr>
          <a:lstStyle/>
          <a:p>
            <a:pPr marL="0" indent="0" algn="l">
              <a:buNone/>
            </a:pPr>
            <a:r>
              <a:rPr lang="ar-JO" sz="5100" b="1" u="sng" dirty="0"/>
              <a:t>3</a:t>
            </a:r>
            <a:r>
              <a:rPr lang="en-US" sz="5100" b="1" u="sng" dirty="0"/>
              <a:t>- SURGERY</a:t>
            </a:r>
          </a:p>
          <a:p>
            <a:pPr marL="0" indent="0" algn="l">
              <a:buNone/>
            </a:pPr>
            <a:endParaRPr lang="en-US" sz="5100" b="1" u="sng" dirty="0"/>
          </a:p>
          <a:p>
            <a:pPr algn="l"/>
            <a:r>
              <a:rPr lang="en-US" b="1" dirty="0"/>
              <a:t>Indications for Surgery in Gastrointestinal Hemorrhage:</a:t>
            </a:r>
          </a:p>
          <a:p>
            <a:pPr marL="457200" indent="-457200" algn="l">
              <a:buFont typeface="+mj-lt"/>
              <a:buAutoNum type="arabicPeriod"/>
            </a:pPr>
            <a:r>
              <a:rPr lang="en-US" dirty="0"/>
              <a:t> Hemodynamic instability despite vigorous resuscitation (&gt;6-unit transfusion) </a:t>
            </a:r>
          </a:p>
          <a:p>
            <a:pPr marL="457200" indent="-457200" algn="l">
              <a:buFont typeface="+mj-lt"/>
              <a:buAutoNum type="arabicPeriod"/>
            </a:pPr>
            <a:r>
              <a:rPr lang="en-US" dirty="0"/>
              <a:t>Failure of endoscopic techniques to arrest hemorrhage </a:t>
            </a:r>
          </a:p>
          <a:p>
            <a:pPr marL="457200" indent="-457200" algn="l">
              <a:buFont typeface="+mj-lt"/>
              <a:buAutoNum type="arabicPeriod"/>
            </a:pPr>
            <a:r>
              <a:rPr lang="en-US" dirty="0"/>
              <a:t>Recurrent hemorrhage after initial stabilization (with up to two attempts at obtaining endoscopic hemostasis)</a:t>
            </a:r>
          </a:p>
          <a:p>
            <a:pPr marL="457200" indent="-457200" algn="l">
              <a:buFont typeface="+mj-lt"/>
              <a:buAutoNum type="arabicPeriod"/>
            </a:pPr>
            <a:r>
              <a:rPr lang="en-US" dirty="0"/>
              <a:t>Shock associated with recurrent hemorrhage </a:t>
            </a:r>
          </a:p>
          <a:p>
            <a:pPr marL="457200" indent="-457200" algn="l">
              <a:buFont typeface="+mj-lt"/>
              <a:buAutoNum type="arabicPeriod"/>
            </a:pPr>
            <a:r>
              <a:rPr lang="en-US" dirty="0"/>
              <a:t>Continued slow bleeding with a transfusion requirement exceeding 3 units/day.</a:t>
            </a:r>
          </a:p>
        </p:txBody>
      </p:sp>
    </p:spTree>
    <p:extLst>
      <p:ext uri="{BB962C8B-B14F-4D97-AF65-F5344CB8AC3E}">
        <p14:creationId xmlns:p14="http://schemas.microsoft.com/office/powerpoint/2010/main" val="59742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2A0F966-C02E-E8F7-0096-598E8446BC0B}"/>
              </a:ext>
            </a:extLst>
          </p:cNvPr>
          <p:cNvSpPr>
            <a:spLocks noGrp="1"/>
          </p:cNvSpPr>
          <p:nvPr>
            <p:ph type="title"/>
          </p:nvPr>
        </p:nvSpPr>
        <p:spPr/>
        <p:txBody>
          <a:bodyPr/>
          <a:lstStyle/>
          <a:p>
            <a:endParaRPr lang="ar-AE"/>
          </a:p>
        </p:txBody>
      </p:sp>
      <p:graphicFrame>
        <p:nvGraphicFramePr>
          <p:cNvPr id="4" name="جدول 4">
            <a:extLst>
              <a:ext uri="{FF2B5EF4-FFF2-40B4-BE49-F238E27FC236}">
                <a16:creationId xmlns:a16="http://schemas.microsoft.com/office/drawing/2014/main" id="{F2F83D83-F6FF-E7E9-F837-38241851D2F6}"/>
              </a:ext>
            </a:extLst>
          </p:cNvPr>
          <p:cNvGraphicFramePr>
            <a:graphicFrameLocks noGrp="1"/>
          </p:cNvGraphicFramePr>
          <p:nvPr>
            <p:ph idx="1"/>
            <p:extLst>
              <p:ext uri="{D42A27DB-BD31-4B8C-83A1-F6EECF244321}">
                <p14:modId xmlns:p14="http://schemas.microsoft.com/office/powerpoint/2010/main" val="4168501718"/>
              </p:ext>
            </p:extLst>
          </p:nvPr>
        </p:nvGraphicFramePr>
        <p:xfrm>
          <a:off x="838200" y="587580"/>
          <a:ext cx="10515600" cy="5682840"/>
        </p:xfrm>
        <a:graphic>
          <a:graphicData uri="http://schemas.openxmlformats.org/drawingml/2006/table">
            <a:tbl>
              <a:tblPr rtl="1" firstRow="1" bandRow="1">
                <a:tableStyleId>{21E4AEA4-8DFA-4A89-87EB-49C32662AFE0}</a:tableStyleId>
              </a:tblPr>
              <a:tblGrid>
                <a:gridCol w="3505200">
                  <a:extLst>
                    <a:ext uri="{9D8B030D-6E8A-4147-A177-3AD203B41FA5}">
                      <a16:colId xmlns:a16="http://schemas.microsoft.com/office/drawing/2014/main" val="823737827"/>
                    </a:ext>
                  </a:extLst>
                </a:gridCol>
                <a:gridCol w="3505200">
                  <a:extLst>
                    <a:ext uri="{9D8B030D-6E8A-4147-A177-3AD203B41FA5}">
                      <a16:colId xmlns:a16="http://schemas.microsoft.com/office/drawing/2014/main" val="1644086064"/>
                    </a:ext>
                  </a:extLst>
                </a:gridCol>
                <a:gridCol w="3505200">
                  <a:extLst>
                    <a:ext uri="{9D8B030D-6E8A-4147-A177-3AD203B41FA5}">
                      <a16:colId xmlns:a16="http://schemas.microsoft.com/office/drawing/2014/main" val="3784582432"/>
                    </a:ext>
                  </a:extLst>
                </a:gridCol>
              </a:tblGrid>
              <a:tr h="1136568">
                <a:tc>
                  <a:txBody>
                    <a:bodyPr/>
                    <a:lstStyle/>
                    <a:p>
                      <a:pPr algn="ctr" rtl="1"/>
                      <a:r>
                        <a:rPr lang="en-US" sz="3200" dirty="0">
                          <a:solidFill>
                            <a:schemeClr val="tx1"/>
                          </a:solidFill>
                        </a:rPr>
                        <a:t>Lower GI Bleeding </a:t>
                      </a:r>
                      <a:endParaRPr lang="ar-AE" sz="3200" dirty="0">
                        <a:solidFill>
                          <a:schemeClr val="tx1"/>
                        </a:solidFill>
                      </a:endParaRPr>
                    </a:p>
                  </a:txBody>
                  <a:tcPr anchor="ctr"/>
                </a:tc>
                <a:tc>
                  <a:txBody>
                    <a:bodyPr/>
                    <a:lstStyle/>
                    <a:p>
                      <a:pPr algn="ctr" rtl="1"/>
                      <a:r>
                        <a:rPr lang="en-US" sz="3200" dirty="0">
                          <a:solidFill>
                            <a:schemeClr val="tx1"/>
                          </a:solidFill>
                        </a:rPr>
                        <a:t>Upper GI Bleeding </a:t>
                      </a:r>
                      <a:endParaRPr lang="ar-AE" sz="3200" dirty="0">
                        <a:solidFill>
                          <a:schemeClr val="tx1"/>
                        </a:solidFill>
                      </a:endParaRPr>
                    </a:p>
                  </a:txBody>
                  <a:tcPr anchor="ctr"/>
                </a:tc>
                <a:tc>
                  <a:txBody>
                    <a:bodyPr/>
                    <a:lstStyle/>
                    <a:p>
                      <a:pPr rtl="1"/>
                      <a:endParaRPr lang="ar-AE" dirty="0"/>
                    </a:p>
                  </a:txBody>
                  <a:tcPr/>
                </a:tc>
                <a:extLst>
                  <a:ext uri="{0D108BD9-81ED-4DB2-BD59-A6C34878D82A}">
                    <a16:rowId xmlns:a16="http://schemas.microsoft.com/office/drawing/2014/main" val="370420464"/>
                  </a:ext>
                </a:extLst>
              </a:tr>
              <a:tr h="1136568">
                <a:tc>
                  <a:txBody>
                    <a:bodyPr/>
                    <a:lstStyle/>
                    <a:p>
                      <a:pPr algn="ctr" rtl="1"/>
                      <a:r>
                        <a:rPr lang="en-US" sz="2000" dirty="0"/>
                        <a:t>Distal to ( below ) Ligament of </a:t>
                      </a:r>
                      <a:r>
                        <a:rPr lang="en-US" sz="2000" dirty="0" err="1"/>
                        <a:t>Treitz</a:t>
                      </a:r>
                      <a:r>
                        <a:rPr lang="en-US" sz="2000" dirty="0"/>
                        <a:t> </a:t>
                      </a:r>
                      <a:endParaRPr lang="ar-AE" sz="2000" dirty="0"/>
                    </a:p>
                  </a:txBody>
                  <a:tcPr anchor="ctr"/>
                </a:tc>
                <a:tc>
                  <a:txBody>
                    <a:bodyPr/>
                    <a:lstStyle/>
                    <a:p>
                      <a:pPr algn="ctr" rtl="1"/>
                      <a:r>
                        <a:rPr lang="en-US" sz="2000" dirty="0"/>
                        <a:t>Proximal to ( above ) Ligament of </a:t>
                      </a:r>
                      <a:r>
                        <a:rPr lang="en-US" sz="2000" dirty="0" err="1"/>
                        <a:t>Treitz</a:t>
                      </a:r>
                      <a:r>
                        <a:rPr lang="en-US" sz="2000" dirty="0"/>
                        <a:t> </a:t>
                      </a:r>
                      <a:endParaRPr lang="ar-AE" sz="2000" dirty="0"/>
                    </a:p>
                  </a:txBody>
                  <a:tcPr anchor="ctr"/>
                </a:tc>
                <a:tc>
                  <a:txBody>
                    <a:bodyPr/>
                    <a:lstStyle/>
                    <a:p>
                      <a:pPr algn="ctr" rtl="1"/>
                      <a:r>
                        <a:rPr lang="en-US" sz="2800" dirty="0"/>
                        <a:t>Site</a:t>
                      </a:r>
                      <a:endParaRPr lang="ar-AE" sz="2800" dirty="0"/>
                    </a:p>
                  </a:txBody>
                  <a:tcPr anchor="ctr"/>
                </a:tc>
                <a:extLst>
                  <a:ext uri="{0D108BD9-81ED-4DB2-BD59-A6C34878D82A}">
                    <a16:rowId xmlns:a16="http://schemas.microsoft.com/office/drawing/2014/main" val="2498115575"/>
                  </a:ext>
                </a:extLst>
              </a:tr>
              <a:tr h="1136568">
                <a:tc>
                  <a:txBody>
                    <a:bodyPr/>
                    <a:lstStyle/>
                    <a:p>
                      <a:pPr algn="ctr" rtl="1"/>
                      <a:r>
                        <a:rPr lang="en-US" sz="2000" dirty="0"/>
                        <a:t>Less Common </a:t>
                      </a:r>
                      <a:endParaRPr lang="ar-AE" sz="2000" dirty="0"/>
                    </a:p>
                  </a:txBody>
                  <a:tcPr anchor="ctr"/>
                </a:tc>
                <a:tc>
                  <a:txBody>
                    <a:bodyPr/>
                    <a:lstStyle/>
                    <a:p>
                      <a:pPr algn="ctr" rtl="1"/>
                      <a:r>
                        <a:rPr lang="en-US" sz="2000" dirty="0"/>
                        <a:t>More Common </a:t>
                      </a:r>
                      <a:endParaRPr lang="ar-AE" sz="2000" dirty="0"/>
                    </a:p>
                  </a:txBody>
                  <a:tcPr anchor="ctr"/>
                </a:tc>
                <a:tc>
                  <a:txBody>
                    <a:bodyPr/>
                    <a:lstStyle/>
                    <a:p>
                      <a:pPr algn="ctr" rtl="1"/>
                      <a:r>
                        <a:rPr lang="en-US" sz="2800" dirty="0"/>
                        <a:t>Common</a:t>
                      </a:r>
                      <a:r>
                        <a:rPr lang="en-US" dirty="0"/>
                        <a:t> </a:t>
                      </a:r>
                      <a:endParaRPr lang="ar-AE" dirty="0"/>
                    </a:p>
                  </a:txBody>
                  <a:tcPr anchor="ctr"/>
                </a:tc>
                <a:extLst>
                  <a:ext uri="{0D108BD9-81ED-4DB2-BD59-A6C34878D82A}">
                    <a16:rowId xmlns:a16="http://schemas.microsoft.com/office/drawing/2014/main" val="1955324174"/>
                  </a:ext>
                </a:extLst>
              </a:tr>
              <a:tr h="1136568">
                <a:tc>
                  <a:txBody>
                    <a:bodyPr/>
                    <a:lstStyle/>
                    <a:p>
                      <a:pPr algn="ctr" rtl="1"/>
                      <a:r>
                        <a:rPr lang="en-US" sz="2000" b="1" dirty="0" err="1"/>
                        <a:t>Hematochezia</a:t>
                      </a:r>
                      <a:endParaRPr lang="ar-AE" sz="2000" b="1" dirty="0"/>
                    </a:p>
                  </a:txBody>
                  <a:tcPr anchor="ctr"/>
                </a:tc>
                <a:tc>
                  <a:txBody>
                    <a:bodyPr/>
                    <a:lstStyle/>
                    <a:p>
                      <a:pPr algn="ctr" rtl="1"/>
                      <a:r>
                        <a:rPr lang="en-US" sz="2000" b="0" dirty="0"/>
                        <a:t>Hematemesis </a:t>
                      </a:r>
                    </a:p>
                    <a:p>
                      <a:pPr algn="ctr" rtl="1"/>
                      <a:r>
                        <a:rPr lang="en-US" sz="2000" b="0" dirty="0"/>
                        <a:t>Coffee Ground Vomitus </a:t>
                      </a:r>
                    </a:p>
                    <a:p>
                      <a:pPr algn="ctr" rtl="1"/>
                      <a:r>
                        <a:rPr lang="en-US" sz="2000" b="0" dirty="0"/>
                        <a:t>Melena </a:t>
                      </a:r>
                      <a:endParaRPr lang="ar-AE" sz="2000" b="0" dirty="0"/>
                    </a:p>
                  </a:txBody>
                  <a:tcPr anchor="ctr"/>
                </a:tc>
                <a:tc>
                  <a:txBody>
                    <a:bodyPr/>
                    <a:lstStyle/>
                    <a:p>
                      <a:pPr algn="ctr" rtl="1"/>
                      <a:r>
                        <a:rPr lang="en-US" sz="2800" dirty="0"/>
                        <a:t>Presentation</a:t>
                      </a:r>
                      <a:r>
                        <a:rPr lang="en-US" dirty="0"/>
                        <a:t> </a:t>
                      </a:r>
                      <a:endParaRPr lang="ar-AE" dirty="0"/>
                    </a:p>
                  </a:txBody>
                  <a:tcPr anchor="ctr"/>
                </a:tc>
                <a:extLst>
                  <a:ext uri="{0D108BD9-81ED-4DB2-BD59-A6C34878D82A}">
                    <a16:rowId xmlns:a16="http://schemas.microsoft.com/office/drawing/2014/main" val="3460969462"/>
                  </a:ext>
                </a:extLst>
              </a:tr>
              <a:tr h="1136568">
                <a:tc>
                  <a:txBody>
                    <a:bodyPr/>
                    <a:lstStyle/>
                    <a:p>
                      <a:pPr algn="ctr" rtl="1"/>
                      <a:r>
                        <a:rPr lang="en-US" sz="2000" dirty="0"/>
                        <a:t>Clear fluid </a:t>
                      </a:r>
                      <a:endParaRPr lang="ar-AE" sz="2000" dirty="0"/>
                    </a:p>
                  </a:txBody>
                  <a:tcPr anchor="ctr"/>
                </a:tc>
                <a:tc>
                  <a:txBody>
                    <a:bodyPr/>
                    <a:lstStyle/>
                    <a:p>
                      <a:pPr algn="ctr" rtl="1"/>
                      <a:r>
                        <a:rPr lang="en-US" sz="2000" b="1" dirty="0">
                          <a:solidFill>
                            <a:srgbClr val="FF0000"/>
                          </a:solidFill>
                        </a:rPr>
                        <a:t>Blood</a:t>
                      </a:r>
                      <a:r>
                        <a:rPr lang="en-US" sz="2000" dirty="0"/>
                        <a:t> </a:t>
                      </a:r>
                      <a:endParaRPr lang="ar-AE" sz="2000" dirty="0"/>
                    </a:p>
                  </a:txBody>
                  <a:tcPr anchor="ctr"/>
                </a:tc>
                <a:tc>
                  <a:txBody>
                    <a:bodyPr/>
                    <a:lstStyle/>
                    <a:p>
                      <a:pPr algn="ctr" rtl="1"/>
                      <a:r>
                        <a:rPr lang="en-US" sz="2800" dirty="0"/>
                        <a:t>NG aspiration </a:t>
                      </a:r>
                      <a:endParaRPr lang="ar-AE" sz="2800" dirty="0"/>
                    </a:p>
                  </a:txBody>
                  <a:tcPr anchor="ctr"/>
                </a:tc>
                <a:extLst>
                  <a:ext uri="{0D108BD9-81ED-4DB2-BD59-A6C34878D82A}">
                    <a16:rowId xmlns:a16="http://schemas.microsoft.com/office/drawing/2014/main" val="2501035592"/>
                  </a:ext>
                </a:extLst>
              </a:tr>
            </a:tbl>
          </a:graphicData>
        </a:graphic>
      </p:graphicFrame>
    </p:spTree>
    <p:extLst>
      <p:ext uri="{BB962C8B-B14F-4D97-AF65-F5344CB8AC3E}">
        <p14:creationId xmlns:p14="http://schemas.microsoft.com/office/powerpoint/2010/main" val="798058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048883" name="Rectangle 7"/>
          <p:cNvSpPr>
            <a:spLocks noGrp="1" noRot="1" noChangeAspect="1" noMove="1" noResize="1" noEditPoints="1" noAdjustHandles="1" noChangeArrowheads="1" noChangeShapeType="1" noTextEdit="1"/>
          </p:cNvSpPr>
          <p:nvPr/>
        </p:nvSpPr>
        <p:spPr>
          <a:xfrm>
            <a:off x="0" y="-1382362"/>
            <a:ext cx="12188952" cy="51431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8884" name="Freeform: Shape 9"/>
          <p:cNvSpPr>
            <a:spLocks noGrp="1" noRot="1" noChangeAspect="1" noMove="1" noResize="1" noEditPoints="1" noAdjustHandles="1" noChangeArrowheads="1" noChangeShapeType="1" noTextEdit="1"/>
          </p:cNvSpPr>
          <p:nvPr/>
        </p:nvSpPr>
        <p:spPr>
          <a:xfrm>
            <a:off x="0" y="2"/>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8885" name="Freeform: Shape 11"/>
          <p:cNvSpPr>
            <a:spLocks noGrp="1" noRot="1" noChangeAspect="1" noMove="1" noResize="1" noEditPoints="1" noAdjustHandles="1" noChangeArrowheads="1" noChangeShapeType="1" noTextEdit="1"/>
          </p:cNvSpPr>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86" name="Rectangle 13"/>
          <p:cNvSpPr>
            <a:spLocks noGrp="1" noRot="1" noChangeAspect="1" noMove="1" noResize="1" noEditPoints="1" noAdjustHandles="1" noChangeArrowheads="1" noChangeShapeType="1" noTextEdit="1"/>
          </p:cNvSpPr>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888" name="Slide Number Placeholder 1"/>
          <p:cNvSpPr>
            <a:spLocks noGrp="1"/>
          </p:cNvSpPr>
          <p:nvPr>
            <p:ph type="sldNum" sz="quarter" idx="12"/>
          </p:nvPr>
        </p:nvSpPr>
        <p:spPr/>
        <p:txBody>
          <a:bodyPr/>
          <a:lstStyle/>
          <a:p>
            <a:fld id="{B2DC25EE-239B-4C5F-AAD1-255A7D5F1EE2}" type="slidenum">
              <a:rPr lang="en-US" sz="1800" dirty="0" smtClean="0">
                <a:solidFill>
                  <a:srgbClr val="FF0000"/>
                </a:solidFill>
              </a:rPr>
              <a:pPr/>
              <a:t>50</a:t>
            </a:fld>
            <a:endParaRPr lang="en-US" sz="1800">
              <a:solidFill>
                <a:srgbClr val="FF0000"/>
              </a:solidFill>
            </a:endParaRPr>
          </a:p>
        </p:txBody>
      </p:sp>
      <p:sp>
        <p:nvSpPr>
          <p:cNvPr id="1048887" name="Content Placeholder 2"/>
          <p:cNvSpPr>
            <a:spLocks noGrp="1"/>
          </p:cNvSpPr>
          <p:nvPr>
            <p:ph sz="quarter" idx="1"/>
          </p:nvPr>
        </p:nvSpPr>
        <p:spPr>
          <a:xfrm>
            <a:off x="927100" y="-176204"/>
            <a:ext cx="10515600" cy="6411903"/>
          </a:xfrm>
        </p:spPr>
        <p:txBody>
          <a:bodyPr>
            <a:noAutofit/>
          </a:bodyPr>
          <a:lstStyle/>
          <a:p>
            <a:pPr algn="l" rtl="0"/>
            <a:r>
              <a:rPr lang="en-US" sz="2500" dirty="0"/>
              <a:t>The procedure of choice when continued bleeding cannot be localized despite multiple different tests begins with an </a:t>
            </a:r>
            <a:r>
              <a:rPr lang="en-US" sz="2500" u="sng" dirty="0"/>
              <a:t>exploratory laparotomy</a:t>
            </a:r>
            <a:r>
              <a:rPr lang="en-US" sz="2500" dirty="0"/>
              <a:t>. At the time of the operation, the entire small bowel should be examined to ensure lack of a palpable lesion that may be responsible for the bleed.</a:t>
            </a:r>
          </a:p>
          <a:p>
            <a:pPr marL="0" indent="0" algn="l" rtl="0">
              <a:buNone/>
            </a:pPr>
            <a:endParaRPr lang="en-US" sz="2500" dirty="0"/>
          </a:p>
          <a:p>
            <a:pPr algn="l" rtl="0"/>
            <a:r>
              <a:rPr lang="en-US" sz="2500" dirty="0"/>
              <a:t>Additionally, during exploration, a colonoscopy and/or </a:t>
            </a:r>
            <a:r>
              <a:rPr lang="en-US" sz="2500" dirty="0" err="1"/>
              <a:t>enteroscopy</a:t>
            </a:r>
            <a:r>
              <a:rPr lang="en-US" sz="2500" dirty="0"/>
              <a:t> can be performed, and if a bleeding lesion is found, may allow for a targeted resection.</a:t>
            </a:r>
          </a:p>
          <a:p>
            <a:pPr algn="l" rtl="0"/>
            <a:r>
              <a:rPr lang="en-US" sz="2500" dirty="0"/>
              <a:t> Very rarely if the source of bleeding is not identified despite these measures and is suspected to be colonic in origin, then a “blind” subtotal </a:t>
            </a:r>
            <a:r>
              <a:rPr lang="en-US" sz="2500" u="sng" dirty="0"/>
              <a:t>colectomy</a:t>
            </a:r>
            <a:r>
              <a:rPr lang="en-US" sz="2500" dirty="0"/>
              <a:t> with ileostomy or </a:t>
            </a:r>
            <a:r>
              <a:rPr lang="en-US" sz="2500" dirty="0" err="1"/>
              <a:t>ileoproctostomy</a:t>
            </a:r>
            <a:r>
              <a:rPr lang="en-US" sz="2500" dirty="0"/>
              <a:t> should be performed.</a:t>
            </a:r>
          </a:p>
          <a:p>
            <a:pPr algn="l" rtl="0"/>
            <a:endParaRPr lang="en-US" sz="2500" dirty="0"/>
          </a:p>
          <a:p>
            <a:pPr algn="l" rtl="0"/>
            <a:r>
              <a:rPr lang="en-US" sz="2500" u="sng" dirty="0"/>
              <a:t>aortic valve surgery </a:t>
            </a:r>
            <a:r>
              <a:rPr lang="en-US" sz="2500" dirty="0"/>
              <a:t>may reduce bleeding in patients with </a:t>
            </a:r>
            <a:r>
              <a:rPr lang="en-US" sz="2500" dirty="0" err="1"/>
              <a:t>angiodysplasia</a:t>
            </a:r>
            <a:r>
              <a:rPr lang="en-US" sz="2500" dirty="0"/>
              <a:t> and aortic stenosis(</a:t>
            </a:r>
            <a:r>
              <a:rPr lang="en-US" sz="2400" dirty="0"/>
              <a:t>Acquired von </a:t>
            </a:r>
            <a:r>
              <a:rPr lang="en-US" sz="2400" dirty="0" err="1"/>
              <a:t>Willebrand</a:t>
            </a:r>
            <a:r>
              <a:rPr lang="en-US" sz="2400" dirty="0"/>
              <a:t> disease).</a:t>
            </a:r>
            <a:endParaRPr lang="en-US" sz="2500" dirty="0"/>
          </a:p>
        </p:txBody>
      </p:sp>
    </p:spTree>
    <p:extLst>
      <p:ext uri="{BB962C8B-B14F-4D97-AF65-F5344CB8AC3E}">
        <p14:creationId xmlns:p14="http://schemas.microsoft.com/office/powerpoint/2010/main" val="2412964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xfrm>
            <a:off x="7532717" y="620722"/>
            <a:ext cx="3972735" cy="1824558"/>
          </a:xfrm>
        </p:spPr>
        <p:txBody>
          <a:bodyPr anchor="b">
            <a:normAutofit/>
          </a:bodyPr>
          <a:lstStyle/>
          <a:p>
            <a:r>
              <a:rPr lang="en-US" sz="3000" b="1" dirty="0">
                <a:solidFill>
                  <a:srgbClr val="FFFFFF"/>
                </a:solidFill>
              </a:rPr>
              <a:t>ILEOPROCTOSTOMY</a:t>
            </a:r>
          </a:p>
        </p:txBody>
      </p:sp>
      <p:sp useBgFill="1">
        <p:nvSpPr>
          <p:cNvPr id="14"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12" y="641648"/>
            <a:ext cx="6575496"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stretch>
            <a:fillRect/>
          </a:stretch>
        </p:blipFill>
        <p:spPr bwMode="auto">
          <a:xfrm>
            <a:off x="1101223" y="1543626"/>
            <a:ext cx="5641063" cy="3441049"/>
          </a:xfrm>
          <a:prstGeom prst="rect">
            <a:avLst/>
          </a:prstGeom>
          <a:noFill/>
        </p:spPr>
      </p:pic>
      <p:sp>
        <p:nvSpPr>
          <p:cNvPr id="4" name="عنصر نائب لرقم الشريحة 3"/>
          <p:cNvSpPr>
            <a:spLocks noGrp="1"/>
          </p:cNvSpPr>
          <p:nvPr>
            <p:ph type="sldNum" sz="quarter" idx="12"/>
          </p:nvPr>
        </p:nvSpPr>
        <p:spPr>
          <a:xfrm>
            <a:off x="10363200" y="5578485"/>
            <a:ext cx="1142245" cy="669925"/>
          </a:xfrm>
        </p:spPr>
        <p:txBody>
          <a:bodyPr>
            <a:normAutofit/>
          </a:bodyPr>
          <a:lstStyle/>
          <a:p>
            <a:pPr>
              <a:spcAft>
                <a:spcPts val="600"/>
              </a:spcAft>
            </a:pPr>
            <a:fld id="{B2DC25EE-239B-4C5F-AAD1-255A7D5F1EE2}" type="slidenum">
              <a:rPr lang="en-US">
                <a:solidFill>
                  <a:srgbClr val="0A304A"/>
                </a:solidFill>
              </a:rPr>
              <a:pPr>
                <a:spcAft>
                  <a:spcPts val="600"/>
                </a:spcAft>
              </a:pPr>
              <a:t>51</a:t>
            </a:fld>
            <a:endParaRPr lang="en-US">
              <a:solidFill>
                <a:srgbClr val="0A304A"/>
              </a:solidFill>
            </a:endParaRPr>
          </a:p>
        </p:txBody>
      </p:sp>
      <p:grpSp>
        <p:nvGrpSpPr>
          <p:cNvPr id="16" name="Group 15">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43"/>
            <a:ext cx="2981859" cy="3208867"/>
            <a:chOff x="9206969" y="2963333"/>
            <a:chExt cx="2981858" cy="3208867"/>
          </a:xfrm>
        </p:grpSpPr>
        <p:cxnSp>
          <p:nvCxnSpPr>
            <p:cNvPr id="17" name="Straight Connector 16">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55530306"/>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7" y="9155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40" y="3228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33" y="60961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xfrm>
            <a:off x="6096000" y="628627"/>
            <a:ext cx="5408613" cy="3028983"/>
          </a:xfrm>
        </p:spPr>
        <p:txBody>
          <a:bodyPr vert="horz" lIns="91440" tIns="45720" rIns="91440" bIns="45720" rtlCol="0" anchor="b">
            <a:normAutofit/>
          </a:bodyPr>
          <a:lstStyle/>
          <a:p>
            <a:r>
              <a:rPr lang="en-US" sz="4800"/>
              <a:t>ILEOSTOMY</a:t>
            </a:r>
          </a:p>
        </p:txBody>
      </p:sp>
      <p:sp>
        <p:nvSpPr>
          <p:cNvPr id="22"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Grp="1" noChangeAspect="1" noChangeArrowheads="1"/>
          </p:cNvPicPr>
          <p:nvPr>
            <p:ph idx="1"/>
          </p:nvPr>
        </p:nvPicPr>
        <p:blipFill rotWithShape="1">
          <a:blip r:embed="rId2"/>
          <a:srcRect l="10217" r="12872" b="-1"/>
          <a:stretch/>
        </p:blipFill>
        <p:spPr bwMode="auto">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p:spPr>
      </p:pic>
      <p:sp>
        <p:nvSpPr>
          <p:cNvPr id="4" name="عنصر نائب لرقم الشريحة 3"/>
          <p:cNvSpPr>
            <a:spLocks noGrp="1"/>
          </p:cNvSpPr>
          <p:nvPr>
            <p:ph type="sldNum" sz="quarter" idx="12"/>
          </p:nvPr>
        </p:nvSpPr>
        <p:spPr>
          <a:xfrm>
            <a:off x="10363200" y="5578485"/>
            <a:ext cx="1142245" cy="669925"/>
          </a:xfrm>
        </p:spPr>
        <p:txBody>
          <a:bodyPr vert="horz" lIns="91440" tIns="45720" rIns="91440" bIns="45720" rtlCol="0" anchor="b">
            <a:normAutofit/>
          </a:bodyPr>
          <a:lstStyle/>
          <a:p>
            <a:pPr>
              <a:spcAft>
                <a:spcPts val="600"/>
              </a:spcAft>
            </a:pPr>
            <a:fld id="{B2DC25EE-239B-4C5F-AAD1-255A7D5F1EE2}" type="slidenum">
              <a:rPr lang="en-US" smtClean="0"/>
              <a:pPr>
                <a:spcAft>
                  <a:spcPts val="600"/>
                </a:spcAft>
              </a:pPr>
              <a:t>52</a:t>
            </a:fld>
            <a:endParaRPr lang="en-US"/>
          </a:p>
        </p:txBody>
      </p:sp>
      <p:grpSp>
        <p:nvGrpSpPr>
          <p:cNvPr id="24" name="Group 23">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43"/>
            <a:ext cx="2981859" cy="3208867"/>
            <a:chOff x="9206969" y="2963333"/>
            <a:chExt cx="2981858" cy="3208867"/>
          </a:xfrm>
        </p:grpSpPr>
        <p:cxnSp>
          <p:nvCxnSpPr>
            <p:cNvPr id="25" name="Straight Connector 24">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81394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04890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8909" name="Freeform: Shape 9"/>
          <p:cNvSpPr>
            <a:spLocks noGrp="1" noRot="1" noChangeAspect="1" noMove="1" noResize="1" noEditPoints="1" noAdjustHandles="1" noChangeArrowheads="1" noChangeShapeType="1" noTextEdit="1"/>
          </p:cNvSpPr>
          <p:nvPr/>
        </p:nvSpPr>
        <p:spPr>
          <a:xfrm>
            <a:off x="0" y="2"/>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8910" name="Freeform: Shape 11"/>
          <p:cNvSpPr>
            <a:spLocks noGrp="1" noRot="1" noChangeAspect="1" noMove="1" noResize="1" noEditPoints="1" noAdjustHandles="1" noChangeArrowheads="1" noChangeShapeType="1" noTextEdit="1"/>
          </p:cNvSpPr>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911" name="Title 1"/>
          <p:cNvSpPr>
            <a:spLocks noGrp="1"/>
          </p:cNvSpPr>
          <p:nvPr>
            <p:ph type="title"/>
          </p:nvPr>
        </p:nvSpPr>
        <p:spPr>
          <a:xfrm>
            <a:off x="711200" y="-112095"/>
            <a:ext cx="10515600" cy="1273233"/>
          </a:xfrm>
        </p:spPr>
        <p:txBody>
          <a:bodyPr>
            <a:normAutofit fontScale="90000"/>
          </a:bodyPr>
          <a:lstStyle/>
          <a:p>
            <a:pPr algn="ctr"/>
            <a:r>
              <a:rPr lang="en-US" sz="8000" dirty="0">
                <a:solidFill>
                  <a:schemeClr val="bg1"/>
                </a:solidFill>
              </a:rPr>
              <a:t>THANK YOU!</a:t>
            </a:r>
          </a:p>
        </p:txBody>
      </p:sp>
      <p:sp>
        <p:nvSpPr>
          <p:cNvPr id="1048913" name="Slide Number Placeholder 1"/>
          <p:cNvSpPr>
            <a:spLocks noGrp="1"/>
          </p:cNvSpPr>
          <p:nvPr>
            <p:ph type="sldNum" sz="quarter" idx="12"/>
          </p:nvPr>
        </p:nvSpPr>
        <p:spPr/>
        <p:txBody>
          <a:bodyPr/>
          <a:lstStyle/>
          <a:p>
            <a:fld id="{B2DC25EE-239B-4C5F-AAD1-255A7D5F1EE2}" type="slidenum">
              <a:rPr lang="en-US" sz="1800" dirty="0" smtClean="0">
                <a:solidFill>
                  <a:srgbClr val="FF0000"/>
                </a:solidFill>
              </a:rPr>
              <a:t>53</a:t>
            </a:fld>
            <a:endParaRPr lang="en-US" sz="1800">
              <a:solidFill>
                <a:srgbClr val="FF0000"/>
              </a:solidFill>
            </a:endParaRPr>
          </a:p>
        </p:txBody>
      </p:sp>
      <p:sp>
        <p:nvSpPr>
          <p:cNvPr id="1048912" name="Rectangle 13"/>
          <p:cNvSpPr>
            <a:spLocks noGrp="1" noRot="1" noChangeAspect="1" noMove="1" noResize="1" noEditPoints="1" noAdjustHandles="1" noChangeArrowheads="1" noChangeShapeType="1" noTextEdit="1"/>
          </p:cNvSpPr>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485900"/>
            <a:ext cx="5456938" cy="5384800"/>
          </a:xfrm>
          <a:prstGeom prst="rect">
            <a:avLst/>
          </a:prstGeom>
        </p:spPr>
      </p:pic>
    </p:spTree>
    <p:extLst>
      <p:ext uri="{BB962C8B-B14F-4D97-AF65-F5344CB8AC3E}">
        <p14:creationId xmlns:p14="http://schemas.microsoft.com/office/powerpoint/2010/main" val="92341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DF9217-38A7-52ED-05FC-A637EB57AB6C}"/>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B6B2670E-8A9C-B69E-5858-F59929436B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54286"/>
            <a:ext cx="10515600" cy="4949428"/>
          </a:xfrm>
        </p:spPr>
      </p:pic>
    </p:spTree>
    <p:extLst>
      <p:ext uri="{BB962C8B-B14F-4D97-AF65-F5344CB8AC3E}">
        <p14:creationId xmlns:p14="http://schemas.microsoft.com/office/powerpoint/2010/main" val="259020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5" name="عنوان 4">
            <a:extLst>
              <a:ext uri="{FF2B5EF4-FFF2-40B4-BE49-F238E27FC236}">
                <a16:creationId xmlns:a16="http://schemas.microsoft.com/office/drawing/2014/main" id="{CAF25DD9-D380-B19B-29B3-E4D036DA4BCF}"/>
              </a:ext>
            </a:extLst>
          </p:cNvPr>
          <p:cNvSpPr>
            <a:spLocks noGrp="1"/>
          </p:cNvSpPr>
          <p:nvPr>
            <p:ph type="title"/>
          </p:nvPr>
        </p:nvSpPr>
        <p:spPr>
          <a:xfrm>
            <a:off x="0" y="619645"/>
            <a:ext cx="5695212" cy="2414488"/>
          </a:xfrm>
        </p:spPr>
        <p:txBody>
          <a:bodyPr anchor="t">
            <a:normAutofit fontScale="90000"/>
          </a:bodyPr>
          <a:lstStyle/>
          <a:p>
            <a:pPr algn="ctr"/>
            <a:r>
              <a:rPr lang="en-US" sz="5400" b="1" dirty="0">
                <a:solidFill>
                  <a:srgbClr val="FFFFFF"/>
                </a:solidFill>
              </a:rPr>
              <a:t>Lower Gastrointestinal Bleeding </a:t>
            </a:r>
            <a:br>
              <a:rPr lang="en-US" sz="5400" b="1" dirty="0">
                <a:solidFill>
                  <a:srgbClr val="FFFFFF"/>
                </a:solidFill>
              </a:rPr>
            </a:br>
            <a:r>
              <a:rPr lang="en-US" sz="5400" b="1" dirty="0">
                <a:solidFill>
                  <a:srgbClr val="FFFFFF"/>
                </a:solidFill>
              </a:rPr>
              <a:t>( LGIB ) : </a:t>
            </a:r>
            <a:endParaRPr lang="ar-AE" sz="5400" b="1" dirty="0">
              <a:solidFill>
                <a:srgbClr val="FFFFFF"/>
              </a:solidFill>
            </a:endParaRPr>
          </a:p>
        </p:txBody>
      </p:sp>
      <p:sp>
        <p:nvSpPr>
          <p:cNvPr id="3" name="عنصر نائب للمحتوى 2">
            <a:extLst>
              <a:ext uri="{FF2B5EF4-FFF2-40B4-BE49-F238E27FC236}">
                <a16:creationId xmlns:a16="http://schemas.microsoft.com/office/drawing/2014/main" id="{1007AB3F-0732-ED2B-19E7-094C83E77DFD}"/>
              </a:ext>
            </a:extLst>
          </p:cNvPr>
          <p:cNvSpPr>
            <a:spLocks noGrp="1"/>
          </p:cNvSpPr>
          <p:nvPr>
            <p:ph idx="1"/>
          </p:nvPr>
        </p:nvSpPr>
        <p:spPr>
          <a:xfrm>
            <a:off x="6813954" y="270629"/>
            <a:ext cx="5114362" cy="4864457"/>
          </a:xfrm>
        </p:spPr>
        <p:txBody>
          <a:bodyPr>
            <a:noAutofit/>
          </a:bodyPr>
          <a:lstStyle/>
          <a:p>
            <a:pPr marL="0" indent="0" algn="l">
              <a:buNone/>
            </a:pPr>
            <a:r>
              <a:rPr lang="en-US" sz="2200" b="1" dirty="0"/>
              <a:t>Incidence : </a:t>
            </a:r>
          </a:p>
          <a:p>
            <a:pPr marL="0" indent="0" algn="l">
              <a:buNone/>
            </a:pPr>
            <a:r>
              <a:rPr lang="en-US" sz="2200" dirty="0"/>
              <a:t>- ( 20 – 30% ) of all GI Bleedings</a:t>
            </a:r>
          </a:p>
          <a:p>
            <a:pPr marL="0" indent="0" algn="l">
              <a:buNone/>
            </a:pPr>
            <a:endParaRPr lang="en-US" sz="2200" dirty="0"/>
          </a:p>
          <a:p>
            <a:pPr marL="0" indent="0" algn="l">
              <a:buNone/>
            </a:pPr>
            <a:r>
              <a:rPr lang="en-US" sz="2200" dirty="0"/>
              <a:t>- </a:t>
            </a:r>
            <a:r>
              <a:rPr lang="en-US" sz="2200" b="1" dirty="0"/>
              <a:t>95% From Colon </a:t>
            </a:r>
            <a:r>
              <a:rPr lang="en-US" sz="2200" dirty="0"/>
              <a:t>( remaining 5% from Small bowel )</a:t>
            </a:r>
          </a:p>
          <a:p>
            <a:pPr marL="0" indent="0" algn="l">
              <a:buNone/>
            </a:pPr>
            <a:endParaRPr lang="en-US" sz="2200" dirty="0"/>
          </a:p>
          <a:p>
            <a:pPr marL="0" indent="0" algn="l">
              <a:buNone/>
            </a:pPr>
            <a:r>
              <a:rPr lang="en-US" sz="2200" dirty="0"/>
              <a:t>- Only ( 10 – 20% ) of cases presents with Massive LGIB </a:t>
            </a:r>
          </a:p>
          <a:p>
            <a:pPr marL="0" indent="0" algn="l">
              <a:buNone/>
            </a:pPr>
            <a:endParaRPr lang="en-US" sz="2200" dirty="0"/>
          </a:p>
          <a:p>
            <a:pPr marL="0" indent="0" algn="l">
              <a:buNone/>
            </a:pPr>
            <a:r>
              <a:rPr lang="en-US" sz="2200" dirty="0"/>
              <a:t>- ( 80 – 90 % ) of cases resolved spontaneously ( at least temporarily </a:t>
            </a:r>
          </a:p>
          <a:p>
            <a:pPr marL="0" indent="0" algn="l">
              <a:buNone/>
            </a:pPr>
            <a:r>
              <a:rPr lang="en-US" sz="2200" dirty="0"/>
              <a:t>“ 25% may re-bleed “ ) </a:t>
            </a:r>
          </a:p>
          <a:p>
            <a:pPr marL="0" indent="0" algn="l">
              <a:buNone/>
            </a:pPr>
            <a:endParaRPr lang="en-US" sz="2200" b="1" dirty="0"/>
          </a:p>
          <a:p>
            <a:pPr marL="0" indent="0" algn="l">
              <a:buNone/>
            </a:pPr>
            <a:r>
              <a:rPr lang="en-US" sz="2200" b="1" dirty="0"/>
              <a:t>* The Incidence rising steeply with advancing age ( as the causes are age related ) </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ar-AE" sz="2200" dirty="0"/>
          </a:p>
        </p:txBody>
      </p:sp>
      <p:sp>
        <p:nvSpPr>
          <p:cNvPr id="6" name="مربع نص 5">
            <a:extLst>
              <a:ext uri="{FF2B5EF4-FFF2-40B4-BE49-F238E27FC236}">
                <a16:creationId xmlns:a16="http://schemas.microsoft.com/office/drawing/2014/main" id="{F25BEF98-2342-8734-2C39-B27A43C50807}"/>
              </a:ext>
            </a:extLst>
          </p:cNvPr>
          <p:cNvSpPr txBox="1"/>
          <p:nvPr/>
        </p:nvSpPr>
        <p:spPr>
          <a:xfrm>
            <a:off x="403411" y="4668695"/>
            <a:ext cx="5398995" cy="1569660"/>
          </a:xfrm>
          <a:prstGeom prst="rect">
            <a:avLst/>
          </a:prstGeom>
          <a:noFill/>
        </p:spPr>
        <p:txBody>
          <a:bodyPr wrap="square" rtlCol="1">
            <a:spAutoFit/>
          </a:bodyPr>
          <a:lstStyle/>
          <a:p>
            <a:pPr algn="l"/>
            <a:r>
              <a:rPr lang="en-US" sz="2400" b="1" dirty="0"/>
              <a:t>Definition : </a:t>
            </a:r>
            <a:r>
              <a:rPr lang="en-US" sz="2400" dirty="0"/>
              <a:t>
Abnormal hemorrhage into the lumen of the bowel from a source </a:t>
            </a:r>
            <a:r>
              <a:rPr lang="en-US" sz="2400" b="1" dirty="0"/>
              <a:t>distal</a:t>
            </a:r>
            <a:r>
              <a:rPr lang="en-US" sz="2400" dirty="0"/>
              <a:t> to the ligament of </a:t>
            </a:r>
            <a:r>
              <a:rPr lang="en-US" sz="2400" dirty="0" err="1"/>
              <a:t>Treitz</a:t>
            </a:r>
            <a:r>
              <a:rPr lang="en-US" sz="2400" dirty="0"/>
              <a:t> </a:t>
            </a:r>
            <a:endParaRPr lang="ar-AE" sz="2400" dirty="0"/>
          </a:p>
        </p:txBody>
      </p:sp>
    </p:spTree>
    <p:extLst>
      <p:ext uri="{BB962C8B-B14F-4D97-AF65-F5344CB8AC3E}">
        <p14:creationId xmlns:p14="http://schemas.microsoft.com/office/powerpoint/2010/main" val="187496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617751-2B6B-D7D4-99CA-2A63BA72F557}"/>
              </a:ext>
            </a:extLst>
          </p:cNvPr>
          <p:cNvSpPr>
            <a:spLocks noGrp="1"/>
          </p:cNvSpPr>
          <p:nvPr>
            <p:ph type="title"/>
          </p:nvPr>
        </p:nvSpPr>
        <p:spPr>
          <a:xfrm>
            <a:off x="838200" y="-145863"/>
            <a:ext cx="10515600" cy="1325563"/>
          </a:xfrm>
        </p:spPr>
        <p:txBody>
          <a:bodyPr/>
          <a:lstStyle/>
          <a:p>
            <a:pPr algn="ctr"/>
            <a:r>
              <a:rPr lang="en-US" b="1" dirty="0"/>
              <a:t>Arterial supply of Lower GIT</a:t>
            </a:r>
            <a:endParaRPr lang="ar-AE" b="1" dirty="0"/>
          </a:p>
        </p:txBody>
      </p:sp>
      <p:pic>
        <p:nvPicPr>
          <p:cNvPr id="4" name="صورة 4">
            <a:extLst>
              <a:ext uri="{FF2B5EF4-FFF2-40B4-BE49-F238E27FC236}">
                <a16:creationId xmlns:a16="http://schemas.microsoft.com/office/drawing/2014/main" id="{E1B894D3-9374-AEE6-7DBD-2C7645C622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182" y="1015252"/>
            <a:ext cx="7839635" cy="5560359"/>
          </a:xfrm>
        </p:spPr>
      </p:pic>
    </p:spTree>
    <p:extLst>
      <p:ext uri="{BB962C8B-B14F-4D97-AF65-F5344CB8AC3E}">
        <p14:creationId xmlns:p14="http://schemas.microsoft.com/office/powerpoint/2010/main" val="10182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02EAB7-D71F-1CA5-0AB9-9FB2C4C521C9}"/>
              </a:ext>
            </a:extLst>
          </p:cNvPr>
          <p:cNvSpPr>
            <a:spLocks noGrp="1"/>
          </p:cNvSpPr>
          <p:nvPr>
            <p:ph type="title"/>
          </p:nvPr>
        </p:nvSpPr>
        <p:spPr>
          <a:xfrm>
            <a:off x="838200" y="-156556"/>
            <a:ext cx="10515600" cy="1325563"/>
          </a:xfrm>
        </p:spPr>
        <p:txBody>
          <a:bodyPr/>
          <a:lstStyle/>
          <a:p>
            <a:pPr algn="ctr"/>
            <a:r>
              <a:rPr lang="en-US" b="1" dirty="0"/>
              <a:t>Venous drainage of Lower GIT</a:t>
            </a:r>
            <a:endParaRPr lang="ar-AE" b="1" dirty="0"/>
          </a:p>
        </p:txBody>
      </p:sp>
      <p:pic>
        <p:nvPicPr>
          <p:cNvPr id="4" name="صورة 4">
            <a:extLst>
              <a:ext uri="{FF2B5EF4-FFF2-40B4-BE49-F238E27FC236}">
                <a16:creationId xmlns:a16="http://schemas.microsoft.com/office/drawing/2014/main" id="{5BC087BA-4EAC-4B9F-C82D-83A0F784B5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6950" y="1001804"/>
            <a:ext cx="7658100" cy="5809129"/>
          </a:xfrm>
        </p:spPr>
      </p:pic>
    </p:spTree>
    <p:extLst>
      <p:ext uri="{BB962C8B-B14F-4D97-AF65-F5344CB8AC3E}">
        <p14:creationId xmlns:p14="http://schemas.microsoft.com/office/powerpoint/2010/main" val="161789412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2530</Words>
  <Application>Microsoft Office PowerPoint</Application>
  <PresentationFormat>Widescreen</PresentationFormat>
  <Paragraphs>350</Paragraphs>
  <Slides>53</Slides>
  <Notes>1</Notes>
  <HiddenSlides>0</HiddenSlides>
  <MMClips>0</MMClip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نسق Office</vt:lpstr>
      <vt:lpstr>Office Theme</vt:lpstr>
      <vt:lpstr>1_أصل</vt:lpstr>
      <vt:lpstr>1_Slice</vt:lpstr>
      <vt:lpstr>Massive Lower GI Bleeding </vt:lpstr>
      <vt:lpstr>GIT </vt:lpstr>
      <vt:lpstr>Ligament of Treitz  ( Suspensory Ligament of Duodenum )</vt:lpstr>
      <vt:lpstr>PowerPoint Presentation</vt:lpstr>
      <vt:lpstr>PowerPoint Presentation</vt:lpstr>
      <vt:lpstr>PowerPoint Presentation</vt:lpstr>
      <vt:lpstr>Lower Gastrointestinal Bleeding  ( LGIB ) : </vt:lpstr>
      <vt:lpstr>Arterial supply of Lower GIT</vt:lpstr>
      <vt:lpstr>Venous drainage of Lower GIT</vt:lpstr>
      <vt:lpstr>PowerPoint Presentation</vt:lpstr>
      <vt:lpstr>1 → Etiology ( Cause ) : </vt:lpstr>
      <vt:lpstr>PowerPoint Presentation</vt:lpstr>
      <vt:lpstr>PowerPoint Presentation</vt:lpstr>
      <vt:lpstr>2 → Intensity :</vt:lpstr>
      <vt:lpstr>PowerPoint Presentation</vt:lpstr>
      <vt:lpstr>Massive  Lower Gastrointestinal Bleeding  ( Massive LGIB )</vt:lpstr>
      <vt:lpstr>Clinical Approach </vt:lpstr>
      <vt:lpstr>PowerPoint Presentation</vt:lpstr>
      <vt:lpstr>3 → Site of bleeding ( Local Causes ) : </vt:lpstr>
      <vt:lpstr>4 → Relation to Pain : </vt:lpstr>
      <vt:lpstr>5 → In relation to defecation : </vt:lpstr>
      <vt:lpstr>6 → Chronicity : </vt:lpstr>
      <vt:lpstr>History </vt:lpstr>
      <vt:lpstr>PowerPoint Presentation</vt:lpstr>
      <vt:lpstr>PowerPoint Presentation</vt:lpstr>
      <vt:lpstr>Physical Examination </vt:lpstr>
      <vt:lpstr>Focused Examination </vt:lpstr>
      <vt:lpstr>Differential Diagnosis ( DDx ) </vt:lpstr>
      <vt:lpstr>ETIOLOGY</vt:lpstr>
      <vt:lpstr>PowerPoint Presentation</vt:lpstr>
      <vt:lpstr>DIVERTICULOSIS</vt:lpstr>
      <vt:lpstr>PowerPoint Presentation</vt:lpstr>
      <vt:lpstr>PowerPoint Presentation</vt:lpstr>
      <vt:lpstr>ANGIODYSPLASIA</vt:lpstr>
      <vt:lpstr>PowerPoint Presentation</vt:lpstr>
      <vt:lpstr>PowerPoint Presentation</vt:lpstr>
      <vt:lpstr>PowerPoint Presentation</vt:lpstr>
      <vt:lpstr>   </vt:lpstr>
      <vt:lpstr>MANAGEMNET</vt:lpstr>
      <vt:lpstr>  Resuscitation and Initial Assessment: </vt:lpstr>
      <vt:lpstr>Therapeutic Intervention :</vt:lpstr>
      <vt:lpstr>PowerPoint Presentation</vt:lpstr>
      <vt:lpstr>Endoscopic therapy:</vt:lpstr>
      <vt:lpstr>PowerPoint Presentation</vt:lpstr>
      <vt:lpstr>PowerPoint Presentation</vt:lpstr>
      <vt:lpstr>PowerPoint Presentation</vt:lpstr>
      <vt:lpstr>PowerPoint Presentation</vt:lpstr>
      <vt:lpstr>2- Superselective Embolization</vt:lpstr>
      <vt:lpstr>PowerPoint Presentation</vt:lpstr>
      <vt:lpstr>PowerPoint Presentation</vt:lpstr>
      <vt:lpstr>ILEOPROCTOSTOMY</vt:lpstr>
      <vt:lpstr>ILEOSTOMY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Massive Lower GI Bleeding </dc:title>
  <dc:creator>Tala Mohammed AlSarayreh</dc:creator>
  <cp:lastModifiedBy>Sanabil Hassanat</cp:lastModifiedBy>
  <cp:revision>30</cp:revision>
  <dcterms:created xsi:type="dcterms:W3CDTF">2023-03-28T20:28:05Z</dcterms:created>
  <dcterms:modified xsi:type="dcterms:W3CDTF">2023-04-15T12:40:29Z</dcterms:modified>
</cp:coreProperties>
</file>