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28"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9" r:id="rId7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DCDF"/>
          </a:solidFill>
        </a:fill>
      </a:tcStyle>
    </a:wholeTbl>
    <a:band2H>
      <a:tcTxStyle/>
      <a:tcStyle>
        <a:tcBdr/>
        <a:fill>
          <a:solidFill>
            <a:srgbClr val="F5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BEA"/>
          </a:solidFill>
        </a:fill>
      </a:tcStyle>
    </a:wholeTbl>
    <a:band2H>
      <a:tcTxStyle/>
      <a:tcStyle>
        <a:tcBdr/>
        <a:fill>
          <a:solidFill>
            <a:srgbClr val="F4EE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6"/>
          </a:solidFill>
        </a:fill>
      </a:tcStyle>
    </a:wholeTbl>
    <a:band2H>
      <a:tcTxStyle/>
      <a:tcStyle>
        <a:tcBdr/>
        <a:fill>
          <a:solidFill>
            <a:srgbClr val="ECEE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viewProps" Target="view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033272"/>
            <a:ext cx="9144000" cy="2478024"/>
          </a:xfrm>
          <a:prstGeom prst="rect">
            <a:avLst/>
          </a:prstGeom>
        </p:spPr>
        <p:txBody>
          <a:bodyPr/>
          <a:lstStyle>
            <a:lvl1pPr algn="ctr">
              <a:defRPr sz="4000" spc="750"/>
            </a:lvl1pPr>
          </a:lstStyle>
          <a:p>
            <a:r>
              <a:t>Title Text</a:t>
            </a:r>
          </a:p>
        </p:txBody>
      </p:sp>
      <p:sp>
        <p:nvSpPr>
          <p:cNvPr id="14" name="Body Level One…"/>
          <p:cNvSpPr txBox="1">
            <a:spLocks noGrp="1"/>
          </p:cNvSpPr>
          <p:nvPr>
            <p:ph type="body" sz="quarter" idx="1"/>
          </p:nvPr>
        </p:nvSpPr>
        <p:spPr>
          <a:xfrm>
            <a:off x="1524000" y="3822191"/>
            <a:ext cx="9144000" cy="1435610"/>
          </a:xfrm>
          <a:prstGeom prst="rect">
            <a:avLst/>
          </a:prstGeom>
        </p:spPr>
        <p:txBody>
          <a:bodyPr/>
          <a:lstStyle>
            <a:lvl1pPr marL="0" indent="0" algn="ctr">
              <a:lnSpc>
                <a:spcPct val="150000"/>
              </a:lnSpc>
              <a:buSzTx/>
              <a:buFontTx/>
              <a:buNone/>
              <a:defRPr sz="1600" cap="all" spc="600"/>
            </a:lvl1pPr>
            <a:lvl2pPr marL="0" indent="0" algn="ctr">
              <a:lnSpc>
                <a:spcPct val="150000"/>
              </a:lnSpc>
              <a:buSzTx/>
              <a:buFontTx/>
              <a:buNone/>
              <a:defRPr sz="1600" cap="all" spc="600"/>
            </a:lvl2pPr>
            <a:lvl3pPr marL="0" indent="0" algn="ctr">
              <a:lnSpc>
                <a:spcPct val="150000"/>
              </a:lnSpc>
              <a:buSzTx/>
              <a:buFontTx/>
              <a:buNone/>
              <a:defRPr sz="1600" cap="all" spc="600"/>
            </a:lvl3pPr>
            <a:lvl4pPr marL="0" indent="0" algn="ctr">
              <a:lnSpc>
                <a:spcPct val="150000"/>
              </a:lnSpc>
              <a:buSzTx/>
              <a:buFontTx/>
              <a:buNone/>
              <a:defRPr sz="1600" cap="all" spc="600"/>
            </a:lvl4pPr>
            <a:lvl5pPr marL="0" indent="0" algn="ctr">
              <a:lnSpc>
                <a:spcPct val="150000"/>
              </a:lnSpc>
              <a:buSzTx/>
              <a:buFontTx/>
              <a:buNone/>
              <a:defRPr sz="1600" cap="all" spc="6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1371600" y="987425"/>
            <a:ext cx="3932238" cy="1894511"/>
          </a:xfrm>
          <a:prstGeom prst="rect">
            <a:avLst/>
          </a:prstGeom>
        </p:spPr>
        <p:txBody>
          <a:bodyPr/>
          <a:lstStyle>
            <a:lvl1pPr>
              <a:defRPr sz="3200"/>
            </a:lvl1pPr>
          </a:lstStyle>
          <a:p>
            <a:r>
              <a:t>Title Text</a:t>
            </a:r>
          </a:p>
        </p:txBody>
      </p:sp>
      <p:sp>
        <p:nvSpPr>
          <p:cNvPr id="95" name="Body Level One…"/>
          <p:cNvSpPr txBox="1">
            <a:spLocks noGrp="1"/>
          </p:cNvSpPr>
          <p:nvPr>
            <p:ph type="body" sz="half" idx="1"/>
          </p:nvPr>
        </p:nvSpPr>
        <p:spPr>
          <a:xfrm>
            <a:off x="5650991" y="987425"/>
            <a:ext cx="5687571" cy="4873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1371599" y="3058510"/>
            <a:ext cx="3932240" cy="2802540"/>
          </a:xfrm>
          <a:prstGeom prst="rect">
            <a:avLst/>
          </a:prstGeom>
        </p:spPr>
        <p:txBody>
          <a:bodyPr/>
          <a:lstStyle/>
          <a:p>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4" name="Body Level One…"/>
          <p:cNvSpPr txBox="1">
            <a:spLocks noGrp="1"/>
          </p:cNvSpPr>
          <p:nvPr>
            <p:ph type="body" sz="quarter" idx="1" hasCustomPrompt="1"/>
          </p:nvPr>
        </p:nvSpPr>
        <p:spPr>
          <a:xfrm>
            <a:off x="600670" y="5929931"/>
            <a:ext cx="10985504" cy="318492"/>
          </a:xfrm>
          <a:prstGeom prst="rect">
            <a:avLst/>
          </a:prstGeom>
        </p:spPr>
        <p:txBody>
          <a:bodyPr lIns="45718" tIns="45718" rIns="45718" bIns="45718"/>
          <a:lstStyle>
            <a:lvl1pPr marL="0" indent="0" defTabSz="412750">
              <a:lnSpc>
                <a:spcPct val="100000"/>
              </a:lnSpc>
              <a:spcBef>
                <a:spcPts val="0"/>
              </a:spcBef>
              <a:buSzTx/>
              <a:buFontTx/>
              <a:buNone/>
              <a:defRPr sz="1800" b="1"/>
            </a:lvl1pPr>
            <a:lvl2pPr marL="662938" indent="-205738" defTabSz="412750">
              <a:lnSpc>
                <a:spcPct val="100000"/>
              </a:lnSpc>
              <a:spcBef>
                <a:spcPts val="0"/>
              </a:spcBef>
              <a:buFontTx/>
              <a:defRPr sz="1800" b="1"/>
            </a:lvl2pPr>
            <a:lvl3pPr marL="1143000" indent="-228600" defTabSz="412750">
              <a:lnSpc>
                <a:spcPct val="100000"/>
              </a:lnSpc>
              <a:spcBef>
                <a:spcPts val="0"/>
              </a:spcBef>
              <a:buFontTx/>
              <a:defRPr sz="1800" b="1"/>
            </a:lvl3pPr>
            <a:lvl4pPr marL="1628775" indent="-257175" defTabSz="412750">
              <a:lnSpc>
                <a:spcPct val="100000"/>
              </a:lnSpc>
              <a:spcBef>
                <a:spcPts val="0"/>
              </a:spcBef>
              <a:buFontTx/>
              <a:defRPr sz="1800" b="1"/>
            </a:lvl4pPr>
            <a:lvl5pPr marL="2085975" indent="-257175" defTabSz="412750">
              <a:lnSpc>
                <a:spcPct val="100000"/>
              </a:lnSpc>
              <a:spcBef>
                <a:spcPts val="0"/>
              </a:spcBef>
              <a:buFontTx/>
              <a:defRPr sz="1800" b="1"/>
            </a:lvl5pPr>
          </a:lstStyle>
          <a:p>
            <a:r>
              <a:t>Author and Date</a:t>
            </a:r>
          </a:p>
          <a:p>
            <a:pPr lvl="1"/>
            <a:endParaRPr/>
          </a:p>
          <a:p>
            <a:pPr lvl="2"/>
            <a:endParaRPr/>
          </a:p>
          <a:p>
            <a:pPr lvl="3"/>
            <a:endParaRPr/>
          </a:p>
          <a:p>
            <a:pPr lvl="4"/>
            <a:endParaRPr/>
          </a:p>
        </p:txBody>
      </p:sp>
      <p:sp>
        <p:nvSpPr>
          <p:cNvPr id="105" name="Presentation Title"/>
          <p:cNvSpPr txBox="1">
            <a:spLocks noGrp="1"/>
          </p:cNvSpPr>
          <p:nvPr>
            <p:ph type="title" hasCustomPrompt="1"/>
          </p:nvPr>
        </p:nvSpPr>
        <p:spPr>
          <a:xfrm>
            <a:off x="603248" y="1287496"/>
            <a:ext cx="10985504" cy="2324101"/>
          </a:xfrm>
          <a:prstGeom prst="rect">
            <a:avLst/>
          </a:prstGeom>
        </p:spPr>
        <p:txBody>
          <a:bodyPr/>
          <a:lstStyle>
            <a:lvl1pPr>
              <a:defRPr sz="5800" spc="-116"/>
            </a:lvl1pPr>
          </a:lstStyle>
          <a:p>
            <a:r>
              <a:t>Presentation Title</a:t>
            </a:r>
          </a:p>
        </p:txBody>
      </p:sp>
      <p:sp>
        <p:nvSpPr>
          <p:cNvPr id="106" name="Body Level One…"/>
          <p:cNvSpPr txBox="1">
            <a:spLocks noGrp="1"/>
          </p:cNvSpPr>
          <p:nvPr>
            <p:ph type="body" sz="quarter" idx="21" hasCustomPrompt="1"/>
          </p:nvPr>
        </p:nvSpPr>
        <p:spPr>
          <a:xfrm>
            <a:off x="600671" y="3611595"/>
            <a:ext cx="10985501" cy="952503"/>
          </a:xfrm>
          <a:prstGeom prst="rect">
            <a:avLst/>
          </a:prstGeom>
        </p:spPr>
        <p:txBody>
          <a:bodyPr/>
          <a:lstStyle>
            <a:lvl1pPr marL="0" indent="0" defTabSz="412750">
              <a:lnSpc>
                <a:spcPct val="100000"/>
              </a:lnSpc>
              <a:spcBef>
                <a:spcPts val="0"/>
              </a:spcBef>
              <a:buSzTx/>
              <a:buFontTx/>
              <a:buNone/>
              <a:defRPr sz="2700" b="1"/>
            </a:lvl1pPr>
          </a:lstStyle>
          <a:p>
            <a:r>
              <a:t>Presentation Subtitle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4" name="Title Text"/>
          <p:cNvSpPr txBox="1">
            <a:spLocks noGrp="1"/>
          </p:cNvSpPr>
          <p:nvPr>
            <p:ph type="title"/>
          </p:nvPr>
        </p:nvSpPr>
        <p:spPr>
          <a:prstGeom prst="rect">
            <a:avLst/>
          </a:prstGeom>
        </p:spPr>
        <p:txBody>
          <a:bodyPr/>
          <a:lstStyle/>
          <a:p>
            <a:r>
              <a:t>Title Text</a:t>
            </a:r>
          </a:p>
        </p:txBody>
      </p:sp>
      <p:sp>
        <p:nvSpPr>
          <p:cNvPr id="11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71600" y="1709738"/>
            <a:ext cx="9966960" cy="2852737"/>
          </a:xfrm>
          <a:prstGeom prst="rect">
            <a:avLst/>
          </a:prstGeom>
        </p:spPr>
        <p:txBody>
          <a:bodyPr/>
          <a:lstStyle>
            <a:lvl1pPr>
              <a:defRPr sz="4400" spc="750"/>
            </a:lvl1pPr>
          </a:lstStyle>
          <a:p>
            <a:r>
              <a:t>Title Text</a:t>
            </a:r>
          </a:p>
        </p:txBody>
      </p:sp>
      <p:sp>
        <p:nvSpPr>
          <p:cNvPr id="32" name="Body Level One…"/>
          <p:cNvSpPr txBox="1">
            <a:spLocks noGrp="1"/>
          </p:cNvSpPr>
          <p:nvPr>
            <p:ph type="body" sz="quarter" idx="1"/>
          </p:nvPr>
        </p:nvSpPr>
        <p:spPr>
          <a:xfrm>
            <a:off x="1371600" y="4974335"/>
            <a:ext cx="9966961" cy="1115570"/>
          </a:xfrm>
          <a:prstGeom prst="rect">
            <a:avLst/>
          </a:prstGeom>
        </p:spPr>
        <p:txBody>
          <a:bodyPr/>
          <a:lstStyle>
            <a:lvl1pPr marL="0" indent="0">
              <a:buSzTx/>
              <a:buFontTx/>
              <a:buNone/>
              <a:defRPr sz="1600" cap="all" spc="600"/>
            </a:lvl1pPr>
            <a:lvl2pPr marL="0" indent="0">
              <a:buSzTx/>
              <a:buFontTx/>
              <a:buNone/>
              <a:defRPr sz="1600" cap="all" spc="600"/>
            </a:lvl2pPr>
            <a:lvl3pPr marL="0" indent="0">
              <a:buSzTx/>
              <a:buFontTx/>
              <a:buNone/>
              <a:defRPr sz="1600" cap="all" spc="600"/>
            </a:lvl3pPr>
            <a:lvl4pPr marL="0" indent="0">
              <a:buSzTx/>
              <a:buFontTx/>
              <a:buNone/>
              <a:defRPr sz="1600" cap="all" spc="600"/>
            </a:lvl4pPr>
            <a:lvl5pPr marL="0" indent="0">
              <a:buSzTx/>
              <a:buFontTx/>
              <a:buNone/>
              <a:defRPr sz="1600" cap="all" spc="600"/>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1371600" y="2112264"/>
            <a:ext cx="4846321" cy="39593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Body Level One…"/>
          <p:cNvSpPr txBox="1">
            <a:spLocks noGrp="1"/>
          </p:cNvSpPr>
          <p:nvPr>
            <p:ph type="body" sz="quarter" idx="1"/>
          </p:nvPr>
        </p:nvSpPr>
        <p:spPr>
          <a:xfrm>
            <a:off x="1371600" y="2112264"/>
            <a:ext cx="4841076"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766559" y="2112264"/>
            <a:ext cx="4846322" cy="823914"/>
          </a:xfrm>
          <a:prstGeom prst="rect">
            <a:avLst/>
          </a:prstGeom>
        </p:spPr>
        <p:txBody>
          <a:bodyPr anchor="b"/>
          <a:lstStyle/>
          <a:p>
            <a:endParaRPr/>
          </a:p>
        </p:txBody>
      </p:sp>
      <p:sp>
        <p:nvSpPr>
          <p:cNvPr id="51" name="Title Text"/>
          <p:cNvSpPr txBox="1">
            <a:spLocks noGrp="1"/>
          </p:cNvSpPr>
          <p:nvPr>
            <p:ph type="title"/>
          </p:nvPr>
        </p:nvSpPr>
        <p:spPr>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371600" y="987425"/>
            <a:ext cx="3932238" cy="1894511"/>
          </a:xfrm>
          <a:prstGeom prst="rect">
            <a:avLst/>
          </a:prstGeom>
        </p:spPr>
        <p:txBody>
          <a:bodyPr/>
          <a:lstStyle>
            <a:lvl1pPr>
              <a:defRPr sz="3200"/>
            </a:lvl1pPr>
          </a:lstStyle>
          <a:p>
            <a:r>
              <a:t>Title Text</a:t>
            </a:r>
          </a:p>
        </p:txBody>
      </p:sp>
      <p:sp>
        <p:nvSpPr>
          <p:cNvPr id="75" name="Body Level One…"/>
          <p:cNvSpPr txBox="1">
            <a:spLocks noGrp="1"/>
          </p:cNvSpPr>
          <p:nvPr>
            <p:ph type="body" sz="half" idx="1"/>
          </p:nvPr>
        </p:nvSpPr>
        <p:spPr>
          <a:xfrm>
            <a:off x="5650991" y="987425"/>
            <a:ext cx="5687570" cy="4873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21"/>
          </p:nvPr>
        </p:nvSpPr>
        <p:spPr>
          <a:xfrm>
            <a:off x="1371599" y="3058510"/>
            <a:ext cx="3932240" cy="2802540"/>
          </a:xfrm>
          <a:prstGeom prst="rect">
            <a:avLst/>
          </a:prstGeom>
        </p:spPr>
        <p:txBody>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371600" y="987552"/>
            <a:ext cx="3932238" cy="1892808"/>
          </a:xfrm>
          <a:prstGeom prst="rect">
            <a:avLst/>
          </a:prstGeom>
        </p:spPr>
        <p:txBody>
          <a:bodyPr/>
          <a:lstStyle>
            <a:lvl1pPr>
              <a:defRPr sz="3200"/>
            </a:lvl1pPr>
          </a:lstStyle>
          <a:p>
            <a:r>
              <a:t>Title Text</a:t>
            </a:r>
          </a:p>
        </p:txBody>
      </p:sp>
      <p:sp>
        <p:nvSpPr>
          <p:cNvPr id="85" name="Picture Placeholder 2"/>
          <p:cNvSpPr>
            <a:spLocks noGrp="1"/>
          </p:cNvSpPr>
          <p:nvPr>
            <p:ph type="pic" sz="half" idx="21"/>
          </p:nvPr>
        </p:nvSpPr>
        <p:spPr>
          <a:xfrm>
            <a:off x="5505319" y="987425"/>
            <a:ext cx="5833244" cy="4873625"/>
          </a:xfrm>
          <a:prstGeom prst="rect">
            <a:avLst/>
          </a:prstGeom>
        </p:spPr>
        <p:txBody>
          <a:bodyPr lIns="91439" tIns="45719" rIns="91439" bIns="45719">
            <a:noAutofit/>
          </a:bodyPr>
          <a:lstStyle/>
          <a:p>
            <a:endParaRPr/>
          </a:p>
        </p:txBody>
      </p:sp>
      <p:sp>
        <p:nvSpPr>
          <p:cNvPr id="86" name="Body Level One…"/>
          <p:cNvSpPr txBox="1">
            <a:spLocks noGrp="1"/>
          </p:cNvSpPr>
          <p:nvPr>
            <p:ph type="body" sz="quarter" idx="1"/>
          </p:nvPr>
        </p:nvSpPr>
        <p:spPr>
          <a:xfrm>
            <a:off x="1371600" y="3033285"/>
            <a:ext cx="3932238" cy="2835704"/>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rot="10800000" flipH="1">
            <a:off x="0" y="6401225"/>
            <a:ext cx="12192000" cy="456775"/>
          </a:xfrm>
          <a:prstGeom prst="rect">
            <a:avLst/>
          </a:prstGeom>
          <a:gradFill>
            <a:gsLst>
              <a:gs pos="14000">
                <a:schemeClr val="accent4">
                  <a:alpha val="28000"/>
                </a:schemeClr>
              </a:gs>
              <a:gs pos="100000">
                <a:schemeClr val="accent5">
                  <a:alpha val="85000"/>
                </a:schemeClr>
              </a:gs>
            </a:gsLst>
            <a:lin ang="6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 name="Rectangle 9"/>
          <p:cNvSpPr/>
          <p:nvPr/>
        </p:nvSpPr>
        <p:spPr>
          <a:xfrm flipH="1">
            <a:off x="4038602" y="6401227"/>
            <a:ext cx="8153398" cy="456774"/>
          </a:xfrm>
          <a:prstGeom prst="rect">
            <a:avLst/>
          </a:prstGeom>
          <a:gradFill>
            <a:gsLst>
              <a:gs pos="9000">
                <a:srgbClr val="D6B2C9">
                  <a:alpha val="55000"/>
                </a:srgbClr>
              </a:gs>
              <a:gs pos="99000">
                <a:schemeClr val="accent2"/>
              </a:gs>
            </a:gsLst>
            <a:lin ang="144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4" name="Title Text"/>
          <p:cNvSpPr txBox="1">
            <a:spLocks noGrp="1"/>
          </p:cNvSpPr>
          <p:nvPr>
            <p:ph type="title"/>
          </p:nvPr>
        </p:nvSpPr>
        <p:spPr>
          <a:xfrm>
            <a:off x="1371600" y="795527"/>
            <a:ext cx="10241282" cy="1234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r>
              <a:t>Title Text</a:t>
            </a:r>
          </a:p>
        </p:txBody>
      </p:sp>
      <p:sp>
        <p:nvSpPr>
          <p:cNvPr id="5" name="Body Level One…"/>
          <p:cNvSpPr txBox="1">
            <a:spLocks noGrp="1"/>
          </p:cNvSpPr>
          <p:nvPr>
            <p:ph type="body" idx="1"/>
          </p:nvPr>
        </p:nvSpPr>
        <p:spPr>
          <a:xfrm>
            <a:off x="1371600" y="2112264"/>
            <a:ext cx="10241282" cy="3959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889508" y="6524752"/>
            <a:ext cx="217149" cy="218439"/>
          </a:xfrm>
          <a:prstGeom prst="rect">
            <a:avLst/>
          </a:prstGeom>
          <a:ln w="12700">
            <a:miter lim="400000"/>
          </a:ln>
        </p:spPr>
        <p:txBody>
          <a:bodyPr wrap="none" lIns="45718" tIns="45718" rIns="45718" bIns="45718" anchor="ctr">
            <a:spAutoFit/>
          </a:bodyPr>
          <a:lstStyle>
            <a:lvl1pPr algn="r">
              <a:defRPr sz="800">
                <a:solidFill>
                  <a:srgbClr val="FFFFFF"/>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1pPr>
      <a:lvl2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2pPr>
      <a:lvl3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3pPr>
      <a:lvl4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4pPr>
      <a:lvl5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5pPr>
      <a:lvl6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6pPr>
      <a:lvl7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7pPr>
      <a:lvl8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8pPr>
      <a:lvl9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1pPr>
      <a:lvl2pPr marL="6858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2pPr>
      <a:lvl3pPr marL="11684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3pPr>
      <a:lvl4pPr marL="16573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4pPr>
      <a:lvl5pPr marL="21145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5pPr>
      <a:lvl6pPr marL="25400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6pPr>
      <a:lvl7pPr marL="29972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7pPr>
      <a:lvl8pPr marL="34544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8pPr>
      <a:lvl9pPr marL="39116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1pPr>
      <a:lvl2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2pPr>
      <a:lvl3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3pPr>
      <a:lvl4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4pPr>
      <a:lvl5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5pPr>
      <a:lvl6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6pPr>
      <a:lvl7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7pPr>
      <a:lvl8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8pPr>
      <a:lvl9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12.xml.rels><?xml version="1.0" encoding="UTF-8" standalone="yes"?>
<Relationships xmlns="http://schemas.openxmlformats.org/package/2006/relationships"><Relationship Id="rId2" Type="http://schemas.openxmlformats.org/officeDocument/2006/relationships/hyperlink" Target="https://www.uptodate.com/contents/initial-evaluation-and-management-of-rib-fractures/abstract/50" TargetMode="Externa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hyperlink" Target="https://teksmedik.com/uptodate23/contents/mobipreview.htm?0/20/329#H359219180" TargetMode="External" /><Relationship Id="rId2" Type="http://schemas.openxmlformats.org/officeDocument/2006/relationships/hyperlink" Target="https://teksmedik.com/uptodate20/d/topic.htm?path=cardiac-tamponade#H21697510" TargetMode="Externa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11.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63.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11.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65.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11.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6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gi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8"/>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pic>
        <p:nvPicPr>
          <p:cNvPr id="126" name="Picture 3" descr="Picture 3"/>
          <p:cNvPicPr>
            <a:picLocks noChangeAspect="1"/>
          </p:cNvPicPr>
          <p:nvPr/>
        </p:nvPicPr>
        <p:blipFill>
          <a:blip r:embed="rId2"/>
          <a:srcRect t="11432" b="33751"/>
          <a:stretch>
            <a:fillRect/>
          </a:stretch>
        </p:blipFill>
        <p:spPr>
          <a:xfrm>
            <a:off x="0" y="-2"/>
            <a:ext cx="12192004" cy="4461039"/>
          </a:xfrm>
          <a:prstGeom prst="rect">
            <a:avLst/>
          </a:prstGeom>
          <a:ln w="12700">
            <a:miter lim="400000"/>
          </a:ln>
        </p:spPr>
      </p:pic>
      <p:sp>
        <p:nvSpPr>
          <p:cNvPr id="127" name="Rectangle 10"/>
          <p:cNvSpPr/>
          <p:nvPr/>
        </p:nvSpPr>
        <p:spPr>
          <a:xfrm rot="10800000" flipH="1">
            <a:off x="-2" y="4460826"/>
            <a:ext cx="12192007" cy="2397394"/>
          </a:xfrm>
          <a:prstGeom prst="rect">
            <a:avLst/>
          </a:prstGeom>
          <a:gradFill>
            <a:gsLst>
              <a:gs pos="8000">
                <a:schemeClr val="accent6"/>
              </a:gs>
              <a:gs pos="86000">
                <a:schemeClr val="accent5"/>
              </a:gs>
            </a:gsLst>
            <a:lin ang="42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28" name="Rectangle 12"/>
          <p:cNvSpPr/>
          <p:nvPr/>
        </p:nvSpPr>
        <p:spPr>
          <a:xfrm rot="10800000" flipH="1">
            <a:off x="4038600" y="4463553"/>
            <a:ext cx="8153401" cy="2394449"/>
          </a:xfrm>
          <a:prstGeom prst="rect">
            <a:avLst/>
          </a:prstGeom>
          <a:gradFill>
            <a:gsLst>
              <a:gs pos="0">
                <a:srgbClr val="C3C0DD">
                  <a:alpha val="0"/>
                </a:srgbClr>
              </a:gs>
              <a:gs pos="99000">
                <a:schemeClr val="accent2">
                  <a:alpha val="81000"/>
                </a:schemeClr>
              </a:gs>
            </a:gsLst>
            <a:lin ang="174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29" name="Freeform: Shape 14"/>
          <p:cNvSpPr/>
          <p:nvPr/>
        </p:nvSpPr>
        <p:spPr>
          <a:xfrm rot="14834054">
            <a:off x="2944144" y="2710932"/>
            <a:ext cx="3118761" cy="4639935"/>
          </a:xfrm>
          <a:custGeom>
            <a:avLst/>
            <a:gdLst/>
            <a:ahLst/>
            <a:cxnLst>
              <a:cxn ang="0">
                <a:pos x="wd2" y="hd2"/>
              </a:cxn>
              <a:cxn ang="5400000">
                <a:pos x="wd2" y="hd2"/>
              </a:cxn>
              <a:cxn ang="10800000">
                <a:pos x="wd2" y="hd2"/>
              </a:cxn>
              <a:cxn ang="16200000">
                <a:pos x="wd2" y="hd2"/>
              </a:cxn>
            </a:cxnLst>
            <a:rect l="0" t="0" r="r" b="b"/>
            <a:pathLst>
              <a:path w="21600" h="21600" extrusionOk="0">
                <a:moveTo>
                  <a:pt x="21600" y="370"/>
                </a:moveTo>
                <a:lnTo>
                  <a:pt x="8345" y="21600"/>
                </a:lnTo>
                <a:lnTo>
                  <a:pt x="7643" y="21313"/>
                </a:lnTo>
                <a:cubicBezTo>
                  <a:pt x="3032" y="19219"/>
                  <a:pt x="0" y="15673"/>
                  <a:pt x="0" y="11651"/>
                </a:cubicBezTo>
                <a:cubicBezTo>
                  <a:pt x="0" y="5217"/>
                  <a:pt x="7761" y="0"/>
                  <a:pt x="17335" y="0"/>
                </a:cubicBezTo>
                <a:cubicBezTo>
                  <a:pt x="18531" y="0"/>
                  <a:pt x="19700" y="82"/>
                  <a:pt x="20828" y="237"/>
                </a:cubicBezTo>
                <a:close/>
              </a:path>
            </a:pathLst>
          </a:custGeom>
          <a:gradFill>
            <a:gsLst>
              <a:gs pos="0">
                <a:schemeClr val="accent6">
                  <a:alpha val="12000"/>
                </a:schemeClr>
              </a:gs>
              <a:gs pos="100000">
                <a:srgbClr val="B2BED6">
                  <a:alpha val="20000"/>
                </a:srgbClr>
              </a:gs>
            </a:gsLst>
            <a:lin ang="114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30" name="Rectangle 16"/>
          <p:cNvSpPr/>
          <p:nvPr/>
        </p:nvSpPr>
        <p:spPr>
          <a:xfrm flipH="1">
            <a:off x="4076701" y="4460826"/>
            <a:ext cx="8115301" cy="1945410"/>
          </a:xfrm>
          <a:prstGeom prst="rect">
            <a:avLst/>
          </a:prstGeom>
          <a:gradFill>
            <a:gsLst>
              <a:gs pos="0">
                <a:schemeClr val="accent6">
                  <a:alpha val="16000"/>
                </a:schemeClr>
              </a:gs>
              <a:gs pos="62000">
                <a:schemeClr val="accent5">
                  <a:alpha val="0"/>
                </a:schemeClr>
              </a:gs>
            </a:gsLst>
            <a:lin ang="204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31" name="Rectangle 4"/>
          <p:cNvSpPr txBox="1"/>
          <p:nvPr/>
        </p:nvSpPr>
        <p:spPr>
          <a:xfrm>
            <a:off x="45714" y="4324861"/>
            <a:ext cx="12100566" cy="1551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defRPr sz="9600" b="1" spc="100">
                <a:ln w="9525" cap="flat">
                  <a:solidFill>
                    <a:srgbClr val="595959"/>
                  </a:solidFill>
                  <a:prstDash val="solid"/>
                  <a:round/>
                </a:ln>
                <a:solidFill>
                  <a:srgbClr val="FFFFFF"/>
                </a:solidFill>
                <a:effectLst>
                  <a:outerShdw blurRad="12700" dist="38100" dir="2700000" rotWithShape="0">
                    <a:srgbClr val="C3C0DD"/>
                  </a:outerShdw>
                </a:effectLst>
                <a:latin typeface="Avenir Next LT Pro"/>
                <a:ea typeface="Avenir Next LT Pro"/>
                <a:cs typeface="Avenir Next LT Pro"/>
                <a:sym typeface="Avenir Next LT Pro"/>
              </a:defRPr>
            </a:lvl1pPr>
          </a:lstStyle>
          <a:p>
            <a:r>
              <a:t>THORACIC  INJURY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IAGNOSTIC EVALUATION"/>
          <p:cNvSpPr txBox="1">
            <a:spLocks noGrp="1"/>
          </p:cNvSpPr>
          <p:nvPr>
            <p:ph type="title"/>
          </p:nvPr>
        </p:nvSpPr>
        <p:spPr>
          <a:xfrm>
            <a:off x="257175" y="74959"/>
            <a:ext cx="10959466" cy="1234443"/>
          </a:xfrm>
          <a:prstGeom prst="rect">
            <a:avLst/>
          </a:prstGeom>
        </p:spPr>
        <p:txBody>
          <a:bodyPr>
            <a:normAutofit/>
          </a:bodyPr>
          <a:lstStyle>
            <a:lvl1pPr defTabSz="457200">
              <a:defRPr sz="1900" cap="none" spc="0">
                <a:solidFill>
                  <a:srgbClr val="353535"/>
                </a:solidFill>
                <a:latin typeface="+mj-lt"/>
                <a:ea typeface="+mj-ea"/>
                <a:cs typeface="+mj-cs"/>
                <a:sym typeface="Helvetica"/>
              </a:defRPr>
            </a:lvl1pPr>
          </a:lstStyle>
          <a:p>
            <a:r>
              <a:rPr sz="3600" b="0" dirty="0"/>
              <a:t>DIAGNOSTIC EVALUATION</a:t>
            </a:r>
          </a:p>
        </p:txBody>
      </p:sp>
      <p:sp>
        <p:nvSpPr>
          <p:cNvPr id="234" name="US,,CT ,MRI ,BONE scintigraphy"/>
          <p:cNvSpPr txBox="1">
            <a:spLocks noGrp="1"/>
          </p:cNvSpPr>
          <p:nvPr>
            <p:ph type="body" idx="1"/>
          </p:nvPr>
        </p:nvSpPr>
        <p:spPr>
          <a:xfrm>
            <a:off x="273843" y="2249421"/>
            <a:ext cx="10241282" cy="3959356"/>
          </a:xfrm>
          <a:prstGeom prst="rect">
            <a:avLst/>
          </a:prstGeom>
        </p:spPr>
        <p:txBody>
          <a:bodyPr/>
          <a:lstStyle/>
          <a:p>
            <a:endParaRPr dirty="0"/>
          </a:p>
          <a:p>
            <a:endParaRPr dirty="0"/>
          </a:p>
          <a:p>
            <a:endParaRPr dirty="0"/>
          </a:p>
          <a:p>
            <a:endParaRPr dirty="0"/>
          </a:p>
          <a:p>
            <a:endParaRPr dirty="0"/>
          </a:p>
          <a:p>
            <a:r>
              <a:rPr dirty="0"/>
              <a:t>US,,CT ,MRI ,BONE scintigraphy</a:t>
            </a:r>
          </a:p>
        </p:txBody>
      </p:sp>
      <p:sp>
        <p:nvSpPr>
          <p:cNvPr id="235" name="Chest radiographs (all patients) — In patients with suspected rib fractures or chest wall trauma, chest radiographs (CXRs) are obtained primarily to rule out associated injuries (eg, pneumothorax, hemothorax) with a secondary goal of confirming the prese"/>
          <p:cNvSpPr txBox="1"/>
          <p:nvPr/>
        </p:nvSpPr>
        <p:spPr>
          <a:xfrm>
            <a:off x="273843" y="1714501"/>
            <a:ext cx="11644313" cy="2677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spcBef>
                <a:spcPts val="1600"/>
              </a:spcBef>
              <a:defRPr sz="1600" b="1">
                <a:solidFill>
                  <a:srgbClr val="232323"/>
                </a:solidFill>
                <a:latin typeface="+mj-lt"/>
                <a:ea typeface="+mj-ea"/>
                <a:cs typeface="+mj-cs"/>
                <a:sym typeface="Helvetica"/>
              </a:defRPr>
            </a:lvl1pPr>
          </a:lstStyle>
          <a:p>
            <a:pPr marL="342900" indent="-342900">
              <a:buFont typeface="Arial" panose="020B0604020202020204" pitchFamily="34" charset="0"/>
              <a:buChar char="•"/>
            </a:pPr>
            <a:r>
              <a:rPr sz="2400" b="0" dirty="0">
                <a:latin typeface="Avenir Next LT Pro" panose="020B0504020202020204" pitchFamily="34" charset="0"/>
              </a:rPr>
              <a:t>Chest radiographs (all patients) — In patients with suspected rib fractures or chest wall trauma, chest radiographs (CXRs) are obtained primarily to rule out associated injuries (</a:t>
            </a:r>
            <a:r>
              <a:rPr sz="2400" b="0" dirty="0" err="1">
                <a:latin typeface="Avenir Next LT Pro" panose="020B0504020202020204" pitchFamily="34" charset="0"/>
              </a:rPr>
              <a:t>eg</a:t>
            </a:r>
            <a:r>
              <a:rPr sz="2400" b="0" dirty="0">
                <a:latin typeface="Avenir Next LT Pro" panose="020B0504020202020204" pitchFamily="34" charset="0"/>
              </a:rPr>
              <a:t>, pneumothorax, hemothorax) with a secondary goal of confirming the presence of rib fractures. Standard posterior-anterior (PA) and lateral CXRs can identify some rib fractures, but overall sensitivity is poor. CXR usually underestimates the number of rib fractures and may not detect nondisplaced fractures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Management"/>
          <p:cNvSpPr txBox="1">
            <a:spLocks noGrp="1"/>
          </p:cNvSpPr>
          <p:nvPr>
            <p:ph type="title"/>
          </p:nvPr>
        </p:nvSpPr>
        <p:spPr>
          <a:xfrm>
            <a:off x="167280" y="-1171657"/>
            <a:ext cx="7174800" cy="1894514"/>
          </a:xfrm>
          <a:prstGeom prst="rect">
            <a:avLst/>
          </a:prstGeom>
        </p:spPr>
        <p:txBody>
          <a:bodyPr/>
          <a:lstStyle/>
          <a:p>
            <a:r>
              <a:rPr dirty="0"/>
              <a:t>Management </a:t>
            </a:r>
          </a:p>
        </p:txBody>
      </p:sp>
      <p:sp>
        <p:nvSpPr>
          <p:cNvPr id="238" name="•Pain management:…"/>
          <p:cNvSpPr txBox="1"/>
          <p:nvPr/>
        </p:nvSpPr>
        <p:spPr>
          <a:xfrm>
            <a:off x="0" y="1057089"/>
            <a:ext cx="11857439" cy="5262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buSzPct val="100000"/>
              <a:buFont typeface="Arial"/>
              <a:buChar char="•"/>
              <a:defRPr sz="2000" b="1" u="sng">
                <a:latin typeface="Avenir Next LT Pro"/>
                <a:ea typeface="Avenir Next LT Pro"/>
                <a:cs typeface="Avenir Next LT Pro"/>
                <a:sym typeface="Avenir Next LT Pro"/>
              </a:defRPr>
            </a:pPr>
            <a:r>
              <a:rPr sz="2400" dirty="0"/>
              <a:t>Pain management:</a:t>
            </a:r>
          </a:p>
          <a:p>
            <a:pPr marL="342900" indent="-342900">
              <a:buSzPct val="100000"/>
              <a:buFont typeface="Arial"/>
              <a:buChar char="•"/>
              <a:defRPr sz="2000" b="1">
                <a:latin typeface="Avenir Next LT Pro"/>
                <a:ea typeface="Avenir Next LT Pro"/>
                <a:cs typeface="Avenir Next LT Pro"/>
                <a:sym typeface="Avenir Next LT Pro"/>
              </a:defRPr>
            </a:pPr>
            <a:r>
              <a:rPr sz="2400" dirty="0"/>
              <a:t>Oral analgesics</a:t>
            </a:r>
            <a:r>
              <a:rPr sz="2400" b="0" dirty="0"/>
              <a:t>: Nonsteroidal anti-inflammatory drugs (NSAIDs), acetaminophen, and opioids as needed[1-2]</a:t>
            </a:r>
          </a:p>
          <a:p>
            <a:pPr marL="342900" indent="-342900">
              <a:buSzPct val="100000"/>
              <a:buFont typeface="Arial"/>
              <a:buChar char="•"/>
              <a:defRPr sz="2000" b="1">
                <a:latin typeface="Avenir Next LT Pro"/>
                <a:ea typeface="Avenir Next LT Pro"/>
                <a:cs typeface="Avenir Next LT Pro"/>
                <a:sym typeface="Avenir Next LT Pro"/>
              </a:defRPr>
            </a:pPr>
            <a:r>
              <a:rPr sz="2400" dirty="0"/>
              <a:t>Regional anesthesia</a:t>
            </a:r>
            <a:r>
              <a:rPr sz="2400" b="0" dirty="0"/>
              <a:t>: Intercostal nerve blocks or epidural analgesia for severe pain, especially in flail chest.</a:t>
            </a:r>
          </a:p>
          <a:p>
            <a:pPr marL="342900" indent="-342900">
              <a:buSzPct val="100000"/>
              <a:buFont typeface="Arial"/>
              <a:buChar char="•"/>
              <a:defRPr sz="2000" b="1">
                <a:latin typeface="Avenir Next LT Pro"/>
                <a:ea typeface="Avenir Next LT Pro"/>
                <a:cs typeface="Avenir Next LT Pro"/>
                <a:sym typeface="Avenir Next LT Pro"/>
              </a:defRPr>
            </a:pPr>
            <a:r>
              <a:rPr sz="2400" dirty="0"/>
              <a:t>Respiratory support</a:t>
            </a:r>
            <a:r>
              <a:rPr sz="2400" b="0" dirty="0"/>
              <a:t>:</a:t>
            </a:r>
          </a:p>
          <a:p>
            <a:pPr marL="342900" indent="-342900">
              <a:buSzPct val="100000"/>
              <a:buFont typeface="Arial"/>
              <a:buChar char="•"/>
              <a:defRPr sz="2000" b="1">
                <a:latin typeface="Avenir Next LT Pro"/>
                <a:ea typeface="Avenir Next LT Pro"/>
                <a:cs typeface="Avenir Next LT Pro"/>
                <a:sym typeface="Avenir Next LT Pro"/>
              </a:defRPr>
            </a:pPr>
            <a:r>
              <a:rPr sz="2400" dirty="0"/>
              <a:t>Incentive spirometry</a:t>
            </a:r>
            <a:r>
              <a:rPr sz="2400" b="0" dirty="0"/>
              <a:t>: Encourages deep breathing to prevent atelectasis and pneumonia.</a:t>
            </a:r>
          </a:p>
          <a:p>
            <a:pPr marL="342900" indent="-342900">
              <a:buSzPct val="100000"/>
              <a:buFont typeface="Arial"/>
              <a:buChar char="•"/>
              <a:defRPr sz="2000" b="1">
                <a:latin typeface="Avenir Next LT Pro"/>
                <a:ea typeface="Avenir Next LT Pro"/>
                <a:cs typeface="Avenir Next LT Pro"/>
                <a:sym typeface="Avenir Next LT Pro"/>
              </a:defRPr>
            </a:pPr>
            <a:r>
              <a:rPr sz="2400" dirty="0"/>
              <a:t>Oxygen therapy</a:t>
            </a:r>
            <a:r>
              <a:rPr sz="2400" b="0" dirty="0"/>
              <a:t>: If oxygenation is impaired.</a:t>
            </a:r>
          </a:p>
          <a:p>
            <a:pPr marL="342900" indent="-342900">
              <a:buSzPct val="100000"/>
              <a:buFont typeface="Arial"/>
              <a:buChar char="•"/>
              <a:defRPr sz="2000" b="1">
                <a:latin typeface="Avenir Next LT Pro"/>
                <a:ea typeface="Avenir Next LT Pro"/>
                <a:cs typeface="Avenir Next LT Pro"/>
                <a:sym typeface="Avenir Next LT Pro"/>
              </a:defRPr>
            </a:pPr>
            <a:r>
              <a:rPr sz="2400" dirty="0"/>
              <a:t>Mechanical ventilation</a:t>
            </a:r>
            <a:r>
              <a:rPr sz="2400" b="0" dirty="0"/>
              <a:t>: In severe cases, such as with flail chest or pulmonary contusion.[3]</a:t>
            </a:r>
          </a:p>
          <a:p>
            <a:pPr marL="342900" indent="-342900">
              <a:buSzPct val="100000"/>
              <a:buFont typeface="Arial"/>
              <a:buChar char="•"/>
              <a:defRPr sz="2000" b="1">
                <a:latin typeface="Avenir Next LT Pro"/>
                <a:ea typeface="Avenir Next LT Pro"/>
                <a:cs typeface="Avenir Next LT Pro"/>
                <a:sym typeface="Avenir Next LT Pro"/>
              </a:defRPr>
            </a:pPr>
            <a:r>
              <a:rPr sz="2400" dirty="0"/>
              <a:t>Surgical intervention:</a:t>
            </a:r>
          </a:p>
          <a:p>
            <a:pPr marL="342900" indent="-342900">
              <a:buSzPct val="100000"/>
              <a:buFont typeface="Arial"/>
              <a:buChar char="•"/>
              <a:defRPr sz="2000">
                <a:latin typeface="Avenir Next LT Pro"/>
                <a:ea typeface="Avenir Next LT Pro"/>
                <a:cs typeface="Avenir Next LT Pro"/>
                <a:sym typeface="Avenir Next LT Pro"/>
              </a:defRPr>
            </a:pPr>
            <a:r>
              <a:rPr sz="2400" dirty="0"/>
              <a:t>Rib fixation: Rarely required but may be considered in severe flail chest or when multiple rib fractures cause significant pain or deformity.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ferences"/>
          <p:cNvSpPr txBox="1">
            <a:spLocks noGrp="1"/>
          </p:cNvSpPr>
          <p:nvPr>
            <p:ph type="title"/>
          </p:nvPr>
        </p:nvSpPr>
        <p:spPr>
          <a:prstGeom prst="rect">
            <a:avLst/>
          </a:prstGeom>
        </p:spPr>
        <p:txBody>
          <a:bodyPr/>
          <a:lstStyle/>
          <a:p>
            <a:r>
              <a:t>References</a:t>
            </a:r>
          </a:p>
        </p:txBody>
      </p:sp>
      <p:sp>
        <p:nvSpPr>
          <p:cNvPr id="241" name="https://www.uptodate.com/contents/initial-evaluation-and-management-of-rib-fractures/abstract/42…"/>
          <p:cNvSpPr txBox="1">
            <a:spLocks noGrp="1"/>
          </p:cNvSpPr>
          <p:nvPr>
            <p:ph type="body" idx="1"/>
          </p:nvPr>
        </p:nvSpPr>
        <p:spPr>
          <a:prstGeom prst="rect">
            <a:avLst/>
          </a:prstGeom>
        </p:spPr>
        <p:txBody>
          <a:bodyPr/>
          <a:lstStyle/>
          <a:p>
            <a:endParaRPr/>
          </a:p>
          <a:p>
            <a:r>
              <a:t>https://www.uptodate.com/contents/initial-evaluation-and-management-of-rib-fractures/abstract/42</a:t>
            </a:r>
          </a:p>
          <a:p>
            <a:r>
              <a:t>https://www.uptodate.com/contents/initial-evaluation-and-management-of-rib-fractures/abstract/46</a:t>
            </a:r>
          </a:p>
          <a:p>
            <a:r>
              <a:t>[3] </a:t>
            </a:r>
            <a:r>
              <a:rPr u="sng">
                <a:solidFill>
                  <a:srgbClr val="0000FF"/>
                </a:solidFill>
                <a:uFill>
                  <a:solidFill>
                    <a:srgbClr val="0000FF"/>
                  </a:solidFill>
                </a:uFill>
                <a:hlinkClick r:id="rId2"/>
              </a:rPr>
              <a:t>https://www.uptodate.com/contents/initial-evaluation-and-management-of-rib-fractures/abstract/50</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44" name="Title 1"/>
          <p:cNvSpPr txBox="1">
            <a:spLocks noGrp="1"/>
          </p:cNvSpPr>
          <p:nvPr>
            <p:ph type="title"/>
          </p:nvPr>
        </p:nvSpPr>
        <p:spPr>
          <a:xfrm>
            <a:off x="84093" y="2422036"/>
            <a:ext cx="6867212" cy="1556726"/>
          </a:xfrm>
          <a:prstGeom prst="rect">
            <a:avLst/>
          </a:prstGeom>
        </p:spPr>
        <p:txBody>
          <a:bodyPr/>
          <a:lstStyle/>
          <a:p>
            <a:pPr algn="ctr">
              <a:defRPr sz="4800"/>
            </a:pPr>
            <a:r>
              <a:t>pneumothorax</a:t>
            </a:r>
            <a:br/>
            <a:endParaRPr/>
          </a:p>
        </p:txBody>
      </p:sp>
      <p:pic>
        <p:nvPicPr>
          <p:cNvPr id="245"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246"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47"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48" name="TextBox 2"/>
          <p:cNvSpPr txBox="1"/>
          <p:nvPr/>
        </p:nvSpPr>
        <p:spPr>
          <a:xfrm>
            <a:off x="1403871" y="3872754"/>
            <a:ext cx="3700633"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b="1">
                <a:latin typeface="Avenir Next LT Pro"/>
                <a:ea typeface="Avenir Next LT Pro"/>
                <a:cs typeface="Avenir Next LT Pro"/>
                <a:sym typeface="Avenir Next LT Pro"/>
              </a:defRPr>
            </a:lvl1pPr>
          </a:lstStyle>
          <a:p>
            <a:r>
              <a:t>Done by ruaa fawzi</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15;p1"/>
          <p:cNvSpPr txBox="1">
            <a:spLocks noGrp="1"/>
          </p:cNvSpPr>
          <p:nvPr>
            <p:ph type="title"/>
          </p:nvPr>
        </p:nvSpPr>
        <p:spPr>
          <a:xfrm>
            <a:off x="1371599" y="795527"/>
            <a:ext cx="10241403" cy="1234502"/>
          </a:xfrm>
          <a:prstGeom prst="rect">
            <a:avLst/>
          </a:prstGeom>
        </p:spPr>
        <p:txBody>
          <a:bodyPr/>
          <a:lstStyle>
            <a:lvl1pPr>
              <a:defRPr sz="4800"/>
            </a:lvl1pPr>
          </a:lstStyle>
          <a:p>
            <a:r>
              <a:t>Definition </a:t>
            </a:r>
          </a:p>
        </p:txBody>
      </p:sp>
      <p:sp>
        <p:nvSpPr>
          <p:cNvPr id="251" name="Google Shape;216;p1"/>
          <p:cNvSpPr txBox="1">
            <a:spLocks noGrp="1"/>
          </p:cNvSpPr>
          <p:nvPr>
            <p:ph type="body" idx="1"/>
          </p:nvPr>
        </p:nvSpPr>
        <p:spPr>
          <a:xfrm>
            <a:off x="385761" y="2243138"/>
            <a:ext cx="11227241" cy="3828528"/>
          </a:xfrm>
          <a:prstGeom prst="rect">
            <a:avLst/>
          </a:prstGeom>
        </p:spPr>
        <p:txBody>
          <a:bodyPr/>
          <a:lstStyle>
            <a:lvl1pPr marL="0" indent="0">
              <a:buSzTx/>
              <a:buNone/>
              <a:defRPr sz="3200"/>
            </a:lvl1pPr>
          </a:lstStyle>
          <a:p>
            <a:r>
              <a:t>Pneumothorax refers to the presence of air in the pleural space, which can lead to a partial or complete collapse of the lung on the affected side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22;p2"/>
          <p:cNvSpPr txBox="1">
            <a:spLocks noGrp="1"/>
          </p:cNvSpPr>
          <p:nvPr>
            <p:ph type="title"/>
          </p:nvPr>
        </p:nvSpPr>
        <p:spPr>
          <a:xfrm>
            <a:off x="285749" y="-190311"/>
            <a:ext cx="10241403" cy="1234502"/>
          </a:xfrm>
          <a:prstGeom prst="rect">
            <a:avLst/>
          </a:prstGeom>
        </p:spPr>
        <p:txBody>
          <a:bodyPr/>
          <a:lstStyle/>
          <a:p>
            <a:r>
              <a:t>Types of pneumothorax </a:t>
            </a:r>
          </a:p>
        </p:txBody>
      </p:sp>
      <p:sp>
        <p:nvSpPr>
          <p:cNvPr id="254" name="Google Shape;223;p2"/>
          <p:cNvSpPr txBox="1">
            <a:spLocks noGrp="1"/>
          </p:cNvSpPr>
          <p:nvPr>
            <p:ph type="body" idx="1"/>
          </p:nvPr>
        </p:nvSpPr>
        <p:spPr>
          <a:xfrm>
            <a:off x="285749" y="1314450"/>
            <a:ext cx="11327253" cy="4757214"/>
          </a:xfrm>
          <a:prstGeom prst="rect">
            <a:avLst/>
          </a:prstGeom>
        </p:spPr>
        <p:txBody>
          <a:bodyPr/>
          <a:lstStyle/>
          <a:p>
            <a:pPr marL="0" indent="0">
              <a:buSzTx/>
              <a:buNone/>
              <a:defRPr sz="2800"/>
            </a:pPr>
            <a:r>
              <a:t>1. Primary Spontaneous Pneumothorax (PSP): Occurs without precipitating event in person doesn’t have lung disease </a:t>
            </a:r>
          </a:p>
          <a:p>
            <a:pPr marL="0" indent="0">
              <a:buSzTx/>
              <a:buNone/>
              <a:defRPr sz="2800"/>
            </a:pPr>
            <a:r>
              <a:t>2. Secondary Spontaneous Pneumothorax: Occurs in individuals with pre-existing lung diseases, such as COPD, asthma, or cystic fibrosis.</a:t>
            </a:r>
          </a:p>
          <a:p>
            <a:pPr marL="0" indent="0">
              <a:buSzTx/>
              <a:buNone/>
              <a:defRPr sz="2800"/>
            </a:pPr>
            <a:r>
              <a:t>3. Traumatic Pneumothorax: Results from blunt or penetrating trauma to the chest.</a:t>
            </a:r>
          </a:p>
          <a:p>
            <a:pPr marL="0" indent="0">
              <a:buSzTx/>
              <a:buNone/>
              <a:defRPr sz="2800"/>
            </a:pPr>
            <a:r>
              <a:t>4. Iatrogenic Pneumothorax: Occurs as a complication of medical procedures, such as chest tube insertion or mechanical ventilation.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Google Shape;229;p3"/>
          <p:cNvSpPr txBox="1">
            <a:spLocks noGrp="1"/>
          </p:cNvSpPr>
          <p:nvPr>
            <p:ph type="title"/>
          </p:nvPr>
        </p:nvSpPr>
        <p:spPr>
          <a:xfrm>
            <a:off x="1371599" y="795527"/>
            <a:ext cx="10241403" cy="1234502"/>
          </a:xfrm>
          <a:prstGeom prst="rect">
            <a:avLst/>
          </a:prstGeom>
        </p:spPr>
        <p:txBody>
          <a:bodyPr/>
          <a:lstStyle>
            <a:lvl1pPr>
              <a:defRPr sz="4800"/>
            </a:lvl1pPr>
          </a:lstStyle>
          <a:p>
            <a:r>
              <a:t>Symptoms </a:t>
            </a:r>
          </a:p>
        </p:txBody>
      </p:sp>
      <p:sp>
        <p:nvSpPr>
          <p:cNvPr id="257" name="Google Shape;230;p3"/>
          <p:cNvSpPr txBox="1">
            <a:spLocks noGrp="1"/>
          </p:cNvSpPr>
          <p:nvPr>
            <p:ph type="body" idx="1"/>
          </p:nvPr>
        </p:nvSpPr>
        <p:spPr>
          <a:xfrm>
            <a:off x="1371599" y="2112264"/>
            <a:ext cx="10241403" cy="3959402"/>
          </a:xfrm>
          <a:prstGeom prst="rect">
            <a:avLst/>
          </a:prstGeom>
        </p:spPr>
        <p:txBody>
          <a:bodyPr/>
          <a:lstStyle/>
          <a:p>
            <a:pPr marL="0" indent="0">
              <a:buSzTx/>
              <a:buNone/>
              <a:defRPr sz="3600"/>
            </a:pPr>
            <a:endParaRPr/>
          </a:p>
          <a:p>
            <a:pPr marL="0" indent="0">
              <a:buSzTx/>
              <a:buNone/>
              <a:defRPr sz="3600"/>
            </a:pPr>
            <a:r>
              <a:t>- Sudden sharp chest pain</a:t>
            </a:r>
          </a:p>
          <a:p>
            <a:pPr marL="0" indent="0">
              <a:buSzTx/>
              <a:buNone/>
              <a:defRPr sz="3600"/>
            </a:pPr>
            <a:r>
              <a:t>- Shortness of breath</a:t>
            </a:r>
          </a:p>
          <a:p>
            <a:pPr marL="0" indent="0">
              <a:buSzTx/>
              <a:buNone/>
              <a:defRPr sz="3600"/>
            </a:pPr>
            <a: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Google Shape;236;p4"/>
          <p:cNvSpPr txBox="1">
            <a:spLocks noGrp="1"/>
          </p:cNvSpPr>
          <p:nvPr>
            <p:ph type="title"/>
          </p:nvPr>
        </p:nvSpPr>
        <p:spPr>
          <a:xfrm>
            <a:off x="285749" y="-360755"/>
            <a:ext cx="10241403" cy="1234503"/>
          </a:xfrm>
          <a:prstGeom prst="rect">
            <a:avLst/>
          </a:prstGeom>
        </p:spPr>
        <p:txBody>
          <a:bodyPr/>
          <a:lstStyle/>
          <a:p>
            <a:r>
              <a:t>Physical examination </a:t>
            </a:r>
          </a:p>
        </p:txBody>
      </p:sp>
      <p:sp>
        <p:nvSpPr>
          <p:cNvPr id="260" name="Google Shape;237;p4"/>
          <p:cNvSpPr txBox="1">
            <a:spLocks noGrp="1"/>
          </p:cNvSpPr>
          <p:nvPr>
            <p:ph type="body" idx="1"/>
          </p:nvPr>
        </p:nvSpPr>
        <p:spPr>
          <a:xfrm>
            <a:off x="289498" y="1143261"/>
            <a:ext cx="11613004" cy="4571478"/>
          </a:xfrm>
          <a:prstGeom prst="rect">
            <a:avLst/>
          </a:prstGeom>
        </p:spPr>
        <p:txBody>
          <a:bodyPr/>
          <a:lstStyle/>
          <a:p>
            <a:pPr>
              <a:defRPr sz="2800"/>
            </a:pPr>
            <a:r>
              <a:t>Decreased chest excursion on the affected side</a:t>
            </a:r>
          </a:p>
          <a:p>
            <a:pPr>
              <a:defRPr sz="2800"/>
            </a:pPr>
            <a:r>
              <a:t>Diminished breath sounds</a:t>
            </a:r>
          </a:p>
          <a:p>
            <a:pPr>
              <a:defRPr sz="2800"/>
            </a:pPr>
            <a:r>
              <a:t>Hyperresonant percussion</a:t>
            </a:r>
          </a:p>
          <a:p>
            <a:pPr>
              <a:defRPr sz="2800"/>
            </a:pPr>
            <a:r>
              <a:t>Subcutaneous emphysema may be present</a:t>
            </a:r>
          </a:p>
          <a:p>
            <a:pPr>
              <a:defRPr sz="2800"/>
            </a:pPr>
            <a:r>
              <a:t>Breathing and hemodynamic compromise (eg, tachycardia, hypotension) suggests a possible tension pneumothorax</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243;p5"/>
          <p:cNvSpPr txBox="1">
            <a:spLocks noGrp="1"/>
          </p:cNvSpPr>
          <p:nvPr>
            <p:ph type="title"/>
          </p:nvPr>
        </p:nvSpPr>
        <p:spPr>
          <a:xfrm>
            <a:off x="571498" y="-1"/>
            <a:ext cx="10241403" cy="1234502"/>
          </a:xfrm>
          <a:prstGeom prst="rect">
            <a:avLst/>
          </a:prstGeom>
        </p:spPr>
        <p:txBody>
          <a:bodyPr/>
          <a:lstStyle/>
          <a:p>
            <a:r>
              <a:t>Imaging </a:t>
            </a:r>
          </a:p>
        </p:txBody>
      </p:sp>
      <p:sp>
        <p:nvSpPr>
          <p:cNvPr id="263" name="Google Shape;244;p5"/>
          <p:cNvSpPr txBox="1">
            <a:spLocks noGrp="1"/>
          </p:cNvSpPr>
          <p:nvPr>
            <p:ph type="body" idx="1"/>
          </p:nvPr>
        </p:nvSpPr>
        <p:spPr>
          <a:xfrm>
            <a:off x="228599" y="1371600"/>
            <a:ext cx="11384403" cy="4728639"/>
          </a:xfrm>
          <a:prstGeom prst="rect">
            <a:avLst/>
          </a:prstGeom>
        </p:spPr>
        <p:txBody>
          <a:bodyPr/>
          <a:lstStyle/>
          <a:p>
            <a:pPr>
              <a:defRPr sz="2800"/>
            </a:pPr>
            <a:r>
              <a:t>Chest x-ray: white visceral pleural line ,either straight or convex towards the chest wall ,Inspiratory and expiratory films have equal sensitivity</a:t>
            </a:r>
          </a:p>
          <a:p>
            <a:pPr>
              <a:defRPr sz="2800"/>
            </a:pPr>
            <a:endParaRPr/>
          </a:p>
          <a:p>
            <a:pPr>
              <a:defRPr sz="2800"/>
            </a:pPr>
            <a:r>
              <a:t>CT scanning is generally not performed unless abnormalities are noted on the plain chest radiograph or underlying lung disease is suspected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1371599" y="795527"/>
            <a:ext cx="10241282" cy="1234443"/>
          </a:xfrm>
          <a:prstGeom prst="rect">
            <a:avLst/>
          </a:prstGeom>
        </p:spPr>
        <p:txBody>
          <a:bodyPr/>
          <a:lstStyle/>
          <a:p>
            <a:endParaRPr/>
          </a:p>
        </p:txBody>
      </p:sp>
      <p:pic>
        <p:nvPicPr>
          <p:cNvPr id="266" name="Content Placeholder 3" descr="Content Placeholder 3"/>
          <p:cNvPicPr>
            <a:picLocks noChangeAspect="1"/>
          </p:cNvPicPr>
          <p:nvPr/>
        </p:nvPicPr>
        <p:blipFill>
          <a:blip r:embed="rId2"/>
          <a:stretch>
            <a:fillRect/>
          </a:stretch>
        </p:blipFill>
        <p:spPr>
          <a:xfrm>
            <a:off x="109691" y="0"/>
            <a:ext cx="5372476" cy="6678084"/>
          </a:xfrm>
          <a:prstGeom prst="rect">
            <a:avLst/>
          </a:prstGeom>
          <a:ln w="12700">
            <a:miter lim="400000"/>
          </a:ln>
        </p:spPr>
      </p:pic>
      <p:pic>
        <p:nvPicPr>
          <p:cNvPr id="267" name="Picture 4" descr="Picture 4"/>
          <p:cNvPicPr>
            <a:picLocks noChangeAspect="1"/>
          </p:cNvPicPr>
          <p:nvPr/>
        </p:nvPicPr>
        <p:blipFill>
          <a:blip r:embed="rId3"/>
          <a:stretch>
            <a:fillRect/>
          </a:stretch>
        </p:blipFill>
        <p:spPr>
          <a:xfrm>
            <a:off x="5719984" y="0"/>
            <a:ext cx="6281516" cy="6858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9"/>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34" name="Title 1"/>
          <p:cNvSpPr txBox="1">
            <a:spLocks noGrp="1"/>
          </p:cNvSpPr>
          <p:nvPr>
            <p:ph type="title"/>
          </p:nvPr>
        </p:nvSpPr>
        <p:spPr>
          <a:xfrm>
            <a:off x="1371600" y="457200"/>
            <a:ext cx="9549443" cy="1010093"/>
          </a:xfrm>
          <a:prstGeom prst="rect">
            <a:avLst/>
          </a:prstGeom>
        </p:spPr>
        <p:txBody>
          <a:bodyPr/>
          <a:lstStyle>
            <a:lvl1pPr algn="ctr" defTabSz="905255">
              <a:lnSpc>
                <a:spcPct val="90000"/>
              </a:lnSpc>
              <a:defRPr sz="3500" b="0" spc="600"/>
            </a:lvl1pPr>
          </a:lstStyle>
          <a:p>
            <a:r>
              <a:t>Complications and sequalae of chest trauma</a:t>
            </a:r>
          </a:p>
        </p:txBody>
      </p:sp>
      <p:sp>
        <p:nvSpPr>
          <p:cNvPr id="135" name="Rectangle 11"/>
          <p:cNvSpPr/>
          <p:nvPr/>
        </p:nvSpPr>
        <p:spPr>
          <a:xfrm rot="10800000" flipH="1">
            <a:off x="0" y="6408740"/>
            <a:ext cx="12192000" cy="449257"/>
          </a:xfrm>
          <a:prstGeom prst="rect">
            <a:avLst/>
          </a:prstGeom>
          <a:gradFill>
            <a:gsLst>
              <a:gs pos="14000">
                <a:schemeClr val="accent4">
                  <a:alpha val="28000"/>
                </a:schemeClr>
              </a:gs>
              <a:gs pos="100000">
                <a:schemeClr val="accent5">
                  <a:alpha val="85000"/>
                </a:schemeClr>
              </a:gs>
            </a:gsLst>
            <a:lin ang="9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36" name="Rectangle 13"/>
          <p:cNvSpPr/>
          <p:nvPr/>
        </p:nvSpPr>
        <p:spPr>
          <a:xfrm flipH="1">
            <a:off x="4038600" y="6408315"/>
            <a:ext cx="8153398" cy="449686"/>
          </a:xfrm>
          <a:prstGeom prst="rect">
            <a:avLst/>
          </a:prstGeom>
          <a:gradFill>
            <a:gsLst>
              <a:gs pos="9000">
                <a:srgbClr val="D6B2C9">
                  <a:alpha val="68000"/>
                </a:srgbClr>
              </a:gs>
              <a:gs pos="99000">
                <a:schemeClr val="accent2"/>
              </a:gs>
            </a:gsLst>
            <a:lin ang="13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grpSp>
        <p:nvGrpSpPr>
          <p:cNvPr id="190" name="Content Placeholder 2"/>
          <p:cNvGrpSpPr/>
          <p:nvPr/>
        </p:nvGrpSpPr>
        <p:grpSpPr>
          <a:xfrm>
            <a:off x="1363683" y="1836876"/>
            <a:ext cx="9513794" cy="4110314"/>
            <a:chOff x="0" y="0"/>
            <a:chExt cx="9513792" cy="4110313"/>
          </a:xfrm>
        </p:grpSpPr>
        <p:sp>
          <p:nvSpPr>
            <p:cNvPr id="137" name="Line"/>
            <p:cNvSpPr/>
            <p:nvPr/>
          </p:nvSpPr>
          <p:spPr>
            <a:xfrm>
              <a:off x="5637801"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38" name="Line"/>
            <p:cNvSpPr/>
            <p:nvPr/>
          </p:nvSpPr>
          <p:spPr>
            <a:xfrm>
              <a:off x="4668803" y="2474906"/>
              <a:ext cx="3875992"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39" name="Line"/>
            <p:cNvSpPr/>
            <p:nvPr/>
          </p:nvSpPr>
          <p:spPr>
            <a:xfrm>
              <a:off x="4668803" y="2474906"/>
              <a:ext cx="1937997"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0" name="Line"/>
            <p:cNvSpPr/>
            <p:nvPr/>
          </p:nvSpPr>
          <p:spPr>
            <a:xfrm>
              <a:off x="4668804" y="2474906"/>
              <a:ext cx="2" cy="461156"/>
            </a:xfrm>
            <a:prstGeom prst="line">
              <a:avLst/>
            </a:prstGeom>
            <a:noFill/>
            <a:ln w="12700" cap="flat">
              <a:solidFill>
                <a:schemeClr val="accent4"/>
              </a:solidFill>
              <a:prstDash val="solid"/>
              <a:miter lim="800000"/>
            </a:ln>
            <a:effectLst/>
          </p:spPr>
          <p:txBody>
            <a:bodyPr wrap="square" lIns="45718" tIns="45718" rIns="45718" bIns="45718" numCol="1" anchor="t">
              <a:noAutofit/>
            </a:bodyPr>
            <a:lstStyle/>
            <a:p>
              <a:endParaRPr/>
            </a:p>
          </p:txBody>
        </p:sp>
        <p:sp>
          <p:nvSpPr>
            <p:cNvPr id="141" name="Line"/>
            <p:cNvSpPr/>
            <p:nvPr/>
          </p:nvSpPr>
          <p:spPr>
            <a:xfrm>
              <a:off x="2730810" y="2474906"/>
              <a:ext cx="1937996"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2" name="Line"/>
            <p:cNvSpPr/>
            <p:nvPr/>
          </p:nvSpPr>
          <p:spPr>
            <a:xfrm>
              <a:off x="792815" y="2474906"/>
              <a:ext cx="3875992"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3" name="Line"/>
            <p:cNvSpPr/>
            <p:nvPr/>
          </p:nvSpPr>
          <p:spPr>
            <a:xfrm>
              <a:off x="4668803"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4" name="Line"/>
            <p:cNvSpPr/>
            <p:nvPr/>
          </p:nvSpPr>
          <p:spPr>
            <a:xfrm>
              <a:off x="1761813"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5" name="Line"/>
            <p:cNvSpPr/>
            <p:nvPr/>
          </p:nvSpPr>
          <p:spPr>
            <a:xfrm>
              <a:off x="792815"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6" name="Rounded Rectangle"/>
            <p:cNvSpPr/>
            <p:nvPr/>
          </p:nvSpPr>
          <p:spPr>
            <a:xfrm>
              <a:off x="968997" y="0"/>
              <a:ext cx="1585633" cy="1006878"/>
            </a:xfrm>
            <a:prstGeom prst="roundRect">
              <a:avLst>
                <a:gd name="adj" fmla="val 10000"/>
              </a:avLst>
            </a:prstGeom>
            <a:solidFill>
              <a:schemeClr val="accent1"/>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49" name="Group"/>
            <p:cNvGrpSpPr/>
            <p:nvPr/>
          </p:nvGrpSpPr>
          <p:grpSpPr>
            <a:xfrm>
              <a:off x="1145177" y="167371"/>
              <a:ext cx="1585634" cy="1006880"/>
              <a:chOff x="0" y="0"/>
              <a:chExt cx="1585633" cy="1006879"/>
            </a:xfrm>
          </p:grpSpPr>
          <p:sp>
            <p:nvSpPr>
              <p:cNvPr id="147" name="Rounded Rectangle"/>
              <p:cNvSpPr/>
              <p:nvPr/>
            </p:nvSpPr>
            <p:spPr>
              <a:xfrm>
                <a:off x="-1" y="0"/>
                <a:ext cx="1585635" cy="1006880"/>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b="1">
                    <a:latin typeface="Avenir Next LT Pro"/>
                    <a:ea typeface="Avenir Next LT Pro"/>
                    <a:cs typeface="Avenir Next LT Pro"/>
                    <a:sym typeface="Avenir Next LT Pro"/>
                  </a:defRPr>
                </a:pPr>
                <a:endParaRPr/>
              </a:p>
            </p:txBody>
          </p:sp>
          <p:sp>
            <p:nvSpPr>
              <p:cNvPr id="148" name="Parietal injuries"/>
              <p:cNvSpPr txBox="1"/>
              <p:nvPr/>
            </p:nvSpPr>
            <p:spPr>
              <a:xfrm>
                <a:off x="29490" y="153553"/>
                <a:ext cx="1526653" cy="699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b="1">
                    <a:latin typeface="Avenir Next LT Pro"/>
                    <a:ea typeface="Avenir Next LT Pro"/>
                    <a:cs typeface="Avenir Next LT Pro"/>
                    <a:sym typeface="Avenir Next LT Pro"/>
                  </a:defRPr>
                </a:lvl1pPr>
              </a:lstStyle>
              <a:p>
                <a:r>
                  <a:t>Parietal injuries</a:t>
                </a:r>
              </a:p>
            </p:txBody>
          </p:sp>
        </p:grpSp>
        <p:sp>
          <p:nvSpPr>
            <p:cNvPr id="150" name="Rounded Rectangle"/>
            <p:cNvSpPr/>
            <p:nvPr/>
          </p:nvSpPr>
          <p:spPr>
            <a:xfrm>
              <a:off x="-1" y="1468029"/>
              <a:ext cx="1585634"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53" name="Group"/>
            <p:cNvGrpSpPr/>
            <p:nvPr/>
          </p:nvGrpSpPr>
          <p:grpSpPr>
            <a:xfrm>
              <a:off x="176180" y="1635402"/>
              <a:ext cx="1585635" cy="1006880"/>
              <a:chOff x="0" y="0"/>
              <a:chExt cx="1585633" cy="1006878"/>
            </a:xfrm>
          </p:grpSpPr>
          <p:sp>
            <p:nvSpPr>
              <p:cNvPr id="151"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52" name="Soft tissue"/>
              <p:cNvSpPr txBox="1"/>
              <p:nvPr/>
            </p:nvSpPr>
            <p:spPr>
              <a:xfrm>
                <a:off x="29489" y="284998"/>
                <a:ext cx="1526653" cy="436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Soft tissue </a:t>
                </a:r>
              </a:p>
            </p:txBody>
          </p:sp>
        </p:grpSp>
        <p:sp>
          <p:nvSpPr>
            <p:cNvPr id="154" name="Rounded Rectangle"/>
            <p:cNvSpPr/>
            <p:nvPr/>
          </p:nvSpPr>
          <p:spPr>
            <a:xfrm>
              <a:off x="1937993" y="1468029"/>
              <a:ext cx="1585633"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57" name="Group"/>
            <p:cNvGrpSpPr/>
            <p:nvPr/>
          </p:nvGrpSpPr>
          <p:grpSpPr>
            <a:xfrm>
              <a:off x="2114175" y="1635402"/>
              <a:ext cx="1585635" cy="1006880"/>
              <a:chOff x="0" y="0"/>
              <a:chExt cx="1585634" cy="1006878"/>
            </a:xfrm>
          </p:grpSpPr>
          <p:sp>
            <p:nvSpPr>
              <p:cNvPr id="155" name="Rounded Rectangle"/>
              <p:cNvSpPr/>
              <p:nvPr/>
            </p:nvSpPr>
            <p:spPr>
              <a:xfrm>
                <a:off x="0"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56" name="Bone"/>
              <p:cNvSpPr txBox="1"/>
              <p:nvPr/>
            </p:nvSpPr>
            <p:spPr>
              <a:xfrm>
                <a:off x="29490" y="284998"/>
                <a:ext cx="1526655" cy="436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Bone</a:t>
                </a:r>
              </a:p>
            </p:txBody>
          </p:sp>
        </p:grpSp>
        <p:sp>
          <p:nvSpPr>
            <p:cNvPr id="158" name="Rounded Rectangle"/>
            <p:cNvSpPr/>
            <p:nvPr/>
          </p:nvSpPr>
          <p:spPr>
            <a:xfrm>
              <a:off x="4844986" y="0"/>
              <a:ext cx="1585634" cy="1006878"/>
            </a:xfrm>
            <a:prstGeom prst="roundRect">
              <a:avLst>
                <a:gd name="adj" fmla="val 10000"/>
              </a:avLst>
            </a:prstGeom>
            <a:solidFill>
              <a:schemeClr val="accent1"/>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61" name="Group"/>
            <p:cNvGrpSpPr/>
            <p:nvPr/>
          </p:nvGrpSpPr>
          <p:grpSpPr>
            <a:xfrm>
              <a:off x="5021167" y="167371"/>
              <a:ext cx="1585635" cy="1006880"/>
              <a:chOff x="0" y="0"/>
              <a:chExt cx="1585633" cy="1006879"/>
            </a:xfrm>
          </p:grpSpPr>
          <p:sp>
            <p:nvSpPr>
              <p:cNvPr id="159" name="Rounded Rectangle"/>
              <p:cNvSpPr/>
              <p:nvPr/>
            </p:nvSpPr>
            <p:spPr>
              <a:xfrm>
                <a:off x="-1" y="0"/>
                <a:ext cx="1585635" cy="1006880"/>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b="1">
                    <a:latin typeface="Avenir Next LT Pro"/>
                    <a:ea typeface="Avenir Next LT Pro"/>
                    <a:cs typeface="Avenir Next LT Pro"/>
                    <a:sym typeface="Avenir Next LT Pro"/>
                  </a:defRPr>
                </a:pPr>
                <a:endParaRPr/>
              </a:p>
            </p:txBody>
          </p:sp>
          <p:sp>
            <p:nvSpPr>
              <p:cNvPr id="160" name="Visceral injuries"/>
              <p:cNvSpPr txBox="1"/>
              <p:nvPr/>
            </p:nvSpPr>
            <p:spPr>
              <a:xfrm>
                <a:off x="29489" y="153553"/>
                <a:ext cx="1526653" cy="699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b="1">
                    <a:latin typeface="Avenir Next LT Pro"/>
                    <a:ea typeface="Avenir Next LT Pro"/>
                    <a:cs typeface="Avenir Next LT Pro"/>
                    <a:sym typeface="Avenir Next LT Pro"/>
                  </a:defRPr>
                </a:lvl1pPr>
              </a:lstStyle>
              <a:p>
                <a:r>
                  <a:t>Visceral injuries</a:t>
                </a:r>
              </a:p>
            </p:txBody>
          </p:sp>
        </p:grpSp>
        <p:sp>
          <p:nvSpPr>
            <p:cNvPr id="162" name="Rounded Rectangle"/>
            <p:cNvSpPr/>
            <p:nvPr/>
          </p:nvSpPr>
          <p:spPr>
            <a:xfrm>
              <a:off x="3875988" y="1468029"/>
              <a:ext cx="1585634"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65" name="Group"/>
            <p:cNvGrpSpPr/>
            <p:nvPr/>
          </p:nvGrpSpPr>
          <p:grpSpPr>
            <a:xfrm>
              <a:off x="4052170" y="1635402"/>
              <a:ext cx="1585635" cy="1006880"/>
              <a:chOff x="0" y="0"/>
              <a:chExt cx="1585633" cy="1006878"/>
            </a:xfrm>
          </p:grpSpPr>
          <p:sp>
            <p:nvSpPr>
              <p:cNvPr id="163"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64" name="Thoracic injuries"/>
              <p:cNvSpPr txBox="1"/>
              <p:nvPr/>
            </p:nvSpPr>
            <p:spPr>
              <a:xfrm>
                <a:off x="29489" y="153553"/>
                <a:ext cx="1526653" cy="699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Thoracic injuries </a:t>
                </a:r>
              </a:p>
            </p:txBody>
          </p:sp>
        </p:grpSp>
        <p:sp>
          <p:nvSpPr>
            <p:cNvPr id="166" name="Rounded Rectangle"/>
            <p:cNvSpPr/>
            <p:nvPr/>
          </p:nvSpPr>
          <p:spPr>
            <a:xfrm>
              <a:off x="-1" y="2936061"/>
              <a:ext cx="1585634"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69" name="Group"/>
            <p:cNvGrpSpPr/>
            <p:nvPr/>
          </p:nvGrpSpPr>
          <p:grpSpPr>
            <a:xfrm>
              <a:off x="176180" y="3103434"/>
              <a:ext cx="1585635" cy="1006880"/>
              <a:chOff x="0" y="0"/>
              <a:chExt cx="1585633" cy="1006878"/>
            </a:xfrm>
          </p:grpSpPr>
          <p:sp>
            <p:nvSpPr>
              <p:cNvPr id="167"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68" name="Pleura and lung"/>
              <p:cNvSpPr txBox="1"/>
              <p:nvPr/>
            </p:nvSpPr>
            <p:spPr>
              <a:xfrm>
                <a:off x="29489" y="153552"/>
                <a:ext cx="1526653" cy="699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Pleura and lung</a:t>
                </a:r>
              </a:p>
            </p:txBody>
          </p:sp>
        </p:grpSp>
        <p:sp>
          <p:nvSpPr>
            <p:cNvPr id="170" name="Rounded Rectangle"/>
            <p:cNvSpPr/>
            <p:nvPr/>
          </p:nvSpPr>
          <p:spPr>
            <a:xfrm>
              <a:off x="1937993" y="2936061"/>
              <a:ext cx="1585633"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73" name="Group"/>
            <p:cNvGrpSpPr/>
            <p:nvPr/>
          </p:nvGrpSpPr>
          <p:grpSpPr>
            <a:xfrm>
              <a:off x="2114175" y="3103434"/>
              <a:ext cx="1585635" cy="1006880"/>
              <a:chOff x="0" y="0"/>
              <a:chExt cx="1585634" cy="1006878"/>
            </a:xfrm>
          </p:grpSpPr>
          <p:sp>
            <p:nvSpPr>
              <p:cNvPr id="171" name="Rounded Rectangle"/>
              <p:cNvSpPr/>
              <p:nvPr/>
            </p:nvSpPr>
            <p:spPr>
              <a:xfrm>
                <a:off x="0"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72" name="Heart"/>
              <p:cNvSpPr txBox="1"/>
              <p:nvPr/>
            </p:nvSpPr>
            <p:spPr>
              <a:xfrm>
                <a:off x="29490" y="284997"/>
                <a:ext cx="1526655" cy="4368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Heart</a:t>
                </a:r>
              </a:p>
            </p:txBody>
          </p:sp>
        </p:grpSp>
        <p:sp>
          <p:nvSpPr>
            <p:cNvPr id="174" name="Rounded Rectangle"/>
            <p:cNvSpPr/>
            <p:nvPr/>
          </p:nvSpPr>
          <p:spPr>
            <a:xfrm>
              <a:off x="3875988" y="2936061"/>
              <a:ext cx="1585634"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77" name="Group"/>
            <p:cNvGrpSpPr/>
            <p:nvPr/>
          </p:nvGrpSpPr>
          <p:grpSpPr>
            <a:xfrm>
              <a:off x="4052170" y="3103434"/>
              <a:ext cx="1585635" cy="1006880"/>
              <a:chOff x="0" y="0"/>
              <a:chExt cx="1585633" cy="1006878"/>
            </a:xfrm>
          </p:grpSpPr>
          <p:sp>
            <p:nvSpPr>
              <p:cNvPr id="175"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76" name="Tracheo-bronchial tree"/>
              <p:cNvSpPr txBox="1"/>
              <p:nvPr/>
            </p:nvSpPr>
            <p:spPr>
              <a:xfrm>
                <a:off x="29489" y="22107"/>
                <a:ext cx="1526653" cy="962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Tracheo-bronchial tree </a:t>
                </a:r>
              </a:p>
            </p:txBody>
          </p:sp>
        </p:grpSp>
        <p:sp>
          <p:nvSpPr>
            <p:cNvPr id="178" name="Rounded Rectangle"/>
            <p:cNvSpPr/>
            <p:nvPr/>
          </p:nvSpPr>
          <p:spPr>
            <a:xfrm>
              <a:off x="5813984" y="2936061"/>
              <a:ext cx="1585633"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81" name="Group"/>
            <p:cNvGrpSpPr/>
            <p:nvPr/>
          </p:nvGrpSpPr>
          <p:grpSpPr>
            <a:xfrm>
              <a:off x="5990164" y="3103434"/>
              <a:ext cx="1585634" cy="1006880"/>
              <a:chOff x="0" y="0"/>
              <a:chExt cx="1585633" cy="1006878"/>
            </a:xfrm>
          </p:grpSpPr>
          <p:sp>
            <p:nvSpPr>
              <p:cNvPr id="179"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80" name="Major vessels"/>
              <p:cNvSpPr txBox="1"/>
              <p:nvPr/>
            </p:nvSpPr>
            <p:spPr>
              <a:xfrm>
                <a:off x="29490" y="153552"/>
                <a:ext cx="1526653" cy="6997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Major vessels</a:t>
                </a:r>
              </a:p>
            </p:txBody>
          </p:sp>
        </p:grpSp>
        <p:sp>
          <p:nvSpPr>
            <p:cNvPr id="182" name="Rounded Rectangle"/>
            <p:cNvSpPr/>
            <p:nvPr/>
          </p:nvSpPr>
          <p:spPr>
            <a:xfrm>
              <a:off x="7751978" y="2936061"/>
              <a:ext cx="1585634"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85" name="Group"/>
            <p:cNvGrpSpPr/>
            <p:nvPr/>
          </p:nvGrpSpPr>
          <p:grpSpPr>
            <a:xfrm>
              <a:off x="7928158" y="3103434"/>
              <a:ext cx="1585635" cy="1006880"/>
              <a:chOff x="0" y="0"/>
              <a:chExt cx="1585633" cy="1006878"/>
            </a:xfrm>
          </p:grpSpPr>
          <p:sp>
            <p:nvSpPr>
              <p:cNvPr id="183"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84" name="Esophagus and diaphragm"/>
              <p:cNvSpPr txBox="1"/>
              <p:nvPr/>
            </p:nvSpPr>
            <p:spPr>
              <a:xfrm>
                <a:off x="29489" y="22107"/>
                <a:ext cx="1526653" cy="962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Esophagus and diaphragm</a:t>
                </a:r>
              </a:p>
            </p:txBody>
          </p:sp>
        </p:grpSp>
        <p:sp>
          <p:nvSpPr>
            <p:cNvPr id="186" name="Rounded Rectangle"/>
            <p:cNvSpPr/>
            <p:nvPr/>
          </p:nvSpPr>
          <p:spPr>
            <a:xfrm>
              <a:off x="5813984" y="1468029"/>
              <a:ext cx="1585633"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89" name="Group"/>
            <p:cNvGrpSpPr/>
            <p:nvPr/>
          </p:nvGrpSpPr>
          <p:grpSpPr>
            <a:xfrm>
              <a:off x="5990164" y="1635402"/>
              <a:ext cx="1585634" cy="1006880"/>
              <a:chOff x="0" y="0"/>
              <a:chExt cx="1585633" cy="1006878"/>
            </a:xfrm>
          </p:grpSpPr>
          <p:sp>
            <p:nvSpPr>
              <p:cNvPr id="187"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88" name="Associated abdominal injuries"/>
              <p:cNvSpPr txBox="1"/>
              <p:nvPr/>
            </p:nvSpPr>
            <p:spPr>
              <a:xfrm>
                <a:off x="29490" y="22108"/>
                <a:ext cx="1526653" cy="9626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Associated abdominal injuries</a:t>
                </a:r>
              </a:p>
            </p:txBody>
          </p:sp>
        </p:gr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Google Shape;497;p1"/>
          <p:cNvSpPr txBox="1">
            <a:spLocks noGrp="1"/>
          </p:cNvSpPr>
          <p:nvPr>
            <p:ph type="title"/>
          </p:nvPr>
        </p:nvSpPr>
        <p:spPr>
          <a:xfrm>
            <a:off x="557210" y="-2"/>
            <a:ext cx="10241402" cy="1234502"/>
          </a:xfrm>
          <a:prstGeom prst="rect">
            <a:avLst/>
          </a:prstGeom>
        </p:spPr>
        <p:txBody>
          <a:bodyPr/>
          <a:lstStyle>
            <a:lvl1pPr>
              <a:defRPr b="0" cap="none">
                <a:latin typeface="Avenir Roman"/>
                <a:ea typeface="Avenir Roman"/>
                <a:cs typeface="Avenir Roman"/>
                <a:sym typeface="Avenir Roman"/>
              </a:defRPr>
            </a:lvl1pPr>
          </a:lstStyle>
          <a:p>
            <a:r>
              <a:t>MANAGEMENT </a:t>
            </a:r>
          </a:p>
        </p:txBody>
      </p:sp>
      <p:sp>
        <p:nvSpPr>
          <p:cNvPr id="270" name="Google Shape;498;p1"/>
          <p:cNvSpPr txBox="1">
            <a:spLocks noGrp="1"/>
          </p:cNvSpPr>
          <p:nvPr>
            <p:ph type="body" idx="1"/>
          </p:nvPr>
        </p:nvSpPr>
        <p:spPr>
          <a:xfrm>
            <a:off x="242887" y="1485900"/>
            <a:ext cx="11370000" cy="4585800"/>
          </a:xfrm>
          <a:prstGeom prst="rect">
            <a:avLst/>
          </a:prstGeom>
        </p:spPr>
        <p:txBody>
          <a:bodyPr/>
          <a:lstStyle/>
          <a:p>
            <a:pPr marL="0" indent="0">
              <a:lnSpc>
                <a:spcPct val="108000"/>
              </a:lnSpc>
              <a:spcBef>
                <a:spcPts val="0"/>
              </a:spcBef>
              <a:buSzTx/>
              <a:buNone/>
              <a:defRPr sz="2200" b="1" i="1" u="sng"/>
            </a:pPr>
            <a:r>
              <a:t>Supplemental oxygen and observation</a:t>
            </a:r>
            <a:r>
              <a:rPr sz="2000" b="0" i="0" u="none"/>
              <a:t> if the patient is clinically stable and the pneumothorax is small (ie, the distance between the lung and the chest wall is ≤3 cm on a chest radiograph)</a:t>
            </a:r>
            <a:endParaRPr sz="2400"/>
          </a:p>
          <a:p>
            <a:pPr marL="0" indent="0">
              <a:lnSpc>
                <a:spcPct val="108000"/>
              </a:lnSpc>
              <a:buSzTx/>
              <a:buNone/>
              <a:defRPr sz="2200" b="1" i="1" u="sng"/>
            </a:pPr>
            <a:r>
              <a:t>Pleural aspiration</a:t>
            </a:r>
            <a:r>
              <a:rPr sz="2000" b="0" i="0" u="none"/>
              <a:t> is recommended if the patient clinically stable but the pneumothorax is large</a:t>
            </a:r>
            <a:endParaRPr sz="2400"/>
          </a:p>
          <a:p>
            <a:pPr marL="0" indent="0">
              <a:lnSpc>
                <a:spcPct val="108000"/>
              </a:lnSpc>
              <a:buSzTx/>
              <a:buNone/>
              <a:defRPr sz="2200"/>
            </a:pPr>
            <a:r>
              <a:t>A </a:t>
            </a:r>
            <a:r>
              <a:rPr sz="2000" b="1" i="1" u="sng"/>
              <a:t>chest tube</a:t>
            </a:r>
            <a:r>
              <a:t> should be inserted if aspiration fails ,there is recurrence or patient is unstable    ( The chest tube can be connected to a water seal device, with or without suction)</a:t>
            </a:r>
            <a:endParaRPr sz="2400"/>
          </a:p>
          <a:p>
            <a:pPr marL="0" indent="0">
              <a:lnSpc>
                <a:spcPct val="108000"/>
              </a:lnSpc>
              <a:buSzTx/>
              <a:buNone/>
              <a:defRPr sz="2200"/>
            </a:pPr>
            <a:r>
              <a:t>If the chest tube insertion is delayed, decompression performed by advancing a standard 14 gauge </a:t>
            </a:r>
            <a:r>
              <a:rPr sz="2000" b="1" i="1" u="sng"/>
              <a:t>intravenous catheter</a:t>
            </a:r>
            <a:r>
              <a:t> into the pleural space at the junction of the midclavicular line and the second or third intercostal space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Google Shape;505;p1"/>
          <p:cNvSpPr txBox="1">
            <a:spLocks noGrp="1"/>
          </p:cNvSpPr>
          <p:nvPr>
            <p:ph type="title"/>
          </p:nvPr>
        </p:nvSpPr>
        <p:spPr>
          <a:xfrm>
            <a:off x="614361" y="169084"/>
            <a:ext cx="10241402" cy="1234501"/>
          </a:xfrm>
          <a:prstGeom prst="rect">
            <a:avLst/>
          </a:prstGeom>
        </p:spPr>
        <p:txBody>
          <a:bodyPr/>
          <a:lstStyle/>
          <a:p>
            <a:r>
              <a:rPr dirty="0"/>
              <a:t>REFERENCES</a:t>
            </a:r>
          </a:p>
        </p:txBody>
      </p:sp>
      <p:sp>
        <p:nvSpPr>
          <p:cNvPr id="273" name="Google Shape;506;p1"/>
          <p:cNvSpPr txBox="1">
            <a:spLocks noGrp="1"/>
          </p:cNvSpPr>
          <p:nvPr>
            <p:ph type="body" idx="1"/>
          </p:nvPr>
        </p:nvSpPr>
        <p:spPr>
          <a:xfrm>
            <a:off x="414338" y="1757364"/>
            <a:ext cx="11198663" cy="4314302"/>
          </a:xfrm>
          <a:prstGeom prst="rect">
            <a:avLst/>
          </a:prstGeom>
        </p:spPr>
        <p:txBody>
          <a:bodyPr/>
          <a:lstStyle/>
          <a:p>
            <a:pPr marL="0" indent="0">
              <a:lnSpc>
                <a:spcPct val="96000"/>
              </a:lnSpc>
              <a:buSzTx/>
              <a:buNone/>
              <a:defRPr sz="1800"/>
            </a:pPr>
            <a:endParaRPr dirty="0"/>
          </a:p>
          <a:p>
            <a:pPr marL="0" indent="0">
              <a:lnSpc>
                <a:spcPct val="96000"/>
              </a:lnSpc>
              <a:buSzTx/>
              <a:buNone/>
              <a:defRPr sz="1800"/>
            </a:pPr>
            <a:r>
              <a:rPr dirty="0" err="1"/>
              <a:t>Sahn</a:t>
            </a:r>
            <a:r>
              <a:rPr dirty="0"/>
              <a:t> SA, Heffner JE. Spontaneous pneumothorax. N </a:t>
            </a:r>
            <a:r>
              <a:rPr dirty="0" err="1"/>
              <a:t>Engl</a:t>
            </a:r>
            <a:r>
              <a:rPr dirty="0"/>
              <a:t> J Med 2000; 342:868.</a:t>
            </a:r>
          </a:p>
          <a:p>
            <a:pPr marL="0" indent="0">
              <a:lnSpc>
                <a:spcPct val="96000"/>
              </a:lnSpc>
              <a:buSzTx/>
              <a:buNone/>
              <a:defRPr sz="1800"/>
            </a:pPr>
            <a:r>
              <a:rPr dirty="0" err="1"/>
              <a:t>Gobbel</a:t>
            </a:r>
            <a:r>
              <a:rPr dirty="0"/>
              <a:t> Jr WG, Rhea Jr WG, Nelson IA, Daniel RA. Spontaneous pneumothorax. J </a:t>
            </a:r>
            <a:r>
              <a:rPr dirty="0" err="1"/>
              <a:t>Thorac</a:t>
            </a:r>
            <a:r>
              <a:rPr dirty="0"/>
              <a:t> Cardiovasc Surg 1963; 46:331.</a:t>
            </a:r>
          </a:p>
          <a:p>
            <a:pPr marL="0" indent="0">
              <a:lnSpc>
                <a:spcPct val="96000"/>
              </a:lnSpc>
              <a:buSzTx/>
              <a:buNone/>
              <a:defRPr sz="1800"/>
            </a:pPr>
            <a:r>
              <a:rPr dirty="0" err="1"/>
              <a:t>Lesur</a:t>
            </a:r>
            <a:r>
              <a:rPr dirty="0"/>
              <a:t> O, Delorme N, </a:t>
            </a:r>
            <a:r>
              <a:rPr dirty="0" err="1"/>
              <a:t>Fromaget</a:t>
            </a:r>
            <a:r>
              <a:rPr dirty="0"/>
              <a:t> JM, et al. Computed tomography in the etiologic assessment of idiopathic spontaneous pneumothorax. Chest 1990; 98:341.</a:t>
            </a:r>
          </a:p>
          <a:p>
            <a:pPr marL="0" indent="0">
              <a:lnSpc>
                <a:spcPct val="96000"/>
              </a:lnSpc>
              <a:buSzTx/>
              <a:buNone/>
              <a:defRPr sz="1800"/>
            </a:pPr>
            <a:r>
              <a:rPr dirty="0" err="1"/>
              <a:t>Bense</a:t>
            </a:r>
            <a:r>
              <a:rPr dirty="0"/>
              <a:t> L, </a:t>
            </a:r>
            <a:r>
              <a:rPr dirty="0" err="1"/>
              <a:t>Lewander</a:t>
            </a:r>
            <a:r>
              <a:rPr dirty="0"/>
              <a:t> R, Eklund G, et al. Nonsmoking, non-alpha 1-antitrypsin deficiency-induced emphysema in nonsmokers with healed spontaneous pneumothorax, identified by computed tomography of the lungs. Chest 1993; 103:433.</a:t>
            </a:r>
          </a:p>
          <a:p>
            <a:pPr marL="0" indent="0">
              <a:lnSpc>
                <a:spcPct val="96000"/>
              </a:lnSpc>
              <a:buSzTx/>
              <a:buNone/>
              <a:defRPr sz="1800"/>
            </a:pPr>
            <a:r>
              <a:rPr dirty="0" err="1"/>
              <a:t>Hwong</a:t>
            </a:r>
            <a:r>
              <a:rPr dirty="0"/>
              <a:t> TM, Ng CS, Lee TW, et al. Video-assisted thoracic surgery for primary spontaneous hemopneumothorax. Eur J </a:t>
            </a:r>
            <a:r>
              <a:rPr dirty="0" err="1"/>
              <a:t>Cardiothorac</a:t>
            </a:r>
            <a:r>
              <a:rPr dirty="0"/>
              <a:t> Surg 2004; 26:893.</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76" name="Title 1"/>
          <p:cNvSpPr txBox="1">
            <a:spLocks noGrp="1"/>
          </p:cNvSpPr>
          <p:nvPr>
            <p:ph type="title"/>
          </p:nvPr>
        </p:nvSpPr>
        <p:spPr>
          <a:xfrm>
            <a:off x="205391" y="2422036"/>
            <a:ext cx="6439250" cy="1556726"/>
          </a:xfrm>
          <a:prstGeom prst="rect">
            <a:avLst/>
          </a:prstGeom>
        </p:spPr>
        <p:txBody>
          <a:bodyPr/>
          <a:lstStyle/>
          <a:p>
            <a:pPr algn="ctr">
              <a:defRPr sz="4800"/>
            </a:pPr>
            <a:r>
              <a:t>hemothorax</a:t>
            </a:r>
            <a:br/>
            <a:endParaRPr/>
          </a:p>
        </p:txBody>
      </p:sp>
      <p:pic>
        <p:nvPicPr>
          <p:cNvPr id="277"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278"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79"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80" name="TextBox 2"/>
          <p:cNvSpPr txBox="1"/>
          <p:nvPr/>
        </p:nvSpPr>
        <p:spPr>
          <a:xfrm>
            <a:off x="1226364" y="3978760"/>
            <a:ext cx="4823912"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400" b="1">
                <a:latin typeface="Avenir Next LT Pro"/>
                <a:ea typeface="Avenir Next LT Pro"/>
                <a:cs typeface="Avenir Next LT Pro"/>
                <a:sym typeface="Avenir Next LT Pro"/>
              </a:defRPr>
            </a:lvl1pPr>
          </a:lstStyle>
          <a:p>
            <a:r>
              <a:t>Done by aws alhalalmeh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ontent Placeholder 2"/>
          <p:cNvSpPr txBox="1">
            <a:spLocks noGrp="1"/>
          </p:cNvSpPr>
          <p:nvPr>
            <p:ph type="body" sz="half" idx="1"/>
          </p:nvPr>
        </p:nvSpPr>
        <p:spPr>
          <a:xfrm>
            <a:off x="569167" y="1721498"/>
            <a:ext cx="6102221" cy="3415004"/>
          </a:xfrm>
          <a:prstGeom prst="rect">
            <a:avLst/>
          </a:prstGeom>
        </p:spPr>
        <p:txBody>
          <a:bodyPr/>
          <a:lstStyle/>
          <a:p>
            <a:pPr>
              <a:lnSpc>
                <a:spcPct val="108000"/>
              </a:lnSpc>
              <a:buFont typeface="Helvetica"/>
              <a:buChar char="➢"/>
              <a:defRPr sz="2500"/>
            </a:pPr>
            <a:r>
              <a:t>Collection of blood in the plural cavity</a:t>
            </a:r>
            <a:endParaRPr sz="1700"/>
          </a:p>
          <a:p>
            <a:pPr>
              <a:lnSpc>
                <a:spcPct val="108000"/>
              </a:lnSpc>
              <a:buFont typeface="Helvetica"/>
              <a:buChar char="➢"/>
              <a:defRPr sz="2500"/>
            </a:pPr>
            <a:r>
              <a:t>Etiology:</a:t>
            </a:r>
            <a:endParaRPr sz="1700"/>
          </a:p>
          <a:p>
            <a:pPr marL="914400" lvl="1" indent="-457200">
              <a:lnSpc>
                <a:spcPct val="108000"/>
              </a:lnSpc>
              <a:spcBef>
                <a:spcPts val="500"/>
              </a:spcBef>
              <a:buFontTx/>
              <a:buAutoNum type="arabicPeriod"/>
              <a:defRPr sz="2200"/>
            </a:pPr>
            <a:r>
              <a:t>Traumatic</a:t>
            </a:r>
            <a:endParaRPr sz="1700"/>
          </a:p>
          <a:p>
            <a:pPr marL="914400" lvl="1" indent="-457200">
              <a:lnSpc>
                <a:spcPct val="108000"/>
              </a:lnSpc>
              <a:spcBef>
                <a:spcPts val="500"/>
              </a:spcBef>
              <a:buFontTx/>
              <a:buAutoNum type="arabicPeriod"/>
              <a:defRPr sz="2200"/>
            </a:pPr>
            <a:r>
              <a:t>Iatrogenic</a:t>
            </a:r>
            <a:endParaRPr sz="1700"/>
          </a:p>
          <a:p>
            <a:pPr marL="914400" lvl="1" indent="-457200">
              <a:lnSpc>
                <a:spcPct val="108000"/>
              </a:lnSpc>
              <a:spcBef>
                <a:spcPts val="500"/>
              </a:spcBef>
              <a:buFontTx/>
              <a:buAutoNum type="arabicPeriod"/>
              <a:defRPr sz="2200"/>
            </a:pPr>
            <a:r>
              <a:t>Spontaneous</a:t>
            </a:r>
            <a:endParaRPr sz="1700"/>
          </a:p>
          <a:p>
            <a:pPr>
              <a:lnSpc>
                <a:spcPct val="108000"/>
              </a:lnSpc>
              <a:buFont typeface="Helvetica"/>
              <a:buChar char="➢"/>
              <a:defRPr sz="2500"/>
            </a:pPr>
            <a:r>
              <a:t>May be associated with pneumothorax</a:t>
            </a:r>
            <a:endParaRPr sz="1700"/>
          </a:p>
          <a:p>
            <a:pPr marL="0" indent="0">
              <a:lnSpc>
                <a:spcPct val="108000"/>
              </a:lnSpc>
              <a:buSzTx/>
              <a:buNone/>
              <a:defRPr sz="1700"/>
            </a:pPr>
            <a:r>
              <a:t> </a:t>
            </a:r>
          </a:p>
        </p:txBody>
      </p:sp>
      <p:pic>
        <p:nvPicPr>
          <p:cNvPr id="283" name="Picture 4" descr="Picture 4"/>
          <p:cNvPicPr>
            <a:picLocks noChangeAspect="1"/>
          </p:cNvPicPr>
          <p:nvPr/>
        </p:nvPicPr>
        <p:blipFill>
          <a:blip r:embed="rId2"/>
          <a:srcRect l="66194" t="28516"/>
          <a:stretch>
            <a:fillRect/>
          </a:stretch>
        </p:blipFill>
        <p:spPr>
          <a:xfrm>
            <a:off x="7613777" y="317627"/>
            <a:ext cx="3842542" cy="2976080"/>
          </a:xfrm>
          <a:prstGeom prst="rect">
            <a:avLst/>
          </a:prstGeom>
          <a:ln w="12700">
            <a:miter lim="400000"/>
          </a:ln>
        </p:spPr>
      </p:pic>
      <p:pic>
        <p:nvPicPr>
          <p:cNvPr id="284" name="Picture 6" descr="Picture 6"/>
          <p:cNvPicPr>
            <a:picLocks noChangeAspect="1"/>
          </p:cNvPicPr>
          <p:nvPr/>
        </p:nvPicPr>
        <p:blipFill>
          <a:blip r:embed="rId2"/>
          <a:srcRect l="35288" t="30192" r="33834"/>
          <a:stretch>
            <a:fillRect/>
          </a:stretch>
        </p:blipFill>
        <p:spPr>
          <a:xfrm>
            <a:off x="7613780" y="3429000"/>
            <a:ext cx="3842541" cy="297608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ontent Placeholder 2"/>
          <p:cNvSpPr txBox="1">
            <a:spLocks noGrp="1"/>
          </p:cNvSpPr>
          <p:nvPr>
            <p:ph type="body" idx="1"/>
          </p:nvPr>
        </p:nvSpPr>
        <p:spPr>
          <a:xfrm>
            <a:off x="107576" y="298577"/>
            <a:ext cx="11505304" cy="4905437"/>
          </a:xfrm>
          <a:prstGeom prst="rect">
            <a:avLst/>
          </a:prstGeom>
        </p:spPr>
        <p:txBody>
          <a:bodyPr/>
          <a:lstStyle/>
          <a:p>
            <a:pPr>
              <a:lnSpc>
                <a:spcPct val="108000"/>
              </a:lnSpc>
              <a:buFont typeface="Helvetica"/>
              <a:buChar char="➢"/>
              <a:defRPr sz="3200" b="1"/>
            </a:pPr>
            <a:r>
              <a:t>Clinical picture:</a:t>
            </a:r>
          </a:p>
          <a:p>
            <a:pPr marL="971550" lvl="1" indent="-514350">
              <a:lnSpc>
                <a:spcPct val="108000"/>
              </a:lnSpc>
              <a:spcBef>
                <a:spcPts val="500"/>
              </a:spcBef>
              <a:buFontTx/>
              <a:buAutoNum type="arabicPeriod"/>
              <a:defRPr sz="2800"/>
            </a:pPr>
            <a:r>
              <a:t>chest pain</a:t>
            </a:r>
          </a:p>
          <a:p>
            <a:pPr marL="971550" lvl="1" indent="-514350">
              <a:lnSpc>
                <a:spcPct val="108000"/>
              </a:lnSpc>
              <a:spcBef>
                <a:spcPts val="500"/>
              </a:spcBef>
              <a:buFontTx/>
              <a:buAutoNum type="arabicPeriod"/>
              <a:defRPr sz="2800"/>
            </a:pPr>
            <a:r>
              <a:t>Respiratory distress </a:t>
            </a:r>
          </a:p>
          <a:p>
            <a:pPr marL="971550" lvl="1" indent="-514350">
              <a:lnSpc>
                <a:spcPct val="108000"/>
              </a:lnSpc>
              <a:spcBef>
                <a:spcPts val="500"/>
              </a:spcBef>
              <a:buFontTx/>
              <a:buAutoNum type="arabicPeriod"/>
              <a:defRPr sz="2800"/>
            </a:pPr>
            <a:r>
              <a:t>hemorrhagic shock(e.g hypotension/ tachycrdia) </a:t>
            </a:r>
          </a:p>
          <a:p>
            <a:pPr marL="971550" lvl="1" indent="-514350">
              <a:lnSpc>
                <a:spcPct val="108000"/>
              </a:lnSpc>
              <a:spcBef>
                <a:spcPts val="500"/>
              </a:spcBef>
              <a:buFontTx/>
              <a:buAutoNum type="arabicPeriod"/>
              <a:defRPr sz="2800"/>
            </a:pPr>
            <a:r>
              <a:t>Diminshed or absent breath sound </a:t>
            </a:r>
          </a:p>
          <a:p>
            <a:pPr marL="971550" lvl="1" indent="-514350">
              <a:lnSpc>
                <a:spcPct val="108000"/>
              </a:lnSpc>
              <a:spcBef>
                <a:spcPts val="500"/>
              </a:spcBef>
              <a:buFontTx/>
              <a:buAutoNum type="arabicPeriod"/>
              <a:defRPr sz="2800"/>
            </a:pPr>
            <a:r>
              <a:t>decrease tactile fremitus    </a:t>
            </a:r>
          </a:p>
          <a:p>
            <a:pPr marL="971550" lvl="1" indent="-514350">
              <a:lnSpc>
                <a:spcPct val="108000"/>
              </a:lnSpc>
              <a:spcBef>
                <a:spcPts val="500"/>
              </a:spcBef>
              <a:buFontTx/>
              <a:buAutoNum type="arabicPeriod"/>
              <a:defRPr sz="2800"/>
            </a:pPr>
            <a:r>
              <a:t>dullness on perussion </a:t>
            </a:r>
          </a:p>
          <a:p>
            <a:pPr marL="971550" lvl="1" indent="-514350">
              <a:lnSpc>
                <a:spcPct val="108000"/>
              </a:lnSpc>
              <a:spcBef>
                <a:spcPts val="500"/>
              </a:spcBef>
              <a:buFontTx/>
              <a:buAutoNum type="arabicPeriod"/>
              <a:defRPr sz="2800"/>
            </a:pPr>
            <a:r>
              <a:t>flat neck veins </a:t>
            </a:r>
          </a:p>
          <a:p>
            <a:pPr marL="0" lvl="1" indent="457200">
              <a:lnSpc>
                <a:spcPct val="108000"/>
              </a:lnSpc>
              <a:spcBef>
                <a:spcPts val="500"/>
              </a:spcBef>
              <a:buSzTx/>
              <a:buNone/>
              <a:defRPr sz="2800"/>
            </a:pPr>
            <a:r>
              <a:t> </a:t>
            </a:r>
          </a:p>
        </p:txBody>
      </p:sp>
      <p:pic>
        <p:nvPicPr>
          <p:cNvPr id="287" name="Picture 3" descr="Picture 3"/>
          <p:cNvPicPr>
            <a:picLocks noChangeAspect="1"/>
          </p:cNvPicPr>
          <p:nvPr/>
        </p:nvPicPr>
        <p:blipFill>
          <a:blip r:embed="rId2"/>
          <a:stretch>
            <a:fillRect/>
          </a:stretch>
        </p:blipFill>
        <p:spPr>
          <a:xfrm>
            <a:off x="8979875" y="152398"/>
            <a:ext cx="3212125" cy="3435952"/>
          </a:xfrm>
          <a:prstGeom prst="rect">
            <a:avLst/>
          </a:prstGeom>
          <a:ln w="12700">
            <a:miter lim="400000"/>
          </a:ln>
        </p:spPr>
      </p:pic>
      <p:sp>
        <p:nvSpPr>
          <p:cNvPr id="288" name="TextBox 1"/>
          <p:cNvSpPr txBox="1"/>
          <p:nvPr/>
        </p:nvSpPr>
        <p:spPr>
          <a:xfrm>
            <a:off x="-197225" y="4705247"/>
            <a:ext cx="11764386" cy="1386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lvl="1">
              <a:buSzPct val="100000"/>
              <a:buFont typeface="Helvetica"/>
              <a:buChar char="➢"/>
              <a:defRPr sz="2800" b="1">
                <a:latin typeface="Avenir Next LT Pro"/>
                <a:ea typeface="Avenir Next LT Pro"/>
                <a:cs typeface="Avenir Next LT Pro"/>
                <a:sym typeface="Avenir Next LT Pro"/>
              </a:defRPr>
            </a:pPr>
            <a:r>
              <a:t>Associated conditions</a:t>
            </a:r>
          </a:p>
          <a:p>
            <a:pPr lvl="1" indent="457200">
              <a:defRPr sz="2800">
                <a:latin typeface="Avenir Next LT Pro"/>
                <a:ea typeface="Avenir Next LT Pro"/>
                <a:cs typeface="Avenir Next LT Pro"/>
                <a:sym typeface="Avenir Next LT Pro"/>
              </a:defRPr>
            </a:pPr>
            <a:r>
              <a:t>1.flial chest : paradoxical chest movement,chest wall deformity</a:t>
            </a:r>
          </a:p>
          <a:p>
            <a:pPr lvl="1" indent="457200">
              <a:defRPr sz="2800">
                <a:latin typeface="Avenir Next LT Pro"/>
                <a:ea typeface="Avenir Next LT Pro"/>
                <a:cs typeface="Avenir Next LT Pro"/>
                <a:sym typeface="Avenir Next LT Pro"/>
              </a:defRPr>
            </a:pPr>
            <a:r>
              <a:t>2. pneumothorax: subcutaneous emphysema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ontent Placeholder 2"/>
          <p:cNvSpPr txBox="1">
            <a:spLocks noGrp="1"/>
          </p:cNvSpPr>
          <p:nvPr>
            <p:ph type="body" idx="1"/>
          </p:nvPr>
        </p:nvSpPr>
        <p:spPr>
          <a:xfrm>
            <a:off x="45719" y="96465"/>
            <a:ext cx="11567161" cy="5975152"/>
          </a:xfrm>
          <a:prstGeom prst="rect">
            <a:avLst/>
          </a:prstGeom>
        </p:spPr>
        <p:txBody>
          <a:bodyPr/>
          <a:lstStyle/>
          <a:p>
            <a:pPr marL="0" lvl="2" indent="914400">
              <a:lnSpc>
                <a:spcPct val="108000"/>
              </a:lnSpc>
              <a:spcBef>
                <a:spcPts val="500"/>
              </a:spcBef>
              <a:buSzTx/>
              <a:buNone/>
            </a:pPr>
            <a:endParaRPr/>
          </a:p>
          <a:p>
            <a:pPr marL="0" lvl="2" indent="914400">
              <a:lnSpc>
                <a:spcPct val="108000"/>
              </a:lnSpc>
              <a:spcBef>
                <a:spcPts val="500"/>
              </a:spcBef>
              <a:buSzTx/>
              <a:buNone/>
            </a:pPr>
            <a:endParaRPr/>
          </a:p>
          <a:p>
            <a:pPr>
              <a:lnSpc>
                <a:spcPct val="108000"/>
              </a:lnSpc>
              <a:buFont typeface="Helvetica"/>
              <a:buChar char="➢"/>
              <a:defRPr sz="2500"/>
            </a:pPr>
            <a:r>
              <a:t> </a:t>
            </a:r>
            <a:r>
              <a:rPr b="1"/>
              <a:t>Diagnosis </a:t>
            </a:r>
            <a:r>
              <a:t>         </a:t>
            </a:r>
            <a:endParaRPr sz="1800"/>
          </a:p>
          <a:p>
            <a:pPr>
              <a:lnSpc>
                <a:spcPct val="108000"/>
              </a:lnSpc>
              <a:buFontTx/>
              <a:buChar char="▪"/>
              <a:defRPr sz="2500"/>
            </a:pPr>
            <a:r>
              <a:t>Upright CXR Small hemothorax: unilateral blunting of the costophrenic angle</a:t>
            </a:r>
            <a:endParaRPr sz="1800"/>
          </a:p>
          <a:p>
            <a:pPr>
              <a:lnSpc>
                <a:spcPct val="108000"/>
              </a:lnSpc>
              <a:buFontTx/>
              <a:buChar char="▪"/>
              <a:defRPr sz="2500"/>
            </a:pPr>
            <a:r>
              <a:t>Large hemothorax findings include{1}:  </a:t>
            </a:r>
            <a:endParaRPr sz="1800"/>
          </a:p>
          <a:p>
            <a:pPr>
              <a:lnSpc>
                <a:spcPct val="108000"/>
              </a:lnSpc>
              <a:buFontTx/>
              <a:buChar char="▪"/>
              <a:defRPr sz="2500"/>
            </a:pPr>
            <a:r>
              <a:t>Complete lung opacification Mediastinal shiftTracheal deviation away from the effusion </a:t>
            </a:r>
            <a:endParaRPr sz="1800"/>
          </a:p>
          <a:p>
            <a:pPr>
              <a:lnSpc>
                <a:spcPct val="108000"/>
              </a:lnSpc>
              <a:buFontTx/>
              <a:buChar char="▪"/>
              <a:defRPr sz="2500"/>
            </a:pPr>
            <a:r>
              <a:t>eFAST: hypoechoic or anechoic collection in the costodiaphragmatic recess{1} </a:t>
            </a:r>
            <a:endParaRPr sz="1800"/>
          </a:p>
          <a:p>
            <a:pPr>
              <a:lnSpc>
                <a:spcPct val="108000"/>
              </a:lnSpc>
              <a:buFontTx/>
              <a:buChar char="▪"/>
              <a:defRPr sz="2500"/>
            </a:pPr>
            <a:r>
              <a:t>CT chest with IV contrast: can detect hemothoraces not detected on CXR and additional injuries </a:t>
            </a:r>
          </a:p>
        </p:txBody>
      </p:sp>
      <p:pic>
        <p:nvPicPr>
          <p:cNvPr id="291" name="Picture 8" descr="Picture 8"/>
          <p:cNvPicPr>
            <a:picLocks noChangeAspect="1"/>
          </p:cNvPicPr>
          <p:nvPr/>
        </p:nvPicPr>
        <p:blipFill>
          <a:blip r:embed="rId2"/>
          <a:stretch>
            <a:fillRect/>
          </a:stretch>
        </p:blipFill>
        <p:spPr>
          <a:xfrm flipV="1">
            <a:off x="10161630" y="4613249"/>
            <a:ext cx="72212" cy="4572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ontent Placeholder 2"/>
          <p:cNvSpPr txBox="1">
            <a:spLocks noGrp="1"/>
          </p:cNvSpPr>
          <p:nvPr>
            <p:ph type="body" idx="1"/>
          </p:nvPr>
        </p:nvSpPr>
        <p:spPr>
          <a:xfrm>
            <a:off x="94128" y="242046"/>
            <a:ext cx="11556388" cy="6174803"/>
          </a:xfrm>
          <a:prstGeom prst="rect">
            <a:avLst/>
          </a:prstGeom>
        </p:spPr>
        <p:txBody>
          <a:bodyPr/>
          <a:lstStyle/>
          <a:p>
            <a:pPr lvl="1">
              <a:spcBef>
                <a:spcPts val="500"/>
              </a:spcBef>
              <a:defRPr sz="2800" b="1"/>
            </a:pPr>
            <a:r>
              <a:t>Approach[2,3,1]</a:t>
            </a:r>
            <a:r>
              <a:rPr b="0"/>
              <a:t>;                                                                       </a:t>
            </a:r>
          </a:p>
          <a:p>
            <a:pPr lvl="1">
              <a:spcBef>
                <a:spcPts val="500"/>
              </a:spcBef>
              <a:buFontTx/>
              <a:buChar char="▪"/>
              <a:defRPr sz="2800"/>
            </a:pPr>
            <a:r>
              <a:t>Follow the ABCDE approach for trauma. </a:t>
            </a:r>
          </a:p>
          <a:p>
            <a:pPr lvl="1">
              <a:spcBef>
                <a:spcPts val="500"/>
              </a:spcBef>
              <a:buFontTx/>
              <a:buChar char="▪"/>
              <a:defRPr sz="2800"/>
            </a:pPr>
            <a:r>
              <a:t>Small (&lt; 300 mL) or occult hemothorax : Consider chest tube insertion or conservative management{1,4}. </a:t>
            </a:r>
          </a:p>
          <a:p>
            <a:pPr lvl="1">
              <a:spcBef>
                <a:spcPts val="500"/>
              </a:spcBef>
              <a:buFontTx/>
              <a:buChar char="▪"/>
              <a:defRPr sz="2800"/>
            </a:pPr>
            <a:r>
              <a:t>All patients with moderate or large hemothoraces or those undergoing positive pressure ventilation: Insert chest tube into the 5th intercostal space at the midaxillary line{5,2,6,3}. </a:t>
            </a:r>
          </a:p>
          <a:p>
            <a:pPr lvl="1">
              <a:spcBef>
                <a:spcPts val="500"/>
              </a:spcBef>
              <a:buFontTx/>
              <a:buChar char="▪"/>
              <a:defRPr sz="2800"/>
            </a:pPr>
            <a:r>
              <a:t>Manage other blunt chest injuries and/or penetrating chest injuries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عنصر نائب للمحتوى 2"/>
          <p:cNvSpPr txBox="1">
            <a:spLocks noGrp="1"/>
          </p:cNvSpPr>
          <p:nvPr>
            <p:ph type="body" idx="1"/>
          </p:nvPr>
        </p:nvSpPr>
        <p:spPr>
          <a:xfrm>
            <a:off x="110834" y="263236"/>
            <a:ext cx="11502047" cy="5808380"/>
          </a:xfrm>
          <a:prstGeom prst="rect">
            <a:avLst/>
          </a:prstGeom>
        </p:spPr>
        <p:txBody>
          <a:bodyPr/>
          <a:lstStyle/>
          <a:p>
            <a:pPr>
              <a:defRPr sz="2900" b="1"/>
            </a:pPr>
            <a:r>
              <a:t>Massive hemothorax</a:t>
            </a:r>
            <a:endParaRPr sz="1800"/>
          </a:p>
          <a:p>
            <a:pPr>
              <a:defRPr sz="2900"/>
            </a:pPr>
            <a:r>
              <a:t>Etiology: most commonly caused by injury to large intrathoracic vessels{1,8}</a:t>
            </a:r>
            <a:endParaRPr sz="1800"/>
          </a:p>
          <a:p>
            <a:pPr marL="0" indent="0">
              <a:buSzTx/>
              <a:buNone/>
              <a:defRPr sz="2900"/>
            </a:pPr>
            <a:r>
              <a:t> </a:t>
            </a:r>
            <a:r>
              <a:rPr b="1"/>
              <a:t>Clinical features</a:t>
            </a:r>
            <a:r>
              <a:t>;</a:t>
            </a:r>
            <a:endParaRPr sz="1800"/>
          </a:p>
          <a:p>
            <a:pPr>
              <a:defRPr sz="2900"/>
            </a:pPr>
            <a:r>
              <a:t>Hemorrhagic shock (e.g., need for multiple blood transfusions)</a:t>
            </a:r>
            <a:endParaRPr sz="1800"/>
          </a:p>
          <a:p>
            <a:pPr>
              <a:defRPr sz="2900"/>
            </a:pPr>
            <a:r>
              <a:t>Chest tube output ≥ 1500 mL immediately upon placement</a:t>
            </a:r>
            <a:endParaRPr sz="1800"/>
          </a:p>
          <a:p>
            <a:pPr>
              <a:defRPr sz="2900"/>
            </a:pPr>
            <a:r>
              <a:t>Chest tube output ≥ 200 mL/hour for 2–4 hours </a:t>
            </a:r>
            <a:endParaRPr sz="1800"/>
          </a:p>
          <a:p>
            <a:pPr>
              <a:defRPr sz="2900"/>
            </a:pPr>
            <a:r>
              <a:t> Tracheal deviation may be present{9}.</a:t>
            </a:r>
            <a:endParaRPr sz="1800"/>
          </a:p>
          <a:p>
            <a:pPr>
              <a:defRPr sz="2900" b="1"/>
            </a:pPr>
            <a:r>
              <a:t>Management</a:t>
            </a:r>
            <a:r>
              <a:rPr b="0"/>
              <a:t>; urgent thoracotomy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عنوان 1"/>
          <p:cNvSpPr txBox="1">
            <a:spLocks noGrp="1"/>
          </p:cNvSpPr>
          <p:nvPr>
            <p:ph type="title"/>
          </p:nvPr>
        </p:nvSpPr>
        <p:spPr>
          <a:xfrm>
            <a:off x="1371599" y="795527"/>
            <a:ext cx="10241282" cy="1234443"/>
          </a:xfrm>
          <a:prstGeom prst="rect">
            <a:avLst/>
          </a:prstGeom>
        </p:spPr>
        <p:txBody>
          <a:bodyPr/>
          <a:lstStyle/>
          <a:p>
            <a:r>
              <a:t>Comlication;</a:t>
            </a:r>
          </a:p>
        </p:txBody>
      </p:sp>
      <p:sp>
        <p:nvSpPr>
          <p:cNvPr id="298" name="عنصر نائب للمحتوى 2"/>
          <p:cNvSpPr txBox="1">
            <a:spLocks noGrp="1"/>
          </p:cNvSpPr>
          <p:nvPr>
            <p:ph type="body" idx="1"/>
          </p:nvPr>
        </p:nvSpPr>
        <p:spPr>
          <a:xfrm>
            <a:off x="1371599" y="2112264"/>
            <a:ext cx="10241282" cy="3959353"/>
          </a:xfrm>
          <a:prstGeom prst="rect">
            <a:avLst/>
          </a:prstGeom>
        </p:spPr>
        <p:txBody>
          <a:bodyPr/>
          <a:lstStyle/>
          <a:p>
            <a:pPr marL="0" indent="0">
              <a:buSzTx/>
              <a:buNone/>
              <a:defRPr sz="4800"/>
            </a:pPr>
            <a:r>
              <a:t>.</a:t>
            </a:r>
            <a:r>
              <a:rPr sz="3600"/>
              <a:t>Pleural empyema</a:t>
            </a:r>
          </a:p>
          <a:p>
            <a:pPr marL="0" indent="0">
              <a:buSzTx/>
              <a:buNone/>
              <a:defRPr sz="5400"/>
            </a:pPr>
            <a:r>
              <a:t>.</a:t>
            </a:r>
            <a:r>
              <a:rPr sz="3600"/>
              <a:t>Fibrothorax </a:t>
            </a:r>
          </a:p>
          <a:p>
            <a:pPr marL="0" indent="0">
              <a:buSzTx/>
              <a:buNone/>
              <a:defRPr sz="4800"/>
            </a:pPr>
            <a:r>
              <a:t>.</a:t>
            </a:r>
            <a:r>
              <a:rPr sz="3600"/>
              <a:t>Trapped lung</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عنوان 1"/>
          <p:cNvSpPr txBox="1">
            <a:spLocks noGrp="1"/>
          </p:cNvSpPr>
          <p:nvPr>
            <p:ph type="title"/>
          </p:nvPr>
        </p:nvSpPr>
        <p:spPr>
          <a:xfrm>
            <a:off x="1371599" y="795527"/>
            <a:ext cx="10241282" cy="1234443"/>
          </a:xfrm>
          <a:prstGeom prst="rect">
            <a:avLst/>
          </a:prstGeom>
        </p:spPr>
        <p:txBody>
          <a:bodyPr/>
          <a:lstStyle/>
          <a:p>
            <a:endParaRPr/>
          </a:p>
        </p:txBody>
      </p:sp>
      <p:sp>
        <p:nvSpPr>
          <p:cNvPr id="301" name="عنصر نائب للمحتوى 2"/>
          <p:cNvSpPr txBox="1">
            <a:spLocks noGrp="1"/>
          </p:cNvSpPr>
          <p:nvPr>
            <p:ph type="body" idx="1"/>
          </p:nvPr>
        </p:nvSpPr>
        <p:spPr>
          <a:xfrm>
            <a:off x="1371599" y="2112264"/>
            <a:ext cx="10241282" cy="3959353"/>
          </a:xfrm>
          <a:prstGeom prst="rect">
            <a:avLst/>
          </a:prstGeom>
        </p:spPr>
        <p:txBody>
          <a:bodyPr/>
          <a:lstStyle>
            <a:lvl1pPr>
              <a:lnSpc>
                <a:spcPct val="96000"/>
              </a:lnSpc>
              <a:defRPr sz="1400"/>
            </a:lvl1pPr>
          </a:lstStyle>
          <a:p>
            <a:r>
              <a:t>1. Zeiler J, Idell S, Norwood S, Cook A. Hemothorax: A Review of the Literature. Clin Pulm Med. 2020; 27(1): pp. 1–12. doi: 10.1097/cpm.0000000000000343.                                                                                                                                                    2. American College of Surgeons and the Committee on Trauma. ATLS Advanced Trauma Life Support. Chicago: American College of Surgeons; 2018.                                                                                                                                                               3. Patel NJ, Dultz L, Ladhani HA, et al. Management of simple and retained hemothorax: A practice management guideline from the Eastern Association for the Surgery of Trauma. Am J Surg. 2021; 221(5): pp. 873–884. doi: 10.1016/j.amjsurg.2020.11.032.                   4. Gilbert RW, Fontebasso AM, Park L, Tran A, Lampron J. The management of occult hemothorax in adults with thoracic trauma: A systematic review and meta-analysis. J Trauma Acute Care Surg. 2020; 89(6): pp. 1225–1232. doi: 10.1097/ta.0000000000002936.    5. Beeton G, Ngatuvai M, Breeding T, et al. Outcomes of Pigtail Catheter Placement versus Chest Tube Placement in Adult Thoracic Trauma Patients: A Systematic Review and Meta-Analysis. Am Surg. 2023; 89(6): pp. 2743–2754. doi: 10.1177/00031348231157809.6. Broderick SR. Hemothorax. Thorac Surg Clin. 2013; 23(1): pp. 89–96. doi: 10.1016/j.thorsurg.2012.10.003.7. Mowery NT, Gunter OL, Collier BR, et al. Practice Management Guidelines for Management of Hemothorax and Occult Pneumothorax. J Trauma. 2011; 70(2): pp. 510–518. doi: 10.1097/ta.0b013e31820b5c31.8. Al-Obaidi A, Tuck N, Al-Hadeethi D, Mohammed A, Truong Q. Spontaneous, Loculated, and Massive Hemothorax: An Uncommon Complication of Warfarin Therapy. Cureus. 2021. doi: 10.7759/cureus.14923.9. Singh S, Katyal S, Kumar A, Kumar P. Massive hemothorax: A rare complication after supraclavicular brachial plexus block. Anesth Essays Res. 2014; 8(3): p. 410. doi: 10.4103/0259-1162.143170</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93" name="Title 1"/>
          <p:cNvSpPr txBox="1">
            <a:spLocks noGrp="1"/>
          </p:cNvSpPr>
          <p:nvPr>
            <p:ph type="title"/>
          </p:nvPr>
        </p:nvSpPr>
        <p:spPr>
          <a:xfrm>
            <a:off x="205391" y="2422036"/>
            <a:ext cx="6439250" cy="1556726"/>
          </a:xfrm>
          <a:prstGeom prst="rect">
            <a:avLst/>
          </a:prstGeom>
        </p:spPr>
        <p:txBody>
          <a:bodyPr/>
          <a:lstStyle/>
          <a:p>
            <a:pPr algn="ctr">
              <a:defRPr sz="4800"/>
            </a:pPr>
            <a:r>
              <a:t>Rib fractures </a:t>
            </a:r>
            <a:br/>
            <a:endParaRPr/>
          </a:p>
        </p:txBody>
      </p:sp>
      <p:pic>
        <p:nvPicPr>
          <p:cNvPr id="194"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195"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96"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97" name="TextBox 2"/>
          <p:cNvSpPr txBox="1"/>
          <p:nvPr/>
        </p:nvSpPr>
        <p:spPr>
          <a:xfrm>
            <a:off x="987013" y="3978760"/>
            <a:ext cx="4310793"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b="1">
                <a:latin typeface="Avenir Next LT Pro"/>
                <a:ea typeface="Avenir Next LT Pro"/>
                <a:cs typeface="Avenir Next LT Pro"/>
                <a:sym typeface="Avenir Next LT Pro"/>
              </a:defRPr>
            </a:lvl1pPr>
          </a:lstStyle>
          <a:p>
            <a:r>
              <a:t>Done by balqees jboul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04" name="Title 1"/>
          <p:cNvSpPr txBox="1">
            <a:spLocks noGrp="1"/>
          </p:cNvSpPr>
          <p:nvPr>
            <p:ph type="title"/>
          </p:nvPr>
        </p:nvSpPr>
        <p:spPr>
          <a:xfrm>
            <a:off x="205391" y="2422036"/>
            <a:ext cx="6439250" cy="1556726"/>
          </a:xfrm>
          <a:prstGeom prst="rect">
            <a:avLst/>
          </a:prstGeom>
        </p:spPr>
        <p:txBody>
          <a:bodyPr/>
          <a:lstStyle/>
          <a:p>
            <a:pPr algn="ctr">
              <a:defRPr sz="4800"/>
            </a:pPr>
            <a:r>
              <a:t>Lung injuries</a:t>
            </a:r>
            <a:br/>
            <a:endParaRPr/>
          </a:p>
        </p:txBody>
      </p:sp>
      <p:pic>
        <p:nvPicPr>
          <p:cNvPr id="305"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06"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07"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ontent Placeholder 2"/>
          <p:cNvSpPr txBox="1">
            <a:spLocks noGrp="1"/>
          </p:cNvSpPr>
          <p:nvPr>
            <p:ph type="body" idx="1"/>
          </p:nvPr>
        </p:nvSpPr>
        <p:spPr>
          <a:xfrm>
            <a:off x="94129" y="1"/>
            <a:ext cx="11505066" cy="6292740"/>
          </a:xfrm>
          <a:prstGeom prst="rect">
            <a:avLst/>
          </a:prstGeom>
        </p:spPr>
        <p:txBody>
          <a:bodyPr/>
          <a:lstStyle/>
          <a:p>
            <a:pPr>
              <a:lnSpc>
                <a:spcPct val="108000"/>
              </a:lnSpc>
              <a:buFont typeface="Helvetica"/>
              <a:buChar char="➢"/>
              <a:defRPr sz="2900" b="1"/>
            </a:pPr>
            <a:r>
              <a:t>Types:</a:t>
            </a:r>
            <a:endParaRPr sz="1800"/>
          </a:p>
          <a:p>
            <a:pPr marL="914400" lvl="1" indent="-457200">
              <a:lnSpc>
                <a:spcPct val="108000"/>
              </a:lnSpc>
              <a:spcBef>
                <a:spcPts val="500"/>
              </a:spcBef>
              <a:buFontTx/>
              <a:buAutoNum type="arabicPeriod"/>
              <a:defRPr sz="2900"/>
            </a:pPr>
            <a:r>
              <a:t>Hematoma </a:t>
            </a:r>
            <a:endParaRPr sz="1800"/>
          </a:p>
          <a:p>
            <a:pPr marL="914400" lvl="1" indent="-457200">
              <a:lnSpc>
                <a:spcPct val="108000"/>
              </a:lnSpc>
              <a:spcBef>
                <a:spcPts val="500"/>
              </a:spcBef>
              <a:buFontTx/>
              <a:buAutoNum type="arabicPeriod"/>
              <a:defRPr sz="2900"/>
            </a:pPr>
            <a:r>
              <a:t>Contusion</a:t>
            </a:r>
            <a:endParaRPr sz="1800"/>
          </a:p>
          <a:p>
            <a:pPr marL="914400" lvl="1" indent="-457200">
              <a:lnSpc>
                <a:spcPct val="108000"/>
              </a:lnSpc>
              <a:spcBef>
                <a:spcPts val="500"/>
              </a:spcBef>
              <a:buFontTx/>
              <a:buAutoNum type="arabicPeriod"/>
              <a:defRPr sz="2900"/>
            </a:pPr>
            <a:r>
              <a:t>Laceration</a:t>
            </a:r>
            <a:endParaRPr sz="1800"/>
          </a:p>
          <a:p>
            <a:pPr marL="914400" lvl="1" indent="-457200">
              <a:lnSpc>
                <a:spcPct val="108000"/>
              </a:lnSpc>
              <a:spcBef>
                <a:spcPts val="500"/>
              </a:spcBef>
              <a:buFontTx/>
              <a:buAutoNum type="arabicPeriod"/>
              <a:defRPr sz="2900"/>
            </a:pPr>
            <a:r>
              <a:t>Blast injury</a:t>
            </a:r>
            <a:endParaRPr sz="1800"/>
          </a:p>
          <a:p>
            <a:pPr>
              <a:lnSpc>
                <a:spcPct val="108000"/>
              </a:lnSpc>
              <a:buFont typeface="Helvetica"/>
              <a:buChar char="➢"/>
              <a:defRPr sz="2900" b="1"/>
            </a:pPr>
            <a:r>
              <a:t>Clinical picture:</a:t>
            </a:r>
            <a:endParaRPr sz="1800"/>
          </a:p>
          <a:p>
            <a:pPr lvl="1">
              <a:lnSpc>
                <a:spcPct val="108000"/>
              </a:lnSpc>
              <a:spcBef>
                <a:spcPts val="500"/>
              </a:spcBef>
              <a:buFontTx/>
              <a:buChar char="▪"/>
              <a:defRPr sz="2900"/>
            </a:pPr>
            <a:r>
              <a:t>Clinical features of respiratory distress (e.g., dyspnea, tachypnea, cyanosis) </a:t>
            </a:r>
            <a:endParaRPr sz="1800"/>
          </a:p>
          <a:p>
            <a:pPr lvl="1">
              <a:lnSpc>
                <a:spcPct val="108000"/>
              </a:lnSpc>
              <a:spcBef>
                <a:spcPts val="500"/>
              </a:spcBef>
              <a:buFontTx/>
              <a:buChar char="▪"/>
              <a:defRPr sz="2900"/>
            </a:pPr>
            <a:r>
              <a:t>Hypoxia </a:t>
            </a:r>
            <a:endParaRPr sz="1800"/>
          </a:p>
          <a:p>
            <a:pPr lvl="1">
              <a:lnSpc>
                <a:spcPct val="108000"/>
              </a:lnSpc>
              <a:spcBef>
                <a:spcPts val="500"/>
              </a:spcBef>
              <a:buFontTx/>
              <a:buChar char="▪"/>
              <a:defRPr sz="2900"/>
            </a:pPr>
            <a:r>
              <a:t>Tachycardia </a:t>
            </a:r>
            <a:endParaRPr sz="1800"/>
          </a:p>
          <a:p>
            <a:pPr lvl="1">
              <a:lnSpc>
                <a:spcPct val="108000"/>
              </a:lnSpc>
              <a:spcBef>
                <a:spcPts val="500"/>
              </a:spcBef>
              <a:buFontTx/>
              <a:buChar char="▪"/>
              <a:defRPr sz="2900"/>
            </a:pPr>
            <a:r>
              <a:t>Chest pain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عنصر نائب للمحتوى 2"/>
          <p:cNvSpPr txBox="1">
            <a:spLocks noGrp="1"/>
          </p:cNvSpPr>
          <p:nvPr>
            <p:ph type="body" idx="1"/>
          </p:nvPr>
        </p:nvSpPr>
        <p:spPr>
          <a:xfrm>
            <a:off x="242046" y="242045"/>
            <a:ext cx="11370834" cy="5829572"/>
          </a:xfrm>
          <a:prstGeom prst="rect">
            <a:avLst/>
          </a:prstGeom>
        </p:spPr>
        <p:txBody>
          <a:bodyPr/>
          <a:lstStyle/>
          <a:p>
            <a:pPr>
              <a:buFontTx/>
              <a:buChar char="▪"/>
              <a:defRPr sz="2400" b="1"/>
            </a:pPr>
            <a:r>
              <a:t>Diagnostics{1}</a:t>
            </a:r>
            <a:r>
              <a:rPr b="0"/>
              <a:t>                                                                                         </a:t>
            </a:r>
          </a:p>
          <a:p>
            <a:pPr marL="0" indent="0">
              <a:buSzTx/>
              <a:buNone/>
              <a:defRPr sz="2400"/>
            </a:pPr>
            <a:r>
              <a:t> 1.CXR {2}</a:t>
            </a:r>
          </a:p>
          <a:p>
            <a:pPr>
              <a:buFontTx/>
              <a:buChar char="▪"/>
              <a:defRPr sz="2400"/>
            </a:pPr>
            <a:r>
              <a:t>Patchy alveolar infiltrates </a:t>
            </a:r>
          </a:p>
          <a:p>
            <a:pPr>
              <a:buFontTx/>
              <a:buChar char="▪"/>
              <a:defRPr sz="2400"/>
            </a:pPr>
            <a:r>
              <a:t> White-out hemithorax or diffuse opacity</a:t>
            </a:r>
          </a:p>
          <a:p>
            <a:pPr marL="0" indent="0">
              <a:buSzTx/>
              <a:buNone/>
              <a:defRPr sz="2400"/>
            </a:pPr>
            <a:r>
              <a:t>2.Chest CT: if CXR is inconclusive                                                                                       </a:t>
            </a:r>
          </a:p>
          <a:p>
            <a:pPr marL="0" indent="0">
              <a:buSzTx/>
              <a:buNone/>
              <a:defRPr sz="2400"/>
            </a:pPr>
            <a:endParaRPr/>
          </a:p>
          <a:p>
            <a:pPr marL="0" indent="0">
              <a:buSzTx/>
              <a:buNone/>
              <a:defRPr sz="2400" b="1"/>
            </a:pPr>
            <a:r>
              <a:t>Management   </a:t>
            </a:r>
            <a:r>
              <a:rPr b="0"/>
              <a:t>                                                                                                                                            1.Provide respiratory support (e.g., oxygen, positive pressure ventilation).                                   2.Maintain euvolemia and avoid excessive IVF resuscitation.                                                              3.Monitor for respiratory insufficiency, e.g., with repeated ABGs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14" name="Title 1"/>
          <p:cNvSpPr txBox="1">
            <a:spLocks noGrp="1"/>
          </p:cNvSpPr>
          <p:nvPr>
            <p:ph type="title"/>
          </p:nvPr>
        </p:nvSpPr>
        <p:spPr>
          <a:xfrm>
            <a:off x="0" y="2408782"/>
            <a:ext cx="7632321" cy="1556726"/>
          </a:xfrm>
          <a:prstGeom prst="rect">
            <a:avLst/>
          </a:prstGeom>
        </p:spPr>
        <p:txBody>
          <a:bodyPr/>
          <a:lstStyle/>
          <a:p>
            <a:pPr algn="ctr" defTabSz="731519">
              <a:defRPr sz="3400" spc="500"/>
            </a:pPr>
            <a:r>
              <a:t>Tracheobronchial injuries{1,2} </a:t>
            </a:r>
            <a:br/>
            <a:endParaRPr/>
          </a:p>
        </p:txBody>
      </p:sp>
      <p:pic>
        <p:nvPicPr>
          <p:cNvPr id="315" name="Graphic 24" descr="Graphic 24"/>
          <p:cNvPicPr>
            <a:picLocks noChangeAspect="1"/>
          </p:cNvPicPr>
          <p:nvPr/>
        </p:nvPicPr>
        <p:blipFill>
          <a:blip r:embed="rId2"/>
          <a:stretch>
            <a:fillRect/>
          </a:stretch>
        </p:blipFill>
        <p:spPr>
          <a:xfrm>
            <a:off x="7027194" y="655316"/>
            <a:ext cx="5090163" cy="5090164"/>
          </a:xfrm>
          <a:prstGeom prst="rect">
            <a:avLst/>
          </a:prstGeom>
          <a:ln w="12700">
            <a:miter lim="400000"/>
          </a:ln>
        </p:spPr>
      </p:pic>
      <p:sp>
        <p:nvSpPr>
          <p:cNvPr id="316"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17"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عنصر نائب للمحتوى 2"/>
          <p:cNvSpPr txBox="1">
            <a:spLocks noGrp="1"/>
          </p:cNvSpPr>
          <p:nvPr>
            <p:ph type="body" idx="1"/>
          </p:nvPr>
        </p:nvSpPr>
        <p:spPr>
          <a:xfrm>
            <a:off x="271461" y="400048"/>
            <a:ext cx="11341421" cy="5671570"/>
          </a:xfrm>
          <a:prstGeom prst="rect">
            <a:avLst/>
          </a:prstGeom>
        </p:spPr>
        <p:txBody>
          <a:bodyPr/>
          <a:lstStyle/>
          <a:p>
            <a:pPr>
              <a:buFontTx/>
              <a:buChar char="▪"/>
              <a:defRPr sz="2800"/>
            </a:pPr>
            <a:r>
              <a:t>Definition: a tear in the tracheobronchial tree resulting from high-energy impact, decelerating forces, or a penetrating chest wall injury   Clinical features; </a:t>
            </a:r>
          </a:p>
          <a:p>
            <a:pPr>
              <a:buFontTx/>
              <a:buChar char="▪"/>
              <a:defRPr sz="2800"/>
            </a:pPr>
            <a:r>
              <a:t>Dyspnea</a:t>
            </a:r>
          </a:p>
          <a:p>
            <a:pPr>
              <a:buFontTx/>
              <a:buChar char="▪"/>
              <a:defRPr sz="2800"/>
            </a:pPr>
            <a:r>
              <a:t>Sternal tenderness</a:t>
            </a:r>
          </a:p>
          <a:p>
            <a:pPr>
              <a:buFontTx/>
              <a:buChar char="▪"/>
              <a:defRPr sz="2800"/>
            </a:pPr>
            <a:r>
              <a:t>Subcutaneous emphysema</a:t>
            </a:r>
          </a:p>
          <a:p>
            <a:pPr>
              <a:buFontTx/>
              <a:buChar char="▪"/>
              <a:defRPr sz="2800"/>
            </a:pPr>
            <a:r>
              <a:t>Clinical features of pneumothorax</a:t>
            </a:r>
          </a:p>
          <a:p>
            <a:pPr>
              <a:buFontTx/>
              <a:buChar char="▪"/>
              <a:defRPr sz="2800"/>
            </a:pPr>
            <a:r>
              <a:t>Hamman sign</a:t>
            </a:r>
          </a:p>
          <a:p>
            <a:pPr>
              <a:buFontTx/>
              <a:buChar char="▪"/>
              <a:defRPr sz="2800"/>
            </a:pPr>
            <a:r>
              <a:t>Hoarseness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عنصر نائب للمحتوى 2"/>
          <p:cNvSpPr txBox="1">
            <a:spLocks noGrp="1"/>
          </p:cNvSpPr>
          <p:nvPr>
            <p:ph type="body" idx="1"/>
          </p:nvPr>
        </p:nvSpPr>
        <p:spPr>
          <a:xfrm>
            <a:off x="104929" y="284811"/>
            <a:ext cx="11507953" cy="5786806"/>
          </a:xfrm>
          <a:prstGeom prst="rect">
            <a:avLst/>
          </a:prstGeom>
        </p:spPr>
        <p:txBody>
          <a:bodyPr/>
          <a:lstStyle/>
          <a:p>
            <a:pPr>
              <a:defRPr sz="2800"/>
            </a:pPr>
            <a:r>
              <a:t>DiagnosticsCXR: subcutaneous emphysema, pneumomediastinum, pneumothorax .                                                                                                                                                          Bronchoscopy: visualization of the lesion{2} </a:t>
            </a:r>
          </a:p>
          <a:p>
            <a:pPr>
              <a:defRPr sz="2800"/>
            </a:pPr>
            <a:r>
              <a:t>Definitive treatment: surgical repair </a:t>
            </a:r>
          </a:p>
          <a:p>
            <a:pPr>
              <a:defRPr sz="2800"/>
            </a:pPr>
            <a:r>
              <a:t>Complications ;[2] </a:t>
            </a:r>
          </a:p>
          <a:p>
            <a:pPr marL="0" indent="0">
              <a:buSzTx/>
              <a:buNone/>
              <a:defRPr sz="2800"/>
            </a:pPr>
            <a:r>
              <a:t>1)Pneumothorax with persistent air  leak  </a:t>
            </a:r>
          </a:p>
          <a:p>
            <a:pPr marL="0" indent="0">
              <a:buSzTx/>
              <a:buNone/>
              <a:defRPr sz="2800"/>
            </a:pPr>
            <a:r>
              <a:t>2)Airway obstruction  </a:t>
            </a:r>
          </a:p>
          <a:p>
            <a:pPr marL="0" indent="0">
              <a:buSzTx/>
              <a:buNone/>
              <a:defRPr sz="2800"/>
            </a:pPr>
            <a:r>
              <a:t>3)Bronchopleural fistula  </a:t>
            </a:r>
          </a:p>
          <a:p>
            <a:pPr marL="0" indent="0">
              <a:buSzTx/>
              <a:buNone/>
              <a:defRPr sz="2800"/>
            </a:pPr>
            <a:r>
              <a:t>4)MediastinitiS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عنوان 1"/>
          <p:cNvSpPr txBox="1">
            <a:spLocks noGrp="1"/>
          </p:cNvSpPr>
          <p:nvPr>
            <p:ph type="title"/>
          </p:nvPr>
        </p:nvSpPr>
        <p:spPr>
          <a:xfrm>
            <a:off x="1371599" y="795527"/>
            <a:ext cx="10241282" cy="1234443"/>
          </a:xfrm>
          <a:prstGeom prst="rect">
            <a:avLst/>
          </a:prstGeom>
        </p:spPr>
        <p:txBody>
          <a:bodyPr/>
          <a:lstStyle/>
          <a:p>
            <a:endParaRPr/>
          </a:p>
        </p:txBody>
      </p:sp>
      <p:pic>
        <p:nvPicPr>
          <p:cNvPr id="324" name="Picture 2" descr="Picture 2"/>
          <p:cNvPicPr>
            <a:picLocks noChangeAspect="1"/>
          </p:cNvPicPr>
          <p:nvPr/>
        </p:nvPicPr>
        <p:blipFill>
          <a:blip r:embed="rId2"/>
          <a:stretch>
            <a:fillRect/>
          </a:stretch>
        </p:blipFill>
        <p:spPr>
          <a:xfrm>
            <a:off x="2777706" y="422647"/>
            <a:ext cx="5717962" cy="5649544"/>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عنصر نائب للمحتوى 2"/>
          <p:cNvSpPr txBox="1">
            <a:spLocks noGrp="1"/>
          </p:cNvSpPr>
          <p:nvPr>
            <p:ph type="body" idx="1"/>
          </p:nvPr>
        </p:nvSpPr>
        <p:spPr>
          <a:xfrm>
            <a:off x="271461" y="1157286"/>
            <a:ext cx="11341421" cy="4914331"/>
          </a:xfrm>
          <a:prstGeom prst="rect">
            <a:avLst/>
          </a:prstGeom>
        </p:spPr>
        <p:txBody>
          <a:bodyPr/>
          <a:lstStyle/>
          <a:p>
            <a:r>
              <a:t>1.American College of Surgeons and the Committee on Trauma. ATLS Advanced Trauma Life Support. Chicago: American College of Surgeons; 2018.                                                                     2. Chung JH, Cox CW, Mohammed TLH, et al. ACR Appropriateness Criteria Blunt Chest Trauma. J Am Coll Radiol. 2014; 11(4): pp. 345–351. doi: 10.1016/j.jacr.2013.12.019.</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le 1"/>
          <p:cNvSpPr txBox="1">
            <a:spLocks noGrp="1"/>
          </p:cNvSpPr>
          <p:nvPr>
            <p:ph type="title"/>
          </p:nvPr>
        </p:nvSpPr>
        <p:spPr>
          <a:xfrm>
            <a:off x="-1" y="2650638"/>
            <a:ext cx="6941857" cy="1556726"/>
          </a:xfrm>
          <a:prstGeom prst="rect">
            <a:avLst/>
          </a:prstGeom>
        </p:spPr>
        <p:txBody>
          <a:bodyPr/>
          <a:lstStyle/>
          <a:p>
            <a:pPr algn="ctr" defTabSz="905255">
              <a:defRPr sz="4600" spc="600"/>
            </a:pPr>
            <a:r>
              <a:t>Cardiac injuries</a:t>
            </a:r>
            <a:br/>
            <a:endParaRPr/>
          </a:p>
        </p:txBody>
      </p:sp>
      <p:pic>
        <p:nvPicPr>
          <p:cNvPr id="329"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30" name="TextBox 2"/>
          <p:cNvSpPr txBox="1"/>
          <p:nvPr/>
        </p:nvSpPr>
        <p:spPr>
          <a:xfrm>
            <a:off x="2130013" y="4612341"/>
            <a:ext cx="4766125"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400" b="1" u="sng">
                <a:latin typeface="Avenir Next LT Pro"/>
                <a:ea typeface="Avenir Next LT Pro"/>
                <a:cs typeface="Avenir Next LT Pro"/>
                <a:sym typeface="Avenir Next LT Pro"/>
              </a:defRPr>
            </a:lvl1pPr>
          </a:lstStyle>
          <a:p>
            <a:r>
              <a:t>Done by doaa aldomi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ontent Placeholder 2"/>
          <p:cNvSpPr txBox="1">
            <a:spLocks noGrp="1"/>
          </p:cNvSpPr>
          <p:nvPr>
            <p:ph type="body" idx="1"/>
          </p:nvPr>
        </p:nvSpPr>
        <p:spPr>
          <a:xfrm>
            <a:off x="699246" y="1331257"/>
            <a:ext cx="10913635" cy="4740360"/>
          </a:xfrm>
          <a:prstGeom prst="rect">
            <a:avLst/>
          </a:prstGeom>
        </p:spPr>
        <p:txBody>
          <a:bodyPr/>
          <a:lstStyle/>
          <a:p>
            <a:pPr>
              <a:buFont typeface="Helvetica"/>
              <a:buChar char="➢"/>
              <a:defRPr sz="4000" b="1"/>
            </a:pPr>
            <a:r>
              <a:t>Etiology:</a:t>
            </a:r>
          </a:p>
          <a:p>
            <a:pPr marL="914400" lvl="1" indent="-457200">
              <a:spcBef>
                <a:spcPts val="500"/>
              </a:spcBef>
              <a:buFontTx/>
              <a:buAutoNum type="arabicPeriod"/>
              <a:defRPr sz="3600"/>
            </a:pPr>
            <a:r>
              <a:t>Penetrating injury</a:t>
            </a:r>
          </a:p>
          <a:p>
            <a:pPr marL="914400" lvl="1" indent="-457200">
              <a:spcBef>
                <a:spcPts val="500"/>
              </a:spcBef>
              <a:buFontTx/>
              <a:buAutoNum type="arabicPeriod"/>
              <a:defRPr sz="3600"/>
            </a:pPr>
            <a:r>
              <a:t>Blunt injury to sternum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00" name="Title 1"/>
          <p:cNvSpPr txBox="1">
            <a:spLocks noGrp="1"/>
          </p:cNvSpPr>
          <p:nvPr>
            <p:ph type="title"/>
          </p:nvPr>
        </p:nvSpPr>
        <p:spPr>
          <a:xfrm>
            <a:off x="286691" y="-386809"/>
            <a:ext cx="6439251" cy="1857551"/>
          </a:xfrm>
          <a:prstGeom prst="rect">
            <a:avLst/>
          </a:prstGeom>
        </p:spPr>
        <p:txBody>
          <a:bodyPr/>
          <a:lstStyle/>
          <a:p>
            <a:pPr algn="ctr">
              <a:defRPr sz="4800"/>
            </a:pPr>
            <a:r>
              <a:t>Rib fractures </a:t>
            </a:r>
            <a:br/>
            <a:endParaRPr/>
          </a:p>
        </p:txBody>
      </p:sp>
      <p:pic>
        <p:nvPicPr>
          <p:cNvPr id="201" name="Graphic 24" descr="Graphic 24"/>
          <p:cNvPicPr>
            <a:picLocks noChangeAspect="1"/>
          </p:cNvPicPr>
          <p:nvPr/>
        </p:nvPicPr>
        <p:blipFill>
          <a:blip r:embed="rId2"/>
          <a:stretch>
            <a:fillRect/>
          </a:stretch>
        </p:blipFill>
        <p:spPr>
          <a:xfrm>
            <a:off x="6644639" y="648306"/>
            <a:ext cx="5090164" cy="5090163"/>
          </a:xfrm>
          <a:prstGeom prst="rect">
            <a:avLst/>
          </a:prstGeom>
          <a:ln w="12700">
            <a:miter lim="400000"/>
          </a:ln>
        </p:spPr>
      </p:pic>
      <p:sp>
        <p:nvSpPr>
          <p:cNvPr id="202" name="Rectangle 33"/>
          <p:cNvSpPr/>
          <p:nvPr/>
        </p:nvSpPr>
        <p:spPr>
          <a:xfrm flipH="1">
            <a:off x="-4" y="6400800"/>
            <a:ext cx="12192003"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03" name="Rectangle 35"/>
          <p:cNvSpPr/>
          <p:nvPr/>
        </p:nvSpPr>
        <p:spPr>
          <a:xfrm flipH="1">
            <a:off x="4038600" y="6400798"/>
            <a:ext cx="8153397" cy="448834"/>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grpSp>
        <p:nvGrpSpPr>
          <p:cNvPr id="206" name="Rectangle"/>
          <p:cNvGrpSpPr/>
          <p:nvPr/>
        </p:nvGrpSpPr>
        <p:grpSpPr>
          <a:xfrm>
            <a:off x="-2" y="648304"/>
            <a:ext cx="6246875" cy="5339277"/>
            <a:chOff x="-1" y="0"/>
            <a:chExt cx="6246874" cy="5339276"/>
          </a:xfrm>
        </p:grpSpPr>
        <p:sp>
          <p:nvSpPr>
            <p:cNvPr id="204" name="Rectangle"/>
            <p:cNvSpPr/>
            <p:nvPr/>
          </p:nvSpPr>
          <p:spPr>
            <a:xfrm>
              <a:off x="-2" y="-1"/>
              <a:ext cx="6246875" cy="5339277"/>
            </a:xfrm>
            <a:prstGeom prst="rect">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defTabSz="457200">
                <a:spcBef>
                  <a:spcPts val="1000"/>
                </a:spcBef>
                <a:defRPr sz="1300" b="1">
                  <a:latin typeface="Verdana"/>
                  <a:ea typeface="Verdana"/>
                  <a:cs typeface="Verdana"/>
                  <a:sym typeface="Verdana"/>
                </a:defRPr>
              </a:pPr>
              <a:endParaRPr/>
            </a:p>
          </p:txBody>
        </p:sp>
        <p:sp>
          <p:nvSpPr>
            <p:cNvPr id="205" name="INTRODUCTION…"/>
            <p:cNvSpPr txBox="1"/>
            <p:nvPr/>
          </p:nvSpPr>
          <p:spPr>
            <a:xfrm>
              <a:off x="6348" y="531716"/>
              <a:ext cx="6234175" cy="4275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defTabSz="457200">
                <a:spcBef>
                  <a:spcPts val="1000"/>
                </a:spcBef>
                <a:defRPr sz="2400" b="1">
                  <a:latin typeface="Verdana"/>
                  <a:ea typeface="Verdana"/>
                  <a:cs typeface="Verdana"/>
                  <a:sym typeface="Verdana"/>
                </a:defRPr>
              </a:pPr>
              <a:r>
                <a:t>INTRODUCTION </a:t>
              </a:r>
              <a:r>
                <a:rPr>
                  <a:latin typeface="Avenir Next LT Pro"/>
                  <a:ea typeface="Avenir Next LT Pro"/>
                  <a:cs typeface="Avenir Next LT Pro"/>
                  <a:sym typeface="Avenir Next LT Pro"/>
                </a:rPr>
                <a:t> </a:t>
              </a:r>
              <a:endParaRPr sz="1300"/>
            </a:p>
            <a:p>
              <a:pPr defTabSz="457200">
                <a:spcBef>
                  <a:spcPts val="1000"/>
                </a:spcBef>
                <a:defRPr sz="2400" b="1">
                  <a:latin typeface="Avenir Next LT Pro"/>
                  <a:ea typeface="Avenir Next LT Pro"/>
                  <a:cs typeface="Avenir Next LT Pro"/>
                  <a:sym typeface="Avenir Next LT Pro"/>
                </a:defRPr>
              </a:pPr>
              <a:r>
                <a:t> Rib fractures are common injuries, which occur most often following blunt thoracic trauma but can also result from severe coughing, athletic activities (eg, rowing, swinging golf clubs), and nonaccidental trauma (ie, child abuse). Concomitant injuries and complications range from mild discomfort to life-threatening conditions, such as pneumothorax, splenic laceration, and pneumonia</a:t>
              </a:r>
            </a:p>
          </p:txBody>
        </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ontent Placeholder 2"/>
          <p:cNvSpPr txBox="1">
            <a:spLocks noGrp="1"/>
          </p:cNvSpPr>
          <p:nvPr>
            <p:ph type="body" idx="1"/>
          </p:nvPr>
        </p:nvSpPr>
        <p:spPr>
          <a:xfrm>
            <a:off x="0" y="833716"/>
            <a:ext cx="12192000" cy="5419168"/>
          </a:xfrm>
          <a:prstGeom prst="rect">
            <a:avLst/>
          </a:prstGeom>
        </p:spPr>
        <p:txBody>
          <a:bodyPr/>
          <a:lstStyle/>
          <a:p>
            <a:pPr>
              <a:defRPr b="1"/>
            </a:pPr>
            <a:r>
              <a:t>Blunt cardiac injury (BCI) </a:t>
            </a:r>
            <a:r>
              <a:rPr b="0"/>
              <a:t>encompasses a spectrum of pathology ranging from clinically silent, transient arrhythmias to deadly cardiac wall rupture. The most common form is "</a:t>
            </a:r>
            <a:r>
              <a:t>cardiac contusion</a:t>
            </a:r>
            <a:r>
              <a:rPr b="0"/>
              <a:t>" (ie, injury to the myocardium). The absence of a clear definition and accepted gold standard for testing makes the diagnosis of cardiac contusion difficult</a:t>
            </a:r>
          </a:p>
          <a:p>
            <a:r>
              <a:t>Important considerations in blunt cardiac trauma include arrhythmia, cardiac wall motion abnormalities, possibly progressing to cardiogenic shock, and rupture of valves, the septum, or a ventricular, atrial, or septal wall </a:t>
            </a:r>
          </a:p>
          <a:p>
            <a:r>
              <a:t>Blunt cardiac injury (BCI) occurs most often from :</a:t>
            </a:r>
          </a:p>
          <a:p>
            <a:pPr marL="457200" indent="-457200">
              <a:buFontTx/>
              <a:buAutoNum type="arabicPeriod"/>
            </a:pPr>
            <a:r>
              <a:t>motor vehicle collisions (MVC)  </a:t>
            </a:r>
          </a:p>
          <a:p>
            <a:pPr marL="457200" indent="-457200">
              <a:buFontTx/>
              <a:buAutoNum type="arabicPeriod"/>
            </a:pPr>
            <a:r>
              <a:t>Falls and crush injuries</a:t>
            </a:r>
          </a:p>
          <a:p>
            <a:pPr marL="457200" indent="-457200">
              <a:buFontTx/>
              <a:buAutoNum type="arabicPeriod"/>
            </a:pPr>
            <a:r>
              <a:t>Rapid deceleration is the mechanism responsible </a:t>
            </a:r>
          </a:p>
          <a:p>
            <a:pPr marL="457200" indent="-457200">
              <a:buFontTx/>
              <a:buAutoNum type="arabicPeriod"/>
            </a:pPr>
            <a:r>
              <a:t> Commotio Cordis, a rare type of BCI in which low impact chest trauma causes sudden cardiac arrest,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ontent Placeholder 2"/>
          <p:cNvSpPr txBox="1">
            <a:spLocks noGrp="1"/>
          </p:cNvSpPr>
          <p:nvPr>
            <p:ph type="body" idx="1"/>
          </p:nvPr>
        </p:nvSpPr>
        <p:spPr>
          <a:xfrm>
            <a:off x="583473" y="547147"/>
            <a:ext cx="11025053" cy="5763706"/>
          </a:xfrm>
          <a:prstGeom prst="rect">
            <a:avLst/>
          </a:prstGeom>
        </p:spPr>
        <p:txBody>
          <a:bodyPr/>
          <a:lstStyle/>
          <a:p>
            <a:pPr>
              <a:buFont typeface="Helvetica"/>
              <a:buChar char="➢"/>
              <a:defRPr sz="2800" b="1"/>
            </a:pPr>
            <a:r>
              <a:t>Complications and sequels:</a:t>
            </a:r>
          </a:p>
          <a:p>
            <a:pPr marL="914400" lvl="1" indent="-457200">
              <a:spcBef>
                <a:spcPts val="500"/>
              </a:spcBef>
              <a:buFontTx/>
              <a:buAutoNum type="arabicPeriod"/>
              <a:defRPr sz="2400"/>
            </a:pPr>
            <a:r>
              <a:t>Mural thrombosis</a:t>
            </a:r>
          </a:p>
          <a:p>
            <a:pPr marL="914400" lvl="1" indent="-457200">
              <a:spcBef>
                <a:spcPts val="500"/>
              </a:spcBef>
              <a:buFontTx/>
              <a:buAutoNum type="arabicPeriod"/>
              <a:defRPr sz="2400"/>
            </a:pPr>
            <a:r>
              <a:t>Myocardial fibrosis and aneurysm</a:t>
            </a:r>
          </a:p>
          <a:p>
            <a:pPr marL="914400" lvl="1" indent="-457200">
              <a:spcBef>
                <a:spcPts val="500"/>
              </a:spcBef>
              <a:buFontTx/>
              <a:buAutoNum type="arabicPeriod"/>
              <a:defRPr sz="2400"/>
            </a:pPr>
            <a:r>
              <a:t>Hemopericardium and cardiac tamponade</a:t>
            </a:r>
          </a:p>
          <a:p>
            <a:pPr marL="914400" lvl="1" indent="-457200">
              <a:spcBef>
                <a:spcPts val="500"/>
              </a:spcBef>
              <a:buFontTx/>
              <a:buAutoNum type="arabicPeriod"/>
              <a:defRPr sz="2400"/>
            </a:pPr>
            <a:r>
              <a:t>Cardiac arrest </a:t>
            </a:r>
          </a:p>
          <a:p>
            <a:pPr marL="914400" lvl="1" indent="-457200">
              <a:spcBef>
                <a:spcPts val="500"/>
              </a:spcBef>
              <a:buFontTx/>
              <a:buAutoNum type="arabicPeriod"/>
              <a:defRPr sz="2400"/>
            </a:pPr>
            <a:r>
              <a:t>Cardiac rupture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1"/>
          <p:cNvSpPr txBox="1">
            <a:spLocks noGrp="1"/>
          </p:cNvSpPr>
          <p:nvPr>
            <p:ph type="title"/>
          </p:nvPr>
        </p:nvSpPr>
        <p:spPr>
          <a:xfrm>
            <a:off x="336175" y="-133128"/>
            <a:ext cx="10241282" cy="1234443"/>
          </a:xfrm>
          <a:prstGeom prst="rect">
            <a:avLst/>
          </a:prstGeom>
        </p:spPr>
        <p:txBody>
          <a:bodyPr/>
          <a:lstStyle>
            <a:lvl1pPr algn="ctr"/>
          </a:lstStyle>
          <a:p>
            <a:r>
              <a:t>Hemopericardium</a:t>
            </a:r>
          </a:p>
        </p:txBody>
      </p:sp>
      <p:sp>
        <p:nvSpPr>
          <p:cNvPr id="339" name="Content Placeholder 2"/>
          <p:cNvSpPr txBox="1">
            <a:spLocks noGrp="1"/>
          </p:cNvSpPr>
          <p:nvPr>
            <p:ph type="body" idx="1"/>
          </p:nvPr>
        </p:nvSpPr>
        <p:spPr>
          <a:xfrm>
            <a:off x="-1" y="1101312"/>
            <a:ext cx="11612882" cy="6079418"/>
          </a:xfrm>
          <a:prstGeom prst="rect">
            <a:avLst/>
          </a:prstGeom>
        </p:spPr>
        <p:txBody>
          <a:bodyPr/>
          <a:lstStyle/>
          <a:p>
            <a:pPr marL="0" indent="0">
              <a:buSzTx/>
              <a:buNone/>
              <a:defRPr sz="2400"/>
            </a:pPr>
            <a:r>
              <a:t>Hemopericardium refers to the accumulation of blood in the pericardial space, often resulting from trauma, malignancy, or rupture of a cardiac structure. This condition can lead to cardiac tamponade and requires prompt surgical intervention.</a:t>
            </a:r>
          </a:p>
          <a:p>
            <a:pPr>
              <a:defRPr sz="2400" b="1"/>
            </a:pPr>
            <a:r>
              <a:t>Causes</a:t>
            </a:r>
            <a:r>
              <a:rPr b="0"/>
              <a:t>: Commonly caused by blunt or penetrating trauma, myocardial rupture, or complications from cardiac procedures.</a:t>
            </a:r>
          </a:p>
          <a:p>
            <a:pPr>
              <a:defRPr sz="2400" b="1"/>
            </a:pPr>
            <a:r>
              <a:t>Effects</a:t>
            </a:r>
            <a:r>
              <a:rPr b="0"/>
              <a:t>: Accumulated blood increases intrapericardial pressure, leading to impaired diastolic filling and decreased cardiac output.</a:t>
            </a:r>
          </a:p>
          <a:p>
            <a:pPr>
              <a:defRPr sz="2400" b="1"/>
            </a:pPr>
            <a:r>
              <a:t>Massive rapid hemopericardium </a:t>
            </a:r>
            <a:r>
              <a:rPr b="0"/>
              <a:t>Lead to sudden death</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ontent Placeholder 2"/>
          <p:cNvSpPr txBox="1">
            <a:spLocks noGrp="1"/>
          </p:cNvSpPr>
          <p:nvPr>
            <p:ph type="body" sz="half" idx="1"/>
          </p:nvPr>
        </p:nvSpPr>
        <p:spPr>
          <a:xfrm>
            <a:off x="596518" y="1854217"/>
            <a:ext cx="6512767" cy="3046447"/>
          </a:xfrm>
          <a:prstGeom prst="rect">
            <a:avLst/>
          </a:prstGeom>
        </p:spPr>
        <p:txBody>
          <a:bodyPr/>
          <a:lstStyle/>
          <a:p>
            <a:pPr>
              <a:buFont typeface="Helvetica"/>
              <a:buChar char="➢"/>
              <a:defRPr sz="2400"/>
            </a:pPr>
            <a:r>
              <a:t>Cardiac compression by hemopericardium which decreases the cardiac output due to impaired cardiac filling</a:t>
            </a:r>
          </a:p>
          <a:p>
            <a:pPr>
              <a:buFont typeface="Helvetica"/>
              <a:buChar char="➢"/>
              <a:defRPr sz="2400"/>
            </a:pPr>
            <a:r>
              <a:t>Rate of accumulation is more important than the amount itself</a:t>
            </a:r>
          </a:p>
        </p:txBody>
      </p:sp>
      <p:pic>
        <p:nvPicPr>
          <p:cNvPr id="342" name="Picture 4" descr="Picture 4"/>
          <p:cNvPicPr>
            <a:picLocks noChangeAspect="1"/>
          </p:cNvPicPr>
          <p:nvPr/>
        </p:nvPicPr>
        <p:blipFill>
          <a:blip r:embed="rId2"/>
          <a:stretch>
            <a:fillRect/>
          </a:stretch>
        </p:blipFill>
        <p:spPr>
          <a:xfrm>
            <a:off x="7632441" y="820612"/>
            <a:ext cx="3543166" cy="5113657"/>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ontent Placeholder 2"/>
          <p:cNvSpPr txBox="1">
            <a:spLocks noGrp="1"/>
          </p:cNvSpPr>
          <p:nvPr>
            <p:ph type="body" idx="1"/>
          </p:nvPr>
        </p:nvSpPr>
        <p:spPr>
          <a:xfrm>
            <a:off x="927846" y="605115"/>
            <a:ext cx="10690012" cy="6056943"/>
          </a:xfrm>
          <a:prstGeom prst="rect">
            <a:avLst/>
          </a:prstGeom>
        </p:spPr>
        <p:txBody>
          <a:bodyPr/>
          <a:lstStyle/>
          <a:p>
            <a:pPr>
              <a:buFont typeface="Helvetica"/>
              <a:buChar char="➢"/>
              <a:defRPr sz="2400" b="1"/>
            </a:pPr>
            <a:r>
              <a:t>Investigations:</a:t>
            </a:r>
          </a:p>
          <a:p>
            <a:pPr marL="914400" lvl="1" indent="-457200">
              <a:spcBef>
                <a:spcPts val="500"/>
              </a:spcBef>
              <a:buFontTx/>
              <a:buAutoNum type="arabicPeriod"/>
            </a:pPr>
            <a:r>
              <a:t>ECG </a:t>
            </a:r>
          </a:p>
          <a:p>
            <a:pPr marL="914400" lvl="1" indent="-457200">
              <a:spcBef>
                <a:spcPts val="500"/>
              </a:spcBef>
              <a:buFontTx/>
              <a:buAutoNum type="arabicPeriod"/>
            </a:pPr>
            <a:r>
              <a:t>Chest X-ray </a:t>
            </a:r>
          </a:p>
          <a:p>
            <a:pPr marL="914400" lvl="1" indent="-457200">
              <a:spcBef>
                <a:spcPts val="500"/>
              </a:spcBef>
              <a:buFontTx/>
              <a:buAutoNum type="arabicPeriod"/>
            </a:pPr>
            <a:r>
              <a:t>Echocardiography</a:t>
            </a:r>
          </a:p>
          <a:p>
            <a:pPr marL="914400" lvl="1" indent="-457200">
              <a:spcBef>
                <a:spcPts val="500"/>
              </a:spcBef>
              <a:buFontTx/>
              <a:buAutoNum type="arabicPeriod"/>
            </a:pPr>
            <a:r>
              <a:t>EFAST</a:t>
            </a:r>
          </a:p>
        </p:txBody>
      </p:sp>
      <p:pic>
        <p:nvPicPr>
          <p:cNvPr id="345" name="Picture 4" descr="Picture 4"/>
          <p:cNvPicPr>
            <a:picLocks noChangeAspect="1"/>
          </p:cNvPicPr>
          <p:nvPr/>
        </p:nvPicPr>
        <p:blipFill>
          <a:blip r:embed="rId2"/>
          <a:stretch>
            <a:fillRect/>
          </a:stretch>
        </p:blipFill>
        <p:spPr>
          <a:xfrm>
            <a:off x="5437092" y="1665222"/>
            <a:ext cx="6000752" cy="3331613"/>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48" name="Title 1"/>
          <p:cNvSpPr txBox="1">
            <a:spLocks noGrp="1"/>
          </p:cNvSpPr>
          <p:nvPr>
            <p:ph type="title"/>
          </p:nvPr>
        </p:nvSpPr>
        <p:spPr>
          <a:xfrm>
            <a:off x="205391" y="2650638"/>
            <a:ext cx="6439250" cy="1556726"/>
          </a:xfrm>
          <a:prstGeom prst="rect">
            <a:avLst/>
          </a:prstGeom>
        </p:spPr>
        <p:txBody>
          <a:bodyPr>
            <a:normAutofit fontScale="90000"/>
          </a:bodyPr>
          <a:lstStyle/>
          <a:p>
            <a:pPr algn="ctr" defTabSz="722376">
              <a:defRPr sz="3700" spc="500"/>
            </a:pPr>
            <a:r>
              <a:t>Cardiac tamponade</a:t>
            </a:r>
            <a:br/>
            <a:endParaRPr/>
          </a:p>
        </p:txBody>
      </p:sp>
      <p:pic>
        <p:nvPicPr>
          <p:cNvPr id="349"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50"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51"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ontent Placeholder 2"/>
          <p:cNvSpPr txBox="1">
            <a:spLocks noGrp="1"/>
          </p:cNvSpPr>
          <p:nvPr>
            <p:ph type="body" idx="1"/>
          </p:nvPr>
        </p:nvSpPr>
        <p:spPr>
          <a:xfrm>
            <a:off x="147916" y="121022"/>
            <a:ext cx="11464966" cy="5950596"/>
          </a:xfrm>
          <a:prstGeom prst="rect">
            <a:avLst/>
          </a:prstGeom>
        </p:spPr>
        <p:txBody>
          <a:bodyPr/>
          <a:lstStyle/>
          <a:p>
            <a:pPr marL="0" indent="0">
              <a:lnSpc>
                <a:spcPct val="90000"/>
              </a:lnSpc>
              <a:spcBef>
                <a:spcPts val="0"/>
              </a:spcBef>
              <a:buSzTx/>
              <a:buNone/>
              <a:defRPr sz="2400" b="1"/>
            </a:pPr>
            <a:r>
              <a:t>Introduction</a:t>
            </a:r>
          </a:p>
          <a:p>
            <a:pPr>
              <a:lnSpc>
                <a:spcPct val="90000"/>
              </a:lnSpc>
              <a:spcBef>
                <a:spcPts val="0"/>
              </a:spcBef>
              <a:defRPr sz="2400"/>
            </a:pPr>
            <a:r>
              <a:t>Cardiac tamponade occurs when fluid accumulates in the pericardial space, exerting pressure on the heart and impairing its ability to pump effectively. This condition can arise from trauma, malignancy, or infection, necessitating timely surgical intervention.</a:t>
            </a:r>
            <a:endParaRPr b="1"/>
          </a:p>
          <a:p>
            <a:pPr>
              <a:lnSpc>
                <a:spcPct val="108000"/>
              </a:lnSpc>
              <a:defRPr sz="2400"/>
            </a:pPr>
            <a:r>
              <a:t>Cardiac tamponade is a critical condition characterized by the accumulation of fluid in the pericardial space, which exerts pressure on the heart and impairs its ability to function effectively. Surgical intervention is often necessary to relieve this pressure.</a:t>
            </a:r>
          </a:p>
          <a:p>
            <a:pPr>
              <a:lnSpc>
                <a:spcPct val="108000"/>
              </a:lnSpc>
              <a:defRPr sz="2400" b="1"/>
            </a:pPr>
            <a:r>
              <a:t>Mechanism</a:t>
            </a:r>
            <a:r>
              <a:rPr b="0"/>
              <a:t>: The accumulation of fluid (blood, pus, or other fluids) in the pericardial cavity leads to increased intrapericardial pressure, resulting in decreased ventricular filling during diastole</a:t>
            </a:r>
          </a:p>
          <a:p>
            <a:pPr>
              <a:lnSpc>
                <a:spcPct val="108000"/>
              </a:lnSpc>
              <a:defRPr sz="2400" b="1"/>
            </a:pPr>
            <a:r>
              <a:t>Symptoms</a:t>
            </a:r>
            <a:r>
              <a:rPr b="0"/>
              <a:t>: Patients may present with hypotension, tachycardia, jugular venous distention, and muffled heart sounds (Beck's triad).</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Content Placeholder 3" descr="Content Placeholder 3"/>
          <p:cNvPicPr>
            <a:picLocks noChangeAspect="1"/>
          </p:cNvPicPr>
          <p:nvPr/>
        </p:nvPicPr>
        <p:blipFill>
          <a:blip r:embed="rId2"/>
          <a:stretch>
            <a:fillRect/>
          </a:stretch>
        </p:blipFill>
        <p:spPr>
          <a:xfrm>
            <a:off x="1094523" y="349624"/>
            <a:ext cx="9637063" cy="5601542"/>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ontent Placeholder 2"/>
          <p:cNvSpPr txBox="1">
            <a:spLocks noGrp="1"/>
          </p:cNvSpPr>
          <p:nvPr>
            <p:ph type="body" idx="1"/>
          </p:nvPr>
        </p:nvSpPr>
        <p:spPr>
          <a:xfrm>
            <a:off x="0" y="0"/>
            <a:ext cx="12192000" cy="6858000"/>
          </a:xfrm>
          <a:prstGeom prst="rect">
            <a:avLst/>
          </a:prstGeom>
        </p:spPr>
        <p:txBody>
          <a:bodyPr/>
          <a:lstStyle/>
          <a:p>
            <a:pPr>
              <a:defRPr b="1" u="sng"/>
            </a:pPr>
            <a:r>
              <a:t>PHYSICAL FINDINGS </a:t>
            </a:r>
            <a:r>
              <a:rPr b="0" u="none"/>
              <a:t>(although none of the findings alone are highly sensitive or specific for the diagnosis)</a:t>
            </a:r>
          </a:p>
          <a:p>
            <a:pPr>
              <a:buFont typeface="Helvetica"/>
              <a:buChar char="&gt;"/>
            </a:pPr>
            <a:r>
              <a:t>The findings associated with </a:t>
            </a:r>
            <a:r>
              <a:rPr b="1"/>
              <a:t>Beck's triad</a:t>
            </a:r>
            <a:r>
              <a:t>, are present in only a minority of cases of acute cardiac tamponade </a:t>
            </a:r>
          </a:p>
          <a:p>
            <a:pPr>
              <a:buFont typeface="Helvetica"/>
              <a:buChar char="&gt;"/>
            </a:pPr>
            <a:r>
              <a:t> Physical findings such as </a:t>
            </a:r>
            <a:r>
              <a:rPr b="1"/>
              <a:t>sinus tachycardia</a:t>
            </a:r>
            <a:r>
              <a:t>, even in the absence of frank hypotension, may indicate significant hemodynamic compromise from cardiac tamponade and serve as an indication for immediate pericardiocentesis.</a:t>
            </a:r>
          </a:p>
          <a:p>
            <a:pPr>
              <a:buFont typeface="Helvetica"/>
              <a:buChar char="&gt;"/>
            </a:pPr>
            <a:r>
              <a:t> In contrast, </a:t>
            </a:r>
            <a:r>
              <a:rPr b="1"/>
              <a:t>Kussmaul's sign </a:t>
            </a:r>
            <a:r>
              <a:t>(the absence of an inspiratory decline in jugular venous pressure) is not usually seen in cardiac tamponade.</a:t>
            </a:r>
          </a:p>
          <a:p>
            <a:pPr>
              <a:buFont typeface="Helvetica"/>
              <a:buChar char="&gt;"/>
            </a:pPr>
            <a:endParaRPr/>
          </a:p>
          <a:p>
            <a:pPr>
              <a:buFont typeface="Helvetica"/>
              <a:buChar char="&gt;"/>
              <a:defRPr b="1"/>
            </a:pPr>
            <a:r>
              <a:t>Pulsus paradoxus </a:t>
            </a:r>
            <a:r>
              <a:rPr b="0"/>
              <a:t>— Pulsus paradoxus, defined as an abnormally large decrease in systolic blood pressure (&gt;10 mmHg) on inspiration,</a:t>
            </a:r>
          </a:p>
          <a:p>
            <a:pPr>
              <a:buFont typeface="Helvetica"/>
              <a:buChar char="&gt;"/>
              <a:defRPr b="1"/>
            </a:pPr>
            <a:r>
              <a:t>Pericardial rub </a:t>
            </a:r>
            <a:r>
              <a:rPr b="0"/>
              <a:t>— A pericardial rub may be heard in patients with cardiac tamponade due to inflammatory pericarditis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ontent Placeholder 2"/>
          <p:cNvSpPr txBox="1">
            <a:spLocks noGrp="1"/>
          </p:cNvSpPr>
          <p:nvPr>
            <p:ph type="body" idx="1"/>
          </p:nvPr>
        </p:nvSpPr>
        <p:spPr>
          <a:xfrm>
            <a:off x="0" y="80680"/>
            <a:ext cx="8350623" cy="6441146"/>
          </a:xfrm>
          <a:prstGeom prst="rect">
            <a:avLst/>
          </a:prstGeom>
        </p:spPr>
        <p:txBody>
          <a:bodyPr/>
          <a:lstStyle/>
          <a:p>
            <a:pPr marL="0" indent="0">
              <a:lnSpc>
                <a:spcPct val="108000"/>
              </a:lnSpc>
              <a:buSzTx/>
              <a:buNone/>
              <a:defRPr sz="1800" b="1"/>
            </a:pPr>
            <a:r>
              <a:t>Surgical Management</a:t>
            </a:r>
          </a:p>
          <a:p>
            <a:pPr>
              <a:lnSpc>
                <a:spcPct val="108000"/>
              </a:lnSpc>
              <a:buFontTx/>
              <a:buAutoNum type="arabicPeriod"/>
              <a:defRPr sz="1800" b="1"/>
            </a:pPr>
            <a:r>
              <a:t>Indications for Surgery</a:t>
            </a:r>
            <a:r>
              <a:rPr b="0"/>
              <a:t>:</a:t>
            </a:r>
          </a:p>
          <a:p>
            <a:pPr marL="742950" lvl="1" indent="-285750">
              <a:lnSpc>
                <a:spcPct val="108000"/>
              </a:lnSpc>
              <a:spcBef>
                <a:spcPts val="500"/>
              </a:spcBef>
              <a:buFontTx/>
              <a:buAutoNum type="arabicPeriod"/>
              <a:defRPr sz="1800"/>
            </a:pPr>
            <a:r>
              <a:t>Persistent hemodynamic instability despite fluid resuscitation.</a:t>
            </a:r>
          </a:p>
          <a:p>
            <a:pPr marL="742950" lvl="1" indent="-285750">
              <a:lnSpc>
                <a:spcPct val="108000"/>
              </a:lnSpc>
              <a:spcBef>
                <a:spcPts val="500"/>
              </a:spcBef>
              <a:buFontTx/>
              <a:buAutoNum type="arabicPeriod"/>
              <a:defRPr sz="1800"/>
            </a:pPr>
            <a:r>
              <a:t>Large volume of fluid causing significant pressure on the heart.</a:t>
            </a:r>
          </a:p>
          <a:p>
            <a:pPr>
              <a:lnSpc>
                <a:spcPct val="108000"/>
              </a:lnSpc>
              <a:buFontTx/>
              <a:buAutoNum type="arabicPeriod"/>
              <a:defRPr sz="1800" b="1"/>
            </a:pPr>
            <a:r>
              <a:t>Surgical Techniques</a:t>
            </a:r>
            <a:r>
              <a:rPr b="0"/>
              <a:t>:</a:t>
            </a:r>
          </a:p>
          <a:p>
            <a:pPr marL="742950" lvl="1" indent="-285750">
              <a:lnSpc>
                <a:spcPct val="108000"/>
              </a:lnSpc>
              <a:spcBef>
                <a:spcPts val="500"/>
              </a:spcBef>
              <a:buFontTx/>
              <a:buAutoNum type="arabicPeriod"/>
              <a:defRPr sz="1800" b="1"/>
            </a:pPr>
            <a:r>
              <a:t>Pericardiocentesis</a:t>
            </a:r>
            <a:r>
              <a:rPr b="0"/>
              <a:t>:</a:t>
            </a:r>
          </a:p>
          <a:p>
            <a:pPr marL="1143000" lvl="2" indent="-228600">
              <a:lnSpc>
                <a:spcPct val="108000"/>
              </a:lnSpc>
              <a:spcBef>
                <a:spcPts val="500"/>
              </a:spcBef>
              <a:buFontTx/>
              <a:buAutoNum type="arabicPeriod"/>
              <a:defRPr sz="1600"/>
            </a:pPr>
            <a:r>
              <a:t>Initial, less invasive procedure for diagnostic and therapeutic purposes.</a:t>
            </a:r>
            <a:endParaRPr sz="1800"/>
          </a:p>
          <a:p>
            <a:pPr marL="1143000" lvl="2" indent="-228600">
              <a:lnSpc>
                <a:spcPct val="108000"/>
              </a:lnSpc>
              <a:spcBef>
                <a:spcPts val="500"/>
              </a:spcBef>
              <a:buFontTx/>
              <a:buAutoNum type="arabicPeriod"/>
              <a:defRPr sz="1600"/>
            </a:pPr>
            <a:r>
              <a:t>Involves inserting a needle into the pericardial space to drain fluid.</a:t>
            </a:r>
            <a:endParaRPr sz="1800"/>
          </a:p>
          <a:p>
            <a:pPr marL="1143000" lvl="2" indent="-228600">
              <a:lnSpc>
                <a:spcPct val="108000"/>
              </a:lnSpc>
              <a:spcBef>
                <a:spcPts val="500"/>
              </a:spcBef>
              <a:buFontTx/>
              <a:buAutoNum type="arabicPeriod"/>
              <a:defRPr sz="1600"/>
            </a:pPr>
            <a:r>
              <a:t>Can be performed under ultrasound guidance.</a:t>
            </a:r>
            <a:endParaRPr sz="1800"/>
          </a:p>
          <a:p>
            <a:pPr marL="742950" lvl="1" indent="-285750">
              <a:lnSpc>
                <a:spcPct val="108000"/>
              </a:lnSpc>
              <a:spcBef>
                <a:spcPts val="500"/>
              </a:spcBef>
              <a:buFontTx/>
              <a:buAutoNum type="arabicPeriod"/>
              <a:defRPr sz="1800" b="1"/>
            </a:pPr>
            <a:r>
              <a:t>Thoracotomy or Subxiphoid Pericardial Window</a:t>
            </a:r>
            <a:r>
              <a:rPr b="0"/>
              <a:t>:</a:t>
            </a:r>
          </a:p>
          <a:p>
            <a:pPr marL="1143000" lvl="2" indent="-228600">
              <a:lnSpc>
                <a:spcPct val="108000"/>
              </a:lnSpc>
              <a:spcBef>
                <a:spcPts val="500"/>
              </a:spcBef>
              <a:buFontTx/>
              <a:buAutoNum type="arabicPeriod"/>
              <a:defRPr sz="1600"/>
            </a:pPr>
            <a:r>
              <a:t>Indicated if pericardiocentesis is unsuccessful or if there is a need for more extensive drainage.</a:t>
            </a:r>
            <a:endParaRPr sz="1800"/>
          </a:p>
          <a:p>
            <a:pPr marL="1143000" lvl="2" indent="-228600">
              <a:lnSpc>
                <a:spcPct val="108000"/>
              </a:lnSpc>
              <a:spcBef>
                <a:spcPts val="500"/>
              </a:spcBef>
              <a:buFontTx/>
              <a:buAutoNum type="arabicPeriod"/>
              <a:defRPr sz="1600"/>
            </a:pPr>
            <a:r>
              <a:t>Allows for direct visualization and evacuation of fluid.</a:t>
            </a:r>
            <a:endParaRPr sz="1800"/>
          </a:p>
          <a:p>
            <a:pPr marL="1143000" lvl="2" indent="-228600">
              <a:lnSpc>
                <a:spcPct val="108000"/>
              </a:lnSpc>
              <a:spcBef>
                <a:spcPts val="500"/>
              </a:spcBef>
              <a:buFontTx/>
              <a:buAutoNum type="arabicPeriod"/>
              <a:defRPr sz="1600"/>
            </a:pPr>
            <a:r>
              <a:t>A subxiphoid approach is often preferred for emergency situations.</a:t>
            </a:r>
            <a:endParaRPr sz="1800"/>
          </a:p>
          <a:p>
            <a:pPr>
              <a:lnSpc>
                <a:spcPct val="108000"/>
              </a:lnSpc>
              <a:buFontTx/>
              <a:buAutoNum type="arabicPeriod"/>
              <a:defRPr sz="1800" b="1"/>
            </a:pPr>
            <a:r>
              <a:t>Postoperative Considerations</a:t>
            </a:r>
            <a:r>
              <a:rPr b="0"/>
              <a:t>:</a:t>
            </a:r>
          </a:p>
          <a:p>
            <a:pPr marL="742950" lvl="1" indent="-285750">
              <a:lnSpc>
                <a:spcPct val="108000"/>
              </a:lnSpc>
              <a:spcBef>
                <a:spcPts val="500"/>
              </a:spcBef>
              <a:buFontTx/>
              <a:buAutoNum type="arabicPeriod"/>
              <a:defRPr sz="1800"/>
            </a:pPr>
            <a:r>
              <a:t>Monitoring for recurrence of tamponade, infection, and cardiac function.</a:t>
            </a:r>
          </a:p>
          <a:p>
            <a:pPr marL="742950" lvl="1" indent="-285750">
              <a:lnSpc>
                <a:spcPct val="108000"/>
              </a:lnSpc>
              <a:spcBef>
                <a:spcPts val="500"/>
              </a:spcBef>
              <a:buFontTx/>
              <a:buAutoNum type="arabicPeriod"/>
              <a:defRPr sz="1800"/>
            </a:pPr>
            <a:r>
              <a:t>Assessment of underlying causes to prevent future occurrences.</a:t>
            </a:r>
          </a:p>
        </p:txBody>
      </p:sp>
      <p:pic>
        <p:nvPicPr>
          <p:cNvPr id="360" name="Picture 3" descr="Picture 3"/>
          <p:cNvPicPr>
            <a:picLocks noChangeAspect="1"/>
          </p:cNvPicPr>
          <p:nvPr/>
        </p:nvPicPr>
        <p:blipFill>
          <a:blip r:embed="rId2"/>
          <a:stretch>
            <a:fillRect/>
          </a:stretch>
        </p:blipFill>
        <p:spPr>
          <a:xfrm>
            <a:off x="8547661" y="645457"/>
            <a:ext cx="3429186" cy="2447366"/>
          </a:xfrm>
          <a:prstGeom prst="rect">
            <a:avLst/>
          </a:prstGeom>
          <a:ln w="12700">
            <a:miter lim="400000"/>
          </a:ln>
        </p:spPr>
      </p:pic>
      <p:pic>
        <p:nvPicPr>
          <p:cNvPr id="361" name="Picture 4" descr="Picture 4"/>
          <p:cNvPicPr>
            <a:picLocks noChangeAspect="1"/>
          </p:cNvPicPr>
          <p:nvPr/>
        </p:nvPicPr>
        <p:blipFill>
          <a:blip r:embed="rId3"/>
          <a:stretch>
            <a:fillRect/>
          </a:stretch>
        </p:blipFill>
        <p:spPr>
          <a:xfrm>
            <a:off x="8350622" y="3314700"/>
            <a:ext cx="3426109" cy="244516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Double-tap to edit"/>
          <p:cNvSpPr txBox="1">
            <a:spLocks noGrp="1"/>
          </p:cNvSpPr>
          <p:nvPr>
            <p:ph type="title"/>
          </p:nvPr>
        </p:nvSpPr>
        <p:spPr>
          <a:xfrm>
            <a:off x="632011" y="316412"/>
            <a:ext cx="10241282" cy="1234443"/>
          </a:xfrm>
          <a:prstGeom prst="rect">
            <a:avLst/>
          </a:prstGeom>
        </p:spPr>
        <p:txBody>
          <a:bodyPr/>
          <a:lstStyle/>
          <a:p>
            <a:r>
              <a:t>MECHANISM OF INJURY</a:t>
            </a:r>
            <a:br/>
            <a:endParaRPr/>
          </a:p>
        </p:txBody>
      </p:sp>
      <p:sp>
        <p:nvSpPr>
          <p:cNvPr id="209" name="Most rib fractures are caused by direct trauma to the chest wall. This can occur from blunt (eg, motor vehicle crash) or penetrating (eg, gunshot) trauma. A single blow may cause rib fractures in multiple places. Traumatic fractures most often occur at t"/>
          <p:cNvSpPr txBox="1"/>
          <p:nvPr/>
        </p:nvSpPr>
        <p:spPr>
          <a:xfrm>
            <a:off x="0" y="1186374"/>
            <a:ext cx="11779624" cy="2352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defTabSz="457200">
              <a:spcBef>
                <a:spcPts val="1000"/>
              </a:spcBef>
              <a:buSzPct val="100000"/>
              <a:buFont typeface="Arial"/>
              <a:buChar char="•"/>
              <a:defRPr sz="2000">
                <a:latin typeface="Avenir Next LT Pro"/>
                <a:ea typeface="Avenir Next LT Pro"/>
                <a:cs typeface="Avenir Next LT Pro"/>
                <a:sym typeface="Avenir Next LT Pro"/>
              </a:defRPr>
            </a:pPr>
            <a:r>
              <a:t> Most rib fractures are caused by direct trauma to the chest wall. This can occur from blunt (eg, motor vehicle crash) or penetrating (eg, gunshot) trauma. A single blow may cause rib fractures in multiple places. Traumatic fractures most often occur at the site of impact or the posterolateral bend, where the rib is weakest. Both displaced and nondisplaced fractures can be seen in adults and children .Due to the greater pliability of children's ribs, greater force is required to produce a fracture.</a:t>
            </a:r>
            <a:endParaRPr sz="1300">
              <a:latin typeface="Verdana"/>
              <a:ea typeface="Verdana"/>
              <a:cs typeface="Verdana"/>
              <a:sym typeface="Verdana"/>
            </a:endParaRPr>
          </a:p>
          <a:p>
            <a:pPr marL="285750" indent="-285750" defTabSz="457200">
              <a:spcBef>
                <a:spcPts val="1000"/>
              </a:spcBef>
              <a:buSzPct val="100000"/>
              <a:buFont typeface="Arial"/>
              <a:buChar char="•"/>
              <a:defRPr sz="2000">
                <a:latin typeface="Avenir Next LT Pro"/>
                <a:ea typeface="Avenir Next LT Pro"/>
                <a:cs typeface="Avenir Next LT Pro"/>
                <a:sym typeface="Avenir Next LT Pro"/>
              </a:defRPr>
            </a:pPr>
            <a:r>
              <a:t>Rib fractures may be pathologic. Cancers that metastasize to bone (eg, prostate, breast, renal) frequently become apparent in a rib</a:t>
            </a:r>
          </a:p>
        </p:txBody>
      </p:sp>
      <p:sp>
        <p:nvSpPr>
          <p:cNvPr id="210" name="In the absence of significant trauma (eg, motor vehicle collision). Clinicians must investigate possible nonaccidental trauma (ie, child abuse) when such fractures are discovered specifically multiple fx with different stages of healing . Ribs can sustai"/>
          <p:cNvSpPr txBox="1"/>
          <p:nvPr/>
        </p:nvSpPr>
        <p:spPr>
          <a:xfrm>
            <a:off x="-2" y="4233264"/>
            <a:ext cx="12155700" cy="1310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342900" indent="-342900" defTabSz="457200">
              <a:spcBef>
                <a:spcPts val="1000"/>
              </a:spcBef>
              <a:buSzPct val="100000"/>
              <a:buFont typeface="Arial"/>
              <a:buChar char="•"/>
              <a:defRPr sz="2000">
                <a:latin typeface="Avenir Next LT Pro"/>
                <a:ea typeface="Avenir Next LT Pro"/>
                <a:cs typeface="Avenir Next LT Pro"/>
                <a:sym typeface="Avenir Next LT Pro"/>
              </a:defRPr>
            </a:lvl1pPr>
          </a:lstStyle>
          <a:p>
            <a:r>
              <a:t>In the absence of significant trauma (eg, motor vehicle collision). Clinicians must investigate possible nonaccidental trauma (ie, child abuse) when such fractures are discovered specifically multiple fx with different stages of healing . Ribs can sustain stress fractures from repetitive minor trauma . Stress fractures are seen in patients with severe cough but also in athletes, particularly rowers and golfers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icture 4" descr="Picture 4"/>
          <p:cNvPicPr>
            <a:picLocks noChangeAspect="1"/>
          </p:cNvPicPr>
          <p:nvPr/>
        </p:nvPicPr>
        <p:blipFill>
          <a:blip r:embed="rId2"/>
          <a:stretch>
            <a:fillRect/>
          </a:stretch>
        </p:blipFill>
        <p:spPr>
          <a:xfrm>
            <a:off x="1657350" y="1042987"/>
            <a:ext cx="8877300" cy="3994787"/>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itle 1"/>
          <p:cNvSpPr txBox="1">
            <a:spLocks noGrp="1"/>
          </p:cNvSpPr>
          <p:nvPr>
            <p:ph type="title"/>
          </p:nvPr>
        </p:nvSpPr>
        <p:spPr>
          <a:xfrm>
            <a:off x="1371599" y="795527"/>
            <a:ext cx="10241282" cy="1234443"/>
          </a:xfrm>
          <a:prstGeom prst="rect">
            <a:avLst/>
          </a:prstGeom>
        </p:spPr>
        <p:txBody>
          <a:bodyPr/>
          <a:lstStyle/>
          <a:p>
            <a:endParaRPr/>
          </a:p>
        </p:txBody>
      </p:sp>
      <p:pic>
        <p:nvPicPr>
          <p:cNvPr id="366" name="Content Placeholder 4" descr="Content Placeholder 4"/>
          <p:cNvPicPr>
            <a:picLocks noChangeAspect="1"/>
          </p:cNvPicPr>
          <p:nvPr/>
        </p:nvPicPr>
        <p:blipFill>
          <a:blip r:embed="rId2"/>
          <a:stretch>
            <a:fillRect/>
          </a:stretch>
        </p:blipFill>
        <p:spPr>
          <a:xfrm>
            <a:off x="1026794" y="1500187"/>
            <a:ext cx="10138411" cy="4562286"/>
          </a:xfrm>
          <a:prstGeom prst="rect">
            <a:avLst/>
          </a:prstGeom>
          <a:ln w="12700">
            <a:miter lim="400000"/>
          </a:ln>
        </p:spPr>
      </p:pic>
      <p:sp>
        <p:nvSpPr>
          <p:cNvPr id="367" name="TextBox 6"/>
          <p:cNvSpPr txBox="1"/>
          <p:nvPr/>
        </p:nvSpPr>
        <p:spPr>
          <a:xfrm>
            <a:off x="474344" y="178361"/>
            <a:ext cx="10645141"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latin typeface="Avenir Next LT Pro"/>
                <a:ea typeface="Avenir Next LT Pro"/>
                <a:cs typeface="Avenir Next LT Pro"/>
                <a:sym typeface="Avenir Next LT Pro"/>
              </a:defRPr>
            </a:lvl1pPr>
          </a:lstStyle>
          <a:p>
            <a:r>
              <a:t>https://www.youtube.com/watch?v=wKYWhutqzyg&amp;t=261s</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70" name="Title 1"/>
          <p:cNvSpPr txBox="1">
            <a:spLocks noGrp="1"/>
          </p:cNvSpPr>
          <p:nvPr>
            <p:ph type="title"/>
          </p:nvPr>
        </p:nvSpPr>
        <p:spPr>
          <a:xfrm>
            <a:off x="205391" y="2422036"/>
            <a:ext cx="6439250" cy="1556726"/>
          </a:xfrm>
          <a:prstGeom prst="rect">
            <a:avLst/>
          </a:prstGeom>
        </p:spPr>
        <p:txBody>
          <a:bodyPr/>
          <a:lstStyle/>
          <a:p>
            <a:pPr algn="ctr" defTabSz="676655">
              <a:defRPr sz="3400" spc="500"/>
            </a:pPr>
            <a:r>
              <a:t>Esophageal injuries</a:t>
            </a:r>
            <a:br/>
            <a:endParaRPr/>
          </a:p>
        </p:txBody>
      </p:sp>
      <p:pic>
        <p:nvPicPr>
          <p:cNvPr id="371"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72"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73"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ontent Placeholder 2"/>
          <p:cNvSpPr txBox="1">
            <a:spLocks noGrp="1"/>
          </p:cNvSpPr>
          <p:nvPr>
            <p:ph type="body" idx="1"/>
          </p:nvPr>
        </p:nvSpPr>
        <p:spPr>
          <a:xfrm>
            <a:off x="107576" y="-2"/>
            <a:ext cx="11505304" cy="6071620"/>
          </a:xfrm>
          <a:prstGeom prst="rect">
            <a:avLst/>
          </a:prstGeom>
        </p:spPr>
        <p:txBody>
          <a:bodyPr/>
          <a:lstStyle/>
          <a:p>
            <a:pPr>
              <a:lnSpc>
                <a:spcPct val="108000"/>
              </a:lnSpc>
              <a:defRPr b="1"/>
            </a:pPr>
            <a:r>
              <a:t>Introduction</a:t>
            </a:r>
          </a:p>
          <a:p>
            <a:pPr>
              <a:lnSpc>
                <a:spcPct val="108000"/>
              </a:lnSpc>
            </a:pPr>
            <a:r>
              <a:t>Esophageal injuries, whether from trauma or surgical complications, can lead to significant morbidity and mortality if not managed promptly. Surgical intervention is often required for repair and to prevent complications like mediastinitis.</a:t>
            </a:r>
          </a:p>
          <a:p>
            <a:pPr>
              <a:lnSpc>
                <a:spcPct val="108000"/>
              </a:lnSpc>
              <a:defRPr b="1"/>
            </a:pPr>
            <a:r>
              <a:t>Types of Esophageal Injuries</a:t>
            </a:r>
          </a:p>
          <a:p>
            <a:pPr>
              <a:lnSpc>
                <a:spcPct val="108000"/>
              </a:lnSpc>
              <a:defRPr b="1"/>
            </a:pPr>
            <a:r>
              <a:t>Penetrating Injuries</a:t>
            </a:r>
            <a:r>
              <a:rPr b="0"/>
              <a:t>: Often caused by stab or gunshot wounds.</a:t>
            </a:r>
          </a:p>
          <a:p>
            <a:pPr>
              <a:lnSpc>
                <a:spcPct val="108000"/>
              </a:lnSpc>
              <a:defRPr b="1"/>
            </a:pPr>
            <a:r>
              <a:t>Blunt Injuries</a:t>
            </a:r>
            <a:r>
              <a:rPr b="0"/>
              <a:t>: Can occur from compression or rapid deceleration.</a:t>
            </a:r>
          </a:p>
          <a:p>
            <a:pPr>
              <a:lnSpc>
                <a:spcPct val="108000"/>
              </a:lnSpc>
              <a:defRPr b="1"/>
            </a:pPr>
            <a:r>
              <a:t>Iatrogenic Injuries</a:t>
            </a:r>
            <a:r>
              <a:rPr b="0"/>
              <a:t>: Resulting from surgical procedures.</a:t>
            </a:r>
          </a:p>
          <a:p>
            <a:pPr>
              <a:lnSpc>
                <a:spcPct val="108000"/>
              </a:lnSpc>
              <a:defRPr b="1"/>
            </a:pPr>
            <a:r>
              <a:t>Swallowing</a:t>
            </a:r>
            <a:r>
              <a:rPr b="0"/>
              <a:t> of corrosive agent or foreign body</a:t>
            </a:r>
          </a:p>
          <a:p>
            <a:pPr>
              <a:lnSpc>
                <a:spcPct val="108000"/>
              </a:lnSpc>
            </a:pPr>
            <a:endParaRPr b="0"/>
          </a:p>
          <a:p>
            <a:pPr>
              <a:lnSpc>
                <a:spcPct val="108000"/>
              </a:lnSpc>
              <a:defRPr b="1"/>
            </a:pPr>
            <a:r>
              <a:t>Imaging</a:t>
            </a:r>
            <a:r>
              <a:rPr b="0"/>
              <a:t>:</a:t>
            </a:r>
          </a:p>
          <a:p>
            <a:pPr marL="742950" lvl="1" indent="-285750">
              <a:lnSpc>
                <a:spcPct val="108000"/>
              </a:lnSpc>
              <a:spcBef>
                <a:spcPts val="500"/>
              </a:spcBef>
              <a:defRPr b="1"/>
            </a:pPr>
            <a:r>
              <a:t>CT Scan with Contrast</a:t>
            </a:r>
            <a:r>
              <a:rPr b="0"/>
              <a:t>: Useful for identifying leaks and assessing surrounding structures.</a:t>
            </a:r>
          </a:p>
          <a:p>
            <a:pPr marL="742950" lvl="1" indent="-285750">
              <a:lnSpc>
                <a:spcPct val="108000"/>
              </a:lnSpc>
              <a:spcBef>
                <a:spcPts val="500"/>
              </a:spcBef>
              <a:defRPr b="1"/>
            </a:pPr>
            <a:r>
              <a:t>Endoscopy</a:t>
            </a:r>
            <a:r>
              <a:rPr b="0"/>
              <a:t>: Allows direct visualization and can aid in diagnosis and potential therapeutic intervention.</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ntent Placeholder 2"/>
          <p:cNvSpPr txBox="1">
            <a:spLocks noGrp="1"/>
          </p:cNvSpPr>
          <p:nvPr>
            <p:ph type="body" idx="1"/>
          </p:nvPr>
        </p:nvSpPr>
        <p:spPr>
          <a:xfrm>
            <a:off x="242046" y="147916"/>
            <a:ext cx="11184023" cy="6381307"/>
          </a:xfrm>
          <a:prstGeom prst="rect">
            <a:avLst/>
          </a:prstGeom>
        </p:spPr>
        <p:txBody>
          <a:bodyPr/>
          <a:lstStyle/>
          <a:p>
            <a:pPr marL="0" indent="0">
              <a:buSzTx/>
              <a:buNone/>
              <a:defRPr sz="2400"/>
            </a:pPr>
            <a:endParaRPr/>
          </a:p>
          <a:p>
            <a:pPr>
              <a:buFont typeface="Helvetica"/>
              <a:buChar char="➢"/>
              <a:defRPr sz="2800" b="1"/>
            </a:pPr>
            <a:r>
              <a:t>Complications:</a:t>
            </a:r>
          </a:p>
          <a:p>
            <a:pPr marL="914400" lvl="1" indent="-457200">
              <a:spcBef>
                <a:spcPts val="500"/>
              </a:spcBef>
              <a:buFontTx/>
              <a:buAutoNum type="arabicPeriod"/>
              <a:defRPr sz="2400"/>
            </a:pPr>
            <a:r>
              <a:t>Mediastinitis</a:t>
            </a:r>
          </a:p>
          <a:p>
            <a:pPr marL="914400" lvl="1" indent="-457200">
              <a:spcBef>
                <a:spcPts val="500"/>
              </a:spcBef>
              <a:buFontTx/>
              <a:buAutoNum type="arabicPeriod"/>
              <a:defRPr sz="2400"/>
            </a:pPr>
            <a:r>
              <a:t>Septic shock</a:t>
            </a:r>
          </a:p>
          <a:p>
            <a:pPr>
              <a:buFont typeface="Helvetica"/>
              <a:buChar char="➢"/>
              <a:defRPr sz="2800" b="1"/>
            </a:pPr>
            <a:r>
              <a:t>Clinical picture:</a:t>
            </a:r>
          </a:p>
          <a:p>
            <a:pPr marL="914400" lvl="1" indent="-457200">
              <a:spcBef>
                <a:spcPts val="500"/>
              </a:spcBef>
              <a:buFontTx/>
              <a:buAutoNum type="arabicPeriod"/>
              <a:defRPr sz="2400"/>
            </a:pPr>
            <a:r>
              <a:t>Sudden onset of pain at the site of trauma followed by fever, tachycardia and hypotension </a:t>
            </a:r>
          </a:p>
          <a:p>
            <a:pPr marL="914400" lvl="1" indent="-457200">
              <a:spcBef>
                <a:spcPts val="500"/>
              </a:spcBef>
              <a:buFontTx/>
              <a:buAutoNum type="arabicPeriod"/>
              <a:defRPr sz="2400"/>
            </a:pPr>
            <a:r>
              <a:t>Patients may present with dysphagia, odynophagia, chest pain, and signs of sepsis.</a:t>
            </a:r>
          </a:p>
          <a:p>
            <a:pPr marL="914400" lvl="1" indent="-457200">
              <a:spcBef>
                <a:spcPts val="500"/>
              </a:spcBef>
              <a:buFontTx/>
              <a:buAutoNum type="arabicPeriod"/>
              <a:defRPr sz="2400"/>
            </a:pPr>
            <a:r>
              <a:t>Mediastinal emphysema</a:t>
            </a:r>
          </a:p>
          <a:p>
            <a:pPr marL="914400" lvl="1" indent="-457200">
              <a:spcBef>
                <a:spcPts val="500"/>
              </a:spcBef>
              <a:buFontTx/>
              <a:buAutoNum type="arabicPeriod"/>
              <a:defRPr sz="2400"/>
            </a:pPr>
            <a:r>
              <a:t>Manifestations pneumothorax and plural effusion</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ontent Placeholder 2"/>
          <p:cNvSpPr txBox="1">
            <a:spLocks noGrp="1"/>
          </p:cNvSpPr>
          <p:nvPr>
            <p:ph type="body" idx="1"/>
          </p:nvPr>
        </p:nvSpPr>
        <p:spPr>
          <a:xfrm>
            <a:off x="176260" y="223933"/>
            <a:ext cx="11034384" cy="6195531"/>
          </a:xfrm>
          <a:prstGeom prst="rect">
            <a:avLst/>
          </a:prstGeom>
        </p:spPr>
        <p:txBody>
          <a:bodyPr/>
          <a:lstStyle/>
          <a:p>
            <a:pPr>
              <a:buFont typeface="Helvetica"/>
              <a:buChar char="➢"/>
              <a:defRPr sz="2400" b="1"/>
            </a:pPr>
            <a:r>
              <a:t>Treatment:</a:t>
            </a:r>
          </a:p>
          <a:p>
            <a:pPr lvl="1">
              <a:spcBef>
                <a:spcPts val="500"/>
              </a:spcBef>
              <a:buFontTx/>
              <a:buChar char="▪"/>
              <a:defRPr sz="2200"/>
            </a:pPr>
            <a:r>
              <a:t>NPO,IVF, IVA and never try to pass a NG tube</a:t>
            </a:r>
          </a:p>
          <a:p>
            <a:pPr lvl="1">
              <a:spcBef>
                <a:spcPts val="500"/>
              </a:spcBef>
              <a:buFontTx/>
              <a:buChar char="▪"/>
              <a:defRPr sz="2400"/>
            </a:pPr>
            <a:r>
              <a:t>Depends on site of perforation and time of detection:</a:t>
            </a:r>
          </a:p>
          <a:p>
            <a:pPr marL="1371600" lvl="2" indent="-457200">
              <a:spcBef>
                <a:spcPts val="500"/>
              </a:spcBef>
              <a:buFontTx/>
              <a:buAutoNum type="arabicPeriod"/>
              <a:defRPr sz="2200"/>
            </a:pPr>
            <a:r>
              <a:t>Early detected cervical and thoracic perforation </a:t>
            </a:r>
            <a:endParaRPr sz="1800"/>
          </a:p>
          <a:p>
            <a:pPr marL="1600200" lvl="3" indent="-228600">
              <a:spcBef>
                <a:spcPts val="500"/>
              </a:spcBef>
              <a:buFontTx/>
              <a:buChar char="▪"/>
            </a:pPr>
            <a:r>
              <a:t>Surgical closure and drainage </a:t>
            </a:r>
            <a:endParaRPr sz="1600"/>
          </a:p>
          <a:p>
            <a:pPr marL="1371600" lvl="2" indent="-457200">
              <a:spcBef>
                <a:spcPts val="500"/>
              </a:spcBef>
              <a:buFontTx/>
              <a:buAutoNum type="arabicPeriod"/>
              <a:defRPr sz="2200"/>
            </a:pPr>
            <a:r>
              <a:t>Late detected cervical perforation</a:t>
            </a:r>
            <a:endParaRPr sz="1800"/>
          </a:p>
          <a:p>
            <a:pPr marL="1600200" lvl="3" indent="-228600">
              <a:spcBef>
                <a:spcPts val="500"/>
              </a:spcBef>
              <a:buFontTx/>
              <a:buChar char="▪"/>
            </a:pPr>
            <a:r>
              <a:t>External drainage with parenteral feeding</a:t>
            </a:r>
            <a:endParaRPr sz="1600"/>
          </a:p>
          <a:p>
            <a:pPr marL="1371600" lvl="2" indent="-457200">
              <a:spcBef>
                <a:spcPts val="500"/>
              </a:spcBef>
              <a:buFontTx/>
              <a:buAutoNum type="arabicPeriod"/>
              <a:defRPr sz="2200"/>
            </a:pPr>
            <a:r>
              <a:t>Late detected thoracic perforation</a:t>
            </a:r>
            <a:endParaRPr sz="1800"/>
          </a:p>
          <a:p>
            <a:pPr marL="1600200" lvl="3" indent="-228600">
              <a:spcBef>
                <a:spcPts val="500"/>
              </a:spcBef>
              <a:buFontTx/>
              <a:buChar char="▪"/>
            </a:pPr>
            <a:r>
              <a:t>Drainage with feeding jejunostomy </a:t>
            </a:r>
            <a:endParaRPr sz="1600"/>
          </a:p>
          <a:p>
            <a:pPr marL="1371600" lvl="2" indent="-457200">
              <a:spcBef>
                <a:spcPts val="500"/>
              </a:spcBef>
              <a:buFontTx/>
              <a:buAutoNum type="arabicPeriod"/>
              <a:defRPr sz="2200"/>
            </a:pPr>
            <a:r>
              <a:t>Abdominal perforation</a:t>
            </a:r>
            <a:endParaRPr sz="1800"/>
          </a:p>
          <a:p>
            <a:pPr marL="1600200" lvl="3" indent="-228600">
              <a:spcBef>
                <a:spcPts val="500"/>
              </a:spcBef>
              <a:buFontTx/>
              <a:buChar char="▪"/>
            </a:pPr>
            <a:r>
              <a:t>Surgical repair </a:t>
            </a:r>
          </a:p>
        </p:txBody>
      </p:sp>
      <p:pic>
        <p:nvPicPr>
          <p:cNvPr id="380" name="Picture 4" descr="Picture 4"/>
          <p:cNvPicPr>
            <a:picLocks noChangeAspect="1"/>
          </p:cNvPicPr>
          <p:nvPr/>
        </p:nvPicPr>
        <p:blipFill>
          <a:blip r:embed="rId2"/>
          <a:stretch>
            <a:fillRect/>
          </a:stretch>
        </p:blipFill>
        <p:spPr>
          <a:xfrm>
            <a:off x="7679094" y="3060439"/>
            <a:ext cx="4401962" cy="3359024"/>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ontent Placeholder 2"/>
          <p:cNvSpPr txBox="1">
            <a:spLocks noGrp="1"/>
          </p:cNvSpPr>
          <p:nvPr>
            <p:ph type="body" idx="1"/>
          </p:nvPr>
        </p:nvSpPr>
        <p:spPr>
          <a:xfrm>
            <a:off x="242046" y="618564"/>
            <a:ext cx="11370835" cy="5453053"/>
          </a:xfrm>
          <a:prstGeom prst="rect">
            <a:avLst/>
          </a:prstGeom>
        </p:spPr>
        <p:txBody>
          <a:bodyPr/>
          <a:lstStyle/>
          <a:p>
            <a:pPr marL="0" indent="0">
              <a:lnSpc>
                <a:spcPct val="108000"/>
              </a:lnSpc>
              <a:buSzTx/>
              <a:buNone/>
              <a:defRPr sz="2200" b="1"/>
            </a:pPr>
            <a:r>
              <a:t>Surgical Management</a:t>
            </a:r>
            <a:endParaRPr sz="1800"/>
          </a:p>
          <a:p>
            <a:pPr>
              <a:lnSpc>
                <a:spcPct val="108000"/>
              </a:lnSpc>
              <a:buFontTx/>
              <a:buAutoNum type="arabicPeriod"/>
              <a:defRPr sz="2200" b="1"/>
            </a:pPr>
            <a:r>
              <a:t>Indications for Surgery</a:t>
            </a:r>
            <a:r>
              <a:rPr b="0"/>
              <a:t>:</a:t>
            </a:r>
            <a:endParaRPr sz="1800"/>
          </a:p>
          <a:p>
            <a:pPr marL="742950" lvl="1" indent="-285750">
              <a:lnSpc>
                <a:spcPct val="108000"/>
              </a:lnSpc>
              <a:spcBef>
                <a:spcPts val="500"/>
              </a:spcBef>
              <a:buFontTx/>
              <a:buAutoNum type="arabicPeriod"/>
              <a:defRPr sz="2200"/>
            </a:pPr>
            <a:r>
              <a:t>Evidence of perforation or significant laceration.</a:t>
            </a:r>
            <a:endParaRPr sz="1800"/>
          </a:p>
          <a:p>
            <a:pPr marL="742950" lvl="1" indent="-285750">
              <a:lnSpc>
                <a:spcPct val="108000"/>
              </a:lnSpc>
              <a:spcBef>
                <a:spcPts val="500"/>
              </a:spcBef>
              <a:buFontTx/>
              <a:buAutoNum type="arabicPeriod"/>
              <a:defRPr sz="2200"/>
            </a:pPr>
            <a:r>
              <a:t>Signs of mediastinitis or significant contamination.</a:t>
            </a:r>
            <a:endParaRPr sz="1800"/>
          </a:p>
          <a:p>
            <a:pPr>
              <a:lnSpc>
                <a:spcPct val="108000"/>
              </a:lnSpc>
              <a:buFontTx/>
              <a:buAutoNum type="arabicPeriod"/>
              <a:defRPr sz="2200" b="1"/>
            </a:pPr>
            <a:r>
              <a:t>Surgical Techniques</a:t>
            </a:r>
            <a:r>
              <a:rPr b="0"/>
              <a:t>:</a:t>
            </a:r>
            <a:endParaRPr sz="1800"/>
          </a:p>
          <a:p>
            <a:pPr marL="742950" lvl="1" indent="-285750">
              <a:lnSpc>
                <a:spcPct val="108000"/>
              </a:lnSpc>
              <a:spcBef>
                <a:spcPts val="500"/>
              </a:spcBef>
              <a:buFontTx/>
              <a:buAutoNum type="arabicPeriod"/>
              <a:defRPr sz="2200" b="1"/>
            </a:pPr>
            <a:r>
              <a:t>Primary Repair</a:t>
            </a:r>
            <a:r>
              <a:rPr b="0"/>
              <a:t>: Indicated for small, clean perforations. Involves suturing the esophagus.</a:t>
            </a:r>
            <a:endParaRPr sz="1800"/>
          </a:p>
          <a:p>
            <a:pPr marL="742950" lvl="1" indent="-285750">
              <a:lnSpc>
                <a:spcPct val="108000"/>
              </a:lnSpc>
              <a:spcBef>
                <a:spcPts val="500"/>
              </a:spcBef>
              <a:buFontTx/>
              <a:buAutoNum type="arabicPeriod"/>
              <a:defRPr sz="2200" b="1"/>
            </a:pPr>
            <a:r>
              <a:t>Resection</a:t>
            </a:r>
            <a:r>
              <a:rPr b="0"/>
              <a:t>: Esophagectomy may be necessary for extensive injuries or if the esophagus is severely compromised.</a:t>
            </a:r>
            <a:endParaRPr sz="1800"/>
          </a:p>
          <a:p>
            <a:pPr marL="742950" lvl="1" indent="-285750">
              <a:lnSpc>
                <a:spcPct val="108000"/>
              </a:lnSpc>
              <a:spcBef>
                <a:spcPts val="500"/>
              </a:spcBef>
              <a:buFontTx/>
              <a:buAutoNum type="arabicPeriod"/>
              <a:defRPr sz="2200" b="1"/>
            </a:pPr>
            <a:r>
              <a:t>Esophagostomy</a:t>
            </a:r>
            <a:r>
              <a:rPr b="0"/>
              <a:t>: In cases where primary repair is not feasible, creating an external stoma may be required.</a:t>
            </a:r>
            <a:endParaRPr sz="1800"/>
          </a:p>
          <a:p>
            <a:pPr marL="742950" lvl="1" indent="-285750">
              <a:lnSpc>
                <a:spcPct val="108000"/>
              </a:lnSpc>
              <a:spcBef>
                <a:spcPts val="500"/>
              </a:spcBef>
              <a:buFontTx/>
              <a:buAutoNum type="arabicPeriod"/>
              <a:defRPr sz="2200" b="1"/>
            </a:pPr>
            <a:r>
              <a:t>Reconstruction</a:t>
            </a:r>
            <a:r>
              <a:rPr b="0"/>
              <a:t>: May involve using adjacent tissue (like gastric or colonic flaps) for repair</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D1B597-E306-417C-A289-D30BE783701E}"/>
              </a:ext>
            </a:extLst>
          </p:cNvPr>
          <p:cNvSpPr>
            <a:spLocks noGrp="1"/>
          </p:cNvSpPr>
          <p:nvPr>
            <p:ph type="body" idx="1"/>
          </p:nvPr>
        </p:nvSpPr>
        <p:spPr>
          <a:xfrm>
            <a:off x="714374" y="2400300"/>
            <a:ext cx="10898507" cy="3671318"/>
          </a:xfrm>
        </p:spPr>
        <p:txBody>
          <a:bodyPr/>
          <a:lstStyle/>
          <a:p>
            <a:r>
              <a:rPr lang="en-US" dirty="0">
                <a:hlinkClick r:id="rId2"/>
              </a:rPr>
              <a:t>https://teksmedik.com/uptodate20/d/topic.htm?path=cardiac-tamponade#H21697510</a:t>
            </a:r>
            <a:endParaRPr lang="en-US" dirty="0"/>
          </a:p>
          <a:p>
            <a:r>
              <a:rPr lang="en-US" dirty="0">
                <a:hlinkClick r:id="rId3"/>
              </a:rPr>
              <a:t>https://teksmedik.com/uptodate23/contents/mobipreview.htm?0/20/329#H359219180</a:t>
            </a:r>
            <a:endParaRPr lang="en-US" dirty="0"/>
          </a:p>
          <a:p>
            <a:endParaRPr lang="en-US" dirty="0"/>
          </a:p>
        </p:txBody>
      </p:sp>
      <p:sp>
        <p:nvSpPr>
          <p:cNvPr id="4" name="References">
            <a:extLst>
              <a:ext uri="{FF2B5EF4-FFF2-40B4-BE49-F238E27FC236}">
                <a16:creationId xmlns:a16="http://schemas.microsoft.com/office/drawing/2014/main" id="{2604A869-25FE-4814-BBBE-FD83E5751016}"/>
              </a:ext>
            </a:extLst>
          </p:cNvPr>
          <p:cNvSpPr txBox="1">
            <a:spLocks noGrp="1"/>
          </p:cNvSpPr>
          <p:nvPr>
            <p:ph type="title"/>
          </p:nvPr>
        </p:nvSpPr>
        <p:spPr>
          <a:xfrm>
            <a:off x="714375" y="169161"/>
            <a:ext cx="10241281" cy="1234441"/>
          </a:xfrm>
          <a:prstGeom prst="rect">
            <a:avLst/>
          </a:prstGeom>
        </p:spPr>
        <p:txBody>
          <a:bodyPr/>
          <a:lstStyle/>
          <a:p>
            <a:r>
              <a:rPr dirty="0"/>
              <a:t>References</a:t>
            </a:r>
          </a:p>
        </p:txBody>
      </p:sp>
    </p:spTree>
    <p:extLst>
      <p:ext uri="{BB962C8B-B14F-4D97-AF65-F5344CB8AC3E}">
        <p14:creationId xmlns:p14="http://schemas.microsoft.com/office/powerpoint/2010/main" val="326909172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85" name="Title 1"/>
          <p:cNvSpPr txBox="1">
            <a:spLocks noGrp="1"/>
          </p:cNvSpPr>
          <p:nvPr>
            <p:ph type="title"/>
          </p:nvPr>
        </p:nvSpPr>
        <p:spPr>
          <a:xfrm>
            <a:off x="224052" y="1978446"/>
            <a:ext cx="6736585" cy="2429882"/>
          </a:xfrm>
          <a:prstGeom prst="rect">
            <a:avLst/>
          </a:prstGeom>
        </p:spPr>
        <p:txBody>
          <a:bodyPr/>
          <a:lstStyle/>
          <a:p>
            <a:pPr algn="ctr">
              <a:defRPr sz="4800"/>
            </a:pPr>
            <a:r>
              <a:t>Diaphragmatic injury</a:t>
            </a:r>
            <a:br/>
            <a:endParaRPr/>
          </a:p>
        </p:txBody>
      </p:sp>
      <p:pic>
        <p:nvPicPr>
          <p:cNvPr id="386"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87"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88"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89" name="TextBox 2"/>
          <p:cNvSpPr txBox="1"/>
          <p:nvPr/>
        </p:nvSpPr>
        <p:spPr>
          <a:xfrm>
            <a:off x="1498001" y="4572001"/>
            <a:ext cx="4003641"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b="1">
                <a:latin typeface="Avenir Next LT Pro"/>
                <a:ea typeface="Avenir Next LT Pro"/>
                <a:cs typeface="Avenir Next LT Pro"/>
                <a:sym typeface="Avenir Next LT Pro"/>
              </a:defRPr>
            </a:lvl1pPr>
          </a:lstStyle>
          <a:p>
            <a:r>
              <a:t>Done by sarah saleh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Diaphragmatic injury is uncommon, representing less than one percent of all traumatic injuries. The diaphragm is usually injured in association with other thoracic and abdominal organs. A high index of suspicion for this injury is needed because delayed "/>
          <p:cNvSpPr txBox="1"/>
          <p:nvPr/>
        </p:nvSpPr>
        <p:spPr>
          <a:xfrm>
            <a:off x="352282" y="1498185"/>
            <a:ext cx="5053477" cy="28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defRPr>
                <a:latin typeface="Verdana"/>
                <a:ea typeface="Verdana"/>
                <a:cs typeface="Verdana"/>
                <a:sym typeface="Verdana"/>
              </a:defRPr>
            </a:lvl1pPr>
          </a:lstStyle>
          <a:p>
            <a:r>
              <a:t>Diaphragmatic injury is uncommon, representing less than one percent of all traumatic injuries. The diaphragm is usually injured in association with other thoracic and abdominal organs. A high index of suspicion for this injury is needed because delayed diagnosis is associated with an increased risk for herniation and strangulation of abdominal organs, which can be life-threatening</a:t>
            </a:r>
          </a:p>
        </p:txBody>
      </p:sp>
      <p:sp>
        <p:nvSpPr>
          <p:cNvPr id="392" name="Diaphragmatic injury"/>
          <p:cNvSpPr txBox="1"/>
          <p:nvPr/>
        </p:nvSpPr>
        <p:spPr>
          <a:xfrm>
            <a:off x="736986" y="599107"/>
            <a:ext cx="4290418"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457200">
              <a:spcBef>
                <a:spcPts val="1000"/>
              </a:spcBef>
              <a:defRPr sz="2800" b="1">
                <a:latin typeface="Verdana"/>
                <a:ea typeface="Verdana"/>
                <a:cs typeface="Verdana"/>
                <a:sym typeface="Verdana"/>
              </a:defRPr>
            </a:lvl1pPr>
          </a:lstStyle>
          <a:p>
            <a:r>
              <a:t>Diaphragmatic injury</a:t>
            </a:r>
          </a:p>
        </p:txBody>
      </p:sp>
      <p:pic>
        <p:nvPicPr>
          <p:cNvPr id="393" name="IMG_0346.jpeg" descr="IMG_0346.jpeg"/>
          <p:cNvPicPr>
            <a:picLocks noChangeAspect="1"/>
          </p:cNvPicPr>
          <p:nvPr/>
        </p:nvPicPr>
        <p:blipFill>
          <a:blip r:embed="rId2"/>
          <a:stretch>
            <a:fillRect/>
          </a:stretch>
        </p:blipFill>
        <p:spPr>
          <a:xfrm>
            <a:off x="5847260" y="1130471"/>
            <a:ext cx="5835849" cy="502073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xfrm>
            <a:off x="472201" y="1146586"/>
            <a:ext cx="4590413" cy="4564828"/>
          </a:xfrm>
          <a:prstGeom prst="rect">
            <a:avLst/>
          </a:prstGeom>
        </p:spPr>
        <p:txBody>
          <a:bodyPr anchor="t"/>
          <a:lstStyle>
            <a:lvl1pPr algn="ctr">
              <a:defRPr sz="4400" b="0"/>
            </a:lvl1pPr>
          </a:lstStyle>
          <a:p>
            <a:r>
              <a:t>Clinical picture of thoracic injuries in general </a:t>
            </a:r>
          </a:p>
        </p:txBody>
      </p:sp>
      <p:sp>
        <p:nvSpPr>
          <p:cNvPr id="213" name="Rectangle 11"/>
          <p:cNvSpPr/>
          <p:nvPr/>
        </p:nvSpPr>
        <p:spPr>
          <a:xfrm rot="10800000" flipH="1">
            <a:off x="0" y="6408740"/>
            <a:ext cx="12192000" cy="449257"/>
          </a:xfrm>
          <a:prstGeom prst="rect">
            <a:avLst/>
          </a:prstGeom>
          <a:gradFill>
            <a:gsLst>
              <a:gs pos="14000">
                <a:schemeClr val="accent4">
                  <a:alpha val="28000"/>
                </a:schemeClr>
              </a:gs>
              <a:gs pos="100000">
                <a:schemeClr val="accent5">
                  <a:alpha val="85000"/>
                </a:schemeClr>
              </a:gs>
            </a:gsLst>
            <a:lin ang="9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14" name="Rectangle 13"/>
          <p:cNvSpPr/>
          <p:nvPr/>
        </p:nvSpPr>
        <p:spPr>
          <a:xfrm flipH="1">
            <a:off x="4038600" y="6408315"/>
            <a:ext cx="8153398" cy="449687"/>
          </a:xfrm>
          <a:prstGeom prst="rect">
            <a:avLst/>
          </a:prstGeom>
          <a:gradFill>
            <a:gsLst>
              <a:gs pos="9000">
                <a:srgbClr val="D6B2C9">
                  <a:alpha val="68000"/>
                </a:srgbClr>
              </a:gs>
              <a:gs pos="99000">
                <a:schemeClr val="accent2"/>
              </a:gs>
            </a:gsLst>
            <a:lin ang="13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15" name="TextBox 1"/>
          <p:cNvSpPr txBox="1"/>
          <p:nvPr/>
        </p:nvSpPr>
        <p:spPr>
          <a:xfrm>
            <a:off x="5108333" y="592328"/>
            <a:ext cx="6565746" cy="466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buSzPct val="100000"/>
              <a:buChar char="▪"/>
              <a:defRPr sz="2000">
                <a:latin typeface="Avenir Next LT Pro"/>
                <a:ea typeface="Avenir Next LT Pro"/>
                <a:cs typeface="Avenir Next LT Pro"/>
                <a:sym typeface="Avenir Next LT Pro"/>
              </a:defRPr>
            </a:pPr>
            <a:r>
              <a:t>Shallow rapid breathing</a:t>
            </a:r>
            <a:endParaRPr sz="2400"/>
          </a:p>
          <a:p>
            <a:pPr marL="285750" indent="-285750">
              <a:buSzPct val="100000"/>
              <a:buChar char="▪"/>
              <a:defRPr sz="2000">
                <a:latin typeface="Avenir Next LT Pro"/>
                <a:ea typeface="Avenir Next LT Pro"/>
                <a:cs typeface="Avenir Next LT Pro"/>
                <a:sym typeface="Avenir Next LT Pro"/>
              </a:defRPr>
            </a:pPr>
            <a:r>
              <a:t>severe point tenderness on a specific rib or focal tenderness</a:t>
            </a:r>
          </a:p>
          <a:p>
            <a:pPr marL="285750" indent="-285750">
              <a:buSzPct val="100000"/>
              <a:buChar char="▪"/>
              <a:defRPr sz="2000">
                <a:latin typeface="Avenir Next LT Pro"/>
                <a:ea typeface="Avenir Next LT Pro"/>
                <a:cs typeface="Avenir Next LT Pro"/>
                <a:sym typeface="Avenir Next LT Pro"/>
              </a:defRPr>
            </a:pPr>
            <a:r>
              <a:t>Bony crepitance and ecchymosis may be present</a:t>
            </a:r>
          </a:p>
          <a:p>
            <a:pPr marL="285750" indent="-285750">
              <a:buSzPct val="100000"/>
              <a:buChar char="▪"/>
              <a:defRPr sz="2000">
                <a:latin typeface="Avenir Next LT Pro"/>
                <a:ea typeface="Avenir Next LT Pro"/>
                <a:cs typeface="Avenir Next LT Pro"/>
                <a:sym typeface="Avenir Next LT Pro"/>
              </a:defRPr>
            </a:pPr>
            <a:r>
              <a:t>Pneumothorax would present as diminished breath sounds and possibly air crepitance. Pulmonary contusion may cause diminished breath sounds, but if there is blood in the alveoli, crackles may be audible</a:t>
            </a:r>
          </a:p>
          <a:p>
            <a:pPr marL="285750" indent="-285750">
              <a:buSzPct val="100000"/>
              <a:buChar char="▪"/>
              <a:defRPr sz="2000">
                <a:latin typeface="Avenir Next LT Pro"/>
                <a:ea typeface="Avenir Next LT Pro"/>
                <a:cs typeface="Avenir Next LT Pro"/>
                <a:sym typeface="Avenir Next LT Pro"/>
              </a:defRPr>
            </a:pPr>
            <a:r>
              <a:t>Patients who have impaired consciousness or are victims of high-energy trauma may be unable to localize pain to the chest wall, a chest x-ray is obtained in the emergency department and is the means by which multiple or displaced rib fractures are identified</a:t>
            </a:r>
          </a:p>
          <a:p>
            <a:pPr marL="285750" indent="-285750">
              <a:buSzPct val="100000"/>
              <a:buChar char="▪"/>
              <a:defRPr sz="2000">
                <a:latin typeface="Avenir Next LT Pro"/>
                <a:ea typeface="Avenir Next LT Pro"/>
                <a:cs typeface="Avenir Next LT Pro"/>
                <a:sym typeface="Avenir Next LT Pro"/>
              </a:defRPr>
            </a:pPr>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4" descr="Picture 4"/>
          <p:cNvPicPr>
            <a:picLocks noChangeAspect="1"/>
          </p:cNvPicPr>
          <p:nvPr/>
        </p:nvPicPr>
        <p:blipFill>
          <a:blip r:embed="rId2"/>
          <a:srcRect l="2670" t="2770" r="2336" b="4695"/>
          <a:stretch>
            <a:fillRect/>
          </a:stretch>
        </p:blipFill>
        <p:spPr>
          <a:xfrm>
            <a:off x="6690048" y="527656"/>
            <a:ext cx="5287348" cy="4536476"/>
          </a:xfrm>
          <a:prstGeom prst="rect">
            <a:avLst/>
          </a:prstGeom>
          <a:ln w="12700">
            <a:miter lim="400000"/>
          </a:ln>
        </p:spPr>
      </p:pic>
      <p:pic>
        <p:nvPicPr>
          <p:cNvPr id="396" name="Picture 6" descr="Picture 6"/>
          <p:cNvPicPr>
            <a:picLocks noChangeAspect="1"/>
          </p:cNvPicPr>
          <p:nvPr/>
        </p:nvPicPr>
        <p:blipFill>
          <a:blip r:embed="rId3"/>
          <a:stretch>
            <a:fillRect/>
          </a:stretch>
        </p:blipFill>
        <p:spPr>
          <a:xfrm>
            <a:off x="808650" y="527893"/>
            <a:ext cx="5287350" cy="4536476"/>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he diaphragm can be injured directly, due to an impalement or missile passing through it from the abdominal cavity to the thoracic cavity or vice versa, or indirectly from blunt rupture, which is caused by a sudden increase in intra-abdominal pressure t"/>
          <p:cNvSpPr txBox="1"/>
          <p:nvPr/>
        </p:nvSpPr>
        <p:spPr>
          <a:xfrm>
            <a:off x="199260" y="992793"/>
            <a:ext cx="6053253" cy="520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228600">
              <a:spcBef>
                <a:spcPts val="500"/>
              </a:spcBef>
              <a:defRPr sz="2400">
                <a:latin typeface="Avenir Next LT Pro"/>
                <a:ea typeface="Avenir Next LT Pro"/>
                <a:cs typeface="Avenir Next LT Pro"/>
                <a:sym typeface="Avenir Next LT Pro"/>
              </a:defRPr>
            </a:pPr>
            <a:r>
              <a:t>The diaphragm can be injured </a:t>
            </a:r>
            <a:r>
              <a:rPr b="1" u="sng"/>
              <a:t>directly</a:t>
            </a:r>
            <a:r>
              <a:t>, due to an impalement or missile passing through it from the abdominal cavity to the thoracic cavity or vice versa, or </a:t>
            </a:r>
            <a:r>
              <a:rPr b="1" u="sng"/>
              <a:t>indirectly</a:t>
            </a:r>
            <a:r>
              <a:t> from blunt rupture, which is caused by a sudden increase in intra-abdominal pressure that is sufficient to overcome the strength of the diaphragmatic tissue. Blunt diaphragm rupture usually causes large radial tears of the diaphragm, while penetrating injury leads to smeller rents that approximate the size of the penetrating impalement. As such, penetrating injuries are more likely to be missed. </a:t>
            </a:r>
          </a:p>
        </p:txBody>
      </p:sp>
      <p:sp>
        <p:nvSpPr>
          <p:cNvPr id="399" name="Injury mechanism"/>
          <p:cNvSpPr txBox="1"/>
          <p:nvPr/>
        </p:nvSpPr>
        <p:spPr>
          <a:xfrm>
            <a:off x="1245740" y="175714"/>
            <a:ext cx="3960295"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spcBef>
                <a:spcPts val="1000"/>
              </a:spcBef>
              <a:defRPr sz="2700" b="1">
                <a:latin typeface="Verdana"/>
                <a:ea typeface="Verdana"/>
                <a:cs typeface="Verdana"/>
                <a:sym typeface="Verdana"/>
              </a:defRPr>
            </a:lvl1pPr>
          </a:lstStyle>
          <a:p>
            <a:r>
              <a:t>Injury mechanism</a:t>
            </a:r>
          </a:p>
        </p:txBody>
      </p:sp>
      <p:pic>
        <p:nvPicPr>
          <p:cNvPr id="400" name="IMG_0345.jpeg" descr="IMG_0345.jpeg"/>
          <p:cNvPicPr>
            <a:picLocks noChangeAspect="1"/>
          </p:cNvPicPr>
          <p:nvPr/>
        </p:nvPicPr>
        <p:blipFill>
          <a:blip r:embed="rId2"/>
          <a:stretch>
            <a:fillRect/>
          </a:stretch>
        </p:blipFill>
        <p:spPr>
          <a:xfrm>
            <a:off x="7030439" y="1113426"/>
            <a:ext cx="4031813" cy="4965738"/>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linical evaluation"/>
          <p:cNvSpPr txBox="1"/>
          <p:nvPr/>
        </p:nvSpPr>
        <p:spPr>
          <a:xfrm>
            <a:off x="399668" y="610254"/>
            <a:ext cx="2739729" cy="419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457200">
              <a:spcBef>
                <a:spcPts val="1000"/>
              </a:spcBef>
              <a:defRPr sz="2400" b="1">
                <a:latin typeface="Avenir Next LT Pro"/>
                <a:ea typeface="Avenir Next LT Pro"/>
                <a:cs typeface="Avenir Next LT Pro"/>
                <a:sym typeface="Avenir Next LT Pro"/>
              </a:defRPr>
            </a:lvl1pPr>
          </a:lstStyle>
          <a:p>
            <a:r>
              <a:t>Clinical evaluation</a:t>
            </a:r>
          </a:p>
        </p:txBody>
      </p:sp>
      <p:sp>
        <p:nvSpPr>
          <p:cNvPr id="403" name="The patient’s abdomen and chest should be examined for the presence of contusions or ecchymoses that might suggest that significant blunt forces have been sustained. Although diaphragmatic excursion depends upon variables such as body build, body posture"/>
          <p:cNvSpPr txBox="1"/>
          <p:nvPr/>
        </p:nvSpPr>
        <p:spPr>
          <a:xfrm>
            <a:off x="222902" y="1088484"/>
            <a:ext cx="11812217" cy="189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spcBef>
                <a:spcPts val="1000"/>
              </a:spcBef>
              <a:defRPr sz="2400">
                <a:latin typeface="Avenir Next LT Pro"/>
                <a:ea typeface="Avenir Next LT Pro"/>
                <a:cs typeface="Avenir Next LT Pro"/>
                <a:sym typeface="Avenir Next LT Pro"/>
              </a:defRPr>
            </a:lvl1pPr>
          </a:lstStyle>
          <a:p>
            <a:r>
              <a:t> The patient’s abdomen and chest should be examined for the presence of contusions or ecchymoses that might suggest that significant blunt forces have been sustained. Although diaphragmatic excursion depends upon variables such as body build, body posture and lung volume, any bullet or stab wound between the level of the T4 and T12 dermatomes has the potential to cause diaphragmatic injury, </a:t>
            </a:r>
          </a:p>
        </p:txBody>
      </p:sp>
      <p:sp>
        <p:nvSpPr>
          <p:cNvPr id="404" name="DIAGNOSTIC EVALUATION"/>
          <p:cNvSpPr txBox="1"/>
          <p:nvPr/>
        </p:nvSpPr>
        <p:spPr>
          <a:xfrm>
            <a:off x="399668" y="3251199"/>
            <a:ext cx="3342185"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defTabSz="457200">
              <a:spcBef>
                <a:spcPts val="1000"/>
              </a:spcBef>
              <a:defRPr sz="2000" b="1">
                <a:latin typeface="Avenir Next LT Pro"/>
                <a:ea typeface="Avenir Next LT Pro"/>
                <a:cs typeface="Avenir Next LT Pro"/>
                <a:sym typeface="Avenir Next LT Pro"/>
              </a:defRPr>
            </a:lvl1pPr>
          </a:lstStyle>
          <a:p>
            <a:r>
              <a:t>DIAGNOSTIC EVALUATION</a:t>
            </a:r>
          </a:p>
        </p:txBody>
      </p:sp>
      <p:sp>
        <p:nvSpPr>
          <p:cNvPr id="405" name="The mechanism of injury and physical exam findings may suggest the need for additional studies beyond the plain chest x-ray that is typically obtained during the primary survey during trauma resuscitation. A diagnosis of diaphragmatic injury is often coi"/>
          <p:cNvSpPr txBox="1"/>
          <p:nvPr/>
        </p:nvSpPr>
        <p:spPr>
          <a:xfrm>
            <a:off x="0" y="3999057"/>
            <a:ext cx="12192000" cy="189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spcBef>
                <a:spcPts val="1000"/>
              </a:spcBef>
              <a:defRPr sz="2400">
                <a:latin typeface="Avenir Next LT Pro"/>
                <a:ea typeface="Avenir Next LT Pro"/>
                <a:cs typeface="Avenir Next LT Pro"/>
                <a:sym typeface="Avenir Next LT Pro"/>
              </a:defRPr>
            </a:lvl1pPr>
          </a:lstStyle>
          <a:p>
            <a:r>
              <a:t>The mechanism of injury and physical exam findings may suggest the need for additional studies beyond the plain chest x-ray that is typically obtained during the primary survey during trauma resuscitation. A diagnosis of diaphragmatic injury is often coincidentally made while using computed tomography (CT) to rule out significant life-threatening injuries (eg, traumatic aortic rupture)</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hest radiograph  — The chest radiograph is the most commonly obtained imaging study used for the evaluation of trauma patients. Diagnosis of diaphragmatic injury on chest radiograph can be as obvious as visualization of the stomach or other abdominal or"/>
          <p:cNvSpPr txBox="1"/>
          <p:nvPr/>
        </p:nvSpPr>
        <p:spPr>
          <a:xfrm>
            <a:off x="341392" y="208618"/>
            <a:ext cx="5754610" cy="5575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228600">
              <a:spcBef>
                <a:spcPts val="500"/>
              </a:spcBef>
              <a:defRPr sz="2400" b="1">
                <a:solidFill>
                  <a:srgbClr val="B51A00"/>
                </a:solidFill>
                <a:latin typeface="Avenir Next LT Pro"/>
                <a:ea typeface="Avenir Next LT Pro"/>
                <a:cs typeface="Avenir Next LT Pro"/>
                <a:sym typeface="Avenir Next LT Pro"/>
              </a:defRPr>
            </a:pPr>
            <a:r>
              <a:t>Chest radiograph</a:t>
            </a:r>
            <a:r>
              <a:rPr>
                <a:solidFill>
                  <a:srgbClr val="000000"/>
                </a:solidFill>
              </a:rPr>
              <a:t> </a:t>
            </a:r>
            <a:r>
              <a:rPr b="0">
                <a:solidFill>
                  <a:srgbClr val="000000"/>
                </a:solidFill>
              </a:rPr>
              <a:t> — The chest radiograph is the most commonly obtained imaging study used for the evaluation of trauma patients. Diagnosis of diaphragmatic injury on chest radiograph can be as obvious as visualization of the stomach or other abdominal organs in the chest, or suggested by subtle signs including elevation of the diaphragm, basilar atelectasis, lack of clarity of the hemidiaphragm, abnormal nasogastric tube positioning, or even hemothorax from bleeding in the abdomen (eg, splenic injury) .</a:t>
            </a:r>
          </a:p>
        </p:txBody>
      </p:sp>
      <p:pic>
        <p:nvPicPr>
          <p:cNvPr id="408" name="IMG_0340.jpeg" descr="IMG_0340.jpeg"/>
          <p:cNvPicPr>
            <a:picLocks noChangeAspect="1"/>
          </p:cNvPicPr>
          <p:nvPr/>
        </p:nvPicPr>
        <p:blipFill>
          <a:blip r:embed="rId2"/>
          <a:stretch>
            <a:fillRect/>
          </a:stretch>
        </p:blipFill>
        <p:spPr>
          <a:xfrm>
            <a:off x="7888871" y="-99716"/>
            <a:ext cx="4207660" cy="2923697"/>
          </a:xfrm>
          <a:prstGeom prst="rect">
            <a:avLst/>
          </a:prstGeom>
          <a:ln w="12700">
            <a:miter lim="400000"/>
          </a:ln>
        </p:spPr>
      </p:pic>
      <p:pic>
        <p:nvPicPr>
          <p:cNvPr id="409" name="IMG_0341.jpeg" descr="IMG_0341.jpeg"/>
          <p:cNvPicPr>
            <a:picLocks noChangeAspect="1"/>
          </p:cNvPicPr>
          <p:nvPr/>
        </p:nvPicPr>
        <p:blipFill>
          <a:blip r:embed="rId3"/>
          <a:stretch>
            <a:fillRect/>
          </a:stretch>
        </p:blipFill>
        <p:spPr>
          <a:xfrm>
            <a:off x="7888871" y="3039134"/>
            <a:ext cx="4303129" cy="3549173"/>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omputed tomography  — Following blunt thoracoabdominal trauma, computed tomography (CT) is often performed as part of the initial trauma evaluation or based upon findings of a chest radiograph. CT is most commonly used in hemodynamically stable patients"/>
          <p:cNvSpPr txBox="1"/>
          <p:nvPr/>
        </p:nvSpPr>
        <p:spPr>
          <a:xfrm>
            <a:off x="145902" y="1415167"/>
            <a:ext cx="11526148" cy="200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228600">
              <a:spcBef>
                <a:spcPts val="500"/>
              </a:spcBef>
              <a:defRPr sz="2800" b="1">
                <a:solidFill>
                  <a:srgbClr val="B51A00"/>
                </a:solidFill>
                <a:latin typeface="Avenir Next LT Pro"/>
                <a:ea typeface="Avenir Next LT Pro"/>
                <a:cs typeface="Avenir Next LT Pro"/>
                <a:sym typeface="Avenir Next LT Pro"/>
              </a:defRPr>
            </a:pPr>
            <a:r>
              <a:t>Computed tomography</a:t>
            </a:r>
            <a:r>
              <a:rPr sz="2500">
                <a:solidFill>
                  <a:srgbClr val="000000"/>
                </a:solidFill>
              </a:rPr>
              <a:t> </a:t>
            </a:r>
            <a:r>
              <a:rPr sz="2500" b="0">
                <a:solidFill>
                  <a:srgbClr val="000000"/>
                </a:solidFill>
              </a:rPr>
              <a:t> — Following blunt thoracoabdominal trauma, computed tomography (CT) is often performed as part of the initial trauma evaluation or based upon findings of a chest radiograph. CT is most commonly used in hemodynamically stable patients as a means to rule out solid organ and hollow viscus injuries.</a:t>
            </a:r>
          </a:p>
        </p:txBody>
      </p:sp>
      <p:sp>
        <p:nvSpPr>
          <p:cNvPr id="412" name="CT can detect diaphragm injury and is more useful for assessing the posterior lumbar elements of the diaphragm (crura and arcuate ligaments) compared with the anterior leaflets."/>
          <p:cNvSpPr txBox="1"/>
          <p:nvPr/>
        </p:nvSpPr>
        <p:spPr>
          <a:xfrm>
            <a:off x="145904" y="4038000"/>
            <a:ext cx="10415786" cy="134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spcBef>
                <a:spcPts val="1000"/>
              </a:spcBef>
              <a:defRPr sz="2800">
                <a:latin typeface="Avenir Next LT Pro"/>
                <a:ea typeface="Avenir Next LT Pro"/>
                <a:cs typeface="Avenir Next LT Pro"/>
                <a:sym typeface="Avenir Next LT Pro"/>
              </a:defRPr>
            </a:lvl1pPr>
          </a:lstStyle>
          <a:p>
            <a:r>
              <a:t>CT can detect diaphragm injury and is more useful for assessing the posterior lumbar elements of the diaphragm (crura and arcuate ligaments) compared with the anterior leaflets.</a:t>
            </a:r>
          </a:p>
        </p:txBody>
      </p:sp>
      <p:sp>
        <p:nvSpPr>
          <p:cNvPr id="413" name="Laparoscopic or thoracoscopic exploration"/>
          <p:cNvSpPr txBox="1"/>
          <p:nvPr/>
        </p:nvSpPr>
        <p:spPr>
          <a:xfrm>
            <a:off x="320713" y="80441"/>
            <a:ext cx="9764583" cy="1028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228600">
              <a:defRPr sz="3200">
                <a:latin typeface="Avenir Next LT Pro"/>
                <a:ea typeface="Avenir Next LT Pro"/>
                <a:cs typeface="Avenir Next LT Pro"/>
                <a:sym typeface="Avenir Next LT Pro"/>
              </a:defRPr>
            </a:pPr>
            <a:endParaRPr/>
          </a:p>
          <a:p>
            <a:pPr marL="194310" indent="-194310" defTabSz="228600">
              <a:spcBef>
                <a:spcPts val="100"/>
              </a:spcBef>
              <a:defRPr sz="3200">
                <a:solidFill>
                  <a:srgbClr val="B51A00"/>
                </a:solidFill>
                <a:latin typeface="Avenir Next LT Pro"/>
                <a:ea typeface="Avenir Next LT Pro"/>
                <a:cs typeface="Avenir Next LT Pro"/>
                <a:sym typeface="Avenir Next LT Pro"/>
              </a:defRPr>
            </a:pPr>
            <a:r>
              <a:t>Laparoscopic or thoracoscopic exploration</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Discontinuous diaphragm sign…"/>
          <p:cNvSpPr txBox="1"/>
          <p:nvPr/>
        </p:nvSpPr>
        <p:spPr>
          <a:xfrm>
            <a:off x="308206" y="1673635"/>
            <a:ext cx="6561871" cy="477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marL="342900" indent="-342900" algn="r" defTabSz="228600">
              <a:buSzPct val="100000"/>
              <a:buFont typeface="Arial"/>
              <a:buChar char="•"/>
              <a:defRPr sz="2200">
                <a:latin typeface="Avenir Next LT Pro"/>
                <a:ea typeface="Avenir Next LT Pro"/>
                <a:cs typeface="Avenir Next LT Pro"/>
                <a:sym typeface="Avenir Next LT Pro"/>
              </a:defRPr>
            </a:pPr>
            <a:endParaRPr/>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Discontinuous diaphragm sign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Diaphragm thickening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Organ herniation sign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Dangling diaphragm sign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Collar sign  </a:t>
            </a:r>
            <a:endParaRPr sz="4400"/>
          </a:p>
          <a:p>
            <a:pPr marL="342900" indent="-342900" algn="r"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Hump sign</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p:txBody>
      </p:sp>
      <p:pic>
        <p:nvPicPr>
          <p:cNvPr id="416" name="IMG_0342.jpeg" descr="IMG_0342.jpeg"/>
          <p:cNvPicPr>
            <a:picLocks noChangeAspect="1"/>
          </p:cNvPicPr>
          <p:nvPr/>
        </p:nvPicPr>
        <p:blipFill>
          <a:blip r:embed="rId2"/>
          <a:stretch>
            <a:fillRect/>
          </a:stretch>
        </p:blipFill>
        <p:spPr>
          <a:xfrm>
            <a:off x="4981383" y="22244"/>
            <a:ext cx="7125829" cy="5441918"/>
          </a:xfrm>
          <a:prstGeom prst="rect">
            <a:avLst/>
          </a:prstGeom>
          <a:ln w="12700">
            <a:miter lim="400000"/>
          </a:ln>
        </p:spPr>
      </p:pic>
      <p:sp>
        <p:nvSpPr>
          <p:cNvPr id="417" name="Findings on CT scan suggestive of diaphragm injury include:"/>
          <p:cNvSpPr txBox="1"/>
          <p:nvPr/>
        </p:nvSpPr>
        <p:spPr>
          <a:xfrm>
            <a:off x="117883" y="376002"/>
            <a:ext cx="4712044"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defTabSz="457200">
              <a:spcBef>
                <a:spcPts val="1000"/>
              </a:spcBef>
              <a:defRPr b="1">
                <a:latin typeface="Avenir Next LT Pro"/>
                <a:ea typeface="Avenir Next LT Pro"/>
                <a:cs typeface="Avenir Next LT Pro"/>
                <a:sym typeface="Avenir Next LT Pro"/>
              </a:defRPr>
            </a:lvl1pPr>
          </a:lstStyle>
          <a:p>
            <a:r>
              <a:t>Findings on CT scan suggestive of diaphragm injury include:</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OMPLICATIONS OF DIAPHRAGMATIC INJURY"/>
          <p:cNvSpPr txBox="1"/>
          <p:nvPr/>
        </p:nvSpPr>
        <p:spPr>
          <a:xfrm>
            <a:off x="346219" y="226280"/>
            <a:ext cx="10209722"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defTabSz="228600">
              <a:spcBef>
                <a:spcPts val="700"/>
              </a:spcBef>
              <a:defRPr sz="3600" b="1" i="1" u="sng">
                <a:latin typeface="Avenir Next LT Pro"/>
                <a:ea typeface="Avenir Next LT Pro"/>
                <a:cs typeface="Avenir Next LT Pro"/>
                <a:sym typeface="Avenir Next LT Pro"/>
              </a:defRPr>
            </a:pPr>
            <a:r>
              <a:t>COMPLICATIONS OF DIAPHRAGMATIC INJURY</a:t>
            </a:r>
            <a:r>
              <a:rPr i="0" u="none"/>
              <a:t> </a:t>
            </a:r>
          </a:p>
        </p:txBody>
      </p:sp>
      <p:sp>
        <p:nvSpPr>
          <p:cNvPr id="420" name="Herniation"/>
          <p:cNvSpPr txBox="1"/>
          <p:nvPr/>
        </p:nvSpPr>
        <p:spPr>
          <a:xfrm>
            <a:off x="558659" y="1945592"/>
            <a:ext cx="3314096"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457200" indent="-457200" defTabSz="457200">
              <a:spcBef>
                <a:spcPts val="1500"/>
              </a:spcBef>
              <a:buSzPct val="100000"/>
              <a:buFont typeface="Arial"/>
              <a:buChar char="•"/>
              <a:defRPr sz="2500" b="1">
                <a:latin typeface="Avenir Next LT Pro"/>
                <a:ea typeface="Avenir Next LT Pro"/>
                <a:cs typeface="Avenir Next LT Pro"/>
                <a:sym typeface="Avenir Next LT Pro"/>
              </a:defRPr>
            </a:lvl1pPr>
          </a:lstStyle>
          <a:p>
            <a:r>
              <a:t>Herniation</a:t>
            </a:r>
          </a:p>
        </p:txBody>
      </p:sp>
      <p:sp>
        <p:nvSpPr>
          <p:cNvPr id="421" name="Diaphragm paralysis"/>
          <p:cNvSpPr txBox="1"/>
          <p:nvPr/>
        </p:nvSpPr>
        <p:spPr>
          <a:xfrm>
            <a:off x="598026" y="2530428"/>
            <a:ext cx="6219542"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457200" indent="-457200" defTabSz="457200">
              <a:spcBef>
                <a:spcPts val="1500"/>
              </a:spcBef>
              <a:buSzPct val="100000"/>
              <a:buFont typeface="Arial"/>
              <a:buChar char="•"/>
              <a:defRPr sz="2500" b="1">
                <a:latin typeface="Avenir Next LT Pro"/>
                <a:ea typeface="Avenir Next LT Pro"/>
                <a:cs typeface="Avenir Next LT Pro"/>
                <a:sym typeface="Avenir Next LT Pro"/>
              </a:defRPr>
            </a:lvl1pPr>
          </a:lstStyle>
          <a:p>
            <a:r>
              <a:t>Diaphragm paralysis</a:t>
            </a:r>
          </a:p>
        </p:txBody>
      </p:sp>
      <p:sp>
        <p:nvSpPr>
          <p:cNvPr id="422" name="Pulmonary complications"/>
          <p:cNvSpPr txBox="1"/>
          <p:nvPr/>
        </p:nvSpPr>
        <p:spPr>
          <a:xfrm>
            <a:off x="636591" y="3124601"/>
            <a:ext cx="7579694"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457200" indent="-457200" defTabSz="228600">
              <a:spcBef>
                <a:spcPts val="700"/>
              </a:spcBef>
              <a:buSzPct val="100000"/>
              <a:buFont typeface="Arial"/>
              <a:buChar char="•"/>
              <a:defRPr sz="2500" b="1">
                <a:latin typeface="Avenir Next LT Pro"/>
                <a:ea typeface="Avenir Next LT Pro"/>
                <a:cs typeface="Avenir Next LT Pro"/>
                <a:sym typeface="Avenir Next LT Pro"/>
              </a:defRPr>
            </a:lvl1pPr>
          </a:lstStyle>
          <a:p>
            <a:r>
              <a:t>Pulmonary complications </a:t>
            </a:r>
          </a:p>
        </p:txBody>
      </p:sp>
      <p:sp>
        <p:nvSpPr>
          <p:cNvPr id="423" name="Biliary fistula"/>
          <p:cNvSpPr txBox="1"/>
          <p:nvPr/>
        </p:nvSpPr>
        <p:spPr>
          <a:xfrm>
            <a:off x="636684" y="3768876"/>
            <a:ext cx="4389132" cy="43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marL="457200" indent="-457200" defTabSz="228600">
              <a:spcBef>
                <a:spcPts val="700"/>
              </a:spcBef>
              <a:buSzPct val="100000"/>
              <a:buFont typeface="Arial"/>
              <a:buChar char="•"/>
              <a:defRPr sz="2500" b="1">
                <a:latin typeface="Avenir Next LT Pro"/>
                <a:ea typeface="Avenir Next LT Pro"/>
                <a:cs typeface="Avenir Next LT Pro"/>
                <a:sym typeface="Avenir Next LT Pro"/>
              </a:defRPr>
            </a:lvl1pPr>
          </a:lstStyle>
          <a:p>
            <a:r>
              <a:t>Biliary fistula </a:t>
            </a:r>
          </a:p>
        </p:txBody>
      </p:sp>
      <p:sp>
        <p:nvSpPr>
          <p:cNvPr id="424" name="Mx:…"/>
          <p:cNvSpPr txBox="1"/>
          <p:nvPr/>
        </p:nvSpPr>
        <p:spPr>
          <a:xfrm>
            <a:off x="262817" y="4532850"/>
            <a:ext cx="11524372" cy="147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spcBef>
                <a:spcPts val="1200"/>
              </a:spcBef>
              <a:defRPr sz="2000" b="1" u="sng">
                <a:latin typeface="Avenir Next LT Pro"/>
                <a:ea typeface="Avenir Next LT Pro"/>
                <a:cs typeface="Avenir Next LT Pro"/>
                <a:sym typeface="Avenir Next LT Pro"/>
              </a:defRPr>
            </a:pPr>
            <a:r>
              <a:t>Mx</a:t>
            </a:r>
            <a:r>
              <a:rPr b="0" u="none"/>
              <a:t>:</a:t>
            </a:r>
            <a:endParaRPr sz="3500">
              <a:latin typeface="Times New Roman"/>
              <a:ea typeface="Times New Roman"/>
              <a:cs typeface="Times New Roman"/>
              <a:sym typeface="Times New Roman"/>
            </a:endParaRPr>
          </a:p>
          <a:p>
            <a:pPr defTabSz="457200">
              <a:spcBef>
                <a:spcPts val="1200"/>
              </a:spcBef>
              <a:defRPr sz="2000" b="1">
                <a:latin typeface="Avenir Next LT Pro"/>
                <a:ea typeface="Avenir Next LT Pro"/>
                <a:cs typeface="Avenir Next LT Pro"/>
                <a:sym typeface="Avenir Next LT Pro"/>
              </a:defRPr>
            </a:pPr>
            <a:r>
              <a:t>Surgical Intervention</a:t>
            </a:r>
            <a:r>
              <a:rPr b="0"/>
              <a:t>: Most diaphragmatic injuries require surgical repair. This is often done via:</a:t>
            </a:r>
            <a:endParaRPr sz="3500">
              <a:latin typeface="Times New Roman"/>
              <a:ea typeface="Times New Roman"/>
              <a:cs typeface="Times New Roman"/>
              <a:sym typeface="Times New Roman"/>
            </a:endParaRPr>
          </a:p>
          <a:p>
            <a:pPr marL="1065739" indent="-926039" defTabSz="457200">
              <a:buSzPct val="100000"/>
              <a:buFont typeface="Times New Roman"/>
              <a:buChar char="•"/>
              <a:defRPr sz="2000" b="1">
                <a:latin typeface="Avenir Next LT Pro"/>
                <a:ea typeface="Avenir Next LT Pro"/>
                <a:cs typeface="Avenir Next LT Pro"/>
                <a:sym typeface="Avenir Next LT Pro"/>
              </a:defRPr>
            </a:pPr>
            <a:r>
              <a:t>Open Surgery</a:t>
            </a:r>
            <a:r>
              <a:rPr b="0"/>
              <a:t>: Through a thoracotomy or laparotomy, depending on the injury's location.</a:t>
            </a:r>
            <a:endParaRPr sz="3500">
              <a:latin typeface="Times New Roman"/>
              <a:ea typeface="Times New Roman"/>
              <a:cs typeface="Times New Roman"/>
              <a:sym typeface="Times New Roman"/>
            </a:endParaRPr>
          </a:p>
          <a:p>
            <a:pPr marL="1065739" indent="-926039" defTabSz="457200">
              <a:buSzPct val="100000"/>
              <a:buFont typeface="Times New Roman"/>
              <a:buChar char="•"/>
              <a:defRPr sz="2000" b="1">
                <a:latin typeface="Avenir Next LT Pro"/>
                <a:ea typeface="Avenir Next LT Pro"/>
                <a:cs typeface="Avenir Next LT Pro"/>
                <a:sym typeface="Avenir Next LT Pro"/>
              </a:defRPr>
            </a:pPr>
            <a:r>
              <a:t>Laparoscopic Repair</a:t>
            </a:r>
            <a:r>
              <a:rPr b="0"/>
              <a:t>: In select cases, minimally invasive techniques may be used.</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427" name="Title 1"/>
          <p:cNvSpPr txBox="1">
            <a:spLocks noGrp="1"/>
          </p:cNvSpPr>
          <p:nvPr>
            <p:ph type="title"/>
          </p:nvPr>
        </p:nvSpPr>
        <p:spPr>
          <a:xfrm>
            <a:off x="205391" y="1864159"/>
            <a:ext cx="6439250" cy="2672480"/>
          </a:xfrm>
          <a:prstGeom prst="rect">
            <a:avLst/>
          </a:prstGeom>
        </p:spPr>
        <p:txBody>
          <a:bodyPr/>
          <a:lstStyle/>
          <a:p>
            <a:pPr algn="ctr">
              <a:defRPr sz="4800"/>
            </a:pPr>
            <a:r>
              <a:t>Other chest wall injuries</a:t>
            </a:r>
            <a:br/>
            <a:endParaRPr/>
          </a:p>
        </p:txBody>
      </p:sp>
      <p:pic>
        <p:nvPicPr>
          <p:cNvPr id="428"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429"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430"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ontent Placeholder 2"/>
          <p:cNvSpPr txBox="1">
            <a:spLocks noGrp="1"/>
          </p:cNvSpPr>
          <p:nvPr>
            <p:ph type="body" idx="1"/>
          </p:nvPr>
        </p:nvSpPr>
        <p:spPr>
          <a:xfrm>
            <a:off x="359122" y="2269949"/>
            <a:ext cx="11043717" cy="4783995"/>
          </a:xfrm>
          <a:prstGeom prst="rect">
            <a:avLst/>
          </a:prstGeom>
        </p:spPr>
        <p:txBody>
          <a:bodyPr/>
          <a:lstStyle/>
          <a:p>
            <a:pPr>
              <a:buFont typeface="Helvetica"/>
              <a:buChar char="➢"/>
              <a:defRPr sz="2400"/>
            </a:pPr>
            <a:r>
              <a:t>mostly affects the middle part</a:t>
            </a:r>
          </a:p>
          <a:p>
            <a:pPr>
              <a:buFont typeface="Helvetica"/>
              <a:buChar char="➢"/>
              <a:defRPr sz="2400"/>
            </a:pPr>
            <a:r>
              <a:t>Can be treated conservatively in most cases by:</a:t>
            </a:r>
          </a:p>
          <a:p>
            <a:pPr marL="800100" lvl="1" indent="-342900">
              <a:spcBef>
                <a:spcPts val="500"/>
              </a:spcBef>
              <a:buFontTx/>
              <a:buAutoNum type="arabicPeriod"/>
              <a:defRPr sz="2200"/>
            </a:pPr>
            <a:r>
              <a:t>Figure of 8 dressing</a:t>
            </a:r>
          </a:p>
          <a:p>
            <a:pPr marL="800100" lvl="1" indent="-342900">
              <a:spcBef>
                <a:spcPts val="500"/>
              </a:spcBef>
              <a:buFontTx/>
              <a:buAutoNum type="arabicPeriod"/>
              <a:defRPr sz="2200"/>
            </a:pPr>
            <a:r>
              <a:t>Clavicle strap or sling </a:t>
            </a:r>
          </a:p>
        </p:txBody>
      </p:sp>
      <p:sp>
        <p:nvSpPr>
          <p:cNvPr id="433" name="Title 1"/>
          <p:cNvSpPr txBox="1"/>
          <p:nvPr/>
        </p:nvSpPr>
        <p:spPr>
          <a:xfrm>
            <a:off x="975359" y="233265"/>
            <a:ext cx="10241282" cy="677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lvl1pPr marL="857250" indent="-857250">
              <a:buSzPct val="100000"/>
              <a:buAutoNum type="romanUcPeriod"/>
              <a:defRPr sz="4000" b="1" cap="all" spc="700">
                <a:latin typeface="Avenir Next LT Pro"/>
                <a:ea typeface="Avenir Next LT Pro"/>
                <a:cs typeface="Avenir Next LT Pro"/>
                <a:sym typeface="Avenir Next LT Pro"/>
              </a:defRPr>
            </a:lvl1pPr>
          </a:lstStyle>
          <a:p>
            <a:r>
              <a:t>clavicular fracture</a:t>
            </a:r>
          </a:p>
        </p:txBody>
      </p:sp>
      <p:pic>
        <p:nvPicPr>
          <p:cNvPr id="434" name="Picture 5" descr="Picture 5"/>
          <p:cNvPicPr>
            <a:picLocks noChangeAspect="1"/>
          </p:cNvPicPr>
          <p:nvPr/>
        </p:nvPicPr>
        <p:blipFill>
          <a:blip r:embed="rId2"/>
          <a:stretch>
            <a:fillRect/>
          </a:stretch>
        </p:blipFill>
        <p:spPr>
          <a:xfrm>
            <a:off x="7352520" y="1092184"/>
            <a:ext cx="4480356" cy="2738487"/>
          </a:xfrm>
          <a:prstGeom prst="rect">
            <a:avLst/>
          </a:prstGeom>
          <a:ln w="12700">
            <a:miter lim="400000"/>
          </a:ln>
        </p:spPr>
      </p:pic>
      <p:pic>
        <p:nvPicPr>
          <p:cNvPr id="435" name="Picture 7" descr="Picture 7"/>
          <p:cNvPicPr>
            <a:picLocks noChangeAspect="1"/>
          </p:cNvPicPr>
          <p:nvPr/>
        </p:nvPicPr>
        <p:blipFill>
          <a:blip r:embed="rId3"/>
          <a:srcRect l="35183" t="18089" b="5097"/>
          <a:stretch>
            <a:fillRect/>
          </a:stretch>
        </p:blipFill>
        <p:spPr>
          <a:xfrm>
            <a:off x="7352520" y="3830673"/>
            <a:ext cx="4480356" cy="2475862"/>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itle 1"/>
          <p:cNvSpPr txBox="1">
            <a:spLocks noGrp="1"/>
          </p:cNvSpPr>
          <p:nvPr>
            <p:ph type="title"/>
          </p:nvPr>
        </p:nvSpPr>
        <p:spPr>
          <a:xfrm>
            <a:off x="975359" y="214603"/>
            <a:ext cx="10241282" cy="677031"/>
          </a:xfrm>
          <a:prstGeom prst="rect">
            <a:avLst/>
          </a:prstGeom>
        </p:spPr>
        <p:txBody>
          <a:bodyPr/>
          <a:lstStyle>
            <a:lvl1pPr marL="857250" indent="-857250">
              <a:buSzPct val="100000"/>
              <a:buAutoNum type="romanUcPeriod" startAt="2"/>
              <a:defRPr sz="4000"/>
            </a:lvl1pPr>
          </a:lstStyle>
          <a:p>
            <a:r>
              <a:t>Sternal fracture</a:t>
            </a:r>
          </a:p>
        </p:txBody>
      </p:sp>
      <p:sp>
        <p:nvSpPr>
          <p:cNvPr id="438" name="Content Placeholder 2"/>
          <p:cNvSpPr txBox="1">
            <a:spLocks noGrp="1"/>
          </p:cNvSpPr>
          <p:nvPr>
            <p:ph type="body" sz="half" idx="1"/>
          </p:nvPr>
        </p:nvSpPr>
        <p:spPr>
          <a:xfrm>
            <a:off x="690465" y="1794814"/>
            <a:ext cx="5938412" cy="4848584"/>
          </a:xfrm>
          <a:prstGeom prst="rect">
            <a:avLst/>
          </a:prstGeom>
        </p:spPr>
        <p:txBody>
          <a:bodyPr/>
          <a:lstStyle/>
          <a:p>
            <a:pPr>
              <a:buFont typeface="Helvetica"/>
              <a:buChar char="➢"/>
              <a:defRPr sz="2800"/>
            </a:pPr>
            <a:r>
              <a:t>Usually seen in RTA </a:t>
            </a:r>
          </a:p>
          <a:p>
            <a:pPr>
              <a:buFont typeface="Helvetica"/>
              <a:buChar char="➢"/>
              <a:defRPr sz="2800"/>
            </a:pPr>
            <a:r>
              <a:t>Mostly transverse and affecting the middle and upper part of sternal body</a:t>
            </a:r>
          </a:p>
          <a:p>
            <a:pPr>
              <a:buFont typeface="Helvetica"/>
              <a:buChar char="➢"/>
              <a:defRPr sz="2800"/>
            </a:pPr>
            <a:r>
              <a:t>Up to </a:t>
            </a:r>
            <a:r>
              <a:rPr b="1"/>
              <a:t>2/3</a:t>
            </a:r>
            <a:r>
              <a:t> of patients have also associated thoracic and head injuries</a:t>
            </a:r>
          </a:p>
        </p:txBody>
      </p:sp>
      <p:pic>
        <p:nvPicPr>
          <p:cNvPr id="439" name="Picture 6" descr="Picture 6"/>
          <p:cNvPicPr>
            <a:picLocks noChangeAspect="1"/>
          </p:cNvPicPr>
          <p:nvPr/>
        </p:nvPicPr>
        <p:blipFill>
          <a:blip r:embed="rId2"/>
          <a:srcRect l="2109" t="1443" r="8409"/>
          <a:stretch>
            <a:fillRect/>
          </a:stretch>
        </p:blipFill>
        <p:spPr>
          <a:xfrm>
            <a:off x="7212561" y="1548881"/>
            <a:ext cx="4505149" cy="467763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9"/>
          <p:cNvSpPr/>
          <p:nvPr/>
        </p:nvSpPr>
        <p:spPr>
          <a:xfrm>
            <a:off x="907208" y="232333"/>
            <a:ext cx="2872879" cy="2320665"/>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pic>
        <p:nvPicPr>
          <p:cNvPr id="218" name="9a44833a7ba5c60231d6cbf8e6d089_big_gallery.jpg" descr="9a44833a7ba5c60231d6cbf8e6d089_big_gallery.jpg"/>
          <p:cNvPicPr>
            <a:picLocks noChangeAspect="1"/>
          </p:cNvPicPr>
          <p:nvPr/>
        </p:nvPicPr>
        <p:blipFill>
          <a:blip r:embed="rId2"/>
          <a:stretch>
            <a:fillRect/>
          </a:stretch>
        </p:blipFill>
        <p:spPr>
          <a:xfrm>
            <a:off x="907207" y="232334"/>
            <a:ext cx="2725770" cy="2232533"/>
          </a:xfrm>
          <a:prstGeom prst="rect">
            <a:avLst/>
          </a:prstGeom>
          <a:ln w="12700">
            <a:miter lim="400000"/>
          </a:ln>
        </p:spPr>
      </p:pic>
      <p:sp>
        <p:nvSpPr>
          <p:cNvPr id="219" name="Content Placeholder 2"/>
          <p:cNvSpPr txBox="1">
            <a:spLocks noGrp="1"/>
          </p:cNvSpPr>
          <p:nvPr>
            <p:ph type="body" sz="half" idx="1"/>
          </p:nvPr>
        </p:nvSpPr>
        <p:spPr>
          <a:xfrm>
            <a:off x="5787473" y="439569"/>
            <a:ext cx="5899538" cy="5359306"/>
          </a:xfrm>
          <a:prstGeom prst="rect">
            <a:avLst/>
          </a:prstGeom>
        </p:spPr>
        <p:txBody>
          <a:bodyPr/>
          <a:lstStyle/>
          <a:p>
            <a:pPr marL="400050" indent="-400050">
              <a:lnSpc>
                <a:spcPct val="108000"/>
              </a:lnSpc>
              <a:buFont typeface="Helvetica"/>
              <a:buChar char="➢"/>
              <a:defRPr sz="2800"/>
            </a:pPr>
            <a:r>
              <a:t> Rib fractures can be divided into:</a:t>
            </a:r>
            <a:endParaRPr sz="1600" b="1"/>
          </a:p>
          <a:p>
            <a:pPr marL="914400" lvl="1" indent="-457200">
              <a:lnSpc>
                <a:spcPct val="108000"/>
              </a:lnSpc>
              <a:spcBef>
                <a:spcPts val="500"/>
              </a:spcBef>
              <a:buFontTx/>
              <a:buAutoNum type="alphaUcPeriod"/>
              <a:defRPr sz="2400"/>
            </a:pPr>
            <a:r>
              <a:t>Isolated simple rib fracture</a:t>
            </a:r>
          </a:p>
          <a:p>
            <a:pPr marL="1143000" lvl="2" indent="-228600">
              <a:lnSpc>
                <a:spcPct val="108000"/>
              </a:lnSpc>
              <a:spcBef>
                <a:spcPts val="500"/>
              </a:spcBef>
              <a:buFontTx/>
              <a:buChar char="▪"/>
              <a:defRPr sz="2200"/>
            </a:pPr>
            <a:r>
              <a:t>One or more ribs are fractured in a single site</a:t>
            </a:r>
            <a:endParaRPr sz="1800"/>
          </a:p>
          <a:p>
            <a:pPr marL="914400" lvl="1" indent="-457200">
              <a:lnSpc>
                <a:spcPct val="108000"/>
              </a:lnSpc>
              <a:spcBef>
                <a:spcPts val="500"/>
              </a:spcBef>
              <a:buFontTx/>
              <a:buAutoNum type="alphaUcPeriod"/>
              <a:defRPr sz="2400"/>
            </a:pPr>
            <a:r>
              <a:t>Double rib fractures </a:t>
            </a:r>
          </a:p>
          <a:p>
            <a:pPr marL="1371600" lvl="2" indent="-457200">
              <a:lnSpc>
                <a:spcPct val="108000"/>
              </a:lnSpc>
              <a:spcBef>
                <a:spcPts val="500"/>
              </a:spcBef>
              <a:buFontTx/>
              <a:buAutoNum type="arabicPeriod"/>
              <a:defRPr sz="2200"/>
            </a:pPr>
            <a:r>
              <a:t>Flail chest    </a:t>
            </a:r>
            <a:endParaRPr sz="1800"/>
          </a:p>
          <a:p>
            <a:pPr marL="1600200" lvl="3" indent="-228600">
              <a:lnSpc>
                <a:spcPct val="108000"/>
              </a:lnSpc>
              <a:spcBef>
                <a:spcPts val="500"/>
              </a:spcBef>
              <a:buFontTx/>
              <a:buChar char="▪"/>
              <a:defRPr sz="2200"/>
            </a:pPr>
            <a:r>
              <a:t>Three or more successive ribs are fractured at two points</a:t>
            </a:r>
            <a:endParaRPr sz="1600"/>
          </a:p>
          <a:p>
            <a:pPr marL="1371600" lvl="2" indent="-457200">
              <a:lnSpc>
                <a:spcPct val="108000"/>
              </a:lnSpc>
              <a:spcBef>
                <a:spcPts val="500"/>
              </a:spcBef>
              <a:buFontTx/>
              <a:buAutoNum type="arabicPeriod"/>
              <a:defRPr sz="2200"/>
            </a:pPr>
            <a:r>
              <a:t>Stove-in chest</a:t>
            </a:r>
            <a:endParaRPr sz="1800"/>
          </a:p>
          <a:p>
            <a:pPr marL="1600200" lvl="3" indent="-228600">
              <a:lnSpc>
                <a:spcPct val="108000"/>
              </a:lnSpc>
              <a:spcBef>
                <a:spcPts val="500"/>
              </a:spcBef>
              <a:buFontTx/>
              <a:buChar char="▪"/>
              <a:defRPr sz="1600"/>
            </a:pPr>
            <a:r>
              <a:t>Rare type of flail chest where the flail part collapses into the chest</a:t>
            </a:r>
          </a:p>
        </p:txBody>
      </p:sp>
      <p:sp>
        <p:nvSpPr>
          <p:cNvPr id="220" name="Rectangle 11"/>
          <p:cNvSpPr/>
          <p:nvPr/>
        </p:nvSpPr>
        <p:spPr>
          <a:xfrm flipH="1">
            <a:off x="-4" y="6400800"/>
            <a:ext cx="12192003"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21" name="Rectangle 13"/>
          <p:cNvSpPr/>
          <p:nvPr/>
        </p:nvSpPr>
        <p:spPr>
          <a:xfrm flipH="1">
            <a:off x="4038600" y="6400798"/>
            <a:ext cx="8153397" cy="448834"/>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pic>
        <p:nvPicPr>
          <p:cNvPr id="222" name="JPEG image.jpeg" descr="JPEG image.jpeg"/>
          <p:cNvPicPr>
            <a:picLocks noChangeAspect="1"/>
          </p:cNvPicPr>
          <p:nvPr/>
        </p:nvPicPr>
        <p:blipFill>
          <a:blip r:embed="rId3"/>
          <a:stretch>
            <a:fillRect/>
          </a:stretch>
        </p:blipFill>
        <p:spPr>
          <a:xfrm>
            <a:off x="1221479" y="2725503"/>
            <a:ext cx="4164204" cy="3503218"/>
          </a:xfrm>
          <a:prstGeom prst="rect">
            <a:avLst/>
          </a:prstGeom>
          <a:ln w="127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itle 1"/>
          <p:cNvSpPr txBox="1">
            <a:spLocks noGrp="1"/>
          </p:cNvSpPr>
          <p:nvPr>
            <p:ph type="title"/>
          </p:nvPr>
        </p:nvSpPr>
        <p:spPr>
          <a:xfrm>
            <a:off x="975359" y="233265"/>
            <a:ext cx="10241282" cy="677030"/>
          </a:xfrm>
          <a:prstGeom prst="rect">
            <a:avLst/>
          </a:prstGeom>
        </p:spPr>
        <p:txBody>
          <a:bodyPr/>
          <a:lstStyle>
            <a:lvl1pPr marL="857250" indent="-857250">
              <a:buSzPct val="100000"/>
              <a:buAutoNum type="romanUcPeriod" startAt="3"/>
              <a:defRPr sz="4000"/>
            </a:lvl1pPr>
          </a:lstStyle>
          <a:p>
            <a:r>
              <a:t>scapular fracture</a:t>
            </a:r>
          </a:p>
        </p:txBody>
      </p:sp>
      <p:pic>
        <p:nvPicPr>
          <p:cNvPr id="442" name="Content Placeholder 10" descr="Content Placeholder 10"/>
          <p:cNvPicPr>
            <a:picLocks noChangeAspect="1"/>
          </p:cNvPicPr>
          <p:nvPr/>
        </p:nvPicPr>
        <p:blipFill>
          <a:blip r:embed="rId2"/>
          <a:stretch>
            <a:fillRect/>
          </a:stretch>
        </p:blipFill>
        <p:spPr>
          <a:xfrm>
            <a:off x="7537518" y="1524030"/>
            <a:ext cx="4030007" cy="4512877"/>
          </a:xfrm>
          <a:prstGeom prst="rect">
            <a:avLst/>
          </a:prstGeom>
          <a:ln w="12700">
            <a:miter lim="400000"/>
          </a:ln>
        </p:spPr>
      </p:pic>
      <p:sp>
        <p:nvSpPr>
          <p:cNvPr id="443" name="TextBox 11"/>
          <p:cNvSpPr txBox="1"/>
          <p:nvPr/>
        </p:nvSpPr>
        <p:spPr>
          <a:xfrm>
            <a:off x="1021079" y="2736500"/>
            <a:ext cx="5432285" cy="1386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buSzPct val="100000"/>
              <a:buFont typeface="Helvetica"/>
              <a:buChar char="➢"/>
              <a:defRPr sz="2800">
                <a:latin typeface="Avenir Next LT Pro"/>
                <a:ea typeface="Avenir Next LT Pro"/>
                <a:cs typeface="Avenir Next LT Pro"/>
                <a:sym typeface="Avenir Next LT Pro"/>
              </a:defRPr>
            </a:pPr>
            <a:r>
              <a:t>Indicates sever force of impact </a:t>
            </a:r>
          </a:p>
          <a:p>
            <a:pPr marL="285750" indent="-285750">
              <a:buSzPct val="100000"/>
              <a:buFont typeface="Helvetica"/>
              <a:buChar char="➢"/>
              <a:defRPr sz="2800">
                <a:latin typeface="Avenir Next LT Pro"/>
                <a:ea typeface="Avenir Next LT Pro"/>
                <a:cs typeface="Avenir Next LT Pro"/>
                <a:sym typeface="Avenir Next LT Pro"/>
              </a:defRPr>
            </a:pPr>
            <a:r>
              <a:t>Carries very high risk of associated injuries</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عنوان 1"/>
          <p:cNvSpPr txBox="1">
            <a:spLocks noGrp="1"/>
          </p:cNvSpPr>
          <p:nvPr>
            <p:ph type="title"/>
          </p:nvPr>
        </p:nvSpPr>
        <p:spPr>
          <a:xfrm>
            <a:off x="270586" y="272143"/>
            <a:ext cx="11607286" cy="5167604"/>
          </a:xfrm>
          <a:prstGeom prst="rect">
            <a:avLst/>
          </a:prstGeom>
        </p:spPr>
        <p:txBody>
          <a:bodyPr/>
          <a:lstStyle/>
          <a:p>
            <a:pPr algn="ctr">
              <a:defRPr sz="13800"/>
            </a:pPr>
            <a:r>
              <a:t>THANK </a:t>
            </a:r>
            <a:br/>
            <a:r>
              <a:t>YOU</a:t>
            </a:r>
            <a:br/>
            <a:r>
              <a:rPr sz="2800" b="0"/>
              <a:t>FOR BEING EFFECTIVLY ATTENTIVE! </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58E45E-C8CB-A3B8-067A-3675596DD415}"/>
              </a:ext>
            </a:extLst>
          </p:cNvPr>
          <p:cNvSpPr>
            <a:spLocks noGrp="1"/>
          </p:cNvSpPr>
          <p:nvPr>
            <p:ph type="title"/>
          </p:nvPr>
        </p:nvSpPr>
        <p:spPr/>
        <p:txBody>
          <a:bodyPr/>
          <a:lstStyle/>
          <a:p>
            <a:endParaRPr lang="ar-JO"/>
          </a:p>
        </p:txBody>
      </p:sp>
      <p:sp>
        <p:nvSpPr>
          <p:cNvPr id="3" name="عنصر نائب للنص 2">
            <a:extLst>
              <a:ext uri="{FF2B5EF4-FFF2-40B4-BE49-F238E27FC236}">
                <a16:creationId xmlns:a16="http://schemas.microsoft.com/office/drawing/2014/main" id="{82BB4CC9-D238-61E4-92EE-3BB983B12621}"/>
              </a:ext>
            </a:extLst>
          </p:cNvPr>
          <p:cNvSpPr>
            <a:spLocks noGrp="1"/>
          </p:cNvSpPr>
          <p:nvPr>
            <p:ph type="body" idx="1"/>
          </p:nvPr>
        </p:nvSpPr>
        <p:spPr/>
        <p:txBody>
          <a:bodyPr/>
          <a:lstStyle/>
          <a:p>
            <a:endParaRPr lang="ar-JO"/>
          </a:p>
        </p:txBody>
      </p:sp>
      <p:sp>
        <p:nvSpPr>
          <p:cNvPr id="4" name="مربع نص 3">
            <a:extLst>
              <a:ext uri="{FF2B5EF4-FFF2-40B4-BE49-F238E27FC236}">
                <a16:creationId xmlns:a16="http://schemas.microsoft.com/office/drawing/2014/main" id="{3D8E0232-37D5-BC6F-A62C-869D5247B3BD}"/>
              </a:ext>
            </a:extLst>
          </p:cNvPr>
          <p:cNvSpPr txBox="1"/>
          <p:nvPr/>
        </p:nvSpPr>
        <p:spPr>
          <a:xfrm>
            <a:off x="1225651" y="795527"/>
            <a:ext cx="10676063" cy="2862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1"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ar-JO"/>
              <a:t>*treatment of simple pneumothorax...... </a:t>
            </a:r>
            <a:r>
              <a:rPr lang="en-US"/>
              <a:t>O</a:t>
            </a:r>
            <a:r>
              <a:rPr lang="ar-JO"/>
              <a:t>bservation for 6 hours </a:t>
            </a:r>
          </a:p>
          <a:p>
            <a:pPr marL="0" marR="0" indent="0" algn="l" defTabSz="914400" rtl="0" fontAlgn="auto" latinLnBrk="0" hangingPunct="0">
              <a:lnSpc>
                <a:spcPct val="100000"/>
              </a:lnSpc>
              <a:spcBef>
                <a:spcPts val="0"/>
              </a:spcBef>
              <a:spcAft>
                <a:spcPts val="0"/>
              </a:spcAft>
              <a:buClrTx/>
              <a:buSzTx/>
              <a:buFontTx/>
              <a:buNone/>
              <a:tabLst/>
            </a:pPr>
            <a:r>
              <a:rPr kumimoji="0" lang="ar-JO" sz="1800" b="0" i="0" u="none" strike="noStrike" cap="none" spc="0" normalizeH="0" baseline="0">
                <a:ln>
                  <a:noFill/>
                </a:ln>
                <a:solidFill>
                  <a:srgbClr val="000000"/>
                </a:solidFill>
                <a:effectLst/>
                <a:uFillTx/>
                <a:latin typeface="+mn-lt"/>
                <a:ea typeface="+mn-ea"/>
                <a:cs typeface="+mn-cs"/>
                <a:sym typeface="Calibri"/>
              </a:rPr>
              <a:t>*The cause of shock in chest trauma in ER ......other than hypovolemic shock </a:t>
            </a:r>
            <a:r>
              <a:rPr lang="ar-JO"/>
              <a:t>) obstructive type(</a:t>
            </a:r>
          </a:p>
          <a:p>
            <a:pPr marL="0" marR="0" indent="0" algn="l" defTabSz="914400" rtl="0" fontAlgn="auto" latinLnBrk="0" hangingPunct="0">
              <a:lnSpc>
                <a:spcPct val="100000"/>
              </a:lnSpc>
              <a:spcBef>
                <a:spcPts val="0"/>
              </a:spcBef>
              <a:spcAft>
                <a:spcPts val="0"/>
              </a:spcAft>
              <a:buClrTx/>
              <a:buSzTx/>
              <a:buFontTx/>
              <a:buNone/>
              <a:tabLst/>
            </a:pPr>
            <a:r>
              <a:rPr kumimoji="0" lang="ar-JO" sz="1800" b="0" i="0" u="none" strike="noStrike" cap="none" spc="0" normalizeH="0" baseline="0">
                <a:ln>
                  <a:noFill/>
                </a:ln>
                <a:solidFill>
                  <a:srgbClr val="000000"/>
                </a:solidFill>
                <a:effectLst/>
                <a:uFillTx/>
                <a:latin typeface="+mn-lt"/>
                <a:ea typeface="+mn-ea"/>
                <a:cs typeface="+mn-cs"/>
                <a:sym typeface="Calibri"/>
              </a:rPr>
              <a:t>*Hemorrhagic shock not found in ER .... </a:t>
            </a:r>
            <a:r>
              <a:rPr kumimoji="0" lang="en-US" sz="1800" b="0" i="0" u="none" strike="noStrike" cap="none" spc="0" normalizeH="0" baseline="0">
                <a:ln>
                  <a:noFill/>
                </a:ln>
                <a:solidFill>
                  <a:srgbClr val="000000"/>
                </a:solidFill>
                <a:effectLst/>
                <a:uFillTx/>
                <a:latin typeface="+mn-lt"/>
                <a:ea typeface="+mn-ea"/>
                <a:cs typeface="+mn-cs"/>
                <a:sym typeface="Calibri"/>
              </a:rPr>
              <a:t>B</a:t>
            </a:r>
            <a:r>
              <a:rPr kumimoji="0" lang="ar-JO" sz="1800" b="0" i="0" u="none" strike="noStrike" cap="none" spc="0" normalizeH="0" baseline="0">
                <a:ln>
                  <a:noFill/>
                </a:ln>
                <a:solidFill>
                  <a:srgbClr val="000000"/>
                </a:solidFill>
                <a:effectLst/>
                <a:uFillTx/>
                <a:latin typeface="+mn-lt"/>
                <a:ea typeface="+mn-ea"/>
                <a:cs typeface="+mn-cs"/>
                <a:sym typeface="Calibri"/>
              </a:rPr>
              <a:t>ecause this type lethal (immediately)</a:t>
            </a:r>
          </a:p>
          <a:p>
            <a:pPr marL="0" marR="0" indent="0" algn="l" defTabSz="914400" rtl="0" fontAlgn="auto" latinLnBrk="0" hangingPunct="0">
              <a:lnSpc>
                <a:spcPct val="100000"/>
              </a:lnSpc>
              <a:spcBef>
                <a:spcPts val="0"/>
              </a:spcBef>
              <a:spcAft>
                <a:spcPts val="0"/>
              </a:spcAft>
              <a:buClrTx/>
              <a:buSzTx/>
              <a:buFontTx/>
              <a:buNone/>
              <a:tabLst/>
            </a:pPr>
            <a:r>
              <a:rPr lang="ar-JO"/>
              <a:t>*Hemothorax cause obstructive shock because vena cava compression due to its low pressure compared with arteries </a:t>
            </a:r>
          </a:p>
          <a:p>
            <a:pPr marL="0" marR="0" indent="0" algn="l" defTabSz="914400" rtl="0" fontAlgn="auto" latinLnBrk="0" hangingPunct="0">
              <a:lnSpc>
                <a:spcPct val="100000"/>
              </a:lnSpc>
              <a:spcBef>
                <a:spcPts val="0"/>
              </a:spcBef>
              <a:spcAft>
                <a:spcPts val="0"/>
              </a:spcAft>
              <a:buClrTx/>
              <a:buSzTx/>
              <a:buFontTx/>
              <a:buNone/>
              <a:tabLst/>
            </a:pPr>
            <a:r>
              <a:rPr lang="ar-JO"/>
              <a:t>*The area where blood accumulates most .....heart apex) gravity effect (</a:t>
            </a:r>
          </a:p>
          <a:p>
            <a:pPr marL="0" marR="0" indent="0" algn="l" defTabSz="914400" rtl="0" fontAlgn="auto" latinLnBrk="0" hangingPunct="0">
              <a:lnSpc>
                <a:spcPct val="100000"/>
              </a:lnSpc>
              <a:spcBef>
                <a:spcPts val="0"/>
              </a:spcBef>
              <a:spcAft>
                <a:spcPts val="0"/>
              </a:spcAft>
              <a:buClrTx/>
              <a:buSzTx/>
              <a:buFontTx/>
              <a:buNone/>
              <a:tabLst/>
            </a:pPr>
            <a:r>
              <a:rPr kumimoji="0" lang="ar-JO" sz="1800" b="0" i="0" u="none" strike="noStrike" cap="none" spc="0" normalizeH="0" baseline="0">
                <a:ln>
                  <a:noFill/>
                </a:ln>
                <a:solidFill>
                  <a:srgbClr val="000000"/>
                </a:solidFill>
                <a:effectLst/>
                <a:uFillTx/>
                <a:latin typeface="+mn-lt"/>
                <a:ea typeface="+mn-ea"/>
                <a:cs typeface="+mn-cs"/>
                <a:sym typeface="Calibri"/>
              </a:rPr>
              <a:t>*The area where blood accumulate more in trauma case which its lethaly....</a:t>
            </a:r>
            <a:r>
              <a:rPr kumimoji="0" lang="en-US" sz="1800" b="0" i="0" u="none" strike="noStrike" cap="none" spc="0" normalizeH="0" baseline="0">
                <a:ln>
                  <a:noFill/>
                </a:ln>
                <a:solidFill>
                  <a:srgbClr val="000000"/>
                </a:solidFill>
                <a:effectLst/>
                <a:uFillTx/>
                <a:latin typeface="+mn-lt"/>
                <a:ea typeface="+mn-ea"/>
                <a:cs typeface="+mn-cs"/>
                <a:sym typeface="Calibri"/>
              </a:rPr>
              <a:t>R</a:t>
            </a:r>
            <a:r>
              <a:rPr kumimoji="0" lang="ar-JO" sz="1800" b="0" i="0" u="none" strike="noStrike" cap="none" spc="0" normalizeH="0" baseline="0">
                <a:ln>
                  <a:noFill/>
                </a:ln>
                <a:solidFill>
                  <a:srgbClr val="000000"/>
                </a:solidFill>
                <a:effectLst/>
                <a:uFillTx/>
                <a:latin typeface="+mn-lt"/>
                <a:ea typeface="+mn-ea"/>
                <a:cs typeface="+mn-cs"/>
                <a:sym typeface="Calibri"/>
              </a:rPr>
              <a:t>ight atrium </a:t>
            </a:r>
            <a:r>
              <a:rPr lang="ar-JO"/>
              <a:t>(TX :iv fluid to increase pressure  inside the atrium(</a:t>
            </a:r>
          </a:p>
          <a:p>
            <a:pPr marL="0" marR="0" indent="0" algn="l" defTabSz="914400" rtl="0" fontAlgn="auto" latinLnBrk="0" hangingPunct="0">
              <a:lnSpc>
                <a:spcPct val="100000"/>
              </a:lnSpc>
              <a:spcBef>
                <a:spcPts val="0"/>
              </a:spcBef>
              <a:spcAft>
                <a:spcPts val="0"/>
              </a:spcAft>
              <a:buClrTx/>
              <a:buSzTx/>
              <a:buFontTx/>
              <a:buNone/>
              <a:tabLst/>
            </a:pPr>
            <a:r>
              <a:rPr lang="ar-JO"/>
              <a:t>*diaphragmatic injuries.....TX: surgery </a:t>
            </a:r>
          </a:p>
          <a:p>
            <a:pPr marL="0" marR="0" indent="0" algn="l" defTabSz="914400" rtl="0" fontAlgn="auto" latinLnBrk="0" hangingPunct="0">
              <a:lnSpc>
                <a:spcPct val="100000"/>
              </a:lnSpc>
              <a:spcBef>
                <a:spcPts val="0"/>
              </a:spcBef>
              <a:spcAft>
                <a:spcPts val="0"/>
              </a:spcAft>
              <a:buClrTx/>
              <a:buSzTx/>
              <a:buFontTx/>
              <a:buNone/>
              <a:tabLst/>
            </a:pPr>
            <a:endParaRPr kumimoji="0" lang="ar-JO"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1454142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15"/>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25" name="Content Placeholder 2"/>
          <p:cNvSpPr txBox="1">
            <a:spLocks noGrp="1"/>
          </p:cNvSpPr>
          <p:nvPr>
            <p:ph type="body" sz="half" idx="1"/>
          </p:nvPr>
        </p:nvSpPr>
        <p:spPr>
          <a:xfrm>
            <a:off x="137114" y="1078688"/>
            <a:ext cx="6277899" cy="4322082"/>
          </a:xfrm>
          <a:prstGeom prst="rect">
            <a:avLst/>
          </a:prstGeom>
        </p:spPr>
        <p:txBody>
          <a:bodyPr/>
          <a:lstStyle/>
          <a:p>
            <a:pPr>
              <a:lnSpc>
                <a:spcPct val="108000"/>
              </a:lnSpc>
              <a:buFont typeface="Helvetica"/>
              <a:buChar char="➢"/>
              <a:defRPr sz="2700" b="1"/>
            </a:pPr>
            <a:r>
              <a:rPr dirty="0"/>
              <a:t> Effects </a:t>
            </a:r>
            <a:r>
              <a:rPr b="0" dirty="0"/>
              <a:t>of flail chest:</a:t>
            </a:r>
            <a:endParaRPr sz="1800" dirty="0"/>
          </a:p>
          <a:p>
            <a:pPr marL="971550" lvl="1" indent="-514350">
              <a:lnSpc>
                <a:spcPct val="108000"/>
              </a:lnSpc>
              <a:spcBef>
                <a:spcPts val="500"/>
              </a:spcBef>
              <a:buFontTx/>
              <a:buAutoNum type="arabicPeriod"/>
              <a:defRPr sz="2400"/>
            </a:pPr>
            <a:r>
              <a:rPr dirty="0"/>
              <a:t>Paradoxical chest wall movement with respiration</a:t>
            </a:r>
            <a:endParaRPr sz="1800" dirty="0"/>
          </a:p>
          <a:p>
            <a:pPr marL="971550" lvl="1" indent="-514350">
              <a:lnSpc>
                <a:spcPct val="108000"/>
              </a:lnSpc>
              <a:spcBef>
                <a:spcPts val="500"/>
              </a:spcBef>
              <a:buFontTx/>
              <a:buAutoNum type="arabicPeriod"/>
              <a:defRPr sz="2400"/>
            </a:pPr>
            <a:r>
              <a:rPr dirty="0"/>
              <a:t>Impaired respiratory movement of the affected lung</a:t>
            </a:r>
            <a:endParaRPr sz="1800" dirty="0"/>
          </a:p>
          <a:p>
            <a:pPr marL="971550" lvl="1" indent="-514350">
              <a:lnSpc>
                <a:spcPct val="108000"/>
              </a:lnSpc>
              <a:spcBef>
                <a:spcPts val="500"/>
              </a:spcBef>
              <a:buFontTx/>
              <a:buAutoNum type="arabicPeriod"/>
              <a:defRPr sz="2400"/>
            </a:pPr>
            <a:r>
              <a:rPr dirty="0"/>
              <a:t>Pendulum breathing</a:t>
            </a:r>
            <a:endParaRPr sz="1800" dirty="0"/>
          </a:p>
          <a:p>
            <a:pPr marL="971550" lvl="1" indent="-514350">
              <a:lnSpc>
                <a:spcPct val="108000"/>
              </a:lnSpc>
              <a:spcBef>
                <a:spcPts val="500"/>
              </a:spcBef>
              <a:buFontTx/>
              <a:buAutoNum type="arabicPeriod"/>
              <a:defRPr sz="2400"/>
            </a:pPr>
            <a:r>
              <a:rPr dirty="0"/>
              <a:t>Mediastinal flutter</a:t>
            </a:r>
            <a:endParaRPr sz="1800" dirty="0"/>
          </a:p>
          <a:p>
            <a:pPr marL="971550" lvl="1" indent="-514350">
              <a:lnSpc>
                <a:spcPct val="108000"/>
              </a:lnSpc>
              <a:spcBef>
                <a:spcPts val="500"/>
              </a:spcBef>
              <a:buFontTx/>
              <a:buAutoNum type="arabicPeriod"/>
              <a:defRPr sz="2400"/>
            </a:pPr>
            <a:r>
              <a:rPr dirty="0"/>
              <a:t>Circulatory failure</a:t>
            </a:r>
            <a:endParaRPr sz="1800" dirty="0"/>
          </a:p>
          <a:p>
            <a:pPr marL="971550" lvl="1" indent="-514350">
              <a:lnSpc>
                <a:spcPct val="108000"/>
              </a:lnSpc>
              <a:spcBef>
                <a:spcPts val="500"/>
              </a:spcBef>
              <a:buFontTx/>
              <a:buAutoNum type="arabicPeriod"/>
              <a:defRPr sz="2400"/>
            </a:pPr>
            <a:r>
              <a:rPr dirty="0"/>
              <a:t>Lung contusion and laceration</a:t>
            </a:r>
          </a:p>
        </p:txBody>
      </p:sp>
      <p:sp>
        <p:nvSpPr>
          <p:cNvPr id="226" name="Rectangle 16"/>
          <p:cNvSpPr/>
          <p:nvPr/>
        </p:nvSpPr>
        <p:spPr>
          <a:xfrm rot="10800000" flipH="1">
            <a:off x="0" y="6391867"/>
            <a:ext cx="12192000" cy="456775"/>
          </a:xfrm>
          <a:prstGeom prst="rect">
            <a:avLst/>
          </a:prstGeom>
          <a:gradFill>
            <a:gsLst>
              <a:gs pos="14000">
                <a:schemeClr val="accent4">
                  <a:alpha val="28000"/>
                </a:schemeClr>
              </a:gs>
              <a:gs pos="100000">
                <a:schemeClr val="accent5">
                  <a:alpha val="85000"/>
                </a:schemeClr>
              </a:gs>
            </a:gsLst>
            <a:lin ang="6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27" name="Rectangle 17"/>
          <p:cNvSpPr/>
          <p:nvPr/>
        </p:nvSpPr>
        <p:spPr>
          <a:xfrm flipH="1">
            <a:off x="4038600" y="6391866"/>
            <a:ext cx="8153398" cy="456775"/>
          </a:xfrm>
          <a:prstGeom prst="rect">
            <a:avLst/>
          </a:prstGeom>
          <a:gradFill>
            <a:gsLst>
              <a:gs pos="9000">
                <a:srgbClr val="D6B2C9">
                  <a:alpha val="67000"/>
                </a:srgbClr>
              </a:gs>
              <a:gs pos="99000">
                <a:schemeClr val="accent2"/>
              </a:gs>
            </a:gsLst>
            <a:lin ang="144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pic>
        <p:nvPicPr>
          <p:cNvPr id="228" name="Picture 6" descr="Picture 6"/>
          <p:cNvPicPr>
            <a:picLocks noChangeAspect="1"/>
          </p:cNvPicPr>
          <p:nvPr/>
        </p:nvPicPr>
        <p:blipFill>
          <a:blip r:embed="rId2"/>
          <a:stretch>
            <a:fillRect/>
          </a:stretch>
        </p:blipFill>
        <p:spPr>
          <a:xfrm>
            <a:off x="6552127" y="560437"/>
            <a:ext cx="5365646" cy="53585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ontent Placeholder 2"/>
          <p:cNvSpPr txBox="1">
            <a:spLocks noGrp="1"/>
          </p:cNvSpPr>
          <p:nvPr>
            <p:ph type="body" idx="1"/>
          </p:nvPr>
        </p:nvSpPr>
        <p:spPr>
          <a:xfrm>
            <a:off x="106659" y="400661"/>
            <a:ext cx="11101603" cy="6056676"/>
          </a:xfrm>
          <a:prstGeom prst="rect">
            <a:avLst/>
          </a:prstGeom>
        </p:spPr>
        <p:txBody>
          <a:bodyPr/>
          <a:lstStyle/>
          <a:p>
            <a:pPr marL="914400" lvl="1" indent="-457200">
              <a:spcBef>
                <a:spcPts val="500"/>
              </a:spcBef>
              <a:buFontTx/>
              <a:buAutoNum type="alphaUcPeriod" startAt="2"/>
              <a:defRPr sz="2400" b="1"/>
            </a:pPr>
            <a:r>
              <a:t>Flail </a:t>
            </a:r>
            <a:r>
              <a:rPr b="0"/>
              <a:t>chest</a:t>
            </a:r>
            <a:endParaRPr sz="1800"/>
          </a:p>
          <a:p>
            <a:pPr marL="1371600" lvl="2" indent="-457200">
              <a:spcBef>
                <a:spcPts val="500"/>
              </a:spcBef>
              <a:buFontTx/>
              <a:buAutoNum type="romanUcPeriod"/>
              <a:defRPr sz="2400"/>
            </a:pPr>
            <a:r>
              <a:t>Small flail segment </a:t>
            </a:r>
            <a:endParaRPr sz="1600"/>
          </a:p>
          <a:p>
            <a:pPr marL="1600200" lvl="3" indent="-228600">
              <a:spcBef>
                <a:spcPts val="500"/>
              </a:spcBef>
              <a:buFontTx/>
              <a:buChar char="▪"/>
              <a:defRPr sz="1600"/>
            </a:pPr>
            <a:r>
              <a:t>Same as simple fracture + external fixation (by cotton pad and adhesive plaster)</a:t>
            </a:r>
            <a:endParaRPr sz="1400"/>
          </a:p>
          <a:p>
            <a:pPr marL="1314450" lvl="2" indent="-400050">
              <a:spcBef>
                <a:spcPts val="500"/>
              </a:spcBef>
              <a:buFontTx/>
              <a:buAutoNum type="romanUcPeriod"/>
              <a:defRPr sz="2400"/>
            </a:pPr>
            <a:r>
              <a:t>Sever cases </a:t>
            </a:r>
            <a:endParaRPr sz="1600"/>
          </a:p>
          <a:p>
            <a:pPr marL="1771650" lvl="3" indent="-400050">
              <a:spcBef>
                <a:spcPts val="500"/>
              </a:spcBef>
              <a:buFontTx/>
              <a:buAutoNum type="romanLcPeriod"/>
              <a:defRPr sz="2400"/>
            </a:pPr>
            <a:r>
              <a:t>Internal fixation of the flail segment </a:t>
            </a:r>
            <a:endParaRPr sz="1400"/>
          </a:p>
          <a:p>
            <a:pPr marL="2057400" lvl="4" indent="-228600">
              <a:spcBef>
                <a:spcPts val="500"/>
              </a:spcBef>
              <a:buFontTx/>
              <a:buChar char="▪"/>
              <a:defRPr sz="1600"/>
            </a:pPr>
            <a:r>
              <a:t>By endotracheal intubation with intermittent positive pressure ventilation </a:t>
            </a:r>
            <a:endParaRPr sz="1400"/>
          </a:p>
          <a:p>
            <a:pPr marL="2057400" lvl="4" indent="-228600">
              <a:spcBef>
                <a:spcPts val="500"/>
              </a:spcBef>
              <a:buFontTx/>
              <a:buChar char="▪"/>
              <a:defRPr sz="1600"/>
            </a:pPr>
            <a:r>
              <a:t>Indications:</a:t>
            </a:r>
            <a:endParaRPr sz="1400"/>
          </a:p>
          <a:p>
            <a:pPr marL="2628900" lvl="5" indent="-342900">
              <a:lnSpc>
                <a:spcPct val="90000"/>
              </a:lnSpc>
              <a:spcBef>
                <a:spcPts val="500"/>
              </a:spcBef>
              <a:buFontTx/>
              <a:buAutoNum type="arabicPeriod"/>
              <a:defRPr sz="1800"/>
            </a:pPr>
            <a:r>
              <a:t>Disturbed level of consciousness </a:t>
            </a:r>
            <a:endParaRPr sz="1600"/>
          </a:p>
          <a:p>
            <a:pPr marL="2628900" lvl="5" indent="-342900">
              <a:lnSpc>
                <a:spcPct val="90000"/>
              </a:lnSpc>
              <a:spcBef>
                <a:spcPts val="500"/>
              </a:spcBef>
              <a:buFontTx/>
              <a:buAutoNum type="arabicPeriod"/>
              <a:defRPr sz="1800"/>
            </a:pPr>
            <a:r>
              <a:t>RR &gt;</a:t>
            </a:r>
            <a:r>
              <a:rPr b="1"/>
              <a:t> 35</a:t>
            </a:r>
            <a:r>
              <a:t>/min</a:t>
            </a:r>
            <a:endParaRPr sz="1600"/>
          </a:p>
          <a:p>
            <a:pPr marL="2628900" lvl="5" indent="-342900">
              <a:lnSpc>
                <a:spcPct val="90000"/>
              </a:lnSpc>
              <a:spcBef>
                <a:spcPts val="500"/>
              </a:spcBef>
              <a:buFontTx/>
              <a:buAutoNum type="arabicPeriod"/>
              <a:defRPr sz="1800"/>
            </a:pPr>
            <a:r>
              <a:t>PaO2 &lt; </a:t>
            </a:r>
            <a:r>
              <a:rPr b="1"/>
              <a:t>60</a:t>
            </a:r>
            <a:r>
              <a:t> mmHg</a:t>
            </a:r>
            <a:endParaRPr sz="1600"/>
          </a:p>
          <a:p>
            <a:pPr marL="2628900" lvl="5" indent="-342900">
              <a:lnSpc>
                <a:spcPct val="90000"/>
              </a:lnSpc>
              <a:spcBef>
                <a:spcPts val="500"/>
              </a:spcBef>
              <a:buFontTx/>
              <a:buAutoNum type="arabicPeriod"/>
              <a:defRPr sz="1800"/>
            </a:pPr>
            <a:r>
              <a:t>PaCO2 &gt; </a:t>
            </a:r>
            <a:r>
              <a:rPr b="1"/>
              <a:t>50</a:t>
            </a:r>
            <a:r>
              <a:t> mmHg</a:t>
            </a:r>
            <a:endParaRPr sz="1600"/>
          </a:p>
          <a:p>
            <a:pPr marL="2628900" lvl="5" indent="-342900">
              <a:lnSpc>
                <a:spcPct val="90000"/>
              </a:lnSpc>
              <a:spcBef>
                <a:spcPts val="500"/>
              </a:spcBef>
              <a:buFontTx/>
              <a:buAutoNum type="arabicPeriod"/>
              <a:defRPr sz="1800"/>
            </a:pPr>
            <a:r>
              <a:t>Age &gt; </a:t>
            </a:r>
            <a:r>
              <a:rPr b="1"/>
              <a:t>50</a:t>
            </a:r>
            <a:r>
              <a:t> year</a:t>
            </a:r>
            <a:endParaRPr sz="1600"/>
          </a:p>
          <a:p>
            <a:pPr marL="1714500" lvl="3" indent="-342900">
              <a:spcBef>
                <a:spcPts val="500"/>
              </a:spcBef>
              <a:buFontTx/>
              <a:buAutoNum type="romanLcPeriod"/>
              <a:defRPr sz="2400"/>
            </a:pPr>
            <a:r>
              <a:t>Open reduction and internal fixation </a:t>
            </a:r>
            <a:endParaRPr sz="1400"/>
          </a:p>
          <a:p>
            <a:pPr marL="2057400" lvl="4" indent="-228600">
              <a:spcBef>
                <a:spcPts val="500"/>
              </a:spcBef>
              <a:buFontTx/>
              <a:buChar char="▪"/>
              <a:defRPr sz="1600"/>
            </a:pPr>
            <a:r>
              <a:t>Only if thoracotomy is indicated for another cause </a:t>
            </a:r>
          </a:p>
        </p:txBody>
      </p:sp>
      <p:pic>
        <p:nvPicPr>
          <p:cNvPr id="231" name="Picture 3" descr="Picture 3"/>
          <p:cNvPicPr>
            <a:picLocks noChangeAspect="1"/>
          </p:cNvPicPr>
          <p:nvPr/>
        </p:nvPicPr>
        <p:blipFill>
          <a:blip r:embed="rId2"/>
          <a:srcRect l="4963" t="14432" r="8224"/>
          <a:stretch>
            <a:fillRect/>
          </a:stretch>
        </p:blipFill>
        <p:spPr>
          <a:xfrm>
            <a:off x="8121445" y="3323302"/>
            <a:ext cx="3716597" cy="298887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radientRiseVTI">
  <a:themeElements>
    <a:clrScheme name="GradientRiseVTI">
      <a:dk1>
        <a:srgbClr val="000000"/>
      </a:dk1>
      <a:lt1>
        <a:srgbClr val="FFFFFF"/>
      </a:lt1>
      <a:dk2>
        <a:srgbClr val="A7A7A7"/>
      </a:dk2>
      <a:lt2>
        <a:srgbClr val="535353"/>
      </a:lt2>
      <a:accent1>
        <a:srgbClr val="C696A1"/>
      </a:accent1>
      <a:accent2>
        <a:srgbClr val="BA7FA5"/>
      </a:accent2>
      <a:accent3>
        <a:srgbClr val="C193C4"/>
      </a:accent3>
      <a:accent4>
        <a:srgbClr val="9D7FBA"/>
      </a:accent4>
      <a:accent5>
        <a:srgbClr val="9B96C6"/>
      </a:accent5>
      <a:accent6>
        <a:srgbClr val="7F92BA"/>
      </a:accent6>
      <a:hlink>
        <a:srgbClr val="0000FF"/>
      </a:hlink>
      <a:folHlink>
        <a:srgbClr val="FF00FF"/>
      </a:folHlink>
    </a:clrScheme>
    <a:fontScheme name="GradientRiseVTI">
      <a:majorFont>
        <a:latin typeface="Helvetica"/>
        <a:ea typeface="Helvetica"/>
        <a:cs typeface="Helvetica"/>
      </a:majorFont>
      <a:minorFont>
        <a:latin typeface="Calibri"/>
        <a:ea typeface="Calibri"/>
        <a:cs typeface="Calibri"/>
      </a:minorFont>
    </a:fontScheme>
    <a:fmtScheme name="GradientRis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RiseVTI">
  <a:themeElements>
    <a:clrScheme name="GradientRiseVTI">
      <a:dk1>
        <a:srgbClr val="000000"/>
      </a:dk1>
      <a:lt1>
        <a:srgbClr val="FFFFFF"/>
      </a:lt1>
      <a:dk2>
        <a:srgbClr val="A7A7A7"/>
      </a:dk2>
      <a:lt2>
        <a:srgbClr val="535353"/>
      </a:lt2>
      <a:accent1>
        <a:srgbClr val="C696A1"/>
      </a:accent1>
      <a:accent2>
        <a:srgbClr val="BA7FA5"/>
      </a:accent2>
      <a:accent3>
        <a:srgbClr val="C193C4"/>
      </a:accent3>
      <a:accent4>
        <a:srgbClr val="9D7FBA"/>
      </a:accent4>
      <a:accent5>
        <a:srgbClr val="9B96C6"/>
      </a:accent5>
      <a:accent6>
        <a:srgbClr val="7F92BA"/>
      </a:accent6>
      <a:hlink>
        <a:srgbClr val="0000FF"/>
      </a:hlink>
      <a:folHlink>
        <a:srgbClr val="FF00FF"/>
      </a:folHlink>
    </a:clrScheme>
    <a:fontScheme name="GradientRiseVTI">
      <a:majorFont>
        <a:latin typeface="Helvetica"/>
        <a:ea typeface="Helvetica"/>
        <a:cs typeface="Helvetica"/>
      </a:majorFont>
      <a:minorFont>
        <a:latin typeface="Calibri"/>
        <a:ea typeface="Calibri"/>
        <a:cs typeface="Calibri"/>
      </a:minorFont>
    </a:fontScheme>
    <a:fmtScheme name="GradientRis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3891</Words>
  <Application>Microsoft Office PowerPoint</Application>
  <PresentationFormat>شاشة عريضة</PresentationFormat>
  <Paragraphs>352</Paragraphs>
  <Slides>72</Slides>
  <Notes>0</Notes>
  <HiddenSlides>0</HiddenSlides>
  <MMClips>0</MMClips>
  <ScaleCrop>false</ScaleCrop>
  <HeadingPairs>
    <vt:vector size="4" baseType="variant">
      <vt:variant>
        <vt:lpstr>نسق</vt:lpstr>
      </vt:variant>
      <vt:variant>
        <vt:i4>1</vt:i4>
      </vt:variant>
      <vt:variant>
        <vt:lpstr>عناوين الشرائح</vt:lpstr>
      </vt:variant>
      <vt:variant>
        <vt:i4>72</vt:i4>
      </vt:variant>
    </vt:vector>
  </HeadingPairs>
  <TitlesOfParts>
    <vt:vector size="73" baseType="lpstr">
      <vt:lpstr>GradientRiseVTI</vt:lpstr>
      <vt:lpstr>عرض تقديمي في PowerPoint</vt:lpstr>
      <vt:lpstr>Complications and sequalae of chest trauma</vt:lpstr>
      <vt:lpstr>Rib fractures  </vt:lpstr>
      <vt:lpstr>Rib fractures  </vt:lpstr>
      <vt:lpstr>MECHANISM OF INJURY </vt:lpstr>
      <vt:lpstr>Clinical picture of thoracic injuries in general </vt:lpstr>
      <vt:lpstr>عرض تقديمي في PowerPoint</vt:lpstr>
      <vt:lpstr>عرض تقديمي في PowerPoint</vt:lpstr>
      <vt:lpstr>عرض تقديمي في PowerPoint</vt:lpstr>
      <vt:lpstr>DIAGNOSTIC EVALUATION</vt:lpstr>
      <vt:lpstr>Management </vt:lpstr>
      <vt:lpstr>References</vt:lpstr>
      <vt:lpstr>pneumothorax </vt:lpstr>
      <vt:lpstr>Definition </vt:lpstr>
      <vt:lpstr>Types of pneumothorax </vt:lpstr>
      <vt:lpstr>Symptoms </vt:lpstr>
      <vt:lpstr>Physical examination </vt:lpstr>
      <vt:lpstr>Imaging </vt:lpstr>
      <vt:lpstr>عرض تقديمي في PowerPoint</vt:lpstr>
      <vt:lpstr>MANAGEMENT </vt:lpstr>
      <vt:lpstr>REFERENCES</vt:lpstr>
      <vt:lpstr>hemothorax </vt:lpstr>
      <vt:lpstr>عرض تقديمي في PowerPoint</vt:lpstr>
      <vt:lpstr>عرض تقديمي في PowerPoint</vt:lpstr>
      <vt:lpstr>عرض تقديمي في PowerPoint</vt:lpstr>
      <vt:lpstr>عرض تقديمي في PowerPoint</vt:lpstr>
      <vt:lpstr>عرض تقديمي في PowerPoint</vt:lpstr>
      <vt:lpstr>Comlication;</vt:lpstr>
      <vt:lpstr>عرض تقديمي في PowerPoint</vt:lpstr>
      <vt:lpstr>Lung injuries </vt:lpstr>
      <vt:lpstr>عرض تقديمي في PowerPoint</vt:lpstr>
      <vt:lpstr>عرض تقديمي في PowerPoint</vt:lpstr>
      <vt:lpstr>Tracheobronchial injuries{1,2}  </vt:lpstr>
      <vt:lpstr>عرض تقديمي في PowerPoint</vt:lpstr>
      <vt:lpstr>عرض تقديمي في PowerPoint</vt:lpstr>
      <vt:lpstr>عرض تقديمي في PowerPoint</vt:lpstr>
      <vt:lpstr>عرض تقديمي في PowerPoint</vt:lpstr>
      <vt:lpstr>Cardiac injuries </vt:lpstr>
      <vt:lpstr>عرض تقديمي في PowerPoint</vt:lpstr>
      <vt:lpstr>عرض تقديمي في PowerPoint</vt:lpstr>
      <vt:lpstr>عرض تقديمي في PowerPoint</vt:lpstr>
      <vt:lpstr>Hemopericardium</vt:lpstr>
      <vt:lpstr>عرض تقديمي في PowerPoint</vt:lpstr>
      <vt:lpstr>عرض تقديمي في PowerPoint</vt:lpstr>
      <vt:lpstr>Cardiac tamponade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Esophageal injuries </vt:lpstr>
      <vt:lpstr>عرض تقديمي في PowerPoint</vt:lpstr>
      <vt:lpstr>عرض تقديمي في PowerPoint</vt:lpstr>
      <vt:lpstr>عرض تقديمي في PowerPoint</vt:lpstr>
      <vt:lpstr>عرض تقديمي في PowerPoint</vt:lpstr>
      <vt:lpstr>References</vt:lpstr>
      <vt:lpstr>Diaphragmatic injury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Other chest wall injuries </vt:lpstr>
      <vt:lpstr>عرض تقديمي في PowerPoint</vt:lpstr>
      <vt:lpstr>Sternal fracture</vt:lpstr>
      <vt:lpstr>scapular fracture</vt:lpstr>
      <vt:lpstr>THANK  YOU FOR BEING EFFECTIVLY ATTENTIVE!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مستخدم غير معروف</cp:lastModifiedBy>
  <cp:revision>2</cp:revision>
  <dcterms:modified xsi:type="dcterms:W3CDTF">2024-10-18T16:59:21Z</dcterms:modified>
</cp:coreProperties>
</file>