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6" r:id="rId6"/>
    <p:sldId id="265" r:id="rId7"/>
    <p:sldId id="281" r:id="rId8"/>
    <p:sldId id="260" r:id="rId9"/>
    <p:sldId id="259" r:id="rId10"/>
    <p:sldId id="262" r:id="rId11"/>
    <p:sldId id="272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3" r:id="rId20"/>
    <p:sldId id="300" r:id="rId21"/>
    <p:sldId id="276" r:id="rId22"/>
    <p:sldId id="275" r:id="rId23"/>
    <p:sldId id="274" r:id="rId24"/>
    <p:sldId id="277" r:id="rId25"/>
    <p:sldId id="305" r:id="rId26"/>
    <p:sldId id="280" r:id="rId27"/>
    <p:sldId id="282" r:id="rId28"/>
    <p:sldId id="283" r:id="rId29"/>
    <p:sldId id="284" r:id="rId30"/>
    <p:sldId id="285" r:id="rId31"/>
    <p:sldId id="301" r:id="rId32"/>
    <p:sldId id="287" r:id="rId33"/>
    <p:sldId id="288" r:id="rId34"/>
    <p:sldId id="289" r:id="rId35"/>
    <p:sldId id="286" r:id="rId36"/>
    <p:sldId id="306" r:id="rId37"/>
    <p:sldId id="302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3" r:id="rId46"/>
    <p:sldId id="304" r:id="rId47"/>
    <p:sldId id="297" r:id="rId48"/>
    <p:sldId id="298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4/1/2020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orthopedics\IMG_20190701_125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35732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scoliosis</a:t>
            </a:r>
            <a:endParaRPr lang="ar-JO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Structural type</a:t>
            </a:r>
            <a:endParaRPr lang="ar-JO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/>
            <a:r>
              <a:rPr lang="en-US" b="1" dirty="0"/>
              <a:t>non-correctable deformity.</a:t>
            </a:r>
          </a:p>
          <a:p>
            <a:pPr marL="514350" indent="-514350" algn="l" rtl="0"/>
            <a:r>
              <a:rPr lang="en-US" b="1" dirty="0"/>
              <a:t>rib hump on bending forward.</a:t>
            </a:r>
          </a:p>
          <a:p>
            <a:pPr marL="514350" indent="-514350" algn="l" rtl="0"/>
            <a:endParaRPr lang="en-US" b="1" dirty="0"/>
          </a:p>
          <a:p>
            <a:pPr marL="514350" lvl="1" indent="-514350" algn="l" rtl="0">
              <a:spcBef>
                <a:spcPts val="600"/>
              </a:spcBef>
              <a:buSzPct val="70000"/>
              <a:buFont typeface="+mj-lt"/>
              <a:buAutoNum type="romanUcPeriod"/>
            </a:pPr>
            <a:r>
              <a:rPr lang="en-US" sz="2400" b="1" dirty="0">
                <a:solidFill>
                  <a:srgbClr val="C00000"/>
                </a:solidFill>
              </a:rPr>
              <a:t>The deformity is liable to increase throughout the growth period.</a:t>
            </a:r>
            <a:r>
              <a:rPr lang="en-US" sz="2400" b="1" dirty="0"/>
              <a:t> curves greater than 50 degrees may go on increasing by 1 degree per year. </a:t>
            </a:r>
          </a:p>
          <a:p>
            <a:pPr marL="514350" lvl="1" indent="-514350" algn="l" rtl="0">
              <a:spcBef>
                <a:spcPts val="600"/>
              </a:spcBef>
              <a:buSzPct val="70000"/>
              <a:buFont typeface="+mj-lt"/>
              <a:buAutoNum type="romanUcPeriod"/>
            </a:pPr>
            <a:endParaRPr lang="en-US" sz="2400" b="1" dirty="0"/>
          </a:p>
          <a:p>
            <a:pPr marL="514350" lvl="1" indent="-514350" algn="l" rtl="0">
              <a:spcBef>
                <a:spcPts val="600"/>
              </a:spcBef>
              <a:buSzPct val="70000"/>
              <a:buFont typeface="+mj-lt"/>
              <a:buAutoNum type="romanUcPeriod"/>
            </a:pPr>
            <a:r>
              <a:rPr lang="en-US" sz="2400" b="1" dirty="0"/>
              <a:t> very severe curves </a:t>
            </a:r>
            <a:r>
              <a:rPr lang="en-US" sz="2400" b="1" dirty="0">
                <a:solidFill>
                  <a:srgbClr val="FF0000"/>
                </a:solidFill>
              </a:rPr>
              <a:t>( angle &gt;70-80 degree) </a:t>
            </a:r>
            <a:r>
              <a:rPr lang="en-US" sz="2400" b="1" dirty="0"/>
              <a:t>accompanied with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chest deformity and cardiopulmonary dysfunction </a:t>
            </a:r>
            <a:endParaRPr lang="ar-JO" sz="2400" b="1" dirty="0"/>
          </a:p>
          <a:p>
            <a:pPr marL="514350" lvl="1" indent="-514350" algn="l" rtl="0">
              <a:spcBef>
                <a:spcPts val="600"/>
              </a:spcBef>
              <a:buSzPct val="70000"/>
              <a:buFont typeface="+mj-lt"/>
              <a:buAutoNum type="romanUcPeriod"/>
            </a:pPr>
            <a:endParaRPr lang="en-US" sz="2400" dirty="0">
              <a:solidFill>
                <a:srgbClr val="C00000"/>
              </a:solidFill>
            </a:endParaRPr>
          </a:p>
          <a:p>
            <a:pPr marL="514350" lvl="1" indent="-514350" algn="l" rtl="0">
              <a:spcBef>
                <a:spcPts val="600"/>
              </a:spcBef>
              <a:buSzPct val="70000"/>
              <a:buFont typeface="+mj-lt"/>
              <a:buAutoNum type="romanUcPeriod"/>
            </a:pPr>
            <a:endParaRPr lang="en-US" sz="2400" dirty="0">
              <a:solidFill>
                <a:srgbClr val="C00000"/>
              </a:solidFill>
            </a:endParaRPr>
          </a:p>
          <a:p>
            <a:pPr marL="514350" indent="-514350" algn="l" rtl="0">
              <a:buFont typeface="+mj-lt"/>
              <a:buAutoNum type="romanUcPeriod"/>
            </a:pPr>
            <a:endParaRPr lang="en-US" dirty="0"/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900486" cy="1000132"/>
          </a:xfrm>
        </p:spPr>
        <p:txBody>
          <a:bodyPr/>
          <a:lstStyle/>
          <a:p>
            <a:r>
              <a:rPr lang="en-US" b="1" dirty="0"/>
              <a:t>Functional type</a:t>
            </a:r>
            <a:endParaRPr lang="ar-JO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37862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2148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ربع نص 7"/>
          <p:cNvSpPr txBox="1"/>
          <p:nvPr/>
        </p:nvSpPr>
        <p:spPr>
          <a:xfrm>
            <a:off x="4786314" y="428604"/>
            <a:ext cx="366683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/>
              <a:t>Structural type</a:t>
            </a:r>
            <a:endParaRPr lang="ar-JO" sz="4400" b="1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/>
              <a:t>How to differentiate between functional and structural?</a:t>
            </a:r>
          </a:p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endParaRPr lang="ar-JO" sz="2400" b="1" dirty="0"/>
          </a:p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r>
              <a:rPr lang="en-US" sz="2400" b="1" dirty="0"/>
              <a:t>1- bending test (</a:t>
            </a:r>
            <a:r>
              <a:rPr lang="en-US" sz="2400" b="1" dirty="0" err="1">
                <a:solidFill>
                  <a:srgbClr val="FF0000"/>
                </a:solidFill>
              </a:rPr>
              <a:t>adam</a:t>
            </a:r>
            <a:r>
              <a:rPr lang="en-US" sz="2400" b="1" dirty="0" err="1">
                <a:solidFill>
                  <a:srgbClr val="FF0000"/>
                </a:solidFill>
                <a:latin typeface="Calibri"/>
              </a:rPr>
              <a:t>’s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 test</a:t>
            </a:r>
            <a:r>
              <a:rPr lang="en-US" sz="2400" b="1" dirty="0">
                <a:latin typeface="Calibri"/>
              </a:rPr>
              <a:t>)</a:t>
            </a:r>
            <a:endParaRPr lang="en-US" sz="2400" b="1" dirty="0"/>
          </a:p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endParaRPr lang="en-US" sz="2400" b="1" dirty="0"/>
          </a:p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r>
              <a:rPr lang="en-US" sz="2400" b="1" dirty="0"/>
              <a:t>2- make the patient sit</a:t>
            </a:r>
          </a:p>
          <a:p>
            <a:pPr lvl="1">
              <a:lnSpc>
                <a:spcPct val="90000"/>
              </a:lnSpc>
              <a:buClr>
                <a:srgbClr val="FF6600"/>
              </a:buClr>
              <a:buNone/>
              <a:defRPr/>
            </a:pPr>
            <a:endParaRPr lang="en-US" sz="2400" b="1" dirty="0">
              <a:sym typeface="Wingdings" pitchFamily="2" charset="2"/>
            </a:endParaRPr>
          </a:p>
          <a:p>
            <a:pPr lvl="1" algn="l">
              <a:lnSpc>
                <a:spcPct val="90000"/>
              </a:lnSpc>
              <a:buClr>
                <a:srgbClr val="FF6600"/>
              </a:buClr>
              <a:buNone/>
              <a:defRPr/>
            </a:pPr>
            <a:r>
              <a:rPr lang="en-US" sz="2400" b="1" dirty="0">
                <a:sym typeface="Wingdings" pitchFamily="2" charset="2"/>
              </a:rPr>
              <a:t> The scoliosis will disappear on conducting the two tests in functional type</a:t>
            </a:r>
            <a:endParaRPr lang="en-US" sz="2400" b="1" dirty="0"/>
          </a:p>
          <a:p>
            <a:pPr>
              <a:buNone/>
            </a:pPr>
            <a:endParaRPr lang="ar-JO" b="1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C:\Users\DELL\Desktop\orthopedics\Screenshot_20190701-091606~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pic>
        <p:nvPicPr>
          <p:cNvPr id="2051" name="Picture 3" descr="C:\Users\DELL\Desktop\orthopedics\Screenshot_20190701-091539~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Test for scoliosis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00298" y="6072205"/>
            <a:ext cx="3929090" cy="5000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Bending test</a:t>
            </a:r>
          </a:p>
          <a:p>
            <a:pPr>
              <a:buNone/>
            </a:pPr>
            <a:endParaRPr lang="ar-JO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786182" y="628652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pic>
        <p:nvPicPr>
          <p:cNvPr id="5" name="Picture 5" descr="iscoliosis-forward-bend-test-art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1"/>
            <a:ext cx="37798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ending test in scoli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695450"/>
            <a:ext cx="5080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Types of structural scoliosis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1- </a:t>
            </a:r>
            <a:r>
              <a:rPr lang="en-US" b="1" dirty="0">
                <a:solidFill>
                  <a:srgbClr val="FF0000"/>
                </a:solidFill>
              </a:rPr>
              <a:t>idiopathic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scoliosis (80%)</a:t>
            </a:r>
          </a:p>
          <a:p>
            <a:pPr algn="l"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2- </a:t>
            </a:r>
            <a:r>
              <a:rPr lang="en-US" b="1" dirty="0">
                <a:solidFill>
                  <a:srgbClr val="FF0000"/>
                </a:solidFill>
              </a:rPr>
              <a:t>Osteopathic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scoliosis: due to congenital vertebral anomalies</a:t>
            </a:r>
          </a:p>
          <a:p>
            <a:pPr algn="l"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3- </a:t>
            </a:r>
            <a:r>
              <a:rPr lang="en-US" b="1" dirty="0">
                <a:solidFill>
                  <a:srgbClr val="FF0000"/>
                </a:solidFill>
              </a:rPr>
              <a:t>Neuropathic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scoliosis: due to asymmetrical muscle weakness (e.g. In poliomyelitis or cerebral palsy).</a:t>
            </a:r>
          </a:p>
          <a:p>
            <a:pPr algn="l"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4- </a:t>
            </a:r>
            <a:r>
              <a:rPr lang="en-US" b="1" dirty="0" err="1">
                <a:solidFill>
                  <a:srgbClr val="FF0000"/>
                </a:solidFill>
              </a:rPr>
              <a:t>Myopathic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scoliosis: in muscular dystrophies.</a:t>
            </a:r>
          </a:p>
          <a:p>
            <a:pPr algn="l"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5- </a:t>
            </a:r>
            <a:r>
              <a:rPr lang="en-US" b="1" dirty="0">
                <a:solidFill>
                  <a:srgbClr val="FF0000"/>
                </a:solidFill>
              </a:rPr>
              <a:t>Neurofibromatosis.</a:t>
            </a:r>
            <a:endParaRPr lang="ar-JO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JO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14282" y="3429000"/>
            <a:ext cx="16430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Structural scoliosis</a:t>
            </a:r>
            <a:endParaRPr lang="ar-JO" sz="2400" b="1" dirty="0"/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2071670" y="2643182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2143108" y="3786190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2214546" y="4143380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/>
          <p:cNvSpPr/>
          <p:nvPr/>
        </p:nvSpPr>
        <p:spPr>
          <a:xfrm>
            <a:off x="3357554" y="1928802"/>
            <a:ext cx="25003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idiopathic</a:t>
            </a:r>
            <a:endParaRPr lang="ar-JO" sz="2400" b="1" dirty="0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357554" y="3143248"/>
            <a:ext cx="25003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Neuropathic  and </a:t>
            </a:r>
            <a:r>
              <a:rPr lang="en-US" sz="2400" b="1" dirty="0" err="1"/>
              <a:t>myopathic</a:t>
            </a:r>
            <a:r>
              <a:rPr lang="en-US" sz="2400" b="1" dirty="0"/>
              <a:t> </a:t>
            </a:r>
            <a:endParaRPr lang="ar-JO" sz="2400" b="1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357554" y="4286256"/>
            <a:ext cx="25003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Congenital or osteopathic</a:t>
            </a:r>
            <a:endParaRPr lang="ar-JO" sz="2400" b="1" dirty="0"/>
          </a:p>
        </p:txBody>
      </p:sp>
      <p:cxnSp>
        <p:nvCxnSpPr>
          <p:cNvPr id="24" name="رابط كسهم مستقيم 23"/>
          <p:cNvCxnSpPr/>
          <p:nvPr/>
        </p:nvCxnSpPr>
        <p:spPr>
          <a:xfrm rot="5400000" flipH="1" flipV="1">
            <a:off x="5679289" y="1750207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6000760" y="250030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rot="16200000" flipH="1">
            <a:off x="5893603" y="267890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مستدير الزوايا 29"/>
          <p:cNvSpPr/>
          <p:nvPr/>
        </p:nvSpPr>
        <p:spPr>
          <a:xfrm>
            <a:off x="6357950" y="714356"/>
            <a:ext cx="207170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Infantile (0-3 years old</a:t>
            </a:r>
            <a:r>
              <a:rPr lang="en-US" dirty="0"/>
              <a:t>)</a:t>
            </a:r>
            <a:endParaRPr lang="ar-JO" dirty="0"/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6786578" y="1928802"/>
            <a:ext cx="200026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Juvenile(4-9 years old</a:t>
            </a:r>
            <a:r>
              <a:rPr lang="en-US" dirty="0"/>
              <a:t>)</a:t>
            </a:r>
            <a:endParaRPr lang="ar-JO" dirty="0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6572264" y="3071810"/>
            <a:ext cx="2143140" cy="985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Adolescent(10 years to maturity</a:t>
            </a:r>
            <a:r>
              <a:rPr lang="en-US" dirty="0"/>
              <a:t>)</a:t>
            </a:r>
            <a:endParaRPr lang="ar-JO" dirty="0"/>
          </a:p>
        </p:txBody>
      </p:sp>
      <p:cxnSp>
        <p:nvCxnSpPr>
          <p:cNvPr id="38" name="رابط كسهم مستقيم 37"/>
          <p:cNvCxnSpPr/>
          <p:nvPr/>
        </p:nvCxnSpPr>
        <p:spPr>
          <a:xfrm>
            <a:off x="1928794" y="4500570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ستطيل مستدير الزوايا 38"/>
          <p:cNvSpPr/>
          <p:nvPr/>
        </p:nvSpPr>
        <p:spPr>
          <a:xfrm>
            <a:off x="3357554" y="5429264"/>
            <a:ext cx="250033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miscellaneous group of </a:t>
            </a:r>
            <a:r>
              <a:rPr lang="en-US" sz="2000" b="1" i="1" dirty="0"/>
              <a:t>connective-tissue disorders</a:t>
            </a:r>
            <a:endParaRPr lang="ar-JO" sz="2000" b="1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  <a:defRPr/>
            </a:pPr>
            <a:r>
              <a:rPr lang="en-US" sz="4300" b="1" u="sng" dirty="0">
                <a:solidFill>
                  <a:schemeClr val="tx2">
                    <a:lumMod val="75000"/>
                  </a:schemeClr>
                </a:solidFill>
              </a:rPr>
              <a:t>1- Infantile idiopathic scoliosis</a:t>
            </a:r>
            <a:r>
              <a:rPr lang="en-US" sz="3600" b="1" u="sng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l">
              <a:buNone/>
              <a:defRPr/>
            </a:pPr>
            <a:endParaRPr lang="en-US" sz="3600" u="sng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Infantile idiopathic scoliosis is the </a:t>
            </a:r>
            <a:r>
              <a:rPr lang="en-US" b="1" dirty="0">
                <a:solidFill>
                  <a:srgbClr val="FF0000"/>
                </a:solidFill>
              </a:rPr>
              <a:t>only type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of idiopathic scoliosis whose most common curve </a:t>
            </a:r>
            <a:r>
              <a:rPr lang="en-US" b="1" dirty="0">
                <a:solidFill>
                  <a:srgbClr val="FF0000"/>
                </a:solidFill>
              </a:rPr>
              <a:t>pattern </a:t>
            </a:r>
          </a:p>
          <a:p>
            <a:pPr algn="l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is left thoracic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l"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*is the only type of scoliosis that is </a:t>
            </a:r>
            <a:r>
              <a:rPr lang="en-US" b="1" dirty="0">
                <a:solidFill>
                  <a:srgbClr val="FF0000"/>
                </a:solidFill>
              </a:rPr>
              <a:t>more common in males.</a:t>
            </a:r>
          </a:p>
          <a:p>
            <a:pPr algn="l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90%</a:t>
            </a:r>
            <a:r>
              <a:rPr lang="ar-JO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*the only one to </a:t>
            </a:r>
            <a:r>
              <a:rPr lang="en-US" b="1" dirty="0">
                <a:solidFill>
                  <a:srgbClr val="FF0000"/>
                </a:solidFill>
              </a:rPr>
              <a:t>resolve spontaneously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90000"/>
              </a:lnSpc>
              <a:buNone/>
              <a:defRPr/>
            </a:pPr>
            <a:r>
              <a:rPr lang="en-US" sz="5700" b="1" u="sng" dirty="0">
                <a:solidFill>
                  <a:schemeClr val="tx2">
                    <a:lumMod val="75000"/>
                  </a:schemeClr>
                </a:solidFill>
              </a:rPr>
              <a:t>2- Juvenile idiopathic scoliosis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3600" b="1" u="sng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*most closely mimics the epidemiology and </a:t>
            </a:r>
            <a:endParaRPr lang="ar-JO" sz="3400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demographics of the adolescent version of the disease.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*It is more common </a:t>
            </a:r>
            <a:r>
              <a:rPr lang="en-US" sz="3400" b="1" dirty="0">
                <a:solidFill>
                  <a:srgbClr val="FF0000"/>
                </a:solidFill>
              </a:rPr>
              <a:t>in female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3400" b="1" dirty="0"/>
              <a:t> </a:t>
            </a:r>
            <a:r>
              <a:rPr lang="en-US" sz="3400" b="1" dirty="0">
                <a:solidFill>
                  <a:srgbClr val="FF0000"/>
                </a:solidFill>
              </a:rPr>
              <a:t>50% resolve spontaneously 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3400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endParaRPr lang="en-US" sz="3400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*its most common curve pattern is a </a:t>
            </a:r>
            <a:r>
              <a:rPr lang="en-US" sz="3400" b="1" dirty="0">
                <a:solidFill>
                  <a:srgbClr val="FF0000"/>
                </a:solidFill>
              </a:rPr>
              <a:t>right thoracic curve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3400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3400" b="1" dirty="0">
                <a:solidFill>
                  <a:srgbClr val="FF0000"/>
                </a:solidFill>
              </a:rPr>
              <a:t>high rate of progression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, and need for surgery, juvenile idiopathic scoliosis might be considered to be a malignant subtype of adolescent idiopathic scoliosis.</a:t>
            </a:r>
          </a:p>
          <a:p>
            <a:endParaRPr lang="ar-JO" sz="3400" b="1"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00634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  <a:defRPr/>
            </a:pPr>
            <a:r>
              <a:rPr lang="en-US" sz="4300" b="1" u="sng" dirty="0">
                <a:solidFill>
                  <a:schemeClr val="tx2">
                    <a:lumMod val="75000"/>
                  </a:schemeClr>
                </a:solidFill>
              </a:rPr>
              <a:t>3- Adolescent idiopathic scoliosis</a:t>
            </a:r>
            <a:r>
              <a:rPr lang="en-US" sz="3600" b="1" u="sng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l">
              <a:buNone/>
              <a:defRPr/>
            </a:pPr>
            <a:endParaRPr lang="en-US" sz="3600" b="1" u="sng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is the </a:t>
            </a:r>
            <a:r>
              <a:rPr lang="en-US" b="1" dirty="0">
                <a:solidFill>
                  <a:srgbClr val="FF0000"/>
                </a:solidFill>
              </a:rPr>
              <a:t>most common type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of idiopathic scoliosis and the most common type of scoliosis overall.</a:t>
            </a: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*Small curves in more mature patients have a substantially lower risk of progression (about 2%) than larger curves in more immature patients, in whom the risk is much higher </a:t>
            </a:r>
          </a:p>
          <a:p>
            <a:pPr algn="l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*Present before puberty and progresses until skeletal growth ceases.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outlines</a:t>
            </a:r>
            <a:endParaRPr lang="ar-JO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ar-SA" dirty="0"/>
              <a:t> </a:t>
            </a:r>
            <a:r>
              <a:rPr lang="en-US" sz="3600" b="1" dirty="0"/>
              <a:t>normal vertebral curvature</a:t>
            </a:r>
            <a:r>
              <a:rPr lang="ar-SA" sz="3600" b="1" dirty="0"/>
              <a:t>-</a:t>
            </a:r>
            <a:r>
              <a:rPr lang="en-US" sz="3600" b="1" dirty="0"/>
              <a:t>1</a:t>
            </a:r>
          </a:p>
          <a:p>
            <a:pPr algn="l">
              <a:buNone/>
            </a:pPr>
            <a:r>
              <a:rPr lang="en-US" sz="3600" b="1" dirty="0"/>
              <a:t>2-Definition</a:t>
            </a:r>
          </a:p>
          <a:p>
            <a:pPr algn="l">
              <a:buNone/>
            </a:pPr>
            <a:r>
              <a:rPr lang="en-US" sz="3600" b="1" dirty="0"/>
              <a:t>3-pathology</a:t>
            </a:r>
          </a:p>
          <a:p>
            <a:pPr algn="l">
              <a:buNone/>
            </a:pPr>
            <a:r>
              <a:rPr lang="en-US" sz="3600" b="1" dirty="0"/>
              <a:t>4-types</a:t>
            </a:r>
          </a:p>
          <a:p>
            <a:pPr algn="l">
              <a:buNone/>
            </a:pPr>
            <a:r>
              <a:rPr lang="ar-SA" sz="3600" b="1" dirty="0"/>
              <a:t> </a:t>
            </a:r>
            <a:r>
              <a:rPr lang="en-US" sz="3600" b="1" dirty="0"/>
              <a:t>5-clinical features </a:t>
            </a:r>
          </a:p>
          <a:p>
            <a:pPr algn="l">
              <a:buNone/>
            </a:pPr>
            <a:r>
              <a:rPr lang="en-US" sz="3600" b="1" dirty="0"/>
              <a:t>6-investigations</a:t>
            </a:r>
          </a:p>
          <a:p>
            <a:pPr algn="l">
              <a:buNone/>
            </a:pPr>
            <a:r>
              <a:rPr lang="en-US" sz="3600" b="1" dirty="0"/>
              <a:t>7- treatment and prognosis</a:t>
            </a:r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643042" y="1"/>
            <a:ext cx="24288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Infantile thoracic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Adolescent thoracic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err="1"/>
              <a:t>Thoracolumbar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Lumbar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Combined</a:t>
            </a:r>
            <a:endParaRPr lang="ar-JO" sz="2000" b="1" dirty="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OSTEOPATHIC (CONGENITAL) SCOLIOSIS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/>
              <a:t>The commonest bony cause is some type of </a:t>
            </a:r>
            <a:r>
              <a:rPr lang="ar-SA" dirty="0"/>
              <a:t> </a:t>
            </a:r>
            <a:r>
              <a:rPr lang="en-US" dirty="0"/>
              <a:t>vertebral anomaly: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 err="1"/>
              <a:t>Hemivertebra</a:t>
            </a:r>
            <a:endParaRPr lang="en-US" b="1" dirty="0"/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wedged vertebra (failure of formation)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 fused vertebrae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/>
              <a:t> fractures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/>
              <a:t>bone softening ( rickets or </a:t>
            </a:r>
            <a:r>
              <a:rPr lang="en-US" dirty="0" err="1"/>
              <a:t>osteogenesis</a:t>
            </a:r>
            <a:r>
              <a:rPr lang="en-US" dirty="0"/>
              <a:t> </a:t>
            </a:r>
            <a:r>
              <a:rPr lang="en-US" dirty="0" err="1"/>
              <a:t>imperfecta</a:t>
            </a:r>
            <a:r>
              <a:rPr lang="en-US" dirty="0"/>
              <a:t>) </a:t>
            </a:r>
          </a:p>
          <a:p>
            <a:pPr algn="l" rtl="0"/>
            <a:r>
              <a:rPr lang="en-US" dirty="0"/>
              <a:t> </a:t>
            </a:r>
            <a:r>
              <a:rPr lang="en-US" b="1" dirty="0"/>
              <a:t>more aggressive and need early surgery.  </a:t>
            </a:r>
          </a:p>
          <a:p>
            <a:pPr algn="l" rtl="0"/>
            <a:endParaRPr lang="ar-JO" dirty="0"/>
          </a:p>
          <a:p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slide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001156" cy="5929353"/>
          </a:xfrm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NEUROPATHIC AND MYOPATHIC</a:t>
            </a:r>
            <a:br>
              <a:rPr lang="en-US" b="1" dirty="0"/>
            </a:br>
            <a:r>
              <a:rPr lang="en-US" b="1" dirty="0"/>
              <a:t>SCOLIOSIS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b="1" dirty="0"/>
              <a:t>Poliomyelitis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cerebral palsy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 err="1"/>
              <a:t>Syringomyelia</a:t>
            </a:r>
            <a:endParaRPr lang="en-US" b="1" dirty="0"/>
          </a:p>
          <a:p>
            <a:pPr algn="l" rtl="0">
              <a:buFont typeface="Wingdings" pitchFamily="2" charset="2"/>
              <a:buChar char="ü"/>
            </a:pPr>
            <a:r>
              <a:rPr lang="en-US" b="1" dirty="0" err="1"/>
              <a:t>Friedreich’s</a:t>
            </a:r>
            <a:r>
              <a:rPr lang="en-US" b="1" dirty="0"/>
              <a:t> ataxia</a:t>
            </a:r>
          </a:p>
          <a:p>
            <a:pPr algn="l" rtl="0">
              <a:buNone/>
            </a:pPr>
            <a:r>
              <a:rPr lang="en-US" b="1" dirty="0"/>
              <a:t>*Also aggressive and bracing may fail, need surgery.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SCOLIOSIS AND NEUROFIBROMATOSIS</a:t>
            </a:r>
            <a:br>
              <a:rPr lang="en-US" b="1" dirty="0">
                <a:solidFill>
                  <a:schemeClr val="tx2"/>
                </a:solidFill>
              </a:rPr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1/3 of patients</a:t>
            </a:r>
            <a:r>
              <a:rPr lang="en-US" b="1" dirty="0"/>
              <a:t> with neurofibromatosis develop spinal deformity.</a:t>
            </a:r>
          </a:p>
          <a:p>
            <a:pPr algn="l" rtl="0"/>
            <a:r>
              <a:rPr lang="en-US" b="1" dirty="0"/>
              <a:t> accompanied by skin lesions, multiple </a:t>
            </a:r>
            <a:r>
              <a:rPr lang="en-US" b="1" dirty="0" err="1"/>
              <a:t>neurofibromata</a:t>
            </a:r>
            <a:r>
              <a:rPr lang="en-US" b="1" dirty="0"/>
              <a:t> and bony dystrophy affecting the vertebrae and ribs</a:t>
            </a:r>
            <a:endParaRPr lang="ar-JO" b="1" dirty="0">
              <a:solidFill>
                <a:schemeClr val="tx2"/>
              </a:solidFill>
            </a:endParaRPr>
          </a:p>
          <a:p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2" name="Picture 2" descr="C:\Users\DELL\Desktop\orthopedics\IMG_20190701_1651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Clinical features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2400" b="1" dirty="0">
                <a:solidFill>
                  <a:srgbClr val="FF0000"/>
                </a:solidFill>
              </a:rPr>
              <a:t>Deformity is the only symptom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*skew back and rib hump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*High curves are noticed early, whereas lumber curves may pass virtually unnoticed.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*It always looks worse on flexion.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*The shoulder is elevated on the side of the convexity, and the hip sticks out on the side of the concavity.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*With thoracic scoliosis; the breast are asymmetrical, </a:t>
            </a:r>
            <a:endParaRPr lang="ar-JO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and the rib angles protrude.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2400" b="1" dirty="0">
                <a:solidFill>
                  <a:srgbClr val="FF0000"/>
                </a:solidFill>
              </a:rPr>
              <a:t>pain is rare complaint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( if present should be alert  to possibility of neural tumor and need for MRI)</a:t>
            </a:r>
          </a:p>
          <a:p>
            <a:pPr lvl="1" algn="l">
              <a:buClr>
                <a:srgbClr val="FF6600"/>
              </a:buClr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2400" b="1" dirty="0">
                <a:solidFill>
                  <a:srgbClr val="FF0000"/>
                </a:solidFill>
              </a:rPr>
              <a:t>family history is not uncommon</a:t>
            </a:r>
            <a:endParaRPr lang="ar-JO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4" descr="Scoliosis%20descrip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715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DELL\Desktop\orthopedics\IMG_20190701_125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3428992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Adams test </a:t>
            </a:r>
            <a:r>
              <a:rPr lang="en-US" dirty="0"/>
              <a:t>: </a:t>
            </a:r>
            <a:r>
              <a:rPr lang="en-US" b="1" dirty="0"/>
              <a:t>deviation when the patient bends forward. … used as a screening test in schools along with </a:t>
            </a:r>
            <a:r>
              <a:rPr lang="en-US" b="1" dirty="0" err="1"/>
              <a:t>scoliometer</a:t>
            </a:r>
            <a:r>
              <a:rPr lang="en-US" b="1" dirty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err="1">
                <a:solidFill>
                  <a:srgbClr val="FF0000"/>
                </a:solidFill>
              </a:rPr>
              <a:t>Scoliometer</a:t>
            </a:r>
            <a:r>
              <a:rPr lang="en-US" dirty="0"/>
              <a:t> </a:t>
            </a:r>
            <a:r>
              <a:rPr lang="en-US" b="1" dirty="0"/>
              <a:t>: if the angle below 7 normal … above 7 need further investigations </a:t>
            </a:r>
          </a:p>
          <a:p>
            <a:pPr algn="l">
              <a:buNone/>
            </a:pPr>
            <a:endParaRPr lang="ar-JO" dirty="0"/>
          </a:p>
          <a:p>
            <a:endParaRPr lang="ar-JO" dirty="0"/>
          </a:p>
        </p:txBody>
      </p:sp>
      <p:pic>
        <p:nvPicPr>
          <p:cNvPr id="3076" name="Picture 4" descr="C:\Users\DELL\Desktop\orthopedics\IMG_20190701_16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876"/>
            <a:ext cx="4500594" cy="3133725"/>
          </a:xfrm>
          <a:prstGeom prst="rect">
            <a:avLst/>
          </a:prstGeom>
          <a:noFill/>
        </p:spPr>
      </p:pic>
      <p:pic>
        <p:nvPicPr>
          <p:cNvPr id="3077" name="Picture 5" descr="C:\Users\DELL\Desktop\orthopedics\IMG_20190701_161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357190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investigations</a:t>
            </a:r>
            <a:endParaRPr lang="ar-JO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b="1" dirty="0">
                <a:solidFill>
                  <a:schemeClr val="tx2"/>
                </a:solidFill>
              </a:rPr>
              <a:t>Plain X-ray :</a:t>
            </a:r>
          </a:p>
          <a:p>
            <a:pPr algn="l" rtl="0"/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Full-length PA and lateral x-rays </a:t>
            </a:r>
            <a:r>
              <a:rPr lang="en-US" b="1" dirty="0"/>
              <a:t>of the spine and iliac crests must be taken with the patient </a:t>
            </a:r>
            <a:r>
              <a:rPr lang="en-US" b="1" dirty="0">
                <a:solidFill>
                  <a:srgbClr val="FF0000"/>
                </a:solidFill>
              </a:rPr>
              <a:t>erect.</a:t>
            </a:r>
            <a:r>
              <a:rPr lang="en-US" b="1" dirty="0"/>
              <a:t> </a:t>
            </a:r>
          </a:p>
          <a:p>
            <a:pPr algn="l" rtl="0"/>
            <a:r>
              <a:rPr lang="en-US" b="1" dirty="0"/>
              <a:t>Vertebral rotation.</a:t>
            </a:r>
          </a:p>
          <a:p>
            <a:pPr algn="l" rtl="0"/>
            <a:r>
              <a:rPr lang="en-US" b="1" dirty="0"/>
              <a:t>PA x-ray shows asymmetry in vertebra at the apex of the curve</a:t>
            </a:r>
            <a:endParaRPr lang="ar-JO" b="1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Normal spine</a:t>
            </a:r>
            <a:endParaRPr lang="ar-JO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00496" y="1428736"/>
            <a:ext cx="5143504" cy="4697427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800" b="1" dirty="0"/>
              <a:t>-</a:t>
            </a:r>
            <a:r>
              <a:rPr lang="en-US" sz="2800" b="1" dirty="0">
                <a:solidFill>
                  <a:srgbClr val="FF0000"/>
                </a:solidFill>
              </a:rPr>
              <a:t>Primary curves </a:t>
            </a:r>
            <a:r>
              <a:rPr lang="en-US" sz="2800" b="1" dirty="0"/>
              <a:t>are the natural curves in the spine that we are born with (thoracic/pelvic curves)</a:t>
            </a:r>
          </a:p>
          <a:p>
            <a:pPr algn="l">
              <a:buNone/>
            </a:pPr>
            <a:r>
              <a:rPr lang="en-US" sz="2800" b="1" dirty="0"/>
              <a:t>-</a:t>
            </a:r>
            <a:r>
              <a:rPr lang="en-US" sz="2800" b="1" dirty="0">
                <a:solidFill>
                  <a:srgbClr val="FF0000"/>
                </a:solidFill>
              </a:rPr>
              <a:t>secondary curves </a:t>
            </a:r>
            <a:r>
              <a:rPr lang="en-US" sz="2800" b="1" dirty="0"/>
              <a:t>develop after</a:t>
            </a:r>
            <a:r>
              <a:rPr lang="ar-SA" sz="2800" b="1" dirty="0"/>
              <a:t>    </a:t>
            </a:r>
            <a:r>
              <a:rPr lang="en-US" sz="2800" b="1" dirty="0"/>
              <a:t>birth in response to learned motor skills </a:t>
            </a:r>
          </a:p>
          <a:p>
            <a:pPr algn="l">
              <a:buNone/>
            </a:pPr>
            <a:r>
              <a:rPr lang="en-US" sz="2800" b="1" dirty="0"/>
              <a:t>Cervical when infant learn to hold his/her head upright </a:t>
            </a:r>
          </a:p>
          <a:p>
            <a:pPr algn="l">
              <a:buNone/>
            </a:pPr>
            <a:r>
              <a:rPr lang="en-US" sz="2800" b="1" dirty="0"/>
              <a:t>Lumbar develop as child learn to walk</a:t>
            </a:r>
            <a:r>
              <a:rPr lang="en-US" sz="2400" dirty="0"/>
              <a:t> </a:t>
            </a:r>
            <a:endParaRPr lang="en-US" dirty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ar-JO" dirty="0"/>
          </a:p>
        </p:txBody>
      </p:sp>
      <p:pic>
        <p:nvPicPr>
          <p:cNvPr id="1026" name="Picture 2" descr="C:\Users\DELL\Desktop\orthopedics\IMG_20190701_08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9198"/>
            <a:ext cx="4071934" cy="53816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4" descr="scoliosis-xra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980728"/>
            <a:ext cx="7358114" cy="494860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572428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>
                <a:solidFill>
                  <a:schemeClr val="tx2">
                    <a:lumMod val="75000"/>
                  </a:schemeClr>
                </a:solidFill>
              </a:rPr>
              <a:t>Cobb angle for measuring the spinal curvature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785926"/>
            <a:ext cx="5143536" cy="4340237"/>
          </a:xfrm>
        </p:spPr>
        <p:txBody>
          <a:bodyPr>
            <a:normAutofit lnSpcReduction="10000"/>
          </a:bodyPr>
          <a:lstStyle/>
          <a:p>
            <a:pPr lvl="1" algn="l">
              <a:lnSpc>
                <a:spcPct val="90000"/>
              </a:lnSpc>
              <a:buFontTx/>
              <a:buChar char="-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badi MT Condensed Light" pitchFamily="34" charset="0"/>
              </a:rPr>
              <a:t>Choose the most tilted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badi MT Condensed Light" pitchFamily="34" charset="0"/>
              </a:rPr>
              <a:t>verterbrae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badi MT Condensed Light" pitchFamily="34" charset="0"/>
              </a:rPr>
              <a:t> above &amp; below apex of the curve.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Abadi MT Condensed Light" pitchFamily="34" charset="0"/>
            </a:endParaRPr>
          </a:p>
          <a:p>
            <a:pPr lvl="1" algn="l">
              <a:lnSpc>
                <a:spcPct val="90000"/>
              </a:lnSpc>
              <a:buNone/>
              <a:defRPr/>
            </a:pPr>
            <a:endParaRPr lang="en-US" sz="1000" b="1" dirty="0">
              <a:solidFill>
                <a:schemeClr val="tx2">
                  <a:lumMod val="75000"/>
                </a:schemeClr>
              </a:solidFill>
              <a:latin typeface="Abadi MT Condensed Light" pitchFamily="34" charset="0"/>
            </a:endParaRPr>
          </a:p>
          <a:p>
            <a:pPr lvl="1" algn="l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badi MT Condensed Light" pitchFamily="34" charset="0"/>
              </a:rPr>
              <a:t> Angle b/t intersecting lines drawn perpendicular to the top of the </a:t>
            </a:r>
          </a:p>
          <a:p>
            <a:pPr lvl="1" algn="l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badi MT Condensed Light" pitchFamily="34" charset="0"/>
              </a:rPr>
              <a:t>	 superior vertebrae and bottom of the inferior vertebrae is the </a:t>
            </a:r>
            <a:r>
              <a:rPr lang="en-US" b="1" dirty="0">
                <a:solidFill>
                  <a:srgbClr val="FF0000"/>
                </a:solidFill>
                <a:latin typeface="Abadi MT Condensed Light" pitchFamily="34" charset="0"/>
              </a:rPr>
              <a:t>Cobb angl</a:t>
            </a:r>
            <a:r>
              <a:rPr lang="en-US" dirty="0">
                <a:solidFill>
                  <a:srgbClr val="FF0000"/>
                </a:solidFill>
                <a:latin typeface="Abadi MT Condensed Light" pitchFamily="34" charset="0"/>
              </a:rPr>
              <a:t>e</a:t>
            </a:r>
            <a:endParaRPr lang="ar-JO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643050"/>
            <a:ext cx="3643338" cy="496798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7"/>
            <a:ext cx="9144000" cy="3714777"/>
          </a:xfrm>
        </p:spPr>
        <p:txBody>
          <a:bodyPr/>
          <a:lstStyle/>
          <a:p>
            <a:pPr algn="l" rtl="0"/>
            <a:r>
              <a:rPr lang="en-US" b="1" dirty="0"/>
              <a:t>Secondary curve (compensatory) : &lt;25 degree</a:t>
            </a:r>
          </a:p>
          <a:p>
            <a:pPr algn="l" rtl="0"/>
            <a:r>
              <a:rPr lang="en-US" b="1" dirty="0"/>
              <a:t>Primary curve : &gt;25 degree</a:t>
            </a:r>
          </a:p>
          <a:p>
            <a:pPr algn="l" rtl="0"/>
            <a:r>
              <a:rPr lang="en-US" b="1" dirty="0"/>
              <a:t>Treatment :</a:t>
            </a:r>
          </a:p>
          <a:p>
            <a:pPr algn="l" rtl="0"/>
            <a:r>
              <a:rPr lang="en-US" b="1" dirty="0"/>
              <a:t>&lt;25 degree : conservative/ follow up</a:t>
            </a:r>
          </a:p>
          <a:p>
            <a:pPr algn="l" rtl="0"/>
            <a:r>
              <a:rPr lang="en-US" b="1" dirty="0"/>
              <a:t>25-45 degree : bracing and also depend on </a:t>
            </a:r>
            <a:r>
              <a:rPr lang="en-US" b="1" dirty="0" err="1"/>
              <a:t>risser</a:t>
            </a:r>
            <a:r>
              <a:rPr lang="en-US" b="1" dirty="0"/>
              <a:t> sign.</a:t>
            </a:r>
          </a:p>
          <a:p>
            <a:pPr algn="l" rtl="0">
              <a:buNone/>
            </a:pPr>
            <a:endParaRPr lang="en-US" dirty="0"/>
          </a:p>
          <a:p>
            <a:endParaRPr lang="ar-JO" dirty="0"/>
          </a:p>
        </p:txBody>
      </p:sp>
      <p:pic>
        <p:nvPicPr>
          <p:cNvPr id="5125" name="Picture 5" descr="C:\Users\DELL\Desktop\orthopedics\IMG_20190701_1626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7286676" cy="19240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5200" b="1" dirty="0" err="1">
                <a:solidFill>
                  <a:srgbClr val="FF0000"/>
                </a:solidFill>
              </a:rPr>
              <a:t>Risser’s</a:t>
            </a:r>
            <a:r>
              <a:rPr lang="en-US" sz="5200" b="1" dirty="0">
                <a:solidFill>
                  <a:srgbClr val="FF0000"/>
                </a:solidFill>
              </a:rPr>
              <a:t> sign : </a:t>
            </a:r>
          </a:p>
          <a:p>
            <a:pPr algn="l" rtl="0"/>
            <a:r>
              <a:rPr lang="en-US" b="1" dirty="0"/>
              <a:t>this is important because the curve often progresses most during the period of rapid skeletal growth and maturation.</a:t>
            </a:r>
          </a:p>
          <a:p>
            <a:pPr algn="l" rtl="0"/>
            <a:r>
              <a:rPr lang="en-US" b="1" dirty="0"/>
              <a:t>iliac </a:t>
            </a:r>
            <a:r>
              <a:rPr lang="en-US" b="1" dirty="0" err="1"/>
              <a:t>apophyses</a:t>
            </a:r>
            <a:r>
              <a:rPr lang="en-US" b="1" dirty="0"/>
              <a:t> ossification start </a:t>
            </a:r>
            <a:r>
              <a:rPr lang="en-US" b="1" dirty="0" err="1"/>
              <a:t>anteriorly</a:t>
            </a:r>
            <a:r>
              <a:rPr lang="en-US" b="1" dirty="0"/>
              <a:t> from ASIS &amp; proceeds </a:t>
            </a:r>
            <a:r>
              <a:rPr lang="en-US" b="1" dirty="0" err="1"/>
              <a:t>posteriorly</a:t>
            </a:r>
            <a:r>
              <a:rPr lang="en-US" b="1" dirty="0"/>
              <a:t> towards PSIS</a:t>
            </a:r>
            <a:r>
              <a:rPr lang="en-US" b="1" dirty="0">
                <a:solidFill>
                  <a:srgbClr val="FF0000"/>
                </a:solidFill>
              </a:rPr>
              <a:t>. once the iliac crests are completely ossified ( 14-16 year)  further progression of the scoliosis is minimal.</a:t>
            </a:r>
          </a:p>
          <a:p>
            <a:pPr algn="l" rtl="0"/>
            <a:r>
              <a:rPr lang="en-US" b="1" dirty="0"/>
              <a:t> graded as </a:t>
            </a:r>
            <a:r>
              <a:rPr lang="en-US" b="1" dirty="0" err="1"/>
              <a:t>Risser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( 0-5 )</a:t>
            </a:r>
            <a:r>
              <a:rPr lang="en-US" b="1" dirty="0"/>
              <a:t> </a:t>
            </a:r>
          </a:p>
          <a:p>
            <a:pPr algn="l" rtl="0"/>
            <a:r>
              <a:rPr lang="en-US" b="1" dirty="0" err="1"/>
              <a:t>Risser</a:t>
            </a:r>
            <a:r>
              <a:rPr lang="en-US" b="1" dirty="0"/>
              <a:t> 5 complete fusion of </a:t>
            </a:r>
            <a:r>
              <a:rPr lang="en-US" b="1" dirty="0" err="1"/>
              <a:t>apophysis</a:t>
            </a:r>
            <a:endParaRPr lang="en-US" b="1" dirty="0"/>
          </a:p>
          <a:p>
            <a:pPr algn="l" rtl="0"/>
            <a:r>
              <a:rPr lang="en-US" b="1" dirty="0" err="1"/>
              <a:t>Risser</a:t>
            </a:r>
            <a:r>
              <a:rPr lang="en-US" b="1" dirty="0"/>
              <a:t> 0 (no ossification) </a:t>
            </a:r>
          </a:p>
          <a:p>
            <a:pPr algn="l" rtl="0"/>
            <a:r>
              <a:rPr lang="en-US" b="1" dirty="0" err="1"/>
              <a:t>Risser</a:t>
            </a:r>
            <a:r>
              <a:rPr lang="en-US" b="1" dirty="0"/>
              <a:t> 1 coincide with rapid growth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098" name="Picture 2" descr="C:\Users\DELL\Desktop\orthopedics\IMG_20190701_1249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724400" cy="5429288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4643438" y="0"/>
            <a:ext cx="4500562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Ossification of iliac crest starts laterally and proceeds medially toward sacrum  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Risser</a:t>
            </a:r>
            <a:r>
              <a:rPr lang="en-US" sz="2800" b="1" dirty="0"/>
              <a:t> staging </a:t>
            </a:r>
          </a:p>
          <a:p>
            <a:r>
              <a:rPr lang="en-US" sz="2800" b="1" dirty="0"/>
              <a:t>Based on iliac crest </a:t>
            </a:r>
            <a:r>
              <a:rPr lang="en-US" sz="2800" b="1" dirty="0" err="1"/>
              <a:t>apophysis</a:t>
            </a:r>
            <a:r>
              <a:rPr lang="en-US" sz="2800" b="1" dirty="0"/>
              <a:t> ossification</a:t>
            </a:r>
          </a:p>
          <a:p>
            <a:endParaRPr lang="en-US" sz="2800" b="1" dirty="0"/>
          </a:p>
          <a:p>
            <a:r>
              <a:rPr lang="en-US" sz="2800" b="1" dirty="0"/>
              <a:t>Type 1= ossification of lateral 25%</a:t>
            </a:r>
          </a:p>
          <a:p>
            <a:r>
              <a:rPr lang="en-US" sz="2800" b="1" dirty="0"/>
              <a:t>Type 2=lateral 50%</a:t>
            </a:r>
          </a:p>
          <a:p>
            <a:r>
              <a:rPr lang="en-US" sz="2800" b="1" dirty="0"/>
              <a:t>Type 3=lateral 75%</a:t>
            </a:r>
          </a:p>
          <a:p>
            <a:r>
              <a:rPr lang="en-US" sz="2800" b="1" dirty="0"/>
              <a:t>Type 4=lateral 100%</a:t>
            </a:r>
          </a:p>
          <a:p>
            <a:r>
              <a:rPr lang="en-US" sz="2800" b="1" dirty="0"/>
              <a:t>Type 5=fusion of </a:t>
            </a:r>
            <a:r>
              <a:rPr lang="en-US" sz="2800" b="1" dirty="0" err="1"/>
              <a:t>ilium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C:\Users\DELL\Desktop\orthopedics\IMG_20190701_2059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</a:rPr>
              <a:t>CT and MRI </a:t>
            </a:r>
            <a:r>
              <a:rPr lang="en-US" b="1" dirty="0"/>
              <a:t>needed in: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Pain</a:t>
            </a:r>
          </a:p>
          <a:p>
            <a:pPr algn="l" rtl="0"/>
            <a:r>
              <a:rPr lang="en-US" b="1" dirty="0"/>
              <a:t>Abnormal neurological examination</a:t>
            </a:r>
          </a:p>
          <a:p>
            <a:pPr algn="l" rtl="0"/>
            <a:r>
              <a:rPr lang="en-US" b="1" dirty="0"/>
              <a:t>Big curves &gt; 50</a:t>
            </a:r>
          </a:p>
          <a:p>
            <a:pPr algn="l" rtl="0"/>
            <a:r>
              <a:rPr lang="en-US" b="1" dirty="0" err="1"/>
              <a:t>Rt</a:t>
            </a:r>
            <a:r>
              <a:rPr lang="en-US" b="1" dirty="0"/>
              <a:t> thoracic curve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and prognosis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07209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The aim is to prevent severe deformity … usually for cosmetic reasons . </a:t>
            </a:r>
          </a:p>
          <a:p>
            <a:pPr algn="l" rtl="0"/>
            <a:r>
              <a:rPr lang="en-US" b="1" dirty="0"/>
              <a:t>Management differs for the different types of scoliosis.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predictors of bad prognosis are: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Double curves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 err="1"/>
              <a:t>Kyphoscoliosis</a:t>
            </a:r>
            <a:endParaRPr lang="en-US" b="1" dirty="0"/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Female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 err="1"/>
              <a:t>Rt</a:t>
            </a:r>
            <a:r>
              <a:rPr lang="en-US" b="1" dirty="0"/>
              <a:t> thoracic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&gt; 50 degree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definition</a:t>
            </a:r>
            <a:endParaRPr lang="ar-JO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911741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4000" b="1" dirty="0"/>
              <a:t>Scoliosis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is an </a:t>
            </a:r>
            <a:r>
              <a:rPr lang="en-US" b="1" dirty="0">
                <a:solidFill>
                  <a:srgbClr val="FF0000"/>
                </a:solidFill>
              </a:rPr>
              <a:t>apparent lateral (sideways) curvature of the spine.</a:t>
            </a:r>
          </a:p>
          <a:p>
            <a:pPr algn="l">
              <a:buNone/>
            </a:pPr>
            <a:r>
              <a:rPr lang="en-US" b="1" dirty="0"/>
              <a:t>does</a:t>
            </a:r>
            <a:r>
              <a:rPr lang="ar-SA" dirty="0"/>
              <a:t> </a:t>
            </a:r>
            <a:r>
              <a:rPr lang="en-US" b="1" dirty="0"/>
              <a:t>curvature</a:t>
            </a:r>
            <a:r>
              <a:rPr lang="ar-SA" dirty="0"/>
              <a:t> </a:t>
            </a:r>
            <a:r>
              <a:rPr lang="en-US" b="1" dirty="0"/>
              <a:t>Apparent’ because, although lateral</a:t>
            </a:r>
          </a:p>
          <a:p>
            <a:pPr algn="l">
              <a:buNone/>
            </a:pPr>
            <a:r>
              <a:rPr lang="en-US" b="1" dirty="0"/>
              <a:t>Scoliosis is actually</a:t>
            </a:r>
            <a:r>
              <a:rPr lang="ar-SA" b="1" dirty="0"/>
              <a:t> </a:t>
            </a:r>
            <a:r>
              <a:rPr lang="en-US" b="1" dirty="0"/>
              <a:t>occur, the commonest form of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err="1">
                <a:solidFill>
                  <a:srgbClr val="FF0000"/>
                </a:solidFill>
              </a:rPr>
              <a:t>triplanar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deformity with lateral </a:t>
            </a:r>
            <a:r>
              <a:rPr lang="en-US" b="1" dirty="0">
                <a:latin typeface="Calibri"/>
              </a:rPr>
              <a:t>,</a:t>
            </a:r>
            <a:r>
              <a:rPr lang="en-US" b="1" dirty="0" err="1">
                <a:latin typeface="Calibri"/>
              </a:rPr>
              <a:t>anteroposterior</a:t>
            </a:r>
            <a:endParaRPr lang="en-US" b="1" dirty="0"/>
          </a:p>
          <a:p>
            <a:pPr algn="l">
              <a:buNone/>
            </a:pPr>
            <a:r>
              <a:rPr lang="ar-SA" b="1" dirty="0"/>
              <a:t>.</a:t>
            </a:r>
            <a:r>
              <a:rPr lang="en-US" b="1" dirty="0"/>
              <a:t>and rotational components</a:t>
            </a:r>
          </a:p>
        </p:txBody>
      </p:sp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033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Management differs for the different type of scoliosis</a:t>
            </a:r>
            <a:r>
              <a:rPr lang="en-US" b="1" dirty="0">
                <a:latin typeface="Calibri"/>
              </a:rPr>
              <a:t>: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/>
              <a:t>1-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infantile</a:t>
            </a:r>
            <a:r>
              <a:rPr lang="en-US" dirty="0"/>
              <a:t> </a:t>
            </a:r>
            <a:r>
              <a:rPr lang="en-US" b="1" dirty="0"/>
              <a:t>treated by applying </a:t>
            </a:r>
            <a:r>
              <a:rPr lang="en-US" b="1" dirty="0">
                <a:solidFill>
                  <a:srgbClr val="FF0000"/>
                </a:solidFill>
              </a:rPr>
              <a:t>serial elongation </a:t>
            </a:r>
            <a:r>
              <a:rPr lang="en-US" b="1" dirty="0" err="1">
                <a:solidFill>
                  <a:srgbClr val="FF0000"/>
                </a:solidFill>
              </a:rPr>
              <a:t>derotation</a:t>
            </a:r>
            <a:r>
              <a:rPr lang="en-US" b="1" dirty="0">
                <a:solidFill>
                  <a:srgbClr val="FF0000"/>
                </a:solidFill>
              </a:rPr>
              <a:t> flexion (EDF)</a:t>
            </a:r>
            <a:r>
              <a:rPr lang="en-US" b="1" dirty="0"/>
              <a:t> plaster cast until resolve or become big enough for bracing</a:t>
            </a:r>
          </a:p>
          <a:p>
            <a:pPr algn="l">
              <a:buNone/>
            </a:pPr>
            <a:r>
              <a:rPr lang="en-US" b="1" dirty="0"/>
              <a:t> </a:t>
            </a:r>
            <a:r>
              <a:rPr lang="en-US" dirty="0"/>
              <a:t> </a:t>
            </a:r>
          </a:p>
          <a:p>
            <a:pPr algn="l">
              <a:buNone/>
            </a:pPr>
            <a:r>
              <a:rPr lang="en-US" b="1" dirty="0"/>
              <a:t>2-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juvenile</a:t>
            </a:r>
            <a:r>
              <a:rPr lang="en-US" b="1" dirty="0"/>
              <a:t> treated </a:t>
            </a:r>
            <a:r>
              <a:rPr lang="en-US" b="1" dirty="0">
                <a:solidFill>
                  <a:srgbClr val="FF0000"/>
                </a:solidFill>
              </a:rPr>
              <a:t>surgically</a:t>
            </a:r>
            <a:r>
              <a:rPr lang="en-US" b="1" dirty="0"/>
              <a:t> </a:t>
            </a:r>
            <a:r>
              <a:rPr lang="en-US" b="1" dirty="0" err="1"/>
              <a:t>befor</a:t>
            </a:r>
            <a:r>
              <a:rPr lang="en-US" b="1" dirty="0"/>
              <a:t> puberty except if child is very young so bracing until age of 10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/>
              <a:t>3-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adolescent</a:t>
            </a:r>
            <a:r>
              <a:rPr lang="en-US" b="1" dirty="0"/>
              <a:t> treated by </a:t>
            </a:r>
            <a:r>
              <a:rPr lang="en-US" b="1" dirty="0">
                <a:latin typeface="Calibri"/>
              </a:rPr>
              <a:t>: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A-non operative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= exercise (no effect on curve but maintain muscle tone)</a:t>
            </a:r>
          </a:p>
          <a:p>
            <a:pPr algn="l">
              <a:buNone/>
            </a:pPr>
            <a:r>
              <a:rPr lang="en-US" b="1" dirty="0"/>
              <a:t>And bracing (curve 20-30 degree)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braces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57298"/>
            <a:ext cx="4929190" cy="535785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Milwaukee brace</a:t>
            </a:r>
          </a:p>
          <a:p>
            <a:pPr algn="l">
              <a:buNone/>
            </a:pPr>
            <a:r>
              <a:rPr lang="en-US" dirty="0"/>
              <a:t>Consist of </a:t>
            </a:r>
          </a:p>
          <a:p>
            <a:pPr algn="l">
              <a:buNone/>
            </a:pPr>
            <a:r>
              <a:rPr lang="en-US" b="1" dirty="0"/>
              <a:t>1-pelvic corset or girdle</a:t>
            </a:r>
          </a:p>
          <a:p>
            <a:pPr algn="l">
              <a:buNone/>
            </a:pPr>
            <a:r>
              <a:rPr lang="en-US" b="1" dirty="0"/>
              <a:t>2-uprights (one anterior and two posterior)</a:t>
            </a:r>
          </a:p>
          <a:p>
            <a:pPr algn="l">
              <a:buNone/>
            </a:pPr>
            <a:r>
              <a:rPr lang="en-US" b="1" dirty="0"/>
              <a:t>3-cervical ring (with throat mold and occipital piece</a:t>
            </a:r>
          </a:p>
          <a:p>
            <a:pPr algn="l">
              <a:buNone/>
            </a:pPr>
            <a:r>
              <a:rPr lang="en-US" b="1" dirty="0"/>
              <a:t>4- lateral pad (pressure on apical vertebra) </a:t>
            </a:r>
          </a:p>
          <a:p>
            <a:pPr algn="l">
              <a:buNone/>
            </a:pPr>
            <a:endParaRPr lang="ar-JO" dirty="0"/>
          </a:p>
        </p:txBody>
      </p:sp>
      <p:pic>
        <p:nvPicPr>
          <p:cNvPr id="4" name="Picture 3" descr="119875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428736"/>
            <a:ext cx="4929222" cy="2428892"/>
          </a:xfrm>
          <a:prstGeom prst="rect">
            <a:avLst/>
          </a:prstGeom>
        </p:spPr>
      </p:pic>
      <p:pic>
        <p:nvPicPr>
          <p:cNvPr id="7170" name="Picture 2" descr="C:\Users\DELL\Desktop\orthopedics\IMG_20190701_135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428624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4257676" cy="5197493"/>
          </a:xfrm>
        </p:spPr>
        <p:txBody>
          <a:bodyPr/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Boston brace </a:t>
            </a:r>
          </a:p>
          <a:p>
            <a:pPr algn="l">
              <a:buNone/>
            </a:pPr>
            <a:r>
              <a:rPr lang="en-US" dirty="0"/>
              <a:t>Is </a:t>
            </a:r>
            <a:r>
              <a:rPr lang="en-US" b="1" dirty="0"/>
              <a:t>snug fitting underarm brace  </a:t>
            </a:r>
          </a:p>
          <a:p>
            <a:pPr algn="l">
              <a:buNone/>
            </a:pPr>
            <a:r>
              <a:rPr lang="en-US" b="1" dirty="0"/>
              <a:t>Corrective pad is added to device to apply pressure at particular site </a:t>
            </a:r>
          </a:p>
          <a:p>
            <a:pPr algn="l">
              <a:buNone/>
            </a:pPr>
            <a:r>
              <a:rPr lang="en-US" dirty="0"/>
              <a:t>  </a:t>
            </a:r>
          </a:p>
          <a:p>
            <a:pPr algn="l">
              <a:buNone/>
            </a:pPr>
            <a:endParaRPr lang="ar-JO" dirty="0"/>
          </a:p>
        </p:txBody>
      </p:sp>
      <p:pic>
        <p:nvPicPr>
          <p:cNvPr id="4" name="Picture 4" descr="boston-brace-250x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714356"/>
            <a:ext cx="3816424" cy="585791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Operative</a:t>
            </a:r>
            <a:r>
              <a:rPr lang="en-US" dirty="0"/>
              <a:t>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768865"/>
          </a:xfrm>
        </p:spPr>
        <p:txBody>
          <a:bodyPr/>
          <a:lstStyle/>
          <a:p>
            <a:pPr algn="l">
              <a:buNone/>
            </a:pPr>
            <a:r>
              <a:rPr lang="en-US" b="1" dirty="0"/>
              <a:t>Indication of surgery </a:t>
            </a:r>
            <a:r>
              <a:rPr lang="en-US" dirty="0"/>
              <a:t>=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/>
              <a:t>1-curve more than 30 degree</a:t>
            </a:r>
          </a:p>
          <a:p>
            <a:pPr algn="l">
              <a:buNone/>
            </a:pPr>
            <a:r>
              <a:rPr lang="en-US" b="1" dirty="0"/>
              <a:t>2-milder deformity that deteriorating rapidly</a:t>
            </a:r>
          </a:p>
          <a:p>
            <a:pPr algn="l">
              <a:buNone/>
            </a:pPr>
            <a:r>
              <a:rPr lang="en-US" b="1" dirty="0"/>
              <a:t>3-failure to conservative treatment </a:t>
            </a:r>
          </a:p>
          <a:p>
            <a:pPr algn="l">
              <a:buNone/>
            </a:pPr>
            <a:r>
              <a:rPr lang="en-US" b="1" dirty="0"/>
              <a:t>4-balanced double primary curve require operation only if greater than 40 degrees and progress</a:t>
            </a:r>
            <a:endParaRPr lang="ar-JO" b="1" dirty="0"/>
          </a:p>
        </p:txBody>
      </p:sp>
    </p:spTree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/>
              <a:t>Methods :</a:t>
            </a:r>
          </a:p>
          <a:p>
            <a:pPr algn="l">
              <a:buNone/>
            </a:pPr>
            <a:r>
              <a:rPr lang="en-US" b="1" dirty="0"/>
              <a:t>1-harrington rod</a:t>
            </a:r>
          </a:p>
          <a:p>
            <a:pPr algn="l">
              <a:buNone/>
            </a:pPr>
            <a:r>
              <a:rPr lang="en-US" b="1" dirty="0">
                <a:latin typeface="Calibri"/>
              </a:rPr>
              <a:t>2-rod and </a:t>
            </a:r>
            <a:r>
              <a:rPr lang="en-US" b="1" dirty="0" err="1">
                <a:latin typeface="Calibri"/>
              </a:rPr>
              <a:t>sublaminar</a:t>
            </a:r>
            <a:r>
              <a:rPr lang="en-US" b="1" dirty="0">
                <a:latin typeface="Calibri"/>
              </a:rPr>
              <a:t> wiring(</a:t>
            </a:r>
            <a:r>
              <a:rPr lang="en-US" b="1" dirty="0" err="1">
                <a:latin typeface="Calibri"/>
              </a:rPr>
              <a:t>luque</a:t>
            </a:r>
            <a:r>
              <a:rPr lang="en-US" b="1" dirty="0">
                <a:latin typeface="Calibri"/>
              </a:rPr>
              <a:t>)</a:t>
            </a:r>
          </a:p>
          <a:p>
            <a:pPr algn="l">
              <a:buNone/>
            </a:pPr>
            <a:r>
              <a:rPr lang="en-US" b="1" dirty="0">
                <a:latin typeface="Calibri"/>
              </a:rPr>
              <a:t>3-cotrel </a:t>
            </a:r>
            <a:r>
              <a:rPr lang="en-US" b="1" dirty="0" err="1">
                <a:latin typeface="Calibri"/>
              </a:rPr>
              <a:t>dubousset</a:t>
            </a:r>
            <a:r>
              <a:rPr lang="en-US" b="1" dirty="0">
                <a:latin typeface="Calibri"/>
              </a:rPr>
              <a:t> system </a:t>
            </a:r>
          </a:p>
          <a:p>
            <a:pPr algn="l">
              <a:buNone/>
            </a:pPr>
            <a:r>
              <a:rPr lang="en-US" b="1" dirty="0">
                <a:latin typeface="Calibri"/>
              </a:rPr>
              <a:t>4-anterior instrumentation(</a:t>
            </a:r>
            <a:r>
              <a:rPr lang="en-US" b="1" dirty="0" err="1">
                <a:latin typeface="Calibri"/>
              </a:rPr>
              <a:t>dwyer,zielke</a:t>
            </a:r>
            <a:r>
              <a:rPr lang="en-US" b="1" dirty="0">
                <a:latin typeface="Calibri"/>
              </a:rPr>
              <a:t>)</a:t>
            </a:r>
          </a:p>
          <a:p>
            <a:pPr algn="l">
              <a:buNone/>
            </a:pPr>
            <a:r>
              <a:rPr lang="en-US" b="1" dirty="0">
                <a:latin typeface="Calibri"/>
              </a:rPr>
              <a:t>5-warning  </a:t>
            </a:r>
            <a:endParaRPr lang="ar-JO" b="1" dirty="0"/>
          </a:p>
        </p:txBody>
      </p:sp>
    </p:spTree>
  </p:cSld>
  <p:clrMapOvr>
    <a:masterClrMapping/>
  </p:clrMapOvr>
  <p:transition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Scoliosis – posterior instrumentation Idiopathic scoliosis treated by posterior double-rod fixation</a:t>
            </a:r>
            <a:endParaRPr lang="ar-JO" sz="31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1802" cy="581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"/>
            <a:ext cx="285752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80" y="0"/>
            <a:ext cx="2857520" cy="573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785794"/>
          </a:xfrm>
        </p:spPr>
        <p:txBody>
          <a:bodyPr>
            <a:normAutofit/>
          </a:bodyPr>
          <a:lstStyle/>
          <a:p>
            <a:r>
              <a:rPr lang="en-US" sz="2800" b="1" dirty="0"/>
              <a:t>Scoliosis – anterior instrumentation</a:t>
            </a:r>
            <a:endParaRPr lang="ar-JO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57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6572272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>
                <a:solidFill>
                  <a:srgbClr val="C00000"/>
                </a:solidFill>
              </a:rPr>
              <a:t>osteopathic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/>
              <a:t>treatment is difficult because risk of cord injury (surgery =</a:t>
            </a:r>
            <a:r>
              <a:rPr lang="en-US" b="1" dirty="0">
                <a:solidFill>
                  <a:srgbClr val="FF0000"/>
                </a:solidFill>
              </a:rPr>
              <a:t>staged resection of curve apex followed by instrumentation and spinal fusion)</a:t>
            </a:r>
          </a:p>
          <a:p>
            <a:pPr algn="l">
              <a:buNone/>
            </a:pPr>
            <a:r>
              <a:rPr lang="en-US" b="1" dirty="0"/>
              <a:t> 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>
                <a:solidFill>
                  <a:srgbClr val="C00000"/>
                </a:solidFill>
              </a:rPr>
              <a:t>neuropathic /</a:t>
            </a:r>
            <a:r>
              <a:rPr lang="en-US" b="1" dirty="0" err="1">
                <a:solidFill>
                  <a:srgbClr val="C00000"/>
                </a:solidFill>
              </a:rPr>
              <a:t>myopathic</a:t>
            </a:r>
            <a:r>
              <a:rPr lang="en-US" b="1" dirty="0"/>
              <a:t> </a:t>
            </a:r>
          </a:p>
          <a:p>
            <a:pPr algn="l">
              <a:buNone/>
            </a:pPr>
            <a:r>
              <a:rPr lang="en-US" b="1" dirty="0"/>
              <a:t>Depend on degree of functional disability</a:t>
            </a:r>
          </a:p>
          <a:p>
            <a:pPr algn="l">
              <a:buNone/>
            </a:pPr>
            <a:r>
              <a:rPr lang="en-US" b="1" dirty="0"/>
              <a:t>Mild=</a:t>
            </a:r>
            <a:r>
              <a:rPr lang="en-US" b="1" dirty="0">
                <a:solidFill>
                  <a:srgbClr val="FF0000"/>
                </a:solidFill>
              </a:rPr>
              <a:t>not treated</a:t>
            </a:r>
          </a:p>
          <a:p>
            <a:pPr algn="l">
              <a:buNone/>
            </a:pPr>
            <a:r>
              <a:rPr lang="en-US" b="1" dirty="0"/>
              <a:t>Moderate= </a:t>
            </a:r>
            <a:r>
              <a:rPr lang="en-US" b="1" dirty="0">
                <a:solidFill>
                  <a:srgbClr val="FF0000"/>
                </a:solidFill>
              </a:rPr>
              <a:t>as idiopathic</a:t>
            </a:r>
          </a:p>
          <a:p>
            <a:pPr algn="l">
              <a:buNone/>
            </a:pPr>
            <a:r>
              <a:rPr lang="en-US" b="1" dirty="0"/>
              <a:t>Sever=</a:t>
            </a:r>
            <a:r>
              <a:rPr lang="en-US" b="1" dirty="0">
                <a:solidFill>
                  <a:srgbClr val="FF0000"/>
                </a:solidFill>
              </a:rPr>
              <a:t>fitting suitable sitting support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,if not sufficient operation which is stabilization of entire paralytic segment by combined anterior and posterior instrumentation </a:t>
            </a:r>
            <a:r>
              <a:rPr lang="en-US" b="1" dirty="0" err="1">
                <a:solidFill>
                  <a:srgbClr val="FF0000"/>
                </a:solidFill>
                <a:latin typeface="Calibri"/>
              </a:rPr>
              <a:t>puls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fusion</a:t>
            </a:r>
            <a:endParaRPr lang="en-US" b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dirty="0"/>
              <a:t> </a:t>
            </a:r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/>
              <a:t>Scoliosis with neurofibromatosis</a:t>
            </a:r>
          </a:p>
          <a:p>
            <a:pPr algn="l">
              <a:buNone/>
            </a:pPr>
            <a:r>
              <a:rPr lang="en-US" b="1" dirty="0"/>
              <a:t>Treatment </a:t>
            </a:r>
          </a:p>
          <a:p>
            <a:pPr algn="l">
              <a:buNone/>
            </a:pPr>
            <a:r>
              <a:rPr lang="en-US" b="1" dirty="0"/>
              <a:t>Mild =</a:t>
            </a:r>
            <a:r>
              <a:rPr lang="en-US" b="1" dirty="0">
                <a:solidFill>
                  <a:srgbClr val="FF0000"/>
                </a:solidFill>
              </a:rPr>
              <a:t>as idiopathic </a:t>
            </a:r>
          </a:p>
          <a:p>
            <a:pPr algn="l">
              <a:buNone/>
            </a:pPr>
            <a:r>
              <a:rPr lang="en-US" b="1" dirty="0"/>
              <a:t>Sever =</a:t>
            </a:r>
            <a:r>
              <a:rPr lang="en-US" b="1" dirty="0">
                <a:solidFill>
                  <a:srgbClr val="FF0000"/>
                </a:solidFill>
              </a:rPr>
              <a:t>anterior and posterior instrumentation plus fusion</a:t>
            </a:r>
            <a:r>
              <a:rPr lang="en-US" dirty="0"/>
              <a:t> </a:t>
            </a:r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 descr="C:\Users\DELL\Desktop\orthopedics\IMG_20190701_214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/>
              <a:t>The scoliosis research society has defined scoliosis as a lateral curvature of the spine </a:t>
            </a:r>
            <a:r>
              <a:rPr lang="en-US" b="1" dirty="0">
                <a:solidFill>
                  <a:srgbClr val="FF0000"/>
                </a:solidFill>
              </a:rPr>
              <a:t>greater than 10 degrees </a:t>
            </a:r>
            <a:r>
              <a:rPr lang="en-US" b="1" dirty="0"/>
              <a:t>as measured using the </a:t>
            </a:r>
            <a:r>
              <a:rPr lang="en-US" b="1" dirty="0" err="1"/>
              <a:t>cobb</a:t>
            </a:r>
            <a:r>
              <a:rPr lang="en-US" b="1" dirty="0"/>
              <a:t> method on standing radiograph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endParaRPr lang="en-US" b="1" dirty="0"/>
          </a:p>
          <a:p>
            <a:pPr marL="342900" lvl="1" indent="-342900" algn="l">
              <a:buNone/>
            </a:pPr>
            <a:r>
              <a:rPr lang="en-US" b="1" dirty="0"/>
              <a:t>*Pts usually present between the </a:t>
            </a:r>
            <a:r>
              <a:rPr lang="en-US" b="1" dirty="0">
                <a:solidFill>
                  <a:srgbClr val="FF0000"/>
                </a:solidFill>
              </a:rPr>
              <a:t>age of 10 and 15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algn="l">
              <a:buNone/>
            </a:pPr>
            <a:r>
              <a:rPr lang="en-US" sz="2800" b="1" dirty="0"/>
              <a:t>Mostly occur in female</a:t>
            </a:r>
            <a:r>
              <a:rPr lang="ar-SA" b="1" dirty="0"/>
              <a:t>*</a:t>
            </a:r>
            <a:endParaRPr lang="ar-JO" b="1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291"/>
            <a:ext cx="4286280" cy="3286147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sz="3500" b="1" dirty="0" err="1">
                <a:solidFill>
                  <a:srgbClr val="FF0000"/>
                </a:solidFill>
              </a:rPr>
              <a:t>dextroscoliosis</a:t>
            </a:r>
            <a:endParaRPr lang="en-US" sz="35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/>
              <a:t>Describes a spinal curve to the right (</a:t>
            </a:r>
            <a:r>
              <a:rPr lang="en-US" b="1" dirty="0" err="1"/>
              <a:t>dextro</a:t>
            </a:r>
            <a:r>
              <a:rPr lang="en-US" b="1" dirty="0"/>
              <a:t>=right)</a:t>
            </a:r>
          </a:p>
          <a:p>
            <a:pPr algn="l">
              <a:buNone/>
            </a:pPr>
            <a:r>
              <a:rPr lang="en-US" b="1" dirty="0"/>
              <a:t>Usually in the thoracic spine </a:t>
            </a:r>
          </a:p>
          <a:p>
            <a:pPr algn="l">
              <a:buNone/>
            </a:pPr>
            <a:r>
              <a:rPr lang="en-US" b="1" dirty="0"/>
              <a:t>This is the </a:t>
            </a:r>
            <a:r>
              <a:rPr lang="en-US" b="1" dirty="0">
                <a:solidFill>
                  <a:srgbClr val="FF0000"/>
                </a:solidFill>
              </a:rPr>
              <a:t>most common type</a:t>
            </a:r>
            <a:r>
              <a:rPr lang="en-US" b="1" dirty="0"/>
              <a:t> of curve </a:t>
            </a:r>
          </a:p>
          <a:p>
            <a:pPr algn="l">
              <a:buNone/>
            </a:pPr>
            <a:r>
              <a:rPr lang="ar-SA" b="1" dirty="0"/>
              <a:t> </a:t>
            </a:r>
            <a:r>
              <a:rPr lang="en-US" b="1" dirty="0"/>
              <a:t>Forming either c shape or s shape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500562" y="142852"/>
            <a:ext cx="4643438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Levoscoliosis</a:t>
            </a:r>
            <a:r>
              <a:rPr lang="en-US" sz="2800" dirty="0"/>
              <a:t> </a:t>
            </a:r>
          </a:p>
          <a:p>
            <a:r>
              <a:rPr lang="en-US" sz="2800" b="1" dirty="0"/>
              <a:t>Describes a spinal curve to the left (</a:t>
            </a:r>
            <a:r>
              <a:rPr lang="en-US" sz="2800" b="1" dirty="0" err="1"/>
              <a:t>levo</a:t>
            </a:r>
            <a:r>
              <a:rPr lang="en-US" sz="2800" b="1" dirty="0"/>
              <a:t>=left)</a:t>
            </a:r>
          </a:p>
          <a:p>
            <a:r>
              <a:rPr lang="en-US" sz="2800" b="1" dirty="0"/>
              <a:t>Common in lumbar spine </a:t>
            </a:r>
            <a:endParaRPr lang="ar-JO" sz="2800" b="1" dirty="0"/>
          </a:p>
        </p:txBody>
      </p:sp>
      <p:pic>
        <p:nvPicPr>
          <p:cNvPr id="1026" name="Picture 2" descr="C:\Users\DELL\Desktop\orthopedics\IMG_20190701_180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3786214" cy="3143272"/>
          </a:xfrm>
          <a:prstGeom prst="rect">
            <a:avLst/>
          </a:prstGeom>
          <a:noFill/>
        </p:spPr>
      </p:pic>
      <p:pic>
        <p:nvPicPr>
          <p:cNvPr id="1027" name="Picture 3" descr="C:\Users\DELL\Desktop\orthopedics\IMG_20190701_1805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92909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None/>
              <a:defRPr/>
            </a:pPr>
            <a:r>
              <a:rPr lang="en-US" sz="4200" b="1" u="sng" dirty="0">
                <a:solidFill>
                  <a:schemeClr val="tx2">
                    <a:lumMod val="75000"/>
                  </a:schemeClr>
                </a:solidFill>
              </a:rPr>
              <a:t>Pathology:</a:t>
            </a:r>
          </a:p>
          <a:p>
            <a:pPr algn="l"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May occur anywhere in the thoracic or lumbar spine.</a:t>
            </a:r>
          </a:p>
          <a:p>
            <a:pPr algn="l">
              <a:buFontTx/>
              <a:buChar char="-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*The vertebrae that make up the curve are always rotated around the vertebral axis.</a:t>
            </a:r>
          </a:p>
          <a:p>
            <a:pPr algn="l">
              <a:buFontTx/>
              <a:buChar char="-"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Tx/>
              <a:buChar char="-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*the </a:t>
            </a:r>
            <a:r>
              <a:rPr lang="en-US" b="1" dirty="0">
                <a:solidFill>
                  <a:srgbClr val="FF0000"/>
                </a:solidFill>
              </a:rPr>
              <a:t>bodies point to the convexity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 And the </a:t>
            </a:r>
            <a:r>
              <a:rPr lang="en-US" b="1" dirty="0" err="1">
                <a:solidFill>
                  <a:srgbClr val="FF0000"/>
                </a:solidFill>
              </a:rPr>
              <a:t>spinous</a:t>
            </a:r>
            <a:r>
              <a:rPr lang="en-US" b="1" dirty="0">
                <a:solidFill>
                  <a:srgbClr val="FF0000"/>
                </a:solidFill>
              </a:rPr>
              <a:t> processes to the concavity of the curve</a:t>
            </a:r>
          </a:p>
          <a:p>
            <a:pPr algn="l">
              <a:buFontTx/>
              <a:buChar char="-"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Tx/>
              <a:buChar char="-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*coexistence of congenital spine anomalies with congenital cardiac and kidney defects.</a:t>
            </a:r>
          </a:p>
          <a:p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types</a:t>
            </a:r>
            <a:endParaRPr lang="ar-JO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sz="3600" b="1" dirty="0"/>
              <a:t>1- postural</a:t>
            </a:r>
          </a:p>
          <a:p>
            <a:pPr algn="l">
              <a:buNone/>
            </a:pPr>
            <a:endParaRPr lang="en-US" sz="3600" b="1" dirty="0"/>
          </a:p>
          <a:p>
            <a:pPr algn="l">
              <a:buNone/>
            </a:pPr>
            <a:endParaRPr lang="en-US" sz="3600" b="1" dirty="0"/>
          </a:p>
          <a:p>
            <a:pPr algn="l">
              <a:buNone/>
            </a:pPr>
            <a:r>
              <a:rPr lang="en-US" sz="3600" b="1" dirty="0"/>
              <a:t>2-structural</a:t>
            </a:r>
            <a:r>
              <a:rPr lang="en-US" dirty="0"/>
              <a:t> </a:t>
            </a:r>
            <a:endParaRPr lang="ar-JO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</a:t>
            </a:r>
            <a:r>
              <a:rPr lang="en-US" sz="5400" b="1" dirty="0"/>
              <a:t>type</a:t>
            </a:r>
            <a:r>
              <a:rPr lang="ar-SA" dirty="0"/>
              <a:t> </a:t>
            </a:r>
            <a:r>
              <a:rPr lang="en-US" sz="5400" b="1" dirty="0"/>
              <a:t>postural</a:t>
            </a:r>
            <a:endParaRPr lang="ar-JO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1" indent="-514350" algn="l" rtl="0">
              <a:spcBef>
                <a:spcPts val="600"/>
              </a:spcBef>
              <a:buSzPct val="70000"/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b="1" dirty="0"/>
              <a:t>Secondary or compensatory to some </a:t>
            </a:r>
            <a:r>
              <a:rPr lang="en-US" b="1" dirty="0">
                <a:solidFill>
                  <a:srgbClr val="FF0000"/>
                </a:solidFill>
              </a:rPr>
              <a:t>condition outside the spine </a:t>
            </a:r>
            <a:r>
              <a:rPr lang="en-US" b="1" dirty="0"/>
              <a:t>such as short leg, or pelvic tilt ,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Local muscle spasm associated with a prolapsed lumbar disc may cause a skew back (sciatic scoliosis).</a:t>
            </a:r>
          </a:p>
          <a:p>
            <a:pPr marL="514350" indent="-514350" algn="l" rtl="0"/>
            <a:endParaRPr lang="en-US" sz="2800" b="1" dirty="0"/>
          </a:p>
          <a:p>
            <a:pPr marL="514350" indent="-514350" algn="l" rtl="0"/>
            <a:r>
              <a:rPr lang="en-US" sz="2800" b="1" dirty="0"/>
              <a:t>It can become structural if it exceed a certain point. </a:t>
            </a:r>
          </a:p>
          <a:p>
            <a:pPr marL="514350" indent="-514350" algn="l" rtl="0"/>
            <a:r>
              <a:rPr lang="en-US" sz="2800" b="1" dirty="0"/>
              <a:t>2 dimensional ( AP only )</a:t>
            </a:r>
          </a:p>
          <a:p>
            <a:pPr marL="514350" indent="-514350" algn="l" rtl="0"/>
            <a:r>
              <a:rPr lang="en-US" sz="2800" b="1" dirty="0">
                <a:solidFill>
                  <a:srgbClr val="FF0000"/>
                </a:solidFill>
              </a:rPr>
              <a:t>The deformity </a:t>
            </a:r>
            <a:r>
              <a:rPr lang="en-US" sz="2800" b="1" u="sng" dirty="0">
                <a:solidFill>
                  <a:srgbClr val="FF0000"/>
                </a:solidFill>
              </a:rPr>
              <a:t>disappear</a:t>
            </a:r>
            <a:r>
              <a:rPr lang="en-US" sz="2800" b="1" dirty="0">
                <a:solidFill>
                  <a:srgbClr val="FF0000"/>
                </a:solidFill>
              </a:rPr>
              <a:t> when the patient sits or bend forward.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1549</Words>
  <Application>Microsoft Office PowerPoint</Application>
  <PresentationFormat>On-screen Show (4:3)</PresentationFormat>
  <Paragraphs>265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Abadi MT Condensed Light</vt:lpstr>
      <vt:lpstr>Arial</vt:lpstr>
      <vt:lpstr>Calibri</vt:lpstr>
      <vt:lpstr>Wingdings</vt:lpstr>
      <vt:lpstr>سمة Office</vt:lpstr>
      <vt:lpstr>scoliosis</vt:lpstr>
      <vt:lpstr>outlines</vt:lpstr>
      <vt:lpstr>Normal spine</vt:lpstr>
      <vt:lpstr>definition</vt:lpstr>
      <vt:lpstr>PowerPoint Presentation</vt:lpstr>
      <vt:lpstr>PowerPoint Presentation</vt:lpstr>
      <vt:lpstr>PowerPoint Presentation</vt:lpstr>
      <vt:lpstr>types</vt:lpstr>
      <vt:lpstr>    type postural</vt:lpstr>
      <vt:lpstr>Structural type</vt:lpstr>
      <vt:lpstr>Functional type</vt:lpstr>
      <vt:lpstr>PowerPoint Presentation</vt:lpstr>
      <vt:lpstr>PowerPoint Presentation</vt:lpstr>
      <vt:lpstr>Test for scoliosis</vt:lpstr>
      <vt:lpstr>Types of structural scoliosis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OSTEOPATHIC (CONGENITAL) SCOLIOSIS</vt:lpstr>
      <vt:lpstr>PowerPoint Presentation</vt:lpstr>
      <vt:lpstr>NEUROPATHIC AND MYOPATHIC SCOLIOSIS</vt:lpstr>
      <vt:lpstr>SCOLIOSIS AND NEUROFIBROMATOSIS </vt:lpstr>
      <vt:lpstr>PowerPoint Presentation</vt:lpstr>
      <vt:lpstr>Clinical features</vt:lpstr>
      <vt:lpstr>PowerPoint Presentation</vt:lpstr>
      <vt:lpstr>PowerPoint Presentation</vt:lpstr>
      <vt:lpstr>investigations</vt:lpstr>
      <vt:lpstr>PowerPoint Presentation</vt:lpstr>
      <vt:lpstr>PowerPoint Presentation</vt:lpstr>
      <vt:lpstr>Cobb angle for measuring the spinal curvature.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and prognosis </vt:lpstr>
      <vt:lpstr>Management differs for the different type of scoliosis:</vt:lpstr>
      <vt:lpstr>Types of braces</vt:lpstr>
      <vt:lpstr>PowerPoint Presentation</vt:lpstr>
      <vt:lpstr>Operative </vt:lpstr>
      <vt:lpstr>PowerPoint Presentation</vt:lpstr>
      <vt:lpstr>Scoliosis – posterior instrumentation Idiopathic scoliosis treated by posterior double-rod fixation</vt:lpstr>
      <vt:lpstr>Scoliosis – anterior instrumentation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scoliosis</dc:title>
  <dc:creator>DELL</dc:creator>
  <cp:lastModifiedBy>abdallah hattab</cp:lastModifiedBy>
  <cp:revision>7</cp:revision>
  <dcterms:created xsi:type="dcterms:W3CDTF">2019-07-01T04:23:50Z</dcterms:created>
  <dcterms:modified xsi:type="dcterms:W3CDTF">2020-04-01T11:46:46Z</dcterms:modified>
</cp:coreProperties>
</file>