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1"/>
  </p:notesMasterIdLst>
  <p:sldIdLst>
    <p:sldId id="260" r:id="rId3"/>
    <p:sldId id="323" r:id="rId4"/>
    <p:sldId id="324" r:id="rId5"/>
    <p:sldId id="325" r:id="rId6"/>
    <p:sldId id="326" r:id="rId7"/>
    <p:sldId id="327" r:id="rId8"/>
    <p:sldId id="328" r:id="rId9"/>
    <p:sldId id="261" r:id="rId10"/>
    <p:sldId id="263" r:id="rId11"/>
    <p:sldId id="265" r:id="rId12"/>
    <p:sldId id="266" r:id="rId13"/>
    <p:sldId id="320" r:id="rId14"/>
    <p:sldId id="277" r:id="rId15"/>
    <p:sldId id="270" r:id="rId16"/>
    <p:sldId id="272" r:id="rId17"/>
    <p:sldId id="273" r:id="rId18"/>
    <p:sldId id="274" r:id="rId19"/>
    <p:sldId id="278" r:id="rId20"/>
    <p:sldId id="279" r:id="rId21"/>
    <p:sldId id="280" r:id="rId22"/>
    <p:sldId id="284" r:id="rId23"/>
    <p:sldId id="293" r:id="rId24"/>
    <p:sldId id="294" r:id="rId25"/>
    <p:sldId id="296" r:id="rId26"/>
    <p:sldId id="302" r:id="rId27"/>
    <p:sldId id="304" r:id="rId28"/>
    <p:sldId id="305" r:id="rId29"/>
    <p:sldId id="306" r:id="rId30"/>
    <p:sldId id="307" r:id="rId31"/>
    <p:sldId id="308" r:id="rId32"/>
    <p:sldId id="309" r:id="rId33"/>
    <p:sldId id="311" r:id="rId34"/>
    <p:sldId id="312" r:id="rId35"/>
    <p:sldId id="313" r:id="rId36"/>
    <p:sldId id="314" r:id="rId37"/>
    <p:sldId id="315" r:id="rId38"/>
    <p:sldId id="319" r:id="rId39"/>
    <p:sldId id="33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A9A0057-504C-4316-8108-FFF429DD613F}" type="datetimeFigureOut">
              <a:rPr lang="ar-EG" smtClean="0"/>
              <a:pPr/>
              <a:t>18/04/1441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C04831-CC3F-46E0-8566-7DF53427176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865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E3A01-2F76-4CC9-877F-88A1A382A405}" type="slidenum">
              <a:rPr lang="ar-SA"/>
              <a:pPr/>
              <a:t>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88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9EC7D-E3D0-43DA-80E4-2555899638CD}" type="slidenum">
              <a:rPr lang="ar-SA"/>
              <a:pPr/>
              <a:t>22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93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4EAB6-5D52-4DE6-8543-CBA70E58D1F9}" type="slidenum">
              <a:rPr lang="ar-SA"/>
              <a:pPr/>
              <a:t>23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7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9DDAD-AA97-4377-9FB5-13F63F6A88A4}" type="slidenum">
              <a:rPr lang="ar-SA"/>
              <a:pPr/>
              <a:t>24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86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AB0D1-8B94-4D0E-9875-37274DBC29A7}" type="slidenum">
              <a:rPr lang="ar-SA"/>
              <a:pPr/>
              <a:t>36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4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9F504-2A7D-49A9-B20A-356E34703D11}" type="slidenum">
              <a:rPr lang="ar-SA"/>
              <a:pPr/>
              <a:t>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6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AD9CB-44DA-4B45-9ECB-18AE3140D860}" type="slidenum">
              <a:rPr lang="ar-SA"/>
              <a:pPr/>
              <a:t>3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9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591C8-2F66-4529-B614-2593B707FA26}" type="slidenum">
              <a:rPr lang="ar-SA"/>
              <a:pPr/>
              <a:t>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406E1-124F-4860-BCB1-C35AD906B896}" type="slidenum">
              <a:rPr lang="ar-SA"/>
              <a:pPr/>
              <a:t>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1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BE028-6B3F-4D62-B7AB-B973FC387311}" type="slidenum">
              <a:rPr lang="ar-SA"/>
              <a:pPr/>
              <a:t>6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9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878A4-6E6C-4F52-9368-D9664556BE34}" type="slidenum">
              <a:rPr lang="ar-SA"/>
              <a:pPr/>
              <a:t>7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0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E88B4-5B20-44C9-A26C-6025643A8972}" type="slidenum">
              <a:rPr lang="ar-SA"/>
              <a:pPr/>
              <a:t>12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7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356DE-69F9-458A-A235-9A5306E78FD6}" type="slidenum">
              <a:rPr lang="ar-SA"/>
              <a:pPr/>
              <a:t>21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2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BAFE95-01B1-4287-B4A9-46C427E592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0492C7-C15C-45DE-8651-B47093FE3CA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D546B-568D-4F8A-A595-214ED0C5C04B}" type="slidenum">
              <a:rPr lang="ar-SA" alt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6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FBE7-7457-4CD5-AA1E-5CC6A35E756C}" type="slidenum">
              <a:rPr lang="ar-SA" alt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51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ECD1-6E9D-4751-BAED-E9934CBEBB29}" type="slidenum">
              <a:rPr lang="ar-SA" alt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0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F8D5-9875-460A-97AB-4A5FA4D93557}" type="slidenum">
              <a:rPr lang="ar-SA" alt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89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2524-E2EF-4903-B7FB-896658698653}" type="slidenum">
              <a:rPr lang="ar-SA" alt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60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CB91-116F-4D6F-9F14-A6B7478336C4}" type="slidenum">
              <a:rPr lang="ar-SA" alt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6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69B0-3EBA-4D03-839E-2C8D3D63781C}" type="slidenum">
              <a:rPr lang="ar-SA" alt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85DD-311A-44E7-AA43-7CB37C2F0CAB}" type="slidenum">
              <a:rPr lang="ar-SA" alt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02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302C-A0CD-4B94-951A-B880CD36A8CD}" type="slidenum">
              <a:rPr lang="ar-SA" alt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87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CDD7-2953-4D5C-8875-1B8ED86E89DF}" type="slidenum">
              <a:rPr lang="ar-SA" alt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3202-21A0-4073-975A-E64FF1F3596D}" type="slidenum">
              <a:rPr lang="ar-SA" alt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0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 smtClean="0"/>
              <a:t>Click to edit Master text styles</a:t>
            </a:r>
          </a:p>
          <a:p>
            <a:pPr lvl="1"/>
            <a:r>
              <a:rPr lang="en-US" altLang="ar-EG" smtClean="0"/>
              <a:t>Second level</a:t>
            </a:r>
          </a:p>
          <a:p>
            <a:pPr lvl="2"/>
            <a:r>
              <a:rPr lang="en-US" altLang="ar-EG" smtClean="0"/>
              <a:t>Third level</a:t>
            </a:r>
          </a:p>
          <a:p>
            <a:pPr lvl="3"/>
            <a:r>
              <a:rPr lang="en-US" altLang="ar-EG" smtClean="0"/>
              <a:t>Fourth level</a:t>
            </a:r>
          </a:p>
          <a:p>
            <a:pPr lvl="4"/>
            <a:r>
              <a:rPr lang="en-US" altLang="ar-E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ar-EG">
              <a:solidFill>
                <a:prstClr val="black">
                  <a:tint val="75000"/>
                </a:prst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94E6D2-4927-41E5-9D43-9FCDDF698D09}" type="slidenum">
              <a:rPr lang="ar-SA" altLang="ar-EG">
                <a:solidFill>
                  <a:prstClr val="black">
                    <a:tint val="75000"/>
                  </a:prstClr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EG">
              <a:solidFill>
                <a:prstClr val="black">
                  <a:tint val="75000"/>
                </a:prst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9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1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folHlink"/>
                </a:solidFill>
              </a:rPr>
              <a:t>Embryology of the nervous system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folHlink"/>
                </a:solidFill>
              </a:rPr>
              <a:t>NEURAL TUBE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600200"/>
            <a:ext cx="4835525" cy="4495800"/>
          </a:xfrm>
        </p:spPr>
        <p:txBody>
          <a:bodyPr/>
          <a:lstStyle/>
          <a:p>
            <a:pPr algn="l"/>
            <a:r>
              <a:rPr lang="en-US" sz="2800" b="1" dirty="0"/>
              <a:t>It is formed from the apposition and fusion of the neural folds which seal the neural groove and create the tube.</a:t>
            </a:r>
          </a:p>
        </p:txBody>
      </p:sp>
      <p:pic>
        <p:nvPicPr>
          <p:cNvPr id="107527" name="Picture 7" descr="msotw9_temp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8000"/>
          </a:blip>
          <a:srcRect l="6581" t="48297" r="5667" b="24969"/>
          <a:stretch>
            <a:fillRect/>
          </a:stretch>
        </p:blipFill>
        <p:spPr>
          <a:xfrm>
            <a:off x="395288" y="2133600"/>
            <a:ext cx="3108325" cy="17605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00"/>
                </a:solidFill>
              </a:rPr>
              <a:t>FOURTH WEEK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752600"/>
            <a:ext cx="5867400" cy="5105400"/>
          </a:xfrm>
        </p:spPr>
        <p:txBody>
          <a:bodyPr/>
          <a:lstStyle/>
          <a:p>
            <a:pPr algn="l"/>
            <a:r>
              <a:rPr lang="en-US" sz="2800" b="1" dirty="0"/>
              <a:t>The neural tube is completed and transformed into the </a:t>
            </a:r>
            <a:r>
              <a:rPr lang="en-US" sz="2800" b="1" dirty="0">
                <a:solidFill>
                  <a:srgbClr val="3399FF"/>
                </a:solidFill>
              </a:rPr>
              <a:t>adult CNS</a:t>
            </a:r>
            <a:r>
              <a:rPr lang="en-US" sz="2800" b="1" dirty="0"/>
              <a:t>.</a:t>
            </a:r>
          </a:p>
          <a:p>
            <a:pPr algn="l"/>
            <a:r>
              <a:rPr lang="en-US" sz="2800" b="1" dirty="0"/>
              <a:t>This growth is maximal at the </a:t>
            </a:r>
            <a:r>
              <a:rPr lang="en-US" sz="2800" b="1" dirty="0" err="1"/>
              <a:t>rostral</a:t>
            </a:r>
            <a:r>
              <a:rPr lang="en-US" sz="2800" b="1" dirty="0"/>
              <a:t> part which becomes the </a:t>
            </a:r>
            <a:r>
              <a:rPr lang="en-US" sz="2800" b="1" dirty="0">
                <a:solidFill>
                  <a:srgbClr val="FF0000"/>
                </a:solidFill>
              </a:rPr>
              <a:t>brain</a:t>
            </a:r>
            <a:r>
              <a:rPr lang="en-US" sz="2800" b="1" dirty="0"/>
              <a:t>.</a:t>
            </a:r>
          </a:p>
          <a:p>
            <a:pPr algn="l"/>
            <a:r>
              <a:rPr lang="en-US" sz="2800" b="1" dirty="0"/>
              <a:t>The caudal portion becomes the </a:t>
            </a:r>
            <a:r>
              <a:rPr lang="en-US" sz="2800" b="1" dirty="0">
                <a:solidFill>
                  <a:srgbClr val="FF3399"/>
                </a:solidFill>
              </a:rPr>
              <a:t>spinal cord</a:t>
            </a:r>
            <a:r>
              <a:rPr lang="en-US" sz="2800" b="1" dirty="0"/>
              <a:t>.</a:t>
            </a:r>
          </a:p>
          <a:p>
            <a:pPr algn="l"/>
            <a:r>
              <a:rPr lang="en-US" sz="2800" b="1" dirty="0"/>
              <a:t>The axis of the neural tube (</a:t>
            </a:r>
            <a:r>
              <a:rPr lang="en-US" sz="2800" b="1" dirty="0" err="1"/>
              <a:t>neuroaxis</a:t>
            </a:r>
            <a:r>
              <a:rPr lang="en-US" sz="2800" b="1" dirty="0"/>
              <a:t>) is </a:t>
            </a:r>
            <a:r>
              <a:rPr lang="en-US" sz="2800" b="1" dirty="0">
                <a:solidFill>
                  <a:schemeClr val="folHlink"/>
                </a:solidFill>
              </a:rPr>
              <a:t>straight</a:t>
            </a:r>
            <a:r>
              <a:rPr lang="en-US" sz="2800" b="1" dirty="0"/>
              <a:t>.</a:t>
            </a:r>
          </a:p>
        </p:txBody>
      </p:sp>
      <p:pic>
        <p:nvPicPr>
          <p:cNvPr id="31748" name="Picture 4" descr="3FC4EF6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t="47717" r="69307"/>
          <a:stretch>
            <a:fillRect/>
          </a:stretch>
        </p:blipFill>
        <p:spPr>
          <a:xfrm>
            <a:off x="0" y="1905000"/>
            <a:ext cx="3538538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3300"/>
                </a:solidFill>
              </a:rPr>
              <a:t>Formation of brain and spinal cord</a:t>
            </a:r>
            <a:r>
              <a:rPr lang="en-US" sz="4000">
                <a:solidFill>
                  <a:srgbClr val="FF3300"/>
                </a:solidFill>
              </a:rPr>
              <a:t/>
            </a:r>
            <a:br>
              <a:rPr lang="en-US" sz="4000">
                <a:solidFill>
                  <a:srgbClr val="FF3300"/>
                </a:solidFill>
              </a:rPr>
            </a:b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10244" name="Rectangle 4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 </a:t>
            </a:r>
            <a:r>
              <a:rPr lang="en-US" u="sng" dirty="0" smtClean="0"/>
              <a:t>primary brain vesicles: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1) </a:t>
            </a:r>
            <a:r>
              <a:rPr lang="en-US" dirty="0" err="1" smtClean="0"/>
              <a:t>prosencephalon</a:t>
            </a:r>
            <a:r>
              <a:rPr lang="en-US" dirty="0" smtClean="0"/>
              <a:t> (forebrain)</a:t>
            </a:r>
            <a:br>
              <a:rPr lang="en-US" dirty="0" smtClean="0"/>
            </a:br>
            <a:r>
              <a:rPr lang="en-US" dirty="0" smtClean="0"/>
              <a:t>2) </a:t>
            </a:r>
            <a:r>
              <a:rPr lang="en-US" dirty="0" err="1" smtClean="0"/>
              <a:t>mesencephalon</a:t>
            </a:r>
            <a:r>
              <a:rPr lang="en-US" dirty="0" smtClean="0"/>
              <a:t> (midbrain)</a:t>
            </a:r>
            <a:br>
              <a:rPr lang="en-US" dirty="0" smtClean="0"/>
            </a:br>
            <a:r>
              <a:rPr lang="en-US" dirty="0" smtClean="0"/>
              <a:t>3) </a:t>
            </a:r>
            <a:r>
              <a:rPr lang="en-US" dirty="0" err="1" smtClean="0"/>
              <a:t>rhombencephalon</a:t>
            </a:r>
            <a:r>
              <a:rPr lang="en-US" dirty="0" smtClean="0"/>
              <a:t> (hindbrain)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2- </a:t>
            </a:r>
            <a:r>
              <a:rPr lang="en-US" u="sng" dirty="0"/>
              <a:t>Flexures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8070850" y="6583363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/>
              <a:t>Figure 12.3a</a:t>
            </a:r>
          </a:p>
        </p:txBody>
      </p:sp>
      <p:pic>
        <p:nvPicPr>
          <p:cNvPr id="21507" name="Picture 3" descr="figure_12_03_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02" y="4149038"/>
            <a:ext cx="823118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928118" y="5164368"/>
            <a:ext cx="1587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2668856" y="4535718"/>
            <a:ext cx="130810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722831" y="4846868"/>
            <a:ext cx="6159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726131" y="4996093"/>
            <a:ext cx="1725612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5045343" y="5827943"/>
            <a:ext cx="40640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462481" y="5132618"/>
            <a:ext cx="109220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2586306" y="5573943"/>
            <a:ext cx="612775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2805381" y="5443768"/>
            <a:ext cx="1709737" cy="520700"/>
          </a:xfrm>
          <a:custGeom>
            <a:avLst/>
            <a:gdLst>
              <a:gd name="T0" fmla="*/ 0 w 1077"/>
              <a:gd name="T1" fmla="*/ 2147483646 h 328"/>
              <a:gd name="T2" fmla="*/ 2147483646 w 1077"/>
              <a:gd name="T3" fmla="*/ 2147483646 h 328"/>
              <a:gd name="T4" fmla="*/ 2147483646 w 1077"/>
              <a:gd name="T5" fmla="*/ 0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7" h="328">
                <a:moveTo>
                  <a:pt x="0" y="328"/>
                </a:moveTo>
                <a:lnTo>
                  <a:pt x="570" y="328"/>
                </a:lnTo>
                <a:lnTo>
                  <a:pt x="1077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103831" y="4535718"/>
            <a:ext cx="641350" cy="276225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55868" y="4342043"/>
            <a:ext cx="22177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err="1">
                <a:solidFill>
                  <a:srgbClr val="231F20"/>
                </a:solidFill>
              </a:rPr>
              <a:t>Metencephalon</a:t>
            </a:r>
            <a:endParaRPr lang="en-US" sz="1800" b="1" dirty="0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355868" y="3770543"/>
            <a:ext cx="2422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>
                <a:solidFill>
                  <a:srgbClr val="231F20"/>
                </a:solidFill>
              </a:rPr>
              <a:t>Anterior (rostral)</a:t>
            </a:r>
            <a:endParaRPr lang="en-US" sz="1800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502543" y="3770543"/>
            <a:ext cx="259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>
                <a:solidFill>
                  <a:srgbClr val="231F20"/>
                </a:solidFill>
              </a:rPr>
              <a:t>Posterior (caudal)</a:t>
            </a:r>
            <a:endParaRPr lang="en-US" sz="1800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55868" y="4659543"/>
            <a:ext cx="228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err="1">
                <a:solidFill>
                  <a:srgbClr val="231F20"/>
                </a:solidFill>
              </a:rPr>
              <a:t>Mesencephalon</a:t>
            </a:r>
            <a:endParaRPr lang="en-US" sz="1800" b="1" dirty="0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355868" y="4954818"/>
            <a:ext cx="19970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</a:rPr>
              <a:t>Diencephalon</a:t>
            </a:r>
            <a:endParaRPr lang="en-US" sz="1800" b="1" dirty="0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502543" y="4799243"/>
            <a:ext cx="12684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</a:rPr>
              <a:t>Midbrain</a:t>
            </a:r>
            <a:endParaRPr lang="en-US" sz="1800" b="1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5502543" y="5138968"/>
            <a:ext cx="1187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</a:rPr>
              <a:t>Cervical</a:t>
            </a:r>
            <a:endParaRPr lang="en-US" sz="1800" b="1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5502543" y="5631093"/>
            <a:ext cx="1657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231F20"/>
                </a:solidFill>
              </a:rPr>
              <a:t>Spinal cord</a:t>
            </a:r>
            <a:endParaRPr lang="en-US" sz="1800" b="1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7137668" y="4910368"/>
            <a:ext cx="1438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Arial Black" pitchFamily="34" charset="0"/>
              </a:rPr>
              <a:t>Flexures</a:t>
            </a:r>
            <a:endParaRPr lang="en-US" sz="1800" dirty="0"/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355868" y="5396143"/>
            <a:ext cx="21320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err="1">
                <a:solidFill>
                  <a:srgbClr val="231F20"/>
                </a:solidFill>
              </a:rPr>
              <a:t>Telencephalon</a:t>
            </a:r>
            <a:endParaRPr lang="en-US" sz="1800" b="1" dirty="0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355868" y="5777143"/>
            <a:ext cx="2370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err="1">
                <a:solidFill>
                  <a:srgbClr val="231F20"/>
                </a:solidFill>
              </a:rPr>
              <a:t>Myelencephalon</a:t>
            </a:r>
            <a:endParaRPr lang="en-US" sz="1800" b="1" dirty="0"/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2054493" y="6208943"/>
            <a:ext cx="1762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231F20"/>
                </a:solidFill>
                <a:latin typeface="Arial Black" pitchFamily="34" charset="0"/>
              </a:rPr>
              <a:t>(a) Week 5</a:t>
            </a:r>
            <a:endParaRPr lang="en-US" sz="1800"/>
          </a:p>
        </p:txBody>
      </p:sp>
      <p:sp>
        <p:nvSpPr>
          <p:cNvPr id="21530" name="Freeform 26"/>
          <p:cNvSpPr>
            <a:spLocks/>
          </p:cNvSpPr>
          <p:nvPr/>
        </p:nvSpPr>
        <p:spPr bwMode="auto">
          <a:xfrm>
            <a:off x="6770956" y="4800830"/>
            <a:ext cx="157162" cy="696913"/>
          </a:xfrm>
          <a:custGeom>
            <a:avLst/>
            <a:gdLst>
              <a:gd name="T0" fmla="*/ 2147483646 w 128"/>
              <a:gd name="T1" fmla="*/ 2147483646 h 866"/>
              <a:gd name="T2" fmla="*/ 2147483646 w 128"/>
              <a:gd name="T3" fmla="*/ 2147483646 h 866"/>
              <a:gd name="T4" fmla="*/ 2147483646 w 128"/>
              <a:gd name="T5" fmla="*/ 0 h 866"/>
              <a:gd name="T6" fmla="*/ 0 w 128"/>
              <a:gd name="T7" fmla="*/ 0 h 8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8" h="866">
                <a:moveTo>
                  <a:pt x="4" y="866"/>
                </a:moveTo>
                <a:lnTo>
                  <a:pt x="128" y="866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70" name="Freeform 8"/>
          <p:cNvSpPr>
            <a:spLocks/>
          </p:cNvSpPr>
          <p:nvPr/>
        </p:nvSpPr>
        <p:spPr bwMode="auto">
          <a:xfrm>
            <a:off x="4868336" y="5296130"/>
            <a:ext cx="593725" cy="295275"/>
          </a:xfrm>
          <a:custGeom>
            <a:avLst/>
            <a:gdLst>
              <a:gd name="T0" fmla="*/ 2147483646 w 374"/>
              <a:gd name="T1" fmla="*/ 0 h 186"/>
              <a:gd name="T2" fmla="*/ 2147483646 w 374"/>
              <a:gd name="T3" fmla="*/ 0 h 186"/>
              <a:gd name="T4" fmla="*/ 0 w 374"/>
              <a:gd name="T5" fmla="*/ 2147483646 h 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4" h="186">
                <a:moveTo>
                  <a:pt x="374" y="0"/>
                </a:moveTo>
                <a:lnTo>
                  <a:pt x="118" y="0"/>
                </a:lnTo>
                <a:lnTo>
                  <a:pt x="0" y="186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5" name="Rectangle 4"/>
          <p:cNvSpPr/>
          <p:nvPr/>
        </p:nvSpPr>
        <p:spPr>
          <a:xfrm>
            <a:off x="228600" y="1410099"/>
            <a:ext cx="82543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The </a:t>
            </a:r>
            <a:r>
              <a:rPr lang="en-US" sz="2400" b="1" dirty="0" err="1"/>
              <a:t>neuraxis</a:t>
            </a:r>
            <a:r>
              <a:rPr lang="en-US" sz="2400" b="1" dirty="0"/>
              <a:t> is bent by two flexures :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Cephalic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3399"/>
                </a:solidFill>
              </a:rPr>
              <a:t>( Mid</a:t>
            </a:r>
            <a:r>
              <a:rPr lang="en-US" sz="2400" b="1" dirty="0">
                <a:solidFill>
                  <a:srgbClr val="CC0066"/>
                </a:solidFill>
              </a:rPr>
              <a:t> </a:t>
            </a:r>
            <a:r>
              <a:rPr lang="en-US" sz="2400" b="1" dirty="0">
                <a:solidFill>
                  <a:srgbClr val="FF3399"/>
                </a:solidFill>
              </a:rPr>
              <a:t>brain)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flexure</a:t>
            </a:r>
            <a:r>
              <a:rPr lang="en-US" sz="2400" b="1" dirty="0"/>
              <a:t> at the junction of the fore and mid brains.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Cervical flexure :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Between the brain and spinal cord.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4681" y="376685"/>
            <a:ext cx="2279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folHlink"/>
                </a:solidFill>
              </a:rPr>
              <a:t>FLEXURES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1837"/>
          </a:xfrm>
        </p:spPr>
        <p:txBody>
          <a:bodyPr/>
          <a:lstStyle/>
          <a:p>
            <a:r>
              <a:rPr lang="en-US" sz="4000" b="1">
                <a:solidFill>
                  <a:schemeClr val="folHlink"/>
                </a:solidFill>
              </a:rPr>
              <a:t>DIFFERENTIATION OF BRAIN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268413"/>
            <a:ext cx="5076825" cy="5589587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FF99"/>
                </a:solidFill>
              </a:rPr>
              <a:t>5</a:t>
            </a:r>
            <a:r>
              <a:rPr lang="en-US" sz="2800" b="1" baseline="30000" dirty="0">
                <a:solidFill>
                  <a:srgbClr val="00FF99"/>
                </a:solidFill>
              </a:rPr>
              <a:t>th</a:t>
            </a:r>
            <a:r>
              <a:rPr lang="en-US" sz="2800" b="1" dirty="0">
                <a:solidFill>
                  <a:srgbClr val="00FF99"/>
                </a:solidFill>
              </a:rPr>
              <a:t> week</a:t>
            </a:r>
            <a:r>
              <a:rPr lang="en-US" sz="2800" dirty="0">
                <a:solidFill>
                  <a:srgbClr val="00FF99"/>
                </a:solidFill>
              </a:rPr>
              <a:t>:</a:t>
            </a:r>
          </a:p>
          <a:p>
            <a:pPr algn="l"/>
            <a:r>
              <a:rPr lang="en-US" sz="2800" b="1" dirty="0"/>
              <a:t>Three primary brain vesicles appear :</a:t>
            </a:r>
          </a:p>
          <a:p>
            <a:pPr algn="l"/>
            <a:r>
              <a:rPr lang="en-US" sz="2800" b="1" dirty="0"/>
              <a:t>Fore brain (</a:t>
            </a:r>
            <a:r>
              <a:rPr lang="en-US" sz="2800" b="1" dirty="0" err="1">
                <a:solidFill>
                  <a:srgbClr val="FF3399"/>
                </a:solidFill>
              </a:rPr>
              <a:t>Prosencephalon</a:t>
            </a:r>
            <a:r>
              <a:rPr lang="en-US" sz="2800" b="1" dirty="0"/>
              <a:t>).</a:t>
            </a:r>
          </a:p>
          <a:p>
            <a:pPr algn="l"/>
            <a:r>
              <a:rPr lang="en-US" sz="2800" b="1" dirty="0"/>
              <a:t>Mid brain (</a:t>
            </a:r>
            <a:r>
              <a:rPr lang="en-US" sz="2800" b="1" dirty="0" err="1">
                <a:solidFill>
                  <a:srgbClr val="FF0000"/>
                </a:solidFill>
              </a:rPr>
              <a:t>Mesencephalon</a:t>
            </a:r>
            <a:r>
              <a:rPr lang="en-US" sz="2800" b="1" dirty="0"/>
              <a:t>).</a:t>
            </a:r>
          </a:p>
          <a:p>
            <a:pPr algn="l"/>
            <a:r>
              <a:rPr lang="en-US" sz="2800" b="1" dirty="0"/>
              <a:t>Hind brain (</a:t>
            </a:r>
            <a:r>
              <a:rPr lang="en-US" sz="2800" b="1" dirty="0" err="1">
                <a:solidFill>
                  <a:srgbClr val="3399FF"/>
                </a:solidFill>
              </a:rPr>
              <a:t>Rombencephalon</a:t>
            </a:r>
            <a:r>
              <a:rPr lang="en-US" sz="2800" b="1" dirty="0">
                <a:solidFill>
                  <a:srgbClr val="3399FF"/>
                </a:solidFill>
              </a:rPr>
              <a:t>).</a:t>
            </a:r>
          </a:p>
        </p:txBody>
      </p:sp>
      <p:pic>
        <p:nvPicPr>
          <p:cNvPr id="40966" name="Picture 6" descr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89138"/>
            <a:ext cx="331152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99"/>
                </a:solidFill>
              </a:rPr>
              <a:t>1. PROSENCEPHALON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95241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sz="2800" b="1" dirty="0"/>
              <a:t>Is divided into :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FF3399"/>
                </a:solidFill>
              </a:rPr>
              <a:t>A</a:t>
            </a:r>
            <a:r>
              <a:rPr lang="en-US" sz="2800" b="1" dirty="0" smtClean="0">
                <a:solidFill>
                  <a:srgbClr val="FF3399"/>
                </a:solidFill>
              </a:rPr>
              <a:t>. Telencephalon</a:t>
            </a:r>
            <a:r>
              <a:rPr lang="en-US" sz="2800" b="1" dirty="0">
                <a:solidFill>
                  <a:srgbClr val="FF3399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FF3399"/>
                </a:solidFill>
              </a:rPr>
              <a:t>B</a:t>
            </a:r>
            <a:r>
              <a:rPr lang="en-US" sz="2800" b="1" dirty="0" smtClean="0">
                <a:solidFill>
                  <a:srgbClr val="FF3399"/>
                </a:solidFill>
              </a:rPr>
              <a:t>.  Diencephalon</a:t>
            </a:r>
            <a:r>
              <a:rPr lang="en-US" sz="2800" b="1" dirty="0">
                <a:solidFill>
                  <a:srgbClr val="FF3399"/>
                </a:solidFill>
              </a:rPr>
              <a:t>.</a:t>
            </a:r>
          </a:p>
        </p:txBody>
      </p:sp>
      <p:pic>
        <p:nvPicPr>
          <p:cNvPr id="95244" name="Picture 12" descr="Picture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00213"/>
            <a:ext cx="4038600" cy="42465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99"/>
                </a:solidFill>
              </a:rPr>
              <a:t>A. TELENCEPHALON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700213"/>
            <a:ext cx="4425950" cy="439578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Telencephalon</a:t>
            </a:r>
            <a:r>
              <a:rPr lang="en-US" sz="2800" dirty="0" smtClean="0"/>
              <a:t> consists of :</a:t>
            </a:r>
          </a:p>
          <a:p>
            <a:r>
              <a:rPr lang="en-US" sz="2800" dirty="0" smtClean="0"/>
              <a:t>A median part and</a:t>
            </a:r>
          </a:p>
          <a:p>
            <a:r>
              <a:rPr lang="en-US" sz="2800" dirty="0" smtClean="0"/>
              <a:t>Two lateral pouches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It </a:t>
            </a:r>
            <a:r>
              <a:rPr lang="en-US" sz="2800" b="1" dirty="0"/>
              <a:t>is the largest brain vesicle.</a:t>
            </a:r>
          </a:p>
          <a:p>
            <a:pPr algn="l"/>
            <a:r>
              <a:rPr lang="en-US" sz="2800" b="1" dirty="0"/>
              <a:t>It has the greatest degree of development.</a:t>
            </a:r>
          </a:p>
          <a:p>
            <a:pPr algn="l"/>
            <a:r>
              <a:rPr lang="en-US" sz="2800" b="1" dirty="0"/>
              <a:t>It forms the two </a:t>
            </a:r>
            <a:r>
              <a:rPr lang="en-US" sz="2800" b="1" dirty="0">
                <a:solidFill>
                  <a:schemeClr val="folHlink"/>
                </a:solidFill>
              </a:rPr>
              <a:t>Cerebral </a:t>
            </a:r>
            <a:r>
              <a:rPr lang="en-US" sz="2800" b="1" dirty="0" smtClean="0">
                <a:solidFill>
                  <a:schemeClr val="folHlink"/>
                </a:solidFill>
              </a:rPr>
              <a:t>Hemispheres.</a:t>
            </a:r>
          </a:p>
          <a:p>
            <a:pPr algn="l"/>
            <a:endParaRPr lang="en-US" sz="2800" b="1" dirty="0">
              <a:solidFill>
                <a:schemeClr val="folHlink"/>
              </a:solidFill>
            </a:endParaRPr>
          </a:p>
        </p:txBody>
      </p:sp>
      <p:pic>
        <p:nvPicPr>
          <p:cNvPr id="98308" name="Picture 4" descr="ABF00EC9"/>
          <p:cNvPicPr>
            <a:picLocks noChangeAspect="1" noChangeArrowheads="1"/>
          </p:cNvPicPr>
          <p:nvPr/>
        </p:nvPicPr>
        <p:blipFill>
          <a:blip r:embed="rId2" cstate="print"/>
          <a:srcRect l="50684" t="2678" r="14354" b="68608"/>
          <a:stretch>
            <a:fillRect/>
          </a:stretch>
        </p:blipFill>
        <p:spPr bwMode="auto">
          <a:xfrm>
            <a:off x="611188" y="2060575"/>
            <a:ext cx="35290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447800" y="457200"/>
            <a:ext cx="564356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4400" b="1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Diencephalon</a:t>
            </a:r>
            <a:endParaRPr lang="en-US" sz="4400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905000" y="1295400"/>
            <a:ext cx="387798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sz="2800" dirty="0"/>
              <a:t>Thalamus</a:t>
            </a:r>
          </a:p>
          <a:p>
            <a:pPr marL="457200" indent="-457200" eaLnBrk="1" hangingPunct="1">
              <a:buFontTx/>
              <a:buChar char="•"/>
            </a:pPr>
            <a:r>
              <a:rPr lang="en-US" sz="2800" dirty="0" err="1"/>
              <a:t>Epithalamus</a:t>
            </a:r>
            <a:r>
              <a:rPr lang="en-US" sz="2800" dirty="0"/>
              <a:t>:</a:t>
            </a:r>
          </a:p>
          <a:p>
            <a:pPr marL="457200" indent="-457200" eaLnBrk="1" hangingPunct="1"/>
            <a:r>
              <a:rPr lang="en-US" sz="2800" dirty="0"/>
              <a:t>	- pineal</a:t>
            </a:r>
          </a:p>
          <a:p>
            <a:pPr marL="457200" indent="-457200" eaLnBrk="1" hangingPunct="1"/>
            <a:r>
              <a:rPr lang="en-US" sz="2800" dirty="0"/>
              <a:t>	- </a:t>
            </a:r>
            <a:r>
              <a:rPr lang="en-US" sz="2800" dirty="0" err="1"/>
              <a:t>habenular</a:t>
            </a:r>
            <a:r>
              <a:rPr lang="en-US" sz="2800" dirty="0"/>
              <a:t> nuclei	</a:t>
            </a:r>
          </a:p>
          <a:p>
            <a:pPr marL="457200" indent="-457200" eaLnBrk="1" hangingPunct="1">
              <a:buFontTx/>
              <a:buChar char="•"/>
            </a:pPr>
            <a:r>
              <a:rPr lang="en-US" sz="2800" dirty="0"/>
              <a:t>Hypothalamus</a:t>
            </a:r>
          </a:p>
          <a:p>
            <a:pPr marL="457200" indent="-457200" eaLnBrk="1" hangingPunct="1">
              <a:buFontTx/>
              <a:buChar char="•"/>
            </a:pPr>
            <a:r>
              <a:rPr lang="en-US" sz="2800" dirty="0" err="1"/>
              <a:t>Subthalamus</a:t>
            </a:r>
            <a:endParaRPr lang="en-US" sz="2800" dirty="0"/>
          </a:p>
          <a:p>
            <a:pPr marL="914400" lvl="1" indent="-457200" eaLnBrk="1" hangingPunct="1"/>
            <a:r>
              <a:rPr lang="en-US" sz="2800" dirty="0"/>
              <a:t>- </a:t>
            </a:r>
            <a:r>
              <a:rPr lang="en-US" sz="2800" dirty="0" err="1"/>
              <a:t>subthalamic</a:t>
            </a:r>
            <a:r>
              <a:rPr lang="en-US" sz="2800" dirty="0"/>
              <a:t> nuclei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3. ROMBENCEPHALON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495800"/>
          </a:xfrm>
        </p:spPr>
        <p:txBody>
          <a:bodyPr/>
          <a:lstStyle/>
          <a:p>
            <a:pPr algn="l"/>
            <a:r>
              <a:rPr lang="en-US" sz="2800" b="1" dirty="0"/>
              <a:t>Is divided into :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A. Metencephalon</a:t>
            </a:r>
            <a:r>
              <a:rPr lang="en-US" sz="2800" b="1" dirty="0">
                <a:solidFill>
                  <a:srgbClr val="00B0F0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B. </a:t>
            </a:r>
            <a:r>
              <a:rPr lang="en-US" sz="2800" b="1" dirty="0" err="1" smtClean="0">
                <a:solidFill>
                  <a:srgbClr val="00B0F0"/>
                </a:solidFill>
              </a:rPr>
              <a:t>Myelencephalon</a:t>
            </a:r>
            <a:r>
              <a:rPr lang="en-US" sz="2800" b="1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47111" name="Picture 7" descr="Picture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00213"/>
            <a:ext cx="4038600" cy="42465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A. METENCEPHALON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495800"/>
          </a:xfrm>
        </p:spPr>
        <p:txBody>
          <a:bodyPr/>
          <a:lstStyle/>
          <a:p>
            <a:pPr algn="l"/>
            <a:r>
              <a:rPr lang="en-US" sz="2800" b="1" dirty="0"/>
              <a:t>It is differentiated into:</a:t>
            </a:r>
          </a:p>
          <a:p>
            <a:pPr algn="l"/>
            <a:r>
              <a:rPr lang="en-US" sz="2800" b="1" dirty="0">
                <a:solidFill>
                  <a:srgbClr val="00B0F0"/>
                </a:solidFill>
              </a:rPr>
              <a:t>Pons</a:t>
            </a:r>
            <a:r>
              <a:rPr lang="en-US" sz="2800" dirty="0">
                <a:solidFill>
                  <a:srgbClr val="00B0F0"/>
                </a:solidFill>
              </a:rPr>
              <a:t> .</a:t>
            </a:r>
          </a:p>
          <a:p>
            <a:pPr algn="l"/>
            <a:r>
              <a:rPr lang="en-US" sz="2800" b="1" dirty="0">
                <a:solidFill>
                  <a:srgbClr val="00B0F0"/>
                </a:solidFill>
              </a:rPr>
              <a:t>Cerebellum.</a:t>
            </a:r>
          </a:p>
        </p:txBody>
      </p:sp>
      <p:pic>
        <p:nvPicPr>
          <p:cNvPr id="101384" name="Picture 8" descr="1D74686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3812" t="62740" b="821"/>
          <a:stretch>
            <a:fillRect/>
          </a:stretch>
        </p:blipFill>
        <p:spPr>
          <a:xfrm>
            <a:off x="468313" y="1773238"/>
            <a:ext cx="3613150" cy="3816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ga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0313"/>
            <a:ext cx="9144000" cy="4395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1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B. MYELENCEPHALON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1600200"/>
            <a:ext cx="4906962" cy="4495800"/>
          </a:xfrm>
        </p:spPr>
        <p:txBody>
          <a:bodyPr/>
          <a:lstStyle/>
          <a:p>
            <a:pPr algn="l"/>
            <a:r>
              <a:rPr lang="en-US" sz="2800" b="1" dirty="0"/>
              <a:t>It will form :</a:t>
            </a:r>
          </a:p>
          <a:p>
            <a:pPr algn="l"/>
            <a:r>
              <a:rPr lang="en-US" sz="2800" b="1" dirty="0">
                <a:solidFill>
                  <a:srgbClr val="00B0F0"/>
                </a:solidFill>
              </a:rPr>
              <a:t>The Medulla Oblongata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103428" name="Picture 4" descr="1D74686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3812" t="62283" b="1418"/>
          <a:stretch>
            <a:fillRect/>
          </a:stretch>
        </p:blipFill>
        <p:spPr>
          <a:xfrm>
            <a:off x="468313" y="1844675"/>
            <a:ext cx="2886075" cy="2808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3300"/>
                </a:solidFill>
              </a:rPr>
              <a:t>Ventricular spaces and central canal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1-Telencephalon------ </a:t>
            </a:r>
            <a:r>
              <a:rPr lang="en-US" sz="2800" dirty="0">
                <a:solidFill>
                  <a:srgbClr val="FF3300"/>
                </a:solidFill>
              </a:rPr>
              <a:t>lateral </a:t>
            </a:r>
            <a:r>
              <a:rPr lang="en-US" sz="2800" dirty="0" smtClean="0">
                <a:solidFill>
                  <a:srgbClr val="FF3300"/>
                </a:solidFill>
              </a:rPr>
              <a:t>ventricles1&amp;2</a:t>
            </a:r>
            <a:endParaRPr lang="en-US" sz="2800" dirty="0">
              <a:solidFill>
                <a:srgbClr val="FF3300"/>
              </a:solidFill>
            </a:endParaRPr>
          </a:p>
          <a:p>
            <a:r>
              <a:rPr lang="en-US" sz="2800" dirty="0"/>
              <a:t>2-Diencephalon-------</a:t>
            </a:r>
            <a:r>
              <a:rPr lang="en-US" sz="2800" dirty="0">
                <a:solidFill>
                  <a:srgbClr val="FF3300"/>
                </a:solidFill>
              </a:rPr>
              <a:t>third ventricle</a:t>
            </a:r>
          </a:p>
          <a:p>
            <a:r>
              <a:rPr lang="en-US" sz="2800" dirty="0"/>
              <a:t>3-Mesencephalon----</a:t>
            </a:r>
            <a:r>
              <a:rPr lang="en-US" sz="2800" dirty="0">
                <a:solidFill>
                  <a:srgbClr val="FF3300"/>
                </a:solidFill>
              </a:rPr>
              <a:t>cerebral aqueduct</a:t>
            </a:r>
          </a:p>
          <a:p>
            <a:r>
              <a:rPr lang="en-US" sz="2800" dirty="0"/>
              <a:t>4- </a:t>
            </a:r>
            <a:r>
              <a:rPr lang="en-US" sz="2800" dirty="0" err="1"/>
              <a:t>Rhombencephalon</a:t>
            </a:r>
            <a:r>
              <a:rPr lang="en-US" sz="2800" dirty="0"/>
              <a:t>--- </a:t>
            </a:r>
            <a:r>
              <a:rPr lang="en-US" sz="2800" dirty="0">
                <a:solidFill>
                  <a:srgbClr val="FF3300"/>
                </a:solidFill>
              </a:rPr>
              <a:t>forth ventricle</a:t>
            </a:r>
          </a:p>
          <a:p>
            <a:r>
              <a:rPr lang="en-US" sz="2800" dirty="0" smtClean="0"/>
              <a:t>5-Lumen of Spinal </a:t>
            </a:r>
            <a:r>
              <a:rPr lang="en-US" sz="2800" dirty="0"/>
              <a:t>cord----- </a:t>
            </a:r>
            <a:r>
              <a:rPr lang="en-US" sz="2800" dirty="0">
                <a:solidFill>
                  <a:srgbClr val="FF3300"/>
                </a:solidFill>
              </a:rPr>
              <a:t>central canal</a:t>
            </a:r>
          </a:p>
          <a:p>
            <a:r>
              <a:rPr lang="en-US" sz="2800" dirty="0"/>
              <a:t>6- in the end of spinal cord----- </a:t>
            </a:r>
            <a:r>
              <a:rPr lang="en-US" sz="2800" dirty="0">
                <a:solidFill>
                  <a:srgbClr val="FF3300"/>
                </a:solidFill>
              </a:rPr>
              <a:t>terminal ventricle</a:t>
            </a:r>
          </a:p>
          <a:p>
            <a:r>
              <a:rPr lang="en-US" sz="2800" dirty="0" err="1">
                <a:solidFill>
                  <a:srgbClr val="FF3300"/>
                </a:solidFill>
              </a:rPr>
              <a:t>Monro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smtClean="0">
                <a:solidFill>
                  <a:srgbClr val="FF3300"/>
                </a:solidFill>
              </a:rPr>
              <a:t>Foramen (</a:t>
            </a:r>
            <a:r>
              <a:rPr lang="en-US" sz="2800" dirty="0" err="1">
                <a:solidFill>
                  <a:srgbClr val="FF3300"/>
                </a:solidFill>
              </a:rPr>
              <a:t>interventricular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smtClean="0">
                <a:solidFill>
                  <a:srgbClr val="FF3300"/>
                </a:solidFill>
              </a:rPr>
              <a:t>Foramina)</a:t>
            </a:r>
            <a:endParaRPr lang="en-US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icture 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7825"/>
            <a:ext cx="8001000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pontine flexure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42938"/>
            <a:ext cx="8686800" cy="557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dura and spinal cord 00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46150"/>
            <a:ext cx="9144000" cy="5832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</a:rPr>
              <a:t>DIFFERENTIATION OF </a:t>
            </a:r>
            <a:r>
              <a:rPr lang="en-US" sz="4000" b="1" dirty="0">
                <a:solidFill>
                  <a:srgbClr val="FF0000"/>
                </a:solidFill>
              </a:rPr>
              <a:t>SPINAL CORD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495800"/>
          </a:xfrm>
        </p:spPr>
        <p:txBody>
          <a:bodyPr/>
          <a:lstStyle/>
          <a:p>
            <a:pPr algn="l"/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Grey matter </a:t>
            </a:r>
            <a:r>
              <a:rPr lang="en-US" sz="2800" b="1" dirty="0"/>
              <a:t>is located centrally around the central canal.</a:t>
            </a:r>
          </a:p>
          <a:p>
            <a:pPr algn="l"/>
            <a:r>
              <a:rPr lang="en-US" sz="2800" b="1" dirty="0"/>
              <a:t>The </a:t>
            </a:r>
            <a:r>
              <a:rPr lang="en-US" sz="2800" b="1" dirty="0">
                <a:solidFill>
                  <a:srgbClr val="FF3399"/>
                </a:solidFill>
              </a:rPr>
              <a:t>White matter</a:t>
            </a:r>
            <a:r>
              <a:rPr lang="en-US" sz="2800" b="1" dirty="0"/>
              <a:t> forms the outer coat.</a:t>
            </a:r>
          </a:p>
        </p:txBody>
      </p:sp>
      <p:pic>
        <p:nvPicPr>
          <p:cNvPr id="109572" name="Picture 4" descr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16113"/>
            <a:ext cx="3384550" cy="364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MY" sz="2800" b="1" dirty="0"/>
              <a:t>Spinal </a:t>
            </a:r>
            <a:r>
              <a:rPr lang="en-MY" sz="2800" b="1" dirty="0" smtClean="0"/>
              <a:t>Cord</a:t>
            </a:r>
            <a:br>
              <a:rPr lang="en-MY" sz="2800" b="1" dirty="0" smtClean="0"/>
            </a:br>
            <a:r>
              <a:rPr lang="en-MY" sz="2800" b="1" dirty="0"/>
              <a:t/>
            </a:r>
            <a:br>
              <a:rPr lang="en-MY" sz="2800" b="1" dirty="0"/>
            </a:br>
            <a:endParaRPr lang="en-MY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686800" cy="4525963"/>
          </a:xfrm>
        </p:spPr>
        <p:txBody>
          <a:bodyPr>
            <a:normAutofit/>
          </a:bodyPr>
          <a:lstStyle/>
          <a:p>
            <a:r>
              <a:rPr lang="en-MY" dirty="0" smtClean="0"/>
              <a:t>The wall of neural tube consists of </a:t>
            </a:r>
            <a:r>
              <a:rPr lang="en-MY" b="1" dirty="0" smtClean="0"/>
              <a:t>neuroepithelial cells. </a:t>
            </a:r>
          </a:p>
          <a:p>
            <a:r>
              <a:rPr lang="en-MY" dirty="0" smtClean="0"/>
              <a:t>These cells form a thick pseudostratified</a:t>
            </a:r>
            <a:r>
              <a:rPr lang="en-MY" dirty="0"/>
              <a:t> </a:t>
            </a:r>
            <a:r>
              <a:rPr lang="en-MY" dirty="0" smtClean="0"/>
              <a:t>epithelium.</a:t>
            </a:r>
          </a:p>
          <a:p>
            <a:r>
              <a:rPr lang="en-MY" dirty="0" smtClean="0"/>
              <a:t>They divide rapidly, producing more and more </a:t>
            </a:r>
            <a:r>
              <a:rPr lang="en-MY" dirty="0" err="1" smtClean="0"/>
              <a:t>neuroepithelial</a:t>
            </a:r>
            <a:r>
              <a:rPr lang="en-MY" dirty="0" smtClean="0"/>
              <a:t> cells. they differentiate into 3 layers:  </a:t>
            </a:r>
          </a:p>
          <a:p>
            <a:r>
              <a:rPr lang="en-MY" dirty="0" smtClean="0"/>
              <a:t>1-</a:t>
            </a:r>
            <a:r>
              <a:rPr lang="en-MY" b="1" u="sng" dirty="0" smtClean="0">
                <a:solidFill>
                  <a:srgbClr val="FF0000"/>
                </a:solidFill>
              </a:rPr>
              <a:t>neuroepithelial (inner or </a:t>
            </a:r>
            <a:r>
              <a:rPr lang="en-MY" b="1" u="sng" dirty="0" err="1" smtClean="0">
                <a:solidFill>
                  <a:srgbClr val="FF0000"/>
                </a:solidFill>
              </a:rPr>
              <a:t>ependymal</a:t>
            </a:r>
            <a:r>
              <a:rPr lang="en-MY" b="1" u="sng" dirty="0" smtClean="0">
                <a:solidFill>
                  <a:srgbClr val="FF0000"/>
                </a:solidFill>
              </a:rPr>
              <a:t>) layer </a:t>
            </a:r>
            <a:r>
              <a:rPr lang="en-MY" b="1" dirty="0" smtClean="0"/>
              <a:t>or neuroepithelium.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5043510"/>
          </a:xfrm>
        </p:spPr>
        <p:txBody>
          <a:bodyPr>
            <a:normAutofit fontScale="92500" lnSpcReduction="10000"/>
          </a:bodyPr>
          <a:lstStyle/>
          <a:p>
            <a:r>
              <a:rPr lang="en-MY" b="1" dirty="0" smtClean="0">
                <a:solidFill>
                  <a:srgbClr val="00B0F0"/>
                </a:solidFill>
              </a:rPr>
              <a:t>Neuroepithelial cells give rise to another cell type</a:t>
            </a:r>
            <a:r>
              <a:rPr lang="en-MY" dirty="0" smtClean="0"/>
              <a:t>, these are the primitive nerve cells, or </a:t>
            </a:r>
            <a:r>
              <a:rPr lang="en-MY" b="1" dirty="0" smtClean="0"/>
              <a:t>neuroblasts.</a:t>
            </a:r>
          </a:p>
          <a:p>
            <a:r>
              <a:rPr lang="en-MY" dirty="0" smtClean="0"/>
              <a:t> They form the </a:t>
            </a:r>
          </a:p>
          <a:p>
            <a:pPr>
              <a:buNone/>
            </a:pPr>
            <a:r>
              <a:rPr lang="en-MY" dirty="0" smtClean="0"/>
              <a:t>2- </a:t>
            </a:r>
            <a:r>
              <a:rPr lang="en-MY" b="1" u="sng" dirty="0" smtClean="0">
                <a:solidFill>
                  <a:srgbClr val="FF0000"/>
                </a:solidFill>
              </a:rPr>
              <a:t>mantle layer</a:t>
            </a:r>
            <a:r>
              <a:rPr lang="en-MY" b="1" dirty="0" smtClean="0"/>
              <a:t>, a zone around the neuroepithelial </a:t>
            </a:r>
            <a:r>
              <a:rPr lang="en-MY" dirty="0" smtClean="0"/>
              <a:t>layer. </a:t>
            </a:r>
          </a:p>
          <a:p>
            <a:pPr>
              <a:buFont typeface="Wingdings" pitchFamily="2" charset="2"/>
              <a:buChar char="q"/>
            </a:pPr>
            <a:r>
              <a:rPr lang="en-MY" dirty="0" smtClean="0"/>
              <a:t>The mantle layer later forms the </a:t>
            </a:r>
            <a:r>
              <a:rPr lang="en-MY" b="1" dirty="0" smtClean="0"/>
              <a:t>grey matter of the spinal cord.</a:t>
            </a:r>
          </a:p>
          <a:p>
            <a:pPr>
              <a:buFont typeface="Wingdings" pitchFamily="2" charset="2"/>
              <a:buChar char="q"/>
            </a:pPr>
            <a:r>
              <a:rPr lang="en-MY" dirty="0" smtClean="0"/>
              <a:t> The outermost layer of the spinal cord, the </a:t>
            </a:r>
          </a:p>
          <a:p>
            <a:pPr>
              <a:buNone/>
            </a:pPr>
            <a:r>
              <a:rPr lang="en-MY" dirty="0" smtClean="0"/>
              <a:t>3-</a:t>
            </a:r>
            <a:r>
              <a:rPr lang="en-MY" b="1" u="sng" dirty="0" smtClean="0">
                <a:solidFill>
                  <a:srgbClr val="FF0000"/>
                </a:solidFill>
              </a:rPr>
              <a:t>marginal layer</a:t>
            </a:r>
            <a:r>
              <a:rPr lang="en-MY" b="1" dirty="0" smtClean="0"/>
              <a:t>, contains nerve </a:t>
            </a:r>
            <a:r>
              <a:rPr lang="en-MY" dirty="0" smtClean="0"/>
              <a:t>fibers emerging from neuroblasts in the mantle layer.</a:t>
            </a:r>
          </a:p>
          <a:p>
            <a:pPr>
              <a:buFont typeface="Wingdings" pitchFamily="2" charset="2"/>
              <a:buChar char="q"/>
            </a:pPr>
            <a:r>
              <a:rPr lang="en-MY" dirty="0" smtClean="0"/>
              <a:t> As a result of myelination of nerve fibers, this layer takes on a white appearance and therefore is called the </a:t>
            </a:r>
            <a:r>
              <a:rPr lang="en-MY" b="1" dirty="0" smtClean="0"/>
              <a:t>white matter of the spinal cord.</a:t>
            </a:r>
            <a:endParaRPr lang="en-MY" dirty="0" smtClean="0"/>
          </a:p>
          <a:p>
            <a:endParaRPr lang="en-MY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14450"/>
            <a:ext cx="8229600" cy="571500"/>
          </a:xfrm>
        </p:spPr>
        <p:txBody>
          <a:bodyPr>
            <a:noAutofit/>
          </a:bodyPr>
          <a:lstStyle/>
          <a:p>
            <a:r>
              <a:rPr lang="en-MY" sz="2800" b="1" dirty="0"/>
              <a:t>Spinal </a:t>
            </a:r>
            <a:r>
              <a:rPr lang="en-MY" sz="2800" b="1" dirty="0" smtClean="0"/>
              <a:t>Cord</a:t>
            </a:r>
            <a:br>
              <a:rPr lang="en-MY" sz="2800" b="1" dirty="0" smtClean="0"/>
            </a:br>
            <a:r>
              <a:rPr lang="en-MY" sz="2800" b="1" dirty="0"/>
              <a:t/>
            </a:r>
            <a:br>
              <a:rPr lang="en-MY" sz="2800" b="1" dirty="0"/>
            </a:br>
            <a:endParaRPr lang="en-MY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pinal cord transve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"/>
            <a:ext cx="9144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34" y="5555456"/>
            <a:ext cx="913976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Ventricular layer = ependymal layer =  proliferative zone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	birthplace of CNS cells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Mantle layer = newly born, post-proliferative cells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Marginal zone =  axonal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developing neural tube is divided into 4 plates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657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Roof plate.</a:t>
            </a:r>
          </a:p>
          <a:p>
            <a:pPr eaLnBrk="1" hangingPunct="1"/>
            <a:r>
              <a:rPr lang="en-US" sz="2400" dirty="0" smtClean="0"/>
              <a:t>Alar plate: sensory</a:t>
            </a:r>
          </a:p>
          <a:p>
            <a:pPr eaLnBrk="1" hangingPunct="1"/>
            <a:r>
              <a:rPr lang="en-US" sz="2400" dirty="0" smtClean="0"/>
              <a:t>Basal plate: motor</a:t>
            </a:r>
          </a:p>
          <a:p>
            <a:pPr eaLnBrk="1" hangingPunct="1"/>
            <a:r>
              <a:rPr lang="en-US" sz="2400" dirty="0" smtClean="0"/>
              <a:t>Floor plate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0" y="1676400"/>
            <a:ext cx="507365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ga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538288"/>
            <a:ext cx="9448800" cy="3660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0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</a:rPr>
              <a:t>DIFFERENTIATION OF SPINAL CORD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628775"/>
            <a:ext cx="5292725" cy="4467225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Sulcus Limitans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2800" b="1" dirty="0"/>
              <a:t>It is a </a:t>
            </a:r>
            <a:r>
              <a:rPr lang="en-US" sz="2800" b="1" dirty="0" err="1"/>
              <a:t>longtudinal</a:t>
            </a:r>
            <a:r>
              <a:rPr lang="en-US" sz="2800" b="1" dirty="0"/>
              <a:t> groove along the inner surface of the lateral walls of the developing spinal cord. </a:t>
            </a:r>
          </a:p>
          <a:p>
            <a:pPr algn="l">
              <a:lnSpc>
                <a:spcPct val="90000"/>
              </a:lnSpc>
            </a:pPr>
            <a:r>
              <a:rPr lang="en-US" sz="2800" b="1" dirty="0"/>
              <a:t>It differentiates the grouping of cells (</a:t>
            </a:r>
            <a:r>
              <a:rPr lang="en-US" sz="2800" b="1" dirty="0" smtClean="0"/>
              <a:t>grey </a:t>
            </a:r>
            <a:r>
              <a:rPr lang="en-US" sz="2800" b="1" dirty="0"/>
              <a:t>matter)  into dorsal </a:t>
            </a:r>
            <a:r>
              <a:rPr lang="en-US" sz="2800" b="1" dirty="0">
                <a:solidFill>
                  <a:srgbClr val="FF0000"/>
                </a:solidFill>
              </a:rPr>
              <a:t>(Alar) </a:t>
            </a:r>
            <a:r>
              <a:rPr lang="en-US" sz="2800" b="1" dirty="0"/>
              <a:t>plate and a ventral </a:t>
            </a:r>
            <a:r>
              <a:rPr lang="en-US" sz="2800" b="1" dirty="0">
                <a:solidFill>
                  <a:srgbClr val="FF3399"/>
                </a:solidFill>
              </a:rPr>
              <a:t>(Basal) </a:t>
            </a:r>
            <a:r>
              <a:rPr lang="en-US" sz="2800" b="1" dirty="0"/>
              <a:t>plate.</a:t>
            </a:r>
          </a:p>
        </p:txBody>
      </p:sp>
      <p:pic>
        <p:nvPicPr>
          <p:cNvPr id="37894" name="Picture 6" descr="F0395A8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25999" t="3664" r="-3999" b="5063"/>
          <a:stretch>
            <a:fillRect/>
          </a:stretch>
        </p:blipFill>
        <p:spPr>
          <a:xfrm>
            <a:off x="0" y="2060575"/>
            <a:ext cx="3529013" cy="3095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3399"/>
                </a:solidFill>
              </a:rPr>
              <a:t>DIFFERENTIATION OF SPINAL CORD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46550" y="1600200"/>
            <a:ext cx="4540250" cy="4495800"/>
          </a:xfrm>
        </p:spPr>
        <p:txBody>
          <a:bodyPr/>
          <a:lstStyle/>
          <a:p>
            <a:pPr algn="l"/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Alar</a:t>
            </a:r>
            <a:r>
              <a:rPr lang="en-US" sz="2800" b="1" dirty="0"/>
              <a:t> plate is predominantly </a:t>
            </a:r>
            <a:r>
              <a:rPr lang="en-US" sz="2800" b="1" dirty="0">
                <a:solidFill>
                  <a:srgbClr val="33CC33"/>
                </a:solidFill>
              </a:rPr>
              <a:t>sensory </a:t>
            </a:r>
            <a:r>
              <a:rPr lang="en-US" sz="2800" b="1" dirty="0"/>
              <a:t>in </a:t>
            </a:r>
            <a:r>
              <a:rPr lang="en-US" sz="2800" b="1" dirty="0" smtClean="0"/>
              <a:t>function (posterior horns).</a:t>
            </a:r>
            <a:endParaRPr lang="en-US" sz="2800" b="1" dirty="0"/>
          </a:p>
          <a:p>
            <a:pPr algn="l"/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Basal</a:t>
            </a:r>
            <a:r>
              <a:rPr lang="en-US" sz="2800" b="1" dirty="0"/>
              <a:t> plate is predominantly </a:t>
            </a:r>
            <a:r>
              <a:rPr lang="en-US" sz="2800" b="1" dirty="0">
                <a:solidFill>
                  <a:srgbClr val="FF0000"/>
                </a:solidFill>
              </a:rPr>
              <a:t>motor</a:t>
            </a:r>
            <a:r>
              <a:rPr lang="en-US" sz="2800" b="1" dirty="0"/>
              <a:t> in </a:t>
            </a:r>
            <a:r>
              <a:rPr lang="en-US" sz="2800" b="1" dirty="0" smtClean="0"/>
              <a:t>function (anterior horns).</a:t>
            </a:r>
            <a:endParaRPr lang="en-US" sz="2800" b="1" dirty="0"/>
          </a:p>
        </p:txBody>
      </p:sp>
      <p:pic>
        <p:nvPicPr>
          <p:cNvPr id="39941" name="Picture 5" descr="F0395A8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25999" t="3664" r="-3999" b="5063"/>
          <a:stretch>
            <a:fillRect/>
          </a:stretch>
        </p:blipFill>
        <p:spPr>
          <a:xfrm>
            <a:off x="0" y="1700213"/>
            <a:ext cx="4038600" cy="3806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POSITIONAL CHANGES OF THE CORD</a:t>
            </a:r>
            <a:endParaRPr kumimoji="0" lang="en-MY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0"/>
            <a:ext cx="9001156" cy="594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the </a:t>
            </a:r>
            <a:r>
              <a:rPr kumimoji="0" lang="en-MY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3rd month 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of development the spinal cord extends the entire length of the embryo, and spinal nerves pass through the </a:t>
            </a:r>
            <a:r>
              <a:rPr kumimoji="0" lang="en-MY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intervertebral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foramina at their level of origin</a:t>
            </a:r>
            <a:r>
              <a:rPr kumimoji="0" lang="en-MY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sz="2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MY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increasing age</a:t>
            </a:r>
            <a:r>
              <a:rPr kumimoji="0" lang="en-MY" sz="2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the vertebral column and </a:t>
            </a:r>
            <a:r>
              <a:rPr kumimoji="0" lang="en-MY" sz="2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dura</a:t>
            </a:r>
            <a:r>
              <a:rPr kumimoji="0" lang="en-MY" sz="2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lengthen more rapidly than the neural tube, and the terminal end of the spinal cord gradually shifts to a higher level.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MY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birth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this end is at the level of the third lumbar vertebra.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 a result of this disproportionate 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growth, spinal nerves run obliquely from their segment of origin in the spinal cord to the corresponding level of the vertebral column.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MY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dura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remains attached to the vertebral column at the </a:t>
            </a:r>
            <a:r>
              <a:rPr kumimoji="0" lang="en-MY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coccygeal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level.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adult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the spinal cord terminates at the level of 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L1 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L2, </a:t>
            </a:r>
            <a:endParaRPr kumimoji="0" lang="en-MY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MY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dural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sac and subarachnoid space extend to S2.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Below 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L1 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L2, 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threadlike extension of the pia mater forms the 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filum </a:t>
            </a:r>
            <a:r>
              <a:rPr kumimoji="0" lang="en-MY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terminale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which is attached to the periosteum of the first coccygeal vertebra and which marks the tract of regression of the spinal cord.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Nerve </a:t>
            </a:r>
            <a:r>
              <a:rPr kumimoji="0" lang="en-MY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fibers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below the terminal end of the cord collectively constitute the </a:t>
            </a:r>
            <a:r>
              <a:rPr kumimoji="0" lang="en-MY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cauda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MY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equina</a:t>
            </a:r>
            <a:r>
              <a:rPr kumimoji="0" lang="en-MY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MY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A685-74B9-4C1F-8B17-12B0DE0DA259}" type="slidenum">
              <a:rPr lang="ar-SA"/>
              <a:pPr/>
              <a:t>34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Congenital anomalies of spinal cord</a:t>
            </a:r>
            <a:br>
              <a:rPr lang="en-US" sz="4000" b="1" dirty="0" smtClean="0"/>
            </a:br>
            <a:r>
              <a:rPr lang="en-US" sz="4000" b="1" dirty="0" err="1" smtClean="0"/>
              <a:t>Spina</a:t>
            </a:r>
            <a:r>
              <a:rPr lang="en-US" sz="4000" b="1" dirty="0" smtClean="0"/>
              <a:t> </a:t>
            </a:r>
            <a:r>
              <a:rPr lang="en-US" sz="4000" b="1" dirty="0"/>
              <a:t>bifida and </a:t>
            </a:r>
            <a:r>
              <a:rPr lang="en-US" sz="4000" b="1" dirty="0" err="1"/>
              <a:t>Meningomyelocele</a:t>
            </a:r>
            <a:endParaRPr lang="en-US" sz="40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435975" cy="53990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err="1"/>
              <a:t>Spina</a:t>
            </a:r>
            <a:r>
              <a:rPr lang="en-US" dirty="0"/>
              <a:t> bifida is a defect in the spine resulting from failure of the two halves of the vertebral arch to fuse.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23-3C39-4C21-8DAE-D7534DE509A0}" type="slidenum">
              <a:rPr lang="ar-SA"/>
              <a:pPr/>
              <a:t>35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724900" cy="65976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Types: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 err="1">
                <a:solidFill>
                  <a:srgbClr val="FF0000"/>
                </a:solidFill>
              </a:rPr>
              <a:t>Spina</a:t>
            </a:r>
            <a:r>
              <a:rPr lang="en-US" sz="2400" b="1" u="sng" dirty="0">
                <a:solidFill>
                  <a:srgbClr val="FF0000"/>
                </a:solidFill>
              </a:rPr>
              <a:t> bifida </a:t>
            </a:r>
            <a:r>
              <a:rPr lang="en-US" sz="2400" b="1" u="sng" dirty="0" err="1">
                <a:solidFill>
                  <a:srgbClr val="FF0000"/>
                </a:solidFill>
              </a:rPr>
              <a:t>occulta</a:t>
            </a:r>
            <a:r>
              <a:rPr lang="en-US" sz="2400" b="1" dirty="0"/>
              <a:t>: The bone only is affected, while the spinal cord and the membranes are intact. There may be a patch of hairy skin or a dimple over the affected area. It has a good prognosis. No treatment is required. </a:t>
            </a:r>
            <a:endParaRPr lang="en-US" sz="2400" b="1" dirty="0" smtClean="0"/>
          </a:p>
          <a:p>
            <a:pPr lvl="1">
              <a:lnSpc>
                <a:spcPct val="90000"/>
              </a:lnSpc>
            </a:pP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b="1" u="sng" dirty="0" err="1">
                <a:solidFill>
                  <a:srgbClr val="FF0000"/>
                </a:solidFill>
              </a:rPr>
              <a:t>Spina</a:t>
            </a:r>
            <a:r>
              <a:rPr lang="en-US" sz="2400" b="1" u="sng" dirty="0">
                <a:solidFill>
                  <a:srgbClr val="FF0000"/>
                </a:solidFill>
              </a:rPr>
              <a:t> bifida </a:t>
            </a:r>
            <a:r>
              <a:rPr lang="en-US" sz="2400" b="1" u="sng" dirty="0" err="1">
                <a:solidFill>
                  <a:srgbClr val="FF0000"/>
                </a:solidFill>
              </a:rPr>
              <a:t>cystica</a:t>
            </a:r>
            <a:r>
              <a:rPr lang="en-US" sz="2400" b="1" u="sng" dirty="0">
                <a:solidFill>
                  <a:srgbClr val="FF0000"/>
                </a:solidFill>
              </a:rPr>
              <a:t> ‘ </a:t>
            </a:r>
            <a:r>
              <a:rPr lang="en-US" sz="2400" b="1" u="sng" dirty="0" err="1">
                <a:solidFill>
                  <a:srgbClr val="FF0000"/>
                </a:solidFill>
              </a:rPr>
              <a:t>overta</a:t>
            </a:r>
            <a:r>
              <a:rPr lang="en-US" sz="2400" b="1" u="sng" dirty="0" smtClean="0">
                <a:solidFill>
                  <a:srgbClr val="FF0000"/>
                </a:solidFill>
              </a:rPr>
              <a:t>’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which </a:t>
            </a:r>
            <a:r>
              <a:rPr lang="en-US" sz="2400" b="1" dirty="0"/>
              <a:t>includes:</a:t>
            </a:r>
          </a:p>
          <a:p>
            <a:pPr lvl="4">
              <a:lnSpc>
                <a:spcPct val="9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Meningocele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b="1" dirty="0"/>
              <a:t>It is protrusion and </a:t>
            </a:r>
            <a:r>
              <a:rPr lang="en-US" sz="2400" b="1" dirty="0" err="1"/>
              <a:t>herniation</a:t>
            </a:r>
            <a:r>
              <a:rPr lang="en-US" sz="2400" b="1" dirty="0"/>
              <a:t> of the </a:t>
            </a:r>
            <a:r>
              <a:rPr lang="en-US" sz="2400" b="1" dirty="0" err="1"/>
              <a:t>meninges</a:t>
            </a:r>
            <a:r>
              <a:rPr lang="en-US" sz="2400" b="1" dirty="0"/>
              <a:t>, through a bony deficit to the skin. </a:t>
            </a:r>
            <a:endParaRPr lang="en-US" sz="2400" b="1" dirty="0" smtClean="0"/>
          </a:p>
          <a:p>
            <a:pPr lvl="4">
              <a:lnSpc>
                <a:spcPct val="90000"/>
              </a:lnSpc>
            </a:pPr>
            <a:endParaRPr lang="en-US" sz="2400" b="1" dirty="0"/>
          </a:p>
          <a:p>
            <a:pPr lvl="4">
              <a:lnSpc>
                <a:spcPct val="9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Meningomyelocele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/>
              <a:t>It is a protrusion of </a:t>
            </a:r>
            <a:r>
              <a:rPr lang="en-US" sz="2400" b="1" dirty="0" err="1"/>
              <a:t>heterotopic</a:t>
            </a:r>
            <a:r>
              <a:rPr lang="en-US" sz="2400" b="1" dirty="0"/>
              <a:t> neural tissue with the </a:t>
            </a:r>
            <a:r>
              <a:rPr lang="en-US" sz="2400" b="1" dirty="0" err="1"/>
              <a:t>meninges</a:t>
            </a:r>
            <a:r>
              <a:rPr lang="en-US" sz="2400" b="1" dirty="0"/>
              <a:t>. The defect is in the midline and affects the skin of the back, muscles, bones of the vertebral arches and neural tube. The membrane is easily ruptured </a:t>
            </a:r>
            <a:endParaRPr lang="en-US" sz="2400" b="1" dirty="0" smtClean="0"/>
          </a:p>
          <a:p>
            <a:pPr lvl="4">
              <a:lnSpc>
                <a:spcPct val="90000"/>
              </a:lnSpc>
            </a:pPr>
            <a:endParaRPr lang="en-US" sz="2400" b="1" dirty="0"/>
          </a:p>
          <a:p>
            <a:pPr lvl="4">
              <a:lnSpc>
                <a:spcPct val="9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Myelocele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/>
              <a:t>No skin or </a:t>
            </a:r>
            <a:r>
              <a:rPr lang="en-US" sz="2400" b="1" dirty="0" err="1"/>
              <a:t>meninges</a:t>
            </a:r>
            <a:r>
              <a:rPr lang="en-US" sz="2400" b="1" dirty="0"/>
              <a:t> to cover the lesion. It is usually incompatible with life.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spinal cord and vertebral formation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-58738"/>
            <a:ext cx="8610600" cy="6913563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736725" y="2855913"/>
            <a:ext cx="9842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occulta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572250" y="2779713"/>
            <a:ext cx="15811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3300"/>
                </a:solidFill>
              </a:rPr>
              <a:t>meningocele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447800" y="5881688"/>
            <a:ext cx="22415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3300"/>
                </a:solidFill>
              </a:rPr>
              <a:t>meningomyelocele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400800" y="5881688"/>
            <a:ext cx="16827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myeloschesis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ningoce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25020"/>
            <a:ext cx="9083233" cy="68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1325563"/>
          </a:xfrm>
        </p:spPr>
        <p:txBody>
          <a:bodyPr/>
          <a:lstStyle/>
          <a:p>
            <a:r>
              <a:rPr lang="en-US" altLang="ar-EG" sz="8800" dirty="0" smtClean="0">
                <a:solidFill>
                  <a:srgbClr val="6600CC"/>
                </a:solidFill>
                <a:latin typeface="Engravers MT" panose="02090707080505020304" pitchFamily="18" charset="0"/>
              </a:rPr>
              <a:t>Thank You</a:t>
            </a:r>
          </a:p>
        </p:txBody>
      </p:sp>
      <p:pic>
        <p:nvPicPr>
          <p:cNvPr id="96260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3813"/>
            <a:ext cx="316865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4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ga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9913"/>
            <a:ext cx="9144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-85725"/>
            <a:ext cx="86868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12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90525"/>
            <a:ext cx="89154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29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96925"/>
            <a:ext cx="86106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62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Major divisions of the developing brain: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3 parts, then 5 parts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3 parts: </a:t>
            </a:r>
            <a:r>
              <a:rPr lang="en-US" sz="2000" dirty="0" err="1" smtClean="0"/>
              <a:t>Prosen</a:t>
            </a:r>
            <a:r>
              <a:rPr lang="en-US" sz="2000" dirty="0" smtClean="0"/>
              <a:t>-, </a:t>
            </a:r>
            <a:r>
              <a:rPr lang="en-US" sz="2000" dirty="0" err="1" smtClean="0"/>
              <a:t>Mesen</a:t>
            </a:r>
            <a:r>
              <a:rPr lang="en-US" sz="2000" dirty="0" smtClean="0"/>
              <a:t>-, and </a:t>
            </a:r>
            <a:r>
              <a:rPr lang="en-US" sz="2000" dirty="0" err="1" smtClean="0"/>
              <a:t>Rhomencephalon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5 parts: </a:t>
            </a:r>
            <a:r>
              <a:rPr lang="en-US" sz="2000" dirty="0" err="1" smtClean="0"/>
              <a:t>Prosencephalon</a:t>
            </a:r>
            <a:r>
              <a:rPr lang="en-US" sz="2000" dirty="0" smtClean="0"/>
              <a:t> divides into </a:t>
            </a:r>
            <a:r>
              <a:rPr lang="en-US" sz="2000" dirty="0" err="1" smtClean="0"/>
              <a:t>telen</a:t>
            </a:r>
            <a:r>
              <a:rPr lang="en-US" sz="2000" dirty="0" smtClean="0"/>
              <a:t>- and diencephalon, 	</a:t>
            </a:r>
            <a:r>
              <a:rPr lang="en-US" sz="2000" dirty="0" err="1" smtClean="0"/>
              <a:t>Rhombencephalon</a:t>
            </a:r>
            <a:r>
              <a:rPr lang="en-US" sz="2000" dirty="0" smtClean="0"/>
              <a:t> divides into met- and </a:t>
            </a:r>
            <a:r>
              <a:rPr lang="en-US" sz="2000" dirty="0" err="1" smtClean="0"/>
              <a:t>myelencephalon</a:t>
            </a:r>
            <a:endParaRPr lang="en-US" sz="2000" dirty="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17550" y="3429000"/>
            <a:ext cx="7704138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3399"/>
                </a:solidFill>
              </a:rPr>
              <a:t>THIRD WEEK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341438"/>
            <a:ext cx="4752975" cy="2392362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FFCC00"/>
                </a:solidFill>
              </a:rPr>
              <a:t>Neural Plate :</a:t>
            </a:r>
          </a:p>
          <a:p>
            <a:pPr algn="l"/>
            <a:r>
              <a:rPr lang="en-US" sz="2800" b="1" dirty="0"/>
              <a:t>It is a dorsal midline thickening of the ectoderm overlying the notochord (</a:t>
            </a:r>
            <a:r>
              <a:rPr lang="en-US" sz="2800" b="1" dirty="0" err="1">
                <a:solidFill>
                  <a:srgbClr val="FF0000"/>
                </a:solidFill>
              </a:rPr>
              <a:t>Neuroectoderm</a:t>
            </a:r>
            <a:r>
              <a:rPr lang="en-US" sz="2800" b="1" dirty="0"/>
              <a:t>) .</a:t>
            </a:r>
          </a:p>
        </p:txBody>
      </p:sp>
      <p:pic>
        <p:nvPicPr>
          <p:cNvPr id="27655" name="Picture 7" descr="msotw9_temp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8000"/>
          </a:blip>
          <a:srcRect l="6581" t="20163" r="5667" b="65227"/>
          <a:stretch>
            <a:fillRect/>
          </a:stretch>
        </p:blipFill>
        <p:spPr>
          <a:xfrm>
            <a:off x="0" y="1524000"/>
            <a:ext cx="3995738" cy="1871663"/>
          </a:xfrm>
          <a:noFill/>
          <a:ln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030663" y="3962400"/>
            <a:ext cx="5113337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Neural Folds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the elevated lateral margins of the neural plate.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on each side of the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longtudinal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midline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Neural Groove).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msotw9_temp0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l="6581" t="34923" r="5667" b="50984"/>
          <a:stretch>
            <a:fillRect/>
          </a:stretch>
        </p:blipFill>
        <p:spPr>
          <a:xfrm>
            <a:off x="0" y="4495800"/>
            <a:ext cx="3962400" cy="13684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1067</Words>
  <Application>Microsoft Office PowerPoint</Application>
  <PresentationFormat>On-screen Show (4:3)</PresentationFormat>
  <Paragraphs>157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Comic Sans MS</vt:lpstr>
      <vt:lpstr>Engravers MT</vt:lpstr>
      <vt:lpstr>Times New Roman</vt:lpstr>
      <vt:lpstr>Wingdings</vt:lpstr>
      <vt:lpstr>Office Theme</vt:lpstr>
      <vt:lpstr>1_Office Theme</vt:lpstr>
      <vt:lpstr>Embryology of the nervous system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divisions of the developing brain: 3 parts, then 5 parts</vt:lpstr>
      <vt:lpstr>THIRD WEEK</vt:lpstr>
      <vt:lpstr>NEURAL TUBE</vt:lpstr>
      <vt:lpstr>FOURTH WEEK</vt:lpstr>
      <vt:lpstr>Formation of brain and spinal cord </vt:lpstr>
      <vt:lpstr>PowerPoint Presentation</vt:lpstr>
      <vt:lpstr>DIFFERENTIATION OF BRAIN</vt:lpstr>
      <vt:lpstr>1. PROSENCEPHALON</vt:lpstr>
      <vt:lpstr>A. TELENCEPHALON</vt:lpstr>
      <vt:lpstr>PowerPoint Presentation</vt:lpstr>
      <vt:lpstr>3. ROMBENCEPHALON</vt:lpstr>
      <vt:lpstr>A. METENCEPHALON</vt:lpstr>
      <vt:lpstr>B. MYELENCEPHALON</vt:lpstr>
      <vt:lpstr>Ventricular spaces and central canal</vt:lpstr>
      <vt:lpstr>PowerPoint Presentation</vt:lpstr>
      <vt:lpstr>PowerPoint Presentation</vt:lpstr>
      <vt:lpstr>PowerPoint Presentation</vt:lpstr>
      <vt:lpstr>DIFFERENTIATION OF SPINAL CORD</vt:lpstr>
      <vt:lpstr>Spinal Cord  </vt:lpstr>
      <vt:lpstr>Spinal Cord  </vt:lpstr>
      <vt:lpstr>PowerPoint Presentation</vt:lpstr>
      <vt:lpstr>The developing neural tube is divided into 4 plates</vt:lpstr>
      <vt:lpstr>DIFFERENTIATION OF SPINAL CORD</vt:lpstr>
      <vt:lpstr>DIFFERENTIATION OF SPINAL CORD</vt:lpstr>
      <vt:lpstr>PowerPoint Presentation</vt:lpstr>
      <vt:lpstr>PowerPoint Presentation</vt:lpstr>
      <vt:lpstr>Congenital anomalies of spinal cord Spina bifida and Meningomyelocele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Elaqssa</dc:creator>
  <cp:lastModifiedBy>Windows User</cp:lastModifiedBy>
  <cp:revision>25</cp:revision>
  <dcterms:created xsi:type="dcterms:W3CDTF">2006-08-16T00:00:00Z</dcterms:created>
  <dcterms:modified xsi:type="dcterms:W3CDTF">2019-12-15T05:33:15Z</dcterms:modified>
</cp:coreProperties>
</file>