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36"/>
  </p:notesMasterIdLst>
  <p:sldIdLst>
    <p:sldId id="256" r:id="rId5"/>
    <p:sldId id="279" r:id="rId6"/>
    <p:sldId id="257" r:id="rId7"/>
    <p:sldId id="281" r:id="rId8"/>
    <p:sldId id="284" r:id="rId9"/>
    <p:sldId id="259" r:id="rId10"/>
    <p:sldId id="260" r:id="rId11"/>
    <p:sldId id="261" r:id="rId12"/>
    <p:sldId id="283" r:id="rId13"/>
    <p:sldId id="262" r:id="rId14"/>
    <p:sldId id="285" r:id="rId15"/>
    <p:sldId id="286" r:id="rId16"/>
    <p:sldId id="263" r:id="rId17"/>
    <p:sldId id="289" r:id="rId18"/>
    <p:sldId id="290" r:id="rId19"/>
    <p:sldId id="264" r:id="rId20"/>
    <p:sldId id="265" r:id="rId21"/>
    <p:sldId id="266" r:id="rId22"/>
    <p:sldId id="267" r:id="rId23"/>
    <p:sldId id="295" r:id="rId24"/>
    <p:sldId id="269" r:id="rId25"/>
    <p:sldId id="270" r:id="rId26"/>
    <p:sldId id="271" r:id="rId27"/>
    <p:sldId id="272" r:id="rId28"/>
    <p:sldId id="273" r:id="rId29"/>
    <p:sldId id="296" r:id="rId30"/>
    <p:sldId id="274" r:id="rId31"/>
    <p:sldId id="275" r:id="rId32"/>
    <p:sldId id="297" r:id="rId33"/>
    <p:sldId id="276" r:id="rId34"/>
    <p:sldId id="298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4767" autoAdjust="0"/>
  </p:normalViewPr>
  <p:slideViewPr>
    <p:cSldViewPr>
      <p:cViewPr varScale="1">
        <p:scale>
          <a:sx n="73" d="100"/>
          <a:sy n="73" d="100"/>
        </p:scale>
        <p:origin x="129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DD6FF-712B-4E1F-A3E3-9EA0AEE306EF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312605-FED1-4A05-BB0A-655F9ED3CA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" name="Google Shape;277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09304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82603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" name="Google Shape;306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24610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8" name="Google Shape;318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145669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123335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multiple cancers associated with oncogenic viruses, including HPV-associated cervical carcinoma and EBV-related B cell lymphomas, occur at significantly higher rates in individuals with defective T cell immunity, such as patients infected with HIV.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12605-FED1-4A05-BB0A-655F9ED3CA91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7436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73518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2105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495885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82025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11113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9754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7333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47397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26843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7103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82293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78307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5178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01447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25153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6B4A3-4212-4E39-93DE-E053E8F69C28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8116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752600" y="1066800"/>
            <a:ext cx="8062912" cy="14700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Neoplasia 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1088" y="4724400"/>
            <a:ext cx="8062912" cy="1752600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</a:rPr>
              <a:t>Dr. </a:t>
            </a:r>
            <a:r>
              <a:rPr lang="en-US" sz="2400" b="1" dirty="0" err="1" smtClean="0">
                <a:solidFill>
                  <a:schemeClr val="tx1"/>
                </a:solidFill>
              </a:rPr>
              <a:t>Sura</a:t>
            </a:r>
            <a:r>
              <a:rPr lang="en-US" sz="2400" b="1" dirty="0" smtClean="0">
                <a:solidFill>
                  <a:schemeClr val="tx1"/>
                </a:solidFill>
              </a:rPr>
              <a:t> Al </a:t>
            </a:r>
            <a:r>
              <a:rPr lang="en-US" sz="2400" b="1" dirty="0" err="1" smtClean="0">
                <a:solidFill>
                  <a:schemeClr val="tx1"/>
                </a:solidFill>
              </a:rPr>
              <a:t>Rawabdeh</a:t>
            </a:r>
            <a:r>
              <a:rPr lang="en-US" sz="2400" b="1" dirty="0" smtClean="0">
                <a:solidFill>
                  <a:schemeClr val="tx1"/>
                </a:solidFill>
              </a:rPr>
              <a:t>, </a:t>
            </a:r>
            <a:r>
              <a:rPr lang="en-US" sz="2400" b="1" dirty="0" smtClean="0">
                <a:solidFill>
                  <a:schemeClr val="tx1"/>
                </a:solidFill>
              </a:rPr>
              <a:t>M.D.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</a:rPr>
              <a:t>7-12-2022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II. </a:t>
            </a:r>
            <a:r>
              <a:rPr lang="en-US" sz="3600" dirty="0" smtClean="0"/>
              <a:t>Vascular Dissemination and Homing of Tumor Cells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2160590"/>
            <a:ext cx="8153402" cy="388077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Because of their invasive properties, tumor cells frequently escape their sites of origin and enter the circulation.</a:t>
            </a:r>
          </a:p>
          <a:p>
            <a:endParaRPr lang="en-US" sz="2800" dirty="0" smtClean="0"/>
          </a:p>
          <a:p>
            <a:r>
              <a:rPr lang="en-US" sz="2800" dirty="0" smtClean="0"/>
              <a:t>if neglected, virtually all malignant tumors will eventually produce macroscopic metastases.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107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47"/>
          <p:cNvSpPr txBox="1">
            <a:spLocks noGrp="1"/>
          </p:cNvSpPr>
          <p:nvPr>
            <p:ph type="body" idx="4294967295"/>
          </p:nvPr>
        </p:nvSpPr>
        <p:spPr>
          <a:xfrm>
            <a:off x="304800" y="1524000"/>
            <a:ext cx="83058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lang="en-US" sz="2000" b="1" i="0" u="none" dirty="0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"/>
                <a:ea typeface="Rockwell"/>
                <a:cs typeface="Rockwell"/>
                <a:sym typeface="Rockwell"/>
              </a:rPr>
              <a:t> </a:t>
            </a:r>
            <a:r>
              <a:rPr lang="en-US" sz="3600" b="0" i="0" u="sng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"/>
                <a:ea typeface="Rockwell"/>
                <a:cs typeface="Rockwell"/>
                <a:sym typeface="Rockwell"/>
              </a:rPr>
              <a:t> </a:t>
            </a:r>
            <a:endParaRPr dirty="0"/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None/>
            </a:pPr>
            <a:r>
              <a:rPr lang="en-US" sz="2000" b="1" i="0" u="none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"/>
                <a:ea typeface="Rockwell"/>
                <a:cs typeface="Rockwell"/>
                <a:sym typeface="Rockwell"/>
              </a:rPr>
              <a:t>1- Invasion of the circulation:</a:t>
            </a:r>
            <a:endParaRPr dirty="0">
              <a:solidFill>
                <a:srgbClr val="FF0000"/>
              </a:solidFill>
            </a:endParaRPr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"/>
                <a:ea typeface="Rockwell"/>
                <a:cs typeface="Rockwell"/>
                <a:sym typeface="Rockwell"/>
              </a:rPr>
              <a:t>Adhesion to endothelium→ retraction of</a:t>
            </a:r>
            <a:endParaRPr dirty="0">
              <a:solidFill>
                <a:schemeClr val="tx1"/>
              </a:solidFill>
            </a:endParaRPr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"/>
                <a:ea typeface="Rockwell"/>
                <a:cs typeface="Rockwell"/>
                <a:sym typeface="Rockwell"/>
              </a:rPr>
              <a:t>endothelium → vessel</a:t>
            </a:r>
            <a:endParaRPr sz="3200" b="0" i="0" u="none" strike="noStrike" cap="none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ckwell"/>
              <a:ea typeface="Rockwell"/>
              <a:cs typeface="Rockwell"/>
              <a:sym typeface="Rockwell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None/>
            </a:pPr>
            <a:r>
              <a:rPr lang="en-US" sz="2000" b="1" i="0" u="none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"/>
                <a:ea typeface="Rockwell"/>
                <a:cs typeface="Rockwell"/>
                <a:sym typeface="Rockwell"/>
              </a:rPr>
              <a:t>2- Attack by NK cells</a:t>
            </a:r>
            <a:r>
              <a:rPr lang="en-US" sz="2000" b="0" i="0" u="none" dirty="0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"/>
                <a:ea typeface="Rockwell"/>
                <a:cs typeface="Rockwell"/>
                <a:sym typeface="Rockwell"/>
              </a:rPr>
              <a:t>, </a:t>
            </a:r>
            <a:r>
              <a:rPr lang="en-US" sz="2000" b="0" i="0" u="none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"/>
                <a:ea typeface="Rockwell"/>
                <a:cs typeface="Rockwell"/>
                <a:sym typeface="Rockwell"/>
              </a:rPr>
              <a:t>some escape by formation of a</a:t>
            </a:r>
            <a:r>
              <a:rPr lang="en-US" sz="2000" b="0" i="0" u="none" dirty="0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"/>
                <a:ea typeface="Rockwell"/>
                <a:cs typeface="Rockwell"/>
                <a:sym typeface="Rockwell"/>
              </a:rPr>
              <a:t> </a:t>
            </a:r>
            <a:r>
              <a:rPr lang="en-US" sz="2000" b="0" i="0" u="none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"/>
                <a:ea typeface="Rockwell"/>
                <a:cs typeface="Rockwell"/>
                <a:sym typeface="Rockwell"/>
              </a:rPr>
              <a:t>thrombus/embolus</a:t>
            </a:r>
            <a:endParaRPr dirty="0">
              <a:solidFill>
                <a:schemeClr val="tx1"/>
              </a:solidFill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folHlink"/>
              </a:buClr>
              <a:buSzPts val="2000"/>
              <a:buFont typeface="Arial"/>
              <a:buNone/>
            </a:pPr>
            <a:r>
              <a:rPr lang="en-US" sz="2000" b="1" i="0" u="none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"/>
                <a:ea typeface="Rockwell"/>
                <a:cs typeface="Rockwell"/>
                <a:sym typeface="Rockwell"/>
              </a:rPr>
              <a:t>3- Escape from circulation:</a:t>
            </a:r>
            <a:endParaRPr dirty="0">
              <a:solidFill>
                <a:srgbClr val="FF0000"/>
              </a:solidFill>
            </a:endParaRPr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"/>
                <a:ea typeface="Rockwell"/>
                <a:cs typeface="Rockwell"/>
                <a:sym typeface="Rockwell"/>
              </a:rPr>
              <a:t>Adhesion to endothelium→ retraction of </a:t>
            </a:r>
            <a:endParaRPr dirty="0">
              <a:solidFill>
                <a:schemeClr val="tx1"/>
              </a:solidFill>
            </a:endParaRPr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"/>
                <a:ea typeface="Rockwell"/>
                <a:cs typeface="Rockwell"/>
                <a:sym typeface="Rockwell"/>
              </a:rPr>
              <a:t>endothelium → escape to tissue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09" name="Google Shape;309;p47"/>
          <p:cNvSpPr txBox="1"/>
          <p:nvPr/>
        </p:nvSpPr>
        <p:spPr>
          <a:xfrm>
            <a:off x="1143000" y="990600"/>
            <a:ext cx="7793100" cy="3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200"/>
              <a:buFont typeface="Tahoma"/>
              <a:buNone/>
            </a:pPr>
            <a:r>
              <a:rPr lang="en-US" sz="3200" b="1" i="0" u="none">
                <a:solidFill>
                  <a:schemeClr val="hlink"/>
                </a:solidFill>
                <a:latin typeface="Tahoma"/>
                <a:ea typeface="Tahoma"/>
                <a:cs typeface="Tahoma"/>
                <a:sym typeface="Tahoma"/>
              </a:rPr>
              <a:t>2- Vascular dissemination</a:t>
            </a:r>
            <a:r>
              <a:rPr lang="en-US" sz="3200" b="0" i="0" u="none">
                <a:solidFill>
                  <a:schemeClr val="hlink"/>
                </a:solidFill>
                <a:latin typeface="Tahoma"/>
                <a:ea typeface="Tahoma"/>
                <a:cs typeface="Tahoma"/>
                <a:sym typeface="Tahoma"/>
              </a:rPr>
              <a:t>: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202530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site at which metastases appear is related to two factors: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2160590"/>
            <a:ext cx="7239001" cy="388077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 The anatomic location and vascular drainage of the primary tumor: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metastases occur in the first capillary bed available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 The tropism of particular tumors for specific tissues, due to adhesion molecules,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49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64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Bookman Old Style"/>
              <a:buNone/>
            </a:pPr>
            <a:r>
              <a:rPr lang="en-US" sz="3400" b="1" i="0" u="none" dirty="0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/>
                <a:ea typeface="Bookman Old Style"/>
                <a:cs typeface="Bookman Old Style"/>
                <a:sym typeface="Bookman Old Style"/>
              </a:rPr>
              <a:t> </a:t>
            </a:r>
            <a:r>
              <a:rPr lang="en-US" sz="3600" b="1" i="0" u="none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/>
                <a:ea typeface="Bookman Old Style"/>
                <a:cs typeface="Bookman Old Style"/>
                <a:sym typeface="Bookman Old Style"/>
              </a:rPr>
              <a:t>WHAT INFLUENCES SITE OF METASTASES ?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21" name="Google Shape;321;p49"/>
          <p:cNvSpPr txBox="1">
            <a:spLocks noGrp="1"/>
          </p:cNvSpPr>
          <p:nvPr>
            <p:ph type="body" idx="1"/>
          </p:nvPr>
        </p:nvSpPr>
        <p:spPr>
          <a:xfrm>
            <a:off x="685800" y="2095500"/>
            <a:ext cx="7764600" cy="369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marR="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n-US" sz="2000" b="0" i="0" u="none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"/>
                <a:ea typeface="Rockwell"/>
                <a:cs typeface="Rockwell"/>
                <a:sym typeface="Rockwell"/>
              </a:rPr>
              <a:t>Anatomical Location</a:t>
            </a:r>
            <a:endParaRPr dirty="0">
              <a:solidFill>
                <a:schemeClr val="tx1"/>
              </a:solidFill>
            </a:endParaRPr>
          </a:p>
          <a:p>
            <a:pPr marL="228600" marR="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n-US" sz="2000" b="0" i="0" u="none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"/>
                <a:ea typeface="Rockwell"/>
                <a:cs typeface="Rockwell"/>
                <a:sym typeface="Rockwell"/>
              </a:rPr>
              <a:t>Complimentary adhesion molecule between tumor cells &amp; target organs</a:t>
            </a:r>
            <a:endParaRPr dirty="0">
              <a:solidFill>
                <a:schemeClr val="tx1"/>
              </a:solidFill>
            </a:endParaRPr>
          </a:p>
          <a:p>
            <a:pPr marL="228600" marR="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n-US" sz="2000" b="0" i="0" u="none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"/>
                <a:ea typeface="Rockwell"/>
                <a:cs typeface="Rockwell"/>
                <a:sym typeface="Rockwell"/>
              </a:rPr>
              <a:t>Chemoatractants</a:t>
            </a:r>
            <a:r>
              <a:rPr lang="en-US" sz="2000" b="0" i="0" u="none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"/>
                <a:ea typeface="Rockwell"/>
                <a:cs typeface="Rockwell"/>
                <a:sym typeface="Rockwell"/>
              </a:rPr>
              <a:t> liberated by target organs</a:t>
            </a:r>
            <a:endParaRPr dirty="0">
              <a:solidFill>
                <a:schemeClr val="tx1"/>
              </a:solidFill>
            </a:endParaRPr>
          </a:p>
          <a:p>
            <a:pPr marL="228600" marR="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n-US" sz="2000" b="0" i="0" u="none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"/>
                <a:ea typeface="Rockwell"/>
                <a:cs typeface="Rockwell"/>
                <a:sym typeface="Rockwell"/>
              </a:rPr>
              <a:t>Protease inhibitors present in certain tissues</a:t>
            </a:r>
            <a:endParaRPr dirty="0">
              <a:solidFill>
                <a:schemeClr val="tx1"/>
              </a:solidFill>
            </a:endParaRPr>
          </a:p>
          <a:p>
            <a:pPr marL="228600" marR="0" lvl="0" indent="-101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endParaRPr sz="2000" b="0" i="0" u="none" dirty="0">
              <a:solidFill>
                <a:schemeClr val="l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ckwell"/>
              <a:ea typeface="Rockwell"/>
              <a:cs typeface="Rockwell"/>
              <a:sym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26146897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50"/>
          <p:cNvSpPr txBox="1">
            <a:spLocks noGrp="1"/>
          </p:cNvSpPr>
          <p:nvPr>
            <p:ph type="title" idx="4294967295"/>
          </p:nvPr>
        </p:nvSpPr>
        <p:spPr>
          <a:xfrm>
            <a:off x="533400" y="533400"/>
            <a:ext cx="7793100" cy="5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ookman Old Style"/>
              <a:buNone/>
            </a:pPr>
            <a:r>
              <a:rPr lang="en-US" sz="3200" b="1" i="0" u="none" strike="noStrike" cap="none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/>
                <a:ea typeface="Bookman Old Style"/>
                <a:cs typeface="Bookman Old Style"/>
                <a:sym typeface="Bookman Old Style"/>
              </a:rPr>
              <a:t>EXAMPLES OF TROPISM (HOMING)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27" name="Google Shape;327;p50"/>
          <p:cNvSpPr txBox="1">
            <a:spLocks noGrp="1"/>
          </p:cNvSpPr>
          <p:nvPr>
            <p:ph type="body" idx="4294967295"/>
          </p:nvPr>
        </p:nvSpPr>
        <p:spPr>
          <a:xfrm>
            <a:off x="1033462" y="1905000"/>
            <a:ext cx="8110500" cy="49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marR="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n-US" sz="2000" b="0" i="0" u="none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"/>
                <a:ea typeface="Rockwell"/>
                <a:cs typeface="Rockwell"/>
                <a:sym typeface="Rockwell"/>
              </a:rPr>
              <a:t>Lung Carcinoma → Adrenals &amp; Brain</a:t>
            </a:r>
            <a:endParaRPr dirty="0">
              <a:solidFill>
                <a:schemeClr val="tx1"/>
              </a:solidFill>
            </a:endParaRPr>
          </a:p>
          <a:p>
            <a:pPr marL="228600" marR="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</a:pPr>
            <a:r>
              <a:rPr lang="en-US" sz="2000" b="0" i="0" u="none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"/>
                <a:ea typeface="Rockwell"/>
                <a:cs typeface="Rockwell"/>
                <a:sym typeface="Rockwell"/>
              </a:rPr>
              <a:t>Neuroblastoma</a:t>
            </a:r>
            <a:r>
              <a:rPr lang="en-US" sz="2000" b="0" i="0" u="none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"/>
                <a:ea typeface="Rockwell"/>
                <a:cs typeface="Rockwell"/>
                <a:sym typeface="Rockwell"/>
              </a:rPr>
              <a:t>  → Liver &amp; Bone</a:t>
            </a:r>
            <a:endParaRPr dirty="0">
              <a:solidFill>
                <a:schemeClr val="tx1"/>
              </a:solidFill>
            </a:endParaRPr>
          </a:p>
          <a:p>
            <a:pPr marL="228600" marR="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endParaRPr sz="2000" b="0" i="0" u="none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ckwell"/>
              <a:ea typeface="Rockwell"/>
              <a:cs typeface="Rockwell"/>
              <a:sym typeface="Rockwell"/>
            </a:endParaRPr>
          </a:p>
          <a:p>
            <a:pPr marL="228600" marR="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lang="en-US" sz="2000" b="0" i="0" u="none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"/>
                <a:ea typeface="Rockwell"/>
                <a:cs typeface="Rockwell"/>
                <a:sym typeface="Rockwell"/>
              </a:rPr>
              <a:t> Less common sites of metastases include </a:t>
            </a:r>
            <a:endParaRPr dirty="0">
              <a:solidFill>
                <a:schemeClr val="tx1"/>
              </a:solidFill>
            </a:endParaRPr>
          </a:p>
          <a:p>
            <a:pPr marL="228600" marR="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lang="en-US" sz="2000" b="0" i="0" u="none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"/>
                <a:ea typeface="Rockwell"/>
                <a:cs typeface="Rockwell"/>
                <a:sym typeface="Rockwell"/>
              </a:rPr>
              <a:t>muscle, skin, thyroid, breast, heart …etc.</a:t>
            </a:r>
            <a:endParaRPr dirty="0">
              <a:solidFill>
                <a:schemeClr val="tx1"/>
              </a:solidFill>
            </a:endParaRPr>
          </a:p>
          <a:p>
            <a:pPr marL="228600" marR="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endParaRPr sz="2000" b="0" i="0" u="none" dirty="0">
              <a:solidFill>
                <a:schemeClr val="l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ckwell"/>
              <a:ea typeface="Rockwell"/>
              <a:cs typeface="Rockwell"/>
              <a:sym typeface="Rockwell"/>
            </a:endParaRPr>
          </a:p>
          <a:p>
            <a:pPr marL="228600" marR="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FF3300"/>
              </a:buClr>
              <a:buSzPts val="2000"/>
              <a:buFont typeface="Noto Sans Symbols"/>
              <a:buChar char="❖"/>
            </a:pPr>
            <a:r>
              <a:rPr lang="en-US" sz="2000" b="0" i="0" u="none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"/>
                <a:ea typeface="Rockwell"/>
                <a:cs typeface="Rockwell"/>
                <a:sym typeface="Rockwell"/>
              </a:rPr>
              <a:t>Spleen &amp; Cartilage are almost never involved by metastatic tumors.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374383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IIIV. Evasion of Immune Surveillance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2160590"/>
            <a:ext cx="8001002" cy="388077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Normal </a:t>
            </a:r>
            <a:r>
              <a:rPr lang="en-US" sz="2800" dirty="0" smtClean="0"/>
              <a:t>function of the immune system is to constantly “scan” the body for emerging malignant cells and destroy them.</a:t>
            </a:r>
          </a:p>
          <a:p>
            <a:endParaRPr lang="en-US" sz="2800" dirty="0" smtClean="0"/>
          </a:p>
          <a:p>
            <a:r>
              <a:rPr lang="en-US" sz="2800" dirty="0" smtClean="0"/>
              <a:t>Cancer cells express a variety of antigens that stimulate the host immune system, which appears to have an important role in preventing the emergence of cancers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382000" cy="5921408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sz="2400" dirty="0" smtClean="0"/>
              <a:t>Despite the antigenicity of cancer cells, the immune response to established tumors is ineffective, due to acquired changes that allow cancer cells to evade anti-tumor responses and foster pro-tumor responses.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Defining mechanisms of immune evasion and “immunomanipulation” by cancer cells has led to effective new immunotherapies that work by reactivating latent host immune responses.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Tumor Antigens.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2160590"/>
            <a:ext cx="8001002" cy="3880773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All of cancer -induced mutations may generate new protein sequences (neoantigens) that the immune system has not seen and therefore is not tolerant to it.</a:t>
            </a:r>
          </a:p>
          <a:p>
            <a:endParaRPr lang="en-US" sz="2800" dirty="0" smtClean="0"/>
          </a:p>
          <a:p>
            <a:r>
              <a:rPr lang="en-US" sz="2800" dirty="0" smtClean="0"/>
              <a:t>Viral </a:t>
            </a:r>
            <a:r>
              <a:rPr lang="en-US" sz="2800" dirty="0" smtClean="0"/>
              <a:t>proteins that are expressed in cancer cells transformed by oncogenic viruses, e.g human papilloma virus (HPV) and Epstein-Barr virus (EBV).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686800" cy="576900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Since the immune system is capable of recognizing and eliminating  cancers, it follows that tumors that reach clinically significant sizes must be composed of cells that are either :</a:t>
            </a:r>
          </a:p>
          <a:p>
            <a:endParaRPr lang="en-US" sz="2800" dirty="0" smtClean="0"/>
          </a:p>
          <a:p>
            <a:r>
              <a:rPr lang="en-US" sz="2800" dirty="0" smtClean="0"/>
              <a:t>Invisible </a:t>
            </a:r>
            <a:r>
              <a:rPr lang="en-US" sz="2800" dirty="0" smtClean="0"/>
              <a:t>to the host immune system </a:t>
            </a:r>
          </a:p>
          <a:p>
            <a:r>
              <a:rPr lang="en-US" sz="2800" dirty="0" smtClean="0"/>
              <a:t> </a:t>
            </a:r>
            <a:r>
              <a:rPr lang="en-US" sz="2800" dirty="0" smtClean="0"/>
              <a:t>Express </a:t>
            </a:r>
            <a:r>
              <a:rPr lang="en-US" sz="2800" dirty="0" smtClean="0"/>
              <a:t>factors that actively suppress host immunity.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HALLMARKS OF CANCER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752600"/>
            <a:ext cx="7086600" cy="4724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 Rounded MT Bold" panose="020F0704030504030204" pitchFamily="34" charset="0"/>
              </a:rPr>
              <a:t>All </a:t>
            </a:r>
            <a:r>
              <a:rPr lang="en-US" dirty="0">
                <a:latin typeface="Arial Rounded MT Bold" panose="020F0704030504030204" pitchFamily="34" charset="0"/>
              </a:rPr>
              <a:t>cancers display eight fundamental changes in cell physiology, which are considered the hallmarks of cancer.</a:t>
            </a:r>
          </a:p>
          <a:p>
            <a:endParaRPr lang="en-US" dirty="0">
              <a:latin typeface="Arial Rounded MT Bold" panose="020F070403050403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• Self-sufficiency in growth signals 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• Insensitivity to growth-inhibitory signals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 • Altered cellular metabolism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 • Evasion of apoptosis 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• Limitless replicative potential (immortality)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 • Sustained angiogenesis 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latin typeface="Arial Rounded MT Bold" panose="020F0704030504030204" pitchFamily="34" charset="0"/>
              </a:rPr>
              <a:t>• Invasion and metastasis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latin typeface="Arial Rounded MT Bold" panose="020F0704030504030204" pitchFamily="34" charset="0"/>
              </a:rPr>
              <a:t> • Evasion of immune surveillance</a:t>
            </a:r>
          </a:p>
        </p:txBody>
      </p:sp>
    </p:spTree>
    <p:extLst>
      <p:ext uri="{BB962C8B-B14F-4D97-AF65-F5344CB8AC3E}">
        <p14:creationId xmlns:p14="http://schemas.microsoft.com/office/powerpoint/2010/main" val="489869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Genomic Instability as an Enabler of Malignancy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2160590"/>
            <a:ext cx="8382002" cy="3880773"/>
          </a:xfrm>
        </p:spPr>
        <p:txBody>
          <a:bodyPr>
            <a:normAutofit/>
          </a:bodyPr>
          <a:lstStyle/>
          <a:p>
            <a:r>
              <a:rPr lang="en-US" dirty="0">
                <a:latin typeface="Arial Rounded MT Bold" panose="020F0704030504030204" pitchFamily="34" charset="0"/>
              </a:rPr>
              <a:t>The preceding section identified the eight defining features </a:t>
            </a:r>
            <a:r>
              <a:rPr lang="en-US" dirty="0" smtClean="0">
                <a:latin typeface="Arial Rounded MT Bold" panose="020F0704030504030204" pitchFamily="34" charset="0"/>
              </a:rPr>
              <a:t>of </a:t>
            </a:r>
            <a:r>
              <a:rPr lang="en-US" dirty="0">
                <a:latin typeface="Arial Rounded MT Bold" panose="020F0704030504030204" pitchFamily="34" charset="0"/>
              </a:rPr>
              <a:t>malignancy, all of which appear to be produced by </a:t>
            </a:r>
            <a:r>
              <a:rPr lang="en-US" dirty="0" smtClean="0">
                <a:latin typeface="Arial Rounded MT Bold" panose="020F0704030504030204" pitchFamily="34" charset="0"/>
              </a:rPr>
              <a:t>genetic </a:t>
            </a:r>
            <a:r>
              <a:rPr lang="en-US" dirty="0">
                <a:latin typeface="Arial Rounded MT Bold" panose="020F0704030504030204" pitchFamily="34" charset="0"/>
              </a:rPr>
              <a:t>alterations involving cancer genes</a:t>
            </a:r>
            <a:r>
              <a:rPr lang="en-US" dirty="0" smtClean="0">
                <a:latin typeface="Arial Rounded MT Bold" panose="020F0704030504030204" pitchFamily="34" charset="0"/>
              </a:rPr>
              <a:t>.</a:t>
            </a:r>
          </a:p>
          <a:p>
            <a:endParaRPr lang="en-US" dirty="0" smtClean="0">
              <a:latin typeface="Arial Rounded MT Bold" panose="020F0704030504030204" pitchFamily="34" charset="0"/>
            </a:endParaRPr>
          </a:p>
          <a:p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>
                <a:latin typeface="Arial Rounded MT Bold" panose="020F0704030504030204" pitchFamily="34" charset="0"/>
              </a:rPr>
              <a:t>How do these </a:t>
            </a:r>
            <a:r>
              <a:rPr lang="en-US" dirty="0" smtClean="0">
                <a:latin typeface="Arial Rounded MT Bold" panose="020F0704030504030204" pitchFamily="34" charset="0"/>
              </a:rPr>
              <a:t>mutations </a:t>
            </a:r>
            <a:r>
              <a:rPr lang="en-US" dirty="0">
                <a:latin typeface="Arial Rounded MT Bold" panose="020F0704030504030204" pitchFamily="34" charset="0"/>
              </a:rPr>
              <a:t>arise? Although humans are awash in </a:t>
            </a:r>
            <a:r>
              <a:rPr lang="en-US" dirty="0" smtClean="0">
                <a:latin typeface="Arial Rounded MT Bold" panose="020F0704030504030204" pitchFamily="34" charset="0"/>
              </a:rPr>
              <a:t>environmental </a:t>
            </a:r>
            <a:r>
              <a:rPr lang="en-US" dirty="0">
                <a:latin typeface="Arial Rounded MT Bold" panose="020F0704030504030204" pitchFamily="34" charset="0"/>
              </a:rPr>
              <a:t>agents that are mutagenic (e.g., chemicals, </a:t>
            </a:r>
            <a:r>
              <a:rPr lang="en-US" dirty="0" smtClean="0">
                <a:latin typeface="Arial Rounded MT Bold" panose="020F0704030504030204" pitchFamily="34" charset="0"/>
              </a:rPr>
              <a:t>radiation, </a:t>
            </a:r>
            <a:r>
              <a:rPr lang="en-US" dirty="0">
                <a:latin typeface="Arial Rounded MT Bold" panose="020F0704030504030204" pitchFamily="34" charset="0"/>
              </a:rPr>
              <a:t>sunlight), cancers are relatively rare outcomes of these </a:t>
            </a:r>
            <a:r>
              <a:rPr lang="en-US" dirty="0" smtClean="0">
                <a:latin typeface="Arial Rounded MT Bold" panose="020F0704030504030204" pitchFamily="34" charset="0"/>
              </a:rPr>
              <a:t>encounters</a:t>
            </a:r>
            <a:r>
              <a:rPr lang="en-US" dirty="0">
                <a:latin typeface="Arial Rounded MT Bold" panose="020F0704030504030204" pitchFamily="34" charset="0"/>
              </a:rPr>
              <a:t>. </a:t>
            </a:r>
            <a:endParaRPr lang="en-US" dirty="0" smtClean="0">
              <a:latin typeface="Arial Rounded MT Bold" panose="020F0704030504030204" pitchFamily="34" charset="0"/>
            </a:endParaRPr>
          </a:p>
          <a:p>
            <a:endParaRPr lang="en-US" dirty="0" smtClean="0">
              <a:latin typeface="Arial Rounded MT Bold" panose="020F0704030504030204" pitchFamily="34" charset="0"/>
            </a:endParaRPr>
          </a:p>
          <a:p>
            <a:r>
              <a:rPr lang="en-US" dirty="0" smtClean="0">
                <a:latin typeface="Arial Rounded MT Bold" panose="020F0704030504030204" pitchFamily="34" charset="0"/>
              </a:rPr>
              <a:t>This </a:t>
            </a:r>
            <a:r>
              <a:rPr lang="en-US" dirty="0">
                <a:latin typeface="Arial Rounded MT Bold" panose="020F0704030504030204" pitchFamily="34" charset="0"/>
              </a:rPr>
              <a:t>state of affairs results from the ability </a:t>
            </a:r>
            <a:r>
              <a:rPr lang="en-US" dirty="0" smtClean="0">
                <a:latin typeface="Arial Rounded MT Bold" panose="020F0704030504030204" pitchFamily="34" charset="0"/>
              </a:rPr>
              <a:t>of normal </a:t>
            </a:r>
            <a:r>
              <a:rPr lang="en-US" dirty="0">
                <a:latin typeface="Arial Rounded MT Bold" panose="020F0704030504030204" pitchFamily="34" charset="0"/>
              </a:rPr>
              <a:t>cells to sense and repair DNA damage.</a:t>
            </a:r>
          </a:p>
        </p:txBody>
      </p:sp>
    </p:spTree>
    <p:extLst>
      <p:ext uri="{BB962C8B-B14F-4D97-AF65-F5344CB8AC3E}">
        <p14:creationId xmlns:p14="http://schemas.microsoft.com/office/powerpoint/2010/main" val="41993752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Genomic Instability as an Enabler of Malignancy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2160590"/>
            <a:ext cx="7696201" cy="388077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importance of </a:t>
            </a:r>
            <a:r>
              <a:rPr lang="en-US" sz="2400" dirty="0" smtClean="0">
                <a:solidFill>
                  <a:srgbClr val="FF0000"/>
                </a:solidFill>
              </a:rPr>
              <a:t>DNA repair </a:t>
            </a:r>
            <a:r>
              <a:rPr lang="en-US" sz="2400" dirty="0" smtClean="0"/>
              <a:t>in maintaining the integrity of the genome is highlighted by several inherited disorders in which genes that encode proteins involved in DNA repair are defective.</a:t>
            </a:r>
          </a:p>
          <a:p>
            <a:endParaRPr lang="en-US" sz="2400" dirty="0" smtClean="0"/>
          </a:p>
          <a:p>
            <a:r>
              <a:rPr lang="en-US" sz="2400" dirty="0" smtClean="0"/>
              <a:t>Individuals born with inherited defects in DNA repair genes are at greatly increased risk for the development of cancer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Genomic Instability as an Enabler of Malignancy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 Rounded MT Bold" panose="020F0704030504030204" pitchFamily="34" charset="0"/>
              </a:rPr>
              <a:t>Individuals  may have defects in three types of DNA repair systems:</a:t>
            </a:r>
          </a:p>
          <a:p>
            <a:endParaRPr lang="en-US" dirty="0" smtClean="0">
              <a:latin typeface="Arial Rounded MT Bold" panose="020F0704030504030204" pitchFamily="34" charset="0"/>
            </a:endParaRPr>
          </a:p>
          <a:p>
            <a:r>
              <a:rPr lang="en-US" sz="20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Mismatch </a:t>
            </a:r>
            <a:r>
              <a:rPr lang="en-US" sz="20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repair</a:t>
            </a:r>
            <a:r>
              <a:rPr lang="en-US" sz="20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.</a:t>
            </a:r>
          </a:p>
          <a:p>
            <a:endParaRPr lang="en-US" sz="2000" dirty="0" smtClean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r>
              <a:rPr lang="en-US" sz="20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Nucleotide </a:t>
            </a:r>
            <a:r>
              <a:rPr lang="en-US" sz="20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excision repair</a:t>
            </a:r>
            <a:r>
              <a:rPr lang="en-US" sz="20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.</a:t>
            </a:r>
          </a:p>
          <a:p>
            <a:endParaRPr lang="en-US" sz="2000" dirty="0" smtClean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r>
              <a:rPr lang="en-US" sz="20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Recombination </a:t>
            </a:r>
            <a:r>
              <a:rPr lang="en-US" sz="20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repair</a:t>
            </a:r>
            <a:endParaRPr lang="en-US" sz="20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467601" cy="13208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1. Hereditary Nonpolyposis Colon Cancer </a:t>
            </a:r>
            <a:r>
              <a:rPr lang="en-US" sz="3600" dirty="0" smtClean="0"/>
              <a:t>Syndrome(</a:t>
            </a:r>
            <a:r>
              <a:rPr lang="en-US" b="1" dirty="0"/>
              <a:t>Lynch </a:t>
            </a:r>
            <a:r>
              <a:rPr lang="en-US" b="1" dirty="0" smtClean="0"/>
              <a:t>syndrome)</a:t>
            </a:r>
            <a:r>
              <a:rPr lang="en-US" b="1" dirty="0"/>
              <a:t/>
            </a:r>
            <a:br>
              <a:rPr lang="en-US" b="1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2160590"/>
            <a:ext cx="8001001" cy="3880773"/>
          </a:xfrm>
        </p:spPr>
        <p:txBody>
          <a:bodyPr/>
          <a:lstStyle/>
          <a:p>
            <a:r>
              <a:rPr lang="en-US" dirty="0" smtClean="0">
                <a:latin typeface="Arial Rounded MT Bold" panose="020F0704030504030204" pitchFamily="34" charset="0"/>
              </a:rPr>
              <a:t>Characterized </a:t>
            </a:r>
            <a:r>
              <a:rPr lang="en-US" dirty="0" smtClean="0">
                <a:latin typeface="Arial Rounded MT Bold" panose="020F0704030504030204" pitchFamily="34" charset="0"/>
              </a:rPr>
              <a:t>by familial carcinomas of the colon affecting predominantly the cecum and proximal colon</a:t>
            </a:r>
            <a:r>
              <a:rPr lang="en-US" dirty="0" smtClean="0">
                <a:latin typeface="Arial Rounded MT Bold" panose="020F0704030504030204" pitchFamily="34" charset="0"/>
              </a:rPr>
              <a:t>.</a:t>
            </a:r>
          </a:p>
          <a:p>
            <a:endParaRPr lang="en-US" dirty="0" smtClean="0">
              <a:latin typeface="Arial Rounded MT Bold" panose="020F0704030504030204" pitchFamily="34" charset="0"/>
            </a:endParaRPr>
          </a:p>
          <a:p>
            <a:r>
              <a:rPr lang="en-US" dirty="0" smtClean="0">
                <a:latin typeface="Arial Rounded MT Bold" panose="020F0704030504030204" pitchFamily="34" charset="0"/>
              </a:rPr>
              <a:t>It  results from defects in genes involved in DNA mismatch repair.</a:t>
            </a:r>
            <a:endParaRPr lang="en-US" dirty="0"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Xeroderma</a:t>
            </a:r>
            <a:r>
              <a:rPr lang="en-US" dirty="0" smtClean="0"/>
              <a:t> </a:t>
            </a:r>
            <a:r>
              <a:rPr lang="en-US" dirty="0" err="1" smtClean="0"/>
              <a:t>Pigmentosum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2160590"/>
            <a:ext cx="7543801" cy="388077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Autosomal </a:t>
            </a:r>
            <a:r>
              <a:rPr lang="en-US" sz="2400" dirty="0" smtClean="0"/>
              <a:t>recessive disorder caused by a defect in DNA repair that is associated with a greatly increased risk for cancers arising in sun exposed skin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Caused by inherited loss of nucleotide excision repair.</a:t>
            </a:r>
            <a:endParaRPr lang="en-US" sz="2400" dirty="0"/>
          </a:p>
        </p:txBody>
      </p:sp>
      <p:sp>
        <p:nvSpPr>
          <p:cNvPr id="4098" name="AutoShape 2" descr="The Telegraph on Twitter: &amp;quot;Sai Medha Bondagiri is just 19 but looks old  beyond her years thanks to the devastating effects of Xeroderma pigmentosum  (XP), a rare genetic condition that makes th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0" name="Picture 4" descr="The Telegraph on Twitter: &amp;quot;Sai Medha Bondagiri is just 19 but looks old  beyond her years thanks to the devastating effects of Xeroderma pigmentosum  (XP), a rare genetic condition that makes th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6623" y="4695824"/>
            <a:ext cx="3137377" cy="2162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696201" cy="1320800"/>
          </a:xfrm>
        </p:spPr>
        <p:txBody>
          <a:bodyPr>
            <a:noAutofit/>
          </a:bodyPr>
          <a:lstStyle/>
          <a:p>
            <a:r>
              <a:rPr lang="en-US" sz="3200" dirty="0" smtClean="0"/>
              <a:t>3. Diseases With Defects in DNA Repair by Homologous Recombination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group of autosomal recessive disorders comprising:</a:t>
            </a:r>
          </a:p>
          <a:p>
            <a:r>
              <a:rPr lang="en-US" sz="2800" dirty="0" smtClean="0"/>
              <a:t> Bloom syndrome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smtClean="0"/>
              <a:t> </a:t>
            </a:r>
            <a:r>
              <a:rPr lang="en-US" sz="2800" dirty="0" smtClean="0"/>
              <a:t>Ataxia-telangiectasia.</a:t>
            </a:r>
          </a:p>
          <a:p>
            <a:endParaRPr lang="en-US" sz="2800" dirty="0" smtClean="0"/>
          </a:p>
          <a:p>
            <a:r>
              <a:rPr lang="en-US" sz="2800" dirty="0" smtClean="0"/>
              <a:t>Fanconi anemia.</a:t>
            </a:r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696200" cy="1320800"/>
          </a:xfrm>
        </p:spPr>
        <p:txBody>
          <a:bodyPr>
            <a:normAutofit fontScale="90000"/>
          </a:bodyPr>
          <a:lstStyle/>
          <a:p>
            <a:r>
              <a:rPr lang="en-US" dirty="0"/>
              <a:t>3. Diseases With Defects in DNA Repair by Homologous Recombination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3124200"/>
            <a:ext cx="7696201" cy="2917163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Arial Rounded MT Bold" panose="020F0704030504030204" pitchFamily="34" charset="0"/>
              </a:rPr>
              <a:t>Characterized </a:t>
            </a:r>
            <a:r>
              <a:rPr lang="en-US" sz="2000" dirty="0">
                <a:latin typeface="Arial Rounded MT Bold" panose="020F0704030504030204" pitchFamily="34" charset="0"/>
              </a:rPr>
              <a:t>by hypersensitivity to </a:t>
            </a:r>
            <a:r>
              <a:rPr lang="en-US" sz="20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DNA-damaging </a:t>
            </a:r>
            <a:r>
              <a:rPr lang="en-US" sz="20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 agents</a:t>
            </a:r>
            <a:r>
              <a:rPr lang="en-US" sz="20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, such as ionizing radiation </a:t>
            </a:r>
            <a:r>
              <a:rPr lang="en-US" sz="2000" dirty="0">
                <a:latin typeface="Arial Rounded MT Bold" panose="020F0704030504030204" pitchFamily="34" charset="0"/>
              </a:rPr>
              <a:t>(in Bloom syndrome </a:t>
            </a:r>
            <a:r>
              <a:rPr lang="en-US" sz="2000" dirty="0" smtClean="0">
                <a:latin typeface="Arial Rounded MT Bold" panose="020F0704030504030204" pitchFamily="34" charset="0"/>
              </a:rPr>
              <a:t>and ataxia-telangiectasia</a:t>
            </a:r>
            <a:r>
              <a:rPr lang="en-US" sz="2000" dirty="0">
                <a:latin typeface="Arial Rounded MT Bold" panose="020F0704030504030204" pitchFamily="34" charset="0"/>
              </a:rPr>
              <a:t>), or to </a:t>
            </a:r>
            <a:r>
              <a:rPr lang="en-US" sz="20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DNA cross-linking agents</a:t>
            </a:r>
            <a:r>
              <a:rPr lang="en-US" sz="2000" dirty="0">
                <a:latin typeface="Arial Rounded MT Bold" panose="020F0704030504030204" pitchFamily="34" charset="0"/>
              </a:rPr>
              <a:t>, such </a:t>
            </a:r>
            <a:r>
              <a:rPr lang="en-US" sz="2000" dirty="0" smtClean="0">
                <a:latin typeface="Arial Rounded MT Bold" panose="020F0704030504030204" pitchFamily="34" charset="0"/>
              </a:rPr>
              <a:t>as </a:t>
            </a:r>
            <a:r>
              <a:rPr lang="en-US" sz="2000" dirty="0">
                <a:latin typeface="Arial Rounded MT Bold" panose="020F0704030504030204" pitchFamily="34" charset="0"/>
              </a:rPr>
              <a:t>nitrogen mustard (in </a:t>
            </a:r>
            <a:r>
              <a:rPr lang="en-US" sz="2000" dirty="0" err="1">
                <a:latin typeface="Arial Rounded MT Bold" panose="020F0704030504030204" pitchFamily="34" charset="0"/>
              </a:rPr>
              <a:t>Fanconi</a:t>
            </a:r>
            <a:r>
              <a:rPr lang="en-US" sz="2000" dirty="0">
                <a:latin typeface="Arial Rounded MT Bold" panose="020F0704030504030204" pitchFamily="34" charset="0"/>
              </a:rPr>
              <a:t> anemia).</a:t>
            </a:r>
          </a:p>
        </p:txBody>
      </p:sp>
    </p:spTree>
    <p:extLst>
      <p:ext uri="{BB962C8B-B14F-4D97-AF65-F5344CB8AC3E}">
        <p14:creationId xmlns:p14="http://schemas.microsoft.com/office/powerpoint/2010/main" val="15026630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Familial </a:t>
            </a:r>
            <a:r>
              <a:rPr lang="en-US" dirty="0" smtClean="0"/>
              <a:t>breast cancer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676401"/>
            <a:ext cx="8001002" cy="4419600"/>
          </a:xfrm>
        </p:spPr>
        <p:txBody>
          <a:bodyPr>
            <a:normAutofit/>
          </a:bodyPr>
          <a:lstStyle/>
          <a:p>
            <a:r>
              <a:rPr lang="en-US" dirty="0">
                <a:latin typeface="Arial Rounded MT Bold" panose="020F0704030504030204" pitchFamily="34" charset="0"/>
              </a:rPr>
              <a:t>Evidence for the role of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DNA repair genes </a:t>
            </a:r>
            <a:r>
              <a:rPr lang="en-US" dirty="0">
                <a:latin typeface="Arial Rounded MT Bold" panose="020F0704030504030204" pitchFamily="34" charset="0"/>
              </a:rPr>
              <a:t>in the origin </a:t>
            </a:r>
            <a:r>
              <a:rPr lang="en-US" dirty="0" smtClean="0">
                <a:latin typeface="Arial Rounded MT Bold" panose="020F0704030504030204" pitchFamily="34" charset="0"/>
              </a:rPr>
              <a:t>of </a:t>
            </a:r>
            <a:r>
              <a:rPr lang="en-US" dirty="0">
                <a:latin typeface="Arial Rounded MT Bold" panose="020F0704030504030204" pitchFamily="34" charset="0"/>
              </a:rPr>
              <a:t>cancer also comes from the study of hereditary breast </a:t>
            </a:r>
            <a:r>
              <a:rPr lang="en-US" dirty="0" smtClean="0">
                <a:latin typeface="Arial Rounded MT Bold" panose="020F0704030504030204" pitchFamily="34" charset="0"/>
              </a:rPr>
              <a:t>cancer.</a:t>
            </a:r>
          </a:p>
          <a:p>
            <a:endParaRPr lang="en-US" dirty="0" smtClean="0">
              <a:latin typeface="Arial Rounded MT Bold" panose="020F0704030504030204" pitchFamily="34" charset="0"/>
            </a:endParaRPr>
          </a:p>
          <a:p>
            <a:r>
              <a:rPr lang="en-US" dirty="0" smtClean="0">
                <a:latin typeface="Arial Rounded MT Bold" panose="020F0704030504030204" pitchFamily="34" charset="0"/>
              </a:rPr>
              <a:t>Germ </a:t>
            </a:r>
            <a:r>
              <a:rPr lang="en-US" dirty="0">
                <a:latin typeface="Arial Rounded MT Bold" panose="020F0704030504030204" pitchFamily="34" charset="0"/>
              </a:rPr>
              <a:t>line mutations in two genes,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BRCA1</a:t>
            </a:r>
            <a:r>
              <a:rPr lang="en-US" dirty="0">
                <a:latin typeface="Arial Rounded MT Bold" panose="020F0704030504030204" pitchFamily="34" charset="0"/>
              </a:rPr>
              <a:t> and </a:t>
            </a:r>
            <a:r>
              <a:rPr lang="en-US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BRCA2</a:t>
            </a:r>
            <a:r>
              <a:rPr lang="en-US" dirty="0">
                <a:latin typeface="Arial Rounded MT Bold" panose="020F0704030504030204" pitchFamily="34" charset="0"/>
              </a:rPr>
              <a:t>, account for 50% of cases of familial breast cancer. </a:t>
            </a:r>
            <a:endParaRPr lang="en-US" dirty="0" smtClean="0">
              <a:latin typeface="Arial Rounded MT Bold" panose="020F0704030504030204" pitchFamily="34" charset="0"/>
            </a:endParaRPr>
          </a:p>
          <a:p>
            <a:endParaRPr lang="en-US" dirty="0">
              <a:latin typeface="Arial Rounded MT Bold" panose="020F0704030504030204" pitchFamily="34" charset="0"/>
            </a:endParaRPr>
          </a:p>
          <a:p>
            <a:r>
              <a:rPr lang="en-US" dirty="0">
                <a:latin typeface="Arial Rounded MT Bold" panose="020F0704030504030204" pitchFamily="34" charset="0"/>
              </a:rPr>
              <a:t>In addition to breast cancer, women with BRCA1 </a:t>
            </a:r>
            <a:r>
              <a:rPr lang="en-US" dirty="0" smtClean="0">
                <a:latin typeface="Arial Rounded MT Bold" panose="020F0704030504030204" pitchFamily="34" charset="0"/>
              </a:rPr>
              <a:t>mutations </a:t>
            </a:r>
            <a:r>
              <a:rPr lang="en-US" dirty="0">
                <a:latin typeface="Arial Rounded MT Bold" panose="020F0704030504030204" pitchFamily="34" charset="0"/>
              </a:rPr>
              <a:t>have a substantially higher risk for developing </a:t>
            </a:r>
            <a:r>
              <a:rPr lang="en-US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epithelial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ovarian cancers</a:t>
            </a:r>
            <a:r>
              <a:rPr lang="en-US" dirty="0">
                <a:latin typeface="Arial Rounded MT Bold" panose="020F0704030504030204" pitchFamily="34" charset="0"/>
              </a:rPr>
              <a:t>, and men have a slightly higher </a:t>
            </a:r>
            <a:r>
              <a:rPr lang="en-US" dirty="0" smtClean="0">
                <a:latin typeface="Arial Rounded MT Bold" panose="020F0704030504030204" pitchFamily="34" charset="0"/>
              </a:rPr>
              <a:t>risk </a:t>
            </a:r>
            <a:r>
              <a:rPr lang="en-US" dirty="0">
                <a:latin typeface="Arial Rounded MT Bold" panose="020F0704030504030204" pitchFamily="34" charset="0"/>
              </a:rPr>
              <a:t>for developing </a:t>
            </a:r>
            <a:r>
              <a:rPr lang="en-US" dirty="0">
                <a:solidFill>
                  <a:srgbClr val="FF0000"/>
                </a:solidFill>
                <a:latin typeface="Arial Rounded MT Bold" panose="020F0704030504030204" pitchFamily="34" charset="0"/>
              </a:rPr>
              <a:t>prostate </a:t>
            </a:r>
            <a:r>
              <a:rPr lang="en-US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cancer</a:t>
            </a:r>
          </a:p>
          <a:p>
            <a:endParaRPr lang="en-US" dirty="0" smtClean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r>
              <a:rPr lang="en-US" dirty="0" smtClean="0">
                <a:latin typeface="Arial Rounded MT Bold" panose="020F0704030504030204" pitchFamily="34" charset="0"/>
              </a:rPr>
              <a:t>Both </a:t>
            </a:r>
            <a:r>
              <a:rPr lang="en-US" dirty="0" smtClean="0">
                <a:latin typeface="Arial Rounded MT Bold" panose="020F0704030504030204" pitchFamily="34" charset="0"/>
              </a:rPr>
              <a:t>genes seem to function, at least in part, in the homologous recombination DNA repair pathway.</a:t>
            </a:r>
            <a:endParaRPr lang="en-US" dirty="0"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Tumor-Promoting Inflammation as an Enabler of Malignancy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2160590"/>
            <a:ext cx="7239001" cy="3880773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Arial Rounded MT Bold" panose="020F0704030504030204" pitchFamily="34" charset="0"/>
              </a:rPr>
              <a:t>Infiltrating cancers provoke a chronic inflammatory reaction which can be so extensive as to cause systemic signs and symptoms, such as:</a:t>
            </a:r>
          </a:p>
          <a:p>
            <a:endParaRPr lang="en-US" sz="2000" dirty="0" smtClean="0">
              <a:latin typeface="Arial Rounded MT Bold" panose="020F0704030504030204" pitchFamily="34" charset="0"/>
            </a:endParaRPr>
          </a:p>
          <a:p>
            <a:r>
              <a:rPr lang="en-US" sz="2000" dirty="0" smtClean="0">
                <a:latin typeface="Arial Rounded MT Bold" panose="020F0704030504030204" pitchFamily="34" charset="0"/>
              </a:rPr>
              <a:t> </a:t>
            </a:r>
            <a:r>
              <a:rPr lang="en-US" sz="2000" dirty="0" smtClean="0">
                <a:latin typeface="Arial Rounded MT Bold" panose="020F0704030504030204" pitchFamily="34" charset="0"/>
              </a:rPr>
              <a:t>Anemia </a:t>
            </a:r>
            <a:r>
              <a:rPr lang="en-US" sz="2000" dirty="0" smtClean="0">
                <a:latin typeface="Arial Rounded MT Bold" panose="020F0704030504030204" pitchFamily="34" charset="0"/>
              </a:rPr>
              <a:t>(the so-called “anemia of chronic disease”).</a:t>
            </a:r>
          </a:p>
          <a:p>
            <a:r>
              <a:rPr lang="en-US" sz="2000" dirty="0" smtClean="0">
                <a:latin typeface="Arial Rounded MT Bold" panose="020F0704030504030204" pitchFamily="34" charset="0"/>
              </a:rPr>
              <a:t> </a:t>
            </a:r>
            <a:r>
              <a:rPr lang="en-US" sz="2000" dirty="0" smtClean="0">
                <a:latin typeface="Arial Rounded MT Bold" panose="020F0704030504030204" pitchFamily="34" charset="0"/>
              </a:rPr>
              <a:t>Fatigue</a:t>
            </a:r>
            <a:r>
              <a:rPr lang="en-US" sz="2000" dirty="0" smtClean="0">
                <a:latin typeface="Arial Rounded MT Bold" panose="020F0704030504030204" pitchFamily="34" charset="0"/>
              </a:rPr>
              <a:t>.</a:t>
            </a:r>
          </a:p>
          <a:p>
            <a:r>
              <a:rPr lang="en-US" sz="2000" dirty="0" smtClean="0">
                <a:latin typeface="Arial Rounded MT Bold" panose="020F0704030504030204" pitchFamily="34" charset="0"/>
              </a:rPr>
              <a:t>Cachexia</a:t>
            </a:r>
            <a:r>
              <a:rPr lang="en-US" sz="2000" dirty="0" smtClean="0">
                <a:latin typeface="Arial Rounded MT Bold" panose="020F0704030504030204" pitchFamily="34" charset="0"/>
              </a:rPr>
              <a:t>.</a:t>
            </a:r>
            <a:endParaRPr lang="en-US" sz="2000" dirty="0"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0"/>
            <a:ext cx="8153401" cy="6041363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Infiltrating </a:t>
            </a:r>
            <a:r>
              <a:rPr lang="en-US" sz="2000" dirty="0"/>
              <a:t>cancers provoke a chronic inflammatory </a:t>
            </a:r>
            <a:r>
              <a:rPr lang="en-US" sz="2000" dirty="0" smtClean="0"/>
              <a:t>reaction.</a:t>
            </a:r>
          </a:p>
          <a:p>
            <a:endParaRPr lang="en-US" sz="2000" dirty="0" smtClean="0"/>
          </a:p>
          <a:p>
            <a:r>
              <a:rPr lang="en-US" sz="2000" dirty="0" smtClean="0"/>
              <a:t> </a:t>
            </a:r>
            <a:r>
              <a:rPr lang="en-US" sz="2000" dirty="0"/>
              <a:t>In patients with advanced </a:t>
            </a:r>
            <a:r>
              <a:rPr lang="en-US" sz="2000" dirty="0" smtClean="0"/>
              <a:t>cancers, this </a:t>
            </a:r>
            <a:r>
              <a:rPr lang="en-US" sz="2000" dirty="0"/>
              <a:t>inflammatory </a:t>
            </a:r>
            <a:r>
              <a:rPr lang="en-US" sz="2000" dirty="0" smtClean="0"/>
              <a:t>reaction </a:t>
            </a:r>
            <a:r>
              <a:rPr lang="en-US" sz="2000" dirty="0"/>
              <a:t>can be so extensive as to cause systemic signs and </a:t>
            </a:r>
            <a:r>
              <a:rPr lang="en-US" sz="2000" dirty="0" smtClean="0"/>
              <a:t>symptoms</a:t>
            </a:r>
            <a:r>
              <a:rPr lang="en-US" sz="2000" dirty="0"/>
              <a:t>, such as </a:t>
            </a:r>
            <a:r>
              <a:rPr lang="en-US" sz="2000" b="1" dirty="0">
                <a:solidFill>
                  <a:srgbClr val="FF0000"/>
                </a:solidFill>
              </a:rPr>
              <a:t>anemia (</a:t>
            </a:r>
            <a:r>
              <a:rPr lang="en-US" sz="2000" dirty="0"/>
              <a:t>the so-called “anemia of </a:t>
            </a:r>
            <a:r>
              <a:rPr lang="en-US" sz="2000" dirty="0" smtClean="0"/>
              <a:t>chronic </a:t>
            </a:r>
            <a:r>
              <a:rPr lang="en-US" sz="2000" dirty="0"/>
              <a:t>disease”), </a:t>
            </a:r>
            <a:r>
              <a:rPr lang="en-US" sz="2000" b="1" dirty="0">
                <a:solidFill>
                  <a:srgbClr val="FF0000"/>
                </a:solidFill>
              </a:rPr>
              <a:t>fatigue</a:t>
            </a:r>
            <a:r>
              <a:rPr lang="en-US" sz="2000" dirty="0"/>
              <a:t>, and </a:t>
            </a:r>
            <a:r>
              <a:rPr lang="en-US" sz="2000" b="1" dirty="0">
                <a:solidFill>
                  <a:srgbClr val="FF0000"/>
                </a:solidFill>
              </a:rPr>
              <a:t>cachexia</a:t>
            </a:r>
            <a:r>
              <a:rPr lang="en-US" sz="2000" dirty="0"/>
              <a:t>. 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However</a:t>
            </a:r>
            <a:r>
              <a:rPr lang="en-US" sz="2000" dirty="0"/>
              <a:t>, studies </a:t>
            </a:r>
            <a:r>
              <a:rPr lang="en-US" sz="2000" dirty="0" smtClean="0"/>
              <a:t>carried </a:t>
            </a:r>
            <a:r>
              <a:rPr lang="en-US" sz="2000" dirty="0"/>
              <a:t>out on cancers in animal models suggest that </a:t>
            </a:r>
            <a:r>
              <a:rPr lang="en-US" sz="2000" dirty="0" smtClean="0"/>
              <a:t>inflammatory </a:t>
            </a:r>
            <a:r>
              <a:rPr lang="en-US" sz="2000" dirty="0"/>
              <a:t>cells also modify the tumor </a:t>
            </a:r>
            <a:r>
              <a:rPr lang="en-US" sz="2000" dirty="0" smtClean="0"/>
              <a:t>microenvironment </a:t>
            </a:r>
            <a:r>
              <a:rPr lang="en-US" sz="2000" dirty="0"/>
              <a:t>to enable many of </a:t>
            </a:r>
            <a:r>
              <a:rPr lang="en-US" sz="2000" b="1" dirty="0">
                <a:solidFill>
                  <a:srgbClr val="FF0000"/>
                </a:solidFill>
              </a:rPr>
              <a:t>the hallmarks of cancer</a:t>
            </a:r>
            <a:r>
              <a:rPr lang="en-US" sz="2000" dirty="0"/>
              <a:t>. 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These effects </a:t>
            </a:r>
            <a:r>
              <a:rPr lang="en-US" sz="2000" dirty="0"/>
              <a:t>may stem from direct interactions between </a:t>
            </a:r>
            <a:r>
              <a:rPr lang="en-US" sz="2000" dirty="0" smtClean="0"/>
              <a:t>inflammatory </a:t>
            </a:r>
            <a:r>
              <a:rPr lang="en-US" sz="2000" dirty="0"/>
              <a:t>cells and tumor cells, or through indirect effects of </a:t>
            </a:r>
            <a:r>
              <a:rPr lang="en-US" sz="2000" dirty="0" smtClean="0"/>
              <a:t> inflammatory </a:t>
            </a:r>
            <a:r>
              <a:rPr lang="en-US" sz="2000" dirty="0"/>
              <a:t>cells on other </a:t>
            </a:r>
            <a:r>
              <a:rPr lang="en-US" sz="2000" b="1" dirty="0">
                <a:solidFill>
                  <a:srgbClr val="FF0000"/>
                </a:solidFill>
              </a:rPr>
              <a:t>resident stromal cells</a:t>
            </a:r>
            <a:r>
              <a:rPr lang="en-US" sz="2000" dirty="0"/>
              <a:t>, </a:t>
            </a:r>
            <a:r>
              <a:rPr lang="en-US" sz="2000" dirty="0" smtClean="0"/>
              <a:t>particularly </a:t>
            </a:r>
            <a:r>
              <a:rPr lang="en-US" sz="2000" dirty="0"/>
              <a:t>cancer-associated fibroblasts and endothelial cells. </a:t>
            </a:r>
          </a:p>
        </p:txBody>
      </p:sp>
    </p:spTree>
    <p:extLst>
      <p:ext uri="{BB962C8B-B14F-4D97-AF65-F5344CB8AC3E}">
        <p14:creationId xmlns:p14="http://schemas.microsoft.com/office/powerpoint/2010/main" val="2910763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VII. Invasion and Metastasis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2160590"/>
            <a:ext cx="7239001" cy="3880773"/>
          </a:xfrm>
        </p:spPr>
        <p:txBody>
          <a:bodyPr/>
          <a:lstStyle/>
          <a:p>
            <a:r>
              <a:rPr lang="en-US" dirty="0" smtClean="0">
                <a:latin typeface="Arial Rounded MT Bold" panose="020F0704030504030204" pitchFamily="34" charset="0"/>
              </a:rPr>
              <a:t>Invasion, and metastasis, the major causes of cancer related morbidity and mortality, result from complex interactions involving cancer cells, stromal cells, and the extracellular matrix (ECM</a:t>
            </a:r>
            <a:r>
              <a:rPr lang="en-US" dirty="0" smtClean="0">
                <a:latin typeface="Arial Rounded MT Bold" panose="020F0704030504030204" pitchFamily="34" charset="0"/>
              </a:rPr>
              <a:t>).</a:t>
            </a:r>
          </a:p>
          <a:p>
            <a:endParaRPr lang="en-US" dirty="0" smtClean="0">
              <a:latin typeface="Arial Rounded MT Bold" panose="020F0704030504030204" pitchFamily="34" charset="0"/>
            </a:endParaRPr>
          </a:p>
          <a:p>
            <a:r>
              <a:rPr lang="en-US" dirty="0" smtClean="0">
                <a:latin typeface="Arial Rounded MT Bold" panose="020F0704030504030204" pitchFamily="34" charset="0"/>
              </a:rPr>
              <a:t>The </a:t>
            </a:r>
            <a:r>
              <a:rPr lang="en-US" dirty="0">
                <a:latin typeface="Arial Rounded MT Bold" panose="020F0704030504030204" pitchFamily="34" charset="0"/>
              </a:rPr>
              <a:t>metastatic cascade can be subdivided into two phases:</a:t>
            </a:r>
          </a:p>
          <a:p>
            <a:endParaRPr lang="en-US" dirty="0">
              <a:latin typeface="Arial Rounded MT Bold" panose="020F0704030504030204" pitchFamily="34" charset="0"/>
            </a:endParaRPr>
          </a:p>
          <a:p>
            <a:r>
              <a:rPr lang="en-US" dirty="0">
                <a:latin typeface="Arial Rounded MT Bold" panose="020F0704030504030204" pitchFamily="34" charset="0"/>
              </a:rPr>
              <a:t> (1) </a:t>
            </a:r>
            <a:r>
              <a:rPr lang="en-US" dirty="0" smtClean="0">
                <a:latin typeface="Arial Rounded MT Bold" panose="020F0704030504030204" pitchFamily="34" charset="0"/>
              </a:rPr>
              <a:t>Invasion </a:t>
            </a:r>
            <a:r>
              <a:rPr lang="en-US" dirty="0">
                <a:latin typeface="Arial Rounded MT Bold" panose="020F0704030504030204" pitchFamily="34" charset="0"/>
              </a:rPr>
              <a:t>of </a:t>
            </a:r>
            <a:r>
              <a:rPr lang="en-US" dirty="0" smtClean="0">
                <a:latin typeface="Arial Rounded MT Bold" panose="020F0704030504030204" pitchFamily="34" charset="0"/>
              </a:rPr>
              <a:t>ECM</a:t>
            </a:r>
          </a:p>
          <a:p>
            <a:endParaRPr lang="en-US" dirty="0">
              <a:latin typeface="Arial Rounded MT Bold" panose="020F0704030504030204" pitchFamily="34" charset="0"/>
            </a:endParaRPr>
          </a:p>
          <a:p>
            <a:r>
              <a:rPr lang="en-US" dirty="0">
                <a:latin typeface="Arial Rounded MT Bold" panose="020F0704030504030204" pitchFamily="34" charset="0"/>
              </a:rPr>
              <a:t>(2) </a:t>
            </a:r>
            <a:r>
              <a:rPr lang="en-US" dirty="0" smtClean="0">
                <a:latin typeface="Arial Rounded MT Bold" panose="020F0704030504030204" pitchFamily="34" charset="0"/>
              </a:rPr>
              <a:t>Vascular </a:t>
            </a:r>
            <a:r>
              <a:rPr lang="en-US" dirty="0">
                <a:latin typeface="Arial Rounded MT Bold" panose="020F0704030504030204" pitchFamily="34" charset="0"/>
              </a:rPr>
              <a:t>dissemination and homing of tumor cells.</a:t>
            </a:r>
          </a:p>
          <a:p>
            <a:endParaRPr lang="en-US" dirty="0"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399032"/>
          </a:xfrm>
        </p:spPr>
        <p:txBody>
          <a:bodyPr>
            <a:noAutofit/>
          </a:bodyPr>
          <a:lstStyle/>
          <a:p>
            <a:r>
              <a:rPr lang="en-US" sz="2800" dirty="0" smtClean="0"/>
              <a:t>Proposed cancer-enabling effects of inflammatory cells and resident stromal cells include the following: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8915400" cy="518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1. </a:t>
            </a:r>
            <a:r>
              <a:rPr lang="en-US" sz="2400" dirty="0" smtClean="0"/>
              <a:t>Release of factors that promote proliferation, e.g EGF.</a:t>
            </a:r>
          </a:p>
          <a:p>
            <a:pPr>
              <a:buNone/>
            </a:pPr>
            <a:r>
              <a:rPr lang="en-US" sz="2400" dirty="0" smtClean="0"/>
              <a:t>2. Removal of growth suppressors.</a:t>
            </a:r>
          </a:p>
          <a:p>
            <a:pPr>
              <a:buNone/>
            </a:pPr>
            <a:r>
              <a:rPr lang="en-US" sz="2400" dirty="0" smtClean="0"/>
              <a:t>3. Enhanced resistance to cell death.</a:t>
            </a:r>
          </a:p>
          <a:p>
            <a:pPr>
              <a:buNone/>
            </a:pPr>
            <a:r>
              <a:rPr lang="en-US" sz="2400" dirty="0" smtClean="0"/>
              <a:t>4. Angiogenesis. Inflammatory cells release numerous factors, including VEGF, that stimulate angiogenesis</a:t>
            </a:r>
          </a:p>
          <a:p>
            <a:pPr>
              <a:buNone/>
            </a:pPr>
            <a:r>
              <a:rPr lang="en-US" sz="2400" dirty="0" smtClean="0"/>
              <a:t>5. Invasion and metastasis. Proteases released from macrophages foster tissue invasion.</a:t>
            </a:r>
          </a:p>
          <a:p>
            <a:pPr>
              <a:buNone/>
            </a:pPr>
            <a:r>
              <a:rPr lang="en-US" sz="2400" dirty="0" smtClean="0"/>
              <a:t>6. Evasion of immune destruction, A variety of soluble factors released by macrophages contribute to an immunosuppressive tumor microenvironment.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598" y="1752600"/>
            <a:ext cx="6347715" cy="2774849"/>
          </a:xfrm>
        </p:spPr>
        <p:txBody>
          <a:bodyPr>
            <a:normAutofit/>
          </a:bodyPr>
          <a:lstStyle/>
          <a:p>
            <a:r>
              <a:rPr lang="en-US" sz="9600" b="1" dirty="0" smtClean="0"/>
              <a:t>   The end</a:t>
            </a:r>
            <a:endParaRPr lang="en-US" sz="9600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980614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42"/>
          <p:cNvSpPr txBox="1">
            <a:spLocks noGrp="1"/>
          </p:cNvSpPr>
          <p:nvPr>
            <p:ph type="title"/>
          </p:nvPr>
        </p:nvSpPr>
        <p:spPr>
          <a:xfrm>
            <a:off x="304800" y="0"/>
            <a:ext cx="86391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ookman Old Style"/>
              <a:buNone/>
            </a:pPr>
            <a:r>
              <a:rPr lang="en-US" sz="3200" b="1" i="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/>
                <a:ea typeface="Bookman Old Style"/>
                <a:cs typeface="Bookman Old Style"/>
                <a:sym typeface="Bookman Old Style"/>
              </a:rPr>
              <a:t>METASTATIC PATHWAY</a:t>
            </a:r>
            <a:r>
              <a:rPr lang="en-US" sz="3200" b="1" i="0" u="sng" dirty="0">
                <a:solidFill>
                  <a:schemeClr val="l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/>
                <a:ea typeface="Bookman Old Style"/>
                <a:cs typeface="Bookman Old Style"/>
                <a:sym typeface="Bookman Old Style"/>
              </a:rPr>
              <a:t>:</a:t>
            </a:r>
            <a:endParaRPr dirty="0"/>
          </a:p>
        </p:txBody>
      </p:sp>
      <p:pic>
        <p:nvPicPr>
          <p:cNvPr id="280" name="Google Shape;280;p42" descr="S01871-007-f042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600200" y="762000"/>
            <a:ext cx="5943600" cy="6096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44629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1- MECHANISM OF INVASION OF ECM: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2160590"/>
            <a:ext cx="7315201" cy="3880773"/>
          </a:xfrm>
        </p:spPr>
        <p:txBody>
          <a:bodyPr>
            <a:normAutofit/>
          </a:bodyPr>
          <a:lstStyle/>
          <a:p>
            <a:r>
              <a:rPr lang="en-US" dirty="0"/>
              <a:t>1- Detachment of tumor cells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Inactivation </a:t>
            </a:r>
            <a:r>
              <a:rPr lang="en-US" dirty="0"/>
              <a:t>of E-Cadherin  OR activation of </a:t>
            </a:r>
            <a:r>
              <a:rPr lang="el-GR" dirty="0"/>
              <a:t>β </a:t>
            </a:r>
            <a:r>
              <a:rPr lang="en-US" dirty="0"/>
              <a:t>catenin→ detachment of cells </a:t>
            </a:r>
          </a:p>
          <a:p>
            <a:r>
              <a:rPr lang="en-US" dirty="0"/>
              <a:t>   - Loss of function of E-Cadherin in many CAs –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2- Degradation of ECM by proteases e.g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Matrix Metalloproteinase (</a:t>
            </a:r>
            <a:r>
              <a:rPr lang="en-US" dirty="0" smtClean="0"/>
              <a:t>MMPs)  </a:t>
            </a:r>
          </a:p>
          <a:p>
            <a:pPr marL="0" indent="0">
              <a:buNone/>
            </a:pPr>
            <a:r>
              <a:rPr lang="en-US" dirty="0" err="1" smtClean="0"/>
              <a:t>Cathepsin</a:t>
            </a:r>
            <a:r>
              <a:rPr lang="en-US" dirty="0" smtClean="0"/>
              <a:t> </a:t>
            </a:r>
            <a:r>
              <a:rPr lang="en-US" dirty="0"/>
              <a:t>D, Type IV collagenase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  <a:p>
            <a:r>
              <a:rPr lang="en-US" dirty="0"/>
              <a:t>Result of digestion of ECM → Cleavage products  have </a:t>
            </a:r>
            <a:r>
              <a:rPr lang="en-US" dirty="0" err="1" smtClean="0"/>
              <a:t>hemotactic</a:t>
            </a:r>
            <a:r>
              <a:rPr lang="en-US" dirty="0" smtClean="0"/>
              <a:t> </a:t>
            </a:r>
            <a:r>
              <a:rPr lang="en-US" dirty="0"/>
              <a:t>activity for more tumor cells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694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3208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I. Invasion of Extracellular Matrix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572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Invasion of the ECM initiates the metastatic cascade and is an active process that can be resolved into several sequential steps:</a:t>
            </a:r>
          </a:p>
          <a:p>
            <a:endParaRPr lang="en-US" sz="2400" dirty="0" smtClean="0"/>
          </a:p>
          <a:p>
            <a:r>
              <a:rPr lang="en-US" sz="2400" dirty="0" smtClean="0"/>
              <a:t>A. Loosening </a:t>
            </a:r>
            <a:r>
              <a:rPr lang="en-US" sz="2400" dirty="0" smtClean="0"/>
              <a:t>of intercellular connections between tumor cells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3886200"/>
            <a:ext cx="4266434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72000"/>
          </a:xfrm>
        </p:spPr>
        <p:txBody>
          <a:bodyPr/>
          <a:lstStyle/>
          <a:p>
            <a:r>
              <a:rPr lang="en-US" sz="2800" dirty="0" smtClean="0"/>
              <a:t>B. Local degradation of the basement membrane and interstitial connective tissue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3333750"/>
            <a:ext cx="5181600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458200" cy="6073808"/>
          </a:xfrm>
        </p:spPr>
        <p:txBody>
          <a:bodyPr/>
          <a:lstStyle/>
          <a:p>
            <a:r>
              <a:rPr lang="en-US" dirty="0" smtClean="0">
                <a:latin typeface="Arial Rounded MT Bold" panose="020F0704030504030204" pitchFamily="34" charset="0"/>
              </a:rPr>
              <a:t>C. Changes in attachment of tumor cells to ECM proteins.</a:t>
            </a:r>
          </a:p>
          <a:p>
            <a:endParaRPr lang="en-US" dirty="0" smtClean="0">
              <a:latin typeface="Arial Rounded MT Bold" panose="020F0704030504030204" pitchFamily="34" charset="0"/>
            </a:endParaRPr>
          </a:p>
          <a:p>
            <a:r>
              <a:rPr lang="en-US" dirty="0" smtClean="0">
                <a:latin typeface="Arial Rounded MT Bold" panose="020F0704030504030204" pitchFamily="34" charset="0"/>
              </a:rPr>
              <a:t>D. Locomotion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2667000"/>
            <a:ext cx="5029200" cy="3938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2" name="Google Shape;302;p4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4800" y="609600"/>
            <a:ext cx="4029075" cy="541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Google Shape;303;p4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800600" y="685800"/>
            <a:ext cx="4038600" cy="533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224648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124A2AB109B04D9394872AA5C4638C" ma:contentTypeVersion="10" ma:contentTypeDescription="Create a new document." ma:contentTypeScope="" ma:versionID="a9c98db4493c17e4d6f4e58d686d3312">
  <xsd:schema xmlns:xsd="http://www.w3.org/2001/XMLSchema" xmlns:xs="http://www.w3.org/2001/XMLSchema" xmlns:p="http://schemas.microsoft.com/office/2006/metadata/properties" xmlns:ns2="513c409d-95b3-4324-b1e7-64465f9ef705" xmlns:ns3="4e5e1d9c-8200-4f72-9ecf-f64799bd78a7" targetNamespace="http://schemas.microsoft.com/office/2006/metadata/properties" ma:root="true" ma:fieldsID="e9f11b206bf7f7ff91d65733ff588c31" ns2:_="" ns3:_="">
    <xsd:import namespace="513c409d-95b3-4324-b1e7-64465f9ef705"/>
    <xsd:import namespace="4e5e1d9c-8200-4f72-9ecf-f64799bd78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3c409d-95b3-4324-b1e7-64465f9ef7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5e1d9c-8200-4f72-9ecf-f64799bd78a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779699F-312D-445A-8FD9-EAA46E4C0E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3c409d-95b3-4324-b1e7-64465f9ef705"/>
    <ds:schemaRef ds:uri="4e5e1d9c-8200-4f72-9ecf-f64799bd78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AC2C2AC-6965-4D87-B4FF-807B232699F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6B07FFA-8F01-4353-BE67-585B485DF59A}">
  <ds:schemaRefs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purl.org/dc/dcmitype/"/>
    <ds:schemaRef ds:uri="4e5e1d9c-8200-4f72-9ecf-f64799bd78a7"/>
    <ds:schemaRef ds:uri="513c409d-95b3-4324-b1e7-64465f9ef705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1674</TotalTime>
  <Words>1417</Words>
  <Application>Microsoft Office PowerPoint</Application>
  <PresentationFormat>On-screen Show (4:3)</PresentationFormat>
  <Paragraphs>155</Paragraphs>
  <Slides>31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2" baseType="lpstr">
      <vt:lpstr>Arial</vt:lpstr>
      <vt:lpstr>Arial Rounded MT Bold</vt:lpstr>
      <vt:lpstr>Bookman Old Style</vt:lpstr>
      <vt:lpstr>Calibri</vt:lpstr>
      <vt:lpstr>Noto Sans Symbols</vt:lpstr>
      <vt:lpstr>Rockwell</vt:lpstr>
      <vt:lpstr>Tahoma</vt:lpstr>
      <vt:lpstr>Trebuchet MS</vt:lpstr>
      <vt:lpstr>Wingdings</vt:lpstr>
      <vt:lpstr>Wingdings 3</vt:lpstr>
      <vt:lpstr>Facet</vt:lpstr>
      <vt:lpstr>Neoplasia 5</vt:lpstr>
      <vt:lpstr>HALLMARKS OF CANCER</vt:lpstr>
      <vt:lpstr>VII. Invasion and Metastasis</vt:lpstr>
      <vt:lpstr>METASTATIC PATHWAY:</vt:lpstr>
      <vt:lpstr>1- MECHANISM OF INVASION OF ECM:</vt:lpstr>
      <vt:lpstr>I. Invasion of Extracellular Matrix</vt:lpstr>
      <vt:lpstr>PowerPoint Presentation</vt:lpstr>
      <vt:lpstr>PowerPoint Presentation</vt:lpstr>
      <vt:lpstr>PowerPoint Presentation</vt:lpstr>
      <vt:lpstr>II. Vascular Dissemination and Homing of Tumor Cells</vt:lpstr>
      <vt:lpstr>PowerPoint Presentation</vt:lpstr>
      <vt:lpstr>PowerPoint Presentation</vt:lpstr>
      <vt:lpstr>The site at which metastases appear is related to two factors: </vt:lpstr>
      <vt:lpstr> WHAT INFLUENCES SITE OF METASTASES ?</vt:lpstr>
      <vt:lpstr>EXAMPLES OF TROPISM (HOMING)</vt:lpstr>
      <vt:lpstr>IIIV. Evasion of Immune Surveillance</vt:lpstr>
      <vt:lpstr>PowerPoint Presentation</vt:lpstr>
      <vt:lpstr>Tumor Antigens.</vt:lpstr>
      <vt:lpstr>PowerPoint Presentation</vt:lpstr>
      <vt:lpstr>Genomic Instability as an Enabler of Malignancy</vt:lpstr>
      <vt:lpstr>Genomic Instability as an Enabler of Malignancy</vt:lpstr>
      <vt:lpstr>Genomic Instability as an Enabler of Malignancy</vt:lpstr>
      <vt:lpstr>1. Hereditary Nonpolyposis Colon Cancer Syndrome(Lynch syndrome) </vt:lpstr>
      <vt:lpstr>2. Xeroderma Pigmentosum</vt:lpstr>
      <vt:lpstr>3. Diseases With Defects in DNA Repair by Homologous Recombination</vt:lpstr>
      <vt:lpstr>3. Diseases With Defects in DNA Repair by Homologous Recombination</vt:lpstr>
      <vt:lpstr>Familial breast cancer</vt:lpstr>
      <vt:lpstr>Tumor-Promoting Inflammation as an Enabler of Malignancy</vt:lpstr>
      <vt:lpstr>PowerPoint Presentation</vt:lpstr>
      <vt:lpstr>Proposed cancer-enabling effects of inflammatory cells and resident stromal cells include the following:</vt:lpstr>
      <vt:lpstr>   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Neoplasia 5</dc:title>
  <dc:creator>Admin</dc:creator>
  <cp:lastModifiedBy>pc</cp:lastModifiedBy>
  <cp:revision>33</cp:revision>
  <dcterms:created xsi:type="dcterms:W3CDTF">2022-01-02T19:20:34Z</dcterms:created>
  <dcterms:modified xsi:type="dcterms:W3CDTF">2022-12-06T20:59:50Z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0x01010028124A2AB109B04D9394872AA5C4638C</vt:lpwstr>
  </property>
</Properties>
</file>