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30"/>
  </p:notesMasterIdLst>
  <p:sldIdLst>
    <p:sldId id="256" r:id="rId2"/>
    <p:sldId id="258" r:id="rId3"/>
    <p:sldId id="265" r:id="rId4"/>
    <p:sldId id="277" r:id="rId5"/>
    <p:sldId id="278" r:id="rId6"/>
    <p:sldId id="279" r:id="rId7"/>
    <p:sldId id="257" r:id="rId8"/>
    <p:sldId id="259" r:id="rId9"/>
    <p:sldId id="262" r:id="rId10"/>
    <p:sldId id="280" r:id="rId11"/>
    <p:sldId id="281" r:id="rId12"/>
    <p:sldId id="282" r:id="rId13"/>
    <p:sldId id="263" r:id="rId14"/>
    <p:sldId id="264" r:id="rId15"/>
    <p:sldId id="283" r:id="rId16"/>
    <p:sldId id="260" r:id="rId17"/>
    <p:sldId id="261" r:id="rId18"/>
    <p:sldId id="269" r:id="rId19"/>
    <p:sldId id="266" r:id="rId20"/>
    <p:sldId id="267" r:id="rId21"/>
    <p:sldId id="268" r:id="rId22"/>
    <p:sldId id="270" r:id="rId23"/>
    <p:sldId id="271" r:id="rId24"/>
    <p:sldId id="272" r:id="rId25"/>
    <p:sldId id="273" r:id="rId26"/>
    <p:sldId id="274" r:id="rId27"/>
    <p:sldId id="275" r:id="rId28"/>
    <p:sldId id="276"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049" autoAdjust="0"/>
  </p:normalViewPr>
  <p:slideViewPr>
    <p:cSldViewPr snapToGrid="0">
      <p:cViewPr varScale="1">
        <p:scale>
          <a:sx n="70" d="100"/>
          <a:sy n="70" d="100"/>
        </p:scale>
        <p:origin x="536" y="48"/>
      </p:cViewPr>
      <p:guideLst/>
    </p:cSldViewPr>
  </p:slideViewPr>
  <p:outlineViewPr>
    <p:cViewPr>
      <p:scale>
        <a:sx n="33" d="100"/>
        <a:sy n="33" d="100"/>
      </p:scale>
      <p:origin x="0" y="-684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_rels/data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1BE1CF-B2CB-45C6-9C08-AA683CC75D5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0AF0E2F-6FEF-454B-86C7-7F51DE0122EC}">
      <dgm:prSet/>
      <dgm:spPr/>
      <dgm:t>
        <a:bodyPr/>
        <a:lstStyle/>
        <a:p>
          <a:r>
            <a:rPr lang="en-US" b="1"/>
            <a:t>Secondary: Being renal manifestation of a systemic disease. As:</a:t>
          </a:r>
          <a:endParaRPr lang="en-US"/>
        </a:p>
      </dgm:t>
    </dgm:pt>
    <dgm:pt modelId="{E8BCF77B-9D3B-493D-99C4-17F48B9BA161}" type="parTrans" cxnId="{388497F2-3A85-489C-816A-CCF951BD6898}">
      <dgm:prSet/>
      <dgm:spPr/>
      <dgm:t>
        <a:bodyPr/>
        <a:lstStyle/>
        <a:p>
          <a:endParaRPr lang="en-US"/>
        </a:p>
      </dgm:t>
    </dgm:pt>
    <dgm:pt modelId="{AAAA4B36-BEE8-4561-BA00-A59CF1E69878}" type="sibTrans" cxnId="{388497F2-3A85-489C-816A-CCF951BD6898}">
      <dgm:prSet/>
      <dgm:spPr/>
      <dgm:t>
        <a:bodyPr/>
        <a:lstStyle/>
        <a:p>
          <a:endParaRPr lang="en-US"/>
        </a:p>
      </dgm:t>
    </dgm:pt>
    <dgm:pt modelId="{CEF023EC-C9FA-46EB-9918-555EA962C490}">
      <dgm:prSet custT="1"/>
      <dgm:spPr/>
      <dgm:t>
        <a:bodyPr/>
        <a:lstStyle/>
        <a:p>
          <a:r>
            <a:rPr lang="en-US" sz="4000" b="1"/>
            <a:t>Diabetes Mellitus</a:t>
          </a:r>
          <a:endParaRPr lang="en-US" sz="4000"/>
        </a:p>
      </dgm:t>
    </dgm:pt>
    <dgm:pt modelId="{5E1BC855-3F49-4A63-B4B5-7CCE3501D03C}" type="parTrans" cxnId="{E588B7FB-A52E-4CBA-A73A-A93CC0ADDA50}">
      <dgm:prSet/>
      <dgm:spPr/>
      <dgm:t>
        <a:bodyPr/>
        <a:lstStyle/>
        <a:p>
          <a:endParaRPr lang="en-US"/>
        </a:p>
      </dgm:t>
    </dgm:pt>
    <dgm:pt modelId="{056419CA-05C6-4B9E-B7EA-E3FC33FDEB29}" type="sibTrans" cxnId="{E588B7FB-A52E-4CBA-A73A-A93CC0ADDA50}">
      <dgm:prSet/>
      <dgm:spPr/>
      <dgm:t>
        <a:bodyPr/>
        <a:lstStyle/>
        <a:p>
          <a:endParaRPr lang="en-US"/>
        </a:p>
      </dgm:t>
    </dgm:pt>
    <dgm:pt modelId="{2F8F2A37-4429-429B-86DA-8AF2CBC3308E}">
      <dgm:prSet custT="1"/>
      <dgm:spPr/>
      <dgm:t>
        <a:bodyPr/>
        <a:lstStyle/>
        <a:p>
          <a:r>
            <a:rPr lang="en-US" sz="4000" b="1"/>
            <a:t>Lupus Erythematosus</a:t>
          </a:r>
          <a:endParaRPr lang="en-US" sz="4000"/>
        </a:p>
      </dgm:t>
    </dgm:pt>
    <dgm:pt modelId="{F09842B5-378C-4CDB-ACFF-5B0FC3505F21}" type="parTrans" cxnId="{F7789071-9F40-4CBF-902E-67D832EFC065}">
      <dgm:prSet/>
      <dgm:spPr/>
      <dgm:t>
        <a:bodyPr/>
        <a:lstStyle/>
        <a:p>
          <a:endParaRPr lang="en-US"/>
        </a:p>
      </dgm:t>
    </dgm:pt>
    <dgm:pt modelId="{227F6449-D2B6-44A5-94EA-E168C28B1F9D}" type="sibTrans" cxnId="{F7789071-9F40-4CBF-902E-67D832EFC065}">
      <dgm:prSet/>
      <dgm:spPr/>
      <dgm:t>
        <a:bodyPr/>
        <a:lstStyle/>
        <a:p>
          <a:endParaRPr lang="en-US"/>
        </a:p>
      </dgm:t>
    </dgm:pt>
    <dgm:pt modelId="{AB047696-C638-4772-B7B3-AC6099EA7846}">
      <dgm:prSet custT="1"/>
      <dgm:spPr/>
      <dgm:t>
        <a:bodyPr/>
        <a:lstStyle/>
        <a:p>
          <a:r>
            <a:rPr lang="en-US" sz="4000" b="1"/>
            <a:t>Amyloidosis &amp; Paraproteinemia</a:t>
          </a:r>
          <a:endParaRPr lang="en-US" sz="4000"/>
        </a:p>
      </dgm:t>
    </dgm:pt>
    <dgm:pt modelId="{4AF8F328-1E78-49D5-AFB6-587F3A9AC654}" type="parTrans" cxnId="{36E101C6-5CF8-4155-B454-2497E459EDD1}">
      <dgm:prSet/>
      <dgm:spPr/>
      <dgm:t>
        <a:bodyPr/>
        <a:lstStyle/>
        <a:p>
          <a:endParaRPr lang="en-US"/>
        </a:p>
      </dgm:t>
    </dgm:pt>
    <dgm:pt modelId="{82F58095-9E3C-4A2D-969C-611BD06BD9D6}" type="sibTrans" cxnId="{36E101C6-5CF8-4155-B454-2497E459EDD1}">
      <dgm:prSet/>
      <dgm:spPr/>
      <dgm:t>
        <a:bodyPr/>
        <a:lstStyle/>
        <a:p>
          <a:endParaRPr lang="en-US"/>
        </a:p>
      </dgm:t>
    </dgm:pt>
    <dgm:pt modelId="{1304CC66-7514-449B-9476-1767A0A3F159}">
      <dgm:prSet custT="1"/>
      <dgm:spPr/>
      <dgm:t>
        <a:bodyPr/>
        <a:lstStyle/>
        <a:p>
          <a:r>
            <a:rPr lang="en-US" sz="4000" b="1" dirty="0"/>
            <a:t>Viral Infections (E.g., Hepatitis B, Hepatitis C, HIV).</a:t>
          </a:r>
          <a:endParaRPr lang="en-US" sz="4000" dirty="0"/>
        </a:p>
      </dgm:t>
    </dgm:pt>
    <dgm:pt modelId="{FBA5AD2B-21C9-443A-8891-1F8F616EF1FD}" type="parTrans" cxnId="{14EEE8E9-7CC0-490F-9860-FB7322C3BD4F}">
      <dgm:prSet/>
      <dgm:spPr/>
      <dgm:t>
        <a:bodyPr/>
        <a:lstStyle/>
        <a:p>
          <a:endParaRPr lang="en-US"/>
        </a:p>
      </dgm:t>
    </dgm:pt>
    <dgm:pt modelId="{BAFFBBDE-8B23-4BF5-8E2A-422489C1F812}" type="sibTrans" cxnId="{14EEE8E9-7CC0-490F-9860-FB7322C3BD4F}">
      <dgm:prSet/>
      <dgm:spPr/>
      <dgm:t>
        <a:bodyPr/>
        <a:lstStyle/>
        <a:p>
          <a:endParaRPr lang="en-US"/>
        </a:p>
      </dgm:t>
    </dgm:pt>
    <dgm:pt modelId="{5A867E42-5B37-4389-8006-1787A71B2492}">
      <dgm:prSet custT="1"/>
      <dgm:spPr/>
      <dgm:t>
        <a:bodyPr/>
        <a:lstStyle/>
        <a:p>
          <a:r>
            <a:rPr lang="en-US" sz="4000" b="1" dirty="0"/>
            <a:t>Preeclampsia</a:t>
          </a:r>
          <a:endParaRPr lang="en-US" sz="4000" dirty="0"/>
        </a:p>
      </dgm:t>
    </dgm:pt>
    <dgm:pt modelId="{E3978DEF-7ACF-4AB4-8981-ACE7718AE07F}" type="parTrans" cxnId="{148A55B1-EE93-4C21-AA55-F6BA7CF019ED}">
      <dgm:prSet/>
      <dgm:spPr/>
      <dgm:t>
        <a:bodyPr/>
        <a:lstStyle/>
        <a:p>
          <a:endParaRPr lang="en-US"/>
        </a:p>
      </dgm:t>
    </dgm:pt>
    <dgm:pt modelId="{EAC4B057-C2C7-49C7-AFAC-52E788261FDB}" type="sibTrans" cxnId="{148A55B1-EE93-4C21-AA55-F6BA7CF019ED}">
      <dgm:prSet/>
      <dgm:spPr/>
      <dgm:t>
        <a:bodyPr/>
        <a:lstStyle/>
        <a:p>
          <a:endParaRPr lang="en-US"/>
        </a:p>
      </dgm:t>
    </dgm:pt>
    <dgm:pt modelId="{51C1BA5A-8F95-4EC5-AF28-4345BC1B5F91}" type="pres">
      <dgm:prSet presAssocID="{B51BE1CF-B2CB-45C6-9C08-AA683CC75D5B}" presName="Name0" presStyleCnt="0">
        <dgm:presLayoutVars>
          <dgm:dir/>
          <dgm:animLvl val="lvl"/>
          <dgm:resizeHandles val="exact"/>
        </dgm:presLayoutVars>
      </dgm:prSet>
      <dgm:spPr/>
    </dgm:pt>
    <dgm:pt modelId="{FB20B52B-F35E-419C-82B7-9DABFD5431F3}" type="pres">
      <dgm:prSet presAssocID="{70AF0E2F-6FEF-454B-86C7-7F51DE0122EC}" presName="linNode" presStyleCnt="0"/>
      <dgm:spPr/>
    </dgm:pt>
    <dgm:pt modelId="{E2215004-7033-4C1E-868F-F57E87008B2B}" type="pres">
      <dgm:prSet presAssocID="{70AF0E2F-6FEF-454B-86C7-7F51DE0122EC}" presName="parentText" presStyleLbl="node1" presStyleIdx="0" presStyleCnt="1">
        <dgm:presLayoutVars>
          <dgm:chMax val="1"/>
          <dgm:bulletEnabled val="1"/>
        </dgm:presLayoutVars>
      </dgm:prSet>
      <dgm:spPr/>
    </dgm:pt>
    <dgm:pt modelId="{73E00108-A8A1-4792-BF7B-E874F68A31DD}" type="pres">
      <dgm:prSet presAssocID="{70AF0E2F-6FEF-454B-86C7-7F51DE0122EC}" presName="descendantText" presStyleLbl="alignAccFollowNode1" presStyleIdx="0" presStyleCnt="1">
        <dgm:presLayoutVars>
          <dgm:bulletEnabled val="1"/>
        </dgm:presLayoutVars>
      </dgm:prSet>
      <dgm:spPr/>
    </dgm:pt>
  </dgm:ptLst>
  <dgm:cxnLst>
    <dgm:cxn modelId="{AF97F637-9C32-4EE8-AE3E-376A6CF0B398}" type="presOf" srcId="{70AF0E2F-6FEF-454B-86C7-7F51DE0122EC}" destId="{E2215004-7033-4C1E-868F-F57E87008B2B}" srcOrd="0" destOrd="0" presId="urn:microsoft.com/office/officeart/2005/8/layout/vList5"/>
    <dgm:cxn modelId="{DF5FD346-3DF9-4421-BE8C-5F256310954A}" type="presOf" srcId="{B51BE1CF-B2CB-45C6-9C08-AA683CC75D5B}" destId="{51C1BA5A-8F95-4EC5-AF28-4345BC1B5F91}" srcOrd="0" destOrd="0" presId="urn:microsoft.com/office/officeart/2005/8/layout/vList5"/>
    <dgm:cxn modelId="{01456449-B55E-4E78-8DC5-6207455FFA6B}" type="presOf" srcId="{2F8F2A37-4429-429B-86DA-8AF2CBC3308E}" destId="{73E00108-A8A1-4792-BF7B-E874F68A31DD}" srcOrd="0" destOrd="1" presId="urn:microsoft.com/office/officeart/2005/8/layout/vList5"/>
    <dgm:cxn modelId="{F7789071-9F40-4CBF-902E-67D832EFC065}" srcId="{70AF0E2F-6FEF-454B-86C7-7F51DE0122EC}" destId="{2F8F2A37-4429-429B-86DA-8AF2CBC3308E}" srcOrd="1" destOrd="0" parTransId="{F09842B5-378C-4CDB-ACFF-5B0FC3505F21}" sibTransId="{227F6449-D2B6-44A5-94EA-E168C28B1F9D}"/>
    <dgm:cxn modelId="{749A279A-9E09-40F6-B1B0-BE0171DE8500}" type="presOf" srcId="{AB047696-C638-4772-B7B3-AC6099EA7846}" destId="{73E00108-A8A1-4792-BF7B-E874F68A31DD}" srcOrd="0" destOrd="2" presId="urn:microsoft.com/office/officeart/2005/8/layout/vList5"/>
    <dgm:cxn modelId="{A6564B9E-015C-4733-B41D-FEE8A9787FC4}" type="presOf" srcId="{5A867E42-5B37-4389-8006-1787A71B2492}" destId="{73E00108-A8A1-4792-BF7B-E874F68A31DD}" srcOrd="0" destOrd="4" presId="urn:microsoft.com/office/officeart/2005/8/layout/vList5"/>
    <dgm:cxn modelId="{D8A5E3A1-8E1D-4732-A580-660DE6D693A0}" type="presOf" srcId="{1304CC66-7514-449B-9476-1767A0A3F159}" destId="{73E00108-A8A1-4792-BF7B-E874F68A31DD}" srcOrd="0" destOrd="3" presId="urn:microsoft.com/office/officeart/2005/8/layout/vList5"/>
    <dgm:cxn modelId="{148A55B1-EE93-4C21-AA55-F6BA7CF019ED}" srcId="{70AF0E2F-6FEF-454B-86C7-7F51DE0122EC}" destId="{5A867E42-5B37-4389-8006-1787A71B2492}" srcOrd="4" destOrd="0" parTransId="{E3978DEF-7ACF-4AB4-8981-ACE7718AE07F}" sibTransId="{EAC4B057-C2C7-49C7-AFAC-52E788261FDB}"/>
    <dgm:cxn modelId="{36E101C6-5CF8-4155-B454-2497E459EDD1}" srcId="{70AF0E2F-6FEF-454B-86C7-7F51DE0122EC}" destId="{AB047696-C638-4772-B7B3-AC6099EA7846}" srcOrd="2" destOrd="0" parTransId="{4AF8F328-1E78-49D5-AFB6-587F3A9AC654}" sibTransId="{82F58095-9E3C-4A2D-969C-611BD06BD9D6}"/>
    <dgm:cxn modelId="{14EEE8E9-7CC0-490F-9860-FB7322C3BD4F}" srcId="{70AF0E2F-6FEF-454B-86C7-7F51DE0122EC}" destId="{1304CC66-7514-449B-9476-1767A0A3F159}" srcOrd="3" destOrd="0" parTransId="{FBA5AD2B-21C9-443A-8891-1F8F616EF1FD}" sibTransId="{BAFFBBDE-8B23-4BF5-8E2A-422489C1F812}"/>
    <dgm:cxn modelId="{388497F2-3A85-489C-816A-CCF951BD6898}" srcId="{B51BE1CF-B2CB-45C6-9C08-AA683CC75D5B}" destId="{70AF0E2F-6FEF-454B-86C7-7F51DE0122EC}" srcOrd="0" destOrd="0" parTransId="{E8BCF77B-9D3B-493D-99C4-17F48B9BA161}" sibTransId="{AAAA4B36-BEE8-4561-BA00-A59CF1E69878}"/>
    <dgm:cxn modelId="{03D13EFA-9517-40A8-82E9-F4F0F18CAD74}" type="presOf" srcId="{CEF023EC-C9FA-46EB-9918-555EA962C490}" destId="{73E00108-A8A1-4792-BF7B-E874F68A31DD}" srcOrd="0" destOrd="0" presId="urn:microsoft.com/office/officeart/2005/8/layout/vList5"/>
    <dgm:cxn modelId="{E588B7FB-A52E-4CBA-A73A-A93CC0ADDA50}" srcId="{70AF0E2F-6FEF-454B-86C7-7F51DE0122EC}" destId="{CEF023EC-C9FA-46EB-9918-555EA962C490}" srcOrd="0" destOrd="0" parTransId="{5E1BC855-3F49-4A63-B4B5-7CCE3501D03C}" sibTransId="{056419CA-05C6-4B9E-B7EA-E3FC33FDEB29}"/>
    <dgm:cxn modelId="{4194EC95-EA7E-4F47-86AA-D295A87DC23C}" type="presParOf" srcId="{51C1BA5A-8F95-4EC5-AF28-4345BC1B5F91}" destId="{FB20B52B-F35E-419C-82B7-9DABFD5431F3}" srcOrd="0" destOrd="0" presId="urn:microsoft.com/office/officeart/2005/8/layout/vList5"/>
    <dgm:cxn modelId="{7BEDE98E-7E4A-416C-A7CC-144EBE598B09}" type="presParOf" srcId="{FB20B52B-F35E-419C-82B7-9DABFD5431F3}" destId="{E2215004-7033-4C1E-868F-F57E87008B2B}" srcOrd="0" destOrd="0" presId="urn:microsoft.com/office/officeart/2005/8/layout/vList5"/>
    <dgm:cxn modelId="{4CF2AD32-F3AD-4182-B31D-1EC0A6269283}" type="presParOf" srcId="{FB20B52B-F35E-419C-82B7-9DABFD5431F3}" destId="{73E00108-A8A1-4792-BF7B-E874F68A31D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5EE8EB-237E-4F51-A5F2-35EF8D47996F}"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95C725D0-0BCC-4749-B882-0EF424D71B8E}">
      <dgm:prSet custT="1"/>
      <dgm:spPr/>
      <dgm:t>
        <a:bodyPr/>
        <a:lstStyle/>
        <a:p>
          <a:r>
            <a:rPr lang="en-US" sz="2400" b="1" dirty="0"/>
            <a:t>Dependent areas, such as the ankles and lower legs, are typically affected first but oedema can be restricted to the sacrum in bed-bound patients. With increasing severity, oedema spreads to affect the upper parts of the legs, the genitalia and abdomen. </a:t>
          </a:r>
          <a:endParaRPr lang="en-US" sz="2400" dirty="0"/>
        </a:p>
      </dgm:t>
    </dgm:pt>
    <dgm:pt modelId="{0BCCF62D-A0C0-49E6-9BC5-E4782EEF2DAF}" type="parTrans" cxnId="{943C29DA-1CC0-4A86-9443-91E9B060C7CA}">
      <dgm:prSet/>
      <dgm:spPr/>
      <dgm:t>
        <a:bodyPr/>
        <a:lstStyle/>
        <a:p>
          <a:endParaRPr lang="en-US"/>
        </a:p>
      </dgm:t>
    </dgm:pt>
    <dgm:pt modelId="{3A90C662-9629-48C7-A508-42B775033174}" type="sibTrans" cxnId="{943C29DA-1CC0-4A86-9443-91E9B060C7CA}">
      <dgm:prSet/>
      <dgm:spPr/>
      <dgm:t>
        <a:bodyPr/>
        <a:lstStyle/>
        <a:p>
          <a:endParaRPr lang="en-US"/>
        </a:p>
      </dgm:t>
    </dgm:pt>
    <dgm:pt modelId="{8CC65240-672F-4C41-AE20-823F9AF21F33}">
      <dgm:prSet custT="1"/>
      <dgm:spPr/>
      <dgm:t>
        <a:bodyPr/>
        <a:lstStyle/>
        <a:p>
          <a:r>
            <a:rPr lang="en-US" sz="2800" b="1" dirty="0">
              <a:solidFill>
                <a:srgbClr val="FF0000"/>
              </a:solidFill>
            </a:rPr>
            <a:t>Ascites</a:t>
          </a:r>
          <a:r>
            <a:rPr lang="en-US" sz="2800" b="1" dirty="0"/>
            <a:t> is common and often an earlier feature in children or young adults, and in liver disease. </a:t>
          </a:r>
          <a:endParaRPr lang="en-US" sz="2800" dirty="0"/>
        </a:p>
      </dgm:t>
    </dgm:pt>
    <dgm:pt modelId="{E60179AE-39D9-48D9-9AB4-67044FD6F105}" type="parTrans" cxnId="{C6311209-4B93-45A1-9529-4CE601838879}">
      <dgm:prSet/>
      <dgm:spPr/>
      <dgm:t>
        <a:bodyPr/>
        <a:lstStyle/>
        <a:p>
          <a:endParaRPr lang="en-US"/>
        </a:p>
      </dgm:t>
    </dgm:pt>
    <dgm:pt modelId="{F0A998E0-029C-46ED-BE2D-143EE159155B}" type="sibTrans" cxnId="{C6311209-4B93-45A1-9529-4CE601838879}">
      <dgm:prSet/>
      <dgm:spPr/>
      <dgm:t>
        <a:bodyPr/>
        <a:lstStyle/>
        <a:p>
          <a:endParaRPr lang="en-US"/>
        </a:p>
      </dgm:t>
    </dgm:pt>
    <dgm:pt modelId="{869DB7A0-41EA-4C75-8C29-59B736FBD53F}">
      <dgm:prSet custT="1"/>
      <dgm:spPr/>
      <dgm:t>
        <a:bodyPr/>
        <a:lstStyle/>
        <a:p>
          <a:r>
            <a:rPr lang="en-US" sz="2800" b="1" dirty="0">
              <a:solidFill>
                <a:srgbClr val="FF0000"/>
              </a:solidFill>
            </a:rPr>
            <a:t>Pleural effusions</a:t>
          </a:r>
          <a:r>
            <a:rPr lang="en-US" sz="2800" b="1" dirty="0"/>
            <a:t> are common but frank pulmonary oedema is rare. Facial oedema on waking is common. </a:t>
          </a:r>
          <a:endParaRPr lang="en-US" sz="2800" dirty="0"/>
        </a:p>
      </dgm:t>
    </dgm:pt>
    <dgm:pt modelId="{2526A858-EE36-4B10-8CF8-1FCD3B256248}" type="parTrans" cxnId="{89B594F9-C6C3-4F30-86DE-EBD2830CCCA8}">
      <dgm:prSet/>
      <dgm:spPr/>
      <dgm:t>
        <a:bodyPr/>
        <a:lstStyle/>
        <a:p>
          <a:endParaRPr lang="en-US"/>
        </a:p>
      </dgm:t>
    </dgm:pt>
    <dgm:pt modelId="{E03E163E-5D78-4506-8F63-0B13020EF80D}" type="sibTrans" cxnId="{89B594F9-C6C3-4F30-86DE-EBD2830CCCA8}">
      <dgm:prSet/>
      <dgm:spPr/>
      <dgm:t>
        <a:bodyPr/>
        <a:lstStyle/>
        <a:p>
          <a:endParaRPr lang="en-US"/>
        </a:p>
      </dgm:t>
    </dgm:pt>
    <dgm:pt modelId="{89C57630-80CD-44B2-99C4-049977F96994}">
      <dgm:prSet custT="1"/>
      <dgm:spPr/>
      <dgm:t>
        <a:bodyPr/>
        <a:lstStyle/>
        <a:p>
          <a:r>
            <a:rPr lang="en-US" sz="2400" b="1" dirty="0"/>
            <a:t>Features of intravascular volume depletion (tachycardia, postural hypotension) may occur when oedema is due to decreased at risk of developing CKD and current recommendations are that hypertensive patients should have renal function checked annually.</a:t>
          </a:r>
          <a:endParaRPr lang="en-US" sz="2400" dirty="0"/>
        </a:p>
      </dgm:t>
    </dgm:pt>
    <dgm:pt modelId="{E3A14B88-B5F2-417D-A78A-0BBEB72ABFF4}" type="parTrans" cxnId="{675C2987-1AD1-41EA-B235-20579D7DF9D9}">
      <dgm:prSet/>
      <dgm:spPr/>
      <dgm:t>
        <a:bodyPr/>
        <a:lstStyle/>
        <a:p>
          <a:endParaRPr lang="en-US"/>
        </a:p>
      </dgm:t>
    </dgm:pt>
    <dgm:pt modelId="{D15FB3FB-974E-42AD-AFE6-214D458D3728}" type="sibTrans" cxnId="{675C2987-1AD1-41EA-B235-20579D7DF9D9}">
      <dgm:prSet/>
      <dgm:spPr/>
      <dgm:t>
        <a:bodyPr/>
        <a:lstStyle/>
        <a:p>
          <a:endParaRPr lang="en-US"/>
        </a:p>
      </dgm:t>
    </dgm:pt>
    <dgm:pt modelId="{8BDED43C-2774-4B41-A17C-A4FC7E6B0315}">
      <dgm:prSet custT="1"/>
      <dgm:spPr/>
      <dgm:t>
        <a:bodyPr/>
        <a:lstStyle/>
        <a:p>
          <a:r>
            <a:rPr lang="en-US" sz="2400" b="1" dirty="0"/>
            <a:t>Control of hypertension is very important in patients with renal impairment because of its close relationship with further decline of renal function and because of the exaggerated cardiovascular risk associated with CKD. </a:t>
          </a:r>
          <a:endParaRPr lang="en-US" sz="2400" dirty="0"/>
        </a:p>
      </dgm:t>
    </dgm:pt>
    <dgm:pt modelId="{963C67A8-8058-4D12-8980-9F9DE04BF77F}" type="parTrans" cxnId="{287C939F-86E8-4A0B-AF2B-49EEC1EB365A}">
      <dgm:prSet/>
      <dgm:spPr/>
      <dgm:t>
        <a:bodyPr/>
        <a:lstStyle/>
        <a:p>
          <a:endParaRPr lang="en-US"/>
        </a:p>
      </dgm:t>
    </dgm:pt>
    <dgm:pt modelId="{7D89C2C4-ECFD-4C87-AD41-5A6EEAD469C0}" type="sibTrans" cxnId="{287C939F-86E8-4A0B-AF2B-49EEC1EB365A}">
      <dgm:prSet/>
      <dgm:spPr/>
      <dgm:t>
        <a:bodyPr/>
        <a:lstStyle/>
        <a:p>
          <a:endParaRPr lang="en-US"/>
        </a:p>
      </dgm:t>
    </dgm:pt>
    <dgm:pt modelId="{3634CF35-8D93-4F2B-A7EA-D4927EC9C27F}" type="pres">
      <dgm:prSet presAssocID="{A65EE8EB-237E-4F51-A5F2-35EF8D47996F}" presName="vert0" presStyleCnt="0">
        <dgm:presLayoutVars>
          <dgm:dir/>
          <dgm:animOne val="branch"/>
          <dgm:animLvl val="lvl"/>
        </dgm:presLayoutVars>
      </dgm:prSet>
      <dgm:spPr/>
    </dgm:pt>
    <dgm:pt modelId="{493011F2-FA88-467F-8587-9951EF0F3532}" type="pres">
      <dgm:prSet presAssocID="{95C725D0-0BCC-4749-B882-0EF424D71B8E}" presName="thickLine" presStyleLbl="alignNode1" presStyleIdx="0" presStyleCnt="5"/>
      <dgm:spPr/>
    </dgm:pt>
    <dgm:pt modelId="{10E6B7F1-D9DD-49E5-A494-A79D458697D9}" type="pres">
      <dgm:prSet presAssocID="{95C725D0-0BCC-4749-B882-0EF424D71B8E}" presName="horz1" presStyleCnt="0"/>
      <dgm:spPr/>
    </dgm:pt>
    <dgm:pt modelId="{D4AD6107-DE58-42D6-A455-A2A65409761E}" type="pres">
      <dgm:prSet presAssocID="{95C725D0-0BCC-4749-B882-0EF424D71B8E}" presName="tx1" presStyleLbl="revTx" presStyleIdx="0" presStyleCnt="5"/>
      <dgm:spPr/>
    </dgm:pt>
    <dgm:pt modelId="{2FF8AF78-3C30-47AE-8ACA-F815850B8826}" type="pres">
      <dgm:prSet presAssocID="{95C725D0-0BCC-4749-B882-0EF424D71B8E}" presName="vert1" presStyleCnt="0"/>
      <dgm:spPr/>
    </dgm:pt>
    <dgm:pt modelId="{EA5237B6-BB7A-4585-9CE4-394F88D2F433}" type="pres">
      <dgm:prSet presAssocID="{8CC65240-672F-4C41-AE20-823F9AF21F33}" presName="thickLine" presStyleLbl="alignNode1" presStyleIdx="1" presStyleCnt="5"/>
      <dgm:spPr/>
    </dgm:pt>
    <dgm:pt modelId="{61765BFF-6EA2-41D9-917D-6ABA6B294198}" type="pres">
      <dgm:prSet presAssocID="{8CC65240-672F-4C41-AE20-823F9AF21F33}" presName="horz1" presStyleCnt="0"/>
      <dgm:spPr/>
    </dgm:pt>
    <dgm:pt modelId="{035B10BA-B59A-4A7A-9D09-3369510C834D}" type="pres">
      <dgm:prSet presAssocID="{8CC65240-672F-4C41-AE20-823F9AF21F33}" presName="tx1" presStyleLbl="revTx" presStyleIdx="1" presStyleCnt="5"/>
      <dgm:spPr/>
    </dgm:pt>
    <dgm:pt modelId="{BB90E6C0-B4AB-4E96-A66C-AD3648E3C21F}" type="pres">
      <dgm:prSet presAssocID="{8CC65240-672F-4C41-AE20-823F9AF21F33}" presName="vert1" presStyleCnt="0"/>
      <dgm:spPr/>
    </dgm:pt>
    <dgm:pt modelId="{EA333F51-C2B8-42BF-A3E4-C5057AD0AAA5}" type="pres">
      <dgm:prSet presAssocID="{869DB7A0-41EA-4C75-8C29-59B736FBD53F}" presName="thickLine" presStyleLbl="alignNode1" presStyleIdx="2" presStyleCnt="5"/>
      <dgm:spPr/>
    </dgm:pt>
    <dgm:pt modelId="{1EA4C530-683C-4B6F-B597-27AACF9AB583}" type="pres">
      <dgm:prSet presAssocID="{869DB7A0-41EA-4C75-8C29-59B736FBD53F}" presName="horz1" presStyleCnt="0"/>
      <dgm:spPr/>
    </dgm:pt>
    <dgm:pt modelId="{F7F77685-F72D-4483-846F-044AF3FE65B4}" type="pres">
      <dgm:prSet presAssocID="{869DB7A0-41EA-4C75-8C29-59B736FBD53F}" presName="tx1" presStyleLbl="revTx" presStyleIdx="2" presStyleCnt="5"/>
      <dgm:spPr/>
    </dgm:pt>
    <dgm:pt modelId="{E922DE90-0CDE-4C4A-906F-973A30A9D3CB}" type="pres">
      <dgm:prSet presAssocID="{869DB7A0-41EA-4C75-8C29-59B736FBD53F}" presName="vert1" presStyleCnt="0"/>
      <dgm:spPr/>
    </dgm:pt>
    <dgm:pt modelId="{000F3F2C-B858-43EF-8B6C-E6B3F25692B8}" type="pres">
      <dgm:prSet presAssocID="{89C57630-80CD-44B2-99C4-049977F96994}" presName="thickLine" presStyleLbl="alignNode1" presStyleIdx="3" presStyleCnt="5"/>
      <dgm:spPr/>
    </dgm:pt>
    <dgm:pt modelId="{F338C1CD-03EF-4840-B7E1-E8A06A30D95C}" type="pres">
      <dgm:prSet presAssocID="{89C57630-80CD-44B2-99C4-049977F96994}" presName="horz1" presStyleCnt="0"/>
      <dgm:spPr/>
    </dgm:pt>
    <dgm:pt modelId="{F1D95BF4-E653-465F-92D6-8857126C5988}" type="pres">
      <dgm:prSet presAssocID="{89C57630-80CD-44B2-99C4-049977F96994}" presName="tx1" presStyleLbl="revTx" presStyleIdx="3" presStyleCnt="5"/>
      <dgm:spPr/>
    </dgm:pt>
    <dgm:pt modelId="{F8686452-BA70-4F29-916C-6ABB4B56B8EC}" type="pres">
      <dgm:prSet presAssocID="{89C57630-80CD-44B2-99C4-049977F96994}" presName="vert1" presStyleCnt="0"/>
      <dgm:spPr/>
    </dgm:pt>
    <dgm:pt modelId="{7BA58AB7-B60A-4C5B-91A7-0E8292546C40}" type="pres">
      <dgm:prSet presAssocID="{8BDED43C-2774-4B41-A17C-A4FC7E6B0315}" presName="thickLine" presStyleLbl="alignNode1" presStyleIdx="4" presStyleCnt="5"/>
      <dgm:spPr/>
    </dgm:pt>
    <dgm:pt modelId="{4A7585EF-4D81-4561-A52E-96FAF4749B77}" type="pres">
      <dgm:prSet presAssocID="{8BDED43C-2774-4B41-A17C-A4FC7E6B0315}" presName="horz1" presStyleCnt="0"/>
      <dgm:spPr/>
    </dgm:pt>
    <dgm:pt modelId="{6261BB5A-F3F0-4A43-B50D-6EBF8A89FAE5}" type="pres">
      <dgm:prSet presAssocID="{8BDED43C-2774-4B41-A17C-A4FC7E6B0315}" presName="tx1" presStyleLbl="revTx" presStyleIdx="4" presStyleCnt="5"/>
      <dgm:spPr/>
    </dgm:pt>
    <dgm:pt modelId="{C33A747F-1614-4B07-BC42-97B4DA1F267D}" type="pres">
      <dgm:prSet presAssocID="{8BDED43C-2774-4B41-A17C-A4FC7E6B0315}" presName="vert1" presStyleCnt="0"/>
      <dgm:spPr/>
    </dgm:pt>
  </dgm:ptLst>
  <dgm:cxnLst>
    <dgm:cxn modelId="{C6311209-4B93-45A1-9529-4CE601838879}" srcId="{A65EE8EB-237E-4F51-A5F2-35EF8D47996F}" destId="{8CC65240-672F-4C41-AE20-823F9AF21F33}" srcOrd="1" destOrd="0" parTransId="{E60179AE-39D9-48D9-9AB4-67044FD6F105}" sibTransId="{F0A998E0-029C-46ED-BE2D-143EE159155B}"/>
    <dgm:cxn modelId="{421ABD75-AC38-47B0-8AFF-547A5B40BC21}" type="presOf" srcId="{869DB7A0-41EA-4C75-8C29-59B736FBD53F}" destId="{F7F77685-F72D-4483-846F-044AF3FE65B4}" srcOrd="0" destOrd="0" presId="urn:microsoft.com/office/officeart/2008/layout/LinedList"/>
    <dgm:cxn modelId="{52219A56-7AA1-4BEE-A46C-E34523F730ED}" type="presOf" srcId="{95C725D0-0BCC-4749-B882-0EF424D71B8E}" destId="{D4AD6107-DE58-42D6-A455-A2A65409761E}" srcOrd="0" destOrd="0" presId="urn:microsoft.com/office/officeart/2008/layout/LinedList"/>
    <dgm:cxn modelId="{675C2987-1AD1-41EA-B235-20579D7DF9D9}" srcId="{A65EE8EB-237E-4F51-A5F2-35EF8D47996F}" destId="{89C57630-80CD-44B2-99C4-049977F96994}" srcOrd="3" destOrd="0" parTransId="{E3A14B88-B5F2-417D-A78A-0BBEB72ABFF4}" sibTransId="{D15FB3FB-974E-42AD-AFE6-214D458D3728}"/>
    <dgm:cxn modelId="{B5008993-7797-4512-8560-20725C479A5D}" type="presOf" srcId="{8BDED43C-2774-4B41-A17C-A4FC7E6B0315}" destId="{6261BB5A-F3F0-4A43-B50D-6EBF8A89FAE5}" srcOrd="0" destOrd="0" presId="urn:microsoft.com/office/officeart/2008/layout/LinedList"/>
    <dgm:cxn modelId="{57B6609F-1B36-46E5-ABBA-5DA0D403E7E1}" type="presOf" srcId="{8CC65240-672F-4C41-AE20-823F9AF21F33}" destId="{035B10BA-B59A-4A7A-9D09-3369510C834D}" srcOrd="0" destOrd="0" presId="urn:microsoft.com/office/officeart/2008/layout/LinedList"/>
    <dgm:cxn modelId="{287C939F-86E8-4A0B-AF2B-49EEC1EB365A}" srcId="{A65EE8EB-237E-4F51-A5F2-35EF8D47996F}" destId="{8BDED43C-2774-4B41-A17C-A4FC7E6B0315}" srcOrd="4" destOrd="0" parTransId="{963C67A8-8058-4D12-8980-9F9DE04BF77F}" sibTransId="{7D89C2C4-ECFD-4C87-AD41-5A6EEAD469C0}"/>
    <dgm:cxn modelId="{511C23DA-83AD-4B79-8B08-F7FB65110E63}" type="presOf" srcId="{A65EE8EB-237E-4F51-A5F2-35EF8D47996F}" destId="{3634CF35-8D93-4F2B-A7EA-D4927EC9C27F}" srcOrd="0" destOrd="0" presId="urn:microsoft.com/office/officeart/2008/layout/LinedList"/>
    <dgm:cxn modelId="{943C29DA-1CC0-4A86-9443-91E9B060C7CA}" srcId="{A65EE8EB-237E-4F51-A5F2-35EF8D47996F}" destId="{95C725D0-0BCC-4749-B882-0EF424D71B8E}" srcOrd="0" destOrd="0" parTransId="{0BCCF62D-A0C0-49E6-9BC5-E4782EEF2DAF}" sibTransId="{3A90C662-9629-48C7-A508-42B775033174}"/>
    <dgm:cxn modelId="{89B594F9-C6C3-4F30-86DE-EBD2830CCCA8}" srcId="{A65EE8EB-237E-4F51-A5F2-35EF8D47996F}" destId="{869DB7A0-41EA-4C75-8C29-59B736FBD53F}" srcOrd="2" destOrd="0" parTransId="{2526A858-EE36-4B10-8CF8-1FCD3B256248}" sibTransId="{E03E163E-5D78-4506-8F63-0B13020EF80D}"/>
    <dgm:cxn modelId="{57D2E0F9-3290-4B11-B32C-916DC9414575}" type="presOf" srcId="{89C57630-80CD-44B2-99C4-049977F96994}" destId="{F1D95BF4-E653-465F-92D6-8857126C5988}" srcOrd="0" destOrd="0" presId="urn:microsoft.com/office/officeart/2008/layout/LinedList"/>
    <dgm:cxn modelId="{A947C205-8103-4FB4-BDEA-BB8E401924E1}" type="presParOf" srcId="{3634CF35-8D93-4F2B-A7EA-D4927EC9C27F}" destId="{493011F2-FA88-467F-8587-9951EF0F3532}" srcOrd="0" destOrd="0" presId="urn:microsoft.com/office/officeart/2008/layout/LinedList"/>
    <dgm:cxn modelId="{0F53A0AA-9796-401A-8A04-443A89977342}" type="presParOf" srcId="{3634CF35-8D93-4F2B-A7EA-D4927EC9C27F}" destId="{10E6B7F1-D9DD-49E5-A494-A79D458697D9}" srcOrd="1" destOrd="0" presId="urn:microsoft.com/office/officeart/2008/layout/LinedList"/>
    <dgm:cxn modelId="{673ED6AE-57BF-451D-BAD4-B18EAECC51FB}" type="presParOf" srcId="{10E6B7F1-D9DD-49E5-A494-A79D458697D9}" destId="{D4AD6107-DE58-42D6-A455-A2A65409761E}" srcOrd="0" destOrd="0" presId="urn:microsoft.com/office/officeart/2008/layout/LinedList"/>
    <dgm:cxn modelId="{93063293-8C40-4515-A17C-474300A49A50}" type="presParOf" srcId="{10E6B7F1-D9DD-49E5-A494-A79D458697D9}" destId="{2FF8AF78-3C30-47AE-8ACA-F815850B8826}" srcOrd="1" destOrd="0" presId="urn:microsoft.com/office/officeart/2008/layout/LinedList"/>
    <dgm:cxn modelId="{D497A18D-B411-4FEE-8E1D-61332E7FEE5F}" type="presParOf" srcId="{3634CF35-8D93-4F2B-A7EA-D4927EC9C27F}" destId="{EA5237B6-BB7A-4585-9CE4-394F88D2F433}" srcOrd="2" destOrd="0" presId="urn:microsoft.com/office/officeart/2008/layout/LinedList"/>
    <dgm:cxn modelId="{14EA3797-2828-4811-A442-C0C695271671}" type="presParOf" srcId="{3634CF35-8D93-4F2B-A7EA-D4927EC9C27F}" destId="{61765BFF-6EA2-41D9-917D-6ABA6B294198}" srcOrd="3" destOrd="0" presId="urn:microsoft.com/office/officeart/2008/layout/LinedList"/>
    <dgm:cxn modelId="{151EEB56-4052-45DC-A206-3ECEC6F35A15}" type="presParOf" srcId="{61765BFF-6EA2-41D9-917D-6ABA6B294198}" destId="{035B10BA-B59A-4A7A-9D09-3369510C834D}" srcOrd="0" destOrd="0" presId="urn:microsoft.com/office/officeart/2008/layout/LinedList"/>
    <dgm:cxn modelId="{08AC6CDA-D946-4E0A-9148-6F5FBC2D94C0}" type="presParOf" srcId="{61765BFF-6EA2-41D9-917D-6ABA6B294198}" destId="{BB90E6C0-B4AB-4E96-A66C-AD3648E3C21F}" srcOrd="1" destOrd="0" presId="urn:microsoft.com/office/officeart/2008/layout/LinedList"/>
    <dgm:cxn modelId="{59724FE1-A3DD-43ED-A472-5EAC7CB25020}" type="presParOf" srcId="{3634CF35-8D93-4F2B-A7EA-D4927EC9C27F}" destId="{EA333F51-C2B8-42BF-A3E4-C5057AD0AAA5}" srcOrd="4" destOrd="0" presId="urn:microsoft.com/office/officeart/2008/layout/LinedList"/>
    <dgm:cxn modelId="{99FF9825-9A54-4460-81E8-0B3907A435E0}" type="presParOf" srcId="{3634CF35-8D93-4F2B-A7EA-D4927EC9C27F}" destId="{1EA4C530-683C-4B6F-B597-27AACF9AB583}" srcOrd="5" destOrd="0" presId="urn:microsoft.com/office/officeart/2008/layout/LinedList"/>
    <dgm:cxn modelId="{7FEC81CD-BB11-4AD9-8590-20A058611E8C}" type="presParOf" srcId="{1EA4C530-683C-4B6F-B597-27AACF9AB583}" destId="{F7F77685-F72D-4483-846F-044AF3FE65B4}" srcOrd="0" destOrd="0" presId="urn:microsoft.com/office/officeart/2008/layout/LinedList"/>
    <dgm:cxn modelId="{C01EAAFC-B1C8-4DBD-9DE6-2435DF6A31FF}" type="presParOf" srcId="{1EA4C530-683C-4B6F-B597-27AACF9AB583}" destId="{E922DE90-0CDE-4C4A-906F-973A30A9D3CB}" srcOrd="1" destOrd="0" presId="urn:microsoft.com/office/officeart/2008/layout/LinedList"/>
    <dgm:cxn modelId="{134CB8D1-34FB-45F8-8D48-2FD7BCD19735}" type="presParOf" srcId="{3634CF35-8D93-4F2B-A7EA-D4927EC9C27F}" destId="{000F3F2C-B858-43EF-8B6C-E6B3F25692B8}" srcOrd="6" destOrd="0" presId="urn:microsoft.com/office/officeart/2008/layout/LinedList"/>
    <dgm:cxn modelId="{8F1793DD-C131-4DAD-B4BF-E196C3879890}" type="presParOf" srcId="{3634CF35-8D93-4F2B-A7EA-D4927EC9C27F}" destId="{F338C1CD-03EF-4840-B7E1-E8A06A30D95C}" srcOrd="7" destOrd="0" presId="urn:microsoft.com/office/officeart/2008/layout/LinedList"/>
    <dgm:cxn modelId="{52E29583-7864-4D27-8454-6C7B0030DE7F}" type="presParOf" srcId="{F338C1CD-03EF-4840-B7E1-E8A06A30D95C}" destId="{F1D95BF4-E653-465F-92D6-8857126C5988}" srcOrd="0" destOrd="0" presId="urn:microsoft.com/office/officeart/2008/layout/LinedList"/>
    <dgm:cxn modelId="{57CD9756-5CEB-4346-B5AA-03D1917CA3C5}" type="presParOf" srcId="{F338C1CD-03EF-4840-B7E1-E8A06A30D95C}" destId="{F8686452-BA70-4F29-916C-6ABB4B56B8EC}" srcOrd="1" destOrd="0" presId="urn:microsoft.com/office/officeart/2008/layout/LinedList"/>
    <dgm:cxn modelId="{7A66CC8B-B41B-4BBD-A336-E78B703233C9}" type="presParOf" srcId="{3634CF35-8D93-4F2B-A7EA-D4927EC9C27F}" destId="{7BA58AB7-B60A-4C5B-91A7-0E8292546C40}" srcOrd="8" destOrd="0" presId="urn:microsoft.com/office/officeart/2008/layout/LinedList"/>
    <dgm:cxn modelId="{09FC165D-4432-48AB-86A7-99FC730F1E46}" type="presParOf" srcId="{3634CF35-8D93-4F2B-A7EA-D4927EC9C27F}" destId="{4A7585EF-4D81-4561-A52E-96FAF4749B77}" srcOrd="9" destOrd="0" presId="urn:microsoft.com/office/officeart/2008/layout/LinedList"/>
    <dgm:cxn modelId="{B3BA173C-6947-4733-B8A1-72490CAA8CC2}" type="presParOf" srcId="{4A7585EF-4D81-4561-A52E-96FAF4749B77}" destId="{6261BB5A-F3F0-4A43-B50D-6EBF8A89FAE5}" srcOrd="0" destOrd="0" presId="urn:microsoft.com/office/officeart/2008/layout/LinedList"/>
    <dgm:cxn modelId="{685B6E88-40AB-42FD-BAA6-7A9D13F7A5FC}" type="presParOf" srcId="{4A7585EF-4D81-4561-A52E-96FAF4749B77}" destId="{C33A747F-1614-4B07-BC42-97B4DA1F267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F4D7FF-9F9A-4B02-B56C-83F83235771E}"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33030F73-353E-451F-AC8A-8401A08EB34C}">
      <dgm:prSet custT="1"/>
      <dgm:spPr/>
      <dgm:t>
        <a:bodyPr/>
        <a:lstStyle/>
        <a:p>
          <a:pPr>
            <a:lnSpc>
              <a:spcPct val="100000"/>
            </a:lnSpc>
            <a:defRPr cap="all"/>
          </a:pPr>
          <a:r>
            <a:rPr lang="en-US" sz="2400" b="1" dirty="0"/>
            <a:t>Davidsons principles and practice of medicine. 23</a:t>
          </a:r>
          <a:r>
            <a:rPr lang="en-US" sz="2400" b="1" baseline="30000" dirty="0"/>
            <a:t>rd</a:t>
          </a:r>
          <a:r>
            <a:rPr lang="en-US" sz="2400" b="1" dirty="0"/>
            <a:t> edition.</a:t>
          </a:r>
          <a:endParaRPr lang="en-US" sz="2400" dirty="0"/>
        </a:p>
      </dgm:t>
    </dgm:pt>
    <dgm:pt modelId="{349DA345-96AE-4A39-9740-0BFADBF0441D}" type="parTrans" cxnId="{B6667A9C-7B65-4EBD-B91E-17E43DF0990C}">
      <dgm:prSet/>
      <dgm:spPr/>
      <dgm:t>
        <a:bodyPr/>
        <a:lstStyle/>
        <a:p>
          <a:endParaRPr lang="en-US"/>
        </a:p>
      </dgm:t>
    </dgm:pt>
    <dgm:pt modelId="{1C3A2EEE-A8AA-4EFB-8AF6-F998DACFF5BD}" type="sibTrans" cxnId="{B6667A9C-7B65-4EBD-B91E-17E43DF0990C}">
      <dgm:prSet/>
      <dgm:spPr/>
      <dgm:t>
        <a:bodyPr/>
        <a:lstStyle/>
        <a:p>
          <a:endParaRPr lang="en-US"/>
        </a:p>
      </dgm:t>
    </dgm:pt>
    <dgm:pt modelId="{DDBF2890-C899-4DE5-86A9-7D2B1D0775AD}">
      <dgm:prSet custT="1"/>
      <dgm:spPr/>
      <dgm:t>
        <a:bodyPr/>
        <a:lstStyle/>
        <a:p>
          <a:pPr>
            <a:lnSpc>
              <a:spcPct val="100000"/>
            </a:lnSpc>
            <a:defRPr cap="all"/>
          </a:pPr>
          <a:r>
            <a:rPr lang="en-US" sz="2800" b="1" dirty="0"/>
            <a:t>Harrison’s manual of medicine. 18</a:t>
          </a:r>
          <a:r>
            <a:rPr lang="en-US" sz="2800" b="1" baseline="30000" dirty="0"/>
            <a:t>th</a:t>
          </a:r>
          <a:r>
            <a:rPr lang="en-US" sz="2800" b="1" dirty="0"/>
            <a:t> edition.</a:t>
          </a:r>
          <a:endParaRPr lang="en-US" sz="2800" dirty="0"/>
        </a:p>
      </dgm:t>
    </dgm:pt>
    <dgm:pt modelId="{3E3F1EEE-E8FF-4747-8725-28B86FC19B3B}" type="parTrans" cxnId="{EABAF291-7D61-42D2-8BC4-B9093D732A20}">
      <dgm:prSet/>
      <dgm:spPr/>
      <dgm:t>
        <a:bodyPr/>
        <a:lstStyle/>
        <a:p>
          <a:endParaRPr lang="en-US"/>
        </a:p>
      </dgm:t>
    </dgm:pt>
    <dgm:pt modelId="{CC9D932B-9C64-4DE3-9DE3-66E6F5FEC1B3}" type="sibTrans" cxnId="{EABAF291-7D61-42D2-8BC4-B9093D732A20}">
      <dgm:prSet/>
      <dgm:spPr/>
      <dgm:t>
        <a:bodyPr/>
        <a:lstStyle/>
        <a:p>
          <a:endParaRPr lang="en-US"/>
        </a:p>
      </dgm:t>
    </dgm:pt>
    <dgm:pt modelId="{4CA51C64-7AB5-40E4-B4AE-6D1B9463E149}">
      <dgm:prSet/>
      <dgm:spPr/>
      <dgm:t>
        <a:bodyPr/>
        <a:lstStyle/>
        <a:p>
          <a:pPr>
            <a:lnSpc>
              <a:spcPct val="100000"/>
            </a:lnSpc>
            <a:defRPr cap="all"/>
          </a:pPr>
          <a:r>
            <a:rPr lang="en-US" b="1" dirty="0"/>
            <a:t>Mayo clinic website.</a:t>
          </a:r>
          <a:endParaRPr lang="en-US" dirty="0"/>
        </a:p>
      </dgm:t>
    </dgm:pt>
    <dgm:pt modelId="{E2E5A126-7F9E-436E-B898-1DEC87B5FCFF}" type="parTrans" cxnId="{F0FDAF99-C8AA-4B72-B1AF-2B1A2E4A170A}">
      <dgm:prSet/>
      <dgm:spPr/>
      <dgm:t>
        <a:bodyPr/>
        <a:lstStyle/>
        <a:p>
          <a:endParaRPr lang="en-US"/>
        </a:p>
      </dgm:t>
    </dgm:pt>
    <dgm:pt modelId="{15D8FF48-63BF-432A-A09C-C9ADB8D23CEF}" type="sibTrans" cxnId="{F0FDAF99-C8AA-4B72-B1AF-2B1A2E4A170A}">
      <dgm:prSet/>
      <dgm:spPr/>
      <dgm:t>
        <a:bodyPr/>
        <a:lstStyle/>
        <a:p>
          <a:endParaRPr lang="en-US"/>
        </a:p>
      </dgm:t>
    </dgm:pt>
    <dgm:pt modelId="{5A6FC8ED-D675-4101-AF11-C4D69E5C2C53}" type="pres">
      <dgm:prSet presAssocID="{3FF4D7FF-9F9A-4B02-B56C-83F83235771E}" presName="root" presStyleCnt="0">
        <dgm:presLayoutVars>
          <dgm:dir/>
          <dgm:resizeHandles val="exact"/>
        </dgm:presLayoutVars>
      </dgm:prSet>
      <dgm:spPr/>
    </dgm:pt>
    <dgm:pt modelId="{6BB29501-5854-45C1-A473-422EBF2A52AB}" type="pres">
      <dgm:prSet presAssocID="{33030F73-353E-451F-AC8A-8401A08EB34C}" presName="compNode" presStyleCnt="0"/>
      <dgm:spPr/>
    </dgm:pt>
    <dgm:pt modelId="{9ED5F4A6-C3F4-49FD-BB86-8AF15DBA1098}" type="pres">
      <dgm:prSet presAssocID="{33030F73-353E-451F-AC8A-8401A08EB34C}" presName="iconBgRect" presStyleLbl="bgShp" presStyleIdx="0" presStyleCnt="3"/>
      <dgm:spPr/>
    </dgm:pt>
    <dgm:pt modelId="{8DD847D2-E304-43F1-A315-D6367B1F1645}" type="pres">
      <dgm:prSet presAssocID="{33030F73-353E-451F-AC8A-8401A08EB34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tor"/>
        </a:ext>
      </dgm:extLst>
    </dgm:pt>
    <dgm:pt modelId="{10D27847-C9FC-45C0-BA4D-1D4BA40D72CA}" type="pres">
      <dgm:prSet presAssocID="{33030F73-353E-451F-AC8A-8401A08EB34C}" presName="spaceRect" presStyleCnt="0"/>
      <dgm:spPr/>
    </dgm:pt>
    <dgm:pt modelId="{9F7C606B-6057-42BB-B441-21DD7904A01F}" type="pres">
      <dgm:prSet presAssocID="{33030F73-353E-451F-AC8A-8401A08EB34C}" presName="textRect" presStyleLbl="revTx" presStyleIdx="0" presStyleCnt="3">
        <dgm:presLayoutVars>
          <dgm:chMax val="1"/>
          <dgm:chPref val="1"/>
        </dgm:presLayoutVars>
      </dgm:prSet>
      <dgm:spPr/>
    </dgm:pt>
    <dgm:pt modelId="{42E2A0F7-48ED-4DE9-BA7E-1064C046497A}" type="pres">
      <dgm:prSet presAssocID="{1C3A2EEE-A8AA-4EFB-8AF6-F998DACFF5BD}" presName="sibTrans" presStyleCnt="0"/>
      <dgm:spPr/>
    </dgm:pt>
    <dgm:pt modelId="{748B18FB-17A9-405D-B946-2E2CA4C1E750}" type="pres">
      <dgm:prSet presAssocID="{DDBF2890-C899-4DE5-86A9-7D2B1D0775AD}" presName="compNode" presStyleCnt="0"/>
      <dgm:spPr/>
    </dgm:pt>
    <dgm:pt modelId="{8FF32258-2CA3-459C-AF29-74F2557BE49F}" type="pres">
      <dgm:prSet presAssocID="{DDBF2890-C899-4DE5-86A9-7D2B1D0775AD}" presName="iconBgRect" presStyleLbl="bgShp" presStyleIdx="1" presStyleCnt="3"/>
      <dgm:spPr/>
    </dgm:pt>
    <dgm:pt modelId="{852143D3-E2C7-4983-9940-871BF4358B2D}" type="pres">
      <dgm:prSet presAssocID="{DDBF2890-C899-4DE5-86A9-7D2B1D0775A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Open Book"/>
        </a:ext>
      </dgm:extLst>
    </dgm:pt>
    <dgm:pt modelId="{B437A8BB-D299-4A64-B8FE-BC7E33CEFC6D}" type="pres">
      <dgm:prSet presAssocID="{DDBF2890-C899-4DE5-86A9-7D2B1D0775AD}" presName="spaceRect" presStyleCnt="0"/>
      <dgm:spPr/>
    </dgm:pt>
    <dgm:pt modelId="{73CF05DA-FA93-46A1-AEB8-C6FB6CBEB0F1}" type="pres">
      <dgm:prSet presAssocID="{DDBF2890-C899-4DE5-86A9-7D2B1D0775AD}" presName="textRect" presStyleLbl="revTx" presStyleIdx="1" presStyleCnt="3">
        <dgm:presLayoutVars>
          <dgm:chMax val="1"/>
          <dgm:chPref val="1"/>
        </dgm:presLayoutVars>
      </dgm:prSet>
      <dgm:spPr/>
    </dgm:pt>
    <dgm:pt modelId="{6566C5CE-6850-4806-A972-259A1CD5D79B}" type="pres">
      <dgm:prSet presAssocID="{CC9D932B-9C64-4DE3-9DE3-66E6F5FEC1B3}" presName="sibTrans" presStyleCnt="0"/>
      <dgm:spPr/>
    </dgm:pt>
    <dgm:pt modelId="{BFB8D58E-979A-4A58-B5F4-161CBEDF382D}" type="pres">
      <dgm:prSet presAssocID="{4CA51C64-7AB5-40E4-B4AE-6D1B9463E149}" presName="compNode" presStyleCnt="0"/>
      <dgm:spPr/>
    </dgm:pt>
    <dgm:pt modelId="{38A507B2-7613-4381-884F-5BC5D0598EF9}" type="pres">
      <dgm:prSet presAssocID="{4CA51C64-7AB5-40E4-B4AE-6D1B9463E149}" presName="iconBgRect" presStyleLbl="bgShp" presStyleIdx="2" presStyleCnt="3"/>
      <dgm:spPr/>
    </dgm:pt>
    <dgm:pt modelId="{D7B2FED9-6D9E-46DC-8E92-347E2103BDAF}" type="pres">
      <dgm:prSet presAssocID="{4CA51C64-7AB5-40E4-B4AE-6D1B9463E14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itor"/>
        </a:ext>
      </dgm:extLst>
    </dgm:pt>
    <dgm:pt modelId="{F95CCC74-3D95-452F-B007-9DC48A8DEBEE}" type="pres">
      <dgm:prSet presAssocID="{4CA51C64-7AB5-40E4-B4AE-6D1B9463E149}" presName="spaceRect" presStyleCnt="0"/>
      <dgm:spPr/>
    </dgm:pt>
    <dgm:pt modelId="{0B0F86F1-195F-4D54-802F-EC4C0563D4CB}" type="pres">
      <dgm:prSet presAssocID="{4CA51C64-7AB5-40E4-B4AE-6D1B9463E149}" presName="textRect" presStyleLbl="revTx" presStyleIdx="2" presStyleCnt="3">
        <dgm:presLayoutVars>
          <dgm:chMax val="1"/>
          <dgm:chPref val="1"/>
        </dgm:presLayoutVars>
      </dgm:prSet>
      <dgm:spPr/>
    </dgm:pt>
  </dgm:ptLst>
  <dgm:cxnLst>
    <dgm:cxn modelId="{35F52020-2F73-4DCA-A7F8-1A64CEBD849F}" type="presOf" srcId="{3FF4D7FF-9F9A-4B02-B56C-83F83235771E}" destId="{5A6FC8ED-D675-4101-AF11-C4D69E5C2C53}" srcOrd="0" destOrd="0" presId="urn:microsoft.com/office/officeart/2018/5/layout/IconCircleLabelList"/>
    <dgm:cxn modelId="{500C378F-D033-4709-AD90-EE6B764E03F2}" type="presOf" srcId="{4CA51C64-7AB5-40E4-B4AE-6D1B9463E149}" destId="{0B0F86F1-195F-4D54-802F-EC4C0563D4CB}" srcOrd="0" destOrd="0" presId="urn:microsoft.com/office/officeart/2018/5/layout/IconCircleLabelList"/>
    <dgm:cxn modelId="{EABAF291-7D61-42D2-8BC4-B9093D732A20}" srcId="{3FF4D7FF-9F9A-4B02-B56C-83F83235771E}" destId="{DDBF2890-C899-4DE5-86A9-7D2B1D0775AD}" srcOrd="1" destOrd="0" parTransId="{3E3F1EEE-E8FF-4747-8725-28B86FC19B3B}" sibTransId="{CC9D932B-9C64-4DE3-9DE3-66E6F5FEC1B3}"/>
    <dgm:cxn modelId="{F0FDAF99-C8AA-4B72-B1AF-2B1A2E4A170A}" srcId="{3FF4D7FF-9F9A-4B02-B56C-83F83235771E}" destId="{4CA51C64-7AB5-40E4-B4AE-6D1B9463E149}" srcOrd="2" destOrd="0" parTransId="{E2E5A126-7F9E-436E-B898-1DEC87B5FCFF}" sibTransId="{15D8FF48-63BF-432A-A09C-C9ADB8D23CEF}"/>
    <dgm:cxn modelId="{B6667A9C-7B65-4EBD-B91E-17E43DF0990C}" srcId="{3FF4D7FF-9F9A-4B02-B56C-83F83235771E}" destId="{33030F73-353E-451F-AC8A-8401A08EB34C}" srcOrd="0" destOrd="0" parTransId="{349DA345-96AE-4A39-9740-0BFADBF0441D}" sibTransId="{1C3A2EEE-A8AA-4EFB-8AF6-F998DACFF5BD}"/>
    <dgm:cxn modelId="{C875DABA-34F1-443A-9ECE-AD6764F1956C}" type="presOf" srcId="{DDBF2890-C899-4DE5-86A9-7D2B1D0775AD}" destId="{73CF05DA-FA93-46A1-AEB8-C6FB6CBEB0F1}" srcOrd="0" destOrd="0" presId="urn:microsoft.com/office/officeart/2018/5/layout/IconCircleLabelList"/>
    <dgm:cxn modelId="{8F258CBC-F065-4204-B373-215D424A8A0F}" type="presOf" srcId="{33030F73-353E-451F-AC8A-8401A08EB34C}" destId="{9F7C606B-6057-42BB-B441-21DD7904A01F}" srcOrd="0" destOrd="0" presId="urn:microsoft.com/office/officeart/2018/5/layout/IconCircleLabelList"/>
    <dgm:cxn modelId="{5BDF35BD-A940-4066-B233-497ACBDB30F7}" type="presParOf" srcId="{5A6FC8ED-D675-4101-AF11-C4D69E5C2C53}" destId="{6BB29501-5854-45C1-A473-422EBF2A52AB}" srcOrd="0" destOrd="0" presId="urn:microsoft.com/office/officeart/2018/5/layout/IconCircleLabelList"/>
    <dgm:cxn modelId="{203DB77F-70FE-44EC-B539-FEB42C125FE8}" type="presParOf" srcId="{6BB29501-5854-45C1-A473-422EBF2A52AB}" destId="{9ED5F4A6-C3F4-49FD-BB86-8AF15DBA1098}" srcOrd="0" destOrd="0" presId="urn:microsoft.com/office/officeart/2018/5/layout/IconCircleLabelList"/>
    <dgm:cxn modelId="{0A6B8DDA-DB23-4B57-ADDE-6E07E74EB104}" type="presParOf" srcId="{6BB29501-5854-45C1-A473-422EBF2A52AB}" destId="{8DD847D2-E304-43F1-A315-D6367B1F1645}" srcOrd="1" destOrd="0" presId="urn:microsoft.com/office/officeart/2018/5/layout/IconCircleLabelList"/>
    <dgm:cxn modelId="{7D292F59-E495-4EC7-B336-755152421FDA}" type="presParOf" srcId="{6BB29501-5854-45C1-A473-422EBF2A52AB}" destId="{10D27847-C9FC-45C0-BA4D-1D4BA40D72CA}" srcOrd="2" destOrd="0" presId="urn:microsoft.com/office/officeart/2018/5/layout/IconCircleLabelList"/>
    <dgm:cxn modelId="{9109258F-EE6A-4626-B442-4C1252AE5CC6}" type="presParOf" srcId="{6BB29501-5854-45C1-A473-422EBF2A52AB}" destId="{9F7C606B-6057-42BB-B441-21DD7904A01F}" srcOrd="3" destOrd="0" presId="urn:microsoft.com/office/officeart/2018/5/layout/IconCircleLabelList"/>
    <dgm:cxn modelId="{A50CA677-3B0F-4828-A287-B3615B94B930}" type="presParOf" srcId="{5A6FC8ED-D675-4101-AF11-C4D69E5C2C53}" destId="{42E2A0F7-48ED-4DE9-BA7E-1064C046497A}" srcOrd="1" destOrd="0" presId="urn:microsoft.com/office/officeart/2018/5/layout/IconCircleLabelList"/>
    <dgm:cxn modelId="{B630E442-4FBB-4E96-A446-0B4832D5BD31}" type="presParOf" srcId="{5A6FC8ED-D675-4101-AF11-C4D69E5C2C53}" destId="{748B18FB-17A9-405D-B946-2E2CA4C1E750}" srcOrd="2" destOrd="0" presId="urn:microsoft.com/office/officeart/2018/5/layout/IconCircleLabelList"/>
    <dgm:cxn modelId="{F6448ADD-63A0-47BE-A191-A569BCE8C1D4}" type="presParOf" srcId="{748B18FB-17A9-405D-B946-2E2CA4C1E750}" destId="{8FF32258-2CA3-459C-AF29-74F2557BE49F}" srcOrd="0" destOrd="0" presId="urn:microsoft.com/office/officeart/2018/5/layout/IconCircleLabelList"/>
    <dgm:cxn modelId="{3C7BA908-16CA-4FCA-924B-A921A4F7E5F5}" type="presParOf" srcId="{748B18FB-17A9-405D-B946-2E2CA4C1E750}" destId="{852143D3-E2C7-4983-9940-871BF4358B2D}" srcOrd="1" destOrd="0" presId="urn:microsoft.com/office/officeart/2018/5/layout/IconCircleLabelList"/>
    <dgm:cxn modelId="{AB920571-F219-4631-A3BE-4A80F88BAC38}" type="presParOf" srcId="{748B18FB-17A9-405D-B946-2E2CA4C1E750}" destId="{B437A8BB-D299-4A64-B8FE-BC7E33CEFC6D}" srcOrd="2" destOrd="0" presId="urn:microsoft.com/office/officeart/2018/5/layout/IconCircleLabelList"/>
    <dgm:cxn modelId="{45F46413-B5A9-4D95-8A8F-57D4B6DA57E5}" type="presParOf" srcId="{748B18FB-17A9-405D-B946-2E2CA4C1E750}" destId="{73CF05DA-FA93-46A1-AEB8-C6FB6CBEB0F1}" srcOrd="3" destOrd="0" presId="urn:microsoft.com/office/officeart/2018/5/layout/IconCircleLabelList"/>
    <dgm:cxn modelId="{38F1A501-D098-4E84-B312-D352B8D5BFB2}" type="presParOf" srcId="{5A6FC8ED-D675-4101-AF11-C4D69E5C2C53}" destId="{6566C5CE-6850-4806-A972-259A1CD5D79B}" srcOrd="3" destOrd="0" presId="urn:microsoft.com/office/officeart/2018/5/layout/IconCircleLabelList"/>
    <dgm:cxn modelId="{2D30C8E0-003E-400D-A248-12D1298887DA}" type="presParOf" srcId="{5A6FC8ED-D675-4101-AF11-C4D69E5C2C53}" destId="{BFB8D58E-979A-4A58-B5F4-161CBEDF382D}" srcOrd="4" destOrd="0" presId="urn:microsoft.com/office/officeart/2018/5/layout/IconCircleLabelList"/>
    <dgm:cxn modelId="{40C4D3BA-6ECF-4DC3-9E6E-C20112C8D1AA}" type="presParOf" srcId="{BFB8D58E-979A-4A58-B5F4-161CBEDF382D}" destId="{38A507B2-7613-4381-884F-5BC5D0598EF9}" srcOrd="0" destOrd="0" presId="urn:microsoft.com/office/officeart/2018/5/layout/IconCircleLabelList"/>
    <dgm:cxn modelId="{BFE16582-DC9C-43F4-A87E-46F7C8990BFF}" type="presParOf" srcId="{BFB8D58E-979A-4A58-B5F4-161CBEDF382D}" destId="{D7B2FED9-6D9E-46DC-8E92-347E2103BDAF}" srcOrd="1" destOrd="0" presId="urn:microsoft.com/office/officeart/2018/5/layout/IconCircleLabelList"/>
    <dgm:cxn modelId="{30B5B774-DA71-4FF1-903E-5F7CDFE0B5B2}" type="presParOf" srcId="{BFB8D58E-979A-4A58-B5F4-161CBEDF382D}" destId="{F95CCC74-3D95-452F-B007-9DC48A8DEBEE}" srcOrd="2" destOrd="0" presId="urn:microsoft.com/office/officeart/2018/5/layout/IconCircleLabelList"/>
    <dgm:cxn modelId="{F66E82BE-C8D3-4164-A93C-22052636D454}" type="presParOf" srcId="{BFB8D58E-979A-4A58-B5F4-161CBEDF382D}" destId="{0B0F86F1-195F-4D54-802F-EC4C0563D4C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00108-A8A1-4792-BF7B-E874F68A31DD}">
      <dsp:nvSpPr>
        <dsp:cNvPr id="0" name=""/>
        <dsp:cNvSpPr/>
      </dsp:nvSpPr>
      <dsp:spPr>
        <a:xfrm rot="5400000">
          <a:off x="5451484" y="-1239012"/>
          <a:ext cx="3398246"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778000">
            <a:lnSpc>
              <a:spcPct val="90000"/>
            </a:lnSpc>
            <a:spcBef>
              <a:spcPct val="0"/>
            </a:spcBef>
            <a:spcAft>
              <a:spcPct val="15000"/>
            </a:spcAft>
            <a:buChar char="•"/>
          </a:pPr>
          <a:r>
            <a:rPr lang="en-US" sz="4000" b="1" kern="1200"/>
            <a:t>Diabetes Mellitus</a:t>
          </a:r>
          <a:endParaRPr lang="en-US" sz="4000" kern="1200"/>
        </a:p>
        <a:p>
          <a:pPr marL="285750" lvl="1" indent="-285750" algn="l" defTabSz="1778000">
            <a:lnSpc>
              <a:spcPct val="90000"/>
            </a:lnSpc>
            <a:spcBef>
              <a:spcPct val="0"/>
            </a:spcBef>
            <a:spcAft>
              <a:spcPct val="15000"/>
            </a:spcAft>
            <a:buChar char="•"/>
          </a:pPr>
          <a:r>
            <a:rPr lang="en-US" sz="4000" b="1" kern="1200"/>
            <a:t>Lupus Erythematosus</a:t>
          </a:r>
          <a:endParaRPr lang="en-US" sz="4000" kern="1200"/>
        </a:p>
        <a:p>
          <a:pPr marL="285750" lvl="1" indent="-285750" algn="l" defTabSz="1778000">
            <a:lnSpc>
              <a:spcPct val="90000"/>
            </a:lnSpc>
            <a:spcBef>
              <a:spcPct val="0"/>
            </a:spcBef>
            <a:spcAft>
              <a:spcPct val="15000"/>
            </a:spcAft>
            <a:buChar char="•"/>
          </a:pPr>
          <a:r>
            <a:rPr lang="en-US" sz="4000" b="1" kern="1200"/>
            <a:t>Amyloidosis &amp; Paraproteinemia</a:t>
          </a:r>
          <a:endParaRPr lang="en-US" sz="4000" kern="1200"/>
        </a:p>
        <a:p>
          <a:pPr marL="285750" lvl="1" indent="-285750" algn="l" defTabSz="1778000">
            <a:lnSpc>
              <a:spcPct val="90000"/>
            </a:lnSpc>
            <a:spcBef>
              <a:spcPct val="0"/>
            </a:spcBef>
            <a:spcAft>
              <a:spcPct val="15000"/>
            </a:spcAft>
            <a:buChar char="•"/>
          </a:pPr>
          <a:r>
            <a:rPr lang="en-US" sz="4000" b="1" kern="1200" dirty="0"/>
            <a:t>Viral Infections (E.g., Hepatitis B, Hepatitis C, HIV).</a:t>
          </a:r>
          <a:endParaRPr lang="en-US" sz="4000" kern="1200" dirty="0"/>
        </a:p>
        <a:p>
          <a:pPr marL="285750" lvl="1" indent="-285750" algn="l" defTabSz="1778000">
            <a:lnSpc>
              <a:spcPct val="90000"/>
            </a:lnSpc>
            <a:spcBef>
              <a:spcPct val="0"/>
            </a:spcBef>
            <a:spcAft>
              <a:spcPct val="15000"/>
            </a:spcAft>
            <a:buChar char="•"/>
          </a:pPr>
          <a:r>
            <a:rPr lang="en-US" sz="4000" b="1" kern="1200" dirty="0"/>
            <a:t>Preeclampsia</a:t>
          </a:r>
          <a:endParaRPr lang="en-US" sz="4000" kern="1200" dirty="0"/>
        </a:p>
      </dsp:txBody>
      <dsp:txXfrm rot="-5400000">
        <a:off x="3785616" y="592745"/>
        <a:ext cx="6564095" cy="3066468"/>
      </dsp:txXfrm>
    </dsp:sp>
    <dsp:sp modelId="{E2215004-7033-4C1E-868F-F57E87008B2B}">
      <dsp:nvSpPr>
        <dsp:cNvPr id="0" name=""/>
        <dsp:cNvSpPr/>
      </dsp:nvSpPr>
      <dsp:spPr>
        <a:xfrm>
          <a:off x="0" y="2076"/>
          <a:ext cx="3785616" cy="42478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en-US" sz="5300" b="1" kern="1200"/>
            <a:t>Secondary: Being renal manifestation of a systemic disease. As:</a:t>
          </a:r>
          <a:endParaRPr lang="en-US" sz="5300" kern="1200"/>
        </a:p>
      </dsp:txBody>
      <dsp:txXfrm>
        <a:off x="184799" y="186875"/>
        <a:ext cx="3416018" cy="38782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011F2-FA88-467F-8587-9951EF0F3532}">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AD6107-DE58-42D6-A455-A2A65409761E}">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Dependent areas, such as the ankles and lower legs, are typically affected first but oedema can be restricted to the sacrum in bed-bound patients. With increasing severity, oedema spreads to affect the upper parts of the legs, the genitalia and abdomen. </a:t>
          </a:r>
          <a:endParaRPr lang="en-US" sz="2400" kern="1200" dirty="0"/>
        </a:p>
      </dsp:txBody>
      <dsp:txXfrm>
        <a:off x="0" y="675"/>
        <a:ext cx="6900512" cy="1106957"/>
      </dsp:txXfrm>
    </dsp:sp>
    <dsp:sp modelId="{EA5237B6-BB7A-4585-9CE4-394F88D2F433}">
      <dsp:nvSpPr>
        <dsp:cNvPr id="0" name=""/>
        <dsp:cNvSpPr/>
      </dsp:nvSpPr>
      <dsp:spPr>
        <a:xfrm>
          <a:off x="0" y="1107633"/>
          <a:ext cx="6900512" cy="0"/>
        </a:xfrm>
        <a:prstGeom prst="line">
          <a:avLst/>
        </a:prstGeom>
        <a:solidFill>
          <a:schemeClr val="accent2">
            <a:hueOff val="-374168"/>
            <a:satOff val="-158"/>
            <a:lumOff val="1764"/>
            <a:alphaOff val="0"/>
          </a:schemeClr>
        </a:solidFill>
        <a:ln w="12700" cap="flat" cmpd="sng" algn="ctr">
          <a:solidFill>
            <a:schemeClr val="accent2">
              <a:hueOff val="-374168"/>
              <a:satOff val="-158"/>
              <a:lumOff val="176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5B10BA-B59A-4A7A-9D09-3369510C834D}">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rgbClr val="FF0000"/>
              </a:solidFill>
            </a:rPr>
            <a:t>Ascites</a:t>
          </a:r>
          <a:r>
            <a:rPr lang="en-US" sz="2800" b="1" kern="1200" dirty="0"/>
            <a:t> is common and often an earlier feature in children or young adults, and in liver disease. </a:t>
          </a:r>
          <a:endParaRPr lang="en-US" sz="2800" kern="1200" dirty="0"/>
        </a:p>
      </dsp:txBody>
      <dsp:txXfrm>
        <a:off x="0" y="1107633"/>
        <a:ext cx="6900512" cy="1106957"/>
      </dsp:txXfrm>
    </dsp:sp>
    <dsp:sp modelId="{EA333F51-C2B8-42BF-A3E4-C5057AD0AAA5}">
      <dsp:nvSpPr>
        <dsp:cNvPr id="0" name=""/>
        <dsp:cNvSpPr/>
      </dsp:nvSpPr>
      <dsp:spPr>
        <a:xfrm>
          <a:off x="0" y="2214591"/>
          <a:ext cx="6900512" cy="0"/>
        </a:xfrm>
        <a:prstGeom prst="line">
          <a:avLst/>
        </a:prstGeom>
        <a:solidFill>
          <a:schemeClr val="accent2">
            <a:hueOff val="-748336"/>
            <a:satOff val="-315"/>
            <a:lumOff val="3529"/>
            <a:alphaOff val="0"/>
          </a:schemeClr>
        </a:solidFill>
        <a:ln w="12700" cap="flat" cmpd="sng" algn="ctr">
          <a:solidFill>
            <a:schemeClr val="accent2">
              <a:hueOff val="-748336"/>
              <a:satOff val="-315"/>
              <a:lumOff val="35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F77685-F72D-4483-846F-044AF3FE65B4}">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rgbClr val="FF0000"/>
              </a:solidFill>
            </a:rPr>
            <a:t>Pleural effusions</a:t>
          </a:r>
          <a:r>
            <a:rPr lang="en-US" sz="2800" b="1" kern="1200" dirty="0"/>
            <a:t> are common but frank pulmonary oedema is rare. Facial oedema on waking is common. </a:t>
          </a:r>
          <a:endParaRPr lang="en-US" sz="2800" kern="1200" dirty="0"/>
        </a:p>
      </dsp:txBody>
      <dsp:txXfrm>
        <a:off x="0" y="2214591"/>
        <a:ext cx="6900512" cy="1106957"/>
      </dsp:txXfrm>
    </dsp:sp>
    <dsp:sp modelId="{000F3F2C-B858-43EF-8B6C-E6B3F25692B8}">
      <dsp:nvSpPr>
        <dsp:cNvPr id="0" name=""/>
        <dsp:cNvSpPr/>
      </dsp:nvSpPr>
      <dsp:spPr>
        <a:xfrm>
          <a:off x="0" y="3321549"/>
          <a:ext cx="6900512" cy="0"/>
        </a:xfrm>
        <a:prstGeom prst="line">
          <a:avLst/>
        </a:prstGeom>
        <a:solidFill>
          <a:schemeClr val="accent2">
            <a:hueOff val="-1122503"/>
            <a:satOff val="-473"/>
            <a:lumOff val="5293"/>
            <a:alphaOff val="0"/>
          </a:schemeClr>
        </a:solidFill>
        <a:ln w="12700" cap="flat" cmpd="sng" algn="ctr">
          <a:solidFill>
            <a:schemeClr val="accent2">
              <a:hueOff val="-1122503"/>
              <a:satOff val="-473"/>
              <a:lumOff val="52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D95BF4-E653-465F-92D6-8857126C5988}">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Features of intravascular volume depletion (tachycardia, postural hypotension) may occur when oedema is due to decreased at risk of developing CKD and current recommendations are that hypertensive patients should have renal function checked annually.</a:t>
          </a:r>
          <a:endParaRPr lang="en-US" sz="2400" kern="1200" dirty="0"/>
        </a:p>
      </dsp:txBody>
      <dsp:txXfrm>
        <a:off x="0" y="3321549"/>
        <a:ext cx="6900512" cy="1106957"/>
      </dsp:txXfrm>
    </dsp:sp>
    <dsp:sp modelId="{7BA58AB7-B60A-4C5B-91A7-0E8292546C40}">
      <dsp:nvSpPr>
        <dsp:cNvPr id="0" name=""/>
        <dsp:cNvSpPr/>
      </dsp:nvSpPr>
      <dsp:spPr>
        <a:xfrm>
          <a:off x="0" y="4428507"/>
          <a:ext cx="6900512" cy="0"/>
        </a:xfrm>
        <a:prstGeom prst="line">
          <a:avLst/>
        </a:prstGeom>
        <a:solidFill>
          <a:schemeClr val="accent2">
            <a:hueOff val="-1496671"/>
            <a:satOff val="-631"/>
            <a:lumOff val="7058"/>
            <a:alphaOff val="0"/>
          </a:schemeClr>
        </a:solidFill>
        <a:ln w="12700" cap="flat" cmpd="sng" algn="ctr">
          <a:solidFill>
            <a:schemeClr val="accent2">
              <a:hueOff val="-1496671"/>
              <a:satOff val="-631"/>
              <a:lumOff val="705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61BB5A-F3F0-4A43-B50D-6EBF8A89FAE5}">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Control of hypertension is very important in patients with renal impairment because of its close relationship with further decline of renal function and because of the exaggerated cardiovascular risk associated with CKD. </a:t>
          </a:r>
          <a:endParaRPr lang="en-US" sz="2400" kern="1200" dirty="0"/>
        </a:p>
      </dsp:txBody>
      <dsp:txXfrm>
        <a:off x="0" y="4428507"/>
        <a:ext cx="6900512" cy="11069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5F4A6-C3F4-49FD-BB86-8AF15DBA1098}">
      <dsp:nvSpPr>
        <dsp:cNvPr id="0" name=""/>
        <dsp:cNvSpPr/>
      </dsp:nvSpPr>
      <dsp:spPr>
        <a:xfrm>
          <a:off x="679050" y="461034"/>
          <a:ext cx="1887187" cy="18871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D847D2-E304-43F1-A315-D6367B1F1645}">
      <dsp:nvSpPr>
        <dsp:cNvPr id="0" name=""/>
        <dsp:cNvSpPr/>
      </dsp:nvSpPr>
      <dsp:spPr>
        <a:xfrm>
          <a:off x="1081237" y="863222"/>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7C606B-6057-42BB-B441-21DD7904A01F}">
      <dsp:nvSpPr>
        <dsp:cNvPr id="0" name=""/>
        <dsp:cNvSpPr/>
      </dsp:nvSpPr>
      <dsp:spPr>
        <a:xfrm>
          <a:off x="75768" y="2936034"/>
          <a:ext cx="3093750" cy="854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b="1" kern="1200" dirty="0"/>
            <a:t>Davidsons principles and practice of medicine. 23</a:t>
          </a:r>
          <a:r>
            <a:rPr lang="en-US" sz="2400" b="1" kern="1200" baseline="30000" dirty="0"/>
            <a:t>rd</a:t>
          </a:r>
          <a:r>
            <a:rPr lang="en-US" sz="2400" b="1" kern="1200" dirty="0"/>
            <a:t> edition.</a:t>
          </a:r>
          <a:endParaRPr lang="en-US" sz="2400" kern="1200" dirty="0"/>
        </a:p>
      </dsp:txBody>
      <dsp:txXfrm>
        <a:off x="75768" y="2936034"/>
        <a:ext cx="3093750" cy="854890"/>
      </dsp:txXfrm>
    </dsp:sp>
    <dsp:sp modelId="{8FF32258-2CA3-459C-AF29-74F2557BE49F}">
      <dsp:nvSpPr>
        <dsp:cNvPr id="0" name=""/>
        <dsp:cNvSpPr/>
      </dsp:nvSpPr>
      <dsp:spPr>
        <a:xfrm>
          <a:off x="4314206" y="461034"/>
          <a:ext cx="1887187" cy="18871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2143D3-E2C7-4983-9940-871BF4358B2D}">
      <dsp:nvSpPr>
        <dsp:cNvPr id="0" name=""/>
        <dsp:cNvSpPr/>
      </dsp:nvSpPr>
      <dsp:spPr>
        <a:xfrm>
          <a:off x="4716393" y="863222"/>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CF05DA-FA93-46A1-AEB8-C6FB6CBEB0F1}">
      <dsp:nvSpPr>
        <dsp:cNvPr id="0" name=""/>
        <dsp:cNvSpPr/>
      </dsp:nvSpPr>
      <dsp:spPr>
        <a:xfrm>
          <a:off x="3710925" y="2936034"/>
          <a:ext cx="3093750" cy="854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b="1" kern="1200" dirty="0"/>
            <a:t>Harrison’s manual of medicine. 18</a:t>
          </a:r>
          <a:r>
            <a:rPr lang="en-US" sz="2800" b="1" kern="1200" baseline="30000" dirty="0"/>
            <a:t>th</a:t>
          </a:r>
          <a:r>
            <a:rPr lang="en-US" sz="2800" b="1" kern="1200" dirty="0"/>
            <a:t> edition.</a:t>
          </a:r>
          <a:endParaRPr lang="en-US" sz="2800" kern="1200" dirty="0"/>
        </a:p>
      </dsp:txBody>
      <dsp:txXfrm>
        <a:off x="3710925" y="2936034"/>
        <a:ext cx="3093750" cy="854890"/>
      </dsp:txXfrm>
    </dsp:sp>
    <dsp:sp modelId="{38A507B2-7613-4381-884F-5BC5D0598EF9}">
      <dsp:nvSpPr>
        <dsp:cNvPr id="0" name=""/>
        <dsp:cNvSpPr/>
      </dsp:nvSpPr>
      <dsp:spPr>
        <a:xfrm>
          <a:off x="7949362" y="461034"/>
          <a:ext cx="1887187" cy="18871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B2FED9-6D9E-46DC-8E92-347E2103BDAF}">
      <dsp:nvSpPr>
        <dsp:cNvPr id="0" name=""/>
        <dsp:cNvSpPr/>
      </dsp:nvSpPr>
      <dsp:spPr>
        <a:xfrm>
          <a:off x="8351550" y="863222"/>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0F86F1-195F-4D54-802F-EC4C0563D4CB}">
      <dsp:nvSpPr>
        <dsp:cNvPr id="0" name=""/>
        <dsp:cNvSpPr/>
      </dsp:nvSpPr>
      <dsp:spPr>
        <a:xfrm>
          <a:off x="7346081" y="2936034"/>
          <a:ext cx="3093750" cy="854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r>
            <a:rPr lang="en-US" sz="4000" b="1" kern="1200" dirty="0"/>
            <a:t>Mayo clinic website.</a:t>
          </a:r>
          <a:endParaRPr lang="en-US" sz="4000" kern="1200" dirty="0"/>
        </a:p>
      </dsp:txBody>
      <dsp:txXfrm>
        <a:off x="7346081" y="2936034"/>
        <a:ext cx="3093750" cy="85489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8T19:48:40.395"/>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8T20:29:14.493"/>
    </inkml:context>
    <inkml:brush xml:id="br0">
      <inkml:brushProperty name="width" value="0.1" units="cm"/>
      <inkml:brushProperty name="height" value="0.1" units="cm"/>
      <inkml:brushProperty name="color" value="#FFFFFF"/>
    </inkml:brush>
  </inkml:definitions>
  <inkml:trace contextRef="#ctx0" brushRef="#br0">1 0 128,'0'6'0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9DA8C1-AFB7-4471-AD6B-C25DDF60095A}"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FDB28B-D9DB-4A41-890E-221AACCDD23E}" type="slidenum">
              <a:rPr lang="en-US" smtClean="0"/>
              <a:t>‹#›</a:t>
            </a:fld>
            <a:endParaRPr lang="en-US"/>
          </a:p>
        </p:txBody>
      </p:sp>
    </p:spTree>
    <p:extLst>
      <p:ext uri="{BB962C8B-B14F-4D97-AF65-F5344CB8AC3E}">
        <p14:creationId xmlns:p14="http://schemas.microsoft.com/office/powerpoint/2010/main" val="3713751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40C28"/>
                </a:solidFill>
                <a:effectLst/>
                <a:latin typeface="Google Sans"/>
              </a:rPr>
              <a:t>Each of your kidneys is made up of about a million filtering units</a:t>
            </a:r>
            <a:r>
              <a:rPr lang="en-US" b="0" i="0" dirty="0">
                <a:solidFill>
                  <a:srgbClr val="202124"/>
                </a:solidFill>
                <a:effectLst/>
                <a:latin typeface="Google Sans"/>
              </a:rPr>
              <a:t> called nephrons. Each nephron includes a filter, called the glomerulus, and a tubule. The nephrons work through a two-step process: the glomerulus filters your blood, and the tubule returns needed substances to your blood and removes wastes.</a:t>
            </a:r>
          </a:p>
          <a:p>
            <a:endParaRPr lang="en-US" b="0" i="0" dirty="0">
              <a:solidFill>
                <a:srgbClr val="202124"/>
              </a:solidFill>
              <a:effectLst/>
              <a:latin typeface="Google Sans"/>
            </a:endParaRPr>
          </a:p>
          <a:p>
            <a:r>
              <a:rPr lang="en-US" b="0" i="0" dirty="0">
                <a:solidFill>
                  <a:srgbClr val="202124"/>
                </a:solidFill>
                <a:effectLst/>
                <a:latin typeface="Google Sans"/>
              </a:rPr>
              <a:t>Renal artery -&gt; 5 segmental branches -&gt; Lobar artery -&gt; Inter lobar artery -&gt; Arcuate -&gt; Interlobular -&gt; Afferent Glomerular arterioles.</a:t>
            </a:r>
          </a:p>
          <a:p>
            <a:endParaRPr lang="en-US" b="0" i="0" dirty="0">
              <a:solidFill>
                <a:srgbClr val="202124"/>
              </a:solidFill>
              <a:effectLst/>
              <a:latin typeface="Google Sans"/>
            </a:endParaRPr>
          </a:p>
          <a:p>
            <a:endParaRPr lang="en-US" dirty="0"/>
          </a:p>
        </p:txBody>
      </p:sp>
      <p:sp>
        <p:nvSpPr>
          <p:cNvPr id="4" name="Slide Number Placeholder 3"/>
          <p:cNvSpPr>
            <a:spLocks noGrp="1"/>
          </p:cNvSpPr>
          <p:nvPr>
            <p:ph type="sldNum" sz="quarter" idx="5"/>
          </p:nvPr>
        </p:nvSpPr>
        <p:spPr/>
        <p:txBody>
          <a:bodyPr/>
          <a:lstStyle/>
          <a:p>
            <a:fld id="{BBFDB28B-D9DB-4A41-890E-221AACCDD23E}" type="slidenum">
              <a:rPr lang="en-US" smtClean="0"/>
              <a:t>2</a:t>
            </a:fld>
            <a:endParaRPr lang="en-US"/>
          </a:p>
        </p:txBody>
      </p:sp>
    </p:spTree>
    <p:extLst>
      <p:ext uri="{BB962C8B-B14F-4D97-AF65-F5344CB8AC3E}">
        <p14:creationId xmlns:p14="http://schemas.microsoft.com/office/powerpoint/2010/main" val="2501362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D5156"/>
                </a:solidFill>
                <a:effectLst/>
                <a:latin typeface="Google Sans"/>
              </a:rPr>
              <a:t>podocytes play an active role in </a:t>
            </a:r>
            <a:r>
              <a:rPr lang="en-US" b="0" i="0" dirty="0">
                <a:solidFill>
                  <a:srgbClr val="040C28"/>
                </a:solidFill>
                <a:effectLst/>
                <a:latin typeface="Google Sans"/>
              </a:rPr>
              <a:t>preventing plasma proteins from entering the urinary ultrafiltrate</a:t>
            </a:r>
            <a:r>
              <a:rPr lang="en-US" b="0" i="0" dirty="0">
                <a:solidFill>
                  <a:srgbClr val="4D5156"/>
                </a:solidFill>
                <a:effectLst/>
                <a:latin typeface="Google Sans"/>
              </a:rPr>
              <a:t> by providing a barrier comprising filtration slits between foot processes, which in aggregate represent a dynamic network of cellular extensions.</a:t>
            </a:r>
            <a:endParaRPr lang="en-US" dirty="0"/>
          </a:p>
        </p:txBody>
      </p:sp>
      <p:sp>
        <p:nvSpPr>
          <p:cNvPr id="4" name="Slide Number Placeholder 3"/>
          <p:cNvSpPr>
            <a:spLocks noGrp="1"/>
          </p:cNvSpPr>
          <p:nvPr>
            <p:ph type="sldNum" sz="quarter" idx="5"/>
          </p:nvPr>
        </p:nvSpPr>
        <p:spPr/>
        <p:txBody>
          <a:bodyPr/>
          <a:lstStyle/>
          <a:p>
            <a:fld id="{BBFDB28B-D9DB-4A41-890E-221AACCDD23E}" type="slidenum">
              <a:rPr lang="en-US" smtClean="0"/>
              <a:t>3</a:t>
            </a:fld>
            <a:endParaRPr lang="en-US"/>
          </a:p>
        </p:txBody>
      </p:sp>
    </p:spTree>
    <p:extLst>
      <p:ext uri="{BB962C8B-B14F-4D97-AF65-F5344CB8AC3E}">
        <p14:creationId xmlns:p14="http://schemas.microsoft.com/office/powerpoint/2010/main" val="1236795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40C28"/>
                </a:solidFill>
                <a:effectLst/>
                <a:latin typeface="Google Sans"/>
              </a:rPr>
              <a:t>Focal segmental glomerular sclerosis</a:t>
            </a:r>
            <a:r>
              <a:rPr lang="en-US" b="0" i="0" dirty="0">
                <a:solidFill>
                  <a:srgbClr val="202124"/>
                </a:solidFill>
                <a:effectLst/>
                <a:latin typeface="Google Sans"/>
              </a:rPr>
              <a:t> (FSGS) is a frequently encountered cause of nephrotic syndrome, accounting for 40% of cases in adults and 20% in children. [1] In FSGS, some (not all) glomeruli are sclerosed (focal), and each involved glomerulus is only partially affected (segmental).</a:t>
            </a:r>
            <a:endParaRPr lang="en-US" dirty="0"/>
          </a:p>
        </p:txBody>
      </p:sp>
      <p:sp>
        <p:nvSpPr>
          <p:cNvPr id="4" name="Slide Number Placeholder 3"/>
          <p:cNvSpPr>
            <a:spLocks noGrp="1"/>
          </p:cNvSpPr>
          <p:nvPr>
            <p:ph type="sldNum" sz="quarter" idx="5"/>
          </p:nvPr>
        </p:nvSpPr>
        <p:spPr/>
        <p:txBody>
          <a:bodyPr/>
          <a:lstStyle/>
          <a:p>
            <a:fld id="{BBFDB28B-D9DB-4A41-890E-221AACCDD23E}" type="slidenum">
              <a:rPr lang="en-US" smtClean="0"/>
              <a:t>15</a:t>
            </a:fld>
            <a:endParaRPr lang="en-US"/>
          </a:p>
        </p:txBody>
      </p:sp>
    </p:spTree>
    <p:extLst>
      <p:ext uri="{BB962C8B-B14F-4D97-AF65-F5344CB8AC3E}">
        <p14:creationId xmlns:p14="http://schemas.microsoft.com/office/powerpoint/2010/main" val="1993399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10/9/2023</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437606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10/9/2023</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874738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10/9/2023</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01318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10/9/2023</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2040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10/9/2023</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60594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10/9/2023</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01916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10/9/2023</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73774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10/9/2023</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9427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10/9/2023</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519603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10/9/2023</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0293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10/9/2023</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9786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10/9/2023</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1880550918"/>
      </p:ext>
    </p:extLst>
  </p:cSld>
  <p:clrMap bg1="lt1" tx1="dk1" bg2="lt2" tx2="dk2" accent1="accent1" accent2="accent2" accent3="accent3" accent4="accent4" accent5="accent5" accent6="accent6" hlink="hlink" folHlink="folHlink"/>
  <p:sldLayoutIdLst>
    <p:sldLayoutId id="2147483725" r:id="rId1"/>
    <p:sldLayoutId id="2147483724" r:id="rId2"/>
    <p:sldLayoutId id="2147483723" r:id="rId3"/>
    <p:sldLayoutId id="2147483722" r:id="rId4"/>
    <p:sldLayoutId id="2147483721" r:id="rId5"/>
    <p:sldLayoutId id="2147483720" r:id="rId6"/>
    <p:sldLayoutId id="2147483719" r:id="rId7"/>
    <p:sldLayoutId id="2147483718" r:id="rId8"/>
    <p:sldLayoutId id="2147483717" r:id="rId9"/>
    <p:sldLayoutId id="2147483716" r:id="rId10"/>
    <p:sldLayoutId id="214748371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ustomXml" Target="../ink/ink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ustomXml" Target="../ink/ink2.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lose-up of purple cells">
            <a:extLst>
              <a:ext uri="{FF2B5EF4-FFF2-40B4-BE49-F238E27FC236}">
                <a16:creationId xmlns:a16="http://schemas.microsoft.com/office/drawing/2014/main" id="{4A696EFE-7125-45DC-2731-A6FDA251320C}"/>
              </a:ext>
            </a:extLst>
          </p:cNvPr>
          <p:cNvPicPr>
            <a:picLocks noChangeAspect="1"/>
          </p:cNvPicPr>
          <p:nvPr/>
        </p:nvPicPr>
        <p:blipFill rotWithShape="1">
          <a:blip r:embed="rId2">
            <a:alphaModFix amt="50000"/>
          </a:blip>
          <a:srcRect t="17592" r="-1" b="7388"/>
          <a:stretch/>
        </p:blipFill>
        <p:spPr>
          <a:xfrm>
            <a:off x="20" y="10"/>
            <a:ext cx="12188930" cy="6857990"/>
          </a:xfrm>
          <a:prstGeom prst="rect">
            <a:avLst/>
          </a:prstGeom>
        </p:spPr>
      </p:pic>
      <p:sp>
        <p:nvSpPr>
          <p:cNvPr id="2" name="Title 1">
            <a:extLst>
              <a:ext uri="{FF2B5EF4-FFF2-40B4-BE49-F238E27FC236}">
                <a16:creationId xmlns:a16="http://schemas.microsoft.com/office/drawing/2014/main" id="{6BD88FC6-4C60-755A-17A9-92EF90273610}"/>
              </a:ext>
            </a:extLst>
          </p:cNvPr>
          <p:cNvSpPr>
            <a:spLocks noGrp="1"/>
          </p:cNvSpPr>
          <p:nvPr>
            <p:ph type="ctrTitle"/>
          </p:nvPr>
        </p:nvSpPr>
        <p:spPr>
          <a:xfrm>
            <a:off x="1524000" y="1122363"/>
            <a:ext cx="9144000" cy="3063240"/>
          </a:xfrm>
        </p:spPr>
        <p:txBody>
          <a:bodyPr>
            <a:normAutofit/>
          </a:bodyPr>
          <a:lstStyle/>
          <a:p>
            <a:pPr algn="ctr">
              <a:lnSpc>
                <a:spcPct val="90000"/>
              </a:lnSpc>
            </a:pPr>
            <a:r>
              <a:rPr lang="en-US" sz="10000" dirty="0">
                <a:solidFill>
                  <a:schemeClr val="bg1"/>
                </a:solidFill>
              </a:rPr>
              <a:t>NEPHROTIC SYNDROME</a:t>
            </a:r>
          </a:p>
        </p:txBody>
      </p:sp>
      <p:sp>
        <p:nvSpPr>
          <p:cNvPr id="3" name="Subtitle 2">
            <a:extLst>
              <a:ext uri="{FF2B5EF4-FFF2-40B4-BE49-F238E27FC236}">
                <a16:creationId xmlns:a16="http://schemas.microsoft.com/office/drawing/2014/main" id="{616E8139-B89D-2892-1D5D-8BD7DDB2395C}"/>
              </a:ext>
            </a:extLst>
          </p:cNvPr>
          <p:cNvSpPr>
            <a:spLocks noGrp="1"/>
          </p:cNvSpPr>
          <p:nvPr>
            <p:ph type="subTitle" idx="1"/>
          </p:nvPr>
        </p:nvSpPr>
        <p:spPr>
          <a:xfrm>
            <a:off x="1527048" y="4599432"/>
            <a:ext cx="9144000" cy="1691640"/>
          </a:xfrm>
        </p:spPr>
        <p:txBody>
          <a:bodyPr>
            <a:normAutofit/>
          </a:bodyPr>
          <a:lstStyle/>
          <a:p>
            <a:pPr algn="ctr"/>
            <a:r>
              <a:rPr lang="en-US" sz="4400" b="1" dirty="0">
                <a:solidFill>
                  <a:schemeClr val="bg1"/>
                </a:solidFill>
                <a:effectLst>
                  <a:outerShdw blurRad="38100" dist="38100" dir="2700000" algn="tl">
                    <a:srgbClr val="000000">
                      <a:alpha val="43137"/>
                    </a:srgbClr>
                  </a:outerShdw>
                </a:effectLst>
              </a:rPr>
              <a:t>MOHANNAD AL-JA’AWIN</a:t>
            </a:r>
          </a:p>
          <a:p>
            <a:pPr algn="ctr"/>
            <a:r>
              <a:rPr lang="en-US" sz="4400" b="1" dirty="0">
                <a:solidFill>
                  <a:schemeClr val="bg1"/>
                </a:solidFill>
                <a:effectLst>
                  <a:outerShdw blurRad="38100" dist="38100" dir="2700000" algn="tl">
                    <a:srgbClr val="000000">
                      <a:alpha val="43137"/>
                    </a:srgbClr>
                  </a:outerShdw>
                </a:effectLst>
              </a:rPr>
              <a:t>MARWAN HIRZALLAH</a:t>
            </a:r>
          </a:p>
        </p:txBody>
      </p:sp>
      <p:sp>
        <p:nvSpPr>
          <p:cNvPr id="11"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9936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a disease&#10;&#10;Description automatically generated">
            <a:extLst>
              <a:ext uri="{FF2B5EF4-FFF2-40B4-BE49-F238E27FC236}">
                <a16:creationId xmlns:a16="http://schemas.microsoft.com/office/drawing/2014/main" id="{708F8642-DD42-9B06-9C8D-D8B6C42027AA}"/>
              </a:ext>
            </a:extLst>
          </p:cNvPr>
          <p:cNvPicPr>
            <a:picLocks noChangeAspect="1"/>
          </p:cNvPicPr>
          <p:nvPr/>
        </p:nvPicPr>
        <p:blipFill rotWithShape="1">
          <a:blip r:embed="rId2">
            <a:extLst>
              <a:ext uri="{28A0092B-C50C-407E-A947-70E740481C1C}">
                <a14:useLocalDpi xmlns:a14="http://schemas.microsoft.com/office/drawing/2010/main" val="0"/>
              </a:ext>
            </a:extLst>
          </a:blip>
          <a:srcRect t="7068" r="2" b="8385"/>
          <a:stretch/>
        </p:blipFill>
        <p:spPr>
          <a:xfrm>
            <a:off x="577637" y="424330"/>
            <a:ext cx="11036726"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p:spPr>
      </p:pic>
    </p:spTree>
    <p:extLst>
      <p:ext uri="{BB962C8B-B14F-4D97-AF65-F5344CB8AC3E}">
        <p14:creationId xmlns:p14="http://schemas.microsoft.com/office/powerpoint/2010/main" val="1084323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0D2BDE-9148-5429-FA04-5635A4C2278C}"/>
              </a:ext>
            </a:extLst>
          </p:cNvPr>
          <p:cNvSpPr>
            <a:spLocks noGrp="1"/>
          </p:cNvSpPr>
          <p:nvPr>
            <p:ph type="title"/>
          </p:nvPr>
        </p:nvSpPr>
        <p:spPr>
          <a:xfrm>
            <a:off x="640080" y="325370"/>
            <a:ext cx="6894576" cy="1784538"/>
          </a:xfrm>
        </p:spPr>
        <p:txBody>
          <a:bodyPr anchor="b">
            <a:normAutofit/>
          </a:bodyPr>
          <a:lstStyle/>
          <a:p>
            <a:pPr>
              <a:lnSpc>
                <a:spcPct val="90000"/>
              </a:lnSpc>
            </a:pPr>
            <a:r>
              <a:rPr lang="en-US" sz="5600"/>
              <a:t>Nephrotic Syndrome can be:</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395391"/>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1402F"/>
          </a:solidFill>
          <a:ln w="38100" cap="rnd">
            <a:solidFill>
              <a:srgbClr val="E1402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35F2C08-3A37-1E71-361E-6D1632DF97B1}"/>
              </a:ext>
            </a:extLst>
          </p:cNvPr>
          <p:cNvSpPr>
            <a:spLocks noGrp="1"/>
          </p:cNvSpPr>
          <p:nvPr>
            <p:ph idx="1"/>
          </p:nvPr>
        </p:nvSpPr>
        <p:spPr>
          <a:xfrm>
            <a:off x="640080" y="2708307"/>
            <a:ext cx="6894576" cy="3692492"/>
          </a:xfrm>
        </p:spPr>
        <p:txBody>
          <a:bodyPr>
            <a:normAutofit fontScale="92500" lnSpcReduction="10000"/>
          </a:bodyPr>
          <a:lstStyle/>
          <a:p>
            <a:pPr>
              <a:lnSpc>
                <a:spcPct val="100000"/>
              </a:lnSpc>
            </a:pPr>
            <a:r>
              <a:rPr lang="en-US" sz="3200" b="1" dirty="0"/>
              <a:t>Primary: </a:t>
            </a:r>
            <a:r>
              <a:rPr lang="en-US" sz="3200" b="1" dirty="0">
                <a:solidFill>
                  <a:srgbClr val="FF0000"/>
                </a:solidFill>
              </a:rPr>
              <a:t>Being specific to the kidneys</a:t>
            </a:r>
            <a:r>
              <a:rPr lang="en-US" sz="3200" b="1" dirty="0"/>
              <a:t>. As: </a:t>
            </a:r>
          </a:p>
          <a:p>
            <a:pPr marL="514350" indent="-514350">
              <a:lnSpc>
                <a:spcPct val="100000"/>
              </a:lnSpc>
              <a:buFont typeface="+mj-lt"/>
              <a:buAutoNum type="arabicPeriod"/>
            </a:pPr>
            <a:r>
              <a:rPr lang="en-US" sz="3200" b="1" dirty="0"/>
              <a:t>Minimal Change Nephropathy (70-90% in Children, 10-15% in Adults).</a:t>
            </a:r>
          </a:p>
          <a:p>
            <a:pPr marL="514350" indent="-514350">
              <a:lnSpc>
                <a:spcPct val="100000"/>
              </a:lnSpc>
              <a:buFont typeface="+mj-lt"/>
              <a:buAutoNum type="arabicPeriod"/>
            </a:pPr>
            <a:r>
              <a:rPr lang="en-US" sz="3200" b="1" dirty="0"/>
              <a:t>Focal Glomerulosclerosis (15% in Adults).</a:t>
            </a:r>
          </a:p>
          <a:p>
            <a:pPr marL="514350" indent="-514350">
              <a:lnSpc>
                <a:spcPct val="100000"/>
              </a:lnSpc>
              <a:buFont typeface="+mj-lt"/>
              <a:buAutoNum type="arabicPeriod"/>
            </a:pPr>
            <a:r>
              <a:rPr lang="en-US" sz="3200" b="1" dirty="0"/>
              <a:t>Membranous Nephropathy (30% in Adults).</a:t>
            </a:r>
          </a:p>
          <a:p>
            <a:pPr marL="514350" indent="-514350">
              <a:lnSpc>
                <a:spcPct val="100000"/>
              </a:lnSpc>
              <a:buFont typeface="+mj-lt"/>
              <a:buAutoNum type="arabicPeriod"/>
            </a:pPr>
            <a:r>
              <a:rPr lang="en-US" sz="3200" b="1" dirty="0"/>
              <a:t>Mesangial Proliferative Glomerulonephritis.</a:t>
            </a:r>
          </a:p>
          <a:p>
            <a:pPr marL="514350" indent="-514350">
              <a:lnSpc>
                <a:spcPct val="100000"/>
              </a:lnSpc>
              <a:buFont typeface="+mj-lt"/>
              <a:buAutoNum type="arabicPeriod"/>
            </a:pPr>
            <a:r>
              <a:rPr lang="en-US" sz="3200" b="1" dirty="0"/>
              <a:t>Rapidly Progressive Glomerulonephritis.</a:t>
            </a:r>
          </a:p>
        </p:txBody>
      </p:sp>
      <p:pic>
        <p:nvPicPr>
          <p:cNvPr id="5" name="Picture 4" descr="Close up of cells">
            <a:extLst>
              <a:ext uri="{FF2B5EF4-FFF2-40B4-BE49-F238E27FC236}">
                <a16:creationId xmlns:a16="http://schemas.microsoft.com/office/drawing/2014/main" id="{5907D5CD-D85A-78A2-EFA8-81FAB0D11A6F}"/>
              </a:ext>
            </a:extLst>
          </p:cNvPr>
          <p:cNvPicPr>
            <a:picLocks noChangeAspect="1"/>
          </p:cNvPicPr>
          <p:nvPr/>
        </p:nvPicPr>
        <p:blipFill rotWithShape="1">
          <a:blip r:embed="rId2"/>
          <a:srcRect l="34585" r="32192"/>
          <a:stretch/>
        </p:blipFill>
        <p:spPr>
          <a:xfrm>
            <a:off x="8141399" y="10"/>
            <a:ext cx="4050601" cy="6857990"/>
          </a:xfrm>
          <a:custGeom>
            <a:avLst/>
            <a:gdLst/>
            <a:ahLst/>
            <a:cxnLst/>
            <a:rect l="l" t="t" r="r" b="b"/>
            <a:pathLst>
              <a:path w="4050601" h="6858000">
                <a:moveTo>
                  <a:pt x="26697" y="0"/>
                </a:moveTo>
                <a:lnTo>
                  <a:pt x="4050601" y="0"/>
                </a:lnTo>
                <a:lnTo>
                  <a:pt x="4050601" y="6858000"/>
                </a:lnTo>
                <a:lnTo>
                  <a:pt x="28376" y="6858000"/>
                </a:lnTo>
                <a:lnTo>
                  <a:pt x="28782" y="6851321"/>
                </a:lnTo>
                <a:cubicBezTo>
                  <a:pt x="31911" y="6730915"/>
                  <a:pt x="35027" y="6610471"/>
                  <a:pt x="38157" y="6489990"/>
                </a:cubicBezTo>
                <a:cubicBezTo>
                  <a:pt x="38284" y="6484913"/>
                  <a:pt x="39171" y="6479963"/>
                  <a:pt x="39171" y="6474886"/>
                </a:cubicBezTo>
                <a:cubicBezTo>
                  <a:pt x="48166" y="6361042"/>
                  <a:pt x="53107" y="6247198"/>
                  <a:pt x="18899" y="6136019"/>
                </a:cubicBezTo>
                <a:cubicBezTo>
                  <a:pt x="15871" y="6125573"/>
                  <a:pt x="14262" y="6114773"/>
                  <a:pt x="14084" y="6103909"/>
                </a:cubicBezTo>
                <a:cubicBezTo>
                  <a:pt x="12413" y="6006983"/>
                  <a:pt x="16644" y="5910056"/>
                  <a:pt x="26754" y="5813650"/>
                </a:cubicBezTo>
                <a:cubicBezTo>
                  <a:pt x="31949" y="5754507"/>
                  <a:pt x="26754" y="5694475"/>
                  <a:pt x="43478" y="5635967"/>
                </a:cubicBezTo>
                <a:cubicBezTo>
                  <a:pt x="50864" y="5606890"/>
                  <a:pt x="55109" y="5577103"/>
                  <a:pt x="56147" y="5547125"/>
                </a:cubicBezTo>
                <a:cubicBezTo>
                  <a:pt x="59948" y="5474529"/>
                  <a:pt x="38537" y="5406248"/>
                  <a:pt x="18139" y="5337713"/>
                </a:cubicBezTo>
                <a:cubicBezTo>
                  <a:pt x="7370" y="5301414"/>
                  <a:pt x="-5426" y="5264355"/>
                  <a:pt x="2429" y="5226280"/>
                </a:cubicBezTo>
                <a:cubicBezTo>
                  <a:pt x="16707" y="5167720"/>
                  <a:pt x="24854" y="5107828"/>
                  <a:pt x="26754" y="5047581"/>
                </a:cubicBezTo>
                <a:cubicBezTo>
                  <a:pt x="26754" y="5004937"/>
                  <a:pt x="16365" y="4963181"/>
                  <a:pt x="20039" y="4920664"/>
                </a:cubicBezTo>
                <a:cubicBezTo>
                  <a:pt x="28211" y="4838181"/>
                  <a:pt x="30238" y="4755203"/>
                  <a:pt x="26121" y="4672415"/>
                </a:cubicBezTo>
                <a:cubicBezTo>
                  <a:pt x="26095" y="4639315"/>
                  <a:pt x="29846" y="4606317"/>
                  <a:pt x="37270" y="4574054"/>
                </a:cubicBezTo>
                <a:cubicBezTo>
                  <a:pt x="46506" y="4517120"/>
                  <a:pt x="48419" y="4459246"/>
                  <a:pt x="42971" y="4401829"/>
                </a:cubicBezTo>
                <a:cubicBezTo>
                  <a:pt x="37016" y="4335324"/>
                  <a:pt x="19279" y="4269835"/>
                  <a:pt x="14845" y="4203331"/>
                </a:cubicBezTo>
                <a:cubicBezTo>
                  <a:pt x="7876" y="4093167"/>
                  <a:pt x="17759" y="3983003"/>
                  <a:pt x="27514" y="3873347"/>
                </a:cubicBezTo>
                <a:cubicBezTo>
                  <a:pt x="35116" y="3803010"/>
                  <a:pt x="37143" y="3732178"/>
                  <a:pt x="33596" y="3661523"/>
                </a:cubicBezTo>
                <a:cubicBezTo>
                  <a:pt x="29161" y="3605426"/>
                  <a:pt x="22193" y="3549329"/>
                  <a:pt x="20926" y="3493232"/>
                </a:cubicBezTo>
                <a:cubicBezTo>
                  <a:pt x="18646" y="3392967"/>
                  <a:pt x="19532" y="3292703"/>
                  <a:pt x="25360" y="3192439"/>
                </a:cubicBezTo>
                <a:cubicBezTo>
                  <a:pt x="28274" y="3142180"/>
                  <a:pt x="32962" y="3092429"/>
                  <a:pt x="34989" y="3041789"/>
                </a:cubicBezTo>
                <a:cubicBezTo>
                  <a:pt x="37016" y="2991149"/>
                  <a:pt x="41071" y="2940002"/>
                  <a:pt x="29542" y="2890377"/>
                </a:cubicBezTo>
                <a:cubicBezTo>
                  <a:pt x="10030" y="2805978"/>
                  <a:pt x="24347" y="2721959"/>
                  <a:pt x="28528" y="2637813"/>
                </a:cubicBezTo>
                <a:cubicBezTo>
                  <a:pt x="31062" y="2585523"/>
                  <a:pt x="46266" y="2531964"/>
                  <a:pt x="32836" y="2481198"/>
                </a:cubicBezTo>
                <a:cubicBezTo>
                  <a:pt x="11677" y="2401621"/>
                  <a:pt x="25487" y="2323694"/>
                  <a:pt x="32836" y="2245386"/>
                </a:cubicBezTo>
                <a:cubicBezTo>
                  <a:pt x="41311" y="2171280"/>
                  <a:pt x="39816" y="2096361"/>
                  <a:pt x="28401" y="2022648"/>
                </a:cubicBezTo>
                <a:cubicBezTo>
                  <a:pt x="14084" y="1949518"/>
                  <a:pt x="14084" y="1874307"/>
                  <a:pt x="28401" y="1801178"/>
                </a:cubicBezTo>
                <a:cubicBezTo>
                  <a:pt x="40260" y="1740816"/>
                  <a:pt x="41628" y="1678868"/>
                  <a:pt x="32455" y="1618037"/>
                </a:cubicBezTo>
                <a:cubicBezTo>
                  <a:pt x="26247" y="1574505"/>
                  <a:pt x="15098" y="1531226"/>
                  <a:pt x="13578" y="1487694"/>
                </a:cubicBezTo>
                <a:cubicBezTo>
                  <a:pt x="10436" y="1396656"/>
                  <a:pt x="12298" y="1305517"/>
                  <a:pt x="19153" y="1214696"/>
                </a:cubicBezTo>
                <a:cubicBezTo>
                  <a:pt x="27134" y="1111259"/>
                  <a:pt x="42464" y="1008202"/>
                  <a:pt x="31822" y="904004"/>
                </a:cubicBezTo>
                <a:cubicBezTo>
                  <a:pt x="28148" y="868213"/>
                  <a:pt x="20673" y="832549"/>
                  <a:pt x="19913" y="796632"/>
                </a:cubicBezTo>
                <a:cubicBezTo>
                  <a:pt x="18266" y="729366"/>
                  <a:pt x="17505" y="662989"/>
                  <a:pt x="21306" y="593565"/>
                </a:cubicBezTo>
                <a:cubicBezTo>
                  <a:pt x="25107" y="524142"/>
                  <a:pt x="39550" y="453703"/>
                  <a:pt x="29795" y="385549"/>
                </a:cubicBezTo>
                <a:cubicBezTo>
                  <a:pt x="20039" y="317394"/>
                  <a:pt x="26374" y="250382"/>
                  <a:pt x="32709" y="183497"/>
                </a:cubicBezTo>
                <a:cubicBezTo>
                  <a:pt x="35750" y="151705"/>
                  <a:pt x="37809" y="120261"/>
                  <a:pt x="37254" y="88945"/>
                </a:cubicBezTo>
                <a:close/>
              </a:path>
            </a:pathLst>
          </a:custGeom>
        </p:spPr>
      </p:pic>
    </p:spTree>
    <p:extLst>
      <p:ext uri="{BB962C8B-B14F-4D97-AF65-F5344CB8AC3E}">
        <p14:creationId xmlns:p14="http://schemas.microsoft.com/office/powerpoint/2010/main" val="1419135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880DF-17ED-D2D9-3B6E-7C0A64AB1EED}"/>
              </a:ext>
            </a:extLst>
          </p:cNvPr>
          <p:cNvSpPr>
            <a:spLocks noGrp="1"/>
          </p:cNvSpPr>
          <p:nvPr>
            <p:ph type="title"/>
          </p:nvPr>
        </p:nvSpPr>
        <p:spPr/>
        <p:txBody>
          <a:bodyPr/>
          <a:lstStyle/>
          <a:p>
            <a:r>
              <a:rPr lang="en-US" dirty="0"/>
              <a:t>Nephrotic Syndrome can be:</a:t>
            </a:r>
          </a:p>
        </p:txBody>
      </p:sp>
      <p:graphicFrame>
        <p:nvGraphicFramePr>
          <p:cNvPr id="5" name="Content Placeholder 2">
            <a:extLst>
              <a:ext uri="{FF2B5EF4-FFF2-40B4-BE49-F238E27FC236}">
                <a16:creationId xmlns:a16="http://schemas.microsoft.com/office/drawing/2014/main" id="{E358CF4C-5B38-E5C5-A717-C4F26B08E1E0}"/>
              </a:ext>
            </a:extLst>
          </p:cNvPr>
          <p:cNvGraphicFramePr>
            <a:graphicFrameLocks noGrp="1"/>
          </p:cNvGraphicFramePr>
          <p:nvPr>
            <p:ph idx="1"/>
            <p:extLst>
              <p:ext uri="{D42A27DB-BD31-4B8C-83A1-F6EECF244321}">
                <p14:modId xmlns:p14="http://schemas.microsoft.com/office/powerpoint/2010/main" val="2977762914"/>
              </p:ext>
            </p:extLst>
          </p:nvPr>
        </p:nvGraphicFramePr>
        <p:xfrm>
          <a:off x="838200" y="1929384"/>
          <a:ext cx="10515600" cy="4251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0802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s holding a human kidney&#10;&#10;Description automatically generated">
            <a:extLst>
              <a:ext uri="{FF2B5EF4-FFF2-40B4-BE49-F238E27FC236}">
                <a16:creationId xmlns:a16="http://schemas.microsoft.com/office/drawing/2014/main" id="{950D22EE-639D-4BF2-D500-D85B482A1701}"/>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15984" b="5345"/>
          <a:stretch/>
        </p:blipFill>
        <p:spPr>
          <a:xfrm>
            <a:off x="20" y="10"/>
            <a:ext cx="12191979" cy="6857990"/>
          </a:xfrm>
          <a:prstGeom prst="rect">
            <a:avLst/>
          </a:prstGeom>
        </p:spPr>
      </p:pic>
      <p:sp>
        <p:nvSpPr>
          <p:cNvPr id="2" name="Title 1">
            <a:extLst>
              <a:ext uri="{FF2B5EF4-FFF2-40B4-BE49-F238E27FC236}">
                <a16:creationId xmlns:a16="http://schemas.microsoft.com/office/drawing/2014/main" id="{68FC6B4F-D256-BCE7-C583-212DC5D95BC9}"/>
              </a:ext>
            </a:extLst>
          </p:cNvPr>
          <p:cNvSpPr>
            <a:spLocks noGrp="1"/>
          </p:cNvSpPr>
          <p:nvPr>
            <p:ph type="title"/>
          </p:nvPr>
        </p:nvSpPr>
        <p:spPr>
          <a:xfrm>
            <a:off x="838200" y="365125"/>
            <a:ext cx="10515600" cy="1325563"/>
          </a:xfrm>
        </p:spPr>
        <p:txBody>
          <a:bodyPr>
            <a:normAutofit/>
          </a:bodyPr>
          <a:lstStyle/>
          <a:p>
            <a:pPr>
              <a:lnSpc>
                <a:spcPct val="90000"/>
              </a:lnSpc>
            </a:pPr>
            <a:r>
              <a:rPr lang="en-US" sz="4500">
                <a:solidFill>
                  <a:schemeClr val="bg1"/>
                </a:solidFill>
              </a:rPr>
              <a:t>Diseases lead to nephrotic  Syndrome</a:t>
            </a:r>
          </a:p>
        </p:txBody>
      </p:sp>
      <p:sp>
        <p:nvSpPr>
          <p:cNvPr id="12" name="Rectangle 6">
            <a:extLst>
              <a:ext uri="{FF2B5EF4-FFF2-40B4-BE49-F238E27FC236}">
                <a16:creationId xmlns:a16="http://schemas.microsoft.com/office/drawing/2014/main" id="{1CA8A97F-67F0-4D5F-A850-0C30727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578" y="1802192"/>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E4DD52F-F530-249B-C420-348F3D84401F}"/>
              </a:ext>
            </a:extLst>
          </p:cNvPr>
          <p:cNvSpPr>
            <a:spLocks noGrp="1"/>
          </p:cNvSpPr>
          <p:nvPr>
            <p:ph idx="1"/>
          </p:nvPr>
        </p:nvSpPr>
        <p:spPr>
          <a:xfrm>
            <a:off x="603504" y="2004446"/>
            <a:ext cx="10750296" cy="4661530"/>
          </a:xfrm>
        </p:spPr>
        <p:txBody>
          <a:bodyPr>
            <a:normAutofit/>
          </a:bodyPr>
          <a:lstStyle/>
          <a:p>
            <a:r>
              <a:rPr lang="en-US" sz="3200" b="1" dirty="0">
                <a:solidFill>
                  <a:schemeClr val="bg1"/>
                </a:solidFill>
              </a:rPr>
              <a:t>They are classified according to their presentation also:</a:t>
            </a:r>
          </a:p>
          <a:p>
            <a:r>
              <a:rPr lang="en-US" sz="3200" b="1" dirty="0">
                <a:solidFill>
                  <a:schemeClr val="bg1"/>
                </a:solidFill>
              </a:rPr>
              <a:t>A- Fulminant presentation:</a:t>
            </a:r>
          </a:p>
          <a:p>
            <a:pPr marL="0" indent="0">
              <a:buNone/>
            </a:pPr>
            <a:r>
              <a:rPr lang="en-US" sz="3200" b="1" dirty="0">
                <a:solidFill>
                  <a:schemeClr val="bg1"/>
                </a:solidFill>
              </a:rPr>
              <a:t>1- Minimal change disease: Affects children, young adults, occasionally seen in older patients </a:t>
            </a:r>
          </a:p>
          <a:p>
            <a:pPr marL="0" indent="0">
              <a:buNone/>
            </a:pPr>
            <a:r>
              <a:rPr lang="en-US" sz="3200" b="1" dirty="0">
                <a:solidFill>
                  <a:schemeClr val="bg1"/>
                </a:solidFill>
              </a:rPr>
              <a:t>2- Primary focal segmental glomerulonephritis: Affects young adults</a:t>
            </a:r>
          </a:p>
          <a:p>
            <a:r>
              <a:rPr lang="en-US" sz="3200" b="1" dirty="0">
                <a:solidFill>
                  <a:schemeClr val="bg1"/>
                </a:solidFill>
              </a:rPr>
              <a:t>B- Subacute presentation:</a:t>
            </a:r>
          </a:p>
          <a:p>
            <a:pPr marL="0" indent="0">
              <a:buNone/>
            </a:pPr>
            <a:r>
              <a:rPr lang="en-US" sz="3200" b="1" dirty="0">
                <a:solidFill>
                  <a:schemeClr val="bg1"/>
                </a:solidFill>
              </a:rPr>
              <a:t>1- Membranous nephropathy: Affects Middle-aged to older patients</a:t>
            </a:r>
          </a:p>
          <a:p>
            <a:pPr marL="0" indent="0">
              <a:buNone/>
            </a:pPr>
            <a:r>
              <a:rPr lang="en-US" sz="3200" b="1" dirty="0">
                <a:solidFill>
                  <a:schemeClr val="bg1"/>
                </a:solidFill>
              </a:rPr>
              <a:t>2- Amyloid: Affects Older patients.</a:t>
            </a:r>
          </a:p>
        </p:txBody>
      </p:sp>
    </p:spTree>
    <p:extLst>
      <p:ext uri="{BB962C8B-B14F-4D97-AF65-F5344CB8AC3E}">
        <p14:creationId xmlns:p14="http://schemas.microsoft.com/office/powerpoint/2010/main" val="216254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9D2268A-D939-4E78-91B6-6C7E46406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human kidney&#10;&#10;Description automatically generated">
            <a:extLst>
              <a:ext uri="{FF2B5EF4-FFF2-40B4-BE49-F238E27FC236}">
                <a16:creationId xmlns:a16="http://schemas.microsoft.com/office/drawing/2014/main" id="{FE82E76A-7E16-C9EF-5B9B-F4C36B57713F}"/>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6454" b="9903"/>
          <a:stretch/>
        </p:blipFill>
        <p:spPr>
          <a:xfrm>
            <a:off x="20" y="10"/>
            <a:ext cx="12191979" cy="6857990"/>
          </a:xfrm>
          <a:prstGeom prst="rect">
            <a:avLst/>
          </a:prstGeom>
        </p:spPr>
      </p:pic>
      <p:sp>
        <p:nvSpPr>
          <p:cNvPr id="2" name="Title 1">
            <a:extLst>
              <a:ext uri="{FF2B5EF4-FFF2-40B4-BE49-F238E27FC236}">
                <a16:creationId xmlns:a16="http://schemas.microsoft.com/office/drawing/2014/main" id="{E591F2BE-ED79-5B49-2A62-4E47ED18C45A}"/>
              </a:ext>
            </a:extLst>
          </p:cNvPr>
          <p:cNvSpPr>
            <a:spLocks noGrp="1"/>
          </p:cNvSpPr>
          <p:nvPr>
            <p:ph type="title"/>
          </p:nvPr>
        </p:nvSpPr>
        <p:spPr>
          <a:xfrm>
            <a:off x="640080" y="853673"/>
            <a:ext cx="4023360" cy="5004794"/>
          </a:xfrm>
        </p:spPr>
        <p:txBody>
          <a:bodyPr>
            <a:normAutofit/>
          </a:bodyPr>
          <a:lstStyle/>
          <a:p>
            <a:pPr>
              <a:lnSpc>
                <a:spcPct val="90000"/>
              </a:lnSpc>
            </a:pPr>
            <a:r>
              <a:rPr lang="en-US" sz="6100">
                <a:solidFill>
                  <a:schemeClr val="bg1"/>
                </a:solidFill>
              </a:rPr>
              <a:t>Diseases lead to nephrotic  Syndrome CONT.</a:t>
            </a:r>
          </a:p>
        </p:txBody>
      </p:sp>
      <p:sp>
        <p:nvSpPr>
          <p:cNvPr id="3" name="Content Placeholder 2">
            <a:extLst>
              <a:ext uri="{FF2B5EF4-FFF2-40B4-BE49-F238E27FC236}">
                <a16:creationId xmlns:a16="http://schemas.microsoft.com/office/drawing/2014/main" id="{9D8F3178-9F50-9074-AD0C-D47D4AC8B7E1}"/>
              </a:ext>
            </a:extLst>
          </p:cNvPr>
          <p:cNvSpPr>
            <a:spLocks noGrp="1"/>
          </p:cNvSpPr>
          <p:nvPr>
            <p:ph idx="1"/>
          </p:nvPr>
        </p:nvSpPr>
        <p:spPr>
          <a:xfrm>
            <a:off x="5599083" y="853673"/>
            <a:ext cx="5715000" cy="5004794"/>
          </a:xfrm>
        </p:spPr>
        <p:txBody>
          <a:bodyPr anchor="ctr">
            <a:normAutofit fontScale="92500" lnSpcReduction="10000"/>
          </a:bodyPr>
          <a:lstStyle/>
          <a:p>
            <a:r>
              <a:rPr lang="en-US" sz="3200" b="1" dirty="0">
                <a:solidFill>
                  <a:schemeClr val="bg1"/>
                </a:solidFill>
              </a:rPr>
              <a:t>C- Gradual progression: </a:t>
            </a:r>
          </a:p>
          <a:p>
            <a:pPr marL="0" indent="0">
              <a:buNone/>
            </a:pPr>
            <a:r>
              <a:rPr lang="en-US" sz="3200" b="1" dirty="0">
                <a:solidFill>
                  <a:schemeClr val="bg1"/>
                </a:solidFill>
              </a:rPr>
              <a:t>1- Diabetic nephropathy: </a:t>
            </a:r>
          </a:p>
          <a:p>
            <a:r>
              <a:rPr lang="en-US" sz="3200" b="1" i="0" dirty="0">
                <a:solidFill>
                  <a:schemeClr val="bg1"/>
                </a:solidFill>
                <a:effectLst/>
              </a:rPr>
              <a:t>Diabetic nephropathy is a serious complication of type 1 diabetes and type 2 diabetes. It's also called diabetic kidney disease. In the United States, about 1 in 3 people living with diabetes have diabetic nephropathy. </a:t>
            </a:r>
          </a:p>
          <a:p>
            <a:pPr marL="0" indent="0">
              <a:buNone/>
            </a:pPr>
            <a:r>
              <a:rPr lang="en-US" sz="3200" b="1" i="0" dirty="0">
                <a:solidFill>
                  <a:schemeClr val="bg1"/>
                </a:solidFill>
                <a:effectLst/>
              </a:rPr>
              <a:t>(Source: Mayo clinic)</a:t>
            </a:r>
            <a:endParaRPr lang="en-US" sz="3200" b="1" dirty="0">
              <a:solidFill>
                <a:schemeClr val="bg1"/>
              </a:solidFill>
            </a:endParaRPr>
          </a:p>
          <a:p>
            <a:r>
              <a:rPr lang="en-US" sz="3200" b="1" dirty="0">
                <a:solidFill>
                  <a:schemeClr val="bg1"/>
                </a:solidFill>
              </a:rPr>
              <a:t>Any age, but rarely &lt; 10 years from diagnosis of type 1 diabetes</a:t>
            </a:r>
            <a:endParaRPr lang="en-US" b="1" dirty="0">
              <a:solidFill>
                <a:schemeClr val="bg1"/>
              </a:solidFill>
            </a:endParaRPr>
          </a:p>
        </p:txBody>
      </p:sp>
      <p:sp>
        <p:nvSpPr>
          <p:cNvPr id="22" name="sketchy content container">
            <a:extLst>
              <a:ext uri="{FF2B5EF4-FFF2-40B4-BE49-F238E27FC236}">
                <a16:creationId xmlns:a16="http://schemas.microsoft.com/office/drawing/2014/main" id="{E0C43A58-225D-452D-8185-0D89D1EED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25400">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817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F9DD82-2465-87AB-B856-BE63842E1450}"/>
              </a:ext>
            </a:extLst>
          </p:cNvPr>
          <p:cNvSpPr>
            <a:spLocks noGrp="1"/>
          </p:cNvSpPr>
          <p:nvPr>
            <p:ph type="title"/>
          </p:nvPr>
        </p:nvSpPr>
        <p:spPr>
          <a:xfrm>
            <a:off x="4654296" y="329184"/>
            <a:ext cx="6894576" cy="1783080"/>
          </a:xfrm>
        </p:spPr>
        <p:txBody>
          <a:bodyPr anchor="b">
            <a:normAutofit/>
          </a:bodyPr>
          <a:lstStyle/>
          <a:p>
            <a:pPr>
              <a:lnSpc>
                <a:spcPct val="90000"/>
              </a:lnSpc>
            </a:pPr>
            <a:r>
              <a:rPr lang="en-US" sz="5600"/>
              <a:t>Children Vs. Adults</a:t>
            </a:r>
          </a:p>
        </p:txBody>
      </p:sp>
      <p:pic>
        <p:nvPicPr>
          <p:cNvPr id="5" name="Picture 4" descr="Close-up of purple cells">
            <a:extLst>
              <a:ext uri="{FF2B5EF4-FFF2-40B4-BE49-F238E27FC236}">
                <a16:creationId xmlns:a16="http://schemas.microsoft.com/office/drawing/2014/main" id="{B628385A-5548-77A0-97C2-A576B80E7769}"/>
              </a:ext>
            </a:extLst>
          </p:cNvPr>
          <p:cNvPicPr>
            <a:picLocks noChangeAspect="1"/>
          </p:cNvPicPr>
          <p:nvPr/>
        </p:nvPicPr>
        <p:blipFill rotWithShape="1">
          <a:blip r:embed="rId3"/>
          <a:srcRect l="29353" r="26329"/>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1402F"/>
          </a:solidFill>
          <a:ln w="38100" cap="rnd">
            <a:solidFill>
              <a:srgbClr val="E1402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22C9ACE-A038-89CC-0BE7-DE343722EFEE}"/>
              </a:ext>
            </a:extLst>
          </p:cNvPr>
          <p:cNvSpPr>
            <a:spLocks noGrp="1"/>
          </p:cNvSpPr>
          <p:nvPr>
            <p:ph idx="1"/>
          </p:nvPr>
        </p:nvSpPr>
        <p:spPr>
          <a:xfrm>
            <a:off x="4654296" y="2706624"/>
            <a:ext cx="6894576" cy="3739896"/>
          </a:xfrm>
        </p:spPr>
        <p:txBody>
          <a:bodyPr>
            <a:normAutofit/>
          </a:bodyPr>
          <a:lstStyle/>
          <a:p>
            <a:r>
              <a:rPr lang="en-US" sz="3200" b="1" dirty="0"/>
              <a:t>Nephrotic Syndrome is 15 times more common in children.</a:t>
            </a:r>
          </a:p>
          <a:p>
            <a:r>
              <a:rPr lang="en-US" sz="3200" b="1" dirty="0"/>
              <a:t>Most cases in children are due to Minimal-Change Disease.</a:t>
            </a:r>
          </a:p>
          <a:p>
            <a:r>
              <a:rPr lang="en-US" sz="3200" b="1" dirty="0"/>
              <a:t>In Adults, the most common form is membranous glomerulonephritis, Followed by FSGS.</a:t>
            </a:r>
          </a:p>
          <a:p>
            <a:r>
              <a:rPr lang="en-US" sz="3200" b="1" dirty="0"/>
              <a:t>Diabetic Nephropathy is emerging as a major cause of Nephrotic syndrome.</a:t>
            </a:r>
          </a:p>
        </p:txBody>
      </p:sp>
    </p:spTree>
    <p:extLst>
      <p:ext uri="{BB962C8B-B14F-4D97-AF65-F5344CB8AC3E}">
        <p14:creationId xmlns:p14="http://schemas.microsoft.com/office/powerpoint/2010/main" val="3386461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AAFE99-5802-6F91-1B73-38B1685F1237}"/>
              </a:ext>
            </a:extLst>
          </p:cNvPr>
          <p:cNvSpPr>
            <a:spLocks noGrp="1"/>
          </p:cNvSpPr>
          <p:nvPr>
            <p:ph type="title"/>
          </p:nvPr>
        </p:nvSpPr>
        <p:spPr>
          <a:xfrm>
            <a:off x="576072" y="238539"/>
            <a:ext cx="11018520" cy="1434415"/>
          </a:xfrm>
        </p:spPr>
        <p:txBody>
          <a:bodyPr anchor="b">
            <a:normAutofit/>
          </a:bodyPr>
          <a:lstStyle/>
          <a:p>
            <a:r>
              <a:rPr lang="en-US" sz="7200"/>
              <a:t>Manifestations</a:t>
            </a:r>
          </a:p>
        </p:txBody>
      </p:sp>
      <p:sp>
        <p:nvSpPr>
          <p:cNvPr id="19"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E1402F"/>
          </a:solidFill>
          <a:ln w="38100" cap="rnd">
            <a:solidFill>
              <a:srgbClr val="E1402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8C536F7-E332-E4D4-137B-64454F22F88A}"/>
              </a:ext>
            </a:extLst>
          </p:cNvPr>
          <p:cNvSpPr>
            <a:spLocks noGrp="1"/>
          </p:cNvSpPr>
          <p:nvPr>
            <p:ph idx="1"/>
          </p:nvPr>
        </p:nvSpPr>
        <p:spPr>
          <a:xfrm>
            <a:off x="572493" y="2071316"/>
            <a:ext cx="6713552" cy="4119172"/>
          </a:xfrm>
        </p:spPr>
        <p:txBody>
          <a:bodyPr anchor="t">
            <a:normAutofit/>
          </a:bodyPr>
          <a:lstStyle/>
          <a:p>
            <a:r>
              <a:rPr lang="en-US" sz="3600" b="1" dirty="0"/>
              <a:t>Proteinuria &gt;3.5 gm / 24 </a:t>
            </a:r>
            <a:r>
              <a:rPr lang="en-US" sz="3600" b="1" dirty="0" err="1"/>
              <a:t>hr</a:t>
            </a:r>
            <a:r>
              <a:rPr lang="en-US" sz="3600" b="1" dirty="0"/>
              <a:t> </a:t>
            </a:r>
          </a:p>
          <a:p>
            <a:r>
              <a:rPr lang="en-US" sz="3600" b="1" dirty="0"/>
              <a:t>Hypoalbuminemia </a:t>
            </a:r>
          </a:p>
          <a:p>
            <a:r>
              <a:rPr lang="en-US" sz="3600" b="1" dirty="0"/>
              <a:t>Edema </a:t>
            </a:r>
          </a:p>
          <a:p>
            <a:r>
              <a:rPr lang="en-US" sz="3600" b="1" dirty="0"/>
              <a:t>Hyperlipidemia </a:t>
            </a:r>
          </a:p>
          <a:p>
            <a:r>
              <a:rPr lang="en-US" sz="3600" b="1" dirty="0" err="1"/>
              <a:t>Lipiduria</a:t>
            </a:r>
            <a:r>
              <a:rPr lang="en-US" sz="3600" b="1" dirty="0"/>
              <a:t> </a:t>
            </a:r>
          </a:p>
        </p:txBody>
      </p:sp>
      <p:pic>
        <p:nvPicPr>
          <p:cNvPr id="5" name="Picture 4" descr="A collage of a child's face&#10;&#10;Description automatically generated">
            <a:extLst>
              <a:ext uri="{FF2B5EF4-FFF2-40B4-BE49-F238E27FC236}">
                <a16:creationId xmlns:a16="http://schemas.microsoft.com/office/drawing/2014/main" id="{208CF04E-F239-B71B-4D5F-E73A41B87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7510" y="2520903"/>
            <a:ext cx="8053884" cy="3267249"/>
          </a:xfrm>
          <a:prstGeom prst="rect">
            <a:avLst/>
          </a:prstGeom>
        </p:spPr>
      </p:pic>
    </p:spTree>
    <p:extLst>
      <p:ext uri="{BB962C8B-B14F-4D97-AF65-F5344CB8AC3E}">
        <p14:creationId xmlns:p14="http://schemas.microsoft.com/office/powerpoint/2010/main" val="4132512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5B8C80-C071-19F8-2A8E-667237FCA93D}"/>
              </a:ext>
            </a:extLst>
          </p:cNvPr>
          <p:cNvSpPr>
            <a:spLocks noGrp="1"/>
          </p:cNvSpPr>
          <p:nvPr>
            <p:ph type="title"/>
          </p:nvPr>
        </p:nvSpPr>
        <p:spPr>
          <a:xfrm>
            <a:off x="576072" y="238539"/>
            <a:ext cx="11018520" cy="1434415"/>
          </a:xfrm>
        </p:spPr>
        <p:txBody>
          <a:bodyPr anchor="b">
            <a:normAutofit/>
          </a:bodyPr>
          <a:lstStyle/>
          <a:p>
            <a:r>
              <a:rPr lang="en-US" sz="7200"/>
              <a:t>Cause of Oedema</a:t>
            </a:r>
          </a:p>
        </p:txBody>
      </p:sp>
      <p:sp>
        <p:nvSpPr>
          <p:cNvPr id="15"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E1402F"/>
          </a:solidFill>
          <a:ln w="38100" cap="rnd">
            <a:solidFill>
              <a:srgbClr val="E1402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2519A9-D770-9E1A-AF6F-086FAAAF33CC}"/>
              </a:ext>
            </a:extLst>
          </p:cNvPr>
          <p:cNvSpPr>
            <a:spLocks noGrp="1"/>
          </p:cNvSpPr>
          <p:nvPr>
            <p:ph idx="1"/>
          </p:nvPr>
        </p:nvSpPr>
        <p:spPr>
          <a:xfrm>
            <a:off x="572493" y="2071316"/>
            <a:ext cx="6713552" cy="4119172"/>
          </a:xfrm>
        </p:spPr>
        <p:txBody>
          <a:bodyPr anchor="t">
            <a:normAutofit/>
          </a:bodyPr>
          <a:lstStyle/>
          <a:p>
            <a:r>
              <a:rPr lang="en-US" sz="3600" b="1" dirty="0"/>
              <a:t>Nephrotic syndrome would cause </a:t>
            </a:r>
            <a:r>
              <a:rPr lang="en-US" sz="4000" b="1" dirty="0">
                <a:solidFill>
                  <a:srgbClr val="FF0000"/>
                </a:solidFill>
              </a:rPr>
              <a:t>heavy proteinuria</a:t>
            </a:r>
            <a:r>
              <a:rPr lang="en-US" sz="3600" b="1" dirty="0"/>
              <a:t> that would cause </a:t>
            </a:r>
            <a:r>
              <a:rPr lang="en-US" sz="3600" b="1" dirty="0">
                <a:solidFill>
                  <a:srgbClr val="FF0000"/>
                </a:solidFill>
              </a:rPr>
              <a:t>low plasma albumin </a:t>
            </a:r>
            <a:r>
              <a:rPr lang="en-US" sz="3600" b="1" dirty="0"/>
              <a:t>which ultimately leads to </a:t>
            </a:r>
            <a:r>
              <a:rPr lang="en-US" sz="3600" b="1" dirty="0">
                <a:solidFill>
                  <a:srgbClr val="FF0000"/>
                </a:solidFill>
              </a:rPr>
              <a:t>LOW capillary oncotic pressure</a:t>
            </a:r>
            <a:r>
              <a:rPr lang="en-US" sz="3600" b="1" dirty="0"/>
              <a:t> which drags the fluids outside the vessels to be manifested as </a:t>
            </a:r>
            <a:r>
              <a:rPr lang="en-US" sz="3600" b="1" dirty="0">
                <a:solidFill>
                  <a:srgbClr val="FF0000"/>
                </a:solidFill>
              </a:rPr>
              <a:t>oedema</a:t>
            </a:r>
            <a:r>
              <a:rPr lang="en-US" sz="3600" b="1" dirty="0"/>
              <a:t>.</a:t>
            </a:r>
          </a:p>
          <a:p>
            <a:endParaRPr lang="en-US" sz="3600" b="1" dirty="0"/>
          </a:p>
        </p:txBody>
      </p:sp>
      <p:pic>
        <p:nvPicPr>
          <p:cNvPr id="5" name="Picture 4" descr="A hand writing with a red marker&#10;&#10;Description automatically generated">
            <a:extLst>
              <a:ext uri="{FF2B5EF4-FFF2-40B4-BE49-F238E27FC236}">
                <a16:creationId xmlns:a16="http://schemas.microsoft.com/office/drawing/2014/main" id="{91DFB123-E715-A6D1-EB65-E75DB88654D0}"/>
              </a:ext>
            </a:extLst>
          </p:cNvPr>
          <p:cNvPicPr>
            <a:picLocks noChangeAspect="1"/>
          </p:cNvPicPr>
          <p:nvPr/>
        </p:nvPicPr>
        <p:blipFill rotWithShape="1">
          <a:blip r:embed="rId2">
            <a:extLst>
              <a:ext uri="{28A0092B-C50C-407E-A947-70E740481C1C}">
                <a14:useLocalDpi xmlns:a14="http://schemas.microsoft.com/office/drawing/2010/main" val="0"/>
              </a:ext>
            </a:extLst>
          </a:blip>
          <a:srcRect l="13894" r="21890" b="2"/>
          <a:stretch/>
        </p:blipFill>
        <p:spPr>
          <a:xfrm>
            <a:off x="7675658" y="2093976"/>
            <a:ext cx="3941064" cy="4096512"/>
          </a:xfrm>
          <a:prstGeom prst="rect">
            <a:avLst/>
          </a:prstGeom>
        </p:spPr>
      </p:pic>
    </p:spTree>
    <p:extLst>
      <p:ext uri="{BB962C8B-B14F-4D97-AF65-F5344CB8AC3E}">
        <p14:creationId xmlns:p14="http://schemas.microsoft.com/office/powerpoint/2010/main" val="2494491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2CF34-06CD-0932-0D51-BFE579B04881}"/>
              </a:ext>
            </a:extLst>
          </p:cNvPr>
          <p:cNvSpPr>
            <a:spLocks noGrp="1"/>
          </p:cNvSpPr>
          <p:nvPr>
            <p:ph type="title"/>
          </p:nvPr>
        </p:nvSpPr>
        <p:spPr>
          <a:xfrm>
            <a:off x="635000" y="640823"/>
            <a:ext cx="3418659" cy="5583148"/>
          </a:xfrm>
        </p:spPr>
        <p:txBody>
          <a:bodyPr anchor="ctr">
            <a:normAutofit/>
          </a:bodyPr>
          <a:lstStyle/>
          <a:p>
            <a:r>
              <a:rPr lang="en-US" sz="4200" dirty="0"/>
              <a:t>Clinical Assessment of </a:t>
            </a:r>
            <a:r>
              <a:rPr lang="en-US" sz="4200" dirty="0">
                <a:solidFill>
                  <a:srgbClr val="FF0000"/>
                </a:solidFill>
              </a:rPr>
              <a:t>Oedema</a:t>
            </a:r>
          </a:p>
        </p:txBody>
      </p:sp>
      <p:sp>
        <p:nvSpPr>
          <p:cNvPr id="18"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1557877"/>
            <a:ext cx="18288" cy="3749040"/>
          </a:xfrm>
          <a:custGeom>
            <a:avLst/>
            <a:gdLst>
              <a:gd name="connsiteX0" fmla="*/ 0 w 18288"/>
              <a:gd name="connsiteY0" fmla="*/ 0 h 3749040"/>
              <a:gd name="connsiteX1" fmla="*/ 18288 w 18288"/>
              <a:gd name="connsiteY1" fmla="*/ 0 h 3749040"/>
              <a:gd name="connsiteX2" fmla="*/ 18288 w 18288"/>
              <a:gd name="connsiteY2" fmla="*/ 662330 h 3749040"/>
              <a:gd name="connsiteX3" fmla="*/ 18288 w 18288"/>
              <a:gd name="connsiteY3" fmla="*/ 1174699 h 3749040"/>
              <a:gd name="connsiteX4" fmla="*/ 18288 w 18288"/>
              <a:gd name="connsiteY4" fmla="*/ 1724558 h 3749040"/>
              <a:gd name="connsiteX5" fmla="*/ 18288 w 18288"/>
              <a:gd name="connsiteY5" fmla="*/ 2424379 h 3749040"/>
              <a:gd name="connsiteX6" fmla="*/ 18288 w 18288"/>
              <a:gd name="connsiteY6" fmla="*/ 3049219 h 3749040"/>
              <a:gd name="connsiteX7" fmla="*/ 18288 w 18288"/>
              <a:gd name="connsiteY7" fmla="*/ 3749040 h 3749040"/>
              <a:gd name="connsiteX8" fmla="*/ 0 w 18288"/>
              <a:gd name="connsiteY8" fmla="*/ 3749040 h 3749040"/>
              <a:gd name="connsiteX9" fmla="*/ 0 w 18288"/>
              <a:gd name="connsiteY9" fmla="*/ 3236671 h 3749040"/>
              <a:gd name="connsiteX10" fmla="*/ 0 w 18288"/>
              <a:gd name="connsiteY10" fmla="*/ 2536850 h 3749040"/>
              <a:gd name="connsiteX11" fmla="*/ 0 w 18288"/>
              <a:gd name="connsiteY11" fmla="*/ 1874520 h 3749040"/>
              <a:gd name="connsiteX12" fmla="*/ 0 w 18288"/>
              <a:gd name="connsiteY12" fmla="*/ 1362151 h 3749040"/>
              <a:gd name="connsiteX13" fmla="*/ 0 w 18288"/>
              <a:gd name="connsiteY13" fmla="*/ 774802 h 3749040"/>
              <a:gd name="connsiteX14" fmla="*/ 0 w 18288"/>
              <a:gd name="connsiteY14" fmla="*/ 0 h 37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 h="3749040" fill="none" extrusionOk="0">
                <a:moveTo>
                  <a:pt x="0" y="0"/>
                </a:moveTo>
                <a:cubicBezTo>
                  <a:pt x="8690" y="407"/>
                  <a:pt x="14141" y="154"/>
                  <a:pt x="18288" y="0"/>
                </a:cubicBezTo>
                <a:cubicBezTo>
                  <a:pt x="34838" y="143586"/>
                  <a:pt x="-11860" y="333097"/>
                  <a:pt x="18288" y="662330"/>
                </a:cubicBezTo>
                <a:cubicBezTo>
                  <a:pt x="48436" y="991563"/>
                  <a:pt x="32813" y="1046681"/>
                  <a:pt x="18288" y="1174699"/>
                </a:cubicBezTo>
                <a:cubicBezTo>
                  <a:pt x="3763" y="1302717"/>
                  <a:pt x="40974" y="1467838"/>
                  <a:pt x="18288" y="1724558"/>
                </a:cubicBezTo>
                <a:cubicBezTo>
                  <a:pt x="-4398" y="1981278"/>
                  <a:pt x="36650" y="2215729"/>
                  <a:pt x="18288" y="2424379"/>
                </a:cubicBezTo>
                <a:cubicBezTo>
                  <a:pt x="-74" y="2633029"/>
                  <a:pt x="-9881" y="2874703"/>
                  <a:pt x="18288" y="3049219"/>
                </a:cubicBezTo>
                <a:cubicBezTo>
                  <a:pt x="46457" y="3223735"/>
                  <a:pt x="4078" y="3453850"/>
                  <a:pt x="18288" y="3749040"/>
                </a:cubicBezTo>
                <a:cubicBezTo>
                  <a:pt x="14465" y="3749751"/>
                  <a:pt x="7675" y="3748271"/>
                  <a:pt x="0" y="3749040"/>
                </a:cubicBezTo>
                <a:cubicBezTo>
                  <a:pt x="19669" y="3507959"/>
                  <a:pt x="-9883" y="3339386"/>
                  <a:pt x="0" y="3236671"/>
                </a:cubicBezTo>
                <a:cubicBezTo>
                  <a:pt x="9883" y="3133956"/>
                  <a:pt x="26871" y="2857214"/>
                  <a:pt x="0" y="2536850"/>
                </a:cubicBezTo>
                <a:cubicBezTo>
                  <a:pt x="-26871" y="2216486"/>
                  <a:pt x="4790" y="2156616"/>
                  <a:pt x="0" y="1874520"/>
                </a:cubicBezTo>
                <a:cubicBezTo>
                  <a:pt x="-4790" y="1592424"/>
                  <a:pt x="-3117" y="1558688"/>
                  <a:pt x="0" y="1362151"/>
                </a:cubicBezTo>
                <a:cubicBezTo>
                  <a:pt x="3117" y="1165614"/>
                  <a:pt x="16802" y="1045125"/>
                  <a:pt x="0" y="774802"/>
                </a:cubicBezTo>
                <a:cubicBezTo>
                  <a:pt x="-16802" y="504479"/>
                  <a:pt x="-29640" y="377701"/>
                  <a:pt x="0" y="0"/>
                </a:cubicBezTo>
                <a:close/>
              </a:path>
              <a:path w="18288" h="3749040" stroke="0" extrusionOk="0">
                <a:moveTo>
                  <a:pt x="0" y="0"/>
                </a:moveTo>
                <a:cubicBezTo>
                  <a:pt x="5341" y="9"/>
                  <a:pt x="11148" y="-611"/>
                  <a:pt x="18288" y="0"/>
                </a:cubicBezTo>
                <a:cubicBezTo>
                  <a:pt x="33352" y="227288"/>
                  <a:pt x="30894" y="278824"/>
                  <a:pt x="18288" y="512369"/>
                </a:cubicBezTo>
                <a:cubicBezTo>
                  <a:pt x="5682" y="745914"/>
                  <a:pt x="53060" y="998220"/>
                  <a:pt x="18288" y="1212190"/>
                </a:cubicBezTo>
                <a:cubicBezTo>
                  <a:pt x="-16484" y="1426160"/>
                  <a:pt x="35474" y="1585099"/>
                  <a:pt x="18288" y="1837030"/>
                </a:cubicBezTo>
                <a:cubicBezTo>
                  <a:pt x="1102" y="2088961"/>
                  <a:pt x="16704" y="2251948"/>
                  <a:pt x="18288" y="2386889"/>
                </a:cubicBezTo>
                <a:cubicBezTo>
                  <a:pt x="19872" y="2521830"/>
                  <a:pt x="5902" y="2679005"/>
                  <a:pt x="18288" y="2936748"/>
                </a:cubicBezTo>
                <a:cubicBezTo>
                  <a:pt x="30674" y="3194491"/>
                  <a:pt x="13809" y="3416052"/>
                  <a:pt x="18288" y="3749040"/>
                </a:cubicBezTo>
                <a:cubicBezTo>
                  <a:pt x="9729" y="3749861"/>
                  <a:pt x="3965" y="3749683"/>
                  <a:pt x="0" y="3749040"/>
                </a:cubicBezTo>
                <a:cubicBezTo>
                  <a:pt x="-10152" y="3632102"/>
                  <a:pt x="-5013" y="3340136"/>
                  <a:pt x="0" y="3236671"/>
                </a:cubicBezTo>
                <a:cubicBezTo>
                  <a:pt x="5013" y="3133206"/>
                  <a:pt x="-27249" y="2814766"/>
                  <a:pt x="0" y="2649322"/>
                </a:cubicBezTo>
                <a:cubicBezTo>
                  <a:pt x="27249" y="2483878"/>
                  <a:pt x="8506" y="2308131"/>
                  <a:pt x="0" y="2061972"/>
                </a:cubicBezTo>
                <a:cubicBezTo>
                  <a:pt x="-8506" y="1815813"/>
                  <a:pt x="-14267" y="1574470"/>
                  <a:pt x="0" y="1399642"/>
                </a:cubicBezTo>
                <a:cubicBezTo>
                  <a:pt x="14267" y="1224814"/>
                  <a:pt x="-24839" y="1011862"/>
                  <a:pt x="0" y="812292"/>
                </a:cubicBezTo>
                <a:cubicBezTo>
                  <a:pt x="24839" y="612722"/>
                  <a:pt x="20220" y="372179"/>
                  <a:pt x="0" y="0"/>
                </a:cubicBezTo>
                <a:close/>
              </a:path>
            </a:pathLst>
          </a:custGeom>
          <a:solidFill>
            <a:srgbClr val="E1402F"/>
          </a:solidFill>
          <a:ln w="34925">
            <a:solidFill>
              <a:srgbClr val="E1402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8E67527-1317-3C15-195F-861FB52592E9}"/>
              </a:ext>
            </a:extLst>
          </p:cNvPr>
          <p:cNvGraphicFramePr>
            <a:graphicFrameLocks noGrp="1"/>
          </p:cNvGraphicFramePr>
          <p:nvPr>
            <p:ph idx="1"/>
            <p:extLst>
              <p:ext uri="{D42A27DB-BD31-4B8C-83A1-F6EECF244321}">
                <p14:modId xmlns:p14="http://schemas.microsoft.com/office/powerpoint/2010/main" val="213939222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8989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BB193E-5407-EE03-3D5D-4738A4ED899B}"/>
              </a:ext>
            </a:extLst>
          </p:cNvPr>
          <p:cNvSpPr>
            <a:spLocks noGrp="1"/>
          </p:cNvSpPr>
          <p:nvPr>
            <p:ph type="title"/>
          </p:nvPr>
        </p:nvSpPr>
        <p:spPr>
          <a:xfrm>
            <a:off x="576072" y="238539"/>
            <a:ext cx="11018520" cy="1434415"/>
          </a:xfrm>
        </p:spPr>
        <p:txBody>
          <a:bodyPr anchor="b">
            <a:normAutofit/>
          </a:bodyPr>
          <a:lstStyle/>
          <a:p>
            <a:r>
              <a:rPr lang="en-US" sz="7200"/>
              <a:t>INVESTIGATIONS</a:t>
            </a:r>
          </a:p>
        </p:txBody>
      </p:sp>
      <p:sp>
        <p:nvSpPr>
          <p:cNvPr id="12"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E1402F"/>
          </a:solidFill>
          <a:ln w="38100" cap="rnd">
            <a:solidFill>
              <a:srgbClr val="E1402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9502E3-5732-25B9-341D-FECA81E52866}"/>
              </a:ext>
            </a:extLst>
          </p:cNvPr>
          <p:cNvSpPr>
            <a:spLocks noGrp="1"/>
          </p:cNvSpPr>
          <p:nvPr>
            <p:ph idx="1"/>
          </p:nvPr>
        </p:nvSpPr>
        <p:spPr>
          <a:xfrm>
            <a:off x="155448" y="2071315"/>
            <a:ext cx="7130597" cy="4548145"/>
          </a:xfrm>
        </p:spPr>
        <p:txBody>
          <a:bodyPr anchor="t">
            <a:normAutofit/>
          </a:bodyPr>
          <a:lstStyle/>
          <a:p>
            <a:pPr>
              <a:lnSpc>
                <a:spcPct val="100000"/>
              </a:lnSpc>
            </a:pPr>
            <a:r>
              <a:rPr lang="en-US" b="1" dirty="0"/>
              <a:t>Investigation of nephrotic syndrome usually involves renal biopsy, although non-invasive tests may also be helpful in suggesting the underlying cause. </a:t>
            </a:r>
          </a:p>
          <a:p>
            <a:pPr>
              <a:lnSpc>
                <a:spcPct val="100000"/>
              </a:lnSpc>
            </a:pPr>
            <a:r>
              <a:rPr lang="en-US" b="1" dirty="0"/>
              <a:t>In children, minimal change disease is by far the most common cause of nephrotic syndrome and therefore renal biopsy is not usually required unless the patient fails to respond to high-dose glucocorticoid therapy. </a:t>
            </a:r>
          </a:p>
          <a:p>
            <a:pPr>
              <a:lnSpc>
                <a:spcPct val="100000"/>
              </a:lnSpc>
            </a:pPr>
            <a:r>
              <a:rPr lang="en-US" b="1" dirty="0"/>
              <a:t>Similarly, most patients with diabetes presenting with nephrotic syndrome will have diabetic nephropathy, and so renal biopsy is usually not performed unless the course of the disease is atypical (rapidly increasing proteinuria or rapid decline in renal function). Instead order Glucose and glycosylated hemoglobin.</a:t>
            </a:r>
          </a:p>
        </p:txBody>
      </p:sp>
      <p:pic>
        <p:nvPicPr>
          <p:cNvPr id="5" name="Picture 4" descr="A person looking through a microscope&#10;&#10;Description automatically generated">
            <a:extLst>
              <a:ext uri="{FF2B5EF4-FFF2-40B4-BE49-F238E27FC236}">
                <a16:creationId xmlns:a16="http://schemas.microsoft.com/office/drawing/2014/main" id="{D16F86A1-DCDC-EA78-76F6-0DA8FE80FD3F}"/>
              </a:ext>
            </a:extLst>
          </p:cNvPr>
          <p:cNvPicPr>
            <a:picLocks noChangeAspect="1"/>
          </p:cNvPicPr>
          <p:nvPr/>
        </p:nvPicPr>
        <p:blipFill rotWithShape="1">
          <a:blip r:embed="rId2">
            <a:extLst>
              <a:ext uri="{28A0092B-C50C-407E-A947-70E740481C1C}">
                <a14:useLocalDpi xmlns:a14="http://schemas.microsoft.com/office/drawing/2010/main" val="0"/>
              </a:ext>
            </a:extLst>
          </a:blip>
          <a:srcRect l="10485" r="17361"/>
          <a:stretch/>
        </p:blipFill>
        <p:spPr>
          <a:xfrm>
            <a:off x="7675658" y="2093976"/>
            <a:ext cx="3941064" cy="4096512"/>
          </a:xfrm>
          <a:prstGeom prst="rect">
            <a:avLst/>
          </a:prstGeom>
        </p:spPr>
      </p:pic>
    </p:spTree>
    <p:extLst>
      <p:ext uri="{BB962C8B-B14F-4D97-AF65-F5344CB8AC3E}">
        <p14:creationId xmlns:p14="http://schemas.microsoft.com/office/powerpoint/2010/main" val="213490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 of a diagram of a kidney&#10;&#10;Description automatically generated">
            <a:extLst>
              <a:ext uri="{FF2B5EF4-FFF2-40B4-BE49-F238E27FC236}">
                <a16:creationId xmlns:a16="http://schemas.microsoft.com/office/drawing/2014/main" id="{15F95C47-EA28-DB6E-B0FB-190DFD38AF84}"/>
              </a:ext>
            </a:extLst>
          </p:cNvPr>
          <p:cNvPicPr>
            <a:picLocks noChangeAspect="1"/>
          </p:cNvPicPr>
          <p:nvPr/>
        </p:nvPicPr>
        <p:blipFill rotWithShape="1">
          <a:blip r:embed="rId3">
            <a:extLst>
              <a:ext uri="{28A0092B-C50C-407E-A947-70E740481C1C}">
                <a14:useLocalDpi xmlns:a14="http://schemas.microsoft.com/office/drawing/2010/main" val="0"/>
              </a:ext>
            </a:extLst>
          </a:blip>
          <a:srcRect t="3884" b="17444"/>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AEE8DE-92B6-E9E2-162F-4EA827D9B9A6}"/>
              </a:ext>
            </a:extLst>
          </p:cNvPr>
          <p:cNvSpPr>
            <a:spLocks noGrp="1"/>
          </p:cNvSpPr>
          <p:nvPr>
            <p:ph type="title"/>
          </p:nvPr>
        </p:nvSpPr>
        <p:spPr>
          <a:xfrm>
            <a:off x="477981" y="1122362"/>
            <a:ext cx="4023360" cy="2802219"/>
          </a:xfrm>
        </p:spPr>
        <p:txBody>
          <a:bodyPr vert="horz" lIns="91440" tIns="45720" rIns="91440" bIns="45720" rtlCol="0" anchor="b">
            <a:normAutofit/>
          </a:bodyPr>
          <a:lstStyle/>
          <a:p>
            <a:r>
              <a:rPr lang="en-US">
                <a:solidFill>
                  <a:schemeClr val="bg1"/>
                </a:solidFill>
              </a:rPr>
              <a:t>Nephron</a:t>
            </a:r>
          </a:p>
        </p:txBody>
      </p:sp>
    </p:spTree>
    <p:extLst>
      <p:ext uri="{BB962C8B-B14F-4D97-AF65-F5344CB8AC3E}">
        <p14:creationId xmlns:p14="http://schemas.microsoft.com/office/powerpoint/2010/main" val="2507624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a microscope&#10;&#10;Description automatically generated">
            <a:extLst>
              <a:ext uri="{FF2B5EF4-FFF2-40B4-BE49-F238E27FC236}">
                <a16:creationId xmlns:a16="http://schemas.microsoft.com/office/drawing/2014/main" id="{0F70D684-CE57-A1A2-76A6-636BC63C0589}"/>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r="444"/>
          <a:stretch/>
        </p:blipFill>
        <p:spPr>
          <a:xfrm>
            <a:off x="20" y="10"/>
            <a:ext cx="12191979" cy="6857990"/>
          </a:xfrm>
          <a:prstGeom prst="rect">
            <a:avLst/>
          </a:prstGeom>
        </p:spPr>
      </p:pic>
      <p:sp>
        <p:nvSpPr>
          <p:cNvPr id="2" name="Title 1">
            <a:extLst>
              <a:ext uri="{FF2B5EF4-FFF2-40B4-BE49-F238E27FC236}">
                <a16:creationId xmlns:a16="http://schemas.microsoft.com/office/drawing/2014/main" id="{65FC1B33-56EB-0F6B-3B81-5E1AB9FBCB5D}"/>
              </a:ext>
            </a:extLst>
          </p:cNvPr>
          <p:cNvSpPr>
            <a:spLocks noGrp="1"/>
          </p:cNvSpPr>
          <p:nvPr>
            <p:ph type="title"/>
          </p:nvPr>
        </p:nvSpPr>
        <p:spPr>
          <a:xfrm>
            <a:off x="838200" y="365125"/>
            <a:ext cx="10515600" cy="1325563"/>
          </a:xfrm>
        </p:spPr>
        <p:txBody>
          <a:bodyPr>
            <a:normAutofit/>
          </a:bodyPr>
          <a:lstStyle/>
          <a:p>
            <a:r>
              <a:rPr lang="en-US" sz="7200">
                <a:solidFill>
                  <a:schemeClr val="bg1"/>
                </a:solidFill>
              </a:rPr>
              <a:t>INVESTIGATIONS CONT.</a:t>
            </a:r>
          </a:p>
        </p:txBody>
      </p:sp>
      <p:sp>
        <p:nvSpPr>
          <p:cNvPr id="12" name="Rectangle 6">
            <a:extLst>
              <a:ext uri="{FF2B5EF4-FFF2-40B4-BE49-F238E27FC236}">
                <a16:creationId xmlns:a16="http://schemas.microsoft.com/office/drawing/2014/main" id="{1CA8A97F-67F0-4D5F-A850-0C30727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578" y="1802192"/>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DF3C4B-CC7D-B50E-4E3C-12CA9166AAEE}"/>
              </a:ext>
            </a:extLst>
          </p:cNvPr>
          <p:cNvSpPr>
            <a:spLocks noGrp="1"/>
          </p:cNvSpPr>
          <p:nvPr>
            <p:ph idx="1"/>
          </p:nvPr>
        </p:nvSpPr>
        <p:spPr>
          <a:xfrm>
            <a:off x="838200" y="2004446"/>
            <a:ext cx="10515600" cy="4176897"/>
          </a:xfrm>
        </p:spPr>
        <p:txBody>
          <a:bodyPr>
            <a:normAutofit/>
          </a:bodyPr>
          <a:lstStyle/>
          <a:p>
            <a:r>
              <a:rPr lang="en-US" sz="4000" b="1" dirty="0">
                <a:solidFill>
                  <a:schemeClr val="bg1"/>
                </a:solidFill>
              </a:rPr>
              <a:t>If suspected with membranous nephropathy ordering tests for Hepatitis B, C + HIV serology, ANA, dsDNA proved to be useful.</a:t>
            </a:r>
          </a:p>
          <a:p>
            <a:r>
              <a:rPr lang="en-US" sz="4000" b="1" dirty="0">
                <a:solidFill>
                  <a:schemeClr val="bg1"/>
                </a:solidFill>
              </a:rPr>
              <a:t>Regarding the investigations of Amyloid nephropathy, tests for Immunoglobulins, PPE, Bence Jones protein, serum free light chains.</a:t>
            </a:r>
          </a:p>
          <a:p>
            <a:endParaRPr lang="en-US" sz="3200" b="1" dirty="0">
              <a:solidFill>
                <a:schemeClr val="bg1"/>
              </a:solidFill>
            </a:endParaRPr>
          </a:p>
        </p:txBody>
      </p:sp>
    </p:spTree>
    <p:extLst>
      <p:ext uri="{BB962C8B-B14F-4D97-AF65-F5344CB8AC3E}">
        <p14:creationId xmlns:p14="http://schemas.microsoft.com/office/powerpoint/2010/main" val="3602940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descr="Desk with stethoscope and computer keyboard">
            <a:extLst>
              <a:ext uri="{FF2B5EF4-FFF2-40B4-BE49-F238E27FC236}">
                <a16:creationId xmlns:a16="http://schemas.microsoft.com/office/drawing/2014/main" id="{20EE2A9E-6BF4-8CB2-AAB8-8C7CBEEAAEAF}"/>
              </a:ext>
            </a:extLst>
          </p:cNvPr>
          <p:cNvPicPr>
            <a:picLocks noChangeAspect="1"/>
          </p:cNvPicPr>
          <p:nvPr/>
        </p:nvPicPr>
        <p:blipFill rotWithShape="1">
          <a:blip r:embed="rId2"/>
          <a:srcRect t="558" b="15172"/>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8F9AC2-AED6-8FD6-AB12-6F994EBD79A5}"/>
              </a:ext>
            </a:extLst>
          </p:cNvPr>
          <p:cNvSpPr>
            <a:spLocks noGrp="1"/>
          </p:cNvSpPr>
          <p:nvPr>
            <p:ph type="title"/>
          </p:nvPr>
        </p:nvSpPr>
        <p:spPr>
          <a:xfrm>
            <a:off x="321733" y="321733"/>
            <a:ext cx="11548532" cy="4229305"/>
          </a:xfrm>
        </p:spPr>
        <p:txBody>
          <a:bodyPr vert="horz" lIns="91440" tIns="45720" rIns="91440" bIns="45720" rtlCol="0" anchor="t">
            <a:normAutofit/>
          </a:bodyPr>
          <a:lstStyle/>
          <a:p>
            <a:pPr>
              <a:lnSpc>
                <a:spcPct val="90000"/>
              </a:lnSpc>
            </a:pPr>
            <a:r>
              <a:rPr lang="en-US" sz="7200" dirty="0">
                <a:solidFill>
                  <a:schemeClr val="accent6">
                    <a:lumMod val="75000"/>
                  </a:schemeClr>
                </a:solidFill>
              </a:rPr>
              <a:t>Consequences of the nephrotic syndrome and their management</a:t>
            </a:r>
          </a:p>
        </p:txBody>
      </p:sp>
      <p:sp>
        <p:nvSpPr>
          <p:cNvPr id="12" name="Rectangle 11">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095" y="4702516"/>
            <a:ext cx="12191999" cy="2155484"/>
          </a:xfrm>
          <a:prstGeom prst="rect">
            <a:avLst/>
          </a:prstGeom>
          <a:gradFill flip="none" rotWithShape="1">
            <a:gsLst>
              <a:gs pos="59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6730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838303-0639-0B3B-99F6-677F322CEF50}"/>
              </a:ext>
            </a:extLst>
          </p:cNvPr>
          <p:cNvSpPr>
            <a:spLocks noGrp="1"/>
          </p:cNvSpPr>
          <p:nvPr>
            <p:ph type="title"/>
          </p:nvPr>
        </p:nvSpPr>
        <p:spPr>
          <a:xfrm>
            <a:off x="640080" y="325369"/>
            <a:ext cx="4368602" cy="1956841"/>
          </a:xfrm>
        </p:spPr>
        <p:txBody>
          <a:bodyPr anchor="b">
            <a:normAutofit/>
          </a:bodyPr>
          <a:lstStyle/>
          <a:p>
            <a:pPr>
              <a:lnSpc>
                <a:spcPct val="90000"/>
              </a:lnSpc>
            </a:pPr>
            <a:r>
              <a:rPr lang="en-US" sz="3600"/>
              <a:t>Hypoalbuminemia</a:t>
            </a:r>
          </a:p>
        </p:txBody>
      </p:sp>
      <p:sp>
        <p:nvSpPr>
          <p:cNvPr id="24"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E1402F"/>
          </a:solidFill>
          <a:ln w="38100" cap="rnd">
            <a:solidFill>
              <a:srgbClr val="E1402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A7A16BD-E7F8-F3E0-6B63-816FAB749D20}"/>
              </a:ext>
            </a:extLst>
          </p:cNvPr>
          <p:cNvSpPr>
            <a:spLocks noGrp="1"/>
          </p:cNvSpPr>
          <p:nvPr>
            <p:ph idx="1"/>
          </p:nvPr>
        </p:nvSpPr>
        <p:spPr>
          <a:xfrm>
            <a:off x="515068" y="2872899"/>
            <a:ext cx="4368601" cy="3659732"/>
          </a:xfrm>
        </p:spPr>
        <p:txBody>
          <a:bodyPr>
            <a:normAutofit/>
          </a:bodyPr>
          <a:lstStyle/>
          <a:p>
            <a:r>
              <a:rPr lang="en-US" sz="3200" b="1" dirty="0"/>
              <a:t>Mechanism: Urinary protein losses exceed synthetic capacity of liver</a:t>
            </a:r>
          </a:p>
          <a:p>
            <a:r>
              <a:rPr lang="en-US" sz="3200" b="1" dirty="0"/>
              <a:t>Consequence: Reduced oncotic pressure Oedema</a:t>
            </a:r>
          </a:p>
          <a:p>
            <a:r>
              <a:rPr lang="en-US" sz="3200" b="1" dirty="0"/>
              <a:t>Management: Treatment of underlying cause </a:t>
            </a:r>
          </a:p>
        </p:txBody>
      </p:sp>
      <p:pic>
        <p:nvPicPr>
          <p:cNvPr id="5" name="Picture 4" descr="A close-up of a red and blue molecule&#10;&#10;Description automatically generated">
            <a:extLst>
              <a:ext uri="{FF2B5EF4-FFF2-40B4-BE49-F238E27FC236}">
                <a16:creationId xmlns:a16="http://schemas.microsoft.com/office/drawing/2014/main" id="{4AFE895D-7FEB-4F28-789D-C1331215B355}"/>
              </a:ext>
            </a:extLst>
          </p:cNvPr>
          <p:cNvPicPr>
            <a:picLocks noChangeAspect="1"/>
          </p:cNvPicPr>
          <p:nvPr/>
        </p:nvPicPr>
        <p:blipFill rotWithShape="1">
          <a:blip r:embed="rId2">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3821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alt shaker with a pile of salt&#10;&#10;Description automatically generated">
            <a:extLst>
              <a:ext uri="{FF2B5EF4-FFF2-40B4-BE49-F238E27FC236}">
                <a16:creationId xmlns:a16="http://schemas.microsoft.com/office/drawing/2014/main" id="{1A4441CF-B09F-F130-86BF-DC597A76CDF7}"/>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11759" b="3972"/>
          <a:stretch/>
        </p:blipFill>
        <p:spPr>
          <a:xfrm>
            <a:off x="20" y="10"/>
            <a:ext cx="12191979" cy="6857990"/>
          </a:xfrm>
          <a:prstGeom prst="rect">
            <a:avLst/>
          </a:prstGeom>
        </p:spPr>
      </p:pic>
      <p:sp>
        <p:nvSpPr>
          <p:cNvPr id="2" name="Title 1">
            <a:extLst>
              <a:ext uri="{FF2B5EF4-FFF2-40B4-BE49-F238E27FC236}">
                <a16:creationId xmlns:a16="http://schemas.microsoft.com/office/drawing/2014/main" id="{DEE2F3BF-DCB8-FF09-EF76-272AE8B406EE}"/>
              </a:ext>
            </a:extLst>
          </p:cNvPr>
          <p:cNvSpPr>
            <a:spLocks noGrp="1"/>
          </p:cNvSpPr>
          <p:nvPr>
            <p:ph type="title"/>
          </p:nvPr>
        </p:nvSpPr>
        <p:spPr>
          <a:xfrm>
            <a:off x="838200" y="365125"/>
            <a:ext cx="10515600" cy="1325563"/>
          </a:xfrm>
        </p:spPr>
        <p:txBody>
          <a:bodyPr>
            <a:normAutofit/>
          </a:bodyPr>
          <a:lstStyle/>
          <a:p>
            <a:r>
              <a:rPr lang="en-US" sz="7200">
                <a:solidFill>
                  <a:schemeClr val="bg1"/>
                </a:solidFill>
              </a:rPr>
              <a:t>Avid sodium retention</a:t>
            </a:r>
          </a:p>
        </p:txBody>
      </p:sp>
      <p:sp>
        <p:nvSpPr>
          <p:cNvPr id="12" name="Rectangle 6">
            <a:extLst>
              <a:ext uri="{FF2B5EF4-FFF2-40B4-BE49-F238E27FC236}">
                <a16:creationId xmlns:a16="http://schemas.microsoft.com/office/drawing/2014/main" id="{1CA8A97F-67F0-4D5F-A850-0C30727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578" y="1802192"/>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2C628AD-25CA-3D00-FB77-DFFC2E5B7A54}"/>
              </a:ext>
            </a:extLst>
          </p:cNvPr>
          <p:cNvSpPr>
            <a:spLocks noGrp="1"/>
          </p:cNvSpPr>
          <p:nvPr>
            <p:ph idx="1"/>
          </p:nvPr>
        </p:nvSpPr>
        <p:spPr>
          <a:xfrm>
            <a:off x="838200" y="2004446"/>
            <a:ext cx="10515600" cy="4176897"/>
          </a:xfrm>
        </p:spPr>
        <p:txBody>
          <a:bodyPr>
            <a:normAutofit/>
          </a:bodyPr>
          <a:lstStyle/>
          <a:p>
            <a:r>
              <a:rPr lang="en-US" sz="3600" b="1" dirty="0">
                <a:solidFill>
                  <a:schemeClr val="bg1"/>
                </a:solidFill>
              </a:rPr>
              <a:t>Mechanism: </a:t>
            </a:r>
          </a:p>
          <a:p>
            <a:pPr marL="0" indent="0">
              <a:buNone/>
            </a:pPr>
            <a:r>
              <a:rPr lang="en-US" sz="3600" b="1" dirty="0">
                <a:solidFill>
                  <a:schemeClr val="bg1"/>
                </a:solidFill>
              </a:rPr>
              <a:t>1- Secondary hyperaldosteronism </a:t>
            </a:r>
          </a:p>
          <a:p>
            <a:pPr marL="0" indent="0">
              <a:buNone/>
            </a:pPr>
            <a:r>
              <a:rPr lang="en-US" sz="3600" b="1" dirty="0">
                <a:solidFill>
                  <a:schemeClr val="bg1"/>
                </a:solidFill>
              </a:rPr>
              <a:t>2- Additional poorly </a:t>
            </a:r>
            <a:r>
              <a:rPr lang="en-US" sz="3600" b="1" dirty="0" err="1">
                <a:solidFill>
                  <a:schemeClr val="bg1"/>
                </a:solidFill>
              </a:rPr>
              <a:t>characterised</a:t>
            </a:r>
            <a:r>
              <a:rPr lang="en-US" sz="3600" b="1" dirty="0">
                <a:solidFill>
                  <a:schemeClr val="bg1"/>
                </a:solidFill>
              </a:rPr>
              <a:t> intrarenal mechanisms</a:t>
            </a:r>
          </a:p>
          <a:p>
            <a:r>
              <a:rPr lang="en-US" sz="3600" b="1" dirty="0">
                <a:solidFill>
                  <a:schemeClr val="bg1"/>
                </a:solidFill>
              </a:rPr>
              <a:t>Consequence: Oedema</a:t>
            </a:r>
          </a:p>
          <a:p>
            <a:r>
              <a:rPr lang="en-US" sz="3600" b="1" dirty="0">
                <a:solidFill>
                  <a:schemeClr val="bg1"/>
                </a:solidFill>
              </a:rPr>
              <a:t>Management: Diuretics and a low-sodium diet</a:t>
            </a:r>
          </a:p>
        </p:txBody>
      </p:sp>
    </p:spTree>
    <p:extLst>
      <p:ext uri="{BB962C8B-B14F-4D97-AF65-F5344CB8AC3E}">
        <p14:creationId xmlns:p14="http://schemas.microsoft.com/office/powerpoint/2010/main" val="3315036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D2268A-D939-4E78-91B6-6C7E46406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ood vessel with red blood cells&#10;&#10;Description automatically generated">
            <a:extLst>
              <a:ext uri="{FF2B5EF4-FFF2-40B4-BE49-F238E27FC236}">
                <a16:creationId xmlns:a16="http://schemas.microsoft.com/office/drawing/2014/main" id="{2699D648-C7B5-CEE4-3E8B-A2A14552CC7F}"/>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3689" b="15084"/>
          <a:stretch/>
        </p:blipFill>
        <p:spPr>
          <a:xfrm>
            <a:off x="20" y="10"/>
            <a:ext cx="12191979" cy="6857990"/>
          </a:xfrm>
          <a:prstGeom prst="rect">
            <a:avLst/>
          </a:prstGeom>
        </p:spPr>
      </p:pic>
      <p:sp>
        <p:nvSpPr>
          <p:cNvPr id="2" name="Title 1">
            <a:extLst>
              <a:ext uri="{FF2B5EF4-FFF2-40B4-BE49-F238E27FC236}">
                <a16:creationId xmlns:a16="http://schemas.microsoft.com/office/drawing/2014/main" id="{0516F94D-A981-B659-FD3E-67F93A592BAC}"/>
              </a:ext>
            </a:extLst>
          </p:cNvPr>
          <p:cNvSpPr>
            <a:spLocks noGrp="1"/>
          </p:cNvSpPr>
          <p:nvPr>
            <p:ph type="title"/>
          </p:nvPr>
        </p:nvSpPr>
        <p:spPr>
          <a:xfrm>
            <a:off x="640080" y="853673"/>
            <a:ext cx="4023360" cy="5004794"/>
          </a:xfrm>
        </p:spPr>
        <p:txBody>
          <a:bodyPr>
            <a:normAutofit/>
          </a:bodyPr>
          <a:lstStyle/>
          <a:p>
            <a:r>
              <a:rPr lang="en-US" sz="2900">
                <a:solidFill>
                  <a:schemeClr val="bg1"/>
                </a:solidFill>
              </a:rPr>
              <a:t>Hypercholesterolemia</a:t>
            </a:r>
          </a:p>
        </p:txBody>
      </p:sp>
      <p:sp>
        <p:nvSpPr>
          <p:cNvPr id="3" name="Content Placeholder 2">
            <a:extLst>
              <a:ext uri="{FF2B5EF4-FFF2-40B4-BE49-F238E27FC236}">
                <a16:creationId xmlns:a16="http://schemas.microsoft.com/office/drawing/2014/main" id="{12922B67-1FF4-6DDC-2A21-3C16FE940228}"/>
              </a:ext>
            </a:extLst>
          </p:cNvPr>
          <p:cNvSpPr>
            <a:spLocks noGrp="1"/>
          </p:cNvSpPr>
          <p:nvPr>
            <p:ph idx="1"/>
          </p:nvPr>
        </p:nvSpPr>
        <p:spPr>
          <a:xfrm>
            <a:off x="5599083" y="853673"/>
            <a:ext cx="5715000" cy="5004794"/>
          </a:xfrm>
        </p:spPr>
        <p:txBody>
          <a:bodyPr anchor="ctr">
            <a:normAutofit/>
          </a:bodyPr>
          <a:lstStyle/>
          <a:p>
            <a:r>
              <a:rPr lang="en-US" sz="3600" b="1" dirty="0">
                <a:solidFill>
                  <a:schemeClr val="bg1"/>
                </a:solidFill>
              </a:rPr>
              <a:t>Mechanism: Non-specific increase in lipoprotein synthesis by liver in response to low oncotic pressure</a:t>
            </a:r>
          </a:p>
          <a:p>
            <a:endParaRPr lang="en-US" sz="3600" b="1" dirty="0">
              <a:solidFill>
                <a:schemeClr val="bg1"/>
              </a:solidFill>
            </a:endParaRPr>
          </a:p>
          <a:p>
            <a:r>
              <a:rPr lang="en-US" sz="3600" b="1" dirty="0">
                <a:solidFill>
                  <a:schemeClr val="bg1"/>
                </a:solidFill>
              </a:rPr>
              <a:t>Consequence: High rate of atherosclerosis</a:t>
            </a:r>
          </a:p>
          <a:p>
            <a:endParaRPr lang="en-US" sz="3600" b="1" dirty="0">
              <a:solidFill>
                <a:schemeClr val="bg1"/>
              </a:solidFill>
            </a:endParaRPr>
          </a:p>
          <a:p>
            <a:r>
              <a:rPr lang="en-US" sz="3600" b="1" dirty="0">
                <a:solidFill>
                  <a:schemeClr val="bg1"/>
                </a:solidFill>
              </a:rPr>
              <a:t>Management: Statins, ezetimibe</a:t>
            </a:r>
          </a:p>
        </p:txBody>
      </p:sp>
      <p:sp>
        <p:nvSpPr>
          <p:cNvPr id="12" name="sketchy content container">
            <a:extLst>
              <a:ext uri="{FF2B5EF4-FFF2-40B4-BE49-F238E27FC236}">
                <a16:creationId xmlns:a16="http://schemas.microsoft.com/office/drawing/2014/main" id="{E0C43A58-225D-452D-8185-0D89D1EED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25400">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0036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blood vessel&#10;&#10;Description automatically generated">
            <a:extLst>
              <a:ext uri="{FF2B5EF4-FFF2-40B4-BE49-F238E27FC236}">
                <a16:creationId xmlns:a16="http://schemas.microsoft.com/office/drawing/2014/main" id="{29ECE859-B143-B666-FE38-833C4C892DFD}"/>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18316" b="16842"/>
          <a:stretch/>
        </p:blipFill>
        <p:spPr>
          <a:xfrm>
            <a:off x="20" y="10"/>
            <a:ext cx="12191979" cy="6857990"/>
          </a:xfrm>
          <a:prstGeom prst="rect">
            <a:avLst/>
          </a:prstGeom>
        </p:spPr>
      </p:pic>
      <p:sp>
        <p:nvSpPr>
          <p:cNvPr id="2" name="Title 1">
            <a:extLst>
              <a:ext uri="{FF2B5EF4-FFF2-40B4-BE49-F238E27FC236}">
                <a16:creationId xmlns:a16="http://schemas.microsoft.com/office/drawing/2014/main" id="{2EF06220-22B1-9FF9-046F-E6EE05F60DF6}"/>
              </a:ext>
            </a:extLst>
          </p:cNvPr>
          <p:cNvSpPr>
            <a:spLocks noGrp="1"/>
          </p:cNvSpPr>
          <p:nvPr>
            <p:ph type="title"/>
          </p:nvPr>
        </p:nvSpPr>
        <p:spPr>
          <a:xfrm>
            <a:off x="838200" y="365125"/>
            <a:ext cx="10515600" cy="1325563"/>
          </a:xfrm>
        </p:spPr>
        <p:txBody>
          <a:bodyPr>
            <a:normAutofit/>
          </a:bodyPr>
          <a:lstStyle/>
          <a:p>
            <a:r>
              <a:rPr lang="en-US" sz="7200">
                <a:solidFill>
                  <a:schemeClr val="bg1"/>
                </a:solidFill>
              </a:rPr>
              <a:t>Hypercoagulability</a:t>
            </a:r>
          </a:p>
        </p:txBody>
      </p:sp>
      <p:sp>
        <p:nvSpPr>
          <p:cNvPr id="12" name="Rectangle 6">
            <a:extLst>
              <a:ext uri="{FF2B5EF4-FFF2-40B4-BE49-F238E27FC236}">
                <a16:creationId xmlns:a16="http://schemas.microsoft.com/office/drawing/2014/main" id="{1CA8A97F-67F0-4D5F-A850-0C30727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578" y="1802192"/>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735B8B9-D6B6-EA9D-5B3A-4F089EFA51D9}"/>
              </a:ext>
            </a:extLst>
          </p:cNvPr>
          <p:cNvSpPr>
            <a:spLocks noGrp="1"/>
          </p:cNvSpPr>
          <p:nvPr>
            <p:ph idx="1"/>
          </p:nvPr>
        </p:nvSpPr>
        <p:spPr>
          <a:xfrm>
            <a:off x="838200" y="2004446"/>
            <a:ext cx="10515600" cy="4176897"/>
          </a:xfrm>
        </p:spPr>
        <p:txBody>
          <a:bodyPr>
            <a:normAutofit lnSpcReduction="10000"/>
          </a:bodyPr>
          <a:lstStyle/>
          <a:p>
            <a:r>
              <a:rPr lang="en-US" sz="3600" b="1" dirty="0">
                <a:solidFill>
                  <a:schemeClr val="bg1"/>
                </a:solidFill>
              </a:rPr>
              <a:t>Mechanism: Relative loss of inhibitors of coagulation (antithrombin III, protein C and S) and increase in liver synthesis of procoagulant factors</a:t>
            </a:r>
          </a:p>
          <a:p>
            <a:endParaRPr lang="en-US" sz="3600" b="1" dirty="0">
              <a:solidFill>
                <a:schemeClr val="bg1"/>
              </a:solidFill>
            </a:endParaRPr>
          </a:p>
          <a:p>
            <a:r>
              <a:rPr lang="en-US" sz="3600" b="1" dirty="0">
                <a:solidFill>
                  <a:schemeClr val="bg1"/>
                </a:solidFill>
              </a:rPr>
              <a:t>Consequence: Venous thromboembolism</a:t>
            </a:r>
          </a:p>
          <a:p>
            <a:endParaRPr lang="en-US" sz="3600" b="1" dirty="0">
              <a:solidFill>
                <a:schemeClr val="bg1"/>
              </a:solidFill>
            </a:endParaRPr>
          </a:p>
          <a:p>
            <a:r>
              <a:rPr lang="en-US" sz="3600" b="1" dirty="0">
                <a:solidFill>
                  <a:schemeClr val="bg1"/>
                </a:solidFill>
              </a:rPr>
              <a:t>Management: Consideration of prophylaxis in chronic or severe nephrotic syndrome</a:t>
            </a:r>
          </a:p>
        </p:txBody>
      </p:sp>
    </p:spTree>
    <p:extLst>
      <p:ext uri="{BB962C8B-B14F-4D97-AF65-F5344CB8AC3E}">
        <p14:creationId xmlns:p14="http://schemas.microsoft.com/office/powerpoint/2010/main" val="4133575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worm&#10;&#10;Description automatically generated">
            <a:extLst>
              <a:ext uri="{FF2B5EF4-FFF2-40B4-BE49-F238E27FC236}">
                <a16:creationId xmlns:a16="http://schemas.microsoft.com/office/drawing/2014/main" id="{7F366842-CE41-F033-B965-E9483896FEBB}"/>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3717" b="7700"/>
          <a:stretch/>
        </p:blipFill>
        <p:spPr>
          <a:xfrm>
            <a:off x="20" y="10"/>
            <a:ext cx="12191979" cy="6857990"/>
          </a:xfrm>
          <a:prstGeom prst="rect">
            <a:avLst/>
          </a:prstGeom>
        </p:spPr>
      </p:pic>
      <p:sp>
        <p:nvSpPr>
          <p:cNvPr id="7" name="Title 6">
            <a:extLst>
              <a:ext uri="{FF2B5EF4-FFF2-40B4-BE49-F238E27FC236}">
                <a16:creationId xmlns:a16="http://schemas.microsoft.com/office/drawing/2014/main" id="{BB2D81F3-CE5A-5CB3-CBE1-FA42D2557039}"/>
              </a:ext>
            </a:extLst>
          </p:cNvPr>
          <p:cNvSpPr txBox="1">
            <a:spLocks noGrp="1"/>
          </p:cNvSpPr>
          <p:nvPr>
            <p:ph type="title"/>
          </p:nvPr>
        </p:nvSpPr>
        <p:spPr>
          <a:xfrm>
            <a:off x="838200" y="365125"/>
            <a:ext cx="10515600" cy="1325563"/>
          </a:xfrm>
          <a:prstGeom prst="rect">
            <a:avLst/>
          </a:prstGeom>
        </p:spPr>
        <p:txBody>
          <a:bodyPr>
            <a:normAutofit/>
          </a:bodyPr>
          <a:lstStyle/>
          <a:p>
            <a:r>
              <a:rPr lang="en-US" sz="7200">
                <a:solidFill>
                  <a:schemeClr val="bg1"/>
                </a:solidFill>
              </a:rPr>
              <a:t>Infection</a:t>
            </a:r>
          </a:p>
        </p:txBody>
      </p:sp>
      <p:sp>
        <p:nvSpPr>
          <p:cNvPr id="16" name="Rectangle 6">
            <a:extLst>
              <a:ext uri="{FF2B5EF4-FFF2-40B4-BE49-F238E27FC236}">
                <a16:creationId xmlns:a16="http://schemas.microsoft.com/office/drawing/2014/main" id="{1CA8A97F-67F0-4D5F-A850-0C30727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578" y="1802192"/>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A1DCD07-F255-0205-4680-284BD05CD137}"/>
              </a:ext>
            </a:extLst>
          </p:cNvPr>
          <p:cNvSpPr>
            <a:spLocks noGrp="1"/>
          </p:cNvSpPr>
          <p:nvPr>
            <p:ph idx="1"/>
          </p:nvPr>
        </p:nvSpPr>
        <p:spPr>
          <a:xfrm>
            <a:off x="838200" y="2004446"/>
            <a:ext cx="10515600" cy="4176897"/>
          </a:xfrm>
        </p:spPr>
        <p:txBody>
          <a:bodyPr>
            <a:normAutofit/>
          </a:bodyPr>
          <a:lstStyle/>
          <a:p>
            <a:r>
              <a:rPr lang="en-US" sz="3600" b="1" dirty="0">
                <a:solidFill>
                  <a:schemeClr val="bg1"/>
                </a:solidFill>
              </a:rPr>
              <a:t>Mechanism: Hypogammaglobulinemia due to urinary loss of immunoglobulins</a:t>
            </a:r>
          </a:p>
          <a:p>
            <a:endParaRPr lang="en-US" sz="3600" b="1" dirty="0">
              <a:solidFill>
                <a:schemeClr val="bg1"/>
              </a:solidFill>
            </a:endParaRPr>
          </a:p>
          <a:p>
            <a:r>
              <a:rPr lang="en-US" sz="3600" b="1" dirty="0">
                <a:solidFill>
                  <a:schemeClr val="bg1"/>
                </a:solidFill>
              </a:rPr>
              <a:t>Consequence: Pneumococcal and meningococcal infection</a:t>
            </a:r>
          </a:p>
          <a:p>
            <a:endParaRPr lang="en-US" sz="3600" b="1" dirty="0">
              <a:solidFill>
                <a:schemeClr val="bg1"/>
              </a:solidFill>
            </a:endParaRPr>
          </a:p>
          <a:p>
            <a:r>
              <a:rPr lang="en-US" sz="3600" b="1" dirty="0">
                <a:solidFill>
                  <a:schemeClr val="bg1"/>
                </a:solidFill>
              </a:rPr>
              <a:t>Management: Consideration of vaccination</a:t>
            </a:r>
          </a:p>
        </p:txBody>
      </p:sp>
    </p:spTree>
    <p:extLst>
      <p:ext uri="{BB962C8B-B14F-4D97-AF65-F5344CB8AC3E}">
        <p14:creationId xmlns:p14="http://schemas.microsoft.com/office/powerpoint/2010/main" val="933448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A0EE2-8EE6-843E-8816-4497DC398412}"/>
              </a:ext>
            </a:extLst>
          </p:cNvPr>
          <p:cNvSpPr>
            <a:spLocks noGrp="1"/>
          </p:cNvSpPr>
          <p:nvPr>
            <p:ph type="title"/>
          </p:nvPr>
        </p:nvSpPr>
        <p:spPr/>
        <p:txBody>
          <a:bodyPr>
            <a:normAutofit/>
          </a:bodyPr>
          <a:lstStyle/>
          <a:p>
            <a:r>
              <a:rPr lang="en-US" dirty="0"/>
              <a:t>Resources</a:t>
            </a:r>
          </a:p>
        </p:txBody>
      </p:sp>
      <p:graphicFrame>
        <p:nvGraphicFramePr>
          <p:cNvPr id="7" name="Content Placeholder 2">
            <a:extLst>
              <a:ext uri="{FF2B5EF4-FFF2-40B4-BE49-F238E27FC236}">
                <a16:creationId xmlns:a16="http://schemas.microsoft.com/office/drawing/2014/main" id="{06603FC2-5F6C-5E62-1A76-ADED899A9356}"/>
              </a:ext>
            </a:extLst>
          </p:cNvPr>
          <p:cNvGraphicFramePr>
            <a:graphicFrameLocks noGrp="1"/>
          </p:cNvGraphicFramePr>
          <p:nvPr>
            <p:ph idx="1"/>
            <p:extLst>
              <p:ext uri="{D42A27DB-BD31-4B8C-83A1-F6EECF244321}">
                <p14:modId xmlns:p14="http://schemas.microsoft.com/office/powerpoint/2010/main" val="2023642458"/>
              </p:ext>
            </p:extLst>
          </p:nvPr>
        </p:nvGraphicFramePr>
        <p:xfrm>
          <a:off x="838200" y="1929384"/>
          <a:ext cx="10515600" cy="4251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616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3"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group of surgeons performing surgery&#10;&#10;Description automatically generated">
            <a:extLst>
              <a:ext uri="{FF2B5EF4-FFF2-40B4-BE49-F238E27FC236}">
                <a16:creationId xmlns:a16="http://schemas.microsoft.com/office/drawing/2014/main" id="{245B08F1-D4CA-1687-0646-84502D7E3CE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327" b="10673"/>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C748FD-EF6F-FF9A-EF78-9ACCA0FC8814}"/>
              </a:ext>
            </a:extLst>
          </p:cNvPr>
          <p:cNvSpPr>
            <a:spLocks noGrp="1"/>
          </p:cNvSpPr>
          <p:nvPr>
            <p:ph type="title"/>
          </p:nvPr>
        </p:nvSpPr>
        <p:spPr>
          <a:xfrm>
            <a:off x="477981" y="1122362"/>
            <a:ext cx="4023360" cy="2802219"/>
          </a:xfrm>
        </p:spPr>
        <p:txBody>
          <a:bodyPr vert="horz" lIns="91440" tIns="45720" rIns="91440" bIns="45720" rtlCol="0" anchor="b">
            <a:normAutofit/>
          </a:bodyPr>
          <a:lstStyle/>
          <a:p>
            <a:r>
              <a:rPr lang="en-US">
                <a:solidFill>
                  <a:schemeClr val="bg1"/>
                </a:solidFill>
              </a:rPr>
              <a:t>Thank you</a:t>
            </a:r>
          </a:p>
        </p:txBody>
      </p:sp>
    </p:spTree>
    <p:extLst>
      <p:ext uri="{BB962C8B-B14F-4D97-AF65-F5344CB8AC3E}">
        <p14:creationId xmlns:p14="http://schemas.microsoft.com/office/powerpoint/2010/main" val="2081710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11671EB-9B2E-4E39-94FF-2BA8B0B45E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22FC64A3-62BF-47FB-A545-7A43E3653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4745565" y="-4745566"/>
            <a:ext cx="2700870" cy="12192000"/>
          </a:xfrm>
          <a:custGeom>
            <a:avLst/>
            <a:gdLst>
              <a:gd name="connsiteX0" fmla="*/ 0 w 2700870"/>
              <a:gd name="connsiteY0" fmla="*/ 0 h 12192000"/>
              <a:gd name="connsiteX1" fmla="*/ 0 w 2700870"/>
              <a:gd name="connsiteY1" fmla="*/ 12192000 h 12192000"/>
              <a:gd name="connsiteX2" fmla="*/ 2661694 w 2700870"/>
              <a:gd name="connsiteY2" fmla="*/ 12192000 h 12192000"/>
              <a:gd name="connsiteX3" fmla="*/ 2632716 w 2700870"/>
              <a:gd name="connsiteY3" fmla="*/ 11941855 h 12192000"/>
              <a:gd name="connsiteX4" fmla="*/ 2605238 w 2700870"/>
              <a:gd name="connsiteY4" fmla="*/ 10895781 h 12192000"/>
              <a:gd name="connsiteX5" fmla="*/ 2672927 w 2700870"/>
              <a:gd name="connsiteY5" fmla="*/ 9729981 h 12192000"/>
              <a:gd name="connsiteX6" fmla="*/ 2672927 w 2700870"/>
              <a:gd name="connsiteY6" fmla="*/ 9349685 h 12192000"/>
              <a:gd name="connsiteX7" fmla="*/ 2665256 w 2700870"/>
              <a:gd name="connsiteY7" fmla="*/ 8947869 h 12192000"/>
              <a:gd name="connsiteX8" fmla="*/ 2666835 w 2700870"/>
              <a:gd name="connsiteY8" fmla="*/ 7719557 h 12192000"/>
              <a:gd name="connsiteX9" fmla="*/ 2648109 w 2700870"/>
              <a:gd name="connsiteY9" fmla="*/ 6285351 h 12192000"/>
              <a:gd name="connsiteX10" fmla="*/ 2672476 w 2700870"/>
              <a:gd name="connsiteY10" fmla="*/ 5314115 h 12192000"/>
              <a:gd name="connsiteX11" fmla="*/ 2662774 w 2700870"/>
              <a:gd name="connsiteY11" fmla="*/ 4956020 h 12192000"/>
              <a:gd name="connsiteX12" fmla="*/ 2679020 w 2700870"/>
              <a:gd name="connsiteY12" fmla="*/ 4142653 h 12192000"/>
              <a:gd name="connsiteX13" fmla="*/ 2681951 w 2700870"/>
              <a:gd name="connsiteY13" fmla="*/ 3198141 h 12192000"/>
              <a:gd name="connsiteX14" fmla="*/ 2632541 w 2700870"/>
              <a:gd name="connsiteY14" fmla="*/ 1982283 h 12192000"/>
              <a:gd name="connsiteX15" fmla="*/ 2667512 w 2700870"/>
              <a:gd name="connsiteY15" fmla="*/ 1445702 h 12192000"/>
              <a:gd name="connsiteX16" fmla="*/ 2660518 w 2700870"/>
              <a:gd name="connsiteY16" fmla="*/ 750797 h 12192000"/>
              <a:gd name="connsiteX17" fmla="*/ 2651539 w 2700870"/>
              <a:gd name="connsiteY17" fmla="*/ 168769 h 12192000"/>
              <a:gd name="connsiteX18" fmla="*/ 2668618 w 2700870"/>
              <a:gd name="connsiteY18" fmla="*/ 0 h 12192000"/>
              <a:gd name="connsiteX19" fmla="*/ 781493 w 2700870"/>
              <a:gd name="connsiteY19" fmla="*/ 0 h 12192000"/>
              <a:gd name="connsiteX20" fmla="*/ 409569 w 2700870"/>
              <a:gd name="connsiteY20"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00870" h="12192000">
                <a:moveTo>
                  <a:pt x="0" y="0"/>
                </a:moveTo>
                <a:lnTo>
                  <a:pt x="0" y="12192000"/>
                </a:lnTo>
                <a:lnTo>
                  <a:pt x="2661694" y="12192000"/>
                </a:lnTo>
                <a:lnTo>
                  <a:pt x="2632716" y="11941855"/>
                </a:lnTo>
                <a:cubicBezTo>
                  <a:pt x="2602362" y="11594183"/>
                  <a:pt x="2599485" y="11245047"/>
                  <a:pt x="2605238" y="10895781"/>
                </a:cubicBezTo>
                <a:cubicBezTo>
                  <a:pt x="2611558" y="10506425"/>
                  <a:pt x="2629380" y="10117297"/>
                  <a:pt x="2672927" y="9729981"/>
                </a:cubicBezTo>
                <a:cubicBezTo>
                  <a:pt x="2684548" y="9603480"/>
                  <a:pt x="2684548" y="9476187"/>
                  <a:pt x="2672927" y="9349685"/>
                </a:cubicBezTo>
                <a:cubicBezTo>
                  <a:pt x="2663496" y="9215958"/>
                  <a:pt x="2660924" y="9081848"/>
                  <a:pt x="2665256" y="8947869"/>
                </a:cubicBezTo>
                <a:cubicBezTo>
                  <a:pt x="2678116" y="8538360"/>
                  <a:pt x="2648559" y="8128618"/>
                  <a:pt x="2666835" y="7719557"/>
                </a:cubicBezTo>
                <a:cubicBezTo>
                  <a:pt x="2688269" y="7240958"/>
                  <a:pt x="2663226" y="6763493"/>
                  <a:pt x="2648109" y="6285351"/>
                </a:cubicBezTo>
                <a:cubicBezTo>
                  <a:pt x="2637956" y="5961455"/>
                  <a:pt x="2631636" y="5637330"/>
                  <a:pt x="2672476" y="5314115"/>
                </a:cubicBezTo>
                <a:cubicBezTo>
                  <a:pt x="2687594" y="5195204"/>
                  <a:pt x="2674732" y="5074932"/>
                  <a:pt x="2662774" y="4956020"/>
                </a:cubicBezTo>
                <a:cubicBezTo>
                  <a:pt x="2635699" y="4683988"/>
                  <a:pt x="2650591" y="4413093"/>
                  <a:pt x="2679020" y="4142653"/>
                </a:cubicBezTo>
                <a:cubicBezTo>
                  <a:pt x="2712412" y="3827814"/>
                  <a:pt x="2702710" y="3513204"/>
                  <a:pt x="2681951" y="3198141"/>
                </a:cubicBezTo>
                <a:cubicBezTo>
                  <a:pt x="2655103" y="2793383"/>
                  <a:pt x="2621257" y="2389987"/>
                  <a:pt x="2632541" y="1982283"/>
                </a:cubicBezTo>
                <a:cubicBezTo>
                  <a:pt x="2637279" y="1803119"/>
                  <a:pt x="2653299" y="1624412"/>
                  <a:pt x="2667512" y="1445702"/>
                </a:cubicBezTo>
                <a:cubicBezTo>
                  <a:pt x="2682111" y="1214217"/>
                  <a:pt x="2679764" y="981948"/>
                  <a:pt x="2660518" y="750797"/>
                </a:cubicBezTo>
                <a:cubicBezTo>
                  <a:pt x="2647658" y="556628"/>
                  <a:pt x="2639366" y="362460"/>
                  <a:pt x="2651539" y="168769"/>
                </a:cubicBezTo>
                <a:lnTo>
                  <a:pt x="2668618" y="0"/>
                </a:lnTo>
                <a:lnTo>
                  <a:pt x="781493" y="0"/>
                </a:lnTo>
                <a:lnTo>
                  <a:pt x="409569" y="0"/>
                </a:lnTo>
                <a:close/>
              </a:path>
            </a:pathLst>
          </a:custGeom>
          <a:solidFill>
            <a:srgbClr val="E140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BCEB943-1593-9877-1B6C-3600A85FBB18}"/>
              </a:ext>
            </a:extLst>
          </p:cNvPr>
          <p:cNvSpPr>
            <a:spLocks noGrp="1"/>
          </p:cNvSpPr>
          <p:nvPr>
            <p:ph type="title"/>
          </p:nvPr>
        </p:nvSpPr>
        <p:spPr>
          <a:xfrm>
            <a:off x="630936" y="786384"/>
            <a:ext cx="3419856" cy="1600200"/>
          </a:xfrm>
        </p:spPr>
        <p:txBody>
          <a:bodyPr anchor="ctr">
            <a:normAutofit/>
          </a:bodyPr>
          <a:lstStyle/>
          <a:p>
            <a:r>
              <a:rPr lang="en-US" dirty="0">
                <a:solidFill>
                  <a:schemeClr val="bg1"/>
                </a:solidFill>
              </a:rPr>
              <a:t>Histology</a:t>
            </a:r>
          </a:p>
        </p:txBody>
      </p:sp>
      <p:sp>
        <p:nvSpPr>
          <p:cNvPr id="20"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786384"/>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chemeClr val="bg1"/>
          </a:solidFill>
          <a:ln w="34925">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FD5ED95-D08A-F5FB-DF84-87352AF36F4B}"/>
              </a:ext>
            </a:extLst>
          </p:cNvPr>
          <p:cNvSpPr>
            <a:spLocks noGrp="1"/>
          </p:cNvSpPr>
          <p:nvPr>
            <p:ph idx="1"/>
          </p:nvPr>
        </p:nvSpPr>
        <p:spPr>
          <a:xfrm>
            <a:off x="4480560" y="411480"/>
            <a:ext cx="7315200" cy="2185416"/>
          </a:xfrm>
        </p:spPr>
        <p:txBody>
          <a:bodyPr anchor="ctr">
            <a:normAutofit/>
          </a:bodyPr>
          <a:lstStyle/>
          <a:p>
            <a:r>
              <a:rPr lang="en-US" sz="2400" b="1" i="0" dirty="0">
                <a:solidFill>
                  <a:schemeClr val="bg1"/>
                </a:solidFill>
                <a:effectLst/>
              </a:rPr>
              <a:t>Podocytes play an important role in glomerular function. Together with endothelial cells of the glomerular capillary loop and the glomerular basement membrane they form a filtration barrier. Podocytes cooperate with mesangial cells to support the structure and function of the glomerulus.</a:t>
            </a:r>
            <a:endParaRPr lang="en-US" sz="2400" b="1" dirty="0">
              <a:solidFill>
                <a:schemeClr val="bg1"/>
              </a:solidFill>
            </a:endParaRPr>
          </a:p>
        </p:txBody>
      </p:sp>
      <p:pic>
        <p:nvPicPr>
          <p:cNvPr id="5" name="Picture 4" descr="A microscope view of a cell&#10;&#10;Description automatically generated">
            <a:extLst>
              <a:ext uri="{FF2B5EF4-FFF2-40B4-BE49-F238E27FC236}">
                <a16:creationId xmlns:a16="http://schemas.microsoft.com/office/drawing/2014/main" id="{D7A6EDFA-60FE-2C65-1F2B-B3DCFA5C6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952" y="2786536"/>
            <a:ext cx="4127597" cy="3797389"/>
          </a:xfrm>
          <a:prstGeom prst="rect">
            <a:avLst/>
          </a:prstGeom>
        </p:spPr>
      </p:pic>
      <p:pic>
        <p:nvPicPr>
          <p:cNvPr id="7" name="Picture 6" descr="A close-up of a human body&#10;&#10;Description automatically generated">
            <a:extLst>
              <a:ext uri="{FF2B5EF4-FFF2-40B4-BE49-F238E27FC236}">
                <a16:creationId xmlns:a16="http://schemas.microsoft.com/office/drawing/2014/main" id="{A5F6DFA3-218A-3166-D828-12B708DF03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3135" y="3172968"/>
            <a:ext cx="7029230" cy="2768495"/>
          </a:xfrm>
          <a:prstGeom prst="rect">
            <a:avLst/>
          </a:prstGeom>
        </p:spPr>
      </p:pic>
    </p:spTree>
    <p:extLst>
      <p:ext uri="{BB962C8B-B14F-4D97-AF65-F5344CB8AC3E}">
        <p14:creationId xmlns:p14="http://schemas.microsoft.com/office/powerpoint/2010/main" val="3239865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503C40-4F70-A962-3E16-B34A8252DF7C}"/>
              </a:ext>
            </a:extLst>
          </p:cNvPr>
          <p:cNvSpPr>
            <a:spLocks noGrp="1"/>
          </p:cNvSpPr>
          <p:nvPr>
            <p:ph type="title"/>
          </p:nvPr>
        </p:nvSpPr>
        <p:spPr>
          <a:xfrm>
            <a:off x="630936" y="640080"/>
            <a:ext cx="4818888" cy="1481328"/>
          </a:xfrm>
        </p:spPr>
        <p:txBody>
          <a:bodyPr anchor="b">
            <a:normAutofit/>
          </a:bodyPr>
          <a:lstStyle/>
          <a:p>
            <a:pPr>
              <a:lnSpc>
                <a:spcPct val="90000"/>
              </a:lnSpc>
            </a:pPr>
            <a:r>
              <a:rPr lang="en-US" sz="4000" dirty="0"/>
              <a:t>Glomerulonephritis</a:t>
            </a:r>
          </a:p>
        </p:txBody>
      </p:sp>
      <p:sp>
        <p:nvSpPr>
          <p:cNvPr id="12"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E1402F"/>
          </a:solidFill>
          <a:ln w="38100" cap="rnd">
            <a:solidFill>
              <a:srgbClr val="E1402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C0CB17-A205-223A-4FF2-D4CE312CD1CC}"/>
              </a:ext>
            </a:extLst>
          </p:cNvPr>
          <p:cNvSpPr>
            <a:spLocks noGrp="1"/>
          </p:cNvSpPr>
          <p:nvPr>
            <p:ph idx="1"/>
          </p:nvPr>
        </p:nvSpPr>
        <p:spPr>
          <a:xfrm>
            <a:off x="420624" y="2514600"/>
            <a:ext cx="5333698" cy="4021200"/>
          </a:xfrm>
        </p:spPr>
        <p:txBody>
          <a:bodyPr anchor="t">
            <a:normAutofit fontScale="92500" lnSpcReduction="10000"/>
          </a:bodyPr>
          <a:lstStyle/>
          <a:p>
            <a:r>
              <a:rPr lang="en-US" sz="3600" b="1" dirty="0"/>
              <a:t>While glomerulonephritis literally means “Inflammation of Glomeruli”, the term is often used more broadly to describe all types of glomerular diseases.</a:t>
            </a:r>
          </a:p>
          <a:p>
            <a:r>
              <a:rPr lang="en-US" sz="3600" b="1" dirty="0"/>
              <a:t>Most types of glomerulonephritis are immunologically mediated and several respond to immunosuppressive drugs.</a:t>
            </a:r>
          </a:p>
          <a:p>
            <a:pPr marL="0" indent="0">
              <a:buNone/>
            </a:pPr>
            <a:endParaRPr lang="en-US" sz="3600" b="1" dirty="0"/>
          </a:p>
        </p:txBody>
      </p:sp>
      <mc:AlternateContent xmlns:mc="http://schemas.openxmlformats.org/markup-compatibility/2006" xmlns:p14="http://schemas.microsoft.com/office/powerpoint/2010/main">
        <mc:Choice Requires="p14">
          <p:contentPart p14:bwMode="auto" r:id="rId2">
            <p14:nvContentPartPr>
              <p14:cNvPr id="14" name="Ink 13">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4" name="Ink 13">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5" name="Picture 4" descr="A diagram of the internal organs of the kidney&#10;&#10;Description automatically generated">
            <a:extLst>
              <a:ext uri="{FF2B5EF4-FFF2-40B4-BE49-F238E27FC236}">
                <a16:creationId xmlns:a16="http://schemas.microsoft.com/office/drawing/2014/main" id="{A05B2D9A-6A93-E23E-D4E8-76E09BFD0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9047" y="1893665"/>
            <a:ext cx="5810445" cy="3268375"/>
          </a:xfrm>
          <a:prstGeom prst="rect">
            <a:avLst/>
          </a:prstGeom>
        </p:spPr>
      </p:pic>
    </p:spTree>
    <p:extLst>
      <p:ext uri="{BB962C8B-B14F-4D97-AF65-F5344CB8AC3E}">
        <p14:creationId xmlns:p14="http://schemas.microsoft.com/office/powerpoint/2010/main" val="890755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7922DF80-3FE8-4AAB-BB6B-A60F8EA9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C2F0D0-CCF1-BD88-2344-DABD202F0B67}"/>
              </a:ext>
            </a:extLst>
          </p:cNvPr>
          <p:cNvSpPr>
            <a:spLocks noGrp="1"/>
          </p:cNvSpPr>
          <p:nvPr>
            <p:ph type="title"/>
          </p:nvPr>
        </p:nvSpPr>
        <p:spPr>
          <a:xfrm>
            <a:off x="420624" y="4777739"/>
            <a:ext cx="3638446" cy="1412119"/>
          </a:xfrm>
        </p:spPr>
        <p:txBody>
          <a:bodyPr vert="horz" lIns="91440" tIns="45720" rIns="91440" bIns="45720" rtlCol="0">
            <a:normAutofit/>
          </a:bodyPr>
          <a:lstStyle/>
          <a:p>
            <a:pPr>
              <a:lnSpc>
                <a:spcPct val="90000"/>
              </a:lnSpc>
            </a:pPr>
            <a:r>
              <a:rPr lang="en-US" sz="3000" dirty="0"/>
              <a:t>Nephrotic Vs. Nephritic Syndromes</a:t>
            </a:r>
          </a:p>
        </p:txBody>
      </p:sp>
      <p:pic>
        <p:nvPicPr>
          <p:cNvPr id="7" name="Content Placeholder 6" descr="A close-up of a human body&#10;&#10;Description automatically generated">
            <a:extLst>
              <a:ext uri="{FF2B5EF4-FFF2-40B4-BE49-F238E27FC236}">
                <a16:creationId xmlns:a16="http://schemas.microsoft.com/office/drawing/2014/main" id="{79282F8C-68A9-AA2F-A9A1-EE344C627EFA}"/>
              </a:ext>
            </a:extLst>
          </p:cNvPr>
          <p:cNvPicPr>
            <a:picLocks noChangeAspect="1"/>
          </p:cNvPicPr>
          <p:nvPr/>
        </p:nvPicPr>
        <p:blipFill rotWithShape="1">
          <a:blip r:embed="rId2">
            <a:extLst>
              <a:ext uri="{28A0092B-C50C-407E-A947-70E740481C1C}">
                <a14:useLocalDpi xmlns:a14="http://schemas.microsoft.com/office/drawing/2010/main" val="0"/>
              </a:ext>
            </a:extLst>
          </a:blip>
          <a:srcRect r="-1" b="7377"/>
          <a:stretch/>
        </p:blipFill>
        <p:spPr>
          <a:xfrm>
            <a:off x="20" y="10"/>
            <a:ext cx="12188932" cy="4402950"/>
          </a:xfrm>
          <a:custGeom>
            <a:avLst/>
            <a:gdLst/>
            <a:ahLst/>
            <a:cxnLst/>
            <a:rect l="l" t="t" r="r" b="b"/>
            <a:pathLst>
              <a:path w="12188952" h="4402960">
                <a:moveTo>
                  <a:pt x="0" y="0"/>
                </a:moveTo>
                <a:lnTo>
                  <a:pt x="12188952" y="0"/>
                </a:lnTo>
                <a:lnTo>
                  <a:pt x="12188952" y="4383485"/>
                </a:lnTo>
                <a:lnTo>
                  <a:pt x="12117797" y="4389494"/>
                </a:lnTo>
                <a:cubicBezTo>
                  <a:pt x="12016287" y="4394565"/>
                  <a:pt x="11914724" y="4390309"/>
                  <a:pt x="11813161" y="4387264"/>
                </a:cubicBezTo>
                <a:cubicBezTo>
                  <a:pt x="11682966" y="4383459"/>
                  <a:pt x="11552772" y="4372046"/>
                  <a:pt x="11422323" y="4386249"/>
                </a:cubicBezTo>
                <a:cubicBezTo>
                  <a:pt x="11347341" y="4394987"/>
                  <a:pt x="11271530" y="4393872"/>
                  <a:pt x="11196840" y="4382952"/>
                </a:cubicBezTo>
                <a:cubicBezTo>
                  <a:pt x="11127169" y="4373365"/>
                  <a:pt x="11056721" y="4370613"/>
                  <a:pt x="10986516" y="4374709"/>
                </a:cubicBezTo>
                <a:cubicBezTo>
                  <a:pt x="10853647" y="4380289"/>
                  <a:pt x="10719631" y="4383713"/>
                  <a:pt x="10586124" y="4379402"/>
                </a:cubicBezTo>
                <a:cubicBezTo>
                  <a:pt x="10380386" y="4372807"/>
                  <a:pt x="10174649" y="4366719"/>
                  <a:pt x="9968783" y="4379402"/>
                </a:cubicBezTo>
                <a:cubicBezTo>
                  <a:pt x="9815914" y="4388532"/>
                  <a:pt x="9663043" y="4389673"/>
                  <a:pt x="9510173" y="4384981"/>
                </a:cubicBezTo>
                <a:cubicBezTo>
                  <a:pt x="9357303" y="4380289"/>
                  <a:pt x="9204433" y="4370777"/>
                  <a:pt x="9051563" y="4379402"/>
                </a:cubicBezTo>
                <a:cubicBezTo>
                  <a:pt x="8873214" y="4389547"/>
                  <a:pt x="8694866" y="4387771"/>
                  <a:pt x="8516518" y="4385996"/>
                </a:cubicBezTo>
                <a:cubicBezTo>
                  <a:pt x="8344285" y="4384220"/>
                  <a:pt x="8172433" y="4375090"/>
                  <a:pt x="8000328" y="4384220"/>
                </a:cubicBezTo>
                <a:cubicBezTo>
                  <a:pt x="7926058" y="4388152"/>
                  <a:pt x="7851661" y="4384094"/>
                  <a:pt x="7777264" y="4380796"/>
                </a:cubicBezTo>
                <a:cubicBezTo>
                  <a:pt x="7657197" y="4374049"/>
                  <a:pt x="7536799" y="4375876"/>
                  <a:pt x="7417000" y="4386249"/>
                </a:cubicBezTo>
                <a:cubicBezTo>
                  <a:pt x="7345087" y="4395115"/>
                  <a:pt x="7272347" y="4395115"/>
                  <a:pt x="7200434" y="4386249"/>
                </a:cubicBezTo>
                <a:cubicBezTo>
                  <a:pt x="7018596" y="4361875"/>
                  <a:pt x="6834858" y="4354443"/>
                  <a:pt x="6651632" y="4364056"/>
                </a:cubicBezTo>
                <a:cubicBezTo>
                  <a:pt x="6437868" y="4373440"/>
                  <a:pt x="6224614" y="4392845"/>
                  <a:pt x="6010724" y="4398170"/>
                </a:cubicBezTo>
                <a:cubicBezTo>
                  <a:pt x="5875179" y="4401595"/>
                  <a:pt x="5738614" y="4410853"/>
                  <a:pt x="5604853" y="4388152"/>
                </a:cubicBezTo>
                <a:cubicBezTo>
                  <a:pt x="5468418" y="4364817"/>
                  <a:pt x="5333255" y="4375723"/>
                  <a:pt x="5197200" y="4382445"/>
                </a:cubicBezTo>
                <a:cubicBezTo>
                  <a:pt x="5095413" y="4389750"/>
                  <a:pt x="4993247" y="4389750"/>
                  <a:pt x="4891459" y="4382445"/>
                </a:cubicBezTo>
                <a:cubicBezTo>
                  <a:pt x="4767750" y="4370042"/>
                  <a:pt x="4643314" y="4366440"/>
                  <a:pt x="4519095" y="4371666"/>
                </a:cubicBezTo>
                <a:cubicBezTo>
                  <a:pt x="4370684" y="4379402"/>
                  <a:pt x="4222017" y="4387264"/>
                  <a:pt x="4073222" y="4384347"/>
                </a:cubicBezTo>
                <a:cubicBezTo>
                  <a:pt x="4023412" y="4383459"/>
                  <a:pt x="3973602" y="4378006"/>
                  <a:pt x="3923793" y="4386123"/>
                </a:cubicBezTo>
                <a:cubicBezTo>
                  <a:pt x="3869166" y="4393453"/>
                  <a:pt x="3813841" y="4394011"/>
                  <a:pt x="3759075" y="4387771"/>
                </a:cubicBezTo>
                <a:cubicBezTo>
                  <a:pt x="3703277" y="4383079"/>
                  <a:pt x="3647607" y="4375723"/>
                  <a:pt x="3591682" y="4373060"/>
                </a:cubicBezTo>
                <a:cubicBezTo>
                  <a:pt x="3349688" y="4359706"/>
                  <a:pt x="3107046" y="4363257"/>
                  <a:pt x="2865549" y="4383713"/>
                </a:cubicBezTo>
                <a:cubicBezTo>
                  <a:pt x="2661378" y="4401621"/>
                  <a:pt x="2456048" y="4402203"/>
                  <a:pt x="2251775" y="4385489"/>
                </a:cubicBezTo>
                <a:cubicBezTo>
                  <a:pt x="2200819" y="4381557"/>
                  <a:pt x="2149862" y="4371412"/>
                  <a:pt x="2098906" y="4378767"/>
                </a:cubicBezTo>
                <a:cubicBezTo>
                  <a:pt x="2025044" y="4387810"/>
                  <a:pt x="1950494" y="4390016"/>
                  <a:pt x="1876224" y="4385362"/>
                </a:cubicBezTo>
                <a:cubicBezTo>
                  <a:pt x="1700042" y="4378387"/>
                  <a:pt x="1523986" y="4369129"/>
                  <a:pt x="1347676" y="4371666"/>
                </a:cubicBezTo>
                <a:cubicBezTo>
                  <a:pt x="1064484" y="4375597"/>
                  <a:pt x="781420" y="4389673"/>
                  <a:pt x="498101" y="4379274"/>
                </a:cubicBezTo>
                <a:cubicBezTo>
                  <a:pt x="364340" y="4374328"/>
                  <a:pt x="230579" y="4369953"/>
                  <a:pt x="96817" y="4375137"/>
                </a:cubicBezTo>
                <a:lnTo>
                  <a:pt x="0" y="4381436"/>
                </a:lnTo>
                <a:lnTo>
                  <a:pt x="0" y="2050299"/>
                </a:lnTo>
                <a:close/>
              </a:path>
            </a:pathLst>
          </a:custGeom>
        </p:spPr>
      </p:pic>
      <p:sp>
        <p:nvSpPr>
          <p:cNvPr id="28"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rgbClr val="E1402F"/>
          </a:solidFill>
          <a:ln w="38100" cap="rnd">
            <a:solidFill>
              <a:srgbClr val="E1402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19">
            <a:extLst>
              <a:ext uri="{FF2B5EF4-FFF2-40B4-BE49-F238E27FC236}">
                <a16:creationId xmlns:a16="http://schemas.microsoft.com/office/drawing/2014/main" id="{293E71DF-7A01-B2D0-9151-CFB7324978AB}"/>
              </a:ext>
            </a:extLst>
          </p:cNvPr>
          <p:cNvSpPr>
            <a:spLocks noGrp="1"/>
          </p:cNvSpPr>
          <p:nvPr>
            <p:ph idx="1"/>
          </p:nvPr>
        </p:nvSpPr>
        <p:spPr>
          <a:xfrm>
            <a:off x="4654294" y="4777739"/>
            <a:ext cx="6897626" cy="1399223"/>
          </a:xfrm>
        </p:spPr>
        <p:txBody>
          <a:bodyPr anchor="ctr">
            <a:normAutofit/>
          </a:bodyPr>
          <a:lstStyle/>
          <a:p>
            <a:r>
              <a:rPr lang="en-US" sz="3200" b="1" dirty="0"/>
              <a:t>Remember, They are Signs not diseases.</a:t>
            </a:r>
          </a:p>
        </p:txBody>
      </p:sp>
    </p:spTree>
    <p:extLst>
      <p:ext uri="{BB962C8B-B14F-4D97-AF65-F5344CB8AC3E}">
        <p14:creationId xmlns:p14="http://schemas.microsoft.com/office/powerpoint/2010/main" val="42088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able with a list of symptoms&#10;&#10;Description automatically generated with medium confidence">
            <a:extLst>
              <a:ext uri="{FF2B5EF4-FFF2-40B4-BE49-F238E27FC236}">
                <a16:creationId xmlns:a16="http://schemas.microsoft.com/office/drawing/2014/main" id="{4F83F127-A22B-D6DF-3F38-7D819ADE2EBB}"/>
              </a:ext>
            </a:extLst>
          </p:cNvPr>
          <p:cNvPicPr>
            <a:picLocks noChangeAspect="1"/>
          </p:cNvPicPr>
          <p:nvPr/>
        </p:nvPicPr>
        <p:blipFill rotWithShape="1">
          <a:blip r:embed="rId2">
            <a:extLst>
              <a:ext uri="{28A0092B-C50C-407E-A947-70E740481C1C}">
                <a14:useLocalDpi xmlns:a14="http://schemas.microsoft.com/office/drawing/2010/main" val="0"/>
              </a:ext>
            </a:extLst>
          </a:blip>
          <a:srcRect r="1" b="1784"/>
          <a:stretch/>
        </p:blipFill>
        <p:spPr>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2274021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B7361-02DC-FBD6-6416-80687A27ADFB}"/>
              </a:ext>
            </a:extLst>
          </p:cNvPr>
          <p:cNvSpPr>
            <a:spLocks noGrp="1"/>
          </p:cNvSpPr>
          <p:nvPr>
            <p:ph type="title"/>
          </p:nvPr>
        </p:nvSpPr>
        <p:spPr/>
        <p:txBody>
          <a:bodyPr/>
          <a:lstStyle/>
          <a:p>
            <a:r>
              <a:rPr lang="en-US" dirty="0"/>
              <a:t>DEFINITION “Nephrotic Syndrome”</a:t>
            </a:r>
          </a:p>
        </p:txBody>
      </p:sp>
      <p:sp>
        <p:nvSpPr>
          <p:cNvPr id="3" name="Content Placeholder 2">
            <a:extLst>
              <a:ext uri="{FF2B5EF4-FFF2-40B4-BE49-F238E27FC236}">
                <a16:creationId xmlns:a16="http://schemas.microsoft.com/office/drawing/2014/main" id="{E45CC09A-C4D4-3284-A4DA-6C934C65C8CF}"/>
              </a:ext>
            </a:extLst>
          </p:cNvPr>
          <p:cNvSpPr>
            <a:spLocks noGrp="1"/>
          </p:cNvSpPr>
          <p:nvPr>
            <p:ph idx="1"/>
          </p:nvPr>
        </p:nvSpPr>
        <p:spPr>
          <a:xfrm>
            <a:off x="838200" y="1929384"/>
            <a:ext cx="6422136" cy="4251960"/>
          </a:xfrm>
        </p:spPr>
        <p:txBody>
          <a:bodyPr>
            <a:normAutofit/>
          </a:bodyPr>
          <a:lstStyle/>
          <a:p>
            <a:pPr algn="l"/>
            <a:r>
              <a:rPr lang="en-US" dirty="0">
                <a:solidFill>
                  <a:srgbClr val="000000"/>
                </a:solidFill>
                <a:latin typeface="Times New Roman" panose="02020603050405020304" pitchFamily="18" charset="0"/>
              </a:rPr>
              <a:t>C</a:t>
            </a:r>
            <a:r>
              <a:rPr lang="en-US" b="0" i="0" dirty="0">
                <a:solidFill>
                  <a:srgbClr val="000000"/>
                </a:solidFill>
                <a:effectLst/>
                <a:latin typeface="Times New Roman" panose="02020603050405020304" pitchFamily="18" charset="0"/>
              </a:rPr>
              <a:t>linical syndrome defined by massive proteinuria “Heavy proteinuria” responsible for hypoalbuminemia, with resulting hyperlipidemia, edema, and various complications.</a:t>
            </a:r>
          </a:p>
        </p:txBody>
      </p:sp>
      <p:pic>
        <p:nvPicPr>
          <p:cNvPr id="5" name="Picture 4" descr="A diagram of a human kidney">
            <a:extLst>
              <a:ext uri="{FF2B5EF4-FFF2-40B4-BE49-F238E27FC236}">
                <a16:creationId xmlns:a16="http://schemas.microsoft.com/office/drawing/2014/main" id="{A6B54E6D-A70C-059B-B2D7-0B8739A00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2254" y="1929384"/>
            <a:ext cx="3689540" cy="4389120"/>
          </a:xfrm>
          <a:prstGeom prst="rect">
            <a:avLst/>
          </a:prstGeom>
        </p:spPr>
      </p:pic>
    </p:spTree>
    <p:extLst>
      <p:ext uri="{BB962C8B-B14F-4D97-AF65-F5344CB8AC3E}">
        <p14:creationId xmlns:p14="http://schemas.microsoft.com/office/powerpoint/2010/main" val="4248066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C0061B-4545-5A44-8195-E363CBEFFAA3}"/>
              </a:ext>
            </a:extLst>
          </p:cNvPr>
          <p:cNvSpPr>
            <a:spLocks noGrp="1"/>
          </p:cNvSpPr>
          <p:nvPr>
            <p:ph type="title"/>
          </p:nvPr>
        </p:nvSpPr>
        <p:spPr>
          <a:xfrm>
            <a:off x="5297762" y="329184"/>
            <a:ext cx="6251110" cy="1783080"/>
          </a:xfrm>
        </p:spPr>
        <p:txBody>
          <a:bodyPr anchor="b">
            <a:normAutofit/>
          </a:bodyPr>
          <a:lstStyle/>
          <a:p>
            <a:pPr>
              <a:lnSpc>
                <a:spcPct val="90000"/>
              </a:lnSpc>
            </a:pPr>
            <a:r>
              <a:rPr lang="en-US" sz="5600"/>
              <a:t>Definition CONT.</a:t>
            </a:r>
          </a:p>
        </p:txBody>
      </p:sp>
      <p:sp>
        <p:nvSpPr>
          <p:cNvPr id="15"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1402F"/>
          </a:solidFill>
          <a:ln w="38100" cap="rnd">
            <a:solidFill>
              <a:srgbClr val="E1402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92071F-8662-46E9-E6F3-0035DDACCF02}"/>
              </a:ext>
            </a:extLst>
          </p:cNvPr>
          <p:cNvSpPr>
            <a:spLocks noGrp="1"/>
          </p:cNvSpPr>
          <p:nvPr>
            <p:ph idx="1"/>
          </p:nvPr>
        </p:nvSpPr>
        <p:spPr>
          <a:xfrm>
            <a:off x="5297762" y="2706624"/>
            <a:ext cx="6251110" cy="3822192"/>
          </a:xfrm>
        </p:spPr>
        <p:txBody>
          <a:bodyPr>
            <a:normAutofit fontScale="92500"/>
          </a:bodyPr>
          <a:lstStyle/>
          <a:p>
            <a:pPr>
              <a:lnSpc>
                <a:spcPct val="100000"/>
              </a:lnSpc>
            </a:pPr>
            <a:r>
              <a:rPr lang="en-US" sz="3200" b="1" dirty="0"/>
              <a:t>Massive Proteinuria, daily protein loss in the urine of = &gt; 3.5 g.</a:t>
            </a:r>
          </a:p>
          <a:p>
            <a:pPr>
              <a:lnSpc>
                <a:spcPct val="100000"/>
              </a:lnSpc>
            </a:pPr>
            <a:r>
              <a:rPr lang="en-US" sz="3200" b="1" dirty="0"/>
              <a:t>Albumin &lt; 3 g/dL.</a:t>
            </a:r>
          </a:p>
          <a:p>
            <a:pPr>
              <a:lnSpc>
                <a:spcPct val="100000"/>
              </a:lnSpc>
            </a:pPr>
            <a:r>
              <a:rPr lang="en-US" sz="3200" b="1" dirty="0"/>
              <a:t>Insidious onset.</a:t>
            </a:r>
          </a:p>
          <a:p>
            <a:pPr>
              <a:lnSpc>
                <a:spcPct val="100000"/>
              </a:lnSpc>
            </a:pPr>
            <a:r>
              <a:rPr lang="en-US" sz="3200" b="1" dirty="0"/>
              <a:t>It’s a sign not a disease, So the diseases that cause nephrotic syndrome all affect the glomerulus either directly, by damaging the podocytes or indirectly, by causing scarring or deposition of exogenous material such as amyloid into the glomerulus.</a:t>
            </a:r>
          </a:p>
        </p:txBody>
      </p:sp>
      <p:pic>
        <p:nvPicPr>
          <p:cNvPr id="5" name="Picture 4" descr="A diagram of a blood clot&#10;&#10;Description automatically generated">
            <a:extLst>
              <a:ext uri="{FF2B5EF4-FFF2-40B4-BE49-F238E27FC236}">
                <a16:creationId xmlns:a16="http://schemas.microsoft.com/office/drawing/2014/main" id="{35F388E5-5509-A28C-067C-9CD1140E34DB}"/>
              </a:ext>
            </a:extLst>
          </p:cNvPr>
          <p:cNvPicPr>
            <a:picLocks noChangeAspect="1"/>
          </p:cNvPicPr>
          <p:nvPr/>
        </p:nvPicPr>
        <p:blipFill rotWithShape="1">
          <a:blip r:embed="rId2">
            <a:extLst>
              <a:ext uri="{28A0092B-C50C-407E-A947-70E740481C1C}">
                <a14:useLocalDpi xmlns:a14="http://schemas.microsoft.com/office/drawing/2010/main" val="0"/>
              </a:ext>
            </a:extLst>
          </a:blip>
          <a:srcRect l="2526" r="26111"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7119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51A0227-072A-4F5F-928C-E2C3E5C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A07A02-9A44-D222-A8BA-C02163492CC8}"/>
              </a:ext>
            </a:extLst>
          </p:cNvPr>
          <p:cNvSpPr>
            <a:spLocks noGrp="1"/>
          </p:cNvSpPr>
          <p:nvPr>
            <p:ph type="title"/>
          </p:nvPr>
        </p:nvSpPr>
        <p:spPr>
          <a:xfrm>
            <a:off x="630936" y="4562856"/>
            <a:ext cx="3419856" cy="1600200"/>
          </a:xfrm>
        </p:spPr>
        <p:txBody>
          <a:bodyPr anchor="ctr">
            <a:normAutofit/>
          </a:bodyPr>
          <a:lstStyle/>
          <a:p>
            <a:r>
              <a:rPr lang="en-US" sz="4400"/>
              <a:t>Mechanism</a:t>
            </a:r>
          </a:p>
        </p:txBody>
      </p:sp>
      <mc:AlternateContent xmlns:mc="http://schemas.openxmlformats.org/markup-compatibility/2006" xmlns:p14="http://schemas.microsoft.com/office/powerpoint/2010/main">
        <mc:Choice Requires="p14">
          <p:contentPart p14:bwMode="auto" r:id="rId2">
            <p14:nvContentPartPr>
              <p14:cNvPr id="28" name="Ink 27">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xmlns="">
          <p:pic>
            <p:nvPicPr>
              <p:cNvPr id="28" name="Ink 27">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4868832"/>
                <a:ext cx="36000" cy="32709"/>
              </a:xfrm>
              <a:prstGeom prst="rect">
                <a:avLst/>
              </a:prstGeom>
            </p:spPr>
          </p:pic>
        </mc:Fallback>
      </mc:AlternateContent>
      <p:sp>
        <p:nvSpPr>
          <p:cNvPr id="29"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4562856"/>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rgbClr val="E1402F"/>
          </a:solidFill>
          <a:ln w="34925">
            <a:solidFill>
              <a:srgbClr val="E1402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6A12404-4B4A-BA1D-259F-5F19A9556E69}"/>
              </a:ext>
            </a:extLst>
          </p:cNvPr>
          <p:cNvSpPr>
            <a:spLocks noGrp="1"/>
          </p:cNvSpPr>
          <p:nvPr>
            <p:ph idx="1"/>
          </p:nvPr>
        </p:nvSpPr>
        <p:spPr>
          <a:xfrm>
            <a:off x="4654295" y="4562856"/>
            <a:ext cx="6894576" cy="2039112"/>
          </a:xfrm>
        </p:spPr>
        <p:txBody>
          <a:bodyPr anchor="ctr">
            <a:normAutofit lnSpcReduction="10000"/>
          </a:bodyPr>
          <a:lstStyle/>
          <a:p>
            <a:pPr>
              <a:lnSpc>
                <a:spcPct val="100000"/>
              </a:lnSpc>
            </a:pPr>
            <a:r>
              <a:rPr lang="en-US" b="1" dirty="0"/>
              <a:t>Injury to Podocytes</a:t>
            </a:r>
          </a:p>
          <a:p>
            <a:pPr>
              <a:lnSpc>
                <a:spcPct val="100000"/>
              </a:lnSpc>
            </a:pPr>
            <a:r>
              <a:rPr lang="en-US" b="1" dirty="0"/>
              <a:t>Changed Architecture:</a:t>
            </a:r>
          </a:p>
          <a:p>
            <a:pPr>
              <a:lnSpc>
                <a:spcPct val="100000"/>
              </a:lnSpc>
            </a:pPr>
            <a:r>
              <a:rPr lang="en-US" b="1" dirty="0"/>
              <a:t>1- Scarring</a:t>
            </a:r>
          </a:p>
          <a:p>
            <a:pPr>
              <a:lnSpc>
                <a:spcPct val="100000"/>
              </a:lnSpc>
            </a:pPr>
            <a:r>
              <a:rPr lang="en-US" b="1" dirty="0"/>
              <a:t>2- Deposition of matrix or other elements.</a:t>
            </a:r>
          </a:p>
        </p:txBody>
      </p:sp>
      <p:pic>
        <p:nvPicPr>
          <p:cNvPr id="6" name="Picture 5" descr="Diagram of a human body&#10;&#10;Description automatically generated">
            <a:extLst>
              <a:ext uri="{FF2B5EF4-FFF2-40B4-BE49-F238E27FC236}">
                <a16:creationId xmlns:a16="http://schemas.microsoft.com/office/drawing/2014/main" id="{F6DEBC7A-A31B-CF9B-6514-5EC2E6C1A4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344" y="160881"/>
            <a:ext cx="4688238" cy="4241094"/>
          </a:xfrm>
          <a:prstGeom prst="rect">
            <a:avLst/>
          </a:prstGeom>
        </p:spPr>
      </p:pic>
      <p:pic>
        <p:nvPicPr>
          <p:cNvPr id="5" name="Picture 4" descr="A diagram of a diagram of a diagram&#10;&#10;Description automatically generated with medium confidence">
            <a:extLst>
              <a:ext uri="{FF2B5EF4-FFF2-40B4-BE49-F238E27FC236}">
                <a16:creationId xmlns:a16="http://schemas.microsoft.com/office/drawing/2014/main" id="{E905EB3E-BB62-ED5F-D9EA-E33D37D6B5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4582" y="1069848"/>
            <a:ext cx="6571074" cy="2359152"/>
          </a:xfrm>
          <a:prstGeom prst="rect">
            <a:avLst/>
          </a:prstGeom>
        </p:spPr>
      </p:pic>
    </p:spTree>
    <p:extLst>
      <p:ext uri="{BB962C8B-B14F-4D97-AF65-F5344CB8AC3E}">
        <p14:creationId xmlns:p14="http://schemas.microsoft.com/office/powerpoint/2010/main" val="867211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SketchyVTI">
  <a:themeElements>
    <a:clrScheme name="AnalogousFromDarkSeedLeftStep">
      <a:dk1>
        <a:srgbClr val="000000"/>
      </a:dk1>
      <a:lt1>
        <a:srgbClr val="FFFFFF"/>
      </a:lt1>
      <a:dk2>
        <a:srgbClr val="301B2B"/>
      </a:dk2>
      <a:lt2>
        <a:srgbClr val="F0F3F3"/>
      </a:lt2>
      <a:accent1>
        <a:srgbClr val="E1402F"/>
      </a:accent1>
      <a:accent2>
        <a:srgbClr val="CF1D56"/>
      </a:accent2>
      <a:accent3>
        <a:srgbClr val="E12FB2"/>
      </a:accent3>
      <a:accent4>
        <a:srgbClr val="B41DCF"/>
      </a:accent4>
      <a:accent5>
        <a:srgbClr val="7B2FE1"/>
      </a:accent5>
      <a:accent6>
        <a:srgbClr val="3836D4"/>
      </a:accent6>
      <a:hlink>
        <a:srgbClr val="8B3FBF"/>
      </a:hlink>
      <a:folHlink>
        <a:srgbClr val="7F7F7F"/>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278</TotalTime>
  <Words>1210</Words>
  <Application>Microsoft Office PowerPoint</Application>
  <PresentationFormat>Widescreen</PresentationFormat>
  <Paragraphs>119</Paragraphs>
  <Slides>28</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Google Sans</vt:lpstr>
      <vt:lpstr>Modern Love</vt:lpstr>
      <vt:lpstr>The Hand</vt:lpstr>
      <vt:lpstr>Times New Roman</vt:lpstr>
      <vt:lpstr>SketchyVTI</vt:lpstr>
      <vt:lpstr>NEPHROTIC SYNDROME</vt:lpstr>
      <vt:lpstr>Nephron</vt:lpstr>
      <vt:lpstr>Histology</vt:lpstr>
      <vt:lpstr>Glomerulonephritis</vt:lpstr>
      <vt:lpstr>Nephrotic Vs. Nephritic Syndromes</vt:lpstr>
      <vt:lpstr>PowerPoint Presentation</vt:lpstr>
      <vt:lpstr>DEFINITION “Nephrotic Syndrome”</vt:lpstr>
      <vt:lpstr>Definition CONT.</vt:lpstr>
      <vt:lpstr>Mechanism</vt:lpstr>
      <vt:lpstr>PowerPoint Presentation</vt:lpstr>
      <vt:lpstr>Nephrotic Syndrome can be:</vt:lpstr>
      <vt:lpstr>Nephrotic Syndrome can be:</vt:lpstr>
      <vt:lpstr>Diseases lead to nephrotic  Syndrome</vt:lpstr>
      <vt:lpstr>Diseases lead to nephrotic  Syndrome CONT.</vt:lpstr>
      <vt:lpstr>Children Vs. Adults</vt:lpstr>
      <vt:lpstr>Manifestations</vt:lpstr>
      <vt:lpstr>Cause of Oedema</vt:lpstr>
      <vt:lpstr>Clinical Assessment of Oedema</vt:lpstr>
      <vt:lpstr>INVESTIGATIONS</vt:lpstr>
      <vt:lpstr>INVESTIGATIONS CONT.</vt:lpstr>
      <vt:lpstr>Consequences of the nephrotic syndrome and their management</vt:lpstr>
      <vt:lpstr>Hypoalbuminemia</vt:lpstr>
      <vt:lpstr>Avid sodium retention</vt:lpstr>
      <vt:lpstr>Hypercholesterolemia</vt:lpstr>
      <vt:lpstr>Hypercoagulability</vt:lpstr>
      <vt:lpstr>Infection</vt:lpstr>
      <vt:lpstr>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NEPHROTIC SYNDROME</dc:title>
  <dc:creator>مهند رفعت علي الجعاوين</dc:creator>
  <cp:lastModifiedBy>مهند رفعت علي الجعاوين</cp:lastModifiedBy>
  <cp:revision>8</cp:revision>
  <dcterms:created xsi:type="dcterms:W3CDTF">2023-09-26T11:16:23Z</dcterms:created>
  <dcterms:modified xsi:type="dcterms:W3CDTF">2023-10-09T19:42:46Z</dcterms:modified>
</cp:coreProperties>
</file>