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76"/>
  </p:notesMasterIdLst>
  <p:sldIdLst>
    <p:sldId id="256" r:id="rId2"/>
    <p:sldId id="257" r:id="rId3"/>
    <p:sldId id="258" r:id="rId4"/>
    <p:sldId id="261" r:id="rId5"/>
    <p:sldId id="327" r:id="rId6"/>
    <p:sldId id="260" r:id="rId7"/>
    <p:sldId id="259" r:id="rId8"/>
    <p:sldId id="262" r:id="rId9"/>
    <p:sldId id="263" r:id="rId10"/>
    <p:sldId id="264" r:id="rId11"/>
    <p:sldId id="265" r:id="rId12"/>
    <p:sldId id="320" r:id="rId13"/>
    <p:sldId id="266" r:id="rId14"/>
    <p:sldId id="267" r:id="rId15"/>
    <p:sldId id="323" r:id="rId16"/>
    <p:sldId id="268" r:id="rId17"/>
    <p:sldId id="269" r:id="rId18"/>
    <p:sldId id="271" r:id="rId19"/>
    <p:sldId id="270" r:id="rId20"/>
    <p:sldId id="273" r:id="rId21"/>
    <p:sldId id="274" r:id="rId22"/>
    <p:sldId id="275" r:id="rId23"/>
    <p:sldId id="321" r:id="rId24"/>
    <p:sldId id="276" r:id="rId25"/>
    <p:sldId id="281" r:id="rId26"/>
    <p:sldId id="277" r:id="rId27"/>
    <p:sldId id="312" r:id="rId28"/>
    <p:sldId id="278" r:id="rId29"/>
    <p:sldId id="279" r:id="rId30"/>
    <p:sldId id="280" r:id="rId31"/>
    <p:sldId id="313" r:id="rId32"/>
    <p:sldId id="282" r:id="rId33"/>
    <p:sldId id="332" r:id="rId34"/>
    <p:sldId id="284" r:id="rId35"/>
    <p:sldId id="283" r:id="rId36"/>
    <p:sldId id="322"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314" r:id="rId50"/>
    <p:sldId id="297" r:id="rId51"/>
    <p:sldId id="298" r:id="rId52"/>
    <p:sldId id="299" r:id="rId53"/>
    <p:sldId id="300" r:id="rId54"/>
    <p:sldId id="301" r:id="rId55"/>
    <p:sldId id="302" r:id="rId56"/>
    <p:sldId id="324" r:id="rId57"/>
    <p:sldId id="303" r:id="rId58"/>
    <p:sldId id="304" r:id="rId59"/>
    <p:sldId id="325" r:id="rId60"/>
    <p:sldId id="305" r:id="rId61"/>
    <p:sldId id="315" r:id="rId62"/>
    <p:sldId id="306" r:id="rId63"/>
    <p:sldId id="307" r:id="rId64"/>
    <p:sldId id="308" r:id="rId65"/>
    <p:sldId id="316" r:id="rId66"/>
    <p:sldId id="317" r:id="rId67"/>
    <p:sldId id="318" r:id="rId68"/>
    <p:sldId id="309" r:id="rId69"/>
    <p:sldId id="310" r:id="rId70"/>
    <p:sldId id="311" r:id="rId71"/>
    <p:sldId id="319" r:id="rId72"/>
    <p:sldId id="330" r:id="rId73"/>
    <p:sldId id="331" r:id="rId74"/>
    <p:sldId id="329" r:id="rId75"/>
  </p:sldIdLst>
  <p:sldSz cx="9144000" cy="6858000" type="screen4x3"/>
  <p:notesSz cx="6858000" cy="9144000"/>
  <p:defaultTextStyle>
    <a:defPPr>
      <a:defRPr lang="ar-J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4552" autoAdjust="0"/>
  </p:normalViewPr>
  <p:slideViewPr>
    <p:cSldViewPr>
      <p:cViewPr>
        <p:scale>
          <a:sx n="59" d="100"/>
          <a:sy n="59" d="100"/>
        </p:scale>
        <p:origin x="-16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1A434424-9EAF-4F12-9589-36FEB5730BCC}" type="datetimeFigureOut">
              <a:rPr lang="ar-JO"/>
              <a:pPr>
                <a:defRPr/>
              </a:pPr>
              <a:t>01/07/1442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18F11F50-DFCE-4785-8AFF-0FB1D370E350}" type="slidenum">
              <a:rPr lang="ar-JO"/>
              <a:pPr>
                <a:defRPr/>
              </a:pPr>
              <a:t>‹#›</a:t>
            </a:fld>
            <a:endParaRPr lang="ar-JO"/>
          </a:p>
        </p:txBody>
      </p:sp>
    </p:spTree>
    <p:extLst>
      <p:ext uri="{BB962C8B-B14F-4D97-AF65-F5344CB8AC3E}">
        <p14:creationId xmlns:p14="http://schemas.microsoft.com/office/powerpoint/2010/main" val="189131081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868A26F7-9BB3-438C-905E-3C0D888E0ADD}" type="slidenum">
              <a:rPr lang="ar-JO" smtClean="0"/>
              <a:pPr>
                <a:defRPr/>
              </a:pPr>
              <a:t>2</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lgn="l">
              <a:defRPr/>
            </a:pPr>
            <a:endParaRPr lang="en-US" dirty="0"/>
          </a:p>
        </p:txBody>
      </p:sp>
      <p:sp>
        <p:nvSpPr>
          <p:cNvPr id="4" name="Slide Number Placeholder 3"/>
          <p:cNvSpPr>
            <a:spLocks noGrp="1"/>
          </p:cNvSpPr>
          <p:nvPr>
            <p:ph type="sldNum" sz="quarter" idx="5"/>
          </p:nvPr>
        </p:nvSpPr>
        <p:spPr/>
        <p:txBody>
          <a:bodyPr/>
          <a:lstStyle/>
          <a:p>
            <a:pPr>
              <a:defRPr/>
            </a:pPr>
            <a:fld id="{85A243BC-3D23-4837-86F4-A568AE15BCC8}" type="slidenum">
              <a:rPr lang="ar-JO" smtClean="0"/>
              <a:pPr>
                <a:defRPr/>
              </a:pPr>
              <a:t>3</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mtClean="0">
                <a:cs typeface="Arial" pitchFamily="34" charset="0"/>
              </a:rPr>
              <a:t>.</a:t>
            </a:r>
          </a:p>
        </p:txBody>
      </p:sp>
      <p:sp>
        <p:nvSpPr>
          <p:cNvPr id="4" name="Slide Number Placeholder 3"/>
          <p:cNvSpPr>
            <a:spLocks noGrp="1"/>
          </p:cNvSpPr>
          <p:nvPr>
            <p:ph type="sldNum" sz="quarter" idx="5"/>
          </p:nvPr>
        </p:nvSpPr>
        <p:spPr/>
        <p:txBody>
          <a:bodyPr/>
          <a:lstStyle/>
          <a:p>
            <a:pPr>
              <a:defRPr/>
            </a:pPr>
            <a:fld id="{CED51E06-D51B-4C7E-BF25-91FC07DCC1C3}" type="slidenum">
              <a:rPr lang="ar-JO" smtClean="0"/>
              <a:pPr>
                <a:defRPr/>
              </a:pPr>
              <a:t>4</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lgn="l">
              <a:defRPr/>
            </a:pPr>
            <a:endParaRPr lang="en-US" dirty="0"/>
          </a:p>
        </p:txBody>
      </p:sp>
      <p:sp>
        <p:nvSpPr>
          <p:cNvPr id="4" name="Slide Number Placeholder 3"/>
          <p:cNvSpPr>
            <a:spLocks noGrp="1"/>
          </p:cNvSpPr>
          <p:nvPr>
            <p:ph type="sldNum" sz="quarter" idx="5"/>
          </p:nvPr>
        </p:nvSpPr>
        <p:spPr/>
        <p:txBody>
          <a:bodyPr/>
          <a:lstStyle/>
          <a:p>
            <a:pPr>
              <a:defRPr/>
            </a:pPr>
            <a:fld id="{C1953B59-1E6A-4EF3-813C-A9161F45BFBE}" type="slidenum">
              <a:rPr lang="ar-JO" smtClean="0"/>
              <a:pPr>
                <a:defRPr/>
              </a:pPr>
              <a:t>5</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lgn="l">
              <a:defRPr/>
            </a:pPr>
            <a:endParaRPr lang="en-US" dirty="0"/>
          </a:p>
        </p:txBody>
      </p:sp>
      <p:sp>
        <p:nvSpPr>
          <p:cNvPr id="4" name="Slide Number Placeholder 3"/>
          <p:cNvSpPr>
            <a:spLocks noGrp="1"/>
          </p:cNvSpPr>
          <p:nvPr>
            <p:ph type="sldNum" sz="quarter" idx="5"/>
          </p:nvPr>
        </p:nvSpPr>
        <p:spPr/>
        <p:txBody>
          <a:bodyPr/>
          <a:lstStyle/>
          <a:p>
            <a:pPr>
              <a:defRPr/>
            </a:pPr>
            <a:fld id="{D94C6F21-76D6-4EC4-88A5-499EFB610599}" type="slidenum">
              <a:rPr lang="ar-JO" smtClean="0"/>
              <a:pPr>
                <a:defRPr/>
              </a:pPr>
              <a:t>9</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80E82C7C-6888-4205-B83D-956D5707D2A8}" type="slidenum">
              <a:rPr lang="ar-JO" smtClean="0"/>
              <a:pPr>
                <a:defRPr/>
              </a:pPr>
              <a:t>11</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ar-SA"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60C3F4-9983-4DC5-BA75-1C9E4E7173C5}" type="slidenum">
              <a:rPr lang="ar-JO" smtClean="0"/>
              <a:pPr fontAlgn="base">
                <a:spcBef>
                  <a:spcPct val="0"/>
                </a:spcBef>
                <a:spcAft>
                  <a:spcPct val="0"/>
                </a:spcAft>
                <a:defRPr/>
              </a:pPr>
              <a:t>35</a:t>
            </a:fld>
            <a:endParaRPr lang="ar-JO"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2B87C47A-56F6-4758-BD60-B74ADC58C10E}" type="datetimeFigureOut">
              <a:rPr lang="ar-JO"/>
              <a:pPr>
                <a:defRPr/>
              </a:pPr>
              <a:t>01/07/1442</a:t>
            </a:fld>
            <a:endParaRPr lang="ar-JO"/>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ar-JO"/>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931E2C6-5818-408B-963E-9357C97DAF86}" type="slidenum">
              <a:rPr lang="ar-JO"/>
              <a:pPr>
                <a:defRPr/>
              </a:pPr>
              <a:t>‹#›</a:t>
            </a:fld>
            <a:endParaRPr lang="ar-JO"/>
          </a:p>
        </p:txBody>
      </p:sp>
    </p:spTree>
    <p:extLst>
      <p:ext uri="{BB962C8B-B14F-4D97-AF65-F5344CB8AC3E}">
        <p14:creationId xmlns:p14="http://schemas.microsoft.com/office/powerpoint/2010/main" val="291152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9C7E24A-FC5E-42E4-94D5-B0EC61E48BB0}"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279959EF-F5AE-4526-AD63-492335E987CA}" type="slidenum">
              <a:rPr lang="ar-JO"/>
              <a:pPr>
                <a:defRPr/>
              </a:pPr>
              <a:t>‹#›</a:t>
            </a:fld>
            <a:endParaRPr lang="ar-JO"/>
          </a:p>
        </p:txBody>
      </p:sp>
    </p:spTree>
    <p:extLst>
      <p:ext uri="{BB962C8B-B14F-4D97-AF65-F5344CB8AC3E}">
        <p14:creationId xmlns:p14="http://schemas.microsoft.com/office/powerpoint/2010/main" val="388904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EACE7E2-50EA-4822-B52A-490CF1FC02B3}"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C93BB4F7-8E6C-4296-9048-F4770A8A5CC9}" type="slidenum">
              <a:rPr lang="ar-JO"/>
              <a:pPr>
                <a:defRPr/>
              </a:pPr>
              <a:t>‹#›</a:t>
            </a:fld>
            <a:endParaRPr lang="ar-JO"/>
          </a:p>
        </p:txBody>
      </p:sp>
    </p:spTree>
    <p:extLst>
      <p:ext uri="{BB962C8B-B14F-4D97-AF65-F5344CB8AC3E}">
        <p14:creationId xmlns:p14="http://schemas.microsoft.com/office/powerpoint/2010/main" val="225514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DE5F56DB-E8EB-471B-9E23-A767A7DF629B}"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440CA706-C26A-4E3B-B59B-A17BA9463D15}" type="slidenum">
              <a:rPr lang="ar-JO"/>
              <a:pPr>
                <a:defRPr/>
              </a:pPr>
              <a:t>‹#›</a:t>
            </a:fld>
            <a:endParaRPr lang="ar-JO"/>
          </a:p>
        </p:txBody>
      </p:sp>
    </p:spTree>
    <p:extLst>
      <p:ext uri="{BB962C8B-B14F-4D97-AF65-F5344CB8AC3E}">
        <p14:creationId xmlns:p14="http://schemas.microsoft.com/office/powerpoint/2010/main" val="128675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37EB197-B72E-43F5-A50C-3075E6BC258F}" type="datetimeFigureOut">
              <a:rPr lang="ar-JO"/>
              <a:pPr>
                <a:defRPr/>
              </a:pPr>
              <a:t>01/07/1442</a:t>
            </a:fld>
            <a:endParaRPr lang="ar-JO"/>
          </a:p>
        </p:txBody>
      </p:sp>
      <p:sp>
        <p:nvSpPr>
          <p:cNvPr id="7" name="Footer Placeholder 4"/>
          <p:cNvSpPr>
            <a:spLocks noGrp="1"/>
          </p:cNvSpPr>
          <p:nvPr>
            <p:ph type="ftr" sz="quarter" idx="11"/>
          </p:nvPr>
        </p:nvSpPr>
        <p:spPr/>
        <p:txBody>
          <a:bodyPr/>
          <a:lstStyle>
            <a:lvl1pPr>
              <a:defRPr/>
            </a:lvl1pPr>
            <a:extLst/>
          </a:lstStyle>
          <a:p>
            <a:pPr>
              <a:defRPr/>
            </a:pPr>
            <a:endParaRPr lang="ar-JO"/>
          </a:p>
        </p:txBody>
      </p:sp>
      <p:sp>
        <p:nvSpPr>
          <p:cNvPr id="8" name="Slide Number Placeholder 5"/>
          <p:cNvSpPr>
            <a:spLocks noGrp="1"/>
          </p:cNvSpPr>
          <p:nvPr>
            <p:ph type="sldNum" sz="quarter" idx="12"/>
          </p:nvPr>
        </p:nvSpPr>
        <p:spPr/>
        <p:txBody>
          <a:bodyPr/>
          <a:lstStyle>
            <a:lvl1pPr>
              <a:defRPr/>
            </a:lvl1pPr>
            <a:extLst/>
          </a:lstStyle>
          <a:p>
            <a:pPr>
              <a:defRPr/>
            </a:pPr>
            <a:fld id="{60CA3900-8F68-4396-BB1F-99E31FDA42EA}" type="slidenum">
              <a:rPr lang="ar-JO"/>
              <a:pPr>
                <a:defRPr/>
              </a:pPr>
              <a:t>‹#›</a:t>
            </a:fld>
            <a:endParaRPr lang="ar-JO"/>
          </a:p>
        </p:txBody>
      </p:sp>
    </p:spTree>
    <p:extLst>
      <p:ext uri="{BB962C8B-B14F-4D97-AF65-F5344CB8AC3E}">
        <p14:creationId xmlns:p14="http://schemas.microsoft.com/office/powerpoint/2010/main" val="9574841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2380209-9E42-46F1-8499-2D263BB34CC0}" type="datetimeFigureOut">
              <a:rPr lang="ar-JO"/>
              <a:pPr>
                <a:defRPr/>
              </a:pPr>
              <a:t>01/07/1442</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2B45211F-6D3C-4E83-ACBD-4F2981ED22E2}" type="slidenum">
              <a:rPr lang="ar-JO"/>
              <a:pPr>
                <a:defRPr/>
              </a:pPr>
              <a:t>‹#›</a:t>
            </a:fld>
            <a:endParaRPr lang="ar-JO"/>
          </a:p>
        </p:txBody>
      </p:sp>
    </p:spTree>
    <p:extLst>
      <p:ext uri="{BB962C8B-B14F-4D97-AF65-F5344CB8AC3E}">
        <p14:creationId xmlns:p14="http://schemas.microsoft.com/office/powerpoint/2010/main" val="274583082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14A0B4C-083F-48FB-A2E9-B890B690422D}" type="datetimeFigureOut">
              <a:rPr lang="ar-JO"/>
              <a:pPr>
                <a:defRPr/>
              </a:pPr>
              <a:t>01/07/1442</a:t>
            </a:fld>
            <a:endParaRPr lang="ar-JO"/>
          </a:p>
        </p:txBody>
      </p:sp>
      <p:sp>
        <p:nvSpPr>
          <p:cNvPr id="8" name="Footer Placeholder 7"/>
          <p:cNvSpPr>
            <a:spLocks noGrp="1"/>
          </p:cNvSpPr>
          <p:nvPr>
            <p:ph type="ftr" sz="quarter" idx="11"/>
          </p:nvPr>
        </p:nvSpPr>
        <p:spPr/>
        <p:txBody>
          <a:bodyPr/>
          <a:lstStyle>
            <a:lvl1pPr>
              <a:defRPr/>
            </a:lvl1pPr>
            <a:extLst/>
          </a:lstStyle>
          <a:p>
            <a:pPr>
              <a:defRPr/>
            </a:pPr>
            <a:endParaRPr lang="ar-JO"/>
          </a:p>
        </p:txBody>
      </p:sp>
      <p:sp>
        <p:nvSpPr>
          <p:cNvPr id="9" name="Slide Number Placeholder 8"/>
          <p:cNvSpPr>
            <a:spLocks noGrp="1"/>
          </p:cNvSpPr>
          <p:nvPr>
            <p:ph type="sldNum" sz="quarter" idx="12"/>
          </p:nvPr>
        </p:nvSpPr>
        <p:spPr/>
        <p:txBody>
          <a:bodyPr/>
          <a:lstStyle>
            <a:lvl1pPr>
              <a:defRPr/>
            </a:lvl1pPr>
            <a:extLst/>
          </a:lstStyle>
          <a:p>
            <a:pPr>
              <a:defRPr/>
            </a:pPr>
            <a:fld id="{FB709AAE-8295-4DD2-8960-4052E20CB17F}" type="slidenum">
              <a:rPr lang="ar-JO"/>
              <a:pPr>
                <a:defRPr/>
              </a:pPr>
              <a:t>‹#›</a:t>
            </a:fld>
            <a:endParaRPr lang="ar-JO"/>
          </a:p>
        </p:txBody>
      </p:sp>
    </p:spTree>
    <p:extLst>
      <p:ext uri="{BB962C8B-B14F-4D97-AF65-F5344CB8AC3E}">
        <p14:creationId xmlns:p14="http://schemas.microsoft.com/office/powerpoint/2010/main" val="36621222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FBB36D6D-6425-4039-8F69-D7BDEA528C09}" type="datetimeFigureOut">
              <a:rPr lang="ar-JO"/>
              <a:pPr>
                <a:defRPr/>
              </a:pPr>
              <a:t>01/07/1442</a:t>
            </a:fld>
            <a:endParaRPr lang="ar-JO"/>
          </a:p>
        </p:txBody>
      </p:sp>
      <p:sp>
        <p:nvSpPr>
          <p:cNvPr id="4" name="Footer Placeholder 3"/>
          <p:cNvSpPr>
            <a:spLocks noGrp="1"/>
          </p:cNvSpPr>
          <p:nvPr>
            <p:ph type="ftr" sz="quarter" idx="11"/>
          </p:nvPr>
        </p:nvSpPr>
        <p:spPr/>
        <p:txBody>
          <a:bodyPr/>
          <a:lstStyle>
            <a:lvl1pPr>
              <a:defRPr/>
            </a:lvl1pPr>
            <a:extLst/>
          </a:lstStyle>
          <a:p>
            <a:pPr>
              <a:defRPr/>
            </a:pPr>
            <a:endParaRPr lang="ar-JO"/>
          </a:p>
        </p:txBody>
      </p:sp>
      <p:sp>
        <p:nvSpPr>
          <p:cNvPr id="5" name="Slide Number Placeholder 4"/>
          <p:cNvSpPr>
            <a:spLocks noGrp="1"/>
          </p:cNvSpPr>
          <p:nvPr>
            <p:ph type="sldNum" sz="quarter" idx="12"/>
          </p:nvPr>
        </p:nvSpPr>
        <p:spPr/>
        <p:txBody>
          <a:bodyPr/>
          <a:lstStyle>
            <a:lvl1pPr>
              <a:defRPr/>
            </a:lvl1pPr>
            <a:extLst/>
          </a:lstStyle>
          <a:p>
            <a:pPr>
              <a:defRPr/>
            </a:pPr>
            <a:fld id="{5DB22BAF-8CC0-4EAE-828D-2316DF0757DB}" type="slidenum">
              <a:rPr lang="ar-JO"/>
              <a:pPr>
                <a:defRPr/>
              </a:pPr>
              <a:t>‹#›</a:t>
            </a:fld>
            <a:endParaRPr lang="ar-JO"/>
          </a:p>
        </p:txBody>
      </p:sp>
    </p:spTree>
    <p:extLst>
      <p:ext uri="{BB962C8B-B14F-4D97-AF65-F5344CB8AC3E}">
        <p14:creationId xmlns:p14="http://schemas.microsoft.com/office/powerpoint/2010/main" val="198252955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5B1AC9E-DD19-41AB-B6E2-9EB41417AB8D}" type="datetimeFigureOut">
              <a:rPr lang="ar-JO"/>
              <a:pPr>
                <a:defRPr/>
              </a:pPr>
              <a:t>01/07/1442</a:t>
            </a:fld>
            <a:endParaRPr lang="ar-JO"/>
          </a:p>
        </p:txBody>
      </p:sp>
      <p:sp>
        <p:nvSpPr>
          <p:cNvPr id="3" name="Footer Placeholder 21"/>
          <p:cNvSpPr>
            <a:spLocks noGrp="1"/>
          </p:cNvSpPr>
          <p:nvPr>
            <p:ph type="ftr" sz="quarter" idx="11"/>
          </p:nvPr>
        </p:nvSpPr>
        <p:spPr/>
        <p:txBody>
          <a:bodyPr/>
          <a:lstStyle>
            <a:lvl1pPr>
              <a:defRPr/>
            </a:lvl1pPr>
          </a:lstStyle>
          <a:p>
            <a:pPr>
              <a:defRPr/>
            </a:pPr>
            <a:endParaRPr lang="ar-JO"/>
          </a:p>
        </p:txBody>
      </p:sp>
      <p:sp>
        <p:nvSpPr>
          <p:cNvPr id="4" name="Slide Number Placeholder 17"/>
          <p:cNvSpPr>
            <a:spLocks noGrp="1"/>
          </p:cNvSpPr>
          <p:nvPr>
            <p:ph type="sldNum" sz="quarter" idx="12"/>
          </p:nvPr>
        </p:nvSpPr>
        <p:spPr/>
        <p:txBody>
          <a:bodyPr/>
          <a:lstStyle>
            <a:lvl1pPr>
              <a:defRPr/>
            </a:lvl1pPr>
          </a:lstStyle>
          <a:p>
            <a:pPr>
              <a:defRPr/>
            </a:pPr>
            <a:fld id="{CB15AAAD-58E2-4728-9FE6-A1321684158F}" type="slidenum">
              <a:rPr lang="ar-JO"/>
              <a:pPr>
                <a:defRPr/>
              </a:pPr>
              <a:t>‹#›</a:t>
            </a:fld>
            <a:endParaRPr lang="ar-JO"/>
          </a:p>
        </p:txBody>
      </p:sp>
    </p:spTree>
    <p:extLst>
      <p:ext uri="{BB962C8B-B14F-4D97-AF65-F5344CB8AC3E}">
        <p14:creationId xmlns:p14="http://schemas.microsoft.com/office/powerpoint/2010/main" val="249185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9FCE325-769F-4FF8-9165-27BCE1BB7861}" type="datetimeFigureOut">
              <a:rPr lang="ar-JO"/>
              <a:pPr>
                <a:defRPr/>
              </a:pPr>
              <a:t>01/07/1442</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7B27143A-4BD6-4E2A-A8FC-4E2A2A0F710E}" type="slidenum">
              <a:rPr lang="ar-JO"/>
              <a:pPr>
                <a:defRPr/>
              </a:pPr>
              <a:t>‹#›</a:t>
            </a:fld>
            <a:endParaRPr lang="ar-JO"/>
          </a:p>
        </p:txBody>
      </p:sp>
    </p:spTree>
    <p:extLst>
      <p:ext uri="{BB962C8B-B14F-4D97-AF65-F5344CB8AC3E}">
        <p14:creationId xmlns:p14="http://schemas.microsoft.com/office/powerpoint/2010/main" val="50561035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4DAD76B4-270D-4236-93CF-F94FE5A75A73}" type="datetimeFigureOut">
              <a:rPr lang="ar-JO"/>
              <a:pPr>
                <a:defRPr/>
              </a:pPr>
              <a:t>01/07/1442</a:t>
            </a:fld>
            <a:endParaRPr lang="ar-JO"/>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ar-JO"/>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B00AE70F-5DDB-42B7-82FE-CE819149A704}" type="slidenum">
              <a:rPr lang="ar-JO"/>
              <a:pPr>
                <a:defRPr/>
              </a:pPr>
              <a:t>‹#›</a:t>
            </a:fld>
            <a:endParaRPr lang="ar-JO"/>
          </a:p>
        </p:txBody>
      </p:sp>
    </p:spTree>
    <p:extLst>
      <p:ext uri="{BB962C8B-B14F-4D97-AF65-F5344CB8AC3E}">
        <p14:creationId xmlns:p14="http://schemas.microsoft.com/office/powerpoint/2010/main" val="25268859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rtl="1" eaLnBrk="1" fontAlgn="auto" latinLnBrk="0" hangingPunct="1">
              <a:spcBef>
                <a:spcPts val="0"/>
              </a:spcBef>
              <a:spcAft>
                <a:spcPts val="0"/>
              </a:spcAft>
              <a:defRPr kumimoji="0" sz="1000">
                <a:solidFill>
                  <a:schemeClr val="tx1"/>
                </a:solidFill>
                <a:latin typeface="+mn-lt"/>
                <a:cs typeface="+mn-cs"/>
              </a:defRPr>
            </a:lvl1pPr>
            <a:extLst/>
          </a:lstStyle>
          <a:p>
            <a:pPr>
              <a:defRPr/>
            </a:pPr>
            <a:fld id="{1EF2361B-38F2-48C8-A302-DABB9B94A579}" type="datetimeFigureOut">
              <a:rPr lang="ar-JO"/>
              <a:pPr>
                <a:defRPr/>
              </a:pPr>
              <a:t>01/07/1442</a:t>
            </a:fld>
            <a:endParaRPr lang="ar-JO"/>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rtl="1"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ar-JO"/>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rtl="1" eaLnBrk="1" fontAlgn="auto" latinLnBrk="0" hangingPunct="1">
              <a:spcBef>
                <a:spcPts val="0"/>
              </a:spcBef>
              <a:spcAft>
                <a:spcPts val="0"/>
              </a:spcAft>
              <a:defRPr kumimoji="0" sz="1000" b="0">
                <a:solidFill>
                  <a:schemeClr val="tx1"/>
                </a:solidFill>
                <a:latin typeface="+mn-lt"/>
                <a:cs typeface="+mn-cs"/>
              </a:defRPr>
            </a:lvl1pPr>
            <a:extLst/>
          </a:lstStyle>
          <a:p>
            <a:pPr>
              <a:defRPr/>
            </a:pPr>
            <a:fld id="{A5B7367C-AD08-4BB1-98E8-174AF9E74786}" type="slidenum">
              <a:rPr lang="ar-JO"/>
              <a:pPr>
                <a:defRPr/>
              </a:pPr>
              <a:t>‹#›</a:t>
            </a:fld>
            <a:endParaRPr lang="ar-JO"/>
          </a:p>
        </p:txBody>
      </p:sp>
    </p:spTree>
  </p:cSld>
  <p:clrMap bg1="lt1" tx1="dk1" bg2="lt2" tx2="dk2" accent1="accent1" accent2="accent2" accent3="accent3" accent4="accent4" accent5="accent5" accent6="accent6" hlink="hlink" folHlink="folHlink"/>
  <p:sldLayoutIdLst>
    <p:sldLayoutId id="2147483989" r:id="rId1"/>
    <p:sldLayoutId id="2147483985" r:id="rId2"/>
    <p:sldLayoutId id="2147483990" r:id="rId3"/>
    <p:sldLayoutId id="2147483991" r:id="rId4"/>
    <p:sldLayoutId id="2147483992" r:id="rId5"/>
    <p:sldLayoutId id="2147483993" r:id="rId6"/>
    <p:sldLayoutId id="2147483986" r:id="rId7"/>
    <p:sldLayoutId id="2147483994" r:id="rId8"/>
    <p:sldLayoutId id="2147483995" r:id="rId9"/>
    <p:sldLayoutId id="2147483987" r:id="rId10"/>
    <p:sldLayoutId id="214748398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jo/url?sa=i&amp;rct=j&amp;q=&amp;esrc=s&amp;source=images&amp;cd=&amp;cad=rja&amp;uact=8&amp;ved=0ahUKEwjaufCB3vfJAhWFVxoKHd4EDyIQjRwIBw&amp;url=https%3A%2F%2Fwww.mutah.edu.jo%2FNational-sec%2Findex.htm&amp;psig=AFQjCNF9gqZMCJ2L1WCSX58F8SAdyG2nUw&amp;ust=145115774183085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jo/url?sa=i&amp;rct=j&amp;q=&amp;esrc=s&amp;source=images&amp;cd=&amp;cad=rja&amp;uact=8&amp;ved=0ahUKEwjQ5uSfuZXKAhUBmBQKHQZYBkcQjRwIBw&amp;url=http%3A%2F%2Frosarubicondior.blogspot.com%2F2014%2F05%2Fyou-got-your-gut-bacteria-from-mothers.html&amp;bvm=bv.110151844,d.d2s&amp;psig=AFQjCNG-5vW3pwcdb7gR4bQkT_vTnEISJw&amp;ust=145217852957958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google.jo/url?sa=i&amp;rct=j&amp;q=&amp;esrc=s&amp;source=images&amp;cd=&amp;cad=rja&amp;uact=8&amp;ved=0ahUKEwjJg8qUupXKAhVFwBQKHYogAcAQjRwIBw&amp;url=http%3A%2F%2Fneundimension.tistory.com%2Fentry%2FPLACENTAL-ABRUPTION&amp;bvm=bv.110151844,d.d2s&amp;psig=AFQjCNGAvsLa71zJPNwpLNnCfdg707llHw&amp;ust=1452178893148240" TargetMode="Externa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google.jo/url?sa=i&amp;rct=j&amp;q=&amp;esrc=s&amp;source=images&amp;cd=&amp;cad=rja&amp;uact=8&amp;ved=0ahUKEwicr6L9trfKAhVjp3IKHaVoCmIQjRwIBw&amp;url=http%3A%2F%2Fwww.humpath.com%2Fspip.php%3Farticle3301&amp;psig=AFQjCNGdLZBz3s1J_rdMbo9XvEnvE2zyYg&amp;ust=1453346251335165"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www.google.jo/url?sa=i&amp;rct=j&amp;q=&amp;esrc=s&amp;source=images&amp;cd=&amp;cad=rja&amp;uact=8&amp;ved=0ahUKEwiigdG4t7fKAhUqmHIKHcPZDocQjRwIBw&amp;url=http%3A%2F%2Fwww.obimages.net%2Fplacental-disorders%2Fmarginal-cord-insertion%2Fimages%2F&amp;psig=AFQjCNGdLZBz3s1J_rdMbo9XvEnvE2zyYg&amp;ust=1453346251335165" TargetMode="External"/><Relationship Id="rId4" Type="http://schemas.openxmlformats.org/officeDocument/2006/relationships/image" Target="../media/image2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jo/url?sa=i&amp;rct=j&amp;q=&amp;esrc=s&amp;source=images&amp;cd=&amp;cad=rja&amp;uact=8&amp;ved=0ahUKEwi0vOvJ-bbKAhUop3IKHY1DAwoQjRwIBw&amp;url=http%3A%2F%2Fwww.pregnancyseatbeltharness.com%2Finstructions.html&amp;bvm=bv.112064104,d.bGQ&amp;psig=AFQjCNEEDFKBnRc78YlNOHN0Fvsx64650w&amp;ust=1453329721249223"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s://www.google.jo/url?sa=i&amp;rct=j&amp;q=&amp;esrc=s&amp;source=images&amp;cd=&amp;cad=rja&amp;uact=8&amp;ved=0ahUKEwjX15vq-bbKAhWJvnIKHdslDhoQjRwIBw&amp;url=https%3A%2F%2Fthecarseatlady.wordpress.com%2F2010%2F02%2F28%2Fpregnant-your-seat-belt-is-your-babys-first-car-seat-make-sure-you-know-how-to-wear-it-right%2F&amp;bvm=bv.112064104,d.bGQ&amp;psig=AFQjCNEEDFKBnRc78YlNOHN0Fvsx64650w&amp;ust=1453329721249223"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google.jo/url?sa=i&amp;rct=j&amp;q=&amp;esrc=s&amp;source=images&amp;cd=&amp;cad=rja&amp;uact=8&amp;ved=0ahUKEwjPzJKo5s_LAhWCXhoKHQxHDJEQjRwIBw&amp;url=http%3A%2F%2Fnursingcrib.com%2Fmedical-laboratory-diagnostic-test%2Fkleihauer-betke-test%2F&amp;psig=AFQjCNG0Kq_X8FrwKUzl2PM_n0GXCMhseg&amp;ust=1458581673301495"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pPr eaLnBrk="1" fontAlgn="auto" hangingPunct="1">
              <a:spcAft>
                <a:spcPts val="0"/>
              </a:spcAft>
              <a:defRPr/>
            </a:pPr>
            <a:r>
              <a:rPr lang="en-US" dirty="0" err="1" smtClean="0">
                <a:solidFill>
                  <a:srgbClr val="FF0000"/>
                </a:solidFill>
                <a:latin typeface="Arial" pitchFamily="34" charset="0"/>
                <a:cs typeface="Arial" pitchFamily="34" charset="0"/>
              </a:rPr>
              <a:t>Antepartum</a:t>
            </a:r>
            <a:r>
              <a:rPr lang="en-US" dirty="0" smtClean="0">
                <a:solidFill>
                  <a:srgbClr val="FF0000"/>
                </a:solidFill>
                <a:latin typeface="Arial" pitchFamily="34" charset="0"/>
                <a:cs typeface="Arial" pitchFamily="34" charset="0"/>
              </a:rPr>
              <a:t> hemorrhage</a:t>
            </a:r>
            <a:endParaRPr lang="ar-JO" dirty="0">
              <a:solidFill>
                <a:srgbClr val="FF0000"/>
              </a:solidFill>
              <a:latin typeface="Arial" pitchFamily="34" charset="0"/>
            </a:endParaRPr>
          </a:p>
        </p:txBody>
      </p:sp>
      <p:sp>
        <p:nvSpPr>
          <p:cNvPr id="9219" name="Subtitle 2"/>
          <p:cNvSpPr>
            <a:spLocks noGrp="1"/>
          </p:cNvSpPr>
          <p:nvPr>
            <p:ph type="subTitle" idx="1"/>
          </p:nvPr>
        </p:nvSpPr>
        <p:spPr>
          <a:xfrm>
            <a:off x="685800" y="3886200"/>
            <a:ext cx="7772400" cy="1200150"/>
          </a:xfrm>
        </p:spPr>
        <p:txBody>
          <a:bodyPr/>
          <a:lstStyle/>
          <a:p>
            <a:pPr marR="0" eaLnBrk="1" hangingPunct="1"/>
            <a:r>
              <a:rPr lang="en-US" sz="2800" i="1" smtClean="0">
                <a:solidFill>
                  <a:schemeClr val="tx1"/>
                </a:solidFill>
                <a:cs typeface="Arial" pitchFamily="34" charset="0"/>
              </a:rPr>
              <a:t>Dr. Ahlam Al-Kharabsheh</a:t>
            </a:r>
            <a:endParaRPr lang="ar-JO" sz="2800" i="1" smtClean="0">
              <a:solidFill>
                <a:schemeClr val="tx1"/>
              </a:solidFill>
            </a:endParaRPr>
          </a:p>
          <a:p>
            <a:pPr marR="0" eaLnBrk="1" hangingPunct="1"/>
            <a:endParaRPr lang="ar-JO" smtClean="0"/>
          </a:p>
        </p:txBody>
      </p:sp>
      <p:pic>
        <p:nvPicPr>
          <p:cNvPr id="9220" name="Picture 9" descr="https://www.mutah.edu.jo/National-sec/images/mutah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02288"/>
          </a:xfrm>
          <a:prstGeom prst="rect">
            <a:avLst/>
          </a:prstGeom>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2000" b="1" dirty="0">
                <a:solidFill>
                  <a:srgbClr val="FF0000"/>
                </a:solidFill>
              </a:rPr>
              <a:t>Thrombin</a:t>
            </a:r>
            <a:r>
              <a:rPr lang="en-US" sz="2000" dirty="0"/>
              <a:t> </a:t>
            </a:r>
            <a:r>
              <a:rPr lang="en-US" sz="1600" dirty="0"/>
              <a:t>plays a key role in the clinical consequences of placental abruption, </a:t>
            </a:r>
          </a:p>
          <a:p>
            <a:pPr fontAlgn="auto">
              <a:spcBef>
                <a:spcPts val="0"/>
              </a:spcBef>
              <a:spcAft>
                <a:spcPts val="0"/>
              </a:spcAft>
              <a:defRPr/>
            </a:pPr>
            <a:r>
              <a:rPr lang="en-US" sz="1600" dirty="0"/>
              <a:t>                      and may be important in its pathogenesis, as well.</a:t>
            </a:r>
          </a:p>
          <a:p>
            <a:pPr fontAlgn="auto">
              <a:spcBef>
                <a:spcPts val="0"/>
              </a:spcBef>
              <a:spcAft>
                <a:spcPts val="0"/>
              </a:spcAft>
              <a:defRPr/>
            </a:pPr>
            <a:endParaRPr lang="en-US" sz="2000" dirty="0"/>
          </a:p>
          <a:p>
            <a:pPr fontAlgn="auto">
              <a:spcBef>
                <a:spcPts val="0"/>
              </a:spcBef>
              <a:spcAft>
                <a:spcPts val="0"/>
              </a:spcAft>
              <a:defRPr/>
            </a:pPr>
            <a:r>
              <a:rPr lang="en-US" sz="2000" dirty="0"/>
              <a:t>● It is formed via two pathways: Either </a:t>
            </a:r>
            <a:r>
              <a:rPr lang="en-US" sz="2000" dirty="0" err="1">
                <a:solidFill>
                  <a:srgbClr val="0070C0"/>
                </a:solidFill>
              </a:rPr>
              <a:t>decidual</a:t>
            </a:r>
            <a:r>
              <a:rPr lang="en-US" sz="2000" dirty="0">
                <a:solidFill>
                  <a:srgbClr val="0070C0"/>
                </a:solidFill>
              </a:rPr>
              <a:t> bleeding leads to release of </a:t>
            </a:r>
          </a:p>
          <a:p>
            <a:pPr fontAlgn="auto">
              <a:spcBef>
                <a:spcPts val="0"/>
              </a:spcBef>
              <a:spcAft>
                <a:spcPts val="0"/>
              </a:spcAft>
              <a:defRPr/>
            </a:pPr>
            <a:r>
              <a:rPr lang="en-US" sz="2000" dirty="0">
                <a:solidFill>
                  <a:srgbClr val="0070C0"/>
                </a:solidFill>
              </a:rPr>
              <a:t>    tissue factor (</a:t>
            </a:r>
            <a:r>
              <a:rPr lang="en-US" sz="2000" dirty="0" err="1">
                <a:solidFill>
                  <a:srgbClr val="0070C0"/>
                </a:solidFill>
              </a:rPr>
              <a:t>thromboplastin</a:t>
            </a:r>
            <a:r>
              <a:rPr lang="en-US" sz="2000" dirty="0">
                <a:solidFill>
                  <a:srgbClr val="0070C0"/>
                </a:solidFill>
              </a:rPr>
              <a:t>) from </a:t>
            </a:r>
            <a:r>
              <a:rPr lang="en-US" sz="2000" dirty="0" err="1">
                <a:solidFill>
                  <a:srgbClr val="0070C0"/>
                </a:solidFill>
              </a:rPr>
              <a:t>decidual</a:t>
            </a:r>
            <a:r>
              <a:rPr lang="en-US" sz="2000" dirty="0">
                <a:solidFill>
                  <a:srgbClr val="0070C0"/>
                </a:solidFill>
              </a:rPr>
              <a:t> cells, </a:t>
            </a:r>
            <a:r>
              <a:rPr lang="en-US" sz="2000" dirty="0"/>
              <a:t>which generates thrombin.</a:t>
            </a:r>
          </a:p>
          <a:p>
            <a:pPr fontAlgn="auto">
              <a:spcBef>
                <a:spcPts val="0"/>
              </a:spcBef>
              <a:spcAft>
                <a:spcPts val="0"/>
              </a:spcAft>
              <a:defRPr/>
            </a:pPr>
            <a:r>
              <a:rPr lang="en-US" sz="2000" dirty="0"/>
              <a:t>                                                        OR </a:t>
            </a:r>
          </a:p>
          <a:p>
            <a:pPr fontAlgn="auto">
              <a:spcBef>
                <a:spcPts val="0"/>
              </a:spcBef>
              <a:spcAft>
                <a:spcPts val="0"/>
              </a:spcAft>
              <a:defRPr/>
            </a:pPr>
            <a:r>
              <a:rPr lang="en-US" sz="2000" dirty="0">
                <a:solidFill>
                  <a:srgbClr val="00B050"/>
                </a:solidFill>
              </a:rPr>
              <a:t>    </a:t>
            </a:r>
            <a:r>
              <a:rPr lang="en-US" sz="2000" dirty="0" err="1">
                <a:solidFill>
                  <a:srgbClr val="00B050"/>
                </a:solidFill>
              </a:rPr>
              <a:t>decidual</a:t>
            </a:r>
            <a:r>
              <a:rPr lang="en-US" sz="2000" dirty="0">
                <a:solidFill>
                  <a:srgbClr val="00B050"/>
                </a:solidFill>
              </a:rPr>
              <a:t> hypoxia induces production of vascular endothelial growth </a:t>
            </a:r>
          </a:p>
          <a:p>
            <a:pPr fontAlgn="auto">
              <a:spcBef>
                <a:spcPts val="0"/>
              </a:spcBef>
              <a:spcAft>
                <a:spcPts val="0"/>
              </a:spcAft>
              <a:defRPr/>
            </a:pPr>
            <a:r>
              <a:rPr lang="en-US" sz="2000" dirty="0">
                <a:solidFill>
                  <a:srgbClr val="00B050"/>
                </a:solidFill>
              </a:rPr>
              <a:t>    factor (VEGF), which acts directly on </a:t>
            </a:r>
            <a:r>
              <a:rPr lang="en-US" sz="2000" dirty="0" err="1">
                <a:solidFill>
                  <a:srgbClr val="00B050"/>
                </a:solidFill>
              </a:rPr>
              <a:t>decidual</a:t>
            </a:r>
            <a:r>
              <a:rPr lang="en-US" sz="2000" dirty="0">
                <a:solidFill>
                  <a:srgbClr val="00B050"/>
                </a:solidFill>
              </a:rPr>
              <a:t> endothelial cells to induce</a:t>
            </a:r>
          </a:p>
          <a:p>
            <a:pPr fontAlgn="auto">
              <a:spcBef>
                <a:spcPts val="0"/>
              </a:spcBef>
              <a:spcAft>
                <a:spcPts val="0"/>
              </a:spcAft>
              <a:defRPr/>
            </a:pPr>
            <a:r>
              <a:rPr lang="en-US" sz="2000" dirty="0">
                <a:solidFill>
                  <a:srgbClr val="00B050"/>
                </a:solidFill>
              </a:rPr>
              <a:t>    aberrant expression of tissue factor, </a:t>
            </a:r>
            <a:r>
              <a:rPr lang="en-US" sz="2000" dirty="0"/>
              <a:t>which then generates thrombin.</a:t>
            </a:r>
          </a:p>
          <a:p>
            <a:pPr fontAlgn="auto">
              <a:spcBef>
                <a:spcPts val="0"/>
              </a:spcBef>
              <a:spcAft>
                <a:spcPts val="0"/>
              </a:spcAft>
              <a:defRPr/>
            </a:pPr>
            <a:endParaRPr lang="en-US" sz="2000" dirty="0"/>
          </a:p>
          <a:p>
            <a:pPr fontAlgn="auto">
              <a:spcBef>
                <a:spcPts val="0"/>
              </a:spcBef>
              <a:spcAft>
                <a:spcPts val="0"/>
              </a:spcAft>
              <a:defRPr/>
            </a:pPr>
            <a:r>
              <a:rPr lang="en-US" sz="2000" dirty="0"/>
              <a:t>● The production of thrombin can lead to the following clinical </a:t>
            </a:r>
            <a:r>
              <a:rPr lang="en-US" sz="2000" dirty="0" err="1"/>
              <a:t>sequelae</a:t>
            </a:r>
            <a:r>
              <a:rPr lang="en-US" sz="2000" dirty="0"/>
              <a:t>:</a:t>
            </a:r>
          </a:p>
          <a:p>
            <a:pPr fontAlgn="auto">
              <a:spcBef>
                <a:spcPts val="0"/>
              </a:spcBef>
              <a:spcAft>
                <a:spcPts val="0"/>
              </a:spcAft>
              <a:defRPr/>
            </a:pPr>
            <a:endParaRPr lang="en-US" sz="2000" dirty="0"/>
          </a:p>
          <a:p>
            <a:pPr marL="457200" indent="-457200" fontAlgn="auto">
              <a:spcBef>
                <a:spcPts val="0"/>
              </a:spcBef>
              <a:spcAft>
                <a:spcPts val="0"/>
              </a:spcAft>
              <a:defRPr/>
            </a:pPr>
            <a:r>
              <a:rPr lang="en-US" sz="2000" dirty="0"/>
              <a:t>      1) </a:t>
            </a:r>
            <a:r>
              <a:rPr lang="en-US" sz="2000" u="sng" dirty="0"/>
              <a:t>Uterine </a:t>
            </a:r>
            <a:r>
              <a:rPr lang="en-US" sz="2000" u="sng" dirty="0" err="1"/>
              <a:t>hypertonus</a:t>
            </a:r>
            <a:r>
              <a:rPr lang="en-US" sz="2000" u="sng" dirty="0"/>
              <a:t> and contractions</a:t>
            </a:r>
            <a:r>
              <a:rPr lang="en-US" sz="2000" dirty="0"/>
              <a:t>, as thrombin is a potent, direct </a:t>
            </a:r>
          </a:p>
          <a:p>
            <a:pPr marL="457200" indent="-457200" fontAlgn="auto">
              <a:spcBef>
                <a:spcPts val="0"/>
              </a:spcBef>
              <a:spcAft>
                <a:spcPts val="0"/>
              </a:spcAft>
              <a:defRPr/>
            </a:pPr>
            <a:r>
              <a:rPr lang="en-US" sz="2000" dirty="0"/>
              <a:t>          </a:t>
            </a:r>
            <a:r>
              <a:rPr lang="en-US" sz="2000" dirty="0" err="1"/>
              <a:t>uterotonic</a:t>
            </a:r>
            <a:r>
              <a:rPr lang="en-US" sz="2000" dirty="0"/>
              <a:t> agent.</a:t>
            </a:r>
          </a:p>
          <a:p>
            <a:pPr fontAlgn="auto">
              <a:spcBef>
                <a:spcPts val="0"/>
              </a:spcBef>
              <a:spcAft>
                <a:spcPts val="0"/>
              </a:spcAft>
              <a:defRPr/>
            </a:pPr>
            <a:r>
              <a:rPr lang="en-US" sz="2000" dirty="0"/>
              <a:t>      2) </a:t>
            </a:r>
            <a:r>
              <a:rPr lang="en-US" sz="2000" u="sng" dirty="0"/>
              <a:t>Triggering of coagulation </a:t>
            </a:r>
            <a:r>
              <a:rPr lang="en-US" sz="2000" dirty="0" err="1"/>
              <a:t>e.g</a:t>
            </a:r>
            <a:r>
              <a:rPr lang="en-US" sz="2000" dirty="0"/>
              <a:t> DIC.</a:t>
            </a:r>
          </a:p>
          <a:p>
            <a:pPr fontAlgn="auto">
              <a:spcBef>
                <a:spcPts val="0"/>
              </a:spcBef>
              <a:spcAft>
                <a:spcPts val="0"/>
              </a:spcAft>
              <a:defRPr/>
            </a:pPr>
            <a:endParaRPr lang="ar-JO" dirty="0">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24525"/>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The major risk factors of placental abruption :</a:t>
            </a:r>
          </a:p>
          <a:p>
            <a:pPr marL="342900" indent="-342900" fontAlgn="auto">
              <a:spcBef>
                <a:spcPts val="0"/>
              </a:spcBef>
              <a:spcAft>
                <a:spcPts val="0"/>
              </a:spcAft>
              <a:buFontTx/>
              <a:buAutoNum type="arabicParenR"/>
              <a:defRPr/>
            </a:pPr>
            <a:r>
              <a:rPr lang="en-US" b="1" dirty="0">
                <a:solidFill>
                  <a:srgbClr val="FF0000"/>
                </a:solidFill>
              </a:rPr>
              <a:t>Previous abruption </a:t>
            </a:r>
            <a:r>
              <a:rPr lang="en-US" dirty="0"/>
              <a:t>: the most important risk factor. The risk of recurrence has been reported to be 5-15 %,. After two consecutive abruptions, the risk of a third rises to </a:t>
            </a:r>
          </a:p>
          <a:p>
            <a:pPr marL="342900" indent="-342900" fontAlgn="auto">
              <a:spcBef>
                <a:spcPts val="0"/>
              </a:spcBef>
              <a:spcAft>
                <a:spcPts val="0"/>
              </a:spcAft>
              <a:defRPr/>
            </a:pPr>
            <a:r>
              <a:rPr lang="en-US" dirty="0"/>
              <a:t>      20-25 %.</a:t>
            </a:r>
          </a:p>
          <a:p>
            <a:pPr marL="342900" indent="-342900" fontAlgn="auto">
              <a:spcBef>
                <a:spcPts val="0"/>
              </a:spcBef>
              <a:spcAft>
                <a:spcPts val="0"/>
              </a:spcAft>
              <a:defRPr/>
            </a:pPr>
            <a:endParaRPr lang="en-US" dirty="0"/>
          </a:p>
          <a:p>
            <a:pPr marL="457200" indent="-457200" fontAlgn="auto">
              <a:spcBef>
                <a:spcPts val="0"/>
              </a:spcBef>
              <a:spcAft>
                <a:spcPts val="0"/>
              </a:spcAft>
              <a:defRPr/>
            </a:pPr>
            <a:r>
              <a:rPr lang="en-US" dirty="0"/>
              <a:t> 2)   Hypertension : 5 fold increased risk of severe abruption</a:t>
            </a:r>
          </a:p>
          <a:p>
            <a:pPr marL="457200" indent="-457200" fontAlgn="auto">
              <a:spcBef>
                <a:spcPts val="0"/>
              </a:spcBef>
              <a:spcAft>
                <a:spcPts val="0"/>
              </a:spcAft>
              <a:buFontTx/>
              <a:buAutoNum type="arabicParenR" startAt="2"/>
              <a:defRPr/>
            </a:pPr>
            <a:endParaRPr lang="en-US" dirty="0"/>
          </a:p>
          <a:p>
            <a:pPr marL="342900" indent="-342900" fontAlgn="auto">
              <a:spcBef>
                <a:spcPts val="0"/>
              </a:spcBef>
              <a:spcAft>
                <a:spcPts val="0"/>
              </a:spcAft>
              <a:defRPr/>
            </a:pPr>
            <a:r>
              <a:rPr lang="en-US" dirty="0"/>
              <a:t> 3)   Premature rupture of membranes </a:t>
            </a:r>
          </a:p>
          <a:p>
            <a:pPr marL="342900" indent="-342900" fontAlgn="auto">
              <a:spcBef>
                <a:spcPts val="0"/>
              </a:spcBef>
              <a:spcAft>
                <a:spcPts val="0"/>
              </a:spcAft>
              <a:defRPr/>
            </a:pPr>
            <a:r>
              <a:rPr lang="en-US" dirty="0"/>
              <a:t> 4)   </a:t>
            </a:r>
            <a:r>
              <a:rPr lang="en-US" dirty="0" err="1"/>
              <a:t>Chorioamnionitis</a:t>
            </a:r>
            <a:endParaRPr lang="en-US" dirty="0"/>
          </a:p>
          <a:p>
            <a:pPr marL="342900" indent="-342900" fontAlgn="auto">
              <a:spcBef>
                <a:spcPts val="0"/>
              </a:spcBef>
              <a:spcAft>
                <a:spcPts val="0"/>
              </a:spcAft>
              <a:defRPr/>
            </a:pPr>
            <a:r>
              <a:rPr lang="en-US" dirty="0"/>
              <a:t> 5)   Abdominal trauma/accidents</a:t>
            </a:r>
          </a:p>
          <a:p>
            <a:pPr marL="342900" indent="-342900" fontAlgn="auto">
              <a:spcBef>
                <a:spcPts val="0"/>
              </a:spcBef>
              <a:spcAft>
                <a:spcPts val="0"/>
              </a:spcAft>
              <a:defRPr/>
            </a:pPr>
            <a:r>
              <a:rPr lang="en-US" dirty="0"/>
              <a:t> 6)   Cocaine abuse</a:t>
            </a:r>
          </a:p>
          <a:p>
            <a:pPr marL="342900" indent="-342900" fontAlgn="auto">
              <a:spcBef>
                <a:spcPts val="0"/>
              </a:spcBef>
              <a:spcAft>
                <a:spcPts val="0"/>
              </a:spcAft>
              <a:defRPr/>
            </a:pPr>
            <a:r>
              <a:rPr lang="en-US" dirty="0"/>
              <a:t> 7)   </a:t>
            </a:r>
            <a:r>
              <a:rPr lang="en-US" dirty="0" err="1"/>
              <a:t>Polyhydramnios</a:t>
            </a:r>
            <a:endParaRPr lang="en-US" dirty="0"/>
          </a:p>
          <a:p>
            <a:pPr marL="342900" indent="-342900" fontAlgn="auto">
              <a:spcBef>
                <a:spcPts val="0"/>
              </a:spcBef>
              <a:spcAft>
                <a:spcPts val="0"/>
              </a:spcAft>
              <a:defRPr/>
            </a:pPr>
            <a:r>
              <a:rPr lang="en-US" dirty="0"/>
              <a:t> 8)   Smoking during pregnancy : it is associated with a 2.5-fold increased risk of abruption</a:t>
            </a:r>
          </a:p>
          <a:p>
            <a:pPr marL="342900" indent="-342900" fontAlgn="auto">
              <a:spcBef>
                <a:spcPts val="0"/>
              </a:spcBef>
              <a:spcAft>
                <a:spcPts val="0"/>
              </a:spcAft>
              <a:defRPr/>
            </a:pPr>
            <a:r>
              <a:rPr lang="en-US" dirty="0"/>
              <a:t> 9)   Maternal age </a:t>
            </a:r>
          </a:p>
          <a:p>
            <a:pPr marL="342900" indent="-342900" fontAlgn="auto">
              <a:spcBef>
                <a:spcPts val="0"/>
              </a:spcBef>
              <a:spcAft>
                <a:spcPts val="0"/>
              </a:spcAft>
              <a:buFontTx/>
              <a:buAutoNum type="arabicParenR" startAt="10"/>
              <a:defRPr/>
            </a:pPr>
            <a:r>
              <a:rPr lang="en-US" dirty="0"/>
              <a:t> Parity</a:t>
            </a:r>
          </a:p>
          <a:p>
            <a:pPr marL="342900" indent="-342900" fontAlgn="auto">
              <a:spcBef>
                <a:spcPts val="0"/>
              </a:spcBef>
              <a:spcAft>
                <a:spcPts val="0"/>
              </a:spcAft>
              <a:buFontTx/>
              <a:buAutoNum type="arabicParenR" startAt="10"/>
              <a:defRPr/>
            </a:pPr>
            <a:r>
              <a:rPr lang="en-US" dirty="0"/>
              <a:t> Multi-fetal gestation.</a:t>
            </a:r>
          </a:p>
          <a:p>
            <a:pPr marL="342900" indent="-342900" fontAlgn="auto">
              <a:spcBef>
                <a:spcPts val="0"/>
              </a:spcBef>
              <a:spcAft>
                <a:spcPts val="0"/>
              </a:spcAft>
              <a:buFontTx/>
              <a:buAutoNum type="arabicParenR" startAt="10"/>
              <a:defRPr/>
            </a:pPr>
            <a:r>
              <a:rPr lang="en-US" dirty="0"/>
              <a:t> </a:t>
            </a:r>
            <a:r>
              <a:rPr lang="en-US" dirty="0" err="1"/>
              <a:t>Thrombophilias</a:t>
            </a:r>
            <a:r>
              <a:rPr lang="en-US" dirty="0"/>
              <a:t>.</a:t>
            </a:r>
            <a:endParaRPr lang="ar-J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pPr eaLnBrk="1" fontAlgn="auto" hangingPunct="1">
              <a:spcAft>
                <a:spcPts val="0"/>
              </a:spcAft>
              <a:defRPr/>
            </a:pPr>
            <a:r>
              <a:rPr lang="en-US" dirty="0" smtClean="0">
                <a:solidFill>
                  <a:srgbClr val="FF0000"/>
                </a:solidFill>
                <a:latin typeface="Arial" pitchFamily="34" charset="0"/>
                <a:cs typeface="Arial" pitchFamily="34" charset="0"/>
              </a:rPr>
              <a:t>Clinical features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02438"/>
          </a:xfrm>
          <a:prstGeom prst="rect">
            <a:avLst/>
          </a:prstGeom>
          <a:noFill/>
        </p:spPr>
        <p:txBody>
          <a:bodyPr rtlCol="1">
            <a:spAutoFit/>
          </a:bodyPr>
          <a:lstStyle/>
          <a:p>
            <a:pPr fontAlgn="auto">
              <a:spcBef>
                <a:spcPts val="0"/>
              </a:spcBef>
              <a:spcAft>
                <a:spcPts val="0"/>
              </a:spcAft>
              <a:defRPr/>
            </a:pPr>
            <a:endParaRPr lang="en-US" sz="2800" b="1" dirty="0"/>
          </a:p>
          <a:p>
            <a:pPr fontAlgn="auto">
              <a:spcBef>
                <a:spcPts val="0"/>
              </a:spcBef>
              <a:spcAft>
                <a:spcPts val="0"/>
              </a:spcAft>
              <a:defRPr/>
            </a:pPr>
            <a:r>
              <a:rPr lang="en-US" sz="2800" b="1" dirty="0">
                <a:solidFill>
                  <a:srgbClr val="FF0000"/>
                </a:solidFill>
              </a:rPr>
              <a:t>Acute placental abruption :  </a:t>
            </a:r>
            <a:r>
              <a:rPr lang="en-US" sz="2000" dirty="0"/>
              <a:t>Abrupt onset of :</a:t>
            </a:r>
          </a:p>
          <a:p>
            <a:pPr fontAlgn="auto">
              <a:spcBef>
                <a:spcPts val="0"/>
              </a:spcBef>
              <a:spcAft>
                <a:spcPts val="0"/>
              </a:spcAft>
              <a:defRPr/>
            </a:pPr>
            <a:endParaRPr lang="en-US" sz="2000" dirty="0"/>
          </a:p>
          <a:p>
            <a:pPr marL="342900" indent="-342900" fontAlgn="auto">
              <a:spcBef>
                <a:spcPts val="0"/>
              </a:spcBef>
              <a:spcAft>
                <a:spcPts val="0"/>
              </a:spcAft>
              <a:buFontTx/>
              <a:buAutoNum type="arabicParenR"/>
              <a:defRPr/>
            </a:pPr>
            <a:r>
              <a:rPr lang="en-US" sz="2000" b="1" dirty="0"/>
              <a:t>Vaginal bleeding</a:t>
            </a:r>
            <a:r>
              <a:rPr lang="en-US" sz="2000" dirty="0"/>
              <a:t>.</a:t>
            </a:r>
          </a:p>
          <a:p>
            <a:pPr marL="342900" indent="-342900" fontAlgn="auto">
              <a:spcBef>
                <a:spcPts val="0"/>
              </a:spcBef>
              <a:spcAft>
                <a:spcPts val="0"/>
              </a:spcAft>
              <a:buFontTx/>
              <a:buAutoNum type="arabicParenR"/>
              <a:defRPr/>
            </a:pPr>
            <a:r>
              <a:rPr lang="en-US" sz="2000" b="1" dirty="0"/>
              <a:t>Abdominal pain ( and/or back pain )</a:t>
            </a:r>
            <a:r>
              <a:rPr lang="en-US" sz="2000" dirty="0"/>
              <a:t>.</a:t>
            </a:r>
          </a:p>
          <a:p>
            <a:pPr marL="342900" indent="-342900" fontAlgn="auto">
              <a:spcBef>
                <a:spcPts val="0"/>
              </a:spcBef>
              <a:spcAft>
                <a:spcPts val="0"/>
              </a:spcAft>
              <a:buFontTx/>
              <a:buAutoNum type="arabicParenR"/>
              <a:defRPr/>
            </a:pPr>
            <a:r>
              <a:rPr lang="en-US" sz="2000" b="1" dirty="0"/>
              <a:t>Uterine contractions </a:t>
            </a:r>
            <a:r>
              <a:rPr lang="en-US" sz="2000" dirty="0"/>
              <a:t>: usually high frequency and low amplitude, but a contraction pattern typical of labor is also possible and labor may proceed rapidly. </a:t>
            </a:r>
          </a:p>
          <a:p>
            <a:pPr marL="342900" indent="-342900" fontAlgn="auto">
              <a:spcBef>
                <a:spcPts val="0"/>
              </a:spcBef>
              <a:spcAft>
                <a:spcPts val="0"/>
              </a:spcAft>
              <a:buFontTx/>
              <a:buAutoNum type="arabicParenR"/>
              <a:defRPr/>
            </a:pPr>
            <a:r>
              <a:rPr lang="en-US" sz="2000" b="1" dirty="0"/>
              <a:t>The uterus is often firm, and may be rigid and tender</a:t>
            </a:r>
            <a:r>
              <a:rPr lang="en-US" sz="2000" dirty="0"/>
              <a:t>. </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 Vaginal bleeding ranges from mild and clinically insignificant to severe and life-threatening. Blood loss may be underestimated because bleeding may be retained behind the placenta and thus difficult to quantify </a:t>
            </a:r>
            <a:r>
              <a:rPr lang="en-US" sz="2000" b="1" dirty="0">
                <a:solidFill>
                  <a:srgbClr val="0070C0"/>
                </a:solidFill>
              </a:rPr>
              <a:t>(Concealed)</a:t>
            </a:r>
            <a:r>
              <a:rPr lang="en-US" sz="2000" dirty="0"/>
              <a:t>. </a:t>
            </a:r>
            <a:r>
              <a:rPr lang="en-US" sz="2000" dirty="0">
                <a:solidFill>
                  <a:srgbClr val="FF0000"/>
                </a:solidFill>
              </a:rPr>
              <a:t>The amount of vaginal bleeding correlates poorly with the degree of placental separation </a:t>
            </a:r>
            <a:r>
              <a:rPr lang="en-US" sz="2000" dirty="0"/>
              <a:t>and does not serve as a useful marker of impending fetal or maternal risk. Maternal hypotension and fetal heart rate (FHR) abnormalities, however, suggest clinically significant separation that could result in fetal death and severe maternal morbidity. </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a:t>
            </a:r>
            <a:r>
              <a:rPr lang="en-US" sz="2000" b="1" dirty="0">
                <a:solidFill>
                  <a:srgbClr val="FFC000"/>
                </a:solidFill>
              </a:rPr>
              <a:t>- When placental separation exceeds 50 %, acute DIC and fetal death</a:t>
            </a:r>
          </a:p>
          <a:p>
            <a:pPr marL="342900" indent="-342900" fontAlgn="auto">
              <a:spcBef>
                <a:spcPts val="0"/>
              </a:spcBef>
              <a:spcAft>
                <a:spcPts val="0"/>
              </a:spcAft>
              <a:defRPr/>
            </a:pPr>
            <a:r>
              <a:rPr lang="en-US" sz="2000" b="1" dirty="0">
                <a:solidFill>
                  <a:srgbClr val="FFC000"/>
                </a:solidFill>
              </a:rPr>
              <a:t>                                                      are common.</a:t>
            </a:r>
            <a:endParaRPr lang="ar-JO" sz="2000" b="1" dirty="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0" y="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a:t>● In 10 -20 % of placental abruptions, patients present with only </a:t>
            </a:r>
            <a:r>
              <a:rPr lang="en-US" sz="2000" u="sng"/>
              <a:t>preterm labor</a:t>
            </a:r>
            <a:r>
              <a:rPr lang="en-US" sz="2000"/>
              <a:t>,</a:t>
            </a:r>
          </a:p>
          <a:p>
            <a:r>
              <a:rPr lang="en-US" sz="2000"/>
              <a:t>    and no or scant vaginal bleeding. In these cases, termed ‘</a:t>
            </a:r>
            <a:r>
              <a:rPr lang="en-US" sz="2000" b="1">
                <a:solidFill>
                  <a:srgbClr val="FF0000"/>
                </a:solidFill>
              </a:rPr>
              <a:t>concealed</a:t>
            </a:r>
          </a:p>
          <a:p>
            <a:r>
              <a:rPr lang="en-US" sz="2000" b="1">
                <a:solidFill>
                  <a:srgbClr val="FF0000"/>
                </a:solidFill>
              </a:rPr>
              <a:t>   abruption</a:t>
            </a:r>
            <a:r>
              <a:rPr lang="en-US" sz="2000"/>
              <a:t>,’ all or most of the blood is trapped between the fetal membranes</a:t>
            </a:r>
          </a:p>
          <a:p>
            <a:r>
              <a:rPr lang="en-US" sz="2000"/>
              <a:t>   and decidua, rather than escaping through the cervix and vagina. </a:t>
            </a:r>
            <a:r>
              <a:rPr lang="en-US" sz="1600"/>
              <a:t>Therefore,</a:t>
            </a:r>
          </a:p>
          <a:p>
            <a:r>
              <a:rPr lang="en-US" sz="1600"/>
              <a:t>   in pregnant women with abdominal pain and uterine contractions, even a small amount of vaginal</a:t>
            </a:r>
          </a:p>
          <a:p>
            <a:r>
              <a:rPr lang="en-US" sz="1600"/>
              <a:t>   bleeding should prompt close maternal and fetal evaluation for placental abruption. In other</a:t>
            </a:r>
          </a:p>
          <a:p>
            <a:r>
              <a:rPr lang="en-US" sz="1600"/>
              <a:t>   cases, a small concealed abruption may be asymptomatic and only recognized as an incidental</a:t>
            </a:r>
          </a:p>
          <a:p>
            <a:r>
              <a:rPr lang="en-US" sz="1600"/>
              <a:t>   finding on an ultrasound.</a:t>
            </a:r>
          </a:p>
          <a:p>
            <a:endParaRPr lang="en-US" sz="2000"/>
          </a:p>
          <a:p>
            <a:r>
              <a:rPr lang="en-US" sz="2000"/>
              <a:t>● Occasionally, the signs and symptoms of abruption develop </a:t>
            </a:r>
            <a:r>
              <a:rPr lang="en-US" sz="2000" u="sng"/>
              <a:t>after rapid uterine </a:t>
            </a:r>
          </a:p>
          <a:p>
            <a:r>
              <a:rPr lang="en-US" sz="2000"/>
              <a:t>    </a:t>
            </a:r>
            <a:r>
              <a:rPr lang="en-US" sz="2000" u="sng"/>
              <a:t>decompression</a:t>
            </a:r>
            <a:r>
              <a:rPr lang="en-US" sz="2000"/>
              <a:t>, such as after uncontrolled rupture of membranes in the</a:t>
            </a:r>
          </a:p>
          <a:p>
            <a:r>
              <a:rPr lang="en-US" sz="2000"/>
              <a:t>    setting of </a:t>
            </a:r>
            <a:r>
              <a:rPr lang="en-US" sz="2000">
                <a:solidFill>
                  <a:srgbClr val="0070C0"/>
                </a:solidFill>
              </a:rPr>
              <a:t>polyhydramnios</a:t>
            </a:r>
            <a:r>
              <a:rPr lang="en-US" sz="2000"/>
              <a:t> or after delivery of a first twin. Signs and</a:t>
            </a:r>
          </a:p>
          <a:p>
            <a:r>
              <a:rPr lang="en-US" sz="2000"/>
              <a:t>    symptoms of abruption also may occur after </a:t>
            </a:r>
            <a:r>
              <a:rPr lang="en-US" sz="2000">
                <a:solidFill>
                  <a:srgbClr val="0070C0"/>
                </a:solidFill>
              </a:rPr>
              <a:t>maternal abdominal trauma or a </a:t>
            </a:r>
          </a:p>
          <a:p>
            <a:r>
              <a:rPr lang="en-US" sz="2000">
                <a:solidFill>
                  <a:srgbClr val="0070C0"/>
                </a:solidFill>
              </a:rPr>
              <a:t>    motor vehicle crash</a:t>
            </a:r>
            <a:r>
              <a:rPr lang="en-US" sz="2000"/>
              <a:t>. In these cases, placental abruption generally presents</a:t>
            </a:r>
          </a:p>
          <a:p>
            <a:r>
              <a:rPr lang="en-US" sz="2000"/>
              <a:t>    within 24 hours of the precipitating event and tends to be severe.</a:t>
            </a:r>
          </a:p>
          <a:p>
            <a:endParaRPr lang="en-US"/>
          </a:p>
          <a:p>
            <a:endParaRPr lang="en-US">
              <a:latin typeface="Lucida Sans Unicode" pitchFamily="34" charset="0"/>
            </a:endParaRPr>
          </a:p>
          <a:p>
            <a:endParaRPr lang="ar-JO">
              <a:latin typeface="Lucida Sans Unicode"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54762"/>
          </a:xfrm>
        </p:spPr>
        <p:txBody>
          <a:bodyPr/>
          <a:lstStyle/>
          <a:p>
            <a:pPr eaLnBrk="1" hangingPunct="1">
              <a:defRPr/>
            </a:pPr>
            <a:endParaRPr lang="en-US" dirty="0"/>
          </a:p>
        </p:txBody>
      </p:sp>
      <p:pic>
        <p:nvPicPr>
          <p:cNvPr id="23555" name="Picture 2" descr="6hemorrhagic-disorderlate-term-21-63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b="1">
                <a:solidFill>
                  <a:srgbClr val="FF0000"/>
                </a:solidFill>
              </a:rPr>
              <a:t>Laboratory findings:</a:t>
            </a:r>
          </a:p>
          <a:p>
            <a:endParaRPr lang="en-US" sz="2000">
              <a:latin typeface="Lucida Sans Unicode" pitchFamily="34" charset="0"/>
            </a:endParaRPr>
          </a:p>
          <a:p>
            <a:r>
              <a:rPr lang="en-US" sz="2000"/>
              <a:t>● The degree of maternal hemorrhage correlates with the degree of</a:t>
            </a:r>
          </a:p>
          <a:p>
            <a:r>
              <a:rPr lang="en-US" sz="2000"/>
              <a:t>    hematological abnormality; </a:t>
            </a:r>
            <a:r>
              <a:rPr lang="en-US" sz="2000">
                <a:solidFill>
                  <a:srgbClr val="FF0000"/>
                </a:solidFill>
              </a:rPr>
              <a:t>fibrinogen levels have the best correlation </a:t>
            </a:r>
          </a:p>
          <a:p>
            <a:r>
              <a:rPr lang="en-US" sz="2000">
                <a:solidFill>
                  <a:srgbClr val="FF0000"/>
                </a:solidFill>
              </a:rPr>
              <a:t>    with severity of bleeding</a:t>
            </a:r>
            <a:r>
              <a:rPr lang="en-US" sz="2000"/>
              <a:t>. </a:t>
            </a:r>
          </a:p>
          <a:p>
            <a:r>
              <a:rPr lang="en-US" sz="2000"/>
              <a:t>    Initial fibrinogen values of ≤200 mg/dL are reported to have 100 percent</a:t>
            </a:r>
          </a:p>
          <a:p>
            <a:r>
              <a:rPr lang="en-US" sz="2000"/>
              <a:t>    positive predictive value for severe postpartum hemorrhage, while levels of</a:t>
            </a:r>
          </a:p>
          <a:p>
            <a:r>
              <a:rPr lang="en-US" sz="2000"/>
              <a:t>    ≥400 mg/dL have a negative predictive value of 79 percent. </a:t>
            </a:r>
          </a:p>
          <a:p>
            <a:r>
              <a:rPr lang="en-US" sz="2000"/>
              <a:t>    </a:t>
            </a:r>
          </a:p>
          <a:p>
            <a:r>
              <a:rPr lang="en-US" sz="2000"/>
              <a:t>- Mild separation/hemorrhage may not be associated with any abnormalities </a:t>
            </a:r>
          </a:p>
          <a:p>
            <a:r>
              <a:rPr lang="en-US" sz="2000"/>
              <a:t>    of commonly used tests of hemostasis. </a:t>
            </a:r>
          </a:p>
          <a:p>
            <a:endParaRPr lang="en-US" sz="2000"/>
          </a:p>
          <a:p>
            <a:pPr>
              <a:buFontTx/>
              <a:buChar char="-"/>
            </a:pPr>
            <a:r>
              <a:rPr lang="en-US" sz="2000"/>
              <a:t> Severe abruption can lead to DIC, which occurs in </a:t>
            </a:r>
            <a:r>
              <a:rPr lang="en-US" sz="2000" b="1"/>
              <a:t>10-20 % </a:t>
            </a:r>
            <a:r>
              <a:rPr lang="en-US" sz="2000"/>
              <a:t>of severe</a:t>
            </a:r>
          </a:p>
          <a:p>
            <a:r>
              <a:rPr lang="en-US" sz="2000"/>
              <a:t>   abruptions with death of the fetus.</a:t>
            </a:r>
          </a:p>
          <a:p>
            <a:endParaRPr lang="en-US" sz="2000">
              <a:latin typeface="Lucida Sans Unicode" pitchFamily="34" charset="0"/>
            </a:endParaRPr>
          </a:p>
          <a:p>
            <a:endParaRPr lang="ar-JO" sz="2000">
              <a:latin typeface="Lucida Sans Unicode"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0"/>
            <a:ext cx="91440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b="1">
                <a:solidFill>
                  <a:srgbClr val="FF0000"/>
                </a:solidFill>
              </a:rPr>
              <a:t>Imaging</a:t>
            </a:r>
            <a:r>
              <a:rPr lang="en-US" sz="2000">
                <a:solidFill>
                  <a:srgbClr val="FF0000"/>
                </a:solidFill>
              </a:rPr>
              <a:t> :</a:t>
            </a:r>
          </a:p>
          <a:p>
            <a:endParaRPr lang="en-US" sz="2000"/>
          </a:p>
          <a:p>
            <a:r>
              <a:rPr lang="en-US" sz="2000"/>
              <a:t>● </a:t>
            </a:r>
            <a:r>
              <a:rPr lang="en-US"/>
              <a:t>Identification of a </a:t>
            </a:r>
            <a:r>
              <a:rPr lang="en-US">
                <a:solidFill>
                  <a:srgbClr val="FF0000"/>
                </a:solidFill>
              </a:rPr>
              <a:t>retro-placental hematoma </a:t>
            </a:r>
            <a:r>
              <a:rPr lang="en-US"/>
              <a:t>is the classic ultrasound finding</a:t>
            </a:r>
            <a:r>
              <a:rPr lang="en-US">
                <a:solidFill>
                  <a:srgbClr val="FF0000"/>
                </a:solidFill>
              </a:rPr>
              <a:t> </a:t>
            </a:r>
            <a:r>
              <a:rPr lang="en-US"/>
              <a:t>of </a:t>
            </a:r>
          </a:p>
          <a:p>
            <a:r>
              <a:rPr lang="en-US"/>
              <a:t>    placental abruption. Retro-placental hematomas have a variable appearance; they </a:t>
            </a:r>
          </a:p>
          <a:p>
            <a:r>
              <a:rPr lang="en-US"/>
              <a:t>    can appear solid, complex, and hypo-, hyper-, or iso-echoic compared to the </a:t>
            </a:r>
          </a:p>
          <a:p>
            <a:r>
              <a:rPr lang="en-US"/>
              <a:t>    placenta. </a:t>
            </a:r>
            <a:endParaRPr lang="en-US" sz="2000"/>
          </a:p>
          <a:p>
            <a:r>
              <a:rPr lang="en-US" sz="2000"/>
              <a:t>● </a:t>
            </a:r>
            <a:r>
              <a:rPr lang="en-US"/>
              <a:t>The sensitivity of ultrasound findings for diagnosis of abruption is only </a:t>
            </a:r>
            <a:r>
              <a:rPr lang="en-US" b="1"/>
              <a:t>25-50 %</a:t>
            </a:r>
            <a:r>
              <a:rPr lang="en-US"/>
              <a:t>, but </a:t>
            </a:r>
          </a:p>
          <a:p>
            <a:r>
              <a:rPr lang="en-US"/>
              <a:t>    the positive predictive value is high (88 %) when ultrasound findings suggestive of </a:t>
            </a:r>
          </a:p>
          <a:p>
            <a:r>
              <a:rPr lang="en-US"/>
              <a:t>    abruption are present.</a:t>
            </a:r>
          </a:p>
          <a:p>
            <a:endParaRPr lang="en-US" sz="2000"/>
          </a:p>
          <a:p>
            <a:r>
              <a:rPr lang="en-US" sz="2000"/>
              <a:t>● </a:t>
            </a:r>
            <a:r>
              <a:rPr lang="en-US"/>
              <a:t>The absence of retro-placental hematoma does not exclude the possibility of severe </a:t>
            </a:r>
          </a:p>
          <a:p>
            <a:r>
              <a:rPr lang="en-US"/>
              <a:t>    abruption because blood may not collect behind the placenta.</a:t>
            </a:r>
          </a:p>
          <a:p>
            <a:pPr>
              <a:buFontTx/>
              <a:buChar char="-"/>
            </a:pPr>
            <a:endParaRPr lang="en-US" sz="2000"/>
          </a:p>
          <a:p>
            <a:pPr>
              <a:buFontTx/>
              <a:buChar char="-"/>
            </a:pPr>
            <a:endParaRPr lang="en-US" sz="2000"/>
          </a:p>
          <a:p>
            <a:r>
              <a:rPr lang="en-US" sz="2000"/>
              <a:t>● </a:t>
            </a:r>
            <a:r>
              <a:rPr lang="en-US"/>
              <a:t>MRI can detect abruptions missed by ultrasound examination, but increased </a:t>
            </a:r>
          </a:p>
          <a:p>
            <a:r>
              <a:rPr lang="en-US"/>
              <a:t>    diagnostic certainty is unlikely to change management or be cost-effective.</a:t>
            </a:r>
            <a:endParaRPr lang="ar-J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9144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Lucida Sans Unicode" pitchFamily="34" charset="0"/>
            </a:endParaRPr>
          </a:p>
          <a:p>
            <a:endParaRPr lang="en-US" sz="2000" b="1">
              <a:latin typeface="Lucida Sans Unicode" pitchFamily="34" charset="0"/>
            </a:endParaRPr>
          </a:p>
          <a:p>
            <a:r>
              <a:rPr lang="en-US" sz="2000" b="1">
                <a:solidFill>
                  <a:srgbClr val="FF0000"/>
                </a:solidFill>
              </a:rPr>
              <a:t>Consequences</a:t>
            </a:r>
            <a:r>
              <a:rPr lang="en-US" sz="2000">
                <a:solidFill>
                  <a:srgbClr val="FF0000"/>
                </a:solidFill>
              </a:rPr>
              <a:t> : </a:t>
            </a:r>
          </a:p>
          <a:p>
            <a:r>
              <a:rPr lang="en-US" b="1"/>
              <a:t>For the mother</a:t>
            </a:r>
            <a:r>
              <a:rPr lang="en-US"/>
              <a:t>, </a:t>
            </a:r>
            <a:r>
              <a:rPr lang="en-US" i="1"/>
              <a:t>the potential consequences of abruption are primarily related to the severity of the placental separation</a:t>
            </a:r>
            <a:r>
              <a:rPr lang="en-US"/>
              <a:t>, while </a:t>
            </a:r>
            <a:r>
              <a:rPr lang="en-US" b="1"/>
              <a:t>the risks to the fetus </a:t>
            </a:r>
            <a:r>
              <a:rPr lang="en-US"/>
              <a:t>are </a:t>
            </a:r>
            <a:r>
              <a:rPr lang="en-US" i="1"/>
              <a:t>related to both the severity of the separation and the gestational age at which delivery occurs.</a:t>
            </a:r>
          </a:p>
          <a:p>
            <a:r>
              <a:rPr lang="en-US"/>
              <a:t>With mild placental separation, there may be no significant adverse effects. As the degree of placental separation increases, the maternal and perinatal risks also increase.</a:t>
            </a:r>
          </a:p>
          <a:p>
            <a:endParaRPr lang="en-US" sz="2000"/>
          </a:p>
          <a:p>
            <a:r>
              <a:rPr lang="en-US" sz="2000" b="1">
                <a:solidFill>
                  <a:srgbClr val="0070C0"/>
                </a:solidFill>
              </a:rPr>
              <a:t>Maternal</a:t>
            </a:r>
            <a:r>
              <a:rPr lang="en-US" sz="2000">
                <a:solidFill>
                  <a:srgbClr val="0070C0"/>
                </a:solidFill>
              </a:rPr>
              <a:t>:</a:t>
            </a:r>
          </a:p>
          <a:p>
            <a:r>
              <a:rPr lang="en-US" sz="2000"/>
              <a:t>● Excessive blood loss and DIC generally necessitate blood transfusion and </a:t>
            </a:r>
          </a:p>
          <a:p>
            <a:r>
              <a:rPr lang="en-US" sz="2000"/>
              <a:t>    can lead to hypovolemic shock, renal failure, adult respiratory distress</a:t>
            </a:r>
          </a:p>
          <a:p>
            <a:r>
              <a:rPr lang="en-US" sz="2000"/>
              <a:t>    syndrome, multi-organ failure, peri-partum hysterectomy and, rarely, death .</a:t>
            </a:r>
          </a:p>
          <a:p>
            <a:r>
              <a:rPr lang="en-US" sz="2000"/>
              <a:t>● Emergency cesarean delivery for fetal or maternal indications.</a:t>
            </a:r>
          </a:p>
          <a:p>
            <a:endParaRPr lang="en-US" sz="2000"/>
          </a:p>
          <a:p>
            <a:r>
              <a:rPr lang="en-US" sz="2000" b="1">
                <a:solidFill>
                  <a:srgbClr val="0070C0"/>
                </a:solidFill>
              </a:rPr>
              <a:t>Fetal and neonatal</a:t>
            </a:r>
            <a:r>
              <a:rPr lang="en-US" sz="2000">
                <a:solidFill>
                  <a:srgbClr val="0070C0"/>
                </a:solidFill>
              </a:rPr>
              <a:t>:</a:t>
            </a:r>
          </a:p>
          <a:p>
            <a:r>
              <a:rPr lang="en-US" sz="2000"/>
              <a:t>● Perinatal morbidity and mortality related to hypoxemia, asphyxia, low birth </a:t>
            </a:r>
          </a:p>
          <a:p>
            <a:r>
              <a:rPr lang="en-US" sz="2000"/>
              <a:t>    weight, and/or preterm delivery.</a:t>
            </a:r>
          </a:p>
          <a:p>
            <a:r>
              <a:rPr lang="en-US" sz="2000"/>
              <a:t>● Fetal growth restriction FGR (with chronic abruption).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340475"/>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Ante-partum hemorrhage (APH ):</a:t>
            </a:r>
            <a:r>
              <a:rPr lang="en-US" sz="2000" dirty="0">
                <a:solidFill>
                  <a:srgbClr val="FF0000"/>
                </a:solidFill>
              </a:rPr>
              <a:t> </a:t>
            </a:r>
          </a:p>
          <a:p>
            <a:pPr fontAlgn="auto">
              <a:spcBef>
                <a:spcPts val="0"/>
              </a:spcBef>
              <a:spcAft>
                <a:spcPts val="0"/>
              </a:spcAft>
              <a:defRPr/>
            </a:pPr>
            <a:r>
              <a:rPr lang="en-US" sz="2000" dirty="0">
                <a:solidFill>
                  <a:srgbClr val="FF0000"/>
                </a:solidFill>
              </a:rPr>
              <a:t>                         </a:t>
            </a:r>
            <a:r>
              <a:rPr lang="en-US" dirty="0"/>
              <a:t>Any bleeding from the birth canal occurring after the 24th week</a:t>
            </a:r>
          </a:p>
          <a:p>
            <a:pPr fontAlgn="auto">
              <a:spcBef>
                <a:spcPts val="0"/>
              </a:spcBef>
              <a:spcAft>
                <a:spcPts val="0"/>
              </a:spcAft>
              <a:defRPr/>
            </a:pPr>
            <a:r>
              <a:rPr lang="en-US" dirty="0"/>
              <a:t>                           of gestation  </a:t>
            </a:r>
            <a:r>
              <a:rPr lang="en-US" sz="1200" dirty="0"/>
              <a:t>(some authors define this as the 20th week)</a:t>
            </a:r>
            <a:r>
              <a:rPr lang="en-US" dirty="0"/>
              <a:t> and until the second stage </a:t>
            </a:r>
          </a:p>
          <a:p>
            <a:pPr fontAlgn="auto">
              <a:spcBef>
                <a:spcPts val="0"/>
              </a:spcBef>
              <a:spcAft>
                <a:spcPts val="0"/>
              </a:spcAft>
              <a:defRPr/>
            </a:pPr>
            <a:r>
              <a:rPr lang="en-US" dirty="0"/>
              <a:t>                           of labor is complete. </a:t>
            </a:r>
          </a:p>
          <a:p>
            <a:pPr fontAlgn="auto">
              <a:spcBef>
                <a:spcPts val="0"/>
              </a:spcBef>
              <a:spcAft>
                <a:spcPts val="0"/>
              </a:spcAft>
              <a:defRPr/>
            </a:pPr>
            <a:endParaRPr lang="en-US" sz="2000" dirty="0"/>
          </a:p>
          <a:p>
            <a:pPr fontAlgn="auto">
              <a:spcBef>
                <a:spcPts val="0"/>
              </a:spcBef>
              <a:spcAft>
                <a:spcPts val="0"/>
              </a:spcAft>
              <a:defRPr/>
            </a:pPr>
            <a:r>
              <a:rPr lang="en-US" sz="2000" dirty="0"/>
              <a:t>● </a:t>
            </a:r>
            <a:r>
              <a:rPr lang="en-US" dirty="0"/>
              <a:t>APH complicates </a:t>
            </a:r>
            <a:r>
              <a:rPr lang="en-US" b="1" dirty="0"/>
              <a:t>3–5%</a:t>
            </a:r>
            <a:r>
              <a:rPr lang="en-US" dirty="0"/>
              <a:t> of pregnancies.</a:t>
            </a:r>
          </a:p>
          <a:p>
            <a:pPr fontAlgn="auto">
              <a:spcBef>
                <a:spcPts val="0"/>
              </a:spcBef>
              <a:spcAft>
                <a:spcPts val="0"/>
              </a:spcAft>
              <a:defRPr/>
            </a:pPr>
            <a:endParaRPr lang="en-US" sz="2000" dirty="0"/>
          </a:p>
          <a:p>
            <a:pPr fontAlgn="auto">
              <a:spcBef>
                <a:spcPts val="0"/>
              </a:spcBef>
              <a:spcAft>
                <a:spcPts val="0"/>
              </a:spcAft>
              <a:defRPr/>
            </a:pPr>
            <a:r>
              <a:rPr lang="en-US" sz="2000" dirty="0"/>
              <a:t>● </a:t>
            </a:r>
            <a:r>
              <a:rPr lang="en-US" sz="2000" i="1" u="sng" dirty="0"/>
              <a:t>Causes of APH :</a:t>
            </a:r>
          </a:p>
          <a:p>
            <a:pPr marL="342900" indent="-342900" fontAlgn="auto">
              <a:spcBef>
                <a:spcPts val="0"/>
              </a:spcBef>
              <a:spcAft>
                <a:spcPts val="0"/>
              </a:spcAft>
              <a:buFontTx/>
              <a:buAutoNum type="arabicParenR"/>
              <a:defRPr/>
            </a:pPr>
            <a:r>
              <a:rPr lang="en-US" b="1" dirty="0">
                <a:solidFill>
                  <a:srgbClr val="FF0000"/>
                </a:solidFill>
              </a:rPr>
              <a:t>Placental abruption </a:t>
            </a:r>
            <a:r>
              <a:rPr lang="en-US" dirty="0"/>
              <a:t>( 30% )</a:t>
            </a:r>
          </a:p>
          <a:p>
            <a:pPr marL="342900" indent="-342900" fontAlgn="auto">
              <a:spcBef>
                <a:spcPts val="0"/>
              </a:spcBef>
              <a:spcAft>
                <a:spcPts val="0"/>
              </a:spcAft>
              <a:buFontTx/>
              <a:buAutoNum type="arabicParenR"/>
              <a:defRPr/>
            </a:pPr>
            <a:r>
              <a:rPr lang="en-US" b="1" dirty="0">
                <a:solidFill>
                  <a:srgbClr val="FF0000"/>
                </a:solidFill>
              </a:rPr>
              <a:t>Placenta </a:t>
            </a:r>
            <a:r>
              <a:rPr lang="en-US" b="1" dirty="0" err="1">
                <a:solidFill>
                  <a:srgbClr val="FF0000"/>
                </a:solidFill>
              </a:rPr>
              <a:t>Previa</a:t>
            </a:r>
            <a:r>
              <a:rPr lang="en-US" b="1" dirty="0">
                <a:solidFill>
                  <a:srgbClr val="FF0000"/>
                </a:solidFill>
              </a:rPr>
              <a:t> </a:t>
            </a:r>
            <a:r>
              <a:rPr lang="en-US" dirty="0"/>
              <a:t>( 20% )</a:t>
            </a:r>
          </a:p>
          <a:p>
            <a:pPr marL="342900" indent="-342900" fontAlgn="auto">
              <a:spcBef>
                <a:spcPts val="0"/>
              </a:spcBef>
              <a:spcAft>
                <a:spcPts val="0"/>
              </a:spcAft>
              <a:buFontTx/>
              <a:buAutoNum type="arabicParenR"/>
              <a:defRPr/>
            </a:pPr>
            <a:r>
              <a:rPr lang="en-US" dirty="0"/>
              <a:t>Uterine rupture ( rare )</a:t>
            </a:r>
          </a:p>
          <a:p>
            <a:pPr marL="342900" indent="-342900" fontAlgn="auto">
              <a:spcBef>
                <a:spcPts val="0"/>
              </a:spcBef>
              <a:spcAft>
                <a:spcPts val="0"/>
              </a:spcAft>
              <a:buFontTx/>
              <a:buAutoNum type="arabicParenR"/>
              <a:defRPr/>
            </a:pPr>
            <a:r>
              <a:rPr lang="en-US" dirty="0" err="1"/>
              <a:t>Vasa</a:t>
            </a:r>
            <a:r>
              <a:rPr lang="en-US" dirty="0"/>
              <a:t> </a:t>
            </a:r>
            <a:r>
              <a:rPr lang="en-US" dirty="0" err="1"/>
              <a:t>Previa</a:t>
            </a:r>
            <a:r>
              <a:rPr lang="en-US" dirty="0"/>
              <a:t> ( rare )</a:t>
            </a:r>
          </a:p>
          <a:p>
            <a:pPr marL="342900" indent="-342900" fontAlgn="auto">
              <a:spcBef>
                <a:spcPts val="0"/>
              </a:spcBef>
              <a:spcAft>
                <a:spcPts val="0"/>
              </a:spcAft>
              <a:buFontTx/>
              <a:buAutoNum type="arabicParenR"/>
              <a:defRPr/>
            </a:pPr>
            <a:r>
              <a:rPr lang="en-US" dirty="0"/>
              <a:t>Cervical and vaginal pathologies : </a:t>
            </a:r>
            <a:r>
              <a:rPr lang="en-US" dirty="0" err="1"/>
              <a:t>Ectropion</a:t>
            </a:r>
            <a:r>
              <a:rPr lang="en-US" dirty="0"/>
              <a:t>, polyps, tumors,…..</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b="1" dirty="0"/>
              <a:t>→</a:t>
            </a:r>
            <a:r>
              <a:rPr lang="en-US" sz="2000" dirty="0"/>
              <a:t> </a:t>
            </a:r>
            <a:r>
              <a:rPr lang="en-US" sz="1600" dirty="0"/>
              <a:t>In the remaining cases, the exact etiology of the ante-partum bleeding cannot be determined.</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b="1" dirty="0"/>
              <a:t>→</a:t>
            </a:r>
            <a:r>
              <a:rPr lang="en-US" sz="2000" dirty="0"/>
              <a:t> </a:t>
            </a:r>
            <a:r>
              <a:rPr lang="en-US" sz="2000" b="1" i="1" dirty="0">
                <a:solidFill>
                  <a:srgbClr val="FF0000"/>
                </a:solidFill>
              </a:rPr>
              <a:t>Show </a:t>
            </a:r>
            <a:r>
              <a:rPr lang="en-US" sz="2000" i="1" dirty="0">
                <a:solidFill>
                  <a:srgbClr val="0070C0"/>
                </a:solidFill>
              </a:rPr>
              <a:t>is the term used to describe the small amount of blood with mucus</a:t>
            </a:r>
          </a:p>
          <a:p>
            <a:pPr marL="342900" indent="-342900" fontAlgn="auto">
              <a:spcBef>
                <a:spcPts val="0"/>
              </a:spcBef>
              <a:spcAft>
                <a:spcPts val="0"/>
              </a:spcAft>
              <a:defRPr/>
            </a:pPr>
            <a:r>
              <a:rPr lang="en-US" sz="2000" i="1" dirty="0">
                <a:solidFill>
                  <a:srgbClr val="0070C0"/>
                </a:solidFill>
              </a:rPr>
              <a:t>                   discharge that may precede the onset of labor by as much as 72 </a:t>
            </a:r>
          </a:p>
          <a:p>
            <a:pPr marL="342900" indent="-342900" fontAlgn="auto">
              <a:spcBef>
                <a:spcPts val="0"/>
              </a:spcBef>
              <a:spcAft>
                <a:spcPts val="0"/>
              </a:spcAft>
              <a:defRPr/>
            </a:pPr>
            <a:r>
              <a:rPr lang="en-US" sz="2000" i="1" dirty="0">
                <a:solidFill>
                  <a:srgbClr val="0070C0"/>
                </a:solidFill>
              </a:rPr>
              <a:t>                                        hours.</a:t>
            </a:r>
            <a:endParaRPr lang="ar-JO" sz="2000" i="1"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Lucida Sans Unicode" pitchFamily="34" charset="0"/>
            </a:endParaRPr>
          </a:p>
          <a:p>
            <a:endParaRPr lang="en-US" sz="2000" b="1">
              <a:latin typeface="Lucida Sans Unicode" pitchFamily="34" charset="0"/>
            </a:endParaRPr>
          </a:p>
          <a:p>
            <a:r>
              <a:rPr lang="en-US" sz="2000" b="1"/>
              <a:t>Placental pathology :</a:t>
            </a:r>
          </a:p>
          <a:p>
            <a:r>
              <a:rPr lang="en-US" sz="2000"/>
              <a:t>● </a:t>
            </a:r>
            <a:r>
              <a:rPr lang="en-US" sz="2000" u="sng"/>
              <a:t>Gross examination </a:t>
            </a:r>
            <a:r>
              <a:rPr lang="en-US" sz="2000"/>
              <a:t>of placenta after delivery may reveal the abruption.</a:t>
            </a:r>
            <a:endParaRPr lang="ar-JO" sz="2000"/>
          </a:p>
        </p:txBody>
      </p:sp>
      <p:pic>
        <p:nvPicPr>
          <p:cNvPr id="28675" name="Picture 2" descr="http://img.medscape.com/pi/emed/ckb/obstetrics_gynecology/252558-252810-54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357313"/>
            <a:ext cx="72866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p:cNvSpPr>
            <a:spLocks noChangeArrowheads="1"/>
          </p:cNvSpPr>
          <p:nvPr/>
        </p:nvSpPr>
        <p:spPr bwMode="auto">
          <a:xfrm>
            <a:off x="0" y="4929188"/>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Lucida Sans Unicode" pitchFamily="34" charset="0"/>
              </a:rPr>
              <a:t>● </a:t>
            </a:r>
            <a:r>
              <a:rPr lang="en-US" sz="2000" u="sng"/>
              <a:t>Histopathological examination </a:t>
            </a:r>
            <a:r>
              <a:rPr lang="en-US" sz="2000"/>
              <a:t>of the placenta shortly after an acute abruption</a:t>
            </a:r>
          </a:p>
          <a:p>
            <a:r>
              <a:rPr lang="en-US" sz="2000"/>
              <a:t>   may not reveal any abnormality. In less acute cases, an organizing</a:t>
            </a:r>
          </a:p>
          <a:p>
            <a:r>
              <a:rPr lang="en-US" sz="2000"/>
              <a:t>   retroplacental hematoma indenting the parenchyma may be noted. </a:t>
            </a:r>
          </a:p>
          <a:p>
            <a:r>
              <a:rPr lang="en-US" sz="2000"/>
              <a:t>   In addition to features of recent infarct (needs 4-6 hours to develop).</a:t>
            </a:r>
            <a:endParaRPr lang="ar-JO"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b="1">
              <a:latin typeface="Lucida Sans Unicode" pitchFamily="34" charset="0"/>
            </a:endParaRPr>
          </a:p>
          <a:p>
            <a:r>
              <a:rPr lang="en-US" sz="2800" b="1">
                <a:solidFill>
                  <a:srgbClr val="FF0000"/>
                </a:solidFill>
              </a:rPr>
              <a:t>Chronic abruption:</a:t>
            </a:r>
          </a:p>
          <a:p>
            <a:endParaRPr lang="en-US"/>
          </a:p>
          <a:p>
            <a:r>
              <a:rPr lang="en-US" sz="2000"/>
              <a:t>● Women with chronic abruption experience </a:t>
            </a:r>
            <a:r>
              <a:rPr lang="en-US" sz="2000" u="sng"/>
              <a:t>relatively light, chronic, intermittent </a:t>
            </a:r>
          </a:p>
          <a:p>
            <a:r>
              <a:rPr lang="en-US" sz="2000"/>
              <a:t>    </a:t>
            </a:r>
            <a:r>
              <a:rPr lang="en-US" sz="2000" u="sng"/>
              <a:t>bleeding</a:t>
            </a:r>
            <a:r>
              <a:rPr lang="en-US" sz="2000"/>
              <a:t> and clinical manifestations of ischemic placental disease that </a:t>
            </a:r>
          </a:p>
          <a:p>
            <a:r>
              <a:rPr lang="en-US" sz="2000"/>
              <a:t>    develop over time, such as </a:t>
            </a:r>
            <a:r>
              <a:rPr lang="en-US" sz="2000" u="sng"/>
              <a:t>oligohydramnios</a:t>
            </a:r>
            <a:r>
              <a:rPr lang="en-US" sz="2000"/>
              <a:t> </a:t>
            </a:r>
            <a:r>
              <a:rPr lang="en-US" sz="1600"/>
              <a:t>(termed chronic abruption–</a:t>
            </a:r>
          </a:p>
          <a:p>
            <a:r>
              <a:rPr lang="en-US" sz="1600"/>
              <a:t>    oligohydramnios sequence)</a:t>
            </a:r>
            <a:r>
              <a:rPr lang="en-US" sz="2000"/>
              <a:t>, </a:t>
            </a:r>
            <a:r>
              <a:rPr lang="en-US" sz="2000" u="sng"/>
              <a:t>FGR</a:t>
            </a:r>
            <a:r>
              <a:rPr lang="en-US" sz="2000"/>
              <a:t>, and </a:t>
            </a:r>
            <a:r>
              <a:rPr lang="en-US" sz="2000" u="sng"/>
              <a:t>preeclampsia</a:t>
            </a:r>
            <a:r>
              <a:rPr lang="en-US" sz="2000"/>
              <a:t>. </a:t>
            </a:r>
          </a:p>
          <a:p>
            <a:r>
              <a:rPr lang="en-US" sz="2000"/>
              <a:t>    They are also at risk of </a:t>
            </a:r>
            <a:r>
              <a:rPr lang="en-US" sz="2000" u="sng"/>
              <a:t>preterm premature rupture of membranes</a:t>
            </a:r>
            <a:r>
              <a:rPr lang="en-US" sz="2000"/>
              <a:t>.</a:t>
            </a:r>
          </a:p>
          <a:p>
            <a:endParaRPr lang="en-US" sz="2000"/>
          </a:p>
          <a:p>
            <a:r>
              <a:rPr lang="en-US" sz="2000"/>
              <a:t>● Coagulation studies are usually normal.</a:t>
            </a:r>
          </a:p>
          <a:p>
            <a:endParaRPr lang="en-US" sz="2000"/>
          </a:p>
          <a:p>
            <a:r>
              <a:rPr lang="en-US" sz="2000"/>
              <a:t>● Ultrasound examination may identify a placental hematoma</a:t>
            </a:r>
          </a:p>
          <a:p>
            <a:r>
              <a:rPr lang="en-US" sz="2000"/>
              <a:t>    (retromembranous, marginal, or central), and serial examination may </a:t>
            </a:r>
          </a:p>
          <a:p>
            <a:r>
              <a:rPr lang="en-US" sz="2000"/>
              <a:t>    reveal FGR and/or oligohydramnios.</a:t>
            </a:r>
          </a:p>
          <a:p>
            <a:endParaRPr lang="en-US" sz="2000"/>
          </a:p>
          <a:p>
            <a:r>
              <a:rPr lang="en-US" sz="2000"/>
              <a:t>● Histological examination of the placenta may show </a:t>
            </a:r>
            <a:r>
              <a:rPr lang="en-US" sz="1600"/>
              <a:t>chronic lesions, such as chronic</a:t>
            </a:r>
          </a:p>
          <a:p>
            <a:r>
              <a:rPr lang="en-US" sz="1600"/>
              <a:t>     deciduitis (lymphocytes with or without plasma cells), maternal floor decidual necrosis, villitis,</a:t>
            </a:r>
          </a:p>
          <a:p>
            <a:r>
              <a:rPr lang="en-US" sz="1600"/>
              <a:t>     decidual vasculopathy (specifically, in the vessels of the extraplacental membrane roll), placental</a:t>
            </a:r>
          </a:p>
          <a:p>
            <a:r>
              <a:rPr lang="en-US" sz="1600"/>
              <a:t>      infarction, intervillous thrombosis, villous mal-development, and hemosiderin deposition.</a:t>
            </a:r>
          </a:p>
          <a:p>
            <a:endParaRPr lang="en-US" sz="2000">
              <a:latin typeface="Lucida Sans Unicode" pitchFamily="34" charset="0"/>
            </a:endParaRPr>
          </a:p>
          <a:p>
            <a:endParaRPr lang="en-US">
              <a:latin typeface="Lucida Sans Unicode" pitchFamily="34" charset="0"/>
            </a:endParaRPr>
          </a:p>
          <a:p>
            <a:endParaRPr lang="ar-JO">
              <a:latin typeface="Lucida Sans Unicode"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0" y="0"/>
            <a:ext cx="9144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r>
              <a:rPr lang="en-US" sz="2000" b="1"/>
              <a:t>Diagnosis</a:t>
            </a:r>
            <a:r>
              <a:rPr lang="en-US" sz="2000"/>
              <a:t> : </a:t>
            </a:r>
          </a:p>
          <a:p>
            <a:pPr eaLnBrk="1" hangingPunct="1"/>
            <a:r>
              <a:rPr lang="en-US"/>
              <a:t> The diagnosis of abruptio placentae is </a:t>
            </a:r>
            <a:r>
              <a:rPr lang="en-US" b="1">
                <a:solidFill>
                  <a:srgbClr val="FF0000"/>
                </a:solidFill>
              </a:rPr>
              <a:t>primarily clinical</a:t>
            </a:r>
            <a:r>
              <a:rPr lang="en-US"/>
              <a:t>, but findings from imaging, </a:t>
            </a:r>
          </a:p>
          <a:p>
            <a:pPr eaLnBrk="1" hangingPunct="1"/>
            <a:r>
              <a:rPr lang="en-US"/>
              <a:t>  laboratory, and postpartum pathologic studies can be used to support the clinical  </a:t>
            </a:r>
          </a:p>
          <a:p>
            <a:pPr eaLnBrk="1" hangingPunct="1"/>
            <a:r>
              <a:rPr lang="en-US"/>
              <a:t>  diagnosis.</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ar-JO"/>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202362"/>
          </a:xfrm>
        </p:spPr>
        <p:txBody>
          <a:bodyPr/>
          <a:lstStyle/>
          <a:p>
            <a:pPr eaLnBrk="1" fontAlgn="auto" hangingPunct="1">
              <a:spcAft>
                <a:spcPts val="0"/>
              </a:spcAft>
              <a:defRPr/>
            </a:pPr>
            <a:r>
              <a:rPr lang="en-US" sz="4000" dirty="0" smtClean="0">
                <a:solidFill>
                  <a:srgbClr val="FF0000"/>
                </a:solidFill>
                <a:latin typeface="Arial" pitchFamily="34" charset="0"/>
                <a:cs typeface="Arial" pitchFamily="34" charset="0"/>
              </a:rPr>
              <a:t>Management:</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sz="2400" dirty="0" smtClean="0">
                <a:latin typeface="Arial" pitchFamily="34" charset="0"/>
                <a:cs typeface="Arial" pitchFamily="34" charset="0"/>
              </a:rPr>
              <a:t>Initial interventions for women with potentially severe acute abruption:</a:t>
            </a:r>
            <a:r>
              <a:rPr lang="en-US" sz="2400" dirty="0" smtClean="0">
                <a:latin typeface="Arial" pitchFamily="34" charset="0"/>
                <a:cs typeface="Arial" pitchFamily="34" charset="0"/>
                <a:sym typeface="Wingdings" pitchFamily="2" charset="2"/>
              </a:rPr>
              <a:t> ( admission to labor room)</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8400"/>
          </a:xfrm>
          <a:prstGeom prst="rect">
            <a:avLst/>
          </a:prstGeom>
        </p:spPr>
        <p:txBody>
          <a:bodyPr>
            <a:spAutoFit/>
          </a:bodyPr>
          <a:lstStyle/>
          <a:p>
            <a:pPr fontAlgn="auto">
              <a:spcBef>
                <a:spcPts val="0"/>
              </a:spcBef>
              <a:spcAft>
                <a:spcPts val="0"/>
              </a:spcAft>
              <a:defRPr/>
            </a:pPr>
            <a:r>
              <a:rPr lang="en-US" sz="2000" dirty="0"/>
              <a:t>A) </a:t>
            </a:r>
            <a:r>
              <a:rPr lang="en-US" sz="2000" b="1" dirty="0"/>
              <a:t>Stabilization of the mother</a:t>
            </a:r>
            <a:r>
              <a:rPr lang="en-US" sz="2000" dirty="0"/>
              <a:t>:</a:t>
            </a:r>
          </a:p>
          <a:p>
            <a:pPr marL="342900" indent="-342900" fontAlgn="auto">
              <a:spcBef>
                <a:spcPts val="0"/>
              </a:spcBef>
              <a:spcAft>
                <a:spcPts val="0"/>
              </a:spcAft>
              <a:buFontTx/>
              <a:buAutoNum type="arabicParenR"/>
              <a:defRPr/>
            </a:pPr>
            <a:r>
              <a:rPr lang="en-US" sz="2000" dirty="0">
                <a:solidFill>
                  <a:srgbClr val="FF0000"/>
                </a:solidFill>
              </a:rPr>
              <a:t>I.V fluid </a:t>
            </a:r>
            <a:r>
              <a:rPr lang="en-US" sz="2000" dirty="0"/>
              <a:t>:</a:t>
            </a:r>
            <a:r>
              <a:rPr lang="en-US" sz="2000" dirty="0">
                <a:solidFill>
                  <a:srgbClr val="FF0000"/>
                </a:solidFill>
              </a:rPr>
              <a:t> </a:t>
            </a:r>
            <a:r>
              <a:rPr lang="en-US" sz="2000" dirty="0"/>
              <a:t>Secure intravenous access with at least one, and preferably two, wide-bore intravenous lines.</a:t>
            </a:r>
          </a:p>
          <a:p>
            <a:pPr marL="342900" indent="-342900" fontAlgn="auto">
              <a:spcBef>
                <a:spcPts val="0"/>
              </a:spcBef>
              <a:spcAft>
                <a:spcPts val="0"/>
              </a:spcAft>
              <a:buFontTx/>
              <a:buAutoNum type="arabicParenR"/>
              <a:defRPr/>
            </a:pPr>
            <a:r>
              <a:rPr lang="en-US" sz="2000" dirty="0">
                <a:solidFill>
                  <a:srgbClr val="FF0000"/>
                </a:solidFill>
              </a:rPr>
              <a:t>Closely monitor the mother's hemodynamic status </a:t>
            </a:r>
            <a:r>
              <a:rPr lang="en-US" sz="2000" dirty="0"/>
              <a:t>(heart rate, blood pressure, urine output). Urine output should be maintained at above 30 cc/hour and monitored with a Foley catheter.</a:t>
            </a:r>
          </a:p>
          <a:p>
            <a:pPr marL="342900" indent="-342900" fontAlgn="auto">
              <a:spcBef>
                <a:spcPts val="0"/>
              </a:spcBef>
              <a:spcAft>
                <a:spcPts val="0"/>
              </a:spcAft>
              <a:buFontTx/>
              <a:buAutoNum type="arabicParenR"/>
              <a:defRPr/>
            </a:pPr>
            <a:r>
              <a:rPr lang="en-US" sz="2000" dirty="0"/>
              <a:t>Keep </a:t>
            </a:r>
            <a:r>
              <a:rPr lang="en-US" sz="2000" dirty="0">
                <a:solidFill>
                  <a:srgbClr val="FF0000"/>
                </a:solidFill>
              </a:rPr>
              <a:t>maternal oxygen saturation </a:t>
            </a:r>
            <a:r>
              <a:rPr lang="en-US" sz="2000" dirty="0"/>
              <a:t>&gt;95 percent and keep the patient warm.</a:t>
            </a:r>
          </a:p>
          <a:p>
            <a:pPr marL="342900" indent="-342900" fontAlgn="auto">
              <a:spcBef>
                <a:spcPts val="0"/>
              </a:spcBef>
              <a:spcAft>
                <a:spcPts val="0"/>
              </a:spcAft>
              <a:buFontTx/>
              <a:buAutoNum type="arabicParenR"/>
              <a:defRPr/>
            </a:pPr>
            <a:r>
              <a:rPr lang="en-US" sz="2000" dirty="0">
                <a:solidFill>
                  <a:srgbClr val="FF0000"/>
                </a:solidFill>
              </a:rPr>
              <a:t>Draw blood </a:t>
            </a:r>
            <a:r>
              <a:rPr lang="en-US" sz="2000" dirty="0"/>
              <a:t>for a complete blood count, blood type and </a:t>
            </a:r>
            <a:r>
              <a:rPr lang="en-US" sz="2000" dirty="0" err="1"/>
              <a:t>Rh</a:t>
            </a:r>
            <a:r>
              <a:rPr lang="en-US" sz="2000" dirty="0"/>
              <a:t> ( preparation of 4 units PRBCs), and coagulation studies. </a:t>
            </a:r>
            <a:r>
              <a:rPr lang="en-US" sz="2000" dirty="0">
                <a:solidFill>
                  <a:srgbClr val="0070C0"/>
                </a:solidFill>
              </a:rPr>
              <a:t>Repeat coagulation tests in patients with clinical signs of severe abruption as </a:t>
            </a:r>
            <a:r>
              <a:rPr lang="en-US" sz="2000" dirty="0" err="1">
                <a:solidFill>
                  <a:srgbClr val="0070C0"/>
                </a:solidFill>
              </a:rPr>
              <a:t>coagulopathy</a:t>
            </a:r>
            <a:r>
              <a:rPr lang="en-US" sz="2000" dirty="0">
                <a:solidFill>
                  <a:srgbClr val="0070C0"/>
                </a:solidFill>
              </a:rPr>
              <a:t> may develop or worsen over time.</a:t>
            </a:r>
          </a:p>
          <a:p>
            <a:pPr marL="342900" indent="-342900" fontAlgn="auto">
              <a:spcBef>
                <a:spcPts val="0"/>
              </a:spcBef>
              <a:spcAft>
                <a:spcPts val="0"/>
              </a:spcAft>
              <a:buFontTx/>
              <a:buAutoNum type="arabicParenR"/>
              <a:defRPr/>
            </a:pPr>
            <a:r>
              <a:rPr lang="en-US" sz="2000" dirty="0">
                <a:solidFill>
                  <a:srgbClr val="FF0000"/>
                </a:solidFill>
              </a:rPr>
              <a:t>Call for help</a:t>
            </a:r>
            <a:r>
              <a:rPr lang="en-US" sz="2000" dirty="0"/>
              <a:t>.</a:t>
            </a:r>
          </a:p>
          <a:p>
            <a:pPr marL="342900" indent="-342900" fontAlgn="auto">
              <a:spcBef>
                <a:spcPts val="0"/>
              </a:spcBef>
              <a:spcAft>
                <a:spcPts val="0"/>
              </a:spcAft>
              <a:buFontTx/>
              <a:buAutoNum type="arabicParenR"/>
              <a:defRPr/>
            </a:pPr>
            <a:r>
              <a:rPr lang="en-US" sz="2000" dirty="0">
                <a:solidFill>
                  <a:srgbClr val="FF0000"/>
                </a:solidFill>
              </a:rPr>
              <a:t>Notify the anesthesia team</a:t>
            </a:r>
            <a:r>
              <a:rPr lang="en-US" sz="2000" dirty="0"/>
              <a:t>. Anesthesia-related issues in these patients include management of hemodynamic instability, technical issues related to bleeding diathesis, and the potential need for emergency cesarean delivery.</a:t>
            </a:r>
          </a:p>
          <a:p>
            <a:pPr marL="342900" indent="-342900" fontAlgn="auto">
              <a:spcBef>
                <a:spcPts val="0"/>
              </a:spcBef>
              <a:spcAft>
                <a:spcPts val="0"/>
              </a:spcAft>
              <a:buFontTx/>
              <a:buAutoNum type="arabicParenR"/>
              <a:defRPr/>
            </a:pPr>
            <a:r>
              <a:rPr lang="en-US" sz="2000" dirty="0">
                <a:solidFill>
                  <a:srgbClr val="FF0000"/>
                </a:solidFill>
              </a:rPr>
              <a:t>Notify the blood bank </a:t>
            </a:r>
            <a:r>
              <a:rPr lang="en-US" sz="2000" dirty="0"/>
              <a:t>so blood replacement products (red blood cells, FFP, cryoprecipitate, platelets) will be readily available, if needed.</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defRPr/>
            </a:pPr>
            <a:r>
              <a:rPr lang="en-US" sz="2000" dirty="0"/>
              <a:t>B) </a:t>
            </a:r>
            <a:r>
              <a:rPr lang="en-US" sz="2000" b="1" dirty="0"/>
              <a:t>Immediately initiate continuous fetal monitoring.</a:t>
            </a:r>
          </a:p>
          <a:p>
            <a:pPr marL="342900" indent="-342900" fontAlgn="auto">
              <a:spcBef>
                <a:spcPts val="0"/>
              </a:spcBef>
              <a:spcAft>
                <a:spcPts val="0"/>
              </a:spcAft>
              <a:buFontTx/>
              <a:buAutoNum type="arabicParenR"/>
              <a:defRPr/>
            </a:pPr>
            <a:endParaRPr lang="ar-JO"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Lucida Sans Unicode" pitchFamily="34" charset="0"/>
              </a:rPr>
              <a:t> </a:t>
            </a:r>
          </a:p>
          <a:p>
            <a:endParaRPr lang="en-US" b="1">
              <a:latin typeface="Lucida Sans Unicode" pitchFamily="34" charset="0"/>
            </a:endParaRPr>
          </a:p>
          <a:p>
            <a:endParaRPr lang="en-US" b="1">
              <a:latin typeface="Lucida Sans Unicode" pitchFamily="34" charset="0"/>
            </a:endParaRPr>
          </a:p>
          <a:p>
            <a:endParaRPr lang="en-US" b="1">
              <a:latin typeface="Lucida Sans Unicode" pitchFamily="34" charset="0"/>
            </a:endParaRPr>
          </a:p>
          <a:p>
            <a:endParaRPr lang="en-US" b="1">
              <a:latin typeface="Lucida Sans Unicode" pitchFamily="34" charset="0"/>
            </a:endParaRPr>
          </a:p>
          <a:p>
            <a:endParaRPr lang="en-US" b="1">
              <a:latin typeface="Lucida Sans Unicode" pitchFamily="34" charset="0"/>
            </a:endParaRPr>
          </a:p>
          <a:p>
            <a:endParaRPr lang="en-US" b="1">
              <a:latin typeface="Lucida Sans Unicode" pitchFamily="34" charset="0"/>
            </a:endParaRPr>
          </a:p>
          <a:p>
            <a:r>
              <a:rPr lang="en-US" b="1">
                <a:latin typeface="Lucida Sans Unicode" pitchFamily="34" charset="0"/>
              </a:rPr>
              <a:t>→</a:t>
            </a:r>
            <a:r>
              <a:rPr lang="en-US">
                <a:latin typeface="Lucida Sans Unicode" pitchFamily="34" charset="0"/>
              </a:rPr>
              <a:t> </a:t>
            </a:r>
            <a:r>
              <a:rPr lang="en-US" sz="2000"/>
              <a:t>In women with DIC, transfuse blood and blood products to achieve the</a:t>
            </a:r>
          </a:p>
          <a:p>
            <a:r>
              <a:rPr lang="en-US" sz="2000"/>
              <a:t>    following minimum levels:</a:t>
            </a:r>
          </a:p>
          <a:p>
            <a:endParaRPr lang="en-US" sz="2000"/>
          </a:p>
          <a:p>
            <a:r>
              <a:rPr lang="en-US" sz="2000"/>
              <a:t>● Platelet count ≥50,000/microL</a:t>
            </a:r>
          </a:p>
          <a:p>
            <a:r>
              <a:rPr lang="en-US" sz="2000"/>
              <a:t>● Fibrinogen ≥100 mg/dL</a:t>
            </a:r>
          </a:p>
          <a:p>
            <a:r>
              <a:rPr lang="en-US" sz="2000"/>
              <a:t>● Prothrombin (PT) and partial thromboplastin time (PTT) less than 1.5 times</a:t>
            </a:r>
          </a:p>
          <a:p>
            <a:r>
              <a:rPr lang="en-US" sz="2000"/>
              <a:t>    control</a:t>
            </a:r>
          </a:p>
          <a:p>
            <a:r>
              <a:rPr lang="en-US" sz="2000"/>
              <a:t>● Hematocrit 25-30 %</a:t>
            </a:r>
          </a:p>
        </p:txBody>
      </p:sp>
      <p:sp>
        <p:nvSpPr>
          <p:cNvPr id="33795" name="TextBox 2"/>
          <p:cNvSpPr txBox="1">
            <a:spLocks noChangeArrowheads="1"/>
          </p:cNvSpPr>
          <p:nvPr/>
        </p:nvSpPr>
        <p:spPr bwMode="auto">
          <a:xfrm>
            <a:off x="9601200" y="4267200"/>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Times New Roman" pitchFamily="18" charset="0"/>
                <a:cs typeface="Times New Roman" pitchFamily="18" charset="0"/>
              </a:rPr>
              <a:t>Normal values of DIC profile:</a:t>
            </a:r>
          </a:p>
          <a:p>
            <a:pPr eaLnBrk="1" hangingPunct="1"/>
            <a:r>
              <a:rPr lang="en-US" sz="2400">
                <a:latin typeface="Times New Roman" pitchFamily="18" charset="0"/>
                <a:cs typeface="Times New Roman" pitchFamily="18" charset="0"/>
              </a:rPr>
              <a:t>1- Fibrinogen 150-600 mg/dl</a:t>
            </a:r>
          </a:p>
          <a:p>
            <a:pPr eaLnBrk="1" hangingPunct="1"/>
            <a:r>
              <a:rPr lang="en-US" sz="2400">
                <a:latin typeface="Times New Roman" pitchFamily="18" charset="0"/>
                <a:cs typeface="Times New Roman" pitchFamily="18" charset="0"/>
              </a:rPr>
              <a:t>2- PT 11-16 se</a:t>
            </a:r>
          </a:p>
          <a:p>
            <a:pPr eaLnBrk="1" hangingPunct="1"/>
            <a:r>
              <a:rPr lang="en-US" sz="2400">
                <a:latin typeface="Times New Roman" pitchFamily="18" charset="0"/>
                <a:cs typeface="Times New Roman" pitchFamily="18" charset="0"/>
              </a:rPr>
              <a:t>3- PTT 22-37 sec</a:t>
            </a:r>
          </a:p>
          <a:p>
            <a:pPr eaLnBrk="1" hangingPunct="1"/>
            <a:r>
              <a:rPr lang="en-US" sz="2400">
                <a:latin typeface="Times New Roman" pitchFamily="18" charset="0"/>
                <a:cs typeface="Times New Roman" pitchFamily="18" charset="0"/>
              </a:rPr>
              <a:t>4- Fibrin degredation product (FDP) &lt; 10µg/dl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0" y="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r>
              <a:rPr lang="en-US" sz="2000"/>
              <a:t>After initial interventions, the management depends on :</a:t>
            </a:r>
          </a:p>
          <a:p>
            <a:pPr eaLnBrk="1" hangingPunct="1"/>
            <a:r>
              <a:rPr lang="en-US" sz="2000"/>
              <a:t>                 </a:t>
            </a:r>
          </a:p>
          <a:p>
            <a:pPr eaLnBrk="1" hangingPunct="1"/>
            <a:r>
              <a:rPr lang="en-US" sz="2000"/>
              <a:t>                 1- </a:t>
            </a:r>
            <a:r>
              <a:rPr lang="en-US" sz="2000" b="1">
                <a:solidFill>
                  <a:srgbClr val="FF0000"/>
                </a:solidFill>
              </a:rPr>
              <a:t>Severity of abruption </a:t>
            </a:r>
            <a:r>
              <a:rPr lang="en-US" sz="2000"/>
              <a:t>( mild or severe) </a:t>
            </a:r>
          </a:p>
          <a:p>
            <a:pPr eaLnBrk="1" hangingPunct="1"/>
            <a:r>
              <a:rPr lang="en-US" sz="2000"/>
              <a:t>                 2- </a:t>
            </a:r>
            <a:r>
              <a:rPr lang="en-US" sz="2000" b="1">
                <a:solidFill>
                  <a:srgbClr val="FF0000"/>
                </a:solidFill>
              </a:rPr>
              <a:t>Gestational age</a:t>
            </a:r>
            <a:r>
              <a:rPr lang="en-US" sz="2000"/>
              <a:t> ( mature or immature)</a:t>
            </a:r>
          </a:p>
          <a:p>
            <a:pPr eaLnBrk="1" hangingPunct="1"/>
            <a:endParaRPr lang="en-US" sz="2000"/>
          </a:p>
          <a:p>
            <a:pPr eaLnBrk="1" hangingPunct="1"/>
            <a:endParaRPr lang="en-US" sz="2000"/>
          </a:p>
          <a:p>
            <a:pPr eaLnBrk="1" hangingPunct="1"/>
            <a:r>
              <a:rPr lang="en-US" sz="2000"/>
              <a:t>● </a:t>
            </a:r>
            <a:r>
              <a:rPr lang="en-US" sz="2000" b="1">
                <a:solidFill>
                  <a:srgbClr val="0070C0"/>
                </a:solidFill>
              </a:rPr>
              <a:t>Severe abruption: </a:t>
            </a:r>
            <a:r>
              <a:rPr lang="en-US" sz="1600"/>
              <a:t>characterized by one or more of the following:</a:t>
            </a:r>
          </a:p>
          <a:p>
            <a:pPr eaLnBrk="1" hangingPunct="1"/>
            <a:r>
              <a:rPr lang="en-US" sz="2000"/>
              <a:t>   A) </a:t>
            </a:r>
            <a:r>
              <a:rPr lang="en-US" sz="2000" u="sng"/>
              <a:t>Ongoing major blood loss </a:t>
            </a:r>
            <a:r>
              <a:rPr lang="en-US" sz="2000"/>
              <a:t>( external vaginal bleeding or concealed</a:t>
            </a:r>
          </a:p>
          <a:p>
            <a:pPr eaLnBrk="1" hangingPunct="1"/>
            <a:r>
              <a:rPr lang="en-US" sz="2000"/>
              <a:t>       identified by ultrasound).</a:t>
            </a:r>
          </a:p>
          <a:p>
            <a:pPr eaLnBrk="1" hangingPunct="1"/>
            <a:r>
              <a:rPr lang="en-US" sz="2000"/>
              <a:t>   B) </a:t>
            </a:r>
            <a:r>
              <a:rPr lang="en-US" sz="2000" u="sng"/>
              <a:t>Clinically unstable maternal status</a:t>
            </a:r>
          </a:p>
          <a:p>
            <a:pPr eaLnBrk="1" hangingPunct="1"/>
            <a:r>
              <a:rPr lang="en-US" sz="2000"/>
              <a:t>                          tachycardia/hypotension/tachypnia/oligourea)</a:t>
            </a:r>
          </a:p>
          <a:p>
            <a:pPr eaLnBrk="1" hangingPunct="1"/>
            <a:r>
              <a:rPr lang="en-US" sz="2000"/>
              <a:t>   C) </a:t>
            </a:r>
            <a:r>
              <a:rPr lang="en-US" sz="2000" u="sng"/>
              <a:t>Coagulopathy</a:t>
            </a:r>
            <a:r>
              <a:rPr lang="en-US" sz="2000"/>
              <a:t>.</a:t>
            </a:r>
          </a:p>
          <a:p>
            <a:pPr eaLnBrk="1" hangingPunct="1"/>
            <a:r>
              <a:rPr lang="en-US" sz="2000"/>
              <a:t>   D) </a:t>
            </a:r>
            <a:r>
              <a:rPr lang="en-US" sz="2000" u="sng"/>
              <a:t>Dead fetus </a:t>
            </a:r>
            <a:r>
              <a:rPr lang="en-US" sz="2000"/>
              <a:t>or </a:t>
            </a:r>
            <a:r>
              <a:rPr lang="en-US" sz="2000" u="sng"/>
              <a:t>compromized (</a:t>
            </a:r>
            <a:r>
              <a:rPr lang="en-US" sz="2000"/>
              <a:t> </a:t>
            </a:r>
            <a:r>
              <a:rPr lang="en-US" sz="2000" u="sng"/>
              <a:t>Non reassuring FHR</a:t>
            </a:r>
            <a:r>
              <a:rPr lang="en-US" sz="2000"/>
              <a:t>).</a:t>
            </a:r>
          </a:p>
          <a:p>
            <a:pPr eaLnBrk="1" hangingPunct="1"/>
            <a:endParaRPr lang="en-US" sz="2000"/>
          </a:p>
          <a:p>
            <a:pPr eaLnBrk="1" hangingPunct="1"/>
            <a:r>
              <a:rPr lang="en-US"/>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500"/>
          </a:xfrm>
          <a:prstGeom prst="rect">
            <a:avLst/>
          </a:prstGeom>
        </p:spPr>
        <p:txBody>
          <a:bodyPr>
            <a:spAutoFit/>
          </a:bodyPr>
          <a:lstStyle/>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r>
              <a:rPr lang="en-US" sz="2000" dirty="0"/>
              <a:t>(1) In pregnancies complicated by </a:t>
            </a:r>
            <a:r>
              <a:rPr lang="en-US" sz="2000" b="1" dirty="0"/>
              <a:t>severe abruption </a:t>
            </a:r>
            <a:r>
              <a:rPr lang="en-US" sz="2000" dirty="0"/>
              <a:t>→ </a:t>
            </a:r>
            <a:r>
              <a:rPr lang="en-US" sz="2000" dirty="0">
                <a:solidFill>
                  <a:srgbClr val="FF0000"/>
                </a:solidFill>
              </a:rPr>
              <a:t>Expeditious delivery </a:t>
            </a:r>
            <a:r>
              <a:rPr lang="en-US" sz="2000" dirty="0"/>
              <a:t>( vaginal or cesarean) (At any gestational age)</a:t>
            </a:r>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r>
              <a:rPr lang="en-US" sz="2000" b="1" dirty="0"/>
              <a:t>→</a:t>
            </a:r>
            <a:r>
              <a:rPr lang="en-US" sz="2000" dirty="0"/>
              <a:t> Vaginal delivery is reasonable if the </a:t>
            </a:r>
            <a:r>
              <a:rPr lang="en-US" sz="2000" u="sng" dirty="0"/>
              <a:t>mother is stable </a:t>
            </a:r>
            <a:r>
              <a:rPr lang="en-US" sz="2000" dirty="0"/>
              <a:t>and the </a:t>
            </a:r>
            <a:r>
              <a:rPr lang="en-US" sz="2000" u="sng" dirty="0"/>
              <a:t>fetal heart</a:t>
            </a:r>
          </a:p>
          <a:p>
            <a:pPr fontAlgn="auto">
              <a:spcBef>
                <a:spcPts val="0"/>
              </a:spcBef>
              <a:spcAft>
                <a:spcPts val="0"/>
              </a:spcAft>
              <a:defRPr/>
            </a:pPr>
            <a:r>
              <a:rPr lang="en-US" sz="2000" dirty="0"/>
              <a:t>     </a:t>
            </a:r>
            <a:r>
              <a:rPr lang="en-US" sz="2000" u="sng" dirty="0"/>
              <a:t> tracing is reassuring</a:t>
            </a:r>
            <a:r>
              <a:rPr lang="en-US" sz="2000" dirty="0"/>
              <a:t>. With a clinically significant abruption, the patient is</a:t>
            </a:r>
          </a:p>
          <a:p>
            <a:pPr fontAlgn="auto">
              <a:spcBef>
                <a:spcPts val="0"/>
              </a:spcBef>
              <a:spcAft>
                <a:spcPts val="0"/>
              </a:spcAft>
              <a:defRPr/>
            </a:pPr>
            <a:r>
              <a:rPr lang="en-US" sz="2000" dirty="0"/>
              <a:t>      often contracting vigorously, but if she is not in active labor, then </a:t>
            </a:r>
            <a:r>
              <a:rPr lang="en-US" sz="2000" dirty="0" err="1"/>
              <a:t>amniotomy</a:t>
            </a:r>
            <a:endParaRPr lang="en-US" sz="2000" dirty="0"/>
          </a:p>
          <a:p>
            <a:pPr fontAlgn="auto">
              <a:spcBef>
                <a:spcPts val="0"/>
              </a:spcBef>
              <a:spcAft>
                <a:spcPts val="0"/>
              </a:spcAft>
              <a:defRPr/>
            </a:pPr>
            <a:r>
              <a:rPr lang="en-US" sz="2000" dirty="0"/>
              <a:t>      and administration of </a:t>
            </a:r>
            <a:r>
              <a:rPr lang="en-US" sz="2000" dirty="0" err="1"/>
              <a:t>oxytocin</a:t>
            </a:r>
            <a:r>
              <a:rPr lang="en-US" sz="2000" dirty="0"/>
              <a:t> frequently result in rapid delivery.</a:t>
            </a:r>
          </a:p>
          <a:p>
            <a:pPr fontAlgn="auto">
              <a:spcBef>
                <a:spcPts val="0"/>
              </a:spcBef>
              <a:spcAft>
                <a:spcPts val="0"/>
              </a:spcAft>
              <a:defRPr/>
            </a:pPr>
            <a:endParaRPr lang="en-US" sz="2000" dirty="0"/>
          </a:p>
          <a:p>
            <a:pPr fontAlgn="auto">
              <a:spcBef>
                <a:spcPts val="0"/>
              </a:spcBef>
              <a:spcAft>
                <a:spcPts val="0"/>
              </a:spcAft>
              <a:defRPr/>
            </a:pPr>
            <a:r>
              <a:rPr lang="en-US" sz="2000" dirty="0"/>
              <a:t> - The fetus should be continuously monitored.</a:t>
            </a:r>
          </a:p>
          <a:p>
            <a:pPr fontAlgn="auto">
              <a:spcBef>
                <a:spcPts val="0"/>
              </a:spcBef>
              <a:spcAft>
                <a:spcPts val="0"/>
              </a:spcAft>
              <a:defRPr/>
            </a:pPr>
            <a:endParaRPr lang="en-US" sz="2000" dirty="0"/>
          </a:p>
          <a:p>
            <a:pPr fontAlgn="auto">
              <a:spcBef>
                <a:spcPts val="0"/>
              </a:spcBef>
              <a:spcAft>
                <a:spcPts val="0"/>
              </a:spcAft>
              <a:defRPr/>
            </a:pPr>
            <a:r>
              <a:rPr lang="en-US" sz="2000" dirty="0"/>
              <a:t> - An attempt at vaginal birth should only be undertaken if there is access to </a:t>
            </a:r>
          </a:p>
          <a:p>
            <a:pPr fontAlgn="auto">
              <a:spcBef>
                <a:spcPts val="0"/>
              </a:spcBef>
              <a:spcAft>
                <a:spcPts val="0"/>
              </a:spcAft>
              <a:defRPr/>
            </a:pPr>
            <a:r>
              <a:rPr lang="en-US" sz="2000" dirty="0"/>
              <a:t>    immediate cesarean delivery, if necessary.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r>
              <a:rPr lang="en-US">
                <a:latin typeface="Lucida Sans Unicode" pitchFamily="34" charset="0"/>
              </a:rPr>
              <a:t>→ </a:t>
            </a:r>
            <a:r>
              <a:rPr lang="en-US"/>
              <a:t>Prompt cesarean delivery is indicated if the </a:t>
            </a:r>
            <a:r>
              <a:rPr lang="en-US" u="sng"/>
              <a:t>mother is unstable </a:t>
            </a:r>
            <a:r>
              <a:rPr lang="en-US"/>
              <a:t>or the </a:t>
            </a:r>
            <a:r>
              <a:rPr lang="en-US" u="sng"/>
              <a:t>fetal heart</a:t>
            </a:r>
            <a:r>
              <a:rPr lang="en-US"/>
              <a:t> </a:t>
            </a:r>
          </a:p>
          <a:p>
            <a:r>
              <a:rPr lang="en-US"/>
              <a:t>     </a:t>
            </a:r>
            <a:r>
              <a:rPr lang="en-US" u="sng"/>
              <a:t>tracing is nonreassuring </a:t>
            </a:r>
            <a:r>
              <a:rPr lang="en-US"/>
              <a:t>and </a:t>
            </a:r>
            <a:r>
              <a:rPr lang="en-US" u="sng"/>
              <a:t>vaginal delivery is not imminent</a:t>
            </a:r>
            <a:r>
              <a:rPr lang="en-US"/>
              <a:t>, or when </a:t>
            </a:r>
            <a:r>
              <a:rPr lang="en-US" u="sng"/>
              <a:t>vaginal</a:t>
            </a:r>
            <a:r>
              <a:rPr lang="en-US"/>
              <a:t> </a:t>
            </a:r>
          </a:p>
          <a:p>
            <a:r>
              <a:rPr lang="en-US"/>
              <a:t>     </a:t>
            </a:r>
            <a:r>
              <a:rPr lang="en-US" u="sng"/>
              <a:t>delivery is contraindicated </a:t>
            </a:r>
            <a:r>
              <a:rPr lang="en-US"/>
              <a:t>( malpresentation, prior classical cesarean delivery) or </a:t>
            </a:r>
          </a:p>
          <a:p>
            <a:r>
              <a:rPr lang="en-US"/>
              <a:t>     </a:t>
            </a:r>
            <a:r>
              <a:rPr lang="en-US" u="sng"/>
              <a:t>unsuccessful</a:t>
            </a:r>
            <a:r>
              <a:rPr lang="en-US"/>
              <a:t> (failure to progress).</a:t>
            </a:r>
          </a:p>
          <a:p>
            <a:endParaRPr lang="en-US" sz="2000"/>
          </a:p>
          <a:p>
            <a:endParaRPr lang="en-US" sz="2000"/>
          </a:p>
          <a:p>
            <a:endParaRPr lang="en-US" sz="2000"/>
          </a:p>
          <a:p>
            <a:r>
              <a:rPr lang="en-US" sz="2000"/>
              <a:t>● </a:t>
            </a:r>
            <a:r>
              <a:rPr lang="en-US" b="1"/>
              <a:t>Postpartum: </a:t>
            </a:r>
            <a:r>
              <a:rPr lang="en-US"/>
              <a:t>Postpartum haemorrhage (PPH) should be anticipated in women who </a:t>
            </a:r>
          </a:p>
          <a:p>
            <a:r>
              <a:rPr lang="en-US"/>
              <a:t>    have experienced APH, so </a:t>
            </a:r>
            <a:r>
              <a:rPr lang="en-US" b="1">
                <a:solidFill>
                  <a:srgbClr val="0070C0"/>
                </a:solidFill>
              </a:rPr>
              <a:t>active management of third stage of labour </a:t>
            </a:r>
            <a:r>
              <a:rPr lang="en-US"/>
              <a:t>is strongly </a:t>
            </a:r>
          </a:p>
          <a:p>
            <a:r>
              <a:rPr lang="en-US"/>
              <a:t>    recommended.</a:t>
            </a:r>
            <a:endParaRPr lang="ar-JO"/>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913"/>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t>At cesarean delivery, blood </a:t>
            </a:r>
            <a:r>
              <a:rPr lang="en-US" sz="2000" dirty="0" err="1"/>
              <a:t>extravasated</a:t>
            </a:r>
            <a:r>
              <a:rPr lang="en-US" sz="2000" dirty="0"/>
              <a:t> into the </a:t>
            </a:r>
            <a:r>
              <a:rPr lang="en-US" sz="2000" dirty="0" err="1"/>
              <a:t>myometrium</a:t>
            </a:r>
            <a:r>
              <a:rPr lang="en-US" sz="2000" dirty="0"/>
              <a:t> ( called a </a:t>
            </a:r>
            <a:r>
              <a:rPr lang="en-US" sz="2400" b="1" dirty="0" err="1">
                <a:solidFill>
                  <a:schemeClr val="tx2">
                    <a:lumMod val="75000"/>
                  </a:schemeClr>
                </a:solidFill>
              </a:rPr>
              <a:t>Couvelaire</a:t>
            </a:r>
            <a:r>
              <a:rPr lang="en-US" sz="2400" b="1" dirty="0">
                <a:solidFill>
                  <a:schemeClr val="tx2">
                    <a:lumMod val="75000"/>
                  </a:schemeClr>
                </a:solidFill>
              </a:rPr>
              <a:t> uterus </a:t>
            </a:r>
            <a:r>
              <a:rPr lang="en-US" sz="2000" dirty="0"/>
              <a:t>) may be observed.</a:t>
            </a:r>
            <a:endParaRPr lang="ar-JO" sz="2000" dirty="0"/>
          </a:p>
        </p:txBody>
      </p:sp>
      <p:pic>
        <p:nvPicPr>
          <p:cNvPr id="37891" name="Picture 2" descr="http://3.bp.blogspot.com/_cbICE1ISPLE/TQzrO7Or8SI/AAAAAAAAAGk/AgUhWXvziP4/s1600/DSC01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atin typeface="Lucida Sans Unicode" pitchFamily="34" charset="0"/>
            </a:endParaRPr>
          </a:p>
          <a:p>
            <a:pPr algn="ctr"/>
            <a:r>
              <a:rPr lang="en-US" sz="4000" b="1">
                <a:solidFill>
                  <a:srgbClr val="FF0000"/>
                </a:solidFill>
              </a:rPr>
              <a:t>Placental abruption</a:t>
            </a:r>
          </a:p>
          <a:p>
            <a:endParaRPr lang="en-US" sz="2000"/>
          </a:p>
          <a:p>
            <a:r>
              <a:rPr lang="en-US" sz="2000"/>
              <a:t>● </a:t>
            </a:r>
            <a:r>
              <a:rPr lang="en-US"/>
              <a:t>Bleeding at the decidual-placental interface that causes partial or total </a:t>
            </a:r>
          </a:p>
          <a:p>
            <a:r>
              <a:rPr lang="en-US"/>
              <a:t>    placental detachment , after 24 weeks of gestation and prior to delivery </a:t>
            </a:r>
          </a:p>
          <a:p>
            <a:r>
              <a:rPr lang="en-US"/>
              <a:t>   of the  fetus.</a:t>
            </a:r>
          </a:p>
          <a:p>
            <a:endParaRPr lang="en-US" sz="2000"/>
          </a:p>
          <a:p>
            <a:pPr>
              <a:buFontTx/>
              <a:buChar char="-"/>
            </a:pPr>
            <a:r>
              <a:rPr lang="en-US" sz="2000"/>
              <a:t> </a:t>
            </a:r>
            <a:r>
              <a:rPr lang="en-US" sz="2000" u="sng">
                <a:solidFill>
                  <a:srgbClr val="0070C0"/>
                </a:solidFill>
              </a:rPr>
              <a:t>Placental abruption </a:t>
            </a:r>
            <a:r>
              <a:rPr lang="en-US" sz="2000"/>
              <a:t>is the premature separation ( partial or complete ) of a</a:t>
            </a:r>
          </a:p>
          <a:p>
            <a:r>
              <a:rPr lang="en-US" sz="2000"/>
              <a:t>  normally situated placenta from the uterine wall, resulting in haemorrhage</a:t>
            </a:r>
          </a:p>
          <a:p>
            <a:r>
              <a:rPr lang="en-US" sz="2000"/>
              <a:t>  before the delivery of the fetus.</a:t>
            </a:r>
          </a:p>
          <a:p>
            <a:endParaRPr lang="en-US" sz="2000"/>
          </a:p>
          <a:p>
            <a:r>
              <a:rPr lang="en-US" sz="2000"/>
              <a:t>● a significant cause of maternal and perinatal mortality/morbidity.</a:t>
            </a:r>
          </a:p>
          <a:p>
            <a:endParaRPr lang="en-US" sz="2000"/>
          </a:p>
          <a:p>
            <a:r>
              <a:rPr lang="en-US" sz="2000"/>
              <a:t>● </a:t>
            </a:r>
            <a:r>
              <a:rPr lang="en-US" sz="2000" u="sng"/>
              <a:t>Incidence : </a:t>
            </a:r>
            <a:r>
              <a:rPr lang="en-US" sz="2000" b="1">
                <a:solidFill>
                  <a:srgbClr val="FF0000"/>
                </a:solidFill>
              </a:rPr>
              <a:t>0.4-1 %</a:t>
            </a:r>
            <a:r>
              <a:rPr lang="en-US" sz="2000">
                <a:solidFill>
                  <a:srgbClr val="FF0000"/>
                </a:solidFill>
              </a:rPr>
              <a:t> </a:t>
            </a:r>
            <a:r>
              <a:rPr lang="en-US" sz="2000"/>
              <a:t>of pregnancies.</a:t>
            </a:r>
          </a:p>
          <a:p>
            <a:endParaRPr lang="en-US" sz="2000"/>
          </a:p>
          <a:p>
            <a:r>
              <a:rPr lang="en-US" sz="2000"/>
              <a:t>● 40-60 % of abruptions occurred before 37 weeks of gestation and 14%</a:t>
            </a:r>
          </a:p>
          <a:p>
            <a:r>
              <a:rPr lang="en-US" sz="2000"/>
              <a:t>   occurred before 32 weeks.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0" y="0"/>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r>
              <a:rPr lang="en-US" sz="2000">
                <a:latin typeface="Lucida Sans Unicode" pitchFamily="34" charset="0"/>
              </a:rPr>
              <a:t>(2</a:t>
            </a:r>
            <a:r>
              <a:rPr lang="en-US" sz="2000"/>
              <a:t>) In non severe abruption : depends on gestational age</a:t>
            </a:r>
          </a:p>
          <a:p>
            <a:pPr eaLnBrk="1" hangingPunct="1"/>
            <a:endParaRPr lang="en-US" sz="2000"/>
          </a:p>
          <a:p>
            <a:pPr eaLnBrk="1" hangingPunct="1"/>
            <a:r>
              <a:rPr lang="en-US" sz="2000"/>
              <a:t>           1- If immature fetus : Expectant management</a:t>
            </a:r>
          </a:p>
          <a:p>
            <a:pPr eaLnBrk="1" hangingPunct="1"/>
            <a:endParaRPr lang="en-US" sz="2000"/>
          </a:p>
          <a:p>
            <a:pPr eaLnBrk="1" hangingPunct="1"/>
            <a:r>
              <a:rPr lang="en-US" sz="2000"/>
              <a:t>           2- If mature fetus : Delivery</a:t>
            </a:r>
          </a:p>
          <a:p>
            <a:pPr eaLnBrk="1" hangingPunct="1"/>
            <a:endParaRPr lang="en-US" sz="2000"/>
          </a:p>
          <a:p>
            <a:pPr eaLnBrk="1" hangingPunct="1"/>
            <a:endParaRPr lang="en-US" sz="2000"/>
          </a:p>
          <a:p>
            <a:pPr eaLnBrk="1" hangingPunct="1">
              <a:buFontTx/>
              <a:buChar char="-"/>
            </a:pPr>
            <a:r>
              <a:rPr lang="en-US" sz="2000"/>
              <a:t> </a:t>
            </a:r>
            <a:r>
              <a:rPr lang="en-US"/>
              <a:t>The optimum timing of delivery is not established, A senior obstetrician should be </a:t>
            </a:r>
          </a:p>
          <a:p>
            <a:pPr eaLnBrk="1" hangingPunct="1"/>
            <a:r>
              <a:rPr lang="en-US"/>
              <a:t>   involved in determining the timing and mode of birth of these women</a:t>
            </a:r>
            <a:r>
              <a:rPr lang="en-US" sz="2000"/>
              <a:t>.</a:t>
            </a:r>
          </a:p>
          <a:p>
            <a:pPr eaLnBrk="1" hangingPunct="1"/>
            <a:endParaRPr lang="en-US" sz="2000">
              <a:latin typeface="Lucida Sans Unicode"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32600"/>
          </a:xfrm>
          <a:prstGeom prst="rect">
            <a:avLst/>
          </a:prstGeom>
        </p:spPr>
        <p:txBody>
          <a:bodyPr>
            <a:spAutoFit/>
          </a:bodyPr>
          <a:lstStyle/>
          <a:p>
            <a:pPr fontAlgn="auto">
              <a:spcBef>
                <a:spcPts val="0"/>
              </a:spcBef>
              <a:spcAft>
                <a:spcPts val="0"/>
              </a:spcAft>
              <a:defRPr/>
            </a:pPr>
            <a:endParaRPr lang="en-US" sz="2200" dirty="0">
              <a:latin typeface="+mn-lt"/>
              <a:cs typeface="+mn-cs"/>
            </a:endParaRPr>
          </a:p>
          <a:p>
            <a:pPr fontAlgn="auto">
              <a:spcBef>
                <a:spcPts val="0"/>
              </a:spcBef>
              <a:spcAft>
                <a:spcPts val="0"/>
              </a:spcAft>
              <a:defRPr/>
            </a:pPr>
            <a:r>
              <a:rPr lang="en-US" sz="2200" b="1" dirty="0">
                <a:solidFill>
                  <a:srgbClr val="FF0000"/>
                </a:solidFill>
              </a:rPr>
              <a:t>Expectant management </a:t>
            </a:r>
            <a:r>
              <a:rPr lang="en-US" sz="2200" dirty="0">
                <a:solidFill>
                  <a:srgbClr val="FF0000"/>
                </a:solidFill>
              </a:rPr>
              <a:t>:</a:t>
            </a:r>
          </a:p>
          <a:p>
            <a:pPr fontAlgn="auto">
              <a:spcBef>
                <a:spcPts val="0"/>
              </a:spcBef>
              <a:spcAft>
                <a:spcPts val="0"/>
              </a:spcAft>
              <a:defRPr/>
            </a:pPr>
            <a:endParaRPr lang="en-US" sz="2000" dirty="0">
              <a:latin typeface="+mn-lt"/>
              <a:cs typeface="+mn-cs"/>
            </a:endParaRPr>
          </a:p>
          <a:p>
            <a:pPr marL="342900" indent="-342900" fontAlgn="auto">
              <a:spcBef>
                <a:spcPts val="0"/>
              </a:spcBef>
              <a:spcAft>
                <a:spcPts val="0"/>
              </a:spcAft>
              <a:buFontTx/>
              <a:buAutoNum type="arabicParenR"/>
              <a:defRPr/>
            </a:pPr>
            <a:r>
              <a:rPr lang="en-US" sz="2000" dirty="0">
                <a:solidFill>
                  <a:srgbClr val="0070C0"/>
                </a:solidFill>
              </a:rPr>
              <a:t>Hospital stay: </a:t>
            </a:r>
            <a:r>
              <a:rPr lang="en-US" sz="1600" dirty="0"/>
              <a:t>There are no compelling data to guide the length of a hospital stay in these pregnancies. </a:t>
            </a:r>
            <a:r>
              <a:rPr lang="en-US" dirty="0"/>
              <a:t>A reasonable approach is to monitor the patient in the hospital until the bleeding has subsided for at least 48 hours, fetal heart rate tracings and ultrasound examinations are reassuring, and the patient is asymptomatic. At that point, discharge may be considered. </a:t>
            </a:r>
            <a:r>
              <a:rPr lang="en-US" b="1" dirty="0"/>
              <a:t>Importantly,</a:t>
            </a:r>
            <a:r>
              <a:rPr lang="en-US" dirty="0"/>
              <a:t> </a:t>
            </a:r>
            <a:r>
              <a:rPr lang="en-US" u="sng" dirty="0"/>
              <a:t>the patient should be counseled to return immediately should she experience further bleeding, contractions, reduced fetal movement, or abdominal pain.</a:t>
            </a:r>
          </a:p>
          <a:p>
            <a:pPr marL="342900" indent="-342900" fontAlgn="auto">
              <a:spcBef>
                <a:spcPts val="0"/>
              </a:spcBef>
              <a:spcAft>
                <a:spcPts val="0"/>
              </a:spcAft>
              <a:buFontTx/>
              <a:buAutoNum type="arabicParenR"/>
              <a:defRPr/>
            </a:pPr>
            <a:r>
              <a:rPr lang="en-US" sz="2000" dirty="0"/>
              <a:t>Single course of </a:t>
            </a:r>
            <a:r>
              <a:rPr lang="en-US" sz="2000" dirty="0">
                <a:solidFill>
                  <a:srgbClr val="0070C0"/>
                </a:solidFill>
              </a:rPr>
              <a:t>antenatal corticosteroid </a:t>
            </a:r>
            <a:r>
              <a:rPr lang="en-US" sz="2000" dirty="0"/>
              <a:t>( 26-35 weeks of gestation).</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buFontTx/>
              <a:buAutoNum type="arabicParenR"/>
              <a:defRPr/>
            </a:pPr>
            <a:r>
              <a:rPr lang="en-US" sz="2000" dirty="0">
                <a:solidFill>
                  <a:srgbClr val="0070C0"/>
                </a:solidFill>
              </a:rPr>
              <a:t>Serial assessment of fetal well being tests </a:t>
            </a:r>
            <a:r>
              <a:rPr lang="en-US" sz="2000" dirty="0"/>
              <a:t>: NST / biophysical </a:t>
            </a:r>
            <a:r>
              <a:rPr lang="en-US" sz="2000" dirty="0" err="1"/>
              <a:t>profie</a:t>
            </a:r>
            <a:r>
              <a:rPr lang="en-US" sz="2000" dirty="0"/>
              <a:t> / </a:t>
            </a:r>
            <a:r>
              <a:rPr lang="en-US" sz="2000" dirty="0" err="1"/>
              <a:t>doppler</a:t>
            </a:r>
            <a:r>
              <a:rPr lang="en-US" sz="2000" dirty="0"/>
              <a:t> studies for fetal blood vessels / </a:t>
            </a:r>
            <a:r>
              <a:rPr lang="en-US" sz="2000" dirty="0" err="1"/>
              <a:t>sonographic</a:t>
            </a:r>
            <a:r>
              <a:rPr lang="en-US" sz="2000" dirty="0"/>
              <a:t> estimation of fetal weight to assess growth.</a:t>
            </a:r>
          </a:p>
          <a:p>
            <a:pPr marL="342900" indent="-342900" fontAlgn="auto">
              <a:spcBef>
                <a:spcPts val="0"/>
              </a:spcBef>
              <a:spcAft>
                <a:spcPts val="0"/>
              </a:spcAft>
              <a:buFontTx/>
              <a:buAutoNum type="arabicParenR"/>
              <a:defRPr/>
            </a:pPr>
            <a:r>
              <a:rPr lang="en-US" sz="2000" dirty="0">
                <a:solidFill>
                  <a:srgbClr val="0070C0"/>
                </a:solidFill>
              </a:rPr>
              <a:t>Anti-D immune globulin for </a:t>
            </a:r>
            <a:r>
              <a:rPr lang="en-US" sz="2000" dirty="0" err="1">
                <a:solidFill>
                  <a:srgbClr val="0070C0"/>
                </a:solidFill>
              </a:rPr>
              <a:t>Rh</a:t>
            </a:r>
            <a:r>
              <a:rPr lang="en-US" sz="2000" dirty="0">
                <a:solidFill>
                  <a:srgbClr val="0070C0"/>
                </a:solidFill>
              </a:rPr>
              <a:t>(D)-negative women.</a:t>
            </a:r>
          </a:p>
          <a:p>
            <a:pPr marL="342900" indent="-342900" fontAlgn="auto">
              <a:spcBef>
                <a:spcPts val="0"/>
              </a:spcBef>
              <a:spcAft>
                <a:spcPts val="0"/>
              </a:spcAft>
              <a:buFontTx/>
              <a:buAutoNum type="arabicParenR"/>
              <a:defRPr/>
            </a:pPr>
            <a:r>
              <a:rPr lang="en-US" sz="2000" dirty="0">
                <a:solidFill>
                  <a:srgbClr val="0070C0"/>
                </a:solidFill>
              </a:rPr>
              <a:t>Schedule delivery at 37-38 weeks</a:t>
            </a:r>
            <a:r>
              <a:rPr lang="en-US" sz="2000" dirty="0">
                <a:solidFill>
                  <a:srgbClr val="FF0000"/>
                </a:solidFill>
              </a:rPr>
              <a:t> </a:t>
            </a:r>
            <a:r>
              <a:rPr lang="en-US" dirty="0"/>
              <a:t>because of the increased risk of stillbirth.</a:t>
            </a:r>
          </a:p>
          <a:p>
            <a:pPr marL="342900" indent="-342900" fontAlgn="auto">
              <a:spcBef>
                <a:spcPts val="0"/>
              </a:spcBef>
              <a:spcAft>
                <a:spcPts val="0"/>
              </a:spcAft>
              <a:defRPr/>
            </a:pPr>
            <a:r>
              <a:rPr lang="en-US" dirty="0"/>
              <a:t>     - Delivery before 36-37 weeks is indicated if additional complications arise ( FGR, preeclampsia, PROM, non-reassuring fetal assessment, recurrent</a:t>
            </a:r>
          </a:p>
          <a:p>
            <a:pPr marL="342900" indent="-342900" fontAlgn="auto">
              <a:spcBef>
                <a:spcPts val="0"/>
              </a:spcBef>
              <a:spcAft>
                <a:spcPts val="0"/>
              </a:spcAft>
              <a:defRPr/>
            </a:pPr>
            <a:r>
              <a:rPr lang="en-US" dirty="0"/>
              <a:t>      abruption with maternal instability).</a:t>
            </a:r>
          </a:p>
          <a:p>
            <a:pPr marL="342900" indent="-342900" fontAlgn="auto">
              <a:spcBef>
                <a:spcPts val="0"/>
              </a:spcBef>
              <a:spcAft>
                <a:spcPts val="0"/>
              </a:spcAft>
              <a:buFontTx/>
              <a:buAutoNum type="arabicParenR"/>
              <a:defRPr/>
            </a:pPr>
            <a:endParaRPr lang="en-US" sz="2000" dirty="0"/>
          </a:p>
          <a:p>
            <a:pPr fontAlgn="auto">
              <a:spcBef>
                <a:spcPts val="0"/>
              </a:spcBef>
              <a:spcAft>
                <a:spcPts val="0"/>
              </a:spcAft>
              <a:defRPr/>
            </a:pPr>
            <a:endParaRPr lang="en-US" dirty="0"/>
          </a:p>
          <a:p>
            <a:pPr fontAlgn="auto">
              <a:spcBef>
                <a:spcPts val="0"/>
              </a:spcBef>
              <a:spcAft>
                <a:spcPts val="0"/>
              </a:spcAft>
              <a:defRPr/>
            </a:pPr>
            <a:r>
              <a:rPr lang="en-US" dirty="0"/>
              <a:t>  </a:t>
            </a:r>
            <a:endParaRPr lang="ar-JO"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0"/>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atin typeface="Lucida Sans Unicode" pitchFamily="34" charset="0"/>
            </a:endParaRPr>
          </a:p>
          <a:p>
            <a:pPr algn="ctr"/>
            <a:endParaRPr lang="en-US">
              <a:latin typeface="Lucida Sans Unicode" pitchFamily="34" charset="0"/>
            </a:endParaRPr>
          </a:p>
          <a:p>
            <a:pPr algn="ctr"/>
            <a:endParaRPr lang="en-US" sz="7200" b="1">
              <a:latin typeface="Lucida Sans Unicode" pitchFamily="34" charset="0"/>
            </a:endParaRPr>
          </a:p>
          <a:p>
            <a:pPr algn="ctr"/>
            <a:r>
              <a:rPr lang="en-US" sz="4400" b="1">
                <a:solidFill>
                  <a:srgbClr val="FF0000"/>
                </a:solidFill>
              </a:rPr>
              <a:t>Placenta previa</a:t>
            </a:r>
          </a:p>
          <a:p>
            <a:pPr algn="ctr"/>
            <a:endParaRPr lang="en-US"/>
          </a:p>
          <a:p>
            <a:endParaRPr lang="en-US" sz="2000"/>
          </a:p>
          <a:p>
            <a:r>
              <a:rPr lang="en-US" sz="2000"/>
              <a:t>The presence of placental tissue that extends over or lies proximate to the internal cervical os ( in the lower uterine segment ). </a:t>
            </a:r>
            <a:r>
              <a:rPr lang="en-US" sz="1600"/>
              <a:t>Sequelae include the potential for severe bleeding and preterm birth, as well as the need for cesarean delivery.</a:t>
            </a:r>
          </a:p>
          <a:p>
            <a:endParaRPr lang="en-US" sz="1600"/>
          </a:p>
          <a:p>
            <a:r>
              <a:rPr lang="en-US" sz="2000"/>
              <a:t>- Incidence: </a:t>
            </a:r>
            <a:r>
              <a:rPr lang="en-US" sz="1600"/>
              <a:t>3.5-4.6 per 1000 births.</a:t>
            </a:r>
          </a:p>
          <a:p>
            <a:endParaRPr lang="en-US" sz="2000"/>
          </a:p>
          <a:p>
            <a:endParaRPr lang="ar-JO">
              <a:latin typeface="Lucida Sans Unicode"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placenta-previa_image0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438400" y="11430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Normal situated Placenta</a:t>
            </a:r>
          </a:p>
        </p:txBody>
      </p:sp>
      <p:sp>
        <p:nvSpPr>
          <p:cNvPr id="4" name="TextBox 3"/>
          <p:cNvSpPr txBox="1">
            <a:spLocks noChangeArrowheads="1"/>
          </p:cNvSpPr>
          <p:nvPr/>
        </p:nvSpPr>
        <p:spPr bwMode="auto">
          <a:xfrm>
            <a:off x="9372600" y="5257800"/>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t>Placenta Previa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9583 0.00648 L 0.30416 0.00648 " pathEditMode="relative" rAng="0" ptsTypes="AA">
                                      <p:cBhvr>
                                        <p:cTn id="6" dur="2000" fill="hold"/>
                                        <p:tgtEl>
                                          <p:spTgt spid="3"/>
                                        </p:tgtEl>
                                        <p:attrNameLst>
                                          <p:attrName>ppt_x</p:attrName>
                                          <p:attrName>ppt_y</p:attrName>
                                        </p:attrNameLst>
                                      </p:cBhvr>
                                      <p:rCtr x="1041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8316 -0.0044 L -0.21649 -0.0044 " pathEditMode="relative" rAng="0" ptsTypes="AA">
                                      <p:cBhvr>
                                        <p:cTn id="10" dur="2000" fill="hold"/>
                                        <p:tgtEl>
                                          <p:spTgt spid="4">
                                            <p:txEl>
                                              <p:pRg st="0" end="0"/>
                                            </p:txEl>
                                          </p:spTgt>
                                        </p:tgtEl>
                                        <p:attrNameLst>
                                          <p:attrName>ppt_x</p:attrName>
                                          <p:attrName>ppt_y</p:attrName>
                                        </p:attrNameLst>
                                      </p:cBhvr>
                                      <p:rCtr x="-66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0" y="0"/>
            <a:ext cx="91440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r>
              <a:rPr lang="en-US" sz="2000" b="1"/>
              <a:t>Pathogenesis</a:t>
            </a:r>
            <a:r>
              <a:rPr lang="en-US" sz="2000"/>
              <a:t> :</a:t>
            </a:r>
          </a:p>
          <a:p>
            <a:pPr eaLnBrk="1" hangingPunct="1"/>
            <a:r>
              <a:rPr lang="en-US" sz="2000"/>
              <a:t> </a:t>
            </a:r>
            <a:r>
              <a:rPr lang="en-US"/>
              <a:t>The pathogenesis of placenta previa is unknown. One hypothesis is that the presence of </a:t>
            </a:r>
            <a:r>
              <a:rPr lang="en-US">
                <a:solidFill>
                  <a:srgbClr val="FF0000"/>
                </a:solidFill>
              </a:rPr>
              <a:t>areas of suboptimal endometrium in the upper uterine cavity </a:t>
            </a:r>
            <a:r>
              <a:rPr lang="en-US"/>
              <a:t>due to previous surgery or pregnancies promotes implantation of trophoblast in, or unidirectional growth of trophoblast toward, the lower uterine cavity. Another hypothesis is that a particularly </a:t>
            </a:r>
            <a:r>
              <a:rPr lang="en-US">
                <a:solidFill>
                  <a:srgbClr val="FF0000"/>
                </a:solidFill>
              </a:rPr>
              <a:t>large placental surface area</a:t>
            </a:r>
            <a:r>
              <a:rPr lang="en-US"/>
              <a:t>, as in multiple gestation or in response to reduced uteroplacental perfusion, increases the likelihood that the placenta will cover or encroach upon the cervical os.</a:t>
            </a:r>
          </a:p>
          <a:p>
            <a:pPr eaLnBrk="1" hangingPunct="1"/>
            <a:endParaRPr lang="en-US" sz="2000"/>
          </a:p>
          <a:p>
            <a:pPr eaLnBrk="1" hangingPunct="1"/>
            <a:r>
              <a:rPr lang="en-US" sz="2000" b="1"/>
              <a:t>Pathophysiology</a:t>
            </a:r>
            <a:r>
              <a:rPr lang="en-US" sz="2000"/>
              <a:t> :</a:t>
            </a:r>
          </a:p>
          <a:p>
            <a:pPr eaLnBrk="1" hangingPunct="1"/>
            <a:r>
              <a:rPr lang="en-US"/>
              <a:t>Placental bleeding is thought to occur when </a:t>
            </a:r>
            <a:r>
              <a:rPr lang="en-US" u="sng"/>
              <a:t>gradual changes in the cervix and lower uterine segment</a:t>
            </a:r>
            <a:r>
              <a:rPr lang="en-US"/>
              <a:t> apply </a:t>
            </a:r>
            <a:r>
              <a:rPr lang="en-US">
                <a:solidFill>
                  <a:srgbClr val="FF0000"/>
                </a:solidFill>
              </a:rPr>
              <a:t>shearing forces </a:t>
            </a:r>
            <a:r>
              <a:rPr lang="en-US"/>
              <a:t>to the </a:t>
            </a:r>
            <a:r>
              <a:rPr lang="en-US" u="sng"/>
              <a:t>inelastic placental attachment site</a:t>
            </a:r>
            <a:r>
              <a:rPr lang="en-US"/>
              <a:t>, resulting in partial detachment. Vaginal examination or coitus can also disrupt the intervillous space and cause bleeding. Bleeding is primarily maternal, but fetal bleeding can occur if a fetal vessel is disrupted.</a:t>
            </a:r>
            <a:endParaRPr lang="ar-JO"/>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708525"/>
          </a:xfrm>
          <a:prstGeom prst="rect">
            <a:avLst/>
          </a:prstGeom>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solidFill>
                  <a:srgbClr val="FF0000"/>
                </a:solidFill>
              </a:rPr>
              <a:t>Major risk factors for placenta </a:t>
            </a:r>
            <a:r>
              <a:rPr lang="en-US" sz="2000" b="1" dirty="0" err="1">
                <a:solidFill>
                  <a:srgbClr val="FF0000"/>
                </a:solidFill>
              </a:rPr>
              <a:t>previa</a:t>
            </a:r>
            <a:r>
              <a:rPr lang="en-US" sz="2000" b="1" dirty="0">
                <a:solidFill>
                  <a:srgbClr val="FF0000"/>
                </a:solidFill>
              </a:rPr>
              <a:t>: </a:t>
            </a:r>
          </a:p>
          <a:p>
            <a:pPr fontAlgn="auto">
              <a:spcBef>
                <a:spcPts val="0"/>
              </a:spcBef>
              <a:spcAft>
                <a:spcPts val="0"/>
              </a:spcAft>
              <a:defRPr/>
            </a:pPr>
            <a:endParaRPr lang="en-US" sz="2000" dirty="0"/>
          </a:p>
          <a:p>
            <a:pPr marL="457200" indent="-457200" fontAlgn="auto">
              <a:spcBef>
                <a:spcPts val="0"/>
              </a:spcBef>
              <a:spcAft>
                <a:spcPts val="0"/>
              </a:spcAft>
              <a:defRPr/>
            </a:pPr>
            <a:r>
              <a:rPr lang="en-US" sz="2000" dirty="0"/>
              <a:t>1) </a:t>
            </a:r>
            <a:r>
              <a:rPr lang="en-US" dirty="0">
                <a:solidFill>
                  <a:srgbClr val="FF0000"/>
                </a:solidFill>
              </a:rPr>
              <a:t>Previous placenta </a:t>
            </a:r>
            <a:r>
              <a:rPr lang="en-US" dirty="0" err="1">
                <a:solidFill>
                  <a:srgbClr val="FF0000"/>
                </a:solidFill>
              </a:rPr>
              <a:t>previa</a:t>
            </a:r>
            <a:r>
              <a:rPr lang="en-US" dirty="0">
                <a:solidFill>
                  <a:srgbClr val="FF0000"/>
                </a:solidFill>
              </a:rPr>
              <a:t> </a:t>
            </a:r>
            <a:r>
              <a:rPr lang="en-US" dirty="0"/>
              <a:t>: Recurrence rate is 4-8%.</a:t>
            </a:r>
          </a:p>
          <a:p>
            <a:pPr fontAlgn="auto">
              <a:spcBef>
                <a:spcPts val="0"/>
              </a:spcBef>
              <a:spcAft>
                <a:spcPts val="0"/>
              </a:spcAft>
              <a:defRPr/>
            </a:pPr>
            <a:r>
              <a:rPr lang="en-US" dirty="0"/>
              <a:t>2) Previous cesarean delivery. </a:t>
            </a:r>
          </a:p>
          <a:p>
            <a:pPr fontAlgn="auto">
              <a:spcBef>
                <a:spcPts val="0"/>
              </a:spcBef>
              <a:spcAft>
                <a:spcPts val="0"/>
              </a:spcAft>
              <a:defRPr/>
            </a:pPr>
            <a:r>
              <a:rPr lang="en-US" dirty="0"/>
              <a:t>3) Multiple gestation.</a:t>
            </a:r>
          </a:p>
          <a:p>
            <a:pPr fontAlgn="auto">
              <a:spcBef>
                <a:spcPts val="0"/>
              </a:spcBef>
              <a:spcAft>
                <a:spcPts val="0"/>
              </a:spcAft>
              <a:defRPr/>
            </a:pPr>
            <a:r>
              <a:rPr lang="en-US" dirty="0"/>
              <a:t>4) Multi-parity. </a:t>
            </a:r>
          </a:p>
          <a:p>
            <a:pPr fontAlgn="auto">
              <a:spcBef>
                <a:spcPts val="0"/>
              </a:spcBef>
              <a:spcAft>
                <a:spcPts val="0"/>
              </a:spcAft>
              <a:defRPr/>
            </a:pPr>
            <a:r>
              <a:rPr lang="en-US" dirty="0"/>
              <a:t>5) Advanced maternal age. </a:t>
            </a:r>
          </a:p>
          <a:p>
            <a:pPr fontAlgn="auto">
              <a:spcBef>
                <a:spcPts val="0"/>
              </a:spcBef>
              <a:spcAft>
                <a:spcPts val="0"/>
              </a:spcAft>
              <a:defRPr/>
            </a:pPr>
            <a:r>
              <a:rPr lang="en-US" dirty="0"/>
              <a:t>6) Infertility treatment. </a:t>
            </a:r>
          </a:p>
          <a:p>
            <a:pPr fontAlgn="auto">
              <a:spcBef>
                <a:spcPts val="0"/>
              </a:spcBef>
              <a:spcAft>
                <a:spcPts val="0"/>
              </a:spcAft>
              <a:defRPr/>
            </a:pPr>
            <a:r>
              <a:rPr lang="en-US" dirty="0"/>
              <a:t>7) Previous abortion.</a:t>
            </a:r>
          </a:p>
          <a:p>
            <a:pPr fontAlgn="auto">
              <a:spcBef>
                <a:spcPts val="0"/>
              </a:spcBef>
              <a:spcAft>
                <a:spcPts val="0"/>
              </a:spcAft>
              <a:defRPr/>
            </a:pPr>
            <a:r>
              <a:rPr lang="en-US" dirty="0"/>
              <a:t>8) Previous intrauterine surgical procedure. </a:t>
            </a:r>
          </a:p>
          <a:p>
            <a:pPr fontAlgn="auto">
              <a:spcBef>
                <a:spcPts val="0"/>
              </a:spcBef>
              <a:spcAft>
                <a:spcPts val="0"/>
              </a:spcAft>
              <a:defRPr/>
            </a:pPr>
            <a:r>
              <a:rPr lang="en-US" dirty="0"/>
              <a:t>9) Maternal smoking. </a:t>
            </a:r>
          </a:p>
          <a:p>
            <a:pPr fontAlgn="auto">
              <a:spcBef>
                <a:spcPts val="0"/>
              </a:spcBef>
              <a:spcAft>
                <a:spcPts val="0"/>
              </a:spcAft>
              <a:defRPr/>
            </a:pPr>
            <a:r>
              <a:rPr lang="en-US" dirty="0"/>
              <a:t>10) Maternal cocaine use.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278562"/>
          </a:xfrm>
        </p:spPr>
        <p:txBody>
          <a:bodyPr/>
          <a:lstStyle/>
          <a:p>
            <a:pPr eaLnBrk="1" fontAlgn="auto" hangingPunct="1">
              <a:spcAft>
                <a:spcPts val="0"/>
              </a:spcAft>
              <a:defRPr/>
            </a:pPr>
            <a:r>
              <a:rPr lang="en-US" sz="3200" dirty="0" smtClean="0">
                <a:solidFill>
                  <a:srgbClr val="FF0000"/>
                </a:solidFill>
                <a:latin typeface="Arial" pitchFamily="34" charset="0"/>
                <a:cs typeface="Arial" pitchFamily="34" charset="0"/>
              </a:rPr>
              <a:t>Clinical features:</a:t>
            </a:r>
            <a:r>
              <a:rPr lang="en-US" sz="2400" dirty="0" smtClean="0">
                <a:solidFill>
                  <a:srgbClr val="FF0000"/>
                </a:solidFill>
                <a:latin typeface="Arial" pitchFamily="34" charset="0"/>
                <a:cs typeface="Arial" pitchFamily="34" charset="0"/>
              </a:rPr>
              <a:t/>
            </a:r>
            <a:br>
              <a:rPr lang="en-US" sz="2400" dirty="0" smtClean="0">
                <a:solidFill>
                  <a:srgbClr val="FF0000"/>
                </a:solidFill>
                <a:latin typeface="Arial" pitchFamily="34" charset="0"/>
                <a:cs typeface="Arial" pitchFamily="34" charset="0"/>
              </a:rPr>
            </a:br>
            <a:r>
              <a:rPr lang="en-US" sz="2400" dirty="0" smtClean="0">
                <a:solidFill>
                  <a:srgbClr val="FF0000"/>
                </a:solidFill>
                <a:latin typeface="Arial" pitchFamily="34" charset="0"/>
                <a:cs typeface="Arial" pitchFamily="34" charset="0"/>
              </a:rPr>
              <a:t> </a:t>
            </a:r>
            <a:br>
              <a:rPr lang="en-US" sz="2400" dirty="0" smtClean="0">
                <a:solidFill>
                  <a:srgbClr val="FF0000"/>
                </a:solidFill>
                <a:latin typeface="Arial" pitchFamily="34" charset="0"/>
                <a:cs typeface="Arial" pitchFamily="34" charset="0"/>
              </a:rPr>
            </a:br>
            <a:r>
              <a:rPr lang="en-US" sz="2400" dirty="0" smtClean="0">
                <a:latin typeface="Arial" pitchFamily="34" charset="0"/>
                <a:cs typeface="Arial" pitchFamily="34" charset="0"/>
              </a:rPr>
              <a:t>There are two presentations :</a:t>
            </a:r>
            <a:br>
              <a:rPr lang="en-US" sz="2400" dirty="0" smtClean="0">
                <a:latin typeface="Arial" pitchFamily="34" charset="0"/>
                <a:cs typeface="Arial" pitchFamily="34" charset="0"/>
              </a:rPr>
            </a:br>
            <a:r>
              <a:rPr lang="en-US" sz="2400" dirty="0" smtClean="0">
                <a:latin typeface="Arial" pitchFamily="34" charset="0"/>
                <a:cs typeface="Arial" pitchFamily="34" charset="0"/>
              </a:rPr>
              <a:t>  1-Antepartum hemorrhage.</a:t>
            </a:r>
            <a:br>
              <a:rPr lang="en-US" sz="2400" dirty="0" smtClean="0">
                <a:latin typeface="Arial" pitchFamily="34" charset="0"/>
                <a:cs typeface="Arial" pitchFamily="34" charset="0"/>
              </a:rPr>
            </a:br>
            <a:r>
              <a:rPr lang="en-US" sz="2400" dirty="0" smtClean="0">
                <a:latin typeface="Arial" pitchFamily="34" charset="0"/>
                <a:cs typeface="Arial" pitchFamily="34" charset="0"/>
              </a:rPr>
              <a:t>  2-Ultrasound presentation and course.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3"/>
            <a:ext cx="9144000" cy="6248401"/>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400" b="1" dirty="0" err="1"/>
              <a:t>Antepartum</a:t>
            </a:r>
            <a:r>
              <a:rPr lang="en-US" sz="2400" b="1" dirty="0"/>
              <a:t> hemorrhage :</a:t>
            </a:r>
          </a:p>
          <a:p>
            <a:pPr marL="342900" indent="-342900" fontAlgn="auto">
              <a:spcBef>
                <a:spcPts val="0"/>
              </a:spcBef>
              <a:spcAft>
                <a:spcPts val="0"/>
              </a:spcAft>
              <a:buFontTx/>
              <a:buChar char="-"/>
              <a:defRPr/>
            </a:pPr>
            <a:r>
              <a:rPr lang="en-US" dirty="0"/>
              <a:t>In the second half of pregnancy,</a:t>
            </a:r>
            <a:r>
              <a:rPr lang="en-US" sz="2000" dirty="0"/>
              <a:t> the characteristic clinical presentation is unprovoked painless vaginal bleeding, </a:t>
            </a:r>
            <a:r>
              <a:rPr lang="en-US" sz="2000" dirty="0">
                <a:latin typeface="Arial" charset="0"/>
                <a:cs typeface="Arial" charset="0"/>
              </a:rPr>
              <a:t>the blood is usually bright red and ranges in volume from scant to heavy, </a:t>
            </a:r>
            <a:r>
              <a:rPr lang="en-US" sz="2000" dirty="0"/>
              <a:t>which occurs in 70-80 % of cases.</a:t>
            </a:r>
          </a:p>
          <a:p>
            <a:pPr marL="342900" indent="-342900" fontAlgn="auto">
              <a:spcBef>
                <a:spcPts val="0"/>
              </a:spcBef>
              <a:spcAft>
                <a:spcPts val="0"/>
              </a:spcAft>
              <a:buFontTx/>
              <a:buChar char="-"/>
              <a:defRPr/>
            </a:pPr>
            <a:endParaRPr lang="en-US" sz="2000" dirty="0"/>
          </a:p>
          <a:p>
            <a:pPr marL="342900" indent="-342900" fontAlgn="auto">
              <a:spcBef>
                <a:spcPts val="0"/>
              </a:spcBef>
              <a:spcAft>
                <a:spcPts val="0"/>
              </a:spcAft>
              <a:defRPr/>
            </a:pPr>
            <a:r>
              <a:rPr lang="en-US" sz="2000" dirty="0"/>
              <a:t>- An additional 10 -20 % of women present with both uterine contractions and </a:t>
            </a:r>
          </a:p>
          <a:p>
            <a:pPr marL="342900" indent="-342900" fontAlgn="auto">
              <a:spcBef>
                <a:spcPts val="0"/>
              </a:spcBef>
              <a:spcAft>
                <a:spcPts val="0"/>
              </a:spcAft>
              <a:defRPr/>
            </a:pPr>
            <a:r>
              <a:rPr lang="en-US" sz="2000" dirty="0"/>
              <a:t>   bleeding. </a:t>
            </a:r>
            <a:r>
              <a:rPr lang="en-US" sz="1600" dirty="0"/>
              <a:t>Which is similar to the presentation of </a:t>
            </a:r>
            <a:r>
              <a:rPr lang="en-US" sz="1600" dirty="0" err="1"/>
              <a:t>abruptio</a:t>
            </a:r>
            <a:r>
              <a:rPr lang="en-US" sz="1600" dirty="0"/>
              <a:t> placenta</a:t>
            </a:r>
            <a:r>
              <a:rPr lang="en-US" sz="2000" dirty="0"/>
              <a:t>.</a:t>
            </a:r>
          </a:p>
          <a:p>
            <a:pPr marL="342900" indent="-342900" fontAlgn="auto">
              <a:spcBef>
                <a:spcPts val="0"/>
              </a:spcBef>
              <a:spcAft>
                <a:spcPts val="0"/>
              </a:spcAft>
              <a:buFontTx/>
              <a:buChar char="-"/>
              <a:defRPr/>
            </a:pPr>
            <a:r>
              <a:rPr lang="en-US" sz="2000" dirty="0"/>
              <a:t>In approximately </a:t>
            </a:r>
            <a:r>
              <a:rPr lang="en-US" sz="2000" dirty="0">
                <a:solidFill>
                  <a:srgbClr val="0070C0"/>
                </a:solidFill>
              </a:rPr>
              <a:t>one-third</a:t>
            </a:r>
            <a:r>
              <a:rPr lang="en-US" sz="2000" dirty="0"/>
              <a:t> of affected pregnancies, the initial bleeding episode occurs prior to 30 weeks of gestation; this group is more likely to require blood transfusions and is at greater risk of preterm delivery and </a:t>
            </a:r>
            <a:r>
              <a:rPr lang="en-US" sz="2000" dirty="0" err="1"/>
              <a:t>perinatal</a:t>
            </a:r>
            <a:r>
              <a:rPr lang="en-US" sz="2000" dirty="0"/>
              <a:t> mortality than women whose bleeding begins later in gestation . An additional </a:t>
            </a:r>
            <a:r>
              <a:rPr lang="en-US" sz="2000" dirty="0">
                <a:solidFill>
                  <a:srgbClr val="0070C0"/>
                </a:solidFill>
              </a:rPr>
              <a:t>one-third</a:t>
            </a:r>
            <a:r>
              <a:rPr lang="en-US" sz="2000" dirty="0"/>
              <a:t> of patients becomes symptomatic between 30 and 36 weeks, while </a:t>
            </a:r>
            <a:r>
              <a:rPr lang="en-US" sz="2000" dirty="0">
                <a:solidFill>
                  <a:srgbClr val="0070C0"/>
                </a:solidFill>
              </a:rPr>
              <a:t>most of the remaining patients </a:t>
            </a:r>
            <a:r>
              <a:rPr lang="en-US" sz="2000" dirty="0"/>
              <a:t>have their first bleed after 36 weeks. About </a:t>
            </a:r>
            <a:r>
              <a:rPr lang="en-US" sz="2000" dirty="0">
                <a:solidFill>
                  <a:srgbClr val="0070C0"/>
                </a:solidFill>
              </a:rPr>
              <a:t>10 %</a:t>
            </a:r>
            <a:r>
              <a:rPr lang="en-US" sz="2000" dirty="0"/>
              <a:t> of women reach term without bleeding.</a:t>
            </a:r>
          </a:p>
          <a:p>
            <a:pPr marL="342900" indent="-342900" fontAlgn="auto">
              <a:spcBef>
                <a:spcPts val="0"/>
              </a:spcBef>
              <a:spcAft>
                <a:spcPts val="0"/>
              </a:spcAft>
              <a:defRPr/>
            </a:pPr>
            <a:r>
              <a:rPr lang="en-US" sz="2000" dirty="0"/>
              <a:t>→  </a:t>
            </a:r>
            <a:r>
              <a:rPr lang="en-US" sz="2000" dirty="0">
                <a:solidFill>
                  <a:srgbClr val="FF0000"/>
                </a:solidFill>
              </a:rPr>
              <a:t>Digital vaginal examination is contraindicated in any woman beyond 20 weeks of gestation who presents with vaginal bleeding, until rule out of placenta </a:t>
            </a:r>
            <a:r>
              <a:rPr lang="en-US" sz="2000" dirty="0" err="1">
                <a:solidFill>
                  <a:srgbClr val="FF0000"/>
                </a:solidFill>
              </a:rPr>
              <a:t>previa</a:t>
            </a:r>
            <a:r>
              <a:rPr lang="en-US" sz="2000" dirty="0">
                <a:solidFill>
                  <a:srgbClr val="FF0000"/>
                </a:solidFill>
              </a:rPr>
              <a:t> by ultrasound</a:t>
            </a:r>
            <a:r>
              <a:rPr lang="en-US" sz="2000" dirty="0"/>
              <a:t>.</a:t>
            </a:r>
            <a:endParaRPr lang="ar-JO" sz="2000" dirty="0"/>
          </a:p>
          <a:p>
            <a:pPr marL="342900" indent="-342900" fontAlgn="auto">
              <a:spcBef>
                <a:spcPts val="0"/>
              </a:spcBef>
              <a:spcAft>
                <a:spcPts val="0"/>
              </a:spcAft>
              <a:defRPr/>
            </a:pPr>
            <a:endParaRPr lang="ar-JO" sz="2000" dirty="0">
              <a:latin typeface="+mn-lt"/>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86438"/>
          </a:xfrm>
          <a:prstGeom prst="rect">
            <a:avLst/>
          </a:prstGeom>
        </p:spPr>
        <p:txBody>
          <a:bodyPr>
            <a:spAutoFit/>
          </a:bodyPr>
          <a:lstStyle/>
          <a:p>
            <a:pPr marL="342900" indent="-342900"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r>
              <a:rPr lang="en-US" sz="2000" b="1" dirty="0"/>
              <a:t>Ultrasound presentation and course</a:t>
            </a:r>
            <a:r>
              <a:rPr lang="en-US" sz="2000" dirty="0"/>
              <a:t>: </a:t>
            </a:r>
          </a:p>
          <a:p>
            <a:pPr marL="342900" indent="-342900" fontAlgn="auto">
              <a:spcBef>
                <a:spcPts val="0"/>
              </a:spcBef>
              <a:spcAft>
                <a:spcPts val="0"/>
              </a:spcAft>
              <a:buFontTx/>
              <a:buChar char="-"/>
              <a:defRPr/>
            </a:pPr>
            <a:r>
              <a:rPr lang="en-US" sz="2000" dirty="0"/>
              <a:t>1-6 % of pregnant women display </a:t>
            </a:r>
            <a:r>
              <a:rPr lang="en-US" sz="2000" dirty="0" err="1"/>
              <a:t>sonographic</a:t>
            </a:r>
            <a:r>
              <a:rPr lang="en-US" sz="2000" dirty="0"/>
              <a:t> evidence of a placenta </a:t>
            </a:r>
            <a:r>
              <a:rPr lang="en-US" sz="2000" dirty="0" err="1"/>
              <a:t>previa</a:t>
            </a:r>
            <a:r>
              <a:rPr lang="en-US" sz="2000" dirty="0"/>
              <a:t> between 10 and 20 weeks of gestation when they undergo obstetrical ultrasound examination. The majority of these women are asymptomatic and 90 % of these early cases resolve.</a:t>
            </a:r>
          </a:p>
          <a:p>
            <a:pPr marL="342900" indent="-342900" fontAlgn="auto">
              <a:spcBef>
                <a:spcPts val="0"/>
              </a:spcBef>
              <a:spcAft>
                <a:spcPts val="0"/>
              </a:spcAft>
              <a:buFontTx/>
              <a:buChar char="-"/>
              <a:defRPr/>
            </a:pPr>
            <a:endParaRPr lang="en-US" sz="2000" dirty="0"/>
          </a:p>
          <a:p>
            <a:pPr fontAlgn="auto">
              <a:spcBef>
                <a:spcPts val="0"/>
              </a:spcBef>
              <a:spcAft>
                <a:spcPts val="0"/>
              </a:spcAft>
              <a:defRPr/>
            </a:pPr>
            <a:r>
              <a:rPr lang="en-US" sz="2000" dirty="0"/>
              <a:t>→ Two theories have been put forth to account for resolution of the </a:t>
            </a:r>
            <a:r>
              <a:rPr lang="en-US" sz="2000" dirty="0" err="1"/>
              <a:t>previa</a:t>
            </a:r>
            <a:r>
              <a:rPr lang="en-US" sz="2000" dirty="0"/>
              <a:t>: </a:t>
            </a:r>
          </a:p>
          <a:p>
            <a:pPr fontAlgn="auto">
              <a:spcBef>
                <a:spcPts val="0"/>
              </a:spcBef>
              <a:spcAft>
                <a:spcPts val="0"/>
              </a:spcAft>
              <a:defRPr/>
            </a:pPr>
            <a:endParaRPr lang="en-US" sz="2000" dirty="0"/>
          </a:p>
          <a:p>
            <a:pPr marL="457200" indent="-457200" fontAlgn="auto">
              <a:spcBef>
                <a:spcPts val="0"/>
              </a:spcBef>
              <a:spcAft>
                <a:spcPts val="0"/>
              </a:spcAft>
              <a:defRPr/>
            </a:pPr>
            <a:r>
              <a:rPr lang="en-US" sz="2000" dirty="0"/>
              <a:t>1)</a:t>
            </a:r>
            <a:r>
              <a:rPr lang="en-US" dirty="0"/>
              <a:t>The lower uterine segment lengthens from 0.5 cm at 20 weeks of gestation to more than 5 cm at term. Development of the lower uterine segment relocates the stationary lower edge of the placenta away from the internal </a:t>
            </a:r>
            <a:r>
              <a:rPr lang="en-US" dirty="0" err="1"/>
              <a:t>os</a:t>
            </a:r>
            <a:r>
              <a:rPr lang="en-US" dirty="0"/>
              <a:t>. </a:t>
            </a:r>
          </a:p>
          <a:p>
            <a:pPr fontAlgn="auto">
              <a:spcBef>
                <a:spcPts val="0"/>
              </a:spcBef>
              <a:spcAft>
                <a:spcPts val="0"/>
              </a:spcAft>
              <a:defRPr/>
            </a:pPr>
            <a:r>
              <a:rPr lang="en-US" sz="2000" dirty="0"/>
              <a:t>2) </a:t>
            </a:r>
            <a:r>
              <a:rPr lang="en-US" dirty="0"/>
              <a:t>Progressive unidirectional growth of </a:t>
            </a:r>
            <a:r>
              <a:rPr lang="en-US" dirty="0" err="1"/>
              <a:t>trophoblastic</a:t>
            </a:r>
            <a:r>
              <a:rPr lang="en-US" dirty="0"/>
              <a:t> tissue toward the </a:t>
            </a:r>
            <a:r>
              <a:rPr lang="en-US" dirty="0" err="1"/>
              <a:t>fundus</a:t>
            </a:r>
            <a:r>
              <a:rPr lang="en-US" dirty="0"/>
              <a:t> within </a:t>
            </a:r>
          </a:p>
          <a:p>
            <a:pPr fontAlgn="auto">
              <a:spcBef>
                <a:spcPts val="0"/>
              </a:spcBef>
              <a:spcAft>
                <a:spcPts val="0"/>
              </a:spcAft>
              <a:defRPr/>
            </a:pPr>
            <a:r>
              <a:rPr lang="en-US" dirty="0"/>
              <a:t>     the relatively stationary uterus results in upward migration of the placenta. This </a:t>
            </a:r>
          </a:p>
          <a:p>
            <a:pPr fontAlgn="auto">
              <a:spcBef>
                <a:spcPts val="0"/>
              </a:spcBef>
              <a:spcAft>
                <a:spcPts val="0"/>
              </a:spcAft>
              <a:defRPr/>
            </a:pPr>
            <a:r>
              <a:rPr lang="en-US" dirty="0"/>
              <a:t>     phenomenon has been termed </a:t>
            </a:r>
            <a:r>
              <a:rPr lang="en-US" u="sng" dirty="0" err="1">
                <a:solidFill>
                  <a:srgbClr val="FF0000"/>
                </a:solidFill>
              </a:rPr>
              <a:t>trophotropism</a:t>
            </a:r>
            <a:r>
              <a:rPr lang="en-US" u="sng" dirty="0">
                <a:solidFill>
                  <a:srgbClr val="FF0000"/>
                </a:solidFill>
              </a:rPr>
              <a:t>.</a:t>
            </a:r>
          </a:p>
          <a:p>
            <a:pPr fontAlgn="auto">
              <a:spcBef>
                <a:spcPts val="0"/>
              </a:spcBef>
              <a:spcAft>
                <a:spcPts val="0"/>
              </a:spcAft>
              <a:defRPr/>
            </a:pPr>
            <a:endParaRPr lang="en-US" sz="2000" dirty="0"/>
          </a:p>
          <a:p>
            <a:pPr fontAlgn="auto">
              <a:spcBef>
                <a:spcPts val="0"/>
              </a:spcBef>
              <a:spcAft>
                <a:spcPts val="0"/>
              </a:spcAft>
              <a:defRPr/>
            </a:pPr>
            <a:r>
              <a:rPr lang="en-US" sz="2000" dirty="0"/>
              <a:t>- </a:t>
            </a:r>
            <a:r>
              <a:rPr lang="en-US" sz="2000" u="sng" dirty="0">
                <a:solidFill>
                  <a:srgbClr val="0070C0"/>
                </a:solidFill>
              </a:rPr>
              <a:t>If the </a:t>
            </a:r>
            <a:r>
              <a:rPr lang="en-US" sz="2000" u="sng" dirty="0" err="1">
                <a:solidFill>
                  <a:srgbClr val="0070C0"/>
                </a:solidFill>
              </a:rPr>
              <a:t>previa</a:t>
            </a:r>
            <a:r>
              <a:rPr lang="en-US" sz="2000" u="sng" dirty="0">
                <a:solidFill>
                  <a:srgbClr val="0070C0"/>
                </a:solidFill>
              </a:rPr>
              <a:t> persists with advancing gestational age, it is less likely to resolve.</a:t>
            </a:r>
          </a:p>
          <a:p>
            <a:pPr marL="342900" indent="-342900" fontAlgn="auto">
              <a:spcBef>
                <a:spcPts val="0"/>
              </a:spcBef>
              <a:spcAft>
                <a:spcPts val="0"/>
              </a:spcAft>
              <a:defRPr/>
            </a:pPr>
            <a:endParaRPr lang="en-US" sz="2000" dirty="0">
              <a:latin typeface="+mn-lt"/>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70588"/>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400" b="1" dirty="0">
                <a:solidFill>
                  <a:srgbClr val="FF0000"/>
                </a:solidFill>
              </a:rPr>
              <a:t>Associated conditions</a:t>
            </a:r>
            <a:r>
              <a:rPr lang="en-US" sz="2000" dirty="0">
                <a:solidFill>
                  <a:srgbClr val="FF0000"/>
                </a:solidFill>
              </a:rPr>
              <a:t> </a:t>
            </a:r>
            <a:r>
              <a:rPr lang="en-US" sz="1600" dirty="0">
                <a:solidFill>
                  <a:srgbClr val="FF0000"/>
                </a:solidFill>
              </a:rPr>
              <a:t>: </a:t>
            </a:r>
            <a:r>
              <a:rPr lang="en-US" sz="1600" dirty="0"/>
              <a:t>Placenta </a:t>
            </a:r>
            <a:r>
              <a:rPr lang="en-US" sz="1600" dirty="0" err="1"/>
              <a:t>previa</a:t>
            </a:r>
            <a:r>
              <a:rPr lang="en-US" sz="1600" dirty="0"/>
              <a:t> has been associated with an increased risk </a:t>
            </a:r>
          </a:p>
          <a:p>
            <a:pPr fontAlgn="auto">
              <a:spcBef>
                <a:spcPts val="0"/>
              </a:spcBef>
              <a:spcAft>
                <a:spcPts val="0"/>
              </a:spcAft>
              <a:defRPr/>
            </a:pPr>
            <a:r>
              <a:rPr lang="en-US" sz="1600" dirty="0"/>
              <a:t>                                                   of several other pregnancy complications:</a:t>
            </a:r>
          </a:p>
          <a:p>
            <a:pPr marL="342900" indent="-342900" fontAlgn="auto">
              <a:spcBef>
                <a:spcPts val="0"/>
              </a:spcBef>
              <a:spcAft>
                <a:spcPts val="0"/>
              </a:spcAft>
              <a:defRPr/>
            </a:pPr>
            <a:r>
              <a:rPr lang="en-US" sz="2000" b="1" dirty="0">
                <a:solidFill>
                  <a:srgbClr val="0070C0"/>
                </a:solidFill>
              </a:rPr>
              <a:t>1)    Placenta </a:t>
            </a:r>
            <a:r>
              <a:rPr lang="en-US" sz="2000" b="1" dirty="0" err="1">
                <a:solidFill>
                  <a:srgbClr val="0070C0"/>
                </a:solidFill>
              </a:rPr>
              <a:t>accreta</a:t>
            </a:r>
            <a:r>
              <a:rPr lang="en-US" sz="2000" dirty="0">
                <a:solidFill>
                  <a:srgbClr val="0070C0"/>
                </a:solidFill>
              </a:rPr>
              <a:t>: </a:t>
            </a:r>
            <a:r>
              <a:rPr lang="en-US" dirty="0"/>
              <a:t>Placenta </a:t>
            </a:r>
            <a:r>
              <a:rPr lang="en-US" dirty="0" err="1"/>
              <a:t>accreta</a:t>
            </a:r>
            <a:r>
              <a:rPr lang="en-US" dirty="0"/>
              <a:t> complicates 1-5 % of pregnancies with </a:t>
            </a:r>
          </a:p>
          <a:p>
            <a:pPr marL="342900" indent="-342900" fontAlgn="auto">
              <a:spcBef>
                <a:spcPts val="0"/>
              </a:spcBef>
              <a:spcAft>
                <a:spcPts val="0"/>
              </a:spcAft>
              <a:defRPr/>
            </a:pPr>
            <a:r>
              <a:rPr lang="en-US" dirty="0"/>
              <a:t>         placenta </a:t>
            </a:r>
            <a:r>
              <a:rPr lang="en-US" dirty="0" err="1"/>
              <a:t>previa</a:t>
            </a:r>
            <a:r>
              <a:rPr lang="en-US" dirty="0"/>
              <a:t> and an unscarred uterus. </a:t>
            </a:r>
          </a:p>
          <a:p>
            <a:pPr marL="342900" indent="-342900" fontAlgn="auto">
              <a:spcBef>
                <a:spcPts val="0"/>
              </a:spcBef>
              <a:spcAft>
                <a:spcPts val="0"/>
              </a:spcAft>
              <a:defRPr/>
            </a:pPr>
            <a:endParaRPr lang="en-US" sz="2000" dirty="0"/>
          </a:p>
          <a:p>
            <a:pPr marL="457200" indent="-457200" fontAlgn="auto">
              <a:spcBef>
                <a:spcPts val="0"/>
              </a:spcBef>
              <a:spcAft>
                <a:spcPts val="0"/>
              </a:spcAft>
              <a:buFontTx/>
              <a:buAutoNum type="arabicParenR" startAt="2"/>
              <a:defRPr/>
            </a:pPr>
            <a:r>
              <a:rPr lang="en-US" sz="2000" b="1" dirty="0" err="1">
                <a:solidFill>
                  <a:srgbClr val="0070C0"/>
                </a:solidFill>
              </a:rPr>
              <a:t>Malpresentation</a:t>
            </a:r>
            <a:r>
              <a:rPr lang="en-US" sz="2000" dirty="0">
                <a:solidFill>
                  <a:srgbClr val="0070C0"/>
                </a:solidFill>
              </a:rPr>
              <a:t> : </a:t>
            </a:r>
            <a:r>
              <a:rPr lang="en-US" dirty="0"/>
              <a:t>The large volume of placenta in the lower portion of the uterine cavity predisposes the fetus to assume a non-cephalic presentation.</a:t>
            </a:r>
          </a:p>
          <a:p>
            <a:pPr marL="457200" indent="-457200" fontAlgn="auto">
              <a:spcBef>
                <a:spcPts val="0"/>
              </a:spcBef>
              <a:spcAft>
                <a:spcPts val="0"/>
              </a:spcAft>
              <a:buFontTx/>
              <a:buAutoNum type="arabicParenR" startAt="2"/>
              <a:defRPr/>
            </a:pPr>
            <a:endParaRPr lang="en-US" sz="2000" dirty="0"/>
          </a:p>
          <a:p>
            <a:pPr marL="457200" indent="-457200" fontAlgn="auto">
              <a:spcBef>
                <a:spcPts val="0"/>
              </a:spcBef>
              <a:spcAft>
                <a:spcPts val="0"/>
              </a:spcAft>
              <a:buFontTx/>
              <a:buAutoNum type="arabicParenR" startAt="3"/>
              <a:defRPr/>
            </a:pPr>
            <a:r>
              <a:rPr lang="en-US" sz="2000" b="1" dirty="0">
                <a:solidFill>
                  <a:srgbClr val="0070C0"/>
                </a:solidFill>
              </a:rPr>
              <a:t>Preterm labor and rupture of the membranes : </a:t>
            </a:r>
            <a:r>
              <a:rPr lang="en-US" dirty="0"/>
              <a:t>Ante-partum bleeding from any cause is a risk factor for preterm labor and premature rupture of membranes. </a:t>
            </a:r>
          </a:p>
          <a:p>
            <a:pPr marL="457200" indent="-457200" fontAlgn="auto">
              <a:spcBef>
                <a:spcPts val="0"/>
              </a:spcBef>
              <a:spcAft>
                <a:spcPts val="0"/>
              </a:spcAft>
              <a:buFontTx/>
              <a:buAutoNum type="arabicParenR" startAt="3"/>
              <a:defRPr/>
            </a:pPr>
            <a:endParaRPr lang="en-US" sz="2000" dirty="0"/>
          </a:p>
          <a:p>
            <a:pPr marL="457200" indent="-457200" fontAlgn="auto">
              <a:spcBef>
                <a:spcPts val="0"/>
              </a:spcBef>
              <a:spcAft>
                <a:spcPts val="0"/>
              </a:spcAft>
              <a:buFontTx/>
              <a:buAutoNum type="arabicParenR" startAt="4"/>
              <a:defRPr/>
            </a:pPr>
            <a:r>
              <a:rPr lang="pt-BR" sz="2000" b="1" dirty="0">
                <a:solidFill>
                  <a:srgbClr val="0070C0"/>
                </a:solidFill>
              </a:rPr>
              <a:t>Vasa previa and velamentous umbilical cord : </a:t>
            </a:r>
            <a:r>
              <a:rPr lang="pt-BR" dirty="0"/>
              <a:t>they </a:t>
            </a:r>
            <a:r>
              <a:rPr lang="en-US" dirty="0"/>
              <a:t>are uncommon, but when present they are often associated with placenta </a:t>
            </a:r>
            <a:r>
              <a:rPr lang="en-US" dirty="0" err="1"/>
              <a:t>previa</a:t>
            </a:r>
            <a:r>
              <a:rPr lang="en-US" dirty="0"/>
              <a:t>.</a:t>
            </a:r>
          </a:p>
          <a:p>
            <a:pPr marL="457200" indent="-457200" fontAlgn="auto">
              <a:spcBef>
                <a:spcPts val="0"/>
              </a:spcBef>
              <a:spcAft>
                <a:spcPts val="0"/>
              </a:spcAft>
              <a:buFontTx/>
              <a:buAutoNum type="arabicParenR" startAt="4"/>
              <a:defRPr/>
            </a:pPr>
            <a:endParaRPr lang="en-US" sz="2000" dirty="0"/>
          </a:p>
          <a:p>
            <a:pPr marL="457200" indent="-457200" fontAlgn="auto">
              <a:spcBef>
                <a:spcPts val="0"/>
              </a:spcBef>
              <a:spcAft>
                <a:spcPts val="0"/>
              </a:spcAft>
              <a:defRPr/>
            </a:pPr>
            <a:r>
              <a:rPr lang="en-US" sz="2000" b="1" dirty="0">
                <a:solidFill>
                  <a:srgbClr val="0070C0"/>
                </a:solidFill>
              </a:rPr>
              <a:t>5)   Congenital anomalies</a:t>
            </a:r>
            <a:r>
              <a:rPr lang="en-US" sz="2000" dirty="0">
                <a:solidFill>
                  <a:srgbClr val="0070C0"/>
                </a:solidFill>
              </a:rPr>
              <a:t> </a:t>
            </a:r>
            <a:r>
              <a:rPr lang="en-US" sz="1600" dirty="0">
                <a:solidFill>
                  <a:srgbClr val="0070C0"/>
                </a:solidFill>
              </a:rPr>
              <a:t>: </a:t>
            </a:r>
            <a:r>
              <a:rPr lang="en-US" sz="1400" dirty="0"/>
              <a:t>Population-based cohort studies have reported an increase in the overall rate of neonatal congenital anomalies in pregnancies complicated by placenta </a:t>
            </a:r>
            <a:r>
              <a:rPr lang="en-US" sz="1400" dirty="0" err="1"/>
              <a:t>previa</a:t>
            </a:r>
            <a:r>
              <a:rPr lang="en-US" sz="1400" dirty="0"/>
              <a:t>, </a:t>
            </a:r>
            <a:r>
              <a:rPr lang="en-US" sz="1400" b="1" u="sng" dirty="0">
                <a:solidFill>
                  <a:srgbClr val="FF0000"/>
                </a:solidFill>
              </a:rPr>
              <a:t>but no </a:t>
            </a:r>
            <a:r>
              <a:rPr lang="en-US" sz="1400" dirty="0"/>
              <a:t>single anomaly or syndrome was associated with the disorder.</a:t>
            </a:r>
            <a:endParaRPr lang="ar-JO"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0"/>
            <a:ext cx="9144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r>
              <a:rPr lang="en-US" sz="2000" b="1"/>
              <a:t>→</a:t>
            </a:r>
            <a:r>
              <a:rPr lang="en-US" sz="2000"/>
              <a:t> The perinatal death rate is approximately </a:t>
            </a:r>
            <a:r>
              <a:rPr lang="en-US" sz="2000">
                <a:solidFill>
                  <a:srgbClr val="FF0000"/>
                </a:solidFill>
              </a:rPr>
              <a:t>12 %</a:t>
            </a:r>
            <a:r>
              <a:rPr lang="en-US" sz="2000"/>
              <a:t> (versus 0.6 % in non-</a:t>
            </a:r>
          </a:p>
          <a:p>
            <a:r>
              <a:rPr lang="en-US" sz="2000"/>
              <a:t>     abruption births). The majority of perinatal deaths (up to 77 %) occur in</a:t>
            </a:r>
          </a:p>
          <a:p>
            <a:r>
              <a:rPr lang="en-US" sz="2000"/>
              <a:t>     utero; deaths in the postnatal period are primarily related to preterm delivery.</a:t>
            </a:r>
            <a:endParaRPr lang="ar-JO" sz="20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Lucida Sans Unicode" pitchFamily="34" charset="0"/>
            </a:endParaRPr>
          </a:p>
          <a:p>
            <a:endParaRPr lang="en-US" sz="2000" b="1">
              <a:latin typeface="Lucida Sans Unicode" pitchFamily="34" charset="0"/>
            </a:endParaRPr>
          </a:p>
          <a:p>
            <a:r>
              <a:rPr lang="en-US" sz="2000" b="1">
                <a:solidFill>
                  <a:srgbClr val="FF0000"/>
                </a:solidFill>
              </a:rPr>
              <a:t>Diagnosis of placenta previa :</a:t>
            </a:r>
          </a:p>
          <a:p>
            <a:endParaRPr lang="en-US" sz="2000" b="1"/>
          </a:p>
          <a:p>
            <a:r>
              <a:rPr lang="en-US" sz="2000"/>
              <a:t> ● </a:t>
            </a:r>
            <a:r>
              <a:rPr lang="en-US"/>
              <a:t>Is based on identification of </a:t>
            </a:r>
            <a:r>
              <a:rPr lang="en-US">
                <a:solidFill>
                  <a:srgbClr val="0070C0"/>
                </a:solidFill>
              </a:rPr>
              <a:t>placental tissue covering or proximate to the internal </a:t>
            </a:r>
          </a:p>
          <a:p>
            <a:r>
              <a:rPr lang="en-US">
                <a:solidFill>
                  <a:srgbClr val="0070C0"/>
                </a:solidFill>
              </a:rPr>
              <a:t>    cervical os on an imaging study, typically ultrasound</a:t>
            </a:r>
            <a:r>
              <a:rPr lang="en-US"/>
              <a:t>. (A distance greater than 2 cm </a:t>
            </a:r>
          </a:p>
          <a:p>
            <a:r>
              <a:rPr lang="en-US"/>
              <a:t>    from the os excludes the diagnosis of previa). </a:t>
            </a:r>
          </a:p>
          <a:p>
            <a:endParaRPr lang="en-US" sz="2000"/>
          </a:p>
          <a:p>
            <a:pPr>
              <a:buFontTx/>
              <a:buChar char="-"/>
            </a:pPr>
            <a:r>
              <a:rPr lang="en-US" sz="2000"/>
              <a:t> Transabdominal U/S examination is performed as the initial examination; if it </a:t>
            </a:r>
          </a:p>
          <a:p>
            <a:r>
              <a:rPr lang="en-US" sz="2000"/>
              <a:t>   shows placenta previa or the findings are uncertain, transvaginal U/S </a:t>
            </a:r>
          </a:p>
          <a:p>
            <a:r>
              <a:rPr lang="en-US" sz="2000"/>
              <a:t>   (TVS) should be performed to better define placental position.</a:t>
            </a:r>
          </a:p>
          <a:p>
            <a:endParaRPr lang="en-US" sz="2000"/>
          </a:p>
          <a:p>
            <a:pPr>
              <a:buFontTx/>
              <a:buChar char="-"/>
            </a:pPr>
            <a:r>
              <a:rPr lang="en-US" sz="2000"/>
              <a:t> The overall false positive rate of transabdominal U/S for diagnosis of placenta </a:t>
            </a:r>
          </a:p>
          <a:p>
            <a:r>
              <a:rPr lang="en-US" sz="2000"/>
              <a:t>   previa is high (up to 25 %), so the diagnosis should be confirmed by </a:t>
            </a:r>
          </a:p>
          <a:p>
            <a:r>
              <a:rPr lang="en-US" sz="2000"/>
              <a:t>   TVS unless the previa is clearly central.</a:t>
            </a:r>
          </a:p>
          <a:p>
            <a:pPr>
              <a:buFontTx/>
              <a:buChar char="-"/>
            </a:pPr>
            <a:endParaRPr lang="en-US" sz="2000"/>
          </a:p>
          <a:p>
            <a:pPr>
              <a:buFontTx/>
              <a:buChar char="-"/>
            </a:pPr>
            <a:r>
              <a:rPr lang="en-US" sz="2000"/>
              <a:t> Superior performance of TVS over transabdominal U/S for diagnosis of </a:t>
            </a:r>
          </a:p>
          <a:p>
            <a:r>
              <a:rPr lang="en-US" sz="2000"/>
              <a:t>   placenta previa. (provides a clearer image of the relationship of the edge </a:t>
            </a:r>
          </a:p>
          <a:p>
            <a:r>
              <a:rPr lang="en-US" sz="2000"/>
              <a:t>  of the placenta to the internal cervical os)</a:t>
            </a:r>
          </a:p>
          <a:p>
            <a:pPr>
              <a:buFontTx/>
              <a:buChar char="-"/>
            </a:pPr>
            <a:endParaRPr lang="en-US" sz="2000">
              <a:latin typeface="Lucida Sans Unicode" pitchFamily="34" charset="0"/>
            </a:endParaRPr>
          </a:p>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0" y="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a:latin typeface="Lucida Sans Unicode" pitchFamily="34" charset="0"/>
            </a:endParaRPr>
          </a:p>
          <a:p>
            <a:pPr eaLnBrk="1" hangingPunct="1"/>
            <a:r>
              <a:rPr lang="en-US" sz="2000" b="1">
                <a:solidFill>
                  <a:srgbClr val="FF0000"/>
                </a:solidFill>
              </a:rPr>
              <a:t>Classifications of placenta previa :</a:t>
            </a:r>
          </a:p>
          <a:p>
            <a:pPr eaLnBrk="1" hangingPunct="1"/>
            <a:endParaRPr lang="en-US" sz="2000"/>
          </a:p>
          <a:p>
            <a:pPr eaLnBrk="1" hangingPunct="1"/>
            <a:r>
              <a:rPr lang="en-US" sz="1600" u="sng">
                <a:solidFill>
                  <a:srgbClr val="C00000"/>
                </a:solidFill>
              </a:rPr>
              <a:t>The traditional classification </a:t>
            </a:r>
            <a:r>
              <a:rPr lang="en-US" sz="1600"/>
              <a:t>of placenta previa describes the degree to which the placenta encroaches upon the cervix in labour ( opened cervix ) and is divided into :</a:t>
            </a:r>
          </a:p>
          <a:p>
            <a:pPr eaLnBrk="1" hangingPunct="1"/>
            <a:endParaRPr lang="en-US" sz="2000"/>
          </a:p>
          <a:p>
            <a:pPr eaLnBrk="1" hangingPunct="1">
              <a:buFontTx/>
              <a:buChar char="-"/>
            </a:pPr>
            <a:r>
              <a:rPr lang="en-US" sz="2000"/>
              <a:t> </a:t>
            </a:r>
            <a:r>
              <a:rPr lang="en-US" b="1">
                <a:solidFill>
                  <a:srgbClr val="0070C0"/>
                </a:solidFill>
              </a:rPr>
              <a:t>Grade I ( low lying )(lateral)</a:t>
            </a:r>
            <a:r>
              <a:rPr lang="en-US"/>
              <a:t>: Placenta is in lower segment, but the lower edge does </a:t>
            </a:r>
          </a:p>
          <a:p>
            <a:pPr eaLnBrk="1" hangingPunct="1"/>
            <a:r>
              <a:rPr lang="en-US"/>
              <a:t>                                                       not reach internal os</a:t>
            </a:r>
          </a:p>
          <a:p>
            <a:pPr eaLnBrk="1" hangingPunct="1"/>
            <a:endParaRPr lang="en-US" sz="2000"/>
          </a:p>
          <a:p>
            <a:pPr eaLnBrk="1" hangingPunct="1">
              <a:buFontTx/>
              <a:buChar char="-"/>
            </a:pPr>
            <a:r>
              <a:rPr lang="en-US" sz="2000"/>
              <a:t> </a:t>
            </a:r>
            <a:r>
              <a:rPr lang="en-US" b="1">
                <a:solidFill>
                  <a:srgbClr val="0070C0"/>
                </a:solidFill>
              </a:rPr>
              <a:t>Grade II (marginal )</a:t>
            </a:r>
            <a:r>
              <a:rPr lang="en-US"/>
              <a:t>: Lower edge of placenta reaches internal os, </a:t>
            </a:r>
          </a:p>
          <a:p>
            <a:pPr eaLnBrk="1" hangingPunct="1"/>
            <a:r>
              <a:rPr lang="en-US"/>
              <a:t>                                    but does not cover it.</a:t>
            </a:r>
          </a:p>
          <a:p>
            <a:pPr eaLnBrk="1" hangingPunct="1"/>
            <a:endParaRPr lang="en-US"/>
          </a:p>
          <a:p>
            <a:pPr eaLnBrk="1" hangingPunct="1"/>
            <a:r>
              <a:rPr lang="en-US"/>
              <a:t>- </a:t>
            </a:r>
            <a:r>
              <a:rPr lang="en-US" b="1">
                <a:solidFill>
                  <a:srgbClr val="0070C0"/>
                </a:solidFill>
              </a:rPr>
              <a:t>Grade III ( partial )( incomplete centralis): </a:t>
            </a:r>
            <a:r>
              <a:rPr lang="pt-BR"/>
              <a:t>Placenta covers internal os partially.</a:t>
            </a:r>
          </a:p>
          <a:p>
            <a:pPr eaLnBrk="1" hangingPunct="1"/>
            <a:endParaRPr lang="pt-BR"/>
          </a:p>
          <a:p>
            <a:pPr eaLnBrk="1" hangingPunct="1">
              <a:buFontTx/>
              <a:buChar char="-"/>
            </a:pPr>
            <a:r>
              <a:rPr lang="pt-BR"/>
              <a:t> </a:t>
            </a:r>
            <a:r>
              <a:rPr lang="pt-BR" b="1">
                <a:solidFill>
                  <a:srgbClr val="0070C0"/>
                </a:solidFill>
              </a:rPr>
              <a:t>Grade IV ( complete) (complete centralis) ( total ): </a:t>
            </a:r>
            <a:r>
              <a:rPr lang="pt-BR"/>
              <a:t>Placenta covers internal os </a:t>
            </a:r>
          </a:p>
          <a:p>
            <a:pPr eaLnBrk="1" hangingPunct="1"/>
            <a:r>
              <a:rPr lang="pt-BR"/>
              <a:t>                                                                                              completely</a:t>
            </a:r>
          </a:p>
          <a:p>
            <a:pPr eaLnBrk="1" hangingPunct="1"/>
            <a:endParaRPr lang="pt-BR"/>
          </a:p>
          <a:p>
            <a:pPr eaLnBrk="1" hangingPunct="1"/>
            <a:r>
              <a:rPr lang="pt-BR" b="1"/>
              <a:t>Minor placenta previa </a:t>
            </a:r>
            <a:r>
              <a:rPr lang="pt-BR"/>
              <a:t>: Grade I and Grade II</a:t>
            </a:r>
          </a:p>
          <a:p>
            <a:pPr eaLnBrk="1" hangingPunct="1"/>
            <a:r>
              <a:rPr lang="pt-BR" sz="2000" b="1"/>
              <a:t>Major placenta previa </a:t>
            </a:r>
            <a:r>
              <a:rPr lang="pt-BR" sz="2000"/>
              <a:t>: Grade III and Grade IV</a:t>
            </a:r>
            <a:endParaRPr lang="en-US" sz="2000"/>
          </a:p>
          <a:p>
            <a:pPr eaLnBrk="1" hangingPunct="1"/>
            <a:endParaRPr lang="ar-JO" sz="2000">
              <a:latin typeface="Lucida Sans Unicode"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brochures.mater.org.au/Home/Brochures/Mater-Private-Hospital-Redland/Antepartum-Haemorrhage/placenta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r>
              <a:rPr lang="en-US" sz="2000">
                <a:latin typeface="Lucida Sans Unicode" pitchFamily="34" charset="0"/>
              </a:rPr>
              <a:t>- </a:t>
            </a:r>
            <a:r>
              <a:rPr lang="en-US" sz="2000"/>
              <a:t>The previous system for classifying Placenta Previa is imprecise.</a:t>
            </a:r>
          </a:p>
          <a:p>
            <a:endParaRPr lang="en-US" sz="2000"/>
          </a:p>
          <a:p>
            <a:pPr>
              <a:buFontTx/>
              <a:buChar char="-"/>
            </a:pPr>
            <a:r>
              <a:rPr lang="en-US" sz="2000"/>
              <a:t> Nowadays, the diagnosis and classification of Placenta Previa depends on the actual </a:t>
            </a:r>
          </a:p>
          <a:p>
            <a:r>
              <a:rPr lang="en-US" sz="2000"/>
              <a:t>   </a:t>
            </a:r>
            <a:r>
              <a:rPr lang="en-US" sz="2000" b="1">
                <a:solidFill>
                  <a:srgbClr val="0070C0"/>
                </a:solidFill>
              </a:rPr>
              <a:t>distance from the placental edge to the internal cervical OS at TVS, using standard terminology of millimeters away from the OS or millimeters of overlap</a:t>
            </a:r>
            <a:r>
              <a:rPr lang="en-US" sz="2000"/>
              <a:t>.</a:t>
            </a:r>
          </a:p>
          <a:p>
            <a:r>
              <a:rPr lang="en-US" sz="2000"/>
              <a:t>       A placental edge exactly reaching the internal os is described as 0 mm.</a:t>
            </a:r>
          </a:p>
          <a:p>
            <a:endParaRPr lang="en-US" sz="2000"/>
          </a:p>
          <a:p>
            <a:pPr>
              <a:buFontTx/>
              <a:buChar char="-"/>
            </a:pPr>
            <a:r>
              <a:rPr lang="en-US" sz="2000"/>
              <a:t> If the placental edge is more than 20 mm away from the internal os : </a:t>
            </a:r>
          </a:p>
          <a:p>
            <a:r>
              <a:rPr lang="en-US" sz="2000"/>
              <a:t>   No Placenta Previa.</a:t>
            </a:r>
          </a:p>
          <a:p>
            <a:r>
              <a:rPr lang="en-US" sz="2000"/>
              <a:t>     </a:t>
            </a:r>
            <a:endParaRPr lang="ar-JO" sz="20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t2.gstatic.com/images?q=tbn:ANd9GcRBF2V4ZaO96Lnpdw1V7MvCp3ceOOCG_yQhaGDw3yaqfcYUiP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0"/>
            <a:ext cx="70104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p:cNvSpPr>
            <a:spLocks noChangeArrowheads="1"/>
          </p:cNvSpPr>
          <p:nvPr/>
        </p:nvSpPr>
        <p:spPr bwMode="auto">
          <a:xfrm>
            <a:off x="1000125" y="5857875"/>
            <a:ext cx="700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Lucida Sans Unicode" pitchFamily="34" charset="0"/>
              </a:rPr>
              <a:t>Placental edge is 16 mm away from the os</a:t>
            </a:r>
            <a:endParaRPr lang="ar-JO" sz="2000">
              <a:latin typeface="Lucida Sans Unicode"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SA">
              <a:latin typeface="Lucida Sans Unicode" pitchFamily="34" charset="0"/>
            </a:endParaRPr>
          </a:p>
        </p:txBody>
      </p:sp>
      <p:sp>
        <p:nvSpPr>
          <p:cNvPr id="54275" name="AutoShape 4"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SA">
              <a:latin typeface="Lucida Sans Unicode" pitchFamily="34" charset="0"/>
            </a:endParaRPr>
          </a:p>
        </p:txBody>
      </p:sp>
      <p:sp>
        <p:nvSpPr>
          <p:cNvPr id="54276" name="AutoShape 6"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SA">
              <a:latin typeface="Lucida Sans Unicode" pitchFamily="34" charset="0"/>
            </a:endParaRPr>
          </a:p>
        </p:txBody>
      </p:sp>
      <p:pic>
        <p:nvPicPr>
          <p:cNvPr id="54277" name="Picture 8" descr="http://www.ultrasoundcare.com.au/images/Placental%20position%20im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0"/>
            <a:ext cx="5929313"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9" descr="C:\Users\Smart-Think\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3119438"/>
            <a:ext cx="600075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232650"/>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t> ***</a:t>
            </a:r>
            <a:r>
              <a:rPr lang="en-US" dirty="0"/>
              <a:t>MRI is well-suited to the assessment of placental-cervical relationships because of</a:t>
            </a:r>
          </a:p>
          <a:p>
            <a:pPr fontAlgn="auto">
              <a:spcBef>
                <a:spcPts val="0"/>
              </a:spcBef>
              <a:spcAft>
                <a:spcPts val="0"/>
              </a:spcAft>
              <a:defRPr/>
            </a:pPr>
            <a:r>
              <a:rPr lang="en-US" dirty="0"/>
              <a:t>      the differing magnetic resonance characteristics of the two tissues.</a:t>
            </a:r>
            <a:r>
              <a:rPr lang="en-US" sz="2000" dirty="0"/>
              <a:t> </a:t>
            </a:r>
            <a:r>
              <a:rPr lang="en-US" dirty="0"/>
              <a:t>However, it is not</a:t>
            </a:r>
          </a:p>
          <a:p>
            <a:pPr fontAlgn="auto">
              <a:spcBef>
                <a:spcPts val="0"/>
              </a:spcBef>
              <a:spcAft>
                <a:spcPts val="0"/>
              </a:spcAft>
              <a:defRPr/>
            </a:pPr>
            <a:r>
              <a:rPr lang="en-US" dirty="0"/>
              <a:t>      used for diagnosis of placenta </a:t>
            </a:r>
            <a:r>
              <a:rPr lang="en-US" dirty="0" err="1"/>
              <a:t>previa</a:t>
            </a:r>
            <a:r>
              <a:rPr lang="en-US" dirty="0"/>
              <a:t> because of its </a:t>
            </a:r>
            <a:r>
              <a:rPr lang="en-US" dirty="0">
                <a:solidFill>
                  <a:srgbClr val="FF0000"/>
                </a:solidFill>
              </a:rPr>
              <a:t>high cost</a:t>
            </a:r>
            <a:r>
              <a:rPr lang="en-US" dirty="0"/>
              <a:t>, </a:t>
            </a:r>
            <a:r>
              <a:rPr lang="en-US" dirty="0">
                <a:solidFill>
                  <a:srgbClr val="FF0000"/>
                </a:solidFill>
              </a:rPr>
              <a:t>limited availability</a:t>
            </a:r>
            <a:r>
              <a:rPr lang="en-US" dirty="0"/>
              <a:t>, and</a:t>
            </a:r>
          </a:p>
          <a:p>
            <a:pPr fontAlgn="auto">
              <a:spcBef>
                <a:spcPts val="0"/>
              </a:spcBef>
              <a:spcAft>
                <a:spcPts val="0"/>
              </a:spcAft>
              <a:defRPr/>
            </a:pPr>
            <a:r>
              <a:rPr lang="en-US" dirty="0"/>
              <a:t>      the well-established </a:t>
            </a:r>
            <a:r>
              <a:rPr lang="en-US" dirty="0">
                <a:solidFill>
                  <a:srgbClr val="FF0000"/>
                </a:solidFill>
              </a:rPr>
              <a:t>safety and accuracy of </a:t>
            </a:r>
            <a:r>
              <a:rPr lang="en-US" dirty="0" err="1">
                <a:solidFill>
                  <a:srgbClr val="FF0000"/>
                </a:solidFill>
              </a:rPr>
              <a:t>transvaginal</a:t>
            </a:r>
            <a:r>
              <a:rPr lang="en-US" dirty="0">
                <a:solidFill>
                  <a:srgbClr val="FF0000"/>
                </a:solidFill>
              </a:rPr>
              <a:t> </a:t>
            </a:r>
            <a:r>
              <a:rPr lang="en-US" dirty="0" err="1">
                <a:solidFill>
                  <a:srgbClr val="FF0000"/>
                </a:solidFill>
              </a:rPr>
              <a:t>sonography</a:t>
            </a:r>
            <a:r>
              <a:rPr lang="en-US" dirty="0">
                <a:solidFill>
                  <a:srgbClr val="FF0000"/>
                </a:solidFill>
              </a:rPr>
              <a:t> </a:t>
            </a:r>
            <a:r>
              <a:rPr lang="en-US" dirty="0"/>
              <a:t>. </a:t>
            </a:r>
            <a:r>
              <a:rPr lang="en-US" b="1" dirty="0"/>
              <a:t>MRI is most</a:t>
            </a:r>
          </a:p>
          <a:p>
            <a:pPr fontAlgn="auto">
              <a:spcBef>
                <a:spcPts val="0"/>
              </a:spcBef>
              <a:spcAft>
                <a:spcPts val="0"/>
              </a:spcAft>
              <a:defRPr/>
            </a:pPr>
            <a:r>
              <a:rPr lang="en-US" b="1" dirty="0"/>
              <a:t>      useful for diagnosis of complicated placenta </a:t>
            </a:r>
            <a:r>
              <a:rPr lang="en-US" b="1" dirty="0" err="1"/>
              <a:t>previa</a:t>
            </a:r>
            <a:r>
              <a:rPr lang="en-US" b="1" dirty="0"/>
              <a:t>, such as </a:t>
            </a:r>
            <a:r>
              <a:rPr lang="en-US" b="1" dirty="0" err="1"/>
              <a:t>previa-accreta</a:t>
            </a:r>
            <a:endParaRPr lang="en-US" b="1" dirty="0"/>
          </a:p>
          <a:p>
            <a:pPr fontAlgn="auto">
              <a:spcBef>
                <a:spcPts val="0"/>
              </a:spcBef>
              <a:spcAft>
                <a:spcPts val="0"/>
              </a:spcAft>
              <a:defRPr/>
            </a:pPr>
            <a:r>
              <a:rPr lang="en-US" b="1" dirty="0"/>
              <a:t>      and  suspected  posterior placenta </a:t>
            </a:r>
            <a:r>
              <a:rPr lang="en-US" b="1" dirty="0" err="1"/>
              <a:t>previa</a:t>
            </a:r>
            <a:r>
              <a:rPr lang="en-US" b="1" dirty="0"/>
              <a:t>. </a:t>
            </a:r>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r>
              <a:rPr lang="en-US" sz="2000" dirty="0">
                <a:latin typeface="+mn-lt"/>
                <a:cs typeface="+mn-cs"/>
              </a:rPr>
              <a:t>- </a:t>
            </a:r>
            <a:r>
              <a:rPr lang="en-US" sz="2000" dirty="0"/>
              <a:t>Post diagnostic evaluation :</a:t>
            </a:r>
          </a:p>
          <a:p>
            <a:pPr marL="342900" indent="-342900" fontAlgn="auto">
              <a:spcBef>
                <a:spcPts val="0"/>
              </a:spcBef>
              <a:spcAft>
                <a:spcPts val="0"/>
              </a:spcAft>
              <a:buFontTx/>
              <a:buAutoNum type="arabicParenBoth"/>
              <a:defRPr/>
            </a:pPr>
            <a:r>
              <a:rPr lang="en-US" sz="2000" dirty="0">
                <a:solidFill>
                  <a:srgbClr val="FF0000"/>
                </a:solidFill>
              </a:rPr>
              <a:t>Exclusion of placenta </a:t>
            </a:r>
            <a:r>
              <a:rPr lang="en-US" sz="2000" dirty="0" err="1">
                <a:solidFill>
                  <a:srgbClr val="FF0000"/>
                </a:solidFill>
              </a:rPr>
              <a:t>accreta</a:t>
            </a:r>
            <a:r>
              <a:rPr lang="en-US" sz="2000" dirty="0">
                <a:solidFill>
                  <a:srgbClr val="FF0000"/>
                </a:solidFill>
              </a:rPr>
              <a:t> </a:t>
            </a:r>
            <a:r>
              <a:rPr lang="en-US" sz="2000" dirty="0"/>
              <a:t>:</a:t>
            </a:r>
            <a:r>
              <a:rPr lang="en-US" sz="2000" dirty="0">
                <a:solidFill>
                  <a:srgbClr val="FF0000"/>
                </a:solidFill>
              </a:rPr>
              <a:t> </a:t>
            </a:r>
            <a:r>
              <a:rPr lang="en-US" dirty="0"/>
              <a:t>Using </a:t>
            </a:r>
            <a:r>
              <a:rPr lang="en-US" dirty="0" err="1"/>
              <a:t>transvaginal</a:t>
            </a:r>
            <a:r>
              <a:rPr lang="en-US" dirty="0"/>
              <a:t> ultrasound ± MRI.</a:t>
            </a:r>
          </a:p>
          <a:p>
            <a:pPr marL="342900" indent="-342900" fontAlgn="auto">
              <a:spcBef>
                <a:spcPts val="0"/>
              </a:spcBef>
              <a:spcAft>
                <a:spcPts val="0"/>
              </a:spcAft>
              <a:buFontTx/>
              <a:buAutoNum type="arabicParenBoth"/>
              <a:defRPr/>
            </a:pPr>
            <a:r>
              <a:rPr lang="en-US" sz="2000" dirty="0">
                <a:solidFill>
                  <a:srgbClr val="FF0000"/>
                </a:solidFill>
              </a:rPr>
              <a:t>Follow-up ultrasound examination </a:t>
            </a:r>
            <a:r>
              <a:rPr lang="en-US" sz="2000" dirty="0"/>
              <a:t>: </a:t>
            </a:r>
            <a:r>
              <a:rPr lang="en-US" dirty="0"/>
              <a:t>When the placenta </a:t>
            </a:r>
            <a:r>
              <a:rPr lang="en-US" dirty="0" err="1"/>
              <a:t>previa</a:t>
            </a:r>
            <a:r>
              <a:rPr lang="en-US" dirty="0"/>
              <a:t> was diagnosed in the second trimester, a follow up ultrasound examination for placental location in the third trimester is recommended ( between 32-36 weeks).</a:t>
            </a:r>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ar-JO"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570288"/>
          </a:xfrm>
          <a:prstGeom prst="rect">
            <a:avLst/>
          </a:prstGeom>
          <a:noFill/>
        </p:spPr>
        <p:txBody>
          <a:bodyPr rtlCol="1">
            <a:spAutoFit/>
          </a:bodyPr>
          <a:lstStyle/>
          <a:p>
            <a:pPr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r>
              <a:rPr lang="en-US" sz="2000" b="1" dirty="0">
                <a:solidFill>
                  <a:srgbClr val="FF0000"/>
                </a:solidFill>
              </a:rPr>
              <a:t>Morbidity and mortality :</a:t>
            </a:r>
          </a:p>
          <a:p>
            <a:pPr marL="342900" indent="-342900" fontAlgn="auto">
              <a:spcBef>
                <a:spcPts val="0"/>
              </a:spcBef>
              <a:spcAft>
                <a:spcPts val="0"/>
              </a:spcAft>
              <a:defRPr/>
            </a:pPr>
            <a:r>
              <a:rPr lang="en-US" sz="2000" dirty="0"/>
              <a:t>- </a:t>
            </a:r>
            <a:r>
              <a:rPr lang="en-US" sz="2000" i="1" u="sng" dirty="0">
                <a:solidFill>
                  <a:srgbClr val="0070C0"/>
                </a:solidFill>
              </a:rPr>
              <a:t>Maternal :</a:t>
            </a:r>
            <a:r>
              <a:rPr lang="en-US" sz="2000" dirty="0"/>
              <a:t> </a:t>
            </a:r>
            <a:r>
              <a:rPr lang="en-US" dirty="0"/>
              <a:t>Placenta </a:t>
            </a:r>
            <a:r>
              <a:rPr lang="en-US" dirty="0" err="1"/>
              <a:t>previa</a:t>
            </a:r>
            <a:r>
              <a:rPr lang="en-US" dirty="0"/>
              <a:t> increases the risk of </a:t>
            </a:r>
            <a:r>
              <a:rPr lang="en-US" dirty="0" err="1"/>
              <a:t>antepartum</a:t>
            </a:r>
            <a:r>
              <a:rPr lang="en-US" dirty="0"/>
              <a:t> </a:t>
            </a:r>
            <a:r>
              <a:rPr lang="en-US" sz="1400" dirty="0"/>
              <a:t>(RR 9.8)</a:t>
            </a:r>
            <a:r>
              <a:rPr lang="en-US" dirty="0"/>
              <a:t>, </a:t>
            </a:r>
            <a:r>
              <a:rPr lang="en-US" dirty="0" err="1"/>
              <a:t>intrapartum</a:t>
            </a:r>
            <a:r>
              <a:rPr lang="en-US" dirty="0"/>
              <a:t>  </a:t>
            </a:r>
          </a:p>
          <a:p>
            <a:pPr marL="342900" indent="-342900" fontAlgn="auto">
              <a:spcBef>
                <a:spcPts val="0"/>
              </a:spcBef>
              <a:spcAft>
                <a:spcPts val="0"/>
              </a:spcAft>
              <a:defRPr/>
            </a:pPr>
            <a:r>
              <a:rPr lang="en-US" dirty="0"/>
              <a:t>                       (</a:t>
            </a:r>
            <a:r>
              <a:rPr lang="en-US" sz="1400" dirty="0"/>
              <a:t>RR 2.5)</a:t>
            </a:r>
            <a:r>
              <a:rPr lang="en-US" dirty="0"/>
              <a:t>, and postpartum hemorrhage </a:t>
            </a:r>
            <a:r>
              <a:rPr lang="en-US" sz="1400" dirty="0"/>
              <a:t>(RR 1.9)</a:t>
            </a:r>
            <a:r>
              <a:rPr lang="en-US" dirty="0"/>
              <a:t>. For this reason, women  </a:t>
            </a:r>
          </a:p>
          <a:p>
            <a:pPr marL="342900" indent="-342900" fontAlgn="auto">
              <a:spcBef>
                <a:spcPts val="0"/>
              </a:spcBef>
              <a:spcAft>
                <a:spcPts val="0"/>
              </a:spcAft>
              <a:defRPr/>
            </a:pPr>
            <a:r>
              <a:rPr lang="en-US" dirty="0"/>
              <a:t>                       with placenta </a:t>
            </a:r>
            <a:r>
              <a:rPr lang="en-US" dirty="0" err="1"/>
              <a:t>previa</a:t>
            </a:r>
            <a:r>
              <a:rPr lang="en-US" dirty="0"/>
              <a:t> are more likely to receive blood transfusions </a:t>
            </a:r>
            <a:r>
              <a:rPr lang="en-US" sz="1400" dirty="0"/>
              <a:t>(12 </a:t>
            </a:r>
            <a:r>
              <a:rPr lang="en-US" dirty="0"/>
              <a:t> </a:t>
            </a:r>
          </a:p>
          <a:p>
            <a:pPr marL="342900" indent="-342900" fontAlgn="auto">
              <a:spcBef>
                <a:spcPts val="0"/>
              </a:spcBef>
              <a:spcAft>
                <a:spcPts val="0"/>
              </a:spcAft>
              <a:defRPr/>
            </a:pPr>
            <a:r>
              <a:rPr lang="en-US" dirty="0"/>
              <a:t>                       </a:t>
            </a:r>
            <a:r>
              <a:rPr lang="en-US" sz="1400" dirty="0"/>
              <a:t>versus 0.8 percent without </a:t>
            </a:r>
            <a:r>
              <a:rPr lang="en-US" sz="1400" dirty="0" err="1"/>
              <a:t>previa</a:t>
            </a:r>
            <a:r>
              <a:rPr lang="en-US" sz="1400" dirty="0"/>
              <a:t>)</a:t>
            </a:r>
            <a:r>
              <a:rPr lang="en-US" dirty="0"/>
              <a:t> and undergo postpartum hysterectomy,</a:t>
            </a:r>
          </a:p>
          <a:p>
            <a:pPr marL="342900" indent="-342900" fontAlgn="auto">
              <a:spcBef>
                <a:spcPts val="0"/>
              </a:spcBef>
              <a:spcAft>
                <a:spcPts val="0"/>
              </a:spcAft>
              <a:defRPr/>
            </a:pPr>
            <a:r>
              <a:rPr lang="en-US" dirty="0"/>
              <a:t>                       uterine/iliac artery ligation, or </a:t>
            </a:r>
            <a:r>
              <a:rPr lang="en-US" dirty="0" err="1"/>
              <a:t>embolization</a:t>
            </a:r>
            <a:r>
              <a:rPr lang="en-US" dirty="0"/>
              <a:t> of pelvic vessels to control</a:t>
            </a:r>
          </a:p>
          <a:p>
            <a:pPr marL="342900" indent="-342900" fontAlgn="auto">
              <a:spcBef>
                <a:spcPts val="0"/>
              </a:spcBef>
              <a:spcAft>
                <a:spcPts val="0"/>
              </a:spcAft>
              <a:defRPr/>
            </a:pPr>
            <a:r>
              <a:rPr lang="en-US" dirty="0"/>
              <a:t>                       bleeding (</a:t>
            </a:r>
            <a:r>
              <a:rPr lang="en-US" sz="1400" dirty="0"/>
              <a:t>2.5 versus 0 percent without </a:t>
            </a:r>
            <a:r>
              <a:rPr lang="en-US" sz="1400" dirty="0" err="1"/>
              <a:t>previa</a:t>
            </a:r>
            <a:r>
              <a:rPr lang="en-US" sz="1400" dirty="0"/>
              <a:t>)</a:t>
            </a:r>
            <a:r>
              <a:rPr lang="en-US" dirty="0"/>
              <a:t>. The risk is particularly high in</a:t>
            </a:r>
          </a:p>
          <a:p>
            <a:pPr marL="342900" indent="-342900" fontAlgn="auto">
              <a:spcBef>
                <a:spcPts val="0"/>
              </a:spcBef>
              <a:spcAft>
                <a:spcPts val="0"/>
              </a:spcAft>
              <a:defRPr/>
            </a:pPr>
            <a:r>
              <a:rPr lang="en-US" dirty="0"/>
              <a:t>                       those with </a:t>
            </a:r>
            <a:r>
              <a:rPr lang="en-US" dirty="0" err="1"/>
              <a:t>previa-accreta</a:t>
            </a:r>
            <a:r>
              <a:rPr lang="en-US" dirty="0"/>
              <a:t>.</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a:t>
            </a:r>
            <a:r>
              <a:rPr lang="en-US" sz="2000" i="1" u="sng" dirty="0">
                <a:solidFill>
                  <a:srgbClr val="0070C0"/>
                </a:solidFill>
              </a:rPr>
              <a:t>Neonatal :</a:t>
            </a:r>
            <a:r>
              <a:rPr lang="en-US" sz="2000" dirty="0">
                <a:solidFill>
                  <a:srgbClr val="0070C0"/>
                </a:solidFill>
              </a:rPr>
              <a:t> </a:t>
            </a:r>
            <a:r>
              <a:rPr lang="en-US" dirty="0"/>
              <a:t>The principal causes of neonatal morbidity and mortality are related to </a:t>
            </a:r>
          </a:p>
          <a:p>
            <a:pPr marL="342900" indent="-342900" fontAlgn="auto">
              <a:spcBef>
                <a:spcPts val="0"/>
              </a:spcBef>
              <a:spcAft>
                <a:spcPts val="0"/>
              </a:spcAft>
              <a:defRPr/>
            </a:pPr>
            <a:r>
              <a:rPr lang="en-US" dirty="0"/>
              <a:t>                       preterm delivery, rather than anemia, hypoxia, or growth restriction.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70388"/>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Management of placenta </a:t>
            </a:r>
            <a:r>
              <a:rPr lang="en-US" sz="2000" b="1" dirty="0" err="1">
                <a:solidFill>
                  <a:srgbClr val="FF0000"/>
                </a:solidFill>
              </a:rPr>
              <a:t>previa</a:t>
            </a:r>
            <a:r>
              <a:rPr lang="en-US" sz="2000" b="1" dirty="0">
                <a:solidFill>
                  <a:srgbClr val="FF0000"/>
                </a:solidFill>
              </a:rPr>
              <a:t>: </a:t>
            </a:r>
          </a:p>
          <a:p>
            <a:pPr fontAlgn="auto">
              <a:spcBef>
                <a:spcPts val="0"/>
              </a:spcBef>
              <a:spcAft>
                <a:spcPts val="0"/>
              </a:spcAft>
              <a:defRPr/>
            </a:pPr>
            <a:endParaRPr lang="en-US" sz="2000" dirty="0"/>
          </a:p>
          <a:p>
            <a:pPr fontAlgn="auto">
              <a:spcBef>
                <a:spcPts val="0"/>
              </a:spcBef>
              <a:spcAft>
                <a:spcPts val="0"/>
              </a:spcAft>
              <a:defRPr/>
            </a:pPr>
            <a:r>
              <a:rPr lang="en-US" sz="2000" dirty="0"/>
              <a:t>The management of pregnancies complicated by placenta </a:t>
            </a:r>
            <a:r>
              <a:rPr lang="en-US" sz="2000" dirty="0" err="1"/>
              <a:t>previa</a:t>
            </a:r>
            <a:r>
              <a:rPr lang="en-US" sz="2000" dirty="0"/>
              <a:t> is best addressed in terms of the clinical setting:</a:t>
            </a:r>
          </a:p>
          <a:p>
            <a:pPr marL="342900" indent="-342900" fontAlgn="auto">
              <a:spcBef>
                <a:spcPts val="0"/>
              </a:spcBef>
              <a:spcAft>
                <a:spcPts val="0"/>
              </a:spcAft>
              <a:defRPr/>
            </a:pPr>
            <a:r>
              <a:rPr lang="en-US" sz="2000" dirty="0"/>
              <a:t>                                   </a:t>
            </a:r>
          </a:p>
          <a:p>
            <a:pPr marL="342900" indent="-342900" fontAlgn="auto">
              <a:spcBef>
                <a:spcPts val="0"/>
              </a:spcBef>
              <a:spcAft>
                <a:spcPts val="0"/>
              </a:spcAft>
              <a:defRPr/>
            </a:pPr>
            <a:r>
              <a:rPr lang="en-US" sz="2000" dirty="0"/>
              <a:t>                                       1) Asymptomatic placenta </a:t>
            </a:r>
            <a:r>
              <a:rPr lang="en-US" sz="2000" dirty="0" err="1"/>
              <a:t>previa</a:t>
            </a:r>
            <a:endParaRPr lang="en-US" sz="2000" dirty="0"/>
          </a:p>
          <a:p>
            <a:pPr marL="342900" indent="-342900" fontAlgn="auto">
              <a:spcBef>
                <a:spcPts val="0"/>
              </a:spcBef>
              <a:spcAft>
                <a:spcPts val="0"/>
              </a:spcAft>
              <a:defRPr/>
            </a:pPr>
            <a:r>
              <a:rPr lang="en-US" sz="2000" dirty="0"/>
              <a:t> </a:t>
            </a:r>
          </a:p>
          <a:p>
            <a:pPr marL="342900" indent="-342900" fontAlgn="auto">
              <a:spcBef>
                <a:spcPts val="0"/>
              </a:spcBef>
              <a:spcAft>
                <a:spcPts val="0"/>
              </a:spcAft>
              <a:defRPr/>
            </a:pPr>
            <a:r>
              <a:rPr lang="en-US" sz="2000" dirty="0"/>
              <a:t>                                       2) Bleeding placenta </a:t>
            </a:r>
            <a:r>
              <a:rPr lang="en-US" sz="2000" dirty="0" err="1"/>
              <a:t>previa</a:t>
            </a:r>
            <a:endParaRPr lang="en-US" sz="2000" dirty="0"/>
          </a:p>
          <a:p>
            <a:pPr marL="342900" indent="-342900" fontAlgn="auto">
              <a:spcBef>
                <a:spcPts val="0"/>
              </a:spcBef>
              <a:spcAft>
                <a:spcPts val="0"/>
              </a:spcAft>
              <a:buFontTx/>
              <a:buAutoNum type="arabicParenR"/>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0" y="0"/>
            <a:ext cx="9144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endParaRPr lang="en-US" sz="2000" b="1">
              <a:latin typeface="Lucida Sans Unicode" pitchFamily="34" charset="0"/>
            </a:endParaRPr>
          </a:p>
          <a:p>
            <a:pPr marL="342900" indent="-342900"/>
            <a:r>
              <a:rPr lang="en-US" sz="2400" b="1">
                <a:solidFill>
                  <a:srgbClr val="FF0000"/>
                </a:solidFill>
              </a:rPr>
              <a:t>Asymptomatic placenta previa :</a:t>
            </a:r>
          </a:p>
          <a:p>
            <a:pPr marL="342900" indent="-342900"/>
            <a:r>
              <a:rPr lang="en-US" sz="2000"/>
              <a:t>● Follow-up transvaginal ultrasound examination :</a:t>
            </a:r>
          </a:p>
          <a:p>
            <a:pPr marL="342900" indent="-342900"/>
            <a:r>
              <a:rPr lang="en-US" sz="2000"/>
              <a:t> </a:t>
            </a:r>
            <a:r>
              <a:rPr lang="en-US" sz="2000">
                <a:solidFill>
                  <a:srgbClr val="0070C0"/>
                </a:solidFill>
              </a:rPr>
              <a:t>- </a:t>
            </a:r>
            <a:r>
              <a:rPr lang="en-US" sz="2000" b="1">
                <a:solidFill>
                  <a:srgbClr val="0070C0"/>
                </a:solidFill>
              </a:rPr>
              <a:t>For pregnancies &gt;16 weeks :</a:t>
            </a:r>
          </a:p>
          <a:p>
            <a:pPr marL="342900" indent="-342900"/>
            <a:r>
              <a:rPr lang="en-US" sz="2000"/>
              <a:t>     - </a:t>
            </a:r>
            <a:r>
              <a:rPr lang="en-US">
                <a:solidFill>
                  <a:srgbClr val="C00000"/>
                </a:solidFill>
              </a:rPr>
              <a:t>If the placental edge is ≥ 2 cm </a:t>
            </a:r>
            <a:r>
              <a:rPr lang="en-US"/>
              <a:t>from the internal os, the placental location is </a:t>
            </a:r>
          </a:p>
          <a:p>
            <a:pPr marL="342900" indent="-342900"/>
            <a:r>
              <a:rPr lang="en-US"/>
              <a:t>        reported as normal and follow-up ultrasound for placental location is not  </a:t>
            </a:r>
          </a:p>
          <a:p>
            <a:pPr marL="342900" indent="-342900"/>
            <a:r>
              <a:rPr lang="en-US"/>
              <a:t>        indicated.</a:t>
            </a:r>
          </a:p>
          <a:p>
            <a:pPr marL="342900" indent="-342900"/>
            <a:r>
              <a:rPr lang="en-US"/>
              <a:t>     - </a:t>
            </a:r>
            <a:r>
              <a:rPr lang="en-US">
                <a:solidFill>
                  <a:srgbClr val="C00000"/>
                </a:solidFill>
              </a:rPr>
              <a:t>If the placental edge is &lt; 2 cm </a:t>
            </a:r>
            <a:r>
              <a:rPr lang="en-US"/>
              <a:t>from, or covering, the internal os : follow-up </a:t>
            </a:r>
          </a:p>
          <a:p>
            <a:pPr marL="342900" indent="-342900"/>
            <a:r>
              <a:rPr lang="en-US"/>
              <a:t>       ultrasonography for placental location is performed at 32 weeks of gestation.</a:t>
            </a:r>
          </a:p>
          <a:p>
            <a:pPr marL="342900" indent="-342900"/>
            <a:endParaRPr lang="en-US" sz="2000"/>
          </a:p>
          <a:p>
            <a:pPr marL="342900" indent="-342900"/>
            <a:r>
              <a:rPr lang="en-US" sz="2000"/>
              <a:t> </a:t>
            </a:r>
            <a:r>
              <a:rPr lang="en-US" sz="2000">
                <a:solidFill>
                  <a:srgbClr val="0070C0"/>
                </a:solidFill>
              </a:rPr>
              <a:t>- </a:t>
            </a:r>
            <a:r>
              <a:rPr lang="en-US" sz="2000" b="1">
                <a:solidFill>
                  <a:srgbClr val="0070C0"/>
                </a:solidFill>
              </a:rPr>
              <a:t>At 32 weeks follow up ultrasound :</a:t>
            </a:r>
          </a:p>
          <a:p>
            <a:pPr marL="342900" indent="-342900"/>
            <a:r>
              <a:rPr lang="en-US" sz="2000"/>
              <a:t>     </a:t>
            </a:r>
            <a:r>
              <a:rPr lang="en-US"/>
              <a:t>- </a:t>
            </a:r>
            <a:r>
              <a:rPr lang="en-US">
                <a:solidFill>
                  <a:srgbClr val="C00000"/>
                </a:solidFill>
              </a:rPr>
              <a:t>If the placental edge is ≥2 cm </a:t>
            </a:r>
            <a:r>
              <a:rPr lang="en-US"/>
              <a:t>from the internal os, the placental location is </a:t>
            </a:r>
          </a:p>
          <a:p>
            <a:pPr marL="342900" indent="-342900"/>
            <a:r>
              <a:rPr lang="en-US"/>
              <a:t>       reported as normal and follow-up ultrasound for placental location is not  </a:t>
            </a:r>
          </a:p>
          <a:p>
            <a:pPr marL="342900" indent="-342900"/>
            <a:r>
              <a:rPr lang="en-US"/>
              <a:t>       indicated. And these patients can be delivered vaginally safely.</a:t>
            </a:r>
          </a:p>
          <a:p>
            <a:pPr marL="342900" indent="-342900"/>
            <a:r>
              <a:rPr lang="en-US" sz="2000"/>
              <a:t>     - </a:t>
            </a:r>
            <a:r>
              <a:rPr lang="en-US" sz="2000">
                <a:solidFill>
                  <a:srgbClr val="C00000"/>
                </a:solidFill>
              </a:rPr>
              <a:t>If the placental edge is still &lt;2 cm </a:t>
            </a:r>
            <a:r>
              <a:rPr lang="en-US" sz="2000"/>
              <a:t>from the internal os or covering the cervical os,</a:t>
            </a:r>
          </a:p>
          <a:p>
            <a:pPr marL="342900" indent="-342900"/>
            <a:r>
              <a:rPr lang="en-US" sz="2000"/>
              <a:t>          1- Admission to hospital for observation till delivery. </a:t>
            </a:r>
            <a:r>
              <a:rPr lang="en-US"/>
              <a:t>(? Outpatient )</a:t>
            </a:r>
          </a:p>
          <a:p>
            <a:pPr marL="342900" indent="-342900"/>
            <a:r>
              <a:rPr lang="en-US" sz="2000"/>
              <a:t>          2- Avoid sexual intercourse.</a:t>
            </a:r>
          </a:p>
          <a:p>
            <a:pPr marL="342900" indent="-342900"/>
            <a:r>
              <a:rPr lang="en-US" sz="2000"/>
              <a:t>          3- Single course of antenatal corticosteroid should be administered to </a:t>
            </a:r>
          </a:p>
          <a:p>
            <a:pPr marL="342900" indent="-342900"/>
            <a:r>
              <a:rPr lang="en-US" sz="2000"/>
              <a:t>               pregnancies at 26 to 35 weeks of gestation.</a:t>
            </a:r>
          </a:p>
          <a:p>
            <a:pPr marL="342900" indent="-342900"/>
            <a:r>
              <a:rPr lang="en-US" sz="2000"/>
              <a:t>      4- Follow-up TVS is performed at 36 weeks. </a:t>
            </a:r>
            <a:r>
              <a:rPr lang="en-US"/>
              <a:t>if placenta previa persists, </a:t>
            </a:r>
          </a:p>
          <a:p>
            <a:pPr marL="342900" indent="-342900"/>
            <a:r>
              <a:rPr lang="en-US"/>
              <a:t>                                             schedule cesarean section at 37 weeks of gestation. </a:t>
            </a:r>
            <a:endParaRPr lang="ar-J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elrincondetumatrona.com/wp-content/uploads/2013/03/Normal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457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http://cfile6.uf.tistory.com/image/21729A48540875650645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950" y="1143000"/>
            <a:ext cx="4591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124200" y="3810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t>Normal Placenta</a:t>
            </a:r>
          </a:p>
        </p:txBody>
      </p:sp>
      <p:sp>
        <p:nvSpPr>
          <p:cNvPr id="7" name="TextBox 6"/>
          <p:cNvSpPr txBox="1">
            <a:spLocks noChangeArrowheads="1"/>
          </p:cNvSpPr>
          <p:nvPr/>
        </p:nvSpPr>
        <p:spPr bwMode="auto">
          <a:xfrm>
            <a:off x="9525000" y="3048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t>Abruptio Placenta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1875 0.00417 L 0.40417 0.00417 " pathEditMode="relative" rAng="0" ptsTypes="AA">
                                      <p:cBhvr>
                                        <p:cTn id="6" dur="2000" fill="hold"/>
                                        <p:tgtEl>
                                          <p:spTgt spid="6"/>
                                        </p:tgtEl>
                                        <p:attrNameLst>
                                          <p:attrName>ppt_x</p:attrName>
                                          <p:attrName>ppt_y</p:attrName>
                                        </p:attrNameLst>
                                      </p:cBhvr>
                                      <p:rCtr x="10833"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14098 -0.0067 L -0.39098 -0.0067 " pathEditMode="relative" ptsTypes="AA">
                                      <p:cBhvr>
                                        <p:cTn id="10" dur="2000" fill="hold"/>
                                        <p:tgtEl>
                                          <p:spTgt spid="7">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02538"/>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solidFill>
                  <a:srgbClr val="FF0000"/>
                </a:solidFill>
              </a:rPr>
              <a:t>Bleeding placenta </a:t>
            </a:r>
            <a:r>
              <a:rPr lang="en-US" sz="2000" b="1" dirty="0" err="1">
                <a:solidFill>
                  <a:srgbClr val="FF0000"/>
                </a:solidFill>
              </a:rPr>
              <a:t>previa</a:t>
            </a:r>
            <a:r>
              <a:rPr lang="en-US" sz="2000" b="1" dirty="0">
                <a:solidFill>
                  <a:srgbClr val="FF0000"/>
                </a:solidFill>
              </a:rPr>
              <a:t> :</a:t>
            </a:r>
          </a:p>
          <a:p>
            <a:pPr fontAlgn="auto">
              <a:spcBef>
                <a:spcPts val="0"/>
              </a:spcBef>
              <a:spcAft>
                <a:spcPts val="0"/>
              </a:spcAft>
              <a:defRPr/>
            </a:pPr>
            <a:r>
              <a:rPr lang="en-US" dirty="0"/>
              <a:t>initial interventions for women with bleeding placenta </a:t>
            </a:r>
            <a:r>
              <a:rPr lang="en-US" dirty="0" err="1"/>
              <a:t>previa</a:t>
            </a:r>
            <a:r>
              <a:rPr lang="en-US" dirty="0"/>
              <a:t> </a:t>
            </a:r>
            <a:r>
              <a:rPr lang="en-US" dirty="0">
                <a:sym typeface="Wingdings" pitchFamily="2" charset="2"/>
              </a:rPr>
              <a:t>: (admission to </a:t>
            </a:r>
            <a:r>
              <a:rPr lang="en-US" dirty="0" err="1">
                <a:sym typeface="Wingdings" pitchFamily="2" charset="2"/>
              </a:rPr>
              <a:t>labour</a:t>
            </a:r>
            <a:r>
              <a:rPr lang="en-US" dirty="0">
                <a:sym typeface="Wingdings" pitchFamily="2" charset="2"/>
              </a:rPr>
              <a:t> room)</a:t>
            </a:r>
            <a:endParaRPr lang="en-US" dirty="0"/>
          </a:p>
          <a:p>
            <a:pPr fontAlgn="auto">
              <a:spcBef>
                <a:spcPts val="0"/>
              </a:spcBef>
              <a:spcAft>
                <a:spcPts val="0"/>
              </a:spcAft>
              <a:defRPr/>
            </a:pPr>
            <a:r>
              <a:rPr lang="en-US" sz="2000" dirty="0">
                <a:solidFill>
                  <a:srgbClr val="0070C0"/>
                </a:solidFill>
              </a:rPr>
              <a:t>A) </a:t>
            </a:r>
            <a:r>
              <a:rPr lang="en-US" sz="2000" b="1" dirty="0">
                <a:solidFill>
                  <a:srgbClr val="0070C0"/>
                </a:solidFill>
              </a:rPr>
              <a:t>Stabilization of the mother :</a:t>
            </a:r>
          </a:p>
          <a:p>
            <a:pPr marL="342900" indent="-342900" fontAlgn="auto">
              <a:spcBef>
                <a:spcPts val="0"/>
              </a:spcBef>
              <a:spcAft>
                <a:spcPts val="0"/>
              </a:spcAft>
              <a:buFontTx/>
              <a:buAutoNum type="arabicParenR"/>
              <a:defRPr/>
            </a:pPr>
            <a:r>
              <a:rPr lang="en-US" sz="2000" dirty="0"/>
              <a:t>I.V fluid - Secure intravenous access with at least one, and preferably two, wide-bore intravenous lines.</a:t>
            </a:r>
          </a:p>
          <a:p>
            <a:pPr marL="342900" indent="-342900" fontAlgn="auto">
              <a:spcBef>
                <a:spcPts val="0"/>
              </a:spcBef>
              <a:spcAft>
                <a:spcPts val="0"/>
              </a:spcAft>
              <a:buFontTx/>
              <a:buAutoNum type="arabicParenR"/>
              <a:defRPr/>
            </a:pPr>
            <a:r>
              <a:rPr lang="en-US" sz="2000" dirty="0"/>
              <a:t>Closely monitor the mother's hemodynamic status (heart rate, blood pressure, urine output). Urine output should be maintained at above 30 </a:t>
            </a:r>
            <a:r>
              <a:rPr lang="en-US" sz="2000" dirty="0" err="1"/>
              <a:t>mL</a:t>
            </a:r>
            <a:r>
              <a:rPr lang="en-US" sz="2000" dirty="0"/>
              <a:t>/hour and monitored with a Foley catheter.</a:t>
            </a:r>
          </a:p>
          <a:p>
            <a:pPr marL="342900" indent="-342900" fontAlgn="auto">
              <a:spcBef>
                <a:spcPts val="0"/>
              </a:spcBef>
              <a:spcAft>
                <a:spcPts val="0"/>
              </a:spcAft>
              <a:buFontTx/>
              <a:buAutoNum type="arabicParenR"/>
              <a:defRPr/>
            </a:pPr>
            <a:r>
              <a:rPr lang="en-US" sz="2000" dirty="0"/>
              <a:t>Keep maternal oxygen saturation &gt;95 percent and keep the patient warm.</a:t>
            </a:r>
          </a:p>
          <a:p>
            <a:pPr marL="342900" indent="-342900" fontAlgn="auto">
              <a:spcBef>
                <a:spcPts val="0"/>
              </a:spcBef>
              <a:spcAft>
                <a:spcPts val="0"/>
              </a:spcAft>
              <a:buFontTx/>
              <a:buAutoNum type="arabicParenR"/>
              <a:defRPr/>
            </a:pPr>
            <a:r>
              <a:rPr lang="en-US" sz="2000" dirty="0"/>
              <a:t>Draw blood for a complete blood count, blood type and </a:t>
            </a:r>
            <a:r>
              <a:rPr lang="en-US" sz="2000" dirty="0" err="1"/>
              <a:t>Rh</a:t>
            </a:r>
            <a:r>
              <a:rPr lang="en-US" sz="2000" dirty="0"/>
              <a:t> ( preparation of 4 units PRBCs), and coagulation studies. </a:t>
            </a:r>
          </a:p>
          <a:p>
            <a:pPr marL="342900" indent="-342900" fontAlgn="auto">
              <a:spcBef>
                <a:spcPts val="0"/>
              </a:spcBef>
              <a:spcAft>
                <a:spcPts val="0"/>
              </a:spcAft>
              <a:buFontTx/>
              <a:buAutoNum type="arabicParenR"/>
              <a:defRPr/>
            </a:pPr>
            <a:r>
              <a:rPr lang="en-US" sz="2000" dirty="0"/>
              <a:t>Call for help.</a:t>
            </a:r>
          </a:p>
          <a:p>
            <a:pPr marL="342900" indent="-342900" fontAlgn="auto">
              <a:spcBef>
                <a:spcPts val="0"/>
              </a:spcBef>
              <a:spcAft>
                <a:spcPts val="0"/>
              </a:spcAft>
              <a:buFontTx/>
              <a:buAutoNum type="arabicParenR"/>
              <a:defRPr/>
            </a:pPr>
            <a:r>
              <a:rPr lang="en-US" sz="2000" dirty="0"/>
              <a:t>Notify the anesthesia team. Anesthesia-related issues in these patients include management of hemodynamic instability, technical issues related to bleeding diathesis, and the potential need for emergency cesarean delivery.</a:t>
            </a:r>
          </a:p>
          <a:p>
            <a:pPr marL="342900" indent="-342900" fontAlgn="auto">
              <a:spcBef>
                <a:spcPts val="0"/>
              </a:spcBef>
              <a:spcAft>
                <a:spcPts val="0"/>
              </a:spcAft>
              <a:buFontTx/>
              <a:buAutoNum type="arabicParenR"/>
              <a:defRPr/>
            </a:pPr>
            <a:r>
              <a:rPr lang="en-US" sz="2000" dirty="0"/>
              <a:t>Notify the blood bank so blood replacement products (red blood cells, fresh frozen plasma, cryoprecipitate, platelets) will be readily available, if needed.</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defRPr/>
            </a:pPr>
            <a:r>
              <a:rPr lang="en-US" sz="2000" dirty="0">
                <a:solidFill>
                  <a:srgbClr val="0070C0"/>
                </a:solidFill>
              </a:rPr>
              <a:t> </a:t>
            </a:r>
            <a:r>
              <a:rPr lang="en-US" sz="2000" dirty="0"/>
              <a:t> B) </a:t>
            </a:r>
            <a:r>
              <a:rPr lang="en-US" sz="2000" b="1" dirty="0">
                <a:solidFill>
                  <a:srgbClr val="0070C0"/>
                </a:solidFill>
              </a:rPr>
              <a:t>Immediately initiate continuous fetal monitoring.</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Lucida Sans Unicode" pitchFamily="34" charset="0"/>
            </a:endParaRPr>
          </a:p>
          <a:p>
            <a:pPr eaLnBrk="1" hangingPunct="1"/>
            <a:endParaRPr lang="en-US">
              <a:latin typeface="Lucida Sans Unicode" pitchFamily="34" charset="0"/>
            </a:endParaRPr>
          </a:p>
          <a:p>
            <a:pPr eaLnBrk="1" hangingPunct="1"/>
            <a:endParaRPr lang="en-US">
              <a:latin typeface="Lucida Sans Unicode" pitchFamily="34" charset="0"/>
            </a:endParaRPr>
          </a:p>
          <a:p>
            <a:pPr eaLnBrk="1" hangingPunct="1"/>
            <a:endParaRPr lang="en-US">
              <a:latin typeface="Lucida Sans Unicode" pitchFamily="34" charset="0"/>
            </a:endParaRPr>
          </a:p>
          <a:p>
            <a:pPr eaLnBrk="1" hangingPunct="1"/>
            <a:endParaRPr lang="en-US">
              <a:latin typeface="Lucida Sans Unicode" pitchFamily="34" charset="0"/>
            </a:endParaRPr>
          </a:p>
          <a:p>
            <a:pPr eaLnBrk="1" hangingPunct="1"/>
            <a:endParaRPr lang="en-US">
              <a:latin typeface="Lucida Sans Unicode" pitchFamily="34" charset="0"/>
            </a:endParaRPr>
          </a:p>
          <a:p>
            <a:pPr eaLnBrk="1" hangingPunct="1"/>
            <a:r>
              <a:rPr lang="en-US" sz="2000"/>
              <a:t>● </a:t>
            </a:r>
            <a:r>
              <a:rPr lang="en-US" sz="2000">
                <a:solidFill>
                  <a:srgbClr val="FF0000"/>
                </a:solidFill>
              </a:rPr>
              <a:t>Severe bleeding and /or non reassuring FHR → Emergency cesarean </a:t>
            </a:r>
          </a:p>
          <a:p>
            <a:pPr eaLnBrk="1" hangingPunct="1"/>
            <a:r>
              <a:rPr lang="en-US" sz="2000">
                <a:solidFill>
                  <a:srgbClr val="FF0000"/>
                </a:solidFill>
              </a:rPr>
              <a:t>                                                                                                     section</a:t>
            </a:r>
            <a:r>
              <a:rPr lang="en-US" sz="2000"/>
              <a:t>.</a:t>
            </a:r>
          </a:p>
          <a:p>
            <a:pPr eaLnBrk="1" hangingPunct="1"/>
            <a:endParaRPr lang="en-US" sz="2000"/>
          </a:p>
          <a:p>
            <a:pPr eaLnBrk="1" hangingPunct="1"/>
            <a:r>
              <a:rPr lang="en-US" sz="2000"/>
              <a:t>- </a:t>
            </a:r>
            <a:r>
              <a:rPr lang="en-US"/>
              <a:t>Anesthesia : General anesthesia is typically administered for emergency cesarean </a:t>
            </a:r>
          </a:p>
          <a:p>
            <a:pPr eaLnBrk="1" hangingPunct="1"/>
            <a:r>
              <a:rPr lang="en-US"/>
              <a:t>                          delivery, especially in hemodynamically unstable women or if the fetal </a:t>
            </a:r>
          </a:p>
          <a:p>
            <a:pPr eaLnBrk="1" hangingPunct="1"/>
            <a:r>
              <a:rPr lang="en-US"/>
              <a:t>                          status is nonreassuring. However, regional anesthesia is an acceptable </a:t>
            </a:r>
          </a:p>
          <a:p>
            <a:pPr eaLnBrk="1" hangingPunct="1"/>
            <a:r>
              <a:rPr lang="en-US"/>
              <a:t>                          choice in hemodynamically stable women with reassuring fetal heart </a:t>
            </a:r>
          </a:p>
          <a:p>
            <a:pPr eaLnBrk="1" hangingPunct="1"/>
            <a:r>
              <a:rPr lang="en-US"/>
              <a:t>                          rate tracings.</a:t>
            </a:r>
          </a:p>
          <a:p>
            <a:pPr eaLnBrk="1" hangingPunct="1"/>
            <a:endParaRPr lang="en-US" sz="2000"/>
          </a:p>
          <a:p>
            <a:pPr eaLnBrk="1" hangingPunct="1"/>
            <a:endParaRPr lang="en-US" sz="2000"/>
          </a:p>
          <a:p>
            <a:pPr eaLnBrk="1" hangingPunct="1"/>
            <a:endParaRPr lang="en-US" sz="2000"/>
          </a:p>
          <a:p>
            <a:pPr eaLnBrk="1" hangingPunct="1"/>
            <a:r>
              <a:rPr lang="en-US" sz="2000"/>
              <a:t>● </a:t>
            </a:r>
            <a:r>
              <a:rPr lang="en-US" sz="2000">
                <a:solidFill>
                  <a:srgbClr val="FF0000"/>
                </a:solidFill>
              </a:rPr>
              <a:t>Mild bleeding + Reassuring FHR + G.A &lt; 37 weeks → Conservative</a:t>
            </a:r>
          </a:p>
          <a:p>
            <a:pPr eaLnBrk="1" hangingPunct="1"/>
            <a:r>
              <a:rPr lang="en-US" sz="2000">
                <a:solidFill>
                  <a:srgbClr val="FF0000"/>
                </a:solidFill>
              </a:rPr>
              <a:t>                                                                                             management</a:t>
            </a:r>
            <a:r>
              <a:rPr lang="en-US" sz="2000"/>
              <a:t>. </a:t>
            </a:r>
            <a:endParaRPr lang="ar-JO" sz="2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b="1">
                <a:solidFill>
                  <a:srgbClr val="FF0000"/>
                </a:solidFill>
              </a:rPr>
              <a:t>Conservative management : </a:t>
            </a:r>
          </a:p>
          <a:p>
            <a:endParaRPr lang="en-US" sz="2000" b="1"/>
          </a:p>
          <a:p>
            <a:r>
              <a:rPr lang="en-US" sz="2000"/>
              <a:t>1- Symptomatic women often remain hospitalized from their initial bleeding</a:t>
            </a:r>
          </a:p>
          <a:p>
            <a:r>
              <a:rPr lang="en-US" sz="2000"/>
              <a:t>   episode until delivery.</a:t>
            </a:r>
          </a:p>
          <a:p>
            <a:endParaRPr lang="en-US" sz="2000"/>
          </a:p>
          <a:p>
            <a:r>
              <a:rPr lang="en-US" sz="2000"/>
              <a:t>2- Correction of anemia.</a:t>
            </a:r>
          </a:p>
          <a:p>
            <a:endParaRPr lang="en-US" sz="2000"/>
          </a:p>
          <a:p>
            <a:r>
              <a:rPr lang="en-US" sz="2000"/>
              <a:t>3- 4 unites of PRBCs should be available.</a:t>
            </a:r>
          </a:p>
          <a:p>
            <a:endParaRPr lang="en-US" sz="2000"/>
          </a:p>
          <a:p>
            <a:r>
              <a:rPr lang="en-US" sz="2000"/>
              <a:t>4- Anti-D immune globulin for Rh(D)-negative women.</a:t>
            </a:r>
          </a:p>
          <a:p>
            <a:endParaRPr lang="en-US" sz="2000"/>
          </a:p>
          <a:p>
            <a:r>
              <a:rPr lang="en-US" sz="2000"/>
              <a:t>5- Schedule cesarean section at 37 weeks.</a:t>
            </a:r>
          </a:p>
          <a:p>
            <a:endParaRPr lang="en-US" sz="2000"/>
          </a:p>
          <a:p>
            <a:r>
              <a:rPr lang="en-US" sz="2000"/>
              <a:t>6- Delivery is indicated emergently if any of the following occur:</a:t>
            </a:r>
          </a:p>
          <a:p>
            <a:r>
              <a:rPr lang="en-US" sz="2000"/>
              <a:t>    ● </a:t>
            </a:r>
            <a:r>
              <a:rPr lang="en-US" sz="2000">
                <a:solidFill>
                  <a:srgbClr val="C00000"/>
                </a:solidFill>
              </a:rPr>
              <a:t>Any vaginal bleeding with a non-reassuring fetal heart rate tracing</a:t>
            </a:r>
          </a:p>
          <a:p>
            <a:r>
              <a:rPr lang="en-US" sz="2000">
                <a:solidFill>
                  <a:srgbClr val="C00000"/>
                </a:solidFill>
              </a:rPr>
              <a:t>       unresponsive to resuscitative measures. </a:t>
            </a:r>
          </a:p>
          <a:p>
            <a:r>
              <a:rPr lang="en-US" sz="2000"/>
              <a:t>    ● </a:t>
            </a:r>
            <a:r>
              <a:rPr lang="en-US" sz="2000">
                <a:solidFill>
                  <a:srgbClr val="C00000"/>
                </a:solidFill>
              </a:rPr>
              <a:t>Life-threatening refractory maternal hemorrhage.</a:t>
            </a:r>
          </a:p>
          <a:p>
            <a:r>
              <a:rPr lang="en-US" sz="2000"/>
              <a:t>    ● </a:t>
            </a:r>
            <a:r>
              <a:rPr lang="en-US" sz="2000">
                <a:solidFill>
                  <a:srgbClr val="C00000"/>
                </a:solidFill>
              </a:rPr>
              <a:t>Labor. </a:t>
            </a:r>
          </a:p>
          <a:p>
            <a:endParaRPr lang="ar-JO">
              <a:latin typeface="Lucida Sans Unicode"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70238"/>
          </a:xfrm>
          <a:prstGeom prst="rect">
            <a:avLst/>
          </a:prstGeom>
        </p:spPr>
        <p:txBody>
          <a:bodyPr>
            <a:spAutoFit/>
          </a:bodyPr>
          <a:lstStyle/>
          <a:p>
            <a:pPr algn="ctr" fontAlgn="auto">
              <a:spcBef>
                <a:spcPts val="0"/>
              </a:spcBef>
              <a:spcAft>
                <a:spcPts val="0"/>
              </a:spcAft>
              <a:defRPr/>
            </a:pPr>
            <a:r>
              <a:rPr lang="en-US" sz="4000" b="1" dirty="0">
                <a:solidFill>
                  <a:srgbClr val="FF0000"/>
                </a:solidFill>
              </a:rPr>
              <a:t>Morbidly adherent placenta</a:t>
            </a:r>
          </a:p>
          <a:p>
            <a:pPr fontAlgn="auto">
              <a:spcBef>
                <a:spcPts val="0"/>
              </a:spcBef>
              <a:spcAft>
                <a:spcPts val="0"/>
              </a:spcAft>
              <a:defRPr/>
            </a:pPr>
            <a:r>
              <a:rPr lang="en-US" sz="2000" dirty="0"/>
              <a:t>Refers to abnormal deep implantation of the placenta. </a:t>
            </a:r>
            <a:r>
              <a:rPr lang="en-US" sz="1600" dirty="0"/>
              <a:t>There are three types according to the depth of invasion :</a:t>
            </a:r>
          </a:p>
          <a:p>
            <a:pPr marL="457200" indent="-457200" fontAlgn="auto">
              <a:spcBef>
                <a:spcPts val="0"/>
              </a:spcBef>
              <a:spcAft>
                <a:spcPts val="0"/>
              </a:spcAft>
              <a:defRPr/>
            </a:pPr>
            <a:r>
              <a:rPr lang="en-US" sz="2000" dirty="0">
                <a:solidFill>
                  <a:srgbClr val="0070C0"/>
                </a:solidFill>
              </a:rPr>
              <a:t>1)Placenta </a:t>
            </a:r>
            <a:r>
              <a:rPr lang="en-US" sz="2000" dirty="0" err="1">
                <a:solidFill>
                  <a:srgbClr val="0070C0"/>
                </a:solidFill>
              </a:rPr>
              <a:t>accreta</a:t>
            </a:r>
            <a:r>
              <a:rPr lang="en-US" sz="2000" dirty="0">
                <a:solidFill>
                  <a:srgbClr val="0070C0"/>
                </a:solidFill>
              </a:rPr>
              <a:t> </a:t>
            </a:r>
            <a:r>
              <a:rPr lang="en-US" sz="2000" dirty="0"/>
              <a:t>( 79% ) : Chorionic </a:t>
            </a:r>
            <a:r>
              <a:rPr lang="en-US" sz="2000" dirty="0" err="1"/>
              <a:t>villi</a:t>
            </a:r>
            <a:r>
              <a:rPr lang="en-US" sz="2000" dirty="0"/>
              <a:t> attach to </a:t>
            </a:r>
            <a:r>
              <a:rPr lang="en-US" sz="2000" dirty="0" err="1"/>
              <a:t>myometrium</a:t>
            </a:r>
            <a:r>
              <a:rPr lang="en-US" sz="2000" dirty="0"/>
              <a:t> rather than</a:t>
            </a:r>
          </a:p>
          <a:p>
            <a:pPr marL="457200" indent="-457200" fontAlgn="auto">
              <a:spcBef>
                <a:spcPts val="0"/>
              </a:spcBef>
              <a:spcAft>
                <a:spcPts val="0"/>
              </a:spcAft>
              <a:defRPr/>
            </a:pPr>
            <a:r>
              <a:rPr lang="en-US" sz="2000" dirty="0"/>
              <a:t>                                                 </a:t>
            </a:r>
            <a:r>
              <a:rPr lang="en-US" sz="2000" dirty="0" err="1"/>
              <a:t>decidua</a:t>
            </a:r>
            <a:r>
              <a:rPr lang="en-US" sz="2000" dirty="0"/>
              <a:t>.</a:t>
            </a:r>
          </a:p>
          <a:p>
            <a:pPr fontAlgn="auto">
              <a:spcBef>
                <a:spcPts val="0"/>
              </a:spcBef>
              <a:spcAft>
                <a:spcPts val="0"/>
              </a:spcAft>
              <a:defRPr/>
            </a:pPr>
            <a:r>
              <a:rPr lang="en-US" sz="2000" dirty="0">
                <a:solidFill>
                  <a:srgbClr val="0070C0"/>
                </a:solidFill>
              </a:rPr>
              <a:t>2) Placenta </a:t>
            </a:r>
            <a:r>
              <a:rPr lang="en-US" sz="2000" dirty="0" err="1">
                <a:solidFill>
                  <a:srgbClr val="0070C0"/>
                </a:solidFill>
              </a:rPr>
              <a:t>increta</a:t>
            </a:r>
            <a:r>
              <a:rPr lang="en-US" sz="2000" dirty="0">
                <a:solidFill>
                  <a:srgbClr val="0070C0"/>
                </a:solidFill>
              </a:rPr>
              <a:t>  </a:t>
            </a:r>
            <a:r>
              <a:rPr lang="en-US" sz="2000" dirty="0"/>
              <a:t>( 14% ) : Chorionic </a:t>
            </a:r>
            <a:r>
              <a:rPr lang="en-US" sz="2000" dirty="0" err="1"/>
              <a:t>villi</a:t>
            </a:r>
            <a:r>
              <a:rPr lang="en-US" sz="2000" dirty="0"/>
              <a:t> penetrate into the </a:t>
            </a:r>
            <a:r>
              <a:rPr lang="en-US" sz="2000" dirty="0" err="1"/>
              <a:t>myometrium</a:t>
            </a:r>
            <a:r>
              <a:rPr lang="en-US" sz="2000" dirty="0"/>
              <a:t>.</a:t>
            </a:r>
          </a:p>
          <a:p>
            <a:pPr fontAlgn="auto">
              <a:spcBef>
                <a:spcPts val="0"/>
              </a:spcBef>
              <a:spcAft>
                <a:spcPts val="0"/>
              </a:spcAft>
              <a:defRPr/>
            </a:pPr>
            <a:r>
              <a:rPr lang="en-US" sz="2000" dirty="0">
                <a:solidFill>
                  <a:srgbClr val="0070C0"/>
                </a:solidFill>
              </a:rPr>
              <a:t>3) Placenta </a:t>
            </a:r>
            <a:r>
              <a:rPr lang="en-US" sz="2000" dirty="0" err="1">
                <a:solidFill>
                  <a:srgbClr val="0070C0"/>
                </a:solidFill>
              </a:rPr>
              <a:t>percreta</a:t>
            </a:r>
            <a:r>
              <a:rPr lang="en-US" sz="2000" dirty="0">
                <a:solidFill>
                  <a:srgbClr val="0070C0"/>
                </a:solidFill>
              </a:rPr>
              <a:t> </a:t>
            </a:r>
            <a:r>
              <a:rPr lang="en-US" sz="2000" dirty="0"/>
              <a:t>( 7% )  : Chorionic </a:t>
            </a:r>
            <a:r>
              <a:rPr lang="en-US" sz="2000" dirty="0" err="1"/>
              <a:t>villi</a:t>
            </a:r>
            <a:r>
              <a:rPr lang="en-US" sz="2000" dirty="0"/>
              <a:t> penetrate through the </a:t>
            </a:r>
            <a:r>
              <a:rPr lang="en-US" sz="2000" dirty="0" err="1"/>
              <a:t>myometrium</a:t>
            </a:r>
            <a:r>
              <a:rPr lang="en-US" sz="2000" dirty="0"/>
              <a:t> to the </a:t>
            </a:r>
          </a:p>
          <a:p>
            <a:pPr fontAlgn="auto">
              <a:spcBef>
                <a:spcPts val="0"/>
              </a:spcBef>
              <a:spcAft>
                <a:spcPts val="0"/>
              </a:spcAft>
              <a:defRPr/>
            </a:pPr>
            <a:r>
              <a:rPr lang="en-US" sz="2000" dirty="0"/>
              <a:t>                                                    uterine </a:t>
            </a:r>
            <a:r>
              <a:rPr lang="en-US" sz="2000" dirty="0" err="1"/>
              <a:t>serosa</a:t>
            </a:r>
            <a:r>
              <a:rPr lang="en-US" sz="2000" dirty="0"/>
              <a:t> or adjacent organs</a:t>
            </a:r>
          </a:p>
        </p:txBody>
      </p:sp>
      <p:pic>
        <p:nvPicPr>
          <p:cNvPr id="62467" name="Picture 2" descr="C:\Users\Smart-Think\Desktop\accreta degrees, page2anesthesiology.o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0313"/>
            <a:ext cx="91440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0" y="0"/>
            <a:ext cx="914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r>
              <a:rPr lang="en-US" sz="2000">
                <a:latin typeface="Lucida Sans Unicode" pitchFamily="34" charset="0"/>
              </a:rPr>
              <a:t>● </a:t>
            </a:r>
            <a:r>
              <a:rPr lang="en-US"/>
              <a:t>The incidence ranging from 1 in 533 to 1 in 2510 deliveries. the incidence is increase </a:t>
            </a:r>
          </a:p>
          <a:p>
            <a:r>
              <a:rPr lang="en-US"/>
              <a:t>    due to the increasing prevalence of cesarean delivery.</a:t>
            </a:r>
          </a:p>
          <a:p>
            <a:endParaRPr lang="en-US" sz="2000"/>
          </a:p>
          <a:p>
            <a:r>
              <a:rPr lang="en-US" sz="2000"/>
              <a:t>● Pathogenesis : </a:t>
            </a:r>
            <a:r>
              <a:rPr lang="en-US"/>
              <a:t>The pathogenesis of placenta accreta is not known with certainty. </a:t>
            </a:r>
          </a:p>
          <a:p>
            <a:endParaRPr lang="en-US"/>
          </a:p>
          <a:p>
            <a:r>
              <a:rPr lang="en-US"/>
              <a:t>    The most common theory is that </a:t>
            </a:r>
            <a:r>
              <a:rPr lang="en-US" u="sng">
                <a:solidFill>
                  <a:srgbClr val="FF0000"/>
                </a:solidFill>
              </a:rPr>
              <a:t>defective decidualization </a:t>
            </a:r>
            <a:r>
              <a:rPr lang="en-US"/>
              <a:t>(thin, poorly formed, or </a:t>
            </a:r>
          </a:p>
          <a:p>
            <a:r>
              <a:rPr lang="en-US"/>
              <a:t>    absent decidua) related to previous surgery or to anatomical factors (</a:t>
            </a:r>
            <a:r>
              <a:rPr lang="en-US" sz="1600"/>
              <a:t>endocervix, </a:t>
            </a:r>
          </a:p>
          <a:p>
            <a:r>
              <a:rPr lang="en-US" sz="1600"/>
              <a:t>    lower uterine segment, endosalpinx, uterine anomaly</a:t>
            </a:r>
            <a:r>
              <a:rPr lang="en-US"/>
              <a:t>) allows the placenta to attach </a:t>
            </a:r>
          </a:p>
          <a:p>
            <a:r>
              <a:rPr lang="en-US"/>
              <a:t>    directly to the myometrium. This theory is supported by the observation that 80 % </a:t>
            </a:r>
          </a:p>
          <a:p>
            <a:r>
              <a:rPr lang="en-US"/>
              <a:t>    of these cases are associated with a history of previous cesarean delivery, curettage, </a:t>
            </a:r>
          </a:p>
          <a:p>
            <a:r>
              <a:rPr lang="en-US"/>
              <a:t>    and/or myomectomy.</a:t>
            </a:r>
            <a:endParaRPr lang="ar-JO"/>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r>
              <a:rPr lang="en-US" sz="2000" b="1"/>
              <a:t>Risk factors</a:t>
            </a:r>
            <a:r>
              <a:rPr lang="en-US" sz="2000"/>
              <a:t> : </a:t>
            </a:r>
            <a:r>
              <a:rPr lang="en-US" u="sng"/>
              <a:t>The most important risk factor for placenta accreta </a:t>
            </a:r>
            <a:r>
              <a:rPr lang="en-US"/>
              <a:t>is </a:t>
            </a:r>
            <a:r>
              <a:rPr lang="en-US">
                <a:solidFill>
                  <a:srgbClr val="FF0000"/>
                </a:solidFill>
              </a:rPr>
              <a:t>placenta previa </a:t>
            </a:r>
            <a:r>
              <a:rPr lang="en-US"/>
              <a:t>after a </a:t>
            </a:r>
            <a:r>
              <a:rPr lang="en-US">
                <a:solidFill>
                  <a:srgbClr val="FF0000"/>
                </a:solidFill>
              </a:rPr>
              <a:t>prior cesarean delivery</a:t>
            </a:r>
            <a:r>
              <a:rPr lang="en-US"/>
              <a:t>. </a:t>
            </a:r>
            <a:r>
              <a:rPr lang="en-US" sz="1400"/>
              <a:t>In women with placenta previa, the frequency of placenta accreta increases with an increasing number of cesarean deliveries as follows:</a:t>
            </a:r>
          </a:p>
          <a:p>
            <a:endParaRPr lang="en-US"/>
          </a:p>
          <a:p>
            <a:r>
              <a:rPr lang="en-US" sz="2000"/>
              <a:t>●No previous cesarean birth, </a:t>
            </a:r>
            <a:r>
              <a:rPr lang="en-US" sz="2000">
                <a:solidFill>
                  <a:srgbClr val="0070C0"/>
                </a:solidFill>
              </a:rPr>
              <a:t>1-5 %.</a:t>
            </a:r>
          </a:p>
          <a:p>
            <a:r>
              <a:rPr lang="en-US" sz="2000"/>
              <a:t>●</a:t>
            </a:r>
            <a:r>
              <a:rPr lang="en-US" sz="2000">
                <a:solidFill>
                  <a:srgbClr val="0070C0"/>
                </a:solidFill>
              </a:rPr>
              <a:t>One</a:t>
            </a:r>
            <a:r>
              <a:rPr lang="en-US" sz="2000"/>
              <a:t> previous cesarean birth, </a:t>
            </a:r>
            <a:r>
              <a:rPr lang="en-US" sz="2000">
                <a:solidFill>
                  <a:srgbClr val="0070C0"/>
                </a:solidFill>
              </a:rPr>
              <a:t>11-25 %.</a:t>
            </a:r>
          </a:p>
          <a:p>
            <a:r>
              <a:rPr lang="en-US" sz="2000"/>
              <a:t>●</a:t>
            </a:r>
            <a:r>
              <a:rPr lang="en-US" sz="2000">
                <a:solidFill>
                  <a:srgbClr val="0070C0"/>
                </a:solidFill>
              </a:rPr>
              <a:t>Two</a:t>
            </a:r>
            <a:r>
              <a:rPr lang="en-US" sz="2000"/>
              <a:t> previous cesarean births, </a:t>
            </a:r>
            <a:r>
              <a:rPr lang="en-US" sz="2000">
                <a:solidFill>
                  <a:srgbClr val="0070C0"/>
                </a:solidFill>
              </a:rPr>
              <a:t>35-47 %.</a:t>
            </a:r>
          </a:p>
          <a:p>
            <a:r>
              <a:rPr lang="en-US" sz="2000"/>
              <a:t>●</a:t>
            </a:r>
            <a:r>
              <a:rPr lang="en-US" sz="2000">
                <a:solidFill>
                  <a:srgbClr val="0070C0"/>
                </a:solidFill>
              </a:rPr>
              <a:t>Three</a:t>
            </a:r>
            <a:r>
              <a:rPr lang="en-US" sz="2000"/>
              <a:t> previous cesarean births, </a:t>
            </a:r>
            <a:r>
              <a:rPr lang="en-US" sz="2000">
                <a:solidFill>
                  <a:srgbClr val="0070C0"/>
                </a:solidFill>
              </a:rPr>
              <a:t>40 %.</a:t>
            </a:r>
          </a:p>
          <a:p>
            <a:r>
              <a:rPr lang="en-US" sz="2000"/>
              <a:t>●</a:t>
            </a:r>
            <a:r>
              <a:rPr lang="en-US" sz="2000">
                <a:solidFill>
                  <a:srgbClr val="0070C0"/>
                </a:solidFill>
              </a:rPr>
              <a:t>Four</a:t>
            </a:r>
            <a:r>
              <a:rPr lang="en-US" sz="2000"/>
              <a:t> or more previous cesarean births, </a:t>
            </a:r>
            <a:r>
              <a:rPr lang="en-US" sz="2000">
                <a:solidFill>
                  <a:srgbClr val="0070C0"/>
                </a:solidFill>
              </a:rPr>
              <a:t>50-67 %.</a:t>
            </a:r>
          </a:p>
          <a:p>
            <a:endParaRPr lang="en-US" sz="2000"/>
          </a:p>
          <a:p>
            <a:r>
              <a:rPr lang="en-US"/>
              <a:t>In the absence of placenta previa, the frequency of placenta accreta still increases with an increasing number of cesarean deliveries, but the incidence is much lower</a:t>
            </a:r>
            <a:r>
              <a:rPr lang="en-US" sz="1400"/>
              <a:t>. In women without placenta previa, the frequency of placenta accreta is :</a:t>
            </a:r>
          </a:p>
          <a:p>
            <a:endParaRPr lang="en-US"/>
          </a:p>
          <a:p>
            <a:r>
              <a:rPr lang="en-US" sz="2000"/>
              <a:t>●</a:t>
            </a:r>
            <a:r>
              <a:rPr lang="en-US" sz="2000">
                <a:solidFill>
                  <a:srgbClr val="0070C0"/>
                </a:solidFill>
              </a:rPr>
              <a:t>One</a:t>
            </a:r>
            <a:r>
              <a:rPr lang="en-US" sz="2000"/>
              <a:t> previous cesarean birth, </a:t>
            </a:r>
            <a:r>
              <a:rPr lang="en-US" sz="2000">
                <a:solidFill>
                  <a:srgbClr val="0070C0"/>
                </a:solidFill>
              </a:rPr>
              <a:t>0.3 %.</a:t>
            </a:r>
          </a:p>
          <a:p>
            <a:r>
              <a:rPr lang="en-US" sz="2000"/>
              <a:t>●</a:t>
            </a:r>
            <a:r>
              <a:rPr lang="en-US" sz="2000">
                <a:solidFill>
                  <a:srgbClr val="0070C0"/>
                </a:solidFill>
              </a:rPr>
              <a:t>Two</a:t>
            </a:r>
            <a:r>
              <a:rPr lang="en-US" sz="2000"/>
              <a:t> previous cesarean births, </a:t>
            </a:r>
            <a:r>
              <a:rPr lang="en-US" sz="2000">
                <a:solidFill>
                  <a:srgbClr val="0070C0"/>
                </a:solidFill>
              </a:rPr>
              <a:t>0.6 %.</a:t>
            </a:r>
          </a:p>
          <a:p>
            <a:r>
              <a:rPr lang="en-US" sz="2000"/>
              <a:t>●</a:t>
            </a:r>
            <a:r>
              <a:rPr lang="en-US" sz="2000">
                <a:solidFill>
                  <a:srgbClr val="0070C0"/>
                </a:solidFill>
              </a:rPr>
              <a:t>Three</a:t>
            </a:r>
            <a:r>
              <a:rPr lang="en-US" sz="2000"/>
              <a:t> previous cesarean births, </a:t>
            </a:r>
            <a:r>
              <a:rPr lang="en-US" sz="2000">
                <a:solidFill>
                  <a:srgbClr val="0070C0"/>
                </a:solidFill>
              </a:rPr>
              <a:t>2.4 %.</a:t>
            </a:r>
          </a:p>
          <a:p>
            <a:endParaRPr lang="en-US">
              <a:latin typeface="Lucida Sans Unicode" pitchFamily="34" charset="0"/>
            </a:endParaRPr>
          </a:p>
          <a:p>
            <a:endParaRPr lang="en-US">
              <a:latin typeface="Lucida Sans Unicode" pitchFamily="34" charset="0"/>
            </a:endParaRPr>
          </a:p>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54762"/>
          </a:xfrm>
        </p:spPr>
        <p:txBody>
          <a:bodyPr/>
          <a:lstStyle/>
          <a:p>
            <a:pPr eaLnBrk="1" hangingPunct="1">
              <a:defRPr/>
            </a:pPr>
            <a:r>
              <a:rPr lang="en-US" sz="2400" dirty="0" smtClean="0">
                <a:latin typeface="Arial" pitchFamily="34" charset="0"/>
                <a:cs typeface="Arial" pitchFamily="34" charset="0"/>
              </a:rPr>
              <a:t>2- History of uterine surgery.</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3- Maternal age &gt;35years.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4-History of pelvic irradiation.</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5- Infertility procedures (IVF).</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32500"/>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Clinical presentation</a:t>
            </a:r>
            <a:r>
              <a:rPr lang="en-US" sz="2000" dirty="0">
                <a:solidFill>
                  <a:srgbClr val="FF0000"/>
                </a:solidFill>
              </a:rPr>
              <a:t>: </a:t>
            </a:r>
            <a:r>
              <a:rPr lang="en-US" dirty="0"/>
              <a:t>there are </a:t>
            </a:r>
            <a:r>
              <a:rPr lang="en-US" u="sng" dirty="0"/>
              <a:t>two presentations </a:t>
            </a:r>
            <a:r>
              <a:rPr lang="en-US" dirty="0"/>
              <a:t>:</a:t>
            </a:r>
          </a:p>
          <a:p>
            <a:pPr fontAlgn="auto">
              <a:spcBef>
                <a:spcPts val="0"/>
              </a:spcBef>
              <a:spcAft>
                <a:spcPts val="0"/>
              </a:spcAft>
              <a:defRPr/>
            </a:pPr>
            <a:endParaRPr lang="en-US" sz="2000" dirty="0"/>
          </a:p>
          <a:p>
            <a:pPr marL="342900" indent="-342900" fontAlgn="auto">
              <a:spcBef>
                <a:spcPts val="0"/>
              </a:spcBef>
              <a:spcAft>
                <a:spcPts val="0"/>
              </a:spcAft>
              <a:buFontTx/>
              <a:buAutoNum type="arabicParenBoth"/>
              <a:defRPr/>
            </a:pPr>
            <a:r>
              <a:rPr lang="en-US" u="sng" dirty="0"/>
              <a:t>The first clinical manifestation of placenta </a:t>
            </a:r>
            <a:r>
              <a:rPr lang="en-US" u="sng" dirty="0" err="1"/>
              <a:t>accreta</a:t>
            </a:r>
            <a:r>
              <a:rPr lang="en-US" u="sng" dirty="0"/>
              <a:t> is </a:t>
            </a:r>
            <a:r>
              <a:rPr lang="en-US" dirty="0"/>
              <a:t>usually </a:t>
            </a:r>
            <a:r>
              <a:rPr lang="en-US" sz="2000" dirty="0"/>
              <a:t>profuse, life-threatening hemorrhage that occurs at the time of attempted manual placental separation. </a:t>
            </a:r>
            <a:r>
              <a:rPr lang="en-US" sz="1600" dirty="0"/>
              <a:t>Part, or all, of the placenta remains strongly attached to the uterine cavity, and no plane of separation can be developed.</a:t>
            </a:r>
          </a:p>
          <a:p>
            <a:pPr marL="342900" indent="-342900" fontAlgn="auto">
              <a:spcBef>
                <a:spcPts val="0"/>
              </a:spcBef>
              <a:spcAft>
                <a:spcPts val="0"/>
              </a:spcAft>
              <a:defRPr/>
            </a:pPr>
            <a:endParaRPr lang="en-US" sz="1600" dirty="0"/>
          </a:p>
          <a:p>
            <a:pPr marL="342900" indent="-342900" fontAlgn="auto">
              <a:spcBef>
                <a:spcPts val="0"/>
              </a:spcBef>
              <a:spcAft>
                <a:spcPts val="0"/>
              </a:spcAft>
              <a:buFontTx/>
              <a:buChar char="-"/>
              <a:defRPr/>
            </a:pPr>
            <a:r>
              <a:rPr lang="en-US" sz="2000" u="sng" dirty="0" err="1">
                <a:solidFill>
                  <a:srgbClr val="0070C0"/>
                </a:solidFill>
              </a:rPr>
              <a:t>Sequelae</a:t>
            </a:r>
            <a:r>
              <a:rPr lang="en-US" sz="2000" u="sng" dirty="0">
                <a:solidFill>
                  <a:srgbClr val="0070C0"/>
                </a:solidFill>
              </a:rPr>
              <a:t> :</a:t>
            </a:r>
            <a:r>
              <a:rPr lang="en-US" sz="2000" dirty="0"/>
              <a:t> </a:t>
            </a:r>
            <a:r>
              <a:rPr lang="en-US" dirty="0"/>
              <a:t>Poorly controlled hemorrhage related to placenta </a:t>
            </a:r>
            <a:r>
              <a:rPr lang="en-US" dirty="0" err="1"/>
              <a:t>accreta</a:t>
            </a:r>
            <a:r>
              <a:rPr lang="en-US" dirty="0"/>
              <a:t>/</a:t>
            </a:r>
            <a:r>
              <a:rPr lang="en-US" dirty="0" err="1"/>
              <a:t>increta</a:t>
            </a:r>
            <a:r>
              <a:rPr lang="en-US" dirty="0"/>
              <a:t>/</a:t>
            </a:r>
            <a:r>
              <a:rPr lang="en-US" dirty="0" err="1"/>
              <a:t>percreta</a:t>
            </a:r>
            <a:r>
              <a:rPr lang="en-US" dirty="0"/>
              <a:t> is the indication</a:t>
            </a:r>
            <a:r>
              <a:rPr lang="en-US" sz="2000" dirty="0"/>
              <a:t> for </a:t>
            </a:r>
            <a:r>
              <a:rPr lang="en-US" sz="2000" u="sng" dirty="0"/>
              <a:t>one to two thirds of </a:t>
            </a:r>
            <a:r>
              <a:rPr lang="en-US" sz="2000" u="sng" dirty="0" err="1"/>
              <a:t>peripartum</a:t>
            </a:r>
            <a:r>
              <a:rPr lang="en-US" sz="2000" u="sng" dirty="0"/>
              <a:t> hysterectomies</a:t>
            </a:r>
            <a:r>
              <a:rPr lang="en-US" sz="2000" dirty="0"/>
              <a:t>. </a:t>
            </a:r>
            <a:r>
              <a:rPr lang="en-US" dirty="0"/>
              <a:t>Additional potential </a:t>
            </a:r>
            <a:r>
              <a:rPr lang="en-US" dirty="0" err="1"/>
              <a:t>sequelae</a:t>
            </a:r>
            <a:r>
              <a:rPr lang="en-US" dirty="0"/>
              <a:t> of </a:t>
            </a:r>
            <a:r>
              <a:rPr lang="en-US" sz="2000" u="sng" dirty="0"/>
              <a:t>massive hemorrhage </a:t>
            </a:r>
            <a:r>
              <a:rPr lang="en-US" sz="2000" dirty="0"/>
              <a:t>include</a:t>
            </a:r>
          </a:p>
          <a:p>
            <a:pPr marL="342900" indent="-342900" fontAlgn="auto">
              <a:spcBef>
                <a:spcPts val="0"/>
              </a:spcBef>
              <a:spcAft>
                <a:spcPts val="0"/>
              </a:spcAft>
              <a:defRPr/>
            </a:pPr>
            <a:r>
              <a:rPr lang="en-US" dirty="0"/>
              <a:t>      DIC, adult respiratory distress syndrome, renal failure, unplanned surgery, and death.</a:t>
            </a:r>
          </a:p>
          <a:p>
            <a:pPr marL="342900" indent="-342900" fontAlgn="auto">
              <a:spcBef>
                <a:spcPts val="0"/>
              </a:spcBef>
              <a:spcAft>
                <a:spcPts val="0"/>
              </a:spcAft>
              <a:defRPr/>
            </a:pPr>
            <a:endParaRPr lang="en-US" dirty="0"/>
          </a:p>
          <a:p>
            <a:pPr marL="342900" indent="-342900" fontAlgn="auto">
              <a:spcBef>
                <a:spcPts val="0"/>
              </a:spcBef>
              <a:spcAft>
                <a:spcPts val="0"/>
              </a:spcAft>
              <a:defRPr/>
            </a:pPr>
            <a:r>
              <a:rPr lang="en-US" sz="2000" dirty="0"/>
              <a:t>(2) Diagnosed on prenatal </a:t>
            </a:r>
            <a:r>
              <a:rPr lang="en-US" sz="2000" dirty="0" err="1"/>
              <a:t>sonographic</a:t>
            </a:r>
            <a:r>
              <a:rPr lang="en-US" sz="2000" dirty="0"/>
              <a:t> evaluation of the placenta in a woman with risk factors for </a:t>
            </a:r>
            <a:r>
              <a:rPr lang="en-US" sz="2000" dirty="0" err="1"/>
              <a:t>accreta</a:t>
            </a:r>
            <a:r>
              <a:rPr lang="en-US" sz="2000" dirty="0"/>
              <a:t> (</a:t>
            </a:r>
            <a:r>
              <a:rPr lang="en-US" sz="2000" dirty="0" err="1"/>
              <a:t>previa</a:t>
            </a:r>
            <a:r>
              <a:rPr lang="en-US" sz="2000" dirty="0"/>
              <a:t>, previous cesarean delivery).</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b="1" dirty="0"/>
              <a:t>→</a:t>
            </a:r>
            <a:r>
              <a:rPr lang="en-US" sz="2000" dirty="0"/>
              <a:t> Placenta </a:t>
            </a:r>
            <a:r>
              <a:rPr lang="en-US" sz="2000" dirty="0" err="1"/>
              <a:t>percreta</a:t>
            </a:r>
            <a:r>
              <a:rPr lang="en-US" sz="2000" dirty="0"/>
              <a:t> with bladder invasion can cause </a:t>
            </a:r>
            <a:r>
              <a:rPr lang="en-US" sz="2000" dirty="0" err="1"/>
              <a:t>hematuria</a:t>
            </a:r>
            <a:r>
              <a:rPr lang="en-US" sz="2000" dirty="0"/>
              <a:t>.</a:t>
            </a:r>
            <a:endParaRPr lang="ar-JO"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0" y="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b="1">
                <a:solidFill>
                  <a:srgbClr val="FF0000"/>
                </a:solidFill>
              </a:rPr>
              <a:t>Diagnosis :</a:t>
            </a:r>
          </a:p>
          <a:p>
            <a:endParaRPr lang="en-US" sz="2000"/>
          </a:p>
          <a:p>
            <a:r>
              <a:rPr lang="en-US" sz="2000"/>
              <a:t>● </a:t>
            </a:r>
            <a:r>
              <a:rPr lang="en-US" b="1">
                <a:solidFill>
                  <a:srgbClr val="0070C0"/>
                </a:solidFill>
              </a:rPr>
              <a:t>Prenatal diagnosis of placenta accreta is typically based upon the presence of </a:t>
            </a:r>
          </a:p>
          <a:p>
            <a:r>
              <a:rPr lang="en-US" b="1">
                <a:solidFill>
                  <a:srgbClr val="0070C0"/>
                </a:solidFill>
              </a:rPr>
              <a:t>    characteristic findings on ultrasound examination.</a:t>
            </a:r>
          </a:p>
          <a:p>
            <a:pPr>
              <a:buFontTx/>
              <a:buChar char="-"/>
            </a:pPr>
            <a:r>
              <a:rPr lang="en-US" sz="2000"/>
              <a:t> </a:t>
            </a:r>
            <a:r>
              <a:rPr lang="en-US" sz="2000" u="sng"/>
              <a:t>MRI can be more useful than ultrasound in two clinical scenarios:</a:t>
            </a:r>
            <a:r>
              <a:rPr lang="en-US" sz="2000"/>
              <a:t> </a:t>
            </a:r>
          </a:p>
          <a:p>
            <a:r>
              <a:rPr lang="en-US" sz="2000"/>
              <a:t>   (1) Evaluation of a possible posterior placenta accreta </a:t>
            </a:r>
            <a:r>
              <a:rPr lang="en-US" sz="1600"/>
              <a:t>because the bladder </a:t>
            </a:r>
          </a:p>
          <a:p>
            <a:r>
              <a:rPr lang="en-US" sz="1600"/>
              <a:t>         cannot be used to help clarify the placental-myometrial interface. </a:t>
            </a:r>
          </a:p>
          <a:p>
            <a:r>
              <a:rPr lang="en-US" sz="2000"/>
              <a:t>   (2) Assessment of the depth of myometrial and parametrial involvement,</a:t>
            </a:r>
          </a:p>
          <a:p>
            <a:r>
              <a:rPr lang="en-US" sz="2000"/>
              <a:t>       and, if the placenta is anterior, bladder involvement </a:t>
            </a:r>
          </a:p>
          <a:p>
            <a:endParaRPr lang="en-US" sz="2000"/>
          </a:p>
          <a:p>
            <a:r>
              <a:rPr lang="en-US" sz="2000"/>
              <a:t>● </a:t>
            </a:r>
            <a:r>
              <a:rPr lang="en-US" b="1">
                <a:solidFill>
                  <a:srgbClr val="0070C0"/>
                </a:solidFill>
              </a:rPr>
              <a:t>Postnatal diagnosis is based on histological examination of the placenta or the </a:t>
            </a:r>
          </a:p>
          <a:p>
            <a:r>
              <a:rPr lang="en-US" b="1">
                <a:solidFill>
                  <a:srgbClr val="0070C0"/>
                </a:solidFill>
              </a:rPr>
              <a:t>    placenta and uterus.</a:t>
            </a:r>
          </a:p>
          <a:p>
            <a:endParaRPr lang="en-US" sz="2000"/>
          </a:p>
          <a:p>
            <a:r>
              <a:rPr lang="en-US" sz="2000" b="1"/>
              <a:t>→</a:t>
            </a:r>
            <a:r>
              <a:rPr lang="en-US" sz="2000"/>
              <a:t> </a:t>
            </a:r>
            <a:r>
              <a:rPr lang="en-US"/>
              <a:t>Women with a placenta previa or a low anterior placenta and prior uterine </a:t>
            </a:r>
          </a:p>
          <a:p>
            <a:r>
              <a:rPr lang="en-US"/>
              <a:t>     surgery should have thorough sonographic evaluation of the interface</a:t>
            </a:r>
          </a:p>
          <a:p>
            <a:r>
              <a:rPr lang="en-US"/>
              <a:t>     between the placenta and myometrium between about 18 and 24 weeks of</a:t>
            </a:r>
          </a:p>
          <a:p>
            <a:r>
              <a:rPr lang="en-US"/>
              <a:t>     gestation. At this gestational age, the diagnosis is suspected or excluded in</a:t>
            </a:r>
          </a:p>
          <a:p>
            <a:r>
              <a:rPr lang="en-US"/>
              <a:t>     virtually all cases. MRI can be useful when the ultrasound findings are uncertain.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430962"/>
          </a:xfrm>
        </p:spPr>
        <p:txBody>
          <a:bodyPr/>
          <a:lstStyle/>
          <a:p>
            <a:pPr eaLnBrk="1" hangingPunct="1">
              <a:defRPr/>
            </a:pPr>
            <a:endParaRPr lang="en-US" dirty="0"/>
          </a:p>
        </p:txBody>
      </p:sp>
      <p:pic>
        <p:nvPicPr>
          <p:cNvPr id="68611" name="Picture 2" descr="400px-Placenta_previa_-_anteri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41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Placenta_accreta_ultrasound_bladder_wall_interf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
            <a:ext cx="43815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lh3.googleusercontent.com/-hQtsHynzF4g/TWvAGH-vmCI/AAAAAAAAAXo/-oRlsmWZx5s/s400/Placental+Abru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400"/>
          </a:xfrm>
          <a:prstGeom prst="rect">
            <a:avLst/>
          </a:prstGeom>
          <a:noFill/>
        </p:spPr>
        <p:txBody>
          <a:bodyPr rtlCol="1">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2000" b="1" dirty="0"/>
              <a:t>Management of placenta </a:t>
            </a:r>
            <a:r>
              <a:rPr lang="en-US" sz="2000" b="1" dirty="0" err="1"/>
              <a:t>accreta</a:t>
            </a:r>
            <a:r>
              <a:rPr lang="en-US" sz="2000" b="1" dirty="0"/>
              <a:t> </a:t>
            </a:r>
            <a:r>
              <a:rPr lang="en-US" sz="2000" dirty="0"/>
              <a:t>:</a:t>
            </a:r>
          </a:p>
          <a:p>
            <a:pPr fontAlgn="auto">
              <a:spcBef>
                <a:spcPts val="0"/>
              </a:spcBef>
              <a:spcAft>
                <a:spcPts val="0"/>
              </a:spcAft>
              <a:defRPr/>
            </a:pPr>
            <a:r>
              <a:rPr lang="en-US" dirty="0"/>
              <a:t>There are two options:</a:t>
            </a:r>
          </a:p>
          <a:p>
            <a:pPr marL="342900" indent="-342900" fontAlgn="auto">
              <a:spcBef>
                <a:spcPts val="0"/>
              </a:spcBef>
              <a:spcAft>
                <a:spcPts val="0"/>
              </a:spcAft>
              <a:buFontTx/>
              <a:buAutoNum type="arabicParenBoth"/>
              <a:defRPr/>
            </a:pPr>
            <a:r>
              <a:rPr lang="en-US" sz="2000" dirty="0" err="1">
                <a:solidFill>
                  <a:srgbClr val="FF0000"/>
                </a:solidFill>
              </a:rPr>
              <a:t>Cesrean</a:t>
            </a:r>
            <a:r>
              <a:rPr lang="en-US" sz="2000" dirty="0">
                <a:solidFill>
                  <a:srgbClr val="FF0000"/>
                </a:solidFill>
              </a:rPr>
              <a:t> hysterectomy</a:t>
            </a:r>
            <a:r>
              <a:rPr lang="en-US" sz="2000" dirty="0"/>
              <a:t>.</a:t>
            </a:r>
          </a:p>
          <a:p>
            <a:pPr marL="342900" indent="-342900" fontAlgn="auto">
              <a:spcBef>
                <a:spcPts val="0"/>
              </a:spcBef>
              <a:spcAft>
                <a:spcPts val="0"/>
              </a:spcAft>
              <a:buFontTx/>
              <a:buAutoNum type="arabicParenBoth"/>
              <a:defRPr/>
            </a:pPr>
            <a:r>
              <a:rPr lang="en-US" sz="2000" dirty="0"/>
              <a:t>uterine conservation with the placenta left in situ. has high risk of bleeding and sepsis.</a:t>
            </a:r>
          </a:p>
          <a:p>
            <a:pPr marL="342900" indent="-342900" fontAlgn="auto">
              <a:spcBef>
                <a:spcPts val="0"/>
              </a:spcBef>
              <a:spcAft>
                <a:spcPts val="0"/>
              </a:spcAft>
              <a:buFontTx/>
              <a:buAutoNum type="arabicParenBoth"/>
              <a:defRPr/>
            </a:pPr>
            <a:endParaRPr lang="en-US" sz="2000" dirty="0"/>
          </a:p>
          <a:p>
            <a:pPr marL="342900" indent="-342900" fontAlgn="auto">
              <a:spcBef>
                <a:spcPts val="0"/>
              </a:spcBef>
              <a:spcAft>
                <a:spcPts val="0"/>
              </a:spcAft>
              <a:buFontTx/>
              <a:buChar char="-"/>
              <a:defRPr/>
            </a:pPr>
            <a:r>
              <a:rPr lang="en-US" sz="2000" dirty="0"/>
              <a:t>All patients with placenta </a:t>
            </a:r>
            <a:r>
              <a:rPr lang="en-US" sz="2000" dirty="0" err="1"/>
              <a:t>accreta</a:t>
            </a:r>
            <a:r>
              <a:rPr lang="en-US" sz="2000" dirty="0"/>
              <a:t> should be </a:t>
            </a:r>
            <a:r>
              <a:rPr lang="en-US" sz="2000" dirty="0">
                <a:solidFill>
                  <a:srgbClr val="FF0000"/>
                </a:solidFill>
              </a:rPr>
              <a:t>counseled</a:t>
            </a:r>
            <a:r>
              <a:rPr lang="en-US" sz="2000" dirty="0"/>
              <a:t> about the suspected diagnosis and potential </a:t>
            </a:r>
            <a:r>
              <a:rPr lang="en-US" sz="2000" dirty="0" err="1"/>
              <a:t>sequelae</a:t>
            </a:r>
            <a:r>
              <a:rPr lang="en-US" sz="2000" dirty="0"/>
              <a:t> (Hemorrhage, blood transfusion, cesarean hysterectomy, maternal ICU admission). Consultation with a maternal-fetal medicine specialist is desirable.</a:t>
            </a:r>
          </a:p>
          <a:p>
            <a:pPr marL="342900" indent="-342900" fontAlgn="auto">
              <a:spcBef>
                <a:spcPts val="0"/>
              </a:spcBef>
              <a:spcAft>
                <a:spcPts val="0"/>
              </a:spcAft>
              <a:buFontTx/>
              <a:buChar char="-"/>
              <a:defRPr/>
            </a:pPr>
            <a:endParaRPr lang="en-US" sz="2000" dirty="0"/>
          </a:p>
          <a:p>
            <a:pPr marL="342900" indent="-342900" fontAlgn="auto">
              <a:spcBef>
                <a:spcPts val="0"/>
              </a:spcBef>
              <a:spcAft>
                <a:spcPts val="0"/>
              </a:spcAft>
              <a:buFontTx/>
              <a:buChar char="-"/>
              <a:defRPr/>
            </a:pPr>
            <a:r>
              <a:rPr lang="en-US" sz="1600" dirty="0"/>
              <a:t>Management by a </a:t>
            </a:r>
            <a:r>
              <a:rPr lang="en-US" sz="1600" dirty="0">
                <a:solidFill>
                  <a:srgbClr val="FF0000"/>
                </a:solidFill>
              </a:rPr>
              <a:t>multidisciplinary team </a:t>
            </a:r>
            <a:r>
              <a:rPr lang="en-US" sz="1600" dirty="0"/>
              <a:t>and delivery in a </a:t>
            </a:r>
            <a:r>
              <a:rPr lang="en-US" sz="1600" dirty="0">
                <a:solidFill>
                  <a:srgbClr val="FF0000"/>
                </a:solidFill>
              </a:rPr>
              <a:t>tertiary care facility </a:t>
            </a:r>
            <a:r>
              <a:rPr lang="en-US" sz="1600" dirty="0"/>
              <a:t>improve outcomes and lower complication rates. The team includes maternal-fetal medicine specialists, anesthesiologists, neonatologists, blood bank and nursing personnel. It is desirable to have a surgeon present who has extensive experience with wide dissection of the lower uterine segment and </a:t>
            </a:r>
            <a:r>
              <a:rPr lang="en-US" sz="1600" dirty="0" err="1"/>
              <a:t>parametrial</a:t>
            </a:r>
            <a:r>
              <a:rPr lang="en-US" sz="1600" dirty="0"/>
              <a:t> areas in the event such dissection or bladder resection is required.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0" y="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Tx/>
              <a:buChar char="-"/>
            </a:pPr>
            <a:endParaRPr lang="en-US" sz="2000">
              <a:latin typeface="Lucida Sans Unicode" pitchFamily="34" charset="0"/>
            </a:endParaRPr>
          </a:p>
          <a:p>
            <a:pPr marL="342900" indent="-342900">
              <a:buFontTx/>
              <a:buChar char="-"/>
            </a:pPr>
            <a:endParaRPr lang="en-US" sz="2000">
              <a:latin typeface="Lucida Sans Unicode" pitchFamily="34" charset="0"/>
            </a:endParaRPr>
          </a:p>
          <a:p>
            <a:pPr marL="342900" indent="-342900">
              <a:buFontTx/>
              <a:buChar char="-"/>
            </a:pPr>
            <a:endParaRPr lang="en-US" sz="2000">
              <a:latin typeface="Lucida Sans Unicode" pitchFamily="34" charset="0"/>
            </a:endParaRPr>
          </a:p>
          <a:p>
            <a:pPr marL="342900" indent="-342900">
              <a:buFontTx/>
              <a:buChar char="-"/>
            </a:pPr>
            <a:r>
              <a:rPr lang="en-US" sz="1600"/>
              <a:t>Delivery should be </a:t>
            </a:r>
            <a:r>
              <a:rPr lang="en-US" sz="1600">
                <a:solidFill>
                  <a:srgbClr val="FF0000"/>
                </a:solidFill>
              </a:rPr>
              <a:t>scheduled electively</a:t>
            </a:r>
            <a:r>
              <a:rPr lang="en-US" sz="1600"/>
              <a:t> for optimal availability of necessary personnel and facilities. Planned delivery is associated with less intraoperative blood loss than emergency delivery.</a:t>
            </a:r>
          </a:p>
          <a:p>
            <a:pPr marL="342900" indent="-342900">
              <a:buFontTx/>
              <a:buChar char="-"/>
            </a:pPr>
            <a:endParaRPr lang="en-US" sz="2000"/>
          </a:p>
          <a:p>
            <a:pPr marL="342900" indent="-342900">
              <a:buFontTx/>
              <a:buChar char="-"/>
            </a:pPr>
            <a:r>
              <a:rPr lang="en-US" sz="2000"/>
              <a:t>The optimum gestational age for scheduled delivery is controversial. Some experts have recommended delivery of previa-accreta at </a:t>
            </a:r>
            <a:r>
              <a:rPr lang="en-US" sz="2000">
                <a:solidFill>
                  <a:srgbClr val="FF0000"/>
                </a:solidFill>
              </a:rPr>
              <a:t>34</a:t>
            </a:r>
            <a:r>
              <a:rPr lang="en-US" sz="2000" baseline="30000">
                <a:solidFill>
                  <a:srgbClr val="FF0000"/>
                </a:solidFill>
              </a:rPr>
              <a:t> </a:t>
            </a:r>
            <a:r>
              <a:rPr lang="en-US" sz="2000">
                <a:solidFill>
                  <a:srgbClr val="FF0000"/>
                </a:solidFill>
              </a:rPr>
              <a:t>to 36</a:t>
            </a:r>
            <a:r>
              <a:rPr lang="en-US" sz="2000" baseline="30000">
                <a:solidFill>
                  <a:srgbClr val="FF0000"/>
                </a:solidFill>
              </a:rPr>
              <a:t> </a:t>
            </a:r>
            <a:r>
              <a:rPr lang="en-US" sz="2000">
                <a:solidFill>
                  <a:srgbClr val="FF0000"/>
                </a:solidFill>
              </a:rPr>
              <a:t>weeks of gestation.</a:t>
            </a:r>
          </a:p>
          <a:p>
            <a:pPr marL="342900" indent="-342900">
              <a:buFontTx/>
              <a:buChar char="-"/>
            </a:pPr>
            <a:endParaRPr lang="en-US" sz="2000"/>
          </a:p>
          <a:p>
            <a:pPr marL="342900" indent="-342900">
              <a:buFontTx/>
              <a:buChar char="-"/>
            </a:pPr>
            <a:r>
              <a:rPr lang="en-US" sz="2000"/>
              <a:t>Adequate blood and clotting factors should be available at the time of delivery. </a:t>
            </a:r>
            <a:r>
              <a:rPr lang="en-US" sz="1600"/>
              <a:t>The magnitude of blood loss is difficult to predict antepartum.</a:t>
            </a:r>
          </a:p>
          <a:p>
            <a:pPr marL="342900" indent="-342900">
              <a:buFontTx/>
              <a:buChar char="-"/>
            </a:pPr>
            <a:endParaRPr lang="en-US" sz="2000"/>
          </a:p>
          <a:p>
            <a:pPr marL="342900" indent="-342900">
              <a:buFontTx/>
              <a:buChar char="-"/>
            </a:pPr>
            <a:r>
              <a:rPr lang="en-US" sz="2000">
                <a:solidFill>
                  <a:srgbClr val="FF0000"/>
                </a:solidFill>
              </a:rPr>
              <a:t>Preoperative placement of balloon catheters into the internal iliac arteries</a:t>
            </a:r>
            <a:r>
              <a:rPr lang="en-US" sz="2000"/>
              <a:t>. </a:t>
            </a:r>
            <a:r>
              <a:rPr lang="en-US" sz="1600"/>
              <a:t>The catheters may be inflated intermittently during hysterectomy, thus potentially decreasing blood loss and providing optimum exposure of the operative field. They may also be used for embolization of persistent bleeders.</a:t>
            </a:r>
            <a:endParaRPr lang="ar-JO" sz="16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atin typeface="Lucida Sans Unicode" pitchFamily="34" charset="0"/>
            </a:endParaRPr>
          </a:p>
          <a:p>
            <a:pPr algn="ctr"/>
            <a:endParaRPr lang="en-US">
              <a:latin typeface="Lucida Sans Unicode" pitchFamily="34" charset="0"/>
            </a:endParaRPr>
          </a:p>
          <a:p>
            <a:pPr algn="ctr"/>
            <a:endParaRPr lang="en-US">
              <a:latin typeface="Lucida Sans Unicode" pitchFamily="34" charset="0"/>
            </a:endParaRPr>
          </a:p>
          <a:p>
            <a:pPr algn="ctr"/>
            <a:endParaRPr lang="en-US">
              <a:latin typeface="Lucida Sans Unicode" pitchFamily="34" charset="0"/>
            </a:endParaRPr>
          </a:p>
          <a:p>
            <a:pPr algn="ctr"/>
            <a:r>
              <a:rPr lang="en-US" sz="3600" b="1">
                <a:solidFill>
                  <a:srgbClr val="FF0000"/>
                </a:solidFill>
              </a:rPr>
              <a:t>Uterine rupture and uterine scar dehiscence </a:t>
            </a:r>
          </a:p>
          <a:p>
            <a:endParaRPr lang="en-US" sz="2000"/>
          </a:p>
          <a:p>
            <a:endParaRPr lang="en-US" sz="2000"/>
          </a:p>
          <a:p>
            <a:r>
              <a:rPr lang="en-US" sz="2000"/>
              <a:t>● </a:t>
            </a:r>
            <a:r>
              <a:rPr lang="en-US" sz="2000" b="1"/>
              <a:t>Complete disruption of all uterine layers, including the serosa</a:t>
            </a:r>
            <a:r>
              <a:rPr lang="en-US" sz="2000"/>
              <a:t>. It is a life-</a:t>
            </a:r>
          </a:p>
          <a:p>
            <a:r>
              <a:rPr lang="en-US" sz="2000"/>
              <a:t>    threatening pregnancy complication for both mother and fetus.</a:t>
            </a:r>
          </a:p>
          <a:p>
            <a:r>
              <a:rPr lang="en-US" sz="2000"/>
              <a:t> </a:t>
            </a:r>
          </a:p>
          <a:p>
            <a:r>
              <a:rPr lang="en-US" sz="2000"/>
              <a:t>    </a:t>
            </a:r>
            <a:r>
              <a:rPr lang="en-US"/>
              <a:t>Other adverse outcomes include complications related to </a:t>
            </a:r>
            <a:r>
              <a:rPr lang="en-US" u="sng"/>
              <a:t>severe hemorrhage</a:t>
            </a:r>
            <a:r>
              <a:rPr lang="en-US"/>
              <a:t>, </a:t>
            </a:r>
          </a:p>
          <a:p>
            <a:r>
              <a:rPr lang="en-US"/>
              <a:t>    </a:t>
            </a:r>
            <a:r>
              <a:rPr lang="en-US" u="sng"/>
              <a:t>bladder laceration</a:t>
            </a:r>
            <a:r>
              <a:rPr lang="en-US"/>
              <a:t>, </a:t>
            </a:r>
            <a:r>
              <a:rPr lang="en-US" u="sng"/>
              <a:t>hysterectomy</a:t>
            </a:r>
            <a:r>
              <a:rPr lang="en-US"/>
              <a:t>, and neonatal morbidity related to intrauterine </a:t>
            </a:r>
          </a:p>
          <a:p>
            <a:r>
              <a:rPr lang="en-US"/>
              <a:t>    hypoxia.</a:t>
            </a:r>
            <a:r>
              <a:rPr lang="en-US" sz="2000"/>
              <a:t> </a:t>
            </a:r>
            <a:r>
              <a:rPr lang="en-US"/>
              <a:t>Most uterine ruptures in </a:t>
            </a:r>
            <a:r>
              <a:rPr lang="en-US" u="sng"/>
              <a:t>resource-rich countries</a:t>
            </a:r>
            <a:r>
              <a:rPr lang="en-US"/>
              <a:t> are associated with a </a:t>
            </a:r>
            <a:r>
              <a:rPr lang="en-US" u="sng"/>
              <a:t>trial </a:t>
            </a:r>
          </a:p>
          <a:p>
            <a:r>
              <a:rPr lang="en-US" u="sng"/>
              <a:t>    of labor after cesarean delivery (TOLAC)</a:t>
            </a:r>
            <a:r>
              <a:rPr lang="en-US"/>
              <a:t>. In </a:t>
            </a:r>
            <a:r>
              <a:rPr lang="en-US" u="sng"/>
              <a:t>resource-limited countries</a:t>
            </a:r>
            <a:r>
              <a:rPr lang="en-US"/>
              <a:t>, many uterine </a:t>
            </a:r>
          </a:p>
          <a:p>
            <a:r>
              <a:rPr lang="en-US"/>
              <a:t>    ruptures are related to </a:t>
            </a:r>
            <a:r>
              <a:rPr lang="en-US" u="sng"/>
              <a:t>obstructed labor</a:t>
            </a:r>
            <a:r>
              <a:rPr lang="en-US"/>
              <a:t> and lack of access to operative delivery.</a:t>
            </a:r>
          </a:p>
          <a:p>
            <a:endParaRPr lang="en-US" sz="2000"/>
          </a:p>
          <a:p>
            <a:r>
              <a:rPr lang="en-US" sz="2000"/>
              <a:t>● </a:t>
            </a:r>
            <a:r>
              <a:rPr lang="en-US" sz="2000" b="1">
                <a:solidFill>
                  <a:srgbClr val="0070C0"/>
                </a:solidFill>
              </a:rPr>
              <a:t>Uterine dehiscence </a:t>
            </a:r>
            <a:r>
              <a:rPr lang="en-US"/>
              <a:t>generally refers to an incomplete, and frequently clinically </a:t>
            </a:r>
          </a:p>
          <a:p>
            <a:r>
              <a:rPr lang="en-US"/>
              <a:t>            occult, uterine scar separation where the serosa remains intact and is not usually </a:t>
            </a:r>
          </a:p>
          <a:p>
            <a:r>
              <a:rPr lang="en-US"/>
              <a:t>            associated  with hemorrhage or adverse maternal or perinatal outcomes.</a:t>
            </a:r>
          </a:p>
          <a:p>
            <a:endParaRPr lang="en-US" sz="2000">
              <a:latin typeface="Lucida Sans Unicode" pitchFamily="34" charset="0"/>
            </a:endParaRPr>
          </a:p>
          <a:p>
            <a:endParaRPr lang="en-US">
              <a:latin typeface="Lucida Sans Unicode" pitchFamily="34" charset="0"/>
            </a:endParaRPr>
          </a:p>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0" y="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a:latin typeface="Lucida Sans Unicode" pitchFamily="34" charset="0"/>
              </a:rPr>
              <a:t>● </a:t>
            </a:r>
            <a:r>
              <a:rPr lang="en-US" sz="2000"/>
              <a:t>The overall incidence of uterine rupture in women with a prior cesarean</a:t>
            </a:r>
          </a:p>
          <a:p>
            <a:r>
              <a:rPr lang="en-US" sz="2000"/>
              <a:t>    delivery varies between 0.3-1 %.</a:t>
            </a:r>
          </a:p>
          <a:p>
            <a:endParaRPr lang="en-US" sz="2000"/>
          </a:p>
          <a:p>
            <a:r>
              <a:rPr lang="en-US" sz="2000" b="1"/>
              <a:t>Patient presentation :</a:t>
            </a:r>
          </a:p>
          <a:p>
            <a:r>
              <a:rPr lang="en-US"/>
              <a:t>The premonitory signs of uterine rupture include : </a:t>
            </a:r>
          </a:p>
          <a:p>
            <a:r>
              <a:rPr lang="en-US"/>
              <a:t>1- </a:t>
            </a:r>
            <a:r>
              <a:rPr lang="en-US">
                <a:solidFill>
                  <a:srgbClr val="FF0000"/>
                </a:solidFill>
              </a:rPr>
              <a:t>Fetal heart rate (FHR) abnormalities</a:t>
            </a:r>
            <a:r>
              <a:rPr lang="en-US"/>
              <a:t>, </a:t>
            </a:r>
            <a:r>
              <a:rPr lang="en-US" sz="1600"/>
              <a:t>there is no FHR pattern pathognomonic of </a:t>
            </a:r>
          </a:p>
          <a:p>
            <a:r>
              <a:rPr lang="en-US" sz="1600"/>
              <a:t>     rupture. </a:t>
            </a:r>
            <a:r>
              <a:rPr lang="en-US" sz="1600" u="sng"/>
              <a:t>The most common FHR abnormality is fetal bradycardia, which may be </a:t>
            </a:r>
          </a:p>
          <a:p>
            <a:r>
              <a:rPr lang="en-US" sz="1600" u="sng"/>
              <a:t>     sudden or preceded by decelerations.</a:t>
            </a:r>
          </a:p>
          <a:p>
            <a:r>
              <a:rPr lang="en-US"/>
              <a:t>2- </a:t>
            </a:r>
            <a:r>
              <a:rPr lang="en-US">
                <a:solidFill>
                  <a:srgbClr val="FF0000"/>
                </a:solidFill>
              </a:rPr>
              <a:t>Vaginal bleeding</a:t>
            </a:r>
            <a:r>
              <a:rPr lang="en-US"/>
              <a:t>, </a:t>
            </a:r>
            <a:r>
              <a:rPr lang="en-US" sz="1600"/>
              <a:t>is not a cardinal symptom, as it may be modest, despite major </a:t>
            </a:r>
          </a:p>
          <a:p>
            <a:r>
              <a:rPr lang="en-US" sz="1600"/>
              <a:t>     intra-abdominal hemorrhage. and patient may become hemodynamically unstable.</a:t>
            </a:r>
          </a:p>
          <a:p>
            <a:r>
              <a:rPr lang="en-US"/>
              <a:t>3- </a:t>
            </a:r>
            <a:r>
              <a:rPr lang="en-US">
                <a:solidFill>
                  <a:srgbClr val="FF0000"/>
                </a:solidFill>
              </a:rPr>
              <a:t>Sudden or worsening abdominal pain</a:t>
            </a:r>
            <a:r>
              <a:rPr lang="en-US"/>
              <a:t>, continuous.</a:t>
            </a:r>
          </a:p>
          <a:p>
            <a:r>
              <a:rPr lang="en-US"/>
              <a:t>4- </a:t>
            </a:r>
            <a:r>
              <a:rPr lang="en-US">
                <a:solidFill>
                  <a:srgbClr val="FF0000"/>
                </a:solidFill>
              </a:rPr>
              <a:t>Uterine contraction abnormalities</a:t>
            </a:r>
            <a:r>
              <a:rPr lang="en-US"/>
              <a:t>, </a:t>
            </a:r>
            <a:r>
              <a:rPr lang="en-US" sz="1600"/>
              <a:t>a gradual decrease in the amplitude of </a:t>
            </a:r>
          </a:p>
          <a:p>
            <a:r>
              <a:rPr lang="en-US" sz="1600"/>
              <a:t>     consecutive contractions, the so-called </a:t>
            </a:r>
            <a:r>
              <a:rPr lang="en-US" sz="1600" u="sng"/>
              <a:t>“staircase sign”</a:t>
            </a:r>
            <a:r>
              <a:rPr lang="en-US" sz="1600"/>
              <a:t>, then cessation of </a:t>
            </a:r>
          </a:p>
          <a:p>
            <a:r>
              <a:rPr lang="en-US" sz="1600"/>
              <a:t>     contractions.</a:t>
            </a:r>
          </a:p>
          <a:p>
            <a:r>
              <a:rPr lang="en-US"/>
              <a:t>5- </a:t>
            </a:r>
            <a:r>
              <a:rPr lang="en-US">
                <a:solidFill>
                  <a:srgbClr val="FF0000"/>
                </a:solidFill>
              </a:rPr>
              <a:t>Loss of station of the fetal presenting part</a:t>
            </a:r>
            <a:r>
              <a:rPr lang="en-US"/>
              <a:t>.</a:t>
            </a:r>
          </a:p>
          <a:p>
            <a:endParaRPr lang="en-US" sz="2000"/>
          </a:p>
          <a:p>
            <a:r>
              <a:rPr lang="en-US" sz="2000" b="1"/>
              <a:t>→</a:t>
            </a:r>
            <a:r>
              <a:rPr lang="en-US" sz="2000"/>
              <a:t> </a:t>
            </a:r>
            <a:r>
              <a:rPr lang="en-US" sz="2000" b="1"/>
              <a:t>In postpartum women</a:t>
            </a:r>
            <a:r>
              <a:rPr lang="en-US" sz="2000"/>
              <a:t>, occult uterine rupture that occurred during delivery</a:t>
            </a:r>
          </a:p>
          <a:p>
            <a:r>
              <a:rPr lang="en-US" sz="2000"/>
              <a:t>     is characterized by pain and persistent vaginal bleeding despite use of </a:t>
            </a:r>
          </a:p>
          <a:p>
            <a:r>
              <a:rPr lang="en-US" sz="2000"/>
              <a:t>     uterotonic agents.</a:t>
            </a:r>
            <a:endParaRPr lang="ar-JO" sz="20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0" y="0"/>
            <a:ext cx="9144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atin typeface="Lucida Sans Unicode" pitchFamily="34" charset="0"/>
            </a:endParaRPr>
          </a:p>
          <a:p>
            <a:pPr algn="ctr"/>
            <a:endParaRPr lang="en-US">
              <a:latin typeface="Lucida Sans Unicode" pitchFamily="34" charset="0"/>
            </a:endParaRPr>
          </a:p>
          <a:p>
            <a:pPr algn="ctr"/>
            <a:endParaRPr lang="en-US">
              <a:latin typeface="Lucida Sans Unicode" pitchFamily="34" charset="0"/>
            </a:endParaRPr>
          </a:p>
          <a:p>
            <a:pPr algn="ctr"/>
            <a:endParaRPr lang="en-US">
              <a:latin typeface="Lucida Sans Unicode" pitchFamily="34" charset="0"/>
            </a:endParaRPr>
          </a:p>
          <a:p>
            <a:pPr algn="ctr"/>
            <a:r>
              <a:rPr lang="en-US" sz="4400" b="1">
                <a:solidFill>
                  <a:srgbClr val="FF0000"/>
                </a:solidFill>
              </a:rPr>
              <a:t>VASA PREVIA</a:t>
            </a:r>
          </a:p>
          <a:p>
            <a:r>
              <a:rPr lang="en-US" sz="2000"/>
              <a:t>Fetal blood vessels are present in the membranes covering the internal cervical os. The membranous vessels may be associated with a velamentous umbilical cord (</a:t>
            </a:r>
            <a:r>
              <a:rPr lang="en-US" sz="2000">
                <a:solidFill>
                  <a:srgbClr val="0070C0"/>
                </a:solidFill>
              </a:rPr>
              <a:t>type 1 vasa previa) </a:t>
            </a:r>
            <a:r>
              <a:rPr lang="en-US" sz="2000"/>
              <a:t>or they may connect the lobes of a bilobed placenta or the placenta and a succenturiate lobe (</a:t>
            </a:r>
            <a:r>
              <a:rPr lang="en-US" sz="2000">
                <a:solidFill>
                  <a:srgbClr val="0070C0"/>
                </a:solidFill>
              </a:rPr>
              <a:t>type 2 vasa previa</a:t>
            </a:r>
            <a:r>
              <a:rPr lang="en-US" sz="2000"/>
              <a:t>).</a:t>
            </a:r>
          </a:p>
          <a:p>
            <a:endParaRPr lang="en-US" sz="2000"/>
          </a:p>
          <a:p>
            <a:endParaRPr lang="en-US" sz="2000" b="1"/>
          </a:p>
          <a:p>
            <a:r>
              <a:rPr lang="en-US" sz="2000" b="1"/>
              <a:t>Prevalence</a:t>
            </a:r>
            <a:r>
              <a:rPr lang="en-US" sz="2000"/>
              <a:t>: </a:t>
            </a:r>
            <a:r>
              <a:rPr lang="en-US"/>
              <a:t>The prevalence of vasa previa is approximately 1 in 2500 deliveries, but is much higher in pregnancies conceived following use of </a:t>
            </a:r>
            <a:r>
              <a:rPr lang="en-US" u="sng"/>
              <a:t>assisted reproductive technologies </a:t>
            </a:r>
            <a:r>
              <a:rPr lang="en-US" sz="1400"/>
              <a:t>(prevalence as high as 1 in 202)</a:t>
            </a:r>
            <a:r>
              <a:rPr lang="en-US"/>
              <a:t>. The prevalence is also increased in </a:t>
            </a:r>
            <a:r>
              <a:rPr lang="en-US" u="sng"/>
              <a:t>second-trimester low-lying placentas or placenta previa (even if resolved)</a:t>
            </a:r>
            <a:r>
              <a:rPr lang="en-US"/>
              <a:t>, </a:t>
            </a:r>
            <a:r>
              <a:rPr lang="en-US" u="sng"/>
              <a:t>bilobed or succenturiate lobe placentas in the lower uterine segment</a:t>
            </a:r>
            <a:r>
              <a:rPr lang="en-US"/>
              <a:t>, and </a:t>
            </a:r>
            <a:r>
              <a:rPr lang="en-US" u="sng"/>
              <a:t>multiple gestations</a:t>
            </a:r>
            <a:r>
              <a:rPr lang="en-US"/>
              <a:t>.</a:t>
            </a:r>
          </a:p>
          <a:p>
            <a:endParaRPr lang="en-US" sz="2000">
              <a:latin typeface="Lucida Sans Unicode" pitchFamily="34" charset="0"/>
            </a:endParaRPr>
          </a:p>
          <a:p>
            <a:endParaRPr lang="ar-JO" sz="2000">
              <a:latin typeface="Lucida Sans Unicode" pitchFamily="34" charset="0"/>
            </a:endParaRPr>
          </a:p>
        </p:txBody>
      </p:sp>
      <p:pic>
        <p:nvPicPr>
          <p:cNvPr id="73731" name="Picture 4"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447800"/>
            <a:ext cx="6076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ourangelmatthew.com/images/pic_vasaprev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vasaprevia.org/images/veli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http://library.med.utah.edu/WebPath/jpeg2/PLAC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4200"/>
            <a:ext cx="746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AutoShape 4" descr="data:image/jpeg;base64,/9j/4AAQSkZJRgABAQAAAQABAAD/2wCEAAkGBxISEhUTExMVFRUXGBUXFxgXGBUXGBcYGBcXFhcWFxUYHSggGBolGxUVITEhJSkrLi4uFx8zODMtNygtLisBCgoKDg0OGxAQGy8mICUtLzAtLy0tNy0tLS8vLS0vLy0vLS0tLS0tLS0tLS0tLS0tLS0tLS0tLS0vLS0tLS0tLf/AABEIANYA7AMBIgACEQEDEQH/xAAbAAABBQEBAAAAAAAAAAAAAAAAAQIDBAUGB//EAEAQAAEDAgQDBQcCBQMDBAMAAAEAAhEDIQQSMUEFUWETInGBkQYyobHB0fBC4SNSYpLxFHKCB1PSFoOisiQzNP/EABoBAAIDAQEAAAAAAAAAAAAAAAADAQIEBQb/xAAvEQACAgEDAwEGBgMBAAAAAAAAAQIDEQQSITFBURMFFCIyYXEjgZGhsdEVM0Lw/9oADAMBAAIRAxEAPwCyiU4pAF6A4gkISwkhACIhASoJGITkIIEASJyfQoueQ1okqG0llllFt4QxolTjA1DfKV1PBvZ8MGZ93fAeC08SxjBcgdN/2XNs1/OILg6ENDxmb5OBq4RzRJChK6DjOMpEAAGd7i/ha3xXPrVp7JWRzIy31xhLCAIQgrSIEhBSwkQQCQhKAhACSlQhAAkRKdCAEQUICAEARCWUBBAkISoAQBKUIQVBYQlIllCkACSEIlAAkCVLTpucYAJPS6htLqCWQawuIA1K6rgmGYwWudzCw8Fw6qDmIDeU3gfdaGGxJo5pIcDMh207gjT85ria3U73tj0O/odGoxc5fMdBj+LtpMkHvbfdcdjuKvqEwVRxnEc7jqR0VPGNdIyXttqOkbLNSm3ukvsaL4pLbBlio17/AP8AWQTqZ1+KhdTxLRJYCPEfRU2F8nLtqev1WkzPcyYIvMj4LT69kHxIpDRV2rG3BW/1L/5I6SZ+SqVOMgOylobbc3nwsrgEECXXm5Fv2UfEsNRqQ1zH5hoW/vsj32zyH+MgnjaNHEhE2+I+avUiXbbTzXPtwGIpjKWtLecifitfhsASZY7SNYB+B/NFPvtq5yUfs6l8Y/ctIhUMXUe2o4Hukw4Ee6Q64Iao2Y97R3wHG926RzWuv2hW/m4Mdvsm1cwaaNNCzqfFmnaPFW6OLa7Q/nktEdVVJ4TM1mg1FazKD/n+CYhBQAhPMeARKEKSAKQpUIAAgJQEQgCRARKCgkQohIlCACUiUpFBJLg8Oajw0b/JdXSotpNytAHMql7PYMtYapFzp4fv9EHElxMiL2XI1trlLauiOppKko7n1ZPiK3VclxbGGpmaBLRr1WnxbiGQZQRLhBtMAxpyKxWC4yugXkfJZoQ/6ZslNr4UVabDo37mVLQovBIPdLoJtexAhWMIQy5HMzutLCV8zi9wJEgCdT49LpkumCaI85ZXrAA2ERrbVNqAgNiMpmf5uUXV6sW1XTAAA2+Q5rOx+LZTbJ0AtF8zrw0DqYHmkyS7nQqucvlQ/EVu7AMGQBHr6Kzh6QYyXXcQYmNv3WdwTB1A01KsFxJcTawt3GfDRXsZiGuszQWE6xO6SllmybUY89SKo4u1FuRgqLIG2Aj4p1GpqSeg+p6JjiTutEYnOtyyvXphxgtB6ttHkqruGF+hveLkaBXalLlbmn02kHXx+/RRKGRddrjwYD8PVbbLnbuCAYPQ6qMVHN90EdDv0H7rpqVIPvNt9/VV8VwzPMGY3Bg+m6XKOOTXVqF0MnAY4khre7rOb6BbLMQNHW66j12WJUwUO2mYINgY+RVim51MgmYBksJsdJFrx4XTKdXOvhdCdT7Np1C3Yw/p/wC5NlEKtgXktBtBuIdmgG4Hp6dDZWV3arFZFSR5C+l1TcH2CEIKdCaJETU4ppCCCUolKUgCCRAEFOhBUEjQFq8D4X2rszvcbr1PJZ1Ci5zg1tyTAXdUaIpU20xsL9TufVZdVdsjhdWaNPVvlz0I8Q+0DQLBxtcAE+itY7HRLW3P5ZczUxb3kgiCDA+64ianLB3vQlXXvaKVUuc8F2l5/dOoUWyHe9yGyuVCO/Yk2G3SU7CUw2LX1P2WnOBddTm8sY6g5kHcz6HZQV6/vW0B89r+q1XUS4G8HadiszEUsrTNz3ZP/IKIvLNNlaUeCak4sNzYanmom4MVSHv91rpGxMCBPPUq2ygXmAeoB25n80TqzY7kRa3jzRNZChqLIg4uPvG1hyAtbLpsPRLTw5eCB3YHeI2vBDeZO3qldhpbAJE6nQ+qnByA94j3c2tiNHdWka+CU+OBzzLlEFTCWgWA0lQ9hfnf8upO2Lnlv6hcaaTz3t81axBDeuhNv3V93GReGuGZ+IpkDQxcBVabtz58z4rQ7Qvs1hHdm/WdOWij4dh3EOzNgjQKYzTQuyp7sMBQdl7uh+CH08wi2YfEKdr47v5yUNU5RPxtPkhrJCW0qmhpmAeNnbkciocbT7UiBGQEaEOg3uRrB036m0WxVDgCDF9xaeoU1PKbPbcj3hqPDp0SpU46D69Q0zP4ZhBTaRM5jIGWABcEA77E/wC4K2FJl2kEGSDeDG462hMAXY0mNiUTzuvcpXOU1ywCEIWswiBEJYSIAlKCkSqQEKJSqbAUM9RrOZ+GpVW0lllksvB0vs/gBTZ2hHfcLdB91a4jWysJJi1vFWmN9B9Fj8VbnylxAFyL630XA1Nrk/qz0Gh08crPRHPYmvL+zn9PXTxH5ZRPwkE5dSbkmVNVqHMQCLm3ODESd1eZhco2JFiJ0Ph+apNcHBZOnfdHUT2rojOGGiC7p6qehStmvf8ANFZri8RpqnUmkgmO6Lfg8kzc2CglwirWqCNROhA+qrVKWYNtq6THJtz6931SYkAuHMW8uqkZULJmXQGzGoB1t0gKd+1ZKyrc3tRNw+sCSctwTcfK+qR7QXO1J+amrscGZqYDoG0AeCqYVzntAvbccv8ACtvTFwr25ZZw7ZaY2soca86DXLHi51gPj8FbpsiwFj8VntpntrmwlwFthlHxcfRRLsWjJcjjQDGkE7EtIGhY2ZnYkj4qdj8waL/Unmq2Jcbifeho8XWjpaVNRqmQYsJtzUpCXNNjWYZziSDF46KbFh20EnY/mimZXEfkeSTENBBDTD8sC0m5mco8Aq7UuRspuWEyCiBcb7lMqU7GRI2JUdOiWAi5ebEuET1sYCirVAHdkMxdEzfW2qhW88oLKePhfBCIB0+ykpybGw0k/MJKrWfrO0xrpp5qpVxRfYnKB7sH1umufgzxrb6mmTmb2bnDu6GIjrP0VYtIJB/yq2GrzYiZ/BJWk67S2B3RY7nf6/AIqtdUt3Yrdp43R29/JWKEyk4mQdo31ndPXarsU47keeuqlVNwl1QFJCWEsq4oeQkSpCgkJWt7MNmv4Nd62+6yStz2QZ/HJ2DTPmQlXvFbGU/Ojp+INyyBt84XJcUbUdSfl91pjwO0rruIA5XO/LnkuRxmJNNxbIh8Bwsd530O8rhprfyegjCXotxMbFPLaZeLuAEbAvm09Fq+yuEf2BdUu8zcmdXE/KFm48t7L9RcajZBjvEuEAHr9Vvsq9nTyCxjTW6JvM8Ifp47KXJ9yPFEMaZ1iT+eqf20UQee20Wv1WN7RYtzqbWNPfqvaxsctXW5BuY+i0sS9uUDRoyt0i436gkC/VVz8WB8fkyylTpEwR3ZmTrHIwVHhnltUl92nMO40l2aO6eQAcG25SnYzFwAI0/LKGhVz1GNbcuzOg6i1/uixcZLUTeceUaVV2Zpa3npflv11TMI4tYGwAJPUmZgT4qAVQZyX1tuRuPHf/KmwHKZDiZ202I2hC5RSeE+OUW3va1knX8ss+vLGufBLoaMu8m5HxHoruIpjLJvBbA3J2Hion4cu94jW4Gk6RO4H0Vs5E8RWWUadQloLWl784J5CJsXC3zUrqlS5cWNnkHHyvA+CtYd7WyToO60DlufX5KOuJOgO90za8ciYyTeUiGlSkXLjpvlF+jYT8KIHcgZpIgdTEnwhOw9XNIGmp2iPmmUiGw1p92B1gCPIKjS7mlZ7C46lpcgnokw+DEPe4TIy5i8tAcBbvDvOMNgN6XTW4suc6wIHp6nVOfic1EmQC5zg0fqy90Zom3ukaXBKXhZyXnKSSjky4BMRbms/GkggCzRGmtpVuvULQNhzP2VHGUHVXWElwLYP5qr57Aod2S4CuXut6/LTzWwHFpGYtMbbHz9Vn8M4V2LTPv6W0BPJSYhp/PFNVeepmd6Taj+pYdSyuiLfn7oKmZTmm103BIKjc2626OePgOV7Qhlqz9RiEEJMq3nLJUICCgkF13sphMtMvIjNp/tGn1WBwbh5rVA39Iu7w5LuKgDWwLABc/XW4jsRt0deZbmZfH6tRwaykCSTsJgAE6eS4OtWJe4GTFz4hddj8SM05jfMIE30idIuZ8lh1MLAc63eAcDyDgDfqJXNg0l9TuenKSSXQZw6hnbTzGA1wcT4EwrGNpn3g7y+yuezVEBzGuLSATGYSNDE+Nk7iFES4tJ10/lvpO46qF1HtJ4j4MDA4R4xHbVB3KNOWk7uqOg/wDKG6Ky2qaktAteRsev9KtuaCwidxm39Z8SqeEaASGudB90/MwdlZLGWRLM0o9CjXZJDSSY0O/gevzU3DKjm1nPIGXIxjQD3gASXOg2MkgeXrbr4YZ8riDbwPw3UFahBhpcOoykHxDtD8FE0pE1zlHhiYhrO/lLmkPlsRo6HRm2vOg2Whg6LQxji4y4OkugZi0gAfE33uqgBzAgHNZuYgHyOw8pV3GkloY4DMXNF7wJuQToEJJvgrKyUY4kJUqNBBMwbM6zq+/PborL6WVhDRB91vnof7SnYikHB2oAPytZX6uEDr/ysA/5Gb+Q+avHhma3LjwYLyKcToBA8OfioHYi0gGeqt4nDlwyAS7Y+CrVcJfLml3SLbXOyZ16EZUFyMZVGj+6CdTAsNb7XgKvXxOgZcaSZAP3V6rw+nGVwLnWv9AFXo8Je102MzfePWNFSUcfUbVJS6vBDWHfZPfmLCA0CdSNSn8QwbS6+8WFjAsLjRW2vLajhBdeAAASG/1EWBhRPouLiYv438wlvkcsLx9+ph8TpuGUZ3R1gnw9FY4Xnu6ZAEN7sSfsp8Vg6riIaHCQYnbf4K5VAFgPIbbW+XqrVrMslLpRVagv56CvrjKGzbmq7aebloTedAJJt4KMn85KbB0c9QWBaLukkANbqbXtra609jFtx0LuGGam6wkuzDpFo8/oq9egWhp8R9fqtjB4YMohxvmNrHad56jX7qPjNAZJFohxBI/WZAbvIa5s+Kppp/ikauCdT+38GGkSoK7RwR6SU5T4GhnqMbzIUN4WSUsnYezmE7KkCR3nXKTi2LgEBaNTujpH7LleN4jVcObdk8d2zr1pQjnwVH1nFpgmHSdrgGLcrhVeF1CaT2vBN3QbEQHAAeEBPu1jT0da2xzednI4U7+GROpII3IDjedtFSyCUnj6nT09rlWl9Fkc7F9k5hBAksABn3i4BpA3NyPAq5jMZmcS4GTrtfcRAhZYodpUYakBlN4dYiXFpBAjUarUxjGOEiQ4HW8ncwRFkndhm+MFJZXUruIDd9OvxKzwGkCCJHPQrRbgc7QR03m/W/kqeJoBjoAAPPTxV0xLWSDh9J7nQYgRJMz8VtNotJBEdJ+kqqBldPduBFjqei0qdGWESIA5QJ5TKnAiUn1wVWuDJLiYnTmZsAOZsppBIa+O9JdzB2a3w+ijqU2NIzkuIiCfmBzVfHVg0Zx+XVseBDbZttwEjnbXSeqRxcWgERd2bpsPHZXeD9+mHjSwjlc/ZT1sLL+hufJLa3B6rhlM5rilU02HKMo0zb+DQqdKhlZmLYILba906ydzdN9p8d2mIFNrXOa0hsCAAZvJm6uhzyDLItu4R4wNVogxM4931I24ZxdLTHQ3HiDqFbc60O7kC7x3wPIXnyStwkgOfUJkaDut9Ao8ZUaQGtEADTRM6lMpdDLo1wTDSALxfvHqZ5qwXBoE+pMpoLReJUNSrmIsPghpYLLdnJdMRnza2ymYPWCoMXSEggJuWNZKbisST3bDLY6fJQlglNuXJXaJuR+eKmqUjlYBnk5wZhrAAQQwHc6kixu3zjc8ZfmpsLNQsYGgAXmIkSTJ9SJ6AbBVchzgbGKhmW85WgRtzPxJWdxV73h9R0Q54Glh3dhtZjR5BO4xihpudI6KniMXNJrP6i8nf3Q0D/7eqro4t2ITq2lQ3+RTSShLmXcPPjytr2ToZq4P8rXO+QHzWKCuo9hmAvqO5Bo9XfslXvFbGVLM0b/FTBjlb0C4vizxnE6SJ8N12HGPePmuK4se96rmUR3XI6NsttTJMXTa58A6tNzbQuaI8Q0eqq4Gm5ocOsgnQjQx/wAgT5qXFwezfYSCNNYP3LlBjWmlUY65Y8ZTya6Znz+izP4Uk+x2a47pOUe/JJ2c8ibdPESkbSe6xJA6aW67qLFVCxuYCbjdaXCYqQfMgkDQExHWISJY3YOknNVbkSYBpaMog2Bm+8iPgRKMS7XMLbqXH1MtTMAB3e91MkzGwuVk4+uawhot/MdD4N1PwCZH6GeWXzIfVrgZcveO0nQczyCuV6xaz3pcf5Rr5LFwbMpgyb+8dSR0/APlpf6hjq4EjQCBtzlTLL6CVtjzIzqlVwaHOknTxKZiqhqZW2G8b9JWhxCWlx1E2XO4TDOdWzkkmfdnQf4UpPAi2a3eD0r2PZ/DEEwM3wHyVvi2L7Km9/IGBzOgHrCX2fwvZUGt3cJPnf7Lnv8AqLXinTpjd0+g6eKu+EZEnOZy2GxFUPBDGvM3LtOs7yt//VAe83sz4y0+BFvIwVl+zzSWmHbj3hmH0I9Vsvp93+ILf0y4H4SFT0+Mpm1WpvE0sfuVnYju5Wmf87iJSdsSOqhbTGbu6GSHag9JnVPr1XN1Go53jmVO+xPlkenTKPCIatSdE2m3n4lWaBaW6aqN0bG4+CarfImVTXQSvVAIlsTFhbYCZ8vioajhncQ3K10kCSYBMgSdY5oxLyYDjIGkGQJgm2gOllFmzCJG/wDgpisTFKuS5A0nySBIB+ExPQSRdbOEHZhx6fDYKhwlrqZJvfuxs68+YsFY4piMrckSXa/v0WebcntiauIxzMr1qgeczuVoVVxSXRC62l0/pLL6s4Gr1PrSwuiBNITkBazGOK6r2EF6n/t/MrlF1vsOO7VMbsE/3H7JGp/1sdR86NTi577lxXEz3vL7rtOJauXE8RPfPgFg0n+78jZqf9X5lzBhjqIDhJa428dD4yT6JrwHMyHMBqBO3XnuouEuHfadxI8R+0p3E8aG02AGSx89crgQ6/TKyyy6tbLpJ/c7ns78TTxcfsJWYQO5BuNfqnUKsG8kn9IvEfLzSyI6G/2TKVMhrjJk+v7eSS1lmxTaWER8RL3u70NbaGyMzo/mi0dBM78kylQdubc5n4BQvqGQC8ki2jT9FKKrm2zeeUWTIIzWykQYyoG6uAEa/wCVVw2KDTLGTcGTYHzO3krLqAcb36u+nJR1qABLb22A1/3ONvJXM0nJ8Mfica+pLiA1o5HXrJ0C0PZThvauzFsUxraM5OwnbmVh4t2Yta0ElxGnwAHOdyu+9jOD16Aiq9ppgd1onU63Pn6qnchxxFvPJuYzEsw9F1WobNE9eQAG5JsF5NxLjNTGYgHLAOjf5W9ea6T/AKjcRdVc2hTuGxUf4SGifM/BYeFwuQSJJ35/EIxl57BWtq+rNGhhCyGtIjUlT4vGFtgQB8QqbcQYAdY6899z+eajxlQm/SD95V+BqiWRVAMgXJF+fME/VSPrsJykQepHncLBxALtDYa8/CQnYbM7XYevJU6yLuvEctmxXqxaCANFmMr7tNjtBlGIxHK+nl1PRRiuWSSCZ0DdusKknyNhDC+5YYAQc3XSCZHMSN+SZhqRLgQ6RaRof2+CsUcRIhwEFOd3GNEXMk8/Poo2PK29SXbGMXu6FytiRoPM/QLPqVMxklNcZTV2NHpfTW6XU83r9WrXth0/kciUgKVbjnAkIQCllQA6Quw9hHgtqM3zNd62+i45dH7D18tct/maR5gg/KUnULNbG0vE0dNj6QIdPIx47Lz/AB4758vkvSsTTkHzXm/FhFV45GPRY9GvxG/oatS/w0vqVqVTK4OGy26tJlVpcBJAvA1G3n0WEFe4VjjSdP6TYjpzV9dpnYlKHVfuN9ma1UScZdH+zG06g90bTtHldFaq4DkY8J8lq8b4ZnAqUiBbXnyhc+cRByvEajNqA7SCuPCaaweilz8USOXF4M7eCmqP0O6Z2HL/ACmMJm/qnrgU3uKtfEOBLR08ZM6cgITmH+Z0uE+DZ3A30F1NXI2961z0/wApMNhqld+Ro7xsTsBMSSgW4rGWbfsLwoVahrEE5dD+mdyPX4+neYyqGthVuF4RuHospt0Av49ev3WV7RY/JTe6YgE877KXwYm98jiapzV8RVLpkuaPBv0sPRSuf0jc2+CqUKZNNuYwSZ8QTmM/LzVp7x+bK0emDT3yOzdNlFiXQBP7KN9eQdFSxVd2x+OyqaE1gmbry/NEytXy239VW7WZBknp8JUVKi57jr5RA8Z0UcroG6PVlntXOdYExqI59VpVKTRIiTsZ0t8lRZhHxGYAcvvCtUaZAuZ+HwWiOltm+VhGC32hTD5XljwSdfTX1T3vJSaoXSq08K+nXycbUauy75nx47CIQEJ5mFQmpQgBYQSgBCgBVc4Viuyq037NcJ8DZ3wJVQoDkNZWCU8PJ60bglcB7VYMtql4FnR5HRb/ALI8WFSn2Tj32CB/U0aHy09Fa4phw5cjdKiZ01GN0MHncpCV1p4DSfzaeiyeIez1WnJb3x019Fuhq65fQyT0tkenInBeKZDkfdp+Cm4pwhtU56cXBnqsVzC3UEeKp8V4rUw4bUYXzIENuDf9Q8Fz9dpsfjV/n/Z2PZWqcn6M3z2/r+izSe8E06jSCB3TFiOvIpHCRzm55LZocZpVWNe6JIF7a6Q4ag9FRxnC2vcGsnKb2cRrewAv+6xRs7M6Sw3kyartoJ2gfDxuvQPZHg4oU87p7R4BdOgjQAchOu6z/Zv2ayv7WoDlEdm0ycvNxcfe6A6LrKz28wFoiu5ztTdl7UQYqsvOPbzicubh2m57z/P3R9fRdnxvHNo031HGzRPidAPMkBeO9sa1ftHnvE5jfU8vD7IfUNPW5cnSsfDRcbD7KCrUG/ioKmJExpO3y0WVjOKNaYIcSSB7pMDlGpKhyibFXJLnoWsbj8t9uZtHiUzBNc8A/pOkTfw+6m4Y5tcWY7JMw5uUExvmufRbdKmALADYQE6jTyteVwjLqdZChY6yKVLCydCANLx6nUq5TpwPopEhXRr0tcHnqzj3a221bW8L6AkSoWkxihIglEoAJQUhQEAKhCSUEDkFIAlhQSOhCRBKkCXDV3McHNMOFwQuvwPtDTqiHwx/X3T/ALT9PmuLSJNtMbFyNqtlW+DvX1ALgqejjWmxXn7a7m6OI8ynHFPP6isEtDPs0bI6yPdHf1sFTfeAVm4nglJwILBB1tqucwfF61PR89DcLWpe1IPvsI8LhVlpbIrpktHVRbyngov9kGOdJcY5AN+ZC6Lh/CsNQjsWZY6yZ5yqB9oKXX0Kp4n2i2Y3zKrHTPtEZZrJSXxSOlrY3qqtXEnULkKvEqjj70eCiqYyo4QXkjknrSTfXBn95gvJR9p+K1cUeza0im1x2nORYG/6dYWXw/hGUh2UZtpykDwC20iutBD/AKbYz/KWRW2CSX6lN2Cds4N8GtH0RS4a0GXEuPUwPQK7KE6Gkqj2M9muvsWHL9BrWAWAhOhIlWgyN5Nj2a4fSrPeKpc1rKZeS3aCJ2OxK0+JcFwtKhiK0Vv4NGpWALmjOGU89zk7t7b78iBH/wBP3gV6hJAApEkmwADmySdgt3GYA1cHicP21IurYd9MOLhAc6iackgSWzDpvqVg1FsoyaTNlNalFNo5GvweuxpccJZoc4nt6mjQ06/6f+o/2lKzg2IIBGEkHJft6kQ6oac//wA2gAD/APaQvUAAWwYII8QQR8Qly2gcoWb17PJo9GHg8o4fw6tWo06zMJ3alNlRv8d5s+iKwFsPE3yeKkwvCK1Roc3CgtMwRXqEWLBqMP8A1H+xy9A9lMN2WCw1Eua51GjTouLZLS+i0UnwSAYzMcLgLSa1rG2Aa0eAAGp8EevZ5D0YeDyrh/DK1YS3C2D3057epqyvWoOuMPsaJd4Pam0OH1n54wklhLXAV6hId2FGvlIGHsYrBsHdpXofsvQyUHDOx4dXxlQFhkRVxVaqATHvAPAI2II2Wq1gEkACTJgamAJPMwAPII9ezyHow8HlreDVi9zBhgS0gH+PUtLg0E//AI1rEu8AU7hnBqtaq+l2DWOZTpVDnxDxaq+uwCP9PMzQcf8AkF6Bw+mO3xDw5rgTTbAMlrmNuHDY94HzWiGiZgSYE7wJgT5n1R69nkPRr8HDYjgOCp2qOrZgcrsneaHCn2rgDkkgME6Dbey53jmHp0qpbTzFkNIze9cXBtzleqVMFScS51NhJ1Ja0kwC0SYvYkeBK839tWBuLeGgAQywsPdGy06W2cp4b7CNTXGMMpGOUiELoGIEAIQgASAoQoAUhEIQgBAJQhCkAShCEAJCQoQgAQUIQAqChCANLgfEuwdUJbmz03MsQIki9wQdNCFrj2nbp2Zjl/CiOUdn4eiRCTOiE3mSGwunFYTJafteRYNeBeACwAToPc2U1D24yi9Nz5Opc0RYCLM8/NCFT3WrwW94s8iYT2zZTaWii4guqPu8a1HuqHRukuMdFK727EQKJE75xb/4oQj3WrwHvFnkiwftm2mwN7Iu1JJc0EkkuJIDYkkkqX/163/sH+8f+KEI91q8B7xZ5IMN7ZtYXu7FxL3Zj3xFgGiBl5NHopx7et/7B/vH/ihCPdavAe8WeQ/9fN/7B/vH/iuX47xD/UVnVQ3LIaImdABqkQrwphB5iik7ZTWGz//Z">
            <a:hlinkClick r:id="rId3"/>
          </p:cNvPr>
          <p:cNvSpPr>
            <a:spLocks noChangeAspect="1" noChangeArrowheads="1"/>
          </p:cNvSpPr>
          <p:nvPr/>
        </p:nvSpPr>
        <p:spPr bwMode="auto">
          <a:xfrm>
            <a:off x="53975" y="-1973263"/>
            <a:ext cx="4533900"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804" name="AutoShape 6" descr="data:image/jpeg;base64,/9j/4AAQSkZJRgABAQAAAQABAAD/2wCEAAkGBxISEhUTExMVFRUXGBUXFxgXGBUXGBcYGBcXFhcWFxUYHSggGBolGxUVITEhJSkrLi4uFx8zODMtNygtLisBCgoKDg0OGxAQGy8mICUtLzAtLy0tNy0tLS8vLS0vLy0vLS0tLS0tLS0tLS0tLS0tLS0tLS0tLS0vLS0tLS0tLf/AABEIANYA7AMBIgACEQEDEQH/xAAbAAABBQEBAAAAAAAAAAAAAAAAAQIDBAUGB//EAEAQAAEDAgQDBQcCBQMDBAMAAAEAAhEDIQQSMUEFUWETInGBkQYyobHB0fBC4SNSYpLxFHKCB1PSFoOisiQzNP/EABoBAAIDAQEAAAAAAAAAAAAAAAADAQIEBQb/xAAvEQACAgEDAwEGBgMBAAAAAAAAAQIDEQQSITFBURMFFCIyYXEjgZGhsdEVM0Lw/9oADAMBAAIRAxEAPwCyiU4pAF6A4gkISwkhACIhASoJGITkIIEASJyfQoueQ1okqG0llllFt4QxolTjA1DfKV1PBvZ8MGZ93fAeC08SxjBcgdN/2XNs1/OILg6ENDxmb5OBq4RzRJChK6DjOMpEAAGd7i/ha3xXPrVp7JWRzIy31xhLCAIQgrSIEhBSwkQQCQhKAhACSlQhAAkRKdCAEQUICAEARCWUBBAkISoAQBKUIQVBYQlIllCkACSEIlAAkCVLTpucYAJPS6htLqCWQawuIA1K6rgmGYwWudzCw8Fw6qDmIDeU3gfdaGGxJo5pIcDMh207gjT85ria3U73tj0O/odGoxc5fMdBj+LtpMkHvbfdcdjuKvqEwVRxnEc7jqR0VPGNdIyXttqOkbLNSm3ukvsaL4pLbBlio17/AP8AWQTqZ1+KhdTxLRJYCPEfRU2F8nLtqev1WkzPcyYIvMj4LT69kHxIpDRV2rG3BW/1L/5I6SZ+SqVOMgOylobbc3nwsrgEECXXm5Fv2UfEsNRqQ1zH5hoW/vsj32zyH+MgnjaNHEhE2+I+avUiXbbTzXPtwGIpjKWtLecifitfhsASZY7SNYB+B/NFPvtq5yUfs6l8Y/ctIhUMXUe2o4Hukw4Ee6Q64Iao2Y97R3wHG926RzWuv2hW/m4Mdvsm1cwaaNNCzqfFmnaPFW6OLa7Q/nktEdVVJ4TM1mg1FazKD/n+CYhBQAhPMeARKEKSAKQpUIAAgJQEQgCRARKCgkQohIlCACUiUpFBJLg8Oajw0b/JdXSotpNytAHMql7PYMtYapFzp4fv9EHElxMiL2XI1trlLauiOppKko7n1ZPiK3VclxbGGpmaBLRr1WnxbiGQZQRLhBtMAxpyKxWC4yugXkfJZoQ/6ZslNr4UVabDo37mVLQovBIPdLoJtexAhWMIQy5HMzutLCV8zi9wJEgCdT49LpkumCaI85ZXrAA2ERrbVNqAgNiMpmf5uUXV6sW1XTAAA2+Q5rOx+LZTbJ0AtF8zrw0DqYHmkyS7nQqucvlQ/EVu7AMGQBHr6Kzh6QYyXXcQYmNv3WdwTB1A01KsFxJcTawt3GfDRXsZiGuszQWE6xO6SllmybUY89SKo4u1FuRgqLIG2Aj4p1GpqSeg+p6JjiTutEYnOtyyvXphxgtB6ttHkqruGF+hveLkaBXalLlbmn02kHXx+/RRKGRddrjwYD8PVbbLnbuCAYPQ6qMVHN90EdDv0H7rpqVIPvNt9/VV8VwzPMGY3Bg+m6XKOOTXVqF0MnAY4khre7rOb6BbLMQNHW66j12WJUwUO2mYINgY+RVim51MgmYBksJsdJFrx4XTKdXOvhdCdT7Np1C3Yw/p/wC5NlEKtgXktBtBuIdmgG4Hp6dDZWV3arFZFSR5C+l1TcH2CEIKdCaJETU4ppCCCUolKUgCCRAEFOhBUEjQFq8D4X2rszvcbr1PJZ1Ci5zg1tyTAXdUaIpU20xsL9TufVZdVdsjhdWaNPVvlz0I8Q+0DQLBxtcAE+itY7HRLW3P5ZczUxb3kgiCDA+64ianLB3vQlXXvaKVUuc8F2l5/dOoUWyHe9yGyuVCO/Yk2G3SU7CUw2LX1P2WnOBddTm8sY6g5kHcz6HZQV6/vW0B89r+q1XUS4G8HadiszEUsrTNz3ZP/IKIvLNNlaUeCak4sNzYanmom4MVSHv91rpGxMCBPPUq2ygXmAeoB25n80TqzY7kRa3jzRNZChqLIg4uPvG1hyAtbLpsPRLTw5eCB3YHeI2vBDeZO3qldhpbAJE6nQ+qnByA94j3c2tiNHdWka+CU+OBzzLlEFTCWgWA0lQ9hfnf8upO2Lnlv6hcaaTz3t81axBDeuhNv3V93GReGuGZ+IpkDQxcBVabtz58z4rQ7Qvs1hHdm/WdOWij4dh3EOzNgjQKYzTQuyp7sMBQdl7uh+CH08wi2YfEKdr47v5yUNU5RPxtPkhrJCW0qmhpmAeNnbkciocbT7UiBGQEaEOg3uRrB036m0WxVDgCDF9xaeoU1PKbPbcj3hqPDp0SpU46D69Q0zP4ZhBTaRM5jIGWABcEA77E/wC4K2FJl2kEGSDeDG462hMAXY0mNiUTzuvcpXOU1ywCEIWswiBEJYSIAlKCkSqQEKJSqbAUM9RrOZ+GpVW0lllksvB0vs/gBTZ2hHfcLdB91a4jWysJJi1vFWmN9B9Fj8VbnylxAFyL630XA1Nrk/qz0Gh08crPRHPYmvL+zn9PXTxH5ZRPwkE5dSbkmVNVqHMQCLm3ODESd1eZhco2JFiJ0Ph+apNcHBZOnfdHUT2rojOGGiC7p6qehStmvf8ANFZri8RpqnUmkgmO6Lfg8kzc2CglwirWqCNROhA+qrVKWYNtq6THJtz6931SYkAuHMW8uqkZULJmXQGzGoB1t0gKd+1ZKyrc3tRNw+sCSctwTcfK+qR7QXO1J+amrscGZqYDoG0AeCqYVzntAvbccv8ACtvTFwr25ZZw7ZaY2soca86DXLHi51gPj8FbpsiwFj8VntpntrmwlwFthlHxcfRRLsWjJcjjQDGkE7EtIGhY2ZnYkj4qdj8waL/Unmq2Jcbifeho8XWjpaVNRqmQYsJtzUpCXNNjWYZziSDF46KbFh20EnY/mimZXEfkeSTENBBDTD8sC0m5mco8Aq7UuRspuWEyCiBcb7lMqU7GRI2JUdOiWAi5ebEuET1sYCirVAHdkMxdEzfW2qhW88oLKePhfBCIB0+ykpybGw0k/MJKrWfrO0xrpp5qpVxRfYnKB7sH1umufgzxrb6mmTmb2bnDu6GIjrP0VYtIJB/yq2GrzYiZ/BJWk67S2B3RY7nf6/AIqtdUt3Yrdp43R29/JWKEyk4mQdo31ndPXarsU47keeuqlVNwl1QFJCWEsq4oeQkSpCgkJWt7MNmv4Nd62+6yStz2QZ/HJ2DTPmQlXvFbGU/Ojp+INyyBt84XJcUbUdSfl91pjwO0rruIA5XO/LnkuRxmJNNxbIh8Bwsd530O8rhprfyegjCXotxMbFPLaZeLuAEbAvm09Fq+yuEf2BdUu8zcmdXE/KFm48t7L9RcajZBjvEuEAHr9Vvsq9nTyCxjTW6JvM8Ifp47KXJ9yPFEMaZ1iT+eqf20UQee20Wv1WN7RYtzqbWNPfqvaxsctXW5BuY+i0sS9uUDRoyt0i436gkC/VVz8WB8fkyylTpEwR3ZmTrHIwVHhnltUl92nMO40l2aO6eQAcG25SnYzFwAI0/LKGhVz1GNbcuzOg6i1/uixcZLUTeceUaVV2Zpa3npflv11TMI4tYGwAJPUmZgT4qAVQZyX1tuRuPHf/KmwHKZDiZ202I2hC5RSeE+OUW3va1knX8ss+vLGufBLoaMu8m5HxHoruIpjLJvBbA3J2Hion4cu94jW4Gk6RO4H0Vs5E8RWWUadQloLWl784J5CJsXC3zUrqlS5cWNnkHHyvA+CtYd7WyToO60DlufX5KOuJOgO90za8ciYyTeUiGlSkXLjpvlF+jYT8KIHcgZpIgdTEnwhOw9XNIGmp2iPmmUiGw1p92B1gCPIKjS7mlZ7C46lpcgnokw+DEPe4TIy5i8tAcBbvDvOMNgN6XTW4suc6wIHp6nVOfic1EmQC5zg0fqy90Zom3ukaXBKXhZyXnKSSjky4BMRbms/GkggCzRGmtpVuvULQNhzP2VHGUHVXWElwLYP5qr57Aod2S4CuXut6/LTzWwHFpGYtMbbHz9Vn8M4V2LTPv6W0BPJSYhp/PFNVeepmd6Taj+pYdSyuiLfn7oKmZTmm103BIKjc2626OePgOV7Qhlqz9RiEEJMq3nLJUICCgkF13sphMtMvIjNp/tGn1WBwbh5rVA39Iu7w5LuKgDWwLABc/XW4jsRt0deZbmZfH6tRwaykCSTsJgAE6eS4OtWJe4GTFz4hddj8SM05jfMIE30idIuZ8lh1MLAc63eAcDyDgDfqJXNg0l9TuenKSSXQZw6hnbTzGA1wcT4EwrGNpn3g7y+yuezVEBzGuLSATGYSNDE+Nk7iFES4tJ10/lvpO46qF1HtJ4j4MDA4R4xHbVB3KNOWk7uqOg/wDKG6Ky2qaktAteRsev9KtuaCwidxm39Z8SqeEaASGudB90/MwdlZLGWRLM0o9CjXZJDSSY0O/gevzU3DKjm1nPIGXIxjQD3gASXOg2MkgeXrbr4YZ8riDbwPw3UFahBhpcOoykHxDtD8FE0pE1zlHhiYhrO/lLmkPlsRo6HRm2vOg2Whg6LQxji4y4OkugZi0gAfE33uqgBzAgHNZuYgHyOw8pV3GkloY4DMXNF7wJuQToEJJvgrKyUY4kJUqNBBMwbM6zq+/PborL6WVhDRB91vnof7SnYikHB2oAPytZX6uEDr/ysA/5Gb+Q+avHhma3LjwYLyKcToBA8OfioHYi0gGeqt4nDlwyAS7Y+CrVcJfLml3SLbXOyZ16EZUFyMZVGj+6CdTAsNb7XgKvXxOgZcaSZAP3V6rw+nGVwLnWv9AFXo8Je102MzfePWNFSUcfUbVJS6vBDWHfZPfmLCA0CdSNSn8QwbS6+8WFjAsLjRW2vLajhBdeAAASG/1EWBhRPouLiYv438wlvkcsLx9+ph8TpuGUZ3R1gnw9FY4Xnu6ZAEN7sSfsp8Vg6riIaHCQYnbf4K5VAFgPIbbW+XqrVrMslLpRVagv56CvrjKGzbmq7aebloTedAJJt4KMn85KbB0c9QWBaLukkANbqbXtra609jFtx0LuGGam6wkuzDpFo8/oq9egWhp8R9fqtjB4YMohxvmNrHad56jX7qPjNAZJFohxBI/WZAbvIa5s+Kppp/ikauCdT+38GGkSoK7RwR6SU5T4GhnqMbzIUN4WSUsnYezmE7KkCR3nXKTi2LgEBaNTujpH7LleN4jVcObdk8d2zr1pQjnwVH1nFpgmHSdrgGLcrhVeF1CaT2vBN3QbEQHAAeEBPu1jT0da2xzednI4U7+GROpII3IDjedtFSyCUnj6nT09rlWl9Fkc7F9k5hBAksABn3i4BpA3NyPAq5jMZmcS4GTrtfcRAhZYodpUYakBlN4dYiXFpBAjUarUxjGOEiQ4HW8ncwRFkndhm+MFJZXUruIDd9OvxKzwGkCCJHPQrRbgc7QR03m/W/kqeJoBjoAAPPTxV0xLWSDh9J7nQYgRJMz8VtNotJBEdJ+kqqBldPduBFjqei0qdGWESIA5QJ5TKnAiUn1wVWuDJLiYnTmZsAOZsppBIa+O9JdzB2a3w+ijqU2NIzkuIiCfmBzVfHVg0Zx+XVseBDbZttwEjnbXSeqRxcWgERd2bpsPHZXeD9+mHjSwjlc/ZT1sLL+hufJLa3B6rhlM5rilU02HKMo0zb+DQqdKhlZmLYILba906ydzdN9p8d2mIFNrXOa0hsCAAZvJm6uhzyDLItu4R4wNVogxM4931I24ZxdLTHQ3HiDqFbc60O7kC7x3wPIXnyStwkgOfUJkaDut9Ao8ZUaQGtEADTRM6lMpdDLo1wTDSALxfvHqZ5qwXBoE+pMpoLReJUNSrmIsPghpYLLdnJdMRnza2ymYPWCoMXSEggJuWNZKbisST3bDLY6fJQlglNuXJXaJuR+eKmqUjlYBnk5wZhrAAQQwHc6kixu3zjc8ZfmpsLNQsYGgAXmIkSTJ9SJ6AbBVchzgbGKhmW85WgRtzPxJWdxV73h9R0Q54Glh3dhtZjR5BO4xihpudI6KniMXNJrP6i8nf3Q0D/7eqro4t2ITq2lQ3+RTSShLmXcPPjytr2ToZq4P8rXO+QHzWKCuo9hmAvqO5Bo9XfslXvFbGVLM0b/FTBjlb0C4vizxnE6SJ8N12HGPePmuK4se96rmUR3XI6NsttTJMXTa58A6tNzbQuaI8Q0eqq4Gm5ocOsgnQjQx/wAgT5qXFwezfYSCNNYP3LlBjWmlUY65Y8ZTya6Znz+izP4Uk+x2a47pOUe/JJ2c8ibdPESkbSe6xJA6aW67qLFVCxuYCbjdaXCYqQfMgkDQExHWISJY3YOknNVbkSYBpaMog2Bm+8iPgRKMS7XMLbqXH1MtTMAB3e91MkzGwuVk4+uawhot/MdD4N1PwCZH6GeWXzIfVrgZcveO0nQczyCuV6xaz3pcf5Rr5LFwbMpgyb+8dSR0/APlpf6hjq4EjQCBtzlTLL6CVtjzIzqlVwaHOknTxKZiqhqZW2G8b9JWhxCWlx1E2XO4TDOdWzkkmfdnQf4UpPAi2a3eD0r2PZ/DEEwM3wHyVvi2L7Km9/IGBzOgHrCX2fwvZUGt3cJPnf7Lnv8AqLXinTpjd0+g6eKu+EZEnOZy2GxFUPBDGvM3LtOs7yt//VAe83sz4y0+BFvIwVl+zzSWmHbj3hmH0I9Vsvp93+ILf0y4H4SFT0+Mpm1WpvE0sfuVnYju5Wmf87iJSdsSOqhbTGbu6GSHag9JnVPr1XN1Go53jmVO+xPlkenTKPCIatSdE2m3n4lWaBaW6aqN0bG4+CarfImVTXQSvVAIlsTFhbYCZ8vioajhncQ3K10kCSYBMgSdY5oxLyYDjIGkGQJgm2gOllFmzCJG/wDgpisTFKuS5A0nySBIB+ExPQSRdbOEHZhx6fDYKhwlrqZJvfuxs68+YsFY4piMrckSXa/v0WebcntiauIxzMr1qgeczuVoVVxSXRC62l0/pLL6s4Gr1PrSwuiBNITkBazGOK6r2EF6n/t/MrlF1vsOO7VMbsE/3H7JGp/1sdR86NTi577lxXEz3vL7rtOJauXE8RPfPgFg0n+78jZqf9X5lzBhjqIDhJa428dD4yT6JrwHMyHMBqBO3XnuouEuHfadxI8R+0p3E8aG02AGSx89crgQ6/TKyyy6tbLpJ/c7ns78TTxcfsJWYQO5BuNfqnUKsG8kn9IvEfLzSyI6G/2TKVMhrjJk+v7eSS1lmxTaWER8RL3u70NbaGyMzo/mi0dBM78kylQdubc5n4BQvqGQC8ki2jT9FKKrm2zeeUWTIIzWykQYyoG6uAEa/wCVVw2KDTLGTcGTYHzO3krLqAcb36u+nJR1qABLb22A1/3ONvJXM0nJ8Mfica+pLiA1o5HXrJ0C0PZThvauzFsUxraM5OwnbmVh4t2Yta0ElxGnwAHOdyu+9jOD16Aiq9ppgd1onU63Pn6qnchxxFvPJuYzEsw9F1WobNE9eQAG5JsF5NxLjNTGYgHLAOjf5W9ea6T/AKjcRdVc2hTuGxUf4SGifM/BYeFwuQSJJ35/EIxl57BWtq+rNGhhCyGtIjUlT4vGFtgQB8QqbcQYAdY6899z+eajxlQm/SD95V+BqiWRVAMgXJF+fME/VSPrsJykQepHncLBxALtDYa8/CQnYbM7XYevJU6yLuvEctmxXqxaCANFmMr7tNjtBlGIxHK+nl1PRRiuWSSCZ0DdusKknyNhDC+5YYAQc3XSCZHMSN+SZhqRLgQ6RaRof2+CsUcRIhwEFOd3GNEXMk8/Poo2PK29SXbGMXu6FytiRoPM/QLPqVMxklNcZTV2NHpfTW6XU83r9WrXth0/kciUgKVbjnAkIQCllQA6Quw9hHgtqM3zNd62+i45dH7D18tct/maR5gg/KUnULNbG0vE0dNj6QIdPIx47Lz/AB4758vkvSsTTkHzXm/FhFV45GPRY9GvxG/oatS/w0vqVqVTK4OGy26tJlVpcBJAvA1G3n0WEFe4VjjSdP6TYjpzV9dpnYlKHVfuN9ma1UScZdH+zG06g90bTtHldFaq4DkY8J8lq8b4ZnAqUiBbXnyhc+cRByvEajNqA7SCuPCaaweilz8USOXF4M7eCmqP0O6Z2HL/ACmMJm/qnrgU3uKtfEOBLR08ZM6cgITmH+Z0uE+DZ3A30F1NXI2961z0/wApMNhqld+Ro7xsTsBMSSgW4rGWbfsLwoVahrEE5dD+mdyPX4+neYyqGthVuF4RuHospt0Av49ev3WV7RY/JTe6YgE877KXwYm98jiapzV8RVLpkuaPBv0sPRSuf0jc2+CqUKZNNuYwSZ8QTmM/LzVp7x+bK0emDT3yOzdNlFiXQBP7KN9eQdFSxVd2x+OyqaE1gmbry/NEytXy239VW7WZBknp8JUVKi57jr5RA8Z0UcroG6PVlntXOdYExqI59VpVKTRIiTsZ0t8lRZhHxGYAcvvCtUaZAuZ+HwWiOltm+VhGC32hTD5XljwSdfTX1T3vJSaoXSq08K+nXycbUauy75nx47CIQEJ5mFQmpQgBYQSgBCgBVc4Viuyq037NcJ8DZ3wJVQoDkNZWCU8PJ60bglcB7VYMtql4FnR5HRb/ALI8WFSn2Tj32CB/U0aHy09Fa4phw5cjdKiZ01GN0MHncpCV1p4DSfzaeiyeIez1WnJb3x019Fuhq65fQyT0tkenInBeKZDkfdp+Cm4pwhtU56cXBnqsVzC3UEeKp8V4rUw4bUYXzIENuDf9Q8Fz9dpsfjV/n/Z2PZWqcn6M3z2/r+izSe8E06jSCB3TFiOvIpHCRzm55LZocZpVWNe6JIF7a6Q4ag9FRxnC2vcGsnKb2cRrewAv+6xRs7M6Sw3kyartoJ2gfDxuvQPZHg4oU87p7R4BdOgjQAchOu6z/Zv2ayv7WoDlEdm0ycvNxcfe6A6LrKz28wFoiu5ztTdl7UQYqsvOPbzicubh2m57z/P3R9fRdnxvHNo031HGzRPidAPMkBeO9sa1ftHnvE5jfU8vD7IfUNPW5cnSsfDRcbD7KCrUG/ioKmJExpO3y0WVjOKNaYIcSSB7pMDlGpKhyibFXJLnoWsbj8t9uZtHiUzBNc8A/pOkTfw+6m4Y5tcWY7JMw5uUExvmufRbdKmALADYQE6jTyteVwjLqdZChY6yKVLCydCANLx6nUq5TpwPopEhXRr0tcHnqzj3a221bW8L6AkSoWkxihIglEoAJQUhQEAKhCSUEDkFIAlhQSOhCRBKkCXDV3McHNMOFwQuvwPtDTqiHwx/X3T/ALT9PmuLSJNtMbFyNqtlW+DvX1ALgqejjWmxXn7a7m6OI8ynHFPP6isEtDPs0bI6yPdHf1sFTfeAVm4nglJwILBB1tqucwfF61PR89DcLWpe1IPvsI8LhVlpbIrpktHVRbyngov9kGOdJcY5AN+ZC6Lh/CsNQjsWZY6yZ5yqB9oKXX0Kp4n2i2Y3zKrHTPtEZZrJSXxSOlrY3qqtXEnULkKvEqjj70eCiqYyo4QXkjknrSTfXBn95gvJR9p+K1cUeza0im1x2nORYG/6dYWXw/hGUh2UZtpykDwC20iutBD/AKbYz/KWRW2CSX6lN2Cds4N8GtH0RS4a0GXEuPUwPQK7KE6Gkqj2M9muvsWHL9BrWAWAhOhIlWgyN5Nj2a4fSrPeKpc1rKZeS3aCJ2OxK0+JcFwtKhiK0Vv4NGpWALmjOGU89zk7t7b78iBH/wBP3gV6hJAApEkmwADmySdgt3GYA1cHicP21IurYd9MOLhAc6iackgSWzDpvqVg1FsoyaTNlNalFNo5GvweuxpccJZoc4nt6mjQ06/6f+o/2lKzg2IIBGEkHJft6kQ6oac//wA2gAD/APaQvUAAWwYII8QQR8Qly2gcoWb17PJo9GHg8o4fw6tWo06zMJ3alNlRv8d5s+iKwFsPE3yeKkwvCK1Roc3CgtMwRXqEWLBqMP8A1H+xy9A9lMN2WCw1Eua51GjTouLZLS+i0UnwSAYzMcLgLSa1rG2Aa0eAAGp8EevZ5D0YeDyrh/DK1YS3C2D3057epqyvWoOuMPsaJd4Pam0OH1n54wklhLXAV6hId2FGvlIGHsYrBsHdpXofsvQyUHDOx4dXxlQFhkRVxVaqATHvAPAI2II2Wq1gEkACTJgamAJPMwAPII9ezyHow8HlreDVi9zBhgS0gH+PUtLg0E//AI1rEu8AU7hnBqtaq+l2DWOZTpVDnxDxaq+uwCP9PMzQcf8AkF6Bw+mO3xDw5rgTTbAMlrmNuHDY94HzWiGiZgSYE7wJgT5n1R69nkPRr8HDYjgOCp2qOrZgcrsneaHCn2rgDkkgME6Dbey53jmHp0qpbTzFkNIze9cXBtzleqVMFScS51NhJ1Ja0kwC0SYvYkeBK839tWBuLeGgAQywsPdGy06W2cp4b7CNTXGMMpGOUiELoGIEAIQgASAoQoAUhEIQgBAJQhCkAShCEAJCQoQgAQUIQAqChCANLgfEuwdUJbmz03MsQIki9wQdNCFrj2nbp2Zjl/CiOUdn4eiRCTOiE3mSGwunFYTJafteRYNeBeACwAToPc2U1D24yi9Nz5Opc0RYCLM8/NCFT3WrwW94s8iYT2zZTaWii4guqPu8a1HuqHRukuMdFK727EQKJE75xb/4oQj3WrwHvFnkiwftm2mwN7Iu1JJc0EkkuJIDYkkkqX/163/sH+8f+KEI91q8B7xZ5IMN7ZtYXu7FxL3Zj3xFgGiBl5NHopx7et/7B/vH/ihCPdavAe8WeQ/9fN/7B/vH/iuX47xD/UVnVQ3LIaImdABqkQrwphB5iik7ZTWGz//Z">
            <a:hlinkClick r:id="rId3"/>
          </p:cNvPr>
          <p:cNvSpPr>
            <a:spLocks noChangeAspect="1" noChangeArrowheads="1"/>
          </p:cNvSpPr>
          <p:nvPr/>
        </p:nvSpPr>
        <p:spPr bwMode="auto">
          <a:xfrm>
            <a:off x="53975" y="-1973263"/>
            <a:ext cx="4533900"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6805" name="Picture 8" descr="http://www.humpath.com/IMG/jpg/central_insertion_041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33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0" descr="http://www.obimages.info/wp-content/uploads/2012/09/1.Gross_.pl_..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00550"/>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solidFill>
                <a:srgbClr val="FF0000"/>
              </a:solidFill>
              <a:latin typeface="+mn-lt"/>
              <a:cs typeface="+mn-cs"/>
            </a:endParaRPr>
          </a:p>
          <a:p>
            <a:pPr fontAlgn="auto">
              <a:spcBef>
                <a:spcPts val="0"/>
              </a:spcBef>
              <a:spcAft>
                <a:spcPts val="0"/>
              </a:spcAft>
              <a:defRPr/>
            </a:pPr>
            <a:r>
              <a:rPr lang="en-US" sz="2000" b="1" dirty="0">
                <a:solidFill>
                  <a:srgbClr val="FF0000"/>
                </a:solidFill>
              </a:rPr>
              <a:t>Clinical significance :</a:t>
            </a:r>
          </a:p>
          <a:p>
            <a:pPr fontAlgn="auto">
              <a:spcBef>
                <a:spcPts val="0"/>
              </a:spcBef>
              <a:spcAft>
                <a:spcPts val="0"/>
              </a:spcAft>
              <a:defRPr/>
            </a:pPr>
            <a:endParaRPr lang="en-US" sz="2000" b="1" dirty="0"/>
          </a:p>
          <a:p>
            <a:pPr marL="342900" indent="-342900" fontAlgn="auto">
              <a:spcBef>
                <a:spcPts val="0"/>
              </a:spcBef>
              <a:spcAft>
                <a:spcPts val="0"/>
              </a:spcAft>
              <a:buFontTx/>
              <a:buAutoNum type="arabicParenBoth"/>
              <a:defRPr/>
            </a:pPr>
            <a:r>
              <a:rPr lang="en-US" sz="2000" dirty="0">
                <a:solidFill>
                  <a:srgbClr val="0070C0"/>
                </a:solidFill>
              </a:rPr>
              <a:t>Vaginal bleeding after rupture of membranes </a:t>
            </a:r>
            <a:r>
              <a:rPr lang="en-US" dirty="0"/>
              <a:t>( spontaneously or artificially). T</a:t>
            </a:r>
            <a:r>
              <a:rPr lang="en-US" sz="2000" dirty="0"/>
              <a:t>his is fetal bleeding , results in fetal anemia and hypotension, leading to fetal heart rate abnormalities, such as a sinusoidal pattern; fetal death due to </a:t>
            </a:r>
            <a:r>
              <a:rPr lang="en-US" sz="2000" dirty="0" err="1"/>
              <a:t>exsanguination</a:t>
            </a:r>
            <a:r>
              <a:rPr lang="en-US" sz="2000" dirty="0"/>
              <a:t> can occur within minutes.</a:t>
            </a:r>
          </a:p>
          <a:p>
            <a:pPr marL="342900" indent="-342900" fontAlgn="auto">
              <a:spcBef>
                <a:spcPts val="0"/>
              </a:spcBef>
              <a:spcAft>
                <a:spcPts val="0"/>
              </a:spcAft>
              <a:buFontTx/>
              <a:buAutoNum type="arabicParenBoth"/>
              <a:defRPr/>
            </a:pPr>
            <a:endParaRPr lang="en-US" sz="2000" dirty="0"/>
          </a:p>
          <a:p>
            <a:pPr marL="342900" indent="-342900" fontAlgn="auto">
              <a:spcBef>
                <a:spcPts val="0"/>
              </a:spcBef>
              <a:spcAft>
                <a:spcPts val="0"/>
              </a:spcAft>
              <a:buFontTx/>
              <a:buAutoNum type="arabicParenBoth"/>
              <a:defRPr/>
            </a:pPr>
            <a:r>
              <a:rPr lang="en-US" sz="2000" dirty="0"/>
              <a:t>The membranous vessels are at risk of compression from the fetal presenting part since they are not protected by the structure of a normal umbilical cord.</a:t>
            </a:r>
            <a:endParaRPr lang="ar-JO" sz="2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0" y="0"/>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r>
              <a:rPr lang="en-US" sz="2000">
                <a:latin typeface="Lucida Sans Unicode" pitchFamily="34" charset="0"/>
              </a:rPr>
              <a:t>● </a:t>
            </a:r>
            <a:r>
              <a:rPr lang="en-US" sz="2000" u="sng">
                <a:solidFill>
                  <a:srgbClr val="FF0000"/>
                </a:solidFill>
              </a:rPr>
              <a:t>Antenatal diagnosis </a:t>
            </a:r>
            <a:r>
              <a:rPr lang="en-US" sz="2000"/>
              <a:t>is based primarily on identification of membranous fetal </a:t>
            </a:r>
          </a:p>
          <a:p>
            <a:r>
              <a:rPr lang="en-US" sz="2000"/>
              <a:t>   vessels passing across the internal cervical os by real-time and color Doppler</a:t>
            </a:r>
          </a:p>
          <a:p>
            <a:r>
              <a:rPr lang="en-US" sz="2000"/>
              <a:t>    ultrasound, and it can be detected as early as 16 weeks GA.</a:t>
            </a:r>
          </a:p>
          <a:p>
            <a:endParaRPr lang="en-US" sz="2000"/>
          </a:p>
          <a:p>
            <a:r>
              <a:rPr lang="en-US" sz="2000"/>
              <a:t>***</a:t>
            </a:r>
            <a:r>
              <a:rPr lang="en-US" sz="2000" u="sng">
                <a:solidFill>
                  <a:srgbClr val="FF0000"/>
                </a:solidFill>
              </a:rPr>
              <a:t>In the absence of prenatal diagnosis, </a:t>
            </a:r>
            <a:r>
              <a:rPr lang="en-US" sz="2000"/>
              <a:t>a clinical diagnosis of vasa previa </a:t>
            </a:r>
          </a:p>
          <a:p>
            <a:r>
              <a:rPr lang="en-US" sz="2000"/>
              <a:t>     should be suspected in the setting of vaginal bleeding that occurs upon</a:t>
            </a:r>
          </a:p>
          <a:p>
            <a:r>
              <a:rPr lang="en-US" sz="2000"/>
              <a:t>     rupture of the membranes and is accompanied by fetal heart rate</a:t>
            </a:r>
          </a:p>
          <a:p>
            <a:r>
              <a:rPr lang="en-US" sz="2000"/>
              <a:t>     abnormalities, particularly a sinusoidal pattern or bradycardia. </a:t>
            </a:r>
          </a:p>
          <a:p>
            <a:r>
              <a:rPr lang="en-US" sz="2000"/>
              <a:t>     </a:t>
            </a:r>
          </a:p>
          <a:p>
            <a:r>
              <a:rPr lang="en-US" sz="2000"/>
              <a:t>   Confirmation that the blood is fetal via Apt, Kleihauer-Betke tests, or other </a:t>
            </a:r>
          </a:p>
          <a:p>
            <a:r>
              <a:rPr lang="en-US" sz="2000"/>
              <a:t>    tests (Ogita, Londersloot) supports the diagnosis; </a:t>
            </a:r>
          </a:p>
          <a:p>
            <a:r>
              <a:rPr lang="en-US" sz="2000"/>
              <a:t>    however, there is usually no time to wait for test results before performing an </a:t>
            </a:r>
          </a:p>
          <a:p>
            <a:r>
              <a:rPr lang="en-US" sz="2000"/>
              <a:t>    emergency cesarean delivery for fetal distress.</a:t>
            </a:r>
            <a:endParaRPr lang="ar-JO"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lasses.midlandstech.edu/carterp/Courses/bio211/Chap28/Slid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154488"/>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400" b="1" dirty="0">
                <a:solidFill>
                  <a:srgbClr val="FF0000"/>
                </a:solidFill>
              </a:rPr>
              <a:t>Management</a:t>
            </a:r>
            <a:r>
              <a:rPr lang="en-US" sz="2400" dirty="0">
                <a:solidFill>
                  <a:srgbClr val="FF0000"/>
                </a:solidFill>
              </a:rPr>
              <a:t> :</a:t>
            </a:r>
          </a:p>
          <a:p>
            <a:pPr fontAlgn="auto">
              <a:spcBef>
                <a:spcPts val="0"/>
              </a:spcBef>
              <a:spcAft>
                <a:spcPts val="0"/>
              </a:spcAft>
              <a:defRPr/>
            </a:pPr>
            <a:endParaRPr lang="en-US" sz="2000" dirty="0"/>
          </a:p>
          <a:p>
            <a:pPr marL="342900" indent="-342900" fontAlgn="auto">
              <a:spcBef>
                <a:spcPts val="0"/>
              </a:spcBef>
              <a:spcAft>
                <a:spcPts val="0"/>
              </a:spcAft>
              <a:buFontTx/>
              <a:buAutoNum type="arabicParenR"/>
              <a:defRPr/>
            </a:pPr>
            <a:r>
              <a:rPr lang="en-US" sz="2000" dirty="0"/>
              <a:t>Admission in the third trimester till delivery.</a:t>
            </a:r>
          </a:p>
          <a:p>
            <a:pPr marL="342900" indent="-342900" fontAlgn="auto">
              <a:spcBef>
                <a:spcPts val="0"/>
              </a:spcBef>
              <a:spcAft>
                <a:spcPts val="0"/>
              </a:spcAft>
              <a:buFontTx/>
              <a:buAutoNum type="arabicParenR"/>
              <a:defRPr/>
            </a:pPr>
            <a:r>
              <a:rPr lang="en-US" sz="2000" dirty="0"/>
              <a:t>Single course of corticosteroids.</a:t>
            </a:r>
          </a:p>
          <a:p>
            <a:pPr marL="342900" indent="-342900" fontAlgn="auto">
              <a:spcBef>
                <a:spcPts val="0"/>
              </a:spcBef>
              <a:spcAft>
                <a:spcPts val="0"/>
              </a:spcAft>
              <a:buFontTx/>
              <a:buAutoNum type="arabicParenR"/>
              <a:defRPr/>
            </a:pPr>
            <a:r>
              <a:rPr lang="en-US" sz="2000" dirty="0"/>
              <a:t>Serial fetal assessment :  NST two to three times daily.</a:t>
            </a:r>
          </a:p>
          <a:p>
            <a:pPr marL="342900" indent="-342900" fontAlgn="auto">
              <a:spcBef>
                <a:spcPts val="0"/>
              </a:spcBef>
              <a:spcAft>
                <a:spcPts val="0"/>
              </a:spcAft>
              <a:buFontTx/>
              <a:buAutoNum type="arabicParenR"/>
              <a:defRPr/>
            </a:pPr>
            <a:r>
              <a:rPr lang="en-US" sz="2000" dirty="0"/>
              <a:t>Scheduled delivery early, between 35-36 weeks.</a:t>
            </a:r>
          </a:p>
          <a:p>
            <a:pPr marL="342900" indent="-342900" fontAlgn="auto">
              <a:spcBef>
                <a:spcPts val="0"/>
              </a:spcBef>
              <a:spcAft>
                <a:spcPts val="0"/>
              </a:spcAft>
              <a:buFontTx/>
              <a:buAutoNum type="arabicParenR"/>
              <a:defRPr/>
            </a:pPr>
            <a:r>
              <a:rPr lang="en-US" sz="2000" dirty="0"/>
              <a:t>Emergency cesarean section should be done if any of the following occur :</a:t>
            </a:r>
          </a:p>
          <a:p>
            <a:pPr marL="342900" indent="-342900" fontAlgn="auto">
              <a:spcBef>
                <a:spcPts val="0"/>
              </a:spcBef>
              <a:spcAft>
                <a:spcPts val="0"/>
              </a:spcAft>
              <a:defRPr/>
            </a:pPr>
            <a:r>
              <a:rPr lang="en-US" sz="2000" dirty="0"/>
              <a:t>       </a:t>
            </a:r>
            <a:r>
              <a:rPr lang="en-US" sz="2000" dirty="0" err="1"/>
              <a:t>labour</a:t>
            </a:r>
            <a:r>
              <a:rPr lang="en-US" sz="2000" dirty="0"/>
              <a:t>/premature rupture of membranes/fetal distress by NST.</a:t>
            </a:r>
            <a:endParaRPr lang="ar-JO"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078413"/>
          </a:xfrm>
          <a:prstGeom prst="rect">
            <a:avLst/>
          </a:prstGeom>
          <a:noFill/>
        </p:spPr>
        <p:txBody>
          <a:bodyPr rtlCol="1">
            <a:spAutoFit/>
          </a:bodyPr>
          <a:lstStyle/>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solidFill>
                  <a:srgbClr val="002060"/>
                </a:solidFill>
              </a:rPr>
              <a:t>Patient with APH →</a:t>
            </a:r>
          </a:p>
          <a:p>
            <a:pPr fontAlgn="auto">
              <a:spcBef>
                <a:spcPts val="0"/>
              </a:spcBef>
              <a:spcAft>
                <a:spcPts val="0"/>
              </a:spcAft>
              <a:defRPr/>
            </a:pPr>
            <a:endParaRPr lang="en-US" sz="2400" dirty="0"/>
          </a:p>
          <a:p>
            <a:pPr marL="342900" indent="-342900" fontAlgn="auto">
              <a:spcBef>
                <a:spcPts val="0"/>
              </a:spcBef>
              <a:spcAft>
                <a:spcPts val="0"/>
              </a:spcAft>
              <a:buFontTx/>
              <a:buAutoNum type="arabicParenR"/>
              <a:defRPr/>
            </a:pPr>
            <a:r>
              <a:rPr lang="en-US" sz="2000" b="1" dirty="0"/>
              <a:t>History.</a:t>
            </a:r>
          </a:p>
          <a:p>
            <a:pPr marL="342900" indent="-342900" fontAlgn="auto">
              <a:spcBef>
                <a:spcPts val="0"/>
              </a:spcBef>
              <a:spcAft>
                <a:spcPts val="0"/>
              </a:spcAft>
              <a:buFontTx/>
              <a:buAutoNum type="arabicParenR"/>
              <a:defRPr/>
            </a:pPr>
            <a:endParaRPr lang="en-US" sz="2400" dirty="0"/>
          </a:p>
          <a:p>
            <a:pPr marL="342900" indent="-342900" fontAlgn="auto">
              <a:spcBef>
                <a:spcPts val="0"/>
              </a:spcBef>
              <a:spcAft>
                <a:spcPts val="0"/>
              </a:spcAft>
              <a:buFontTx/>
              <a:buAutoNum type="arabicParenR"/>
              <a:defRPr/>
            </a:pPr>
            <a:r>
              <a:rPr lang="en-US" sz="2000" b="1" dirty="0"/>
              <a:t>Examination : </a:t>
            </a:r>
            <a:r>
              <a:rPr lang="en-US" sz="2000" dirty="0"/>
              <a:t>general including vital signs, abdominal examination then vaginal examination (inspection and speculum examination)</a:t>
            </a:r>
          </a:p>
          <a:p>
            <a:pPr marL="342900" indent="-342900" fontAlgn="auto">
              <a:spcBef>
                <a:spcPts val="0"/>
              </a:spcBef>
              <a:spcAft>
                <a:spcPts val="0"/>
              </a:spcAft>
              <a:defRPr/>
            </a:pPr>
            <a:r>
              <a:rPr lang="en-US" sz="2000" dirty="0"/>
              <a:t>       - Digital vaginal examination is contraindicated , </a:t>
            </a:r>
            <a:r>
              <a:rPr lang="en-US" sz="2000" dirty="0" err="1"/>
              <a:t>untill</a:t>
            </a:r>
            <a:r>
              <a:rPr lang="en-US" sz="2000" dirty="0"/>
              <a:t> placenta </a:t>
            </a:r>
          </a:p>
          <a:p>
            <a:pPr marL="342900" indent="-342900" fontAlgn="auto">
              <a:spcBef>
                <a:spcPts val="0"/>
              </a:spcBef>
              <a:spcAft>
                <a:spcPts val="0"/>
              </a:spcAft>
              <a:defRPr/>
            </a:pPr>
            <a:r>
              <a:rPr lang="en-US" sz="2000" dirty="0"/>
              <a:t>          </a:t>
            </a:r>
            <a:r>
              <a:rPr lang="en-US" sz="2000" dirty="0" err="1"/>
              <a:t>previa</a:t>
            </a:r>
            <a:r>
              <a:rPr lang="en-US" sz="2000" dirty="0"/>
              <a:t> rule out by ultrasound.</a:t>
            </a:r>
          </a:p>
          <a:p>
            <a:pPr marL="342900" indent="-342900" fontAlgn="auto">
              <a:spcBef>
                <a:spcPts val="0"/>
              </a:spcBef>
              <a:spcAft>
                <a:spcPts val="0"/>
              </a:spcAft>
              <a:defRPr/>
            </a:pPr>
            <a:endParaRPr lang="en-US" sz="2400" dirty="0"/>
          </a:p>
          <a:p>
            <a:pPr marL="342900" indent="-342900" fontAlgn="auto">
              <a:spcBef>
                <a:spcPts val="0"/>
              </a:spcBef>
              <a:spcAft>
                <a:spcPts val="0"/>
              </a:spcAft>
              <a:buFontTx/>
              <a:buAutoNum type="arabicParenR" startAt="3"/>
              <a:defRPr/>
            </a:pPr>
            <a:r>
              <a:rPr lang="en-US" sz="2000" b="1" dirty="0"/>
              <a:t>Investigations :</a:t>
            </a:r>
          </a:p>
          <a:p>
            <a:pPr marL="342900" indent="-342900" fontAlgn="auto">
              <a:spcBef>
                <a:spcPts val="0"/>
              </a:spcBef>
              <a:spcAft>
                <a:spcPts val="0"/>
              </a:spcAft>
              <a:defRPr/>
            </a:pPr>
            <a:r>
              <a:rPr lang="en-US" sz="2400" dirty="0"/>
              <a:t>       - </a:t>
            </a:r>
            <a:r>
              <a:rPr lang="en-US" sz="2000" dirty="0"/>
              <a:t>Ultrasound : fetal assessment , placental </a:t>
            </a:r>
            <a:r>
              <a:rPr lang="en-US" sz="2000" dirty="0" err="1"/>
              <a:t>localisation</a:t>
            </a:r>
            <a:r>
              <a:rPr lang="en-US" sz="2000" dirty="0"/>
              <a:t> , </a:t>
            </a:r>
          </a:p>
          <a:p>
            <a:pPr marL="342900" indent="-342900" fontAlgn="auto">
              <a:spcBef>
                <a:spcPts val="0"/>
              </a:spcBef>
              <a:spcAft>
                <a:spcPts val="0"/>
              </a:spcAft>
              <a:defRPr/>
            </a:pPr>
            <a:r>
              <a:rPr lang="en-US" sz="2000" dirty="0"/>
              <a:t>                                 </a:t>
            </a:r>
            <a:r>
              <a:rPr lang="en-US" sz="2000" dirty="0" err="1"/>
              <a:t>retroplacental</a:t>
            </a:r>
            <a:r>
              <a:rPr lang="en-US" sz="2000" dirty="0"/>
              <a:t> clots,…..</a:t>
            </a:r>
          </a:p>
          <a:p>
            <a:pPr marL="342900" indent="-342900" fontAlgn="auto">
              <a:spcBef>
                <a:spcPts val="0"/>
              </a:spcBef>
              <a:spcAft>
                <a:spcPts val="0"/>
              </a:spcAft>
              <a:defRPr/>
            </a:pPr>
            <a:r>
              <a:rPr lang="en-US" sz="2000" dirty="0"/>
              <a:t>       - CTG : to assess fetal heart rate and uterine contractions.</a:t>
            </a:r>
          </a:p>
          <a:p>
            <a:pPr marL="342900" indent="-342900" fontAlgn="auto">
              <a:spcBef>
                <a:spcPts val="0"/>
              </a:spcBef>
              <a:spcAft>
                <a:spcPts val="0"/>
              </a:spcAft>
              <a:defRPr/>
            </a:pPr>
            <a:r>
              <a:rPr lang="en-US" sz="2000" dirty="0"/>
              <a:t>       - Blood : CBC, KFT, LFT, coagulation </a:t>
            </a:r>
            <a:r>
              <a:rPr lang="en-US" sz="2000" dirty="0" err="1"/>
              <a:t>profile,blood</a:t>
            </a:r>
            <a:r>
              <a:rPr lang="en-US" sz="2000" dirty="0"/>
              <a:t> </a:t>
            </a:r>
            <a:r>
              <a:rPr lang="en-US" sz="2000" dirty="0" err="1"/>
              <a:t>group,cross</a:t>
            </a:r>
            <a:r>
              <a:rPr lang="en-US" sz="2000" dirty="0"/>
              <a:t> match.</a:t>
            </a:r>
            <a:endParaRPr lang="ar-JO"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pregnancyseatbeltharness.com/images/instructions/1-p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6019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descr="https://thecarseatlady.files.wordpress.com/2010/02/besafe_gravid_grafik.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267200"/>
            <a:ext cx="5715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3"/>
          <p:cNvSpPr txBox="1">
            <a:spLocks noChangeArrowheads="1"/>
          </p:cNvSpPr>
          <p:nvPr/>
        </p:nvSpPr>
        <p:spPr bwMode="auto">
          <a:xfrm>
            <a:off x="6858000" y="1752600"/>
            <a:ext cx="2057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FF0000"/>
                </a:solidFill>
              </a:rPr>
              <a:t>The Pregnant Woman’s Guide to Buckling Up </a:t>
            </a:r>
            <a:endParaRPr lang="en-US" sz="2000">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nursingcrib.com/wp-content/uploads/kleihau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90600"/>
            <a:ext cx="464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990600" y="1905000"/>
            <a:ext cx="647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t>Thank you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0" y="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r>
              <a:rPr lang="en-US" sz="2000" b="1">
                <a:solidFill>
                  <a:srgbClr val="FF0000"/>
                </a:solidFill>
              </a:rPr>
              <a:t>Pathogenesis and Pathophysiology :</a:t>
            </a:r>
          </a:p>
          <a:p>
            <a:pPr eaLnBrk="1" hangingPunct="1"/>
            <a:endParaRPr lang="en-US" sz="2000" b="1"/>
          </a:p>
          <a:p>
            <a:pPr eaLnBrk="1" hangingPunct="1"/>
            <a:r>
              <a:rPr lang="en-US" sz="2000"/>
              <a:t>● The immediate cause is </a:t>
            </a:r>
            <a:r>
              <a:rPr lang="en-US" sz="2000">
                <a:solidFill>
                  <a:srgbClr val="FF0000"/>
                </a:solidFill>
              </a:rPr>
              <a:t>rupture of maternal vessels in the decidua basalis</a:t>
            </a:r>
            <a:r>
              <a:rPr lang="en-US" sz="2000"/>
              <a:t>, </a:t>
            </a:r>
          </a:p>
          <a:p>
            <a:pPr eaLnBrk="1" hangingPunct="1"/>
            <a:r>
              <a:rPr lang="en-US" sz="2000"/>
              <a:t>    where it interfaces with the anchoring villi of the placenta. </a:t>
            </a:r>
            <a:r>
              <a:rPr lang="en-US" sz="1600"/>
              <a:t>The accumulating </a:t>
            </a:r>
          </a:p>
          <a:p>
            <a:pPr eaLnBrk="1" hangingPunct="1"/>
            <a:r>
              <a:rPr lang="en-US" sz="1600"/>
              <a:t>    blood splits the decidua, separating a thin layer of decidua with its placental attachment from </a:t>
            </a:r>
          </a:p>
          <a:p>
            <a:pPr eaLnBrk="1" hangingPunct="1"/>
            <a:r>
              <a:rPr lang="en-US" sz="1600"/>
              <a:t>     the uterus. The bleed may be small and self-limited, or may continue to dissect through the</a:t>
            </a:r>
          </a:p>
          <a:p>
            <a:pPr eaLnBrk="1" hangingPunct="1"/>
            <a:r>
              <a:rPr lang="en-US" sz="1600"/>
              <a:t>     placental-decidual interface, leading to complete or near complete placental separation. The</a:t>
            </a:r>
          </a:p>
          <a:p>
            <a:pPr eaLnBrk="1" hangingPunct="1"/>
            <a:r>
              <a:rPr lang="en-US" sz="1600"/>
              <a:t>     detached portion of  the placenta is unable to exchange gases and nutrients; when the</a:t>
            </a:r>
          </a:p>
          <a:p>
            <a:pPr eaLnBrk="1" hangingPunct="1"/>
            <a:r>
              <a:rPr lang="en-US" sz="1600"/>
              <a:t>     remaining feto-placental unit is unable to compensate for this loss of function, the fetus </a:t>
            </a:r>
          </a:p>
          <a:p>
            <a:pPr eaLnBrk="1" hangingPunct="1"/>
            <a:r>
              <a:rPr lang="en-US" sz="1600"/>
              <a:t>    becomes compromised.</a:t>
            </a:r>
          </a:p>
          <a:p>
            <a:pPr eaLnBrk="1" hangingPunct="1"/>
            <a:endParaRPr lang="en-US" sz="2000"/>
          </a:p>
          <a:p>
            <a:pPr eaLnBrk="1" hangingPunct="1"/>
            <a:r>
              <a:rPr lang="en-US" sz="2000"/>
              <a:t>● </a:t>
            </a:r>
            <a:r>
              <a:rPr lang="en-US"/>
              <a:t>A small proportion of all abruptions are related to sudden mechanical events, such </a:t>
            </a:r>
          </a:p>
          <a:p>
            <a:pPr eaLnBrk="1" hangingPunct="1"/>
            <a:r>
              <a:rPr lang="en-US"/>
              <a:t>    as </a:t>
            </a:r>
            <a:r>
              <a:rPr lang="en-US" sz="2000" b="1">
                <a:solidFill>
                  <a:srgbClr val="0070C0"/>
                </a:solidFill>
              </a:rPr>
              <a:t>blunt abdominal trauma </a:t>
            </a:r>
            <a:r>
              <a:rPr lang="en-US"/>
              <a:t>or </a:t>
            </a:r>
            <a:r>
              <a:rPr lang="en-US" sz="2000" b="1">
                <a:solidFill>
                  <a:srgbClr val="0070C0"/>
                </a:solidFill>
              </a:rPr>
              <a:t>rapid uterine decompression</a:t>
            </a:r>
            <a:r>
              <a:rPr lang="en-US"/>
              <a:t>, which cause</a:t>
            </a:r>
          </a:p>
          <a:p>
            <a:pPr eaLnBrk="1" hangingPunct="1"/>
            <a:r>
              <a:rPr lang="en-US"/>
              <a:t>    shearing of  the inelastic placenta due to sudden stretching or contraction of the</a:t>
            </a:r>
          </a:p>
          <a:p>
            <a:pPr eaLnBrk="1" hangingPunct="1"/>
            <a:r>
              <a:rPr lang="en-US"/>
              <a:t>    underlying uterine wall.</a:t>
            </a:r>
          </a:p>
          <a:p>
            <a:pPr eaLnBrk="1" hangingPunct="1"/>
            <a:endParaRPr lang="en-US" sz="2000"/>
          </a:p>
          <a:p>
            <a:pPr eaLnBrk="1" hangingPunct="1"/>
            <a:endParaRPr lang="en-US" sz="2000">
              <a:latin typeface="Lucida Sans Unicode"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0"/>
            <a:ext cx="91440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r>
              <a:rPr lang="en-US" sz="2000">
                <a:latin typeface="Lucida Sans Unicode" pitchFamily="34" charset="0"/>
              </a:rPr>
              <a:t>● </a:t>
            </a:r>
            <a:r>
              <a:rPr lang="en-US" sz="2000" b="1">
                <a:solidFill>
                  <a:srgbClr val="0070C0"/>
                </a:solidFill>
              </a:rPr>
              <a:t>Suboptimal trophoblastic implantation </a:t>
            </a:r>
            <a:r>
              <a:rPr lang="en-US" sz="2000"/>
              <a:t>may also explain the increased risk</a:t>
            </a:r>
          </a:p>
          <a:p>
            <a:r>
              <a:rPr lang="en-US" sz="2000"/>
              <a:t>   of abruption among women with a prior cesarean, uterine anomalies </a:t>
            </a:r>
          </a:p>
          <a:p>
            <a:r>
              <a:rPr lang="en-US" sz="2000"/>
              <a:t>   (bicornuate uterus), uterine synechiae, and leiomyoma.</a:t>
            </a:r>
            <a:endParaRPr lang="ar-JO" sz="2000"/>
          </a:p>
          <a:p>
            <a:endParaRPr lang="en-US" sz="2000"/>
          </a:p>
          <a:p>
            <a:endParaRPr lang="en-US" sz="2000"/>
          </a:p>
          <a:p>
            <a:r>
              <a:rPr lang="en-US" sz="2000"/>
              <a:t>● The mechanism underlying the relationship between </a:t>
            </a:r>
            <a:r>
              <a:rPr lang="en-US" sz="2000" b="1">
                <a:solidFill>
                  <a:srgbClr val="FF0000"/>
                </a:solidFill>
              </a:rPr>
              <a:t>smoking cigarettes</a:t>
            </a:r>
            <a:r>
              <a:rPr lang="en-US" sz="2000"/>
              <a:t> or</a:t>
            </a:r>
          </a:p>
          <a:p>
            <a:r>
              <a:rPr lang="en-US" sz="2000"/>
              <a:t>    </a:t>
            </a:r>
            <a:r>
              <a:rPr lang="en-US" sz="2000" b="1">
                <a:solidFill>
                  <a:srgbClr val="FF0000"/>
                </a:solidFill>
              </a:rPr>
              <a:t>cocaine abuse </a:t>
            </a:r>
            <a:r>
              <a:rPr lang="en-US" sz="2000"/>
              <a:t>and abruption is unclear. </a:t>
            </a:r>
            <a:r>
              <a:rPr lang="en-US" i="1"/>
              <a:t>One hypothesis is that the </a:t>
            </a:r>
          </a:p>
          <a:p>
            <a:r>
              <a:rPr lang="en-US" i="1"/>
              <a:t>    vasoconstrictive effects of smoking ( or cocaine ) cause placental </a:t>
            </a:r>
          </a:p>
          <a:p>
            <a:r>
              <a:rPr lang="en-US" i="1"/>
              <a:t>    hypoperfusion (vasoconstriction ), which could result in decidual ischemia,</a:t>
            </a:r>
          </a:p>
          <a:p>
            <a:r>
              <a:rPr lang="en-US" i="1"/>
              <a:t>    necrosis, and hemorrhage leading to placental separation</a:t>
            </a:r>
            <a:r>
              <a:rPr lang="en-US" sz="2000"/>
              <a:t>.</a:t>
            </a:r>
            <a:endParaRPr lang="ar-JO" sz="20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8821</TotalTime>
  <Words>5196</Words>
  <Application>Microsoft Office PowerPoint</Application>
  <PresentationFormat>On-screen Show (4:3)</PresentationFormat>
  <Paragraphs>806</Paragraphs>
  <Slides>74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Lucida Sans Unicode</vt:lpstr>
      <vt:lpstr>Wingdings 3</vt:lpstr>
      <vt:lpstr>Verdana</vt:lpstr>
      <vt:lpstr>Wingdings 2</vt:lpstr>
      <vt:lpstr>Calibri</vt:lpstr>
      <vt:lpstr>Times New Roman</vt:lpstr>
      <vt:lpstr>Wingdings</vt:lpstr>
      <vt:lpstr>Concourse</vt:lpstr>
      <vt:lpstr>Antepartum hemorrhage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features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Initial interventions for women with potentially severe acute abruption: ( admission to labor room)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features:   There are two presentations :   1-Antepartum hemorrhage.   2-Ultrasound presentation and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History of uterine surgery.  3- Maternal age &gt;35years.  4-History of pelvic irradiation.  5- Infertility procedures (IVF).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Antepartum hemorrhage</dc:title>
  <dc:creator>Smart-Think</dc:creator>
  <cp:lastModifiedBy>Rabai </cp:lastModifiedBy>
  <cp:revision>262</cp:revision>
  <dcterms:created xsi:type="dcterms:W3CDTF">2014-06-26T01:57:44Z</dcterms:created>
  <dcterms:modified xsi:type="dcterms:W3CDTF">2021-02-11T23:50:12Z</dcterms:modified>
</cp:coreProperties>
</file>