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621"/>
    <a:srgbClr val="0000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92C67-2C2F-4F35-9534-3220F7563573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31A3D-33CD-4EDF-B5A0-B3AFBD474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1A3D-33CD-4EDF-B5A0-B3AFBD47499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22 December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 22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7724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endParaRPr lang="en-US" sz="3200" b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Dr. Aiman Q. Afar</a:t>
            </a:r>
          </a:p>
          <a:p>
            <a:pPr algn="ctr"/>
            <a:r>
              <a:rPr lang="en-US" sz="3200" b="1" dirty="0">
                <a:solidFill>
                  <a:srgbClr val="16F621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0033CC"/>
                </a:solidFill>
                <a:latin typeface="Candara" pitchFamily="34" charset="0"/>
              </a:rPr>
              <a:t>College of Medicine / University of  Mutah</a:t>
            </a:r>
          </a:p>
          <a:p>
            <a:pPr algn="ctr"/>
            <a:endParaRPr lang="en-US" sz="3200" b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16F621"/>
                </a:solidFill>
                <a:latin typeface="Candara" pitchFamily="34" charset="0"/>
              </a:rPr>
              <a:t>Tuesday 22 December 2020</a:t>
            </a:r>
            <a:endParaRPr lang="ar-IQ" sz="3200" b="1" dirty="0">
              <a:solidFill>
                <a:srgbClr val="16F621"/>
              </a:solidFill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2900" y="3810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  <a:latin typeface="Candara" pitchFamily="34" charset="0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CENTRAL NERVOUS SYSTEM</a:t>
            </a:r>
          </a:p>
          <a:p>
            <a:pPr algn="ctr"/>
            <a:endParaRPr lang="en-GB" sz="32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GB" sz="3200" b="1" dirty="0">
                <a:solidFill>
                  <a:srgbClr val="0000FF"/>
                </a:solidFill>
                <a:latin typeface="Candara" pitchFamily="34" charset="0"/>
              </a:rPr>
              <a:t>  The  Meninges  of  the  Brain </a:t>
            </a:r>
          </a:p>
          <a:p>
            <a:pPr algn="ctr"/>
            <a:r>
              <a:rPr lang="en-GB" sz="3200" b="1" dirty="0">
                <a:solidFill>
                  <a:srgbClr val="0000FF"/>
                </a:solidFill>
                <a:latin typeface="Candara" pitchFamily="34" charset="0"/>
              </a:rPr>
              <a:t>and</a:t>
            </a:r>
          </a:p>
          <a:p>
            <a:pPr algn="ctr"/>
            <a:r>
              <a:rPr lang="en-GB" sz="3200" b="1" dirty="0">
                <a:solidFill>
                  <a:srgbClr val="0000FF"/>
                </a:solidFill>
                <a:latin typeface="Candara" pitchFamily="34" charset="0"/>
              </a:rPr>
              <a:t> Dural    Venous    Sinuses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78120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GB" sz="2400" b="1" u="sng" dirty="0">
                <a:solidFill>
                  <a:srgbClr val="0000FF"/>
                </a:solidFill>
                <a:latin typeface="Candara" pitchFamily="34" charset="0"/>
              </a:rPr>
              <a:t>3. The falx cerebelli</a:t>
            </a:r>
            <a:r>
              <a:rPr lang="en-GB" sz="2000" dirty="0">
                <a:solidFill>
                  <a:srgbClr val="0000FF"/>
                </a:solidFill>
                <a:latin typeface="Candara" pitchFamily="34" charset="0"/>
              </a:rPr>
              <a:t>, </a:t>
            </a:r>
            <a:r>
              <a:rPr lang="en-GB" sz="2000" dirty="0">
                <a:latin typeface="Candara" pitchFamily="34" charset="0"/>
              </a:rPr>
              <a:t>a small, </a:t>
            </a:r>
            <a:r>
              <a:rPr lang="en-GB" sz="2000" b="1" dirty="0">
                <a:latin typeface="Candara" pitchFamily="34" charset="0"/>
              </a:rPr>
              <a:t>sickle-shaped fold </a:t>
            </a:r>
            <a:r>
              <a:rPr lang="en-GB" sz="2000" dirty="0">
                <a:latin typeface="Candara" pitchFamily="34" charset="0"/>
              </a:rPr>
              <a:t>of dura mater attached to the </a:t>
            </a:r>
            <a:r>
              <a:rPr lang="en-GB" sz="2000" b="1" dirty="0">
                <a:latin typeface="Candara" pitchFamily="34" charset="0"/>
              </a:rPr>
              <a:t>internal occipital crest</a:t>
            </a:r>
            <a:r>
              <a:rPr lang="en-GB" sz="2000" dirty="0">
                <a:latin typeface="Candara" pitchFamily="34" charset="0"/>
              </a:rPr>
              <a:t>, projects forward between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two cerebellar hemispheres</a:t>
            </a:r>
            <a:r>
              <a:rPr lang="en-GB" sz="2000" dirty="0">
                <a:latin typeface="Candara" pitchFamily="34" charset="0"/>
              </a:rPr>
              <a:t> Its posterior fixed margin contains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occipital sinus</a:t>
            </a:r>
            <a:r>
              <a:rPr lang="en-GB" sz="2000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GB" sz="2400" b="1" u="sng" dirty="0">
                <a:solidFill>
                  <a:srgbClr val="0000FF"/>
                </a:solidFill>
                <a:latin typeface="Candara" pitchFamily="34" charset="0"/>
              </a:rPr>
              <a:t> 4. The </a:t>
            </a:r>
            <a:r>
              <a:rPr lang="en-GB" sz="2400" b="1" u="sng" dirty="0" err="1">
                <a:solidFill>
                  <a:srgbClr val="0000FF"/>
                </a:solidFill>
                <a:latin typeface="Candara" pitchFamily="34" charset="0"/>
              </a:rPr>
              <a:t>diaphragma</a:t>
            </a:r>
            <a:r>
              <a:rPr lang="en-GB" sz="2400" b="1" u="sng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GB" sz="2400" b="1" u="sng" dirty="0" err="1">
                <a:solidFill>
                  <a:srgbClr val="0000FF"/>
                </a:solidFill>
                <a:latin typeface="Candara" pitchFamily="34" charset="0"/>
              </a:rPr>
              <a:t>sellae</a:t>
            </a:r>
            <a:r>
              <a:rPr lang="en-GB" sz="2400" b="1" u="sng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is a small, </a:t>
            </a:r>
            <a:r>
              <a:rPr lang="en-GB" sz="2000" b="1" dirty="0">
                <a:latin typeface="Candara" pitchFamily="34" charset="0"/>
              </a:rPr>
              <a:t>circular fold </a:t>
            </a:r>
            <a:r>
              <a:rPr lang="en-GB" sz="2000" dirty="0">
                <a:latin typeface="Candara" pitchFamily="34" charset="0"/>
              </a:rPr>
              <a:t>of dura mater that forms the roof for </a:t>
            </a:r>
            <a:r>
              <a:rPr lang="en-GB" sz="2000" b="1" dirty="0">
                <a:latin typeface="Candara" pitchFamily="34" charset="0"/>
              </a:rPr>
              <a:t>the </a:t>
            </a:r>
            <a:r>
              <a:rPr lang="en-GB" sz="2000" b="1" dirty="0" err="1">
                <a:latin typeface="Candara" pitchFamily="34" charset="0"/>
              </a:rPr>
              <a:t>sella</a:t>
            </a:r>
            <a:r>
              <a:rPr lang="en-GB" sz="2000" b="1" dirty="0">
                <a:latin typeface="Candara" pitchFamily="34" charset="0"/>
              </a:rPr>
              <a:t> </a:t>
            </a:r>
            <a:r>
              <a:rPr lang="en-GB" sz="2000" b="1" dirty="0" err="1">
                <a:latin typeface="Candara" pitchFamily="34" charset="0"/>
              </a:rPr>
              <a:t>turcica</a:t>
            </a:r>
            <a:r>
              <a:rPr lang="en-GB" sz="2000" b="1" dirty="0">
                <a:latin typeface="Candara" pitchFamily="34" charset="0"/>
              </a:rPr>
              <a:t> </a:t>
            </a:r>
          </a:p>
          <a:p>
            <a:r>
              <a:rPr lang="en-GB" sz="2000" dirty="0">
                <a:latin typeface="Candara" pitchFamily="34" charset="0"/>
              </a:rPr>
              <a:t>A small opening in its center allows passage of the stalk of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the </a:t>
            </a:r>
            <a:r>
              <a:rPr lang="en-GB" sz="2000" b="1" dirty="0" err="1">
                <a:solidFill>
                  <a:srgbClr val="7030A0"/>
                </a:solidFill>
                <a:latin typeface="Candara" pitchFamily="34" charset="0"/>
              </a:rPr>
              <a:t>hypophysis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 cerebri</a:t>
            </a:r>
          </a:p>
        </p:txBody>
      </p:sp>
      <p:pic>
        <p:nvPicPr>
          <p:cNvPr id="24578" name="Picture 2" descr="http://classconnection.s3.amazonaws.com/866/flashcards/4750866/jpg/ntcc2e-fig-10-11-0-143F932756062DC65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3505200" cy="3276465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pic>
        <p:nvPicPr>
          <p:cNvPr id="24580" name="Picture 4" descr="https://classconnection.s3.amazonaws.com/720/flashcards/1137720/jpg/8311354670342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4921541" cy="335280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9" name="Rectangle 1"/>
          <p:cNvSpPr/>
          <p:nvPr/>
        </p:nvSpPr>
        <p:spPr>
          <a:xfrm>
            <a:off x="220460" y="101025"/>
            <a:ext cx="214174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Dura Mater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venous sinuses of the cranial cavity </a:t>
            </a:r>
            <a:r>
              <a:rPr lang="en-GB" sz="2000" dirty="0">
                <a:latin typeface="Candara" pitchFamily="34" charset="0"/>
              </a:rPr>
              <a:t>are situated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between the layers of the dura mater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Their main function is </a:t>
            </a:r>
            <a:r>
              <a:rPr lang="en-GB" sz="2000" b="1" dirty="0">
                <a:latin typeface="Candara" pitchFamily="34" charset="0"/>
              </a:rPr>
              <a:t>to receive blood from the brain through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cerebral veins</a:t>
            </a:r>
            <a:r>
              <a:rPr lang="en-GB" sz="2000" b="1" dirty="0"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cerebrospinal fluid</a:t>
            </a:r>
            <a:r>
              <a:rPr lang="en-GB" sz="20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from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subarachnoid space </a:t>
            </a:r>
            <a:r>
              <a:rPr lang="en-GB" sz="2000" dirty="0">
                <a:latin typeface="Candara" pitchFamily="34" charset="0"/>
              </a:rPr>
              <a:t>through the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arachnoid villi </a:t>
            </a:r>
          </a:p>
          <a:p>
            <a:pPr>
              <a:buFont typeface="Wingdings" pitchFamily="2" charset="2"/>
              <a:buChar char="ü"/>
            </a:pP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blood in the dural sinuses ultimately drains into </a:t>
            </a:r>
            <a:r>
              <a:rPr lang="en-GB" sz="2000" b="1" u="sng" dirty="0">
                <a:solidFill>
                  <a:srgbClr val="0000FF"/>
                </a:solidFill>
                <a:latin typeface="Candara" pitchFamily="34" charset="0"/>
              </a:rPr>
              <a:t>the internal jugular veins 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in the neck</a:t>
            </a:r>
            <a:r>
              <a:rPr lang="en-GB" sz="2000" dirty="0">
                <a:latin typeface="Candara" pitchFamily="34" charset="0"/>
              </a:rPr>
              <a:t>. </a:t>
            </a:r>
          </a:p>
        </p:txBody>
      </p:sp>
      <p:pic>
        <p:nvPicPr>
          <p:cNvPr id="26626" name="Picture 2" descr="http://blog.kkaggarwal.com/wp-content/uploads/2013/01/Cerebral_veins_and_sin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2788505"/>
            <a:ext cx="3486150" cy="3917095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pic>
        <p:nvPicPr>
          <p:cNvPr id="26628" name="Picture 4" descr="http://classconnection.s3.amazonaws.com/340/flashcards/550340/png/screen_shot_2012-07-22_at_83454_pm1342953318840.png"/>
          <p:cNvPicPr>
            <a:picLocks noChangeAspect="1" noChangeArrowheads="1"/>
          </p:cNvPicPr>
          <p:nvPr/>
        </p:nvPicPr>
        <p:blipFill>
          <a:blip r:embed="rId3" cstate="print"/>
          <a:srcRect t="8000" b="12000"/>
          <a:stretch>
            <a:fillRect/>
          </a:stretch>
        </p:blipFill>
        <p:spPr bwMode="auto">
          <a:xfrm>
            <a:off x="196214" y="3120293"/>
            <a:ext cx="4909185" cy="3356707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2286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15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07184"/>
            <a:ext cx="9067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dural sinuses </a:t>
            </a:r>
            <a:r>
              <a:rPr lang="en-GB" sz="2000" dirty="0">
                <a:latin typeface="Candara" pitchFamily="34" charset="0"/>
              </a:rPr>
              <a:t>are lined </a:t>
            </a:r>
            <a:r>
              <a:rPr lang="en-GB" sz="2000" b="1" dirty="0">
                <a:latin typeface="Candara" pitchFamily="34" charset="0"/>
              </a:rPr>
              <a:t>by endothelium</a:t>
            </a:r>
            <a:r>
              <a:rPr lang="en-GB" sz="2000" dirty="0">
                <a:latin typeface="Candara" pitchFamily="34" charset="0"/>
              </a:rPr>
              <a:t>, and their walls </a:t>
            </a:r>
            <a:r>
              <a:rPr lang="en-GB" sz="2000" b="1" dirty="0">
                <a:latin typeface="Candara" pitchFamily="34" charset="0"/>
              </a:rPr>
              <a:t>are thick </a:t>
            </a:r>
            <a:r>
              <a:rPr lang="en-GB" sz="2000" dirty="0">
                <a:latin typeface="Candara" pitchFamily="34" charset="0"/>
              </a:rPr>
              <a:t>but </a:t>
            </a:r>
            <a:r>
              <a:rPr lang="en-GB" sz="2000" b="1" dirty="0">
                <a:latin typeface="Candara" pitchFamily="34" charset="0"/>
              </a:rPr>
              <a:t>devoid of muscular tissue.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They </a:t>
            </a:r>
            <a:r>
              <a:rPr lang="en-GB" sz="2000" b="1" dirty="0">
                <a:latin typeface="Candara" pitchFamily="34" charset="0"/>
              </a:rPr>
              <a:t>have no valves</a:t>
            </a:r>
            <a:r>
              <a:rPr lang="en-GB" sz="2000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Emissary veins</a:t>
            </a:r>
            <a:r>
              <a:rPr lang="en-GB" sz="2000" dirty="0">
                <a:latin typeface="Candara" pitchFamily="34" charset="0"/>
              </a:rPr>
              <a:t>, which are also </a:t>
            </a:r>
            <a:r>
              <a:rPr lang="en-GB" sz="2000" b="1" dirty="0">
                <a:latin typeface="Candara" pitchFamily="34" charset="0"/>
              </a:rPr>
              <a:t>valveless</a:t>
            </a:r>
            <a:r>
              <a:rPr lang="en-GB" sz="2000" dirty="0">
                <a:latin typeface="Candara" pitchFamily="34" charset="0"/>
              </a:rPr>
              <a:t>, connect the dural venous sinuses with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diploic veins </a:t>
            </a:r>
            <a:r>
              <a:rPr lang="en-GB" sz="2000" dirty="0">
                <a:latin typeface="Candara" pitchFamily="34" charset="0"/>
              </a:rPr>
              <a:t>of the skull and with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veins of the scalp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pic>
        <p:nvPicPr>
          <p:cNvPr id="25602" name="Picture 2" descr="http://epomedicine.com/wp-content/uploads/2016/08/dural-reflections-and-venous-sin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8096" y="2743200"/>
            <a:ext cx="5325238" cy="3507051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pic>
        <p:nvPicPr>
          <p:cNvPr id="25604" name="Picture 4" descr="http://edutoolanatomy.wikispaces.com/file/view/showimage%5b7%5d.jpg/280041658/369x489/showimage%5b7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64420"/>
            <a:ext cx="3200400" cy="424118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95278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superior sagittal sinus </a:t>
            </a:r>
            <a:r>
              <a:rPr lang="en-GB" sz="2000" dirty="0">
                <a:latin typeface="Candara" pitchFamily="34" charset="0"/>
              </a:rPr>
              <a:t>occupies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upper fixed border of the falx cerebri </a:t>
            </a:r>
            <a:r>
              <a:rPr lang="en-GB" sz="2000" dirty="0">
                <a:latin typeface="Candara" pitchFamily="34" charset="0"/>
              </a:rPr>
              <a:t>(It begins anteriorly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at the foramen cecum</a:t>
            </a:r>
            <a:r>
              <a:rPr lang="en-GB" sz="2000" dirty="0">
                <a:solidFill>
                  <a:srgbClr val="C00000"/>
                </a:solidFill>
                <a:latin typeface="Candara" pitchFamily="34" charset="0"/>
              </a:rPr>
              <a:t>, </a:t>
            </a:r>
            <a:r>
              <a:rPr lang="en-GB" sz="2000" dirty="0">
                <a:latin typeface="Candara" pitchFamily="34" charset="0"/>
              </a:rPr>
              <a:t>where it occasionally receives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a vein </a:t>
            </a:r>
            <a:r>
              <a:rPr lang="en-GB" sz="2000" dirty="0">
                <a:latin typeface="Candara" pitchFamily="34" charset="0"/>
              </a:rPr>
              <a:t>from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nasal cavity</a:t>
            </a:r>
            <a:r>
              <a:rPr lang="en-GB" sz="2000" dirty="0">
                <a:latin typeface="Candara" pitchFamily="34" charset="0"/>
              </a:rPr>
              <a:t>. It runs posteriorly, grooving </a:t>
            </a:r>
            <a:r>
              <a:rPr lang="en-GB" sz="2000" b="1" dirty="0">
                <a:latin typeface="Candara" pitchFamily="34" charset="0"/>
              </a:rPr>
              <a:t>the vault </a:t>
            </a:r>
            <a:r>
              <a:rPr lang="en-GB" sz="2000" dirty="0">
                <a:latin typeface="Candara" pitchFamily="34" charset="0"/>
              </a:rPr>
              <a:t>of the skull;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pic>
        <p:nvPicPr>
          <p:cNvPr id="1026" name="Picture 2" descr="http://image.slidesharecdn.com/venoussinuses-120516125959-phpapp01/95/venous-sinuses-18-728.jpg?cb=1337173270"/>
          <p:cNvPicPr>
            <a:picLocks noChangeAspect="1" noChangeArrowheads="1"/>
          </p:cNvPicPr>
          <p:nvPr/>
        </p:nvPicPr>
        <p:blipFill>
          <a:blip r:embed="rId2" cstate="print"/>
          <a:srcRect l="11667" r="13333" b="11111"/>
          <a:stretch>
            <a:fillRect/>
          </a:stretch>
        </p:blipFill>
        <p:spPr bwMode="auto">
          <a:xfrm>
            <a:off x="3962400" y="1981200"/>
            <a:ext cx="4800601" cy="4267201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8600" y="2386548"/>
            <a:ext cx="3733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Its course receives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superior cerebral veins</a:t>
            </a:r>
          </a:p>
          <a:p>
            <a:r>
              <a:rPr lang="en-GB" sz="2000" dirty="0">
                <a:latin typeface="Candara" pitchFamily="34" charset="0"/>
              </a:rPr>
              <a:t>At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internal occipital protuberance</a:t>
            </a:r>
            <a:r>
              <a:rPr lang="en-GB" sz="2000" dirty="0">
                <a:latin typeface="Candara" pitchFamily="34" charset="0"/>
              </a:rPr>
              <a:t>, it is dilated to form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confluence of the sinuses 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 Here, the superior sagittal sinus usually becomes </a:t>
            </a:r>
            <a:r>
              <a:rPr lang="en-GB" sz="2000" b="1" dirty="0">
                <a:latin typeface="Candara" pitchFamily="34" charset="0"/>
              </a:rPr>
              <a:t>continuous with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right transverse sinus; </a:t>
            </a:r>
            <a:r>
              <a:rPr lang="en-GB" sz="2000" dirty="0">
                <a:latin typeface="Candara" pitchFamily="34" charset="0"/>
              </a:rPr>
              <a:t>it is connected to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opposite transverse sinus </a:t>
            </a:r>
            <a:r>
              <a:rPr lang="en-GB" sz="2000" dirty="0">
                <a:latin typeface="Candara" pitchFamily="34" charset="0"/>
              </a:rPr>
              <a:t>and receives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occipital sinus.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mk:@MSITStore:G:\TEXT%20BOOKS\Snll_Clncl_Nrntmy.chm::/17%20-%20The%20Blood%20Supply%20of%20the%20Brain%20and%20Spinal%20Cord_files/C17FF5.png"/>
          <p:cNvSpPr>
            <a:spLocks noChangeAspect="1" noChangeArrowheads="1"/>
          </p:cNvSpPr>
          <p:nvPr/>
        </p:nvSpPr>
        <p:spPr bwMode="auto">
          <a:xfrm>
            <a:off x="63500" y="-136525"/>
            <a:ext cx="5629275" cy="688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76" name="AutoShape 4" descr="mk:@MSITStore:G:\TEXT%20BOOKS\Snll_Clncl_Nrntmy.chm::/17%20-%20The%20Blood%20Supply%20of%20the%20Brain%20and%20Spinal%20Cord_files/C17FF5.png"/>
          <p:cNvSpPr>
            <a:spLocks noChangeAspect="1" noChangeArrowheads="1"/>
          </p:cNvSpPr>
          <p:nvPr/>
        </p:nvSpPr>
        <p:spPr bwMode="auto">
          <a:xfrm>
            <a:off x="63500" y="-136525"/>
            <a:ext cx="5629275" cy="688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2400" y="762000"/>
            <a:ext cx="876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inferior sagittal sinus</a:t>
            </a:r>
            <a:r>
              <a:rPr lang="en-GB" sz="2000" dirty="0">
                <a:latin typeface="Candara" pitchFamily="34" charset="0"/>
              </a:rPr>
              <a:t> occupies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free lower margin of the falx cerebri</a:t>
            </a:r>
            <a:r>
              <a:rPr lang="en-GB" sz="2000" dirty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It runs backward and joins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great cerebral vein </a:t>
            </a:r>
            <a:r>
              <a:rPr lang="en-GB" sz="2000" dirty="0">
                <a:latin typeface="Candara" pitchFamily="34" charset="0"/>
              </a:rPr>
              <a:t>at the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free margin of the tentorium cerebelli to </a:t>
            </a:r>
            <a:r>
              <a:rPr lang="en-GB" sz="2000" dirty="0">
                <a:latin typeface="Candara" pitchFamily="34" charset="0"/>
              </a:rPr>
              <a:t>form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straight sinus 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It receives a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few cerebral veins </a:t>
            </a:r>
            <a:r>
              <a:rPr lang="en-GB" sz="2000" dirty="0">
                <a:latin typeface="Candara" pitchFamily="34" charset="0"/>
              </a:rPr>
              <a:t>from the medial surface of the cerebral hemispheres.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pic>
        <p:nvPicPr>
          <p:cNvPr id="28681" name="Picture 9" descr="http://classconnection.s3.amazonaws.com/280/flashcards/2993280/png/veins3134893895872413665432585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3429000" cy="3658779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086600" y="168275"/>
            <a:ext cx="16764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86200" y="63246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31242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4" descr="http://classconnection.s3.amazonaws.com/340/flashcards/550340/png/screen_shot_2012-07-22_at_83454_pm1342953318840.png"/>
          <p:cNvPicPr>
            <a:picLocks noChangeAspect="1" noChangeArrowheads="1"/>
          </p:cNvPicPr>
          <p:nvPr/>
        </p:nvPicPr>
        <p:blipFill>
          <a:blip r:embed="rId3" cstate="print"/>
          <a:srcRect t="8000" b="12000"/>
          <a:stretch>
            <a:fillRect/>
          </a:stretch>
        </p:blipFill>
        <p:spPr bwMode="auto">
          <a:xfrm>
            <a:off x="3859529" y="2971800"/>
            <a:ext cx="5132071" cy="3509107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0"/>
            <a:ext cx="8534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straight sinus </a:t>
            </a:r>
            <a:r>
              <a:rPr lang="en-GB" sz="2000" dirty="0">
                <a:latin typeface="Candara" pitchFamily="34" charset="0"/>
              </a:rPr>
              <a:t>occupies the line of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junction of the falx cerebri </a:t>
            </a:r>
            <a:r>
              <a:rPr lang="en-GB" sz="2000" dirty="0">
                <a:latin typeface="Candara" pitchFamily="34" charset="0"/>
              </a:rPr>
              <a:t>with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tentorium cerebelli 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It is formed by the union of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inferior sagittal sinus </a:t>
            </a:r>
            <a:r>
              <a:rPr lang="en-GB" sz="2000" dirty="0">
                <a:latin typeface="Candara" pitchFamily="34" charset="0"/>
              </a:rPr>
              <a:t>with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great cerebral vein. </a:t>
            </a:r>
            <a:r>
              <a:rPr lang="en-GB" sz="2000" dirty="0">
                <a:latin typeface="Candara" pitchFamily="34" charset="0"/>
              </a:rPr>
              <a:t>It ends by turning to </a:t>
            </a:r>
            <a:r>
              <a:rPr lang="en-GB" sz="2000" b="1" dirty="0">
                <a:latin typeface="Candara" pitchFamily="34" charset="0"/>
              </a:rPr>
              <a:t>the left </a:t>
            </a:r>
            <a:r>
              <a:rPr lang="en-GB" sz="2000" dirty="0">
                <a:latin typeface="Candara" pitchFamily="34" charset="0"/>
              </a:rPr>
              <a:t>(sometimes to the right) to form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transverse sinus.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pic>
        <p:nvPicPr>
          <p:cNvPr id="29698" name="Picture 2" descr="https://classconnection.s3.amazonaws.com/184/flashcards/1904184/jpg/picture51350057533459.jpg"/>
          <p:cNvPicPr>
            <a:picLocks noChangeAspect="1" noChangeArrowheads="1"/>
          </p:cNvPicPr>
          <p:nvPr/>
        </p:nvPicPr>
        <p:blipFill>
          <a:blip r:embed="rId2" cstate="print"/>
          <a:srcRect l="7757" t="54044"/>
          <a:stretch>
            <a:fillRect/>
          </a:stretch>
        </p:blipFill>
        <p:spPr bwMode="auto">
          <a:xfrm>
            <a:off x="2178996" y="2496502"/>
            <a:ext cx="6775315" cy="3980498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2860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transverse sinuses </a:t>
            </a:r>
            <a:r>
              <a:rPr lang="en-GB" sz="2000" dirty="0">
                <a:latin typeface="Candara" pitchFamily="34" charset="0"/>
              </a:rPr>
              <a:t>are paired structures that begin at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internal occipital protuberance </a:t>
            </a:r>
          </a:p>
          <a:p>
            <a:pPr>
              <a:buFont typeface="Wingdings" pitchFamily="2" charset="2"/>
              <a:buChar char="q"/>
            </a:pP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right sinus </a:t>
            </a:r>
            <a:r>
              <a:rPr lang="en-GB" sz="2000" dirty="0">
                <a:latin typeface="Candara" pitchFamily="34" charset="0"/>
              </a:rPr>
              <a:t>is usually continuous with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superior sagittal sinus</a:t>
            </a:r>
            <a:r>
              <a:rPr lang="en-GB" sz="2000" dirty="0">
                <a:latin typeface="Candara" pitchFamily="34" charset="0"/>
              </a:rPr>
              <a:t>, and the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left is </a:t>
            </a:r>
            <a:r>
              <a:rPr lang="en-GB" sz="2000" dirty="0">
                <a:latin typeface="Candara" pitchFamily="34" charset="0"/>
              </a:rPr>
              <a:t>continuous with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straight sinus</a:t>
            </a:r>
            <a:r>
              <a:rPr lang="en-GB" sz="2000" dirty="0">
                <a:latin typeface="Candara" pitchFamily="34" charset="0"/>
              </a:rPr>
              <a:t>. </a:t>
            </a:r>
          </a:p>
        </p:txBody>
      </p:sp>
      <p:pic>
        <p:nvPicPr>
          <p:cNvPr id="31746" name="Picture 2" descr="http://blog.kkaggarwal.com/wp-content/uploads/2013/01/Cerebral_veins_and_sin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683" y="2362200"/>
            <a:ext cx="3594287" cy="403860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20574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Each sinus occupies the attached margin of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tentorium cerebelli</a:t>
            </a:r>
            <a:r>
              <a:rPr lang="en-GB" sz="2000" dirty="0">
                <a:latin typeface="Candara" pitchFamily="34" charset="0"/>
              </a:rPr>
              <a:t>, grooving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occipital bone </a:t>
            </a:r>
            <a:r>
              <a:rPr lang="en-GB" sz="2000" dirty="0">
                <a:latin typeface="Candara" pitchFamily="34" charset="0"/>
              </a:rPr>
              <a:t>and the posteroinferior angle of the parietal bone.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3048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epomedicine.com/wp-content/uploads/2016/08/dural-reflections-and-venous-sin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4975313" cy="327660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transverse sinuses </a:t>
            </a:r>
            <a:r>
              <a:rPr lang="en-GB" sz="2000" dirty="0">
                <a:latin typeface="Candara" pitchFamily="34" charset="0"/>
              </a:rPr>
              <a:t>receive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superior petrosal sinuses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inferior cerebral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cerebellar veins, </a:t>
            </a:r>
            <a:r>
              <a:rPr lang="en-GB" sz="2000" dirty="0">
                <a:latin typeface="Candara" pitchFamily="34" charset="0"/>
              </a:rPr>
              <a:t>and the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diploic veins</a:t>
            </a:r>
            <a:r>
              <a:rPr lang="en-GB" sz="2000" dirty="0">
                <a:latin typeface="Candara" pitchFamily="34" charset="0"/>
              </a:rPr>
              <a:t>. They end by turning downward as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sigmoid sinuses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pic>
        <p:nvPicPr>
          <p:cNvPr id="6" name="Picture 4" descr="http://what-when-how.com/wp-content/uploads/2012/04/tmp1424_thumb4.jpg"/>
          <p:cNvPicPr>
            <a:picLocks noChangeAspect="1" noChangeArrowheads="1"/>
          </p:cNvPicPr>
          <p:nvPr/>
        </p:nvPicPr>
        <p:blipFill>
          <a:blip r:embed="rId2" cstate="print"/>
          <a:srcRect r="546" b="53125"/>
          <a:stretch>
            <a:fillRect/>
          </a:stretch>
        </p:blipFill>
        <p:spPr bwMode="auto">
          <a:xfrm>
            <a:off x="186268" y="1982038"/>
            <a:ext cx="4004732" cy="1980362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pic>
        <p:nvPicPr>
          <p:cNvPr id="30724" name="Picture 4" descr="http://classconnection.s3.amazonaws.com/112/flashcards/1804112/png/veins313489389587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800"/>
            <a:ext cx="4427698" cy="472440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8200" y="64770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304800" y="60198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superior and inferior petrosal sinuses </a:t>
            </a:r>
            <a:r>
              <a:rPr lang="en-GB" sz="2000" dirty="0">
                <a:latin typeface="Candara" pitchFamily="34" charset="0"/>
              </a:rPr>
              <a:t>are small sinuses situated on the </a:t>
            </a:r>
            <a:r>
              <a:rPr lang="en-GB" sz="2000" b="1" dirty="0">
                <a:latin typeface="Candara" pitchFamily="34" charset="0"/>
              </a:rPr>
              <a:t>superior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latin typeface="Candara" pitchFamily="34" charset="0"/>
              </a:rPr>
              <a:t>inferior borders of the petrous part of the temporal bone </a:t>
            </a:r>
            <a:r>
              <a:rPr lang="en-GB" sz="2000" dirty="0">
                <a:latin typeface="Candara" pitchFamily="34" charset="0"/>
              </a:rPr>
              <a:t>on each side of the skull 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Each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superior sinus </a:t>
            </a:r>
            <a:r>
              <a:rPr lang="en-GB" sz="2000" dirty="0">
                <a:latin typeface="Candara" pitchFamily="34" charset="0"/>
              </a:rPr>
              <a:t>drains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cavernous sinus </a:t>
            </a:r>
            <a:r>
              <a:rPr lang="en-GB" sz="2000" dirty="0">
                <a:latin typeface="Candara" pitchFamily="34" charset="0"/>
              </a:rPr>
              <a:t>into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transverse sinus</a:t>
            </a:r>
            <a:r>
              <a:rPr lang="en-GB" sz="2000" dirty="0">
                <a:latin typeface="Candara" pitchFamily="34" charset="0"/>
              </a:rPr>
              <a:t>, and each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inferior sinus </a:t>
            </a:r>
            <a:r>
              <a:rPr lang="en-GB" sz="2000" dirty="0">
                <a:latin typeface="Candara" pitchFamily="34" charset="0"/>
              </a:rPr>
              <a:t>drains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cavernous sinus </a:t>
            </a:r>
            <a:r>
              <a:rPr lang="en-GB" sz="2000" dirty="0">
                <a:latin typeface="Candara" pitchFamily="34" charset="0"/>
              </a:rPr>
              <a:t>into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internal jugular vein</a:t>
            </a:r>
          </a:p>
        </p:txBody>
      </p:sp>
      <p:pic>
        <p:nvPicPr>
          <p:cNvPr id="3" name="Picture 6" descr="http://www.cambridgequestions.co.uk/diagrams/Venous%20sinu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2202"/>
            <a:ext cx="4976400" cy="3434798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63200" y="228600"/>
            <a:ext cx="162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7620000" y="3810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4008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2255" t="15625" r="39678" b="20833"/>
          <a:stretch>
            <a:fillRect/>
          </a:stretch>
        </p:blipFill>
        <p:spPr bwMode="auto">
          <a:xfrm>
            <a:off x="152400" y="2895600"/>
            <a:ext cx="3816245" cy="3581400"/>
          </a:xfrm>
          <a:prstGeom prst="rect">
            <a:avLst/>
          </a:prstGeom>
          <a:noFill/>
          <a:ln w="57150">
            <a:solidFill>
              <a:srgbClr val="16F62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991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sigmoid sinuses </a:t>
            </a:r>
            <a:r>
              <a:rPr lang="en-GB" sz="2000" dirty="0">
                <a:latin typeface="Candara" pitchFamily="34" charset="0"/>
              </a:rPr>
              <a:t>are a direct continuation of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transverse sinuses</a:t>
            </a:r>
            <a:r>
              <a:rPr lang="en-GB" sz="2000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 Each sinus turns downward and </a:t>
            </a:r>
            <a:r>
              <a:rPr lang="en-GB" sz="2000" b="1" dirty="0">
                <a:latin typeface="Candara" pitchFamily="34" charset="0"/>
              </a:rPr>
              <a:t>medially</a:t>
            </a:r>
            <a:r>
              <a:rPr lang="en-GB" sz="2000" dirty="0">
                <a:latin typeface="Candara" pitchFamily="34" charset="0"/>
              </a:rPr>
              <a:t> and grooves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mastoid part of the temporal bone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sinus then turns </a:t>
            </a:r>
            <a:r>
              <a:rPr lang="en-GB" sz="2000" b="1" dirty="0">
                <a:latin typeface="Candara" pitchFamily="34" charset="0"/>
              </a:rPr>
              <a:t>forward </a:t>
            </a:r>
            <a:r>
              <a:rPr lang="en-GB" sz="2000" dirty="0">
                <a:latin typeface="Candara" pitchFamily="34" charset="0"/>
              </a:rPr>
              <a:t>and then </a:t>
            </a:r>
            <a:r>
              <a:rPr lang="en-GB" sz="2000" b="1" dirty="0">
                <a:latin typeface="Candara" pitchFamily="34" charset="0"/>
              </a:rPr>
              <a:t>inferiorly</a:t>
            </a:r>
            <a:r>
              <a:rPr lang="en-GB" sz="2000" dirty="0">
                <a:latin typeface="Candara" pitchFamily="34" charset="0"/>
              </a:rPr>
              <a:t> through the </a:t>
            </a:r>
            <a:r>
              <a:rPr lang="en-GB" sz="2000" b="1" dirty="0">
                <a:latin typeface="Candara" pitchFamily="34" charset="0"/>
              </a:rPr>
              <a:t>posterior part </a:t>
            </a:r>
            <a:r>
              <a:rPr lang="en-GB" sz="2000" dirty="0">
                <a:latin typeface="Candara" pitchFamily="34" charset="0"/>
              </a:rPr>
              <a:t>of the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jugular foramen</a:t>
            </a:r>
            <a:r>
              <a:rPr lang="en-GB" sz="2000" dirty="0">
                <a:latin typeface="Candara" pitchFamily="34" charset="0"/>
              </a:rPr>
              <a:t> to become continuous with the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superior bulb of the internal jugular vein.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1628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5000" y="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770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epomedicine.com/wp-content/uploads/2016/08/dural-reflections-and-venous-sin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66634"/>
            <a:ext cx="6171868" cy="4064617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1025"/>
            <a:ext cx="46628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The Meninges of the Brain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36937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  <a:latin typeface="Candara" panose="020E0502030303020204" pitchFamily="34" charset="0"/>
              </a:rPr>
              <a:t>The brain </a:t>
            </a:r>
            <a:r>
              <a:rPr lang="en-GB" sz="2000" dirty="0">
                <a:latin typeface="Candara" panose="020E0502030303020204" pitchFamily="34" charset="0"/>
              </a:rPr>
              <a:t>in the skull and </a:t>
            </a:r>
            <a:r>
              <a:rPr lang="en-GB" sz="2000" b="1" dirty="0">
                <a:solidFill>
                  <a:srgbClr val="0000FF"/>
                </a:solidFill>
                <a:latin typeface="Candara" panose="020E0502030303020204" pitchFamily="34" charset="0"/>
              </a:rPr>
              <a:t>the spinal cord </a:t>
            </a:r>
            <a:r>
              <a:rPr lang="en-GB" sz="2000" dirty="0">
                <a:latin typeface="Candara" panose="020E0502030303020204" pitchFamily="34" charset="0"/>
              </a:rPr>
              <a:t>in the vertebral column are surrounded by </a:t>
            </a:r>
            <a:r>
              <a:rPr lang="en-GB" sz="2000" b="1" dirty="0">
                <a:latin typeface="Candara" panose="020E0502030303020204" pitchFamily="34" charset="0"/>
              </a:rPr>
              <a:t>three protective membranes</a:t>
            </a:r>
            <a:r>
              <a:rPr lang="en-GB" sz="2000" dirty="0">
                <a:latin typeface="Candara" panose="020E0502030303020204" pitchFamily="34" charset="0"/>
              </a:rPr>
              <a:t>, or </a:t>
            </a:r>
            <a:r>
              <a:rPr lang="en-GB" sz="2000" b="1" dirty="0">
                <a:solidFill>
                  <a:srgbClr val="0000FF"/>
                </a:solidFill>
                <a:latin typeface="Candara" panose="020E0502030303020204" pitchFamily="34" charset="0"/>
              </a:rPr>
              <a:t>meninges:</a:t>
            </a:r>
          </a:p>
          <a:p>
            <a:r>
              <a:rPr lang="en-GB" sz="2000" dirty="0">
                <a:latin typeface="Candara" panose="020E0502030303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dura mater</a:t>
            </a:r>
            <a:r>
              <a:rPr lang="en-GB" sz="2000" dirty="0">
                <a:latin typeface="Candara" panose="020E0502030303020204" pitchFamily="34" charset="0"/>
              </a:rPr>
              <a:t>,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arachnoid mater</a:t>
            </a:r>
            <a:r>
              <a:rPr lang="en-GB" sz="2000" dirty="0">
                <a:latin typeface="Candara" panose="020E0502030303020204" pitchFamily="34" charset="0"/>
              </a:rPr>
              <a:t>, and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pia mater.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865293"/>
            <a:ext cx="3962400" cy="954107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Meninges of the Brain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Dura Mater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22925"/>
            <a:ext cx="304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1" dirty="0">
                <a:latin typeface="Candara" panose="020E0502030303020204" pitchFamily="34" charset="0"/>
              </a:rPr>
              <a:t>The dura mater </a:t>
            </a:r>
            <a:r>
              <a:rPr lang="en-GB" sz="2000" dirty="0">
                <a:latin typeface="Candara" panose="020E0502030303020204" pitchFamily="34" charset="0"/>
              </a:rPr>
              <a:t>of the brain is conventionally described as two layers: </a:t>
            </a:r>
            <a:r>
              <a:rPr lang="en-GB" sz="2000" b="1" dirty="0">
                <a:latin typeface="Candara" panose="020E0502030303020204" pitchFamily="34" charset="0"/>
              </a:rPr>
              <a:t>the</a:t>
            </a:r>
            <a:r>
              <a:rPr lang="en-GB" sz="2000" dirty="0">
                <a:latin typeface="Candara" panose="020E0502030303020204" pitchFamily="34" charset="0"/>
              </a:rPr>
              <a:t> </a:t>
            </a:r>
            <a:r>
              <a:rPr lang="en-GB" sz="2000" b="1" dirty="0">
                <a:latin typeface="Candara" panose="020E0502030303020204" pitchFamily="34" charset="0"/>
              </a:rPr>
              <a:t>endosteal layer </a:t>
            </a:r>
            <a:r>
              <a:rPr lang="en-GB" sz="2000" dirty="0">
                <a:latin typeface="Candara" panose="020E0502030303020204" pitchFamily="34" charset="0"/>
              </a:rPr>
              <a:t>and </a:t>
            </a:r>
            <a:r>
              <a:rPr lang="en-GB" sz="2000" b="1" dirty="0">
                <a:latin typeface="Candara" panose="020E0502030303020204" pitchFamily="34" charset="0"/>
              </a:rPr>
              <a:t>the meningeal layer </a:t>
            </a:r>
            <a:endParaRPr lang="en-GB" sz="2000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000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These are closely united except along certain lines, where they separate to form </a:t>
            </a:r>
            <a:r>
              <a:rPr lang="en-GB" sz="2000" b="1" dirty="0">
                <a:solidFill>
                  <a:srgbClr val="0000FF"/>
                </a:solidFill>
                <a:latin typeface="Candara" panose="020E0502030303020204" pitchFamily="34" charset="0"/>
              </a:rPr>
              <a:t>venous sinuses.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31250" r="33821" b="32292"/>
          <a:stretch>
            <a:fillRect/>
          </a:stretch>
        </p:blipFill>
        <p:spPr bwMode="auto">
          <a:xfrm>
            <a:off x="3048000" y="3246329"/>
            <a:ext cx="5943600" cy="2849671"/>
          </a:xfrm>
          <a:prstGeom prst="rect">
            <a:avLst/>
          </a:prstGeom>
          <a:noFill/>
          <a:ln w="57150">
            <a:solidFill>
              <a:srgbClr val="16F621"/>
            </a:solidFill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occipital sinus </a:t>
            </a:r>
            <a:r>
              <a:rPr lang="en-GB" sz="2000" dirty="0">
                <a:latin typeface="Candara" pitchFamily="34" charset="0"/>
              </a:rPr>
              <a:t>is a small sinus occupying the attached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margin of the falx cerebelli. </a:t>
            </a:r>
            <a:r>
              <a:rPr lang="en-GB" sz="2000" dirty="0">
                <a:latin typeface="Candara" pitchFamily="34" charset="0"/>
              </a:rPr>
              <a:t>It commences near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the foramen magnum</a:t>
            </a:r>
            <a:r>
              <a:rPr lang="en-GB" sz="2000" dirty="0">
                <a:latin typeface="Candara" pitchFamily="34" charset="0"/>
              </a:rPr>
              <a:t>, where it communicates with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vertebral veins </a:t>
            </a:r>
            <a:r>
              <a:rPr lang="en-GB" sz="2000" dirty="0">
                <a:latin typeface="Candara" pitchFamily="34" charset="0"/>
              </a:rPr>
              <a:t>and drains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into the confluence of sinuses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807837" cy="584775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Dural Venous Sinuses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419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cavernous sinuses </a:t>
            </a:r>
            <a:r>
              <a:rPr lang="en-GB" sz="2000" dirty="0">
                <a:latin typeface="Candara" pitchFamily="34" charset="0"/>
              </a:rPr>
              <a:t>are situated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in the middle cranial fossa </a:t>
            </a:r>
            <a:r>
              <a:rPr lang="en-GB" sz="2000" dirty="0">
                <a:latin typeface="Candara" pitchFamily="34" charset="0"/>
              </a:rPr>
              <a:t>on each side of the </a:t>
            </a:r>
            <a:r>
              <a:rPr lang="en-GB" sz="2000" b="1" dirty="0">
                <a:latin typeface="Candara" pitchFamily="34" charset="0"/>
              </a:rPr>
              <a:t>body of the sphenoid bone 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Numerous </a:t>
            </a:r>
            <a:r>
              <a:rPr lang="en-GB" sz="2000" b="1" dirty="0">
                <a:latin typeface="Candara" pitchFamily="34" charset="0"/>
              </a:rPr>
              <a:t>trabeculae </a:t>
            </a:r>
            <a:r>
              <a:rPr lang="en-GB" sz="2000" dirty="0">
                <a:latin typeface="Candara" pitchFamily="34" charset="0"/>
              </a:rPr>
              <a:t>cross their interior, giving them a </a:t>
            </a:r>
            <a:r>
              <a:rPr lang="en-GB" sz="2000" b="1" dirty="0">
                <a:latin typeface="Candara" pitchFamily="34" charset="0"/>
              </a:rPr>
              <a:t>spongy appearance</a:t>
            </a:r>
            <a:r>
              <a:rPr lang="en-GB" sz="2000" dirty="0">
                <a:latin typeface="Candara" pitchFamily="34" charset="0"/>
              </a:rPr>
              <a:t>, hence the name. 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Each sinus extends from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superior orbital fissure</a:t>
            </a:r>
            <a:r>
              <a:rPr lang="en-GB" sz="2000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GB" sz="2000" b="1" dirty="0">
                <a:latin typeface="Candara" pitchFamily="34" charset="0"/>
              </a:rPr>
              <a:t>in front </a:t>
            </a:r>
            <a:r>
              <a:rPr lang="en-GB" sz="2000" dirty="0">
                <a:latin typeface="Candara" pitchFamily="34" charset="0"/>
              </a:rPr>
              <a:t>to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apex of the petrous part of the temporal bone </a:t>
            </a:r>
            <a:r>
              <a:rPr lang="en-GB" sz="2000" b="1" dirty="0">
                <a:latin typeface="Candara" pitchFamily="34" charset="0"/>
              </a:rPr>
              <a:t>behind.</a:t>
            </a:r>
          </a:p>
        </p:txBody>
      </p:sp>
      <p:pic>
        <p:nvPicPr>
          <p:cNvPr id="33794" name="Picture 2" descr="http://www.skullanatomy.info/Individ%20Spaces/Orbit/04_brain_pan.jpg"/>
          <p:cNvPicPr>
            <a:picLocks noChangeAspect="1" noChangeArrowheads="1"/>
          </p:cNvPicPr>
          <p:nvPr/>
        </p:nvPicPr>
        <p:blipFill>
          <a:blip r:embed="rId2" cstate="print"/>
          <a:srcRect r="44595"/>
          <a:stretch>
            <a:fillRect/>
          </a:stretch>
        </p:blipFill>
        <p:spPr bwMode="auto">
          <a:xfrm>
            <a:off x="4876800" y="2042996"/>
            <a:ext cx="3886200" cy="4620788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065070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Arachnoid Mater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arachnoid mater is </a:t>
            </a:r>
            <a:r>
              <a:rPr lang="en-GB" sz="2000" b="1" dirty="0">
                <a:latin typeface="Candara" pitchFamily="34" charset="0"/>
              </a:rPr>
              <a:t>a delicate, impermeable membrane </a:t>
            </a:r>
            <a:r>
              <a:rPr lang="en-GB" sz="2000" dirty="0">
                <a:latin typeface="Candara" pitchFamily="34" charset="0"/>
              </a:rPr>
              <a:t>covering the brain and lying </a:t>
            </a:r>
            <a:r>
              <a:rPr lang="en-GB" sz="2000" b="1" dirty="0">
                <a:latin typeface="Candara" pitchFamily="34" charset="0"/>
              </a:rPr>
              <a:t>between the pia mater internally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latin typeface="Candara" pitchFamily="34" charset="0"/>
              </a:rPr>
              <a:t>the dura mater externally</a:t>
            </a:r>
            <a:endParaRPr lang="en-GB" sz="2000" dirty="0">
              <a:latin typeface="Candara" pitchFamily="34" charset="0"/>
            </a:endParaRPr>
          </a:p>
        </p:txBody>
      </p:sp>
      <p:pic>
        <p:nvPicPr>
          <p:cNvPr id="34818" name="Picture 2" descr="http://www.apsubiology.org/anatomy/2010/2010_Exam_Reviews/Exam_4_Review/12-23a_Meni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316" y="1828800"/>
            <a:ext cx="6386284" cy="335280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1981200"/>
            <a:ext cx="2514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It is separated from the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dura</a:t>
            </a:r>
            <a:r>
              <a:rPr lang="en-GB" sz="2000" dirty="0">
                <a:latin typeface="Candara" pitchFamily="34" charset="0"/>
              </a:rPr>
              <a:t> by a potential space,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the subdural space</a:t>
            </a:r>
            <a:r>
              <a:rPr lang="en-GB" sz="2000" dirty="0">
                <a:latin typeface="Candara" pitchFamily="34" charset="0"/>
              </a:rPr>
              <a:t>, filled by a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film of fluid</a:t>
            </a:r>
            <a:r>
              <a:rPr lang="en-GB" sz="2000" dirty="0">
                <a:latin typeface="Candara" pitchFamily="34" charset="0"/>
              </a:rPr>
              <a:t>; it is separated from the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pia </a:t>
            </a:r>
            <a:r>
              <a:rPr lang="en-GB" sz="2000" dirty="0">
                <a:latin typeface="Candara" pitchFamily="34" charset="0"/>
              </a:rPr>
              <a:t>by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subarachnoid space</a:t>
            </a:r>
            <a:r>
              <a:rPr lang="en-GB" sz="2000" dirty="0">
                <a:latin typeface="Candara" pitchFamily="34" charset="0"/>
              </a:rPr>
              <a:t>, which is filled with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cerebrospinal fluid</a:t>
            </a:r>
            <a:r>
              <a:rPr lang="en-GB" sz="2000" dirty="0">
                <a:latin typeface="Candara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54864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outer and inner surfaces of the arachnoid are covered with </a:t>
            </a:r>
            <a:r>
              <a:rPr lang="en-GB" sz="2000" b="1" dirty="0">
                <a:latin typeface="Candara" pitchFamily="34" charset="0"/>
              </a:rPr>
              <a:t>flattened </a:t>
            </a:r>
            <a:r>
              <a:rPr lang="en-GB" sz="2000" b="1" dirty="0" err="1">
                <a:latin typeface="Candara" pitchFamily="34" charset="0"/>
              </a:rPr>
              <a:t>mesothelial</a:t>
            </a:r>
            <a:r>
              <a:rPr lang="en-GB" sz="2000" b="1" dirty="0">
                <a:latin typeface="Candara" pitchFamily="34" charset="0"/>
              </a:rPr>
              <a:t> cells</a:t>
            </a:r>
            <a:endParaRPr lang="en-GB" sz="2000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82000" y="63404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065070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Arachnoid Mater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0574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cisterna cerebellomedullaris </a:t>
            </a:r>
            <a:r>
              <a:rPr lang="en-GB" sz="2000" dirty="0">
                <a:latin typeface="Candara" pitchFamily="34" charset="0"/>
              </a:rPr>
              <a:t>lies between the </a:t>
            </a:r>
            <a:r>
              <a:rPr lang="en-GB" sz="2000" b="1" dirty="0">
                <a:latin typeface="Candara" pitchFamily="34" charset="0"/>
              </a:rPr>
              <a:t>inferior surface of the cerebellum</a:t>
            </a:r>
            <a:r>
              <a:rPr lang="en-GB" sz="2000" dirty="0">
                <a:latin typeface="Candara" pitchFamily="34" charset="0"/>
              </a:rPr>
              <a:t> and </a:t>
            </a:r>
            <a:r>
              <a:rPr lang="en-GB" sz="2000" b="1" dirty="0">
                <a:latin typeface="Candara" pitchFamily="34" charset="0"/>
              </a:rPr>
              <a:t>the roof of the fourth ventricle. </a:t>
            </a:r>
          </a:p>
        </p:txBody>
      </p:sp>
      <p:pic>
        <p:nvPicPr>
          <p:cNvPr id="36866" name="Picture 2" descr="http://image.slidesharecdn.com/anatomyofmeningesventriclescerebrospinalfluid-100604195832-phpapp02/95/anatomy-of-meninges-ventricles-cerebrospinal-fluid-2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399" y="1524000"/>
            <a:ext cx="5181599" cy="388620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762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The arachnoid </a:t>
            </a:r>
            <a:r>
              <a:rPr lang="en-GB" sz="2000" b="1" dirty="0">
                <a:latin typeface="Candara" pitchFamily="34" charset="0"/>
              </a:rPr>
              <a:t>bridges over the sulci </a:t>
            </a:r>
            <a:r>
              <a:rPr lang="en-GB" sz="2000" dirty="0">
                <a:latin typeface="Candara" pitchFamily="34" charset="0"/>
              </a:rPr>
              <a:t>on the surface of the brain, and in certain situations,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arachnoid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pia</a:t>
            </a:r>
            <a:r>
              <a:rPr lang="en-GB" sz="2000" dirty="0">
                <a:latin typeface="Candara" pitchFamily="34" charset="0"/>
              </a:rPr>
              <a:t> are </a:t>
            </a:r>
            <a:r>
              <a:rPr lang="en-GB" sz="2000" b="1" dirty="0">
                <a:latin typeface="Candara" pitchFamily="34" charset="0"/>
              </a:rPr>
              <a:t>widely separated </a:t>
            </a:r>
            <a:r>
              <a:rPr lang="en-GB" sz="2000" dirty="0">
                <a:latin typeface="Candara" pitchFamily="34" charset="0"/>
              </a:rPr>
              <a:t>to form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subarachnoid </a:t>
            </a:r>
            <a:r>
              <a:rPr lang="en-GB" sz="2000" b="1" dirty="0" err="1">
                <a:solidFill>
                  <a:srgbClr val="FF0000"/>
                </a:solidFill>
                <a:latin typeface="Candara" pitchFamily="34" charset="0"/>
              </a:rPr>
              <a:t>cisternae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54102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cisterna </a:t>
            </a:r>
            <a:r>
              <a:rPr lang="en-GB" sz="2000" b="1" dirty="0" err="1">
                <a:solidFill>
                  <a:srgbClr val="FF0000"/>
                </a:solidFill>
                <a:latin typeface="Candara" pitchFamily="34" charset="0"/>
              </a:rPr>
              <a:t>interpeduncularis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lies </a:t>
            </a:r>
            <a:r>
              <a:rPr lang="en-GB" sz="2000" b="1" dirty="0">
                <a:latin typeface="Candara" pitchFamily="34" charset="0"/>
              </a:rPr>
              <a:t>between the two cerebral peduncles</a:t>
            </a:r>
            <a:r>
              <a:rPr lang="en-GB" sz="2000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All the </a:t>
            </a:r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cisternae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are in free communication with one another and with the remainder of the subarachnoid space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Tuesday 22 December 2020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00FF"/>
                </a:solidFill>
              </a:rPr>
              <a:pPr/>
              <a:t>22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52600"/>
            <a:ext cx="3886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arachnoid villi </a:t>
            </a:r>
            <a:r>
              <a:rPr lang="en-GB" sz="2000" dirty="0">
                <a:latin typeface="Candara" pitchFamily="34" charset="0"/>
              </a:rPr>
              <a:t>are most numerous along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superior sagittal sinus.</a:t>
            </a:r>
            <a:endParaRPr lang="ar-JO" sz="2000" b="1" dirty="0">
              <a:solidFill>
                <a:srgbClr val="0000FF"/>
              </a:solidFill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 Aggregations of arachnoid villi are referred to as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arachnoid granulations 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Arachnoid villi </a:t>
            </a:r>
            <a:r>
              <a:rPr lang="en-GB" sz="2000" dirty="0">
                <a:latin typeface="Candara" pitchFamily="34" charset="0"/>
              </a:rPr>
              <a:t>serve as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sites where the cerebrospinal fluid diffuses into the bloodstream.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065070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Arachnoid Mater</a:t>
            </a:r>
          </a:p>
        </p:txBody>
      </p:sp>
      <p:pic>
        <p:nvPicPr>
          <p:cNvPr id="41986" name="Picture 2" descr="http://image.slidesharecdn.com/anatomyofmeningesventriclescerebrospinalfluid-100604195832-phpapp02/95/anatomy-of-meninges-ventricles-cerebrospinal-fluid-25-728.jpg?cb=1275681639"/>
          <p:cNvPicPr>
            <a:picLocks noChangeAspect="1" noChangeArrowheads="1"/>
          </p:cNvPicPr>
          <p:nvPr/>
        </p:nvPicPr>
        <p:blipFill>
          <a:blip r:embed="rId2" cstate="print"/>
          <a:srcRect l="13187" t="2930" r="3297" b="9158"/>
          <a:stretch>
            <a:fillRect/>
          </a:stretch>
        </p:blipFill>
        <p:spPr bwMode="auto">
          <a:xfrm>
            <a:off x="4191000" y="1676400"/>
            <a:ext cx="4800600" cy="3789948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8382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In certain areas, </a:t>
            </a:r>
            <a:r>
              <a:rPr lang="en-GB" sz="2000" b="1" dirty="0">
                <a:latin typeface="Candara" pitchFamily="34" charset="0"/>
              </a:rPr>
              <a:t>the arachnoid projects </a:t>
            </a:r>
            <a:r>
              <a:rPr lang="en-GB" sz="2000" dirty="0">
                <a:latin typeface="Candara" pitchFamily="34" charset="0"/>
              </a:rPr>
              <a:t>into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venous sinuses </a:t>
            </a:r>
            <a:r>
              <a:rPr lang="en-GB" sz="2000" dirty="0">
                <a:latin typeface="Candara" pitchFamily="34" charset="0"/>
              </a:rPr>
              <a:t>to form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arachnoid villi.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6388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arachnoid is connected to the pia mater across the fluid-filled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subarachnoid space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by delicate strands of fibrous tissue</a:t>
            </a:r>
            <a:r>
              <a:rPr lang="en-GB" sz="2000" dirty="0">
                <a:latin typeface="Candara" pitchFamily="34" charset="0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Tuesday 22 December 2020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00FF"/>
                </a:solidFill>
              </a:rPr>
              <a:pPr/>
              <a:t>23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Afar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065070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Arachnoid Mater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161395"/>
            <a:ext cx="419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Structures passing </a:t>
            </a:r>
            <a:r>
              <a:rPr lang="en-GB" sz="2000" b="1" dirty="0">
                <a:latin typeface="Candara" pitchFamily="34" charset="0"/>
              </a:rPr>
              <a:t>to and from the brain to the skull or its foramina </a:t>
            </a:r>
            <a:r>
              <a:rPr lang="en-GB" sz="2000" dirty="0">
                <a:latin typeface="Candara" pitchFamily="34" charset="0"/>
              </a:rPr>
              <a:t>must pass through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the subarachnoid space. </a:t>
            </a:r>
            <a:endParaRPr lang="ar-JO" sz="2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endParaRPr lang="ar-JO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All the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cerebral arteries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veins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 lie in the space, as do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cranial nerves </a:t>
            </a:r>
            <a:endParaRPr lang="ar-JO" sz="20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endParaRPr lang="ar-JO" sz="20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arachnoid fuses with the </a:t>
            </a:r>
            <a:r>
              <a:rPr lang="en-GB" sz="2000" b="1" dirty="0">
                <a:latin typeface="Candara" pitchFamily="34" charset="0"/>
              </a:rPr>
              <a:t>epineurium</a:t>
            </a:r>
            <a:r>
              <a:rPr lang="en-GB" sz="2000" dirty="0">
                <a:latin typeface="Candara" pitchFamily="34" charset="0"/>
              </a:rPr>
              <a:t> of the nerves at their point of </a:t>
            </a:r>
            <a:r>
              <a:rPr lang="en-GB" sz="2000" b="1" dirty="0">
                <a:latin typeface="Candara" pitchFamily="34" charset="0"/>
              </a:rPr>
              <a:t>exit from the skull</a:t>
            </a:r>
            <a:r>
              <a:rPr lang="en-GB" sz="2000" dirty="0">
                <a:latin typeface="Candara" pitchFamily="34" charset="0"/>
              </a:rPr>
              <a:t> </a:t>
            </a:r>
            <a:endParaRPr lang="ar-JO" sz="20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ar-JO" sz="20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subarachnoid space </a:t>
            </a:r>
            <a:r>
              <a:rPr lang="en-GB" sz="2000" dirty="0">
                <a:latin typeface="Candara" pitchFamily="34" charset="0"/>
              </a:rPr>
              <a:t>extends around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the optic nerve </a:t>
            </a:r>
            <a:r>
              <a:rPr lang="en-GB" sz="2000" dirty="0">
                <a:latin typeface="Candara" pitchFamily="34" charset="0"/>
              </a:rPr>
              <a:t>as far as the eyeball.</a:t>
            </a:r>
          </a:p>
        </p:txBody>
      </p:sp>
      <p:pic>
        <p:nvPicPr>
          <p:cNvPr id="40962" name="Picture 2" descr="http://www.mdguidelines.com/images/Illustrations/subh_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576917" cy="373380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065070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Arachnoid Mater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590800"/>
            <a:ext cx="381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>
                <a:latin typeface="Candara" pitchFamily="34" charset="0"/>
              </a:rPr>
              <a:t>It now circulates both upward over the surfaces of </a:t>
            </a:r>
            <a:r>
              <a:rPr lang="en-GB" sz="2000" b="1" dirty="0">
                <a:latin typeface="Candara" pitchFamily="34" charset="0"/>
              </a:rPr>
              <a:t>the cerebral hemispheres </a:t>
            </a:r>
            <a:r>
              <a:rPr lang="en-GB" sz="2000" dirty="0">
                <a:latin typeface="Candara" pitchFamily="34" charset="0"/>
              </a:rPr>
              <a:t>and downward around </a:t>
            </a:r>
            <a:r>
              <a:rPr lang="en-GB" sz="2000" b="1" dirty="0">
                <a:latin typeface="Candara" pitchFamily="34" charset="0"/>
              </a:rPr>
              <a:t>the spinal cord. </a:t>
            </a:r>
            <a:endParaRPr lang="ar-JO" sz="20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endParaRPr lang="ar-JO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spinal subarachnoid space extends down as far as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second sacral vertebra </a:t>
            </a:r>
            <a:endParaRPr lang="ar-JO" sz="2000" b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endParaRPr lang="ar-JO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>
                <a:latin typeface="Candara" pitchFamily="34" charset="0"/>
              </a:rPr>
              <a:t> Eventually, </a:t>
            </a:r>
            <a:r>
              <a:rPr lang="en-GB" sz="2000" b="1" dirty="0">
                <a:latin typeface="Candara" pitchFamily="34" charset="0"/>
              </a:rPr>
              <a:t>the fluid </a:t>
            </a:r>
            <a:r>
              <a:rPr lang="en-GB" sz="2000" dirty="0">
                <a:latin typeface="Candara" pitchFamily="34" charset="0"/>
              </a:rPr>
              <a:t>enters the </a:t>
            </a:r>
            <a:r>
              <a:rPr lang="en-GB" sz="2000" b="1" dirty="0">
                <a:latin typeface="Candara" pitchFamily="34" charset="0"/>
              </a:rPr>
              <a:t>bloodstream</a:t>
            </a:r>
            <a:r>
              <a:rPr lang="en-GB" sz="2000" dirty="0">
                <a:latin typeface="Candara" pitchFamily="34" charset="0"/>
              </a:rPr>
              <a:t> by passing into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arachnoid villi</a:t>
            </a:r>
            <a:r>
              <a:rPr lang="en-GB" sz="2000" dirty="0">
                <a:latin typeface="Candara" pitchFamily="34" charset="0"/>
              </a:rPr>
              <a:t> and diffusing through their walls.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7620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The cerebrospinal fluid is produced by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the choroid plexuses </a:t>
            </a:r>
            <a:r>
              <a:rPr lang="en-GB" sz="2000" dirty="0">
                <a:latin typeface="Candara" pitchFamily="34" charset="0"/>
              </a:rPr>
              <a:t>within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lateral, third</a:t>
            </a:r>
            <a:r>
              <a:rPr lang="en-GB" sz="2000" b="1" dirty="0">
                <a:latin typeface="Candara" pitchFamily="34" charset="0"/>
              </a:rPr>
              <a:t>, and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fourth ventricles </a:t>
            </a:r>
            <a:r>
              <a:rPr lang="en-GB" sz="2000" dirty="0">
                <a:latin typeface="Candara" pitchFamily="34" charset="0"/>
              </a:rPr>
              <a:t>of the brain.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75137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It escapes from the ventricular system of the brain through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three foramina in the roof of the fourth ventricle </a:t>
            </a:r>
            <a:r>
              <a:rPr lang="en-GB" sz="2000" dirty="0">
                <a:latin typeface="Candara" pitchFamily="34" charset="0"/>
              </a:rPr>
              <a:t>and so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enters the subarachnoid space. </a:t>
            </a:r>
            <a:endParaRPr lang="ar-JO" sz="2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39938" name="Picture 2" descr="http://d6igaq6njxgjh.cloudfront.net/content/physrev/93/4/1847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4497449" cy="3787696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Tuesday 22 December 2020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25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290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01025"/>
            <a:ext cx="1846211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Pia Mater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883384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The pia mater is </a:t>
            </a:r>
            <a:r>
              <a:rPr lang="en-GB" sz="2000" b="1" dirty="0">
                <a:latin typeface="Candara" pitchFamily="34" charset="0"/>
              </a:rPr>
              <a:t>a vascular membrane </a:t>
            </a:r>
            <a:r>
              <a:rPr lang="en-GB" sz="2000" dirty="0">
                <a:latin typeface="Candara" pitchFamily="34" charset="0"/>
              </a:rPr>
              <a:t>covered by </a:t>
            </a:r>
            <a:r>
              <a:rPr lang="en-GB" sz="2000" b="1" dirty="0">
                <a:latin typeface="Candara" pitchFamily="34" charset="0"/>
              </a:rPr>
              <a:t>flattened </a:t>
            </a:r>
            <a:r>
              <a:rPr lang="en-GB" sz="2000" b="1" dirty="0" err="1">
                <a:latin typeface="Candara" pitchFamily="34" charset="0"/>
              </a:rPr>
              <a:t>mesothelial</a:t>
            </a:r>
            <a:r>
              <a:rPr lang="en-GB" sz="2000" b="1" dirty="0">
                <a:latin typeface="Candara" pitchFamily="34" charset="0"/>
              </a:rPr>
              <a:t> cells</a:t>
            </a:r>
            <a:r>
              <a:rPr lang="en-GB" sz="2000" dirty="0">
                <a:latin typeface="Candara" pitchFamily="34" charset="0"/>
              </a:rPr>
              <a:t>. It closely </a:t>
            </a:r>
            <a:r>
              <a:rPr lang="en-GB" sz="2000" b="1" dirty="0">
                <a:latin typeface="Candara" pitchFamily="34" charset="0"/>
              </a:rPr>
              <a:t>invests the brain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latin typeface="Candara" pitchFamily="34" charset="0"/>
              </a:rPr>
              <a:t>covering the gyri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latin typeface="Candara" pitchFamily="34" charset="0"/>
              </a:rPr>
              <a:t>descending into the deepest sulci </a:t>
            </a:r>
            <a:endParaRPr lang="ar-JO" sz="2000" b="1" dirty="0">
              <a:latin typeface="Candara" pitchFamily="34" charset="0"/>
            </a:endParaRPr>
          </a:p>
          <a:p>
            <a:endParaRPr lang="ar-JO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It extends </a:t>
            </a:r>
            <a:r>
              <a:rPr lang="en-GB" sz="2000" b="1" dirty="0">
                <a:latin typeface="Candara" pitchFamily="34" charset="0"/>
              </a:rPr>
              <a:t>out over the cranial nerves </a:t>
            </a:r>
            <a:r>
              <a:rPr lang="en-GB" sz="2000" dirty="0">
                <a:latin typeface="Candara" pitchFamily="34" charset="0"/>
              </a:rPr>
              <a:t>and fuses with their epineurium.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cerebral arteries entering the substance of the brain carry a sheath of pia with them</a:t>
            </a:r>
            <a:r>
              <a:rPr lang="en-GB" sz="2000" dirty="0">
                <a:latin typeface="Candara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048000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The pia mater forms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</a:t>
            </a:r>
            <a:r>
              <a:rPr lang="en-GB" sz="2000" b="1" dirty="0" err="1">
                <a:solidFill>
                  <a:srgbClr val="C00000"/>
                </a:solidFill>
                <a:latin typeface="Candara" pitchFamily="34" charset="0"/>
              </a:rPr>
              <a:t>tela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Candara" pitchFamily="34" charset="0"/>
              </a:rPr>
              <a:t>choroidea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of the roof of </a:t>
            </a:r>
            <a:r>
              <a:rPr lang="en-GB" sz="2000" b="1" dirty="0">
                <a:latin typeface="Candara" pitchFamily="34" charset="0"/>
              </a:rPr>
              <a:t>the third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latin typeface="Candara" pitchFamily="34" charset="0"/>
              </a:rPr>
              <a:t>fourth ventricles </a:t>
            </a:r>
            <a:r>
              <a:rPr lang="en-GB" sz="2000" dirty="0">
                <a:latin typeface="Candara" pitchFamily="34" charset="0"/>
              </a:rPr>
              <a:t>of the brain,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 and it fuses with the ependyma to form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choroid plexuses </a:t>
            </a:r>
            <a:r>
              <a:rPr lang="en-GB" sz="2000" dirty="0">
                <a:latin typeface="Candara" pitchFamily="34" charset="0"/>
              </a:rPr>
              <a:t>in the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lateral, third</a:t>
            </a:r>
            <a:r>
              <a:rPr lang="en-GB" sz="2000" dirty="0">
                <a:latin typeface="Candara" pitchFamily="34" charset="0"/>
              </a:rPr>
              <a:t>, and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fourth ventricles </a:t>
            </a:r>
            <a:r>
              <a:rPr lang="en-GB" sz="2000" dirty="0">
                <a:latin typeface="Candara" pitchFamily="34" charset="0"/>
              </a:rPr>
              <a:t>of the brain.</a:t>
            </a:r>
          </a:p>
        </p:txBody>
      </p:sp>
      <p:pic>
        <p:nvPicPr>
          <p:cNvPr id="38914" name="Picture 2" descr="http://imgc.allpostersimages.com/images/P-473-488-90/64/6476/FDF6100Z/posters/nucleus-medical-art-illustration-of-the-meninges-of-the-brain-dura-mater-arachnoid-and-pia-m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291" y="2667000"/>
            <a:ext cx="4670309" cy="350520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D8117-ECEA-487B-8BF7-242EDF5F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0700" y="6176132"/>
            <a:ext cx="5562600" cy="365125"/>
          </a:xfrm>
        </p:spPr>
        <p:txBody>
          <a:bodyPr/>
          <a:lstStyle/>
          <a:p>
            <a:r>
              <a:rPr lang="en-US" sz="3600" b="1" dirty="0">
                <a:solidFill>
                  <a:srgbClr val="16F621"/>
                </a:solidFill>
                <a:latin typeface="Candara" panose="020E0502030303020204" pitchFamily="34" charset="0"/>
              </a:rPr>
              <a:t>Tuesday 22 December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321E1-B0D7-4D21-A3E5-DCD99C3A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77868" cy="51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0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b="1" dirty="0">
                <a:solidFill>
                  <a:srgbClr val="0000FF"/>
                </a:solidFill>
                <a:latin typeface="Candara" panose="020E0502030303020204" pitchFamily="34" charset="0"/>
              </a:rPr>
              <a:t>The endosteal layer </a:t>
            </a:r>
            <a:r>
              <a:rPr lang="en-GB" sz="2000" dirty="0">
                <a:latin typeface="Candara" panose="020E0502030303020204" pitchFamily="34" charset="0"/>
              </a:rPr>
              <a:t>is nothing more than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periosteum </a:t>
            </a:r>
            <a:r>
              <a:rPr lang="en-GB" sz="2000" dirty="0">
                <a:latin typeface="Candara" panose="020E0502030303020204" pitchFamily="34" charset="0"/>
              </a:rPr>
              <a:t>covering the inner surface of the skull bones.</a:t>
            </a:r>
          </a:p>
          <a:p>
            <a:endParaRPr lang="en-GB" sz="20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 At </a:t>
            </a: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the foramen magnum</a:t>
            </a:r>
            <a:r>
              <a:rPr lang="en-GB" sz="2000" dirty="0">
                <a:latin typeface="Candara" panose="020E0502030303020204" pitchFamily="34" charset="0"/>
              </a:rPr>
              <a:t>, it </a:t>
            </a:r>
            <a:r>
              <a:rPr lang="en-GB" sz="2000" b="1" dirty="0">
                <a:latin typeface="Candara" panose="020E0502030303020204" pitchFamily="34" charset="0"/>
              </a:rPr>
              <a:t>does not become continuous with the dura mater of the spinal cord.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6200"/>
            <a:ext cx="3962400" cy="954107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Meninges of the Brain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Dura Mater</a:t>
            </a:r>
          </a:p>
        </p:txBody>
      </p:sp>
      <p:pic>
        <p:nvPicPr>
          <p:cNvPr id="3074" name="Picture 2" descr="http://images.slideplayer.com/24/7060767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590800"/>
            <a:ext cx="4927600" cy="3695701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200" y="3048000"/>
            <a:ext cx="388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Around the margins of all the foramina in the skull, it </a:t>
            </a:r>
            <a:r>
              <a:rPr lang="en-GB" sz="2000" b="1" dirty="0">
                <a:latin typeface="Candara" panose="020E0502030303020204" pitchFamily="34" charset="0"/>
              </a:rPr>
              <a:t>becomes continuous with the periosteum on the outside of the skull bones</a:t>
            </a:r>
            <a:r>
              <a:rPr lang="en-GB" sz="2000" dirty="0">
                <a:latin typeface="Candara" panose="020E0502030303020204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At the sutures, it is </a:t>
            </a:r>
            <a:r>
              <a:rPr lang="en-GB" sz="2000" b="1" dirty="0">
                <a:latin typeface="Candara" panose="020E0502030303020204" pitchFamily="34" charset="0"/>
              </a:rPr>
              <a:t>continuous with the </a:t>
            </a:r>
            <a:r>
              <a:rPr lang="en-GB" sz="2000" b="1" dirty="0" err="1">
                <a:latin typeface="Candara" panose="020E0502030303020204" pitchFamily="34" charset="0"/>
              </a:rPr>
              <a:t>sutural</a:t>
            </a:r>
            <a:r>
              <a:rPr lang="en-GB" sz="2000" b="1" dirty="0">
                <a:latin typeface="Candara" panose="020E0502030303020204" pitchFamily="34" charset="0"/>
              </a:rPr>
              <a:t> ligaments 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 It is most strongly adherent to the bones over the base of the skull.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86200" y="6416675"/>
            <a:ext cx="1828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b="1" dirty="0">
                <a:solidFill>
                  <a:srgbClr val="0000FF"/>
                </a:solidFill>
                <a:latin typeface="Candara" panose="020E0502030303020204" pitchFamily="34" charset="0"/>
              </a:rPr>
              <a:t>The meningeal layer 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is the dura mater proper</a:t>
            </a:r>
            <a:r>
              <a:rPr lang="en-GB" sz="2000" dirty="0">
                <a:latin typeface="Candara" panose="020E0502030303020204" pitchFamily="34" charset="0"/>
              </a:rPr>
              <a:t>. It is a </a:t>
            </a:r>
            <a:r>
              <a:rPr lang="en-GB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dense</a:t>
            </a:r>
            <a:r>
              <a:rPr lang="en-GB" sz="2000" dirty="0">
                <a:latin typeface="Candara" panose="020E0502030303020204" pitchFamily="34" charset="0"/>
              </a:rPr>
              <a:t>, </a:t>
            </a:r>
            <a:r>
              <a:rPr lang="en-GB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strong fibrous membrane </a:t>
            </a:r>
            <a:r>
              <a:rPr lang="en-GB" sz="2000" dirty="0">
                <a:latin typeface="Candara" panose="020E0502030303020204" pitchFamily="34" charset="0"/>
              </a:rPr>
              <a:t>covering the brain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 </a:t>
            </a:r>
            <a:r>
              <a:rPr lang="en-GB" sz="2000" b="1" dirty="0">
                <a:latin typeface="Candara" panose="020E0502030303020204" pitchFamily="34" charset="0"/>
              </a:rPr>
              <a:t>is continuous through the foramen magnum with the dura mater of the spinal cord</a:t>
            </a:r>
            <a:r>
              <a:rPr lang="en-GB" sz="20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6200"/>
            <a:ext cx="3962400" cy="954107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Meninges of the Brain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Dura Mater</a:t>
            </a:r>
          </a:p>
        </p:txBody>
      </p:sp>
      <p:pic>
        <p:nvPicPr>
          <p:cNvPr id="2050" name="Picture 2" descr="http://legacy.owensboro.kctcs.edu/gcaplan/anat/images/Image4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5867400" cy="3072202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3048000"/>
            <a:ext cx="289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It </a:t>
            </a:r>
            <a:r>
              <a:rPr lang="en-GB" sz="2000" b="1" dirty="0">
                <a:latin typeface="Candara" panose="020E0502030303020204" pitchFamily="34" charset="0"/>
              </a:rPr>
              <a:t>provides tubular sheaths for the cranial nerves </a:t>
            </a:r>
            <a:r>
              <a:rPr lang="en-GB" sz="2000" dirty="0">
                <a:latin typeface="Candara" panose="020E0502030303020204" pitchFamily="34" charset="0"/>
              </a:rPr>
              <a:t>as the latter pass through the foramina in the skull. 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Outside the skull, </a:t>
            </a:r>
            <a:r>
              <a:rPr lang="en-GB" sz="2000" b="1" dirty="0">
                <a:latin typeface="Candara" panose="020E0502030303020204" pitchFamily="34" charset="0"/>
              </a:rPr>
              <a:t>the sheaths fuse with the </a:t>
            </a: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epineurium of the nerves </a:t>
            </a:r>
          </a:p>
          <a:p>
            <a:endParaRPr lang="en-GB" sz="2000" dirty="0"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460" y="101025"/>
            <a:ext cx="214174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Dura Mater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meningeal layer </a:t>
            </a:r>
            <a:r>
              <a:rPr lang="en-GB" sz="2000" dirty="0">
                <a:latin typeface="Candara" pitchFamily="34" charset="0"/>
              </a:rPr>
              <a:t>sends inward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four septa</a:t>
            </a:r>
            <a:r>
              <a:rPr lang="en-GB" sz="2000" dirty="0">
                <a:latin typeface="Candara" pitchFamily="34" charset="0"/>
              </a:rPr>
              <a:t>, which divide the cranial cavity into </a:t>
            </a:r>
            <a:r>
              <a:rPr lang="en-GB" sz="2000" b="1" dirty="0">
                <a:latin typeface="Candara" pitchFamily="34" charset="0"/>
              </a:rPr>
              <a:t>freely communicating spaces </a:t>
            </a:r>
            <a:r>
              <a:rPr lang="en-GB" sz="2000" dirty="0">
                <a:latin typeface="Candara" pitchFamily="34" charset="0"/>
              </a:rPr>
              <a:t>that lodge the subdivisions of the brain.</a:t>
            </a:r>
          </a:p>
          <a:p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 The function of these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septa is to restrict the displacement of the brain</a:t>
            </a:r>
            <a:r>
              <a:rPr lang="en-GB" sz="2000" dirty="0">
                <a:latin typeface="Candara" pitchFamily="34" charset="0"/>
              </a:rPr>
              <a:t> associated with </a:t>
            </a:r>
            <a:r>
              <a:rPr lang="en-GB" sz="2000" b="1" dirty="0">
                <a:latin typeface="Candara" pitchFamily="34" charset="0"/>
              </a:rPr>
              <a:t>acceleration</a:t>
            </a:r>
            <a:r>
              <a:rPr lang="en-GB" sz="2000" dirty="0">
                <a:latin typeface="Candara" pitchFamily="34" charset="0"/>
              </a:rPr>
              <a:t> and </a:t>
            </a:r>
            <a:r>
              <a:rPr lang="en-GB" sz="2000" b="1" dirty="0">
                <a:latin typeface="Candara" pitchFamily="34" charset="0"/>
              </a:rPr>
              <a:t>deceleration</a:t>
            </a:r>
            <a:r>
              <a:rPr lang="en-GB" sz="2000" dirty="0">
                <a:latin typeface="Candara" pitchFamily="34" charset="0"/>
              </a:rPr>
              <a:t>, when the head is moved.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32292" r="39678" b="21875"/>
          <a:stretch>
            <a:fillRect/>
          </a:stretch>
        </p:blipFill>
        <p:spPr bwMode="auto">
          <a:xfrm>
            <a:off x="1752599" y="2362200"/>
            <a:ext cx="5966114" cy="4038600"/>
          </a:xfrm>
          <a:prstGeom prst="rect">
            <a:avLst/>
          </a:prstGeom>
          <a:noFill/>
          <a:ln w="57150">
            <a:solidFill>
              <a:srgbClr val="16F621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1850"/>
            <a:ext cx="2194213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78359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GB" sz="2400" b="1" u="sng" dirty="0">
                <a:solidFill>
                  <a:srgbClr val="0000FF"/>
                </a:solidFill>
                <a:latin typeface="Candara" pitchFamily="34" charset="0"/>
              </a:rPr>
              <a:t>1. The falx cerebri </a:t>
            </a:r>
            <a:r>
              <a:rPr lang="en-GB" sz="2000" dirty="0">
                <a:latin typeface="Candara" pitchFamily="34" charset="0"/>
              </a:rPr>
              <a:t>is </a:t>
            </a:r>
            <a:r>
              <a:rPr lang="en-GB" sz="2000" b="1" dirty="0">
                <a:latin typeface="Candara" pitchFamily="34" charset="0"/>
              </a:rPr>
              <a:t>a sickle-shaped fold </a:t>
            </a:r>
            <a:r>
              <a:rPr lang="en-GB" sz="2000" dirty="0">
                <a:latin typeface="Candara" pitchFamily="34" charset="0"/>
              </a:rPr>
              <a:t>of dura mater that lies in the midline between the </a:t>
            </a:r>
            <a:r>
              <a:rPr lang="en-GB" sz="2000" b="1" dirty="0">
                <a:latin typeface="Candara" pitchFamily="34" charset="0"/>
              </a:rPr>
              <a:t>two cerebral hemispheres </a:t>
            </a:r>
          </a:p>
        </p:txBody>
      </p:sp>
      <p:pic>
        <p:nvPicPr>
          <p:cNvPr id="20482" name="Picture 2" descr="http://www.highlands.edu/academics/divisions/scipe/biology/faculty/harnden/2121/images/cerebe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5748"/>
            <a:ext cx="5902878" cy="3119852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1337608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Its narrow anterior end is attached to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the internal frontal crest </a:t>
            </a:r>
            <a:r>
              <a:rPr lang="en-GB" sz="2000" b="1" dirty="0">
                <a:latin typeface="Candara" pitchFamily="34" charset="0"/>
              </a:rPr>
              <a:t>and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 the crista galli</a:t>
            </a:r>
            <a:r>
              <a:rPr lang="en-GB" sz="2000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Its broad posterior part blends in the midline with the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upper surface of the tentorium cerebelli. 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superior sagittal sinus </a:t>
            </a:r>
            <a:r>
              <a:rPr lang="en-GB" sz="2000" dirty="0">
                <a:latin typeface="Candara" pitchFamily="34" charset="0"/>
              </a:rPr>
              <a:t>runs in its </a:t>
            </a:r>
            <a:r>
              <a:rPr lang="en-GB" sz="2000" b="1" dirty="0">
                <a:latin typeface="Candara" pitchFamily="34" charset="0"/>
              </a:rPr>
              <a:t>upper fixed margin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inferior sagittal sinus </a:t>
            </a:r>
            <a:r>
              <a:rPr lang="en-GB" sz="2000" dirty="0">
                <a:latin typeface="Candara" pitchFamily="34" charset="0"/>
              </a:rPr>
              <a:t>runs in </a:t>
            </a:r>
            <a:r>
              <a:rPr lang="en-GB" sz="2000" b="1" dirty="0">
                <a:latin typeface="Candara" pitchFamily="34" charset="0"/>
              </a:rPr>
              <a:t>its lower concave free margin</a:t>
            </a:r>
            <a:r>
              <a:rPr lang="en-GB" sz="2000" dirty="0">
                <a:latin typeface="Candara" pitchFamily="34" charset="0"/>
              </a:rPr>
              <a:t>, and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straight sinus </a:t>
            </a:r>
            <a:r>
              <a:rPr lang="en-GB" sz="2000" dirty="0">
                <a:latin typeface="Candara" pitchFamily="34" charset="0"/>
              </a:rPr>
              <a:t>runs along its attachment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to the tentorium cerebelli</a:t>
            </a:r>
            <a:endParaRPr lang="en-GB" sz="2000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0885" y="415380"/>
            <a:ext cx="20574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198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10" name="Rectangle 1"/>
          <p:cNvSpPr/>
          <p:nvPr/>
        </p:nvSpPr>
        <p:spPr>
          <a:xfrm>
            <a:off x="220460" y="101025"/>
            <a:ext cx="214174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Dura Mater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63476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GB" sz="2400" b="1" u="sng" dirty="0">
                <a:solidFill>
                  <a:srgbClr val="0000FF"/>
                </a:solidFill>
                <a:latin typeface="Candara" pitchFamily="34" charset="0"/>
              </a:rPr>
              <a:t>2. The tentorium cerebelli </a:t>
            </a:r>
            <a:r>
              <a:rPr lang="en-GB" sz="2000" dirty="0">
                <a:latin typeface="Candara" pitchFamily="34" charset="0"/>
              </a:rPr>
              <a:t>is a </a:t>
            </a:r>
            <a:r>
              <a:rPr lang="en-GB" sz="2000" b="1" dirty="0">
                <a:latin typeface="Candara" pitchFamily="34" charset="0"/>
              </a:rPr>
              <a:t>crescent-shaped fold </a:t>
            </a:r>
            <a:r>
              <a:rPr lang="en-GB" sz="2000" dirty="0">
                <a:latin typeface="Candara" pitchFamily="34" charset="0"/>
              </a:rPr>
              <a:t>of dura mater that </a:t>
            </a:r>
            <a:r>
              <a:rPr lang="en-GB" sz="2000" b="1" dirty="0">
                <a:latin typeface="Candara" pitchFamily="34" charset="0"/>
              </a:rPr>
              <a:t>roofs over the posterior cranial fossa 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It covers the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upper surface of the cerebellum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supports the occipital lobes </a:t>
            </a:r>
            <a:r>
              <a:rPr lang="en-GB" sz="2000" dirty="0">
                <a:latin typeface="Candara" pitchFamily="34" charset="0"/>
              </a:rPr>
              <a:t>of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cerebral hemispheres</a:t>
            </a:r>
            <a:r>
              <a:rPr lang="en-GB" sz="2000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In the anterior edge there is </a:t>
            </a:r>
            <a:r>
              <a:rPr lang="en-GB" sz="2000" b="1" dirty="0">
                <a:latin typeface="Candara" pitchFamily="34" charset="0"/>
              </a:rPr>
              <a:t>a gap</a:t>
            </a:r>
            <a:r>
              <a:rPr lang="en-GB" sz="2000" dirty="0">
                <a:solidFill>
                  <a:srgbClr val="C00000"/>
                </a:solidFill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</a:t>
            </a:r>
            <a:r>
              <a:rPr lang="en-GB" sz="2000" b="1" dirty="0" err="1">
                <a:solidFill>
                  <a:srgbClr val="C00000"/>
                </a:solidFill>
                <a:latin typeface="Candara" pitchFamily="34" charset="0"/>
              </a:rPr>
              <a:t>tentorial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 notch</a:t>
            </a:r>
            <a:r>
              <a:rPr lang="en-GB" sz="2000" dirty="0">
                <a:latin typeface="Candara" pitchFamily="34" charset="0"/>
              </a:rPr>
              <a:t>, for the passage of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midbrain </a:t>
            </a:r>
            <a:r>
              <a:rPr lang="en-GB" sz="2000" dirty="0">
                <a:latin typeface="Candara" pitchFamily="34" charset="0"/>
              </a:rPr>
              <a:t>which produces an </a:t>
            </a:r>
            <a:r>
              <a:rPr lang="en-GB" sz="2000" b="1" dirty="0">
                <a:latin typeface="Candara" pitchFamily="34" charset="0"/>
              </a:rPr>
              <a:t>inner free border </a:t>
            </a:r>
            <a:r>
              <a:rPr lang="en-GB" sz="2000" dirty="0">
                <a:latin typeface="Candara" pitchFamily="34" charset="0"/>
              </a:rPr>
              <a:t>and an </a:t>
            </a:r>
            <a:r>
              <a:rPr lang="en-GB" sz="2000" b="1" dirty="0">
                <a:latin typeface="Candara" pitchFamily="34" charset="0"/>
              </a:rPr>
              <a:t>outer attached or fixed border.</a:t>
            </a:r>
          </a:p>
        </p:txBody>
      </p:sp>
      <p:pic>
        <p:nvPicPr>
          <p:cNvPr id="22530" name="Picture 2" descr="https://s3.amazonaws.com/classconnection/216/flashcards/887216/jpg/falx-1498BFE687C4E908E4D.jpg"/>
          <p:cNvPicPr>
            <a:picLocks noChangeAspect="1" noChangeArrowheads="1"/>
          </p:cNvPicPr>
          <p:nvPr/>
        </p:nvPicPr>
        <p:blipFill>
          <a:blip r:embed="rId2" cstate="print"/>
          <a:srcRect l="5221" t="1958" r="6426" b="4066"/>
          <a:stretch>
            <a:fillRect/>
          </a:stretch>
        </p:blipFill>
        <p:spPr bwMode="auto">
          <a:xfrm>
            <a:off x="4572000" y="2666999"/>
            <a:ext cx="4419600" cy="3857105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pic>
        <p:nvPicPr>
          <p:cNvPr id="22532" name="Picture 4" descr="http://upload.wikimedia.org/wikipedia/commons/a/ae/Falx_cereb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7998"/>
            <a:ext cx="4267201" cy="3200402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098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220460" y="101025"/>
            <a:ext cx="214174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Dura Mater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25031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fixed border </a:t>
            </a:r>
            <a:r>
              <a:rPr lang="en-GB" sz="2000" dirty="0">
                <a:latin typeface="Candara" pitchFamily="34" charset="0"/>
              </a:rPr>
              <a:t>is attached to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posterior clinoid processes</a:t>
            </a:r>
            <a:r>
              <a:rPr lang="en-GB" sz="2000" dirty="0">
                <a:latin typeface="Candara" pitchFamily="34" charset="0"/>
              </a:rPr>
              <a:t>, the superior borders of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petrous bones,</a:t>
            </a:r>
            <a:r>
              <a:rPr lang="en-GB" sz="2000" dirty="0">
                <a:latin typeface="Candara" pitchFamily="34" charset="0"/>
              </a:rPr>
              <a:t> and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margins of the grooves for the transverse sinuses on the occipital bone</a:t>
            </a:r>
            <a:r>
              <a:rPr lang="en-GB" sz="2000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free border </a:t>
            </a:r>
            <a:r>
              <a:rPr lang="en-GB" sz="2000" dirty="0">
                <a:latin typeface="Candara" pitchFamily="34" charset="0"/>
              </a:rPr>
              <a:t>runs forward at its two ends, crosses the attached border, and is affixed to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anterior clinoid process </a:t>
            </a:r>
            <a:r>
              <a:rPr lang="en-GB" sz="2000" dirty="0">
                <a:latin typeface="Candara" pitchFamily="34" charset="0"/>
              </a:rPr>
              <a:t>on each side. At the point where the two borders cross, </a:t>
            </a:r>
            <a:r>
              <a:rPr lang="en-GB" sz="2000" b="1" dirty="0">
                <a:latin typeface="Candara" pitchFamily="34" charset="0"/>
              </a:rPr>
              <a:t>the third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latin typeface="Candara" pitchFamily="34" charset="0"/>
              </a:rPr>
              <a:t>fourth cranial nerves </a:t>
            </a:r>
            <a:r>
              <a:rPr lang="en-GB" sz="2000" dirty="0">
                <a:latin typeface="Candara" pitchFamily="34" charset="0"/>
              </a:rPr>
              <a:t>pass forward to enter the lateral wall of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cavernous sinus </a:t>
            </a:r>
          </a:p>
        </p:txBody>
      </p:sp>
      <p:pic>
        <p:nvPicPr>
          <p:cNvPr id="21506" name="Picture 2" descr="http://www.duke.edu/web/anatomy/Lab19/Lab20-modifiedImages/N%2097%20and%2098%20modifi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63336"/>
            <a:ext cx="7315200" cy="3545203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477000" y="-76200"/>
            <a:ext cx="2895600" cy="392834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20460" y="101025"/>
            <a:ext cx="214174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Dura Mater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54784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falx cerebri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falx cerebelli </a:t>
            </a:r>
            <a:r>
              <a:rPr lang="en-GB" sz="2000" dirty="0">
                <a:latin typeface="Candara" pitchFamily="34" charset="0"/>
              </a:rPr>
              <a:t>are attached to the upper and lower surfaces of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tentorium</a:t>
            </a:r>
            <a:r>
              <a:rPr lang="en-GB" sz="2000" dirty="0">
                <a:latin typeface="Candara" pitchFamily="34" charset="0"/>
              </a:rPr>
              <a:t>, respectively. </a:t>
            </a:r>
          </a:p>
          <a:p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straight sinus </a:t>
            </a:r>
            <a:r>
              <a:rPr lang="en-GB" sz="2000" dirty="0">
                <a:latin typeface="Candara" pitchFamily="34" charset="0"/>
              </a:rPr>
              <a:t>runs </a:t>
            </a:r>
            <a:r>
              <a:rPr lang="en-GB" sz="2000" b="1" dirty="0">
                <a:latin typeface="Candara" pitchFamily="34" charset="0"/>
              </a:rPr>
              <a:t>along its attachment to the falx cerebri</a:t>
            </a:r>
            <a:r>
              <a:rPr lang="en-GB" sz="2000" dirty="0">
                <a:latin typeface="Candara" pitchFamily="34" charset="0"/>
              </a:rPr>
              <a:t>,</a:t>
            </a:r>
          </a:p>
          <a:p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superior petrosal sinus </a:t>
            </a:r>
            <a:r>
              <a:rPr lang="en-GB" sz="2000" dirty="0">
                <a:latin typeface="Candara" pitchFamily="34" charset="0"/>
              </a:rPr>
              <a:t>runs along its attachment </a:t>
            </a:r>
            <a:r>
              <a:rPr lang="en-GB" sz="2000" b="1" dirty="0">
                <a:latin typeface="Candara" pitchFamily="34" charset="0"/>
              </a:rPr>
              <a:t>to the petrous bone</a:t>
            </a:r>
            <a:r>
              <a:rPr lang="en-GB" sz="2000" dirty="0">
                <a:latin typeface="Candara" pitchFamily="34" charset="0"/>
              </a:rPr>
              <a:t>, and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transverse sinus </a:t>
            </a:r>
            <a:r>
              <a:rPr lang="en-GB" sz="2000" dirty="0">
                <a:latin typeface="Candara" pitchFamily="34" charset="0"/>
              </a:rPr>
              <a:t>runs along its attachment to </a:t>
            </a:r>
            <a:r>
              <a:rPr lang="en-GB" sz="2000" b="1" dirty="0">
                <a:latin typeface="Candara" pitchFamily="34" charset="0"/>
              </a:rPr>
              <a:t>the occipital bone</a:t>
            </a:r>
          </a:p>
        </p:txBody>
      </p:sp>
      <p:pic>
        <p:nvPicPr>
          <p:cNvPr id="23554" name="Picture 2" descr="https://classconnection.s3.amazonaws.com/679/flashcards/1187679/jpg/dural_sinuses1329186010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950208" cy="4114800"/>
          </a:xfrm>
          <a:prstGeom prst="rect">
            <a:avLst/>
          </a:prstGeom>
          <a:noFill/>
          <a:ln w="57150">
            <a:solidFill>
              <a:srgbClr val="16F621"/>
            </a:solidFill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22255" t="15625" r="39678" b="20833"/>
          <a:stretch>
            <a:fillRect/>
          </a:stretch>
        </p:blipFill>
        <p:spPr bwMode="auto">
          <a:xfrm>
            <a:off x="298556" y="2362200"/>
            <a:ext cx="4384622" cy="4114800"/>
          </a:xfrm>
          <a:prstGeom prst="rect">
            <a:avLst/>
          </a:prstGeom>
          <a:noFill/>
          <a:ln w="57150">
            <a:solidFill>
              <a:srgbClr val="16F621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22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9" name="Rectangle 1"/>
          <p:cNvSpPr/>
          <p:nvPr/>
        </p:nvSpPr>
        <p:spPr>
          <a:xfrm>
            <a:off x="220460" y="101025"/>
            <a:ext cx="214174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Dura Mater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60A3FABA4A04CA8C8F93AF1FDCBA7" ma:contentTypeVersion="2" ma:contentTypeDescription="Create a new document." ma:contentTypeScope="" ma:versionID="f41312c69caf1ffd3d49f2fb3aed95f3">
  <xsd:schema xmlns:xsd="http://www.w3.org/2001/XMLSchema" xmlns:xs="http://www.w3.org/2001/XMLSchema" xmlns:p="http://schemas.microsoft.com/office/2006/metadata/properties" xmlns:ns2="20a449d1-f8ac-4040-aa3d-c83356f31b04" targetNamespace="http://schemas.microsoft.com/office/2006/metadata/properties" ma:root="true" ma:fieldsID="6b6fb25973389350444f2df26890bd63" ns2:_="">
    <xsd:import namespace="20a449d1-f8ac-4040-aa3d-c83356f31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449d1-f8ac-4040-aa3d-c83356f3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942AE9-A52F-45ED-9398-052591C37120}"/>
</file>

<file path=customXml/itemProps2.xml><?xml version="1.0" encoding="utf-8"?>
<ds:datastoreItem xmlns:ds="http://schemas.openxmlformats.org/officeDocument/2006/customXml" ds:itemID="{BBB886E6-564F-4F3C-8524-739757402DDF}"/>
</file>

<file path=customXml/itemProps3.xml><?xml version="1.0" encoding="utf-8"?>
<ds:datastoreItem xmlns:ds="http://schemas.openxmlformats.org/officeDocument/2006/customXml" ds:itemID="{3278441C-BA6B-4A76-AFD1-B9973A1F74F5}"/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2140</Words>
  <Application>Microsoft Office PowerPoint</Application>
  <PresentationFormat>On-screen Show (4:3)</PresentationFormat>
  <Paragraphs>225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Aiman Qais. Ahmad</cp:lastModifiedBy>
  <cp:revision>53</cp:revision>
  <dcterms:created xsi:type="dcterms:W3CDTF">2006-08-16T00:00:00Z</dcterms:created>
  <dcterms:modified xsi:type="dcterms:W3CDTF">2020-12-21T19:17:04Z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0x0101005D260A3FABA4A04CA8C8F93AF1FDCBA7</vt:lpwstr>
  </property>
</Properties>
</file>