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52"/>
  </p:notesMasterIdLst>
  <p:sldIdLst>
    <p:sldId id="256" r:id="rId2"/>
    <p:sldId id="290" r:id="rId3"/>
    <p:sldId id="257" r:id="rId4"/>
    <p:sldId id="258" r:id="rId5"/>
    <p:sldId id="259" r:id="rId6"/>
    <p:sldId id="260" r:id="rId7"/>
    <p:sldId id="261" r:id="rId8"/>
    <p:sldId id="263" r:id="rId9"/>
    <p:sldId id="281" r:id="rId10"/>
    <p:sldId id="282" r:id="rId11"/>
    <p:sldId id="283" r:id="rId12"/>
    <p:sldId id="284" r:id="rId13"/>
    <p:sldId id="285" r:id="rId14"/>
    <p:sldId id="288" r:id="rId15"/>
    <p:sldId id="286" r:id="rId16"/>
    <p:sldId id="287" r:id="rId17"/>
    <p:sldId id="291"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62" r:id="rId31"/>
    <p:sldId id="276" r:id="rId32"/>
    <p:sldId id="277" r:id="rId33"/>
    <p:sldId id="278" r:id="rId34"/>
    <p:sldId id="292" r:id="rId35"/>
    <p:sldId id="279" r:id="rId36"/>
    <p:sldId id="303" r:id="rId37"/>
    <p:sldId id="301" r:id="rId38"/>
    <p:sldId id="304" r:id="rId39"/>
    <p:sldId id="305" r:id="rId40"/>
    <p:sldId id="306" r:id="rId41"/>
    <p:sldId id="307" r:id="rId42"/>
    <p:sldId id="308" r:id="rId43"/>
    <p:sldId id="309" r:id="rId44"/>
    <p:sldId id="310" r:id="rId45"/>
    <p:sldId id="311" r:id="rId46"/>
    <p:sldId id="312" r:id="rId47"/>
    <p:sldId id="313" r:id="rId48"/>
    <p:sldId id="314" r:id="rId49"/>
    <p:sldId id="315" r:id="rId50"/>
    <p:sldId id="316"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381" autoAdjust="0"/>
    <p:restoredTop sz="94660"/>
  </p:normalViewPr>
  <p:slideViewPr>
    <p:cSldViewPr snapToGrid="0">
      <p:cViewPr varScale="1">
        <p:scale>
          <a:sx n="93" d="100"/>
          <a:sy n="93" d="100"/>
        </p:scale>
        <p:origin x="74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456A06-9F0B-4382-97D5-2EFE6D4A6CF6}" type="datetimeFigureOut">
              <a:rPr lang="en-US" smtClean="0"/>
              <a:t>7/15/2024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5B9630-2633-4C0F-920C-B3B009618D42}" type="slidenum">
              <a:rPr lang="en-US" smtClean="0"/>
              <a:t>‹#›</a:t>
            </a:fld>
            <a:endParaRPr lang="en-US"/>
          </a:p>
        </p:txBody>
      </p:sp>
    </p:spTree>
    <p:extLst>
      <p:ext uri="{BB962C8B-B14F-4D97-AF65-F5344CB8AC3E}">
        <p14:creationId xmlns:p14="http://schemas.microsoft.com/office/powerpoint/2010/main" val="3588417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9" name="Slide Image Placeholder 1"/>
          <p:cNvSpPr>
            <a:spLocks noGrp="1" noRot="1" noChangeAspect="1"/>
          </p:cNvSpPr>
          <p:nvPr>
            <p:ph type="sldImg"/>
          </p:nvPr>
        </p:nvSpPr>
        <p:spPr/>
      </p:sp>
      <p:sp>
        <p:nvSpPr>
          <p:cNvPr id="1048740" name="Notes Placeholder 2"/>
          <p:cNvSpPr>
            <a:spLocks noGrp="1"/>
          </p:cNvSpPr>
          <p:nvPr>
            <p:ph type="body" idx="1"/>
          </p:nvPr>
        </p:nvSpPr>
        <p:spPr/>
        <p:txBody>
          <a:bodyPr/>
          <a:lstStyle/>
          <a:p>
            <a:endParaRPr lang="en-GB" dirty="0"/>
          </a:p>
        </p:txBody>
      </p:sp>
      <p:sp>
        <p:nvSpPr>
          <p:cNvPr id="1048741"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pPr>
            <a:fld id="{90069E02-BF2C-4819-B0A6-384EFD98CE3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3138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6" name="Slide Image Placeholder 1"/>
          <p:cNvSpPr>
            <a:spLocks noGrp="1" noRot="1" noChangeAspect="1"/>
          </p:cNvSpPr>
          <p:nvPr>
            <p:ph type="sldImg"/>
          </p:nvPr>
        </p:nvSpPr>
        <p:spPr/>
      </p:sp>
      <p:sp>
        <p:nvSpPr>
          <p:cNvPr id="1048747" name="Notes Placeholder 2"/>
          <p:cNvSpPr>
            <a:spLocks noGrp="1"/>
          </p:cNvSpPr>
          <p:nvPr>
            <p:ph type="body" idx="1"/>
          </p:nvPr>
        </p:nvSpPr>
        <p:spPr/>
        <p:txBody>
          <a:bodyPr/>
          <a:lstStyle/>
          <a:p>
            <a:r>
              <a:rPr lang="en-US" dirty="0"/>
              <a:t>Xi 11</a:t>
            </a:r>
          </a:p>
        </p:txBody>
      </p:sp>
      <p:sp>
        <p:nvSpPr>
          <p:cNvPr id="1048748"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pPr>
            <a:fld id="{90069E02-BF2C-4819-B0A6-384EFD98CE3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6778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10C5CF-83D2-4B53-9D2B-20581B19C343}" type="datetimeFigureOut">
              <a:rPr lang="en-US" smtClean="0"/>
              <a:t>7/15/2024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1B35E-1596-4148-9F60-D5075632A2BE}" type="slidenum">
              <a:rPr lang="en-US" smtClean="0"/>
              <a:t>‹#›</a:t>
            </a:fld>
            <a:endParaRPr lang="en-US"/>
          </a:p>
        </p:txBody>
      </p:sp>
    </p:spTree>
    <p:extLst>
      <p:ext uri="{BB962C8B-B14F-4D97-AF65-F5344CB8AC3E}">
        <p14:creationId xmlns:p14="http://schemas.microsoft.com/office/powerpoint/2010/main" val="2549028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10C5CF-83D2-4B53-9D2B-20581B19C343}" type="datetimeFigureOut">
              <a:rPr lang="en-US" smtClean="0"/>
              <a:t>7/15/2024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1B35E-1596-4148-9F60-D5075632A2BE}" type="slidenum">
              <a:rPr lang="en-US" smtClean="0"/>
              <a:t>‹#›</a:t>
            </a:fld>
            <a:endParaRPr lang="en-US"/>
          </a:p>
        </p:txBody>
      </p:sp>
    </p:spTree>
    <p:extLst>
      <p:ext uri="{BB962C8B-B14F-4D97-AF65-F5344CB8AC3E}">
        <p14:creationId xmlns:p14="http://schemas.microsoft.com/office/powerpoint/2010/main" val="3004955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10C5CF-83D2-4B53-9D2B-20581B19C343}" type="datetimeFigureOut">
              <a:rPr lang="en-US" smtClean="0"/>
              <a:t>7/15/2024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1B35E-1596-4148-9F60-D5075632A2BE}" type="slidenum">
              <a:rPr lang="en-US" smtClean="0"/>
              <a:t>‹#›</a:t>
            </a:fld>
            <a:endParaRPr lang="en-US"/>
          </a:p>
        </p:txBody>
      </p:sp>
    </p:spTree>
    <p:extLst>
      <p:ext uri="{BB962C8B-B14F-4D97-AF65-F5344CB8AC3E}">
        <p14:creationId xmlns:p14="http://schemas.microsoft.com/office/powerpoint/2010/main" val="2126936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10C5CF-83D2-4B53-9D2B-20581B19C343}" type="datetimeFigureOut">
              <a:rPr lang="en-US" smtClean="0"/>
              <a:t>7/15/2024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1B35E-1596-4148-9F60-D5075632A2BE}" type="slidenum">
              <a:rPr lang="en-US" smtClean="0"/>
              <a:t>‹#›</a:t>
            </a:fld>
            <a:endParaRPr lang="en-US"/>
          </a:p>
        </p:txBody>
      </p:sp>
    </p:spTree>
    <p:extLst>
      <p:ext uri="{BB962C8B-B14F-4D97-AF65-F5344CB8AC3E}">
        <p14:creationId xmlns:p14="http://schemas.microsoft.com/office/powerpoint/2010/main" val="2305607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F10C5CF-83D2-4B53-9D2B-20581B19C343}" type="datetimeFigureOut">
              <a:rPr lang="en-US" smtClean="0"/>
              <a:t>7/15/2024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1B35E-1596-4148-9F60-D5075632A2BE}" type="slidenum">
              <a:rPr lang="en-US" smtClean="0"/>
              <a:t>‹#›</a:t>
            </a:fld>
            <a:endParaRPr lang="en-US"/>
          </a:p>
        </p:txBody>
      </p:sp>
    </p:spTree>
    <p:extLst>
      <p:ext uri="{BB962C8B-B14F-4D97-AF65-F5344CB8AC3E}">
        <p14:creationId xmlns:p14="http://schemas.microsoft.com/office/powerpoint/2010/main" val="1987267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10C5CF-83D2-4B53-9D2B-20581B19C343}" type="datetimeFigureOut">
              <a:rPr lang="en-US" smtClean="0"/>
              <a:t>7/15/2024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A1B35E-1596-4148-9F60-D5075632A2BE}" type="slidenum">
              <a:rPr lang="en-US" smtClean="0"/>
              <a:t>‹#›</a:t>
            </a:fld>
            <a:endParaRPr lang="en-US"/>
          </a:p>
        </p:txBody>
      </p:sp>
    </p:spTree>
    <p:extLst>
      <p:ext uri="{BB962C8B-B14F-4D97-AF65-F5344CB8AC3E}">
        <p14:creationId xmlns:p14="http://schemas.microsoft.com/office/powerpoint/2010/main" val="2925592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10C5CF-83D2-4B53-9D2B-20581B19C343}" type="datetimeFigureOut">
              <a:rPr lang="en-US" smtClean="0"/>
              <a:t>7/15/2024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A1B35E-1596-4148-9F60-D5075632A2BE}" type="slidenum">
              <a:rPr lang="en-US" smtClean="0"/>
              <a:t>‹#›</a:t>
            </a:fld>
            <a:endParaRPr lang="en-US"/>
          </a:p>
        </p:txBody>
      </p:sp>
    </p:spTree>
    <p:extLst>
      <p:ext uri="{BB962C8B-B14F-4D97-AF65-F5344CB8AC3E}">
        <p14:creationId xmlns:p14="http://schemas.microsoft.com/office/powerpoint/2010/main" val="4027443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10C5CF-83D2-4B53-9D2B-20581B19C343}" type="datetimeFigureOut">
              <a:rPr lang="en-US" smtClean="0"/>
              <a:t>7/15/2024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A1B35E-1596-4148-9F60-D5075632A2BE}" type="slidenum">
              <a:rPr lang="en-US" smtClean="0"/>
              <a:t>‹#›</a:t>
            </a:fld>
            <a:endParaRPr lang="en-US"/>
          </a:p>
        </p:txBody>
      </p:sp>
    </p:spTree>
    <p:extLst>
      <p:ext uri="{BB962C8B-B14F-4D97-AF65-F5344CB8AC3E}">
        <p14:creationId xmlns:p14="http://schemas.microsoft.com/office/powerpoint/2010/main" val="1376432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10C5CF-83D2-4B53-9D2B-20581B19C343}" type="datetimeFigureOut">
              <a:rPr lang="en-US" smtClean="0"/>
              <a:t>7/15/2024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A1B35E-1596-4148-9F60-D5075632A2BE}" type="slidenum">
              <a:rPr lang="en-US" smtClean="0"/>
              <a:t>‹#›</a:t>
            </a:fld>
            <a:endParaRPr lang="en-US"/>
          </a:p>
        </p:txBody>
      </p:sp>
    </p:spTree>
    <p:extLst>
      <p:ext uri="{BB962C8B-B14F-4D97-AF65-F5344CB8AC3E}">
        <p14:creationId xmlns:p14="http://schemas.microsoft.com/office/powerpoint/2010/main" val="2913363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F10C5CF-83D2-4B53-9D2B-20581B19C343}" type="datetimeFigureOut">
              <a:rPr lang="en-US" smtClean="0"/>
              <a:t>7/15/2024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A1B35E-1596-4148-9F60-D5075632A2BE}" type="slidenum">
              <a:rPr lang="en-US" smtClean="0"/>
              <a:t>‹#›</a:t>
            </a:fld>
            <a:endParaRPr lang="en-US"/>
          </a:p>
        </p:txBody>
      </p:sp>
    </p:spTree>
    <p:extLst>
      <p:ext uri="{BB962C8B-B14F-4D97-AF65-F5344CB8AC3E}">
        <p14:creationId xmlns:p14="http://schemas.microsoft.com/office/powerpoint/2010/main" val="4155786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F10C5CF-83D2-4B53-9D2B-20581B19C343}" type="datetimeFigureOut">
              <a:rPr lang="en-US" smtClean="0"/>
              <a:t>7/15/2024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A1B35E-1596-4148-9F60-D5075632A2BE}" type="slidenum">
              <a:rPr lang="en-US" smtClean="0"/>
              <a:t>‹#›</a:t>
            </a:fld>
            <a:endParaRPr lang="en-US"/>
          </a:p>
        </p:txBody>
      </p:sp>
    </p:spTree>
    <p:extLst>
      <p:ext uri="{BB962C8B-B14F-4D97-AF65-F5344CB8AC3E}">
        <p14:creationId xmlns:p14="http://schemas.microsoft.com/office/powerpoint/2010/main" val="443070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10C5CF-83D2-4B53-9D2B-20581B19C343}" type="datetimeFigureOut">
              <a:rPr lang="en-US" smtClean="0"/>
              <a:t>7/15/2024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A1B35E-1596-4148-9F60-D5075632A2BE}" type="slidenum">
              <a:rPr lang="en-US" smtClean="0"/>
              <a:t>‹#›</a:t>
            </a:fld>
            <a:endParaRPr lang="en-US"/>
          </a:p>
        </p:txBody>
      </p:sp>
    </p:spTree>
    <p:extLst>
      <p:ext uri="{BB962C8B-B14F-4D97-AF65-F5344CB8AC3E}">
        <p14:creationId xmlns:p14="http://schemas.microsoft.com/office/powerpoint/2010/main" val="288549130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0F678-5BD5-4680-B2DA-E5AC2B7BD91D}"/>
              </a:ext>
            </a:extLst>
          </p:cNvPr>
          <p:cNvSpPr>
            <a:spLocks noGrp="1"/>
          </p:cNvSpPr>
          <p:nvPr>
            <p:ph type="ctrTitle"/>
          </p:nvPr>
        </p:nvSpPr>
        <p:spPr/>
        <p:txBody>
          <a:bodyPr/>
          <a:lstStyle/>
          <a:p>
            <a:r>
              <a:rPr lang="en-US" dirty="0"/>
              <a:t>Neoplasm of the nose and para-nasal sinuses</a:t>
            </a:r>
          </a:p>
        </p:txBody>
      </p:sp>
    </p:spTree>
    <p:extLst>
      <p:ext uri="{BB962C8B-B14F-4D97-AF65-F5344CB8AC3E}">
        <p14:creationId xmlns:p14="http://schemas.microsoft.com/office/powerpoint/2010/main" val="1069242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F8F5A-6044-4981-8F0E-A50588D638C5}"/>
              </a:ext>
            </a:extLst>
          </p:cNvPr>
          <p:cNvSpPr>
            <a:spLocks noGrp="1"/>
          </p:cNvSpPr>
          <p:nvPr>
            <p:ph type="title"/>
          </p:nvPr>
        </p:nvSpPr>
        <p:spPr/>
        <p:txBody>
          <a:bodyPr/>
          <a:lstStyle/>
          <a:p>
            <a:r>
              <a:rPr lang="en-US" b="1" dirty="0"/>
              <a:t>Papilloma</a:t>
            </a:r>
          </a:p>
        </p:txBody>
      </p:sp>
      <p:sp>
        <p:nvSpPr>
          <p:cNvPr id="3" name="Content Placeholder 2">
            <a:extLst>
              <a:ext uri="{FF2B5EF4-FFF2-40B4-BE49-F238E27FC236}">
                <a16:creationId xmlns:a16="http://schemas.microsoft.com/office/drawing/2014/main" id="{CB9ED1E7-5D06-4FBF-92E6-A3243094A9FE}"/>
              </a:ext>
            </a:extLst>
          </p:cNvPr>
          <p:cNvSpPr>
            <a:spLocks noGrp="1"/>
          </p:cNvSpPr>
          <p:nvPr>
            <p:ph idx="1"/>
          </p:nvPr>
        </p:nvSpPr>
        <p:spPr>
          <a:xfrm>
            <a:off x="440140" y="1816147"/>
            <a:ext cx="11331053" cy="4351338"/>
          </a:xfrm>
        </p:spPr>
        <p:txBody>
          <a:bodyPr/>
          <a:lstStyle/>
          <a:p>
            <a:pPr marL="0" indent="0">
              <a:buNone/>
            </a:pPr>
            <a:r>
              <a:rPr lang="en-US" dirty="0"/>
              <a:t>Schneiderian </a:t>
            </a:r>
            <a:r>
              <a:rPr lang="en-US" dirty="0" err="1"/>
              <a:t>papillomas</a:t>
            </a:r>
            <a:r>
              <a:rPr lang="en-US" dirty="0"/>
              <a:t> derived from </a:t>
            </a:r>
            <a:r>
              <a:rPr lang="en-US" dirty="0" err="1"/>
              <a:t>schneidrian</a:t>
            </a:r>
            <a:r>
              <a:rPr lang="en-US" dirty="0"/>
              <a:t> mucosa (squamous)</a:t>
            </a:r>
          </a:p>
          <a:p>
            <a:pPr marL="0" indent="0">
              <a:buNone/>
            </a:pPr>
            <a:r>
              <a:rPr lang="en-US" dirty="0"/>
              <a:t>Fungiform: 50% nasal septum </a:t>
            </a:r>
          </a:p>
          <a:p>
            <a:pPr marL="0" indent="0">
              <a:buNone/>
            </a:pPr>
            <a:r>
              <a:rPr lang="en-US" dirty="0"/>
              <a:t>Cylindrical: 3% lateral wall/ sinuses</a:t>
            </a:r>
          </a:p>
          <a:p>
            <a:pPr marL="0" indent="0">
              <a:buNone/>
            </a:pPr>
            <a:r>
              <a:rPr lang="en-US" dirty="0"/>
              <a:t>Inverted:47% lateral wall</a:t>
            </a:r>
          </a:p>
        </p:txBody>
      </p:sp>
      <p:pic>
        <p:nvPicPr>
          <p:cNvPr id="5" name="Picture 5">
            <a:extLst>
              <a:ext uri="{FF2B5EF4-FFF2-40B4-BE49-F238E27FC236}">
                <a16:creationId xmlns:a16="http://schemas.microsoft.com/office/drawing/2014/main" id="{63C0129E-8A08-4D4E-80B5-3CD094A38356}"/>
              </a:ext>
            </a:extLst>
          </p:cNvPr>
          <p:cNvPicPr>
            <a:picLocks noChangeAspect="1"/>
          </p:cNvPicPr>
          <p:nvPr/>
        </p:nvPicPr>
        <p:blipFill>
          <a:blip r:embed="rId2" cstate="print"/>
          <a:stretch>
            <a:fillRect/>
          </a:stretch>
        </p:blipFill>
        <p:spPr>
          <a:xfrm>
            <a:off x="7012400" y="3429000"/>
            <a:ext cx="4739460" cy="3023152"/>
          </a:xfrm>
          <a:prstGeom prst="rect">
            <a:avLst/>
          </a:prstGeom>
        </p:spPr>
      </p:pic>
    </p:spTree>
    <p:extLst>
      <p:ext uri="{BB962C8B-B14F-4D97-AF65-F5344CB8AC3E}">
        <p14:creationId xmlns:p14="http://schemas.microsoft.com/office/powerpoint/2010/main" val="3023286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C0B1A-6155-4651-96A5-0B3240F32022}"/>
              </a:ext>
            </a:extLst>
          </p:cNvPr>
          <p:cNvSpPr>
            <a:spLocks noGrp="1"/>
          </p:cNvSpPr>
          <p:nvPr>
            <p:ph type="title"/>
          </p:nvPr>
        </p:nvSpPr>
        <p:spPr/>
        <p:txBody>
          <a:bodyPr/>
          <a:lstStyle/>
          <a:p>
            <a:r>
              <a:rPr lang="en-US" b="1" dirty="0"/>
              <a:t>Inverted papilloma (MOST COMMON)</a:t>
            </a:r>
          </a:p>
        </p:txBody>
      </p:sp>
      <p:sp>
        <p:nvSpPr>
          <p:cNvPr id="3" name="Content Placeholder 2">
            <a:extLst>
              <a:ext uri="{FF2B5EF4-FFF2-40B4-BE49-F238E27FC236}">
                <a16:creationId xmlns:a16="http://schemas.microsoft.com/office/drawing/2014/main" id="{A3B31515-1783-4595-85B8-6B9B21B5B87D}"/>
              </a:ext>
            </a:extLst>
          </p:cNvPr>
          <p:cNvSpPr>
            <a:spLocks noGrp="1"/>
          </p:cNvSpPr>
          <p:nvPr>
            <p:ph idx="1"/>
          </p:nvPr>
        </p:nvSpPr>
        <p:spPr/>
        <p:txBody>
          <a:bodyPr/>
          <a:lstStyle/>
          <a:p>
            <a:pPr marL="0" indent="0">
              <a:buNone/>
            </a:pPr>
            <a:r>
              <a:rPr lang="en-US" dirty="0"/>
              <a:t>4% of </a:t>
            </a:r>
            <a:r>
              <a:rPr lang="en-US" dirty="0" err="1"/>
              <a:t>sinonasal</a:t>
            </a:r>
            <a:r>
              <a:rPr lang="en-US" dirty="0"/>
              <a:t> tumors</a:t>
            </a:r>
          </a:p>
          <a:p>
            <a:pPr marL="0" indent="0">
              <a:buNone/>
            </a:pPr>
            <a:r>
              <a:rPr lang="en-US" dirty="0"/>
              <a:t>Site of origin: lateral nasal wall, Unilateral, Old age &gt;50</a:t>
            </a:r>
          </a:p>
          <a:p>
            <a:pPr marL="0" indent="0">
              <a:buNone/>
            </a:pPr>
            <a:r>
              <a:rPr lang="en-US" dirty="0"/>
              <a:t>10% premalignant lesion (aggressive resection)</a:t>
            </a:r>
          </a:p>
        </p:txBody>
      </p:sp>
      <p:pic>
        <p:nvPicPr>
          <p:cNvPr id="5" name="Picture 2">
            <a:extLst>
              <a:ext uri="{FF2B5EF4-FFF2-40B4-BE49-F238E27FC236}">
                <a16:creationId xmlns:a16="http://schemas.microsoft.com/office/drawing/2014/main" id="{6623B7FE-E836-4FB0-B6AE-A6832D743BAD}"/>
              </a:ext>
            </a:extLst>
          </p:cNvPr>
          <p:cNvPicPr>
            <a:picLocks noChangeAspect="1"/>
          </p:cNvPicPr>
          <p:nvPr/>
        </p:nvPicPr>
        <p:blipFill>
          <a:blip r:embed="rId2" cstate="print"/>
          <a:stretch>
            <a:fillRect/>
          </a:stretch>
        </p:blipFill>
        <p:spPr>
          <a:xfrm>
            <a:off x="838200" y="3591561"/>
            <a:ext cx="9157062" cy="2720339"/>
          </a:xfrm>
          <a:prstGeom prst="rect">
            <a:avLst/>
          </a:prstGeom>
        </p:spPr>
      </p:pic>
    </p:spTree>
    <p:extLst>
      <p:ext uri="{BB962C8B-B14F-4D97-AF65-F5344CB8AC3E}">
        <p14:creationId xmlns:p14="http://schemas.microsoft.com/office/powerpoint/2010/main" val="1441906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235CCB9F-8B96-44CA-972E-AAA1C622B6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796" y="1154211"/>
            <a:ext cx="4606636" cy="3419185"/>
          </a:xfrm>
          <a:prstGeom prst="rect">
            <a:avLst/>
          </a:prstGeom>
        </p:spPr>
      </p:pic>
      <p:sp>
        <p:nvSpPr>
          <p:cNvPr id="6" name="TextBox 5">
            <a:extLst>
              <a:ext uri="{FF2B5EF4-FFF2-40B4-BE49-F238E27FC236}">
                <a16:creationId xmlns:a16="http://schemas.microsoft.com/office/drawing/2014/main" id="{44ED797D-F4FC-4CDB-A0D1-FEFE43CCAC5A}"/>
              </a:ext>
            </a:extLst>
          </p:cNvPr>
          <p:cNvSpPr txBox="1"/>
          <p:nvPr/>
        </p:nvSpPr>
        <p:spPr>
          <a:xfrm>
            <a:off x="699663" y="255895"/>
            <a:ext cx="4210902" cy="523220"/>
          </a:xfrm>
          <a:prstGeom prst="rect">
            <a:avLst/>
          </a:prstGeom>
        </p:spPr>
        <p:txBody>
          <a:bodyPr wrap="square">
            <a:spAutoFit/>
          </a:bodyPr>
          <a:lstStyle/>
          <a:p>
            <a:pPr algn="ctr"/>
            <a:r>
              <a:rPr lang="en-US" sz="2800" b="1" dirty="0"/>
              <a:t>Inverted papilloma</a:t>
            </a:r>
          </a:p>
        </p:txBody>
      </p:sp>
      <p:pic>
        <p:nvPicPr>
          <p:cNvPr id="7" name="Picture 7">
            <a:extLst>
              <a:ext uri="{FF2B5EF4-FFF2-40B4-BE49-F238E27FC236}">
                <a16:creationId xmlns:a16="http://schemas.microsoft.com/office/drawing/2014/main" id="{C70E98B9-D324-48B4-B696-F4474C5CFC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3569" y="1154211"/>
            <a:ext cx="4606635" cy="3419185"/>
          </a:xfrm>
          <a:prstGeom prst="rect">
            <a:avLst/>
          </a:prstGeom>
        </p:spPr>
      </p:pic>
      <p:sp>
        <p:nvSpPr>
          <p:cNvPr id="9" name="TextBox 8">
            <a:extLst>
              <a:ext uri="{FF2B5EF4-FFF2-40B4-BE49-F238E27FC236}">
                <a16:creationId xmlns:a16="http://schemas.microsoft.com/office/drawing/2014/main" id="{65784CE8-F2FE-4561-9539-FC0972264E91}"/>
              </a:ext>
            </a:extLst>
          </p:cNvPr>
          <p:cNvSpPr txBox="1"/>
          <p:nvPr/>
        </p:nvSpPr>
        <p:spPr>
          <a:xfrm>
            <a:off x="7281435" y="255895"/>
            <a:ext cx="4210902" cy="523220"/>
          </a:xfrm>
          <a:prstGeom prst="rect">
            <a:avLst/>
          </a:prstGeom>
        </p:spPr>
        <p:txBody>
          <a:bodyPr wrap="square">
            <a:spAutoFit/>
          </a:bodyPr>
          <a:lstStyle>
            <a:defPPr>
              <a:defRPr lang="en-US"/>
            </a:defPPr>
            <a:lvl1pPr algn="ctr">
              <a:defRPr sz="2800" b="1"/>
            </a:lvl1pPr>
          </a:lstStyle>
          <a:p>
            <a:r>
              <a:rPr lang="en-US" dirty="0" err="1"/>
              <a:t>Antrochoanal</a:t>
            </a:r>
            <a:r>
              <a:rPr lang="en-US" dirty="0"/>
              <a:t> polyp</a:t>
            </a:r>
          </a:p>
        </p:txBody>
      </p:sp>
    </p:spTree>
    <p:extLst>
      <p:ext uri="{BB962C8B-B14F-4D97-AF65-F5344CB8AC3E}">
        <p14:creationId xmlns:p14="http://schemas.microsoft.com/office/powerpoint/2010/main" val="303739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52B4B5-B603-47B1-B886-03A6FCF2E7D3}"/>
              </a:ext>
            </a:extLst>
          </p:cNvPr>
          <p:cNvSpPr>
            <a:spLocks noGrp="1"/>
          </p:cNvSpPr>
          <p:nvPr>
            <p:ph idx="1"/>
          </p:nvPr>
        </p:nvSpPr>
        <p:spPr>
          <a:xfrm>
            <a:off x="364318" y="290251"/>
            <a:ext cx="11217323" cy="6126092"/>
          </a:xfrm>
        </p:spPr>
        <p:txBody>
          <a:bodyPr/>
          <a:lstStyle/>
          <a:p>
            <a:r>
              <a:rPr lang="en-US" dirty="0"/>
              <a:t>Initially via </a:t>
            </a:r>
            <a:r>
              <a:rPr lang="en-US" dirty="0" err="1"/>
              <a:t>transnasal</a:t>
            </a:r>
            <a:r>
              <a:rPr lang="en-US" dirty="0"/>
              <a:t> resection:</a:t>
            </a:r>
          </a:p>
          <a:p>
            <a:pPr marL="0" indent="0">
              <a:buNone/>
            </a:pPr>
            <a:r>
              <a:rPr lang="en-US" dirty="0"/>
              <a:t> - 50-80% recurrence </a:t>
            </a:r>
          </a:p>
          <a:p>
            <a:r>
              <a:rPr lang="en-US" dirty="0"/>
              <a:t>Medial Maxillectomy via lateral rhinotomy: </a:t>
            </a:r>
          </a:p>
          <a:p>
            <a:pPr marL="0" indent="0">
              <a:buNone/>
            </a:pPr>
            <a:r>
              <a:rPr lang="en-US" dirty="0"/>
              <a:t>- Gold Standard </a:t>
            </a:r>
          </a:p>
          <a:p>
            <a:pPr marL="0" indent="0">
              <a:buNone/>
            </a:pPr>
            <a:r>
              <a:rPr lang="en-US" dirty="0"/>
              <a:t>- 10-20% </a:t>
            </a:r>
          </a:p>
          <a:p>
            <a:r>
              <a:rPr lang="en-US" dirty="0"/>
              <a:t>Endoscopic medial maxillectomy: </a:t>
            </a:r>
          </a:p>
          <a:p>
            <a:pPr marL="0" indent="0">
              <a:buNone/>
            </a:pPr>
            <a:r>
              <a:rPr lang="en-US" dirty="0"/>
              <a:t># Key concepts: </a:t>
            </a:r>
          </a:p>
          <a:p>
            <a:pPr marL="514350" indent="-514350">
              <a:buFont typeface="+mj-lt"/>
              <a:buAutoNum type="arabicPeriod"/>
            </a:pPr>
            <a:r>
              <a:rPr lang="en-US" dirty="0"/>
              <a:t>Identify the origin of the papilloma </a:t>
            </a:r>
          </a:p>
          <a:p>
            <a:pPr marL="514350" indent="-514350">
              <a:buFont typeface="+mj-lt"/>
              <a:buAutoNum type="arabicPeriod"/>
            </a:pPr>
            <a:r>
              <a:rPr lang="en-US" dirty="0"/>
              <a:t>Bony removal of this region </a:t>
            </a:r>
          </a:p>
          <a:p>
            <a:r>
              <a:rPr lang="en-US" dirty="0"/>
              <a:t>Recurrent lesions: </a:t>
            </a:r>
          </a:p>
          <a:p>
            <a:pPr marL="0" indent="0">
              <a:buNone/>
            </a:pPr>
            <a:r>
              <a:rPr lang="en-US" dirty="0"/>
              <a:t>- inverted papilloma has a marked tendency to recur after surgical removal</a:t>
            </a:r>
          </a:p>
        </p:txBody>
      </p:sp>
    </p:spTree>
    <p:extLst>
      <p:ext uri="{BB962C8B-B14F-4D97-AF65-F5344CB8AC3E}">
        <p14:creationId xmlns:p14="http://schemas.microsoft.com/office/powerpoint/2010/main" val="1112023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28E66-0B54-4CC6-AE01-661434F2040F}"/>
              </a:ext>
            </a:extLst>
          </p:cNvPr>
          <p:cNvSpPr>
            <a:spLocks noGrp="1"/>
          </p:cNvSpPr>
          <p:nvPr>
            <p:ph type="title"/>
          </p:nvPr>
        </p:nvSpPr>
        <p:spPr/>
        <p:txBody>
          <a:bodyPr/>
          <a:lstStyle/>
          <a:p>
            <a:r>
              <a:rPr lang="en-US" b="1" dirty="0"/>
              <a:t>Neurogenic tumors</a:t>
            </a:r>
          </a:p>
        </p:txBody>
      </p:sp>
      <p:sp>
        <p:nvSpPr>
          <p:cNvPr id="3" name="Content Placeholder 2">
            <a:extLst>
              <a:ext uri="{FF2B5EF4-FFF2-40B4-BE49-F238E27FC236}">
                <a16:creationId xmlns:a16="http://schemas.microsoft.com/office/drawing/2014/main" id="{107C72E7-A22D-456B-99B3-836FB675C511}"/>
              </a:ext>
            </a:extLst>
          </p:cNvPr>
          <p:cNvSpPr>
            <a:spLocks noGrp="1"/>
          </p:cNvSpPr>
          <p:nvPr>
            <p:ph idx="1"/>
          </p:nvPr>
        </p:nvSpPr>
        <p:spPr/>
        <p:txBody>
          <a:bodyPr>
            <a:normAutofit fontScale="70000" lnSpcReduction="20000"/>
          </a:bodyPr>
          <a:lstStyle/>
          <a:p>
            <a:r>
              <a:rPr lang="en-US" dirty="0"/>
              <a:t>4% are found within the paranasal sinuses</a:t>
            </a:r>
          </a:p>
          <a:p>
            <a:endParaRPr lang="en-US" dirty="0"/>
          </a:p>
          <a:p>
            <a:r>
              <a:rPr lang="en-US" dirty="0"/>
              <a:t>Schwannomas</a:t>
            </a:r>
          </a:p>
          <a:p>
            <a:endParaRPr lang="en-US" dirty="0"/>
          </a:p>
          <a:p>
            <a:r>
              <a:rPr lang="en-US" dirty="0"/>
              <a:t>Neurofibromas</a:t>
            </a:r>
          </a:p>
          <a:p>
            <a:endParaRPr lang="en-US" dirty="0"/>
          </a:p>
          <a:p>
            <a:r>
              <a:rPr lang="en-US" dirty="0"/>
              <a:t>Treatment via surgical resection</a:t>
            </a:r>
          </a:p>
          <a:p>
            <a:endParaRPr lang="en-US" dirty="0"/>
          </a:p>
          <a:p>
            <a:r>
              <a:rPr lang="en-US" dirty="0"/>
              <a:t>Neurogenic Sarcomas are very aggressive and require surgical excision with post op chemo/XRT for residual disease.</a:t>
            </a:r>
          </a:p>
          <a:p>
            <a:endParaRPr lang="en-US" dirty="0"/>
          </a:p>
          <a:p>
            <a:r>
              <a:rPr lang="en-US" dirty="0"/>
              <a:t>When associated with Von Recklinghausen's syndrome; more aggressive (30% 5yr survival).</a:t>
            </a:r>
          </a:p>
        </p:txBody>
      </p:sp>
    </p:spTree>
    <p:extLst>
      <p:ext uri="{BB962C8B-B14F-4D97-AF65-F5344CB8AC3E}">
        <p14:creationId xmlns:p14="http://schemas.microsoft.com/office/powerpoint/2010/main" val="78261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60FD8-90D8-4CC2-A883-B8D6A0F45379}"/>
              </a:ext>
            </a:extLst>
          </p:cNvPr>
          <p:cNvSpPr>
            <a:spLocks noGrp="1"/>
          </p:cNvSpPr>
          <p:nvPr>
            <p:ph type="title"/>
          </p:nvPr>
        </p:nvSpPr>
        <p:spPr/>
        <p:txBody>
          <a:bodyPr/>
          <a:lstStyle/>
          <a:p>
            <a:r>
              <a:rPr lang="en-US" b="1" dirty="0"/>
              <a:t>Osteoma</a:t>
            </a:r>
          </a:p>
        </p:txBody>
      </p:sp>
      <p:sp>
        <p:nvSpPr>
          <p:cNvPr id="3" name="Content Placeholder 2">
            <a:extLst>
              <a:ext uri="{FF2B5EF4-FFF2-40B4-BE49-F238E27FC236}">
                <a16:creationId xmlns:a16="http://schemas.microsoft.com/office/drawing/2014/main" id="{71F108A5-38D4-4804-A00B-83DCFDBBDF4A}"/>
              </a:ext>
            </a:extLst>
          </p:cNvPr>
          <p:cNvSpPr>
            <a:spLocks noGrp="1"/>
          </p:cNvSpPr>
          <p:nvPr>
            <p:ph idx="1"/>
          </p:nvPr>
        </p:nvSpPr>
        <p:spPr>
          <a:xfrm>
            <a:off x="838200" y="1825625"/>
            <a:ext cx="6229626" cy="4351338"/>
          </a:xfrm>
        </p:spPr>
        <p:txBody>
          <a:bodyPr/>
          <a:lstStyle/>
          <a:p>
            <a:r>
              <a:rPr lang="en-US" dirty="0"/>
              <a:t>Benign slow growing tumors of mature bone, incidental finding </a:t>
            </a:r>
          </a:p>
          <a:p>
            <a:r>
              <a:rPr lang="en-US" dirty="0"/>
              <a:t>Location: </a:t>
            </a:r>
          </a:p>
          <a:p>
            <a:pPr>
              <a:buFontTx/>
              <a:buChar char="-"/>
            </a:pPr>
            <a:r>
              <a:rPr lang="en-US" dirty="0"/>
              <a:t>Frontal(</a:t>
            </a:r>
            <a:r>
              <a:rPr lang="en-US" dirty="0" err="1"/>
              <a:t>m.c</a:t>
            </a:r>
            <a:r>
              <a:rPr lang="en-US" dirty="0"/>
              <a:t>), ethmoids, maxillary sinuses </a:t>
            </a:r>
          </a:p>
          <a:p>
            <a:r>
              <a:rPr lang="en-US" dirty="0"/>
              <a:t>When obstructing mucosal flow can lead to </a:t>
            </a:r>
            <a:r>
              <a:rPr lang="en-US" dirty="0" err="1"/>
              <a:t>mucocele</a:t>
            </a:r>
            <a:r>
              <a:rPr lang="en-US" dirty="0"/>
              <a:t> formation </a:t>
            </a:r>
          </a:p>
          <a:p>
            <a:r>
              <a:rPr lang="en-US" dirty="0"/>
              <a:t>Treatment is local excision</a:t>
            </a:r>
          </a:p>
        </p:txBody>
      </p:sp>
      <p:pic>
        <p:nvPicPr>
          <p:cNvPr id="5" name="Picture 5">
            <a:extLst>
              <a:ext uri="{FF2B5EF4-FFF2-40B4-BE49-F238E27FC236}">
                <a16:creationId xmlns:a16="http://schemas.microsoft.com/office/drawing/2014/main" id="{2686297A-439F-46E3-BB83-372B0F9613F2}"/>
              </a:ext>
            </a:extLst>
          </p:cNvPr>
          <p:cNvPicPr>
            <a:picLocks noChangeAspect="1"/>
          </p:cNvPicPr>
          <p:nvPr/>
        </p:nvPicPr>
        <p:blipFill rotWithShape="1">
          <a:blip r:embed="rId2" cstate="print"/>
          <a:srcRect l="6424" r="1648" b="3"/>
          <a:stretch>
            <a:fillRect/>
          </a:stretch>
        </p:blipFill>
        <p:spPr>
          <a:xfrm>
            <a:off x="7067826" y="365125"/>
            <a:ext cx="4829204" cy="6137100"/>
          </a:xfrm>
          <a:prstGeom prst="rect">
            <a:avLst/>
          </a:prstGeom>
        </p:spPr>
      </p:pic>
    </p:spTree>
    <p:extLst>
      <p:ext uri="{BB962C8B-B14F-4D97-AF65-F5344CB8AC3E}">
        <p14:creationId xmlns:p14="http://schemas.microsoft.com/office/powerpoint/2010/main" val="3342244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10E0F-05E6-4F8B-85A6-DE0EAC4048BB}"/>
              </a:ext>
            </a:extLst>
          </p:cNvPr>
          <p:cNvSpPr>
            <a:spLocks noGrp="1"/>
          </p:cNvSpPr>
          <p:nvPr>
            <p:ph type="title"/>
          </p:nvPr>
        </p:nvSpPr>
        <p:spPr/>
        <p:txBody>
          <a:bodyPr/>
          <a:lstStyle/>
          <a:p>
            <a:r>
              <a:rPr lang="en-US" b="1" dirty="0"/>
              <a:t>Fibrous dysplasia </a:t>
            </a:r>
          </a:p>
        </p:txBody>
      </p:sp>
      <p:sp>
        <p:nvSpPr>
          <p:cNvPr id="3" name="Content Placeholder 2">
            <a:extLst>
              <a:ext uri="{FF2B5EF4-FFF2-40B4-BE49-F238E27FC236}">
                <a16:creationId xmlns:a16="http://schemas.microsoft.com/office/drawing/2014/main" id="{E3F50B16-1B07-4D5F-AAF2-1AC2EC016E3F}"/>
              </a:ext>
            </a:extLst>
          </p:cNvPr>
          <p:cNvSpPr>
            <a:spLocks noGrp="1"/>
          </p:cNvSpPr>
          <p:nvPr>
            <p:ph idx="1"/>
          </p:nvPr>
        </p:nvSpPr>
        <p:spPr>
          <a:xfrm>
            <a:off x="549442" y="1889794"/>
            <a:ext cx="7102642" cy="4351338"/>
          </a:xfrm>
        </p:spPr>
        <p:txBody>
          <a:bodyPr>
            <a:normAutofit fontScale="85000" lnSpcReduction="10000"/>
          </a:bodyPr>
          <a:lstStyle/>
          <a:p>
            <a:r>
              <a:rPr lang="en-US" dirty="0"/>
              <a:t>Dysplastic transformation of normal bone with collagen, fibroblasts, and osteoid material</a:t>
            </a:r>
          </a:p>
          <a:p>
            <a:endParaRPr lang="en-US" dirty="0"/>
          </a:p>
          <a:p>
            <a:r>
              <a:rPr lang="en-US" dirty="0" err="1"/>
              <a:t>Monostotic</a:t>
            </a:r>
            <a:r>
              <a:rPr lang="en-US" dirty="0"/>
              <a:t> 70%, Polyostotic30% </a:t>
            </a:r>
          </a:p>
          <a:p>
            <a:endParaRPr lang="en-US" dirty="0"/>
          </a:p>
          <a:p>
            <a:r>
              <a:rPr lang="en-US" dirty="0"/>
              <a:t>Conservative,,</a:t>
            </a:r>
          </a:p>
          <a:p>
            <a:endParaRPr lang="en-US" dirty="0"/>
          </a:p>
          <a:p>
            <a:r>
              <a:rPr lang="en-US" dirty="0"/>
              <a:t>Surgical excision for obstructing lesions or </a:t>
            </a:r>
            <a:r>
              <a:rPr lang="en-US" dirty="0" err="1"/>
              <a:t>cosmotic</a:t>
            </a:r>
            <a:endParaRPr lang="en-US" dirty="0"/>
          </a:p>
          <a:p>
            <a:endParaRPr lang="en-US" dirty="0"/>
          </a:p>
          <a:p>
            <a:r>
              <a:rPr lang="en-US" dirty="0"/>
              <a:t>Malignant transformation to rhabdomyosarcoma has been seen with radiation</a:t>
            </a:r>
          </a:p>
        </p:txBody>
      </p:sp>
      <p:pic>
        <p:nvPicPr>
          <p:cNvPr id="4" name="Picture 3"/>
          <p:cNvPicPr>
            <a:picLocks noChangeAspect="1"/>
          </p:cNvPicPr>
          <p:nvPr/>
        </p:nvPicPr>
        <p:blipFill>
          <a:blip r:embed="rId2"/>
          <a:stretch>
            <a:fillRect/>
          </a:stretch>
        </p:blipFill>
        <p:spPr>
          <a:xfrm>
            <a:off x="7812505" y="1027905"/>
            <a:ext cx="4257749" cy="5501231"/>
          </a:xfrm>
          <a:prstGeom prst="rect">
            <a:avLst/>
          </a:prstGeom>
        </p:spPr>
      </p:pic>
    </p:spTree>
    <p:extLst>
      <p:ext uri="{BB962C8B-B14F-4D97-AF65-F5344CB8AC3E}">
        <p14:creationId xmlns:p14="http://schemas.microsoft.com/office/powerpoint/2010/main" val="705942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4468-E71C-4A62-821A-358C41DDB836}"/>
              </a:ext>
            </a:extLst>
          </p:cNvPr>
          <p:cNvSpPr>
            <a:spLocks noGrp="1"/>
          </p:cNvSpPr>
          <p:nvPr>
            <p:ph type="title"/>
          </p:nvPr>
        </p:nvSpPr>
        <p:spPr/>
        <p:txBody>
          <a:bodyPr/>
          <a:lstStyle/>
          <a:p>
            <a:r>
              <a:rPr lang="en-US" dirty="0" smtClean="0"/>
              <a:t>Malignant Neoplasm</a:t>
            </a:r>
            <a:endParaRPr lang="en-US" dirty="0"/>
          </a:p>
        </p:txBody>
      </p:sp>
      <p:sp>
        <p:nvSpPr>
          <p:cNvPr id="3" name="Content Placeholder 2">
            <a:extLst>
              <a:ext uri="{FF2B5EF4-FFF2-40B4-BE49-F238E27FC236}">
                <a16:creationId xmlns:a16="http://schemas.microsoft.com/office/drawing/2014/main" id="{551FC4E8-C2F7-41E8-834B-EF3313C9EA8C}"/>
              </a:ext>
            </a:extLst>
          </p:cNvPr>
          <p:cNvSpPr>
            <a:spLocks noGrp="1"/>
          </p:cNvSpPr>
          <p:nvPr>
            <p:ph idx="1"/>
          </p:nvPr>
        </p:nvSpPr>
        <p:spPr/>
        <p:txBody>
          <a:bodyPr>
            <a:normAutofit fontScale="85000" lnSpcReduction="20000"/>
          </a:bodyPr>
          <a:lstStyle/>
          <a:p>
            <a:pPr>
              <a:buFont typeface="Wingdings" panose="05000000000000000000" pitchFamily="2" charset="2"/>
              <a:buChar char="§"/>
            </a:pPr>
            <a:r>
              <a:rPr lang="en-US" b="1" dirty="0"/>
              <a:t>Squamous cell carcinoma </a:t>
            </a:r>
            <a:endParaRPr lang="en-US" b="1" dirty="0" smtClean="0"/>
          </a:p>
          <a:p>
            <a:pPr>
              <a:buFont typeface="Wingdings" panose="05000000000000000000" pitchFamily="2" charset="2"/>
              <a:buChar char="§"/>
            </a:pPr>
            <a:r>
              <a:rPr lang="en-US" b="1" dirty="0" smtClean="0"/>
              <a:t>Adenocarcinoma</a:t>
            </a:r>
          </a:p>
          <a:p>
            <a:pPr>
              <a:buFont typeface="Wingdings" panose="05000000000000000000" pitchFamily="2" charset="2"/>
              <a:buChar char="§"/>
            </a:pPr>
            <a:r>
              <a:rPr lang="en-US" b="1" dirty="0"/>
              <a:t>Adenoid cystic </a:t>
            </a:r>
            <a:r>
              <a:rPr lang="en-US" b="1" dirty="0" smtClean="0"/>
              <a:t>carcinoma</a:t>
            </a:r>
          </a:p>
          <a:p>
            <a:pPr>
              <a:buFont typeface="Wingdings" panose="05000000000000000000" pitchFamily="2" charset="2"/>
              <a:buChar char="§"/>
            </a:pPr>
            <a:r>
              <a:rPr lang="en-US" b="1" dirty="0" err="1"/>
              <a:t>Mucoepidermoid</a:t>
            </a:r>
            <a:r>
              <a:rPr lang="en-US" b="1" dirty="0"/>
              <a:t> </a:t>
            </a:r>
            <a:r>
              <a:rPr lang="en-US" b="1" dirty="0" smtClean="0"/>
              <a:t>carcinoma</a:t>
            </a:r>
          </a:p>
          <a:p>
            <a:pPr>
              <a:buFont typeface="Wingdings" panose="05000000000000000000" pitchFamily="2" charset="2"/>
              <a:buChar char="§"/>
            </a:pPr>
            <a:r>
              <a:rPr lang="en-US" b="1" dirty="0" smtClean="0"/>
              <a:t>Melanoma</a:t>
            </a:r>
          </a:p>
          <a:p>
            <a:pPr>
              <a:buFont typeface="Wingdings" panose="05000000000000000000" pitchFamily="2" charset="2"/>
              <a:buChar char="§"/>
            </a:pPr>
            <a:r>
              <a:rPr lang="en-US" b="1" dirty="0" smtClean="0"/>
              <a:t> </a:t>
            </a:r>
            <a:r>
              <a:rPr lang="en-US" b="1" dirty="0"/>
              <a:t>Olfactory </a:t>
            </a:r>
            <a:r>
              <a:rPr lang="en-US" b="1" dirty="0" err="1"/>
              <a:t>neuroblastoma</a:t>
            </a:r>
            <a:r>
              <a:rPr lang="en-US" b="1" dirty="0"/>
              <a:t> (</a:t>
            </a:r>
            <a:r>
              <a:rPr lang="en-US" b="1" dirty="0" err="1"/>
              <a:t>Esthesioneuroblastoma</a:t>
            </a:r>
            <a:r>
              <a:rPr lang="en-US" b="1" dirty="0" smtClean="0"/>
              <a:t>)</a:t>
            </a:r>
          </a:p>
          <a:p>
            <a:pPr>
              <a:buFont typeface="Wingdings" panose="05000000000000000000" pitchFamily="2" charset="2"/>
              <a:buChar char="§"/>
            </a:pPr>
            <a:r>
              <a:rPr lang="en-US" b="1" dirty="0"/>
              <a:t>Sarcomas</a:t>
            </a:r>
            <a:endParaRPr lang="en-US" b="1" dirty="0" smtClean="0"/>
          </a:p>
          <a:p>
            <a:pPr>
              <a:buFont typeface="Wingdings" panose="05000000000000000000" pitchFamily="2" charset="2"/>
              <a:buChar char="§"/>
            </a:pPr>
            <a:r>
              <a:rPr lang="en-US" b="1" dirty="0" smtClean="0"/>
              <a:t>Rhabdomyosarcoma</a:t>
            </a:r>
          </a:p>
          <a:p>
            <a:pPr>
              <a:buFont typeface="Wingdings" panose="05000000000000000000" pitchFamily="2" charset="2"/>
              <a:buChar char="§"/>
            </a:pPr>
            <a:r>
              <a:rPr lang="en-US" b="1" dirty="0" smtClean="0"/>
              <a:t>Lymphoma</a:t>
            </a:r>
          </a:p>
          <a:p>
            <a:pPr>
              <a:buFont typeface="Wingdings" panose="05000000000000000000" pitchFamily="2" charset="2"/>
              <a:buChar char="§"/>
            </a:pPr>
            <a:r>
              <a:rPr lang="en-US" b="1" dirty="0" err="1"/>
              <a:t>Sinonasal</a:t>
            </a:r>
            <a:r>
              <a:rPr lang="en-US" b="1" dirty="0"/>
              <a:t> undifferentiated </a:t>
            </a:r>
            <a:r>
              <a:rPr lang="en-US" b="1" dirty="0" smtClean="0"/>
              <a:t>carcinoma</a:t>
            </a:r>
          </a:p>
          <a:p>
            <a:pPr>
              <a:buFont typeface="Wingdings" panose="05000000000000000000" pitchFamily="2" charset="2"/>
              <a:buChar char="§"/>
            </a:pPr>
            <a:r>
              <a:rPr lang="en-US" b="1" dirty="0"/>
              <a:t>Metastatic tumors </a:t>
            </a:r>
            <a:endParaRPr lang="en-US" dirty="0"/>
          </a:p>
        </p:txBody>
      </p:sp>
    </p:spTree>
    <p:extLst>
      <p:ext uri="{BB962C8B-B14F-4D97-AF65-F5344CB8AC3E}">
        <p14:creationId xmlns:p14="http://schemas.microsoft.com/office/powerpoint/2010/main" val="38236685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365AA-8EF2-4C28-99A8-FA1759B85252}"/>
              </a:ext>
            </a:extLst>
          </p:cNvPr>
          <p:cNvSpPr>
            <a:spLocks noGrp="1"/>
          </p:cNvSpPr>
          <p:nvPr>
            <p:ph type="title"/>
          </p:nvPr>
        </p:nvSpPr>
        <p:spPr/>
        <p:txBody>
          <a:bodyPr/>
          <a:lstStyle/>
          <a:p>
            <a:r>
              <a:rPr lang="en-US" b="1" dirty="0"/>
              <a:t>Squamous cell carcinoma </a:t>
            </a:r>
          </a:p>
        </p:txBody>
      </p:sp>
      <p:sp>
        <p:nvSpPr>
          <p:cNvPr id="3" name="Content Placeholder 2">
            <a:extLst>
              <a:ext uri="{FF2B5EF4-FFF2-40B4-BE49-F238E27FC236}">
                <a16:creationId xmlns:a16="http://schemas.microsoft.com/office/drawing/2014/main" id="{2EBFD1D6-B1FF-4D86-8AD9-27234D861FBF}"/>
              </a:ext>
            </a:extLst>
          </p:cNvPr>
          <p:cNvSpPr>
            <a:spLocks noGrp="1"/>
          </p:cNvSpPr>
          <p:nvPr>
            <p:ph idx="1"/>
          </p:nvPr>
        </p:nvSpPr>
        <p:spPr/>
        <p:txBody>
          <a:bodyPr/>
          <a:lstStyle/>
          <a:p>
            <a:r>
              <a:rPr lang="en-US" dirty="0"/>
              <a:t>Most common tumor (80%) </a:t>
            </a:r>
          </a:p>
          <a:p>
            <a:r>
              <a:rPr lang="en-US" dirty="0"/>
              <a:t>Location: </a:t>
            </a:r>
          </a:p>
          <a:p>
            <a:pPr marL="0" indent="0">
              <a:buNone/>
            </a:pPr>
            <a:r>
              <a:rPr lang="en-US" dirty="0"/>
              <a:t>-Maxillary sinus (70%)(lateral wall) </a:t>
            </a:r>
          </a:p>
          <a:p>
            <a:pPr marL="0" indent="0">
              <a:buNone/>
            </a:pPr>
            <a:r>
              <a:rPr lang="en-US" dirty="0"/>
              <a:t>-Nasal cavity (20%) (turbinate) </a:t>
            </a:r>
          </a:p>
          <a:p>
            <a:r>
              <a:rPr lang="en-US" dirty="0"/>
              <a:t>90% have local invasion by presentation </a:t>
            </a:r>
          </a:p>
          <a:p>
            <a:r>
              <a:rPr lang="en-US" dirty="0"/>
              <a:t>Infiltration of lymph nodes </a:t>
            </a:r>
          </a:p>
          <a:p>
            <a:r>
              <a:rPr lang="en-US" dirty="0"/>
              <a:t>88% present in advanced stages (T3/T4) </a:t>
            </a:r>
          </a:p>
          <a:p>
            <a:r>
              <a:rPr lang="en-US" dirty="0"/>
              <a:t>Managed by surgical resection with postoperative radiation </a:t>
            </a:r>
          </a:p>
        </p:txBody>
      </p:sp>
    </p:spTree>
    <p:extLst>
      <p:ext uri="{BB962C8B-B14F-4D97-AF65-F5344CB8AC3E}">
        <p14:creationId xmlns:p14="http://schemas.microsoft.com/office/powerpoint/2010/main" val="38809224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92C71191-72A7-4AA4-8DBD-60A46921A5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0777" y="123163"/>
            <a:ext cx="5896522" cy="5250643"/>
          </a:xfrm>
          <a:prstGeom prst="rect">
            <a:avLst/>
          </a:prstGeom>
        </p:spPr>
      </p:pic>
      <p:pic>
        <p:nvPicPr>
          <p:cNvPr id="6" name="Picture 6">
            <a:extLst>
              <a:ext uri="{FF2B5EF4-FFF2-40B4-BE49-F238E27FC236}">
                <a16:creationId xmlns:a16="http://schemas.microsoft.com/office/drawing/2014/main" id="{2FD4B529-1AA4-4653-8C7A-60CFB1162D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01" y="123164"/>
            <a:ext cx="5896522" cy="5250642"/>
          </a:xfrm>
          <a:prstGeom prst="rect">
            <a:avLst/>
          </a:prstGeom>
        </p:spPr>
      </p:pic>
      <p:sp>
        <p:nvSpPr>
          <p:cNvPr id="8" name="TextBox 7">
            <a:extLst>
              <a:ext uri="{FF2B5EF4-FFF2-40B4-BE49-F238E27FC236}">
                <a16:creationId xmlns:a16="http://schemas.microsoft.com/office/drawing/2014/main" id="{BAC65AB1-F64B-4D80-90B2-027947140FF4}"/>
              </a:ext>
            </a:extLst>
          </p:cNvPr>
          <p:cNvSpPr txBox="1"/>
          <p:nvPr/>
        </p:nvSpPr>
        <p:spPr>
          <a:xfrm>
            <a:off x="6475105" y="5708513"/>
            <a:ext cx="5333999" cy="830997"/>
          </a:xfrm>
          <a:prstGeom prst="rect">
            <a:avLst/>
          </a:prstGeom>
          <a:noFill/>
          <a:ln>
            <a:solidFill>
              <a:schemeClr val="tx1"/>
            </a:solidFill>
          </a:ln>
        </p:spPr>
        <p:txBody>
          <a:bodyPr wrap="square">
            <a:spAutoFit/>
          </a:bodyPr>
          <a:lstStyle/>
          <a:p>
            <a:pPr algn="ctr"/>
            <a:r>
              <a:rPr lang="en-US" sz="2400" b="1" i="0" dirty="0">
                <a:effectLst/>
                <a:latin typeface="Open Sans" panose="020F0502020204030204" pitchFamily="34" charset="0"/>
              </a:rPr>
              <a:t>Squamous cell carcinoma of the paranasal sinus</a:t>
            </a:r>
          </a:p>
        </p:txBody>
      </p:sp>
      <p:sp>
        <p:nvSpPr>
          <p:cNvPr id="10" name="TextBox 9">
            <a:extLst>
              <a:ext uri="{FF2B5EF4-FFF2-40B4-BE49-F238E27FC236}">
                <a16:creationId xmlns:a16="http://schemas.microsoft.com/office/drawing/2014/main" id="{FD100223-6A85-4362-892E-A8511B6F8C81}"/>
              </a:ext>
            </a:extLst>
          </p:cNvPr>
          <p:cNvSpPr txBox="1"/>
          <p:nvPr/>
        </p:nvSpPr>
        <p:spPr>
          <a:xfrm>
            <a:off x="269166" y="5708513"/>
            <a:ext cx="5447730" cy="830997"/>
          </a:xfrm>
          <a:prstGeom prst="rect">
            <a:avLst/>
          </a:prstGeom>
          <a:noFill/>
          <a:ln>
            <a:solidFill>
              <a:schemeClr val="tx1"/>
            </a:solidFill>
          </a:ln>
        </p:spPr>
        <p:txBody>
          <a:bodyPr wrap="square">
            <a:spAutoFit/>
          </a:bodyPr>
          <a:lstStyle>
            <a:defPPr>
              <a:defRPr lang="en-US"/>
            </a:defPPr>
            <a:lvl1pPr algn="ctr">
              <a:defRPr sz="2400" b="1" i="0">
                <a:effectLst/>
                <a:latin typeface="Open Sans" panose="020F0502020204030204" pitchFamily="34" charset="0"/>
              </a:defRPr>
            </a:lvl1pPr>
          </a:lstStyle>
          <a:p>
            <a:r>
              <a:rPr lang="en-US" dirty="0"/>
              <a:t>Squamous cell carcinoma of the left nasal cavity</a:t>
            </a:r>
          </a:p>
        </p:txBody>
      </p:sp>
    </p:spTree>
    <p:extLst>
      <p:ext uri="{BB962C8B-B14F-4D97-AF65-F5344CB8AC3E}">
        <p14:creationId xmlns:p14="http://schemas.microsoft.com/office/powerpoint/2010/main" val="3162626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27DB1282-CF37-4889-B6E3-20A208D137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305112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C0CF7-C2C3-413B-9040-94A1F7788E98}"/>
              </a:ext>
            </a:extLst>
          </p:cNvPr>
          <p:cNvSpPr>
            <a:spLocks noGrp="1"/>
          </p:cNvSpPr>
          <p:nvPr>
            <p:ph type="title"/>
          </p:nvPr>
        </p:nvSpPr>
        <p:spPr/>
        <p:txBody>
          <a:bodyPr/>
          <a:lstStyle/>
          <a:p>
            <a:r>
              <a:rPr lang="en-US" b="1" dirty="0"/>
              <a:t>Adenocarcinoma</a:t>
            </a:r>
          </a:p>
        </p:txBody>
      </p:sp>
      <p:sp>
        <p:nvSpPr>
          <p:cNvPr id="3" name="Content Placeholder 2">
            <a:extLst>
              <a:ext uri="{FF2B5EF4-FFF2-40B4-BE49-F238E27FC236}">
                <a16:creationId xmlns:a16="http://schemas.microsoft.com/office/drawing/2014/main" id="{8E7F93A5-AA21-450B-AF8F-A96BC1BFB673}"/>
              </a:ext>
            </a:extLst>
          </p:cNvPr>
          <p:cNvSpPr>
            <a:spLocks noGrp="1"/>
          </p:cNvSpPr>
          <p:nvPr>
            <p:ph idx="1"/>
          </p:nvPr>
        </p:nvSpPr>
        <p:spPr/>
        <p:txBody>
          <a:bodyPr/>
          <a:lstStyle/>
          <a:p>
            <a:r>
              <a:rPr lang="en-US" dirty="0"/>
              <a:t>2nd most common </a:t>
            </a:r>
          </a:p>
          <a:p>
            <a:r>
              <a:rPr lang="en-US" dirty="0"/>
              <a:t>Most common site is ethmoid sinus </a:t>
            </a:r>
          </a:p>
          <a:p>
            <a:r>
              <a:rPr lang="en-US" dirty="0"/>
              <a:t>Starts in the gland cells (adenomatous cells) </a:t>
            </a:r>
          </a:p>
          <a:p>
            <a:r>
              <a:rPr lang="en-US" dirty="0"/>
              <a:t>Strong association with occupational exposures </a:t>
            </a:r>
          </a:p>
          <a:p>
            <a:r>
              <a:rPr lang="en-US" dirty="0"/>
              <a:t>High grade: solid growth pattern with poorly defined margins. 30% present with metastasis </a:t>
            </a:r>
          </a:p>
          <a:p>
            <a:r>
              <a:rPr lang="en-US" dirty="0"/>
              <a:t>Low grade: uniform and glandular with less incidence of metastasis.</a:t>
            </a:r>
          </a:p>
        </p:txBody>
      </p:sp>
    </p:spTree>
    <p:extLst>
      <p:ext uri="{BB962C8B-B14F-4D97-AF65-F5344CB8AC3E}">
        <p14:creationId xmlns:p14="http://schemas.microsoft.com/office/powerpoint/2010/main" val="2445827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F73A1-BD94-411E-9CA8-EA8DBBBA5BE2}"/>
              </a:ext>
            </a:extLst>
          </p:cNvPr>
          <p:cNvSpPr>
            <a:spLocks noGrp="1"/>
          </p:cNvSpPr>
          <p:nvPr>
            <p:ph type="title"/>
          </p:nvPr>
        </p:nvSpPr>
        <p:spPr/>
        <p:txBody>
          <a:bodyPr/>
          <a:lstStyle/>
          <a:p>
            <a:r>
              <a:rPr lang="en-US" b="1" dirty="0"/>
              <a:t>Adenoid cystic carcinoma</a:t>
            </a:r>
          </a:p>
        </p:txBody>
      </p:sp>
      <p:sp>
        <p:nvSpPr>
          <p:cNvPr id="3" name="Content Placeholder 2">
            <a:extLst>
              <a:ext uri="{FF2B5EF4-FFF2-40B4-BE49-F238E27FC236}">
                <a16:creationId xmlns:a16="http://schemas.microsoft.com/office/drawing/2014/main" id="{32388811-CEE5-4321-BFBC-600A5D95F4C0}"/>
              </a:ext>
            </a:extLst>
          </p:cNvPr>
          <p:cNvSpPr>
            <a:spLocks noGrp="1"/>
          </p:cNvSpPr>
          <p:nvPr>
            <p:ph idx="1"/>
          </p:nvPr>
        </p:nvSpPr>
        <p:spPr/>
        <p:txBody>
          <a:bodyPr/>
          <a:lstStyle/>
          <a:p>
            <a:r>
              <a:rPr lang="en-US" dirty="0"/>
              <a:t>Most common site is the maxillary sinus. </a:t>
            </a:r>
          </a:p>
          <a:p>
            <a:r>
              <a:rPr lang="en-US" dirty="0" err="1"/>
              <a:t>Perineural</a:t>
            </a:r>
            <a:r>
              <a:rPr lang="en-US" dirty="0"/>
              <a:t> </a:t>
            </a:r>
            <a:r>
              <a:rPr lang="en-US" dirty="0" smtClean="0"/>
              <a:t>spread </a:t>
            </a:r>
            <a:r>
              <a:rPr lang="en-US" dirty="0"/>
              <a:t>It is characterized by an intermediate growth rate, low probability of lymphatic spread </a:t>
            </a:r>
          </a:p>
          <a:p>
            <a:r>
              <a:rPr lang="en-US" dirty="0"/>
              <a:t>Neck metastasis is rare </a:t>
            </a:r>
          </a:p>
          <a:p>
            <a:r>
              <a:rPr lang="en-US" dirty="0"/>
              <a:t>Postoperative radiotherapy is very important</a:t>
            </a:r>
          </a:p>
        </p:txBody>
      </p:sp>
    </p:spTree>
    <p:extLst>
      <p:ext uri="{BB962C8B-B14F-4D97-AF65-F5344CB8AC3E}">
        <p14:creationId xmlns:p14="http://schemas.microsoft.com/office/powerpoint/2010/main" val="32467570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144E8-3FE3-4396-8047-50BB31AE33DE}"/>
              </a:ext>
            </a:extLst>
          </p:cNvPr>
          <p:cNvSpPr>
            <a:spLocks noGrp="1"/>
          </p:cNvSpPr>
          <p:nvPr>
            <p:ph type="title"/>
          </p:nvPr>
        </p:nvSpPr>
        <p:spPr/>
        <p:txBody>
          <a:bodyPr/>
          <a:lstStyle/>
          <a:p>
            <a:r>
              <a:rPr lang="en-US" b="1" dirty="0"/>
              <a:t>Mucoepidermoid carcinoma </a:t>
            </a:r>
          </a:p>
        </p:txBody>
      </p:sp>
      <p:sp>
        <p:nvSpPr>
          <p:cNvPr id="3" name="Content Placeholder 2">
            <a:extLst>
              <a:ext uri="{FF2B5EF4-FFF2-40B4-BE49-F238E27FC236}">
                <a16:creationId xmlns:a16="http://schemas.microsoft.com/office/drawing/2014/main" id="{E9B17811-DC49-465E-9E22-C3F47E2EA752}"/>
              </a:ext>
            </a:extLst>
          </p:cNvPr>
          <p:cNvSpPr>
            <a:spLocks noGrp="1"/>
          </p:cNvSpPr>
          <p:nvPr>
            <p:ph idx="1"/>
          </p:nvPr>
        </p:nvSpPr>
        <p:spPr/>
        <p:txBody>
          <a:bodyPr/>
          <a:lstStyle/>
          <a:p>
            <a:r>
              <a:rPr lang="en-US" dirty="0"/>
              <a:t>Extremely rare </a:t>
            </a:r>
          </a:p>
          <a:p>
            <a:r>
              <a:rPr lang="en-US" dirty="0"/>
              <a:t>Most common site is parotid gland </a:t>
            </a:r>
          </a:p>
          <a:p>
            <a:r>
              <a:rPr lang="en-US" dirty="0"/>
              <a:t>It is composed of a combination of squamous cells and glandular, mucus-producing, basal cells </a:t>
            </a:r>
          </a:p>
          <a:p>
            <a:r>
              <a:rPr lang="en-US" dirty="0"/>
              <a:t>They are notable for their propensity toward distant metastases. </a:t>
            </a:r>
          </a:p>
          <a:p>
            <a:r>
              <a:rPr lang="en-US" dirty="0"/>
              <a:t>local invasion makes resection difficult, therefore radiation is often indicated </a:t>
            </a:r>
          </a:p>
        </p:txBody>
      </p:sp>
    </p:spTree>
    <p:extLst>
      <p:ext uri="{BB962C8B-B14F-4D97-AF65-F5344CB8AC3E}">
        <p14:creationId xmlns:p14="http://schemas.microsoft.com/office/powerpoint/2010/main" val="38129372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7EA81-4BC0-4028-8EE1-79DA2CF5ADD8}"/>
              </a:ext>
            </a:extLst>
          </p:cNvPr>
          <p:cNvSpPr>
            <a:spLocks noGrp="1"/>
          </p:cNvSpPr>
          <p:nvPr>
            <p:ph type="title"/>
          </p:nvPr>
        </p:nvSpPr>
        <p:spPr/>
        <p:txBody>
          <a:bodyPr/>
          <a:lstStyle/>
          <a:p>
            <a:r>
              <a:rPr lang="en-US" b="1" dirty="0"/>
              <a:t>Melanoma</a:t>
            </a:r>
          </a:p>
        </p:txBody>
      </p:sp>
      <p:sp>
        <p:nvSpPr>
          <p:cNvPr id="3" name="Content Placeholder 2">
            <a:extLst>
              <a:ext uri="{FF2B5EF4-FFF2-40B4-BE49-F238E27FC236}">
                <a16:creationId xmlns:a16="http://schemas.microsoft.com/office/drawing/2014/main" id="{685BA0B2-ACF4-484A-BECA-BC7D3A4C1C23}"/>
              </a:ext>
            </a:extLst>
          </p:cNvPr>
          <p:cNvSpPr>
            <a:spLocks noGrp="1"/>
          </p:cNvSpPr>
          <p:nvPr>
            <p:ph idx="1"/>
          </p:nvPr>
        </p:nvSpPr>
        <p:spPr/>
        <p:txBody>
          <a:bodyPr/>
          <a:lstStyle/>
          <a:p>
            <a:r>
              <a:rPr lang="en-US" dirty="0"/>
              <a:t>1% of melanoma originates from the nasal cavity and paranasal sinuses.</a:t>
            </a:r>
          </a:p>
          <a:p>
            <a:r>
              <a:rPr lang="en-US" dirty="0"/>
              <a:t>Anterior Septum: most common site.</a:t>
            </a:r>
          </a:p>
          <a:p>
            <a:r>
              <a:rPr lang="en-US" dirty="0"/>
              <a:t>Treatment is wide local excision with/without postoperative radiation therapy </a:t>
            </a:r>
          </a:p>
        </p:txBody>
      </p:sp>
    </p:spTree>
    <p:extLst>
      <p:ext uri="{BB962C8B-B14F-4D97-AF65-F5344CB8AC3E}">
        <p14:creationId xmlns:p14="http://schemas.microsoft.com/office/powerpoint/2010/main" val="2001531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94737-1169-4B9C-BFB1-7C7F655369E7}"/>
              </a:ext>
            </a:extLst>
          </p:cNvPr>
          <p:cNvSpPr>
            <a:spLocks noGrp="1"/>
          </p:cNvSpPr>
          <p:nvPr>
            <p:ph type="title"/>
          </p:nvPr>
        </p:nvSpPr>
        <p:spPr/>
        <p:txBody>
          <a:bodyPr/>
          <a:lstStyle/>
          <a:p>
            <a:r>
              <a:rPr lang="en-US" b="1" dirty="0"/>
              <a:t>Olfactory neuroblastoma (</a:t>
            </a:r>
            <a:r>
              <a:rPr lang="en-US" b="1" dirty="0" err="1"/>
              <a:t>Esthesioneuroblastoma</a:t>
            </a:r>
            <a:r>
              <a:rPr lang="en-US" b="1" dirty="0"/>
              <a:t>)</a:t>
            </a:r>
          </a:p>
        </p:txBody>
      </p:sp>
      <p:sp>
        <p:nvSpPr>
          <p:cNvPr id="3" name="Content Placeholder 2">
            <a:extLst>
              <a:ext uri="{FF2B5EF4-FFF2-40B4-BE49-F238E27FC236}">
                <a16:creationId xmlns:a16="http://schemas.microsoft.com/office/drawing/2014/main" id="{DA844E01-5077-4B47-A5DF-FC91E15F5EB5}"/>
              </a:ext>
            </a:extLst>
          </p:cNvPr>
          <p:cNvSpPr>
            <a:spLocks noGrp="1"/>
          </p:cNvSpPr>
          <p:nvPr>
            <p:ph idx="1"/>
          </p:nvPr>
        </p:nvSpPr>
        <p:spPr/>
        <p:txBody>
          <a:bodyPr/>
          <a:lstStyle/>
          <a:p>
            <a:r>
              <a:rPr lang="en-US" dirty="0"/>
              <a:t>very rare cancer that develops in the upper part of the nasal cavity originate from stem cells of neural crest origin that differentiate into olfactory sensory cells.</a:t>
            </a:r>
          </a:p>
          <a:p>
            <a:r>
              <a:rPr lang="en-US" dirty="0" err="1"/>
              <a:t>Metastatis</a:t>
            </a:r>
            <a:r>
              <a:rPr lang="en-US" dirty="0"/>
              <a:t> in 20-30% </a:t>
            </a:r>
          </a:p>
          <a:p>
            <a:r>
              <a:rPr lang="en-US" dirty="0"/>
              <a:t>Treatment:</a:t>
            </a:r>
          </a:p>
          <a:p>
            <a:r>
              <a:rPr lang="en-US" dirty="0"/>
              <a:t>surgical resection with postoperative XRT</a:t>
            </a:r>
          </a:p>
        </p:txBody>
      </p:sp>
    </p:spTree>
    <p:extLst>
      <p:ext uri="{BB962C8B-B14F-4D97-AF65-F5344CB8AC3E}">
        <p14:creationId xmlns:p14="http://schemas.microsoft.com/office/powerpoint/2010/main" val="24344929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87363-EEF1-4A39-94D0-165FA48A2D5C}"/>
              </a:ext>
            </a:extLst>
          </p:cNvPr>
          <p:cNvSpPr>
            <a:spLocks noGrp="1"/>
          </p:cNvSpPr>
          <p:nvPr>
            <p:ph type="title"/>
          </p:nvPr>
        </p:nvSpPr>
        <p:spPr/>
        <p:txBody>
          <a:bodyPr/>
          <a:lstStyle/>
          <a:p>
            <a:r>
              <a:rPr lang="en-US" b="1" dirty="0"/>
              <a:t>Sarcomas</a:t>
            </a:r>
          </a:p>
        </p:txBody>
      </p:sp>
      <p:sp>
        <p:nvSpPr>
          <p:cNvPr id="3" name="Content Placeholder 2">
            <a:extLst>
              <a:ext uri="{FF2B5EF4-FFF2-40B4-BE49-F238E27FC236}">
                <a16:creationId xmlns:a16="http://schemas.microsoft.com/office/drawing/2014/main" id="{FBF41FD3-20D3-4062-9343-649790B18360}"/>
              </a:ext>
            </a:extLst>
          </p:cNvPr>
          <p:cNvSpPr>
            <a:spLocks noGrp="1"/>
          </p:cNvSpPr>
          <p:nvPr>
            <p:ph idx="1"/>
          </p:nvPr>
        </p:nvSpPr>
        <p:spPr/>
        <p:txBody>
          <a:bodyPr/>
          <a:lstStyle/>
          <a:p>
            <a:r>
              <a:rPr lang="en-US" dirty="0"/>
              <a:t>Osteogenic Sarcoma </a:t>
            </a:r>
          </a:p>
          <a:p>
            <a:pPr marL="0" indent="0">
              <a:buNone/>
            </a:pPr>
            <a:r>
              <a:rPr lang="en-US" dirty="0"/>
              <a:t>-Most common primary malignancy of bone. </a:t>
            </a:r>
          </a:p>
          <a:p>
            <a:pPr marL="0" indent="0">
              <a:buNone/>
            </a:pPr>
            <a:r>
              <a:rPr lang="en-US" dirty="0"/>
              <a:t>-Mandible &gt; Maxilla </a:t>
            </a:r>
          </a:p>
          <a:p>
            <a:r>
              <a:rPr lang="en-US" dirty="0"/>
              <a:t>Fibrosarcoma </a:t>
            </a:r>
          </a:p>
          <a:p>
            <a:r>
              <a:rPr lang="en-US" dirty="0"/>
              <a:t>Chondrosarcoma</a:t>
            </a:r>
          </a:p>
        </p:txBody>
      </p:sp>
    </p:spTree>
    <p:extLst>
      <p:ext uri="{BB962C8B-B14F-4D97-AF65-F5344CB8AC3E}">
        <p14:creationId xmlns:p14="http://schemas.microsoft.com/office/powerpoint/2010/main" val="34451016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3FF31-2637-4EED-9920-204E9FAE968C}"/>
              </a:ext>
            </a:extLst>
          </p:cNvPr>
          <p:cNvSpPr>
            <a:spLocks noGrp="1"/>
          </p:cNvSpPr>
          <p:nvPr>
            <p:ph type="title"/>
          </p:nvPr>
        </p:nvSpPr>
        <p:spPr/>
        <p:txBody>
          <a:bodyPr/>
          <a:lstStyle/>
          <a:p>
            <a:r>
              <a:rPr lang="en-US" b="1" dirty="0"/>
              <a:t>Rhabdomyosarcoma</a:t>
            </a:r>
          </a:p>
        </p:txBody>
      </p:sp>
      <p:sp>
        <p:nvSpPr>
          <p:cNvPr id="3" name="Content Placeholder 2">
            <a:extLst>
              <a:ext uri="{FF2B5EF4-FFF2-40B4-BE49-F238E27FC236}">
                <a16:creationId xmlns:a16="http://schemas.microsoft.com/office/drawing/2014/main" id="{193D02CC-ABA9-4919-97B0-CC918F67A63C}"/>
              </a:ext>
            </a:extLst>
          </p:cNvPr>
          <p:cNvSpPr>
            <a:spLocks noGrp="1"/>
          </p:cNvSpPr>
          <p:nvPr>
            <p:ph idx="1"/>
          </p:nvPr>
        </p:nvSpPr>
        <p:spPr/>
        <p:txBody>
          <a:bodyPr/>
          <a:lstStyle/>
          <a:p>
            <a:r>
              <a:rPr lang="en-US" dirty="0"/>
              <a:t>Aggressive malignant soft tissue tumor that arises from muscle cells called </a:t>
            </a:r>
            <a:r>
              <a:rPr lang="en-US" dirty="0" err="1"/>
              <a:t>rhabdomyoblasts</a:t>
            </a:r>
            <a:r>
              <a:rPr lang="en-US" dirty="0"/>
              <a:t> </a:t>
            </a:r>
          </a:p>
          <a:p>
            <a:r>
              <a:rPr lang="en-US" dirty="0"/>
              <a:t>Most common paranasal sinus malignancy in children less than 5 years old </a:t>
            </a:r>
          </a:p>
          <a:p>
            <a:r>
              <a:rPr lang="en-US" dirty="0"/>
              <a:t>Triple therapy is often necessary </a:t>
            </a:r>
          </a:p>
        </p:txBody>
      </p:sp>
    </p:spTree>
    <p:extLst>
      <p:ext uri="{BB962C8B-B14F-4D97-AF65-F5344CB8AC3E}">
        <p14:creationId xmlns:p14="http://schemas.microsoft.com/office/powerpoint/2010/main" val="27873947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19901-B0C6-4B52-AB04-F5513BE7CED7}"/>
              </a:ext>
            </a:extLst>
          </p:cNvPr>
          <p:cNvSpPr>
            <a:spLocks noGrp="1"/>
          </p:cNvSpPr>
          <p:nvPr>
            <p:ph type="title"/>
          </p:nvPr>
        </p:nvSpPr>
        <p:spPr/>
        <p:txBody>
          <a:bodyPr/>
          <a:lstStyle/>
          <a:p>
            <a:r>
              <a:rPr lang="en-US" b="1" dirty="0"/>
              <a:t>Lymphoma</a:t>
            </a:r>
          </a:p>
        </p:txBody>
      </p:sp>
      <p:sp>
        <p:nvSpPr>
          <p:cNvPr id="3" name="Content Placeholder 2">
            <a:extLst>
              <a:ext uri="{FF2B5EF4-FFF2-40B4-BE49-F238E27FC236}">
                <a16:creationId xmlns:a16="http://schemas.microsoft.com/office/drawing/2014/main" id="{7F210098-6EE7-46CF-81BC-CF47D32338A0}"/>
              </a:ext>
            </a:extLst>
          </p:cNvPr>
          <p:cNvSpPr>
            <a:spLocks noGrp="1"/>
          </p:cNvSpPr>
          <p:nvPr>
            <p:ph idx="1"/>
          </p:nvPr>
        </p:nvSpPr>
        <p:spPr/>
        <p:txBody>
          <a:bodyPr/>
          <a:lstStyle/>
          <a:p>
            <a:r>
              <a:rPr lang="en-US" dirty="0"/>
              <a:t>Non-</a:t>
            </a:r>
            <a:r>
              <a:rPr lang="en-US" dirty="0" err="1"/>
              <a:t>Hodgkins</a:t>
            </a:r>
            <a:endParaRPr lang="en-US" dirty="0"/>
          </a:p>
          <a:p>
            <a:r>
              <a:rPr lang="en-US" dirty="0"/>
              <a:t>Hodgkin </a:t>
            </a:r>
          </a:p>
          <a:p>
            <a:r>
              <a:rPr lang="en-US" dirty="0"/>
              <a:t>Treatment is by radiation, with or without chemotherapy </a:t>
            </a:r>
          </a:p>
        </p:txBody>
      </p:sp>
    </p:spTree>
    <p:extLst>
      <p:ext uri="{BB962C8B-B14F-4D97-AF65-F5344CB8AC3E}">
        <p14:creationId xmlns:p14="http://schemas.microsoft.com/office/powerpoint/2010/main" val="36057901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D88CC-E1C5-41E2-A6BF-162C4EF95DEA}"/>
              </a:ext>
            </a:extLst>
          </p:cNvPr>
          <p:cNvSpPr>
            <a:spLocks noGrp="1"/>
          </p:cNvSpPr>
          <p:nvPr>
            <p:ph type="title"/>
          </p:nvPr>
        </p:nvSpPr>
        <p:spPr/>
        <p:txBody>
          <a:bodyPr/>
          <a:lstStyle/>
          <a:p>
            <a:r>
              <a:rPr lang="en-US" b="1" dirty="0" err="1"/>
              <a:t>Sinonasal</a:t>
            </a:r>
            <a:r>
              <a:rPr lang="en-US" b="1" dirty="0"/>
              <a:t> undifferentiated carcinoma</a:t>
            </a:r>
          </a:p>
        </p:txBody>
      </p:sp>
      <p:sp>
        <p:nvSpPr>
          <p:cNvPr id="3" name="Content Placeholder 2">
            <a:extLst>
              <a:ext uri="{FF2B5EF4-FFF2-40B4-BE49-F238E27FC236}">
                <a16:creationId xmlns:a16="http://schemas.microsoft.com/office/drawing/2014/main" id="{266F3443-48E7-4154-AB0F-44E24DF1FBB0}"/>
              </a:ext>
            </a:extLst>
          </p:cNvPr>
          <p:cNvSpPr>
            <a:spLocks noGrp="1"/>
          </p:cNvSpPr>
          <p:nvPr>
            <p:ph idx="1"/>
          </p:nvPr>
        </p:nvSpPr>
        <p:spPr/>
        <p:txBody>
          <a:bodyPr/>
          <a:lstStyle/>
          <a:p>
            <a:r>
              <a:rPr lang="en-US" dirty="0"/>
              <a:t>Aggressive locally destructive lesion </a:t>
            </a:r>
          </a:p>
          <a:p>
            <a:r>
              <a:rPr lang="en-US" dirty="0"/>
              <a:t>Nasal cavity, maxillary and ethmoid sinus are typically involved </a:t>
            </a:r>
          </a:p>
          <a:p>
            <a:r>
              <a:rPr lang="en-US" dirty="0"/>
              <a:t>epithelial origin </a:t>
            </a:r>
          </a:p>
          <a:p>
            <a:r>
              <a:rPr lang="en-US" dirty="0"/>
              <a:t>Symptoms usually develop over a relatively short duration </a:t>
            </a:r>
          </a:p>
          <a:p>
            <a:r>
              <a:rPr lang="en-US" dirty="0"/>
              <a:t>Preoperative chemotherapy and radiation may offer improved survival </a:t>
            </a:r>
          </a:p>
        </p:txBody>
      </p:sp>
    </p:spTree>
    <p:extLst>
      <p:ext uri="{BB962C8B-B14F-4D97-AF65-F5344CB8AC3E}">
        <p14:creationId xmlns:p14="http://schemas.microsoft.com/office/powerpoint/2010/main" val="10930490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3D10B-AC9E-4BD4-B5E3-0E712951AB64}"/>
              </a:ext>
            </a:extLst>
          </p:cNvPr>
          <p:cNvSpPr>
            <a:spLocks noGrp="1"/>
          </p:cNvSpPr>
          <p:nvPr>
            <p:ph type="title"/>
          </p:nvPr>
        </p:nvSpPr>
        <p:spPr/>
        <p:txBody>
          <a:bodyPr/>
          <a:lstStyle/>
          <a:p>
            <a:r>
              <a:rPr lang="en-US" b="1" dirty="0"/>
              <a:t>Metastatic tumors </a:t>
            </a:r>
          </a:p>
        </p:txBody>
      </p:sp>
      <p:sp>
        <p:nvSpPr>
          <p:cNvPr id="3" name="Content Placeholder 2">
            <a:extLst>
              <a:ext uri="{FF2B5EF4-FFF2-40B4-BE49-F238E27FC236}">
                <a16:creationId xmlns:a16="http://schemas.microsoft.com/office/drawing/2014/main" id="{411F543B-5C2F-46E0-B587-2785148BD267}"/>
              </a:ext>
            </a:extLst>
          </p:cNvPr>
          <p:cNvSpPr>
            <a:spLocks noGrp="1"/>
          </p:cNvSpPr>
          <p:nvPr>
            <p:ph idx="1"/>
          </p:nvPr>
        </p:nvSpPr>
        <p:spPr/>
        <p:txBody>
          <a:bodyPr/>
          <a:lstStyle/>
          <a:p>
            <a:r>
              <a:rPr lang="en-US" dirty="0"/>
              <a:t>Renal cell carcinoma is the most common </a:t>
            </a:r>
          </a:p>
          <a:p>
            <a:r>
              <a:rPr lang="en-US" dirty="0"/>
              <a:t>Palliative treatment only </a:t>
            </a:r>
          </a:p>
        </p:txBody>
      </p:sp>
    </p:spTree>
    <p:extLst>
      <p:ext uri="{BB962C8B-B14F-4D97-AF65-F5344CB8AC3E}">
        <p14:creationId xmlns:p14="http://schemas.microsoft.com/office/powerpoint/2010/main" val="124092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142F654C-4142-4CEC-ADB0-6AF413BE6EC4}"/>
              </a:ext>
            </a:extLst>
          </p:cNvPr>
          <p:cNvPicPr>
            <a:picLocks noChangeAspect="1"/>
          </p:cNvPicPr>
          <p:nvPr/>
        </p:nvPicPr>
        <p:blipFill rotWithShape="1">
          <a:blip r:embed="rId2">
            <a:extLst>
              <a:ext uri="{28A0092B-C50C-407E-A947-70E740481C1C}">
                <a14:useLocalDpi xmlns:a14="http://schemas.microsoft.com/office/drawing/2010/main" val="0"/>
              </a:ext>
            </a:extLst>
          </a:blip>
          <a:srcRect b="5664"/>
          <a:stretch/>
        </p:blipFill>
        <p:spPr>
          <a:xfrm>
            <a:off x="0" y="0"/>
            <a:ext cx="12192000" cy="6858000"/>
          </a:xfrm>
          <a:prstGeom prst="rect">
            <a:avLst/>
          </a:prstGeom>
        </p:spPr>
      </p:pic>
    </p:spTree>
    <p:extLst>
      <p:ext uri="{BB962C8B-B14F-4D97-AF65-F5344CB8AC3E}">
        <p14:creationId xmlns:p14="http://schemas.microsoft.com/office/powerpoint/2010/main" val="29410086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C596C-D08B-4B9D-9D1A-DB7C68C632A0}"/>
              </a:ext>
            </a:extLst>
          </p:cNvPr>
          <p:cNvSpPr>
            <a:spLocks noGrp="1"/>
          </p:cNvSpPr>
          <p:nvPr>
            <p:ph type="title"/>
          </p:nvPr>
        </p:nvSpPr>
        <p:spPr>
          <a:xfrm>
            <a:off x="290963" y="233786"/>
            <a:ext cx="5715000" cy="960393"/>
          </a:xfrm>
          <a:ln>
            <a:solidFill>
              <a:schemeClr val="tx1"/>
            </a:solidFill>
          </a:ln>
        </p:spPr>
        <p:txBody>
          <a:bodyPr/>
          <a:lstStyle/>
          <a:p>
            <a:r>
              <a:rPr lang="en-US" b="1" dirty="0"/>
              <a:t>Diagnosis</a:t>
            </a:r>
          </a:p>
        </p:txBody>
      </p:sp>
      <p:sp>
        <p:nvSpPr>
          <p:cNvPr id="3" name="Content Placeholder 2">
            <a:extLst>
              <a:ext uri="{FF2B5EF4-FFF2-40B4-BE49-F238E27FC236}">
                <a16:creationId xmlns:a16="http://schemas.microsoft.com/office/drawing/2014/main" id="{14CDD12F-E4E4-4120-8EDA-8384F27937AE}"/>
              </a:ext>
            </a:extLst>
          </p:cNvPr>
          <p:cNvSpPr>
            <a:spLocks noGrp="1"/>
          </p:cNvSpPr>
          <p:nvPr>
            <p:ph idx="1"/>
          </p:nvPr>
        </p:nvSpPr>
        <p:spPr>
          <a:xfrm>
            <a:off x="290964" y="1299276"/>
            <a:ext cx="5715000" cy="2017888"/>
          </a:xfrm>
          <a:ln>
            <a:solidFill>
              <a:schemeClr val="tx1"/>
            </a:solidFill>
          </a:ln>
        </p:spPr>
        <p:txBody>
          <a:bodyPr/>
          <a:lstStyle/>
          <a:p>
            <a:r>
              <a:rPr lang="en-US" dirty="0"/>
              <a:t>History &amp; physical examination </a:t>
            </a:r>
          </a:p>
          <a:p>
            <a:r>
              <a:rPr lang="en-US" dirty="0"/>
              <a:t>Nasal endoscopy </a:t>
            </a:r>
          </a:p>
          <a:p>
            <a:r>
              <a:rPr lang="en-US" dirty="0"/>
              <a:t>Imaging (CT/MRI) </a:t>
            </a:r>
          </a:p>
          <a:p>
            <a:r>
              <a:rPr lang="en-US" dirty="0"/>
              <a:t>Biopsy</a:t>
            </a:r>
          </a:p>
        </p:txBody>
      </p:sp>
      <p:pic>
        <p:nvPicPr>
          <p:cNvPr id="4" name="Picture 4">
            <a:extLst>
              <a:ext uri="{FF2B5EF4-FFF2-40B4-BE49-F238E27FC236}">
                <a16:creationId xmlns:a16="http://schemas.microsoft.com/office/drawing/2014/main" id="{6E8A56DE-DC03-4AA1-B177-CC4BE904E5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7828" y="233786"/>
            <a:ext cx="5203209" cy="29878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5">
            <a:extLst>
              <a:ext uri="{FF2B5EF4-FFF2-40B4-BE49-F238E27FC236}">
                <a16:creationId xmlns:a16="http://schemas.microsoft.com/office/drawing/2014/main" id="{9A086941-6F3E-4D5F-8EE0-DF9744EC7B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963" y="3540837"/>
            <a:ext cx="5715000" cy="31284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6">
            <a:extLst>
              <a:ext uri="{FF2B5EF4-FFF2-40B4-BE49-F238E27FC236}">
                <a16:creationId xmlns:a16="http://schemas.microsoft.com/office/drawing/2014/main" id="{A08CAE55-7FBE-41E7-9FEC-FD87E1DF885D}"/>
              </a:ext>
            </a:extLst>
          </p:cNvPr>
          <p:cNvPicPr>
            <a:picLocks noChangeAspect="1"/>
          </p:cNvPicPr>
          <p:nvPr/>
        </p:nvPicPr>
        <p:blipFill rotWithShape="1">
          <a:blip r:embed="rId4">
            <a:extLst>
              <a:ext uri="{28A0092B-C50C-407E-A947-70E740481C1C}">
                <a14:useLocalDpi xmlns:a14="http://schemas.microsoft.com/office/drawing/2010/main" val="0"/>
              </a:ext>
            </a:extLst>
          </a:blip>
          <a:srcRect l="2678" t="4558" r="4271" b="21805"/>
          <a:stretch/>
        </p:blipFill>
        <p:spPr>
          <a:xfrm>
            <a:off x="6697828" y="3540837"/>
            <a:ext cx="5203209" cy="31574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900547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6146B-F675-464A-B1A0-AFEE1B9F5F4E}"/>
              </a:ext>
            </a:extLst>
          </p:cNvPr>
          <p:cNvSpPr>
            <a:spLocks noGrp="1"/>
          </p:cNvSpPr>
          <p:nvPr>
            <p:ph type="title"/>
          </p:nvPr>
        </p:nvSpPr>
        <p:spPr/>
        <p:txBody>
          <a:bodyPr/>
          <a:lstStyle/>
          <a:p>
            <a:r>
              <a:rPr lang="en-US" b="1" dirty="0"/>
              <a:t>CLASSIFICATION OF MAXILLARY SINUS CANCER</a:t>
            </a:r>
          </a:p>
        </p:txBody>
      </p:sp>
      <p:sp>
        <p:nvSpPr>
          <p:cNvPr id="3" name="Content Placeholder 2">
            <a:extLst>
              <a:ext uri="{FF2B5EF4-FFF2-40B4-BE49-F238E27FC236}">
                <a16:creationId xmlns:a16="http://schemas.microsoft.com/office/drawing/2014/main" id="{E524DB6F-45D4-46B6-86D9-8F2FD0E540C0}"/>
              </a:ext>
            </a:extLst>
          </p:cNvPr>
          <p:cNvSpPr>
            <a:spLocks noGrp="1"/>
          </p:cNvSpPr>
          <p:nvPr>
            <p:ph idx="1"/>
          </p:nvPr>
        </p:nvSpPr>
        <p:spPr/>
        <p:txBody>
          <a:bodyPr/>
          <a:lstStyle/>
          <a:p>
            <a:pPr marL="0" indent="0">
              <a:buNone/>
            </a:pPr>
            <a:r>
              <a:rPr lang="en-US" dirty="0"/>
              <a:t>1. </a:t>
            </a:r>
            <a:r>
              <a:rPr lang="en-US" dirty="0" err="1"/>
              <a:t>Ohngren’s</a:t>
            </a:r>
            <a:r>
              <a:rPr lang="en-US" dirty="0"/>
              <a:t> classification: </a:t>
            </a:r>
          </a:p>
        </p:txBody>
      </p:sp>
      <p:pic>
        <p:nvPicPr>
          <p:cNvPr id="4" name="Picture 4">
            <a:extLst>
              <a:ext uri="{FF2B5EF4-FFF2-40B4-BE49-F238E27FC236}">
                <a16:creationId xmlns:a16="http://schemas.microsoft.com/office/drawing/2014/main" id="{3A91FE7F-6199-4850-BAB7-0A9998B76E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422" y="2499985"/>
            <a:ext cx="11489155" cy="3992890"/>
          </a:xfrm>
          <a:prstGeom prst="rect">
            <a:avLst/>
          </a:prstGeom>
        </p:spPr>
      </p:pic>
    </p:spTree>
    <p:extLst>
      <p:ext uri="{BB962C8B-B14F-4D97-AF65-F5344CB8AC3E}">
        <p14:creationId xmlns:p14="http://schemas.microsoft.com/office/powerpoint/2010/main" val="19618852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503A59-84B0-4BA1-8E03-D2D291C19F03}"/>
              </a:ext>
            </a:extLst>
          </p:cNvPr>
          <p:cNvSpPr>
            <a:spLocks noGrp="1"/>
          </p:cNvSpPr>
          <p:nvPr>
            <p:ph idx="1"/>
          </p:nvPr>
        </p:nvSpPr>
        <p:spPr>
          <a:xfrm>
            <a:off x="184055" y="157447"/>
            <a:ext cx="11823889" cy="6543106"/>
          </a:xfrm>
        </p:spPr>
        <p:txBody>
          <a:bodyPr/>
          <a:lstStyle/>
          <a:p>
            <a:pPr marL="0" indent="0">
              <a:buNone/>
            </a:pPr>
            <a:r>
              <a:rPr lang="en-US" dirty="0"/>
              <a:t>2. AJCC (American Joint Committee on Cancer) classification. </a:t>
            </a:r>
          </a:p>
        </p:txBody>
      </p:sp>
      <p:pic>
        <p:nvPicPr>
          <p:cNvPr id="4" name="Picture 4">
            <a:extLst>
              <a:ext uri="{FF2B5EF4-FFF2-40B4-BE49-F238E27FC236}">
                <a16:creationId xmlns:a16="http://schemas.microsoft.com/office/drawing/2014/main" id="{D4B2A5E5-770F-4D25-BBF8-1E23E88E80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055" y="818659"/>
            <a:ext cx="11823888" cy="5881894"/>
          </a:xfrm>
          <a:prstGeom prst="rect">
            <a:avLst/>
          </a:prstGeom>
        </p:spPr>
      </p:pic>
    </p:spTree>
    <p:extLst>
      <p:ext uri="{BB962C8B-B14F-4D97-AF65-F5344CB8AC3E}">
        <p14:creationId xmlns:p14="http://schemas.microsoft.com/office/powerpoint/2010/main" val="34065805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6EEE27F0-4246-4215-B72E-7B9E324AFA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546" y="359021"/>
            <a:ext cx="9296907" cy="6139958"/>
          </a:xfrm>
          <a:prstGeom prst="rect">
            <a:avLst/>
          </a:prstGeom>
        </p:spPr>
      </p:pic>
    </p:spTree>
    <p:extLst>
      <p:ext uri="{BB962C8B-B14F-4D97-AF65-F5344CB8AC3E}">
        <p14:creationId xmlns:p14="http://schemas.microsoft.com/office/powerpoint/2010/main" val="14931716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Content Placeholder 2"/>
          <p:cNvSpPr txBox="1"/>
          <p:nvPr/>
        </p:nvSpPr>
        <p:spPr>
          <a:xfrm>
            <a:off x="384894" y="567266"/>
            <a:ext cx="11273706" cy="3106664"/>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91440" marR="0" lvl="0" indent="-91440" algn="l" defTabSz="914400" rtl="0" eaLnBrk="1" fontAlgn="auto" latinLnBrk="0" hangingPunct="1">
              <a:lnSpc>
                <a:spcPct val="90000"/>
              </a:lnSpc>
              <a:spcBef>
                <a:spcPts val="1200"/>
              </a:spcBef>
              <a:spcAft>
                <a:spcPts val="200"/>
              </a:spcAft>
              <a:buClr>
                <a:srgbClr val="C66951"/>
              </a:buClr>
              <a:buSzPct val="100000"/>
              <a:buFont typeface="Tw Cen MT" panose="020B0602020104020603" pitchFamily="34" charset="0"/>
              <a:buChar char=" "/>
            </a:pPr>
            <a:r>
              <a:rPr kumimoji="0" lang="en-GB" sz="2200" b="0" i="0" u="none" strike="noStrike" kern="1200" cap="none" spc="0" normalizeH="0" baseline="0" noProof="0" dirty="0">
                <a:ln>
                  <a:noFill/>
                </a:ln>
                <a:solidFill>
                  <a:srgbClr val="C66951"/>
                </a:solidFill>
                <a:effectLst/>
                <a:uLnTx/>
                <a:uFillTx/>
                <a:latin typeface="Tw Cen MT" panose="020B0602020104020603"/>
                <a:ea typeface="+mn-ea"/>
                <a:cs typeface="+mn-cs"/>
              </a:rPr>
              <a:t>TREATMENT</a:t>
            </a:r>
          </a:p>
          <a:p>
            <a:pPr marL="91440" marR="0" lvl="0" indent="-91440" algn="l" defTabSz="914400" rtl="0" eaLnBrk="1" fontAlgn="auto" latinLnBrk="0" hangingPunct="1">
              <a:lnSpc>
                <a:spcPct val="90000"/>
              </a:lnSpc>
              <a:spcBef>
                <a:spcPts val="1200"/>
              </a:spcBef>
              <a:spcAft>
                <a:spcPts val="200"/>
              </a:spcAft>
              <a:buClr>
                <a:srgbClr val="C66951"/>
              </a:buClr>
              <a:buSzPct val="100000"/>
              <a:buFont typeface="Tw Cen MT" panose="020B0602020104020603" pitchFamily="34" charset="0"/>
              <a:buChar char=" "/>
            </a:pPr>
            <a:r>
              <a:rPr kumimoji="0" lang="en-GB" sz="2200" b="0" i="0" u="none" strike="noStrike" kern="1200" cap="none" spc="0" normalizeH="0" baseline="0" noProof="0" dirty="0">
                <a:ln>
                  <a:noFill/>
                </a:ln>
                <a:solidFill>
                  <a:prstClr val="black"/>
                </a:solidFill>
                <a:effectLst/>
                <a:uLnTx/>
                <a:uFillTx/>
                <a:latin typeface="Tw Cen MT" panose="020B0602020104020603"/>
                <a:ea typeface="+mn-ea"/>
                <a:cs typeface="+mn-cs"/>
              </a:rPr>
              <a:t> Early cases with Stage I and II squamous cell carcinomas are treated with surgery or radiation with equal results.</a:t>
            </a:r>
          </a:p>
          <a:p>
            <a:pPr marL="91440" marR="0" lvl="0" indent="-91440" algn="l" defTabSz="914400" rtl="0" eaLnBrk="1" fontAlgn="auto" latinLnBrk="0" hangingPunct="1">
              <a:lnSpc>
                <a:spcPct val="90000"/>
              </a:lnSpc>
              <a:spcBef>
                <a:spcPts val="1200"/>
              </a:spcBef>
              <a:spcAft>
                <a:spcPts val="200"/>
              </a:spcAft>
              <a:buClr>
                <a:srgbClr val="C66951"/>
              </a:buClr>
              <a:buSzPct val="100000"/>
              <a:buFont typeface="Tw Cen MT" panose="020B0602020104020603" pitchFamily="34" charset="0"/>
              <a:buChar char=" "/>
            </a:pPr>
            <a:r>
              <a:rPr kumimoji="0" lang="en-GB" sz="2200" b="0" i="0" u="none" strike="noStrike" kern="1200" cap="none" spc="0" normalizeH="0" baseline="0" noProof="0" dirty="0">
                <a:ln>
                  <a:noFill/>
                </a:ln>
                <a:solidFill>
                  <a:prstClr val="black"/>
                </a:solidFill>
                <a:effectLst/>
                <a:uLnTx/>
                <a:uFillTx/>
                <a:latin typeface="Tw Cen MT" panose="020B0602020104020603"/>
                <a:ea typeface="+mn-ea"/>
                <a:cs typeface="+mn-cs"/>
              </a:rPr>
              <a:t> T3 and T4 lesions are treated by combined modalities of radiation and surgery</a:t>
            </a:r>
            <a:r>
              <a:rPr kumimoji="0" lang="en-GB" sz="2200" b="0" i="0" u="none" strike="noStrike" kern="1200" cap="none" spc="0" normalizeH="0" baseline="0" noProof="0" dirty="0" smtClean="0">
                <a:ln>
                  <a:noFill/>
                </a:ln>
                <a:solidFill>
                  <a:prstClr val="black"/>
                </a:solidFill>
                <a:effectLst/>
                <a:uLnTx/>
                <a:uFillTx/>
                <a:latin typeface="Tw Cen MT" panose="020B0602020104020603"/>
                <a:ea typeface="+mn-ea"/>
                <a:cs typeface="+mn-cs"/>
              </a:rPr>
              <a:t>.</a:t>
            </a:r>
            <a:endParaRPr kumimoji="0" lang="en-GB" sz="2200" b="0"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91440" marR="0" lvl="0" indent="-91440" algn="l" defTabSz="914400" rtl="0" eaLnBrk="1" fontAlgn="auto" latinLnBrk="0" hangingPunct="1">
              <a:lnSpc>
                <a:spcPct val="90000"/>
              </a:lnSpc>
              <a:spcBef>
                <a:spcPts val="1200"/>
              </a:spcBef>
              <a:spcAft>
                <a:spcPts val="200"/>
              </a:spcAft>
              <a:buClr>
                <a:srgbClr val="C66951"/>
              </a:buClr>
              <a:buSzPct val="100000"/>
              <a:buFont typeface="Tw Cen MT" panose="020B0602020104020603" pitchFamily="34" charset="0"/>
              <a:buChar char=" "/>
            </a:pPr>
            <a:r>
              <a:rPr kumimoji="0" lang="en-GB" sz="2200" b="0" i="0" u="none" strike="noStrike" kern="1200" cap="none" spc="0" normalizeH="0" baseline="0" noProof="0" dirty="0">
                <a:ln>
                  <a:noFill/>
                </a:ln>
                <a:solidFill>
                  <a:srgbClr val="C66951"/>
                </a:solidFill>
                <a:effectLst/>
                <a:uLnTx/>
                <a:uFillTx/>
                <a:latin typeface="Tw Cen MT" panose="020B0602020104020603"/>
                <a:ea typeface="+mn-ea"/>
                <a:cs typeface="+mn-cs"/>
              </a:rPr>
              <a:t>PROGNOSIS</a:t>
            </a:r>
          </a:p>
          <a:p>
            <a:pPr marL="91440" marR="0" lvl="0" indent="-91440" algn="l" defTabSz="914400" rtl="0" eaLnBrk="1" fontAlgn="auto" latinLnBrk="0" hangingPunct="1">
              <a:lnSpc>
                <a:spcPct val="90000"/>
              </a:lnSpc>
              <a:spcBef>
                <a:spcPts val="1200"/>
              </a:spcBef>
              <a:spcAft>
                <a:spcPts val="200"/>
              </a:spcAft>
              <a:buClr>
                <a:srgbClr val="C66951"/>
              </a:buClr>
              <a:buSzPct val="100000"/>
              <a:buFont typeface="Tw Cen MT" panose="020B0602020104020603" pitchFamily="34" charset="0"/>
              <a:buChar char=" "/>
            </a:pPr>
            <a:r>
              <a:rPr kumimoji="0" lang="en-GB" sz="2200" b="0" i="0" u="none" strike="noStrike" kern="1200" cap="none" spc="0" normalizeH="0" baseline="0" noProof="0" dirty="0">
                <a:ln>
                  <a:noFill/>
                </a:ln>
                <a:solidFill>
                  <a:prstClr val="black"/>
                </a:solidFill>
                <a:effectLst/>
                <a:uLnTx/>
                <a:uFillTx/>
                <a:latin typeface="Tw Cen MT" panose="020B0602020104020603"/>
                <a:ea typeface="+mn-ea"/>
                <a:cs typeface="+mn-cs"/>
              </a:rPr>
              <a:t>Survival diminishes with the stage of tumour. Overall5 year survival is about 40–50%.  </a:t>
            </a:r>
          </a:p>
        </p:txBody>
      </p:sp>
      <p:pic>
        <p:nvPicPr>
          <p:cNvPr id="5" name="Picture 3"/>
          <p:cNvPicPr>
            <a:picLocks noChangeAspect="1"/>
          </p:cNvPicPr>
          <p:nvPr/>
        </p:nvPicPr>
        <p:blipFill>
          <a:blip r:embed="rId2" cstate="print"/>
          <a:stretch>
            <a:fillRect/>
          </a:stretch>
        </p:blipFill>
        <p:spPr>
          <a:xfrm>
            <a:off x="584197" y="3673930"/>
            <a:ext cx="5457374" cy="2988127"/>
          </a:xfrm>
          <a:prstGeom prst="rect">
            <a:avLst/>
          </a:prstGeom>
        </p:spPr>
      </p:pic>
      <p:pic>
        <p:nvPicPr>
          <p:cNvPr id="6" name="Picture 5"/>
          <p:cNvPicPr>
            <a:picLocks noChangeAspect="1"/>
          </p:cNvPicPr>
          <p:nvPr/>
        </p:nvPicPr>
        <p:blipFill>
          <a:blip r:embed="rId3" cstate="print"/>
          <a:stretch>
            <a:fillRect/>
          </a:stretch>
        </p:blipFill>
        <p:spPr>
          <a:xfrm>
            <a:off x="6240874" y="3673929"/>
            <a:ext cx="5417726" cy="2988128"/>
          </a:xfrm>
          <a:prstGeom prst="rect">
            <a:avLst/>
          </a:prstGeom>
        </p:spPr>
      </p:pic>
    </p:spTree>
    <p:extLst>
      <p:ext uri="{BB962C8B-B14F-4D97-AF65-F5344CB8AC3E}">
        <p14:creationId xmlns:p14="http://schemas.microsoft.com/office/powerpoint/2010/main" val="17135836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1ABD4-311F-4F78-9D67-A87B2B34CDE6}"/>
              </a:ext>
            </a:extLst>
          </p:cNvPr>
          <p:cNvSpPr>
            <a:spLocks noGrp="1"/>
          </p:cNvSpPr>
          <p:nvPr>
            <p:ph type="title"/>
          </p:nvPr>
        </p:nvSpPr>
        <p:spPr/>
        <p:txBody>
          <a:bodyPr/>
          <a:lstStyle/>
          <a:p>
            <a:r>
              <a:rPr lang="en-US" dirty="0"/>
              <a:t>Treatment</a:t>
            </a:r>
          </a:p>
        </p:txBody>
      </p:sp>
      <p:sp>
        <p:nvSpPr>
          <p:cNvPr id="3" name="Content Placeholder 2">
            <a:extLst>
              <a:ext uri="{FF2B5EF4-FFF2-40B4-BE49-F238E27FC236}">
                <a16:creationId xmlns:a16="http://schemas.microsoft.com/office/drawing/2014/main" id="{6A5AD890-0D11-44C5-9188-0404AF8D6245}"/>
              </a:ext>
            </a:extLst>
          </p:cNvPr>
          <p:cNvSpPr>
            <a:spLocks noGrp="1"/>
          </p:cNvSpPr>
          <p:nvPr>
            <p:ph idx="1"/>
          </p:nvPr>
        </p:nvSpPr>
        <p:spPr/>
        <p:txBody>
          <a:bodyPr/>
          <a:lstStyle/>
          <a:p>
            <a:r>
              <a:rPr lang="en-US" dirty="0"/>
              <a:t>Triple therapy, Multimodality treatment </a:t>
            </a:r>
          </a:p>
          <a:p>
            <a:r>
              <a:rPr lang="en-US" dirty="0"/>
              <a:t>Orbital Preservation </a:t>
            </a:r>
          </a:p>
          <a:p>
            <a:r>
              <a:rPr lang="en-US" dirty="0"/>
              <a:t>Minimally invasive surgical techniques </a:t>
            </a:r>
          </a:p>
          <a:p>
            <a:r>
              <a:rPr lang="en-US" dirty="0"/>
              <a:t>Surgical + </a:t>
            </a:r>
            <a:r>
              <a:rPr lang="en-US" dirty="0" err="1"/>
              <a:t>chemo+radio</a:t>
            </a:r>
            <a:r>
              <a:rPr lang="en-US" dirty="0"/>
              <a:t> </a:t>
            </a:r>
          </a:p>
        </p:txBody>
      </p:sp>
    </p:spTree>
    <p:extLst>
      <p:ext uri="{BB962C8B-B14F-4D97-AF65-F5344CB8AC3E}">
        <p14:creationId xmlns:p14="http://schemas.microsoft.com/office/powerpoint/2010/main" val="2411216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1048706" name="Title 1"/>
          <p:cNvSpPr>
            <a:spLocks noGrp="1"/>
          </p:cNvSpPr>
          <p:nvPr>
            <p:ph type="ctrTitle"/>
          </p:nvPr>
        </p:nvSpPr>
        <p:spPr/>
        <p:txBody>
          <a:bodyPr/>
          <a:lstStyle/>
          <a:p>
            <a:pPr algn="ctr"/>
            <a:r>
              <a:rPr lang="en-US" b="1" dirty="0"/>
              <a:t>Neoplasms of </a:t>
            </a:r>
            <a:r>
              <a:rPr lang="en-US" b="1" dirty="0" smtClean="0"/>
              <a:t>Nasopharynx </a:t>
            </a:r>
            <a:endParaRPr lang="en-US" b="1" dirty="0"/>
          </a:p>
        </p:txBody>
      </p:sp>
    </p:spTree>
    <p:extLst>
      <p:ext uri="{BB962C8B-B14F-4D97-AF65-F5344CB8AC3E}">
        <p14:creationId xmlns:p14="http://schemas.microsoft.com/office/powerpoint/2010/main" val="18549594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8" name="Content Placeholder 2"/>
          <p:cNvSpPr>
            <a:spLocks noGrp="1"/>
          </p:cNvSpPr>
          <p:nvPr>
            <p:ph idx="1"/>
          </p:nvPr>
        </p:nvSpPr>
        <p:spPr>
          <a:xfrm>
            <a:off x="0" y="1750444"/>
            <a:ext cx="11845834" cy="1129136"/>
          </a:xfrm>
        </p:spPr>
        <p:txBody>
          <a:bodyPr>
            <a:normAutofit fontScale="85000" lnSpcReduction="10000"/>
          </a:bodyPr>
          <a:lstStyle/>
          <a:p>
            <a:r>
              <a:rPr lang="en-US" dirty="0"/>
              <a:t>Pharynx is a conical fibromuscular tube forming upper part of the air and food passages. It is 12-14 c m long , extending from base of the skull (basioccipital and basisphenoid ) to the lower border of cricoid cartilage where it becomes continuous with the esophagus.</a:t>
            </a:r>
          </a:p>
        </p:txBody>
      </p:sp>
      <p:sp>
        <p:nvSpPr>
          <p:cNvPr id="1048709" name="TextBox 4"/>
          <p:cNvSpPr txBox="1"/>
          <p:nvPr/>
        </p:nvSpPr>
        <p:spPr>
          <a:xfrm>
            <a:off x="0" y="2879580"/>
            <a:ext cx="3420291"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pPr>
            <a:r>
              <a:rPr kumimoji="0" lang="en-US" sz="1800" b="1" i="0" u="none" strike="noStrike" kern="1200" cap="none" spc="0" normalizeH="0" baseline="0" noProof="0" dirty="0">
                <a:ln>
                  <a:noFill/>
                </a:ln>
                <a:solidFill>
                  <a:srgbClr val="99CB38"/>
                </a:solidFill>
                <a:effectLst/>
                <a:uLnTx/>
                <a:uFillTx/>
                <a:ea typeface="+mn-ea"/>
                <a:cs typeface="+mn-cs"/>
              </a:rPr>
              <a:t>Structure of Pharyngeal Wall :</a:t>
            </a:r>
          </a:p>
        </p:txBody>
      </p:sp>
      <p:sp>
        <p:nvSpPr>
          <p:cNvPr id="1048710" name="TextBox 6"/>
          <p:cNvSpPr txBox="1"/>
          <p:nvPr/>
        </p:nvSpPr>
        <p:spPr>
          <a:xfrm>
            <a:off x="0" y="3248912"/>
            <a:ext cx="5598941" cy="329184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pPr>
            <a: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t>From  within outward it consists of four layers: </a:t>
            </a:r>
            <a:b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br>
            <a: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t>1. Mucous membrane (ciliated columnar in the nasopharynx and stratified squamous elsewhere ) </a:t>
            </a:r>
            <a:b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br>
            <a: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t>2 . Pharyngeal aponeurosis (</a:t>
            </a:r>
            <a:r>
              <a:rPr kumimoji="0" lang="en-US" sz="1800" b="0" i="0" u="none" strike="noStrike" kern="1200" cap="none" spc="0" normalizeH="0" baseline="0" noProof="0" dirty="0" err="1">
                <a:ln>
                  <a:noFill/>
                </a:ln>
                <a:solidFill>
                  <a:prstClr val="black"/>
                </a:solidFill>
                <a:effectLst/>
                <a:uLnTx/>
                <a:uFillTx/>
                <a:latin typeface="Tw Cen MT" panose="020B0602020104020603"/>
                <a:ea typeface="+mn-ea"/>
                <a:cs typeface="+mn-cs"/>
              </a:rPr>
              <a:t>pharyngo</a:t>
            </a:r>
            <a: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t> basilar fascia) , fibrous layer  , thick at the base of the skull and became thinner inferiorly </a:t>
            </a:r>
            <a:b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br>
            <a: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t>3. Muscular coat  : </a:t>
            </a:r>
            <a:b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br>
            <a: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t>External layer: contains superior, middle and inferior constrictor muscles </a:t>
            </a:r>
            <a:b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br>
            <a: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t>Internal layer: contains stylopharyngeus , salpingeal </a:t>
            </a:r>
            <a:r>
              <a:rPr kumimoji="0" lang="en-US" sz="1800" b="0" i="0" u="none" strike="noStrike" kern="1200" cap="none" spc="0" normalizeH="0" baseline="0" noProof="0" dirty="0" err="1">
                <a:ln>
                  <a:noFill/>
                </a:ln>
                <a:solidFill>
                  <a:prstClr val="black"/>
                </a:solidFill>
                <a:effectLst/>
                <a:uLnTx/>
                <a:uFillTx/>
                <a:latin typeface="Tw Cen MT" panose="020B0602020104020603"/>
                <a:ea typeface="+mn-ea"/>
                <a:cs typeface="+mn-cs"/>
              </a:rPr>
              <a:t>phryngeus</a:t>
            </a:r>
            <a: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t> and palatopharyngeal muscles</a:t>
            </a:r>
            <a:b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br>
            <a: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t>4 . Buccopharyngeal fascia : covers the muscles  </a:t>
            </a:r>
          </a:p>
        </p:txBody>
      </p:sp>
      <p:pic>
        <p:nvPicPr>
          <p:cNvPr id="2097178" name="Picture 3" descr="Map  Description automatically generated"/>
          <p:cNvPicPr>
            <a:picLocks noChangeAspect="1"/>
          </p:cNvPicPr>
          <p:nvPr/>
        </p:nvPicPr>
        <p:blipFill>
          <a:blip r:embed="rId2" cstate="print"/>
          <a:stretch>
            <a:fillRect/>
          </a:stretch>
        </p:blipFill>
        <p:spPr>
          <a:xfrm>
            <a:off x="5736314" y="2879580"/>
            <a:ext cx="6048750" cy="3785653"/>
          </a:xfrm>
          <a:prstGeom prst="rect">
            <a:avLst/>
          </a:prstGeom>
        </p:spPr>
      </p:pic>
      <p:sp>
        <p:nvSpPr>
          <p:cNvPr id="1048711" name="TextBox 7"/>
          <p:cNvSpPr txBox="1"/>
          <p:nvPr/>
        </p:nvSpPr>
        <p:spPr>
          <a:xfrm>
            <a:off x="1490430" y="0"/>
            <a:ext cx="6122504" cy="153924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pPr>
            <a:r>
              <a:rPr kumimoji="0" lang="en-US" sz="4800" b="0" i="0" u="none" strike="noStrike" kern="1200" cap="none" spc="0" normalizeH="0" baseline="0" noProof="0" dirty="0">
                <a:ln>
                  <a:noFill/>
                </a:ln>
                <a:solidFill>
                  <a:srgbClr val="99CB38"/>
                </a:solidFill>
                <a:effectLst/>
                <a:uLnTx/>
                <a:uFillTx/>
                <a:latin typeface="Tw Cen MT Condensed" panose="020B0606020104020203"/>
                <a:ea typeface="+mn-ea"/>
                <a:cs typeface="+mn-cs"/>
              </a:rPr>
              <a:t>ANATOMY and HISTOLOGY</a:t>
            </a:r>
            <a:endParaRPr kumimoji="0" lang="en-GB" sz="4800" b="0" i="0" u="none" strike="noStrike" kern="1200" cap="none" spc="0" normalizeH="0" baseline="0" noProof="0" dirty="0">
              <a:ln>
                <a:noFill/>
              </a:ln>
              <a:solidFill>
                <a:srgbClr val="99CB38"/>
              </a:solidFill>
              <a:effectLst/>
              <a:uLnTx/>
              <a:uFillTx/>
              <a:latin typeface="Tw Cen MT Condensed" panose="020B0606020104020203"/>
              <a:ea typeface="+mn-ea"/>
              <a:cs typeface="+mn-cs"/>
            </a:endParaRPr>
          </a:p>
        </p:txBody>
      </p:sp>
    </p:spTree>
    <p:extLst>
      <p:ext uri="{BB962C8B-B14F-4D97-AF65-F5344CB8AC3E}">
        <p14:creationId xmlns:p14="http://schemas.microsoft.com/office/powerpoint/2010/main" val="10375979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2" name="Title 1"/>
          <p:cNvSpPr>
            <a:spLocks noGrp="1"/>
          </p:cNvSpPr>
          <p:nvPr>
            <p:ph type="title" idx="4294967295"/>
          </p:nvPr>
        </p:nvSpPr>
        <p:spPr>
          <a:xfrm>
            <a:off x="368297" y="1782981"/>
            <a:ext cx="10904538" cy="1135062"/>
          </a:xfrm>
        </p:spPr>
        <p:txBody>
          <a:bodyPr>
            <a:normAutofit/>
          </a:bodyPr>
          <a:lstStyle/>
          <a:p>
            <a:r>
              <a:rPr lang="en-US" sz="3600" dirty="0">
                <a:solidFill>
                  <a:schemeClr val="accent1"/>
                </a:solidFill>
                <a:latin typeface="+mn-lt"/>
              </a:rPr>
              <a:t>DIVISIONS OF PHARYNX</a:t>
            </a:r>
          </a:p>
        </p:txBody>
      </p:sp>
      <p:sp>
        <p:nvSpPr>
          <p:cNvPr id="1048713" name="Content Placeholder 2"/>
          <p:cNvSpPr>
            <a:spLocks noGrp="1"/>
          </p:cNvSpPr>
          <p:nvPr>
            <p:ph idx="4294967295"/>
          </p:nvPr>
        </p:nvSpPr>
        <p:spPr>
          <a:xfrm>
            <a:off x="775252" y="2918043"/>
            <a:ext cx="4191000" cy="3850402"/>
          </a:xfrm>
        </p:spPr>
        <p:txBody>
          <a:bodyPr>
            <a:normAutofit/>
          </a:bodyPr>
          <a:lstStyle/>
          <a:p>
            <a:r>
              <a:rPr lang="en-US" sz="2000" dirty="0"/>
              <a:t>pharynx is divided into three parts :</a:t>
            </a:r>
            <a:br>
              <a:rPr lang="en-US" sz="2000" dirty="0"/>
            </a:br>
            <a:r>
              <a:rPr lang="en-US" sz="2000" dirty="0"/>
              <a:t>1 . </a:t>
            </a:r>
            <a:r>
              <a:rPr lang="en-US" sz="2000" dirty="0">
                <a:solidFill>
                  <a:srgbClr val="FF0000"/>
                </a:solidFill>
              </a:rPr>
              <a:t>Nasopharynx</a:t>
            </a:r>
            <a:r>
              <a:rPr lang="en-US" sz="2000" dirty="0"/>
              <a:t/>
            </a:r>
            <a:br>
              <a:rPr lang="en-US" sz="2000" dirty="0"/>
            </a:br>
            <a:r>
              <a:rPr lang="en-US" sz="2000" dirty="0"/>
              <a:t>2 . Oropharynx </a:t>
            </a:r>
            <a:br>
              <a:rPr lang="en-US" sz="2000" dirty="0"/>
            </a:br>
            <a:r>
              <a:rPr lang="en-US" sz="2000" dirty="0"/>
              <a:t>3 . Hypopharynx or Laryngopharynx . </a:t>
            </a:r>
          </a:p>
        </p:txBody>
      </p:sp>
      <p:pic>
        <p:nvPicPr>
          <p:cNvPr id="2097179" name="Picture 4" descr="Diagram  Description automatically generated"/>
          <p:cNvPicPr>
            <a:picLocks noChangeAspect="1"/>
          </p:cNvPicPr>
          <p:nvPr/>
        </p:nvPicPr>
        <p:blipFill>
          <a:blip r:embed="rId2" cstate="print"/>
          <a:stretch>
            <a:fillRect/>
          </a:stretch>
        </p:blipFill>
        <p:spPr>
          <a:xfrm>
            <a:off x="5571016" y="1782981"/>
            <a:ext cx="5701819" cy="4361892"/>
          </a:xfrm>
          <a:prstGeom prst="rect">
            <a:avLst/>
          </a:prstGeom>
        </p:spPr>
      </p:pic>
    </p:spTree>
    <p:extLst>
      <p:ext uri="{BB962C8B-B14F-4D97-AF65-F5344CB8AC3E}">
        <p14:creationId xmlns:p14="http://schemas.microsoft.com/office/powerpoint/2010/main" val="26251397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4" name="Title 1"/>
          <p:cNvSpPr>
            <a:spLocks noGrp="1"/>
          </p:cNvSpPr>
          <p:nvPr>
            <p:ph type="title"/>
          </p:nvPr>
        </p:nvSpPr>
        <p:spPr>
          <a:xfrm>
            <a:off x="965780" y="1009253"/>
            <a:ext cx="6558141" cy="719093"/>
          </a:xfrm>
        </p:spPr>
        <p:txBody>
          <a:bodyPr>
            <a:noAutofit/>
          </a:bodyPr>
          <a:lstStyle/>
          <a:p>
            <a:r>
              <a:rPr lang="pt-BR" dirty="0">
                <a:solidFill>
                  <a:schemeClr val="accent1"/>
                </a:solidFill>
              </a:rPr>
              <a:t>Tumours of Nasopharynx</a:t>
            </a:r>
            <a:endParaRPr lang="en-US" dirty="0">
              <a:solidFill>
                <a:schemeClr val="accent1"/>
              </a:solidFill>
            </a:endParaRPr>
          </a:p>
        </p:txBody>
      </p:sp>
      <p:sp>
        <p:nvSpPr>
          <p:cNvPr id="1048715" name="Content Placeholder 2"/>
          <p:cNvSpPr>
            <a:spLocks noGrp="1"/>
          </p:cNvSpPr>
          <p:nvPr>
            <p:ph idx="1"/>
          </p:nvPr>
        </p:nvSpPr>
        <p:spPr>
          <a:xfrm>
            <a:off x="406980" y="1931076"/>
            <a:ext cx="11226219" cy="4351338"/>
          </a:xfrm>
        </p:spPr>
        <p:txBody>
          <a:bodyPr>
            <a:normAutofit/>
          </a:bodyPr>
          <a:lstStyle/>
          <a:p>
            <a:pPr algn="l">
              <a:buFont typeface="Wingdings" panose="05000000000000000000" pitchFamily="2" charset="2"/>
              <a:buChar char="v"/>
            </a:pPr>
            <a:r>
              <a:rPr lang="en-US" sz="2800" dirty="0"/>
              <a:t> A rare type of head and neck cancer (</a:t>
            </a:r>
            <a:r>
              <a:rPr lang="en-US" sz="2800" u="sng" dirty="0"/>
              <a:t>most common is Oral cavity tumors </a:t>
            </a:r>
            <a:r>
              <a:rPr lang="en-US" sz="2800" dirty="0"/>
              <a:t>).</a:t>
            </a:r>
          </a:p>
          <a:p>
            <a:pPr algn="l">
              <a:buFont typeface="Wingdings" panose="05000000000000000000" pitchFamily="2" charset="2"/>
              <a:buChar char="v"/>
            </a:pPr>
            <a:r>
              <a:rPr lang="en-US" sz="2800" dirty="0"/>
              <a:t> Nasopharyngeal carcinoma </a:t>
            </a:r>
            <a:r>
              <a:rPr lang="en-US" sz="2800" b="1" dirty="0">
                <a:effectLst>
                  <a:outerShdw blurRad="38100" dist="38100" dir="2700000" algn="tl">
                    <a:srgbClr val="000000">
                      <a:alpha val="43137"/>
                    </a:srgbClr>
                  </a:outerShdw>
                </a:effectLst>
              </a:rPr>
              <a:t>(NPC) </a:t>
            </a:r>
            <a:r>
              <a:rPr lang="en-US" sz="2800" dirty="0"/>
              <a:t>is the most common cancer originating in the nasopharynx area.</a:t>
            </a:r>
          </a:p>
          <a:p>
            <a:pPr algn="l">
              <a:buFont typeface="Wingdings" panose="05000000000000000000" pitchFamily="2" charset="2"/>
              <a:buChar char="v"/>
            </a:pPr>
            <a:r>
              <a:rPr lang="en-US" sz="2800" dirty="0"/>
              <a:t> Most commonly in the </a:t>
            </a:r>
            <a:r>
              <a:rPr lang="en-US" sz="2800" b="1" u="sng" dirty="0" err="1">
                <a:solidFill>
                  <a:srgbClr val="FF0000"/>
                </a:solidFill>
              </a:rPr>
              <a:t>postero</a:t>
            </a:r>
            <a:r>
              <a:rPr lang="en-US" sz="2800" b="1" u="sng" dirty="0">
                <a:solidFill>
                  <a:srgbClr val="FF0000"/>
                </a:solidFill>
              </a:rPr>
              <a:t>-lateral nasopharynx or pharyngeal recess (fossa of </a:t>
            </a:r>
            <a:r>
              <a:rPr lang="en-US" sz="2800" b="1" u="sng" dirty="0" err="1">
                <a:solidFill>
                  <a:srgbClr val="FF0000"/>
                </a:solidFill>
              </a:rPr>
              <a:t>Rosenmüller</a:t>
            </a:r>
            <a:r>
              <a:rPr lang="en-US" sz="2800" b="1" u="sng" dirty="0" smtClean="0">
                <a:solidFill>
                  <a:srgbClr val="FF0000"/>
                </a:solidFill>
              </a:rPr>
              <a:t>).</a:t>
            </a:r>
            <a:endParaRPr lang="en-US" sz="2800" b="1" u="sng" dirty="0" smtClean="0">
              <a:solidFill>
                <a:srgbClr val="FF0000"/>
              </a:solidFill>
            </a:endParaRPr>
          </a:p>
          <a:p>
            <a:pPr>
              <a:buFont typeface="Wingdings" panose="05000000000000000000" pitchFamily="2" charset="2"/>
              <a:buChar char="v"/>
            </a:pPr>
            <a:endParaRPr lang="en-US" dirty="0"/>
          </a:p>
        </p:txBody>
      </p:sp>
      <p:pic>
        <p:nvPicPr>
          <p:cNvPr id="2097180" name="Picture 4" descr="Diagram  Description automatically generated"/>
          <p:cNvPicPr>
            <a:picLocks noChangeAspect="1"/>
          </p:cNvPicPr>
          <p:nvPr/>
        </p:nvPicPr>
        <p:blipFill>
          <a:blip r:embed="rId2" cstate="print"/>
          <a:stretch>
            <a:fillRect/>
          </a:stretch>
        </p:blipFill>
        <p:spPr>
          <a:xfrm>
            <a:off x="5677496" y="4249486"/>
            <a:ext cx="6205728" cy="2384993"/>
          </a:xfrm>
          <a:prstGeom prst="rect">
            <a:avLst/>
          </a:prstGeom>
        </p:spPr>
      </p:pic>
    </p:spTree>
    <p:extLst>
      <p:ext uri="{BB962C8B-B14F-4D97-AF65-F5344CB8AC3E}">
        <p14:creationId xmlns:p14="http://schemas.microsoft.com/office/powerpoint/2010/main" val="30291072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F5783968-186C-437A-8387-C18F323481E2}"/>
              </a:ext>
            </a:extLst>
          </p:cNvPr>
          <p:cNvPicPr>
            <a:picLocks noChangeAspect="1"/>
          </p:cNvPicPr>
          <p:nvPr/>
        </p:nvPicPr>
        <p:blipFill rotWithShape="1">
          <a:blip r:embed="rId2">
            <a:extLst>
              <a:ext uri="{28A0092B-C50C-407E-A947-70E740481C1C}">
                <a14:useLocalDpi xmlns:a14="http://schemas.microsoft.com/office/drawing/2010/main" val="0"/>
              </a:ext>
            </a:extLst>
          </a:blip>
          <a:srcRect b="1505"/>
          <a:stretch/>
        </p:blipFill>
        <p:spPr>
          <a:xfrm>
            <a:off x="0" y="0"/>
            <a:ext cx="12192000" cy="6858000"/>
          </a:xfrm>
          <a:prstGeom prst="rect">
            <a:avLst/>
          </a:prstGeom>
        </p:spPr>
      </p:pic>
    </p:spTree>
    <p:extLst>
      <p:ext uri="{BB962C8B-B14F-4D97-AF65-F5344CB8AC3E}">
        <p14:creationId xmlns:p14="http://schemas.microsoft.com/office/powerpoint/2010/main" val="37248492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6" name="Title 1"/>
          <p:cNvSpPr>
            <a:spLocks noGrp="1"/>
          </p:cNvSpPr>
          <p:nvPr>
            <p:ph type="title"/>
          </p:nvPr>
        </p:nvSpPr>
        <p:spPr>
          <a:xfrm>
            <a:off x="975198" y="781812"/>
            <a:ext cx="8506427" cy="1325563"/>
          </a:xfrm>
        </p:spPr>
        <p:txBody>
          <a:bodyPr>
            <a:normAutofit/>
          </a:bodyPr>
          <a:lstStyle/>
          <a:p>
            <a:r>
              <a:rPr lang="en-US" dirty="0">
                <a:solidFill>
                  <a:schemeClr val="accent1"/>
                </a:solidFill>
              </a:rPr>
              <a:t>Nasopharyngeal Fibroma                                         </a:t>
            </a:r>
            <a:r>
              <a:rPr lang="en-US" sz="2800" dirty="0">
                <a:solidFill>
                  <a:schemeClr val="tx1"/>
                </a:solidFill>
              </a:rPr>
              <a:t>(Juvenile Nasopharyngeal Angiofibroma)</a:t>
            </a:r>
            <a:endParaRPr lang="en-US" sz="2800" dirty="0">
              <a:solidFill>
                <a:schemeClr val="accent2"/>
              </a:solidFill>
            </a:endParaRPr>
          </a:p>
        </p:txBody>
      </p:sp>
      <p:sp>
        <p:nvSpPr>
          <p:cNvPr id="1048717" name="TextBox 4"/>
          <p:cNvSpPr txBox="1"/>
          <p:nvPr/>
        </p:nvSpPr>
        <p:spPr>
          <a:xfrm>
            <a:off x="238396" y="2334599"/>
            <a:ext cx="11777254"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pPr>
            <a:r>
              <a:rPr kumimoji="0" lang="en-US" sz="1800" b="1" i="0" u="sng" strike="noStrike" kern="1200" cap="none" spc="0" normalizeH="0" baseline="0" noProof="0" dirty="0" smtClean="0">
                <a:ln>
                  <a:noFill/>
                </a:ln>
                <a:solidFill>
                  <a:srgbClr val="FF0000"/>
                </a:solidFill>
                <a:effectLst/>
                <a:uLnTx/>
                <a:uFillTx/>
                <a:latin typeface="Tw Cen MT" panose="020B0602020104020603"/>
                <a:ea typeface="+mn-ea"/>
                <a:cs typeface="+mn-cs"/>
              </a:rPr>
              <a:t> </a:t>
            </a:r>
            <a:r>
              <a:rPr kumimoji="0" lang="en-US" sz="1800" b="1" i="0" u="sng" strike="noStrike" kern="1200" cap="none" spc="0" normalizeH="0" baseline="0" noProof="0" dirty="0">
                <a:ln>
                  <a:noFill/>
                </a:ln>
                <a:solidFill>
                  <a:srgbClr val="FF0000"/>
                </a:solidFill>
                <a:effectLst/>
                <a:uLnTx/>
                <a:uFillTx/>
                <a:latin typeface="Tw Cen MT" panose="020B0602020104020603"/>
                <a:ea typeface="+mn-ea"/>
                <a:cs typeface="+mn-cs"/>
              </a:rPr>
              <a:t>the commonest of all benign tumors of nasopharynx </a:t>
            </a:r>
            <a: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t/>
            </a:r>
            <a:b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br>
            <a: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t>As the tumor is predominantly seen in adolescent males in the second decade of life , it is thought to be testosterone dependent </a:t>
            </a:r>
          </a:p>
        </p:txBody>
      </p:sp>
      <p:sp>
        <p:nvSpPr>
          <p:cNvPr id="1048718" name="TextBox 6"/>
          <p:cNvSpPr txBox="1"/>
          <p:nvPr/>
        </p:nvSpPr>
        <p:spPr>
          <a:xfrm>
            <a:off x="414747" y="3241762"/>
            <a:ext cx="6172200"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pPr>
            <a:r>
              <a:rPr kumimoji="0" lang="en-US" sz="2800" b="0" i="0" u="none" strike="noStrike" kern="1200" cap="none" spc="0" normalizeH="0" baseline="0" noProof="0" dirty="0">
                <a:ln>
                  <a:noFill/>
                </a:ln>
                <a:solidFill>
                  <a:srgbClr val="99CB38"/>
                </a:solidFill>
                <a:effectLst/>
                <a:uLnTx/>
                <a:uFillTx/>
                <a:latin typeface="Tw Cen MT Condensed" panose="020B0606020104020203"/>
                <a:ea typeface="+mn-ea"/>
                <a:cs typeface="+mn-cs"/>
              </a:rPr>
              <a:t>Site of Origin and Growth</a:t>
            </a:r>
          </a:p>
        </p:txBody>
      </p:sp>
      <p:sp>
        <p:nvSpPr>
          <p:cNvPr id="1048719" name="TextBox 8"/>
          <p:cNvSpPr txBox="1"/>
          <p:nvPr/>
        </p:nvSpPr>
        <p:spPr>
          <a:xfrm>
            <a:off x="238396" y="3764982"/>
            <a:ext cx="11538857"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pPr>
            <a: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t>Earlier it was thought to arise from the roof o f nasopharynx or the anterior wall of sphenoid bone but now it is believed to arise from the </a:t>
            </a:r>
            <a:r>
              <a:rPr kumimoji="0" lang="en-US" sz="1800" b="1" i="0" u="sng" strike="noStrike" kern="1200" cap="none" spc="0" normalizeH="0" baseline="0" noProof="0" dirty="0">
                <a:ln>
                  <a:noFill/>
                </a:ln>
                <a:solidFill>
                  <a:srgbClr val="FF0000"/>
                </a:solidFill>
                <a:effectLst/>
                <a:uLnTx/>
                <a:uFillTx/>
                <a:latin typeface="Tw Cen MT" panose="020B0602020104020603"/>
                <a:ea typeface="+mn-ea"/>
                <a:cs typeface="+mn-cs"/>
              </a:rPr>
              <a:t>posterior part of nasal cavity close to the superior margin of sphenopalatine foramen .</a:t>
            </a:r>
          </a:p>
        </p:txBody>
      </p:sp>
      <p:sp>
        <p:nvSpPr>
          <p:cNvPr id="1048720" name="TextBox 10"/>
          <p:cNvSpPr txBox="1"/>
          <p:nvPr/>
        </p:nvSpPr>
        <p:spPr>
          <a:xfrm>
            <a:off x="414747" y="4696821"/>
            <a:ext cx="6172200"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pPr>
            <a:r>
              <a:rPr kumimoji="0" lang="en-US" sz="2800" b="0" i="0" u="none" strike="noStrike" kern="1200" cap="none" spc="0" normalizeH="0" baseline="0" noProof="0" dirty="0">
                <a:ln>
                  <a:noFill/>
                </a:ln>
                <a:solidFill>
                  <a:srgbClr val="99CB38"/>
                </a:solidFill>
                <a:effectLst/>
                <a:uLnTx/>
                <a:uFillTx/>
                <a:latin typeface="Tw Cen MT Condensed" panose="020B0606020104020203"/>
                <a:ea typeface="+mn-ea"/>
                <a:cs typeface="+mn-cs"/>
              </a:rPr>
              <a:t>Pathology</a:t>
            </a:r>
          </a:p>
        </p:txBody>
      </p:sp>
      <p:sp>
        <p:nvSpPr>
          <p:cNvPr id="1048721" name="TextBox 12"/>
          <p:cNvSpPr txBox="1"/>
          <p:nvPr/>
        </p:nvSpPr>
        <p:spPr>
          <a:xfrm>
            <a:off x="238396" y="5220041"/>
            <a:ext cx="11538856" cy="115823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pPr>
            <a: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t>Angiofibroma , as the name implies , is made up of </a:t>
            </a:r>
            <a:r>
              <a:rPr kumimoji="0" lang="en-US" sz="1800" b="1" i="0" u="sng" strike="noStrike" kern="1200" cap="none" spc="0" normalizeH="0" baseline="0" noProof="0" dirty="0">
                <a:ln>
                  <a:noFill/>
                </a:ln>
                <a:solidFill>
                  <a:srgbClr val="FF0000"/>
                </a:solidFill>
                <a:effectLst/>
                <a:uLnTx/>
                <a:uFillTx/>
                <a:latin typeface="Tw Cen MT" panose="020B0602020104020603"/>
                <a:ea typeface="+mn-ea"/>
                <a:cs typeface="+mn-cs"/>
              </a:rPr>
              <a:t>vascular and fibrous tissues</a:t>
            </a:r>
            <a: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t>: the ratio of the  two components may vary . Mostly , the vessels are just endothelium-lined spaces with no muscle coat. This accounts for the severe bleeding as the vessels lose the ability to contract, and also the bleeding cannot be controlled  by application of adrenaline . </a:t>
            </a:r>
          </a:p>
        </p:txBody>
      </p:sp>
      <p:sp>
        <p:nvSpPr>
          <p:cNvPr id="1048722" name="Rectangle 9"/>
          <p:cNvSpPr/>
          <p:nvPr/>
        </p:nvSpPr>
        <p:spPr>
          <a:xfrm>
            <a:off x="0" y="132588"/>
            <a:ext cx="12192000" cy="64922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pPr>
            <a:r>
              <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rPr>
              <a:t>BENIGIN NEOPLASMS</a:t>
            </a:r>
          </a:p>
        </p:txBody>
      </p:sp>
    </p:spTree>
    <p:extLst>
      <p:ext uri="{BB962C8B-B14F-4D97-AF65-F5344CB8AC3E}">
        <p14:creationId xmlns:p14="http://schemas.microsoft.com/office/powerpoint/2010/main" val="39276393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3" name="Title 1"/>
          <p:cNvSpPr>
            <a:spLocks noGrp="1"/>
          </p:cNvSpPr>
          <p:nvPr>
            <p:ph type="title" idx="4294967295"/>
          </p:nvPr>
        </p:nvSpPr>
        <p:spPr>
          <a:xfrm>
            <a:off x="3699344" y="468565"/>
            <a:ext cx="8492656" cy="788988"/>
          </a:xfrm>
        </p:spPr>
        <p:txBody>
          <a:bodyPr>
            <a:normAutofit/>
          </a:bodyPr>
          <a:lstStyle/>
          <a:p>
            <a:r>
              <a:rPr lang="en-US" sz="4400" dirty="0">
                <a:solidFill>
                  <a:schemeClr val="accent1"/>
                </a:solidFill>
              </a:rPr>
              <a:t>Clinical Features </a:t>
            </a:r>
          </a:p>
        </p:txBody>
      </p:sp>
      <p:sp>
        <p:nvSpPr>
          <p:cNvPr id="1048724" name="TextBox 4"/>
          <p:cNvSpPr txBox="1"/>
          <p:nvPr/>
        </p:nvSpPr>
        <p:spPr>
          <a:xfrm>
            <a:off x="546652" y="1277431"/>
            <a:ext cx="9846558" cy="163121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pPr>
            <a:r>
              <a:rPr kumimoji="0" lang="en-US" sz="2000" b="0" i="0" u="none" strike="noStrike" kern="1200" cap="none" spc="0" normalizeH="0" baseline="0" noProof="0" dirty="0">
                <a:ln>
                  <a:noFill/>
                </a:ln>
                <a:solidFill>
                  <a:prstClr val="black"/>
                </a:solidFill>
                <a:effectLst/>
                <a:uLnTx/>
                <a:uFillTx/>
                <a:latin typeface="Tw Cen MT" panose="020B0602020104020603"/>
                <a:ea typeface="+mn-ea"/>
                <a:cs typeface="+mn-cs"/>
              </a:rPr>
              <a:t>1 . broadening of nasal bridge , proptosis , swelling of cheek.</a:t>
            </a:r>
            <a:br>
              <a:rPr kumimoji="0" lang="en-US" sz="2000" b="0" i="0" u="none" strike="noStrike" kern="1200" cap="none" spc="0" normalizeH="0" baseline="0" noProof="0" dirty="0">
                <a:ln>
                  <a:noFill/>
                </a:ln>
                <a:solidFill>
                  <a:prstClr val="black"/>
                </a:solidFill>
                <a:effectLst/>
                <a:uLnTx/>
                <a:uFillTx/>
                <a:latin typeface="Tw Cen MT" panose="020B0602020104020603"/>
                <a:ea typeface="+mn-ea"/>
                <a:cs typeface="+mn-cs"/>
              </a:rPr>
            </a:br>
            <a:r>
              <a:rPr kumimoji="0" lang="en-US" sz="2000" b="0" i="0" u="none" strike="noStrike" kern="1200" cap="none" spc="0" normalizeH="0" baseline="0" noProof="0" dirty="0">
                <a:ln>
                  <a:noFill/>
                </a:ln>
                <a:solidFill>
                  <a:prstClr val="black"/>
                </a:solidFill>
                <a:effectLst/>
                <a:uLnTx/>
                <a:uFillTx/>
                <a:latin typeface="Tw Cen MT" panose="020B0602020104020603"/>
                <a:ea typeface="+mn-ea"/>
                <a:cs typeface="+mn-cs"/>
              </a:rPr>
              <a:t>2 . </a:t>
            </a:r>
            <a:r>
              <a:rPr kumimoji="0" lang="en-US" sz="2000" b="1" i="0" u="none" strike="noStrike" kern="1200" cap="none" spc="0" normalizeH="0" baseline="0" noProof="0" dirty="0">
                <a:ln>
                  <a:noFill/>
                </a:ln>
                <a:solidFill>
                  <a:srgbClr val="FF0000"/>
                </a:solidFill>
                <a:effectLst/>
                <a:uLnTx/>
                <a:uFillTx/>
                <a:latin typeface="Tw Cen MT" panose="020B0602020104020603"/>
                <a:ea typeface="+mn-ea"/>
                <a:cs typeface="+mn-cs"/>
              </a:rPr>
              <a:t>Profuse and recurrent epistaxis. This is the most common presentation</a:t>
            </a:r>
            <a:r>
              <a:rPr kumimoji="0" lang="en-US" sz="2000" b="0" i="0" u="none" strike="noStrike" kern="1200" cap="none" spc="0" normalizeH="0" baseline="0" noProof="0" dirty="0">
                <a:ln>
                  <a:noFill/>
                </a:ln>
                <a:solidFill>
                  <a:prstClr val="black"/>
                </a:solidFill>
                <a:effectLst/>
                <a:uLnTx/>
                <a:uFillTx/>
                <a:latin typeface="Tw Cen MT" panose="020B0602020104020603"/>
                <a:ea typeface="+mn-ea"/>
                <a:cs typeface="+mn-cs"/>
              </a:rPr>
              <a:t>. Patient may be markedly anemic due to repeated blood  loss. </a:t>
            </a:r>
            <a:br>
              <a:rPr kumimoji="0" lang="en-US" sz="2000" b="0" i="0" u="none" strike="noStrike" kern="1200" cap="none" spc="0" normalizeH="0" baseline="0" noProof="0" dirty="0">
                <a:ln>
                  <a:noFill/>
                </a:ln>
                <a:solidFill>
                  <a:prstClr val="black"/>
                </a:solidFill>
                <a:effectLst/>
                <a:uLnTx/>
                <a:uFillTx/>
                <a:latin typeface="Tw Cen MT" panose="020B0602020104020603"/>
                <a:ea typeface="+mn-ea"/>
                <a:cs typeface="+mn-cs"/>
              </a:rPr>
            </a:br>
            <a:r>
              <a:rPr kumimoji="0" lang="en-US" sz="2000" b="0" i="0" u="none" strike="noStrike" kern="1200" cap="none" spc="0" normalizeH="0" baseline="0" noProof="0" dirty="0">
                <a:ln>
                  <a:noFill/>
                </a:ln>
                <a:solidFill>
                  <a:prstClr val="black"/>
                </a:solidFill>
                <a:effectLst/>
                <a:uLnTx/>
                <a:uFillTx/>
                <a:latin typeface="Tw Cen MT" panose="020B0602020104020603"/>
                <a:ea typeface="+mn-ea"/>
                <a:cs typeface="+mn-cs"/>
              </a:rPr>
              <a:t>3 . Progressive nasal obstruction and </a:t>
            </a:r>
            <a:r>
              <a:rPr kumimoji="0" lang="en-US" sz="2000" b="0" i="0" u="none" strike="noStrike" kern="1200" cap="none" spc="0" normalizeH="0" baseline="0" noProof="0" dirty="0" err="1">
                <a:ln>
                  <a:noFill/>
                </a:ln>
                <a:solidFill>
                  <a:prstClr val="black"/>
                </a:solidFill>
                <a:effectLst/>
                <a:uLnTx/>
                <a:uFillTx/>
                <a:latin typeface="Tw Cen MT" panose="020B0602020104020603"/>
                <a:ea typeface="+mn-ea"/>
                <a:cs typeface="+mn-cs"/>
              </a:rPr>
              <a:t>denasal</a:t>
            </a:r>
            <a:r>
              <a:rPr kumimoji="0" lang="en-US" sz="2000" b="0" i="0" u="none" strike="noStrike" kern="1200" cap="none" spc="0" normalizeH="0" baseline="0" noProof="0" dirty="0">
                <a:ln>
                  <a:noFill/>
                </a:ln>
                <a:solidFill>
                  <a:prstClr val="black"/>
                </a:solidFill>
                <a:effectLst/>
                <a:uLnTx/>
                <a:uFillTx/>
                <a:latin typeface="Tw Cen MT" panose="020B0602020104020603"/>
                <a:ea typeface="+mn-ea"/>
                <a:cs typeface="+mn-cs"/>
              </a:rPr>
              <a:t> speech due to mass in the postnasal space. </a:t>
            </a:r>
            <a:br>
              <a:rPr kumimoji="0" lang="en-US" sz="2000" b="0" i="0" u="none" strike="noStrike" kern="1200" cap="none" spc="0" normalizeH="0" baseline="0" noProof="0" dirty="0">
                <a:ln>
                  <a:noFill/>
                </a:ln>
                <a:solidFill>
                  <a:prstClr val="black"/>
                </a:solidFill>
                <a:effectLst/>
                <a:uLnTx/>
                <a:uFillTx/>
                <a:latin typeface="Tw Cen MT" panose="020B0602020104020603"/>
                <a:ea typeface="+mn-ea"/>
                <a:cs typeface="+mn-cs"/>
              </a:rPr>
            </a:br>
            <a:r>
              <a:rPr kumimoji="0" lang="en-US" sz="2000" b="0" i="0" u="none" strike="noStrike" kern="1200" cap="none" spc="0" normalizeH="0" baseline="0" noProof="0" dirty="0">
                <a:ln>
                  <a:noFill/>
                </a:ln>
                <a:solidFill>
                  <a:prstClr val="black"/>
                </a:solidFill>
                <a:effectLst/>
                <a:uLnTx/>
                <a:uFillTx/>
                <a:latin typeface="Tw Cen MT" panose="020B0602020104020603"/>
                <a:ea typeface="+mn-ea"/>
                <a:cs typeface="+mn-cs"/>
              </a:rPr>
              <a:t>4 . Conductive hearing loss and serous otitis media due to obstruction of eustachian tube . </a:t>
            </a:r>
          </a:p>
        </p:txBody>
      </p:sp>
      <p:sp>
        <p:nvSpPr>
          <p:cNvPr id="1048725" name="TextBox 6"/>
          <p:cNvSpPr txBox="1"/>
          <p:nvPr/>
        </p:nvSpPr>
        <p:spPr>
          <a:xfrm>
            <a:off x="1095291" y="3595051"/>
            <a:ext cx="5021744" cy="76944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pPr>
            <a:r>
              <a:rPr kumimoji="0" lang="en-US" sz="4400" b="0" i="0" u="none" strike="noStrike" kern="1200" cap="none" spc="0" normalizeH="0" baseline="0" noProof="0" dirty="0">
                <a:ln>
                  <a:noFill/>
                </a:ln>
                <a:solidFill>
                  <a:srgbClr val="99CB38"/>
                </a:solidFill>
                <a:effectLst/>
                <a:uLnTx/>
                <a:uFillTx/>
                <a:latin typeface="Tw Cen MT Condensed" panose="020B0606020104020203"/>
                <a:ea typeface="+mn-ea"/>
                <a:cs typeface="+mn-cs"/>
              </a:rPr>
              <a:t>Investigations</a:t>
            </a:r>
            <a:r>
              <a:rPr kumimoji="0" lang="en-US" sz="2800" b="0" i="0" u="none" strike="noStrike" kern="1200" cap="none" spc="0" normalizeH="0" baseline="0" noProof="0" dirty="0">
                <a:ln>
                  <a:noFill/>
                </a:ln>
                <a:solidFill>
                  <a:srgbClr val="99CB38"/>
                </a:solidFill>
                <a:effectLst/>
                <a:uLnTx/>
                <a:uFillTx/>
                <a:latin typeface="Tw Cen MT" panose="020B0602020104020603"/>
                <a:ea typeface="+mn-ea"/>
                <a:cs typeface="+mn-cs"/>
              </a:rPr>
              <a:t> </a:t>
            </a:r>
            <a:endParaRPr kumimoji="0" lang="en-US" sz="2400" b="0" i="0" u="none" strike="noStrike" kern="1200" cap="none" spc="0" normalizeH="0" baseline="0" noProof="0" dirty="0">
              <a:ln>
                <a:noFill/>
              </a:ln>
              <a:solidFill>
                <a:srgbClr val="99CB38"/>
              </a:solidFill>
              <a:effectLst/>
              <a:uLnTx/>
              <a:uFillTx/>
              <a:latin typeface="Tw Cen MT" panose="020B0602020104020603"/>
              <a:ea typeface="+mn-ea"/>
              <a:cs typeface="+mn-cs"/>
            </a:endParaRPr>
          </a:p>
        </p:txBody>
      </p:sp>
      <p:sp>
        <p:nvSpPr>
          <p:cNvPr id="1048726" name="TextBox 8"/>
          <p:cNvSpPr txBox="1"/>
          <p:nvPr/>
        </p:nvSpPr>
        <p:spPr>
          <a:xfrm>
            <a:off x="316064" y="4364492"/>
            <a:ext cx="5464840" cy="163121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pPr>
            <a:r>
              <a:rPr kumimoji="0" lang="en-US" sz="2000" b="0" i="0" u="none" strike="noStrike" kern="1200" cap="none" spc="0" normalizeH="0" baseline="0" noProof="0" dirty="0">
                <a:ln>
                  <a:noFill/>
                </a:ln>
                <a:solidFill>
                  <a:prstClr val="black"/>
                </a:solidFill>
                <a:effectLst/>
                <a:uLnTx/>
                <a:uFillTx/>
                <a:latin typeface="Tw Cen MT" panose="020B0602020104020603"/>
                <a:ea typeface="+mn-ea"/>
                <a:cs typeface="+mn-cs"/>
              </a:rPr>
              <a:t>X ray  shows any bone destruction </a:t>
            </a:r>
            <a:br>
              <a:rPr kumimoji="0" lang="en-US" sz="2000" b="0" i="0" u="none" strike="noStrike" kern="1200" cap="none" spc="0" normalizeH="0" baseline="0" noProof="0" dirty="0">
                <a:ln>
                  <a:noFill/>
                </a:ln>
                <a:solidFill>
                  <a:prstClr val="black"/>
                </a:solidFill>
                <a:effectLst/>
                <a:uLnTx/>
                <a:uFillTx/>
                <a:latin typeface="Tw Cen MT" panose="020B0602020104020603"/>
                <a:ea typeface="+mn-ea"/>
                <a:cs typeface="+mn-cs"/>
              </a:rPr>
            </a:br>
            <a:r>
              <a:rPr kumimoji="0" lang="en-US" sz="2000" b="0" i="0" u="none" strike="noStrike" kern="1200" cap="none" spc="0" normalizeH="0" baseline="0" noProof="0" dirty="0">
                <a:ln>
                  <a:noFill/>
                </a:ln>
                <a:solidFill>
                  <a:prstClr val="black"/>
                </a:solidFill>
                <a:effectLst/>
                <a:uLnTx/>
                <a:uFillTx/>
                <a:latin typeface="Tw Cen MT" panose="020B0602020104020603"/>
                <a:ea typeface="+mn-ea"/>
                <a:cs typeface="+mn-cs"/>
              </a:rPr>
              <a:t>CT  with enhancement , the investigation of choice </a:t>
            </a:r>
          </a:p>
          <a:p>
            <a:pPr marL="0" marR="0" lvl="0" indent="0" algn="l" defTabSz="457200" rtl="0" eaLnBrk="1" fontAlgn="auto" latinLnBrk="0" hangingPunct="1">
              <a:lnSpc>
                <a:spcPct val="100000"/>
              </a:lnSpc>
              <a:spcBef>
                <a:spcPts val="0"/>
              </a:spcBef>
              <a:spcAft>
                <a:spcPts val="0"/>
              </a:spcAft>
              <a:buClrTx/>
              <a:buSzTx/>
              <a:buFontTx/>
              <a:buNone/>
            </a:pPr>
            <a:r>
              <a:rPr kumimoji="0" lang="en-US" sz="2000" b="0" i="0" u="none" strike="noStrike" kern="1200" cap="none" spc="0" normalizeH="0" baseline="0" noProof="0" dirty="0">
                <a:ln>
                  <a:noFill/>
                </a:ln>
                <a:solidFill>
                  <a:prstClr val="black"/>
                </a:solidFill>
                <a:effectLst/>
                <a:uLnTx/>
                <a:uFillTx/>
                <a:latin typeface="Tw Cen MT" panose="020B0602020104020603"/>
                <a:ea typeface="+mn-ea"/>
                <a:cs typeface="+mn-cs"/>
              </a:rPr>
              <a:t>MRI </a:t>
            </a:r>
            <a:br>
              <a:rPr kumimoji="0" lang="en-US" sz="2000" b="0" i="0" u="none" strike="noStrike" kern="1200" cap="none" spc="0" normalizeH="0" baseline="0" noProof="0" dirty="0">
                <a:ln>
                  <a:noFill/>
                </a:ln>
                <a:solidFill>
                  <a:prstClr val="black"/>
                </a:solidFill>
                <a:effectLst/>
                <a:uLnTx/>
                <a:uFillTx/>
                <a:latin typeface="Tw Cen MT" panose="020B0602020104020603"/>
                <a:ea typeface="+mn-ea"/>
                <a:cs typeface="+mn-cs"/>
              </a:rPr>
            </a:br>
            <a:r>
              <a:rPr kumimoji="0" lang="en-US" sz="2000" b="0" i="0" u="none" strike="noStrike" kern="1200" cap="none" spc="0" normalizeH="0" baseline="0" noProof="0" dirty="0">
                <a:ln>
                  <a:noFill/>
                </a:ln>
                <a:solidFill>
                  <a:prstClr val="black"/>
                </a:solidFill>
                <a:effectLst/>
                <a:uLnTx/>
                <a:uFillTx/>
                <a:latin typeface="Tw Cen MT" panose="020B0602020104020603"/>
                <a:ea typeface="+mn-ea"/>
                <a:cs typeface="+mn-cs"/>
              </a:rPr>
              <a:t>Carotid angiography , investigate the tumor extension </a:t>
            </a:r>
          </a:p>
        </p:txBody>
      </p:sp>
      <p:sp>
        <p:nvSpPr>
          <p:cNvPr id="1048727" name="TextBox 10"/>
          <p:cNvSpPr txBox="1"/>
          <p:nvPr/>
        </p:nvSpPr>
        <p:spPr>
          <a:xfrm>
            <a:off x="8056659" y="4281457"/>
            <a:ext cx="3228494" cy="200054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pPr>
            <a:r>
              <a:rPr kumimoji="0" lang="en-US" sz="4400" b="0" i="0" u="none" strike="noStrike" kern="1200" cap="none" spc="0" normalizeH="0" baseline="0" noProof="0" dirty="0">
                <a:ln>
                  <a:noFill/>
                </a:ln>
                <a:solidFill>
                  <a:srgbClr val="99CB38"/>
                </a:solidFill>
                <a:effectLst/>
                <a:uLnTx/>
                <a:uFillTx/>
                <a:latin typeface="Tw Cen MT Condensed" panose="020B0606020104020203"/>
                <a:ea typeface="+mn-ea"/>
                <a:cs typeface="+mn-cs"/>
              </a:rPr>
              <a:t>Treatment</a:t>
            </a:r>
            <a:r>
              <a:rPr kumimoji="0" lang="en-US" sz="2800" b="1" i="0" u="none" strike="noStrike" kern="1200" cap="none" spc="0" normalizeH="0" baseline="0" noProof="0" dirty="0">
                <a:ln>
                  <a:noFill/>
                </a:ln>
                <a:solidFill>
                  <a:prstClr val="black"/>
                </a:solidFill>
                <a:effectLst/>
                <a:uLnTx/>
                <a:uFillTx/>
                <a:latin typeface="Tw Cen MT" panose="020B0602020104020603"/>
                <a:ea typeface="+mn-ea"/>
                <a:cs typeface="+mn-cs"/>
              </a:rPr>
              <a:t> </a:t>
            </a:r>
            <a:br>
              <a:rPr kumimoji="0" lang="en-US" sz="2800" b="1" i="0" u="none" strike="noStrike" kern="1200" cap="none" spc="0" normalizeH="0" baseline="0" noProof="0" dirty="0">
                <a:ln>
                  <a:noFill/>
                </a:ln>
                <a:solidFill>
                  <a:prstClr val="black"/>
                </a:solidFill>
                <a:effectLst/>
                <a:uLnTx/>
                <a:uFillTx/>
                <a:latin typeface="Tw Cen MT" panose="020B0602020104020603"/>
                <a:ea typeface="+mn-ea"/>
                <a:cs typeface="+mn-cs"/>
              </a:rPr>
            </a:br>
            <a:r>
              <a:rPr kumimoji="0" lang="en-US" sz="2000" b="0" i="0" u="none" strike="noStrike" kern="1200" cap="none" spc="0" normalizeH="0" baseline="0" noProof="0" dirty="0">
                <a:ln>
                  <a:noFill/>
                </a:ln>
                <a:solidFill>
                  <a:prstClr val="black"/>
                </a:solidFill>
                <a:effectLst/>
                <a:uLnTx/>
                <a:uFillTx/>
                <a:latin typeface="Tw Cen MT" panose="020B0602020104020603"/>
                <a:ea typeface="+mn-ea"/>
                <a:cs typeface="+mn-cs"/>
              </a:rPr>
              <a:t>surgery </a:t>
            </a:r>
            <a:br>
              <a:rPr kumimoji="0" lang="en-US" sz="2000" b="0" i="0" u="none" strike="noStrike" kern="1200" cap="none" spc="0" normalizeH="0" baseline="0" noProof="0" dirty="0">
                <a:ln>
                  <a:noFill/>
                </a:ln>
                <a:solidFill>
                  <a:prstClr val="black"/>
                </a:solidFill>
                <a:effectLst/>
                <a:uLnTx/>
                <a:uFillTx/>
                <a:latin typeface="Tw Cen MT" panose="020B0602020104020603"/>
                <a:ea typeface="+mn-ea"/>
                <a:cs typeface="+mn-cs"/>
              </a:rPr>
            </a:br>
            <a:r>
              <a:rPr kumimoji="0" lang="en-US" sz="2000" b="0" i="0" u="none" strike="noStrike" kern="1200" cap="none" spc="0" normalizeH="0" baseline="0" noProof="0" dirty="0">
                <a:ln>
                  <a:noFill/>
                </a:ln>
                <a:solidFill>
                  <a:prstClr val="black"/>
                </a:solidFill>
                <a:effectLst/>
                <a:uLnTx/>
                <a:uFillTx/>
                <a:latin typeface="Tw Cen MT" panose="020B0602020104020603"/>
                <a:ea typeface="+mn-ea"/>
                <a:cs typeface="+mn-cs"/>
              </a:rPr>
              <a:t>hormonal </a:t>
            </a:r>
            <a:br>
              <a:rPr kumimoji="0" lang="en-US" sz="2000" b="0" i="0" u="none" strike="noStrike" kern="1200" cap="none" spc="0" normalizeH="0" baseline="0" noProof="0" dirty="0">
                <a:ln>
                  <a:noFill/>
                </a:ln>
                <a:solidFill>
                  <a:prstClr val="black"/>
                </a:solidFill>
                <a:effectLst/>
                <a:uLnTx/>
                <a:uFillTx/>
                <a:latin typeface="Tw Cen MT" panose="020B0602020104020603"/>
                <a:ea typeface="+mn-ea"/>
                <a:cs typeface="+mn-cs"/>
              </a:rPr>
            </a:br>
            <a:r>
              <a:rPr kumimoji="0" lang="en-US" sz="2000" b="0" i="0" u="none" strike="noStrike" kern="1200" cap="none" spc="0" normalizeH="0" baseline="0" noProof="0" dirty="0">
                <a:ln>
                  <a:noFill/>
                </a:ln>
                <a:solidFill>
                  <a:prstClr val="black"/>
                </a:solidFill>
                <a:effectLst/>
                <a:uLnTx/>
                <a:uFillTx/>
                <a:latin typeface="Tw Cen MT" panose="020B0602020104020603"/>
                <a:ea typeface="+mn-ea"/>
                <a:cs typeface="+mn-cs"/>
              </a:rPr>
              <a:t>radiotherapy </a:t>
            </a:r>
            <a:br>
              <a:rPr kumimoji="0" lang="en-US" sz="2000" b="0" i="0" u="none" strike="noStrike" kern="1200" cap="none" spc="0" normalizeH="0" baseline="0" noProof="0" dirty="0">
                <a:ln>
                  <a:noFill/>
                </a:ln>
                <a:solidFill>
                  <a:prstClr val="black"/>
                </a:solidFill>
                <a:effectLst/>
                <a:uLnTx/>
                <a:uFillTx/>
                <a:latin typeface="Tw Cen MT" panose="020B0602020104020603"/>
                <a:ea typeface="+mn-ea"/>
                <a:cs typeface="+mn-cs"/>
              </a:rPr>
            </a:br>
            <a:r>
              <a:rPr kumimoji="0" lang="en-US" sz="2000" b="0" i="0" u="none" strike="noStrike" kern="1200" cap="none" spc="0" normalizeH="0" baseline="0" noProof="0" dirty="0">
                <a:ln>
                  <a:noFill/>
                </a:ln>
                <a:solidFill>
                  <a:prstClr val="black"/>
                </a:solidFill>
                <a:effectLst/>
                <a:uLnTx/>
                <a:uFillTx/>
                <a:latin typeface="Tw Cen MT" panose="020B0602020104020603"/>
                <a:ea typeface="+mn-ea"/>
                <a:cs typeface="+mn-cs"/>
              </a:rPr>
              <a:t>chemotherapy </a:t>
            </a:r>
            <a:endParaRPr kumimoji="0" lang="en-US" sz="2000" b="1"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21807729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8" name="Title 1"/>
          <p:cNvSpPr>
            <a:spLocks noGrp="1"/>
          </p:cNvSpPr>
          <p:nvPr>
            <p:ph type="title" idx="4294967295"/>
          </p:nvPr>
        </p:nvSpPr>
        <p:spPr>
          <a:xfrm>
            <a:off x="591377" y="139063"/>
            <a:ext cx="9720263" cy="1498600"/>
          </a:xfrm>
        </p:spPr>
        <p:txBody>
          <a:bodyPr>
            <a:noAutofit/>
          </a:bodyPr>
          <a:lstStyle/>
          <a:p>
            <a:r>
              <a:rPr lang="en-US" sz="4400" dirty="0">
                <a:solidFill>
                  <a:schemeClr val="accent1"/>
                </a:solidFill>
              </a:rPr>
              <a:t>Extensions of Nasopharyngeal Fibroma </a:t>
            </a:r>
          </a:p>
        </p:txBody>
      </p:sp>
      <p:pic>
        <p:nvPicPr>
          <p:cNvPr id="2097181" name="Picture 8" descr="A picture containing person, wearing, hair, spectacles  Description automatically generated"/>
          <p:cNvPicPr>
            <a:picLocks noChangeAspect="1"/>
          </p:cNvPicPr>
          <p:nvPr/>
        </p:nvPicPr>
        <p:blipFill>
          <a:blip r:embed="rId2" cstate="print"/>
          <a:stretch>
            <a:fillRect/>
          </a:stretch>
        </p:blipFill>
        <p:spPr>
          <a:xfrm>
            <a:off x="9144000" y="3457450"/>
            <a:ext cx="3048000" cy="2643809"/>
          </a:xfrm>
          <a:prstGeom prst="rect">
            <a:avLst/>
          </a:prstGeom>
        </p:spPr>
      </p:pic>
      <p:pic>
        <p:nvPicPr>
          <p:cNvPr id="2097182" name="Picture 10" descr="A green frog on a blue surface  Description automatically generated with medium confidence"/>
          <p:cNvPicPr>
            <a:picLocks noChangeAspect="1"/>
          </p:cNvPicPr>
          <p:nvPr/>
        </p:nvPicPr>
        <p:blipFill>
          <a:blip r:embed="rId3" cstate="print"/>
          <a:stretch>
            <a:fillRect/>
          </a:stretch>
        </p:blipFill>
        <p:spPr>
          <a:xfrm>
            <a:off x="9530067" y="2103437"/>
            <a:ext cx="1911531" cy="1325563"/>
          </a:xfrm>
          <a:prstGeom prst="rect">
            <a:avLst/>
          </a:prstGeom>
        </p:spPr>
      </p:pic>
      <p:sp>
        <p:nvSpPr>
          <p:cNvPr id="1048729" name="TextBox 7"/>
          <p:cNvSpPr txBox="1"/>
          <p:nvPr/>
        </p:nvSpPr>
        <p:spPr>
          <a:xfrm>
            <a:off x="591377" y="1637664"/>
            <a:ext cx="8552623" cy="496824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pPr>
            <a:r>
              <a:rPr kumimoji="0" lang="en-US" sz="2000" b="0" i="0" u="none" strike="noStrike" kern="1200" cap="none" spc="0" normalizeH="0" baseline="0" noProof="0" dirty="0">
                <a:ln>
                  <a:noFill/>
                </a:ln>
                <a:solidFill>
                  <a:prstClr val="black"/>
                </a:solidFill>
                <a:effectLst/>
                <a:uLnTx/>
                <a:uFillTx/>
                <a:latin typeface="Tw Cen MT" panose="020B0602020104020603"/>
                <a:ea typeface="+mn-ea"/>
                <a:cs typeface="+mn-cs"/>
              </a:rPr>
              <a:t>Nasopharyngeal fibroma is a benign tumor but locally invasive and destroys the adjoining structures.</a:t>
            </a:r>
            <a:br>
              <a:rPr kumimoji="0" lang="en-US" sz="2000" b="0" i="0" u="none" strike="noStrike" kern="1200" cap="none" spc="0" normalizeH="0" baseline="0" noProof="0" dirty="0">
                <a:ln>
                  <a:noFill/>
                </a:ln>
                <a:solidFill>
                  <a:prstClr val="black"/>
                </a:solidFill>
                <a:effectLst/>
                <a:uLnTx/>
                <a:uFillTx/>
                <a:latin typeface="Tw Cen MT" panose="020B0602020104020603"/>
                <a:ea typeface="+mn-ea"/>
                <a:cs typeface="+mn-cs"/>
              </a:rPr>
            </a:br>
            <a:r>
              <a:rPr kumimoji="0" lang="en-US" sz="2000" b="0" i="0" u="none" strike="noStrike" kern="1200" cap="none" spc="0" normalizeH="0" baseline="0" noProof="0" dirty="0">
                <a:ln>
                  <a:noFill/>
                </a:ln>
                <a:solidFill>
                  <a:prstClr val="black"/>
                </a:solidFill>
                <a:effectLst/>
                <a:uLnTx/>
                <a:uFillTx/>
                <a:latin typeface="Tw Cen MT" panose="020B0602020104020603"/>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pPr>
            <a:r>
              <a:rPr kumimoji="0" lang="en-US" sz="2000" b="0" i="0" u="none" strike="noStrike" kern="1200" cap="none" spc="0" normalizeH="0" baseline="0" noProof="0" dirty="0">
                <a:ln>
                  <a:noFill/>
                </a:ln>
                <a:solidFill>
                  <a:prstClr val="black"/>
                </a:solidFill>
                <a:effectLst/>
                <a:uLnTx/>
                <a:uFillTx/>
                <a:latin typeface="Tw Cen MT" panose="020B0602020104020603"/>
                <a:ea typeface="+mn-ea"/>
                <a:cs typeface="+mn-cs"/>
              </a:rPr>
              <a:t>It may extend into : </a:t>
            </a:r>
            <a:br>
              <a:rPr kumimoji="0" lang="en-US" sz="2000" b="0" i="0" u="none" strike="noStrike" kern="1200" cap="none" spc="0" normalizeH="0" baseline="0" noProof="0" dirty="0">
                <a:ln>
                  <a:noFill/>
                </a:ln>
                <a:solidFill>
                  <a:prstClr val="black"/>
                </a:solidFill>
                <a:effectLst/>
                <a:uLnTx/>
                <a:uFillTx/>
                <a:latin typeface="Tw Cen MT" panose="020B0602020104020603"/>
                <a:ea typeface="+mn-ea"/>
                <a:cs typeface="+mn-cs"/>
              </a:rPr>
            </a:br>
            <a:r>
              <a:rPr kumimoji="0" lang="en-US" sz="2000" b="0" i="0" u="none" strike="noStrike" kern="1200" cap="none" spc="0" normalizeH="0" baseline="0" noProof="0" dirty="0">
                <a:ln>
                  <a:noFill/>
                </a:ln>
                <a:solidFill>
                  <a:prstClr val="black"/>
                </a:solidFill>
                <a:effectLst/>
                <a:uLnTx/>
                <a:uFillTx/>
                <a:latin typeface="Tw Cen MT" panose="020B0602020104020603"/>
                <a:ea typeface="+mn-ea"/>
                <a:cs typeface="+mn-cs"/>
              </a:rPr>
              <a:t>1-Nasal cavity causing nasal obstruction , epistaxis and nasal discharge.</a:t>
            </a:r>
            <a:br>
              <a:rPr kumimoji="0" lang="en-US" sz="2000" b="0" i="0" u="none" strike="noStrike" kern="1200" cap="none" spc="0" normalizeH="0" baseline="0" noProof="0" dirty="0">
                <a:ln>
                  <a:noFill/>
                </a:ln>
                <a:solidFill>
                  <a:prstClr val="black"/>
                </a:solidFill>
                <a:effectLst/>
                <a:uLnTx/>
                <a:uFillTx/>
                <a:latin typeface="Tw Cen MT" panose="020B0602020104020603"/>
                <a:ea typeface="+mn-ea"/>
                <a:cs typeface="+mn-cs"/>
              </a:rPr>
            </a:br>
            <a:r>
              <a:rPr kumimoji="0" lang="en-US" sz="2000" b="0" i="0" u="none" strike="noStrike" kern="1200" cap="none" spc="0" normalizeH="0" baseline="0" noProof="0" dirty="0">
                <a:ln>
                  <a:noFill/>
                </a:ln>
                <a:solidFill>
                  <a:prstClr val="black"/>
                </a:solidFill>
                <a:effectLst/>
                <a:uLnTx/>
                <a:uFillTx/>
                <a:latin typeface="Tw Cen MT" panose="020B0602020104020603"/>
                <a:ea typeface="+mn-ea"/>
                <a:cs typeface="+mn-cs"/>
              </a:rPr>
              <a:t>2-Paranasal sinuses. Maxillary , sphenoid and ethmoid sinuses can all be invaded. </a:t>
            </a:r>
            <a:br>
              <a:rPr kumimoji="0" lang="en-US" sz="2000" b="0" i="0" u="none" strike="noStrike" kern="1200" cap="none" spc="0" normalizeH="0" baseline="0" noProof="0" dirty="0">
                <a:ln>
                  <a:noFill/>
                </a:ln>
                <a:solidFill>
                  <a:prstClr val="black"/>
                </a:solidFill>
                <a:effectLst/>
                <a:uLnTx/>
                <a:uFillTx/>
                <a:latin typeface="Tw Cen MT" panose="020B0602020104020603"/>
                <a:ea typeface="+mn-ea"/>
                <a:cs typeface="+mn-cs"/>
              </a:rPr>
            </a:br>
            <a:r>
              <a:rPr kumimoji="0" lang="en-US" sz="2000" b="0" i="0" u="none" strike="noStrike" kern="1200" cap="none" spc="0" normalizeH="0" baseline="0" noProof="0" dirty="0">
                <a:ln>
                  <a:noFill/>
                </a:ln>
                <a:solidFill>
                  <a:prstClr val="black"/>
                </a:solidFill>
                <a:effectLst/>
                <a:uLnTx/>
                <a:uFillTx/>
                <a:latin typeface="Tw Cen MT" panose="020B0602020104020603"/>
                <a:ea typeface="+mn-ea"/>
                <a:cs typeface="+mn-cs"/>
              </a:rPr>
              <a:t>3-Pterygomaxillary fossa, infratemporal fossa and cheek. </a:t>
            </a:r>
            <a:br>
              <a:rPr kumimoji="0" lang="en-US" sz="2000" b="0" i="0" u="none" strike="noStrike" kern="1200" cap="none" spc="0" normalizeH="0" baseline="0" noProof="0" dirty="0">
                <a:ln>
                  <a:noFill/>
                </a:ln>
                <a:solidFill>
                  <a:prstClr val="black"/>
                </a:solidFill>
                <a:effectLst/>
                <a:uLnTx/>
                <a:uFillTx/>
                <a:latin typeface="Tw Cen MT" panose="020B0602020104020603"/>
                <a:ea typeface="+mn-ea"/>
                <a:cs typeface="+mn-cs"/>
              </a:rPr>
            </a:br>
            <a:r>
              <a:rPr kumimoji="0" lang="en-US" sz="2000" b="0" i="0" u="none" strike="noStrike" kern="1200" cap="none" spc="0" normalizeH="0" baseline="0" noProof="0" dirty="0">
                <a:ln>
                  <a:noFill/>
                </a:ln>
                <a:solidFill>
                  <a:prstClr val="black"/>
                </a:solidFill>
                <a:effectLst/>
                <a:uLnTx/>
                <a:uFillTx/>
                <a:latin typeface="Tw Cen MT" panose="020B0602020104020603"/>
                <a:ea typeface="+mn-ea"/>
                <a:cs typeface="+mn-cs"/>
              </a:rPr>
              <a:t>4-Orbits giving rise to proptosis and "</a:t>
            </a:r>
            <a:r>
              <a:rPr kumimoji="0" lang="en-US" sz="2000" b="1" i="0" u="none" strike="noStrike" kern="1200" cap="none" spc="0" normalizeH="0" baseline="0" noProof="0" dirty="0">
                <a:ln>
                  <a:noFill/>
                </a:ln>
                <a:solidFill>
                  <a:srgbClr val="FF0000"/>
                </a:solidFill>
                <a:effectLst/>
                <a:uLnTx/>
                <a:uFillTx/>
                <a:latin typeface="Tw Cen MT" panose="020B0602020104020603"/>
                <a:ea typeface="+mn-ea"/>
                <a:cs typeface="+mn-cs"/>
              </a:rPr>
              <a:t>frog-face deformity</a:t>
            </a:r>
            <a:r>
              <a:rPr kumimoji="0" lang="en-US" sz="2000" b="0" i="0" u="none" strike="noStrike" kern="1200" cap="none" spc="0" normalizeH="0" baseline="0" noProof="0" dirty="0">
                <a:ln>
                  <a:noFill/>
                </a:ln>
                <a:solidFill>
                  <a:prstClr val="black"/>
                </a:solidFill>
                <a:effectLst/>
                <a:uLnTx/>
                <a:uFillTx/>
                <a:latin typeface="Tw Cen MT" panose="020B0602020104020603"/>
                <a:ea typeface="+mn-ea"/>
                <a:cs typeface="+mn-cs"/>
              </a:rPr>
              <a:t>'' .  </a:t>
            </a:r>
            <a:br>
              <a:rPr kumimoji="0" lang="en-US" sz="2000" b="0" i="0" u="none" strike="noStrike" kern="1200" cap="none" spc="0" normalizeH="0" baseline="0" noProof="0" dirty="0">
                <a:ln>
                  <a:noFill/>
                </a:ln>
                <a:solidFill>
                  <a:prstClr val="black"/>
                </a:solidFill>
                <a:effectLst/>
                <a:uLnTx/>
                <a:uFillTx/>
                <a:latin typeface="Tw Cen MT" panose="020B0602020104020603"/>
                <a:ea typeface="+mn-ea"/>
                <a:cs typeface="+mn-cs"/>
              </a:rPr>
            </a:br>
            <a:r>
              <a:rPr kumimoji="0" lang="en-US" sz="2000" b="0" i="0" u="none" strike="noStrike" kern="1200" cap="none" spc="0" normalizeH="0" baseline="0" noProof="0" dirty="0">
                <a:ln>
                  <a:noFill/>
                </a:ln>
                <a:solidFill>
                  <a:prstClr val="black"/>
                </a:solidFill>
                <a:effectLst/>
                <a:uLnTx/>
                <a:uFillTx/>
                <a:latin typeface="Tw Cen MT" panose="020B0602020104020603"/>
                <a:ea typeface="+mn-ea"/>
                <a:cs typeface="+mn-cs"/>
              </a:rPr>
              <a:t>inferior orbital fissure and also destroys apex of the orbit . It can also enter the orbit through superior orbital fissure. </a:t>
            </a:r>
            <a:br>
              <a:rPr kumimoji="0" lang="en-US" sz="2000" b="0" i="0" u="none" strike="noStrike" kern="1200" cap="none" spc="0" normalizeH="0" baseline="0" noProof="0" dirty="0">
                <a:ln>
                  <a:noFill/>
                </a:ln>
                <a:solidFill>
                  <a:prstClr val="black"/>
                </a:solidFill>
                <a:effectLst/>
                <a:uLnTx/>
                <a:uFillTx/>
                <a:latin typeface="Tw Cen MT" panose="020B0602020104020603"/>
                <a:ea typeface="+mn-ea"/>
                <a:cs typeface="+mn-cs"/>
              </a:rPr>
            </a:br>
            <a:r>
              <a:rPr kumimoji="0" lang="en-US" sz="2000" b="0" i="0" u="none" strike="noStrike" kern="1200" cap="none" spc="0" normalizeH="0" baseline="0" noProof="0" dirty="0">
                <a:ln>
                  <a:noFill/>
                </a:ln>
                <a:solidFill>
                  <a:prstClr val="black"/>
                </a:solidFill>
                <a:effectLst/>
                <a:uLnTx/>
                <a:uFillTx/>
                <a:latin typeface="Tw Cen MT" panose="020B0602020104020603"/>
                <a:ea typeface="+mn-ea"/>
                <a:cs typeface="+mn-cs"/>
              </a:rPr>
              <a:t>5-Cranial cavity. Middle cranial fossa is the most common . There are two routes of entry : </a:t>
            </a:r>
            <a:br>
              <a:rPr kumimoji="0" lang="en-US" sz="2000" b="0" i="0" u="none" strike="noStrike" kern="1200" cap="none" spc="0" normalizeH="0" baseline="0" noProof="0" dirty="0">
                <a:ln>
                  <a:noFill/>
                </a:ln>
                <a:solidFill>
                  <a:prstClr val="black"/>
                </a:solidFill>
                <a:effectLst/>
                <a:uLnTx/>
                <a:uFillTx/>
                <a:latin typeface="Tw Cen MT" panose="020B0602020104020603"/>
                <a:ea typeface="+mn-ea"/>
                <a:cs typeface="+mn-cs"/>
              </a:rPr>
            </a:br>
            <a:r>
              <a:rPr kumimoji="0" lang="en-US" sz="2000" b="0" i="0" u="none" strike="noStrike" kern="1200" cap="none" spc="0" normalizeH="0" baseline="0" noProof="0" dirty="0">
                <a:ln>
                  <a:noFill/>
                </a:ln>
                <a:solidFill>
                  <a:prstClr val="black"/>
                </a:solidFill>
                <a:effectLst/>
                <a:uLnTx/>
                <a:uFillTx/>
                <a:latin typeface="Tw Cen MT" panose="020B0602020104020603"/>
                <a:ea typeface="+mn-ea"/>
                <a:cs typeface="+mn-cs"/>
              </a:rPr>
              <a:t>(</a:t>
            </a:r>
            <a:r>
              <a:rPr kumimoji="0" lang="en-US" sz="2000" b="0" i="0" u="none" strike="noStrike" kern="1200" cap="none" spc="0" normalizeH="0" baseline="0" noProof="0" dirty="0" err="1">
                <a:ln>
                  <a:noFill/>
                </a:ln>
                <a:solidFill>
                  <a:prstClr val="black"/>
                </a:solidFill>
                <a:effectLst/>
                <a:uLnTx/>
                <a:uFillTx/>
                <a:latin typeface="Tw Cen MT" panose="020B0602020104020603"/>
                <a:ea typeface="+mn-ea"/>
                <a:cs typeface="+mn-cs"/>
              </a:rPr>
              <a:t>i</a:t>
            </a:r>
            <a:r>
              <a:rPr kumimoji="0" lang="en-US" sz="2000" b="0" i="0" u="none" strike="noStrike" kern="1200" cap="none" spc="0" normalizeH="0" baseline="0" noProof="0" dirty="0">
                <a:ln>
                  <a:noFill/>
                </a:ln>
                <a:solidFill>
                  <a:prstClr val="black"/>
                </a:solidFill>
                <a:effectLst/>
                <a:uLnTx/>
                <a:uFillTx/>
                <a:latin typeface="Tw Cen MT" panose="020B0602020104020603"/>
                <a:ea typeface="+mn-ea"/>
                <a:cs typeface="+mn-cs"/>
              </a:rPr>
              <a:t>) By erosion of floor of middle cranial </a:t>
            </a:r>
            <a:r>
              <a:rPr kumimoji="0" lang="en-US" sz="2000" b="0" i="0" u="none" strike="noStrike" kern="1200" cap="none" spc="0" normalizeH="0" baseline="0" noProof="0" dirty="0" err="1">
                <a:ln>
                  <a:noFill/>
                </a:ln>
                <a:solidFill>
                  <a:prstClr val="black"/>
                </a:solidFill>
                <a:effectLst/>
                <a:uLnTx/>
                <a:uFillTx/>
                <a:latin typeface="Tw Cen MT" panose="020B0602020104020603"/>
                <a:ea typeface="+mn-ea"/>
                <a:cs typeface="+mn-cs"/>
              </a:rPr>
              <a:t>fossA</a:t>
            </a:r>
            <a:r>
              <a:rPr kumimoji="0" lang="en-US" sz="2000" b="0" i="0" u="none" strike="noStrike" kern="1200" cap="none" spc="0" normalizeH="0" baseline="0" noProof="0" dirty="0">
                <a:ln>
                  <a:noFill/>
                </a:ln>
                <a:solidFill>
                  <a:prstClr val="black"/>
                </a:solidFill>
                <a:effectLst/>
                <a:uLnTx/>
                <a:uFillTx/>
                <a:latin typeface="Tw Cen MT" panose="020B0602020104020603"/>
                <a:ea typeface="+mn-ea"/>
                <a:cs typeface="+mn-cs"/>
              </a:rPr>
              <a:t>. </a:t>
            </a:r>
            <a:br>
              <a:rPr kumimoji="0" lang="en-US" sz="2000" b="0" i="0" u="none" strike="noStrike" kern="1200" cap="none" spc="0" normalizeH="0" baseline="0" noProof="0" dirty="0">
                <a:ln>
                  <a:noFill/>
                </a:ln>
                <a:solidFill>
                  <a:prstClr val="black"/>
                </a:solidFill>
                <a:effectLst/>
                <a:uLnTx/>
                <a:uFillTx/>
                <a:latin typeface="Tw Cen MT" panose="020B0602020104020603"/>
                <a:ea typeface="+mn-ea"/>
                <a:cs typeface="+mn-cs"/>
              </a:rPr>
            </a:br>
            <a:r>
              <a:rPr kumimoji="0" lang="en-US" sz="2000" b="0" i="0" u="none" strike="noStrike" kern="1200" cap="none" spc="0" normalizeH="0" baseline="0" noProof="0" dirty="0">
                <a:ln>
                  <a:noFill/>
                </a:ln>
                <a:solidFill>
                  <a:prstClr val="black"/>
                </a:solidFill>
                <a:effectLst/>
                <a:uLnTx/>
                <a:uFillTx/>
                <a:latin typeface="Tw Cen MT" panose="020B0602020104020603"/>
                <a:ea typeface="+mn-ea"/>
                <a:cs typeface="+mn-cs"/>
              </a:rPr>
              <a:t>(ii) Through sphenoid sinus , into the </a:t>
            </a:r>
            <a:r>
              <a:rPr kumimoji="0" lang="en-US" sz="2000" b="0" i="0" u="none" strike="noStrike" kern="1200" cap="none" spc="0" normalizeH="0" baseline="0" noProof="0" dirty="0" err="1">
                <a:ln>
                  <a:noFill/>
                </a:ln>
                <a:solidFill>
                  <a:prstClr val="black"/>
                </a:solidFill>
                <a:effectLst/>
                <a:uLnTx/>
                <a:uFillTx/>
                <a:latin typeface="Tw Cen MT" panose="020B0602020104020603"/>
                <a:ea typeface="+mn-ea"/>
                <a:cs typeface="+mn-cs"/>
              </a:rPr>
              <a:t>sella</a:t>
            </a:r>
            <a:r>
              <a:rPr kumimoji="0" lang="en-US" sz="2000" b="0" i="0" u="none" strike="noStrike" kern="1200" cap="none" spc="0" normalizeH="0" baseline="0" noProof="0" dirty="0">
                <a:ln>
                  <a:noFill/>
                </a:ln>
                <a:solidFill>
                  <a:prstClr val="black"/>
                </a:solidFill>
                <a:effectLst/>
                <a:uLnTx/>
                <a:uFillTx/>
                <a:latin typeface="Tw Cen MT" panose="020B0602020104020603"/>
                <a:ea typeface="+mn-ea"/>
                <a:cs typeface="+mn-cs"/>
              </a:rPr>
              <a:t>. Tumor lies medial to carotid artery.</a:t>
            </a:r>
            <a:endParaRPr kumimoji="0" lang="en-GB" sz="2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26858925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defTabSz="457200">
              <a:lnSpc>
                <a:spcPct val="100000"/>
              </a:lnSpc>
              <a:spcBef>
                <a:spcPts val="0"/>
              </a:spcBef>
              <a:spcAft>
                <a:spcPts val="1000"/>
              </a:spcAft>
              <a:buClrTx/>
              <a:buSzTx/>
              <a:buFont typeface="Wingdings" panose="05000000000000000000" pitchFamily="2" charset="2"/>
              <a:buChar char="§"/>
            </a:pPr>
            <a:r>
              <a:rPr lang="en-US" sz="3000" b="1" dirty="0" smtClean="0">
                <a:solidFill>
                  <a:srgbClr val="99CB38"/>
                </a:solidFill>
                <a:effectLst>
                  <a:outerShdw blurRad="38100" dist="38100" dir="2700000" algn="tl">
                    <a:srgbClr val="000000">
                      <a:alpha val="43137"/>
                    </a:srgbClr>
                  </a:outerShdw>
                </a:effectLst>
              </a:rPr>
              <a:t>SCCA (nasopharyngeal carcinoma)</a:t>
            </a:r>
          </a:p>
          <a:p>
            <a:pPr marL="0" lvl="0" indent="0" defTabSz="457200">
              <a:lnSpc>
                <a:spcPct val="100000"/>
              </a:lnSpc>
              <a:spcBef>
                <a:spcPts val="0"/>
              </a:spcBef>
              <a:spcAft>
                <a:spcPts val="1000"/>
              </a:spcAft>
              <a:buClrTx/>
              <a:buSzTx/>
              <a:buFont typeface="Wingdings" panose="05000000000000000000" pitchFamily="2" charset="2"/>
              <a:buChar char="§"/>
            </a:pPr>
            <a:r>
              <a:rPr lang="en-US" sz="3000" dirty="0" smtClean="0">
                <a:solidFill>
                  <a:srgbClr val="99CB38"/>
                </a:solidFill>
              </a:rPr>
              <a:t> Lymphoma</a:t>
            </a:r>
          </a:p>
          <a:p>
            <a:pPr marL="0" lvl="0" indent="0" defTabSz="457200">
              <a:lnSpc>
                <a:spcPct val="100000"/>
              </a:lnSpc>
              <a:spcBef>
                <a:spcPts val="0"/>
              </a:spcBef>
              <a:spcAft>
                <a:spcPts val="1000"/>
              </a:spcAft>
              <a:buClrTx/>
              <a:buSzTx/>
              <a:buFont typeface="Wingdings" panose="05000000000000000000" pitchFamily="2" charset="2"/>
              <a:buChar char="§"/>
            </a:pPr>
            <a:r>
              <a:rPr lang="en-US" sz="3000" dirty="0" smtClean="0">
                <a:solidFill>
                  <a:srgbClr val="99CB38"/>
                </a:solidFill>
              </a:rPr>
              <a:t>Salivary gland tumors</a:t>
            </a:r>
          </a:p>
          <a:p>
            <a:pPr marL="0" lvl="0" indent="0" defTabSz="457200">
              <a:lnSpc>
                <a:spcPct val="100000"/>
              </a:lnSpc>
              <a:spcBef>
                <a:spcPts val="0"/>
              </a:spcBef>
              <a:spcAft>
                <a:spcPts val="1000"/>
              </a:spcAft>
              <a:buClrTx/>
              <a:buSzTx/>
              <a:buFont typeface="Wingdings" panose="05000000000000000000" pitchFamily="2" charset="2"/>
              <a:buChar char="§"/>
            </a:pPr>
            <a:r>
              <a:rPr lang="en-US" sz="3000" dirty="0" smtClean="0">
                <a:solidFill>
                  <a:srgbClr val="99CB38"/>
                </a:solidFill>
              </a:rPr>
              <a:t>Sarcomas</a:t>
            </a:r>
            <a:endParaRPr lang="en-GB" sz="3000" dirty="0" smtClean="0">
              <a:solidFill>
                <a:srgbClr val="99CB38"/>
              </a:solidFill>
            </a:endParaRPr>
          </a:p>
          <a:p>
            <a:endParaRPr lang="en-US" dirty="0"/>
          </a:p>
        </p:txBody>
      </p:sp>
      <p:sp>
        <p:nvSpPr>
          <p:cNvPr id="4" name="TextBox 8"/>
          <p:cNvSpPr txBox="1">
            <a:spLocks noGrp="1"/>
          </p:cNvSpPr>
          <p:nvPr>
            <p:ph type="title"/>
          </p:nvPr>
        </p:nvSpPr>
        <p:spPr>
          <a:xfrm>
            <a:off x="1024128" y="981081"/>
            <a:ext cx="9720072"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pPr>
            <a:r>
              <a:rPr kumimoji="0" lang="en-US" sz="4000" b="1" i="0" u="none" strike="noStrike" kern="1200" cap="none" spc="0" normalizeH="0" baseline="0" noProof="0" dirty="0">
                <a:ln>
                  <a:noFill/>
                </a:ln>
                <a:solidFill>
                  <a:prstClr val="black"/>
                </a:solidFill>
                <a:effectLst/>
                <a:uLnTx/>
                <a:uFillTx/>
                <a:latin typeface="Tw Cen MT" panose="020B0602020104020603"/>
                <a:ea typeface="+mn-ea"/>
                <a:cs typeface="+mn-cs"/>
              </a:rPr>
              <a:t>Malignant tumors</a:t>
            </a:r>
            <a:endParaRPr kumimoji="0" lang="en-US" sz="4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5329235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0" name="Content Placeholder 2"/>
          <p:cNvSpPr>
            <a:spLocks noGrp="1"/>
          </p:cNvSpPr>
          <p:nvPr>
            <p:ph idx="4294967295"/>
          </p:nvPr>
        </p:nvSpPr>
        <p:spPr>
          <a:xfrm>
            <a:off x="145867" y="616741"/>
            <a:ext cx="11466513" cy="5557413"/>
          </a:xfrm>
        </p:spPr>
        <p:txBody>
          <a:bodyPr>
            <a:normAutofit/>
          </a:bodyPr>
          <a:lstStyle/>
          <a:p>
            <a:pPr marL="0" indent="0" algn="l">
              <a:spcAft>
                <a:spcPts val="1000"/>
              </a:spcAft>
              <a:buClr>
                <a:schemeClr val="tx1">
                  <a:lumMod val="50000"/>
                </a:schemeClr>
              </a:buClr>
              <a:buNone/>
            </a:pPr>
            <a:r>
              <a:rPr lang="en-US" sz="2400" dirty="0">
                <a:solidFill>
                  <a:schemeClr val="accent1"/>
                </a:solidFill>
              </a:rPr>
              <a:t> EPIDEMIOLOGY , Causes</a:t>
            </a:r>
          </a:p>
          <a:p>
            <a:pPr>
              <a:buFont typeface="Wingdings" panose="05000000000000000000" pitchFamily="2" charset="2"/>
              <a:buChar char="ü"/>
            </a:pPr>
            <a:r>
              <a:rPr lang="en-US" sz="2000" dirty="0"/>
              <a:t> It is vastly more common in certain regions of </a:t>
            </a:r>
            <a:r>
              <a:rPr lang="en-US" sz="2000" b="1" dirty="0"/>
              <a:t>East Asia and Africa </a:t>
            </a:r>
            <a:r>
              <a:rPr lang="en-US" sz="2000" dirty="0"/>
              <a:t>than elsewhere , with viral, dietary and genetic factors implicated in its causation </a:t>
            </a:r>
            <a:r>
              <a:rPr lang="en-US" sz="2000" dirty="0" smtClean="0"/>
              <a:t>!</a:t>
            </a:r>
          </a:p>
          <a:p>
            <a:pPr>
              <a:buFont typeface="Wingdings" panose="05000000000000000000" pitchFamily="2" charset="2"/>
              <a:buChar char="ü"/>
            </a:pPr>
            <a:r>
              <a:rPr lang="en-US" sz="2000" dirty="0"/>
              <a:t>The incidence of nasopharyngeal carcinoma is two- to threefold higher in males compared with in </a:t>
            </a:r>
            <a:r>
              <a:rPr lang="en-US" sz="2000" dirty="0" smtClean="0"/>
              <a:t>females</a:t>
            </a:r>
            <a:endParaRPr lang="en-US" sz="2000" dirty="0"/>
          </a:p>
          <a:p>
            <a:pPr>
              <a:buFont typeface="Wingdings" panose="05000000000000000000" pitchFamily="2" charset="2"/>
              <a:buChar char="ü"/>
            </a:pPr>
            <a:r>
              <a:rPr lang="en-US" sz="2000" dirty="0"/>
              <a:t>Can occur at </a:t>
            </a:r>
            <a:r>
              <a:rPr lang="en-US" sz="2000" b="1" dirty="0"/>
              <a:t>any age </a:t>
            </a:r>
            <a:r>
              <a:rPr lang="en-US" sz="2000" dirty="0"/>
              <a:t>.. </a:t>
            </a:r>
          </a:p>
          <a:p>
            <a:pPr>
              <a:buFont typeface="Wingdings" panose="05000000000000000000" pitchFamily="2" charset="2"/>
              <a:buChar char="ü"/>
            </a:pPr>
            <a:r>
              <a:rPr lang="en-US" sz="2000" dirty="0"/>
              <a:t>caused by a </a:t>
            </a:r>
            <a:r>
              <a:rPr lang="en-US" sz="2000" b="1" dirty="0"/>
              <a:t>combination of factors</a:t>
            </a:r>
            <a:r>
              <a:rPr lang="en-US" sz="2000" dirty="0" smtClean="0"/>
              <a:t>:</a:t>
            </a:r>
            <a:endParaRPr lang="en-US" sz="2000" dirty="0"/>
          </a:p>
          <a:p>
            <a:pPr marL="0" indent="0">
              <a:buNone/>
            </a:pPr>
            <a:r>
              <a:rPr lang="en-US" sz="2000" dirty="0"/>
              <a:t/>
            </a:r>
            <a:br>
              <a:rPr lang="en-US" sz="2000" dirty="0"/>
            </a:br>
            <a:r>
              <a:rPr lang="en-US" sz="2000" dirty="0"/>
              <a:t>The viral influence is associated with infection with </a:t>
            </a:r>
            <a:r>
              <a:rPr lang="en-US" sz="2000" b="1" dirty="0"/>
              <a:t>Epstein-Barr virus </a:t>
            </a:r>
            <a:r>
              <a:rPr lang="en-US" sz="2000" dirty="0"/>
              <a:t>(</a:t>
            </a:r>
            <a:r>
              <a:rPr lang="en-US" sz="2000" b="1" dirty="0">
                <a:solidFill>
                  <a:srgbClr val="FF0000"/>
                </a:solidFill>
              </a:rPr>
              <a:t>EBV</a:t>
            </a:r>
            <a:r>
              <a:rPr lang="en-US" sz="2000" dirty="0"/>
              <a:t>) </a:t>
            </a:r>
            <a:r>
              <a:rPr lang="en-US" sz="2000" dirty="0" smtClean="0"/>
              <a:t>and </a:t>
            </a:r>
            <a:r>
              <a:rPr lang="en-US" sz="2000" b="1" dirty="0" smtClean="0"/>
              <a:t>Human </a:t>
            </a:r>
            <a:r>
              <a:rPr lang="en-US" sz="2000" b="1" dirty="0"/>
              <a:t>papillomavirus</a:t>
            </a:r>
            <a:r>
              <a:rPr lang="en-US" sz="2000" dirty="0" smtClean="0"/>
              <a:t> (HPV)</a:t>
            </a:r>
            <a:endParaRPr lang="en-US" sz="2000" dirty="0"/>
          </a:p>
          <a:p>
            <a:pPr marL="0" indent="0">
              <a:buNone/>
            </a:pPr>
            <a:r>
              <a:rPr lang="en-US" sz="2000" dirty="0"/>
              <a:t> well documented viral “fingerprints” in tumor cells ! </a:t>
            </a:r>
            <a:endParaRPr lang="en-US" sz="2000" dirty="0" smtClean="0"/>
          </a:p>
          <a:p>
            <a:pPr marL="0" indent="0">
              <a:buNone/>
            </a:pPr>
            <a:r>
              <a:rPr lang="en-US" sz="2000" dirty="0"/>
              <a:t>Smoking has also been associated with nasopharyngeal carcinoma</a:t>
            </a:r>
            <a:endParaRPr lang="en-US" sz="2000" dirty="0" smtClean="0"/>
          </a:p>
          <a:p>
            <a:pPr marL="0" indent="0">
              <a:buNone/>
            </a:pPr>
            <a:r>
              <a:rPr lang="en-US" sz="2000" dirty="0">
                <a:solidFill>
                  <a:prstClr val="black"/>
                </a:solidFill>
              </a:rPr>
              <a:t>environmental carcinogens , chronic nasal infection , poor ventilation of nasopharynx … </a:t>
            </a:r>
            <a:endParaRPr lang="en-US" sz="2000" dirty="0" smtClean="0">
              <a:solidFill>
                <a:prstClr val="black"/>
              </a:solidFill>
            </a:endParaRPr>
          </a:p>
          <a:p>
            <a:pPr marL="0" indent="0">
              <a:buNone/>
            </a:pPr>
            <a:r>
              <a:rPr lang="en-US" sz="2000" dirty="0">
                <a:solidFill>
                  <a:prstClr val="black"/>
                </a:solidFill>
              </a:rPr>
              <a:t>Genetic : HLA-A2 , HLA-B-Sin2</a:t>
            </a:r>
          </a:p>
          <a:p>
            <a:pPr marL="0" indent="0">
              <a:buNone/>
            </a:pPr>
            <a:endParaRPr lang="ar-SA" sz="2000" dirty="0">
              <a:solidFill>
                <a:prstClr val="black"/>
              </a:solidFill>
            </a:endParaRPr>
          </a:p>
          <a:p>
            <a:pPr marL="0" indent="0">
              <a:buNone/>
            </a:pPr>
            <a:endParaRPr lang="en-US" sz="2000" dirty="0"/>
          </a:p>
        </p:txBody>
      </p:sp>
      <p:sp>
        <p:nvSpPr>
          <p:cNvPr id="1048735" name="TextBox 7"/>
          <p:cNvSpPr txBox="1"/>
          <p:nvPr/>
        </p:nvSpPr>
        <p:spPr>
          <a:xfrm>
            <a:off x="6886480" y="616741"/>
            <a:ext cx="5223357"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1000"/>
              </a:spcAft>
              <a:buClrTx/>
              <a:buSzTx/>
              <a:buFont typeface="Wingdings" panose="05000000000000000000" pitchFamily="2" charset="2"/>
              <a:buChar char="§"/>
            </a:pPr>
            <a:r>
              <a:rPr kumimoji="0" lang="en-US" sz="2400" b="0" i="0" u="none" strike="noStrike" kern="1200" cap="none" spc="0" normalizeH="0" baseline="0" noProof="0" dirty="0">
                <a:ln>
                  <a:noFill/>
                </a:ln>
                <a:solidFill>
                  <a:srgbClr val="99CB38"/>
                </a:solidFill>
                <a:effectLst/>
                <a:uLnTx/>
                <a:uFillTx/>
                <a:latin typeface="Tw Cen MT" panose="020B0602020104020603"/>
                <a:ea typeface="+mn-ea"/>
                <a:cs typeface="+mn-cs"/>
              </a:rPr>
              <a:t> </a:t>
            </a:r>
            <a:endParaRPr kumimoji="0" lang="en-GB" sz="2400" b="0" i="0" u="none" strike="noStrike" kern="1200" cap="none" spc="0" normalizeH="0" baseline="0" noProof="0" dirty="0">
              <a:ln>
                <a:noFill/>
              </a:ln>
              <a:solidFill>
                <a:srgbClr val="99CB38"/>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29719184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6" name="Title 1"/>
          <p:cNvSpPr>
            <a:spLocks noGrp="1"/>
          </p:cNvSpPr>
          <p:nvPr>
            <p:ph type="title" idx="4294967295"/>
          </p:nvPr>
        </p:nvSpPr>
        <p:spPr>
          <a:xfrm>
            <a:off x="1182756" y="336308"/>
            <a:ext cx="10515600" cy="792162"/>
          </a:xfrm>
        </p:spPr>
        <p:txBody>
          <a:bodyPr>
            <a:normAutofit/>
          </a:bodyPr>
          <a:lstStyle/>
          <a:p>
            <a:r>
              <a:rPr lang="en-US" sz="4400" dirty="0">
                <a:solidFill>
                  <a:schemeClr val="accent1"/>
                </a:solidFill>
              </a:rPr>
              <a:t>CLASSIFICATION(WHO)</a:t>
            </a:r>
          </a:p>
        </p:txBody>
      </p:sp>
      <p:sp>
        <p:nvSpPr>
          <p:cNvPr id="1048737" name="TextBox 4"/>
          <p:cNvSpPr txBox="1"/>
          <p:nvPr/>
        </p:nvSpPr>
        <p:spPr>
          <a:xfrm>
            <a:off x="675860" y="1268988"/>
            <a:ext cx="7746274" cy="527304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
                <a:srgbClr val="FF0000"/>
              </a:buClr>
              <a:buSzPct val="80000"/>
              <a:buFontTx/>
              <a:buNone/>
            </a:pP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Based on light microscopy findings ..</a:t>
            </a:r>
          </a:p>
          <a:p>
            <a:pPr marL="0" marR="0" lvl="0" indent="0" algn="l" defTabSz="457200" rtl="0" eaLnBrk="1" fontAlgn="auto" latinLnBrk="0" hangingPunct="1">
              <a:lnSpc>
                <a:spcPct val="100000"/>
              </a:lnSpc>
              <a:spcBef>
                <a:spcPts val="0"/>
              </a:spcBef>
              <a:spcAft>
                <a:spcPts val="0"/>
              </a:spcAft>
              <a:buClr>
                <a:srgbClr val="00B0F0"/>
              </a:buClr>
              <a:buSzPct val="90000"/>
              <a:buFontTx/>
              <a:buNone/>
            </a:pPr>
            <a:r>
              <a:rPr kumimoji="0" lang="en-US" sz="2000" b="0" i="0" u="sng" strike="noStrike" kern="1200" cap="none" spc="0" normalizeH="0" baseline="0" noProof="0" dirty="0">
                <a:ln>
                  <a:noFill/>
                </a:ln>
                <a:solidFill>
                  <a:prstClr val="black"/>
                </a:solidFill>
                <a:effectLst/>
                <a:uLnTx/>
                <a:uFillTx/>
                <a:latin typeface="Tw Cen MT" panose="020B0602020104020603"/>
                <a:ea typeface="+mn-ea"/>
                <a:cs typeface="+mn-cs"/>
              </a:rPr>
              <a:t>Type I - </a:t>
            </a:r>
            <a:r>
              <a:rPr kumimoji="0" lang="en-US" sz="2000" b="1" i="0" u="sng" strike="noStrike" kern="1200" cap="none" spc="0" normalizeH="0" baseline="0" noProof="0" dirty="0">
                <a:ln>
                  <a:noFill/>
                </a:ln>
                <a:solidFill>
                  <a:prstClr val="black"/>
                </a:solidFill>
                <a:effectLst/>
                <a:uLnTx/>
                <a:uFillTx/>
                <a:latin typeface="Tw Cen MT" panose="020B0602020104020603"/>
                <a:ea typeface="+mn-ea"/>
                <a:cs typeface="+mn-cs"/>
              </a:rPr>
              <a:t>“SCCA” squamous cell carcinoma </a:t>
            </a:r>
          </a:p>
          <a:p>
            <a:pPr marL="0" marR="0" lvl="0" indent="0" algn="l" defTabSz="457200" rtl="0" eaLnBrk="1" fontAlgn="auto" latinLnBrk="0" hangingPunct="1">
              <a:lnSpc>
                <a:spcPct val="100000"/>
              </a:lnSpc>
              <a:spcBef>
                <a:spcPts val="0"/>
              </a:spcBef>
              <a:spcAft>
                <a:spcPts val="0"/>
              </a:spcAft>
              <a:buClr>
                <a:srgbClr val="00B0F0"/>
              </a:buClr>
              <a:buSzPct val="90000"/>
              <a:buFontTx/>
              <a:buNone/>
            </a:pPr>
            <a:r>
              <a:rPr kumimoji="0" lang="en-US" sz="2000" b="0" i="0" u="none" strike="noStrike" kern="1200" cap="none" spc="0" normalizeH="0" baseline="0" noProof="0" dirty="0">
                <a:ln>
                  <a:noFill/>
                </a:ln>
                <a:solidFill>
                  <a:prstClr val="black"/>
                </a:solidFill>
                <a:effectLst/>
                <a:uLnTx/>
                <a:uFillTx/>
                <a:latin typeface="Tw Cen MT" panose="020B0602020104020603"/>
                <a:ea typeface="+mn-ea"/>
                <a:cs typeface="+mn-cs"/>
              </a:rPr>
              <a:t>- typically found in older adults ..</a:t>
            </a:r>
          </a:p>
          <a:p>
            <a:pPr marL="0" marR="0" lvl="0" indent="0" algn="l" defTabSz="457200" rtl="0" eaLnBrk="1" fontAlgn="auto" latinLnBrk="0" hangingPunct="1">
              <a:lnSpc>
                <a:spcPct val="100000"/>
              </a:lnSpc>
              <a:spcBef>
                <a:spcPts val="0"/>
              </a:spcBef>
              <a:spcAft>
                <a:spcPts val="0"/>
              </a:spcAft>
              <a:buClr>
                <a:prstClr val="black"/>
              </a:buClr>
              <a:buSzPts val="1100"/>
              <a:buFontTx/>
              <a:buNone/>
            </a:pPr>
            <a:r>
              <a:rPr kumimoji="0" lang="en-US" sz="2000" b="0" i="0" u="none" strike="noStrike" kern="1200" cap="none" spc="0" normalizeH="0" baseline="0" noProof="0" dirty="0">
                <a:ln>
                  <a:noFill/>
                </a:ln>
                <a:solidFill>
                  <a:prstClr val="black"/>
                </a:solidFill>
                <a:effectLst/>
                <a:uLnTx/>
                <a:uFillTx/>
                <a:latin typeface="Tw Cen MT" panose="020B0602020104020603"/>
                <a:ea typeface="+mn-ea"/>
                <a:cs typeface="+mn-cs"/>
              </a:rPr>
              <a:t>- 25 % of NPC</a:t>
            </a:r>
          </a:p>
          <a:p>
            <a:pPr marL="0" marR="0" lvl="0" indent="0" algn="l" defTabSz="457200" rtl="0" eaLnBrk="1" fontAlgn="auto" latinLnBrk="0" hangingPunct="1">
              <a:lnSpc>
                <a:spcPct val="100000"/>
              </a:lnSpc>
              <a:spcBef>
                <a:spcPts val="0"/>
              </a:spcBef>
              <a:spcAft>
                <a:spcPts val="0"/>
              </a:spcAft>
              <a:buClr>
                <a:srgbClr val="00B0F0"/>
              </a:buClr>
              <a:buSzTx/>
              <a:buFontTx/>
              <a:buNone/>
            </a:pP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 moderate to well differentiated cells  </a:t>
            </a:r>
            <a:b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br>
            <a:endPar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
                <a:srgbClr val="00B0F0"/>
              </a:buClr>
              <a:buSzTx/>
              <a:buFontTx/>
              <a:buNone/>
            </a:pPr>
            <a:r>
              <a:rPr kumimoji="0" lang="en-US" sz="1800" b="0" i="0" u="sng" strike="noStrike" kern="1200" cap="none" spc="0" normalizeH="0" baseline="0" noProof="0" dirty="0">
                <a:ln>
                  <a:noFill/>
                </a:ln>
                <a:solidFill>
                  <a:prstClr val="black"/>
                </a:solidFill>
                <a:effectLst/>
                <a:uLnTx/>
                <a:uFillTx/>
                <a:latin typeface="Nunito" charset="0"/>
                <a:ea typeface="+mn-ea"/>
                <a:cs typeface="+mn-cs"/>
              </a:rPr>
              <a:t>Type II - </a:t>
            </a:r>
            <a:r>
              <a:rPr kumimoji="0" lang="en-US" sz="1800" b="1" i="0" u="sng" strike="noStrike" kern="1200" cap="none" spc="0" normalizeH="0" baseline="0" noProof="0" dirty="0">
                <a:ln>
                  <a:noFill/>
                </a:ln>
                <a:solidFill>
                  <a:prstClr val="black"/>
                </a:solidFill>
                <a:effectLst/>
                <a:uLnTx/>
                <a:uFillTx/>
                <a:latin typeface="Nunito" charset="0"/>
                <a:ea typeface="+mn-ea"/>
                <a:cs typeface="+mn-cs"/>
              </a:rPr>
              <a:t>“non-keratinizing” carcinoma</a:t>
            </a:r>
          </a:p>
          <a:p>
            <a:pPr marL="0" marR="0" lvl="0" indent="0" algn="l" defTabSz="457200" rtl="0" eaLnBrk="1" fontAlgn="auto" latinLnBrk="0" hangingPunct="1">
              <a:lnSpc>
                <a:spcPct val="100000"/>
              </a:lnSpc>
              <a:spcBef>
                <a:spcPts val="0"/>
              </a:spcBef>
              <a:spcAft>
                <a:spcPts val="0"/>
              </a:spcAft>
              <a:buClrTx/>
              <a:buSzTx/>
              <a:buFontTx/>
              <a:buNone/>
            </a:pPr>
            <a:r>
              <a:rPr kumimoji="0" lang="en-US" sz="1800" b="0" i="0" u="none" strike="noStrike" kern="1200" cap="none" spc="0" normalizeH="0" baseline="0" noProof="0" dirty="0">
                <a:ln>
                  <a:noFill/>
                </a:ln>
                <a:solidFill>
                  <a:prstClr val="black"/>
                </a:solidFill>
                <a:effectLst/>
                <a:uLnTx/>
                <a:uFillTx/>
                <a:latin typeface="Nunito" charset="0"/>
                <a:ea typeface="+mn-ea"/>
                <a:cs typeface="+mn-cs"/>
              </a:rPr>
              <a:t>- 12 % of NPC</a:t>
            </a:r>
          </a:p>
          <a:p>
            <a:pPr marL="0" marR="0" lvl="0" indent="0" algn="l" defTabSz="457200" rtl="0" eaLnBrk="1" fontAlgn="auto" latinLnBrk="0" hangingPunct="1">
              <a:lnSpc>
                <a:spcPct val="100000"/>
              </a:lnSpc>
              <a:spcBef>
                <a:spcPts val="0"/>
              </a:spcBef>
              <a:spcAft>
                <a:spcPts val="0"/>
              </a:spcAft>
              <a:buClrTx/>
              <a:buSzTx/>
              <a:buFontTx/>
              <a:buNone/>
            </a:pPr>
            <a:r>
              <a:rPr kumimoji="0" lang="en-US" sz="1800" b="0" i="0" u="none" strike="noStrike" kern="1200" cap="none" spc="0" normalizeH="0" baseline="0" noProof="0" dirty="0">
                <a:ln>
                  <a:noFill/>
                </a:ln>
                <a:solidFill>
                  <a:prstClr val="black"/>
                </a:solidFill>
                <a:effectLst/>
                <a:uLnTx/>
                <a:uFillTx/>
                <a:latin typeface="Nunito" charset="0"/>
                <a:ea typeface="+mn-ea"/>
                <a:cs typeface="+mn-cs"/>
              </a:rPr>
              <a:t>- variable differentiation of cells ( mature to anaplastic)</a:t>
            </a:r>
          </a:p>
          <a:p>
            <a:pPr marL="0" marR="0" lvl="0" indent="0" algn="l" defTabSz="457200" rtl="0" eaLnBrk="1" fontAlgn="auto" latinLnBrk="0" hangingPunct="1">
              <a:lnSpc>
                <a:spcPct val="100000"/>
              </a:lnSpc>
              <a:spcBef>
                <a:spcPts val="0"/>
              </a:spcBef>
              <a:spcAft>
                <a:spcPts val="0"/>
              </a:spcAft>
              <a:buClr>
                <a:srgbClr val="00B0F0"/>
              </a:buClr>
              <a:buSzTx/>
              <a:buFontTx/>
              <a:buNone/>
            </a:pPr>
            <a:r>
              <a:rPr kumimoji="0" lang="en-US" sz="1800" b="0" i="0" u="none" strike="noStrike" kern="1200" cap="none" spc="0" normalizeH="0" baseline="0" noProof="0" dirty="0">
                <a:ln>
                  <a:noFill/>
                </a:ln>
                <a:solidFill>
                  <a:prstClr val="black"/>
                </a:solidFill>
                <a:effectLst/>
                <a:uLnTx/>
                <a:uFillTx/>
                <a:latin typeface="Nunito" charset="0"/>
                <a:ea typeface="+mn-ea"/>
                <a:cs typeface="+mn-cs"/>
              </a:rPr>
              <a:t>- may resemble transitional cell carcinoma of the bladder </a:t>
            </a:r>
            <a:br>
              <a:rPr kumimoji="0" lang="en-US" sz="1800" b="0" i="0" u="none" strike="noStrike" kern="1200" cap="none" spc="0" normalizeH="0" baseline="0" noProof="0" dirty="0">
                <a:ln>
                  <a:noFill/>
                </a:ln>
                <a:solidFill>
                  <a:prstClr val="black"/>
                </a:solidFill>
                <a:effectLst/>
                <a:uLnTx/>
                <a:uFillTx/>
                <a:latin typeface="Nunito" charset="0"/>
                <a:ea typeface="+mn-ea"/>
                <a:cs typeface="+mn-cs"/>
              </a:rPr>
            </a:br>
            <a:r>
              <a:rPr kumimoji="0" lang="en-US" sz="1800" b="0" i="0" u="none" strike="noStrike" kern="1200" cap="none" spc="0" normalizeH="0" baseline="0" noProof="0" dirty="0">
                <a:ln>
                  <a:noFill/>
                </a:ln>
                <a:solidFill>
                  <a:prstClr val="black"/>
                </a:solidFill>
                <a:effectLst/>
                <a:uLnTx/>
                <a:uFillTx/>
                <a:latin typeface="Nunito" charset="0"/>
                <a:ea typeface="+mn-ea"/>
                <a:cs typeface="+mn-cs"/>
              </a:rPr>
              <a:t/>
            </a:r>
            <a:br>
              <a:rPr kumimoji="0" lang="en-US" sz="1800" b="0" i="0" u="none" strike="noStrike" kern="1200" cap="none" spc="0" normalizeH="0" baseline="0" noProof="0" dirty="0">
                <a:ln>
                  <a:noFill/>
                </a:ln>
                <a:solidFill>
                  <a:prstClr val="black"/>
                </a:solidFill>
                <a:effectLst/>
                <a:uLnTx/>
                <a:uFillTx/>
                <a:latin typeface="Nunito" charset="0"/>
                <a:ea typeface="+mn-ea"/>
                <a:cs typeface="+mn-cs"/>
              </a:rPr>
            </a:br>
            <a:r>
              <a:rPr kumimoji="0" lang="en-US" sz="1800" b="0" i="0" u="sng" strike="noStrike" kern="1200" cap="none" spc="0" normalizeH="0" baseline="0" noProof="0" dirty="0">
                <a:ln>
                  <a:noFill/>
                </a:ln>
                <a:solidFill>
                  <a:prstClr val="black"/>
                </a:solidFill>
                <a:effectLst/>
                <a:uLnTx/>
                <a:uFillTx/>
                <a:latin typeface="Nunito SemiBold" charset="0"/>
                <a:ea typeface="+mn-ea"/>
                <a:cs typeface="+mn-cs"/>
              </a:rPr>
              <a:t>Type III - </a:t>
            </a:r>
            <a:r>
              <a:rPr kumimoji="0" lang="en-US" sz="1800" b="1" i="0" u="sng" strike="noStrike" kern="1200" cap="none" spc="0" normalizeH="0" baseline="0" noProof="0" dirty="0">
                <a:ln>
                  <a:noFill/>
                </a:ln>
                <a:solidFill>
                  <a:prstClr val="black"/>
                </a:solidFill>
                <a:effectLst/>
                <a:uLnTx/>
                <a:uFillTx/>
                <a:latin typeface="Nunito SemiBold" charset="0"/>
                <a:ea typeface="+mn-ea"/>
                <a:cs typeface="+mn-cs"/>
              </a:rPr>
              <a:t>“undifferentiated” carcinoma</a:t>
            </a:r>
            <a:endParaRPr kumimoji="0" lang="en-US" sz="1800" b="1" i="0" u="none" strike="noStrike" kern="1200" cap="none" spc="0" normalizeH="0" baseline="0" noProof="0" dirty="0">
              <a:ln>
                <a:noFill/>
              </a:ln>
              <a:solidFill>
                <a:prstClr val="black"/>
              </a:solidFill>
              <a:effectLst/>
              <a:uLnTx/>
              <a:uFillTx/>
              <a:latin typeface="Nunito SemiBold" charset="0"/>
              <a:ea typeface="+mn-ea"/>
              <a:cs typeface="+mn-cs"/>
            </a:endParaRPr>
          </a:p>
          <a:p>
            <a:pPr marL="285736" marR="0" lvl="0" indent="-285736" algn="l" defTabSz="457200" rtl="0" eaLnBrk="1" fontAlgn="auto" latinLnBrk="0" hangingPunct="1">
              <a:lnSpc>
                <a:spcPct val="100000"/>
              </a:lnSpc>
              <a:spcBef>
                <a:spcPts val="0"/>
              </a:spcBef>
              <a:spcAft>
                <a:spcPts val="0"/>
              </a:spcAft>
              <a:buClrTx/>
              <a:buSzTx/>
              <a:buFontTx/>
              <a:buChar char="-"/>
            </a:pPr>
            <a:r>
              <a:rPr kumimoji="0" 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Nunito SemiBold" charset="0"/>
                <a:ea typeface="+mn-ea"/>
                <a:cs typeface="+mn-cs"/>
              </a:rPr>
              <a:t>60 % </a:t>
            </a:r>
            <a:r>
              <a:rPr kumimoji="0" lang="en-US" sz="1800" b="0" i="0" u="none" strike="noStrike" kern="1200" cap="none" spc="0" normalizeH="0" baseline="0" noProof="0" dirty="0">
                <a:ln>
                  <a:noFill/>
                </a:ln>
                <a:solidFill>
                  <a:prstClr val="black"/>
                </a:solidFill>
                <a:effectLst/>
                <a:uLnTx/>
                <a:uFillTx/>
                <a:latin typeface="Nunito SemiBold" charset="0"/>
                <a:ea typeface="+mn-ea"/>
                <a:cs typeface="+mn-cs"/>
              </a:rPr>
              <a:t>of NPC ,  majority of NPC in young patients ..</a:t>
            </a:r>
          </a:p>
          <a:p>
            <a:pPr marL="0" marR="0" lvl="0" indent="0" algn="l" defTabSz="457200" rtl="0" eaLnBrk="1" fontAlgn="auto" latinLnBrk="0" hangingPunct="1">
              <a:lnSpc>
                <a:spcPct val="100000"/>
              </a:lnSpc>
              <a:spcBef>
                <a:spcPts val="0"/>
              </a:spcBef>
              <a:spcAft>
                <a:spcPts val="0"/>
              </a:spcAft>
              <a:buClrTx/>
              <a:buSzTx/>
              <a:buFontTx/>
              <a:buNone/>
            </a:pPr>
            <a:r>
              <a:rPr kumimoji="0" lang="en-US" sz="1800" b="0" i="0" u="none" strike="noStrike" kern="1200" cap="none" spc="0" normalizeH="0" baseline="0" noProof="0" dirty="0">
                <a:ln>
                  <a:noFill/>
                </a:ln>
                <a:solidFill>
                  <a:prstClr val="black"/>
                </a:solidFill>
                <a:effectLst/>
                <a:uLnTx/>
                <a:uFillTx/>
                <a:latin typeface="Nunito SemiBold" charset="0"/>
                <a:ea typeface="+mn-ea"/>
                <a:cs typeface="+mn-cs"/>
              </a:rPr>
              <a:t>- Diverse group :</a:t>
            </a:r>
          </a:p>
          <a:p>
            <a:pPr marL="0" marR="0" lvl="0" indent="0" algn="l" defTabSz="457200" rtl="0" eaLnBrk="1" fontAlgn="auto" latinLnBrk="0" hangingPunct="1">
              <a:lnSpc>
                <a:spcPct val="100000"/>
              </a:lnSpc>
              <a:spcBef>
                <a:spcPts val="0"/>
              </a:spcBef>
              <a:spcAft>
                <a:spcPts val="0"/>
              </a:spcAft>
              <a:buClrTx/>
              <a:buSzTx/>
              <a:buFontTx/>
              <a:buNone/>
            </a:pPr>
            <a:r>
              <a:rPr kumimoji="0" lang="en-US" sz="1800" b="0" i="0" u="none" strike="noStrike" kern="1200" cap="none" spc="0" normalizeH="0" baseline="0" noProof="0" dirty="0">
                <a:ln>
                  <a:noFill/>
                </a:ln>
                <a:solidFill>
                  <a:prstClr val="black"/>
                </a:solidFill>
                <a:effectLst/>
                <a:uLnTx/>
                <a:uFillTx/>
                <a:latin typeface="Nunito SemiBold" charset="0"/>
                <a:ea typeface="+mn-ea"/>
                <a:cs typeface="+mn-cs"/>
              </a:rPr>
              <a:t>Lympho-epitheliomas, spindle cell, clear cell and anaplastic variants</a:t>
            </a:r>
          </a:p>
          <a:p>
            <a:pPr marL="0" marR="0" lvl="0" indent="0" algn="l" defTabSz="457200" rtl="0" eaLnBrk="1" fontAlgn="auto" latinLnBrk="0" hangingPunct="1">
              <a:lnSpc>
                <a:spcPct val="100000"/>
              </a:lnSpc>
              <a:spcBef>
                <a:spcPts val="0"/>
              </a:spcBef>
              <a:spcAft>
                <a:spcPts val="0"/>
              </a:spcAft>
              <a:buClrTx/>
              <a:buSzTx/>
              <a:buFontTx/>
              <a:buNone/>
            </a:pPr>
            <a:endParaRPr kumimoji="0" lang="en-US" sz="1800" b="0" i="0" u="none" strike="noStrike" kern="1200" cap="none" spc="0" normalizeH="0" baseline="0" noProof="0" dirty="0">
              <a:ln>
                <a:noFill/>
              </a:ln>
              <a:solidFill>
                <a:prstClr val="black"/>
              </a:solidFill>
              <a:effectLst/>
              <a:uLnTx/>
              <a:uFillTx/>
              <a:latin typeface="Nunito SemiBold"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pPr>
            <a:r>
              <a:rPr kumimoji="0" lang="en-US" sz="1800" b="0" i="0" u="none" strike="noStrike" kern="1200" cap="none" spc="0" normalizeH="0" baseline="0" noProof="0" dirty="0">
                <a:ln>
                  <a:noFill/>
                </a:ln>
                <a:solidFill>
                  <a:prstClr val="black"/>
                </a:solidFill>
                <a:effectLst/>
                <a:uLnTx/>
                <a:uFillTx/>
                <a:latin typeface="Nunito SemiBold" charset="0"/>
                <a:ea typeface="+mn-ea"/>
                <a:cs typeface="+mn-cs"/>
              </a:rPr>
              <a:t>- *Difficult to differentiate from lymphoma by light microscopy requiring special stains &amp; markers</a:t>
            </a:r>
          </a:p>
        </p:txBody>
      </p:sp>
      <p:sp>
        <p:nvSpPr>
          <p:cNvPr id="1048738" name="TextBox 6"/>
          <p:cNvSpPr txBox="1"/>
          <p:nvPr/>
        </p:nvSpPr>
        <p:spPr>
          <a:xfrm>
            <a:off x="6898325" y="1268988"/>
            <a:ext cx="6224450" cy="1631216"/>
          </a:xfrm>
          <a:prstGeom prst="rect">
            <a:avLst/>
          </a:prstGeom>
          <a:noFill/>
        </p:spPr>
        <p:txBody>
          <a:bodyPr wrap="square">
            <a:spAutoFit/>
          </a:bodyPr>
          <a:lstStyle/>
          <a:p>
            <a:pPr marL="342884" marR="0" lvl="0" indent="-342884" algn="l" defTabSz="457200" rtl="0" eaLnBrk="1" fontAlgn="auto" latinLnBrk="0" hangingPunct="1">
              <a:lnSpc>
                <a:spcPct val="100000"/>
              </a:lnSpc>
              <a:spcBef>
                <a:spcPts val="0"/>
              </a:spcBef>
              <a:spcAft>
                <a:spcPts val="0"/>
              </a:spcAft>
              <a:buClrTx/>
              <a:buSzTx/>
              <a:buFont typeface="Wingdings" pitchFamily="2" charset="2"/>
              <a:buChar char="J"/>
            </a:pPr>
            <a:r>
              <a:rPr kumimoji="0" lang="en-US" sz="2000" b="0" i="0" u="sng" strike="noStrike" kern="1200" cap="none" spc="0" normalizeH="0" baseline="0" noProof="0" dirty="0">
                <a:ln>
                  <a:noFill/>
                </a:ln>
                <a:solidFill>
                  <a:prstClr val="black"/>
                </a:solidFill>
                <a:effectLst/>
                <a:uLnTx/>
                <a:uFillTx/>
                <a:latin typeface="Tw Cen MT" panose="020B0602020104020603"/>
                <a:ea typeface="+mn-ea"/>
                <a:cs typeface="+mn-cs"/>
              </a:rPr>
              <a:t>Differences</a:t>
            </a:r>
            <a:r>
              <a:rPr kumimoji="0" lang="en-US" sz="2000" b="0" i="0" u="none" strike="noStrike" kern="1200" cap="none" spc="0" normalizeH="0" baseline="0" noProof="0" dirty="0">
                <a:ln>
                  <a:noFill/>
                </a:ln>
                <a:solidFill>
                  <a:prstClr val="black"/>
                </a:solidFill>
                <a:effectLst/>
                <a:uLnTx/>
                <a:uFillTx/>
                <a:latin typeface="Tw Cen MT" panose="020B0602020104020603"/>
                <a:ea typeface="+mn-ea"/>
                <a:cs typeface="+mn-cs"/>
              </a:rPr>
              <a:t> between these types : </a:t>
            </a:r>
          </a:p>
          <a:p>
            <a:pPr marL="285736" marR="0" lvl="0" indent="-285736" algn="l" defTabSz="457200" rtl="0" eaLnBrk="1" fontAlgn="auto" latinLnBrk="0" hangingPunct="1">
              <a:lnSpc>
                <a:spcPct val="100000"/>
              </a:lnSpc>
              <a:spcBef>
                <a:spcPts val="0"/>
              </a:spcBef>
              <a:spcAft>
                <a:spcPts val="0"/>
              </a:spcAft>
              <a:buClrTx/>
              <a:buSzTx/>
              <a:buFont typeface="Wingdings" pitchFamily="2" charset="2"/>
              <a:buChar char="q"/>
            </a:pPr>
            <a:r>
              <a:rPr kumimoji="0" lang="en-US" sz="2000" b="0" i="0" u="none" strike="noStrike" kern="1200" cap="none" spc="0" normalizeH="0" baseline="0" noProof="0" dirty="0">
                <a:ln>
                  <a:noFill/>
                </a:ln>
                <a:solidFill>
                  <a:srgbClr val="00B0F0"/>
                </a:solidFill>
                <a:effectLst/>
                <a:uLnTx/>
                <a:uFillTx/>
                <a:latin typeface="Tw Cen MT" panose="020B0602020104020603"/>
                <a:ea typeface="+mn-ea"/>
                <a:cs typeface="+mn-cs"/>
              </a:rPr>
              <a:t>Long-term risk of recurrence </a:t>
            </a:r>
            <a:r>
              <a:rPr kumimoji="0" lang="en-US" sz="2000" b="0" i="0" u="none" strike="noStrike" kern="1200" cap="none" spc="0" normalizeH="0" baseline="0" noProof="0" dirty="0">
                <a:ln>
                  <a:noFill/>
                </a:ln>
                <a:solidFill>
                  <a:prstClr val="black"/>
                </a:solidFill>
                <a:effectLst/>
                <a:uLnTx/>
                <a:uFillTx/>
                <a:latin typeface="Tw Cen MT" panose="020B0602020104020603"/>
                <a:ea typeface="+mn-ea"/>
                <a:cs typeface="+mn-cs"/>
              </a:rPr>
              <a:t>for types II &amp; III</a:t>
            </a:r>
          </a:p>
          <a:p>
            <a:pPr marL="285736" marR="0" lvl="0" indent="-285736" algn="l" defTabSz="457200" rtl="0" eaLnBrk="1" fontAlgn="auto" latinLnBrk="0" hangingPunct="1">
              <a:lnSpc>
                <a:spcPct val="100000"/>
              </a:lnSpc>
              <a:spcBef>
                <a:spcPts val="0"/>
              </a:spcBef>
              <a:spcAft>
                <a:spcPts val="0"/>
              </a:spcAft>
              <a:buClrTx/>
              <a:buSzTx/>
              <a:buFont typeface="Wingdings" pitchFamily="2" charset="2"/>
              <a:buChar char="q"/>
            </a:pPr>
            <a:r>
              <a:rPr kumimoji="0" lang="en-US" sz="2000" b="0" i="0" u="none" strike="noStrike" kern="1200" cap="none" spc="0" normalizeH="0" baseline="0" noProof="0" dirty="0">
                <a:ln>
                  <a:noFill/>
                </a:ln>
                <a:solidFill>
                  <a:srgbClr val="00B0F0"/>
                </a:solidFill>
                <a:effectLst/>
                <a:uLnTx/>
                <a:uFillTx/>
                <a:latin typeface="Tw Cen MT" panose="020B0602020104020603"/>
                <a:ea typeface="+mn-ea"/>
                <a:cs typeface="+mn-cs"/>
              </a:rPr>
              <a:t>Viral associations </a:t>
            </a:r>
            <a:r>
              <a:rPr kumimoji="0" lang="en-US" sz="2000" b="0" i="0" u="none" strike="noStrike" kern="1200" cap="none" spc="0" normalizeH="0" baseline="0" noProof="0" dirty="0">
                <a:ln>
                  <a:noFill/>
                </a:ln>
                <a:solidFill>
                  <a:prstClr val="black"/>
                </a:solidFill>
                <a:effectLst/>
                <a:uLnTx/>
                <a:uFillTx/>
                <a:latin typeface="Tw Cen MT" panose="020B0602020104020603"/>
                <a:ea typeface="+mn-ea"/>
                <a:cs typeface="+mn-cs"/>
              </a:rPr>
              <a:t>:</a:t>
            </a:r>
          </a:p>
          <a:p>
            <a:pPr marL="285736" marR="0" lvl="0" indent="-285736" algn="l" defTabSz="457200" rtl="0" eaLnBrk="1" fontAlgn="auto" latinLnBrk="0" hangingPunct="1">
              <a:lnSpc>
                <a:spcPct val="100000"/>
              </a:lnSpc>
              <a:spcBef>
                <a:spcPts val="0"/>
              </a:spcBef>
              <a:spcAft>
                <a:spcPts val="0"/>
              </a:spcAft>
              <a:buClrTx/>
              <a:buSzTx/>
              <a:buFont typeface="Wingdings" pitchFamily="2" charset="2"/>
              <a:buChar char="§"/>
            </a:pPr>
            <a:r>
              <a:rPr kumimoji="0" lang="en-US" sz="2000" b="0" i="0" u="none" strike="noStrike" kern="1200" cap="none" spc="0" normalizeH="0" baseline="0" noProof="0" dirty="0">
                <a:ln>
                  <a:noFill/>
                </a:ln>
                <a:solidFill>
                  <a:prstClr val="black"/>
                </a:solidFill>
                <a:effectLst/>
                <a:uLnTx/>
                <a:uFillTx/>
                <a:latin typeface="Tw Cen MT" panose="020B0602020104020603"/>
                <a:ea typeface="+mn-ea"/>
                <a:cs typeface="+mn-cs"/>
              </a:rPr>
              <a:t>Type I - HPV</a:t>
            </a:r>
          </a:p>
          <a:p>
            <a:pPr marL="285736" marR="0" lvl="0" indent="-285736" algn="l" defTabSz="457200" rtl="0" eaLnBrk="1" fontAlgn="auto" latinLnBrk="0" hangingPunct="1">
              <a:lnSpc>
                <a:spcPct val="100000"/>
              </a:lnSpc>
              <a:spcBef>
                <a:spcPts val="0"/>
              </a:spcBef>
              <a:spcAft>
                <a:spcPts val="0"/>
              </a:spcAft>
              <a:buClrTx/>
              <a:buSzTx/>
              <a:buFont typeface="Wingdings" pitchFamily="2" charset="2"/>
              <a:buChar char="§"/>
            </a:pPr>
            <a:r>
              <a:rPr kumimoji="0" lang="en-US" sz="2000" b="0" i="0" u="none" strike="noStrike" kern="1200" cap="none" spc="0" normalizeH="0" baseline="0" noProof="0" dirty="0">
                <a:ln>
                  <a:noFill/>
                </a:ln>
                <a:solidFill>
                  <a:prstClr val="black"/>
                </a:solidFill>
                <a:effectLst/>
                <a:uLnTx/>
                <a:uFillTx/>
                <a:latin typeface="Tw Cen MT" panose="020B0602020104020603"/>
                <a:ea typeface="+mn-ea"/>
                <a:cs typeface="+mn-cs"/>
              </a:rPr>
              <a:t>Types II, III - </a:t>
            </a:r>
            <a:r>
              <a:rPr kumimoji="0" lang="en-US" sz="2000" b="0" i="0" u="none" strike="noStrike" kern="1200" cap="none" spc="0" normalizeH="0" baseline="0" noProof="0" dirty="0">
                <a:ln>
                  <a:noFill/>
                </a:ln>
                <a:solidFill>
                  <a:srgbClr val="FF0000"/>
                </a:solidFill>
                <a:effectLst/>
                <a:uLnTx/>
                <a:uFillTx/>
                <a:latin typeface="Tw Cen MT" panose="020B0602020104020603"/>
                <a:ea typeface="+mn-ea"/>
                <a:cs typeface="+mn-cs"/>
              </a:rPr>
              <a:t>EBV</a:t>
            </a:r>
          </a:p>
        </p:txBody>
      </p:sp>
    </p:spTree>
    <p:extLst>
      <p:ext uri="{BB962C8B-B14F-4D97-AF65-F5344CB8AC3E}">
        <p14:creationId xmlns:p14="http://schemas.microsoft.com/office/powerpoint/2010/main" val="28735465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2" name="Title 1"/>
          <p:cNvSpPr>
            <a:spLocks noGrp="1"/>
          </p:cNvSpPr>
          <p:nvPr>
            <p:ph type="title" idx="4294967295"/>
          </p:nvPr>
        </p:nvSpPr>
        <p:spPr>
          <a:xfrm>
            <a:off x="652670" y="714425"/>
            <a:ext cx="10515600" cy="823913"/>
          </a:xfrm>
        </p:spPr>
        <p:txBody>
          <a:bodyPr>
            <a:normAutofit/>
          </a:bodyPr>
          <a:lstStyle/>
          <a:p>
            <a:r>
              <a:rPr lang="en-US" sz="4400" dirty="0">
                <a:solidFill>
                  <a:schemeClr val="accent1"/>
                </a:solidFill>
              </a:rPr>
              <a:t>CLINICAL</a:t>
            </a:r>
            <a:r>
              <a:rPr lang="en-US" sz="4400" dirty="0">
                <a:solidFill>
                  <a:schemeClr val="accent1"/>
                </a:solidFill>
                <a:effectLst>
                  <a:outerShdw blurRad="38100" dist="38100" dir="2700000" algn="tl">
                    <a:srgbClr val="000000">
                      <a:alpha val="43137"/>
                    </a:srgbClr>
                  </a:outerShdw>
                </a:effectLst>
              </a:rPr>
              <a:t> </a:t>
            </a:r>
            <a:r>
              <a:rPr lang="en-US" sz="4400" dirty="0">
                <a:solidFill>
                  <a:schemeClr val="accent1"/>
                </a:solidFill>
              </a:rPr>
              <a:t>PRESENTATION</a:t>
            </a:r>
            <a:r>
              <a:rPr lang="en-US" sz="4400" dirty="0">
                <a:solidFill>
                  <a:schemeClr val="accent1"/>
                </a:solidFill>
                <a:effectLst>
                  <a:outerShdw blurRad="38100" dist="38100" dir="2700000" algn="tl">
                    <a:srgbClr val="000000">
                      <a:alpha val="43137"/>
                    </a:srgbClr>
                  </a:outerShdw>
                </a:effectLst>
              </a:rPr>
              <a:t> </a:t>
            </a:r>
            <a:endParaRPr lang="en-US" sz="4400" dirty="0">
              <a:solidFill>
                <a:schemeClr val="accent1"/>
              </a:solidFill>
            </a:endParaRPr>
          </a:p>
        </p:txBody>
      </p:sp>
      <p:sp>
        <p:nvSpPr>
          <p:cNvPr id="1048743" name="TextBox 4"/>
          <p:cNvSpPr txBox="1"/>
          <p:nvPr/>
        </p:nvSpPr>
        <p:spPr>
          <a:xfrm>
            <a:off x="652670" y="1887081"/>
            <a:ext cx="10515600" cy="161544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
                <a:srgbClr val="FF0000"/>
              </a:buClr>
              <a:buSzTx/>
              <a:buFontTx/>
              <a:buNone/>
            </a:pPr>
            <a:r>
              <a:rPr kumimoji="0" lang="en-US" sz="2000" b="1" i="0" u="none" strike="noStrike" kern="1200" cap="none" spc="0" normalizeH="0" baseline="0" noProof="0" dirty="0">
                <a:ln>
                  <a:noFill/>
                </a:ln>
                <a:solidFill>
                  <a:prstClr val="black"/>
                </a:solidFill>
                <a:effectLst/>
                <a:uLnTx/>
                <a:uFillTx/>
                <a:latin typeface="Tw Cen MT" panose="020B0602020104020603"/>
                <a:ea typeface="+mn-ea"/>
                <a:cs typeface="+mn-cs"/>
              </a:rPr>
              <a:t>- Initially : </a:t>
            </a:r>
          </a:p>
          <a:p>
            <a:pPr marL="285736" marR="0" lvl="0" indent="-285736" algn="l" defTabSz="457200" rtl="0" eaLnBrk="1" fontAlgn="auto" latinLnBrk="0" hangingPunct="1">
              <a:lnSpc>
                <a:spcPct val="100000"/>
              </a:lnSpc>
              <a:spcBef>
                <a:spcPts val="0"/>
              </a:spcBef>
              <a:spcAft>
                <a:spcPts val="0"/>
              </a:spcAft>
              <a:buClr>
                <a:srgbClr val="FF0000"/>
              </a:buClr>
              <a:buSzTx/>
              <a:buFont typeface="Wingdings" pitchFamily="2" charset="2"/>
              <a:buChar char="l"/>
            </a:pPr>
            <a:r>
              <a:rPr kumimoji="0" lang="en-US" sz="2000" b="0" i="0" u="none" strike="noStrike" kern="1200" cap="none" spc="0" normalizeH="0" baseline="0" noProof="0" dirty="0">
                <a:ln>
                  <a:noFill/>
                </a:ln>
                <a:solidFill>
                  <a:prstClr val="black"/>
                </a:solidFill>
                <a:effectLst/>
                <a:uLnTx/>
                <a:uFillTx/>
                <a:latin typeface="Tw Cen MT" panose="020B0602020104020603"/>
                <a:ea typeface="+mn-ea"/>
                <a:cs typeface="+mn-cs"/>
              </a:rPr>
              <a:t>Unilateral hearing loss from a middle ear effusion </a:t>
            </a:r>
            <a:endParaRPr kumimoji="0" lang="en-US" sz="2000" b="1"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285736" marR="0" lvl="0" indent="-285736" algn="l" defTabSz="457200" rtl="0" eaLnBrk="1" fontAlgn="auto" latinLnBrk="0" hangingPunct="1">
              <a:lnSpc>
                <a:spcPct val="100000"/>
              </a:lnSpc>
              <a:spcBef>
                <a:spcPts val="0"/>
              </a:spcBef>
              <a:spcAft>
                <a:spcPts val="0"/>
              </a:spcAft>
              <a:buClr>
                <a:srgbClr val="FF0000"/>
              </a:buClr>
              <a:buSzTx/>
              <a:buFont typeface="Wingdings" pitchFamily="2" charset="2"/>
              <a:buChar char="l"/>
            </a:pPr>
            <a:r>
              <a:rPr kumimoji="0" lang="en-US" sz="2000" b="1" i="0" u="none" strike="noStrike" kern="1200" cap="none" spc="0" normalizeH="0" baseline="0" noProof="0" dirty="0">
                <a:ln>
                  <a:noFill/>
                </a:ln>
                <a:solidFill>
                  <a:srgbClr val="00B0F0"/>
                </a:solidFill>
                <a:effectLst/>
                <a:uLnTx/>
                <a:uFillTx/>
                <a:latin typeface="Tw Cen MT" panose="020B0602020104020603"/>
                <a:ea typeface="+mn-ea"/>
                <a:cs typeface="+mn-cs"/>
              </a:rPr>
              <a:t>Painless</a:t>
            </a:r>
            <a:r>
              <a:rPr kumimoji="0" lang="en-US" sz="2000" b="1" i="0" u="none" strike="noStrike" kern="1200" cap="none" spc="0" normalizeH="0" baseline="0" noProof="0" dirty="0">
                <a:ln>
                  <a:noFill/>
                </a:ln>
                <a:solidFill>
                  <a:prstClr val="black"/>
                </a:solidFill>
                <a:effectLst/>
                <a:uLnTx/>
                <a:uFillTx/>
                <a:latin typeface="Tw Cen MT" panose="020B0602020104020603"/>
                <a:ea typeface="+mn-ea"/>
                <a:cs typeface="+mn-cs"/>
              </a:rPr>
              <a:t> </a:t>
            </a:r>
            <a:r>
              <a:rPr kumimoji="0" lang="en-US" sz="2000" b="1" i="0" u="none" strike="noStrike" kern="1200" cap="none" spc="0" normalizeH="0" baseline="0" noProof="0" dirty="0">
                <a:ln>
                  <a:noFill/>
                </a:ln>
                <a:solidFill>
                  <a:srgbClr val="00B0F0"/>
                </a:solidFill>
                <a:effectLst/>
                <a:uLnTx/>
                <a:uFillTx/>
                <a:latin typeface="Tw Cen MT" panose="020B0602020104020603"/>
                <a:ea typeface="+mn-ea"/>
                <a:cs typeface="+mn-cs"/>
              </a:rPr>
              <a:t>, slowly enlarging neck mass </a:t>
            </a:r>
            <a:r>
              <a:rPr kumimoji="0" lang="en-US" sz="2000" b="1" i="0" u="none" strike="noStrike" kern="1200" cap="none" spc="0" normalizeH="0" baseline="0" noProof="0" dirty="0">
                <a:ln>
                  <a:noFill/>
                </a:ln>
                <a:solidFill>
                  <a:prstClr val="black"/>
                </a:solidFill>
                <a:effectLst/>
                <a:uLnTx/>
                <a:uFillTx/>
                <a:latin typeface="Tw Cen MT" panose="020B0602020104020603"/>
                <a:ea typeface="+mn-ea"/>
                <a:cs typeface="+mn-cs"/>
              </a:rPr>
              <a:t>(regional spread): </a:t>
            </a:r>
            <a:r>
              <a:rPr kumimoji="0" lang="en-US" sz="2000" b="1"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w Cen MT" panose="020B0602020104020603"/>
                <a:ea typeface="+mn-ea"/>
                <a:cs typeface="+mn-cs"/>
              </a:rPr>
              <a:t>MOST common presentation </a:t>
            </a:r>
            <a:r>
              <a:rPr kumimoji="0" lang="en-US" sz="2000" b="1" i="0" u="none" strike="noStrike" kern="1200" cap="none" spc="0" normalizeH="0" baseline="0" noProof="0" dirty="0">
                <a:ln>
                  <a:noFill/>
                </a:ln>
                <a:solidFill>
                  <a:srgbClr val="FF0000"/>
                </a:solidFill>
                <a:effectLst/>
                <a:uLnTx/>
                <a:uFillTx/>
                <a:latin typeface="Tw Cen MT" panose="020B0602020104020603"/>
                <a:ea typeface="+mn-ea"/>
                <a:cs typeface="+mn-cs"/>
              </a:rPr>
              <a:t>. ( 50%)</a:t>
            </a:r>
          </a:p>
          <a:p>
            <a:pPr marL="0" marR="0" lvl="0" indent="0" algn="l" defTabSz="457200" rtl="0" eaLnBrk="1" fontAlgn="auto" latinLnBrk="0" hangingPunct="1">
              <a:lnSpc>
                <a:spcPct val="100000"/>
              </a:lnSpc>
              <a:spcBef>
                <a:spcPts val="0"/>
              </a:spcBef>
              <a:spcAft>
                <a:spcPts val="0"/>
              </a:spcAft>
              <a:buClrTx/>
              <a:buSzTx/>
              <a:buFontTx/>
              <a:buNone/>
            </a:pPr>
            <a:endParaRPr kumimoji="0" lang="en-US" sz="2000" b="1"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1048744" name="TextBox 6"/>
          <p:cNvSpPr txBox="1"/>
          <p:nvPr/>
        </p:nvSpPr>
        <p:spPr>
          <a:xfrm>
            <a:off x="652670" y="3758584"/>
            <a:ext cx="6224450" cy="1463041"/>
          </a:xfrm>
          <a:prstGeom prst="rect">
            <a:avLst/>
          </a:prstGeom>
          <a:noFill/>
        </p:spPr>
        <p:txBody>
          <a:bodyPr wrap="square">
            <a:spAutoFit/>
          </a:bodyPr>
          <a:lstStyle/>
          <a:p>
            <a:pPr marL="114294" marR="0" lvl="0" indent="0" algn="l" defTabSz="457200" rtl="0" eaLnBrk="1" fontAlgn="auto" latinLnBrk="0" hangingPunct="1">
              <a:lnSpc>
                <a:spcPct val="100000"/>
              </a:lnSpc>
              <a:spcBef>
                <a:spcPts val="0"/>
              </a:spcBef>
              <a:spcAft>
                <a:spcPts val="0"/>
              </a:spcAft>
              <a:buClr>
                <a:srgbClr val="FF9900"/>
              </a:buClr>
              <a:buSzTx/>
              <a:buFontTx/>
              <a:buNone/>
            </a:pPr>
            <a: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t>- </a:t>
            </a:r>
            <a:r>
              <a:rPr kumimoji="0" lang="en-US" sz="2000" b="1" i="0" u="none" strike="noStrike" kern="1200" cap="none" spc="0" normalizeH="0" baseline="0" noProof="0" dirty="0">
                <a:ln>
                  <a:noFill/>
                </a:ln>
                <a:solidFill>
                  <a:prstClr val="black"/>
                </a:solidFill>
                <a:effectLst/>
                <a:uLnTx/>
                <a:uFillTx/>
                <a:latin typeface="Tw Cen MT" panose="020B0602020104020603"/>
                <a:ea typeface="+mn-ea"/>
                <a:cs typeface="+mn-cs"/>
              </a:rPr>
              <a:t>Larger lesions :</a:t>
            </a:r>
            <a:endPar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
                <a:srgbClr val="FF9900"/>
              </a:buClr>
              <a:buSzTx/>
              <a:buFont typeface="Wingdings" pitchFamily="2" charset="2"/>
              <a:buChar char="l"/>
            </a:pPr>
            <a: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t>nasal obstruction</a:t>
            </a:r>
          </a:p>
          <a:p>
            <a:pPr marL="0" marR="0" lvl="0" indent="0" algn="l" defTabSz="457200" rtl="0" eaLnBrk="1" fontAlgn="auto" latinLnBrk="0" hangingPunct="1">
              <a:lnSpc>
                <a:spcPct val="100000"/>
              </a:lnSpc>
              <a:spcBef>
                <a:spcPts val="0"/>
              </a:spcBef>
              <a:spcAft>
                <a:spcPts val="0"/>
              </a:spcAft>
              <a:buClr>
                <a:srgbClr val="FF9900"/>
              </a:buClr>
              <a:buSzTx/>
              <a:buFont typeface="Wingdings" pitchFamily="2" charset="2"/>
              <a:buChar char="l"/>
            </a:pPr>
            <a: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t>epistaxis</a:t>
            </a:r>
          </a:p>
          <a:p>
            <a:pPr marL="0" marR="0" lvl="0" indent="0" algn="l" defTabSz="457200" rtl="0" eaLnBrk="1" fontAlgn="auto" latinLnBrk="0" hangingPunct="1">
              <a:lnSpc>
                <a:spcPct val="100000"/>
              </a:lnSpc>
              <a:spcBef>
                <a:spcPts val="0"/>
              </a:spcBef>
              <a:spcAft>
                <a:spcPts val="0"/>
              </a:spcAft>
              <a:buClr>
                <a:srgbClr val="FF9900"/>
              </a:buClr>
              <a:buSzTx/>
              <a:buFont typeface="Wingdings" pitchFamily="2" charset="2"/>
              <a:buChar char="l"/>
            </a:pPr>
            <a: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t>cranial nerve involvement</a:t>
            </a:r>
          </a:p>
          <a:p>
            <a:pPr marL="114294" marR="0" lvl="0" indent="0" algn="l" defTabSz="457200" rtl="0" eaLnBrk="1" fontAlgn="auto" latinLnBrk="0" hangingPunct="1">
              <a:lnSpc>
                <a:spcPct val="100000"/>
              </a:lnSpc>
              <a:spcBef>
                <a:spcPts val="0"/>
              </a:spcBef>
              <a:spcAft>
                <a:spcPts val="0"/>
              </a:spcAft>
              <a:buClr>
                <a:srgbClr val="FF9900"/>
              </a:buClr>
              <a:buSzTx/>
              <a:buFontTx/>
              <a:buNone/>
            </a:pPr>
            <a: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t> </a:t>
            </a:r>
            <a:endParaRPr kumimoji="0" lang="ar-SA" sz="1800" b="0" i="0" u="none" strike="noStrike" kern="1200" cap="none" spc="0" normalizeH="0" baseline="0" noProof="0" dirty="0">
              <a:ln>
                <a:noFill/>
              </a:ln>
              <a:solidFill>
                <a:prstClr val="black"/>
              </a:solidFill>
              <a:effectLst/>
              <a:uLnTx/>
              <a:uFillTx/>
              <a:latin typeface="Tw Cen MT" panose="020B0602020104020603"/>
              <a:ea typeface="+mn-ea"/>
              <a:cs typeface="Arial" panose="020B0604020202020204" pitchFamily="34" charset="0"/>
            </a:endParaRPr>
          </a:p>
        </p:txBody>
      </p:sp>
      <p:sp>
        <p:nvSpPr>
          <p:cNvPr id="1048745" name="TextBox 8"/>
          <p:cNvSpPr txBox="1"/>
          <p:nvPr/>
        </p:nvSpPr>
        <p:spPr>
          <a:xfrm>
            <a:off x="4949402" y="3767727"/>
            <a:ext cx="7824652" cy="2440940"/>
          </a:xfrm>
          <a:prstGeom prst="rect">
            <a:avLst/>
          </a:prstGeom>
          <a:noFill/>
        </p:spPr>
        <p:txBody>
          <a:bodyPr wrap="square">
            <a:spAutoFit/>
          </a:bodyPr>
          <a:lstStyle/>
          <a:p>
            <a:pPr marL="285736" marR="0" lvl="0" indent="-285736" algn="l" defTabSz="457200" rtl="0" eaLnBrk="1" fontAlgn="auto" latinLnBrk="0" hangingPunct="1">
              <a:lnSpc>
                <a:spcPct val="100000"/>
              </a:lnSpc>
              <a:spcBef>
                <a:spcPts val="1000"/>
              </a:spcBef>
              <a:spcAft>
                <a:spcPts val="1000"/>
              </a:spcAft>
              <a:buClrTx/>
              <a:buSzTx/>
              <a:buFontTx/>
              <a:buNone/>
            </a:pPr>
            <a:r>
              <a:rPr kumimoji="0" lang="en-US" sz="1800" b="1" i="0" u="none" strike="noStrike" kern="1200" cap="none" spc="0" normalizeH="0" baseline="0" noProof="0" dirty="0">
                <a:ln>
                  <a:noFill/>
                </a:ln>
                <a:solidFill>
                  <a:prstClr val="black"/>
                </a:solidFill>
                <a:effectLst/>
                <a:uLnTx/>
                <a:uFillTx/>
                <a:latin typeface="Nunito" charset="0"/>
                <a:ea typeface="+mn-ea"/>
                <a:cs typeface="+mn-cs"/>
              </a:rPr>
              <a:t>Facial pain </a:t>
            </a:r>
            <a:r>
              <a:rPr kumimoji="0" lang="en-US" sz="1800" b="0" i="0" u="none" strike="noStrike" kern="1200" cap="none" spc="0" normalizeH="0" baseline="0" noProof="0" dirty="0">
                <a:ln>
                  <a:noFill/>
                </a:ln>
                <a:solidFill>
                  <a:prstClr val="black"/>
                </a:solidFill>
                <a:effectLst/>
                <a:uLnTx/>
                <a:uFillTx/>
                <a:latin typeface="Nunito" charset="0"/>
                <a:ea typeface="+mn-ea"/>
                <a:cs typeface="+mn-cs"/>
              </a:rPr>
              <a:t>- Trigeminal neuralgia</a:t>
            </a:r>
          </a:p>
          <a:p>
            <a:pPr marL="285736" marR="0" lvl="0" indent="-285736" algn="l" defTabSz="457200" rtl="0" eaLnBrk="1" fontAlgn="auto" latinLnBrk="0" hangingPunct="1">
              <a:lnSpc>
                <a:spcPct val="100000"/>
              </a:lnSpc>
              <a:spcBef>
                <a:spcPts val="1000"/>
              </a:spcBef>
              <a:spcAft>
                <a:spcPts val="1000"/>
              </a:spcAft>
              <a:buClrTx/>
              <a:buSzTx/>
              <a:buFontTx/>
              <a:buNone/>
            </a:pPr>
            <a:r>
              <a:rPr kumimoji="0" lang="en-US" sz="1800" b="1" i="0" u="none" strike="noStrike" kern="1200" cap="none" spc="0" normalizeH="0" baseline="0" noProof="0" dirty="0">
                <a:ln>
                  <a:noFill/>
                </a:ln>
                <a:solidFill>
                  <a:prstClr val="black"/>
                </a:solidFill>
                <a:effectLst/>
                <a:uLnTx/>
                <a:uFillTx/>
                <a:latin typeface="Nunito" charset="0"/>
                <a:ea typeface="+mn-ea"/>
                <a:cs typeface="+mn-cs"/>
              </a:rPr>
              <a:t>Ophthalmoplegia</a:t>
            </a:r>
            <a:r>
              <a:rPr kumimoji="0" lang="en-US" sz="1800" b="0" i="0" u="none" strike="noStrike" kern="1200" cap="none" spc="0" normalizeH="0" baseline="0" noProof="0" dirty="0">
                <a:ln>
                  <a:noFill/>
                </a:ln>
                <a:solidFill>
                  <a:prstClr val="black"/>
                </a:solidFill>
                <a:effectLst/>
                <a:uLnTx/>
                <a:uFillTx/>
                <a:latin typeface="Nunito" charset="0"/>
                <a:ea typeface="+mn-ea"/>
                <a:cs typeface="+mn-cs"/>
              </a:rPr>
              <a:t> - CN III, IV, and VI</a:t>
            </a:r>
          </a:p>
          <a:p>
            <a:pPr marL="285736" marR="0" lvl="0" indent="-285736" algn="l" defTabSz="457200" rtl="0" eaLnBrk="1" fontAlgn="auto" latinLnBrk="0" hangingPunct="1">
              <a:lnSpc>
                <a:spcPct val="100000"/>
              </a:lnSpc>
              <a:spcBef>
                <a:spcPts val="1000"/>
              </a:spcBef>
              <a:spcAft>
                <a:spcPts val="1000"/>
              </a:spcAft>
              <a:buClrTx/>
              <a:buSzTx/>
              <a:buFontTx/>
              <a:buNone/>
            </a:pPr>
            <a:r>
              <a:rPr kumimoji="0" lang="en-US" sz="1800" b="1" i="0" u="none" strike="noStrike" kern="1200" cap="none" spc="0" normalizeH="0" baseline="0" noProof="0" dirty="0">
                <a:ln>
                  <a:noFill/>
                </a:ln>
                <a:solidFill>
                  <a:prstClr val="black"/>
                </a:solidFill>
                <a:effectLst/>
                <a:uLnTx/>
                <a:uFillTx/>
                <a:latin typeface="Nunito" charset="0"/>
                <a:ea typeface="+mn-ea"/>
                <a:cs typeface="+mn-cs"/>
              </a:rPr>
              <a:t>Horner’s syndrome </a:t>
            </a:r>
            <a:r>
              <a:rPr kumimoji="0" lang="en-US" sz="1800" b="0" i="0" u="none" strike="noStrike" kern="1200" cap="none" spc="0" normalizeH="0" baseline="0" noProof="0" dirty="0">
                <a:ln>
                  <a:noFill/>
                </a:ln>
                <a:solidFill>
                  <a:prstClr val="black"/>
                </a:solidFill>
                <a:effectLst/>
                <a:uLnTx/>
                <a:uFillTx/>
                <a:latin typeface="Nunito" charset="0"/>
                <a:ea typeface="+mn-ea"/>
                <a:cs typeface="+mn-cs"/>
              </a:rPr>
              <a:t>- cervical </a:t>
            </a:r>
            <a:r>
              <a:rPr kumimoji="0" lang="en-US" sz="1800" b="0" i="0" u="none" strike="noStrike" kern="1200" cap="none" spc="0" normalizeH="0" baseline="0" noProof="0" dirty="0" err="1">
                <a:ln>
                  <a:noFill/>
                </a:ln>
                <a:solidFill>
                  <a:prstClr val="black"/>
                </a:solidFill>
                <a:effectLst/>
                <a:uLnTx/>
                <a:uFillTx/>
                <a:latin typeface="Nunito" charset="0"/>
                <a:ea typeface="+mn-ea"/>
                <a:cs typeface="+mn-cs"/>
              </a:rPr>
              <a:t>sympathetics</a:t>
            </a:r>
            <a:r>
              <a:rPr kumimoji="0" lang="en-US" sz="1800" b="0" i="0" u="none" strike="noStrike" kern="1200" cap="none" spc="0" normalizeH="0" baseline="0" noProof="0" dirty="0">
                <a:ln>
                  <a:noFill/>
                </a:ln>
                <a:solidFill>
                  <a:prstClr val="black"/>
                </a:solidFill>
                <a:effectLst/>
                <a:uLnTx/>
                <a:uFillTx/>
                <a:latin typeface="Nunito" charset="0"/>
                <a:ea typeface="+mn-ea"/>
                <a:cs typeface="+mn-cs"/>
              </a:rPr>
              <a:t> (rare initial symptom)</a:t>
            </a:r>
          </a:p>
          <a:p>
            <a:pPr marL="285736" marR="0" lvl="0" indent="-285736" algn="l" defTabSz="457200" rtl="0" eaLnBrk="1" fontAlgn="auto" latinLnBrk="0" hangingPunct="1">
              <a:lnSpc>
                <a:spcPct val="100000"/>
              </a:lnSpc>
              <a:spcBef>
                <a:spcPts val="1000"/>
              </a:spcBef>
              <a:spcAft>
                <a:spcPts val="1000"/>
              </a:spcAft>
              <a:buClrTx/>
              <a:buSzTx/>
              <a:buFontTx/>
              <a:buNone/>
            </a:pPr>
            <a:r>
              <a:rPr kumimoji="0" lang="en-US" sz="1800" b="0" i="0" u="none" strike="noStrike" kern="1200" cap="none" spc="0" normalizeH="0" baseline="0" noProof="0" dirty="0">
                <a:ln>
                  <a:noFill/>
                </a:ln>
                <a:solidFill>
                  <a:prstClr val="black"/>
                </a:solidFill>
                <a:effectLst/>
                <a:uLnTx/>
                <a:uFillTx/>
                <a:latin typeface="Nunito" charset="0"/>
                <a:ea typeface="+mn-ea"/>
                <a:cs typeface="+mn-cs"/>
              </a:rPr>
              <a:t>CN’s X : </a:t>
            </a:r>
            <a:r>
              <a:rPr kumimoji="0" lang="en-US" sz="1800" b="1" i="0" u="none" strike="noStrike" kern="1200" cap="none" spc="0" normalizeH="0" baseline="0" noProof="0" dirty="0">
                <a:ln>
                  <a:noFill/>
                </a:ln>
                <a:solidFill>
                  <a:prstClr val="black"/>
                </a:solidFill>
                <a:effectLst/>
                <a:uLnTx/>
                <a:uFillTx/>
                <a:latin typeface="Nunito" charset="0"/>
                <a:ea typeface="+mn-ea"/>
                <a:cs typeface="+mn-cs"/>
              </a:rPr>
              <a:t>vocal cord paralysis</a:t>
            </a:r>
          </a:p>
          <a:p>
            <a:pPr marL="285736" marR="0" lvl="0" indent="-285736" algn="l" defTabSz="457200" rtl="0" eaLnBrk="1" fontAlgn="auto" latinLnBrk="0" hangingPunct="1">
              <a:lnSpc>
                <a:spcPct val="100000"/>
              </a:lnSpc>
              <a:spcBef>
                <a:spcPts val="1000"/>
              </a:spcBef>
              <a:spcAft>
                <a:spcPts val="1000"/>
              </a:spcAft>
              <a:buClrTx/>
              <a:buSzTx/>
              <a:buFontTx/>
              <a:buNone/>
            </a:pPr>
            <a:r>
              <a:rPr kumimoji="0" lang="en-US" sz="1800" b="0" i="0" u="none" strike="noStrike" kern="1200" cap="none" spc="0" normalizeH="0" baseline="0" noProof="0" dirty="0">
                <a:ln>
                  <a:noFill/>
                </a:ln>
                <a:solidFill>
                  <a:prstClr val="black"/>
                </a:solidFill>
                <a:effectLst/>
                <a:uLnTx/>
                <a:uFillTx/>
                <a:latin typeface="Nunito" charset="0"/>
                <a:ea typeface="+mn-ea"/>
                <a:cs typeface="+mn-cs"/>
              </a:rPr>
              <a:t>CN’s XI/X : </a:t>
            </a:r>
            <a:r>
              <a:rPr kumimoji="0" lang="en-US" sz="1800" b="1" i="0" u="none" strike="noStrike" kern="1200" cap="none" spc="0" normalizeH="0" baseline="0" noProof="0" dirty="0">
                <a:ln>
                  <a:noFill/>
                </a:ln>
                <a:solidFill>
                  <a:prstClr val="black"/>
                </a:solidFill>
                <a:effectLst/>
                <a:uLnTx/>
                <a:uFillTx/>
                <a:latin typeface="Nunito" charset="0"/>
                <a:ea typeface="+mn-ea"/>
                <a:cs typeface="+mn-cs"/>
              </a:rPr>
              <a:t>palatal paralysis</a:t>
            </a:r>
          </a:p>
        </p:txBody>
      </p:sp>
    </p:spTree>
    <p:extLst>
      <p:ext uri="{BB962C8B-B14F-4D97-AF65-F5344CB8AC3E}">
        <p14:creationId xmlns:p14="http://schemas.microsoft.com/office/powerpoint/2010/main" val="5126810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6" name="Content Placeholder 2"/>
          <p:cNvSpPr>
            <a:spLocks noGrp="1"/>
          </p:cNvSpPr>
          <p:nvPr>
            <p:ph idx="4294967295"/>
          </p:nvPr>
        </p:nvSpPr>
        <p:spPr>
          <a:xfrm>
            <a:off x="838200" y="869673"/>
            <a:ext cx="10515600" cy="4351338"/>
          </a:xfrm>
        </p:spPr>
        <p:txBody>
          <a:bodyPr>
            <a:normAutofit fontScale="87955" lnSpcReduction="20000"/>
          </a:bodyPr>
          <a:lstStyle/>
          <a:p>
            <a:endParaRPr lang="en-US" sz="3600" dirty="0"/>
          </a:p>
          <a:p>
            <a:pPr marL="285736" indent="-285736">
              <a:buFont typeface="Wingdings" pitchFamily="2" charset="2"/>
              <a:buChar char="M"/>
            </a:pPr>
            <a:r>
              <a:rPr lang="en-US" sz="3600" b="1" dirty="0">
                <a:solidFill>
                  <a:srgbClr val="FF0000"/>
                </a:solidFill>
              </a:rPr>
              <a:t>Trotter's syndrome/Triad </a:t>
            </a:r>
            <a:r>
              <a:rPr lang="en-US" sz="3600" dirty="0"/>
              <a:t>is a cluster of symptoms associated with advanced nasopharyngeal carcinoma.</a:t>
            </a:r>
          </a:p>
          <a:p>
            <a:pPr>
              <a:lnSpc>
                <a:spcPct val="150000"/>
              </a:lnSpc>
            </a:pPr>
            <a:r>
              <a:rPr lang="en-US" dirty="0"/>
              <a:t>1- </a:t>
            </a:r>
            <a:r>
              <a:rPr lang="en-US" b="1" dirty="0">
                <a:solidFill>
                  <a:srgbClr val="FFC000"/>
                </a:solidFill>
              </a:rPr>
              <a:t>Unilateral</a:t>
            </a:r>
            <a:r>
              <a:rPr lang="en-US" dirty="0">
                <a:solidFill>
                  <a:srgbClr val="FFC000"/>
                </a:solidFill>
              </a:rPr>
              <a:t> </a:t>
            </a:r>
            <a:r>
              <a:rPr lang="en-US" dirty="0">
                <a:solidFill>
                  <a:srgbClr val="00B0F0"/>
                </a:solidFill>
              </a:rPr>
              <a:t>conductive hearing loss </a:t>
            </a:r>
            <a:r>
              <a:rPr lang="en-US" dirty="0"/>
              <a:t>due to middle ear effusion</a:t>
            </a:r>
          </a:p>
          <a:p>
            <a:pPr>
              <a:lnSpc>
                <a:spcPct val="150000"/>
              </a:lnSpc>
            </a:pPr>
            <a:r>
              <a:rPr lang="en-US" dirty="0"/>
              <a:t>2- </a:t>
            </a:r>
            <a:r>
              <a:rPr lang="en-US" b="1" dirty="0">
                <a:solidFill>
                  <a:srgbClr val="FFC000"/>
                </a:solidFill>
              </a:rPr>
              <a:t>Unilateral</a:t>
            </a:r>
            <a:r>
              <a:rPr lang="en-US" dirty="0">
                <a:solidFill>
                  <a:srgbClr val="FFC000"/>
                </a:solidFill>
              </a:rPr>
              <a:t> </a:t>
            </a:r>
            <a:r>
              <a:rPr lang="en-US" dirty="0">
                <a:solidFill>
                  <a:srgbClr val="00B0F0"/>
                </a:solidFill>
              </a:rPr>
              <a:t>facial pain </a:t>
            </a:r>
            <a:r>
              <a:rPr lang="en-US" dirty="0"/>
              <a:t>(Trigeminal neuralgia) </a:t>
            </a:r>
          </a:p>
          <a:p>
            <a:pPr>
              <a:lnSpc>
                <a:spcPct val="150000"/>
              </a:lnSpc>
            </a:pPr>
            <a:r>
              <a:rPr lang="en-US" dirty="0"/>
              <a:t>3- Soft palate immobility (</a:t>
            </a:r>
            <a:r>
              <a:rPr lang="en-US" dirty="0">
                <a:solidFill>
                  <a:srgbClr val="00B0F0"/>
                </a:solidFill>
              </a:rPr>
              <a:t>palatal paralysis</a:t>
            </a:r>
            <a:r>
              <a:rPr lang="en-US" dirty="0"/>
              <a:t>)</a:t>
            </a:r>
          </a:p>
          <a:p>
            <a:pPr>
              <a:lnSpc>
                <a:spcPct val="150000"/>
              </a:lnSpc>
            </a:pPr>
            <a:r>
              <a:rPr lang="en-US" dirty="0"/>
              <a:t>- Trismus/Difficulty opening mouth occurs late (due to further invasion of pterygoid muscles)</a:t>
            </a:r>
          </a:p>
          <a:p>
            <a:endParaRPr lang="en-US" dirty="0"/>
          </a:p>
        </p:txBody>
      </p:sp>
    </p:spTree>
    <p:extLst>
      <p:ext uri="{BB962C8B-B14F-4D97-AF65-F5344CB8AC3E}">
        <p14:creationId xmlns:p14="http://schemas.microsoft.com/office/powerpoint/2010/main" val="308777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4" name="Title 1"/>
          <p:cNvSpPr>
            <a:spLocks noGrp="1"/>
          </p:cNvSpPr>
          <p:nvPr>
            <p:ph type="title" idx="4294967295"/>
          </p:nvPr>
        </p:nvSpPr>
        <p:spPr>
          <a:xfrm>
            <a:off x="1252330" y="325576"/>
            <a:ext cx="10515600" cy="1325562"/>
          </a:xfrm>
        </p:spPr>
        <p:txBody>
          <a:bodyPr/>
          <a:lstStyle/>
          <a:p>
            <a:r>
              <a:rPr lang="en-US" sz="4400" dirty="0">
                <a:solidFill>
                  <a:schemeClr val="accent1"/>
                </a:solidFill>
              </a:rPr>
              <a:t>Diagnosis</a:t>
            </a:r>
            <a:r>
              <a:rPr lang="en-US" dirty="0"/>
              <a:t> </a:t>
            </a:r>
          </a:p>
        </p:txBody>
      </p:sp>
      <p:sp>
        <p:nvSpPr>
          <p:cNvPr id="1048595" name="Content Placeholder 2"/>
          <p:cNvSpPr>
            <a:spLocks noGrp="1"/>
          </p:cNvSpPr>
          <p:nvPr>
            <p:ph idx="4294967295"/>
          </p:nvPr>
        </p:nvSpPr>
        <p:spPr>
          <a:xfrm>
            <a:off x="1252330" y="1789252"/>
            <a:ext cx="10515600" cy="4352925"/>
          </a:xfrm>
        </p:spPr>
        <p:txBody>
          <a:bodyPr/>
          <a:lstStyle/>
          <a:p>
            <a:pPr lvl="0">
              <a:buFont typeface="Wingdings" panose="05000000000000000000" pitchFamily="2" charset="2"/>
              <a:buChar char="§"/>
            </a:pPr>
            <a:r>
              <a:rPr lang="en-US" dirty="0">
                <a:solidFill>
                  <a:schemeClr val="tx1"/>
                </a:solidFill>
              </a:rPr>
              <a:t> Fiberoptic Endoscopic examination/</a:t>
            </a:r>
            <a:r>
              <a:rPr lang="en-US" dirty="0" err="1">
                <a:solidFill>
                  <a:schemeClr val="tx1"/>
                </a:solidFill>
              </a:rPr>
              <a:t>Nasopharyngioscopy</a:t>
            </a:r>
            <a:endParaRPr lang="en-US" dirty="0">
              <a:solidFill>
                <a:schemeClr val="tx1"/>
              </a:solidFill>
            </a:endParaRPr>
          </a:p>
          <a:p>
            <a:pPr lvl="0">
              <a:buFont typeface="Wingdings" panose="05000000000000000000" pitchFamily="2" charset="2"/>
              <a:buChar char="§"/>
            </a:pPr>
            <a:r>
              <a:rPr lang="en-US" dirty="0">
                <a:solidFill>
                  <a:schemeClr val="tx1"/>
                </a:solidFill>
              </a:rPr>
              <a:t> Biopsy ( postnasal ) </a:t>
            </a:r>
          </a:p>
          <a:p>
            <a:pPr lvl="0">
              <a:buFont typeface="Wingdings" panose="05000000000000000000" pitchFamily="2" charset="2"/>
              <a:buChar char="§"/>
            </a:pPr>
            <a:r>
              <a:rPr lang="en-US" dirty="0">
                <a:solidFill>
                  <a:schemeClr val="tx1"/>
                </a:solidFill>
              </a:rPr>
              <a:t> serology (Anti EBV antibodies)</a:t>
            </a:r>
            <a:endParaRPr lang="en-US" b="1" dirty="0">
              <a:solidFill>
                <a:srgbClr val="FF0000"/>
              </a:solidFill>
            </a:endParaRPr>
          </a:p>
          <a:p>
            <a:pPr lvl="0">
              <a:buFont typeface="Wingdings" panose="05000000000000000000" pitchFamily="2" charset="2"/>
              <a:buChar char="§"/>
            </a:pPr>
            <a:r>
              <a:rPr lang="en-US" b="1" dirty="0">
                <a:solidFill>
                  <a:srgbClr val="FF0000"/>
                </a:solidFill>
              </a:rPr>
              <a:t> CT scan </a:t>
            </a:r>
            <a:r>
              <a:rPr lang="en-US" dirty="0"/>
              <a:t>with bone and soft tissue windows(Extent of tumor)</a:t>
            </a:r>
          </a:p>
          <a:p>
            <a:pPr lvl="0">
              <a:buFont typeface="Wingdings" panose="05000000000000000000" pitchFamily="2" charset="2"/>
              <a:buChar char="§"/>
            </a:pPr>
            <a:r>
              <a:rPr lang="en-US" b="1" dirty="0">
                <a:solidFill>
                  <a:srgbClr val="FF0000"/>
                </a:solidFill>
              </a:rPr>
              <a:t> MRI</a:t>
            </a:r>
            <a:r>
              <a:rPr lang="en-US" dirty="0">
                <a:solidFill>
                  <a:srgbClr val="FF0000"/>
                </a:solidFill>
              </a:rPr>
              <a:t> </a:t>
            </a:r>
            <a:r>
              <a:rPr lang="en-US" dirty="0"/>
              <a:t>(soft tissue involvement, recurrences)/ Best</a:t>
            </a:r>
          </a:p>
          <a:p>
            <a:endParaRPr lang="en-US" dirty="0"/>
          </a:p>
        </p:txBody>
      </p:sp>
    </p:spTree>
    <p:extLst>
      <p:ext uri="{BB962C8B-B14F-4D97-AF65-F5344CB8AC3E}">
        <p14:creationId xmlns:p14="http://schemas.microsoft.com/office/powerpoint/2010/main" val="23972059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2" name="Content Placeholder 3"/>
          <p:cNvPicPr>
            <a:picLocks noGrp="1" noChangeAspect="1"/>
          </p:cNvPicPr>
          <p:nvPr>
            <p:ph idx="1"/>
          </p:nvPr>
        </p:nvPicPr>
        <p:blipFill>
          <a:blip r:embed="rId2" cstate="print"/>
          <a:stretch>
            <a:fillRect/>
          </a:stretch>
        </p:blipFill>
        <p:spPr>
          <a:xfrm>
            <a:off x="2545493" y="660983"/>
            <a:ext cx="6522682" cy="5661897"/>
          </a:xfrm>
          <a:prstGeom prst="rect">
            <a:avLst/>
          </a:prstGeom>
        </p:spPr>
      </p:pic>
    </p:spTree>
    <p:extLst>
      <p:ext uri="{BB962C8B-B14F-4D97-AF65-F5344CB8AC3E}">
        <p14:creationId xmlns:p14="http://schemas.microsoft.com/office/powerpoint/2010/main" val="2286889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37941-11BF-46BF-8FA5-B9DA19A2A12B}"/>
              </a:ext>
            </a:extLst>
          </p:cNvPr>
          <p:cNvSpPr>
            <a:spLocks noGrp="1"/>
          </p:cNvSpPr>
          <p:nvPr>
            <p:ph type="title"/>
          </p:nvPr>
        </p:nvSpPr>
        <p:spPr/>
        <p:txBody>
          <a:bodyPr/>
          <a:lstStyle/>
          <a:p>
            <a:r>
              <a:rPr lang="en-US" b="1" dirty="0" err="1"/>
              <a:t>Epdimeology</a:t>
            </a:r>
            <a:endParaRPr lang="en-US" b="1" dirty="0"/>
          </a:p>
        </p:txBody>
      </p:sp>
      <p:sp>
        <p:nvSpPr>
          <p:cNvPr id="3" name="Content Placeholder 2">
            <a:extLst>
              <a:ext uri="{FF2B5EF4-FFF2-40B4-BE49-F238E27FC236}">
                <a16:creationId xmlns:a16="http://schemas.microsoft.com/office/drawing/2014/main" id="{7285DB2E-AF0D-4002-9EAC-22ED645CD904}"/>
              </a:ext>
            </a:extLst>
          </p:cNvPr>
          <p:cNvSpPr>
            <a:spLocks noGrp="1"/>
          </p:cNvSpPr>
          <p:nvPr>
            <p:ph idx="1"/>
          </p:nvPr>
        </p:nvSpPr>
        <p:spPr/>
        <p:txBody>
          <a:bodyPr/>
          <a:lstStyle/>
          <a:p>
            <a:r>
              <a:rPr lang="en-US" dirty="0"/>
              <a:t>Very rare tumors (account for 0.2 to 0.8% of all carcinomas). </a:t>
            </a:r>
          </a:p>
          <a:p>
            <a:r>
              <a:rPr lang="en-US" dirty="0"/>
              <a:t>Demographically, these tumors occur predominantly in the age range from 50 to 90 years. </a:t>
            </a:r>
          </a:p>
          <a:p>
            <a:r>
              <a:rPr lang="en-US" dirty="0"/>
              <a:t>Most sinus neoplasms are malignant, while in the nasal cavity, there is a fairly even distribution between benign and malignant disease. </a:t>
            </a:r>
          </a:p>
          <a:p>
            <a:r>
              <a:rPr lang="en-US" dirty="0"/>
              <a:t>Of the different sites, the maxillary sinus is the most commonly involved site, representing 55 to 80%. It is followed by the nasal cavity (27 to 33%), the ethmoid sinuses (9 to 10%), and the frontal and sphenoid sinuses (1 to 2%)</a:t>
            </a:r>
          </a:p>
        </p:txBody>
      </p:sp>
    </p:spTree>
    <p:extLst>
      <p:ext uri="{BB962C8B-B14F-4D97-AF65-F5344CB8AC3E}">
        <p14:creationId xmlns:p14="http://schemas.microsoft.com/office/powerpoint/2010/main" val="10332163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4" name="TextBox 6"/>
          <p:cNvSpPr txBox="1"/>
          <p:nvPr/>
        </p:nvSpPr>
        <p:spPr>
          <a:xfrm>
            <a:off x="1455338" y="489918"/>
            <a:ext cx="6093822" cy="76944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pPr>
            <a:r>
              <a:rPr kumimoji="0" lang="en" sz="4400" b="0" i="0" u="none" strike="noStrike" kern="1200" cap="none" spc="0" normalizeH="0" baseline="0" noProof="0" dirty="0">
                <a:ln>
                  <a:noFill/>
                </a:ln>
                <a:solidFill>
                  <a:srgbClr val="99CB38"/>
                </a:solidFill>
                <a:effectLst/>
                <a:uLnTx/>
                <a:uFillTx/>
                <a:latin typeface="Tw Cen MT Condensed" panose="020B0606020104020203"/>
                <a:ea typeface="+mn-ea"/>
                <a:cs typeface="+mn-cs"/>
              </a:rPr>
              <a:t>Treatment</a:t>
            </a:r>
            <a:endParaRPr kumimoji="0" lang="en-US" sz="4400" b="0" i="0" u="none" strike="noStrike" kern="1200" cap="none" spc="0" normalizeH="0" baseline="0" noProof="0" dirty="0">
              <a:ln>
                <a:noFill/>
              </a:ln>
              <a:solidFill>
                <a:srgbClr val="99CB38"/>
              </a:solidFill>
              <a:effectLst/>
              <a:uLnTx/>
              <a:uFillTx/>
              <a:latin typeface="Tw Cen MT Condensed" panose="020B0606020104020203"/>
              <a:ea typeface="+mn-ea"/>
              <a:cs typeface="+mn-cs"/>
            </a:endParaRPr>
          </a:p>
        </p:txBody>
      </p:sp>
      <p:sp>
        <p:nvSpPr>
          <p:cNvPr id="1048585" name="Google Shape;282;p26"/>
          <p:cNvSpPr txBox="1"/>
          <p:nvPr/>
        </p:nvSpPr>
        <p:spPr>
          <a:xfrm>
            <a:off x="1890131" y="1888838"/>
            <a:ext cx="3142128" cy="694696"/>
          </a:xfrm>
          <a:prstGeom prst="rect">
            <a:avLst/>
          </a:prstGeom>
          <a:noFill/>
          <a:ln>
            <a:noFill/>
          </a:ln>
        </p:spPr>
        <p:txBody>
          <a:bodyPr spcFirstLastPara="1" wrap="square" lIns="91421" tIns="91421" rIns="91421" bIns="91421"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pPr>
            <a:r>
              <a:rPr kumimoji="0" lang="en-US" sz="1800" b="1" i="0" u="none" strike="noStrike" kern="1200" cap="none" spc="0" normalizeH="0" baseline="0" noProof="0" dirty="0">
                <a:ln>
                  <a:noFill/>
                </a:ln>
                <a:solidFill>
                  <a:prstClr val="black"/>
                </a:solidFill>
                <a:effectLst/>
                <a:uLnTx/>
                <a:uFillTx/>
                <a:latin typeface="Nunito"/>
                <a:ea typeface="Nunito"/>
                <a:cs typeface="Nunito"/>
                <a:sym typeface="Nunito"/>
              </a:rPr>
              <a:t>Radiation &amp; Chemotherapy</a:t>
            </a:r>
            <a:endParaRPr kumimoji="0" sz="1800" b="1" i="0" u="none" strike="noStrike" kern="1200" cap="none" spc="0" normalizeH="0" baseline="0" noProof="0" dirty="0">
              <a:ln>
                <a:noFill/>
              </a:ln>
              <a:solidFill>
                <a:prstClr val="black"/>
              </a:solidFill>
              <a:effectLst/>
              <a:uLnTx/>
              <a:uFillTx/>
              <a:latin typeface="Nunito"/>
              <a:ea typeface="Nunito"/>
              <a:cs typeface="Nunito"/>
              <a:sym typeface="Nunito"/>
            </a:endParaRPr>
          </a:p>
        </p:txBody>
      </p:sp>
      <p:sp>
        <p:nvSpPr>
          <p:cNvPr id="1048586" name="Google Shape;289;p26"/>
          <p:cNvSpPr txBox="1"/>
          <p:nvPr/>
        </p:nvSpPr>
        <p:spPr>
          <a:xfrm>
            <a:off x="6278624" y="3050331"/>
            <a:ext cx="5338383" cy="1950095"/>
          </a:xfrm>
          <a:prstGeom prst="rect">
            <a:avLst/>
          </a:prstGeom>
          <a:noFill/>
          <a:ln>
            <a:solidFill>
              <a:srgbClr val="00B050"/>
            </a:solidFill>
          </a:ln>
        </p:spPr>
        <p:txBody>
          <a:bodyPr spcFirstLastPara="1" wrap="square" lIns="91421" tIns="91421" rIns="91421" bIns="91421" anchor="ctr" anchorCtr="0">
            <a:noAutofit/>
          </a:bodyPr>
          <a:lstStyle/>
          <a:p>
            <a:pPr marL="171442" marR="0" lvl="0" indent="-171442" algn="l" defTabSz="457200" rtl="0" eaLnBrk="1" fontAlgn="auto" latinLnBrk="0" hangingPunct="1">
              <a:lnSpc>
                <a:spcPct val="100000"/>
              </a:lnSpc>
              <a:spcBef>
                <a:spcPts val="0"/>
              </a:spcBef>
              <a:spcAft>
                <a:spcPts val="0"/>
              </a:spcAft>
              <a:buClrTx/>
              <a:buSzTx/>
              <a:buFont typeface="Wingdings" pitchFamily="2" charset="2"/>
              <a:buChar char="§"/>
            </a:pPr>
            <a:endParaRPr kumimoji="0" lang="en-US" sz="1800" b="0" i="0" u="none" strike="noStrike" kern="1200" cap="none" spc="0" normalizeH="0" baseline="0" noProof="0" dirty="0">
              <a:ln>
                <a:noFill/>
              </a:ln>
              <a:solidFill>
                <a:prstClr val="black"/>
              </a:solidFill>
              <a:effectLst/>
              <a:uLnTx/>
              <a:uFillTx/>
              <a:latin typeface="Arial Rounded MT Bold" pitchFamily="34" charset="0"/>
              <a:ea typeface="Nunito"/>
              <a:cs typeface="Nunito"/>
              <a:sym typeface="Nunito"/>
            </a:endParaRPr>
          </a:p>
          <a:p>
            <a:pPr marL="171442" marR="0" lvl="0" indent="-171442" algn="l" defTabSz="457200" rtl="0" eaLnBrk="1" fontAlgn="auto" latinLnBrk="0" hangingPunct="1">
              <a:lnSpc>
                <a:spcPct val="100000"/>
              </a:lnSpc>
              <a:spcBef>
                <a:spcPts val="0"/>
              </a:spcBef>
              <a:spcAft>
                <a:spcPts val="0"/>
              </a:spcAft>
              <a:buClrTx/>
              <a:buSzTx/>
              <a:buFont typeface="Wingdings" pitchFamily="2" charset="2"/>
              <a:buChar char="§"/>
            </a:pPr>
            <a:r>
              <a:rPr kumimoji="0" lang="en-US" sz="1800" b="0" i="0" u="none" strike="noStrike" kern="1200" cap="none" spc="0" normalizeH="0" baseline="0" noProof="0" dirty="0">
                <a:ln>
                  <a:noFill/>
                </a:ln>
                <a:solidFill>
                  <a:prstClr val="black"/>
                </a:solidFill>
                <a:effectLst/>
                <a:uLnTx/>
                <a:uFillTx/>
                <a:latin typeface="Arial Rounded MT Bold" pitchFamily="34" charset="0"/>
                <a:ea typeface="Nunito"/>
                <a:cs typeface="Nunito"/>
                <a:sym typeface="Nunito"/>
              </a:rPr>
              <a:t>Mainly diagnostic - Biopsy</a:t>
            </a:r>
          </a:p>
          <a:p>
            <a:pPr marL="171442" marR="0" lvl="0" indent="-171442" algn="l" defTabSz="457200" rtl="0" eaLnBrk="1" fontAlgn="auto" latinLnBrk="0" hangingPunct="1">
              <a:lnSpc>
                <a:spcPct val="100000"/>
              </a:lnSpc>
              <a:spcBef>
                <a:spcPts val="0"/>
              </a:spcBef>
              <a:spcAft>
                <a:spcPts val="0"/>
              </a:spcAft>
              <a:buClrTx/>
              <a:buSzTx/>
              <a:buFont typeface="Wingdings" pitchFamily="2" charset="2"/>
              <a:buChar char="§"/>
            </a:pPr>
            <a:r>
              <a:rPr kumimoji="0" lang="en-US" sz="1800" b="0" i="0" u="none" strike="noStrike" kern="1200" cap="none" spc="0" normalizeH="0" baseline="0" noProof="0" dirty="0">
                <a:ln>
                  <a:noFill/>
                </a:ln>
                <a:solidFill>
                  <a:prstClr val="black"/>
                </a:solidFill>
                <a:effectLst/>
                <a:uLnTx/>
                <a:uFillTx/>
                <a:latin typeface="Arial Rounded MT Bold" pitchFamily="34" charset="0"/>
                <a:ea typeface="Nunito"/>
                <a:cs typeface="Nunito"/>
                <a:sym typeface="Nunito"/>
              </a:rPr>
              <a:t> primary lesion (residual or recurrent disease)</a:t>
            </a:r>
          </a:p>
          <a:p>
            <a:pPr marL="171442" marR="0" lvl="0" indent="-171442" algn="l" defTabSz="457200" rtl="0" eaLnBrk="1" fontAlgn="auto" latinLnBrk="0" hangingPunct="1">
              <a:lnSpc>
                <a:spcPct val="100000"/>
              </a:lnSpc>
              <a:spcBef>
                <a:spcPts val="0"/>
              </a:spcBef>
              <a:spcAft>
                <a:spcPts val="0"/>
              </a:spcAft>
              <a:buClrTx/>
              <a:buSzTx/>
              <a:buFont typeface="Wingdings" pitchFamily="2" charset="2"/>
              <a:buChar char="§"/>
            </a:pPr>
            <a:r>
              <a:rPr kumimoji="0" lang="en-US" sz="1800" b="0" i="0" u="none" strike="noStrike" kern="1200" cap="none" spc="0" normalizeH="0" baseline="0" noProof="0" dirty="0">
                <a:ln>
                  <a:noFill/>
                </a:ln>
                <a:solidFill>
                  <a:prstClr val="black"/>
                </a:solidFill>
                <a:effectLst/>
                <a:uLnTx/>
                <a:uFillTx/>
                <a:latin typeface="Arial Rounded MT Bold" pitchFamily="34" charset="0"/>
                <a:ea typeface="Nunito"/>
                <a:cs typeface="Nunito"/>
                <a:sym typeface="Nunito"/>
              </a:rPr>
              <a:t>regional failure with local control</a:t>
            </a:r>
          </a:p>
          <a:p>
            <a:pPr marL="171442" marR="0" lvl="0" indent="-171442" algn="l" defTabSz="457200" rtl="0" eaLnBrk="1" fontAlgn="auto" latinLnBrk="0" hangingPunct="1">
              <a:lnSpc>
                <a:spcPct val="100000"/>
              </a:lnSpc>
              <a:spcBef>
                <a:spcPts val="0"/>
              </a:spcBef>
              <a:spcAft>
                <a:spcPts val="0"/>
              </a:spcAft>
              <a:buClrTx/>
              <a:buSzTx/>
              <a:buFont typeface="Wingdings" pitchFamily="2" charset="2"/>
              <a:buChar char="§"/>
            </a:pPr>
            <a:r>
              <a:rPr kumimoji="0" lang="en-US" sz="1800" b="0" i="0" u="none" strike="noStrike" kern="1200" cap="none" spc="0" normalizeH="0" baseline="0" noProof="0" dirty="0">
                <a:ln>
                  <a:noFill/>
                </a:ln>
                <a:solidFill>
                  <a:prstClr val="black"/>
                </a:solidFill>
                <a:effectLst/>
                <a:uLnTx/>
                <a:uFillTx/>
                <a:latin typeface="Arial Rounded MT Bold" pitchFamily="34" charset="0"/>
                <a:ea typeface="Nunito"/>
                <a:cs typeface="Nunito"/>
                <a:sym typeface="Nunito"/>
              </a:rPr>
              <a:t>ETD </a:t>
            </a:r>
          </a:p>
          <a:p>
            <a:pPr marL="0" marR="0" lvl="0" indent="0" algn="l" defTabSz="457200" rtl="0" eaLnBrk="1" fontAlgn="auto" latinLnBrk="0" hangingPunct="1">
              <a:lnSpc>
                <a:spcPct val="100000"/>
              </a:lnSpc>
              <a:spcBef>
                <a:spcPts val="0"/>
              </a:spcBef>
              <a:spcAft>
                <a:spcPts val="0"/>
              </a:spcAft>
              <a:buClrTx/>
              <a:buSzTx/>
              <a:buFontTx/>
              <a:buNone/>
            </a:pPr>
            <a:r>
              <a:rPr kumimoji="0" lang="en-US" sz="1200" b="0" i="0" u="none" strike="noStrike" kern="1200" cap="none" spc="0" normalizeH="0" baseline="0" noProof="0" dirty="0">
                <a:ln>
                  <a:noFill/>
                </a:ln>
                <a:solidFill>
                  <a:prstClr val="black"/>
                </a:solidFill>
                <a:effectLst/>
                <a:uLnTx/>
                <a:uFillTx/>
                <a:latin typeface="Arial Rounded MT Bold" pitchFamily="34" charset="0"/>
                <a:ea typeface="Nunito"/>
                <a:cs typeface="Nunito"/>
                <a:sym typeface="Nunito"/>
              </a:rPr>
              <a:t>* Because  Very difficult anatomy We don’t prefer surgery  </a:t>
            </a:r>
          </a:p>
          <a:p>
            <a:pPr marL="171442" marR="0" lvl="0" indent="-171442" algn="l" defTabSz="457200" rtl="0" eaLnBrk="1" fontAlgn="auto" latinLnBrk="0" hangingPunct="1">
              <a:lnSpc>
                <a:spcPct val="100000"/>
              </a:lnSpc>
              <a:spcBef>
                <a:spcPts val="0"/>
              </a:spcBef>
              <a:spcAft>
                <a:spcPts val="0"/>
              </a:spcAft>
              <a:buClrTx/>
              <a:buSzTx/>
              <a:buFont typeface="Wingdings" pitchFamily="2" charset="2"/>
              <a:buChar char="§"/>
            </a:pPr>
            <a:endParaRPr kumimoji="0" lang="en-US" sz="1200" b="0" i="0" u="none" strike="noStrike" kern="1200" cap="none" spc="0" normalizeH="0" baseline="0" noProof="0" dirty="0">
              <a:ln>
                <a:noFill/>
              </a:ln>
              <a:solidFill>
                <a:prstClr val="black"/>
              </a:solidFill>
              <a:effectLst/>
              <a:uLnTx/>
              <a:uFillTx/>
              <a:latin typeface="Nunito"/>
              <a:ea typeface="Nunito"/>
              <a:cs typeface="Nunito"/>
              <a:sym typeface="Nunito"/>
            </a:endParaRPr>
          </a:p>
          <a:p>
            <a:pPr marL="0" marR="0" lvl="0" indent="0" algn="l" defTabSz="457200" rtl="0" eaLnBrk="1" fontAlgn="auto" latinLnBrk="0" hangingPunct="1">
              <a:lnSpc>
                <a:spcPct val="100000"/>
              </a:lnSpc>
              <a:spcBef>
                <a:spcPts val="0"/>
              </a:spcBef>
              <a:spcAft>
                <a:spcPts val="0"/>
              </a:spcAft>
              <a:buClrTx/>
              <a:buSzTx/>
              <a:buFontTx/>
              <a:buNone/>
            </a:pPr>
            <a:endParaRPr kumimoji="0" sz="1200" b="0" i="0" u="none" strike="noStrike" kern="1200" cap="none" spc="0" normalizeH="0" baseline="0" noProof="0" dirty="0">
              <a:ln>
                <a:noFill/>
              </a:ln>
              <a:solidFill>
                <a:prstClr val="black"/>
              </a:solidFill>
              <a:effectLst/>
              <a:uLnTx/>
              <a:uFillTx/>
              <a:latin typeface="Nunito"/>
              <a:ea typeface="Nunito"/>
              <a:cs typeface="Nunito"/>
              <a:sym typeface="Nunito"/>
            </a:endParaRPr>
          </a:p>
        </p:txBody>
      </p:sp>
      <p:sp>
        <p:nvSpPr>
          <p:cNvPr id="1048587" name="Google Shape;283;p26"/>
          <p:cNvSpPr txBox="1"/>
          <p:nvPr/>
        </p:nvSpPr>
        <p:spPr>
          <a:xfrm>
            <a:off x="2250468" y="3050331"/>
            <a:ext cx="2421454" cy="1950095"/>
          </a:xfrm>
          <a:prstGeom prst="rect">
            <a:avLst/>
          </a:prstGeom>
          <a:noFill/>
          <a:ln>
            <a:solidFill>
              <a:srgbClr val="00B050"/>
            </a:solidFill>
          </a:ln>
        </p:spPr>
        <p:txBody>
          <a:bodyPr spcFirstLastPara="1" wrap="square" lIns="91421" tIns="91421" rIns="91421" bIns="91421"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pPr>
            <a:r>
              <a:rPr kumimoji="0" lang="en" sz="2000" b="0" i="0" u="none" strike="noStrike" kern="1200" cap="none" spc="0" normalizeH="0" baseline="0" noProof="0" dirty="0">
                <a:ln>
                  <a:noFill/>
                </a:ln>
                <a:solidFill>
                  <a:prstClr val="black"/>
                </a:solidFill>
                <a:effectLst/>
                <a:uLnTx/>
                <a:uFillTx/>
                <a:latin typeface="Arial Rounded MT Bold" pitchFamily="34" charset="0"/>
                <a:ea typeface="Nunito"/>
                <a:cs typeface="Nunito"/>
                <a:sym typeface="Nunito"/>
              </a:rPr>
              <a:t>Mainstay of treatment</a:t>
            </a:r>
          </a:p>
          <a:p>
            <a:pPr marL="342884" marR="0" lvl="0" indent="-342884" algn="l" defTabSz="457200" rtl="0" eaLnBrk="1" fontAlgn="auto" latinLnBrk="0" hangingPunct="1">
              <a:lnSpc>
                <a:spcPct val="100000"/>
              </a:lnSpc>
              <a:spcBef>
                <a:spcPts val="0"/>
              </a:spcBef>
              <a:spcAft>
                <a:spcPts val="0"/>
              </a:spcAft>
              <a:buClrTx/>
              <a:buSzTx/>
              <a:buFont typeface="Wingdings" pitchFamily="2" charset="2"/>
              <a:buChar char="§"/>
            </a:pPr>
            <a:r>
              <a:rPr kumimoji="0" lang="en-US" sz="1800" b="0" i="0" u="none" strike="noStrike" kern="1200" cap="none" spc="0" normalizeH="0" baseline="0" noProof="0" dirty="0">
                <a:ln>
                  <a:noFill/>
                </a:ln>
                <a:solidFill>
                  <a:prstClr val="black"/>
                </a:solidFill>
                <a:effectLst/>
                <a:uLnTx/>
                <a:uFillTx/>
                <a:latin typeface="Arial Rounded MT Bold" pitchFamily="34" charset="0"/>
                <a:ea typeface="Nunito"/>
                <a:cs typeface="Nunito"/>
                <a:sym typeface="Nunito"/>
              </a:rPr>
              <a:t>S</a:t>
            </a:r>
            <a:r>
              <a:rPr kumimoji="0" lang="en" sz="1800" b="0" i="0" u="none" strike="noStrike" kern="1200" cap="none" spc="0" normalizeH="0" baseline="0" noProof="0" dirty="0">
                <a:ln>
                  <a:noFill/>
                </a:ln>
                <a:solidFill>
                  <a:prstClr val="black"/>
                </a:solidFill>
                <a:effectLst/>
                <a:uLnTx/>
                <a:uFillTx/>
                <a:latin typeface="Arial Rounded MT Bold" pitchFamily="34" charset="0"/>
                <a:ea typeface="Nunito"/>
                <a:cs typeface="Nunito"/>
                <a:sym typeface="Nunito"/>
              </a:rPr>
              <a:t>tage 1&amp;2 </a:t>
            </a:r>
            <a:r>
              <a:rPr kumimoji="0" lang="en-US" sz="1800" b="0" i="0" u="none" strike="noStrike" kern="1200" cap="none" spc="0" normalizeH="0" baseline="0" noProof="0" dirty="0">
                <a:ln>
                  <a:noFill/>
                </a:ln>
                <a:solidFill>
                  <a:prstClr val="black"/>
                </a:solidFill>
                <a:effectLst/>
                <a:uLnTx/>
                <a:uFillTx/>
                <a:latin typeface="Arial Rounded MT Bold" pitchFamily="34" charset="0"/>
                <a:ea typeface="Nunito"/>
                <a:cs typeface="Nunito"/>
                <a:sym typeface="Nunito"/>
              </a:rPr>
              <a:t>: </a:t>
            </a:r>
          </a:p>
          <a:p>
            <a:pPr marL="0" marR="0" lvl="0" indent="0" algn="l" defTabSz="457200" rtl="0" eaLnBrk="1" fontAlgn="auto" latinLnBrk="0" hangingPunct="1">
              <a:lnSpc>
                <a:spcPct val="100000"/>
              </a:lnSpc>
              <a:spcBef>
                <a:spcPts val="0"/>
              </a:spcBef>
              <a:spcAft>
                <a:spcPts val="0"/>
              </a:spcAft>
              <a:buClrTx/>
              <a:buSzTx/>
              <a:buFontTx/>
              <a:buNone/>
            </a:pPr>
            <a:r>
              <a:rPr kumimoji="0" lang="en-US" sz="1800" b="0" i="0" u="none" strike="noStrike" kern="1200" cap="none" spc="0" normalizeH="0" baseline="0" noProof="0" dirty="0">
                <a:ln>
                  <a:noFill/>
                </a:ln>
                <a:solidFill>
                  <a:srgbClr val="00B0F0"/>
                </a:solidFill>
                <a:effectLst/>
                <a:uLnTx/>
                <a:uFillTx/>
                <a:latin typeface="Arial Rounded MT Bold" pitchFamily="34" charset="0"/>
                <a:ea typeface="Nunito"/>
                <a:cs typeface="Nunito"/>
                <a:sym typeface="Nunito"/>
              </a:rPr>
              <a:t>Radiation</a:t>
            </a:r>
          </a:p>
          <a:p>
            <a:pPr marL="342884" marR="0" lvl="0" indent="-342884" algn="l" defTabSz="457200" rtl="0" eaLnBrk="1" fontAlgn="auto" latinLnBrk="0" hangingPunct="1">
              <a:lnSpc>
                <a:spcPct val="100000"/>
              </a:lnSpc>
              <a:spcBef>
                <a:spcPts val="0"/>
              </a:spcBef>
              <a:spcAft>
                <a:spcPts val="0"/>
              </a:spcAft>
              <a:buClrTx/>
              <a:buSzTx/>
              <a:buFont typeface="Wingdings" pitchFamily="2" charset="2"/>
              <a:buChar char="§"/>
            </a:pPr>
            <a:r>
              <a:rPr kumimoji="0" lang="en-US" sz="1800" b="0" i="0" u="none" strike="noStrike" kern="1200" cap="none" spc="0" normalizeH="0" baseline="0" noProof="0" dirty="0">
                <a:ln>
                  <a:noFill/>
                </a:ln>
                <a:solidFill>
                  <a:prstClr val="black"/>
                </a:solidFill>
                <a:effectLst/>
                <a:uLnTx/>
                <a:uFillTx/>
                <a:latin typeface="Arial Rounded MT Bold" pitchFamily="34" charset="0"/>
                <a:ea typeface="Nunito"/>
                <a:cs typeface="Nunito"/>
                <a:sym typeface="Nunito"/>
              </a:rPr>
              <a:t>Stage 3&amp;4 : </a:t>
            </a:r>
          </a:p>
          <a:p>
            <a:pPr marL="0" marR="0" lvl="0" indent="0" algn="l" defTabSz="457200" rtl="0" eaLnBrk="1" fontAlgn="auto" latinLnBrk="0" hangingPunct="1">
              <a:lnSpc>
                <a:spcPct val="100000"/>
              </a:lnSpc>
              <a:spcBef>
                <a:spcPts val="0"/>
              </a:spcBef>
              <a:spcAft>
                <a:spcPts val="0"/>
              </a:spcAft>
              <a:buClrTx/>
              <a:buSzTx/>
              <a:buFontTx/>
              <a:buNone/>
            </a:pPr>
            <a:r>
              <a:rPr kumimoji="0" lang="en-US" sz="1800" b="0" i="0" u="none" strike="noStrike" kern="1200" cap="none" spc="0" normalizeH="0" baseline="0" noProof="0" dirty="0">
                <a:ln>
                  <a:noFill/>
                </a:ln>
                <a:solidFill>
                  <a:srgbClr val="00B0F0"/>
                </a:solidFill>
                <a:effectLst/>
                <a:uLnTx/>
                <a:uFillTx/>
                <a:latin typeface="Arial Rounded MT Bold" pitchFamily="34" charset="0"/>
                <a:ea typeface="Nunito"/>
                <a:cs typeface="Nunito"/>
                <a:sym typeface="Nunito"/>
              </a:rPr>
              <a:t>Radio-chemo </a:t>
            </a:r>
            <a:endParaRPr kumimoji="0" sz="1800" b="0" i="0" u="none" strike="noStrike" kern="1200" cap="none" spc="0" normalizeH="0" baseline="0" noProof="0" dirty="0">
              <a:ln>
                <a:noFill/>
              </a:ln>
              <a:solidFill>
                <a:srgbClr val="00B0F0"/>
              </a:solidFill>
              <a:effectLst/>
              <a:uLnTx/>
              <a:uFillTx/>
              <a:latin typeface="Arial Rounded MT Bold" pitchFamily="34" charset="0"/>
              <a:ea typeface="Nunito"/>
              <a:cs typeface="Nunito"/>
              <a:sym typeface="Nunito"/>
            </a:endParaRPr>
          </a:p>
        </p:txBody>
      </p:sp>
      <p:sp>
        <p:nvSpPr>
          <p:cNvPr id="1048588" name="TextBox 13"/>
          <p:cNvSpPr txBox="1"/>
          <p:nvPr/>
        </p:nvSpPr>
        <p:spPr>
          <a:xfrm>
            <a:off x="5900904" y="2051520"/>
            <a:ext cx="6093822" cy="3693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pPr>
            <a:r>
              <a:rPr kumimoji="0" lang="en-US" sz="1800" b="1" i="0" u="none" strike="noStrike" kern="1200" cap="none" spc="0" normalizeH="0" baseline="0" noProof="0" dirty="0">
                <a:ln>
                  <a:noFill/>
                </a:ln>
                <a:solidFill>
                  <a:prstClr val="black"/>
                </a:solidFill>
                <a:effectLst/>
                <a:uLnTx/>
                <a:uFillTx/>
                <a:latin typeface="Nunito"/>
                <a:ea typeface="Nunito"/>
                <a:cs typeface="Nunito"/>
                <a:sym typeface="Nunito"/>
              </a:rPr>
              <a:t>Surgical Management</a:t>
            </a:r>
          </a:p>
        </p:txBody>
      </p:sp>
    </p:spTree>
    <p:extLst>
      <p:ext uri="{BB962C8B-B14F-4D97-AF65-F5344CB8AC3E}">
        <p14:creationId xmlns:p14="http://schemas.microsoft.com/office/powerpoint/2010/main" val="183632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45DBF-5DD7-411F-8842-FDFFEBC17065}"/>
              </a:ext>
            </a:extLst>
          </p:cNvPr>
          <p:cNvSpPr>
            <a:spLocks noGrp="1"/>
          </p:cNvSpPr>
          <p:nvPr>
            <p:ph type="title"/>
          </p:nvPr>
        </p:nvSpPr>
        <p:spPr/>
        <p:txBody>
          <a:bodyPr/>
          <a:lstStyle/>
          <a:p>
            <a:r>
              <a:rPr lang="en-US" b="1" dirty="0"/>
              <a:t>Risk factors</a:t>
            </a:r>
          </a:p>
        </p:txBody>
      </p:sp>
      <p:sp>
        <p:nvSpPr>
          <p:cNvPr id="3" name="Content Placeholder 2">
            <a:extLst>
              <a:ext uri="{FF2B5EF4-FFF2-40B4-BE49-F238E27FC236}">
                <a16:creationId xmlns:a16="http://schemas.microsoft.com/office/drawing/2014/main" id="{BC6856D2-1DD9-4DB0-B8EB-AA69B4D82093}"/>
              </a:ext>
            </a:extLst>
          </p:cNvPr>
          <p:cNvSpPr>
            <a:spLocks noGrp="1"/>
          </p:cNvSpPr>
          <p:nvPr>
            <p:ph idx="1"/>
          </p:nvPr>
        </p:nvSpPr>
        <p:spPr/>
        <p:txBody>
          <a:bodyPr/>
          <a:lstStyle/>
          <a:p>
            <a:r>
              <a:rPr lang="en-US" dirty="0"/>
              <a:t>Up to 44% of these tumors are attributed to occupational exposures. </a:t>
            </a:r>
          </a:p>
          <a:p>
            <a:pPr marL="0" indent="0">
              <a:buNone/>
            </a:pPr>
            <a:r>
              <a:rPr lang="en-US" dirty="0"/>
              <a:t>-Wood dust (increases the risk for developing SCC and adenocarcinoma) </a:t>
            </a:r>
          </a:p>
          <a:p>
            <a:pPr marL="0" indent="0">
              <a:buNone/>
            </a:pPr>
            <a:r>
              <a:rPr lang="en-US" dirty="0"/>
              <a:t>-Nickel, Isopropyl oil, Organic fibers, Chromium, Volatile hydrocarbons </a:t>
            </a:r>
          </a:p>
          <a:p>
            <a:pPr marL="0" indent="0">
              <a:buNone/>
            </a:pPr>
            <a:r>
              <a:rPr lang="en-US" dirty="0"/>
              <a:t>-Environmental pollution </a:t>
            </a:r>
          </a:p>
          <a:p>
            <a:r>
              <a:rPr lang="en-US" dirty="0"/>
              <a:t>Cigarette smoking </a:t>
            </a:r>
            <a:endParaRPr lang="en-US" dirty="0" smtClean="0"/>
          </a:p>
          <a:p>
            <a:r>
              <a:rPr lang="en-US" dirty="0" smtClean="0"/>
              <a:t>Papillomavirus </a:t>
            </a:r>
            <a:r>
              <a:rPr lang="en-US" dirty="0"/>
              <a:t>infection </a:t>
            </a:r>
          </a:p>
        </p:txBody>
      </p:sp>
    </p:spTree>
    <p:extLst>
      <p:ext uri="{BB962C8B-B14F-4D97-AF65-F5344CB8AC3E}">
        <p14:creationId xmlns:p14="http://schemas.microsoft.com/office/powerpoint/2010/main" val="3229311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7161C-14E8-48C9-9B47-C1E324E92755}"/>
              </a:ext>
            </a:extLst>
          </p:cNvPr>
          <p:cNvSpPr>
            <a:spLocks noGrp="1"/>
          </p:cNvSpPr>
          <p:nvPr>
            <p:ph type="title"/>
          </p:nvPr>
        </p:nvSpPr>
        <p:spPr/>
        <p:txBody>
          <a:bodyPr/>
          <a:lstStyle/>
          <a:p>
            <a:r>
              <a:rPr lang="en-US" b="1" dirty="0"/>
              <a:t>Patient evaluation</a:t>
            </a:r>
          </a:p>
        </p:txBody>
      </p:sp>
      <p:sp>
        <p:nvSpPr>
          <p:cNvPr id="3" name="Content Placeholder 2">
            <a:extLst>
              <a:ext uri="{FF2B5EF4-FFF2-40B4-BE49-F238E27FC236}">
                <a16:creationId xmlns:a16="http://schemas.microsoft.com/office/drawing/2014/main" id="{77271A1B-D4F5-4DD4-8279-5BE895886DB3}"/>
              </a:ext>
            </a:extLst>
          </p:cNvPr>
          <p:cNvSpPr>
            <a:spLocks noGrp="1"/>
          </p:cNvSpPr>
          <p:nvPr>
            <p:ph idx="1"/>
          </p:nvPr>
        </p:nvSpPr>
        <p:spPr/>
        <p:txBody>
          <a:bodyPr>
            <a:normAutofit fontScale="92500" lnSpcReduction="10000"/>
          </a:bodyPr>
          <a:lstStyle/>
          <a:p>
            <a:r>
              <a:rPr lang="en-US" dirty="0"/>
              <a:t>In contrast to many other areas in the head and neck, paranasal sinus tumors are not characterized by an early presentation.</a:t>
            </a:r>
          </a:p>
          <a:p>
            <a:r>
              <a:rPr lang="en-US" dirty="0"/>
              <a:t>The non-specific complaints such as nasal obstruction, rhinorrhea, and epistaxis rarely receive thorough evaluations outside of offices of </a:t>
            </a:r>
            <a:r>
              <a:rPr lang="en-US" dirty="0" err="1"/>
              <a:t>otorhinolaryngologists</a:t>
            </a:r>
            <a:r>
              <a:rPr lang="en-US" dirty="0"/>
              <a:t> until they have become excessively prolonged or other symptoms develop.</a:t>
            </a:r>
          </a:p>
          <a:p>
            <a:r>
              <a:rPr lang="en-US" dirty="0"/>
              <a:t>Signs and symptoms are according to the structures involved/invaded </a:t>
            </a:r>
          </a:p>
          <a:p>
            <a:r>
              <a:rPr lang="en-US" dirty="0"/>
              <a:t>Late symptoms include epistaxis, ocular dysfunction secondary to extraocular muscle invasion or cranial nerve involvement, proptosis, facial pain, facial swelling, facial numbness, loosening of teeth, </a:t>
            </a:r>
            <a:r>
              <a:rPr lang="en-US" dirty="0" err="1"/>
              <a:t>epiphoria</a:t>
            </a:r>
            <a:r>
              <a:rPr lang="en-US" dirty="0"/>
              <a:t>, visual loss, anosmia, trismus, and even facial weakness.</a:t>
            </a:r>
          </a:p>
        </p:txBody>
      </p:sp>
    </p:spTree>
    <p:extLst>
      <p:ext uri="{BB962C8B-B14F-4D97-AF65-F5344CB8AC3E}">
        <p14:creationId xmlns:p14="http://schemas.microsoft.com/office/powerpoint/2010/main" val="4040356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84399-196F-4DFB-A8ED-0F239F718923}"/>
              </a:ext>
            </a:extLst>
          </p:cNvPr>
          <p:cNvSpPr>
            <a:spLocks noGrp="1"/>
          </p:cNvSpPr>
          <p:nvPr>
            <p:ph type="title"/>
          </p:nvPr>
        </p:nvSpPr>
        <p:spPr/>
        <p:txBody>
          <a:bodyPr/>
          <a:lstStyle/>
          <a:p>
            <a:r>
              <a:rPr lang="en-US" b="1" dirty="0"/>
              <a:t>Pathology</a:t>
            </a:r>
          </a:p>
        </p:txBody>
      </p:sp>
      <p:sp>
        <p:nvSpPr>
          <p:cNvPr id="3" name="Content Placeholder 2">
            <a:extLst>
              <a:ext uri="{FF2B5EF4-FFF2-40B4-BE49-F238E27FC236}">
                <a16:creationId xmlns:a16="http://schemas.microsoft.com/office/drawing/2014/main" id="{FAF7EBD9-2133-47BB-9092-05D703E30535}"/>
              </a:ext>
            </a:extLst>
          </p:cNvPr>
          <p:cNvSpPr>
            <a:spLocks noGrp="1"/>
          </p:cNvSpPr>
          <p:nvPr>
            <p:ph idx="1"/>
          </p:nvPr>
        </p:nvSpPr>
        <p:spPr/>
        <p:txBody>
          <a:bodyPr>
            <a:normAutofit fontScale="92500" lnSpcReduction="10000"/>
          </a:bodyPr>
          <a:lstStyle/>
          <a:p>
            <a:r>
              <a:rPr lang="en-US" dirty="0"/>
              <a:t>Despite the rarity of nasal and para-nasal sinus neoplasms, many histologically diverse types are described.</a:t>
            </a:r>
          </a:p>
          <a:p>
            <a:r>
              <a:rPr lang="en-US" dirty="0"/>
              <a:t>Epithelial malignant tumors: Squamous cell carcinomas, Adenocarcinomas, Adenoid cystic carcinomas, Mucoepidermoid carcinomas, Melanomas, </a:t>
            </a:r>
            <a:r>
              <a:rPr lang="en-US" dirty="0" err="1"/>
              <a:t>Esthesioneuroblastomas</a:t>
            </a:r>
            <a:r>
              <a:rPr lang="en-US" dirty="0"/>
              <a:t>, Teratomas, Teratocarcinomas.</a:t>
            </a:r>
          </a:p>
          <a:p>
            <a:r>
              <a:rPr lang="en-US" dirty="0"/>
              <a:t>Non-epithelial malignant tumors: Rhabdomyosarcomas, Neurogenic sarcomas, Leiomyosarcomas, </a:t>
            </a:r>
            <a:r>
              <a:rPr lang="en-US" dirty="0" err="1"/>
              <a:t>Fibrosarcomas</a:t>
            </a:r>
            <a:r>
              <a:rPr lang="en-US" dirty="0"/>
              <a:t>, Angiosarcomas, Hemangiopericytomas, Osteogenic sarcomas, Chondrosarcomas, Lymphomas, Extramedullary plasmacytomas, Giant cell tumors.</a:t>
            </a:r>
          </a:p>
          <a:p>
            <a:r>
              <a:rPr lang="en-US" dirty="0"/>
              <a:t>Squamous cell carcinoma is by far the most frequently encountered malignancy, accounting for up to 80% of all neoplasms</a:t>
            </a:r>
          </a:p>
        </p:txBody>
      </p:sp>
    </p:spTree>
    <p:extLst>
      <p:ext uri="{BB962C8B-B14F-4D97-AF65-F5344CB8AC3E}">
        <p14:creationId xmlns:p14="http://schemas.microsoft.com/office/powerpoint/2010/main" val="3489629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FFEEC-AB4F-4925-A651-F51CD150E4A4}"/>
              </a:ext>
            </a:extLst>
          </p:cNvPr>
          <p:cNvSpPr>
            <a:spLocks noGrp="1"/>
          </p:cNvSpPr>
          <p:nvPr>
            <p:ph type="title"/>
          </p:nvPr>
        </p:nvSpPr>
        <p:spPr/>
        <p:txBody>
          <a:bodyPr/>
          <a:lstStyle/>
          <a:p>
            <a:r>
              <a:rPr lang="en-US" b="1" dirty="0"/>
              <a:t>Benign lesion</a:t>
            </a:r>
          </a:p>
        </p:txBody>
      </p:sp>
      <p:sp>
        <p:nvSpPr>
          <p:cNvPr id="3" name="Content Placeholder 2">
            <a:extLst>
              <a:ext uri="{FF2B5EF4-FFF2-40B4-BE49-F238E27FC236}">
                <a16:creationId xmlns:a16="http://schemas.microsoft.com/office/drawing/2014/main" id="{9E75FF92-6CDE-4D2D-B786-CE90EA440E5F}"/>
              </a:ext>
            </a:extLst>
          </p:cNvPr>
          <p:cNvSpPr>
            <a:spLocks noGrp="1"/>
          </p:cNvSpPr>
          <p:nvPr>
            <p:ph idx="1"/>
          </p:nvPr>
        </p:nvSpPr>
        <p:spPr/>
        <p:txBody>
          <a:bodyPr/>
          <a:lstStyle/>
          <a:p>
            <a:r>
              <a:rPr lang="en-US" dirty="0" err="1"/>
              <a:t>Papillomas</a:t>
            </a:r>
            <a:endParaRPr lang="en-US" dirty="0"/>
          </a:p>
          <a:p>
            <a:r>
              <a:rPr lang="en-US" dirty="0"/>
              <a:t>Osteomas</a:t>
            </a:r>
          </a:p>
          <a:p>
            <a:r>
              <a:rPr lang="en-US" dirty="0"/>
              <a:t>Fibrous dysplasia</a:t>
            </a:r>
          </a:p>
          <a:p>
            <a:r>
              <a:rPr lang="en-US" dirty="0"/>
              <a:t>Neurogenic tumors</a:t>
            </a:r>
          </a:p>
          <a:p>
            <a:pPr marL="0" indent="0">
              <a:buNone/>
            </a:pPr>
            <a:endParaRPr lang="en-US" dirty="0"/>
          </a:p>
        </p:txBody>
      </p:sp>
    </p:spTree>
    <p:extLst>
      <p:ext uri="{BB962C8B-B14F-4D97-AF65-F5344CB8AC3E}">
        <p14:creationId xmlns:p14="http://schemas.microsoft.com/office/powerpoint/2010/main" val="2957449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823</TotalTime>
  <Words>2262</Words>
  <Application>Microsoft Office PowerPoint</Application>
  <PresentationFormat>Widescreen</PresentationFormat>
  <Paragraphs>275</Paragraphs>
  <Slides>50</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50</vt:i4>
      </vt:variant>
    </vt:vector>
  </HeadingPairs>
  <TitlesOfParts>
    <vt:vector size="61" baseType="lpstr">
      <vt:lpstr>Arial</vt:lpstr>
      <vt:lpstr>Arial Rounded MT Bold</vt:lpstr>
      <vt:lpstr>Calibri</vt:lpstr>
      <vt:lpstr>Calibri Light</vt:lpstr>
      <vt:lpstr>Nunito</vt:lpstr>
      <vt:lpstr>Nunito SemiBold</vt:lpstr>
      <vt:lpstr>Open Sans</vt:lpstr>
      <vt:lpstr>Tw Cen MT</vt:lpstr>
      <vt:lpstr>Tw Cen MT Condensed</vt:lpstr>
      <vt:lpstr>Wingdings</vt:lpstr>
      <vt:lpstr>Office Theme</vt:lpstr>
      <vt:lpstr>Neoplasm of the nose and para-nasal sinuses</vt:lpstr>
      <vt:lpstr>PowerPoint Presentation</vt:lpstr>
      <vt:lpstr>PowerPoint Presentation</vt:lpstr>
      <vt:lpstr>PowerPoint Presentation</vt:lpstr>
      <vt:lpstr>Epdimeology</vt:lpstr>
      <vt:lpstr>Risk factors</vt:lpstr>
      <vt:lpstr>Patient evaluation</vt:lpstr>
      <vt:lpstr>Pathology</vt:lpstr>
      <vt:lpstr>Benign lesion</vt:lpstr>
      <vt:lpstr>Papilloma</vt:lpstr>
      <vt:lpstr>Inverted papilloma (MOST COMMON)</vt:lpstr>
      <vt:lpstr>PowerPoint Presentation</vt:lpstr>
      <vt:lpstr>PowerPoint Presentation</vt:lpstr>
      <vt:lpstr>Neurogenic tumors</vt:lpstr>
      <vt:lpstr>Osteoma</vt:lpstr>
      <vt:lpstr>Fibrous dysplasia </vt:lpstr>
      <vt:lpstr>Malignant Neoplasm</vt:lpstr>
      <vt:lpstr>Squamous cell carcinoma </vt:lpstr>
      <vt:lpstr>PowerPoint Presentation</vt:lpstr>
      <vt:lpstr>Adenocarcinoma</vt:lpstr>
      <vt:lpstr>Adenoid cystic carcinoma</vt:lpstr>
      <vt:lpstr>Mucoepidermoid carcinoma </vt:lpstr>
      <vt:lpstr>Melanoma</vt:lpstr>
      <vt:lpstr>Olfactory neuroblastoma (Esthesioneuroblastoma)</vt:lpstr>
      <vt:lpstr>Sarcomas</vt:lpstr>
      <vt:lpstr>Rhabdomyosarcoma</vt:lpstr>
      <vt:lpstr>Lymphoma</vt:lpstr>
      <vt:lpstr>Sinonasal undifferentiated carcinoma</vt:lpstr>
      <vt:lpstr>Metastatic tumors </vt:lpstr>
      <vt:lpstr>Diagnosis</vt:lpstr>
      <vt:lpstr>CLASSIFICATION OF MAXILLARY SINUS CANCER</vt:lpstr>
      <vt:lpstr>PowerPoint Presentation</vt:lpstr>
      <vt:lpstr>PowerPoint Presentation</vt:lpstr>
      <vt:lpstr>PowerPoint Presentation</vt:lpstr>
      <vt:lpstr>Treatment</vt:lpstr>
      <vt:lpstr>Neoplasms of Nasopharynx </vt:lpstr>
      <vt:lpstr>PowerPoint Presentation</vt:lpstr>
      <vt:lpstr>DIVISIONS OF PHARYNX</vt:lpstr>
      <vt:lpstr>Tumours of Nasopharynx</vt:lpstr>
      <vt:lpstr>Nasopharyngeal Fibroma                                         (Juvenile Nasopharyngeal Angiofibroma)</vt:lpstr>
      <vt:lpstr>Clinical Features </vt:lpstr>
      <vt:lpstr>Extensions of Nasopharyngeal Fibroma </vt:lpstr>
      <vt:lpstr>Malignant tumors</vt:lpstr>
      <vt:lpstr>PowerPoint Presentation</vt:lpstr>
      <vt:lpstr>CLASSIFICATION(WHO)</vt:lpstr>
      <vt:lpstr>CLINICAL PRESENTATION </vt:lpstr>
      <vt:lpstr>PowerPoint Presentation</vt:lpstr>
      <vt:lpstr>Diagnosis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Neoplasm of the nose and para-nasal sinuses</dc:title>
  <dc:creator>عمر هيثم زعل الصرايرة</dc:creator>
  <cp:lastModifiedBy>yaman qaraleh</cp:lastModifiedBy>
  <cp:revision>18</cp:revision>
  <dcterms:created xsi:type="dcterms:W3CDTF">2024-07-13T14:35:38Z</dcterms:created>
  <dcterms:modified xsi:type="dcterms:W3CDTF">2024-07-16T01:45:21Z</dcterms:modified>
</cp:coreProperties>
</file>