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8" r:id="rId1"/>
  </p:sldMasterIdLst>
  <p:sldIdLst>
    <p:sldId id="303" r:id="rId2"/>
    <p:sldId id="256" r:id="rId3"/>
    <p:sldId id="304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77" r:id="rId12"/>
    <p:sldId id="278" r:id="rId13"/>
    <p:sldId id="261" r:id="rId14"/>
    <p:sldId id="308" r:id="rId15"/>
    <p:sldId id="307" r:id="rId16"/>
    <p:sldId id="309" r:id="rId17"/>
    <p:sldId id="262" r:id="rId18"/>
    <p:sldId id="288" r:id="rId19"/>
    <p:sldId id="289" r:id="rId20"/>
    <p:sldId id="290" r:id="rId21"/>
    <p:sldId id="291" r:id="rId22"/>
    <p:sldId id="310" r:id="rId23"/>
    <p:sldId id="311" r:id="rId24"/>
    <p:sldId id="292" r:id="rId25"/>
    <p:sldId id="293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79" r:id="rId34"/>
    <p:sldId id="280" r:id="rId35"/>
    <p:sldId id="287" r:id="rId36"/>
    <p:sldId id="263" r:id="rId37"/>
    <p:sldId id="264" r:id="rId38"/>
    <p:sldId id="305" r:id="rId39"/>
    <p:sldId id="265" r:id="rId40"/>
    <p:sldId id="282" r:id="rId41"/>
    <p:sldId id="281" r:id="rId42"/>
    <p:sldId id="267" r:id="rId43"/>
    <p:sldId id="266" r:id="rId44"/>
    <p:sldId id="283" r:id="rId45"/>
    <p:sldId id="286" r:id="rId46"/>
    <p:sldId id="269" r:id="rId47"/>
    <p:sldId id="270" r:id="rId48"/>
    <p:sldId id="271" r:id="rId49"/>
    <p:sldId id="306" r:id="rId50"/>
    <p:sldId id="272" r:id="rId51"/>
    <p:sldId id="273" r:id="rId52"/>
    <p:sldId id="285" r:id="rId5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9944-EADE-476D-976C-A03C9EBF080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D58B-9CF5-4DA4-9E22-FDB17275584A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F2EA-9E83-4088-874F-8907C8AAD08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8B43-E377-4811-8934-7DE90CD6FFB2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9093-BCDB-47BA-9B7E-E1EF8543294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CB96-08E6-41E5-9905-03C97344DCCD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21C0-C5D2-403A-8B13-D503F8D72B85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3436-6CF0-4803-ABD2-2412BAE3E45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698D-C43C-4D61-B8E6-90D1348E2B52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54FD-A5C7-4000-BFA7-4421F2E7BF38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E29-6AC7-4401-A2D7-4691216E90CE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4D56AD-7659-44C9-9EEC-F5BAA48C772B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3" r:id="rId2"/>
    <p:sldLayoutId id="2147483872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73" r:id="rId9"/>
    <p:sldLayoutId id="2147483869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54400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7200" dirty="0" smtClean="0"/>
              <a:t>Spleen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2571750"/>
            <a:ext cx="7858125" cy="2000250"/>
          </a:xfrm>
        </p:spPr>
        <p:txBody>
          <a:bodyPr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Dr.</a:t>
            </a: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osama</a:t>
            </a: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shattarah</a:t>
            </a: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 </a:t>
            </a: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/>
            </a:r>
            <a:b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</a:br>
            <a:r>
              <a:rPr lang="en-GB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Mu’ta</a:t>
            </a: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 University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Traditional Arabic" pitchFamily="18" charset="-78"/>
              </a:rPr>
              <a:t>Abnormalities </a:t>
            </a:r>
            <a:r>
              <a:rPr lang="en-US" b="1" dirty="0" smtClean="0">
                <a:solidFill>
                  <a:schemeClr val="tx1"/>
                </a:solidFill>
                <a:cs typeface="Traditional Arabic" pitchFamily="18" charset="-78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Traditional Arabic" pitchFamily="18" charset="-78"/>
              </a:rPr>
              <a:t>of Spleen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85875"/>
            <a:ext cx="9144000" cy="5286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1-Agenesis</a:t>
            </a:r>
            <a:r>
              <a:rPr lang="en-US" dirty="0" smtClean="0">
                <a:cs typeface="Arial" pitchFamily="34" charset="0"/>
              </a:rPr>
              <a:t>: rare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2-Spleniculi (accessory spleen):</a:t>
            </a:r>
            <a:r>
              <a:rPr lang="en-US" dirty="0" smtClean="0">
                <a:cs typeface="Arial" pitchFamily="34" charset="0"/>
              </a:rPr>
              <a:t>10-30% of </a:t>
            </a:r>
            <a:r>
              <a:rPr lang="en-US" dirty="0" smtClean="0">
                <a:cs typeface="Arial" pitchFamily="34" charset="0"/>
              </a:rPr>
              <a:t>the population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	Hilum (50%), splenic vessels &amp; tail of </a:t>
            </a:r>
            <a:r>
              <a:rPr lang="en-US" dirty="0" err="1" smtClean="0">
                <a:cs typeface="Arial" pitchFamily="34" charset="0"/>
              </a:rPr>
              <a:t>pancrease</a:t>
            </a:r>
            <a:r>
              <a:rPr lang="en-US" dirty="0" smtClean="0">
                <a:cs typeface="Arial" pitchFamily="34" charset="0"/>
              </a:rPr>
              <a:t> (30%), </a:t>
            </a:r>
            <a:r>
              <a:rPr lang="en-US" dirty="0" err="1" smtClean="0">
                <a:cs typeface="Arial" pitchFamily="34" charset="0"/>
              </a:rPr>
              <a:t>mesocolon</a:t>
            </a:r>
            <a:r>
              <a:rPr lang="en-US" dirty="0" smtClean="0">
                <a:cs typeface="Arial" pitchFamily="34" charset="0"/>
              </a:rPr>
              <a:t> &amp; splenic ligaments (20%) 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	**Failure to remove </a:t>
            </a:r>
            <a:r>
              <a:rPr lang="en-US" dirty="0" err="1" smtClean="0">
                <a:cs typeface="Arial" pitchFamily="34" charset="0"/>
              </a:rPr>
              <a:t>spleniculi</a:t>
            </a:r>
            <a:r>
              <a:rPr lang="en-US" dirty="0" smtClean="0">
                <a:cs typeface="Arial" pitchFamily="34" charset="0"/>
              </a:rPr>
              <a:t> during splenectomy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cs typeface="Arial" pitchFamily="34" charset="0"/>
              </a:rPr>
              <a:t>.. persistent </a:t>
            </a:r>
            <a:r>
              <a:rPr lang="en-US" dirty="0" smtClean="0">
                <a:cs typeface="Arial" pitchFamily="34" charset="0"/>
              </a:rPr>
              <a:t>disease.</a:t>
            </a:r>
            <a:endParaRPr lang="ar-IQ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3-Hamartomas</a:t>
            </a:r>
            <a:r>
              <a:rPr lang="en-US" dirty="0" smtClean="0">
                <a:cs typeface="Arial" pitchFamily="34" charset="0"/>
              </a:rPr>
              <a:t>: rare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4-Non parasitic splenic cyst: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	</a:t>
            </a:r>
            <a:r>
              <a:rPr lang="en-US" dirty="0" smtClean="0">
                <a:cs typeface="Arial" pitchFamily="34" charset="0"/>
              </a:rPr>
              <a:t>1-True, </a:t>
            </a:r>
            <a:r>
              <a:rPr lang="en-US" dirty="0" err="1" smtClean="0">
                <a:cs typeface="Arial" pitchFamily="34" charset="0"/>
              </a:rPr>
              <a:t>dermoid</a:t>
            </a:r>
            <a:r>
              <a:rPr lang="en-US" dirty="0" smtClean="0">
                <a:cs typeface="Arial" pitchFamily="34" charset="0"/>
              </a:rPr>
              <a:t>, mesenchymal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	2-False</a:t>
            </a:r>
            <a:r>
              <a:rPr lang="en-US" dirty="0" smtClean="0">
                <a:cs typeface="Arial" pitchFamily="34" charset="0"/>
              </a:rPr>
              <a:t>, trauma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	3- </a:t>
            </a:r>
            <a:r>
              <a:rPr lang="en-US" dirty="0" err="1" smtClean="0">
                <a:cs typeface="Arial" pitchFamily="34" charset="0"/>
              </a:rPr>
              <a:t>Pseudocyst</a:t>
            </a:r>
            <a:r>
              <a:rPr lang="en-US" dirty="0" smtClean="0">
                <a:cs typeface="Arial" pitchFamily="34" charset="0"/>
              </a:rPr>
              <a:t> after pancreatitis.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r. M. Alkhayatt\spleen with well circumscribed, dark-red tum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r. M. Alkhayatt\multiple tumors in the liver and 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543800" cy="860425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Splenic</a:t>
            </a:r>
            <a:r>
              <a:rPr lang="en-US" smtClean="0">
                <a:solidFill>
                  <a:schemeClr val="tx1"/>
                </a:solidFill>
                <a:cs typeface="Traditional Arabic" pitchFamily="18" charset="-78"/>
              </a:rPr>
              <a:t> </a:t>
            </a:r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Rupture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71563"/>
            <a:ext cx="8929687" cy="578643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</a:rPr>
              <a:t>Consider it 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1-Bunt abdominal trauma LUQ (RTA, Fall,...).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2-High Risk: diseased or enlarged spleen(rupture of a 	malarial spleen in trivial injury).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3-Fractures of 9</a:t>
            </a:r>
            <a:r>
              <a:rPr lang="en-US" sz="2400" baseline="30000" dirty="0" smtClean="0">
                <a:ea typeface="+mn-ea"/>
              </a:rPr>
              <a:t>th</a:t>
            </a:r>
            <a:r>
              <a:rPr lang="en-US" sz="2400" dirty="0" smtClean="0">
                <a:ea typeface="+mn-ea"/>
              </a:rPr>
              <a:t>,10</a:t>
            </a:r>
            <a:r>
              <a:rPr lang="en-US" sz="2400" baseline="30000" dirty="0" smtClean="0">
                <a:ea typeface="+mn-ea"/>
              </a:rPr>
              <a:t>th</a:t>
            </a:r>
            <a:r>
              <a:rPr lang="en-US" sz="2400" dirty="0" smtClean="0">
                <a:ea typeface="+mn-ea"/>
              </a:rPr>
              <a:t>, 11</a:t>
            </a:r>
            <a:r>
              <a:rPr lang="en-US" sz="2400" baseline="30000" dirty="0" smtClean="0">
                <a:ea typeface="+mn-ea"/>
              </a:rPr>
              <a:t>th</a:t>
            </a:r>
            <a:r>
              <a:rPr lang="en-US" sz="2400" dirty="0" smtClean="0">
                <a:ea typeface="+mn-ea"/>
              </a:rPr>
              <a:t> left ribs.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</a:t>
            </a:r>
            <a:r>
              <a:rPr lang="en-US" sz="2400" dirty="0" smtClean="0">
                <a:ea typeface="+mn-ea"/>
              </a:rPr>
              <a:t>4-Iatrogenic : the most common cause after </a:t>
            </a:r>
            <a:r>
              <a:rPr lang="en-US" sz="2400" dirty="0" err="1" smtClean="0">
                <a:ea typeface="+mn-ea"/>
              </a:rPr>
              <a:t>rt</a:t>
            </a:r>
            <a:r>
              <a:rPr lang="en-US" sz="2400" dirty="0" smtClean="0">
                <a:ea typeface="+mn-ea"/>
              </a:rPr>
              <a:t> hemi-colectomy</a:t>
            </a: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b="1" u="sng" dirty="0" smtClean="0">
                <a:ea typeface="+mn-ea"/>
              </a:rPr>
              <a:t>Presentation: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1-Succumbs rapidly from massive </a:t>
            </a:r>
            <a:r>
              <a:rPr lang="en-US" sz="2400" dirty="0" err="1" smtClean="0">
                <a:ea typeface="+mn-ea"/>
              </a:rPr>
              <a:t>haemorrhage</a:t>
            </a: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ar-IQ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2-Initial </a:t>
            </a:r>
            <a:r>
              <a:rPr lang="en-US" sz="2400" dirty="0" err="1" smtClean="0">
                <a:ea typeface="+mn-ea"/>
              </a:rPr>
              <a:t>shock,recovery,signs</a:t>
            </a:r>
            <a:r>
              <a:rPr lang="en-US" sz="2400" dirty="0" smtClean="0">
                <a:ea typeface="+mn-ea"/>
              </a:rPr>
              <a:t> of late bleeding: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Blood </a:t>
            </a:r>
            <a:r>
              <a:rPr lang="en-US" sz="2400" dirty="0" err="1" smtClean="0">
                <a:ea typeface="+mn-ea"/>
              </a:rPr>
              <a:t>loss+tamponade+further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err="1" smtClean="0">
                <a:ea typeface="+mn-ea"/>
              </a:rPr>
              <a:t>bleeding.Reminder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err="1" smtClean="0">
                <a:ea typeface="+mn-ea"/>
              </a:rPr>
              <a:t>are,general</a:t>
            </a:r>
            <a:r>
              <a:rPr lang="en-US" sz="2400" dirty="0" smtClean="0">
                <a:ea typeface="+mn-ea"/>
              </a:rPr>
              <a:t> signs of internal </a:t>
            </a:r>
            <a:r>
              <a:rPr lang="en-US" sz="2400" dirty="0" err="1" smtClean="0">
                <a:ea typeface="+mn-ea"/>
              </a:rPr>
              <a:t>haemorrhage,local</a:t>
            </a:r>
            <a:r>
              <a:rPr lang="en-US" sz="2400" dirty="0" smtClean="0">
                <a:ea typeface="+mn-ea"/>
              </a:rPr>
              <a:t> LUQ peritonitis </a:t>
            </a:r>
            <a:r>
              <a:rPr lang="en-US" sz="2400" dirty="0" err="1" smtClean="0">
                <a:ea typeface="+mn-ea"/>
              </a:rPr>
              <a:t>signs,</a:t>
            </a:r>
            <a:r>
              <a:rPr lang="en-US" sz="2400" b="1" dirty="0" err="1" smtClean="0">
                <a:solidFill>
                  <a:srgbClr val="FF0000"/>
                </a:solidFill>
                <a:ea typeface="+mn-ea"/>
              </a:rPr>
              <a:t>Kehrs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err="1" smtClean="0">
                <a:ea typeface="+mn-ea"/>
              </a:rPr>
              <a:t>sign+FAST</a:t>
            </a:r>
            <a:r>
              <a:rPr lang="en-US" sz="2400" dirty="0" smtClean="0">
                <a:ea typeface="+mn-ea"/>
              </a:rPr>
              <a:t> US &amp; CT.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ea typeface="+mn-ea"/>
              </a:rPr>
              <a:t>	3-Delayed </a:t>
            </a:r>
            <a:r>
              <a:rPr lang="en-US" sz="2800" dirty="0" err="1" smtClean="0">
                <a:ea typeface="+mn-ea"/>
              </a:rPr>
              <a:t>rupture:uncommon</a:t>
            </a:r>
            <a:r>
              <a:rPr lang="en-US" sz="2800" dirty="0" smtClean="0">
                <a:ea typeface="+mn-ea"/>
              </a:rPr>
              <a:t> with these days scan use In ER.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ar-IQ" sz="2400" dirty="0" smtClean="0">
                <a:ea typeface="+mn-ea"/>
              </a:rPr>
              <a:t>        </a:t>
            </a: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93433"/>
            <a:ext cx="7488832" cy="6231168"/>
          </a:xfrm>
        </p:spPr>
      </p:pic>
    </p:spTree>
    <p:extLst>
      <p:ext uri="{BB962C8B-B14F-4D97-AF65-F5344CB8AC3E}">
        <p14:creationId xmlns:p14="http://schemas.microsoft.com/office/powerpoint/2010/main" val="286375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2" y="0"/>
            <a:ext cx="8955095" cy="6735439"/>
          </a:xfrm>
        </p:spPr>
      </p:pic>
    </p:spTree>
    <p:extLst>
      <p:ext uri="{BB962C8B-B14F-4D97-AF65-F5344CB8AC3E}">
        <p14:creationId xmlns:p14="http://schemas.microsoft.com/office/powerpoint/2010/main" val="79936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Splenic rupture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42735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357188"/>
            <a:ext cx="7543800" cy="1074737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Splenic rupture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428750"/>
            <a:ext cx="8713787" cy="5040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Management: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1-Conservative: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1-minimal or no abdominal findings+stable 	haemodynamically 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2-CT,isolated injury,no hliar injury,no massive 	distruption of spleen.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2-Immediate Laparotmy: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1-continuingblood loss despite adequate resuscitation.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2-associated abdominal organ injuries with blunt splenic 	trauma is up to 25-50%.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Arial" pitchFamily="34" charset="0"/>
              </a:rPr>
              <a:t>******Consider splenic preservation******</a:t>
            </a:r>
            <a:endParaRPr lang="ar-IQ" sz="2400" b="1" smtClean="0"/>
          </a:p>
          <a:p>
            <a:endParaRPr lang="en-US" sz="24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Splenic Trauma 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301038" cy="4603750"/>
          </a:xfrm>
        </p:spPr>
        <p:txBody>
          <a:bodyPr/>
          <a:lstStyle/>
          <a:p>
            <a:r>
              <a:rPr lang="en-US" sz="3200" b="1" smtClean="0">
                <a:cs typeface="Arial" pitchFamily="34" charset="0"/>
              </a:rPr>
              <a:t>Spleen </a:t>
            </a:r>
            <a:endParaRPr lang="en-US" sz="2800" b="1" smtClean="0">
              <a:cs typeface="Arial" pitchFamily="34" charset="0"/>
            </a:endParaRPr>
          </a:p>
          <a:p>
            <a:pPr lvl="1"/>
            <a:r>
              <a:rPr lang="en-US" sz="2800" smtClean="0">
                <a:cs typeface="Arial" pitchFamily="34" charset="0"/>
              </a:rPr>
              <a:t>Is one of most vascular organs , pass through it 350 liter of blood / day , contain 1 unit of blood at any moment !</a:t>
            </a:r>
          </a:p>
          <a:p>
            <a:pPr lvl="1"/>
            <a:r>
              <a:rPr lang="en-US" sz="2800" b="1" smtClean="0">
                <a:cs typeface="Arial" pitchFamily="34" charset="0"/>
              </a:rPr>
              <a:t>Types of trauma :</a:t>
            </a:r>
          </a:p>
          <a:p>
            <a:pPr lvl="2">
              <a:buFont typeface="Arial" pitchFamily="34" charset="0"/>
              <a:buNone/>
            </a:pPr>
            <a:r>
              <a:rPr lang="en-US" sz="2400" smtClean="0">
                <a:cs typeface="Arial" pitchFamily="34" charset="0"/>
              </a:rPr>
              <a:t>1- Blunt</a:t>
            </a:r>
          </a:p>
          <a:p>
            <a:pPr lvl="2">
              <a:buFont typeface="Arial" pitchFamily="34" charset="0"/>
              <a:buNone/>
            </a:pPr>
            <a:r>
              <a:rPr lang="en-US" sz="2400" smtClean="0">
                <a:cs typeface="Arial" pitchFamily="34" charset="0"/>
              </a:rPr>
              <a:t>2- penetrating : Easily diagnosed , because patient almost always referred to Surgery 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Blunt Trauma of Spleen 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6392862" cy="5068888"/>
          </a:xfrm>
        </p:spPr>
        <p:txBody>
          <a:bodyPr/>
          <a:lstStyle/>
          <a:p>
            <a:r>
              <a:rPr lang="en-US" sz="2800" smtClean="0">
                <a:cs typeface="Arial" pitchFamily="34" charset="0"/>
              </a:rPr>
              <a:t>25% of all blunt trauma of abdominal viscera </a:t>
            </a:r>
          </a:p>
          <a:p>
            <a:r>
              <a:rPr lang="en-US" sz="2800" smtClean="0">
                <a:cs typeface="Arial" pitchFamily="34" charset="0"/>
              </a:rPr>
              <a:t>More in male 3:2 </a:t>
            </a:r>
          </a:p>
          <a:p>
            <a:r>
              <a:rPr lang="en-US" sz="2800" smtClean="0">
                <a:cs typeface="Arial" pitchFamily="34" charset="0"/>
              </a:rPr>
              <a:t>Most common cause is RTA</a:t>
            </a:r>
          </a:p>
          <a:p>
            <a:r>
              <a:rPr lang="en-US" sz="2800" smtClean="0">
                <a:cs typeface="Arial" pitchFamily="34" charset="0"/>
              </a:rPr>
              <a:t>Presentation :</a:t>
            </a:r>
          </a:p>
          <a:p>
            <a:pPr lvl="1"/>
            <a:r>
              <a:rPr lang="en-US" sz="2800" smtClean="0">
                <a:cs typeface="Arial" pitchFamily="34" charset="0"/>
              </a:rPr>
              <a:t>Asymptomatic</a:t>
            </a:r>
          </a:p>
          <a:p>
            <a:pPr lvl="1"/>
            <a:r>
              <a:rPr lang="en-US" sz="2800" smtClean="0">
                <a:cs typeface="Arial" pitchFamily="34" charset="0"/>
              </a:rPr>
              <a:t>abdominal pain (50%) , abdominal Distention , Hypotension (25%)  </a:t>
            </a:r>
            <a:endParaRPr lang="ar-JO" sz="2800" smtClean="0"/>
          </a:p>
        </p:txBody>
      </p:sp>
      <p:pic>
        <p:nvPicPr>
          <p:cNvPr id="20484" name="Picture 1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68052">
            <a:off x="6129338" y="1897063"/>
            <a:ext cx="270986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8636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Spleen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775" y="1000125"/>
            <a:ext cx="9039225" cy="4786313"/>
          </a:xfrm>
        </p:spPr>
        <p:txBody>
          <a:bodyPr/>
          <a:lstStyle/>
          <a:p>
            <a:pPr marR="0" algn="l"/>
            <a:r>
              <a:rPr lang="en-US" sz="3600" b="1" smtClean="0">
                <a:cs typeface="Arial" pitchFamily="34" charset="0"/>
              </a:rPr>
              <a:t>Anatomy:</a:t>
            </a:r>
          </a:p>
          <a:p>
            <a:pPr marR="0" algn="l"/>
            <a:r>
              <a:rPr lang="en-US" sz="2800" smtClean="0">
                <a:cs typeface="Arial" pitchFamily="34" charset="0"/>
              </a:rPr>
              <a:t>-Wt 75-250 gm, LUQ, along 10</a:t>
            </a:r>
            <a:r>
              <a:rPr lang="en-US" sz="2800" baseline="30000" smtClean="0">
                <a:cs typeface="Arial" pitchFamily="34" charset="0"/>
              </a:rPr>
              <a:t>th</a:t>
            </a:r>
            <a:r>
              <a:rPr lang="en-US" sz="2800" smtClean="0">
                <a:cs typeface="Arial" pitchFamily="34" charset="0"/>
              </a:rPr>
              <a:t> rib, between gastric fundus &amp;L hemidiaphragm.</a:t>
            </a:r>
          </a:p>
          <a:p>
            <a:pPr marR="0" algn="l"/>
            <a:endParaRPr lang="en-US" sz="2800" smtClean="0">
              <a:cs typeface="Arial" pitchFamily="34" charset="0"/>
            </a:endParaRPr>
          </a:p>
          <a:p>
            <a:pPr marR="0" algn="l"/>
            <a:r>
              <a:rPr lang="en-US" sz="2800" smtClean="0">
                <a:cs typeface="Arial" pitchFamily="34" charset="0"/>
              </a:rPr>
              <a:t>-Hilum:In the angle between stomach &amp; L kidney,I n contact with tail of pancreas.</a:t>
            </a:r>
          </a:p>
          <a:p>
            <a:pPr marR="0" algn="l">
              <a:buFontTx/>
              <a:buChar char="-"/>
            </a:pPr>
            <a:r>
              <a:rPr lang="en-US" sz="2800" smtClean="0">
                <a:cs typeface="Arial" pitchFamily="34" charset="0"/>
              </a:rPr>
              <a:t>Concave Visceral surface: impressions.</a:t>
            </a:r>
          </a:p>
          <a:p>
            <a:pPr marR="0" algn="l">
              <a:buFontTx/>
              <a:buChar char="-"/>
            </a:pPr>
            <a:endParaRPr lang="en-US" sz="2800" smtClean="0">
              <a:cs typeface="Arial" pitchFamily="34" charset="0"/>
            </a:endParaRPr>
          </a:p>
          <a:p>
            <a:pPr marR="0" algn="l">
              <a:buFontTx/>
              <a:buNone/>
            </a:pPr>
            <a:r>
              <a:rPr lang="en-US" sz="2800" smtClean="0">
                <a:cs typeface="Arial" pitchFamily="34" charset="0"/>
              </a:rPr>
              <a:t>-Notch: infero lateral border,palpate in splenomegaly.</a:t>
            </a:r>
          </a:p>
          <a:p>
            <a:pPr marR="0" algn="l">
              <a:buFontTx/>
              <a:buNone/>
            </a:pPr>
            <a:endParaRPr lang="en-US" sz="2400" smtClean="0">
              <a:cs typeface="Arial" pitchFamily="34" charset="0"/>
            </a:endParaRPr>
          </a:p>
          <a:p>
            <a:pPr marR="0" algn="l">
              <a:buFontTx/>
              <a:buNone/>
            </a:pPr>
            <a:endParaRPr lang="en-US" sz="20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Diagnosis 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00563" cy="4525963"/>
          </a:xfrm>
        </p:spPr>
        <p:txBody>
          <a:bodyPr/>
          <a:lstStyle/>
          <a:p>
            <a:r>
              <a:rPr lang="en-US" b="1" smtClean="0">
                <a:cs typeface="Arial" pitchFamily="34" charset="0"/>
              </a:rPr>
              <a:t>For stable patient :</a:t>
            </a:r>
          </a:p>
          <a:p>
            <a:endParaRPr lang="en-US" b="1" smtClean="0">
              <a:cs typeface="Arial" pitchFamily="34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3200" b="1" i="1" smtClean="0">
                <a:cs typeface="Arial" pitchFamily="34" charset="0"/>
              </a:rPr>
              <a:t>UltraSound 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3200" b="1" i="1" smtClean="0">
                <a:cs typeface="Arial" pitchFamily="34" charset="0"/>
              </a:rPr>
              <a:t>CT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3200" b="1" i="1" smtClean="0">
                <a:cs typeface="Arial" pitchFamily="34" charset="0"/>
              </a:rPr>
              <a:t>Angiography </a:t>
            </a:r>
            <a:endParaRPr lang="ar-JO" sz="3200" b="1" i="1" smtClean="0"/>
          </a:p>
        </p:txBody>
      </p:sp>
      <p:pic>
        <p:nvPicPr>
          <p:cNvPr id="21508" name="Picture 3" descr="k0440240.jpg"/>
          <p:cNvPicPr>
            <a:picLocks noChangeAspect="1"/>
          </p:cNvPicPr>
          <p:nvPr/>
        </p:nvPicPr>
        <p:blipFill>
          <a:blip r:embed="rId2"/>
          <a:srcRect b="6963"/>
          <a:stretch>
            <a:fillRect/>
          </a:stretch>
        </p:blipFill>
        <p:spPr bwMode="auto">
          <a:xfrm>
            <a:off x="4292600" y="2357438"/>
            <a:ext cx="4851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5786438"/>
          </a:xfrm>
        </p:spPr>
        <p:txBody>
          <a:bodyPr rtlCol="1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i="1" dirty="0" smtClean="0">
                <a:ea typeface="+mn-ea"/>
                <a:cs typeface="Times New Roman" pitchFamily="18" charset="0"/>
              </a:rPr>
              <a:t>4. Plain radiography / chest and abdomen</a:t>
            </a:r>
            <a:endParaRPr lang="en-US" sz="2800" b="1" i="1" dirty="0" smtClean="0">
              <a:ea typeface="+mn-ea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US" sz="2800" b="1" dirty="0" smtClean="0">
              <a:ea typeface="+mn-ea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800" b="1" dirty="0" smtClean="0">
                <a:ea typeface="+mn-ea"/>
              </a:rPr>
              <a:t>The </a:t>
            </a:r>
            <a:r>
              <a:rPr lang="en-US" sz="2800" b="1" dirty="0" smtClean="0">
                <a:ea typeface="+mn-ea"/>
                <a:cs typeface="Times New Roman" pitchFamily="18" charset="0"/>
              </a:rPr>
              <a:t>radiography  signs of rupture are:-</a:t>
            </a:r>
            <a:endParaRPr lang="en-US" b="1" i="1" dirty="0" smtClean="0">
              <a:ea typeface="+mn-ea"/>
              <a:cs typeface="Times New Roman" pitchFamily="18" charset="0"/>
            </a:endParaRP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Obliteration of the </a:t>
            </a:r>
            <a:r>
              <a:rPr lang="en-US" sz="2800" dirty="0" err="1" smtClean="0">
                <a:ea typeface="+mn-ea"/>
                <a:cs typeface="Times New Roman" pitchFamily="18" charset="0"/>
              </a:rPr>
              <a:t>splenic</a:t>
            </a:r>
            <a:r>
              <a:rPr lang="en-US" sz="2800" dirty="0" smtClean="0">
                <a:ea typeface="+mn-ea"/>
                <a:cs typeface="Times New Roman" pitchFamily="18" charset="0"/>
              </a:rPr>
              <a:t> outline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Obliteration of the </a:t>
            </a:r>
            <a:r>
              <a:rPr lang="en-US" sz="2800" dirty="0" err="1" smtClean="0">
                <a:ea typeface="+mn-ea"/>
                <a:cs typeface="Times New Roman" pitchFamily="18" charset="0"/>
              </a:rPr>
              <a:t>psoas</a:t>
            </a:r>
            <a:r>
              <a:rPr lang="en-US" sz="2800" dirty="0" smtClean="0">
                <a:ea typeface="+mn-ea"/>
                <a:cs typeface="Times New Roman" pitchFamily="18" charset="0"/>
              </a:rPr>
              <a:t> shadow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Indentation of the left side of the gastric air bubble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Fracture of one or more lower ribs on the left side ( present 27</a:t>
            </a:r>
            <a:r>
              <a:rPr lang="en-US" sz="28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 % of cases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Elevation of the left side of the </a:t>
            </a:r>
            <a:r>
              <a:rPr lang="en-US" sz="2800" dirty="0" err="1" smtClean="0">
                <a:solidFill>
                  <a:srgbClr val="FF0000"/>
                </a:solidFill>
                <a:ea typeface="+mn-ea"/>
                <a:cs typeface="Arial" pitchFamily="34" charset="0"/>
              </a:rPr>
              <a:t>diaphram</a:t>
            </a:r>
            <a:r>
              <a:rPr lang="en-US" sz="28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Free fluid between gas filled intestinal coils </a:t>
            </a:r>
            <a:r>
              <a:rPr lang="en-US" b="1" i="1" dirty="0" smtClean="0">
                <a:ea typeface="+mn-ea"/>
                <a:cs typeface="Arial" pitchFamily="34" charset="0"/>
              </a:rPr>
              <a:t>. </a:t>
            </a:r>
            <a:endParaRPr lang="en-US" b="1" i="1" dirty="0" smtClean="0"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of </a:t>
            </a:r>
            <a:r>
              <a:rPr lang="en-US" dirty="0" err="1" smtClean="0"/>
              <a:t>lt</a:t>
            </a:r>
            <a:r>
              <a:rPr lang="en-US" dirty="0" smtClean="0"/>
              <a:t> </a:t>
            </a:r>
            <a:r>
              <a:rPr lang="en-US" dirty="0" err="1" smtClean="0"/>
              <a:t>hemidiaphragm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9178"/>
            <a:ext cx="8147248" cy="4547371"/>
          </a:xfrm>
        </p:spPr>
      </p:pic>
    </p:spTree>
    <p:extLst>
      <p:ext uri="{BB962C8B-B14F-4D97-AF65-F5344CB8AC3E}">
        <p14:creationId xmlns:p14="http://schemas.microsoft.com/office/powerpoint/2010/main" val="153666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Fracture of one or more lower ribs on the left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5163"/>
            <a:ext cx="8686800" cy="4389437"/>
          </a:xfrm>
        </p:spPr>
      </p:pic>
    </p:spTree>
    <p:extLst>
      <p:ext uri="{BB962C8B-B14F-4D97-AF65-F5344CB8AC3E}">
        <p14:creationId xmlns:p14="http://schemas.microsoft.com/office/powerpoint/2010/main" val="96662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85750" y="500063"/>
            <a:ext cx="8401050" cy="5953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b="1" i="1" smtClean="0">
                <a:cs typeface="Times New Roman" pitchFamily="18" charset="0"/>
              </a:rPr>
              <a:t>5. CT</a:t>
            </a:r>
          </a:p>
          <a:p>
            <a:pPr>
              <a:buFont typeface="Wingdings 2" pitchFamily="18" charset="2"/>
              <a:buNone/>
            </a:pPr>
            <a:endParaRPr lang="en-US" sz="3200" b="1" i="1" smtClean="0">
              <a:cs typeface="Arial" pitchFamily="34" charset="0"/>
            </a:endParaRPr>
          </a:p>
          <a:p>
            <a:r>
              <a:rPr lang="en-US" sz="2800" smtClean="0">
                <a:cs typeface="Arial" pitchFamily="34" charset="0"/>
              </a:rPr>
              <a:t>Modality of choice </a:t>
            </a:r>
          </a:p>
          <a:p>
            <a:r>
              <a:rPr lang="en-US" sz="2800" smtClean="0">
                <a:cs typeface="Arial" pitchFamily="34" charset="0"/>
              </a:rPr>
              <a:t>Used with contrast .</a:t>
            </a:r>
          </a:p>
          <a:p>
            <a:r>
              <a:rPr lang="en-US" sz="2800" smtClean="0">
                <a:cs typeface="Arial" pitchFamily="34" charset="0"/>
              </a:rPr>
              <a:t>Findings 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Lacerations : irregular hypodense area with no enhancement .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Sub-capsular hematoma  : regular shape , cresentric  .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Intraparenchymal hematoma .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Fragmentation with autosplenictomy . </a:t>
            </a:r>
            <a:endParaRPr lang="ar-JO" smtClean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cs typeface="Times New Roman" pitchFamily="18" charset="0"/>
              </a:rPr>
              <a:t>Diagnosis</a:t>
            </a:r>
            <a:endParaRPr lang="ar-JO" sz="4800" b="1" smtClean="0">
              <a:solidFill>
                <a:schemeClr val="tx1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98663"/>
            <a:ext cx="4038600" cy="4525962"/>
          </a:xfrm>
        </p:spPr>
        <p:txBody>
          <a:bodyPr/>
          <a:lstStyle/>
          <a:p>
            <a:r>
              <a:rPr lang="en-US" smtClean="0">
                <a:cs typeface="Arial" pitchFamily="34" charset="0"/>
              </a:rPr>
              <a:t>Unstable patient :</a:t>
            </a:r>
          </a:p>
          <a:p>
            <a:pPr lvl="1"/>
            <a:r>
              <a:rPr lang="en-US" smtClean="0">
                <a:cs typeface="Arial" pitchFamily="34" charset="0"/>
              </a:rPr>
              <a:t>Open and See !</a:t>
            </a:r>
          </a:p>
          <a:p>
            <a:pPr lvl="1"/>
            <a:r>
              <a:rPr lang="en-US" smtClean="0">
                <a:cs typeface="Arial" pitchFamily="34" charset="0"/>
              </a:rPr>
              <a:t>Peritoneal lavage </a:t>
            </a:r>
          </a:p>
          <a:p>
            <a:pPr lvl="1"/>
            <a:r>
              <a:rPr lang="en-US" smtClean="0">
                <a:cs typeface="Arial" pitchFamily="34" charset="0"/>
              </a:rPr>
              <a:t>FAST</a:t>
            </a:r>
          </a:p>
        </p:txBody>
      </p:sp>
      <p:pic>
        <p:nvPicPr>
          <p:cNvPr id="24580" name="Picture 8" descr="k14815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214563"/>
            <a:ext cx="5057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5603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7115175" cy="4525963"/>
          </a:xfrm>
        </p:spPr>
        <p:txBody>
          <a:bodyPr/>
          <a:lstStyle/>
          <a:p>
            <a:r>
              <a:rPr lang="en-US" sz="4000" b="1" smtClean="0">
                <a:cs typeface="Arial" pitchFamily="34" charset="0"/>
              </a:rPr>
              <a:t>Stage 1 : </a:t>
            </a:r>
          </a:p>
          <a:p>
            <a:pPr lvl="1"/>
            <a:r>
              <a:rPr lang="en-US" sz="3200" smtClean="0">
                <a:cs typeface="Arial" pitchFamily="34" charset="0"/>
              </a:rPr>
              <a:t>Subcapsular Hematoma &lt; 10 % of surface area .</a:t>
            </a:r>
          </a:p>
          <a:p>
            <a:pPr lvl="1"/>
            <a:r>
              <a:rPr lang="en-US" sz="3200" smtClean="0">
                <a:cs typeface="Arial" pitchFamily="34" charset="0"/>
              </a:rPr>
              <a:t>Capsular tear depth &lt; 1 cm . </a:t>
            </a:r>
            <a:endParaRPr lang="ar-JO" sz="3200" smtClean="0"/>
          </a:p>
        </p:txBody>
      </p:sp>
      <p:pic>
        <p:nvPicPr>
          <p:cNvPr id="25604" name="Picture 4" descr="C:\Program Files\Microsoft Office\MEDIA\CAGCAT10\j0315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500438"/>
            <a:ext cx="20383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6257925" cy="4497388"/>
          </a:xfrm>
        </p:spPr>
        <p:txBody>
          <a:bodyPr/>
          <a:lstStyle/>
          <a:p>
            <a:r>
              <a:rPr lang="en-US" sz="3600" b="1" smtClean="0">
                <a:cs typeface="Arial" pitchFamily="34" charset="0"/>
              </a:rPr>
              <a:t>Stage 2 :</a:t>
            </a:r>
          </a:p>
          <a:p>
            <a:pPr lvl="1"/>
            <a:r>
              <a:rPr lang="en-US" sz="2800" smtClean="0">
                <a:cs typeface="Arial" pitchFamily="34" charset="0"/>
              </a:rPr>
              <a:t>Subcapsular hematoma of 10 – 50 % of surface area .</a:t>
            </a:r>
          </a:p>
          <a:p>
            <a:pPr lvl="1"/>
            <a:r>
              <a:rPr lang="en-US" sz="2800" smtClean="0">
                <a:cs typeface="Arial" pitchFamily="34" charset="0"/>
              </a:rPr>
              <a:t>Laceration depth :</a:t>
            </a:r>
          </a:p>
          <a:p>
            <a:pPr lvl="2"/>
            <a:r>
              <a:rPr lang="en-US" sz="2400" smtClean="0">
                <a:cs typeface="Arial" pitchFamily="34" charset="0"/>
              </a:rPr>
              <a:t>1-3 cm</a:t>
            </a:r>
          </a:p>
          <a:p>
            <a:pPr lvl="2"/>
            <a:r>
              <a:rPr lang="en-US" sz="2400" smtClean="0">
                <a:cs typeface="Arial" pitchFamily="34" charset="0"/>
              </a:rPr>
              <a:t>Not involving trabecular vessels </a:t>
            </a:r>
          </a:p>
          <a:p>
            <a:pPr lvl="1"/>
            <a:r>
              <a:rPr lang="en-US" sz="2800" smtClean="0">
                <a:cs typeface="Arial" pitchFamily="34" charset="0"/>
              </a:rPr>
              <a:t>Intraparenchymal Hematoma &lt; 5 cm in Diameter 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6686550" cy="4433888"/>
          </a:xfrm>
        </p:spPr>
        <p:txBody>
          <a:bodyPr/>
          <a:lstStyle/>
          <a:p>
            <a:r>
              <a:rPr lang="en-US" sz="3200" b="1" smtClean="0">
                <a:cs typeface="Arial" pitchFamily="34" charset="0"/>
              </a:rPr>
              <a:t>Stage 3 :</a:t>
            </a:r>
          </a:p>
          <a:p>
            <a:pPr lvl="1"/>
            <a:r>
              <a:rPr lang="en-US" sz="2800" smtClean="0">
                <a:cs typeface="Arial" pitchFamily="34" charset="0"/>
              </a:rPr>
              <a:t>Sub-capsular Hematoma &gt; 50 % , or Ruptured spleen .</a:t>
            </a:r>
          </a:p>
          <a:p>
            <a:pPr lvl="1"/>
            <a:r>
              <a:rPr lang="en-US" sz="2800" smtClean="0">
                <a:cs typeface="Arial" pitchFamily="34" charset="0"/>
              </a:rPr>
              <a:t>Laceration depth :</a:t>
            </a:r>
          </a:p>
          <a:p>
            <a:pPr lvl="2"/>
            <a:r>
              <a:rPr lang="en-US" sz="2400" smtClean="0">
                <a:cs typeface="Arial" pitchFamily="34" charset="0"/>
              </a:rPr>
              <a:t>&gt; 3 cm </a:t>
            </a:r>
          </a:p>
          <a:p>
            <a:pPr lvl="2"/>
            <a:r>
              <a:rPr lang="en-US" sz="2400" smtClean="0">
                <a:cs typeface="Arial" pitchFamily="34" charset="0"/>
              </a:rPr>
              <a:t>Involving the trabecular Vessels .</a:t>
            </a:r>
          </a:p>
          <a:p>
            <a:pPr lvl="1"/>
            <a:r>
              <a:rPr lang="en-US" sz="2800" smtClean="0">
                <a:cs typeface="Arial" pitchFamily="34" charset="0"/>
              </a:rPr>
              <a:t>Intraparenchymal hematoma &gt; 5 cm in diameter .</a:t>
            </a:r>
            <a:endParaRPr lang="ar-JO" sz="2800" smtClean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7400925" cy="4433888"/>
          </a:xfrm>
        </p:spPr>
        <p:txBody>
          <a:bodyPr/>
          <a:lstStyle/>
          <a:p>
            <a:r>
              <a:rPr lang="en-US" sz="3600" b="1" smtClean="0">
                <a:cs typeface="Arial" pitchFamily="34" charset="0"/>
              </a:rPr>
              <a:t>Stage 4 :</a:t>
            </a:r>
          </a:p>
          <a:p>
            <a:pPr lvl="1"/>
            <a:r>
              <a:rPr lang="en-US" sz="2800" smtClean="0">
                <a:cs typeface="Arial" pitchFamily="34" charset="0"/>
              </a:rPr>
              <a:t>Laceration involving hilar or segmental vessels with devascularization of &gt; 25 % of speen </a:t>
            </a:r>
            <a:endParaRPr lang="ar-JO" sz="2800" smtClean="0"/>
          </a:p>
        </p:txBody>
      </p:sp>
      <p:pic>
        <p:nvPicPr>
          <p:cNvPr id="28676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7358">
            <a:off x="5788025" y="4291013"/>
            <a:ext cx="2119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28625" y="642938"/>
            <a:ext cx="8258175" cy="53641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- </a:t>
            </a:r>
            <a:r>
              <a:rPr lang="en-US" sz="2800" b="1" smtClean="0">
                <a:cs typeface="Arial" pitchFamily="34" charset="0"/>
              </a:rPr>
              <a:t>Arterial: </a:t>
            </a:r>
            <a:r>
              <a:rPr lang="en-US" sz="2800" smtClean="0">
                <a:cs typeface="Arial" pitchFamily="34" charset="0"/>
              </a:rPr>
              <a:t>Splenic A. along upper border of tail of pancrease.</a:t>
            </a:r>
          </a:p>
          <a:p>
            <a:pPr>
              <a:buFont typeface="Wingdings 3" pitchFamily="18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- </a:t>
            </a:r>
            <a:r>
              <a:rPr lang="en-US" sz="2800" b="1" smtClean="0">
                <a:cs typeface="Arial" pitchFamily="34" charset="0"/>
              </a:rPr>
              <a:t>Vein</a:t>
            </a:r>
            <a:r>
              <a:rPr lang="en-US" sz="2800" smtClean="0">
                <a:cs typeface="Arial" pitchFamily="34" charset="0"/>
              </a:rPr>
              <a:t>: Splenic V.at hilum behind pancrease.join SMV to form portal V.</a:t>
            </a:r>
          </a:p>
          <a:p>
            <a:pPr>
              <a:buFont typeface="Wingdings 3" pitchFamily="18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2800" smtClean="0">
                <a:cs typeface="Arial" pitchFamily="34" charset="0"/>
              </a:rPr>
              <a:t>- </a:t>
            </a:r>
            <a:r>
              <a:rPr lang="en-US" sz="2800" b="1" smtClean="0">
                <a:cs typeface="Arial" pitchFamily="34" charset="0"/>
              </a:rPr>
              <a:t>Lymphatics</a:t>
            </a:r>
            <a:r>
              <a:rPr lang="en-US" sz="2800" smtClean="0">
                <a:cs typeface="Arial" pitchFamily="34" charset="0"/>
              </a:rPr>
              <a:t>: efferent vessels from white pulp to L N in hilum to retropancrearic to coeliac nodes.</a:t>
            </a:r>
          </a:p>
          <a:p>
            <a:pPr>
              <a:buFont typeface="Wingdings 3" pitchFamily="18" charset="2"/>
              <a:buNone/>
            </a:pPr>
            <a:endParaRPr lang="en-US" sz="2800" smtClean="0">
              <a:cs typeface="Arial" pitchFamily="34" charset="0"/>
            </a:endParaRPr>
          </a:p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6115050" cy="4433888"/>
          </a:xfrm>
        </p:spPr>
        <p:txBody>
          <a:bodyPr/>
          <a:lstStyle/>
          <a:p>
            <a:r>
              <a:rPr lang="en-US" sz="3600" b="1" smtClean="0">
                <a:cs typeface="Arial" pitchFamily="34" charset="0"/>
              </a:rPr>
              <a:t>Stage 5 :</a:t>
            </a:r>
          </a:p>
          <a:p>
            <a:pPr lvl="1"/>
            <a:r>
              <a:rPr lang="en-US" sz="2800" smtClean="0">
                <a:cs typeface="Arial" pitchFamily="34" charset="0"/>
              </a:rPr>
              <a:t>Shattered spleen </a:t>
            </a:r>
            <a:endParaRPr lang="ar-JO" sz="2800" smtClean="0"/>
          </a:p>
        </p:txBody>
      </p:sp>
      <p:pic>
        <p:nvPicPr>
          <p:cNvPr id="29700" name="Picture 4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80568">
            <a:off x="4973638" y="2593975"/>
            <a:ext cx="2312987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z="7200" smtClean="0">
                <a:cs typeface="Times New Roman" pitchFamily="18" charset="0"/>
              </a:rPr>
              <a:t>Treatment </a:t>
            </a:r>
            <a:endParaRPr lang="ar-JO" sz="72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20875"/>
            <a:ext cx="4038600" cy="443388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600" b="1" smtClean="0">
                <a:cs typeface="Arial" pitchFamily="34" charset="0"/>
              </a:rPr>
              <a:t>Conservative:</a:t>
            </a:r>
          </a:p>
          <a:p>
            <a:pPr marL="914400" lvl="1" indent="-514350"/>
            <a:r>
              <a:rPr lang="en-US" smtClean="0">
                <a:cs typeface="Arial" pitchFamily="34" charset="0"/>
              </a:rPr>
              <a:t>Admit patient to ICU </a:t>
            </a:r>
          </a:p>
          <a:p>
            <a:pPr marL="914400" lvl="1" indent="-514350"/>
            <a:r>
              <a:rPr lang="en-US" smtClean="0">
                <a:cs typeface="Arial" pitchFamily="34" charset="0"/>
              </a:rPr>
              <a:t>Repeated ultrasound</a:t>
            </a:r>
          </a:p>
          <a:p>
            <a:pPr marL="914400" lvl="1" indent="-514350"/>
            <a:r>
              <a:rPr lang="en-US" smtClean="0">
                <a:cs typeface="Arial" pitchFamily="34" charset="0"/>
              </a:rPr>
              <a:t>For those with stage 1 or 2 .</a:t>
            </a:r>
          </a:p>
        </p:txBody>
      </p:sp>
      <p:pic>
        <p:nvPicPr>
          <p:cNvPr id="30724" name="Picture 4" descr="intensive care un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16113"/>
            <a:ext cx="399573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147050" cy="619125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2- </a:t>
            </a:r>
            <a:r>
              <a:rPr lang="en-US" sz="3600" b="1" dirty="0" err="1" smtClean="0">
                <a:ea typeface="+mn-ea"/>
              </a:rPr>
              <a:t>splenectomy</a:t>
            </a:r>
            <a:r>
              <a:rPr lang="en-US" sz="3600" b="1" dirty="0" smtClean="0">
                <a:ea typeface="+mn-ea"/>
              </a:rPr>
              <a:t>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3- </a:t>
            </a:r>
            <a:r>
              <a:rPr lang="en-US" sz="3600" b="1" dirty="0" err="1" smtClean="0">
                <a:ea typeface="+mn-ea"/>
              </a:rPr>
              <a:t>coservative</a:t>
            </a:r>
            <a:r>
              <a:rPr lang="en-US" sz="3600" b="1" dirty="0" smtClean="0">
                <a:ea typeface="+mn-ea"/>
              </a:rPr>
              <a:t> </a:t>
            </a:r>
            <a:r>
              <a:rPr lang="en-US" sz="3600" b="1" dirty="0" err="1" smtClean="0">
                <a:ea typeface="+mn-ea"/>
              </a:rPr>
              <a:t>splenoraphy</a:t>
            </a:r>
            <a:r>
              <a:rPr lang="en-US" sz="3600" b="1" dirty="0" smtClean="0">
                <a:ea typeface="+mn-ea"/>
              </a:rPr>
              <a:t> 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	</a:t>
            </a:r>
            <a:r>
              <a:rPr lang="en-US" dirty="0" smtClean="0">
                <a:ea typeface="+mn-ea"/>
              </a:rPr>
              <a:t>suturing of spleen to prevent further bleeding .</a:t>
            </a:r>
            <a:endParaRPr lang="en-US" sz="3600" b="1" dirty="0" smtClean="0">
              <a:ea typeface="+mn-ea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4- </a:t>
            </a:r>
            <a:r>
              <a:rPr lang="en-US" sz="3600" b="1" dirty="0" err="1" smtClean="0">
                <a:ea typeface="+mn-ea"/>
              </a:rPr>
              <a:t>splenic</a:t>
            </a:r>
            <a:r>
              <a:rPr lang="en-US" sz="3600" b="1" dirty="0" smtClean="0">
                <a:ea typeface="+mn-ea"/>
              </a:rPr>
              <a:t> artery </a:t>
            </a:r>
            <a:r>
              <a:rPr lang="en-US" sz="3600" b="1" dirty="0" err="1" smtClean="0">
                <a:ea typeface="+mn-ea"/>
              </a:rPr>
              <a:t>Embolization</a:t>
            </a:r>
            <a:r>
              <a:rPr lang="en-US" sz="3600" b="1" dirty="0" smtClean="0">
                <a:ea typeface="+mn-ea"/>
              </a:rPr>
              <a:t> 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	</a:t>
            </a:r>
            <a:r>
              <a:rPr lang="en-US" dirty="0" smtClean="0">
                <a:ea typeface="+mn-ea"/>
              </a:rPr>
              <a:t>- less mortality and morbidity than </a:t>
            </a:r>
            <a:r>
              <a:rPr lang="en-US" dirty="0" err="1" smtClean="0">
                <a:ea typeface="+mn-ea"/>
              </a:rPr>
              <a:t>splenictomy</a:t>
            </a:r>
            <a:endParaRPr lang="en-US" dirty="0" smtClean="0">
              <a:ea typeface="+mn-ea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	</a:t>
            </a:r>
            <a:r>
              <a:rPr lang="en-US" dirty="0" smtClean="0">
                <a:ea typeface="+mn-ea"/>
              </a:rPr>
              <a:t>- mortality is related to % of </a:t>
            </a:r>
            <a:r>
              <a:rPr lang="en-US" dirty="0" err="1" smtClean="0">
                <a:ea typeface="+mn-ea"/>
              </a:rPr>
              <a:t>splenic</a:t>
            </a:r>
            <a:r>
              <a:rPr lang="en-US" dirty="0" smtClean="0">
                <a:ea typeface="+mn-ea"/>
              </a:rPr>
              <a:t> tissue </a:t>
            </a:r>
            <a:r>
              <a:rPr lang="en-US" dirty="0" err="1" smtClean="0">
                <a:ea typeface="+mn-ea"/>
              </a:rPr>
              <a:t>Embolized</a:t>
            </a:r>
            <a:r>
              <a:rPr lang="en-US" dirty="0" smtClean="0">
                <a:ea typeface="+mn-ea"/>
              </a:rPr>
              <a:t> 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	- Complications :</a:t>
            </a:r>
          </a:p>
          <a:p>
            <a:pPr marL="1314450" lvl="2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 smtClean="0">
                <a:ea typeface="+mn-ea"/>
              </a:rPr>
              <a:t>Pancreatitis</a:t>
            </a:r>
          </a:p>
          <a:p>
            <a:pPr marL="1314450" lvl="2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 err="1" smtClean="0">
                <a:ea typeface="+mn-ea"/>
              </a:rPr>
              <a:t>Splenic</a:t>
            </a:r>
            <a:r>
              <a:rPr lang="en-US" dirty="0" smtClean="0">
                <a:ea typeface="+mn-ea"/>
              </a:rPr>
              <a:t> Abscess</a:t>
            </a:r>
          </a:p>
          <a:p>
            <a:pPr marL="1314450" lvl="2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 smtClean="0">
                <a:ea typeface="+mn-ea"/>
              </a:rPr>
              <a:t>Pleural Effusion ( most common )</a:t>
            </a:r>
          </a:p>
          <a:p>
            <a:pPr marL="1314450" lvl="2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		</a:t>
            </a:r>
            <a:endParaRPr lang="ar-JO" dirty="0" smtClean="0"/>
          </a:p>
        </p:txBody>
      </p:sp>
      <p:pic>
        <p:nvPicPr>
          <p:cNvPr id="31747" name="Picture 2" descr="http://www.payable.com/blog/wp-content/uploads/2012/07/online-business-id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3730">
            <a:off x="7191375" y="3992563"/>
            <a:ext cx="1866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r. M. Alkhayatt\ruptured 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hc\Desktop\untitled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8748713" cy="1093788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cs typeface="Traditional Arabic" pitchFamily="18" charset="-78"/>
              </a:rPr>
              <a:t>Splenomegaly &amp; Hypersplenism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8643938" cy="5157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u="sng" smtClean="0">
                <a:cs typeface="Arial" pitchFamily="34" charset="0"/>
              </a:rPr>
              <a:t>Hypersplenism</a:t>
            </a:r>
            <a:r>
              <a:rPr lang="en-US" sz="2400" smtClean="0">
                <a:cs typeface="Arial" pitchFamily="34" charset="0"/>
              </a:rPr>
              <a:t>: </a:t>
            </a:r>
            <a:r>
              <a:rPr lang="en-US" sz="2800" i="1" smtClean="0">
                <a:cs typeface="Arial" pitchFamily="34" charset="0"/>
              </a:rPr>
              <a:t>Clinical syndrome </a:t>
            </a:r>
            <a:endParaRPr lang="en-US" sz="2400" i="1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    </a:t>
            </a:r>
            <a:r>
              <a:rPr lang="en-US" sz="2800" smtClean="0">
                <a:cs typeface="Arial" pitchFamily="34" charset="0"/>
              </a:rPr>
              <a:t>1-Splenic enlargement.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2-Any combination of anaemie,leucopenia or thrombocytopenia.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3-Compensatory bone marrow hyperplasia.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4-Improvement after splenectomy.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tx1"/>
                </a:solidFill>
                <a:cs typeface="Traditional Arabic" pitchFamily="18" charset="-78"/>
              </a:rPr>
              <a:t>Splenectomy for Blood 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cs typeface="Arial" pitchFamily="34" charset="0"/>
              </a:rPr>
              <a:t>1-ITP: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-15-50 y female.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-CP: Ecchymoses purpuric patches of skin &amp; MM.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Post traumatic skin petechial haemorrhage.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Epistaxis,Menorrhgia.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10% palpable spleen.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- Investigations: B.T increased. C.T &amp; P.T normal.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			Thrombocytopenia.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285750" y="500063"/>
            <a:ext cx="8401050" cy="55070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4400" b="1" smtClean="0">
                <a:cs typeface="Arial" pitchFamily="34" charset="0"/>
              </a:rPr>
              <a:t>	Treatment</a:t>
            </a:r>
          </a:p>
          <a:p>
            <a:pPr>
              <a:lnSpc>
                <a:spcPct val="90000"/>
              </a:lnSpc>
            </a:pPr>
            <a:endParaRPr lang="en-US" sz="3200" b="1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cs typeface="Arial" pitchFamily="34" charset="0"/>
              </a:rPr>
              <a:t>1-75% regress after 1</a:t>
            </a:r>
            <a:r>
              <a:rPr lang="en-US" sz="3200" baseline="30000" smtClean="0">
                <a:cs typeface="Arial" pitchFamily="34" charset="0"/>
              </a:rPr>
              <a:t>st</a:t>
            </a:r>
            <a:r>
              <a:rPr lang="en-US" sz="3200" smtClean="0">
                <a:cs typeface="Arial" pitchFamily="34" charset="0"/>
              </a:rPr>
              <a:t> attack in paediatrics.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320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cs typeface="Arial" pitchFamily="34" charset="0"/>
              </a:rPr>
              <a:t>2-Steroid for short course in adult &amp; children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3200" smtClean="0">
                <a:cs typeface="Arial" pitchFamily="34" charset="0"/>
              </a:rPr>
              <a:t>recovery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320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cs typeface="Arial" pitchFamily="34" charset="0"/>
              </a:rPr>
              <a:t>3- Surgery: Refractory (</a:t>
            </a:r>
            <a:r>
              <a:rPr lang="en-US" sz="2800" smtClean="0">
                <a:cs typeface="Arial" pitchFamily="34" charset="0"/>
              </a:rPr>
              <a:t>more than 9 months+low platelet+ 	2 relapses</a:t>
            </a:r>
            <a:r>
              <a:rPr lang="en-US" sz="3200" smtClean="0">
                <a:cs typeface="Arial" pitchFamily="34" charset="0"/>
              </a:rPr>
              <a:t>).Two thirds cure.</a:t>
            </a:r>
          </a:p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 for Blood 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smtClean="0">
                <a:cs typeface="Arial" pitchFamily="34" charset="0"/>
              </a:rPr>
              <a:t>2-Haemolytic Anaemias: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1-Hereditary Spherocytosis.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2-Sickel cell anaemia.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3-Thalassaemia.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4-Acquired autoimmune haemolytic  anaemia</a:t>
            </a:r>
          </a:p>
          <a:p>
            <a:pPr>
              <a:buFont typeface="Wingdings" pitchFamily="2" charset="2"/>
              <a:buNone/>
            </a:pPr>
            <a:endParaRPr lang="ar-IQ" sz="2800" smtClean="0"/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r. M. Alkhayatt\b_13_2_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r. M. Alkhayatt\Enlarged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r. M. Alkhayatt\spleen-fi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9875" cy="6858000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Heridatary spherocytosis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-Autosomal dominant.spherocytic RBC.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-Present in childhood.haemolytic jaundice+splenomegaly+pigment gall stones.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-Fragility test RBC haemolyse in stronger saline solution 0.6%(normally in 0.47% saline solution).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-Reticulocytes increase.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-Radioactive Cr 51 labelling RBC..RBC destruction.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cs typeface="Traditional Arabic" pitchFamily="18" charset="-78"/>
              </a:rPr>
              <a:t>Splenectomy for neoplasms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313"/>
            <a:ext cx="9144000" cy="4929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Arial" pitchFamily="34" charset="0"/>
              </a:rPr>
              <a:t>1-Haemangioma</a:t>
            </a:r>
            <a:r>
              <a:rPr lang="en-US" smtClean="0">
                <a:cs typeface="Arial" pitchFamily="34" charset="0"/>
              </a:rPr>
              <a:t> :Most common benign tumour of spleen  Haemangiosarcoma (rare).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Arial" pitchFamily="34" charset="0"/>
              </a:rPr>
              <a:t>2-Lymphoma:most</a:t>
            </a:r>
            <a:r>
              <a:rPr lang="en-US" smtClean="0">
                <a:cs typeface="Arial" pitchFamily="34" charset="0"/>
              </a:rPr>
              <a:t> common cause of neoplastic enlargement. ---Splenectomy is for..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1-management.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2-diagnosis&amp; staging.(CT is alternative for staging).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Arial" pitchFamily="34" charset="0"/>
              </a:rPr>
              <a:t>3-Myelofibrosis</a:t>
            </a:r>
            <a:r>
              <a:rPr lang="en-US" smtClean="0">
                <a:cs typeface="Arial" pitchFamily="34" charset="0"/>
              </a:rPr>
              <a:t>: Abnormal proliferation of mesenchymal elements in BM,spleen,liver &amp; LN.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-Over 50,gross splenomegaly with LUQ pain.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-Splenectomy reduces the need transfusion &amp; may relieve the pain.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r. M. Alkhayatt\tum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algn="ctr"/>
            <a:r>
              <a:rPr lang="en-US" sz="5400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320088" cy="4883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u="sng" smtClean="0">
                <a:cs typeface="Arial" pitchFamily="34" charset="0"/>
              </a:rPr>
              <a:t>Preop. Investigations</a:t>
            </a:r>
            <a:r>
              <a:rPr lang="en-US" sz="3600" smtClean="0"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1-Blood, FFP, Cryoprecipitate, platelets.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2-Coagulation profile. 		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3-Antibiotic prophylaxis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</p:txBody>
      </p:sp>
      <p:pic>
        <p:nvPicPr>
          <p:cNvPr id="4608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6087">
            <a:off x="6097588" y="3481388"/>
            <a:ext cx="202406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000125"/>
          </a:xfrm>
        </p:spPr>
        <p:txBody>
          <a:bodyPr/>
          <a:lstStyle/>
          <a:p>
            <a:pPr algn="ctr"/>
            <a:r>
              <a:rPr lang="en-US" sz="5400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8964613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u="sng" smtClean="0">
                <a:cs typeface="Arial" pitchFamily="34" charset="0"/>
              </a:rPr>
              <a:t>Post operative complications</a:t>
            </a:r>
            <a:r>
              <a:rPr lang="en-US" sz="3200" smtClean="0"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1-</a:t>
            </a:r>
            <a:r>
              <a:rPr lang="en-US" sz="2800" smtClean="0">
                <a:cs typeface="Arial" pitchFamily="34" charset="0"/>
              </a:rPr>
              <a:t>Slipped ligature from splenic a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800" smtClean="0">
                <a:cs typeface="Arial" pitchFamily="34" charset="0"/>
              </a:rPr>
              <a:t>Haemorrhage.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2</a:t>
            </a:r>
            <a:r>
              <a:rPr lang="en-US" sz="2800" smtClean="0">
                <a:cs typeface="Arial" pitchFamily="34" charset="0"/>
              </a:rPr>
              <a:t>-Haematemesis(gastric mucosal damage)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3</a:t>
            </a:r>
            <a:r>
              <a:rPr lang="en-US" sz="2800" smtClean="0">
                <a:cs typeface="Arial" pitchFamily="34" charset="0"/>
              </a:rPr>
              <a:t>-Gastric dilatation.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4</a:t>
            </a:r>
            <a:r>
              <a:rPr lang="en-US" sz="2800" smtClean="0">
                <a:cs typeface="Arial" pitchFamily="34" charset="0"/>
              </a:rPr>
              <a:t>-Left basal atelectasis &amp; Pleural effusion.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5</a:t>
            </a:r>
            <a:r>
              <a:rPr lang="en-US" sz="2800" smtClean="0">
                <a:cs typeface="Arial" pitchFamily="34" charset="0"/>
              </a:rPr>
              <a:t>-Injury to tail of pancrease.pancreatitis,abscess,fistula.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6</a:t>
            </a:r>
            <a:r>
              <a:rPr lang="en-US" sz="2800" smtClean="0">
                <a:cs typeface="Arial" pitchFamily="34" charset="0"/>
              </a:rPr>
              <a:t>-injury to greater curvature of stomach during ligation short gastric vessels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800" smtClean="0">
                <a:cs typeface="Arial" pitchFamily="34" charset="0"/>
              </a:rPr>
              <a:t>fistula.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643063"/>
            <a:ext cx="8891587" cy="4687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7-Venous Thrombosis.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*Prophylactic aspirin if platelets more than 1 million*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b="1" smtClean="0">
                <a:cs typeface="Arial" pitchFamily="34" charset="0"/>
              </a:rPr>
              <a:t>8</a:t>
            </a:r>
            <a:r>
              <a:rPr lang="en-US" sz="2400" b="1" smtClean="0">
                <a:cs typeface="Arial" pitchFamily="34" charset="0"/>
              </a:rPr>
              <a:t>-Post splenectomy septicaemia: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</a:t>
            </a:r>
            <a:r>
              <a:rPr lang="en-US" sz="2800" smtClean="0">
                <a:cs typeface="Arial" pitchFamily="34" charset="0"/>
              </a:rPr>
              <a:t>1-Strep pneumonia.		3-H influenzae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2-N meningitides.                 4-E.coli.</a:t>
            </a:r>
          </a:p>
        </p:txBody>
      </p:sp>
      <p:pic>
        <p:nvPicPr>
          <p:cNvPr id="48132" name="Picture 2" descr="http://images.sodahead.com/polls/003165283/3412162396_what_do_you_think1_answer_2_x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9431">
            <a:off x="6586538" y="4298950"/>
            <a:ext cx="206216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500063" y="642938"/>
            <a:ext cx="8186737" cy="56816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200" b="1" u="sng" smtClean="0">
                <a:cs typeface="Arial" pitchFamily="34" charset="0"/>
              </a:rPr>
              <a:t>Higher Risk Groups: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1-Young.	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2-Chemoradiotherapy.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3-Splenectomy for blood dss.</a:t>
            </a:r>
          </a:p>
          <a:p>
            <a:pPr>
              <a:buFont typeface="Wingdings 3" pitchFamily="18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sz="2800" b="1" smtClean="0">
                <a:cs typeface="Arial" pitchFamily="34" charset="0"/>
              </a:rPr>
              <a:t>9- OPSI</a:t>
            </a:r>
            <a:r>
              <a:rPr lang="en-US" sz="2800" smtClean="0">
                <a:cs typeface="Arial" pitchFamily="34" charset="0"/>
              </a:rPr>
              <a:t> (</a:t>
            </a:r>
            <a:r>
              <a:rPr lang="en-US" sz="2800" b="1" i="1" smtClean="0">
                <a:cs typeface="Arial" pitchFamily="34" charset="0"/>
              </a:rPr>
              <a:t>overwhelming post splenectomy infection</a:t>
            </a:r>
            <a:r>
              <a:rPr lang="en-US" sz="2800" smtClean="0">
                <a:cs typeface="Arial" pitchFamily="34" charset="0"/>
              </a:rPr>
              <a:t>) is a real clinical danger.</a:t>
            </a:r>
          </a:p>
          <a:p>
            <a:endParaRPr lang="en-US" smtClean="0">
              <a:cs typeface="Arial" pitchFamily="34" charset="0"/>
            </a:endParaRPr>
          </a:p>
        </p:txBody>
      </p:sp>
      <p:pic>
        <p:nvPicPr>
          <p:cNvPr id="49155" name="Picture 2" descr="http://mindspower.com/wordpress/wp-content/uploads/2010/10/Good-I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1884">
            <a:off x="6142038" y="701675"/>
            <a:ext cx="231933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r. M. Alkhayatt\spleen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14500"/>
            <a:ext cx="8462962" cy="4381500"/>
          </a:xfrm>
        </p:spPr>
        <p:txBody>
          <a:bodyPr/>
          <a:lstStyle/>
          <a:p>
            <a:pPr marL="365125" indent="-255588">
              <a:buFont typeface="Wingdings" pitchFamily="2" charset="2"/>
              <a:buNone/>
            </a:pPr>
            <a:r>
              <a:rPr lang="en-US" sz="3200" b="1" smtClean="0">
                <a:cs typeface="Majalla UI"/>
              </a:rPr>
              <a:t>OPSI:</a:t>
            </a: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1-Prophylactic daily penicillin if under 5 y  until they are 10.</a:t>
            </a:r>
          </a:p>
          <a:p>
            <a:pPr marL="365125" indent="-255588">
              <a:buFont typeface="Wingdings" pitchFamily="2" charset="2"/>
              <a:buNone/>
            </a:pPr>
            <a:endParaRPr lang="en-US" sz="2400" smtClean="0">
              <a:cs typeface="Majalla UI"/>
            </a:endParaRP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2-prophylaxis for 2-3 years if older tha 5y.</a:t>
            </a: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	Oral Penicillin,Erythromycin,Aomxicillin,Co-Amoxiclav.</a:t>
            </a:r>
          </a:p>
          <a:p>
            <a:pPr marL="365125" indent="-255588">
              <a:buFont typeface="Wingdings" pitchFamily="2" charset="2"/>
              <a:buNone/>
            </a:pPr>
            <a:endParaRPr lang="en-US" sz="2400" smtClean="0">
              <a:cs typeface="Majalla UI"/>
            </a:endParaRP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I.V same A.B above or Cefotaxime,Ceftriaxone or chloramphenicol if allergic to Penicillin or Cephalosporine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8072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42938" y="5643563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000" b="1"/>
              <a:t>* Post operative vaccination give less than 50% antibody levels of those with preoprative vaccination.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714356"/>
            <a:ext cx="707236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48" y="2500306"/>
            <a:ext cx="7429552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osama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shattarah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http://ammanjo.net/assets/images/23454_3_13459039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133600" cy="2287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r. M. Alkhayatt\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372475" cy="1000125"/>
          </a:xfrm>
        </p:spPr>
        <p:txBody>
          <a:bodyPr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cs typeface="Traditional Arabic" pitchFamily="18" charset="-78"/>
              </a:rPr>
              <a:t>Spleen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00125"/>
            <a:ext cx="8229600" cy="928688"/>
          </a:xfrm>
        </p:spPr>
        <p:txBody>
          <a:bodyPr/>
          <a:lstStyle/>
          <a:p>
            <a:r>
              <a:rPr lang="en-US" sz="3200" b="1" smtClean="0">
                <a:cs typeface="Arial" pitchFamily="34" charset="0"/>
              </a:rPr>
              <a:t>Physiology:</a:t>
            </a:r>
            <a:endParaRPr lang="ar-IQ" sz="3200" b="1" smtClean="0"/>
          </a:p>
          <a:p>
            <a:pPr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  <a:p>
            <a:endParaRPr lang="en-US" smtClean="0">
              <a:cs typeface="Arial" pitchFamily="34" charset="0"/>
            </a:endParaRPr>
          </a:p>
        </p:txBody>
      </p:sp>
      <p:pic>
        <p:nvPicPr>
          <p:cNvPr id="11268" name="Picture 5" descr="C:\Documents and Settings\hc\Desktop\sple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8572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6988"/>
            <a:ext cx="7543800" cy="1042988"/>
          </a:xfrm>
        </p:spPr>
        <p:txBody>
          <a:bodyPr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cs typeface="Traditional Arabic" pitchFamily="18" charset="-78"/>
              </a:rPr>
              <a:t>Spleen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928688"/>
            <a:ext cx="8858250" cy="59293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200" b="1" u="sng" dirty="0" smtClean="0">
                <a:ea typeface="+mn-ea"/>
                <a:cs typeface="Arial" pitchFamily="34" charset="0"/>
              </a:rPr>
              <a:t>Functions</a:t>
            </a:r>
            <a:r>
              <a:rPr lang="en-US" sz="3200" b="1" u="sng" dirty="0" smtClean="0">
                <a:ea typeface="+mn-ea"/>
                <a:cs typeface="Arial" pitchFamily="34" charset="0"/>
              </a:rPr>
              <a:t>:</a:t>
            </a:r>
            <a:r>
              <a:rPr lang="ar-JO" sz="3200" b="1" u="sng" dirty="0" smtClean="0">
                <a:ea typeface="+mn-ea"/>
                <a:cs typeface="Arial" pitchFamily="34" charset="0"/>
              </a:rPr>
              <a:t> </a:t>
            </a:r>
            <a:r>
              <a:rPr lang="en-US" sz="3200" b="1" u="sng" dirty="0" smtClean="0">
                <a:ea typeface="+mn-ea"/>
                <a:cs typeface="Arial" pitchFamily="34" charset="0"/>
              </a:rPr>
              <a:t> (FISH)</a:t>
            </a:r>
            <a:endParaRPr lang="en-US" sz="3200" b="1" u="sng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Filtration of blood ( Destruction </a:t>
            </a:r>
            <a:r>
              <a:rPr lang="en-US" sz="2800" dirty="0" smtClean="0">
                <a:ea typeface="+mn-ea"/>
                <a:cs typeface="Arial" pitchFamily="34" charset="0"/>
              </a:rPr>
              <a:t>of abnormally shaped or rigid red </a:t>
            </a:r>
            <a:r>
              <a:rPr lang="en-US" sz="2800" dirty="0" smtClean="0">
                <a:ea typeface="+mn-ea"/>
                <a:cs typeface="Arial" pitchFamily="34" charset="0"/>
              </a:rPr>
              <a:t>cells )</a:t>
            </a:r>
            <a:endParaRPr lang="en-US" sz="28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28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Immune function  </a:t>
            </a:r>
            <a:endParaRPr lang="en-US" sz="24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endParaRPr lang="en-US" sz="24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r>
              <a:rPr lang="en-US" sz="2400" dirty="0" smtClean="0">
                <a:ea typeface="+mn-ea"/>
                <a:cs typeface="Arial" pitchFamily="34" charset="0"/>
              </a:rPr>
              <a:t>Storage of </a:t>
            </a:r>
            <a:r>
              <a:rPr lang="en-US" sz="2400" dirty="0" smtClean="0">
                <a:ea typeface="+mn-ea"/>
                <a:cs typeface="Arial" pitchFamily="34" charset="0"/>
              </a:rPr>
              <a:t>Platelet </a:t>
            </a:r>
            <a:r>
              <a:rPr lang="en-US" sz="2400" dirty="0" smtClean="0">
                <a:ea typeface="+mn-ea"/>
                <a:cs typeface="Arial" pitchFamily="34" charset="0"/>
              </a:rPr>
              <a:t>reservoir </a:t>
            </a:r>
            <a:endParaRPr lang="en-US" sz="24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endParaRPr lang="en-US" sz="24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r>
              <a:rPr lang="en-US" sz="2400" dirty="0" smtClean="0">
                <a:ea typeface="+mn-ea"/>
                <a:cs typeface="Arial" pitchFamily="34" charset="0"/>
              </a:rPr>
              <a:t>Hematopoiesis </a:t>
            </a:r>
            <a:endParaRPr lang="en-US" sz="2400" dirty="0" smtClean="0">
              <a:ea typeface="+mn-ea"/>
              <a:cs typeface="Arial" pitchFamily="34" charset="0"/>
            </a:endParaRPr>
          </a:p>
          <a:p>
            <a:pPr marL="109537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>
                <a:ea typeface="+mn-ea"/>
                <a:cs typeface="Arial" pitchFamily="34" charset="0"/>
              </a:rPr>
              <a:t> </a:t>
            </a:r>
            <a:endParaRPr lang="en-US" sz="2800" dirty="0" smtClean="0"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Investigation of the Spleen.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428750"/>
            <a:ext cx="840105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FBC,Reticulocytes,tests for haemolysis.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LFT &amp; OGD in splenomegaly+portal hypertension in liver cirrhosis.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Investigations for causes of splenomegaly including LN biopsy.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Radiology: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1-Calcification: splenic infarct,splenic a. aneurysm,hydatid cyst,TB.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2-US,CT with contrast,MRI.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3-Tc99:is spleen site of RBC destruction?.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816</Words>
  <Application>Microsoft Office PowerPoint</Application>
  <PresentationFormat>On-screen Show (4:3)</PresentationFormat>
  <Paragraphs>247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Constantia</vt:lpstr>
      <vt:lpstr>Majalla UI</vt:lpstr>
      <vt:lpstr>Tahoma</vt:lpstr>
      <vt:lpstr>Times New Roman</vt:lpstr>
      <vt:lpstr>Traditional Arabic</vt:lpstr>
      <vt:lpstr>Wingdings</vt:lpstr>
      <vt:lpstr>Wingdings 2</vt:lpstr>
      <vt:lpstr>Wingdings 3</vt:lpstr>
      <vt:lpstr>Flow</vt:lpstr>
      <vt:lpstr>Spleen</vt:lpstr>
      <vt:lpstr>Spleen</vt:lpstr>
      <vt:lpstr>PowerPoint Presentation</vt:lpstr>
      <vt:lpstr>PowerPoint Presentation</vt:lpstr>
      <vt:lpstr>PowerPoint Presentation</vt:lpstr>
      <vt:lpstr>PowerPoint Presentation</vt:lpstr>
      <vt:lpstr>Spleen</vt:lpstr>
      <vt:lpstr>Spleen</vt:lpstr>
      <vt:lpstr>Investigation of the Spleen.</vt:lpstr>
      <vt:lpstr>Abnormalities  of Spleen</vt:lpstr>
      <vt:lpstr>PowerPoint Presentation</vt:lpstr>
      <vt:lpstr>PowerPoint Presentation</vt:lpstr>
      <vt:lpstr>Splenic Rupture</vt:lpstr>
      <vt:lpstr>PowerPoint Presentation</vt:lpstr>
      <vt:lpstr>PowerPoint Presentation</vt:lpstr>
      <vt:lpstr>Splenic rupture</vt:lpstr>
      <vt:lpstr>Splenic rupture</vt:lpstr>
      <vt:lpstr>Splenic Trauma </vt:lpstr>
      <vt:lpstr>Blunt Trauma of Spleen </vt:lpstr>
      <vt:lpstr>Diagnosis </vt:lpstr>
      <vt:lpstr>PowerPoint Presentation</vt:lpstr>
      <vt:lpstr>Elevation of lt hemidiaphragm </vt:lpstr>
      <vt:lpstr>Fracture of one or more lower ribs on the left side</vt:lpstr>
      <vt:lpstr>PowerPoint Presentation</vt:lpstr>
      <vt:lpstr>Diagnosis</vt:lpstr>
      <vt:lpstr>Spleen injury grading scale :</vt:lpstr>
      <vt:lpstr>Spleen injury grading scale :</vt:lpstr>
      <vt:lpstr>Spleen injury grading scale :</vt:lpstr>
      <vt:lpstr>Spleen injury grading scale :</vt:lpstr>
      <vt:lpstr>Spleen injury grading scale :</vt:lpstr>
      <vt:lpstr>Treatment </vt:lpstr>
      <vt:lpstr>PowerPoint Presentation</vt:lpstr>
      <vt:lpstr>PowerPoint Presentation</vt:lpstr>
      <vt:lpstr>PowerPoint Presentation</vt:lpstr>
      <vt:lpstr>PowerPoint Presentation</vt:lpstr>
      <vt:lpstr>Splenomegaly &amp; Hypersplenism</vt:lpstr>
      <vt:lpstr>Splenectomy for Blood ds</vt:lpstr>
      <vt:lpstr>PowerPoint Presentation</vt:lpstr>
      <vt:lpstr>Splenectomy for Blood ds</vt:lpstr>
      <vt:lpstr>PowerPoint Presentation</vt:lpstr>
      <vt:lpstr>PowerPoint Presentation</vt:lpstr>
      <vt:lpstr>Heridatary spherocytosis</vt:lpstr>
      <vt:lpstr>Splenectomy for neoplasms</vt:lpstr>
      <vt:lpstr>PowerPoint Presentation</vt:lpstr>
      <vt:lpstr>PowerPoint Presentation</vt:lpstr>
      <vt:lpstr>Splenectomy</vt:lpstr>
      <vt:lpstr>Splenectomy</vt:lpstr>
      <vt:lpstr>Splenectomy</vt:lpstr>
      <vt:lpstr>PowerPoint Presentation</vt:lpstr>
      <vt:lpstr>Splenectomy</vt:lpstr>
      <vt:lpstr>Splenectomy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Spleen</dc:title>
  <dc:creator>MGM</dc:creator>
  <cp:lastModifiedBy>Toshiba</cp:lastModifiedBy>
  <cp:revision>76</cp:revision>
  <dcterms:created xsi:type="dcterms:W3CDTF">2010-12-18T07:41:26Z</dcterms:created>
  <dcterms:modified xsi:type="dcterms:W3CDTF">2022-10-08T11:02:28Z</dcterms:modified>
</cp:coreProperties>
</file>