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8" r:id="rId2"/>
    <p:sldMasterId id="2147483816" r:id="rId3"/>
    <p:sldMasterId id="2147483828" r:id="rId4"/>
  </p:sldMasterIdLst>
  <p:notesMasterIdLst>
    <p:notesMasterId r:id="rId24"/>
  </p:notesMasterIdLst>
  <p:sldIdLst>
    <p:sldId id="270" r:id="rId5"/>
    <p:sldId id="271" r:id="rId6"/>
    <p:sldId id="257" r:id="rId7"/>
    <p:sldId id="272" r:id="rId8"/>
    <p:sldId id="274" r:id="rId9"/>
    <p:sldId id="287" r:id="rId10"/>
    <p:sldId id="276" r:id="rId11"/>
    <p:sldId id="275" r:id="rId12"/>
    <p:sldId id="278" r:id="rId13"/>
    <p:sldId id="265" r:id="rId14"/>
    <p:sldId id="266" r:id="rId15"/>
    <p:sldId id="281" r:id="rId16"/>
    <p:sldId id="282" r:id="rId17"/>
    <p:sldId id="283" r:id="rId18"/>
    <p:sldId id="284" r:id="rId19"/>
    <p:sldId id="290" r:id="rId20"/>
    <p:sldId id="288" r:id="rId21"/>
    <p:sldId id="28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wSx3+cRu5/4dE6Sdd8qFw==" hashData="ZNAW0rlVr6b9CvbCGMA8LrWE/qMlvMcjrIShnhBC4G6XNwBwG2TrCPnvKaBpB8vsBboagIZRn/t8/hWhNXZu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46"/>
    <a:srgbClr val="DFF74F"/>
    <a:srgbClr val="001132"/>
    <a:srgbClr val="996633"/>
    <a:srgbClr val="000000"/>
    <a:srgbClr val="002D86"/>
    <a:srgbClr val="FF0066"/>
    <a:srgbClr val="FFD85B"/>
    <a:srgbClr val="003760"/>
    <a:srgbClr val="00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EAEB1-8BF3-4D7C-BDD3-1AC2623F791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3154-F0DF-4645-BBDB-F7974865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154-F0DF-4645-BBDB-F79748652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5462F-269A-4112-9921-D9B513D37B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92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84348-EF80-457D-A5C6-D9AE1BD417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312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51860F-A0D2-4757-BDF4-9A0451694F31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7E10-2FF0-439F-84B4-9CB6436DD199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CD15-24A5-4C10-B966-ECC134BCC4DB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1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E5C-5E32-45B6-B065-FD14162D350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1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3337-B981-4B03-A1E4-CFFE3087403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6080-1F8A-4F2E-997E-BCB66AD32D27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4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F7E5-10B8-47D3-9FDB-FDACC6632B1B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8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EACD-76C9-48C4-BA51-B554D0DBDC49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0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384B-371F-4063-8566-057196C1E17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1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E45B-DDFE-4785-9D01-BE4FBD1940E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7BF4-BAD3-48FD-BF14-87677EF61B88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3C86-FD55-402F-8161-0BC47EFF53F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0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D896-ED50-43DD-9FE5-ED5A60DA928A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217E-EB7E-4689-A069-C87ABBB8390B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DC0-632A-4726-9353-91291C3D10FD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F5BE-8179-440B-A0D5-55E6C6D734D4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96BA-8CA1-4231-AF08-DD1BFD7D7C14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9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03A-145B-44C9-9E2A-3FBE5372938E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77EB-C26B-4556-A633-2E879A157190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086-8279-4928-A501-4BA4FA67E5C9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02-ADFF-4D2F-9545-9553DFA48EB2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9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EA1-3A4D-4441-9F16-FA302E041E50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9D0D-C704-4666-87CB-90309437EA91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93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740B-6D23-4F0C-B939-2C40B2D08B00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CA51-2657-482C-873D-3E3096921DFC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6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694E-D0BC-4349-BF17-B6EDE78874F2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6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A69-C18F-431A-AD80-DC0C68C55DB0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4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840064B-8612-401C-8C23-9C55F22F1985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1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26FF395-EE2F-455A-AC29-EAD91AA7F925}" type="datetime1">
              <a:rPr lang="en-US" smtClean="0"/>
              <a:t>11/22/2020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4F9A-64A8-4A94-A6C6-9AF7AF190B94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4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C2F889-080F-4BAA-B561-1E65625B4822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7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2BA-1AA6-46C1-84C7-BB5204397262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1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6C49-0A94-41FD-9C6B-9A10F8B198A5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03-6280-4D35-A3D1-3C81234CB99F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3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DA4B-59BB-4601-9EFD-64AF5C0AB5D4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17C9-D51D-4B95-BA9C-CF7FDDDB6599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99D-11D6-429F-8826-3E76E602024D}" type="datetime1">
              <a:rPr lang="en-US" smtClean="0"/>
              <a:t>11/22/2020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632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FBC8EFD-9FC4-4B60-BACE-E7797D1EA2B1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227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B176-CD60-4AE7-82C7-C18E5A269D6C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4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2BE-CF84-4111-B08C-95C5B46DAC5A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2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E91D-7ABB-4096-83CD-E4DE7C8D817E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E9E0-EF15-4058-8E69-8A9FDA6D84F7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68E-08D3-4D5D-9BD2-97ADC7205B27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0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3394-E012-44DC-A6B4-616D23933F2C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D856-6D26-4C36-A745-94EDDDAA0155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4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0569-77B0-46D5-824E-178644C90CAC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927-F957-4E68-B8D6-8AB3EB351C6C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1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FA97-F9F0-45C9-AF12-415EF29CFBEE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4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52A1-1301-4E48-8FFE-B13EEB2D2B3C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7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403C-7E25-4D0F-ACFB-666C80204B88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2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EE43-698C-47C4-A2E8-708A75BFC898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9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6A0B-820A-4572-B833-CEA6D8B8F3C4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28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D138-C401-4236-B7CD-B2B39A157F02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252-40EE-4704-85D3-6281FA2DD62E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85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EC01-B833-4FAC-82CE-F8AFBE539D2E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569B-FED8-4276-951D-B919C6E911FB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203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8E5F-7A3E-45D2-BC4C-BE4A157D24C3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6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8E8E-00A5-41B0-8CAF-7B8445A1FE89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A0F-6492-4F70-864A-6C7B2AE11F8C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259-5936-4AE7-AC2C-CA15756A7A40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33D-9FF6-4E48-9DC6-5C3A1E3C8302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98BD8-03F5-4DD0-B734-A66215A3A8EA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207F-8A0F-4656-94E7-75C36F4B4EF7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9CBE19-4A89-4B63-A23D-537E037B7FA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E8CF-1B46-42D3-BD1F-84DAE90A8D52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650">
              <a:srgbClr val="EAFBDA"/>
            </a:gs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72000">
              <a:srgbClr val="B0CB62"/>
            </a:gs>
            <a:gs pos="35000">
              <a:schemeClr val="bg1">
                <a:shade val="100000"/>
                <a:hueMod val="100000"/>
                <a:satMod val="110000"/>
                <a:lumMod val="130000"/>
              </a:schemeClr>
            </a:gs>
            <a:gs pos="100000">
              <a:srgbClr val="A3812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صورة ذات صلة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0127" r="3238" b="11140"/>
          <a:stretch/>
        </p:blipFill>
        <p:spPr bwMode="auto">
          <a:xfrm>
            <a:off x="1774727" y="1766454"/>
            <a:ext cx="7221682" cy="332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9930" y="6102443"/>
            <a:ext cx="6870660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87" y="3623310"/>
            <a:ext cx="9035416" cy="3234690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Innate immunity: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anatomic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barriers.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resistance: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non-permissive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cells.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inhibits viral replication.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67CE6-29DE-4DDD-BE9F-CF5C63D40502}"/>
              </a:ext>
            </a:extLst>
          </p:cNvPr>
          <p:cNvSpPr/>
          <p:nvPr/>
        </p:nvSpPr>
        <p:spPr>
          <a:xfrm>
            <a:off x="1295402" y="2724912"/>
            <a:ext cx="5480302" cy="63322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>
              <a:spcBef>
                <a:spcPct val="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Nonimmune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defenses: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75119" y="150091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8557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 defense mechanisms </a:t>
            </a:r>
          </a:p>
        </p:txBody>
      </p:sp>
    </p:spTree>
    <p:extLst>
      <p:ext uri="{BB962C8B-B14F-4D97-AF65-F5344CB8AC3E}">
        <p14:creationId xmlns:p14="http://schemas.microsoft.com/office/powerpoint/2010/main" val="280705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4632" y="1618488"/>
            <a:ext cx="11210544" cy="42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3" y="816103"/>
            <a:ext cx="4419599" cy="592074"/>
          </a:xfr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defenses: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18488"/>
            <a:ext cx="10290047" cy="4133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Humoral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neutralizing (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non-neutralizing antibodies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phagocytosis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opsonins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Cell-mediated immunity: 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Cytotoxic T lymphocytes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NKcells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macrophages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lymphokines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monokines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Viral-induced immunopathology: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antibody-antigen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Viral-induced immunosuppression: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by the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9229" y="5231041"/>
            <a:ext cx="995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4564" y="170872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4976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599663" y="715963"/>
            <a:ext cx="1655937" cy="1905000"/>
          </a:xfrm>
          <a:prstGeom prst="ellipse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6752" y="457201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5193" y="2514601"/>
            <a:ext cx="47131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Viral 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genetics includes: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168" y="3099376"/>
            <a:ext cx="10222992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Blip>
                <a:blip r:embed="rId4"/>
              </a:buBlip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Mutations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: effect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on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replication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and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pathogenesis.</a:t>
            </a: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Blip>
                <a:blip r:embed="rId4"/>
              </a:buBlip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Interactions:</a:t>
            </a:r>
            <a:r>
              <a:rPr lang="en-US" sz="2800" b="1" dirty="0" smtClean="0">
                <a:solidFill>
                  <a:srgbClr val="66FF33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two genetically distinct viruses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infect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the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same cell.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5335" y="996696"/>
            <a:ext cx="7616953" cy="1264481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 Genetics</a:t>
            </a:r>
          </a:p>
        </p:txBody>
      </p:sp>
    </p:spTree>
    <p:extLst>
      <p:ext uri="{BB962C8B-B14F-4D97-AF65-F5344CB8AC3E}">
        <p14:creationId xmlns:p14="http://schemas.microsoft.com/office/powerpoint/2010/main" val="376096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297680" y="810805"/>
            <a:ext cx="3526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ln w="900" cmpd="sng">
                  <a:solidFill>
                    <a:srgbClr val="001132"/>
                  </a:solidFill>
                  <a:prstDash val="solid"/>
                </a:ln>
                <a:solidFill>
                  <a:srgbClr val="DFF74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3208" y="1946557"/>
            <a:ext cx="32736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u="sng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Types of mutation: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3208" y="2724476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Point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mutation ----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Deletion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-----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Frame shift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mutation.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3208" y="3259847"/>
            <a:ext cx="867096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Examples phenotypic changes seen in virus mutants: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8763" y="3902506"/>
            <a:ext cx="655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Attenuated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Antigenic variants.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resistant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Conditional lethal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Defective interfering particles.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5476373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15963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006" y="1404696"/>
            <a:ext cx="9345700" cy="707886"/>
          </a:xfrm>
        </p:spPr>
        <p:txBody>
          <a:bodyPr wrap="none">
            <a:spAutoFit/>
          </a:bodyPr>
          <a:lstStyle/>
          <a:p>
            <a:r>
              <a:rPr lang="en-US" sz="40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EAFA8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INTERACTIONS BETWEEN VIRUSES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5558434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6999" y="2420112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Recombination/ Re-assortment.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Complementation.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mixing.</a:t>
            </a:r>
          </a:p>
        </p:txBody>
      </p:sp>
    </p:spTree>
    <p:extLst>
      <p:ext uri="{BB962C8B-B14F-4D97-AF65-F5344CB8AC3E}">
        <p14:creationId xmlns:p14="http://schemas.microsoft.com/office/powerpoint/2010/main" val="89790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0368" y="2341007"/>
            <a:ext cx="9543288" cy="15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Exchange of genetic information between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chromosomes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that is based on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crossing over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within regions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significant base sequence homology.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5474" y="1350264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4"/>
              </a:buBlip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Recombination/ Re-assortment: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9008" y="3862675"/>
            <a:ext cx="855573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5"/>
              </a:buBlip>
              <a:tabLst>
                <a:tab pos="457200" algn="l"/>
              </a:tabLst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"Classic" recombination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break/join recombination. </a:t>
            </a:r>
          </a:p>
          <a:p>
            <a:pPr eaLnBrk="0" hangingPunct="0">
              <a:lnSpc>
                <a:spcPct val="150000"/>
              </a:lnSpc>
              <a:buBlip>
                <a:blip r:embed="rId5"/>
              </a:buBlip>
              <a:tabLst>
                <a:tab pos="457200" algn="l"/>
              </a:tabLst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Reassortment: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viruses with segmented genomes, such as Influenza virus, exchange segments (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major antigenic changes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1104" y="5791201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5737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1435608"/>
            <a:ext cx="4679555" cy="42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686" t="16731" b="5308"/>
          <a:stretch/>
        </p:blipFill>
        <p:spPr>
          <a:xfrm>
            <a:off x="1408175" y="1435608"/>
            <a:ext cx="4864609" cy="4249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9533" y="832210"/>
            <a:ext cx="35274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Classic </a:t>
            </a:r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recombination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234" y="832211"/>
            <a:ext cx="311645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Reassortment</a:t>
            </a:r>
          </a:p>
        </p:txBody>
      </p:sp>
    </p:spTree>
    <p:extLst>
      <p:ext uri="{BB962C8B-B14F-4D97-AF65-F5344CB8AC3E}">
        <p14:creationId xmlns:p14="http://schemas.microsoft.com/office/powerpoint/2010/main" val="2961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1" y="1414250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Complementation: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56932"/>
            <a:ext cx="9601196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Interaction at a functional level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NOT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at the nucleic acid level.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occur when either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both of the two viruses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infect the cell have 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results in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non-functional protein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5216" y="5782057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31157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378141" cy="3318936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two different viruses infect a cell, progeny viruses may contain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coat components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derived from both parents and so they will have coat properties of both parents.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involves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alteration in genetic material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9856" y="5875868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1" y="1411224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mixing:</a:t>
            </a:r>
          </a:p>
        </p:txBody>
      </p:sp>
    </p:spTree>
    <p:extLst>
      <p:ext uri="{BB962C8B-B14F-4D97-AF65-F5344CB8AC3E}">
        <p14:creationId xmlns:p14="http://schemas.microsoft.com/office/powerpoint/2010/main" val="30823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1"/>
            </a:gs>
            <a:gs pos="94000">
              <a:schemeClr val="bg2">
                <a:lumMod val="25000"/>
              </a:schemeClr>
            </a:gs>
            <a:gs pos="54000">
              <a:schemeClr val="accent5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تيجة بحث الصور عن بسم الله الرحمن الرحيم">
            <a:extLst>
              <a:ext uri="{FF2B5EF4-FFF2-40B4-BE49-F238E27FC236}">
                <a16:creationId xmlns:a16="http://schemas.microsoft.com/office/drawing/2014/main" id="{A62F7E98-7C61-4A26-A7A0-6CB9023B7B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0" y="0"/>
            <a:ext cx="6320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95BBC9-4CA3-4EE1-984B-0E045AB5E22A}"/>
              </a:ext>
            </a:extLst>
          </p:cNvPr>
          <p:cNvSpPr/>
          <p:nvPr/>
        </p:nvSpPr>
        <p:spPr>
          <a:xfrm rot="20450821">
            <a:off x="4545300" y="1711294"/>
            <a:ext cx="5659238" cy="1820801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cene3d>
              <a:camera prst="orthographicFront"/>
              <a:lightRig rig="flood" dir="t"/>
            </a:scene3d>
            <a:sp3d extrusionH="31750" contourW="6350" prstMaterial="dkEdge">
              <a:bevelT w="1206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Freestyle Script" pitchFamily="66" charset="0"/>
                <a:cs typeface="Arial" charset="0"/>
              </a:rPr>
              <a:t>Thank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60077" y="3429000"/>
            <a:ext cx="2406398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0593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0343" y="886520"/>
            <a:ext cx="1238631" cy="8965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3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Image result for golden background">
            <a:extLst>
              <a:ext uri="{FF2B5EF4-FFF2-40B4-BE49-F238E27FC236}">
                <a16:creationId xmlns:a16="http://schemas.microsoft.com/office/drawing/2014/main" id="{4CE605FA-BBC8-45CD-B8EA-4B9E5D61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66863"/>
            <a:ext cx="11220449" cy="41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579" y="962997"/>
            <a:ext cx="9601196" cy="820084"/>
          </a:xfrm>
        </p:spPr>
        <p:txBody>
          <a:bodyPr>
            <a:noAutofit/>
            <a:scene3d>
              <a:camera prst="orthographicFront"/>
              <a:lightRig rig="flood" dir="t"/>
            </a:scene3d>
            <a:sp3d extrusionH="57150" prstMaterial="powder">
              <a:bevelT w="139700" h="50800"/>
            </a:sp3d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94713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94713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730" y="2303851"/>
            <a:ext cx="10134599" cy="934413"/>
          </a:xfrm>
        </p:spPr>
        <p:txBody>
          <a:bodyPr>
            <a:noAutofit/>
            <a:scene3d>
              <a:camera prst="orthographicFront"/>
              <a:lightRig rig="morning" dir="t"/>
            </a:scene3d>
            <a:sp3d extrusionH="57150" prstMaterial="dkEdge">
              <a:bevelT w="44450" h="38100"/>
            </a:sp3d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lang="en-US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 - Host </a:t>
            </a:r>
            <a:r>
              <a:rPr lang="en-US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 </a:t>
            </a:r>
            <a:r>
              <a:rPr lang="en-US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Genetics</a:t>
            </a:r>
            <a:endParaRPr lang="en-US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1118" y="4324306"/>
            <a:ext cx="716280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  <a:endParaRPr lang="en-U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Helaly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98474" y="144738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6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92" y="2367636"/>
            <a:ext cx="9439708" cy="10213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production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lead to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subclinical 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disease.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1992" y="810492"/>
            <a:ext cx="9439708" cy="1298864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 Pathogenesis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4955" y="77353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4586" y="3553581"/>
            <a:ext cx="9601196" cy="2435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Blip>
                <a:blip r:embed="rId3"/>
              </a:buBlip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2700" cmpd="sng">
                  <a:solidFill>
                    <a:srgbClr val="996633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viral disease (subclinical infection): 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humoral and cellular immunity.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2700" cmpd="sng">
                  <a:solidFill>
                    <a:srgbClr val="996633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viral disease: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viral effects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cytolysis, immunologic attack)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inoculum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4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632" y="1377826"/>
            <a:ext cx="11228832" cy="451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0120" y="756299"/>
            <a:ext cx="9872871" cy="62152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aspects of pathogenesis: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807294"/>
            <a:ext cx="10058400" cy="382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entry into a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(Transmission):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Touch, saliva,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air.       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       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needles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    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contact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Viral attachment proteins (VAPs):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Interact with cellular receptor.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Neutralizing antibodies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Viral virulence: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Genetically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determined-   with attenuated strains of virus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C1AE8-ABB6-45CD-8A10-C0606543C820}"/>
              </a:ext>
            </a:extLst>
          </p:cNvPr>
          <p:cNvCxnSpPr>
            <a:cxnSpLocks/>
          </p:cNvCxnSpPr>
          <p:nvPr/>
        </p:nvCxnSpPr>
        <p:spPr>
          <a:xfrm>
            <a:off x="7028428" y="4714221"/>
            <a:ext cx="0" cy="337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6519" y="199993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60120" y="1377826"/>
            <a:ext cx="62544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6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C41E6-4C72-41E9-B664-CA851772EF4D}"/>
              </a:ext>
            </a:extLst>
          </p:cNvPr>
          <p:cNvSpPr/>
          <p:nvPr/>
        </p:nvSpPr>
        <p:spPr>
          <a:xfrm>
            <a:off x="493776" y="1367163"/>
            <a:ext cx="11197873" cy="455424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64" y="636413"/>
            <a:ext cx="9601196" cy="651934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Cellular 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aspects of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pathogenesis:</a:t>
            </a:r>
            <a:endParaRPr lang="en-US" sz="32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23" y="1280160"/>
            <a:ext cx="7131085" cy="4125603"/>
          </a:xfrm>
        </p:spPr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receptor sites.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organ.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tropism.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responses to viral infection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</a:t>
            </a:r>
            <a:r>
              <a:rPr 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inapparent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include:</a:t>
            </a:r>
          </a:p>
          <a:p>
            <a:pPr lvl="1">
              <a:buBlip>
                <a:blip r:embed="rId3"/>
              </a:buBlip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Cytopathic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virus-induced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damage to the cell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multinucleated giant cells as in herpes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Cytolysis: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Non-enveloped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viruses.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B6E7D-D76A-4E2E-958B-2D6DD89B7461}"/>
              </a:ext>
            </a:extLst>
          </p:cNvPr>
          <p:cNvCxnSpPr>
            <a:cxnSpLocks/>
          </p:cNvCxnSpPr>
          <p:nvPr/>
        </p:nvCxnSpPr>
        <p:spPr>
          <a:xfrm>
            <a:off x="1159564" y="1260629"/>
            <a:ext cx="6466532" cy="19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8083" y="109190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7" name="Picture 2" descr="Image result for multinucleated giant cells tzanck sm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68" y="2807208"/>
            <a:ext cx="2660904" cy="27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5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5923" y="947252"/>
            <a:ext cx="10360152" cy="4928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23" y="1097280"/>
            <a:ext cx="7962901" cy="4778588"/>
          </a:xfrm>
        </p:spPr>
        <p:txBody>
          <a:bodyPr>
            <a:normAutofit/>
          </a:bodyPr>
          <a:lstStyle/>
          <a:p>
            <a:pPr lvl="1">
              <a:buBlip>
                <a:blip r:embed="rId3"/>
              </a:buBlip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body formation: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Intracytoplasmic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rabies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bodies. </a:t>
            </a:r>
            <a:r>
              <a:rPr lang="en-US" b="1" dirty="0" err="1">
                <a:solidFill>
                  <a:srgbClr val="460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Intranuclear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basophilic: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owl eyes in cytomegalovirus.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normal cells into abnormal ones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with properties of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cancerous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cells,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here the cell is not dead.</a:t>
            </a:r>
            <a:endParaRPr lang="ar-S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complex diseases: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Antigen-Antibody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complex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is produced that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deposit in different places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of body.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Interferon (IFN) synthesis.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64" y="947252"/>
            <a:ext cx="2295108" cy="17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Image result for Intranuclear basophilic: owl eyes in cytomegalo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64" y="3015872"/>
            <a:ext cx="2305811" cy="19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40130"/>
            <a:ext cx="9601196" cy="11115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infections</a:t>
            </a:r>
            <a:b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49984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Inapparent infections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subclinical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cause immunity from further infections.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inoculum is small.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Acute infections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 IP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Ds/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disseminated.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elimination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virus.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Persistent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infections may follow.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60819" y="191654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27412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47B7-524D-4166-96DB-7FCDBB87BD87}"/>
              </a:ext>
            </a:extLst>
          </p:cNvPr>
          <p:cNvSpPr/>
          <p:nvPr/>
        </p:nvSpPr>
        <p:spPr>
          <a:xfrm>
            <a:off x="893684" y="824474"/>
            <a:ext cx="10404629" cy="505139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82132"/>
            <a:ext cx="9601196" cy="5174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Persistent infections 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Clinical symptoms ??.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antibody titers for some antigens.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Latent infections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Periodically reactivate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recurrent disease.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Slow infections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Prolonged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/Ys).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 clinical symptoms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but can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produce some infectious agents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Chronic, progressive, fatal viral diseases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8865" y="181264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73725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FCDB3-B2E5-479B-8EA3-8E957EAAC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5"/>
          <a:stretch/>
        </p:blipFill>
        <p:spPr bwMode="auto">
          <a:xfrm>
            <a:off x="461807" y="893618"/>
            <a:ext cx="11372296" cy="54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2896" y="512875"/>
            <a:ext cx="5212080" cy="274320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50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8CD6C0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781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 Unicode MS</vt:lpstr>
      <vt:lpstr>Arial</vt:lpstr>
      <vt:lpstr>Arial Rounded MT Bold</vt:lpstr>
      <vt:lpstr>Baskerville Old Face</vt:lpstr>
      <vt:lpstr>Bookman Old Style</vt:lpstr>
      <vt:lpstr>Calibri</vt:lpstr>
      <vt:lpstr>Century Gothic</vt:lpstr>
      <vt:lpstr>Corbel</vt:lpstr>
      <vt:lpstr>Freestyle Script</vt:lpstr>
      <vt:lpstr>Garamond</vt:lpstr>
      <vt:lpstr>Palatino Linotype</vt:lpstr>
      <vt:lpstr>Times New Roman</vt:lpstr>
      <vt:lpstr>Trebuchet MS</vt:lpstr>
      <vt:lpstr>Wingdings</vt:lpstr>
      <vt:lpstr>Wingdings 2</vt:lpstr>
      <vt:lpstr>Wingdings 3</vt:lpstr>
      <vt:lpstr>Organic</vt:lpstr>
      <vt:lpstr>Berlin</vt:lpstr>
      <vt:lpstr>Savon</vt:lpstr>
      <vt:lpstr>Wisp</vt:lpstr>
      <vt:lpstr>PowerPoint Presentation</vt:lpstr>
      <vt:lpstr>GENERAL Virology</vt:lpstr>
      <vt:lpstr>PowerPoint Presentation</vt:lpstr>
      <vt:lpstr>PowerPoint Presentation</vt:lpstr>
      <vt:lpstr>Cellular aspects of pathogenesis:</vt:lpstr>
      <vt:lpstr>PowerPoint Presentation</vt:lpstr>
      <vt:lpstr> Types of infections </vt:lpstr>
      <vt:lpstr>PowerPoint Presentation</vt:lpstr>
      <vt:lpstr>PowerPoint Presentation</vt:lpstr>
      <vt:lpstr>Host defense mechanisms </vt:lpstr>
      <vt:lpstr> immune defenses: </vt:lpstr>
      <vt:lpstr>PowerPoint Presentation</vt:lpstr>
      <vt:lpstr>PowerPoint Presentation</vt:lpstr>
      <vt:lpstr>INTERACTIONS BETWEEN VIRUSES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Ghada</cp:lastModifiedBy>
  <cp:revision>73</cp:revision>
  <dcterms:created xsi:type="dcterms:W3CDTF">2018-02-11T08:47:37Z</dcterms:created>
  <dcterms:modified xsi:type="dcterms:W3CDTF">2020-11-22T03:35:27Z</dcterms:modified>
</cp:coreProperties>
</file>