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4"/>
  </p:notesMasterIdLst>
  <p:sldIdLst>
    <p:sldId id="426" r:id="rId5"/>
    <p:sldId id="266" r:id="rId6"/>
    <p:sldId id="421" r:id="rId7"/>
    <p:sldId id="412" r:id="rId8"/>
    <p:sldId id="413" r:id="rId9"/>
    <p:sldId id="414" r:id="rId10"/>
    <p:sldId id="415" r:id="rId11"/>
    <p:sldId id="416" r:id="rId12"/>
    <p:sldId id="419" r:id="rId13"/>
    <p:sldId id="420" r:id="rId14"/>
    <p:sldId id="417" r:id="rId15"/>
    <p:sldId id="422" r:id="rId16"/>
    <p:sldId id="427" r:id="rId17"/>
    <p:sldId id="423" r:id="rId18"/>
    <p:sldId id="424" r:id="rId19"/>
    <p:sldId id="428" r:id="rId20"/>
    <p:sldId id="429" r:id="rId21"/>
    <p:sldId id="425" r:id="rId22"/>
    <p:sldId id="262" r:id="rId23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Wingdings 2" pitchFamily="2" charset="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672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2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1.fntdata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5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notesMaster" Target="notesMasters/notesMaster1.xml" /><Relationship Id="rId32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4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font" Target="fonts/font3.fntdata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78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05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7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Big imag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5/22/2022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1" y="419849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System, Lecture5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Gestational trophoblastic disease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279034"/>
            <a:ext cx="1532572" cy="13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1800" y="3573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Dr. </a:t>
            </a:r>
            <a:r>
              <a:rPr lang="en-US" sz="1600" b="1" dirty="0" err="1"/>
              <a:t>Bushra</a:t>
            </a:r>
            <a:r>
              <a:rPr lang="en-US" sz="1600" b="1" dirty="0"/>
              <a:t> </a:t>
            </a:r>
            <a:r>
              <a:rPr lang="en-US" sz="1600" b="1" dirty="0" err="1"/>
              <a:t>AlTarawneh</a:t>
            </a:r>
            <a:r>
              <a:rPr lang="en-US" sz="1600" b="1" dirty="0"/>
              <a:t>, MD</a:t>
            </a:r>
          </a:p>
          <a:p>
            <a:pPr algn="ctr"/>
            <a:r>
              <a:rPr lang="en-US" sz="1600" b="1" dirty="0"/>
              <a:t>Anatomical pathology </a:t>
            </a:r>
            <a:br>
              <a:rPr lang="en-US" sz="1600" b="1" dirty="0"/>
            </a:br>
            <a:r>
              <a:rPr lang="en-US" sz="1600" b="1" dirty="0"/>
              <a:t>Mutah University</a:t>
            </a:r>
            <a:br>
              <a:rPr lang="en-US" sz="1600" b="1" dirty="0"/>
            </a:br>
            <a:r>
              <a:rPr lang="en-US" sz="1600" b="1" dirty="0"/>
              <a:t>School of Medicine- Department of Microbiology &amp; Pathology</a:t>
            </a:r>
            <a:br>
              <a:rPr lang="en-US" sz="1600" dirty="0"/>
            </a:br>
            <a:r>
              <a:rPr lang="en-US" sz="1600" b="1" dirty="0"/>
              <a:t>UGS lectures 2022</a:t>
            </a:r>
          </a:p>
        </p:txBody>
      </p:sp>
    </p:spTree>
    <p:extLst>
      <p:ext uri="{BB962C8B-B14F-4D97-AF65-F5344CB8AC3E}">
        <p14:creationId xmlns:p14="http://schemas.microsoft.com/office/powerpoint/2010/main" val="295799841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Morphology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8352" y="1082955"/>
            <a:ext cx="8121184" cy="88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600" dirty="0"/>
              <a:t>Uterine cavity is expanded by friable mass (</a:t>
            </a:r>
            <a:r>
              <a:rPr lang="en-US" sz="1600" b="1" dirty="0"/>
              <a:t>Grape-like villi</a:t>
            </a:r>
            <a:r>
              <a:rPr lang="en-US" sz="1600" dirty="0"/>
              <a:t>) composed of thin-walled, </a:t>
            </a:r>
            <a:r>
              <a:rPr lang="en-US" sz="1600" dirty="0" err="1"/>
              <a:t>cystically</a:t>
            </a:r>
            <a:r>
              <a:rPr lang="en-US" sz="1600" dirty="0"/>
              <a:t> dilated chorionic </a:t>
            </a:r>
            <a:r>
              <a:rPr lang="en-US" sz="1600" dirty="0" err="1"/>
              <a:t>villli</a:t>
            </a:r>
            <a:r>
              <a:rPr lang="en-US" sz="1600" dirty="0"/>
              <a:t> covered by varying amount of atypical chronic epithelium.</a:t>
            </a:r>
            <a:endParaRPr lang="en-US" sz="1600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2057398"/>
            <a:ext cx="3782290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0" y="2057397"/>
            <a:ext cx="4111048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83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Ultrasound </a:t>
            </a:r>
            <a:r>
              <a:rPr lang="en-US" sz="3200" b="1" dirty="0">
                <a:solidFill>
                  <a:srgbClr val="C00000"/>
                </a:solidFill>
              </a:rPr>
              <a:t>snow storm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226128"/>
            <a:ext cx="4026188" cy="35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normal pregnancy ultras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ormal pregnancy ultras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12 Weeks Pregnant Ultras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3537" r="12225" b="4049"/>
          <a:stretch/>
        </p:blipFill>
        <p:spPr>
          <a:xfrm>
            <a:off x="841375" y="1226128"/>
            <a:ext cx="3792970" cy="35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4266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treatment &amp; prognosis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Tx</a:t>
            </a:r>
            <a:r>
              <a:rPr lang="en-US" dirty="0"/>
              <a:t>: surgical evacuation of the uterine cavity &amp; close follow up with serum </a:t>
            </a:r>
            <a:r>
              <a:rPr lang="en-US" dirty="0" err="1"/>
              <a:t>hCG</a:t>
            </a:r>
            <a:r>
              <a:rPr lang="en-US" dirty="0"/>
              <a:t>.</a:t>
            </a:r>
          </a:p>
          <a:p>
            <a:r>
              <a:rPr lang="en-US" dirty="0"/>
              <a:t>The majority of moles do not recur after thorough curettage, 10% of complete moles are invasive</a:t>
            </a:r>
          </a:p>
          <a:p>
            <a:r>
              <a:rPr lang="en-US" dirty="0"/>
              <a:t>No more than 2-3% give rise to </a:t>
            </a:r>
            <a:r>
              <a:rPr lang="en-US" dirty="0" err="1"/>
              <a:t>choriocarcinoma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(usually complete, rarely partial).</a:t>
            </a:r>
          </a:p>
          <a:p>
            <a:r>
              <a:rPr lang="en-US" b="1" dirty="0">
                <a:solidFill>
                  <a:srgbClr val="7030A0"/>
                </a:solidFill>
              </a:rPr>
              <a:t>So partial mole has much better prognosis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60935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3"/>
            <a:ext cx="9143999" cy="528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6388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Gestational </a:t>
            </a:r>
            <a:r>
              <a:rPr lang="en-US" sz="3600" b="1" dirty="0" err="1"/>
              <a:t>Choriocarcinoma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 very aggressive malignant tumor, arises from gestational chorionic epithelium or, less frequently, from </a:t>
            </a:r>
            <a:r>
              <a:rPr lang="en-US" dirty="0" err="1"/>
              <a:t>totipotential</a:t>
            </a:r>
            <a:r>
              <a:rPr lang="en-US" dirty="0"/>
              <a:t> cells within the gonads (as a germ cell tumor).</a:t>
            </a:r>
          </a:p>
          <a:p>
            <a:r>
              <a:rPr lang="en-US" dirty="0"/>
              <a:t>Rare tumor (higher in Asian)</a:t>
            </a:r>
          </a:p>
          <a:p>
            <a:r>
              <a:rPr lang="en-US" dirty="0"/>
              <a:t>Most common before 20 &amp; after 40 years (maternal age)</a:t>
            </a:r>
          </a:p>
          <a:p>
            <a:r>
              <a:rPr lang="en-US" dirty="0"/>
              <a:t>50% from complete moles; 25% after an abortion, 25% after an apparently normal pregnancy</a:t>
            </a:r>
          </a:p>
          <a:p>
            <a:endParaRPr lang="en-US" dirty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7172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Gestational </a:t>
            </a:r>
            <a:r>
              <a:rPr lang="en-US" sz="3200" b="1" dirty="0" err="1"/>
              <a:t>Choriocarcinoma</a:t>
            </a:r>
            <a:r>
              <a:rPr lang="en-US" sz="3200" b="1" dirty="0"/>
              <a:t> - </a:t>
            </a:r>
            <a:r>
              <a:rPr lang="en-US" sz="3200" b="1" dirty="0">
                <a:solidFill>
                  <a:srgbClr val="7030A0"/>
                </a:solidFill>
              </a:rPr>
              <a:t>morphology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Presentation</a:t>
            </a:r>
            <a:r>
              <a:rPr lang="en-US" dirty="0"/>
              <a:t>: a bloody, brownish discharge, very high </a:t>
            </a:r>
            <a:r>
              <a:rPr lang="en-US" dirty="0" err="1"/>
              <a:t>hCG</a:t>
            </a:r>
            <a:r>
              <a:rPr lang="en-US" dirty="0"/>
              <a:t> absence of marked uterine enlargement (not like mole)</a:t>
            </a:r>
          </a:p>
          <a:p>
            <a:r>
              <a:rPr lang="en-US" b="1" dirty="0">
                <a:solidFill>
                  <a:srgbClr val="7030A0"/>
                </a:solidFill>
              </a:rPr>
              <a:t>Gross</a:t>
            </a:r>
            <a:r>
              <a:rPr lang="en-US" dirty="0"/>
              <a:t>: hemorrhagic, necrotic uterine masses. </a:t>
            </a:r>
          </a:p>
          <a:p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b="1" dirty="0"/>
              <a:t>: </a:t>
            </a:r>
            <a:r>
              <a:rPr lang="en-US" dirty="0"/>
              <a:t>In contrast with </a:t>
            </a:r>
            <a:r>
              <a:rPr lang="en-US" dirty="0" err="1"/>
              <a:t>hydatidiform</a:t>
            </a:r>
            <a:r>
              <a:rPr lang="en-US" dirty="0"/>
              <a:t> moles </a:t>
            </a:r>
            <a:r>
              <a:rPr lang="en-US" u="sng" dirty="0"/>
              <a:t>chorionic villi are not formed</a:t>
            </a:r>
            <a:r>
              <a:rPr lang="en-US" dirty="0"/>
              <a:t>; the tumor is composed of anaplastic cuboidal </a:t>
            </a:r>
            <a:r>
              <a:rPr lang="en-US" dirty="0" err="1"/>
              <a:t>cytotrophoblasts</a:t>
            </a:r>
            <a:r>
              <a:rPr lang="en-US" dirty="0"/>
              <a:t> &amp; </a:t>
            </a:r>
            <a:r>
              <a:rPr lang="en-US" dirty="0" err="1"/>
              <a:t>syncytiotrophoblasts</a:t>
            </a:r>
            <a:endParaRPr lang="en-US" dirty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96911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dirty="0"/>
          </a:p>
        </p:txBody>
      </p:sp>
      <p:sp>
        <p:nvSpPr>
          <p:cNvPr id="5" name="AutoShape 2" descr="File:Choriocarcinoma - high mag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-238125"/>
            <a:ext cx="74866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6231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74866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7890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Gestational </a:t>
            </a:r>
            <a:r>
              <a:rPr lang="en-US" sz="3200" b="1" dirty="0" err="1"/>
              <a:t>Choriocarcinoma</a:t>
            </a:r>
            <a:r>
              <a:rPr lang="en-US" sz="3200" b="1" dirty="0"/>
              <a:t> - </a:t>
            </a:r>
            <a:r>
              <a:rPr lang="en-US" sz="3200" b="1" dirty="0">
                <a:solidFill>
                  <a:srgbClr val="7030A0"/>
                </a:solidFill>
              </a:rPr>
              <a:t>prognosis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Very aggressive disease.</a:t>
            </a:r>
          </a:p>
          <a:p>
            <a:r>
              <a:rPr lang="en-US" dirty="0"/>
              <a:t>At diagnosis widespread vascular (</a:t>
            </a:r>
            <a:r>
              <a:rPr lang="en-US" dirty="0" err="1"/>
              <a:t>hematogenous</a:t>
            </a:r>
            <a:r>
              <a:rPr lang="en-US" dirty="0"/>
              <a:t>) spread usually the lungs &amp; brain.</a:t>
            </a:r>
          </a:p>
          <a:p>
            <a:r>
              <a:rPr lang="en-US" dirty="0"/>
              <a:t>Lymphatic invasion is uncommon.</a:t>
            </a:r>
          </a:p>
          <a:p>
            <a:r>
              <a:rPr lang="en-US" dirty="0"/>
              <a:t>Despite the extremely aggressive of placental </a:t>
            </a:r>
            <a:r>
              <a:rPr lang="en-US" dirty="0" err="1"/>
              <a:t>choriocarcinoma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sensitive</a:t>
            </a:r>
            <a:r>
              <a:rPr lang="en-US" dirty="0"/>
              <a:t> to chemotherapy. </a:t>
            </a:r>
          </a:p>
          <a:p>
            <a:r>
              <a:rPr lang="en-US" dirty="0"/>
              <a:t>By contrast, response to chemotherapy in gonads </a:t>
            </a:r>
            <a:r>
              <a:rPr lang="en-US" dirty="0" err="1"/>
              <a:t>choriocarcinomas</a:t>
            </a:r>
            <a:r>
              <a:rPr lang="en-US" dirty="0"/>
              <a:t> is </a:t>
            </a:r>
            <a:r>
              <a:rPr lang="en-US" dirty="0">
                <a:solidFill>
                  <a:srgbClr val="7030A0"/>
                </a:solidFill>
              </a:rPr>
              <a:t>poor</a:t>
            </a:r>
            <a:r>
              <a:rPr lang="en-US" dirty="0"/>
              <a:t>.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66404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0" y="1887538"/>
            <a:ext cx="9331036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G</a:t>
            </a:r>
            <a:r>
              <a:rPr lang="en" sz="5400" dirty="0"/>
              <a:t>ood luck in your exams</a:t>
            </a:r>
            <a:endParaRPr sz="5400" dirty="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0" y="1292400"/>
            <a:ext cx="1616425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0000"/>
                </a:solidFill>
              </a:rPr>
              <a:t>Placental disc histology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pic>
        <p:nvPicPr>
          <p:cNvPr id="1026" name="Picture 2" descr="Image result for placental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58" y="0"/>
            <a:ext cx="74578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pic>
        <p:nvPicPr>
          <p:cNvPr id="7170" name="Picture 2" descr="Image result for chorionic vi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8592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Gestational trophoblastic disease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An abnormal proliferation of fetal </a:t>
            </a:r>
            <a:r>
              <a:rPr lang="en-US" dirty="0" err="1"/>
              <a:t>trophoblast</a:t>
            </a:r>
            <a:r>
              <a:rPr lang="en-US" dirty="0"/>
              <a:t> cells. (normal cells of placenta in pregnancy)</a:t>
            </a:r>
          </a:p>
          <a:p>
            <a:r>
              <a:rPr lang="en-US" dirty="0"/>
              <a:t>In early embryo </a:t>
            </a:r>
            <a:r>
              <a:rPr lang="en-US" dirty="0" err="1"/>
              <a:t>trophoblast</a:t>
            </a:r>
            <a:r>
              <a:rPr lang="en-US" dirty="0"/>
              <a:t> cells form chorionic villi </a:t>
            </a:r>
            <a:r>
              <a:rPr lang="en-US" dirty="0">
                <a:sym typeface="Wingdings" pitchFamily="2" charset="2"/>
              </a:rPr>
              <a:t> in time they make the placenta (</a:t>
            </a:r>
            <a:r>
              <a:rPr lang="en-US" dirty="0"/>
              <a:t>provide a large contact area between fetal &amp; maternal circulations to allow gas &amp; nutrient exchange).</a:t>
            </a:r>
          </a:p>
          <a:p>
            <a:r>
              <a:rPr lang="en-US" dirty="0"/>
              <a:t>All elaborate human chorionic gonadotropins (</a:t>
            </a:r>
            <a:r>
              <a:rPr lang="en-US" dirty="0" err="1"/>
              <a:t>hCG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detected in the blood &amp; urine at levels higher than those found during normal pregnancy. (diagnosis, follow up).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77946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An abnormal gestational process due to abnormal fertilization with </a:t>
            </a:r>
            <a:r>
              <a:rPr lang="en-US" u="sng" dirty="0"/>
              <a:t>an excess of paternal genetic material, </a:t>
            </a:r>
            <a:r>
              <a:rPr lang="en-US" dirty="0"/>
              <a:t>two forms:</a:t>
            </a:r>
          </a:p>
          <a:p>
            <a:pPr marL="533400" indent="-457200">
              <a:buAutoNum type="arabicPeriod"/>
            </a:pPr>
            <a:r>
              <a:rPr lang="en-US" dirty="0"/>
              <a:t>Complete mole: an empty egg fertilized by two spermatozoa (or a diploid sperm)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diploid</a:t>
            </a:r>
            <a:r>
              <a:rPr lang="en-US" dirty="0"/>
              <a:t> karyotype containing only paternal chromosomes.</a:t>
            </a:r>
          </a:p>
          <a:p>
            <a:pPr marL="533400" indent="-457200">
              <a:buAutoNum type="arabicPeriod"/>
            </a:pPr>
            <a:r>
              <a:rPr lang="en-US" dirty="0"/>
              <a:t>Partial mole: a normal egg is fertilized by two spermatozoa (or a diploid sperm)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triploid </a:t>
            </a:r>
            <a:r>
              <a:rPr lang="en-US" dirty="0"/>
              <a:t>karyotype with a  dominance of paternal genes.</a:t>
            </a:r>
          </a:p>
          <a:p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80983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197426"/>
            <a:ext cx="6993082" cy="47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828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Hydatidiform</a:t>
            </a:r>
            <a:r>
              <a:rPr lang="en-US" sz="3600" b="1" dirty="0"/>
              <a:t> Mole - Complete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Complete mole are not compatible with embryogenesis &amp; </a:t>
            </a:r>
            <a:r>
              <a:rPr lang="en-US" b="1" dirty="0">
                <a:solidFill>
                  <a:srgbClr val="7030A0"/>
                </a:solidFill>
              </a:rPr>
              <a:t>does </a:t>
            </a:r>
            <a:r>
              <a:rPr lang="en-US" b="1">
                <a:solidFill>
                  <a:srgbClr val="7030A0"/>
                </a:solidFill>
              </a:rPr>
              <a:t>not contain fetal </a:t>
            </a:r>
            <a:r>
              <a:rPr lang="en-US" b="1" dirty="0">
                <a:solidFill>
                  <a:srgbClr val="7030A0"/>
                </a:solidFill>
              </a:rPr>
              <a:t>parts. </a:t>
            </a:r>
            <a:r>
              <a:rPr lang="en-US" dirty="0"/>
              <a:t>The chorionic epithelial cells are diploid (46,XX or, uncommonly, 46,XY)</a:t>
            </a:r>
          </a:p>
          <a:p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pic>
        <p:nvPicPr>
          <p:cNvPr id="2050" name="Picture 2" descr="Image result for complete  mole origi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9"/>
          <a:stretch/>
        </p:blipFill>
        <p:spPr bwMode="auto">
          <a:xfrm>
            <a:off x="1059874" y="2878282"/>
            <a:ext cx="7304808" cy="20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037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Hydatidiform</a:t>
            </a:r>
            <a:r>
              <a:rPr lang="en-US" sz="3600" b="1" dirty="0"/>
              <a:t> Mole - Partial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2" y="1145300"/>
            <a:ext cx="82874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Partial mole is compatible with early embryo formation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7030A0"/>
                </a:solidFill>
              </a:rPr>
              <a:t>may contain fetal parts &amp; some normal chorionic villi</a:t>
            </a:r>
            <a:r>
              <a:rPr lang="en-US" b="1" dirty="0"/>
              <a:t>. </a:t>
            </a:r>
            <a:r>
              <a:rPr lang="en-US" dirty="0"/>
              <a:t> Chorionic epithelial </a:t>
            </a:r>
            <a:r>
              <a:rPr lang="en-US" dirty="0" err="1"/>
              <a:t>cellsalmost</a:t>
            </a:r>
            <a:r>
              <a:rPr lang="en-US" dirty="0"/>
              <a:t> always triploid (e.g., 69,XXY)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pic>
        <p:nvPicPr>
          <p:cNvPr id="2050" name="Picture 2" descr="Image result for complete  mole origi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0"/>
          <a:stretch/>
        </p:blipFill>
        <p:spPr bwMode="auto">
          <a:xfrm>
            <a:off x="935182" y="2878281"/>
            <a:ext cx="7408718" cy="18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1526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Mole – </a:t>
            </a:r>
            <a:r>
              <a:rPr lang="en-US" sz="3200" b="1" dirty="0">
                <a:solidFill>
                  <a:srgbClr val="7030A0"/>
                </a:solidFill>
              </a:rPr>
              <a:t>Epidemiology &amp; clinical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Incidence complete </a:t>
            </a:r>
            <a:r>
              <a:rPr lang="en-US" sz="2000" dirty="0" err="1"/>
              <a:t>hydatidiform</a:t>
            </a:r>
            <a:r>
              <a:rPr lang="en-US" sz="2000" dirty="0"/>
              <a:t> mole is about 1 to 1.5 per 2000 pregnancies(higher in Asian)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Most common before 20 &amp; after 40 years (maternal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</a:rPr>
              <a:t>History of Mole increases the risk for molar disease in subsequent pregnancies</a:t>
            </a:r>
            <a:r>
              <a:rPr lang="en-US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</a:rPr>
              <a:t>Presentation</a:t>
            </a:r>
            <a:r>
              <a:rPr lang="en-US" sz="2000" dirty="0"/>
              <a:t>: At 12-14 weeks of pregnancy during investigation for a </a:t>
            </a:r>
            <a:r>
              <a:rPr lang="en-US" sz="2000" dirty="0">
                <a:solidFill>
                  <a:srgbClr val="7030A0"/>
                </a:solidFill>
              </a:rPr>
              <a:t>gestation “too large for dates,”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+both moles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Hyperemesis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/>
              <a:t>elevation of </a:t>
            </a:r>
            <a:r>
              <a:rPr lang="en-US" sz="2000" dirty="0" err="1"/>
              <a:t>hCG</a:t>
            </a:r>
            <a:r>
              <a:rPr lang="en-US" sz="2000" dirty="0"/>
              <a:t> in maternal blood &amp; no  fetal heart sounds.</a:t>
            </a:r>
            <a:endParaRPr lang="en-US" sz="2000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376831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910872-90D7-42DB-ABED-8D9FC8D4845E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0C64655-88D0-4A44-A06C-6A576376D1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03980-9DC7-4D21-A492-2A46D7DE922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603</Words>
  <Application>Microsoft Office PowerPoint</Application>
  <PresentationFormat>On-screen Show (16:9)</PresentationFormat>
  <Paragraphs>63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Female Genital System, Lecture5  Gestational trophoblastic disease</vt:lpstr>
      <vt:lpstr>Placental disc histology</vt:lpstr>
      <vt:lpstr>PowerPoint Presentation</vt:lpstr>
      <vt:lpstr>Gestational trophoblastic disease</vt:lpstr>
      <vt:lpstr>Hydatidiform Mole - Pathogenesis</vt:lpstr>
      <vt:lpstr>PowerPoint Presentation</vt:lpstr>
      <vt:lpstr>Hydatidiform Mole - Complete</vt:lpstr>
      <vt:lpstr>Hydatidiform Mole - Partial</vt:lpstr>
      <vt:lpstr>Hydatidiform Mole – Epidemiology &amp; clinical</vt:lpstr>
      <vt:lpstr>Hydatidiform Mole – Morphology</vt:lpstr>
      <vt:lpstr>Hydatidiform Mole – Ultrasound snow storm</vt:lpstr>
      <vt:lpstr>Hydatidiform Mole – treatment &amp; prognosis</vt:lpstr>
      <vt:lpstr>PowerPoint Presentation</vt:lpstr>
      <vt:lpstr>Gestational Choriocarcinoma</vt:lpstr>
      <vt:lpstr>Gestational Choriocarcinoma - morphology</vt:lpstr>
      <vt:lpstr>PowerPoint Presentation</vt:lpstr>
      <vt:lpstr>PowerPoint Presentation</vt:lpstr>
      <vt:lpstr>Gestational Choriocarcinoma - prognosis</vt:lpstr>
      <vt:lpstr>Good luck in your exams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Sanabil Hassanat</cp:lastModifiedBy>
  <cp:revision>209</cp:revision>
  <dcterms:modified xsi:type="dcterms:W3CDTF">2022-05-22T03:42:55Z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