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png" Extension="png"/>
  <Default ContentType="application/vnd.openxmlformats-package.relationships+xml" Extension="rels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viewProps+xml" PartName="/ppt/viewProps1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presentationml.presProps+xml" PartName="/ppt/presProps1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6.xml"/>
  <Override ContentType="application/vnd.openxmlformats-officedocument.presentationml.slide+xml" PartName="/ppt/slides/slide13.xml"/>
  <Override ContentType="application/vnd.openxmlformats-officedocument.presentationml.slide+xml" PartName="/ppt/slides/slide27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30.xml"/>
  <Override ContentType="application/vnd.openxmlformats-officedocument.presentationml.slide+xml" PartName="/ppt/slides/slide5.xml"/>
  <Override ContentType="application/vnd.openxmlformats-officedocument.presentationml.slide+xml" PartName="/ppt/slides/slide25.xml"/>
  <Override ContentType="application/vnd.openxmlformats-officedocument.presentationml.slide+xml" PartName="/ppt/slides/slide2.xml"/>
  <Override ContentType="application/vnd.openxmlformats-officedocument.presentationml.slide+xml" PartName="/ppt/slides/slide33.xml"/>
  <Override ContentType="application/vnd.openxmlformats-officedocument.presentationml.slide+xml" PartName="/ppt/slides/slide31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35.xml"/>
  <Override ContentType="application/vnd.openxmlformats-officedocument.presentationml.slide+xml" PartName="/ppt/slides/slide22.xml"/>
  <Override ContentType="application/vnd.openxmlformats-officedocument.presentationml.slide+xml" PartName="/ppt/slides/slide28.xml"/>
  <Override ContentType="application/vnd.openxmlformats-officedocument.presentationml.slide+xml" PartName="/ppt/slides/slide32.xml"/>
  <Override ContentType="application/vnd.openxmlformats-officedocument.presentationml.slide+xml" PartName="/ppt/slides/slide26.xml"/>
  <Override ContentType="application/vnd.openxmlformats-officedocument.presentationml.slide+xml" PartName="/ppt/slides/slide15.xml"/>
  <Override ContentType="application/vnd.openxmlformats-officedocument.presentationml.slide+xml" PartName="/ppt/slides/slide18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6.xml"/>
  <Override ContentType="application/vnd.openxmlformats-officedocument.presentationml.slide+xml" PartName="/ppt/slides/slide24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21.xml"/>
  <Override ContentType="application/vnd.openxmlformats-officedocument.presentationml.presentation.main+xml" PartName="/ppt/presentation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40" Type="http://schemas.openxmlformats.org/officeDocument/2006/relationships/slide" Target="slides/slide35.xml"/><Relationship Id="rId28" Type="http://schemas.openxmlformats.org/officeDocument/2006/relationships/slide" Target="slides/slide23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15" Type="http://schemas.openxmlformats.org/officeDocument/2006/relationships/slide" Target="slides/slide10.xml"/><Relationship Id="rId39" Type="http://schemas.openxmlformats.org/officeDocument/2006/relationships/slide" Target="slides/slide34.xml"/><Relationship Id="rId11" Type="http://schemas.openxmlformats.org/officeDocument/2006/relationships/slide" Target="slides/slide6.xml"/><Relationship Id="rId25" Type="http://schemas.openxmlformats.org/officeDocument/2006/relationships/slide" Target="slides/slide20.xml"/><Relationship Id="rId14" Type="http://schemas.openxmlformats.org/officeDocument/2006/relationships/slide" Target="slides/slide9.xml"/><Relationship Id="rId7" Type="http://schemas.openxmlformats.org/officeDocument/2006/relationships/slide" Target="slides/slide2.xml"/><Relationship Id="rId29" Type="http://schemas.openxmlformats.org/officeDocument/2006/relationships/slide" Target="slides/slide24.xml"/><Relationship Id="rId27" Type="http://schemas.openxmlformats.org/officeDocument/2006/relationships/slide" Target="slides/slide22.xml"/><Relationship Id="rId35" Type="http://schemas.openxmlformats.org/officeDocument/2006/relationships/slide" Target="slides/slide30.xml"/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4" Type="http://schemas.openxmlformats.org/officeDocument/2006/relationships/slide" Target="slides/slide2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31" Type="http://schemas.openxmlformats.org/officeDocument/2006/relationships/slide" Target="slides/slide26.xml"/><Relationship Id="rId33" Type="http://schemas.openxmlformats.org/officeDocument/2006/relationships/slide" Target="slides/slide28.xml"/><Relationship Id="rId22" Type="http://schemas.openxmlformats.org/officeDocument/2006/relationships/slide" Target="slides/slide17.xml"/><Relationship Id="rId1" Type="http://schemas.openxmlformats.org/officeDocument/2006/relationships/theme" Target="theme/theme1.xml"/><Relationship Id="rId30" Type="http://schemas.openxmlformats.org/officeDocument/2006/relationships/slide" Target="slides/slide25.xml"/><Relationship Id="rId18" Type="http://schemas.openxmlformats.org/officeDocument/2006/relationships/slide" Target="slides/slide13.xml"/><Relationship Id="rId5" Type="http://schemas.openxmlformats.org/officeDocument/2006/relationships/notesMaster" Target="notesMasters/notesMaster1.xml"/><Relationship Id="rId26" Type="http://schemas.openxmlformats.org/officeDocument/2006/relationships/slide" Target="slides/slide21.xml"/><Relationship Id="rId24" Type="http://schemas.openxmlformats.org/officeDocument/2006/relationships/slide" Target="slides/slide19.xml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1" Type="http://schemas.openxmlformats.org/officeDocument/2006/relationships/slide" Target="slides/slide16.xml"/><Relationship Id="rId2" Type="http://schemas.openxmlformats.org/officeDocument/2006/relationships/viewProps" Target="viewProps1.xml"/><Relationship Id="rId32" Type="http://schemas.openxmlformats.org/officeDocument/2006/relationships/slide" Target="slides/slide27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7" Type="http://schemas.openxmlformats.org/officeDocument/2006/relationships/slide" Target="slides/slide12.xml"/><Relationship Id="rId3" Type="http://schemas.openxmlformats.org/officeDocument/2006/relationships/presProps" Target="presProps1.xml"/><Relationship Id="rId6" Type="http://schemas.openxmlformats.org/officeDocument/2006/relationships/slide" Target="slides/slide1.xml"/><Relationship Id="rId37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0A873-51CF-4FBF-8971-E7DB486130DD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1B9B914B-D6EC-4D7D-875D-33FD768A0FB2}">
      <dgm:prSet phldrT="[Text]" custT="1"/>
      <dgm:spPr/>
      <dgm:t>
        <a:bodyPr/>
        <a:lstStyle/>
        <a:p>
          <a:pPr algn="ctr" rtl="1"/>
          <a:r>
            <a:rPr lang="en-US" sz="2000" b="1" baseline="0" dirty="0">
              <a:solidFill>
                <a:schemeClr val="tx1"/>
              </a:solidFill>
              <a:latin typeface="+mj-lt"/>
            </a:rPr>
            <a:t>Chronic </a:t>
          </a:r>
          <a:r>
            <a:rPr lang="en-US" sz="2000" b="1" baseline="0" dirty="0" err="1">
              <a:solidFill>
                <a:schemeClr val="tx1"/>
              </a:solidFill>
              <a:latin typeface="+mj-lt"/>
            </a:rPr>
            <a:t>otitis</a:t>
          </a:r>
          <a:r>
            <a:rPr lang="en-US" sz="2000" b="1" baseline="0" dirty="0">
              <a:solidFill>
                <a:schemeClr val="tx1"/>
              </a:solidFill>
              <a:latin typeface="+mj-lt"/>
            </a:rPr>
            <a:t> media</a:t>
          </a:r>
          <a:endParaRPr lang="ar-SA" sz="2000" b="1" baseline="0" dirty="0">
            <a:solidFill>
              <a:schemeClr val="tx1"/>
            </a:solidFill>
            <a:latin typeface="+mj-lt"/>
          </a:endParaRPr>
        </a:p>
      </dgm:t>
    </dgm:pt>
    <dgm:pt modelId="{0279303B-B7DE-464E-BB58-E2905A4CF8D6}" type="parTrans" cxnId="{D36C6536-BF34-4E6F-B004-7ECDBCA5A0A5}">
      <dgm:prSet/>
      <dgm:spPr/>
      <dgm:t>
        <a:bodyPr/>
        <a:lstStyle/>
        <a:p>
          <a:pPr algn="ctr" rtl="1"/>
          <a:endParaRPr lang="ar-SA"/>
        </a:p>
      </dgm:t>
    </dgm:pt>
    <dgm:pt modelId="{FBB4AA2E-6E11-4AC7-854D-027424EDDA54}" type="sibTrans" cxnId="{D36C6536-BF34-4E6F-B004-7ECDBCA5A0A5}">
      <dgm:prSet/>
      <dgm:spPr/>
      <dgm:t>
        <a:bodyPr/>
        <a:lstStyle/>
        <a:p>
          <a:pPr algn="ctr" rtl="1"/>
          <a:endParaRPr lang="ar-SA"/>
        </a:p>
      </dgm:t>
    </dgm:pt>
    <dgm:pt modelId="{BAD0B2CC-1377-4A21-B94E-561541E163A8}">
      <dgm:prSet phldrT="[Text]" custT="1"/>
      <dgm:spPr/>
      <dgm:t>
        <a:bodyPr/>
        <a:lstStyle/>
        <a:p>
          <a:pPr algn="ctr" rtl="1"/>
          <a:r>
            <a:rPr lang="en-US" sz="2000" b="1" baseline="0" dirty="0" err="1">
              <a:solidFill>
                <a:schemeClr val="tx1"/>
              </a:solidFill>
              <a:latin typeface="+mj-lt"/>
            </a:rPr>
            <a:t>Suppurative</a:t>
          </a:r>
          <a:endParaRPr lang="en-US" sz="2000" b="1" baseline="0" dirty="0">
            <a:solidFill>
              <a:schemeClr val="tx1"/>
            </a:solidFill>
            <a:latin typeface="+mj-lt"/>
          </a:endParaRPr>
        </a:p>
      </dgm:t>
    </dgm:pt>
    <dgm:pt modelId="{4EDC7485-49DD-4630-85D5-0976A71D6394}" type="parTrans" cxnId="{CA03A35B-13ED-4433-AD2D-3E6C40084743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58FCEF50-4B2A-4BF0-B604-14BC76314C07}" type="sibTrans" cxnId="{CA03A35B-13ED-4433-AD2D-3E6C40084743}">
      <dgm:prSet/>
      <dgm:spPr/>
      <dgm:t>
        <a:bodyPr/>
        <a:lstStyle/>
        <a:p>
          <a:pPr algn="ctr" rtl="1"/>
          <a:endParaRPr lang="ar-SA"/>
        </a:p>
      </dgm:t>
    </dgm:pt>
    <dgm:pt modelId="{A33D81B7-1424-4828-AD34-6D3D8D777C1C}">
      <dgm:prSet phldrT="[Text]" custT="1"/>
      <dgm:spPr/>
      <dgm:t>
        <a:bodyPr/>
        <a:lstStyle/>
        <a:p>
          <a:pPr algn="ctr" rtl="1"/>
          <a:r>
            <a:rPr lang="en-US" sz="2000" b="1" baseline="0" dirty="0" err="1">
              <a:solidFill>
                <a:schemeClr val="tx1"/>
              </a:solidFill>
              <a:latin typeface="+mj-lt"/>
            </a:rPr>
            <a:t>Attico-antral</a:t>
          </a:r>
          <a:r>
            <a:rPr lang="en-US" sz="2000" b="1" baseline="0" dirty="0">
              <a:solidFill>
                <a:schemeClr val="tx1"/>
              </a:solidFill>
              <a:latin typeface="+mj-lt"/>
            </a:rPr>
            <a:t> type </a:t>
          </a:r>
        </a:p>
        <a:p>
          <a:pPr algn="ctr" rtl="1"/>
          <a:r>
            <a:rPr lang="en-US" sz="2000" b="1" baseline="0" dirty="0">
              <a:solidFill>
                <a:schemeClr val="tx1"/>
              </a:solidFill>
              <a:latin typeface="+mj-lt"/>
            </a:rPr>
            <a:t>(Bony)</a:t>
          </a:r>
        </a:p>
      </dgm:t>
    </dgm:pt>
    <dgm:pt modelId="{E599865A-73F1-4C6A-9D0E-079E776200B9}" type="parTrans" cxnId="{A97EEE50-CB47-4EED-93B1-BCF443F52D8B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934DC3F3-0FD3-474B-8688-A6A68CC50604}" type="sibTrans" cxnId="{A97EEE50-CB47-4EED-93B1-BCF443F52D8B}">
      <dgm:prSet/>
      <dgm:spPr/>
      <dgm:t>
        <a:bodyPr/>
        <a:lstStyle/>
        <a:p>
          <a:pPr algn="ctr" rtl="1"/>
          <a:endParaRPr lang="ar-SA"/>
        </a:p>
      </dgm:t>
    </dgm:pt>
    <dgm:pt modelId="{E4CA1C43-E9D9-4719-A896-1B4FB1DC634E}">
      <dgm:prSet phldrT="[Text]" custT="1"/>
      <dgm:spPr/>
      <dgm:t>
        <a:bodyPr/>
        <a:lstStyle/>
        <a:p>
          <a:pPr algn="ctr" rtl="0"/>
          <a:r>
            <a:rPr lang="en-US" sz="2000" b="1" baseline="0" dirty="0" err="1">
              <a:solidFill>
                <a:schemeClr val="tx1"/>
              </a:solidFill>
              <a:latin typeface="+mj-lt"/>
            </a:rPr>
            <a:t>Tubo</a:t>
          </a:r>
          <a:r>
            <a:rPr lang="en-US" sz="2000" b="1" baseline="0" dirty="0">
              <a:solidFill>
                <a:schemeClr val="tx1"/>
              </a:solidFill>
              <a:latin typeface="+mj-lt"/>
            </a:rPr>
            <a:t>-tympanic type </a:t>
          </a:r>
        </a:p>
        <a:p>
          <a:pPr algn="ctr" rtl="0"/>
          <a:r>
            <a:rPr lang="en-US" sz="2000" b="1" baseline="0" dirty="0">
              <a:solidFill>
                <a:schemeClr val="tx1"/>
              </a:solidFill>
              <a:latin typeface="+mj-lt"/>
            </a:rPr>
            <a:t>(Mucosal)</a:t>
          </a:r>
          <a:endParaRPr lang="ar-SA" sz="2000" b="1" baseline="0" dirty="0">
            <a:solidFill>
              <a:schemeClr val="tx1"/>
            </a:solidFill>
            <a:latin typeface="+mj-lt"/>
          </a:endParaRPr>
        </a:p>
      </dgm:t>
    </dgm:pt>
    <dgm:pt modelId="{D735B72C-6277-4D8C-9C38-EDB95160926E}" type="parTrans" cxnId="{2B28A70D-5E41-414F-8C60-4F45E2F52005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AEAA0785-2E0B-4559-B221-4422F0008353}" type="sibTrans" cxnId="{2B28A70D-5E41-414F-8C60-4F45E2F52005}">
      <dgm:prSet/>
      <dgm:spPr/>
      <dgm:t>
        <a:bodyPr/>
        <a:lstStyle/>
        <a:p>
          <a:pPr algn="ctr" rtl="1"/>
          <a:endParaRPr lang="ar-SA"/>
        </a:p>
      </dgm:t>
    </dgm:pt>
    <dgm:pt modelId="{DF1A7CC0-D200-4201-B57F-AB62E01B9D08}">
      <dgm:prSet phldrT="[Text]" custT="1"/>
      <dgm:spPr/>
      <dgm:t>
        <a:bodyPr/>
        <a:lstStyle/>
        <a:p>
          <a:pPr algn="ctr" rtl="1"/>
          <a:r>
            <a:rPr lang="en-US" sz="2000" b="1" baseline="0" dirty="0">
              <a:solidFill>
                <a:schemeClr val="tx1"/>
              </a:solidFill>
              <a:latin typeface="+mj-lt"/>
            </a:rPr>
            <a:t>Non </a:t>
          </a:r>
          <a:r>
            <a:rPr lang="en-US" sz="2000" b="1" baseline="0" dirty="0" err="1">
              <a:solidFill>
                <a:schemeClr val="tx1"/>
              </a:solidFill>
              <a:latin typeface="+mj-lt"/>
            </a:rPr>
            <a:t>suppurative</a:t>
          </a:r>
          <a:endParaRPr lang="ar-SA" sz="2000" b="1" baseline="0" dirty="0">
            <a:solidFill>
              <a:schemeClr val="tx1"/>
            </a:solidFill>
            <a:latin typeface="+mj-lt"/>
          </a:endParaRPr>
        </a:p>
      </dgm:t>
    </dgm:pt>
    <dgm:pt modelId="{5107B6CA-93AC-45E9-A781-0CAF60AE150A}" type="parTrans" cxnId="{BB96209C-B976-4279-A297-694DED151B40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7D8322CE-00B7-4DB5-B29E-42804C4A8333}" type="sibTrans" cxnId="{BB96209C-B976-4279-A297-694DED151B40}">
      <dgm:prSet/>
      <dgm:spPr/>
      <dgm:t>
        <a:bodyPr/>
        <a:lstStyle/>
        <a:p>
          <a:pPr algn="ctr" rtl="1"/>
          <a:endParaRPr lang="ar-SA"/>
        </a:p>
      </dgm:t>
    </dgm:pt>
    <dgm:pt modelId="{9E93AEA6-DDBA-4E59-A9B4-832F8BE3922B}">
      <dgm:prSet phldrT="[Text]" custT="1"/>
      <dgm:spPr/>
      <dgm:t>
        <a:bodyPr/>
        <a:lstStyle/>
        <a:p>
          <a:pPr algn="ctr" rtl="1"/>
          <a:r>
            <a:rPr lang="en-US" sz="2000" b="1" baseline="0" dirty="0" err="1">
              <a:solidFill>
                <a:schemeClr val="tx1"/>
              </a:solidFill>
              <a:latin typeface="+mj-lt"/>
            </a:rPr>
            <a:t>Mucoid</a:t>
          </a:r>
          <a:r>
            <a:rPr lang="en-US" sz="2000" b="1" baseline="0" dirty="0">
              <a:solidFill>
                <a:schemeClr val="tx1"/>
              </a:solidFill>
              <a:latin typeface="+mj-lt"/>
            </a:rPr>
            <a:t> or serous</a:t>
          </a:r>
          <a:endParaRPr lang="ar-SA" sz="2000" b="1" baseline="0" dirty="0">
            <a:solidFill>
              <a:schemeClr val="tx1"/>
            </a:solidFill>
            <a:latin typeface="+mj-lt"/>
          </a:endParaRPr>
        </a:p>
      </dgm:t>
    </dgm:pt>
    <dgm:pt modelId="{E43669D1-17AE-4F71-86C1-8569E85286B0}" type="parTrans" cxnId="{BD6C78A0-0D43-45F0-9E40-FDF506F3C14A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4D6EF23C-2187-4D84-8328-91EEF070D506}" type="sibTrans" cxnId="{BD6C78A0-0D43-45F0-9E40-FDF506F3C14A}">
      <dgm:prSet/>
      <dgm:spPr/>
      <dgm:t>
        <a:bodyPr/>
        <a:lstStyle/>
        <a:p>
          <a:pPr algn="ctr" rtl="1"/>
          <a:endParaRPr lang="ar-SA"/>
        </a:p>
      </dgm:t>
    </dgm:pt>
    <dgm:pt modelId="{79B58A80-5390-4CF4-BB7C-296EEF1034E2}" type="pres">
      <dgm:prSet presAssocID="{6F20A873-51CF-4FBF-8971-E7DB486130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D29061-1EF5-4CF4-965C-75A103B6A510}" type="pres">
      <dgm:prSet presAssocID="{1B9B914B-D6EC-4D7D-875D-33FD768A0FB2}" presName="hierRoot1" presStyleCnt="0"/>
      <dgm:spPr/>
    </dgm:pt>
    <dgm:pt modelId="{C7AD1649-8004-449A-9589-1EDE6767A4D3}" type="pres">
      <dgm:prSet presAssocID="{1B9B914B-D6EC-4D7D-875D-33FD768A0FB2}" presName="composite" presStyleCnt="0"/>
      <dgm:spPr/>
    </dgm:pt>
    <dgm:pt modelId="{5F6216E9-5BEA-445A-AE7A-E36CFD1165C5}" type="pres">
      <dgm:prSet presAssocID="{1B9B914B-D6EC-4D7D-875D-33FD768A0FB2}" presName="background" presStyleLbl="node0" presStyleIdx="0" presStyleCnt="1"/>
      <dgm:spPr/>
    </dgm:pt>
    <dgm:pt modelId="{8653FAA4-AD04-461E-8CDC-F56FE3B3F588}" type="pres">
      <dgm:prSet presAssocID="{1B9B914B-D6EC-4D7D-875D-33FD768A0FB2}" presName="text" presStyleLbl="fgAcc0" presStyleIdx="0" presStyleCnt="1" custLinFactNeighborX="5551" custLinFactNeighborY="12683">
        <dgm:presLayoutVars>
          <dgm:chPref val="3"/>
        </dgm:presLayoutVars>
      </dgm:prSet>
      <dgm:spPr/>
    </dgm:pt>
    <dgm:pt modelId="{868F40A2-8BA0-445C-B886-EC784A207487}" type="pres">
      <dgm:prSet presAssocID="{1B9B914B-D6EC-4D7D-875D-33FD768A0FB2}" presName="hierChild2" presStyleCnt="0"/>
      <dgm:spPr/>
    </dgm:pt>
    <dgm:pt modelId="{987028A1-C437-4AC0-86AF-C63C385BC700}" type="pres">
      <dgm:prSet presAssocID="{4EDC7485-49DD-4630-85D5-0976A71D6394}" presName="Name10" presStyleLbl="parChTrans1D2" presStyleIdx="0" presStyleCnt="2"/>
      <dgm:spPr/>
    </dgm:pt>
    <dgm:pt modelId="{1DEE59E2-704F-4036-8B24-40CF9AC23049}" type="pres">
      <dgm:prSet presAssocID="{BAD0B2CC-1377-4A21-B94E-561541E163A8}" presName="hierRoot2" presStyleCnt="0"/>
      <dgm:spPr/>
    </dgm:pt>
    <dgm:pt modelId="{B13673D6-E354-4BFA-B4C8-653433A54C5F}" type="pres">
      <dgm:prSet presAssocID="{BAD0B2CC-1377-4A21-B94E-561541E163A8}" presName="composite2" presStyleCnt="0"/>
      <dgm:spPr/>
    </dgm:pt>
    <dgm:pt modelId="{2C364587-7B0D-4672-9E49-8DC30AB5C377}" type="pres">
      <dgm:prSet presAssocID="{BAD0B2CC-1377-4A21-B94E-561541E163A8}" presName="background2" presStyleLbl="node2" presStyleIdx="0" presStyleCnt="2"/>
      <dgm:spPr>
        <a:prstGeom prst="wave">
          <a:avLst/>
        </a:prstGeom>
      </dgm:spPr>
    </dgm:pt>
    <dgm:pt modelId="{F6B2CC71-F7A1-49C4-9BCB-49E56CF95699}" type="pres">
      <dgm:prSet presAssocID="{BAD0B2CC-1377-4A21-B94E-561541E163A8}" presName="text2" presStyleLbl="fgAcc2" presStyleIdx="0" presStyleCnt="2" custLinFactNeighborX="-20493" custLinFactNeighborY="-12141">
        <dgm:presLayoutVars>
          <dgm:chPref val="3"/>
        </dgm:presLayoutVars>
      </dgm:prSet>
      <dgm:spPr>
        <a:prstGeom prst="flowChartDocument">
          <a:avLst/>
        </a:prstGeom>
      </dgm:spPr>
    </dgm:pt>
    <dgm:pt modelId="{E37CF304-6CF9-4343-B694-E07D50924614}" type="pres">
      <dgm:prSet presAssocID="{BAD0B2CC-1377-4A21-B94E-561541E163A8}" presName="hierChild3" presStyleCnt="0"/>
      <dgm:spPr/>
    </dgm:pt>
    <dgm:pt modelId="{6430139D-A40C-4DCE-89C5-4A421EA3ED75}" type="pres">
      <dgm:prSet presAssocID="{E599865A-73F1-4C6A-9D0E-079E776200B9}" presName="Name17" presStyleLbl="parChTrans1D3" presStyleIdx="0" presStyleCnt="3"/>
      <dgm:spPr/>
    </dgm:pt>
    <dgm:pt modelId="{9DA30082-377C-4042-9D9D-BAAE89844094}" type="pres">
      <dgm:prSet presAssocID="{A33D81B7-1424-4828-AD34-6D3D8D777C1C}" presName="hierRoot3" presStyleCnt="0"/>
      <dgm:spPr/>
    </dgm:pt>
    <dgm:pt modelId="{4A5F64B6-C667-4C48-9202-2AFE8CCCDEB4}" type="pres">
      <dgm:prSet presAssocID="{A33D81B7-1424-4828-AD34-6D3D8D777C1C}" presName="composite3" presStyleCnt="0"/>
      <dgm:spPr/>
    </dgm:pt>
    <dgm:pt modelId="{2784FC6C-7341-4502-A8ED-E2F9F7424F6A}" type="pres">
      <dgm:prSet presAssocID="{A33D81B7-1424-4828-AD34-6D3D8D777C1C}" presName="background3" presStyleLbl="node3" presStyleIdx="0" presStyleCnt="3"/>
      <dgm:spPr>
        <a:prstGeom prst="flowChartExtract">
          <a:avLst/>
        </a:prstGeom>
      </dgm:spPr>
    </dgm:pt>
    <dgm:pt modelId="{74608071-0ABA-4AF7-9301-25BCAC6ACDA4}" type="pres">
      <dgm:prSet presAssocID="{A33D81B7-1424-4828-AD34-6D3D8D777C1C}" presName="text3" presStyleLbl="fgAcc3" presStyleIdx="0" presStyleCnt="3" custScaleX="107582" custScaleY="130241" custLinFactX="54202" custLinFactNeighborX="100000" custLinFactNeighborY="1282">
        <dgm:presLayoutVars>
          <dgm:chPref val="3"/>
        </dgm:presLayoutVars>
      </dgm:prSet>
      <dgm:spPr>
        <a:prstGeom prst="flowChartPunchedTape">
          <a:avLst/>
        </a:prstGeom>
      </dgm:spPr>
    </dgm:pt>
    <dgm:pt modelId="{CE29BCDD-9BEA-411E-8812-D71572EC2BD2}" type="pres">
      <dgm:prSet presAssocID="{A33D81B7-1424-4828-AD34-6D3D8D777C1C}" presName="hierChild4" presStyleCnt="0"/>
      <dgm:spPr/>
    </dgm:pt>
    <dgm:pt modelId="{CD7FB63E-AF0C-4A13-AD58-FC65F9A6AB12}" type="pres">
      <dgm:prSet presAssocID="{D735B72C-6277-4D8C-9C38-EDB95160926E}" presName="Name17" presStyleLbl="parChTrans1D3" presStyleIdx="1" presStyleCnt="3"/>
      <dgm:spPr/>
    </dgm:pt>
    <dgm:pt modelId="{500A33F1-A6C3-459A-B7AB-30272FE08B14}" type="pres">
      <dgm:prSet presAssocID="{E4CA1C43-E9D9-4719-A896-1B4FB1DC634E}" presName="hierRoot3" presStyleCnt="0"/>
      <dgm:spPr/>
    </dgm:pt>
    <dgm:pt modelId="{32C044A4-DD46-40E8-A3D5-010FE4566EA8}" type="pres">
      <dgm:prSet presAssocID="{E4CA1C43-E9D9-4719-A896-1B4FB1DC634E}" presName="composite3" presStyleCnt="0"/>
      <dgm:spPr/>
    </dgm:pt>
    <dgm:pt modelId="{6ACD99FB-B8B8-4357-BB10-E1617DF0F91E}" type="pres">
      <dgm:prSet presAssocID="{E4CA1C43-E9D9-4719-A896-1B4FB1DC634E}" presName="background3" presStyleLbl="node3" presStyleIdx="1" presStyleCnt="3"/>
      <dgm:spPr>
        <a:prstGeom prst="flowChartExtract">
          <a:avLst/>
        </a:prstGeom>
      </dgm:spPr>
    </dgm:pt>
    <dgm:pt modelId="{D28A6857-9BA3-4F44-999F-BCAD1E3F9046}" type="pres">
      <dgm:prSet presAssocID="{E4CA1C43-E9D9-4719-A896-1B4FB1DC634E}" presName="text3" presStyleLbl="fgAcc3" presStyleIdx="1" presStyleCnt="3" custScaleX="121956" custScaleY="129113" custLinFactX="-25549" custLinFactNeighborX="-100000" custLinFactNeighborY="657">
        <dgm:presLayoutVars>
          <dgm:chPref val="3"/>
        </dgm:presLayoutVars>
      </dgm:prSet>
      <dgm:spPr>
        <a:prstGeom prst="flowChartPunchedTape">
          <a:avLst/>
        </a:prstGeom>
      </dgm:spPr>
    </dgm:pt>
    <dgm:pt modelId="{65C68FDB-2085-462A-9185-757FD778C5FF}" type="pres">
      <dgm:prSet presAssocID="{E4CA1C43-E9D9-4719-A896-1B4FB1DC634E}" presName="hierChild4" presStyleCnt="0"/>
      <dgm:spPr/>
    </dgm:pt>
    <dgm:pt modelId="{BE473A6A-3FA2-43F5-8061-DCBF23E6D594}" type="pres">
      <dgm:prSet presAssocID="{5107B6CA-93AC-45E9-A781-0CAF60AE150A}" presName="Name10" presStyleLbl="parChTrans1D2" presStyleIdx="1" presStyleCnt="2"/>
      <dgm:spPr/>
    </dgm:pt>
    <dgm:pt modelId="{34C767EC-DC65-4804-BA4B-CF52C50C3FEF}" type="pres">
      <dgm:prSet presAssocID="{DF1A7CC0-D200-4201-B57F-AB62E01B9D08}" presName="hierRoot2" presStyleCnt="0"/>
      <dgm:spPr/>
    </dgm:pt>
    <dgm:pt modelId="{743C72C2-2958-4EA7-960E-E4DC98A87283}" type="pres">
      <dgm:prSet presAssocID="{DF1A7CC0-D200-4201-B57F-AB62E01B9D08}" presName="composite2" presStyleCnt="0"/>
      <dgm:spPr/>
    </dgm:pt>
    <dgm:pt modelId="{44B0B319-ABA0-44A8-BF87-AB6AF3C5E4F6}" type="pres">
      <dgm:prSet presAssocID="{DF1A7CC0-D200-4201-B57F-AB62E01B9D08}" presName="background2" presStyleLbl="node2" presStyleIdx="1" presStyleCnt="2"/>
      <dgm:spPr>
        <a:prstGeom prst="flowChartExtract">
          <a:avLst/>
        </a:prstGeom>
      </dgm:spPr>
    </dgm:pt>
    <dgm:pt modelId="{B02FC904-861B-4873-9D26-95BAD32E7DC8}" type="pres">
      <dgm:prSet presAssocID="{DF1A7CC0-D200-4201-B57F-AB62E01B9D08}" presName="text2" presStyleLbl="fgAcc2" presStyleIdx="1" presStyleCnt="2" custLinFactNeighborX="11694" custLinFactNeighborY="-13398">
        <dgm:presLayoutVars>
          <dgm:chPref val="3"/>
        </dgm:presLayoutVars>
      </dgm:prSet>
      <dgm:spPr>
        <a:prstGeom prst="flowChartPunchedTape">
          <a:avLst/>
        </a:prstGeom>
      </dgm:spPr>
    </dgm:pt>
    <dgm:pt modelId="{0F386A8F-9546-4F56-803E-922FFF44D238}" type="pres">
      <dgm:prSet presAssocID="{DF1A7CC0-D200-4201-B57F-AB62E01B9D08}" presName="hierChild3" presStyleCnt="0"/>
      <dgm:spPr/>
    </dgm:pt>
    <dgm:pt modelId="{3D76DD17-D74D-42BF-8DC3-B8F35D7C5CE4}" type="pres">
      <dgm:prSet presAssocID="{E43669D1-17AE-4F71-86C1-8569E85286B0}" presName="Name17" presStyleLbl="parChTrans1D3" presStyleIdx="2" presStyleCnt="3"/>
      <dgm:spPr/>
    </dgm:pt>
    <dgm:pt modelId="{079556DE-35B3-4FAE-8A24-D4C19AAFB5A4}" type="pres">
      <dgm:prSet presAssocID="{9E93AEA6-DDBA-4E59-A9B4-832F8BE3922B}" presName="hierRoot3" presStyleCnt="0"/>
      <dgm:spPr/>
    </dgm:pt>
    <dgm:pt modelId="{24036671-C25B-495B-8828-B1E30B741E12}" type="pres">
      <dgm:prSet presAssocID="{9E93AEA6-DDBA-4E59-A9B4-832F8BE3922B}" presName="composite3" presStyleCnt="0"/>
      <dgm:spPr/>
    </dgm:pt>
    <dgm:pt modelId="{F61AB4B1-DB8E-4586-BA2A-DDD237057888}" type="pres">
      <dgm:prSet presAssocID="{9E93AEA6-DDBA-4E59-A9B4-832F8BE3922B}" presName="background3" presStyleLbl="node3" presStyleIdx="2" presStyleCnt="3"/>
      <dgm:spPr>
        <a:prstGeom prst="flowChartExtract">
          <a:avLst/>
        </a:prstGeom>
      </dgm:spPr>
    </dgm:pt>
    <dgm:pt modelId="{234D95BE-F8E5-46B5-9F28-2263B13A89F0}" type="pres">
      <dgm:prSet presAssocID="{9E93AEA6-DDBA-4E59-A9B4-832F8BE3922B}" presName="text3" presStyleLbl="fgAcc3" presStyleIdx="2" presStyleCnt="3" custScaleX="111353" custScaleY="117376" custLinFactNeighborX="19056" custLinFactNeighborY="11948">
        <dgm:presLayoutVars>
          <dgm:chPref val="3"/>
        </dgm:presLayoutVars>
      </dgm:prSet>
      <dgm:spPr>
        <a:prstGeom prst="flowChartPunchedTape">
          <a:avLst/>
        </a:prstGeom>
      </dgm:spPr>
    </dgm:pt>
    <dgm:pt modelId="{AE37A2D8-C813-4449-90DB-4D5E861CAE8D}" type="pres">
      <dgm:prSet presAssocID="{9E93AEA6-DDBA-4E59-A9B4-832F8BE3922B}" presName="hierChild4" presStyleCnt="0"/>
      <dgm:spPr/>
    </dgm:pt>
  </dgm:ptLst>
  <dgm:cxnLst>
    <dgm:cxn modelId="{2B28A70D-5E41-414F-8C60-4F45E2F52005}" srcId="{BAD0B2CC-1377-4A21-B94E-561541E163A8}" destId="{E4CA1C43-E9D9-4719-A896-1B4FB1DC634E}" srcOrd="1" destOrd="0" parTransId="{D735B72C-6277-4D8C-9C38-EDB95160926E}" sibTransId="{AEAA0785-2E0B-4559-B221-4422F0008353}"/>
    <dgm:cxn modelId="{88B91F0F-A13C-44CE-A34D-CCBDB92113A8}" type="presOf" srcId="{BAD0B2CC-1377-4A21-B94E-561541E163A8}" destId="{F6B2CC71-F7A1-49C4-9BCB-49E56CF95699}" srcOrd="0" destOrd="0" presId="urn:microsoft.com/office/officeart/2005/8/layout/hierarchy1"/>
    <dgm:cxn modelId="{E4ACD424-E1E8-4D77-B02A-F05B08C17E45}" type="presOf" srcId="{E4CA1C43-E9D9-4719-A896-1B4FB1DC634E}" destId="{D28A6857-9BA3-4F44-999F-BCAD1E3F9046}" srcOrd="0" destOrd="0" presId="urn:microsoft.com/office/officeart/2005/8/layout/hierarchy1"/>
    <dgm:cxn modelId="{E88C9B26-0F4F-4861-96D3-8CE9D6E7C260}" type="presOf" srcId="{A33D81B7-1424-4828-AD34-6D3D8D777C1C}" destId="{74608071-0ABA-4AF7-9301-25BCAC6ACDA4}" srcOrd="0" destOrd="0" presId="urn:microsoft.com/office/officeart/2005/8/layout/hierarchy1"/>
    <dgm:cxn modelId="{DB594229-5C6F-47DB-B5E1-65FC8A7E57F2}" type="presOf" srcId="{DF1A7CC0-D200-4201-B57F-AB62E01B9D08}" destId="{B02FC904-861B-4873-9D26-95BAD32E7DC8}" srcOrd="0" destOrd="0" presId="urn:microsoft.com/office/officeart/2005/8/layout/hierarchy1"/>
    <dgm:cxn modelId="{D36C6536-BF34-4E6F-B004-7ECDBCA5A0A5}" srcId="{6F20A873-51CF-4FBF-8971-E7DB486130DD}" destId="{1B9B914B-D6EC-4D7D-875D-33FD768A0FB2}" srcOrd="0" destOrd="0" parTransId="{0279303B-B7DE-464E-BB58-E2905A4CF8D6}" sibTransId="{FBB4AA2E-6E11-4AC7-854D-027424EDDA54}"/>
    <dgm:cxn modelId="{1C57FE3E-5743-48B5-BD52-5E7A1147438F}" type="presOf" srcId="{5107B6CA-93AC-45E9-A781-0CAF60AE150A}" destId="{BE473A6A-3FA2-43F5-8061-DCBF23E6D594}" srcOrd="0" destOrd="0" presId="urn:microsoft.com/office/officeart/2005/8/layout/hierarchy1"/>
    <dgm:cxn modelId="{CA03A35B-13ED-4433-AD2D-3E6C40084743}" srcId="{1B9B914B-D6EC-4D7D-875D-33FD768A0FB2}" destId="{BAD0B2CC-1377-4A21-B94E-561541E163A8}" srcOrd="0" destOrd="0" parTransId="{4EDC7485-49DD-4630-85D5-0976A71D6394}" sibTransId="{58FCEF50-4B2A-4BF0-B604-14BC76314C07}"/>
    <dgm:cxn modelId="{5A11036F-042A-4ED2-95F1-491DBF96007D}" type="presOf" srcId="{E43669D1-17AE-4F71-86C1-8569E85286B0}" destId="{3D76DD17-D74D-42BF-8DC3-B8F35D7C5CE4}" srcOrd="0" destOrd="0" presId="urn:microsoft.com/office/officeart/2005/8/layout/hierarchy1"/>
    <dgm:cxn modelId="{AE304F6F-2B47-4700-B804-7A2FA4F14DB1}" type="presOf" srcId="{D735B72C-6277-4D8C-9C38-EDB95160926E}" destId="{CD7FB63E-AF0C-4A13-AD58-FC65F9A6AB12}" srcOrd="0" destOrd="0" presId="urn:microsoft.com/office/officeart/2005/8/layout/hierarchy1"/>
    <dgm:cxn modelId="{A97EEE50-CB47-4EED-93B1-BCF443F52D8B}" srcId="{BAD0B2CC-1377-4A21-B94E-561541E163A8}" destId="{A33D81B7-1424-4828-AD34-6D3D8D777C1C}" srcOrd="0" destOrd="0" parTransId="{E599865A-73F1-4C6A-9D0E-079E776200B9}" sibTransId="{934DC3F3-0FD3-474B-8688-A6A68CC50604}"/>
    <dgm:cxn modelId="{3D706D7F-DD2F-45AF-86A0-4FE0569F718F}" type="presOf" srcId="{9E93AEA6-DDBA-4E59-A9B4-832F8BE3922B}" destId="{234D95BE-F8E5-46B5-9F28-2263B13A89F0}" srcOrd="0" destOrd="0" presId="urn:microsoft.com/office/officeart/2005/8/layout/hierarchy1"/>
    <dgm:cxn modelId="{2C35BA96-5B83-4141-929E-1C0D208747A7}" type="presOf" srcId="{1B9B914B-D6EC-4D7D-875D-33FD768A0FB2}" destId="{8653FAA4-AD04-461E-8CDC-F56FE3B3F588}" srcOrd="0" destOrd="0" presId="urn:microsoft.com/office/officeart/2005/8/layout/hierarchy1"/>
    <dgm:cxn modelId="{BB96209C-B976-4279-A297-694DED151B40}" srcId="{1B9B914B-D6EC-4D7D-875D-33FD768A0FB2}" destId="{DF1A7CC0-D200-4201-B57F-AB62E01B9D08}" srcOrd="1" destOrd="0" parTransId="{5107B6CA-93AC-45E9-A781-0CAF60AE150A}" sibTransId="{7D8322CE-00B7-4DB5-B29E-42804C4A8333}"/>
    <dgm:cxn modelId="{BD6C78A0-0D43-45F0-9E40-FDF506F3C14A}" srcId="{DF1A7CC0-D200-4201-B57F-AB62E01B9D08}" destId="{9E93AEA6-DDBA-4E59-A9B4-832F8BE3922B}" srcOrd="0" destOrd="0" parTransId="{E43669D1-17AE-4F71-86C1-8569E85286B0}" sibTransId="{4D6EF23C-2187-4D84-8328-91EEF070D506}"/>
    <dgm:cxn modelId="{251529AC-0514-4FD7-9F26-A20475938DDA}" type="presOf" srcId="{E599865A-73F1-4C6A-9D0E-079E776200B9}" destId="{6430139D-A40C-4DCE-89C5-4A421EA3ED75}" srcOrd="0" destOrd="0" presId="urn:microsoft.com/office/officeart/2005/8/layout/hierarchy1"/>
    <dgm:cxn modelId="{89691ECA-798D-4FC3-B064-069782727E2A}" type="presOf" srcId="{4EDC7485-49DD-4630-85D5-0976A71D6394}" destId="{987028A1-C437-4AC0-86AF-C63C385BC700}" srcOrd="0" destOrd="0" presId="urn:microsoft.com/office/officeart/2005/8/layout/hierarchy1"/>
    <dgm:cxn modelId="{4C9A0CFB-0677-4DDE-908B-D035C0F4353E}" type="presOf" srcId="{6F20A873-51CF-4FBF-8971-E7DB486130DD}" destId="{79B58A80-5390-4CF4-BB7C-296EEF1034E2}" srcOrd="0" destOrd="0" presId="urn:microsoft.com/office/officeart/2005/8/layout/hierarchy1"/>
    <dgm:cxn modelId="{BCB2C2BC-3906-4FDC-A977-FCC660A91646}" type="presParOf" srcId="{79B58A80-5390-4CF4-BB7C-296EEF1034E2}" destId="{EED29061-1EF5-4CF4-965C-75A103B6A510}" srcOrd="0" destOrd="0" presId="urn:microsoft.com/office/officeart/2005/8/layout/hierarchy1"/>
    <dgm:cxn modelId="{239E44C7-B86E-4693-8679-0957A342A86E}" type="presParOf" srcId="{EED29061-1EF5-4CF4-965C-75A103B6A510}" destId="{C7AD1649-8004-449A-9589-1EDE6767A4D3}" srcOrd="0" destOrd="0" presId="urn:microsoft.com/office/officeart/2005/8/layout/hierarchy1"/>
    <dgm:cxn modelId="{7C70AAAA-0E59-45D3-98D3-718ADE996C5B}" type="presParOf" srcId="{C7AD1649-8004-449A-9589-1EDE6767A4D3}" destId="{5F6216E9-5BEA-445A-AE7A-E36CFD1165C5}" srcOrd="0" destOrd="0" presId="urn:microsoft.com/office/officeart/2005/8/layout/hierarchy1"/>
    <dgm:cxn modelId="{09832262-3ABD-4D69-9A91-03D579ABA87E}" type="presParOf" srcId="{C7AD1649-8004-449A-9589-1EDE6767A4D3}" destId="{8653FAA4-AD04-461E-8CDC-F56FE3B3F588}" srcOrd="1" destOrd="0" presId="urn:microsoft.com/office/officeart/2005/8/layout/hierarchy1"/>
    <dgm:cxn modelId="{22787069-FFFF-404D-AFE7-8F8721E58CC6}" type="presParOf" srcId="{EED29061-1EF5-4CF4-965C-75A103B6A510}" destId="{868F40A2-8BA0-445C-B886-EC784A207487}" srcOrd="1" destOrd="0" presId="urn:microsoft.com/office/officeart/2005/8/layout/hierarchy1"/>
    <dgm:cxn modelId="{7FC802DF-5E12-4DC1-8230-1F85FF921BB7}" type="presParOf" srcId="{868F40A2-8BA0-445C-B886-EC784A207487}" destId="{987028A1-C437-4AC0-86AF-C63C385BC700}" srcOrd="0" destOrd="0" presId="urn:microsoft.com/office/officeart/2005/8/layout/hierarchy1"/>
    <dgm:cxn modelId="{92DF47FB-0914-46EC-9550-4BE25DBE3D74}" type="presParOf" srcId="{868F40A2-8BA0-445C-B886-EC784A207487}" destId="{1DEE59E2-704F-4036-8B24-40CF9AC23049}" srcOrd="1" destOrd="0" presId="urn:microsoft.com/office/officeart/2005/8/layout/hierarchy1"/>
    <dgm:cxn modelId="{D186551F-517D-437D-8DC1-82F60E144C11}" type="presParOf" srcId="{1DEE59E2-704F-4036-8B24-40CF9AC23049}" destId="{B13673D6-E354-4BFA-B4C8-653433A54C5F}" srcOrd="0" destOrd="0" presId="urn:microsoft.com/office/officeart/2005/8/layout/hierarchy1"/>
    <dgm:cxn modelId="{73036352-0285-44D8-9294-0EB7DD5566C0}" type="presParOf" srcId="{B13673D6-E354-4BFA-B4C8-653433A54C5F}" destId="{2C364587-7B0D-4672-9E49-8DC30AB5C377}" srcOrd="0" destOrd="0" presId="urn:microsoft.com/office/officeart/2005/8/layout/hierarchy1"/>
    <dgm:cxn modelId="{D91B609B-EB9A-402F-A314-59332BB8F365}" type="presParOf" srcId="{B13673D6-E354-4BFA-B4C8-653433A54C5F}" destId="{F6B2CC71-F7A1-49C4-9BCB-49E56CF95699}" srcOrd="1" destOrd="0" presId="urn:microsoft.com/office/officeart/2005/8/layout/hierarchy1"/>
    <dgm:cxn modelId="{A8E60DC0-B924-49E7-9A8A-0DEC14A1B4EF}" type="presParOf" srcId="{1DEE59E2-704F-4036-8B24-40CF9AC23049}" destId="{E37CF304-6CF9-4343-B694-E07D50924614}" srcOrd="1" destOrd="0" presId="urn:microsoft.com/office/officeart/2005/8/layout/hierarchy1"/>
    <dgm:cxn modelId="{D1A264CC-EF91-497B-9232-FE83BA9082DA}" type="presParOf" srcId="{E37CF304-6CF9-4343-B694-E07D50924614}" destId="{6430139D-A40C-4DCE-89C5-4A421EA3ED75}" srcOrd="0" destOrd="0" presId="urn:microsoft.com/office/officeart/2005/8/layout/hierarchy1"/>
    <dgm:cxn modelId="{11AAF088-B156-4E54-892D-4DE53E65C456}" type="presParOf" srcId="{E37CF304-6CF9-4343-B694-E07D50924614}" destId="{9DA30082-377C-4042-9D9D-BAAE89844094}" srcOrd="1" destOrd="0" presId="urn:microsoft.com/office/officeart/2005/8/layout/hierarchy1"/>
    <dgm:cxn modelId="{1023F720-3B1B-42BD-8B5A-149CEEA8ABDF}" type="presParOf" srcId="{9DA30082-377C-4042-9D9D-BAAE89844094}" destId="{4A5F64B6-C667-4C48-9202-2AFE8CCCDEB4}" srcOrd="0" destOrd="0" presId="urn:microsoft.com/office/officeart/2005/8/layout/hierarchy1"/>
    <dgm:cxn modelId="{C6E0A717-FF21-4F82-B965-2057CB5A96BF}" type="presParOf" srcId="{4A5F64B6-C667-4C48-9202-2AFE8CCCDEB4}" destId="{2784FC6C-7341-4502-A8ED-E2F9F7424F6A}" srcOrd="0" destOrd="0" presId="urn:microsoft.com/office/officeart/2005/8/layout/hierarchy1"/>
    <dgm:cxn modelId="{E632E516-1CFC-4A34-9012-BB4C17BD2FAC}" type="presParOf" srcId="{4A5F64B6-C667-4C48-9202-2AFE8CCCDEB4}" destId="{74608071-0ABA-4AF7-9301-25BCAC6ACDA4}" srcOrd="1" destOrd="0" presId="urn:microsoft.com/office/officeart/2005/8/layout/hierarchy1"/>
    <dgm:cxn modelId="{D2A1EB59-FB76-4DF1-BDD2-5CDAB4E8013D}" type="presParOf" srcId="{9DA30082-377C-4042-9D9D-BAAE89844094}" destId="{CE29BCDD-9BEA-411E-8812-D71572EC2BD2}" srcOrd="1" destOrd="0" presId="urn:microsoft.com/office/officeart/2005/8/layout/hierarchy1"/>
    <dgm:cxn modelId="{14F5DA65-1694-49B1-A736-F74ABE794008}" type="presParOf" srcId="{E37CF304-6CF9-4343-B694-E07D50924614}" destId="{CD7FB63E-AF0C-4A13-AD58-FC65F9A6AB12}" srcOrd="2" destOrd="0" presId="urn:microsoft.com/office/officeart/2005/8/layout/hierarchy1"/>
    <dgm:cxn modelId="{45515049-B212-41E5-B8B8-966E6736B2F3}" type="presParOf" srcId="{E37CF304-6CF9-4343-B694-E07D50924614}" destId="{500A33F1-A6C3-459A-B7AB-30272FE08B14}" srcOrd="3" destOrd="0" presId="urn:microsoft.com/office/officeart/2005/8/layout/hierarchy1"/>
    <dgm:cxn modelId="{B7AB944B-195A-4496-9574-D54E4577F25B}" type="presParOf" srcId="{500A33F1-A6C3-459A-B7AB-30272FE08B14}" destId="{32C044A4-DD46-40E8-A3D5-010FE4566EA8}" srcOrd="0" destOrd="0" presId="urn:microsoft.com/office/officeart/2005/8/layout/hierarchy1"/>
    <dgm:cxn modelId="{53EB67C9-E773-416B-BEB0-7B2B6BD7789B}" type="presParOf" srcId="{32C044A4-DD46-40E8-A3D5-010FE4566EA8}" destId="{6ACD99FB-B8B8-4357-BB10-E1617DF0F91E}" srcOrd="0" destOrd="0" presId="urn:microsoft.com/office/officeart/2005/8/layout/hierarchy1"/>
    <dgm:cxn modelId="{A10E70BE-60F0-4DAD-84E4-CE6B8BD42920}" type="presParOf" srcId="{32C044A4-DD46-40E8-A3D5-010FE4566EA8}" destId="{D28A6857-9BA3-4F44-999F-BCAD1E3F9046}" srcOrd="1" destOrd="0" presId="urn:microsoft.com/office/officeart/2005/8/layout/hierarchy1"/>
    <dgm:cxn modelId="{36F3AC6B-6CAC-4B9F-957B-96E2DA8E556C}" type="presParOf" srcId="{500A33F1-A6C3-459A-B7AB-30272FE08B14}" destId="{65C68FDB-2085-462A-9185-757FD778C5FF}" srcOrd="1" destOrd="0" presId="urn:microsoft.com/office/officeart/2005/8/layout/hierarchy1"/>
    <dgm:cxn modelId="{B6FC06EE-E2E8-4F16-B921-B7257411EB7A}" type="presParOf" srcId="{868F40A2-8BA0-445C-B886-EC784A207487}" destId="{BE473A6A-3FA2-43F5-8061-DCBF23E6D594}" srcOrd="2" destOrd="0" presId="urn:microsoft.com/office/officeart/2005/8/layout/hierarchy1"/>
    <dgm:cxn modelId="{4921D114-5ADC-4534-AD47-D2C05D44A9F2}" type="presParOf" srcId="{868F40A2-8BA0-445C-B886-EC784A207487}" destId="{34C767EC-DC65-4804-BA4B-CF52C50C3FEF}" srcOrd="3" destOrd="0" presId="urn:microsoft.com/office/officeart/2005/8/layout/hierarchy1"/>
    <dgm:cxn modelId="{BF98DEEB-239E-4C5A-B300-9F51E1AD6492}" type="presParOf" srcId="{34C767EC-DC65-4804-BA4B-CF52C50C3FEF}" destId="{743C72C2-2958-4EA7-960E-E4DC98A87283}" srcOrd="0" destOrd="0" presId="urn:microsoft.com/office/officeart/2005/8/layout/hierarchy1"/>
    <dgm:cxn modelId="{DA8AA742-7145-4F73-94CA-3257A2E86EB0}" type="presParOf" srcId="{743C72C2-2958-4EA7-960E-E4DC98A87283}" destId="{44B0B319-ABA0-44A8-BF87-AB6AF3C5E4F6}" srcOrd="0" destOrd="0" presId="urn:microsoft.com/office/officeart/2005/8/layout/hierarchy1"/>
    <dgm:cxn modelId="{49A60B82-2260-4591-9E71-4B8C1DBF3CAE}" type="presParOf" srcId="{743C72C2-2958-4EA7-960E-E4DC98A87283}" destId="{B02FC904-861B-4873-9D26-95BAD32E7DC8}" srcOrd="1" destOrd="0" presId="urn:microsoft.com/office/officeart/2005/8/layout/hierarchy1"/>
    <dgm:cxn modelId="{635B1A55-03A0-4CAA-ABA3-99A3E42E0F90}" type="presParOf" srcId="{34C767EC-DC65-4804-BA4B-CF52C50C3FEF}" destId="{0F386A8F-9546-4F56-803E-922FFF44D238}" srcOrd="1" destOrd="0" presId="urn:microsoft.com/office/officeart/2005/8/layout/hierarchy1"/>
    <dgm:cxn modelId="{E183E7EB-6EF8-410A-A85E-6B7856491BD9}" type="presParOf" srcId="{0F386A8F-9546-4F56-803E-922FFF44D238}" destId="{3D76DD17-D74D-42BF-8DC3-B8F35D7C5CE4}" srcOrd="0" destOrd="0" presId="urn:microsoft.com/office/officeart/2005/8/layout/hierarchy1"/>
    <dgm:cxn modelId="{4C4D0E4C-D93E-4E59-862D-6356F363826A}" type="presParOf" srcId="{0F386A8F-9546-4F56-803E-922FFF44D238}" destId="{079556DE-35B3-4FAE-8A24-D4C19AAFB5A4}" srcOrd="1" destOrd="0" presId="urn:microsoft.com/office/officeart/2005/8/layout/hierarchy1"/>
    <dgm:cxn modelId="{66E1071E-3871-41F7-9ED4-995AF25B1103}" type="presParOf" srcId="{079556DE-35B3-4FAE-8A24-D4C19AAFB5A4}" destId="{24036671-C25B-495B-8828-B1E30B741E12}" srcOrd="0" destOrd="0" presId="urn:microsoft.com/office/officeart/2005/8/layout/hierarchy1"/>
    <dgm:cxn modelId="{F12993E4-4EC7-482C-B914-A5248952E31D}" type="presParOf" srcId="{24036671-C25B-495B-8828-B1E30B741E12}" destId="{F61AB4B1-DB8E-4586-BA2A-DDD237057888}" srcOrd="0" destOrd="0" presId="urn:microsoft.com/office/officeart/2005/8/layout/hierarchy1"/>
    <dgm:cxn modelId="{9D080247-2F5A-4A71-842C-3734B6111F5A}" type="presParOf" srcId="{24036671-C25B-495B-8828-B1E30B741E12}" destId="{234D95BE-F8E5-46B5-9F28-2263B13A89F0}" srcOrd="1" destOrd="0" presId="urn:microsoft.com/office/officeart/2005/8/layout/hierarchy1"/>
    <dgm:cxn modelId="{FB8F26B0-2E0C-4CE9-BF6E-71E4EDD78A44}" type="presParOf" srcId="{079556DE-35B3-4FAE-8A24-D4C19AAFB5A4}" destId="{AE37A2D8-C813-4449-90DB-4D5E861CA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7BB5B-8782-418B-9F6E-B6CF4E99A0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002BF0-5624-4F42-B40A-4BBE88F4EC39}">
      <dgm:prSet custT="1"/>
      <dgm:spPr/>
      <dgm:t>
        <a:bodyPr/>
        <a:lstStyle/>
        <a:p>
          <a:r>
            <a:rPr lang="en-US" sz="2400" b="1" dirty="0"/>
            <a:t>Pseudomonas aeruginosa  </a:t>
          </a:r>
          <a:r>
            <a:rPr lang="en-US" sz="2400" dirty="0"/>
            <a:t>48%-98% of cases</a:t>
          </a:r>
          <a:r>
            <a:rPr lang="ar-JO" sz="2400" dirty="0"/>
            <a:t>.</a:t>
          </a:r>
          <a:endParaRPr lang="en-US" sz="2400" dirty="0"/>
        </a:p>
      </dgm:t>
    </dgm:pt>
    <dgm:pt modelId="{DB6C2615-2722-4AF1-89E7-FE135AC1D2ED}" type="parTrans" cxnId="{344B3662-6C16-4CF5-B3E7-14D3419742ED}">
      <dgm:prSet/>
      <dgm:spPr/>
      <dgm:t>
        <a:bodyPr/>
        <a:lstStyle/>
        <a:p>
          <a:endParaRPr lang="en-US"/>
        </a:p>
      </dgm:t>
    </dgm:pt>
    <dgm:pt modelId="{76B38235-A0AD-420A-B75B-896B28B07445}" type="sibTrans" cxnId="{344B3662-6C16-4CF5-B3E7-14D3419742ED}">
      <dgm:prSet/>
      <dgm:spPr/>
      <dgm:t>
        <a:bodyPr/>
        <a:lstStyle/>
        <a:p>
          <a:endParaRPr lang="en-US"/>
        </a:p>
      </dgm:t>
    </dgm:pt>
    <dgm:pt modelId="{C9B2EB28-2024-445F-8297-437D89BABF62}">
      <dgm:prSet custT="1"/>
      <dgm:spPr/>
      <dgm:t>
        <a:bodyPr/>
        <a:lstStyle/>
        <a:p>
          <a:r>
            <a:rPr lang="en-US" sz="2400" b="1" dirty="0"/>
            <a:t>S. aureus </a:t>
          </a:r>
          <a:r>
            <a:rPr lang="en-US" sz="2400" dirty="0"/>
            <a:t>is the second most common.</a:t>
          </a:r>
        </a:p>
      </dgm:t>
    </dgm:pt>
    <dgm:pt modelId="{A0081016-4C69-4278-89DA-EC866BC0B6BC}" type="parTrans" cxnId="{83AB7B1F-25E9-4F56-9EC8-2C73C81DBEC6}">
      <dgm:prSet/>
      <dgm:spPr/>
      <dgm:t>
        <a:bodyPr/>
        <a:lstStyle/>
        <a:p>
          <a:endParaRPr lang="en-US"/>
        </a:p>
      </dgm:t>
    </dgm:pt>
    <dgm:pt modelId="{7865FC56-AAA1-488B-9128-3B06100ABEED}" type="sibTrans" cxnId="{83AB7B1F-25E9-4F56-9EC8-2C73C81DBEC6}">
      <dgm:prSet/>
      <dgm:spPr/>
      <dgm:t>
        <a:bodyPr/>
        <a:lstStyle/>
        <a:p>
          <a:endParaRPr lang="en-US"/>
        </a:p>
      </dgm:t>
    </dgm:pt>
    <dgm:pt modelId="{F8C9EED6-92CF-4D86-A9CE-77A718D2D3ED}">
      <dgm:prSet custT="1"/>
      <dgm:spPr/>
      <dgm:t>
        <a:bodyPr/>
        <a:lstStyle/>
        <a:p>
          <a:r>
            <a:rPr lang="en-US" sz="2400" b="1" dirty="0"/>
            <a:t>Anaerobes</a:t>
          </a:r>
          <a:r>
            <a:rPr lang="en-US" sz="2400" dirty="0"/>
            <a:t> make up 20-50%  ; tend to be associated with cholesteatoma.</a:t>
          </a:r>
        </a:p>
      </dgm:t>
    </dgm:pt>
    <dgm:pt modelId="{6B8F5CB1-C76A-405A-AD0E-A1C8EBB6F8A7}" type="parTrans" cxnId="{A8B2ADB9-B8BD-4FA3-93F3-9221DA067227}">
      <dgm:prSet/>
      <dgm:spPr/>
      <dgm:t>
        <a:bodyPr/>
        <a:lstStyle/>
        <a:p>
          <a:endParaRPr lang="en-US"/>
        </a:p>
      </dgm:t>
    </dgm:pt>
    <dgm:pt modelId="{1A8EAE18-AEEA-4DB0-8F37-DB50D3DDB25D}" type="sibTrans" cxnId="{A8B2ADB9-B8BD-4FA3-93F3-9221DA067227}">
      <dgm:prSet/>
      <dgm:spPr/>
      <dgm:t>
        <a:bodyPr/>
        <a:lstStyle/>
        <a:p>
          <a:endParaRPr lang="en-US"/>
        </a:p>
      </dgm:t>
    </dgm:pt>
    <dgm:pt modelId="{2596B181-8D6D-4051-9B4E-D06F30637E6A}">
      <dgm:prSet custT="1"/>
      <dgm:spPr/>
      <dgm:t>
        <a:bodyPr/>
        <a:lstStyle/>
        <a:p>
          <a:r>
            <a:rPr lang="en-US" sz="500" dirty="0"/>
            <a:t>5 </a:t>
          </a:r>
          <a:r>
            <a:rPr lang="en-US" sz="1800" dirty="0"/>
            <a:t>to 10% of infections are polymicrobial in etiology, often demonstrating a combination of gram-negative organisms and S. aureus.</a:t>
          </a:r>
        </a:p>
      </dgm:t>
    </dgm:pt>
    <dgm:pt modelId="{A14C9935-4E07-4B65-8F0C-C55E363E786D}" type="parTrans" cxnId="{81FA60CD-729B-4C25-A8ED-332E66D913F3}">
      <dgm:prSet/>
      <dgm:spPr/>
      <dgm:t>
        <a:bodyPr/>
        <a:lstStyle/>
        <a:p>
          <a:endParaRPr lang="en-US"/>
        </a:p>
      </dgm:t>
    </dgm:pt>
    <dgm:pt modelId="{48DFAC0F-8571-49FC-ABF2-8DA75C4B025D}" type="sibTrans" cxnId="{81FA60CD-729B-4C25-A8ED-332E66D913F3}">
      <dgm:prSet/>
      <dgm:spPr/>
      <dgm:t>
        <a:bodyPr/>
        <a:lstStyle/>
        <a:p>
          <a:endParaRPr lang="en-US"/>
        </a:p>
      </dgm:t>
    </dgm:pt>
    <dgm:pt modelId="{168F45FC-D3EC-46D7-B127-FBC976BC5C5A}" type="pres">
      <dgm:prSet presAssocID="{45D7BB5B-8782-418B-9F6E-B6CF4E99A0A2}" presName="linear" presStyleCnt="0">
        <dgm:presLayoutVars>
          <dgm:animLvl val="lvl"/>
          <dgm:resizeHandles val="exact"/>
        </dgm:presLayoutVars>
      </dgm:prSet>
      <dgm:spPr/>
    </dgm:pt>
    <dgm:pt modelId="{8B5F48FC-7488-4F4F-B885-BA66D73848E6}" type="pres">
      <dgm:prSet presAssocID="{71002BF0-5624-4F42-B40A-4BBE88F4EC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F3AF2B-6D37-4C62-9194-15385E0E3862}" type="pres">
      <dgm:prSet presAssocID="{76B38235-A0AD-420A-B75B-896B28B07445}" presName="spacer" presStyleCnt="0"/>
      <dgm:spPr/>
    </dgm:pt>
    <dgm:pt modelId="{435F6109-800F-4C6A-839F-B55DBAA76449}" type="pres">
      <dgm:prSet presAssocID="{C9B2EB28-2024-445F-8297-437D89BABF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7B1922-DBA4-4239-A942-111B95EB818D}" type="pres">
      <dgm:prSet presAssocID="{7865FC56-AAA1-488B-9128-3B06100ABEED}" presName="spacer" presStyleCnt="0"/>
      <dgm:spPr/>
    </dgm:pt>
    <dgm:pt modelId="{1158F540-7044-4A1F-A8A5-91E08D7D2871}" type="pres">
      <dgm:prSet presAssocID="{F8C9EED6-92CF-4D86-A9CE-77A718D2D3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F785F8-97C2-4DD6-98F2-CA640668153C}" type="pres">
      <dgm:prSet presAssocID="{1A8EAE18-AEEA-4DB0-8F37-DB50D3DDB25D}" presName="spacer" presStyleCnt="0"/>
      <dgm:spPr/>
    </dgm:pt>
    <dgm:pt modelId="{CD21A535-E7CA-4C2F-A217-AFD00247BD46}" type="pres">
      <dgm:prSet presAssocID="{2596B181-8D6D-4051-9B4E-D06F30637E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AB7B1F-25E9-4F56-9EC8-2C73C81DBEC6}" srcId="{45D7BB5B-8782-418B-9F6E-B6CF4E99A0A2}" destId="{C9B2EB28-2024-445F-8297-437D89BABF62}" srcOrd="1" destOrd="0" parTransId="{A0081016-4C69-4278-89DA-EC866BC0B6BC}" sibTransId="{7865FC56-AAA1-488B-9128-3B06100ABEED}"/>
    <dgm:cxn modelId="{17BF7B5F-B6A6-43CF-8B17-EAE8B6721BD8}" type="presOf" srcId="{2596B181-8D6D-4051-9B4E-D06F30637E6A}" destId="{CD21A535-E7CA-4C2F-A217-AFD00247BD46}" srcOrd="0" destOrd="0" presId="urn:microsoft.com/office/officeart/2005/8/layout/vList2"/>
    <dgm:cxn modelId="{561AF561-620D-4C97-B0CB-513E43ED95E5}" type="presOf" srcId="{C9B2EB28-2024-445F-8297-437D89BABF62}" destId="{435F6109-800F-4C6A-839F-B55DBAA76449}" srcOrd="0" destOrd="0" presId="urn:microsoft.com/office/officeart/2005/8/layout/vList2"/>
    <dgm:cxn modelId="{344B3662-6C16-4CF5-B3E7-14D3419742ED}" srcId="{45D7BB5B-8782-418B-9F6E-B6CF4E99A0A2}" destId="{71002BF0-5624-4F42-B40A-4BBE88F4EC39}" srcOrd="0" destOrd="0" parTransId="{DB6C2615-2722-4AF1-89E7-FE135AC1D2ED}" sibTransId="{76B38235-A0AD-420A-B75B-896B28B07445}"/>
    <dgm:cxn modelId="{C7E6D09A-1B88-4087-8B9A-9BE77E10EA51}" type="presOf" srcId="{45D7BB5B-8782-418B-9F6E-B6CF4E99A0A2}" destId="{168F45FC-D3EC-46D7-B127-FBC976BC5C5A}" srcOrd="0" destOrd="0" presId="urn:microsoft.com/office/officeart/2005/8/layout/vList2"/>
    <dgm:cxn modelId="{A8B2ADB9-B8BD-4FA3-93F3-9221DA067227}" srcId="{45D7BB5B-8782-418B-9F6E-B6CF4E99A0A2}" destId="{F8C9EED6-92CF-4D86-A9CE-77A718D2D3ED}" srcOrd="2" destOrd="0" parTransId="{6B8F5CB1-C76A-405A-AD0E-A1C8EBB6F8A7}" sibTransId="{1A8EAE18-AEEA-4DB0-8F37-DB50D3DDB25D}"/>
    <dgm:cxn modelId="{23F230BD-0F98-4536-A573-75D6A7061D4B}" type="presOf" srcId="{71002BF0-5624-4F42-B40A-4BBE88F4EC39}" destId="{8B5F48FC-7488-4F4F-B885-BA66D73848E6}" srcOrd="0" destOrd="0" presId="urn:microsoft.com/office/officeart/2005/8/layout/vList2"/>
    <dgm:cxn modelId="{81FA60CD-729B-4C25-A8ED-332E66D913F3}" srcId="{45D7BB5B-8782-418B-9F6E-B6CF4E99A0A2}" destId="{2596B181-8D6D-4051-9B4E-D06F30637E6A}" srcOrd="3" destOrd="0" parTransId="{A14C9935-4E07-4B65-8F0C-C55E363E786D}" sibTransId="{48DFAC0F-8571-49FC-ABF2-8DA75C4B025D}"/>
    <dgm:cxn modelId="{06D4A3E3-7C2C-43ED-91E5-FC37B38E17AC}" type="presOf" srcId="{F8C9EED6-92CF-4D86-A9CE-77A718D2D3ED}" destId="{1158F540-7044-4A1F-A8A5-91E08D7D2871}" srcOrd="0" destOrd="0" presId="urn:microsoft.com/office/officeart/2005/8/layout/vList2"/>
    <dgm:cxn modelId="{E0BA295A-E870-461A-9B13-A350C6C52A75}" type="presParOf" srcId="{168F45FC-D3EC-46D7-B127-FBC976BC5C5A}" destId="{8B5F48FC-7488-4F4F-B885-BA66D73848E6}" srcOrd="0" destOrd="0" presId="urn:microsoft.com/office/officeart/2005/8/layout/vList2"/>
    <dgm:cxn modelId="{B62D8669-5AD9-44B5-95B1-8F1DBCB16C4A}" type="presParOf" srcId="{168F45FC-D3EC-46D7-B127-FBC976BC5C5A}" destId="{03F3AF2B-6D37-4C62-9194-15385E0E3862}" srcOrd="1" destOrd="0" presId="urn:microsoft.com/office/officeart/2005/8/layout/vList2"/>
    <dgm:cxn modelId="{0AA03507-D7BF-4120-BDF4-27E669CC569C}" type="presParOf" srcId="{168F45FC-D3EC-46D7-B127-FBC976BC5C5A}" destId="{435F6109-800F-4C6A-839F-B55DBAA76449}" srcOrd="2" destOrd="0" presId="urn:microsoft.com/office/officeart/2005/8/layout/vList2"/>
    <dgm:cxn modelId="{27133919-BAC5-4FE3-B742-1CB767C10E61}" type="presParOf" srcId="{168F45FC-D3EC-46D7-B127-FBC976BC5C5A}" destId="{407B1922-DBA4-4239-A942-111B95EB818D}" srcOrd="3" destOrd="0" presId="urn:microsoft.com/office/officeart/2005/8/layout/vList2"/>
    <dgm:cxn modelId="{19DB0590-DF68-4858-955E-EF7F8E6AE280}" type="presParOf" srcId="{168F45FC-D3EC-46D7-B127-FBC976BC5C5A}" destId="{1158F540-7044-4A1F-A8A5-91E08D7D2871}" srcOrd="4" destOrd="0" presId="urn:microsoft.com/office/officeart/2005/8/layout/vList2"/>
    <dgm:cxn modelId="{062DB9ED-39E1-47E2-8B35-3C87D9A056E5}" type="presParOf" srcId="{168F45FC-D3EC-46D7-B127-FBC976BC5C5A}" destId="{F7F785F8-97C2-4DD6-98F2-CA640668153C}" srcOrd="5" destOrd="0" presId="urn:microsoft.com/office/officeart/2005/8/layout/vList2"/>
    <dgm:cxn modelId="{B5421B1A-5F75-4B2E-BAD6-51C069F3625F}" type="presParOf" srcId="{168F45FC-D3EC-46D7-B127-FBC976BC5C5A}" destId="{CD21A535-E7CA-4C2F-A217-AFD00247BD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6DD17-D74D-42BF-8DC3-B8F35D7C5CE4}">
      <dsp:nvSpPr>
        <dsp:cNvPr id="0" name=""/>
        <dsp:cNvSpPr/>
      </dsp:nvSpPr>
      <dsp:spPr>
        <a:xfrm>
          <a:off x="7322928" y="2876803"/>
          <a:ext cx="143456" cy="88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24"/>
              </a:lnTo>
              <a:lnTo>
                <a:pt x="143456" y="699824"/>
              </a:lnTo>
              <a:lnTo>
                <a:pt x="143456" y="880340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73A6A-3FA2-43F5-8061-DCBF23E6D594}">
      <dsp:nvSpPr>
        <dsp:cNvPr id="0" name=""/>
        <dsp:cNvSpPr/>
      </dsp:nvSpPr>
      <dsp:spPr>
        <a:xfrm>
          <a:off x="5217806" y="1395438"/>
          <a:ext cx="2105122" cy="244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5"/>
              </a:lnTo>
              <a:lnTo>
                <a:pt x="2105122" y="63485"/>
              </a:lnTo>
              <a:lnTo>
                <a:pt x="2105122" y="24400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FB63E-AF0C-4A13-AD58-FC65F9A6AB12}">
      <dsp:nvSpPr>
        <dsp:cNvPr id="0" name=""/>
        <dsp:cNvSpPr/>
      </dsp:nvSpPr>
      <dsp:spPr>
        <a:xfrm>
          <a:off x="1942451" y="2892357"/>
          <a:ext cx="782439" cy="725076"/>
        </a:xfrm>
        <a:custGeom>
          <a:avLst/>
          <a:gdLst/>
          <a:ahLst/>
          <a:cxnLst/>
          <a:rect l="0" t="0" r="0" b="0"/>
          <a:pathLst>
            <a:path>
              <a:moveTo>
                <a:pt x="782439" y="0"/>
              </a:moveTo>
              <a:lnTo>
                <a:pt x="782439" y="544559"/>
              </a:lnTo>
              <a:lnTo>
                <a:pt x="0" y="544559"/>
              </a:lnTo>
              <a:lnTo>
                <a:pt x="0" y="725076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0139D-A40C-4DCE-89C5-4A421EA3ED75}">
      <dsp:nvSpPr>
        <dsp:cNvPr id="0" name=""/>
        <dsp:cNvSpPr/>
      </dsp:nvSpPr>
      <dsp:spPr>
        <a:xfrm>
          <a:off x="2724891" y="2892357"/>
          <a:ext cx="1999381" cy="718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71"/>
              </a:lnTo>
              <a:lnTo>
                <a:pt x="1999381" y="537571"/>
              </a:lnTo>
              <a:lnTo>
                <a:pt x="1999381" y="718088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028A1-C437-4AC0-86AF-C63C385BC700}">
      <dsp:nvSpPr>
        <dsp:cNvPr id="0" name=""/>
        <dsp:cNvSpPr/>
      </dsp:nvSpPr>
      <dsp:spPr>
        <a:xfrm>
          <a:off x="2724891" y="1395438"/>
          <a:ext cx="2492914" cy="259555"/>
        </a:xfrm>
        <a:custGeom>
          <a:avLst/>
          <a:gdLst/>
          <a:ahLst/>
          <a:cxnLst/>
          <a:rect l="0" t="0" r="0" b="0"/>
          <a:pathLst>
            <a:path>
              <a:moveTo>
                <a:pt x="2492914" y="0"/>
              </a:moveTo>
              <a:lnTo>
                <a:pt x="2492914" y="79039"/>
              </a:lnTo>
              <a:lnTo>
                <a:pt x="0" y="79039"/>
              </a:lnTo>
              <a:lnTo>
                <a:pt x="0" y="259555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216E9-5BEA-445A-AE7A-E36CFD1165C5}">
      <dsp:nvSpPr>
        <dsp:cNvPr id="0" name=""/>
        <dsp:cNvSpPr/>
      </dsp:nvSpPr>
      <dsp:spPr>
        <a:xfrm>
          <a:off x="4243504" y="158075"/>
          <a:ext cx="1948602" cy="1237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53FAA4-AD04-461E-8CDC-F56FE3B3F588}">
      <dsp:nvSpPr>
        <dsp:cNvPr id="0" name=""/>
        <dsp:cNvSpPr/>
      </dsp:nvSpPr>
      <dsp:spPr>
        <a:xfrm>
          <a:off x="4460016" y="363761"/>
          <a:ext cx="1948602" cy="1237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Chronic </a:t>
          </a: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otitis</a:t>
          </a: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 media</a:t>
          </a:r>
          <a:endParaRPr lang="ar-SA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4496257" y="400002"/>
        <a:ext cx="1876120" cy="1164880"/>
      </dsp:txXfrm>
    </dsp:sp>
    <dsp:sp modelId="{2C364587-7B0D-4672-9E49-8DC30AB5C377}">
      <dsp:nvSpPr>
        <dsp:cNvPr id="0" name=""/>
        <dsp:cNvSpPr/>
      </dsp:nvSpPr>
      <dsp:spPr>
        <a:xfrm>
          <a:off x="1750590" y="1654994"/>
          <a:ext cx="1948602" cy="1237362"/>
        </a:xfrm>
        <a:prstGeom prst="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B2CC71-F7A1-49C4-9BCB-49E56CF95699}">
      <dsp:nvSpPr>
        <dsp:cNvPr id="0" name=""/>
        <dsp:cNvSpPr/>
      </dsp:nvSpPr>
      <dsp:spPr>
        <a:xfrm>
          <a:off x="1967101" y="1860680"/>
          <a:ext cx="1948602" cy="1237362"/>
        </a:xfrm>
        <a:prstGeom prst="flowChartDocumen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Suppurative</a:t>
          </a:r>
          <a:endParaRPr lang="en-US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1967101" y="1860680"/>
        <a:ext cx="1948602" cy="992296"/>
      </dsp:txXfrm>
    </dsp:sp>
    <dsp:sp modelId="{2784FC6C-7341-4502-A8ED-E2F9F7424F6A}">
      <dsp:nvSpPr>
        <dsp:cNvPr id="0" name=""/>
        <dsp:cNvSpPr/>
      </dsp:nvSpPr>
      <dsp:spPr>
        <a:xfrm>
          <a:off x="3676100" y="3610445"/>
          <a:ext cx="2096345" cy="1611553"/>
        </a:xfrm>
        <a:prstGeom prst="flowChartExtra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608071-0ABA-4AF7-9301-25BCAC6ACDA4}">
      <dsp:nvSpPr>
        <dsp:cNvPr id="0" name=""/>
        <dsp:cNvSpPr/>
      </dsp:nvSpPr>
      <dsp:spPr>
        <a:xfrm>
          <a:off x="3892611" y="3816131"/>
          <a:ext cx="2096345" cy="1611553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Attico-antral</a:t>
          </a: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 type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(Bony)</a:t>
          </a:r>
        </a:p>
      </dsp:txBody>
      <dsp:txXfrm>
        <a:off x="3892611" y="4138442"/>
        <a:ext cx="2096345" cy="966931"/>
      </dsp:txXfrm>
    </dsp:sp>
    <dsp:sp modelId="{6ACD99FB-B8B8-4357-BB10-E1617DF0F91E}">
      <dsp:nvSpPr>
        <dsp:cNvPr id="0" name=""/>
        <dsp:cNvSpPr/>
      </dsp:nvSpPr>
      <dsp:spPr>
        <a:xfrm>
          <a:off x="754232" y="3617433"/>
          <a:ext cx="2376438" cy="1597596"/>
        </a:xfrm>
        <a:prstGeom prst="flowChartExtra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8A6857-9BA3-4F44-999F-BCAD1E3F9046}">
      <dsp:nvSpPr>
        <dsp:cNvPr id="0" name=""/>
        <dsp:cNvSpPr/>
      </dsp:nvSpPr>
      <dsp:spPr>
        <a:xfrm>
          <a:off x="970744" y="3823119"/>
          <a:ext cx="2376438" cy="1597596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Tubo</a:t>
          </a: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-tympanic type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(Mucosal)</a:t>
          </a:r>
          <a:endParaRPr lang="ar-SA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970744" y="4142638"/>
        <a:ext cx="2376438" cy="958558"/>
      </dsp:txXfrm>
    </dsp:sp>
    <dsp:sp modelId="{44B0B319-ABA0-44A8-BF87-AB6AF3C5E4F6}">
      <dsp:nvSpPr>
        <dsp:cNvPr id="0" name=""/>
        <dsp:cNvSpPr/>
      </dsp:nvSpPr>
      <dsp:spPr>
        <a:xfrm>
          <a:off x="6348627" y="1639440"/>
          <a:ext cx="1948602" cy="1237362"/>
        </a:xfrm>
        <a:prstGeom prst="flowChartExtra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2FC904-861B-4873-9D26-95BAD32E7DC8}">
      <dsp:nvSpPr>
        <dsp:cNvPr id="0" name=""/>
        <dsp:cNvSpPr/>
      </dsp:nvSpPr>
      <dsp:spPr>
        <a:xfrm>
          <a:off x="6565138" y="1845126"/>
          <a:ext cx="1948602" cy="1237362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Non </a:t>
          </a: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suppurative</a:t>
          </a:r>
          <a:endParaRPr lang="ar-SA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6565138" y="2092598"/>
        <a:ext cx="1948602" cy="742418"/>
      </dsp:txXfrm>
    </dsp:sp>
    <dsp:sp modelId="{F61AB4B1-DB8E-4586-BA2A-DDD237057888}">
      <dsp:nvSpPr>
        <dsp:cNvPr id="0" name=""/>
        <dsp:cNvSpPr/>
      </dsp:nvSpPr>
      <dsp:spPr>
        <a:xfrm>
          <a:off x="6381471" y="3757144"/>
          <a:ext cx="2169827" cy="1452367"/>
        </a:xfrm>
        <a:prstGeom prst="flowChartExtra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4D95BE-F8E5-46B5-9F28-2263B13A89F0}">
      <dsp:nvSpPr>
        <dsp:cNvPr id="0" name=""/>
        <dsp:cNvSpPr/>
      </dsp:nvSpPr>
      <dsp:spPr>
        <a:xfrm>
          <a:off x="6597982" y="3962830"/>
          <a:ext cx="2169827" cy="1452367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Mucoid</a:t>
          </a: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 or serous</a:t>
          </a:r>
          <a:endParaRPr lang="ar-SA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6597982" y="4253303"/>
        <a:ext cx="2169827" cy="871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F48FC-7488-4F4F-B885-BA66D73848E6}">
      <dsp:nvSpPr>
        <dsp:cNvPr id="0" name=""/>
        <dsp:cNvSpPr/>
      </dsp:nvSpPr>
      <dsp:spPr>
        <a:xfrm>
          <a:off x="0" y="2248"/>
          <a:ext cx="4492602" cy="1303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Pseudomonas aeruginosa  </a:t>
          </a:r>
          <a:r>
            <a:rPr lang="en-US" sz="2400" kern="1200" dirty="0"/>
            <a:t>48%-98% of cases</a:t>
          </a:r>
          <a:r>
            <a:rPr lang="ar-JO" sz="2400" kern="1200" dirty="0"/>
            <a:t>.</a:t>
          </a:r>
          <a:endParaRPr lang="en-US" sz="2400" kern="1200" dirty="0"/>
        </a:p>
      </dsp:txBody>
      <dsp:txXfrm>
        <a:off x="63642" y="65890"/>
        <a:ext cx="4365318" cy="1176431"/>
      </dsp:txXfrm>
    </dsp:sp>
    <dsp:sp modelId="{435F6109-800F-4C6A-839F-B55DBAA76449}">
      <dsp:nvSpPr>
        <dsp:cNvPr id="0" name=""/>
        <dsp:cNvSpPr/>
      </dsp:nvSpPr>
      <dsp:spPr>
        <a:xfrm>
          <a:off x="0" y="1320195"/>
          <a:ext cx="4492602" cy="1303715"/>
        </a:xfrm>
        <a:prstGeom prst="roundRect">
          <a:avLst/>
        </a:prstGeom>
        <a:solidFill>
          <a:schemeClr val="accent5">
            <a:hueOff val="-6356385"/>
            <a:satOff val="1676"/>
            <a:lumOff val="85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S. aureus </a:t>
          </a:r>
          <a:r>
            <a:rPr lang="en-US" sz="2400" kern="1200" dirty="0"/>
            <a:t>is the second most common.</a:t>
          </a:r>
        </a:p>
      </dsp:txBody>
      <dsp:txXfrm>
        <a:off x="63642" y="1383837"/>
        <a:ext cx="4365318" cy="1176431"/>
      </dsp:txXfrm>
    </dsp:sp>
    <dsp:sp modelId="{1158F540-7044-4A1F-A8A5-91E08D7D2871}">
      <dsp:nvSpPr>
        <dsp:cNvPr id="0" name=""/>
        <dsp:cNvSpPr/>
      </dsp:nvSpPr>
      <dsp:spPr>
        <a:xfrm>
          <a:off x="0" y="2638142"/>
          <a:ext cx="4492602" cy="1303715"/>
        </a:xfrm>
        <a:prstGeom prst="roundRect">
          <a:avLst/>
        </a:prstGeom>
        <a:solidFill>
          <a:schemeClr val="accent5">
            <a:hueOff val="-12712771"/>
            <a:satOff val="3353"/>
            <a:lumOff val="169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Anaerobes</a:t>
          </a:r>
          <a:r>
            <a:rPr lang="en-US" sz="2400" kern="1200" dirty="0"/>
            <a:t> make up 20-50%  ; tend to be associated with cholesteatoma.</a:t>
          </a:r>
        </a:p>
      </dsp:txBody>
      <dsp:txXfrm>
        <a:off x="63642" y="2701784"/>
        <a:ext cx="4365318" cy="1176431"/>
      </dsp:txXfrm>
    </dsp:sp>
    <dsp:sp modelId="{CD21A535-E7CA-4C2F-A217-AFD00247BD46}">
      <dsp:nvSpPr>
        <dsp:cNvPr id="0" name=""/>
        <dsp:cNvSpPr/>
      </dsp:nvSpPr>
      <dsp:spPr>
        <a:xfrm>
          <a:off x="0" y="3956089"/>
          <a:ext cx="4492602" cy="1303715"/>
        </a:xfrm>
        <a:prstGeom prst="round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5 </a:t>
          </a:r>
          <a:r>
            <a:rPr lang="en-US" sz="1800" kern="1200" dirty="0"/>
            <a:t>to 10% of infections are polymicrobial in etiology, often demonstrating a combination of gram-negative organisms and S. aureus.</a:t>
          </a:r>
        </a:p>
      </dsp:txBody>
      <dsp:txXfrm>
        <a:off x="63642" y="4019731"/>
        <a:ext cx="4365318" cy="1176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102F66-1DDE-4282-87F6-8CEB5A1D07E5}" type="datetimeFigureOut">
              <a:rPr lang="ar-JO" smtClean="0"/>
              <a:pPr/>
              <a:t>16/04/1442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3A982D-4913-430A-B51F-71D7980138C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90550" indent="-5905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+mn-ea"/>
                <a:sym typeface="Wingdings" pitchFamily="2" charset="2"/>
              </a:rPr>
              <a:t>Mucosal</a:t>
            </a:r>
          </a:p>
          <a:p>
            <a:pPr marL="590550" indent="-5905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+mn-ea"/>
                <a:sym typeface="Wingdings" pitchFamily="2" charset="2"/>
              </a:rPr>
              <a:t>1. Affecting the mucosa</a:t>
            </a:r>
          </a:p>
          <a:p>
            <a:pPr marL="590550" indent="-5905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+mn-ea"/>
                <a:sym typeface="Wingdings" pitchFamily="2" charset="2"/>
              </a:rPr>
              <a:t>2.Less liable to produce complication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  <a:sym typeface="Wingdings" pitchFamily="2" charset="2"/>
              </a:rPr>
              <a:t>3. </a:t>
            </a:r>
            <a:r>
              <a:rPr lang="en-US" dirty="0" err="1">
                <a:latin typeface="+mj-lt"/>
                <a:ea typeface="+mn-ea"/>
                <a:sym typeface="Wingdings" pitchFamily="2" charset="2"/>
              </a:rPr>
              <a:t>Muco</a:t>
            </a:r>
            <a:r>
              <a:rPr lang="en-US" dirty="0">
                <a:latin typeface="+mj-lt"/>
                <a:ea typeface="+mn-ea"/>
                <a:sym typeface="Wingdings" pitchFamily="2" charset="2"/>
              </a:rPr>
              <a:t>-purulent discharge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  <a:sym typeface="Wingdings" pitchFamily="2" charset="2"/>
              </a:rPr>
              <a:t>4. Permanent perforation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7B9899"/>
                </a:solidFill>
                <a:ea typeface="+mn-ea"/>
              </a:rPr>
              <a:t>Otitis</a:t>
            </a:r>
            <a:r>
              <a:rPr lang="en-US" dirty="0">
                <a:solidFill>
                  <a:srgbClr val="7B9899"/>
                </a:solidFill>
                <a:ea typeface="+mn-ea"/>
              </a:rPr>
              <a:t> media with effusion </a:t>
            </a: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  <a:sym typeface="Wingdings" pitchFamily="2" charset="2"/>
              </a:rPr>
              <a:t>Bony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1-Life threatening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2-Perforation is </a:t>
            </a:r>
            <a:r>
              <a:rPr lang="en-US" dirty="0" err="1">
                <a:latin typeface="+mj-lt"/>
                <a:ea typeface="+mn-ea"/>
              </a:rPr>
              <a:t>posterio</a:t>
            </a:r>
            <a:r>
              <a:rPr lang="en-US" dirty="0">
                <a:latin typeface="+mj-lt"/>
                <a:ea typeface="+mn-ea"/>
              </a:rPr>
              <a:t>-superior</a:t>
            </a: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3Complicated by </a:t>
            </a:r>
            <a:r>
              <a:rPr lang="en-US" dirty="0" err="1">
                <a:latin typeface="+mj-lt"/>
                <a:ea typeface="+mn-ea"/>
              </a:rPr>
              <a:t>mastoiditis</a:t>
            </a:r>
            <a:endParaRPr lang="en-US" dirty="0"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4-Associated with </a:t>
            </a:r>
            <a:r>
              <a:rPr lang="en-US" dirty="0" err="1">
                <a:latin typeface="+mj-lt"/>
                <a:ea typeface="+mn-ea"/>
              </a:rPr>
              <a:t>chlesteatoma</a:t>
            </a:r>
            <a:endParaRPr lang="en-US" dirty="0"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4-Perforation is </a:t>
            </a:r>
            <a:r>
              <a:rPr lang="en-US" dirty="0" err="1">
                <a:latin typeface="+mj-lt"/>
                <a:ea typeface="+mn-ea"/>
              </a:rPr>
              <a:t>posterio</a:t>
            </a:r>
            <a:r>
              <a:rPr lang="en-US" dirty="0">
                <a:latin typeface="+mj-lt"/>
                <a:ea typeface="+mn-ea"/>
              </a:rPr>
              <a:t>-superior</a:t>
            </a: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+mn-ea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E0558-1D56-4C5C-816C-3EAA8107C0CB}" type="slidenum">
              <a:rPr lang="en-US" smtClean="0">
                <a:ea typeface="SimSun" pitchFamily="2" charset="-122"/>
              </a:rPr>
              <a:pPr/>
              <a:t>4</a:t>
            </a:fld>
            <a:endParaRPr lang="en-US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672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5BA3D-688B-4E08-9BED-A81DF36B20F8}" type="slidenum">
              <a:rPr lang="en-US"/>
              <a:pPr/>
              <a:t>10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These more severe perforations.  The middle ear structures can be easily seen. Note the malleus handle, umbo, incudostapedial joint, stapedius muscle, stapes in the oval window, and round window. A perforation of this size is likely to require surgical repair.</a:t>
            </a:r>
          </a:p>
        </p:txBody>
      </p:sp>
    </p:spTree>
    <p:extLst>
      <p:ext uri="{BB962C8B-B14F-4D97-AF65-F5344CB8AC3E}">
        <p14:creationId xmlns:p14="http://schemas.microsoft.com/office/powerpoint/2010/main" val="412639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2A10B-159B-4496-8814-0494B5F731CA}" type="slidenum">
              <a:rPr lang="en-US"/>
              <a:pPr/>
              <a:t>32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37CA3-341C-4DD6-9E4F-A2B9E6B2F3C1}" type="slidenum">
              <a:rPr lang="en-US"/>
              <a:pPr/>
              <a:t>34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F2373-1FC5-4A7D-86C2-6EA0B6B91EDD}" type="slidenum">
              <a:rPr lang="en-US"/>
              <a:pPr/>
              <a:t>35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77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76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532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D3B1-21D6-4E19-A23D-5F496555D6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07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360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85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7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431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56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4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1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5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FFE664-A3F2-4977-A6E3-C38CF57A1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4213" y="0"/>
            <a:ext cx="54654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722" y="931862"/>
            <a:ext cx="4719828" cy="508793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Chronic</a:t>
            </a:r>
            <a:r>
              <a:rPr lang="en-US" sz="31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r-CA" sz="3100" b="1" dirty="0" err="1">
                <a:solidFill>
                  <a:schemeClr val="bg1">
                    <a:lumMod val="85000"/>
                    <a:lumOff val="15000"/>
                  </a:schemeClr>
                </a:solidFill>
                <a:cs typeface="Trebuchet MS" pitchFamily="34" charset="0"/>
              </a:rPr>
              <a:t>Otitis</a:t>
            </a:r>
            <a:r>
              <a:rPr lang="fr-CA" sz="3100" b="1" dirty="0">
                <a:solidFill>
                  <a:schemeClr val="bg1">
                    <a:lumMod val="85000"/>
                    <a:lumOff val="15000"/>
                  </a:schemeClr>
                </a:solidFill>
                <a:cs typeface="Trebuchet MS" pitchFamily="34" charset="0"/>
              </a:rPr>
              <a:t> Media</a:t>
            </a:r>
            <a:endParaRPr lang="en-US" sz="31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C471A-7EB8-45A1-901F-B4BBC499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3044309" cy="686081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1752600"/>
            <a:ext cx="399573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12192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1"/>
                </a:solidFill>
                <a:latin typeface="Goudy Old Style" pitchFamily="18" charset="0"/>
              </a:rPr>
              <a:t>Near Total TM Perforation</a:t>
            </a:r>
            <a:endParaRPr lang="en-US" sz="4000" b="1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pic>
        <p:nvPicPr>
          <p:cNvPr id="28676" name="Picture 4" descr="pmts"/>
          <p:cNvPicPr>
            <a:picLocks noChangeAspect="1" noChangeArrowheads="1"/>
          </p:cNvPicPr>
          <p:nvPr/>
        </p:nvPicPr>
        <p:blipFill>
          <a:blip r:embed="rId4"/>
          <a:srcRect l="11708" t="15584" r="11708" b="9351"/>
          <a:stretch>
            <a:fillRect/>
          </a:stretch>
        </p:blipFill>
        <p:spPr bwMode="auto">
          <a:xfrm>
            <a:off x="4648200" y="2362200"/>
            <a:ext cx="392112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4" name="Rectangle 71">
            <a:extLst>
              <a:ext uri="{FF2B5EF4-FFF2-40B4-BE49-F238E27FC236}">
                <a16:creationId xmlns:a16="http://schemas.microsoft.com/office/drawing/2014/main" id="{D857F84B-F990-4F33-B2F0-F2BE21985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65" name="Rectangle 73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8469630" cy="511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66" name="Rectangle 75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20214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946404" y="0"/>
            <a:ext cx="7269480" cy="10527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Pathophysiology</a:t>
            </a:r>
          </a:p>
        </p:txBody>
      </p:sp>
      <p:sp>
        <p:nvSpPr>
          <p:cNvPr id="747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280920" cy="5400600"/>
          </a:xfrm>
        </p:spPr>
        <p:txBody>
          <a:bodyPr>
            <a:noAutofit/>
          </a:bodyPr>
          <a:lstStyle/>
          <a:p>
            <a:pPr rtl="0"/>
            <a:r>
              <a:rPr lang="en-US" sz="2200" dirty="0">
                <a:solidFill>
                  <a:srgbClr val="FFFFFF"/>
                </a:solidFill>
              </a:rPr>
              <a:t>CSOM is initiated by an episode of acute infection.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Irritation and subsequent inflammation of the middle ear mucosa.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The inflammatory response creates mucosal edema.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Ongoing inflammation eventually leads to mucosal ulceration and consequent breakdown of the epithelial lining.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The host's attempt at resolving the infection or inflammatory insult manifests as granulation tissue, which can develop into polyps within the middle ear space. 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The cycle of inflammation, ulceration, infection, and granulation tissue formation may continue, destroying surrounding bony margins and ultimately leading to the various complications of CSOM.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15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836023"/>
            <a:ext cx="2880321" cy="518377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Microbiology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5781" name="Rectangle 3">
            <a:extLst>
              <a:ext uri="{FF2B5EF4-FFF2-40B4-BE49-F238E27FC236}">
                <a16:creationId xmlns:a16="http://schemas.microsoft.com/office/drawing/2014/main" id="{FE410ABA-1793-4223-86EE-CD4E1B7CA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81199"/>
              </p:ext>
            </p:extLst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69480" cy="7920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Mucosal infection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208912" cy="5616624"/>
          </a:xfrm>
        </p:spPr>
        <p:txBody>
          <a:bodyPr>
            <a:noAutofit/>
          </a:bodyPr>
          <a:lstStyle/>
          <a:p>
            <a:pPr rtl="0"/>
            <a:r>
              <a:rPr lang="en-US" sz="2400" dirty="0"/>
              <a:t>. Associated with underlying nasal or pharyngeal sepsis that will require attention if the ear is to heal. </a:t>
            </a:r>
          </a:p>
          <a:p>
            <a:r>
              <a:rPr lang="en-US" sz="2400" dirty="0"/>
              <a:t>copiously mucoid discharge</a:t>
            </a:r>
          </a:p>
          <a:p>
            <a:pPr rtl="0"/>
            <a:r>
              <a:rPr lang="en-US" sz="2400" dirty="0"/>
              <a:t>the perforation is in </a:t>
            </a:r>
            <a:r>
              <a:rPr lang="en-US" sz="2400" b="1" dirty="0"/>
              <a:t>the pars </a:t>
            </a:r>
            <a:r>
              <a:rPr lang="en-US" sz="2400" b="1" dirty="0" err="1"/>
              <a:t>tensa</a:t>
            </a:r>
            <a:r>
              <a:rPr lang="en-US" sz="2400" dirty="0"/>
              <a:t>, large or small that is difficult to be seen.</a:t>
            </a:r>
          </a:p>
          <a:p>
            <a:pPr rtl="0"/>
            <a:r>
              <a:rPr lang="en-US" sz="2400" dirty="0"/>
              <a:t>Serious </a:t>
            </a:r>
            <a:r>
              <a:rPr lang="en-US" sz="2400" b="1" dirty="0"/>
              <a:t>complications are very rare</a:t>
            </a:r>
            <a:r>
              <a:rPr lang="en-US" sz="2400" dirty="0"/>
              <a:t>.</a:t>
            </a:r>
          </a:p>
          <a:p>
            <a:pPr rtl="0"/>
            <a:r>
              <a:rPr lang="en-US" sz="2400" i="1" dirty="0"/>
              <a:t>Remember—mucoid discharge from an ear must mean that there is a </a:t>
            </a:r>
            <a:r>
              <a:rPr lang="en-US" sz="2400" b="1" dirty="0"/>
              <a:t>perforation present, even if you cannot identify it.</a:t>
            </a:r>
            <a:endParaRPr lang="en-US" sz="2400" dirty="0"/>
          </a:p>
          <a:p>
            <a:pPr rtl="0"/>
            <a:r>
              <a:rPr lang="en-US" sz="2400" dirty="0"/>
              <a:t>The ear may become quiescent from time to time, a feature less likely to happen with bony CSOM, and the perforation may heal. If healing does not occur, surgical repair may be necessary.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116" y="0"/>
            <a:ext cx="3400536" cy="620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i="1" dirty="0"/>
              <a:t>signs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40" name="Picture 4" descr="0511-0903-2316-1214_Otoscope_clipart_image"/>
          <p:cNvPicPr>
            <a:picLocks noChangeAspect="1" noChangeArrowheads="1"/>
          </p:cNvPicPr>
          <p:nvPr/>
        </p:nvPicPr>
        <p:blipFill rotWithShape="1">
          <a:blip r:embed="rId2"/>
          <a:srcRect l="21691" r="5177" b="-1"/>
          <a:stretch/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5C3C99F-C6F4-4E58-8DB0-124CB05D42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4213" y="692696"/>
            <a:ext cx="3959225" cy="6165304"/>
          </a:xfrm>
        </p:spPr>
        <p:txBody>
          <a:bodyPr>
            <a:normAutofit fontScale="85000" lnSpcReduction="10000"/>
          </a:bodyPr>
          <a:lstStyle/>
          <a:p>
            <a:pPr marL="533400" indent="-533400" algn="l" rtl="0" eaLnBrk="1" hangingPunct="1"/>
            <a:r>
              <a:rPr lang="en-US" sz="2800" dirty="0" err="1">
                <a:cs typeface="Arial" charset="0"/>
              </a:rPr>
              <a:t>Otoscopy</a:t>
            </a:r>
            <a:r>
              <a:rPr lang="en-US" sz="2800" dirty="0">
                <a:cs typeface="Arial" charset="0"/>
              </a:rPr>
              <a:t> :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cs typeface="Arial" charset="0"/>
              </a:rPr>
              <a:t>profuse </a:t>
            </a:r>
            <a:r>
              <a:rPr lang="en-US" sz="2800" dirty="0" err="1">
                <a:cs typeface="Arial" charset="0"/>
              </a:rPr>
              <a:t>mucopurulent</a:t>
            </a:r>
            <a:r>
              <a:rPr lang="en-US" sz="2800" dirty="0">
                <a:cs typeface="Arial" charset="0"/>
              </a:rPr>
              <a:t> odorless discharge.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cs typeface="Arial" charset="0"/>
              </a:rPr>
              <a:t>perforation</a:t>
            </a:r>
          </a:p>
          <a:p>
            <a:pPr marL="533400" indent="-533400" algn="l" rtl="0" eaLnBrk="1" hangingPunct="1">
              <a:buFontTx/>
              <a:buNone/>
            </a:pPr>
            <a:endParaRPr lang="en-US" sz="2800" dirty="0">
              <a:cs typeface="Arial" charset="0"/>
            </a:endParaRPr>
          </a:p>
          <a:p>
            <a:pPr marL="533400" indent="-533400" algn="l" rtl="0" eaLnBrk="1" hangingPunct="1">
              <a:buFontTx/>
              <a:buNone/>
            </a:pPr>
            <a:r>
              <a:rPr lang="en-US" sz="2800" dirty="0">
                <a:cs typeface="Arial" charset="0"/>
              </a:rPr>
              <a:t>*   Middle ear  mucosa:       			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thin pale &amp; dry </a:t>
            </a:r>
            <a:r>
              <a:rPr lang="en-US" sz="2800" dirty="0">
                <a:cs typeface="Arial" charset="0"/>
              </a:rPr>
              <a:t>(inactive)		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congested</a:t>
            </a:r>
            <a:r>
              <a:rPr lang="en-US" sz="2800" dirty="0">
                <a:cs typeface="Arial" charset="0"/>
              </a:rPr>
              <a:t> (active)		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cs typeface="Arial" charset="0"/>
              </a:rPr>
              <a:t>granulations		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cs typeface="Arial" charset="0"/>
              </a:rPr>
              <a:t>polyps(</a:t>
            </a:r>
            <a:r>
              <a:rPr lang="en-US" sz="2800" dirty="0" err="1">
                <a:cs typeface="Arial" charset="0"/>
              </a:rPr>
              <a:t>peduncelated</a:t>
            </a:r>
            <a:r>
              <a:rPr lang="en-US" sz="2800" dirty="0">
                <a:cs typeface="Arial" charset="0"/>
              </a:rPr>
              <a:t> mucosa)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Rectangle 75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8137" y="4624001"/>
            <a:ext cx="7617326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COM </a:t>
            </a:r>
            <a:br>
              <a:rPr lang="en-US" dirty="0"/>
            </a:br>
            <a:r>
              <a:rPr lang="en-US" dirty="0"/>
              <a:t>Diagnosis</a:t>
            </a:r>
          </a:p>
        </p:txBody>
      </p:sp>
      <p:sp>
        <p:nvSpPr>
          <p:cNvPr id="39943" name="Rectangle 8"/>
          <p:cNvSpPr>
            <a:spLocks noGrp="1" noChangeArrowheads="1"/>
          </p:cNvSpPr>
          <p:nvPr>
            <p:ph idx="1"/>
          </p:nvPr>
        </p:nvSpPr>
        <p:spPr>
          <a:xfrm>
            <a:off x="708136" y="5831614"/>
            <a:ext cx="7310866" cy="5943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History,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physical examination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, high resolution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CT scan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of the temporal bone</a:t>
            </a:r>
          </a:p>
        </p:txBody>
      </p:sp>
      <p:pic>
        <p:nvPicPr>
          <p:cNvPr id="39940" name="Picture 5" descr="f_cor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8136" y="548680"/>
            <a:ext cx="3590776" cy="3312367"/>
          </a:xfrm>
          <a:prstGeom prst="rect">
            <a:avLst/>
          </a:prstGeom>
          <a:noFill/>
        </p:spPr>
      </p:pic>
      <p:pic>
        <p:nvPicPr>
          <p:cNvPr id="39939" name="Picture 4" descr="f_ax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40212" y="476672"/>
            <a:ext cx="3590776" cy="3960439"/>
          </a:xfrm>
          <a:prstGeom prst="rect">
            <a:avLst/>
          </a:prstGeom>
          <a:noFill/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4572000" y="4509120"/>
            <a:ext cx="3590776" cy="3600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Axial Section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683568" y="3789040"/>
            <a:ext cx="3590776" cy="3347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Coronal Section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5">
            <a:extLst>
              <a:ext uri="{FF2B5EF4-FFF2-40B4-BE49-F238E27FC236}">
                <a16:creationId xmlns:a16="http://schemas.microsoft.com/office/drawing/2014/main" id="{98FE4190-99F9-4742-A0E8-6DCDC4924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8469630" cy="5112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20214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TREATMENT OF MUCOSAL-TYPE CSOM</a:t>
            </a:r>
            <a:br>
              <a:rPr lang="en-US" sz="2800" b="1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484784"/>
            <a:ext cx="6446520" cy="46953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>
                <a:solidFill>
                  <a:srgbClr val="FFFFFF"/>
                </a:solidFill>
              </a:rPr>
              <a:t>Ear discharge</a:t>
            </a:r>
          </a:p>
          <a:p>
            <a:pPr>
              <a:buNone/>
            </a:pPr>
            <a:endParaRPr lang="en-US" sz="2400" b="1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400">
                <a:solidFill>
                  <a:srgbClr val="FFFFFF"/>
                </a:solidFill>
              </a:rPr>
              <a:t>1- a </a:t>
            </a:r>
            <a:r>
              <a:rPr lang="en-US" sz="2400" b="1">
                <a:solidFill>
                  <a:srgbClr val="FFFFFF"/>
                </a:solidFill>
              </a:rPr>
              <a:t>swab</a:t>
            </a:r>
            <a:r>
              <a:rPr lang="en-US" sz="2400">
                <a:solidFill>
                  <a:srgbClr val="FFFFFF"/>
                </a:solidFill>
              </a:rPr>
              <a:t> should be sent for bacteriological analysis.</a:t>
            </a:r>
          </a:p>
          <a:p>
            <a:pPr>
              <a:buNone/>
            </a:pPr>
            <a:r>
              <a:rPr lang="en-US" sz="2400">
                <a:solidFill>
                  <a:srgbClr val="FFFFFF"/>
                </a:solidFill>
              </a:rPr>
              <a:t>2- The mainstay of treatment is thorough and </a:t>
            </a:r>
            <a:r>
              <a:rPr lang="en-US" sz="2400" b="1">
                <a:solidFill>
                  <a:srgbClr val="FFFFFF"/>
                </a:solidFill>
              </a:rPr>
              <a:t>regular aural toilet</a:t>
            </a:r>
            <a:r>
              <a:rPr lang="en-US" sz="2400">
                <a:solidFill>
                  <a:srgbClr val="FFFFFF"/>
                </a:solidFill>
              </a:rPr>
              <a:t>. </a:t>
            </a:r>
          </a:p>
          <a:p>
            <a:pPr>
              <a:buNone/>
            </a:pPr>
            <a:r>
              <a:rPr lang="en-US" sz="2400">
                <a:solidFill>
                  <a:srgbClr val="FFFFFF"/>
                </a:solidFill>
              </a:rPr>
              <a:t>3- </a:t>
            </a:r>
            <a:r>
              <a:rPr lang="en-US" sz="2400">
                <a:solidFill>
                  <a:srgbClr val="FFFFFF"/>
                </a:solidFill>
                <a:latin typeface="Goudy Old Style" pitchFamily="18" charset="0"/>
              </a:rPr>
              <a:t>Ototopical antibiotics </a:t>
            </a:r>
            <a:r>
              <a:rPr lang="en-US" sz="2400">
                <a:solidFill>
                  <a:srgbClr val="FFFFFF"/>
                </a:solidFill>
              </a:rPr>
              <a:t>in most cases the ear will rapidly become dry. The perforation may heal, especially if it is small. </a:t>
            </a:r>
          </a:p>
          <a:p>
            <a:pPr>
              <a:buNone/>
            </a:pPr>
            <a:r>
              <a:rPr lang="en-US" sz="2400">
                <a:solidFill>
                  <a:srgbClr val="FFFFFF"/>
                </a:solidFill>
              </a:rPr>
              <a:t>4- If the ear does not rapidly become dry, </a:t>
            </a:r>
            <a:r>
              <a:rPr lang="en-US" sz="2400" b="1">
                <a:solidFill>
                  <a:srgbClr val="FFFFFF"/>
                </a:solidFill>
              </a:rPr>
              <a:t>admission to hospital </a:t>
            </a:r>
            <a:r>
              <a:rPr lang="en-US" sz="2400">
                <a:solidFill>
                  <a:srgbClr val="FFFFFF"/>
                </a:solidFill>
              </a:rPr>
              <a:t>for regular aural toilet is often effective.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7069396" cy="5919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Dry perforation</a:t>
            </a:r>
          </a:p>
          <a:p>
            <a:pPr>
              <a:buNone/>
            </a:pPr>
            <a:r>
              <a:rPr lang="en-US" sz="2400" dirty="0"/>
              <a:t>When there is a dry perforation, surgery may be considered but is </a:t>
            </a:r>
            <a:r>
              <a:rPr lang="en-US" sz="2400" i="1" dirty="0"/>
              <a:t>not mandatory.</a:t>
            </a:r>
          </a:p>
          <a:p>
            <a:pPr>
              <a:buNone/>
            </a:pPr>
            <a:endParaRPr lang="en-US" sz="2400" b="1" i="1" dirty="0"/>
          </a:p>
          <a:p>
            <a:pPr>
              <a:buNone/>
            </a:pPr>
            <a:r>
              <a:rPr lang="en-US" sz="2400" b="1" i="1" dirty="0"/>
              <a:t>Myringoplasty</a:t>
            </a:r>
            <a:r>
              <a:rPr lang="en-US" sz="2400" i="1" dirty="0"/>
              <a:t> is the repair of a tympanic membrane perforation</a:t>
            </a:r>
          </a:p>
          <a:p>
            <a:pPr>
              <a:buNone/>
            </a:pPr>
            <a:r>
              <a:rPr lang="en-US" sz="2400" dirty="0"/>
              <a:t> Success rates for this procedure are very high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repair of the tympanic membrane may be combined with ossicular reconstruction, if necessary, in order to restore hearing— the operation is then referred to as a </a:t>
            </a:r>
            <a:r>
              <a:rPr lang="en-US" sz="2400" b="1" i="1" dirty="0"/>
              <a:t>tympanoplasty</a:t>
            </a:r>
            <a:r>
              <a:rPr lang="en-US" sz="2400" i="1" dirty="0"/>
              <a:t>.</a:t>
            </a:r>
            <a:endParaRPr lang="en-US" sz="2400" dirty="0"/>
          </a:p>
          <a:p>
            <a:endParaRPr lang="en-US" sz="1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BONY OR ATTICO-ANTRAL TYPE OF CSOM</a:t>
            </a:r>
            <a:br>
              <a:rPr lang="en-US" sz="2400" b="1">
                <a:solidFill>
                  <a:srgbClr val="FFFFFF"/>
                </a:solidFill>
              </a:rPr>
            </a:br>
            <a:endParaRPr lang="en-US" sz="2400">
              <a:solidFill>
                <a:srgbClr val="FFFF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The bone affected by this type of CSOM comprises the tympanic ring, the ossicles, the mastoid air cells and the bony walls of the attic, </a:t>
            </a:r>
            <a:r>
              <a:rPr lang="en-US" sz="2400" dirty="0" err="1"/>
              <a:t>aditus</a:t>
            </a:r>
            <a:r>
              <a:rPr lang="en-US" sz="2400" dirty="0"/>
              <a:t> and antrum.</a:t>
            </a:r>
          </a:p>
          <a:p>
            <a:pPr>
              <a:buNone/>
            </a:pPr>
            <a:r>
              <a:rPr lang="en-US" sz="2400" dirty="0"/>
              <a:t>The perforation is </a:t>
            </a:r>
            <a:r>
              <a:rPr lang="en-US" sz="2400" dirty="0" err="1"/>
              <a:t>postero</a:t>
            </a:r>
            <a:r>
              <a:rPr lang="en-US" sz="2400" dirty="0"/>
              <a:t>-superior or in the pars </a:t>
            </a:r>
            <a:r>
              <a:rPr lang="en-US" sz="2400" dirty="0" err="1"/>
              <a:t>flaccida</a:t>
            </a:r>
            <a:r>
              <a:rPr lang="en-US" sz="2400" dirty="0"/>
              <a:t> (</a:t>
            </a:r>
            <a:r>
              <a:rPr lang="en-US" sz="2400" dirty="0" err="1"/>
              <a:t>Schrapnell’s</a:t>
            </a:r>
            <a:r>
              <a:rPr lang="en-US" sz="2400" dirty="0"/>
              <a:t> membrane) and involves the bony annulus.</a:t>
            </a:r>
          </a:p>
          <a:p>
            <a:pPr>
              <a:buNone/>
            </a:pPr>
            <a:r>
              <a:rPr lang="en-US" sz="2400" dirty="0"/>
              <a:t> The discharge is often scanty but usually persistent, and is often foul smelling.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135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02" name="Rectangle 137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Cont…</a:t>
            </a:r>
          </a:p>
        </p:txBody>
      </p: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rtl="0"/>
            <a:r>
              <a:rPr lang="en-US" sz="2400" dirty="0"/>
              <a:t>Other features:</a:t>
            </a:r>
          </a:p>
          <a:p>
            <a:pPr lvl="1" rtl="0"/>
            <a:r>
              <a:rPr lang="en-US" sz="2400" dirty="0"/>
              <a:t>Granulations as a result of osteitis- bright red and bleed on touch.</a:t>
            </a:r>
          </a:p>
          <a:p>
            <a:pPr lvl="1" rtl="0"/>
            <a:endParaRPr lang="en-US" sz="2400" dirty="0"/>
          </a:p>
          <a:p>
            <a:pPr lvl="1" rtl="0"/>
            <a:r>
              <a:rPr lang="en-US" sz="2400" dirty="0"/>
              <a:t>Aural polyps- formed of granulation tissue, </a:t>
            </a:r>
            <a:r>
              <a:rPr lang="en-US" sz="2400" dirty="0" err="1"/>
              <a:t>hich</a:t>
            </a:r>
            <a:r>
              <a:rPr lang="en-US" sz="2400" dirty="0"/>
              <a:t> may fill the meatus and present at its outer end.</a:t>
            </a:r>
          </a:p>
          <a:p>
            <a:pPr lvl="1" rtl="0"/>
            <a:endParaRPr lang="en-US" sz="2400" dirty="0"/>
          </a:p>
          <a:p>
            <a:pPr lvl="1" rtl="0"/>
            <a:r>
              <a:rPr lang="en-US" sz="2400" dirty="0"/>
              <a:t>Cholesteatoma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pPr eaLnBrk="1" hangingPunct="1"/>
            <a:r>
              <a:rPr lang="en-US" sz="2400" b="1" i="1" dirty="0">
                <a:solidFill>
                  <a:srgbClr val="FFFFFF"/>
                </a:solidFill>
                <a:cs typeface="Times New Roman" pitchFamily="18" charset="0"/>
              </a:rPr>
              <a:t>Definition :</a:t>
            </a:r>
          </a:p>
        </p:txBody>
      </p: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616423" y="188640"/>
            <a:ext cx="4370604" cy="6552728"/>
          </a:xfrm>
        </p:spPr>
        <p:txBody>
          <a:bodyPr>
            <a:normAutofit/>
          </a:bodyPr>
          <a:lstStyle/>
          <a:p>
            <a:pPr rtl="0"/>
            <a:r>
              <a:rPr lang="en-US" sz="2600" dirty="0"/>
              <a:t>Otolaryngologists : </a:t>
            </a:r>
            <a:r>
              <a:rPr lang="en-US" sz="2600" i="1" dirty="0">
                <a:cs typeface="Arial" charset="0"/>
              </a:rPr>
              <a:t>a persistent inflammation of the middle ear &amp; mastoid process associated with tympanic membrane perforation , otorrhea and hearing loss (&gt; 12 weeks).</a:t>
            </a:r>
          </a:p>
          <a:p>
            <a:pPr rtl="0"/>
            <a:r>
              <a:rPr lang="en-US" sz="2600" dirty="0"/>
              <a:t>CSOM differs from chronic serous otitis media in that chronic serous otitis media may be defined as a middle ear effusion without perforation that is persist for more than 1-3 months</a:t>
            </a:r>
            <a:endParaRPr lang="en-US" sz="2600" i="1" dirty="0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6404" y="365760"/>
            <a:ext cx="7269480" cy="75898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Goudy Old Style" pitchFamily="18" charset="0"/>
              </a:rPr>
              <a:t>Cholesteatoma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46404" y="1268760"/>
            <a:ext cx="6446520" cy="4911377"/>
          </a:xfrm>
        </p:spPr>
        <p:txBody>
          <a:bodyPr>
            <a:noAutofit/>
          </a:bodyPr>
          <a:lstStyle/>
          <a:p>
            <a:pPr rtl="0"/>
            <a:r>
              <a:rPr lang="en-US" sz="2000" dirty="0">
                <a:latin typeface="+mj-lt"/>
              </a:rPr>
              <a:t>Cholesteatomas are epidermal inclusion cysts of the middle ear and/or mastoid with a squamous epithelial lining starting as a retraction pocket in the tympanic membrane. </a:t>
            </a:r>
          </a:p>
          <a:p>
            <a:pPr rtl="0" eaLnBrk="1" hangingPunct="1"/>
            <a:r>
              <a:rPr lang="en-US" sz="2000" dirty="0">
                <a:latin typeface="+mj-lt"/>
              </a:rPr>
              <a:t>Contain keratinized desquamated epithelium</a:t>
            </a:r>
          </a:p>
          <a:p>
            <a:pPr rtl="0" eaLnBrk="1" hangingPunct="1"/>
            <a:r>
              <a:rPr lang="en-US" sz="2000" dirty="0">
                <a:latin typeface="+mj-lt"/>
              </a:rPr>
              <a:t>Can be congenital or acquired</a:t>
            </a:r>
          </a:p>
          <a:p>
            <a:pPr rtl="0"/>
            <a:r>
              <a:rPr lang="en-US" sz="2000" dirty="0">
                <a:latin typeface="+mj-lt"/>
              </a:rPr>
              <a:t>progressive growth with erosion of surrounding bone due to pressure effects and osteoclast activation</a:t>
            </a:r>
          </a:p>
          <a:p>
            <a:pPr rtl="0"/>
            <a:endParaRPr lang="en-US" sz="2000" dirty="0">
              <a:latin typeface="+mj-lt"/>
            </a:endParaRPr>
          </a:p>
          <a:p>
            <a:pPr rtl="0"/>
            <a:r>
              <a:rPr lang="en-US" sz="2000" dirty="0">
                <a:latin typeface="+mj-lt"/>
              </a:rPr>
              <a:t> The cholesteatoma expands and damages vital structures, such as dura, lateral sinus, facial nerve and lateral semicircular canal.</a:t>
            </a:r>
          </a:p>
          <a:p>
            <a:pPr rtl="0"/>
            <a:r>
              <a:rPr lang="en-US" sz="2000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Cholesteatoma is potentially lethal if untreated</a:t>
            </a:r>
            <a:endParaRPr lang="en-US" sz="2000" dirty="0">
              <a:latin typeface="+mj-lt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980910-96FA-4DA6-93F5-97873AF1B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26730" cy="51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F1CB7E2-0098-4A7C-B377-037DCA4C8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5105400"/>
            <a:ext cx="812673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708137" y="5181600"/>
            <a:ext cx="7617326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700"/>
              <a:t>Cholesteatoma</a:t>
            </a:r>
          </a:p>
        </p:txBody>
      </p:sp>
      <p:pic>
        <p:nvPicPr>
          <p:cNvPr id="31747" name="Picture 6" descr="en_a12fig01"/>
          <p:cNvPicPr>
            <a:picLocks noChangeAspect="1" noChangeArrowheads="1"/>
          </p:cNvPicPr>
          <p:nvPr/>
        </p:nvPicPr>
        <p:blipFill rotWithShape="1">
          <a:blip r:embed="rId2" cstate="print"/>
          <a:srcRect t="10810" r="2" b="22626"/>
          <a:stretch/>
        </p:blipFill>
        <p:spPr bwMode="auto">
          <a:xfrm>
            <a:off x="323528" y="260649"/>
            <a:ext cx="780832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558715-67AA-43A1-94C0-3B58C825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215"/>
            <a:ext cx="8469630" cy="6864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0992" y="365760"/>
            <a:ext cx="2564892" cy="8309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Goudy Old Style" pitchFamily="18" charset="0"/>
              </a:rPr>
              <a:t>Congenital cholesteatoma</a:t>
            </a:r>
          </a:p>
        </p:txBody>
      </p:sp>
      <p:pic>
        <p:nvPicPr>
          <p:cNvPr id="33798" name="Picture 9" descr="4283"/>
          <p:cNvPicPr>
            <a:picLocks noChangeAspect="1" noChangeArrowheads="1"/>
          </p:cNvPicPr>
          <p:nvPr/>
        </p:nvPicPr>
        <p:blipFill rotWithShape="1">
          <a:blip r:embed="rId2" cstate="print"/>
          <a:srcRect r="-2" b="13052"/>
          <a:stretch/>
        </p:blipFill>
        <p:spPr bwMode="auto">
          <a:xfrm>
            <a:off x="-6222" y="-6"/>
            <a:ext cx="5409690" cy="4162622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650991" y="1196752"/>
            <a:ext cx="2593357" cy="5108798"/>
          </a:xfrm>
        </p:spPr>
        <p:txBody>
          <a:bodyPr>
            <a:noAutofit/>
          </a:bodyPr>
          <a:lstStyle/>
          <a:p>
            <a:pPr lvl="1" rtl="0" eaLnBrk="1" hangingPunct="1"/>
            <a:r>
              <a:rPr lang="en-US" sz="2000" dirty="0">
                <a:latin typeface="+mj-lt"/>
              </a:rPr>
              <a:t>Epidermal inclusion cysts usually present in the anterior superior quadrant of the middle ear near the Eustachian tube orifice</a:t>
            </a:r>
          </a:p>
          <a:p>
            <a:pPr lvl="1" rtl="0" eaLnBrk="1" hangingPunct="1">
              <a:buFontTx/>
              <a:buNone/>
            </a:pPr>
            <a:r>
              <a:rPr lang="en-US" sz="2000" dirty="0">
                <a:latin typeface="+mj-lt"/>
              </a:rPr>
              <a:t>	</a:t>
            </a:r>
          </a:p>
          <a:p>
            <a:pPr lvl="1" rtl="0" eaLnBrk="1" hangingPunct="1"/>
            <a:r>
              <a:rPr lang="en-US" sz="2000" dirty="0">
                <a:latin typeface="+mj-lt"/>
              </a:rPr>
              <a:t>Diagnosed as a pearly white mass behind an intact tympanic membrane in a child who does not have a history of chronic ear disease</a:t>
            </a:r>
          </a:p>
        </p:txBody>
      </p:sp>
      <p:pic>
        <p:nvPicPr>
          <p:cNvPr id="33796" name="Picture 5" descr="4281"/>
          <p:cNvPicPr>
            <a:picLocks noChangeAspect="1" noChangeArrowheads="1"/>
          </p:cNvPicPr>
          <p:nvPr/>
        </p:nvPicPr>
        <p:blipFill rotWithShape="1">
          <a:blip r:embed="rId3" cstate="print"/>
          <a:srcRect l="10349" r="6070" b="6"/>
          <a:stretch/>
        </p:blipFill>
        <p:spPr bwMode="auto">
          <a:xfrm>
            <a:off x="-6222" y="4254061"/>
            <a:ext cx="2670555" cy="2603939"/>
          </a:xfrm>
          <a:prstGeom prst="rect">
            <a:avLst/>
          </a:prstGeom>
          <a:noFill/>
        </p:spPr>
      </p:pic>
      <p:pic>
        <p:nvPicPr>
          <p:cNvPr id="33797" name="Picture 7" descr="4282"/>
          <p:cNvPicPr>
            <a:picLocks noChangeAspect="1" noChangeArrowheads="1"/>
          </p:cNvPicPr>
          <p:nvPr/>
        </p:nvPicPr>
        <p:blipFill rotWithShape="1">
          <a:blip r:embed="rId4" cstate="print"/>
          <a:srcRect r="12567" b="-2"/>
          <a:stretch/>
        </p:blipFill>
        <p:spPr bwMode="auto">
          <a:xfrm>
            <a:off x="2732912" y="4254067"/>
            <a:ext cx="2670556" cy="2603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Goudy Old Style" pitchFamily="18" charset="0"/>
              </a:rPr>
              <a:t>Primary acquired </a:t>
            </a:r>
            <a:r>
              <a:rPr lang="en-US" sz="4000" b="1" dirty="0" err="1">
                <a:latin typeface="Goudy Old Style" pitchFamily="18" charset="0"/>
              </a:rPr>
              <a:t>cholesteatoma</a:t>
            </a:r>
            <a:endParaRPr lang="en-US" sz="4000" b="1" dirty="0">
              <a:latin typeface="Goudy Old Style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28194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Primary called primary as there is no history of previous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otitis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media or perforation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Retraction pocket </a:t>
            </a:r>
            <a:r>
              <a:rPr lang="en-US" sz="2400" dirty="0" err="1">
                <a:latin typeface="+mj-lt"/>
              </a:rPr>
              <a:t>cholesteatoma</a:t>
            </a:r>
            <a:r>
              <a:rPr lang="en-US" sz="2400" dirty="0">
                <a:latin typeface="+mj-lt"/>
              </a:rPr>
              <a:t> usually within the pars </a:t>
            </a:r>
            <a:r>
              <a:rPr lang="en-US" sz="2400" dirty="0" err="1">
                <a:latin typeface="+mj-lt"/>
              </a:rPr>
              <a:t>flaccida</a:t>
            </a:r>
            <a:r>
              <a:rPr lang="en-US" sz="2400" dirty="0">
                <a:latin typeface="+mj-lt"/>
              </a:rPr>
              <a:t> or posterior superior tympanic membrane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Secondary to ETD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Keratin debris collects within a retraction pocket</a:t>
            </a:r>
          </a:p>
        </p:txBody>
      </p:sp>
      <p:pic>
        <p:nvPicPr>
          <p:cNvPr id="35844" name="Picture 16" descr="Normal_ear_drum1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t="1532"/>
          <a:stretch>
            <a:fillRect/>
          </a:stretch>
        </p:blipFill>
        <p:spPr bwMode="auto">
          <a:xfrm>
            <a:off x="467544" y="3429000"/>
            <a:ext cx="2514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7"/>
          <p:cNvSpPr txBox="1">
            <a:spLocks noChangeArrowheads="1"/>
          </p:cNvSpPr>
          <p:nvPr/>
        </p:nvSpPr>
        <p:spPr bwMode="auto">
          <a:xfrm>
            <a:off x="827584" y="5877272"/>
            <a:ext cx="13239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Normal TM</a:t>
            </a:r>
          </a:p>
        </p:txBody>
      </p:sp>
      <p:pic>
        <p:nvPicPr>
          <p:cNvPr id="35846" name="Picture 18" descr="attic_defect_2"/>
          <p:cNvPicPr>
            <a:picLocks noChangeAspect="1" noChangeArrowheads="1"/>
          </p:cNvPicPr>
          <p:nvPr/>
        </p:nvPicPr>
        <p:blipFill>
          <a:blip r:embed="rId3" cstate="print"/>
          <a:srcRect b="12469"/>
          <a:stretch>
            <a:fillRect/>
          </a:stretch>
        </p:blipFill>
        <p:spPr bwMode="auto">
          <a:xfrm>
            <a:off x="3275856" y="3429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19"/>
          <p:cNvSpPr txBox="1">
            <a:spLocks noChangeArrowheads="1"/>
          </p:cNvSpPr>
          <p:nvPr/>
        </p:nvSpPr>
        <p:spPr bwMode="auto">
          <a:xfrm>
            <a:off x="2987824" y="5805264"/>
            <a:ext cx="3205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Mucoid effusion and primary</a:t>
            </a:r>
          </a:p>
          <a:p>
            <a:pPr algn="ctr"/>
            <a:r>
              <a:rPr lang="en-US"/>
              <a:t>acquired cholesteatoma</a:t>
            </a:r>
          </a:p>
        </p:txBody>
      </p:sp>
      <p:pic>
        <p:nvPicPr>
          <p:cNvPr id="35848" name="Picture 20" descr="P9130020"/>
          <p:cNvPicPr>
            <a:picLocks noChangeAspect="1" noChangeArrowheads="1"/>
          </p:cNvPicPr>
          <p:nvPr/>
        </p:nvPicPr>
        <p:blipFill>
          <a:blip r:embed="rId4" cstate="print"/>
          <a:srcRect l="21973" t="5859" r="17578" b="9766"/>
          <a:stretch>
            <a:fillRect/>
          </a:stretch>
        </p:blipFill>
        <p:spPr bwMode="auto">
          <a:xfrm>
            <a:off x="6084168" y="3429000"/>
            <a:ext cx="2309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21"/>
          <p:cNvSpPr txBox="1">
            <a:spLocks noChangeArrowheads="1"/>
          </p:cNvSpPr>
          <p:nvPr/>
        </p:nvSpPr>
        <p:spPr bwMode="auto">
          <a:xfrm>
            <a:off x="6300192" y="5805264"/>
            <a:ext cx="2057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/>
              <a:t>Mesotympanic</a:t>
            </a:r>
            <a:r>
              <a:rPr lang="en-US" dirty="0"/>
              <a:t> cholesteatoma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F575D68-1B79-46A3-8676-195856BA3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846963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624001"/>
            <a:ext cx="7333202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900"/>
              <a:t>Primary acquired cholesteatoma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8E0418F-EF32-49B5-A0CF-7CE8D1664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67" name="Picture 6" descr="Patient_1  19-38-33"/>
          <p:cNvPicPr>
            <a:picLocks noChangeAspect="1" noChangeArrowheads="1"/>
          </p:cNvPicPr>
          <p:nvPr/>
        </p:nvPicPr>
        <p:blipFill rotWithShape="1">
          <a:blip r:embed="rId2" cstate="print"/>
          <a:srcRect t="4020" r="1" b="26228"/>
          <a:stretch/>
        </p:blipFill>
        <p:spPr bwMode="auto">
          <a:xfrm>
            <a:off x="342900" y="10"/>
            <a:ext cx="8126730" cy="425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Goudy Old Style" pitchFamily="18" charset="0"/>
              </a:rPr>
              <a:t>Secondary Acquired </a:t>
            </a:r>
            <a:r>
              <a:rPr lang="en-US" sz="3600" b="1" dirty="0" err="1">
                <a:latin typeface="Goudy Old Style" pitchFamily="18" charset="0"/>
              </a:rPr>
              <a:t>Cholesteatoma</a:t>
            </a:r>
            <a:endParaRPr lang="en-US" sz="3600" b="1" dirty="0">
              <a:latin typeface="Goudy Old Style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686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Secondary in these cases there is a pre existing perforation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it’s often associated with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posterosuperior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marginal perforation or sometimes large central perforation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eaLnBrk="1" hangingPunct="1"/>
            <a:r>
              <a:rPr lang="en-US" sz="2800" dirty="0">
                <a:latin typeface="+mj-lt"/>
              </a:rPr>
              <a:t>As the edges of the TM try to heal, the </a:t>
            </a:r>
            <a:r>
              <a:rPr lang="en-US" sz="2800" dirty="0" err="1">
                <a:latin typeface="+mj-lt"/>
              </a:rPr>
              <a:t>squamous</a:t>
            </a:r>
            <a:r>
              <a:rPr lang="en-US" sz="2800" dirty="0">
                <a:latin typeface="+mj-lt"/>
              </a:rPr>
              <a:t> epithelium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migrates into the middle ear</a:t>
            </a:r>
          </a:p>
        </p:txBody>
      </p:sp>
      <p:pic>
        <p:nvPicPr>
          <p:cNvPr id="37892" name="Picture 9" descr="DSCN1711"/>
          <p:cNvPicPr>
            <a:picLocks noChangeAspect="1" noChangeArrowheads="1"/>
          </p:cNvPicPr>
          <p:nvPr/>
        </p:nvPicPr>
        <p:blipFill>
          <a:blip r:embed="rId2" cstate="print"/>
          <a:srcRect l="25500" t="20000" r="16499" b="8000"/>
          <a:stretch>
            <a:fillRect/>
          </a:stretch>
        </p:blipFill>
        <p:spPr bwMode="auto">
          <a:xfrm>
            <a:off x="152400" y="3657600"/>
            <a:ext cx="3124200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3" name="Line 10"/>
          <p:cNvSpPr>
            <a:spLocks noChangeShapeType="1"/>
          </p:cNvSpPr>
          <p:nvPr/>
        </p:nvSpPr>
        <p:spPr bwMode="auto">
          <a:xfrm>
            <a:off x="457200" y="5105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7894" name="Picture 14" descr="cholesteatoma_perforation_10252002"/>
          <p:cNvPicPr>
            <a:picLocks noChangeAspect="1" noChangeArrowheads="1"/>
          </p:cNvPicPr>
          <p:nvPr/>
        </p:nvPicPr>
        <p:blipFill>
          <a:blip r:embed="rId3" cstate="print"/>
          <a:srcRect l="16034" t="7758" r="10020" b="17455"/>
          <a:stretch>
            <a:fillRect/>
          </a:stretch>
        </p:blipFill>
        <p:spPr bwMode="auto">
          <a:xfrm>
            <a:off x="3429000" y="36576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5" descr="cholesteatoma"/>
          <p:cNvPicPr>
            <a:picLocks noChangeAspect="1" noChangeArrowheads="1"/>
          </p:cNvPicPr>
          <p:nvPr/>
        </p:nvPicPr>
        <p:blipFill>
          <a:blip r:embed="rId4" cstate="print"/>
          <a:srcRect l="11708" r="11708"/>
          <a:stretch>
            <a:fillRect/>
          </a:stretch>
        </p:blipFill>
        <p:spPr bwMode="auto">
          <a:xfrm>
            <a:off x="6248400" y="3657600"/>
            <a:ext cx="26670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3429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2673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567" y="758952"/>
            <a:ext cx="2101646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100">
                <a:solidFill>
                  <a:srgbClr val="FFFFFF"/>
                </a:solidFill>
              </a:rPr>
              <a:t>Erosion of the attic bone to reveal</a:t>
            </a:r>
            <a:br>
              <a:rPr lang="en-US" sz="2100">
                <a:solidFill>
                  <a:srgbClr val="FFFFFF"/>
                </a:solidFill>
              </a:rPr>
            </a:br>
            <a:r>
              <a:rPr lang="en-US" sz="2100">
                <a:solidFill>
                  <a:srgbClr val="FFFFFF"/>
                </a:solidFill>
              </a:rPr>
              <a:t>cholesteatoma.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212" y="0"/>
            <a:ext cx="56707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81" y="1481447"/>
            <a:ext cx="4962617" cy="3888617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7437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Clinical features </a:t>
            </a:r>
            <a:endParaRPr lang="ar-JO" sz="3200" dirty="0">
              <a:solidFill>
                <a:srgbClr val="FFFF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rtl="0"/>
            <a:r>
              <a:rPr lang="en-US" sz="2100"/>
              <a:t>The main complaint in an uncomplicated ear is of discharge and deafness</a:t>
            </a:r>
          </a:p>
          <a:p>
            <a:pPr rtl="0"/>
            <a:r>
              <a:rPr lang="en-US" sz="2100"/>
              <a:t>The discharge is purulent, foul smelling and scanty in amount,occasionally blood stained</a:t>
            </a:r>
          </a:p>
          <a:p>
            <a:pPr rtl="0"/>
            <a:r>
              <a:rPr lang="en-US" sz="2100"/>
              <a:t>deafness is of slow onset, progressive, and may be associated with tinnitus</a:t>
            </a:r>
          </a:p>
          <a:p>
            <a:pPr rtl="0"/>
            <a:r>
              <a:rPr lang="en-US" sz="2100"/>
              <a:t>However, the development of earache, vertigo, vomiting and headache signify the onset of complications.</a:t>
            </a:r>
          </a:p>
          <a:p>
            <a:pPr rtl="0"/>
            <a:r>
              <a:rPr lang="en-US" sz="2100"/>
              <a:t>The fistula sign may be positive </a:t>
            </a:r>
          </a:p>
          <a:p>
            <a:pPr rtl="0"/>
            <a:endParaRPr lang="en-US" sz="2100"/>
          </a:p>
          <a:p>
            <a:pPr rtl="0">
              <a:buNone/>
            </a:pPr>
            <a:endParaRPr lang="ar-JO" sz="2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3429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2673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567" y="2276872"/>
            <a:ext cx="2101646" cy="1152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FFFFFF"/>
                </a:solidFill>
              </a:rPr>
              <a:t>Investigations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</a:p>
        </p:txBody>
      </p:sp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212" y="0"/>
            <a:ext cx="56707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عنصر نائب للمحتوى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281" y="692696"/>
            <a:ext cx="4962617" cy="4320480"/>
          </a:xfrm>
          <a:prstGeom prst="rect">
            <a:avLst/>
          </a:prstGeom>
        </p:spPr>
      </p:pic>
      <p:sp>
        <p:nvSpPr>
          <p:cNvPr id="36" name="Rectangle 29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7437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TREATMENT OF BONY-TYPE CSOM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/>
              <a:t>1 Regular aural toilet </a:t>
            </a:r>
            <a:r>
              <a:rPr lang="en-US" sz="2400" dirty="0"/>
              <a:t>in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early cases of annular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osteitis</a:t>
            </a:r>
            <a:r>
              <a:rPr lang="en-US" sz="2400" dirty="0"/>
              <a:t> may be adequate to prevent progression, but such a case should be watched closely.</a:t>
            </a:r>
          </a:p>
          <a:p>
            <a:pPr algn="l" rtl="0">
              <a:buNone/>
            </a:pPr>
            <a:r>
              <a:rPr lang="en-US" sz="2400" b="1" dirty="0"/>
              <a:t>2 Suction toilet </a:t>
            </a:r>
            <a:r>
              <a:rPr lang="en-US" sz="2400" dirty="0"/>
              <a:t>under the microscope may evacuate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 small pocket</a:t>
            </a:r>
            <a:r>
              <a:rPr lang="en-US" sz="2400" dirty="0"/>
              <a:t> of </a:t>
            </a:r>
            <a:r>
              <a:rPr lang="en-US" sz="2400" dirty="0" err="1"/>
              <a:t>cholesteatoma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 dry ear may result.</a:t>
            </a:r>
          </a:p>
          <a:p>
            <a:pPr algn="l" rtl="0">
              <a:buNone/>
            </a:pPr>
            <a:r>
              <a:rPr lang="en-US" sz="2400" b="1" dirty="0"/>
              <a:t>3 </a:t>
            </a:r>
            <a:r>
              <a:rPr lang="en-US" sz="2400" b="1" i="1" dirty="0" err="1"/>
              <a:t>Mastoidectomy</a:t>
            </a:r>
            <a:r>
              <a:rPr lang="en-US" sz="2400" b="1" i="1" dirty="0"/>
              <a:t> </a:t>
            </a:r>
            <a:r>
              <a:rPr lang="en-US" sz="2400" i="1" dirty="0"/>
              <a:t>is nearly always necessary in established </a:t>
            </a:r>
            <a:r>
              <a:rPr lang="en-US" sz="2400" i="1" dirty="0" err="1"/>
              <a:t>cholesteatoma</a:t>
            </a:r>
            <a:r>
              <a:rPr lang="en-US" sz="2400" i="1" dirty="0"/>
              <a:t> </a:t>
            </a:r>
            <a:r>
              <a:rPr lang="en-US" sz="2400" dirty="0"/>
              <a:t>and takes several forms, depending on the extent of the disease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5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742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2600" y="1124744"/>
            <a:ext cx="817879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1" y="4564674"/>
            <a:ext cx="3008115" cy="161546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800" b="1">
                <a:latin typeface="Goudy Old Style" pitchFamily="18" charset="0"/>
              </a:rPr>
              <a:t>Mastoidectomy</a:t>
            </a:r>
          </a:p>
        </p:txBody>
      </p:sp>
      <p:pic>
        <p:nvPicPr>
          <p:cNvPr id="50181" name="Picture 13" descr="12112_12111394PIC0017-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908720"/>
            <a:ext cx="3095180" cy="2911727"/>
          </a:xfrm>
          <a:prstGeom prst="rect">
            <a:avLst/>
          </a:prstGeom>
          <a:noFill/>
        </p:spPr>
      </p:pic>
      <p:pic>
        <p:nvPicPr>
          <p:cNvPr id="50180" name="Picture 5" descr="x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332656"/>
            <a:ext cx="4013714" cy="3200048"/>
          </a:xfrm>
          <a:prstGeom prst="rect">
            <a:avLst/>
          </a:prstGeom>
          <a:noFill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966480" y="4365105"/>
            <a:ext cx="4017132" cy="1815032"/>
          </a:xfrm>
        </p:spPr>
        <p:txBody>
          <a:bodyPr anchor="ctr">
            <a:noAutofit/>
          </a:bodyPr>
          <a:lstStyle/>
          <a:p>
            <a:pPr marL="514350" indent="-514350" rtl="0"/>
            <a:r>
              <a:rPr lang="en-US" sz="2000" dirty="0">
                <a:latin typeface="+mj-lt"/>
              </a:rPr>
              <a:t>Simple mastoidectomy</a:t>
            </a:r>
          </a:p>
          <a:p>
            <a:pPr marL="514350" indent="-514350" rtl="0"/>
            <a:r>
              <a:rPr lang="en-US" sz="2000" dirty="0">
                <a:latin typeface="+mj-lt"/>
              </a:rPr>
              <a:t>Radical Mastoidectomy</a:t>
            </a:r>
          </a:p>
          <a:p>
            <a:pPr marL="514350" indent="-514350" rtl="0"/>
            <a:r>
              <a:rPr lang="en-US" sz="2000" dirty="0">
                <a:latin typeface="+mj-lt"/>
              </a:rPr>
              <a:t>Modified Radical Mastoidectomy</a:t>
            </a:r>
          </a:p>
          <a:p>
            <a:pPr marL="514350" indent="-514350" rtl="0"/>
            <a:r>
              <a:rPr lang="en-US" sz="2000" dirty="0" err="1">
                <a:latin typeface="+mj-lt"/>
              </a:rPr>
              <a:t>Mastiodectomy</a:t>
            </a:r>
            <a:r>
              <a:rPr lang="en-US" sz="2000" dirty="0">
                <a:latin typeface="+mj-lt"/>
              </a:rPr>
              <a:t> with tympanoplasty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52_CIT%20Connell_Page_1_Image_0001"/>
          <p:cNvPicPr>
            <a:picLocks noChangeAspect="1" noChangeArrowheads="1"/>
          </p:cNvPicPr>
          <p:nvPr/>
        </p:nvPicPr>
        <p:blipFill>
          <a:blip r:embed="rId2" cstate="print"/>
          <a:srcRect r="22276"/>
          <a:stretch>
            <a:fillRect/>
          </a:stretch>
        </p:blipFill>
        <p:spPr bwMode="auto">
          <a:xfrm>
            <a:off x="228600" y="1981200"/>
            <a:ext cx="3925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b="1" dirty="0" err="1">
                <a:latin typeface="Goudy Old Style" pitchFamily="18" charset="0"/>
              </a:rPr>
              <a:t>Mastoidectomy</a:t>
            </a:r>
            <a:endParaRPr lang="en-US" sz="4000" b="1" dirty="0">
              <a:latin typeface="Goudy Old Style" pitchFamily="18" charset="0"/>
            </a:endParaRPr>
          </a:p>
        </p:txBody>
      </p:sp>
      <p:pic>
        <p:nvPicPr>
          <p:cNvPr id="51204" name="Picture 8" descr="Williams Benjamin 17-07-53"/>
          <p:cNvPicPr>
            <a:picLocks noChangeAspect="1" noChangeArrowheads="1"/>
          </p:cNvPicPr>
          <p:nvPr/>
        </p:nvPicPr>
        <p:blipFill>
          <a:blip r:embed="rId3" cstate="print">
            <a:lum bright="18000" contrast="4000"/>
          </a:blip>
          <a:srcRect/>
          <a:stretch>
            <a:fillRect/>
          </a:stretch>
        </p:blipFill>
        <p:spPr bwMode="auto">
          <a:xfrm>
            <a:off x="4267200" y="19812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10"/>
          <p:cNvSpPr>
            <a:spLocks noChangeArrowheads="1"/>
          </p:cNvSpPr>
          <p:nvPr/>
        </p:nvSpPr>
        <p:spPr bwMode="auto">
          <a:xfrm>
            <a:off x="4343400" y="55626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Goudy Old Style" pitchFamily="18" charset="0"/>
              </a:rPr>
              <a:t>Tympanoplasty with mastoidectomy and hydroxyapatite bone cement ossicular reconstruction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280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>
                <a:latin typeface="Goudy Old Style" pitchFamily="18" charset="0"/>
              </a:rPr>
              <a:t>Complications of </a:t>
            </a:r>
            <a:r>
              <a:rPr lang="en-US" b="1" dirty="0" err="1">
                <a:latin typeface="Goudy Old Style" pitchFamily="18" charset="0"/>
              </a:rPr>
              <a:t>Otitis</a:t>
            </a:r>
            <a:r>
              <a:rPr lang="en-US" b="1" dirty="0">
                <a:latin typeface="Goudy Old Style" pitchFamily="18" charset="0"/>
              </a:rPr>
              <a:t> Media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57158" y="1524000"/>
            <a:ext cx="8786842" cy="4525963"/>
          </a:xfrm>
        </p:spPr>
        <p:txBody>
          <a:bodyPr>
            <a:normAutofit fontScale="92500"/>
          </a:bodyPr>
          <a:lstStyle/>
          <a:p>
            <a:pPr algn="just" rtl="0">
              <a:buNone/>
            </a:pPr>
            <a:r>
              <a:rPr lang="en-US" sz="2800" i="1" dirty="0" err="1"/>
              <a:t>Meningeal</a:t>
            </a:r>
            <a:r>
              <a:rPr lang="en-US" sz="2800" i="1" dirty="0"/>
              <a:t>                              </a:t>
            </a:r>
            <a:r>
              <a:rPr lang="en-US" sz="2800" i="1" dirty="0" err="1"/>
              <a:t>Nonmeningeal</a:t>
            </a:r>
            <a:endParaRPr lang="en-US" sz="2800" i="1" dirty="0"/>
          </a:p>
          <a:p>
            <a:pPr algn="just" rtl="0">
              <a:buNone/>
            </a:pPr>
            <a:r>
              <a:rPr lang="en-US" sz="2800" dirty="0"/>
              <a:t>1. </a:t>
            </a:r>
            <a:r>
              <a:rPr lang="en-US" sz="2800" dirty="0" err="1"/>
              <a:t>Extradural</a:t>
            </a:r>
            <a:r>
              <a:rPr lang="en-US" sz="2800" dirty="0"/>
              <a:t> abscess           1. </a:t>
            </a:r>
            <a:r>
              <a:rPr lang="en-US" sz="2800" dirty="0" err="1"/>
              <a:t>Mastoiditis</a:t>
            </a:r>
            <a:endParaRPr lang="en-US" sz="2800" dirty="0"/>
          </a:p>
          <a:p>
            <a:pPr algn="just" rtl="0">
              <a:buNone/>
            </a:pPr>
            <a:r>
              <a:rPr lang="fi-FI" sz="2800" dirty="0"/>
              <a:t>2. Perisinus abscess              2. Petrositis</a:t>
            </a:r>
          </a:p>
          <a:p>
            <a:pPr rtl="0">
              <a:buNone/>
            </a:pPr>
            <a:r>
              <a:rPr lang="fr-FR" sz="2800" dirty="0"/>
              <a:t>3. </a:t>
            </a:r>
            <a:r>
              <a:rPr lang="fr-FR" sz="2800" dirty="0" err="1"/>
              <a:t>Venous</a:t>
            </a:r>
            <a:r>
              <a:rPr lang="fr-FR" sz="2800" dirty="0"/>
              <a:t> sinus                3. Facial nerve </a:t>
            </a:r>
            <a:r>
              <a:rPr lang="fr-FR" sz="2800" dirty="0" err="1"/>
              <a:t>paralythrombosis</a:t>
            </a:r>
            <a:endParaRPr lang="fr-FR" sz="2800" dirty="0"/>
          </a:p>
          <a:p>
            <a:pPr algn="just" rtl="0">
              <a:buNone/>
            </a:pPr>
            <a:r>
              <a:rPr lang="en-US" sz="2800" dirty="0"/>
              <a:t>4. </a:t>
            </a:r>
            <a:r>
              <a:rPr lang="en-US" sz="2800" dirty="0" err="1"/>
              <a:t>Otitic</a:t>
            </a:r>
            <a:r>
              <a:rPr lang="en-US" sz="2800" dirty="0"/>
              <a:t> hydrocephalus       4. Brain abscess</a:t>
            </a:r>
          </a:p>
          <a:p>
            <a:pPr algn="just" rtl="0">
              <a:buNone/>
            </a:pPr>
            <a:r>
              <a:rPr lang="en-US" sz="2800" dirty="0"/>
              <a:t>5. Meningitis                         5. </a:t>
            </a:r>
            <a:r>
              <a:rPr lang="en-US" sz="2800" dirty="0" err="1"/>
              <a:t>Labyrinthitis</a:t>
            </a:r>
            <a:endParaRPr lang="en-US" sz="2800" dirty="0"/>
          </a:p>
          <a:p>
            <a:pPr algn="just" rtl="0">
              <a:buNone/>
            </a:pPr>
            <a:r>
              <a:rPr lang="en-US" sz="2800" dirty="0"/>
              <a:t>6. Subdural abscess             6. Retropharyngeal abscess</a:t>
            </a:r>
            <a:endParaRPr lang="ar-JO" sz="28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err="1">
                <a:latin typeface="Goudy Old Style" pitchFamily="18" charset="0"/>
              </a:rPr>
              <a:t>Otitis</a:t>
            </a:r>
            <a:r>
              <a:rPr lang="en-US" sz="3600" b="1" dirty="0">
                <a:latin typeface="Goudy Old Style" pitchFamily="18" charset="0"/>
              </a:rPr>
              <a:t> Media with Effusion</a:t>
            </a:r>
            <a:br>
              <a:rPr lang="en-US" sz="3200" b="1" dirty="0">
                <a:latin typeface="Goudy Old Style" pitchFamily="18" charset="0"/>
              </a:rPr>
            </a:br>
            <a:r>
              <a:rPr lang="en-US" sz="3200" b="1" dirty="0">
                <a:latin typeface="Goudy Old Style" pitchFamily="18" charset="0"/>
              </a:rPr>
              <a:t>(Chronic non-</a:t>
            </a:r>
            <a:r>
              <a:rPr lang="en-US" sz="3200" b="1" dirty="0" err="1">
                <a:latin typeface="Goudy Old Style" pitchFamily="18" charset="0"/>
              </a:rPr>
              <a:t>suppurative</a:t>
            </a:r>
            <a:r>
              <a:rPr lang="en-US" sz="3200" b="1" dirty="0">
                <a:latin typeface="Goudy Old Style" pitchFamily="18" charset="0"/>
              </a:rPr>
              <a:t> </a:t>
            </a:r>
            <a:r>
              <a:rPr lang="en-US" sz="3200" b="1" dirty="0" err="1">
                <a:latin typeface="Goudy Old Style" pitchFamily="18" charset="0"/>
              </a:rPr>
              <a:t>Otitis</a:t>
            </a:r>
            <a:r>
              <a:rPr lang="en-US" sz="3200" b="1" dirty="0">
                <a:latin typeface="Goudy Old Style" pitchFamily="18" charset="0"/>
              </a:rPr>
              <a:t> Media)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7432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sz="2800" dirty="0">
                <a:latin typeface="+mj-lt"/>
              </a:rPr>
              <a:t>Middle ear filled with serous or </a:t>
            </a:r>
            <a:r>
              <a:rPr lang="en-US" sz="2800" dirty="0" err="1">
                <a:latin typeface="+mj-lt"/>
              </a:rPr>
              <a:t>mucoid</a:t>
            </a:r>
            <a:r>
              <a:rPr lang="en-US" sz="2800" dirty="0">
                <a:latin typeface="+mj-lt"/>
              </a:rPr>
              <a:t> fluid</a:t>
            </a:r>
          </a:p>
          <a:p>
            <a:pPr algn="l" rtl="0" eaLnBrk="1" hangingPunct="1"/>
            <a:r>
              <a:rPr lang="en-US" sz="2800" dirty="0">
                <a:latin typeface="+mj-lt"/>
              </a:rPr>
              <a:t>No purulence</a:t>
            </a:r>
          </a:p>
          <a:p>
            <a:pPr algn="l" rtl="0" eaLnBrk="1" hangingPunct="1"/>
            <a:r>
              <a:rPr lang="en-US" sz="2800" dirty="0">
                <a:latin typeface="+mj-lt"/>
              </a:rPr>
              <a:t>Intact TM</a:t>
            </a:r>
          </a:p>
          <a:p>
            <a:pPr algn="l" rtl="0" eaLnBrk="1" hangingPunct="1"/>
            <a:r>
              <a:rPr lang="en-US" sz="2800" dirty="0">
                <a:latin typeface="+mj-lt"/>
              </a:rPr>
              <a:t>Often present after acute </a:t>
            </a:r>
            <a:r>
              <a:rPr lang="en-US" sz="2800" dirty="0" err="1">
                <a:latin typeface="+mj-lt"/>
              </a:rPr>
              <a:t>otitis</a:t>
            </a:r>
            <a:r>
              <a:rPr lang="en-US" sz="2800" dirty="0">
                <a:latin typeface="+mj-lt"/>
              </a:rPr>
              <a:t> media is treated appropriately with antibiotics</a:t>
            </a:r>
          </a:p>
          <a:p>
            <a:pPr algn="l" rtl="0" eaLnBrk="1" hangingPunct="1"/>
            <a:r>
              <a:rPr lang="en-US" sz="2800" dirty="0">
                <a:latin typeface="+mj-lt"/>
              </a:rPr>
              <a:t>Most will clear within 3 months</a:t>
            </a:r>
          </a:p>
        </p:txBody>
      </p:sp>
      <p:pic>
        <p:nvPicPr>
          <p:cNvPr id="18436" name="Picture 4" descr="Serous_ottitis_media"/>
          <p:cNvPicPr>
            <a:picLocks noChangeAspect="1" noChangeArrowheads="1"/>
          </p:cNvPicPr>
          <p:nvPr/>
        </p:nvPicPr>
        <p:blipFill>
          <a:blip r:embed="rId2" cstate="print"/>
          <a:srcRect r="9674"/>
          <a:stretch>
            <a:fillRect/>
          </a:stretch>
        </p:blipFill>
        <p:spPr bwMode="auto">
          <a:xfrm>
            <a:off x="4643438" y="4419600"/>
            <a:ext cx="2076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thin watery yellow middle ear fluid (4201 bytes)"/>
          <p:cNvPicPr>
            <a:picLocks noChangeAspect="1" noChangeArrowheads="1"/>
          </p:cNvPicPr>
          <p:nvPr/>
        </p:nvPicPr>
        <p:blipFill>
          <a:blip r:embed="rId3" cstate="print"/>
          <a:srcRect l="9091" r="9091"/>
          <a:stretch>
            <a:fillRect/>
          </a:stretch>
        </p:blipFill>
        <p:spPr bwMode="auto">
          <a:xfrm>
            <a:off x="2438400" y="4419600"/>
            <a:ext cx="20748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mucoid middle ear fluid (3869 bytes)"/>
          <p:cNvPicPr>
            <a:picLocks noChangeAspect="1" noChangeArrowheads="1"/>
          </p:cNvPicPr>
          <p:nvPr/>
        </p:nvPicPr>
        <p:blipFill>
          <a:blip r:embed="rId4" cstate="print"/>
          <a:srcRect l="9091" r="9091"/>
          <a:stretch>
            <a:fillRect/>
          </a:stretch>
        </p:blipFill>
        <p:spPr bwMode="auto">
          <a:xfrm>
            <a:off x="6853238" y="4419600"/>
            <a:ext cx="2009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4419600"/>
            <a:ext cx="2057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AE80D91-18AA-438F-BFF4-E6BABFDF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05C5AB-8A34-4DF3-AB54-AD74AA432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523" y="0"/>
            <a:ext cx="3891106" cy="686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7202" y="643466"/>
            <a:ext cx="2971994" cy="5376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100" b="1">
                <a:solidFill>
                  <a:srgbClr val="FFFFFF"/>
                </a:solidFill>
                <a:latin typeface="Goudy Old Style" pitchFamily="18" charset="0"/>
              </a:rPr>
              <a:t>Medical Treatment of OME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643467"/>
            <a:ext cx="3613324" cy="55785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800" dirty="0">
                <a:latin typeface="+mj-lt"/>
              </a:rPr>
              <a:t>Observation</a:t>
            </a:r>
          </a:p>
          <a:p>
            <a:pPr eaLnBrk="1" hangingPunct="1"/>
            <a:r>
              <a:rPr lang="en-US" sz="2800" dirty="0">
                <a:latin typeface="+mj-lt"/>
              </a:rPr>
              <a:t>Antibiotics</a:t>
            </a:r>
          </a:p>
          <a:p>
            <a:pPr eaLnBrk="1" hangingPunct="1"/>
            <a:r>
              <a:rPr lang="en-US" sz="2800" dirty="0">
                <a:latin typeface="+mj-lt"/>
              </a:rPr>
              <a:t>Audiogram at 3 months with persistent effusion to determine impact on hearing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3B856C-9196-4702-BED7-5733C7EAA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Goudy Old Style" pitchFamily="18" charset="0"/>
              </a:rPr>
              <a:t>Tympanostomy Tubes</a:t>
            </a:r>
            <a:endParaRPr lang="en-US" sz="3600" b="1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1905000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>
                <a:latin typeface="+mj-lt"/>
              </a:rPr>
              <a:t>In the US, chronic OME &gt;3mos with hearing loss and/or speech delay is an indication for tympanostomy tube placement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>
                <a:latin typeface="+mj-lt"/>
              </a:rPr>
              <a:t>Not just there to “drain fluid”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>
                <a:latin typeface="+mj-lt"/>
              </a:rPr>
              <a:t>Bypass Eustachian tube to ventilate middle ear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dirty="0">
              <a:latin typeface="+mj-lt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3733800" cy="322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5" descr="ear_tubes_082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411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04800" y="1066800"/>
          <a:ext cx="9067800" cy="542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216E9-5BEA-445A-AE7A-E36CFD116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F6216E9-5BEA-445A-AE7A-E36CFD116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53FAA4-AD04-461E-8CDC-F56FE3B3F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653FAA4-AD04-461E-8CDC-F56FE3B3F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7028A1-C437-4AC0-86AF-C63C385BC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87028A1-C437-4AC0-86AF-C63C385BC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64587-7B0D-4672-9E49-8DC30AB5C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2C364587-7B0D-4672-9E49-8DC30AB5C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B2CC71-F7A1-49C4-9BCB-49E56CF95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F6B2CC71-F7A1-49C4-9BCB-49E56CF95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473A6A-3FA2-43F5-8061-DCBF23E6D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BE473A6A-3FA2-43F5-8061-DCBF23E6D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0B319-ABA0-44A8-BF87-AB6AF3C5E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44B0B319-ABA0-44A8-BF87-AB6AF3C5E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FC904-861B-4873-9D26-95BAD32E7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B02FC904-861B-4873-9D26-95BAD32E7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0139D-A40C-4DCE-89C5-4A421EA3E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6430139D-A40C-4DCE-89C5-4A421EA3E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84FC6C-7341-4502-A8ED-E2F9F7424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2784FC6C-7341-4502-A8ED-E2F9F7424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608071-0ABA-4AF7-9301-25BCAC6AC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74608071-0ABA-4AF7-9301-25BCAC6AC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7FB63E-AF0C-4A13-AD58-FC65F9A6A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D7FB63E-AF0C-4A13-AD58-FC65F9A6A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D99FB-B8B8-4357-BB10-E1617DF0F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6ACD99FB-B8B8-4357-BB10-E1617DF0F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A6857-9BA3-4F44-999F-BCAD1E3F9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D28A6857-9BA3-4F44-999F-BCAD1E3F9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76DD17-D74D-42BF-8DC3-B8F35D7C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3D76DD17-D74D-42BF-8DC3-B8F35D7C5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1AB4B1-DB8E-4586-BA2A-DDD237057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F61AB4B1-DB8E-4586-BA2A-DDD237057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D95BE-F8E5-46B5-9F28-2263B13A8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234D95BE-F8E5-46B5-9F28-2263B13A8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3FC43A-F2E5-409E-8C82-7DC3B69E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2811"/>
            <a:ext cx="304431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EBFF7B-A218-4767-9A82-7ADFE8C9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5424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3" y="539553"/>
            <a:ext cx="4647687" cy="5768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200" b="1">
                <a:solidFill>
                  <a:srgbClr val="FFFFFF"/>
                </a:solidFill>
              </a:rPr>
              <a:t>Chronic suppurative otitis media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80586"/>
            <a:ext cx="2592288" cy="5528734"/>
          </a:xfrm>
          <a:noFill/>
        </p:spPr>
        <p:txBody>
          <a:bodyPr anchor="t">
            <a:normAutofit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latin typeface="Goudy Old Style" pitchFamily="18" charset="0"/>
              </a:rPr>
              <a:t>Chronic suppurative otitis media</a:t>
            </a:r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100">
                <a:latin typeface="+mj-lt"/>
              </a:rPr>
              <a:t>Chronic infection of the middle ear with a non-healing perforation of the tympanic membrane</a:t>
            </a:r>
          </a:p>
          <a:p>
            <a:pPr eaLnBrk="1" hangingPunct="1"/>
            <a:endParaRPr lang="en-US" sz="2100">
              <a:latin typeface="+mj-lt"/>
            </a:endParaRPr>
          </a:p>
          <a:p>
            <a:pPr eaLnBrk="1" hangingPunct="1">
              <a:buNone/>
            </a:pPr>
            <a:r>
              <a:rPr lang="en-US" sz="2100">
                <a:latin typeface="+mj-lt"/>
              </a:rPr>
              <a:t>Otorrhea (ear drainage) for 6-12 weeks</a:t>
            </a:r>
          </a:p>
          <a:p>
            <a:pPr eaLnBrk="1" hangingPunct="1"/>
            <a:endParaRPr lang="en-US" sz="2100">
              <a:latin typeface="+mj-lt"/>
            </a:endParaRPr>
          </a:p>
          <a:p>
            <a:pPr eaLnBrk="1" hangingPunct="1">
              <a:buNone/>
            </a:pPr>
            <a:r>
              <a:rPr lang="en-US" sz="2100">
                <a:latin typeface="+mj-lt"/>
              </a:rPr>
              <a:t>Middle ear mucosa becomes edematous, polypoid, or ulcerated</a:t>
            </a:r>
          </a:p>
          <a:p>
            <a:pPr eaLnBrk="1" hangingPunct="1"/>
            <a:endParaRPr lang="en-US" sz="2100">
              <a:latin typeface="+mj-lt"/>
            </a:endParaRPr>
          </a:p>
          <a:p>
            <a:pPr eaLnBrk="1" hangingPunct="1">
              <a:buNone/>
            </a:pPr>
            <a:r>
              <a:rPr lang="en-US" sz="2100">
                <a:latin typeface="+mj-lt"/>
              </a:rPr>
              <a:t>The tympanic cavity usually contains granulation tissue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CSOM Types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54767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12F398-C8E5-4322-B9FE-EBA4B6C9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72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AB55519A-61B7-4BC4-97EB-EF5FC8AB0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2868" y="0"/>
            <a:ext cx="609676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7053" y="1432998"/>
            <a:ext cx="5168392" cy="3992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4DB5839-12B9-4BA0-98A8-CAE44ED19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1" y="4564674"/>
            <a:ext cx="3008115" cy="161546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800" b="1">
                <a:latin typeface="Goudy Old Style" pitchFamily="18" charset="0"/>
              </a:rPr>
              <a:t>Chronic suppurative otitis media</a:t>
            </a:r>
          </a:p>
        </p:txBody>
      </p:sp>
      <p:pic>
        <p:nvPicPr>
          <p:cNvPr id="27654" name="Picture 9" descr="perpolyp"/>
          <p:cNvPicPr>
            <a:picLocks noChangeAspect="1" noChangeArrowheads="1"/>
          </p:cNvPicPr>
          <p:nvPr/>
        </p:nvPicPr>
        <p:blipFill rotWithShape="1">
          <a:blip r:embed="rId2"/>
          <a:srcRect l="5914" r="13030" b="-2"/>
          <a:stretch/>
        </p:blipFill>
        <p:spPr bwMode="auto">
          <a:xfrm>
            <a:off x="20" y="10"/>
            <a:ext cx="3654404" cy="4212698"/>
          </a:xfrm>
          <a:prstGeom prst="rect">
            <a:avLst/>
          </a:prstGeom>
          <a:noFill/>
        </p:spPr>
      </p:pic>
      <p:pic>
        <p:nvPicPr>
          <p:cNvPr id="27653" name="Picture 7" descr="M19854-133-f010"/>
          <p:cNvPicPr>
            <a:picLocks noChangeAspect="1" noChangeArrowheads="1"/>
          </p:cNvPicPr>
          <p:nvPr/>
        </p:nvPicPr>
        <p:blipFill rotWithShape="1">
          <a:blip r:embed="rId3"/>
          <a:srcRect t="3313" r="2" b="2"/>
          <a:stretch/>
        </p:blipFill>
        <p:spPr bwMode="auto">
          <a:xfrm>
            <a:off x="3775074" y="1"/>
            <a:ext cx="4694556" cy="3933055"/>
          </a:xfrm>
          <a:prstGeom prst="rect">
            <a:avLst/>
          </a:prstGeom>
          <a:noFill/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95936" y="4365104"/>
            <a:ext cx="4249403" cy="1975503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2000" dirty="0">
                <a:latin typeface="+mj-lt"/>
              </a:rPr>
              <a:t>Patients present with hearing loss and otorrhea</a:t>
            </a:r>
          </a:p>
          <a:p>
            <a:pPr>
              <a:buNone/>
            </a:pPr>
            <a:r>
              <a:rPr lang="en-US" sz="2000" dirty="0">
                <a:latin typeface="+mj-lt"/>
              </a:rPr>
              <a:t>Maybe asymptomatic </a:t>
            </a:r>
          </a:p>
          <a:p>
            <a:pPr eaLnBrk="1" hangingPunct="1">
              <a:buNone/>
            </a:pPr>
            <a:r>
              <a:rPr lang="en-US" sz="2000" dirty="0">
                <a:latin typeface="+mj-lt"/>
              </a:rPr>
              <a:t>Pain, vertigo, fevers, facial nerve palsy, mental status changes or signify impending intra-temporal or intra-cranial complications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