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5"/>
  </p:notesMasterIdLst>
  <p:handoutMasterIdLst>
    <p:handoutMasterId r:id="rId66"/>
  </p:handoutMasterIdLst>
  <p:sldIdLst>
    <p:sldId id="282" r:id="rId5"/>
    <p:sldId id="257" r:id="rId6"/>
    <p:sldId id="277" r:id="rId7"/>
    <p:sldId id="283" r:id="rId8"/>
    <p:sldId id="284" r:id="rId9"/>
    <p:sldId id="285" r:id="rId10"/>
    <p:sldId id="286" r:id="rId11"/>
    <p:sldId id="287" r:id="rId12"/>
    <p:sldId id="288" r:id="rId13"/>
    <p:sldId id="289" r:id="rId14"/>
    <p:sldId id="290" r:id="rId15"/>
    <p:sldId id="291" r:id="rId16"/>
    <p:sldId id="263" r:id="rId17"/>
    <p:sldId id="270" r:id="rId18"/>
    <p:sldId id="331" r:id="rId19"/>
    <p:sldId id="292" r:id="rId20"/>
    <p:sldId id="293" r:id="rId21"/>
    <p:sldId id="294" r:id="rId22"/>
    <p:sldId id="295" r:id="rId23"/>
    <p:sldId id="327" r:id="rId24"/>
    <p:sldId id="260" r:id="rId25"/>
    <p:sldId id="328" r:id="rId26"/>
    <p:sldId id="266" r:id="rId27"/>
    <p:sldId id="333" r:id="rId28"/>
    <p:sldId id="301" r:id="rId29"/>
    <p:sldId id="336" r:id="rId30"/>
    <p:sldId id="299" r:id="rId31"/>
    <p:sldId id="296" r:id="rId32"/>
    <p:sldId id="297" r:id="rId33"/>
    <p:sldId id="298" r:id="rId34"/>
    <p:sldId id="300" r:id="rId35"/>
    <p:sldId id="302" r:id="rId36"/>
    <p:sldId id="303" r:id="rId37"/>
    <p:sldId id="276" r:id="rId38"/>
    <p:sldId id="274" r:id="rId39"/>
    <p:sldId id="273" r:id="rId40"/>
    <p:sldId id="304" r:id="rId41"/>
    <p:sldId id="279" r:id="rId42"/>
    <p:sldId id="316" r:id="rId43"/>
    <p:sldId id="329" r:id="rId44"/>
    <p:sldId id="309" r:id="rId45"/>
    <p:sldId id="308" r:id="rId46"/>
    <p:sldId id="332" r:id="rId47"/>
    <p:sldId id="306" r:id="rId48"/>
    <p:sldId id="305" r:id="rId49"/>
    <p:sldId id="311" r:id="rId50"/>
    <p:sldId id="310" r:id="rId51"/>
    <p:sldId id="313" r:id="rId52"/>
    <p:sldId id="314" r:id="rId53"/>
    <p:sldId id="317" r:id="rId54"/>
    <p:sldId id="315" r:id="rId55"/>
    <p:sldId id="318" r:id="rId56"/>
    <p:sldId id="321" r:id="rId57"/>
    <p:sldId id="323" r:id="rId58"/>
    <p:sldId id="319" r:id="rId59"/>
    <p:sldId id="324" r:id="rId60"/>
    <p:sldId id="326" r:id="rId61"/>
    <p:sldId id="334" r:id="rId62"/>
    <p:sldId id="335" r:id="rId63"/>
    <p:sldId id="27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FF4527-4A8C-4A47-B6FA-A803CDA01BBE}" v="7" dt="2022-09-17T19:53:53.999"/>
    <p1510:client id="{60FC2503-0B82-4498-A735-7EBEAED6EEFC}" v="1" dt="2022-09-17T11:26:59.4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2669" autoAdjust="0"/>
  </p:normalViewPr>
  <p:slideViewPr>
    <p:cSldViewPr snapToGrid="0">
      <p:cViewPr varScale="1">
        <p:scale>
          <a:sx n="108" d="100"/>
          <a:sy n="108" d="100"/>
        </p:scale>
        <p:origin x="852"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yan masoud-MULC" userId="aba349819a3b314e" providerId="LiveId" clId="{6AEE2E9F-DBB8-48F0-AAC2-3E375B178E13}"/>
    <pc:docChg chg="custSel delSld modSld">
      <pc:chgData name="bayan masoud-MULC" userId="aba349819a3b314e" providerId="LiveId" clId="{6AEE2E9F-DBB8-48F0-AAC2-3E375B178E13}" dt="2022-09-18T05:02:05.159" v="5" actId="20577"/>
      <pc:docMkLst>
        <pc:docMk/>
      </pc:docMkLst>
      <pc:sldChg chg="delSp del mod">
        <pc:chgData name="bayan masoud-MULC" userId="aba349819a3b314e" providerId="LiveId" clId="{6AEE2E9F-DBB8-48F0-AAC2-3E375B178E13}" dt="2022-09-17T20:25:51.312" v="1" actId="47"/>
        <pc:sldMkLst>
          <pc:docMk/>
          <pc:sldMk cId="332104327" sldId="259"/>
        </pc:sldMkLst>
        <pc:picChg chg="del">
          <ac:chgData name="bayan masoud-MULC" userId="aba349819a3b314e" providerId="LiveId" clId="{6AEE2E9F-DBB8-48F0-AAC2-3E375B178E13}" dt="2022-09-17T20:25:39.264" v="0" actId="478"/>
          <ac:picMkLst>
            <pc:docMk/>
            <pc:sldMk cId="332104327" sldId="259"/>
            <ac:picMk id="3" creationId="{B82025D8-8730-9582-1336-2AD0A7EF5786}"/>
          </ac:picMkLst>
        </pc:picChg>
      </pc:sldChg>
      <pc:sldChg chg="modSp mod">
        <pc:chgData name="bayan masoud-MULC" userId="aba349819a3b314e" providerId="LiveId" clId="{6AEE2E9F-DBB8-48F0-AAC2-3E375B178E13}" dt="2022-09-18T05:02:05.159" v="5" actId="20577"/>
        <pc:sldMkLst>
          <pc:docMk/>
          <pc:sldMk cId="46983909" sldId="329"/>
        </pc:sldMkLst>
        <pc:spChg chg="mod">
          <ac:chgData name="bayan masoud-MULC" userId="aba349819a3b314e" providerId="LiveId" clId="{6AEE2E9F-DBB8-48F0-AAC2-3E375B178E13}" dt="2022-09-18T05:01:43.458" v="3" actId="14100"/>
          <ac:spMkLst>
            <pc:docMk/>
            <pc:sldMk cId="46983909" sldId="329"/>
            <ac:spMk id="2" creationId="{4CF6058F-B948-8BF6-5F1C-FBE23EC918CD}"/>
          </ac:spMkLst>
        </pc:spChg>
        <pc:spChg chg="mod">
          <ac:chgData name="bayan masoud-MULC" userId="aba349819a3b314e" providerId="LiveId" clId="{6AEE2E9F-DBB8-48F0-AAC2-3E375B178E13}" dt="2022-09-18T05:02:05.159" v="5" actId="20577"/>
          <ac:spMkLst>
            <pc:docMk/>
            <pc:sldMk cId="46983909" sldId="329"/>
            <ac:spMk id="10" creationId="{D28F9175-632F-C126-CF3D-78BFD48C36A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9/18/2022</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9/18/2022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Sporadic goiter is incompletely understood but can be genetic or autoimmune or extrinsic factors </a:t>
            </a:r>
          </a:p>
        </p:txBody>
      </p:sp>
      <p:sp>
        <p:nvSpPr>
          <p:cNvPr id="4" name="Slide Number Placeholder 3"/>
          <p:cNvSpPr>
            <a:spLocks noGrp="1"/>
          </p:cNvSpPr>
          <p:nvPr>
            <p:ph type="sldNum" sz="quarter" idx="5"/>
          </p:nvPr>
        </p:nvSpPr>
        <p:spPr/>
        <p:txBody>
          <a:bodyPr/>
          <a:lstStyle/>
          <a:p>
            <a:fld id="{22289C57-55D7-40A4-A101-E74FAC7A092B}" type="slidenum">
              <a:rPr lang="en-US" smtClean="0"/>
              <a:t>21</a:t>
            </a:fld>
            <a:endParaRPr lang="en-US" dirty="0"/>
          </a:p>
        </p:txBody>
      </p:sp>
    </p:spTree>
    <p:extLst>
      <p:ext uri="{BB962C8B-B14F-4D97-AF65-F5344CB8AC3E}">
        <p14:creationId xmlns:p14="http://schemas.microsoft.com/office/powerpoint/2010/main" val="813839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22</a:t>
            </a:fld>
            <a:endParaRPr lang="en-US" dirty="0"/>
          </a:p>
        </p:txBody>
      </p:sp>
    </p:spTree>
    <p:extLst>
      <p:ext uri="{BB962C8B-B14F-4D97-AF65-F5344CB8AC3E}">
        <p14:creationId xmlns:p14="http://schemas.microsoft.com/office/powerpoint/2010/main" val="338328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potassium iodide, to </a:t>
            </a:r>
            <a:r>
              <a:rPr lang="en-US"/>
              <a:t>reduce trans of t4 to t3 </a:t>
            </a:r>
          </a:p>
        </p:txBody>
      </p:sp>
      <p:sp>
        <p:nvSpPr>
          <p:cNvPr id="4" name="Slide Number Placeholder 3"/>
          <p:cNvSpPr>
            <a:spLocks noGrp="1"/>
          </p:cNvSpPr>
          <p:nvPr>
            <p:ph type="sldNum" sz="quarter" idx="5"/>
          </p:nvPr>
        </p:nvSpPr>
        <p:spPr/>
        <p:txBody>
          <a:bodyPr/>
          <a:lstStyle/>
          <a:p>
            <a:fld id="{22289C57-55D7-40A4-A101-E74FAC7A092B}" type="slidenum">
              <a:rPr lang="en-US" smtClean="0"/>
              <a:t>26</a:t>
            </a:fld>
            <a:endParaRPr lang="en-US" dirty="0"/>
          </a:p>
        </p:txBody>
      </p:sp>
    </p:spTree>
    <p:extLst>
      <p:ext uri="{BB962C8B-B14F-4D97-AF65-F5344CB8AC3E}">
        <p14:creationId xmlns:p14="http://schemas.microsoft.com/office/powerpoint/2010/main" val="415710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Solitary nodules, in general, are more likely</a:t>
            </a:r>
            <a:br>
              <a:rPr lang="en-US" dirty="0"/>
            </a:br>
            <a:r>
              <a:rPr lang="en-US" dirty="0"/>
              <a:t>to be neoplastic than are multiple nodules,</a:t>
            </a:r>
            <a:br>
              <a:rPr lang="en-US" dirty="0"/>
            </a:br>
            <a:r>
              <a:rPr lang="en-US" dirty="0"/>
              <a:t>2. Nodules in younger patients are more likely</a:t>
            </a:r>
            <a:br>
              <a:rPr lang="en-US" dirty="0"/>
            </a:br>
            <a:r>
              <a:rPr lang="en-US" dirty="0"/>
              <a:t>to be neoplastic than are those in older</a:t>
            </a:r>
            <a:br>
              <a:rPr lang="en-US" dirty="0"/>
            </a:br>
            <a:r>
              <a:rPr lang="en-US" dirty="0"/>
              <a:t>patients.</a:t>
            </a:r>
            <a:br>
              <a:rPr lang="en-US" dirty="0"/>
            </a:br>
            <a:r>
              <a:rPr lang="en-US" dirty="0"/>
              <a:t>3. Nodules in males are more likely to be</a:t>
            </a:r>
            <a:br>
              <a:rPr lang="en-US" dirty="0"/>
            </a:br>
            <a:r>
              <a:rPr lang="en-US" dirty="0"/>
              <a:t>neoplastic than are those in females.</a:t>
            </a:r>
            <a:br>
              <a:rPr lang="en-US" dirty="0"/>
            </a:br>
            <a:r>
              <a:rPr lang="en-US" dirty="0"/>
              <a:t>4. A history of radiation treatment to the head</a:t>
            </a:r>
            <a:br>
              <a:rPr lang="en-US" dirty="0"/>
            </a:br>
            <a:r>
              <a:rPr lang="en-US" dirty="0"/>
              <a:t>and neck region is associated with an</a:t>
            </a:r>
            <a:br>
              <a:rPr lang="en-US" dirty="0"/>
            </a:br>
            <a:r>
              <a:rPr lang="en-US" dirty="0"/>
              <a:t>increased incidence of thyroid malignancy.</a:t>
            </a:r>
            <a:br>
              <a:rPr lang="en-US" dirty="0"/>
            </a:br>
            <a:r>
              <a:rPr lang="en-US" dirty="0"/>
              <a:t>5. Nodules that take up radioactive iodine in</a:t>
            </a:r>
            <a:br>
              <a:rPr lang="en-US" dirty="0"/>
            </a:br>
            <a:r>
              <a:rPr lang="en-US" dirty="0"/>
              <a:t>imaging studies (hot nodules) are more</a:t>
            </a:r>
            <a:br>
              <a:rPr lang="en-US" dirty="0"/>
            </a:br>
            <a:r>
              <a:rPr lang="en-US" dirty="0"/>
              <a:t>likely to be benign than malignant,</a:t>
            </a:r>
            <a:br>
              <a:rPr lang="en-US" dirty="0"/>
            </a:br>
            <a:r>
              <a:rPr lang="en-US" dirty="0"/>
              <a:t>reflecting well-differentiated cells</a:t>
            </a:r>
          </a:p>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40</a:t>
            </a:fld>
            <a:endParaRPr lang="en-US" dirty="0"/>
          </a:p>
        </p:txBody>
      </p:sp>
    </p:spTree>
    <p:extLst>
      <p:ext uri="{BB962C8B-B14F-4D97-AF65-F5344CB8AC3E}">
        <p14:creationId xmlns:p14="http://schemas.microsoft.com/office/powerpoint/2010/main" val="201271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b="0" i="0" dirty="0">
                <a:solidFill>
                  <a:srgbClr val="000000"/>
                </a:solidFill>
                <a:effectLst/>
                <a:latin typeface="Roboto" panose="02000000000000000000" pitchFamily="2" charset="0"/>
              </a:rPr>
            </a:br>
            <a:endParaRPr lang="en-US" b="0" i="0" dirty="0">
              <a:solidFill>
                <a:srgbClr val="000000"/>
              </a:solidFill>
              <a:effectLst/>
              <a:latin typeface="Roboto" panose="02000000000000000000" pitchFamily="2" charset="0"/>
            </a:endParaRPr>
          </a:p>
          <a:p>
            <a:pPr algn="l" rtl="0"/>
            <a:endParaRPr lang="en-US" b="0" i="0" dirty="0">
              <a:solidFill>
                <a:srgbClr val="FFFFFF"/>
              </a:solidFill>
              <a:effectLst/>
              <a:latin typeface="Roboto" panose="02000000000000000000" pitchFamily="2"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57</a:t>
            </a:fld>
            <a:endParaRPr lang="en-US" dirty="0"/>
          </a:p>
        </p:txBody>
      </p:sp>
    </p:spTree>
    <p:extLst>
      <p:ext uri="{BB962C8B-B14F-4D97-AF65-F5344CB8AC3E}">
        <p14:creationId xmlns:p14="http://schemas.microsoft.com/office/powerpoint/2010/main" val="1711073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endParaRPr lang="en-US" dirty="0"/>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hyperlink" Target="https://my.clevelandclinic.org/health/symptoms/21195-dysphagia-difficulty-swallowing"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8.bin"/><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9DFD55-3C28-40EF-9E31-A92D2E4017FF}" type="slidenum">
              <a:rPr lang="en-US" smtClean="0"/>
              <a:pPr/>
              <a:t>1</a:t>
            </a:fld>
            <a:endParaRPr lang="en-US" dirty="0"/>
          </a:p>
        </p:txBody>
      </p:sp>
      <p:sp>
        <p:nvSpPr>
          <p:cNvPr id="7" name="Title 1">
            <a:extLst>
              <a:ext uri="{FF2B5EF4-FFF2-40B4-BE49-F238E27FC236}">
                <a16:creationId xmlns:a16="http://schemas.microsoft.com/office/drawing/2014/main" id="{CFE75451-6A4B-484B-9ED1-353CCE25B0F4}"/>
              </a:ext>
            </a:extLst>
          </p:cNvPr>
          <p:cNvSpPr>
            <a:spLocks noGrp="1"/>
          </p:cNvSpPr>
          <p:nvPr>
            <p:ph type="title"/>
          </p:nvPr>
        </p:nvSpPr>
        <p:spPr>
          <a:xfrm>
            <a:off x="539750" y="750855"/>
            <a:ext cx="9240354" cy="1204912"/>
          </a:xfrm>
        </p:spPr>
        <p:txBody>
          <a:bodyPr>
            <a:noAutofit/>
          </a:bodyPr>
          <a:lstStyle/>
          <a:p>
            <a:r>
              <a:rPr lang="en-US" sz="4400" dirty="0"/>
              <a:t>Solitary thyroid nodule </a:t>
            </a:r>
          </a:p>
        </p:txBody>
      </p:sp>
      <p:sp>
        <p:nvSpPr>
          <p:cNvPr id="8" name="Subtitle 2">
            <a:extLst>
              <a:ext uri="{FF2B5EF4-FFF2-40B4-BE49-F238E27FC236}">
                <a16:creationId xmlns:a16="http://schemas.microsoft.com/office/drawing/2014/main" id="{0236A1B4-B8D1-4A72-8E20-0703F54BF1FE}"/>
              </a:ext>
            </a:extLst>
          </p:cNvPr>
          <p:cNvSpPr>
            <a:spLocks noGrp="1"/>
          </p:cNvSpPr>
          <p:nvPr>
            <p:ph type="body" idx="1"/>
          </p:nvPr>
        </p:nvSpPr>
        <p:spPr>
          <a:xfrm>
            <a:off x="539750" y="2388774"/>
            <a:ext cx="6907972" cy="1525587"/>
          </a:xfrm>
        </p:spPr>
        <p:txBody>
          <a:bodyPr>
            <a:noAutofit/>
          </a:bodyPr>
          <a:lstStyle/>
          <a:p>
            <a:r>
              <a:rPr lang="en-US" sz="2000" dirty="0"/>
              <a:t> Bayan </a:t>
            </a:r>
            <a:r>
              <a:rPr lang="en-US" sz="2000" dirty="0" err="1"/>
              <a:t>Masoud</a:t>
            </a:r>
            <a:endParaRPr lang="en-US" sz="2000" dirty="0"/>
          </a:p>
          <a:p>
            <a:r>
              <a:rPr lang="en-US" sz="2000" dirty="0"/>
              <a:t> </a:t>
            </a:r>
            <a:r>
              <a:rPr lang="en-US" sz="2000" dirty="0" err="1"/>
              <a:t>Hala</a:t>
            </a:r>
            <a:r>
              <a:rPr lang="en-US" sz="2000" dirty="0"/>
              <a:t> </a:t>
            </a:r>
            <a:r>
              <a:rPr lang="en-US" sz="2000" dirty="0" err="1"/>
              <a:t>Aljariri</a:t>
            </a:r>
            <a:endParaRPr lang="en-US" sz="2000" dirty="0"/>
          </a:p>
          <a:p>
            <a:r>
              <a:rPr lang="en-US" sz="2000" dirty="0"/>
              <a:t> </a:t>
            </a:r>
            <a:r>
              <a:rPr lang="en-US" sz="2000"/>
              <a:t>Timaa</a:t>
            </a:r>
            <a:r>
              <a:rPr lang="en-US" sz="2000" dirty="0"/>
              <a:t> </a:t>
            </a:r>
            <a:r>
              <a:rPr lang="en-US" sz="2000" dirty="0" err="1"/>
              <a:t>Bani</a:t>
            </a:r>
            <a:r>
              <a:rPr lang="en-US" sz="2000" dirty="0"/>
              <a:t> </a:t>
            </a:r>
            <a:r>
              <a:rPr lang="en-US" sz="2000" dirty="0" err="1"/>
              <a:t>naser</a:t>
            </a:r>
            <a:endParaRPr lang="en-US" sz="2000" dirty="0"/>
          </a:p>
          <a:p>
            <a:r>
              <a:rPr lang="en-US" sz="2000" dirty="0"/>
              <a:t> Mohammad </a:t>
            </a:r>
            <a:r>
              <a:rPr lang="en-US" sz="2000" dirty="0" err="1"/>
              <a:t>Thnebat</a:t>
            </a:r>
            <a:endParaRPr lang="en-US" sz="2000" dirty="0"/>
          </a:p>
          <a:p>
            <a:r>
              <a:rPr lang="en-US" sz="2000" dirty="0"/>
              <a:t> Mohammad </a:t>
            </a:r>
            <a:r>
              <a:rPr lang="en-US" sz="2000" dirty="0" err="1"/>
              <a:t>Rbabaa</a:t>
            </a:r>
            <a:endParaRPr lang="en-US" sz="2000" dirty="0"/>
          </a:p>
          <a:p>
            <a:r>
              <a:rPr lang="en-US" sz="2000" dirty="0"/>
              <a:t> </a:t>
            </a:r>
            <a:r>
              <a:rPr lang="en-US" sz="2000" dirty="0" err="1"/>
              <a:t>Gaith</a:t>
            </a:r>
            <a:r>
              <a:rPr lang="en-US" sz="2000" dirty="0"/>
              <a:t> </a:t>
            </a:r>
            <a:r>
              <a:rPr lang="en-US" sz="2000" dirty="0" err="1"/>
              <a:t>suheimat</a:t>
            </a:r>
            <a:r>
              <a:rPr lang="en-US" sz="2000" dirty="0"/>
              <a:t> </a:t>
            </a:r>
          </a:p>
          <a:p>
            <a:r>
              <a:rPr lang="en-US" sz="2000" dirty="0"/>
              <a:t> Nancy </a:t>
            </a:r>
            <a:r>
              <a:rPr lang="en-US" sz="2000" dirty="0" err="1"/>
              <a:t>Alqurashi</a:t>
            </a:r>
            <a:endParaRPr lang="en-US" sz="2000" dirty="0"/>
          </a:p>
          <a:p>
            <a:r>
              <a:rPr lang="en-US" sz="3200" dirty="0"/>
              <a:t>Supervised by: </a:t>
            </a:r>
            <a:r>
              <a:rPr lang="en-US" sz="3200" dirty="0" err="1"/>
              <a:t>Dr.Osama</a:t>
            </a:r>
            <a:r>
              <a:rPr lang="en-US" sz="3200" dirty="0"/>
              <a:t> </a:t>
            </a:r>
            <a:r>
              <a:rPr lang="en-US" sz="3200" dirty="0" err="1"/>
              <a:t>shatara</a:t>
            </a:r>
            <a:endParaRPr lang="en-US" sz="3200" dirty="0"/>
          </a:p>
          <a:p>
            <a:endParaRPr lang="en-US" sz="2000" dirty="0"/>
          </a:p>
        </p:txBody>
      </p:sp>
    </p:spTree>
    <p:extLst>
      <p:ext uri="{BB962C8B-B14F-4D97-AF65-F5344CB8AC3E}">
        <p14:creationId xmlns:p14="http://schemas.microsoft.com/office/powerpoint/2010/main" val="3949580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9DFD55-3C28-40EF-9E31-A92D2E4017FF}" type="slidenum">
              <a:rPr lang="en-US" smtClean="0"/>
              <a:pPr/>
              <a:t>10</a:t>
            </a:fld>
            <a:endParaRPr lang="en-US" dirty="0"/>
          </a:p>
        </p:txBody>
      </p:sp>
      <p:sp>
        <p:nvSpPr>
          <p:cNvPr id="7" name="Title 1"/>
          <p:cNvSpPr>
            <a:spLocks noGrp="1"/>
          </p:cNvSpPr>
          <p:nvPr>
            <p:ph type="title"/>
          </p:nvPr>
        </p:nvSpPr>
        <p:spPr>
          <a:xfrm>
            <a:off x="838200" y="540534"/>
            <a:ext cx="10515600" cy="1325563"/>
          </a:xfrm>
        </p:spPr>
        <p:txBody>
          <a:bodyPr/>
          <a:lstStyle/>
          <a:p>
            <a:pPr algn="l"/>
            <a:r>
              <a:rPr lang="en-US" dirty="0"/>
              <a:t>Physiology of thyroid gland:</a:t>
            </a:r>
            <a:br>
              <a:rPr lang="en-US" dirty="0"/>
            </a:br>
            <a:endParaRPr lang="en-US" dirty="0"/>
          </a:p>
        </p:txBody>
      </p:sp>
      <p:sp>
        <p:nvSpPr>
          <p:cNvPr id="8" name="Content Placeholder 2">
            <a:extLst>
              <a:ext uri="{FF2B5EF4-FFF2-40B4-BE49-F238E27FC236}">
                <a16:creationId xmlns:a16="http://schemas.microsoft.com/office/drawing/2014/main" id="{8AD2970E-07BE-4B56-AEBC-C5D967CDCB31}"/>
              </a:ext>
            </a:extLst>
          </p:cNvPr>
          <p:cNvSpPr txBox="1">
            <a:spLocks/>
          </p:cNvSpPr>
          <p:nvPr/>
        </p:nvSpPr>
        <p:spPr>
          <a:xfrm>
            <a:off x="508207" y="1636373"/>
            <a:ext cx="8877887" cy="38405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Thyroid-stimulating hormone is responsible for the stimulation of the thyroid to produce more triiodothyronine (T3) and thyroxine (T4). Therefore, levels inversely correlate with active thyroid hormone concentrations; </a:t>
            </a:r>
            <a:r>
              <a:rPr lang="en-US" sz="1600">
                <a:solidFill>
                  <a:srgbClr val="C00000"/>
                </a:solidFill>
              </a:rPr>
              <a:t>as T3 increases, TSH decreases, and vice versa (-ve feedback).</a:t>
            </a:r>
          </a:p>
          <a:p>
            <a:r>
              <a:rPr lang="en-US" sz="1600"/>
              <a:t>Only </a:t>
            </a:r>
            <a:r>
              <a:rPr lang="en-US" sz="1600" b="1"/>
              <a:t>free</a:t>
            </a:r>
            <a:r>
              <a:rPr lang="en-US" sz="1600"/>
              <a:t> hormone in plasma is active (free T3</a:t>
            </a:r>
            <a:r>
              <a:rPr lang="ar-JO" sz="1600"/>
              <a:t>/</a:t>
            </a:r>
            <a:r>
              <a:rPr lang="en-US" sz="1600"/>
              <a:t>T4 = not bound to TBG). T3 binds nuclear receptor with greater affinity than T4 (</a:t>
            </a:r>
            <a:r>
              <a:rPr lang="en-US" sz="1600" b="1"/>
              <a:t>T3 is more biologically active than T4</a:t>
            </a:r>
            <a:r>
              <a:rPr lang="en-US" sz="1600"/>
              <a:t>).</a:t>
            </a:r>
          </a:p>
          <a:p>
            <a:pPr marL="0" indent="0">
              <a:buFont typeface="Arial" panose="020B0604020202020204" pitchFamily="34" charset="0"/>
              <a:buNone/>
            </a:pPr>
            <a:r>
              <a:rPr lang="en-US" sz="1600" b="1"/>
              <a:t>T3 functions —7 B’s:</a:t>
            </a:r>
          </a:p>
          <a:p>
            <a:r>
              <a:rPr lang="en-US" sz="1600"/>
              <a:t> </a:t>
            </a:r>
            <a:r>
              <a:rPr lang="en-US" sz="1600" b="1"/>
              <a:t>B</a:t>
            </a:r>
            <a:r>
              <a:rPr lang="en-US" sz="1600"/>
              <a:t>rain maturation</a:t>
            </a:r>
          </a:p>
          <a:p>
            <a:r>
              <a:rPr lang="en-US" sz="1600"/>
              <a:t> </a:t>
            </a:r>
            <a:r>
              <a:rPr lang="en-US" sz="1600" b="1"/>
              <a:t>B</a:t>
            </a:r>
            <a:r>
              <a:rPr lang="en-US" sz="1600"/>
              <a:t>one growth (synergism with GH)</a:t>
            </a:r>
          </a:p>
          <a:p>
            <a:r>
              <a:rPr lang="en-US" sz="1600"/>
              <a:t> </a:t>
            </a:r>
            <a:r>
              <a:rPr lang="el-GR" sz="1600" b="1"/>
              <a:t>β</a:t>
            </a:r>
            <a:r>
              <a:rPr lang="el-GR" sz="1600"/>
              <a:t>-</a:t>
            </a:r>
            <a:r>
              <a:rPr lang="en-US" sz="1600"/>
              <a:t>adrenergic effects. </a:t>
            </a:r>
            <a:r>
              <a:rPr lang="el-GR" sz="1600"/>
              <a:t>β1 </a:t>
            </a:r>
            <a:r>
              <a:rPr lang="en-US" sz="1600"/>
              <a:t>receptors in heart (</a:t>
            </a:r>
            <a:r>
              <a:rPr lang="el-GR" sz="1600"/>
              <a:t>β-</a:t>
            </a:r>
            <a:r>
              <a:rPr lang="en-US" sz="1600"/>
              <a:t>blockers alleviate adrenergic symptoms in thyrotoxicosis)</a:t>
            </a:r>
          </a:p>
          <a:p>
            <a:r>
              <a:rPr lang="en-US" sz="1600"/>
              <a:t> </a:t>
            </a:r>
            <a:r>
              <a:rPr lang="en-US" sz="1600" b="1"/>
              <a:t>B</a:t>
            </a:r>
            <a:r>
              <a:rPr lang="en-US" sz="1600"/>
              <a:t>asal metabolic rate ( increase O2 consumption, RR, body temperature)</a:t>
            </a:r>
          </a:p>
          <a:p>
            <a:r>
              <a:rPr lang="en-US" sz="1600"/>
              <a:t> </a:t>
            </a:r>
            <a:r>
              <a:rPr lang="en-US" sz="1600" b="1"/>
              <a:t>B</a:t>
            </a:r>
            <a:r>
              <a:rPr lang="en-US" sz="1600"/>
              <a:t>lood sugar ( glycogenolysis, gluconeogenesis)</a:t>
            </a:r>
          </a:p>
          <a:p>
            <a:r>
              <a:rPr lang="en-US" sz="1600"/>
              <a:t> </a:t>
            </a:r>
            <a:r>
              <a:rPr lang="en-US" sz="1600" b="1"/>
              <a:t>B</a:t>
            </a:r>
            <a:r>
              <a:rPr lang="en-US" sz="1600"/>
              <a:t>reak down lipids ( lipolysis)</a:t>
            </a:r>
          </a:p>
          <a:p>
            <a:r>
              <a:rPr lang="en-US" sz="1600"/>
              <a:t> Stimulates surfactant synthesis in </a:t>
            </a:r>
            <a:r>
              <a:rPr lang="en-US" sz="1600" b="1"/>
              <a:t>B</a:t>
            </a:r>
            <a:r>
              <a:rPr lang="en-US" sz="1600"/>
              <a:t>abies</a:t>
            </a:r>
            <a:endParaRPr lang="en-US" sz="1600" dirty="0"/>
          </a:p>
        </p:txBody>
      </p:sp>
    </p:spTree>
    <p:extLst>
      <p:ext uri="{BB962C8B-B14F-4D97-AF65-F5344CB8AC3E}">
        <p14:creationId xmlns:p14="http://schemas.microsoft.com/office/powerpoint/2010/main" val="2200627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pPr/>
              <a:t>11</a:t>
            </a:fld>
            <a:endParaRPr lang="en-US" dirty="0"/>
          </a:p>
        </p:txBody>
      </p:sp>
      <p:pic>
        <p:nvPicPr>
          <p:cNvPr id="3" name="Picture 2"/>
          <p:cNvPicPr>
            <a:picLocks noChangeAspect="1"/>
          </p:cNvPicPr>
          <p:nvPr/>
        </p:nvPicPr>
        <p:blipFill>
          <a:blip r:embed="rId2"/>
          <a:stretch>
            <a:fillRect/>
          </a:stretch>
        </p:blipFill>
        <p:spPr>
          <a:xfrm>
            <a:off x="-529" y="-297"/>
            <a:ext cx="12193057" cy="6858594"/>
          </a:xfrm>
          <a:prstGeom prst="rect">
            <a:avLst/>
          </a:prstGeom>
        </p:spPr>
      </p:pic>
    </p:spTree>
    <p:extLst>
      <p:ext uri="{BB962C8B-B14F-4D97-AF65-F5344CB8AC3E}">
        <p14:creationId xmlns:p14="http://schemas.microsoft.com/office/powerpoint/2010/main" val="3054682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pPr/>
              <a:t>12</a:t>
            </a:fld>
            <a:endParaRPr lang="en-US" dirty="0"/>
          </a:p>
        </p:txBody>
      </p:sp>
      <p:pic>
        <p:nvPicPr>
          <p:cNvPr id="3" name="Picture 2"/>
          <p:cNvPicPr>
            <a:picLocks noChangeAspect="1"/>
          </p:cNvPicPr>
          <p:nvPr/>
        </p:nvPicPr>
        <p:blipFill>
          <a:blip r:embed="rId2"/>
          <a:stretch>
            <a:fillRect/>
          </a:stretch>
        </p:blipFill>
        <p:spPr>
          <a:xfrm>
            <a:off x="2172884" y="206984"/>
            <a:ext cx="7846232" cy="6444031"/>
          </a:xfrm>
          <a:prstGeom prst="rect">
            <a:avLst/>
          </a:prstGeom>
        </p:spPr>
      </p:pic>
    </p:spTree>
    <p:extLst>
      <p:ext uri="{BB962C8B-B14F-4D97-AF65-F5344CB8AC3E}">
        <p14:creationId xmlns:p14="http://schemas.microsoft.com/office/powerpoint/2010/main" val="2022675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D0E59-4C68-4F87-9821-23C69713D980}"/>
              </a:ext>
            </a:extLst>
          </p:cNvPr>
          <p:cNvSpPr>
            <a:spLocks noGrp="1"/>
          </p:cNvSpPr>
          <p:nvPr>
            <p:ph type="title"/>
          </p:nvPr>
        </p:nvSpPr>
        <p:spPr>
          <a:xfrm>
            <a:off x="2126673" y="2595438"/>
            <a:ext cx="8421688" cy="1325563"/>
          </a:xfrm>
        </p:spPr>
        <p:txBody>
          <a:bodyPr>
            <a:normAutofit/>
          </a:bodyPr>
          <a:lstStyle/>
          <a:p>
            <a:r>
              <a:rPr lang="en-US" sz="4400" dirty="0"/>
              <a:t>Solitary thyroid nodule</a:t>
            </a:r>
          </a:p>
        </p:txBody>
      </p:sp>
      <p:sp>
        <p:nvSpPr>
          <p:cNvPr id="58" name="Slide Number Placeholder 57">
            <a:extLst>
              <a:ext uri="{FF2B5EF4-FFF2-40B4-BE49-F238E27FC236}">
                <a16:creationId xmlns:a16="http://schemas.microsoft.com/office/drawing/2014/main" id="{E1900601-8B04-4FF3-B06F-6BEFAC6556D3}"/>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13</a:t>
            </a:fld>
            <a:endParaRPr lang="en-US" dirty="0"/>
          </a:p>
        </p:txBody>
      </p:sp>
    </p:spTree>
    <p:extLst>
      <p:ext uri="{BB962C8B-B14F-4D97-AF65-F5344CB8AC3E}">
        <p14:creationId xmlns:p14="http://schemas.microsoft.com/office/powerpoint/2010/main" val="4055079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2908AF9-2A07-4B50-BC13-471792106EC8}"/>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14</a:t>
            </a:fld>
            <a:endParaRPr lang="en-US" dirty="0"/>
          </a:p>
        </p:txBody>
      </p:sp>
      <p:sp>
        <p:nvSpPr>
          <p:cNvPr id="2" name="TextBox 1">
            <a:extLst>
              <a:ext uri="{FF2B5EF4-FFF2-40B4-BE49-F238E27FC236}">
                <a16:creationId xmlns:a16="http://schemas.microsoft.com/office/drawing/2014/main" id="{6D9DD66A-67AD-32E1-65D0-E86E93978E10}"/>
              </a:ext>
            </a:extLst>
          </p:cNvPr>
          <p:cNvSpPr txBox="1"/>
          <p:nvPr/>
        </p:nvSpPr>
        <p:spPr>
          <a:xfrm>
            <a:off x="1564740" y="1475714"/>
            <a:ext cx="9062519" cy="1384995"/>
          </a:xfrm>
          <a:prstGeom prst="rect">
            <a:avLst/>
          </a:prstGeom>
          <a:noFill/>
        </p:spPr>
        <p:txBody>
          <a:bodyPr wrap="square" rtlCol="0">
            <a:spAutoFit/>
          </a:bodyPr>
          <a:lstStyle/>
          <a:p>
            <a:r>
              <a:rPr lang="en-US" sz="2800" dirty="0"/>
              <a:t>A discrete lesion/nodule, within the thyroid, that is palpably and/or radiologically distinct from the surrounding thyroid parenchyma.</a:t>
            </a:r>
          </a:p>
        </p:txBody>
      </p:sp>
      <p:sp>
        <p:nvSpPr>
          <p:cNvPr id="4" name="TextBox 3">
            <a:extLst>
              <a:ext uri="{FF2B5EF4-FFF2-40B4-BE49-F238E27FC236}">
                <a16:creationId xmlns:a16="http://schemas.microsoft.com/office/drawing/2014/main" id="{2D1149D3-F5EB-113D-0329-13C1985142F7}"/>
              </a:ext>
            </a:extLst>
          </p:cNvPr>
          <p:cNvSpPr txBox="1"/>
          <p:nvPr/>
        </p:nvSpPr>
        <p:spPr>
          <a:xfrm>
            <a:off x="2442927" y="496432"/>
            <a:ext cx="4979406" cy="950614"/>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2B899468-1D72-0290-BEC8-60524DC9E931}"/>
              </a:ext>
            </a:extLst>
          </p:cNvPr>
          <p:cNvSpPr txBox="1"/>
          <p:nvPr/>
        </p:nvSpPr>
        <p:spPr>
          <a:xfrm>
            <a:off x="2595327" y="648832"/>
            <a:ext cx="4979406" cy="950614"/>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A72BFCE5-01C7-D3A9-C7AA-F6B9BCE6EED6}"/>
              </a:ext>
            </a:extLst>
          </p:cNvPr>
          <p:cNvSpPr txBox="1"/>
          <p:nvPr/>
        </p:nvSpPr>
        <p:spPr>
          <a:xfrm>
            <a:off x="1564740" y="815049"/>
            <a:ext cx="4979406" cy="646331"/>
          </a:xfrm>
          <a:prstGeom prst="rect">
            <a:avLst/>
          </a:prstGeom>
          <a:noFill/>
        </p:spPr>
        <p:txBody>
          <a:bodyPr wrap="square" rtlCol="0">
            <a:spAutoFit/>
          </a:bodyPr>
          <a:lstStyle/>
          <a:p>
            <a:r>
              <a:rPr lang="en-US" sz="3600" dirty="0">
                <a:solidFill>
                  <a:srgbClr val="FF0000"/>
                </a:solidFill>
              </a:rPr>
              <a:t>Solitary Thyroid Nodule</a:t>
            </a:r>
          </a:p>
        </p:txBody>
      </p:sp>
      <p:pic>
        <p:nvPicPr>
          <p:cNvPr id="7" name="Picture 6">
            <a:extLst>
              <a:ext uri="{FF2B5EF4-FFF2-40B4-BE49-F238E27FC236}">
                <a16:creationId xmlns:a16="http://schemas.microsoft.com/office/drawing/2014/main" id="{FC21EA36-5E9F-56F6-F63C-6D7E6E1E23DF}"/>
              </a:ext>
            </a:extLst>
          </p:cNvPr>
          <p:cNvPicPr>
            <a:picLocks noChangeAspect="1"/>
          </p:cNvPicPr>
          <p:nvPr/>
        </p:nvPicPr>
        <p:blipFill>
          <a:blip r:embed="rId2"/>
          <a:stretch>
            <a:fillRect/>
          </a:stretch>
        </p:blipFill>
        <p:spPr>
          <a:xfrm>
            <a:off x="2442926" y="3177374"/>
            <a:ext cx="6320827" cy="3084843"/>
          </a:xfrm>
          <a:prstGeom prst="rect">
            <a:avLst/>
          </a:prstGeom>
        </p:spPr>
      </p:pic>
    </p:spTree>
    <p:extLst>
      <p:ext uri="{BB962C8B-B14F-4D97-AF65-F5344CB8AC3E}">
        <p14:creationId xmlns:p14="http://schemas.microsoft.com/office/powerpoint/2010/main" val="2896385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9D1D57C-69DA-D103-6D9E-77FAE97D9A57}"/>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7FF4EBB6-D83E-2B46-CD8E-E2746B0DB904}"/>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ED000F58-1496-B151-9D77-4E4B0754A85A}"/>
              </a:ext>
            </a:extLst>
          </p:cNvPr>
          <p:cNvSpPr>
            <a:spLocks noGrp="1"/>
          </p:cNvSpPr>
          <p:nvPr>
            <p:ph type="sldNum" sz="quarter" idx="12"/>
          </p:nvPr>
        </p:nvSpPr>
        <p:spPr/>
        <p:txBody>
          <a:bodyPr/>
          <a:lstStyle/>
          <a:p>
            <a:fld id="{A49DFD55-3C28-40EF-9E31-A92D2E4017FF}" type="slidenum">
              <a:rPr lang="en-US" smtClean="0"/>
              <a:pPr/>
              <a:t>15</a:t>
            </a:fld>
            <a:endParaRPr lang="en-US" dirty="0"/>
          </a:p>
        </p:txBody>
      </p:sp>
      <p:sp>
        <p:nvSpPr>
          <p:cNvPr id="10" name="مستطيل 3">
            <a:extLst>
              <a:ext uri="{FF2B5EF4-FFF2-40B4-BE49-F238E27FC236}">
                <a16:creationId xmlns:a16="http://schemas.microsoft.com/office/drawing/2014/main" id="{3EC71C3D-C283-9D64-A80B-5FC529407A94}"/>
              </a:ext>
            </a:extLst>
          </p:cNvPr>
          <p:cNvSpPr>
            <a:spLocks noGrp="1"/>
          </p:cNvSpPr>
          <p:nvPr>
            <p:ph sz="half" idx="2"/>
          </p:nvPr>
        </p:nvSpPr>
        <p:spPr>
          <a:xfrm>
            <a:off x="2819677" y="900491"/>
            <a:ext cx="8071641" cy="1015663"/>
          </a:xfrm>
          <a:prstGeom prst="rect">
            <a:avLst/>
          </a:prstGeom>
        </p:spPr>
        <p:txBody>
          <a:bodyPr wrap="square">
            <a:spAutoFit/>
          </a:bodyPr>
          <a:lstStyle/>
          <a:p>
            <a:r>
              <a:rPr lang="en-US" sz="2000" b="1" dirty="0"/>
              <a:t>Thyroid nodules are common, with up to 8% of the adult population having palpable nodules. With the use of ultrasound, up to 10 times more nodules are likely to be detected.</a:t>
            </a:r>
          </a:p>
        </p:txBody>
      </p:sp>
      <p:sp>
        <p:nvSpPr>
          <p:cNvPr id="11" name="عنصر نائب للمحتوى 2">
            <a:extLst>
              <a:ext uri="{FF2B5EF4-FFF2-40B4-BE49-F238E27FC236}">
                <a16:creationId xmlns:a16="http://schemas.microsoft.com/office/drawing/2014/main" id="{A5728DD2-269D-0506-E59B-03C16A5BD97A}"/>
              </a:ext>
            </a:extLst>
          </p:cNvPr>
          <p:cNvSpPr>
            <a:spLocks noGrp="1"/>
          </p:cNvSpPr>
          <p:nvPr>
            <p:ph sz="quarter" idx="4"/>
          </p:nvPr>
        </p:nvSpPr>
        <p:spPr>
          <a:xfrm>
            <a:off x="2819677" y="2073244"/>
            <a:ext cx="8311600" cy="3884265"/>
          </a:xfrm>
        </p:spPr>
        <p:txBody>
          <a:bodyPr>
            <a:normAutofit lnSpcReduction="10000"/>
          </a:bodyPr>
          <a:lstStyle/>
          <a:p>
            <a:r>
              <a:rPr lang="en-US" sz="2000" dirty="0"/>
              <a:t>They are found in </a:t>
            </a:r>
            <a:r>
              <a:rPr lang="en-US" sz="2000" b="1" dirty="0"/>
              <a:t>4%– 8% </a:t>
            </a:r>
            <a:r>
              <a:rPr lang="en-US" sz="2000" dirty="0"/>
              <a:t>of adults by </a:t>
            </a:r>
            <a:r>
              <a:rPr lang="en-US" sz="2000" b="1" dirty="0"/>
              <a:t>palpation</a:t>
            </a:r>
            <a:r>
              <a:rPr lang="en-US" sz="2000" dirty="0"/>
              <a:t> and in </a:t>
            </a:r>
            <a:r>
              <a:rPr lang="en-US" sz="2000" b="1" dirty="0"/>
              <a:t>13%– 67%</a:t>
            </a:r>
            <a:r>
              <a:rPr lang="en-US" sz="2000" dirty="0"/>
              <a:t> when </a:t>
            </a:r>
            <a:r>
              <a:rPr lang="en-US" sz="2000" b="1" dirty="0"/>
              <a:t>ultrasound</a:t>
            </a:r>
            <a:r>
              <a:rPr lang="en-US" sz="2000" dirty="0"/>
              <a:t> detection is used. In </a:t>
            </a:r>
            <a:r>
              <a:rPr lang="en-US" sz="2000" b="1" dirty="0"/>
              <a:t>autopsy</a:t>
            </a:r>
            <a:r>
              <a:rPr lang="en-US" sz="2000" dirty="0"/>
              <a:t> studies, they have a prevalence of approximately 50% .(so thyroid nodules are common problem).</a:t>
            </a:r>
          </a:p>
          <a:p>
            <a:r>
              <a:rPr lang="en-US" sz="2000" dirty="0"/>
              <a:t>The prevalence of thyroid nodules increases with age and women have a higher prevalence than men</a:t>
            </a:r>
          </a:p>
          <a:p>
            <a:r>
              <a:rPr lang="en-US" sz="2000" b="1" dirty="0">
                <a:solidFill>
                  <a:srgbClr val="FF0000"/>
                </a:solidFill>
              </a:rPr>
              <a:t>The primary aim in investigating a thyroid nodule is to exclude the possibility of malignancy, which occurs in about 5% of nodules.</a:t>
            </a:r>
          </a:p>
          <a:p>
            <a:r>
              <a:rPr lang="en-US" sz="2000" b="1"/>
              <a:t>Thyroid </a:t>
            </a:r>
            <a:r>
              <a:rPr lang="en-US" sz="2000" b="1" dirty="0"/>
              <a:t>nodule is considered as cold, warm or hot. Cold thyroid nodule does not produce any hormone. Similarly thyroid nodule is considered warm or hot depending on amount of thyroid hormone secreted by thyroid tissue forming adenoma</a:t>
            </a:r>
            <a:endParaRPr lang="en-US" sz="2000" b="1" dirty="0">
              <a:solidFill>
                <a:srgbClr val="FF0000"/>
              </a:solidFill>
            </a:endParaRPr>
          </a:p>
        </p:txBody>
      </p:sp>
    </p:spTree>
    <p:extLst>
      <p:ext uri="{BB962C8B-B14F-4D97-AF65-F5344CB8AC3E}">
        <p14:creationId xmlns:p14="http://schemas.microsoft.com/office/powerpoint/2010/main" val="3171515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9DFD55-3C28-40EF-9E31-A92D2E4017FF}" type="slidenum">
              <a:rPr lang="en-US" smtClean="0"/>
              <a:pPr/>
              <a:t>16</a:t>
            </a:fld>
            <a:endParaRPr lang="en-US" dirty="0"/>
          </a:p>
        </p:txBody>
      </p:sp>
      <p:sp>
        <p:nvSpPr>
          <p:cNvPr id="7" name="عنوان 1"/>
          <p:cNvSpPr>
            <a:spLocks noGrp="1"/>
          </p:cNvSpPr>
          <p:nvPr>
            <p:ph type="title"/>
          </p:nvPr>
        </p:nvSpPr>
        <p:spPr>
          <a:xfrm>
            <a:off x="409564" y="582542"/>
            <a:ext cx="6343672" cy="709865"/>
          </a:xfrm>
        </p:spPr>
        <p:txBody>
          <a:bodyPr/>
          <a:lstStyle/>
          <a:p>
            <a:r>
              <a:rPr lang="en-US" dirty="0"/>
              <a:t>CLINICAL EVALUATION:</a:t>
            </a:r>
          </a:p>
        </p:txBody>
      </p:sp>
      <p:sp>
        <p:nvSpPr>
          <p:cNvPr id="8" name="عنصر نائب للمحتوى 2"/>
          <p:cNvSpPr txBox="1">
            <a:spLocks/>
          </p:cNvSpPr>
          <p:nvPr/>
        </p:nvSpPr>
        <p:spPr>
          <a:xfrm>
            <a:off x="409564" y="1632677"/>
            <a:ext cx="10086158" cy="3780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As with all assessments, </a:t>
            </a:r>
            <a:r>
              <a:rPr lang="en-US" b="1">
                <a:solidFill>
                  <a:srgbClr val="FF0000"/>
                </a:solidFill>
              </a:rPr>
              <a:t>a thorough history and examination is required in patients who present with a thyroid nodule.</a:t>
            </a:r>
            <a:endParaRPr lang="en-US"/>
          </a:p>
          <a:p>
            <a:r>
              <a:rPr lang="en-US"/>
              <a:t>Most nodules are </a:t>
            </a:r>
            <a:r>
              <a:rPr lang="en-US" b="1"/>
              <a:t>asymptomatic</a:t>
            </a:r>
            <a:r>
              <a:rPr lang="en-US"/>
              <a:t> and are often discovered </a:t>
            </a:r>
            <a:r>
              <a:rPr lang="en-US" b="1"/>
              <a:t>incidentally</a:t>
            </a:r>
            <a:r>
              <a:rPr lang="en-US"/>
              <a:t> by the patient or their primary medical practitioner when being examined for another problem.</a:t>
            </a:r>
          </a:p>
          <a:p>
            <a:r>
              <a:rPr lang="en-US"/>
              <a:t>With the increasing use of diagnostic imaging, thyroid nodules are not infrequently detected as an incidental finding on ultrasounds and computed tomography (CT) scanning.</a:t>
            </a:r>
            <a:endParaRPr lang="en-US" dirty="0"/>
          </a:p>
        </p:txBody>
      </p:sp>
    </p:spTree>
    <p:extLst>
      <p:ext uri="{BB962C8B-B14F-4D97-AF65-F5344CB8AC3E}">
        <p14:creationId xmlns:p14="http://schemas.microsoft.com/office/powerpoint/2010/main" val="641999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9DFD55-3C28-40EF-9E31-A92D2E4017FF}" type="slidenum">
              <a:rPr lang="en-US" smtClean="0"/>
              <a:pPr/>
              <a:t>17</a:t>
            </a:fld>
            <a:endParaRPr lang="en-US" dirty="0"/>
          </a:p>
        </p:txBody>
      </p:sp>
      <p:sp>
        <p:nvSpPr>
          <p:cNvPr id="7" name="عنوان 1"/>
          <p:cNvSpPr>
            <a:spLocks noGrp="1"/>
          </p:cNvSpPr>
          <p:nvPr>
            <p:ph type="title"/>
          </p:nvPr>
        </p:nvSpPr>
        <p:spPr>
          <a:xfrm>
            <a:off x="640683" y="503029"/>
            <a:ext cx="6343672" cy="709865"/>
          </a:xfrm>
        </p:spPr>
        <p:txBody>
          <a:bodyPr/>
          <a:lstStyle/>
          <a:p>
            <a:r>
              <a:rPr lang="en-US" dirty="0"/>
              <a:t>History and Examination</a:t>
            </a:r>
          </a:p>
        </p:txBody>
      </p:sp>
      <p:sp>
        <p:nvSpPr>
          <p:cNvPr id="8" name="عنصر نائب للمحتوى 2"/>
          <p:cNvSpPr txBox="1">
            <a:spLocks/>
          </p:cNvSpPr>
          <p:nvPr/>
        </p:nvSpPr>
        <p:spPr>
          <a:xfrm>
            <a:off x="440091" y="1997809"/>
            <a:ext cx="9870100" cy="3530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Regardless of the way in which thyroid nodules are discovered, a </a:t>
            </a:r>
            <a:r>
              <a:rPr lang="en-US">
                <a:solidFill>
                  <a:srgbClr val="FF0000"/>
                </a:solidFill>
              </a:rPr>
              <a:t>detailed patient history is requisite</a:t>
            </a:r>
            <a:r>
              <a:rPr lang="en-US"/>
              <a:t>.</a:t>
            </a:r>
          </a:p>
          <a:p>
            <a:pPr marL="0" indent="0">
              <a:buFont typeface="Arial" panose="020B0604020202020204" pitchFamily="34" charset="0"/>
              <a:buNone/>
            </a:pPr>
            <a:r>
              <a:rPr lang="en-US"/>
              <a:t>Information that needs to be ascertained includes:</a:t>
            </a:r>
          </a:p>
          <a:p>
            <a:r>
              <a:rPr lang="en-US"/>
              <a:t>the presence of symptoms,</a:t>
            </a:r>
          </a:p>
          <a:p>
            <a:r>
              <a:rPr lang="en-US"/>
              <a:t>a change in nodule size,</a:t>
            </a:r>
          </a:p>
          <a:p>
            <a:r>
              <a:rPr lang="en-US"/>
              <a:t>previous head/neck radiation exposure,</a:t>
            </a:r>
          </a:p>
          <a:p>
            <a:r>
              <a:rPr lang="en-US"/>
              <a:t>a family history of thyroid or endocrine diseases. </a:t>
            </a:r>
            <a:endParaRPr lang="en-US" dirty="0"/>
          </a:p>
        </p:txBody>
      </p:sp>
    </p:spTree>
    <p:extLst>
      <p:ext uri="{BB962C8B-B14F-4D97-AF65-F5344CB8AC3E}">
        <p14:creationId xmlns:p14="http://schemas.microsoft.com/office/powerpoint/2010/main" val="2694666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9DFD55-3C28-40EF-9E31-A92D2E4017FF}" type="slidenum">
              <a:rPr lang="en-US" smtClean="0"/>
              <a:pPr/>
              <a:t>18</a:t>
            </a:fld>
            <a:endParaRPr lang="en-US" dirty="0"/>
          </a:p>
        </p:txBody>
      </p:sp>
      <p:sp>
        <p:nvSpPr>
          <p:cNvPr id="7" name="عنصر نائب للمحتوى 2"/>
          <p:cNvSpPr txBox="1">
            <a:spLocks/>
          </p:cNvSpPr>
          <p:nvPr/>
        </p:nvSpPr>
        <p:spPr>
          <a:xfrm>
            <a:off x="466409" y="2101838"/>
            <a:ext cx="11259182" cy="3843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patient may report a history of </a:t>
            </a:r>
            <a:r>
              <a:rPr lang="en-US" sz="2000" b="1" dirty="0"/>
              <a:t>pain</a:t>
            </a:r>
            <a:r>
              <a:rPr lang="en-US" sz="2000" dirty="0"/>
              <a:t>, which may follow </a:t>
            </a:r>
            <a:r>
              <a:rPr lang="en-US" sz="2000" b="1" dirty="0"/>
              <a:t>hemorrhage</a:t>
            </a:r>
            <a:r>
              <a:rPr lang="en-US" sz="2000" dirty="0"/>
              <a:t> into a colloid nodule, or a sudden increase in the size of a neck lump, which would raise concern of malignancy.</a:t>
            </a:r>
          </a:p>
          <a:p>
            <a:r>
              <a:rPr lang="en-US" sz="2000" b="1" dirty="0"/>
              <a:t>Voice change or hoarseness</a:t>
            </a:r>
            <a:r>
              <a:rPr lang="en-US" sz="2000" dirty="0"/>
              <a:t> may also be a progressive symptom associated with an invasive tumor. Symptoms of </a:t>
            </a:r>
            <a:r>
              <a:rPr lang="en-US" sz="2000" b="1" dirty="0"/>
              <a:t>dysphagia</a:t>
            </a:r>
            <a:r>
              <a:rPr lang="en-US" sz="2000" dirty="0"/>
              <a:t>, </a:t>
            </a:r>
            <a:r>
              <a:rPr lang="en-US" sz="2000" b="1" dirty="0"/>
              <a:t>coughing</a:t>
            </a:r>
            <a:r>
              <a:rPr lang="en-US" sz="2000" dirty="0"/>
              <a:t>, </a:t>
            </a:r>
            <a:r>
              <a:rPr lang="en-US" sz="2000" b="1" dirty="0"/>
              <a:t>choking</a:t>
            </a:r>
            <a:r>
              <a:rPr lang="en-US" sz="2000" dirty="0"/>
              <a:t>, and </a:t>
            </a:r>
            <a:r>
              <a:rPr lang="en-US" sz="2000" b="1" dirty="0"/>
              <a:t>dyspnea</a:t>
            </a:r>
            <a:r>
              <a:rPr lang="en-US" sz="2000" dirty="0"/>
              <a:t> should be asked about.</a:t>
            </a:r>
          </a:p>
          <a:p>
            <a:r>
              <a:rPr lang="en-US" sz="2000" dirty="0"/>
              <a:t>Exposure of the thyroid gland to ionizing radiation is known to contribute to a higher incidence of both benign and malignant thyroid nodules, with malignancy rates in a palpable nodule in a previously irradiated thyroid in the range of 20%–50%</a:t>
            </a:r>
          </a:p>
        </p:txBody>
      </p:sp>
      <p:sp>
        <p:nvSpPr>
          <p:cNvPr id="8" name="عنوان 1"/>
          <p:cNvSpPr>
            <a:spLocks noGrp="1"/>
          </p:cNvSpPr>
          <p:nvPr>
            <p:ph type="title"/>
          </p:nvPr>
        </p:nvSpPr>
        <p:spPr/>
        <p:txBody>
          <a:bodyPr/>
          <a:lstStyle/>
          <a:p>
            <a:pPr algn="l"/>
            <a:r>
              <a:rPr lang="en-US" dirty="0"/>
              <a:t>History and Examination</a:t>
            </a:r>
          </a:p>
        </p:txBody>
      </p:sp>
    </p:spTree>
    <p:extLst>
      <p:ext uri="{BB962C8B-B14F-4D97-AF65-F5344CB8AC3E}">
        <p14:creationId xmlns:p14="http://schemas.microsoft.com/office/powerpoint/2010/main" val="1932108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9DFD55-3C28-40EF-9E31-A92D2E4017FF}" type="slidenum">
              <a:rPr lang="en-US" smtClean="0"/>
              <a:pPr/>
              <a:t>19</a:t>
            </a:fld>
            <a:endParaRPr lang="en-US" dirty="0"/>
          </a:p>
        </p:txBody>
      </p:sp>
      <p:sp>
        <p:nvSpPr>
          <p:cNvPr id="7" name="عنصر نائب للمحتوى 2"/>
          <p:cNvSpPr txBox="1">
            <a:spLocks/>
          </p:cNvSpPr>
          <p:nvPr/>
        </p:nvSpPr>
        <p:spPr>
          <a:xfrm>
            <a:off x="373062" y="2257188"/>
            <a:ext cx="10980737" cy="43756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Clinical examination of the thyroid should focus on whether the nodule is </a:t>
            </a:r>
            <a:r>
              <a:rPr lang="en-US" sz="2400" b="1"/>
              <a:t>solitary</a:t>
            </a:r>
            <a:r>
              <a:rPr lang="en-US" sz="2400"/>
              <a:t> or dominant in a multinodular goiter. </a:t>
            </a:r>
          </a:p>
          <a:p>
            <a:r>
              <a:rPr lang="en-US" sz="2400"/>
              <a:t>The characteristics of the nodule, including </a:t>
            </a:r>
            <a:r>
              <a:rPr lang="en-US" sz="2400" b="1"/>
              <a:t>size</a:t>
            </a:r>
            <a:r>
              <a:rPr lang="en-US" sz="2400"/>
              <a:t>, </a:t>
            </a:r>
            <a:r>
              <a:rPr lang="en-US" sz="2400" b="1"/>
              <a:t>consistency</a:t>
            </a:r>
            <a:r>
              <a:rPr lang="en-US" sz="2400"/>
              <a:t> (e.g., soft, firm, woody, or hard), and </a:t>
            </a:r>
            <a:r>
              <a:rPr lang="en-US" sz="2400" b="1"/>
              <a:t>involvement with adjacent structures</a:t>
            </a:r>
            <a:r>
              <a:rPr lang="en-US" sz="2400"/>
              <a:t>, should also be defined.</a:t>
            </a:r>
          </a:p>
          <a:p>
            <a:r>
              <a:rPr lang="en-US" sz="2400"/>
              <a:t>Examination of the cervical lymph nodes, should also be performed. </a:t>
            </a:r>
            <a:endParaRPr lang="en-US" sz="2400" dirty="0"/>
          </a:p>
        </p:txBody>
      </p:sp>
      <p:sp>
        <p:nvSpPr>
          <p:cNvPr id="8" name="عنوان 1"/>
          <p:cNvSpPr>
            <a:spLocks noGrp="1"/>
          </p:cNvSpPr>
          <p:nvPr>
            <p:ph type="title"/>
          </p:nvPr>
        </p:nvSpPr>
        <p:spPr/>
        <p:txBody>
          <a:bodyPr/>
          <a:lstStyle/>
          <a:p>
            <a:pPr algn="l"/>
            <a:r>
              <a:rPr lang="en-US" dirty="0"/>
              <a:t>History and Examination</a:t>
            </a:r>
          </a:p>
        </p:txBody>
      </p:sp>
    </p:spTree>
    <p:extLst>
      <p:ext uri="{BB962C8B-B14F-4D97-AF65-F5344CB8AC3E}">
        <p14:creationId xmlns:p14="http://schemas.microsoft.com/office/powerpoint/2010/main" val="3683329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329576" y="437350"/>
            <a:ext cx="4680619" cy="1325563"/>
          </a:xfrm>
        </p:spPr>
        <p:txBody>
          <a:bodyPr/>
          <a:lstStyle/>
          <a:p>
            <a:r>
              <a:rPr lang="en-US" dirty="0"/>
              <a:t>lecture topics:</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472109" y="2290052"/>
            <a:ext cx="5064196" cy="2519363"/>
          </a:xfrm>
        </p:spPr>
        <p:txBody>
          <a:bodyPr>
            <a:noAutofit/>
          </a:bodyPr>
          <a:lstStyle/>
          <a:p>
            <a:pPr marL="285750" indent="-285750">
              <a:buFont typeface="Wingdings" panose="05000000000000000000" pitchFamily="2" charset="2"/>
              <a:buChar char="Ø"/>
            </a:pPr>
            <a:r>
              <a:rPr lang="en-US" sz="2000" dirty="0"/>
              <a:t>Thyroid gland anatomy &amp;physiology</a:t>
            </a:r>
          </a:p>
          <a:p>
            <a:pPr marL="285750" indent="-285750">
              <a:buFont typeface="Wingdings" panose="05000000000000000000" pitchFamily="2" charset="2"/>
              <a:buChar char="Ø"/>
            </a:pPr>
            <a:r>
              <a:rPr lang="en-US" sz="2000" dirty="0"/>
              <a:t>History and examination of thyroid gland</a:t>
            </a:r>
          </a:p>
          <a:p>
            <a:pPr marL="285750" indent="-285750">
              <a:buFont typeface="Wingdings" panose="05000000000000000000" pitchFamily="2" charset="2"/>
              <a:buChar char="Ø"/>
            </a:pPr>
            <a:r>
              <a:rPr lang="en-US" sz="2000" dirty="0"/>
              <a:t>Simple goiter</a:t>
            </a:r>
          </a:p>
          <a:p>
            <a:pPr marL="285750" indent="-285750">
              <a:buFont typeface="Wingdings" panose="05000000000000000000" pitchFamily="2" charset="2"/>
              <a:buChar char="Ø"/>
            </a:pPr>
            <a:r>
              <a:rPr lang="en-US" sz="2000" dirty="0"/>
              <a:t>Thyroid cyst </a:t>
            </a:r>
          </a:p>
          <a:p>
            <a:pPr marL="285750" indent="-285750">
              <a:buFont typeface="Wingdings" panose="05000000000000000000" pitchFamily="2" charset="2"/>
              <a:buChar char="Ø"/>
            </a:pPr>
            <a:r>
              <a:rPr lang="en-US" sz="2000" dirty="0"/>
              <a:t>Autonomous toxic nodules</a:t>
            </a:r>
          </a:p>
          <a:p>
            <a:pPr marL="285750" indent="-285750">
              <a:buFont typeface="Wingdings" panose="05000000000000000000" pitchFamily="2" charset="2"/>
              <a:buChar char="Ø"/>
            </a:pPr>
            <a:r>
              <a:rPr lang="en-US" sz="2000" dirty="0"/>
              <a:t>Follicular adenoma</a:t>
            </a:r>
          </a:p>
          <a:p>
            <a:pPr marL="285750" indent="-285750">
              <a:buFont typeface="Wingdings" panose="05000000000000000000" pitchFamily="2" charset="2"/>
              <a:buChar char="Ø"/>
            </a:pPr>
            <a:r>
              <a:rPr lang="en-US" sz="2000" dirty="0"/>
              <a:t>Malignant solitary nodules</a:t>
            </a:r>
          </a:p>
          <a:p>
            <a:pPr marL="285750" indent="-285750">
              <a:buFont typeface="Wingdings" panose="05000000000000000000" pitchFamily="2" charset="2"/>
              <a:buChar char="Ø"/>
            </a:pPr>
            <a:endParaRPr lang="en-US" sz="2000" dirty="0"/>
          </a:p>
        </p:txBody>
      </p:sp>
      <p:sp>
        <p:nvSpPr>
          <p:cNvPr id="6" name="Slide Number Placeholder 5">
            <a:extLst>
              <a:ext uri="{FF2B5EF4-FFF2-40B4-BE49-F238E27FC236}">
                <a16:creationId xmlns:a16="http://schemas.microsoft.com/office/drawing/2014/main" id="{7C991F00-87A7-45A6-8029-B097FA72498D}"/>
              </a:ext>
            </a:extLst>
          </p:cNvPr>
          <p:cNvSpPr>
            <a:spLocks noGrp="1"/>
          </p:cNvSpPr>
          <p:nvPr>
            <p:ph type="sldNum" sz="quarter" idx="12"/>
          </p:nvPr>
        </p:nvSpPr>
        <p:spPr>
          <a:xfrm>
            <a:off x="5536305" y="6356350"/>
            <a:ext cx="987552" cy="365125"/>
          </a:xfrm>
        </p:spPr>
        <p:txBody>
          <a:bodyPr/>
          <a:lstStyle/>
          <a:p>
            <a:fld id="{A49DFD55-3C28-40EF-9E31-A92D2E4017FF}" type="slidenum">
              <a:rPr lang="en-US" smtClean="0"/>
              <a:pPr/>
              <a:t>2</a:t>
            </a:fld>
            <a:endParaRPr lang="en-US" dirty="0"/>
          </a:p>
        </p:txBody>
      </p:sp>
    </p:spTree>
    <p:extLst>
      <p:ext uri="{BB962C8B-B14F-4D97-AF65-F5344CB8AC3E}">
        <p14:creationId xmlns:p14="http://schemas.microsoft.com/office/powerpoint/2010/main" val="1713219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8367" y="967823"/>
            <a:ext cx="6696075" cy="1909763"/>
          </a:xfrm>
        </p:spPr>
        <p:txBody>
          <a:bodyPr/>
          <a:lstStyle/>
          <a:p>
            <a:r>
              <a:rPr lang="en-US" dirty="0"/>
              <a:t>Common solitary thyroid condition:</a:t>
            </a:r>
          </a:p>
        </p:txBody>
      </p:sp>
      <p:sp>
        <p:nvSpPr>
          <p:cNvPr id="3" name="Subtitle 2"/>
          <p:cNvSpPr>
            <a:spLocks noGrp="1"/>
          </p:cNvSpPr>
          <p:nvPr>
            <p:ph type="subTitle" idx="1"/>
          </p:nvPr>
        </p:nvSpPr>
        <p:spPr>
          <a:xfrm>
            <a:off x="3810001" y="4650080"/>
            <a:ext cx="6696074" cy="1888832"/>
          </a:xfrm>
        </p:spPr>
        <p:txBody>
          <a:bodyPr>
            <a:noAutofit/>
          </a:bodyPr>
          <a:lstStyle/>
          <a:p>
            <a:pPr marL="285750" indent="-285750">
              <a:buFont typeface="Wingdings" panose="05000000000000000000" pitchFamily="2" charset="2"/>
              <a:buChar char="Ø"/>
            </a:pPr>
            <a:r>
              <a:rPr lang="en-US" sz="2400" dirty="0"/>
              <a:t>Simple goiter </a:t>
            </a:r>
          </a:p>
          <a:p>
            <a:pPr marL="342900" indent="-342900">
              <a:buFont typeface="Arial" panose="020B0604020202020204" pitchFamily="34" charset="0"/>
              <a:buChar char="•"/>
            </a:pPr>
            <a:r>
              <a:rPr lang="en-US" sz="2400" dirty="0"/>
              <a:t>Nodular goiter </a:t>
            </a:r>
          </a:p>
          <a:p>
            <a:pPr marL="342900" indent="-342900">
              <a:buFont typeface="Arial" panose="020B0604020202020204" pitchFamily="34" charset="0"/>
              <a:buChar char="•"/>
            </a:pPr>
            <a:r>
              <a:rPr lang="en-US" sz="2400" dirty="0"/>
              <a:t>Diffuse hyper plastic goiter</a:t>
            </a:r>
          </a:p>
          <a:p>
            <a:pPr marL="285750" indent="-285750">
              <a:buFont typeface="Wingdings" panose="05000000000000000000" pitchFamily="2" charset="2"/>
              <a:buChar char="Ø"/>
            </a:pPr>
            <a:r>
              <a:rPr lang="en-US" sz="2400" dirty="0"/>
              <a:t>Thyroid cyst </a:t>
            </a:r>
          </a:p>
          <a:p>
            <a:pPr marL="285750" indent="-285750">
              <a:buFont typeface="Wingdings" panose="05000000000000000000" pitchFamily="2" charset="2"/>
              <a:buChar char="Ø"/>
            </a:pPr>
            <a:r>
              <a:rPr lang="en-US" sz="2400" dirty="0"/>
              <a:t>Autonomous toxic nodule </a:t>
            </a:r>
          </a:p>
          <a:p>
            <a:pPr marL="285750" indent="-285750">
              <a:buFont typeface="Wingdings" panose="05000000000000000000" pitchFamily="2" charset="2"/>
              <a:buChar char="Ø"/>
            </a:pPr>
            <a:r>
              <a:rPr lang="en-US" sz="2400" dirty="0"/>
              <a:t>Granulomatous thyroiditis </a:t>
            </a:r>
          </a:p>
          <a:p>
            <a:pPr marL="285750" indent="-285750">
              <a:buFont typeface="Wingdings" panose="05000000000000000000" pitchFamily="2" charset="2"/>
              <a:buChar char="Ø"/>
            </a:pPr>
            <a:r>
              <a:rPr lang="en-US" sz="2400" dirty="0"/>
              <a:t>Follicular adenoma </a:t>
            </a:r>
          </a:p>
          <a:p>
            <a:pPr marL="285750" indent="-285750">
              <a:buFont typeface="Wingdings" panose="05000000000000000000" pitchFamily="2" charset="2"/>
              <a:buChar char="Ø"/>
            </a:pPr>
            <a:r>
              <a:rPr lang="en-US" sz="2400" dirty="0"/>
              <a:t>Malignant solitary nodule </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pPr/>
              <a:t>20</a:t>
            </a:fld>
            <a:endParaRPr lang="en-US" dirty="0"/>
          </a:p>
        </p:txBody>
      </p:sp>
    </p:spTree>
    <p:extLst>
      <p:ext uri="{BB962C8B-B14F-4D97-AF65-F5344CB8AC3E}">
        <p14:creationId xmlns:p14="http://schemas.microsoft.com/office/powerpoint/2010/main" val="2302219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40014-73D5-419B-8867-972BB18D52D4}"/>
              </a:ext>
            </a:extLst>
          </p:cNvPr>
          <p:cNvSpPr>
            <a:spLocks noGrp="1"/>
          </p:cNvSpPr>
          <p:nvPr>
            <p:ph type="title"/>
          </p:nvPr>
        </p:nvSpPr>
        <p:spPr>
          <a:xfrm>
            <a:off x="2932112" y="295965"/>
            <a:ext cx="8421688" cy="1325563"/>
          </a:xfrm>
        </p:spPr>
        <p:txBody>
          <a:bodyPr>
            <a:normAutofit fontScale="90000"/>
          </a:bodyPr>
          <a:lstStyle/>
          <a:p>
            <a:r>
              <a:rPr lang="en-US" sz="3600" dirty="0"/>
              <a:t>simple goiter (nontoxic): </a:t>
            </a:r>
            <a:r>
              <a:rPr lang="en-US" sz="2000" dirty="0"/>
              <a:t>is</a:t>
            </a:r>
            <a:r>
              <a:rPr lang="en-US" sz="1800" dirty="0"/>
              <a:t> an anatomical enlargement of the thyroid gland. It can be related with thyroid dysfunction or have normal thyroid function.</a:t>
            </a:r>
            <a:br>
              <a:rPr lang="en-US" sz="1800" dirty="0"/>
            </a:br>
            <a:endParaRPr lang="en-US" sz="1800" dirty="0"/>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21</a:t>
            </a:fld>
            <a:endParaRPr lang="en-US" dirty="0"/>
          </a:p>
        </p:txBody>
      </p:sp>
      <p:sp>
        <p:nvSpPr>
          <p:cNvPr id="15" name="Text Placeholder 14">
            <a:extLst>
              <a:ext uri="{FF2B5EF4-FFF2-40B4-BE49-F238E27FC236}">
                <a16:creationId xmlns:a16="http://schemas.microsoft.com/office/drawing/2014/main" id="{F47147B8-8C96-8B03-C29C-D40B4ACA5E59}"/>
              </a:ext>
            </a:extLst>
          </p:cNvPr>
          <p:cNvSpPr>
            <a:spLocks noGrp="1"/>
          </p:cNvSpPr>
          <p:nvPr>
            <p:ph type="body" sz="quarter" idx="3"/>
          </p:nvPr>
        </p:nvSpPr>
        <p:spPr>
          <a:xfrm>
            <a:off x="1434215" y="4127949"/>
            <a:ext cx="9720803" cy="3370123"/>
          </a:xfrm>
        </p:spPr>
        <p:txBody>
          <a:bodyPr/>
          <a:lstStyle/>
          <a:p>
            <a:pPr marL="457200" indent="-457200">
              <a:buAutoNum type="arabicPeriod"/>
            </a:pPr>
            <a:r>
              <a:rPr lang="en-US" dirty="0"/>
              <a:t>They may arise as a result of TSH stimulation of the thyroid gland, which occurs as a result of:</a:t>
            </a:r>
          </a:p>
          <a:p>
            <a:pPr marL="457200" indent="-457200">
              <a:buFont typeface="Wingdings" panose="05000000000000000000" pitchFamily="2" charset="2"/>
              <a:buChar char="ü"/>
            </a:pPr>
            <a:r>
              <a:rPr lang="en-US" sz="1600" dirty="0"/>
              <a:t>Inappropriate secretion from a microadenoma in Ant pituitary (rare)</a:t>
            </a:r>
          </a:p>
          <a:p>
            <a:pPr marL="457200" indent="-457200">
              <a:buFont typeface="Wingdings" panose="05000000000000000000" pitchFamily="2" charset="2"/>
              <a:buChar char="ü"/>
            </a:pPr>
            <a:r>
              <a:rPr lang="en-US" sz="1600" dirty="0"/>
              <a:t>A chronic low level of thyroid hormones</a:t>
            </a:r>
          </a:p>
          <a:p>
            <a:pPr marL="457200" indent="-457200">
              <a:buFont typeface="Wingdings" panose="05000000000000000000" pitchFamily="2" charset="2"/>
              <a:buChar char="ü"/>
            </a:pPr>
            <a:endParaRPr lang="en-US" sz="1600" dirty="0"/>
          </a:p>
          <a:p>
            <a:r>
              <a:rPr lang="en-US" dirty="0"/>
              <a:t>2. Endemic goiter can develop as a result of a lack of iodine in the diet.</a:t>
            </a:r>
          </a:p>
          <a:p>
            <a:endParaRPr lang="en-US" dirty="0"/>
          </a:p>
          <a:p>
            <a:r>
              <a:rPr lang="en-US" dirty="0"/>
              <a:t>3. Sporadic goiters are commonly caused by defective hormone synthesis  </a:t>
            </a:r>
          </a:p>
          <a:p>
            <a:pPr marL="457200" indent="-457200">
              <a:buAutoNum type="arabicPeriod"/>
            </a:pPr>
            <a:endParaRPr lang="en-US" sz="1600" dirty="0"/>
          </a:p>
          <a:p>
            <a:pPr marL="457200" indent="-457200">
              <a:buAutoNum type="arabicPeriod"/>
            </a:pPr>
            <a:endParaRPr lang="en-US" sz="1600" dirty="0"/>
          </a:p>
          <a:p>
            <a:pPr marL="457200" indent="-457200">
              <a:buAutoNum type="arabicPeriod"/>
            </a:pPr>
            <a:endParaRPr lang="en-US" sz="1600" dirty="0"/>
          </a:p>
          <a:p>
            <a:pPr marL="457200" indent="-457200">
              <a:buAutoNum type="arabicPeriod"/>
            </a:pPr>
            <a:endParaRPr lang="en-US" sz="1600" dirty="0"/>
          </a:p>
        </p:txBody>
      </p:sp>
      <p:sp>
        <p:nvSpPr>
          <p:cNvPr id="3" name="TextBox 2"/>
          <p:cNvSpPr txBox="1"/>
          <p:nvPr/>
        </p:nvSpPr>
        <p:spPr>
          <a:xfrm>
            <a:off x="2222755" y="1749286"/>
            <a:ext cx="5861072" cy="584775"/>
          </a:xfrm>
          <a:prstGeom prst="rect">
            <a:avLst/>
          </a:prstGeom>
          <a:noFill/>
        </p:spPr>
        <p:txBody>
          <a:bodyPr wrap="square" rtlCol="0">
            <a:spAutoFit/>
          </a:bodyPr>
          <a:lstStyle/>
          <a:p>
            <a:r>
              <a:rPr lang="en-US" sz="3200" b="1" dirty="0"/>
              <a:t>etiology of simple goiter:</a:t>
            </a:r>
          </a:p>
        </p:txBody>
      </p:sp>
    </p:spTree>
    <p:extLst>
      <p:ext uri="{BB962C8B-B14F-4D97-AF65-F5344CB8AC3E}">
        <p14:creationId xmlns:p14="http://schemas.microsoft.com/office/powerpoint/2010/main" val="1663780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1D16151-9486-4A03-AE3A-F1CC562E0564}"/>
              </a:ext>
            </a:extLst>
          </p:cNvPr>
          <p:cNvSpPr>
            <a:spLocks noGrp="1"/>
          </p:cNvSpPr>
          <p:nvPr>
            <p:ph sz="half" idx="2"/>
          </p:nvPr>
        </p:nvSpPr>
        <p:spPr>
          <a:xfrm>
            <a:off x="1205752" y="2115873"/>
            <a:ext cx="9238630" cy="1997867"/>
          </a:xfrm>
        </p:spPr>
        <p:txBody>
          <a:bodyPr>
            <a:noAutofit/>
          </a:bodyPr>
          <a:lstStyle/>
          <a:p>
            <a:pPr marL="285750" indent="-285750">
              <a:buFont typeface="Arial" panose="020B0604020202020204" pitchFamily="34" charset="0"/>
              <a:buChar char="•"/>
            </a:pPr>
            <a:r>
              <a:rPr lang="en-US" sz="2400" dirty="0"/>
              <a:t>Only one macroscopic nodule is occasionally found, but microscopic changes are present throughout the gland; this is one type of clinically solitary nodule.</a:t>
            </a:r>
          </a:p>
          <a:p>
            <a:pPr marL="342900" indent="-342900">
              <a:buFont typeface="Wingdings" panose="05000000000000000000" pitchFamily="2" charset="2"/>
              <a:buChar char="Ø"/>
            </a:pPr>
            <a:r>
              <a:rPr lang="en-US" sz="2400" dirty="0"/>
              <a:t> Nodules can be colloid or cellular, and cystic degeneration and hemorrhage, as well as subsequent calcification, are common.</a:t>
            </a:r>
          </a:p>
          <a:p>
            <a:pPr marL="457200" indent="-457200">
              <a:buFont typeface="Wingdings" panose="05000000000000000000" pitchFamily="2" charset="2"/>
              <a:buChar char="Ø"/>
            </a:pPr>
            <a:r>
              <a:rPr lang="en-US" sz="2400" dirty="0"/>
              <a:t>Nodules appear early in endemic goiter and later (between 20 and 30 years) in sporadic goiter, although the patient may be unaware of the goiter until his or her late 40s or 50s.</a:t>
            </a:r>
          </a:p>
          <a:p>
            <a:pPr marL="285750" indent="-285750">
              <a:buFont typeface="Arial" panose="020B0604020202020204" pitchFamily="34" charset="0"/>
              <a:buChar char="•"/>
            </a:pPr>
            <a:r>
              <a:rPr lang="en-US" sz="2400" dirty="0"/>
              <a:t>More common in female than in the male </a:t>
            </a:r>
          </a:p>
          <a:p>
            <a:pPr marL="285750" indent="-285750">
              <a:buFont typeface="Arial" panose="020B0604020202020204" pitchFamily="34" charset="0"/>
              <a:buChar char="•"/>
            </a:pPr>
            <a:endParaRPr lang="en-US" sz="2400" dirty="0"/>
          </a:p>
          <a:p>
            <a:endParaRPr lang="en-US" sz="2400" dirty="0"/>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22</a:t>
            </a:fld>
            <a:endParaRPr lang="en-US" dirty="0"/>
          </a:p>
        </p:txBody>
      </p:sp>
      <p:sp>
        <p:nvSpPr>
          <p:cNvPr id="21" name="Title 20">
            <a:extLst>
              <a:ext uri="{FF2B5EF4-FFF2-40B4-BE49-F238E27FC236}">
                <a16:creationId xmlns:a16="http://schemas.microsoft.com/office/drawing/2014/main" id="{45A68C54-7771-C191-6F4F-B00B8702B6D2}"/>
              </a:ext>
            </a:extLst>
          </p:cNvPr>
          <p:cNvSpPr>
            <a:spLocks noGrp="1"/>
          </p:cNvSpPr>
          <p:nvPr>
            <p:ph type="title"/>
          </p:nvPr>
        </p:nvSpPr>
        <p:spPr>
          <a:xfrm>
            <a:off x="119270" y="600628"/>
            <a:ext cx="6397452" cy="1325563"/>
          </a:xfrm>
        </p:spPr>
        <p:txBody>
          <a:bodyPr/>
          <a:lstStyle/>
          <a:p>
            <a:r>
              <a:rPr lang="en-US" dirty="0"/>
              <a:t>Nodular goiter: </a:t>
            </a:r>
          </a:p>
        </p:txBody>
      </p:sp>
    </p:spTree>
    <p:extLst>
      <p:ext uri="{BB962C8B-B14F-4D97-AF65-F5344CB8AC3E}">
        <p14:creationId xmlns:p14="http://schemas.microsoft.com/office/powerpoint/2010/main" val="4245666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23</a:t>
            </a:fld>
            <a:endParaRPr lang="en-US" dirty="0"/>
          </a:p>
        </p:txBody>
      </p:sp>
      <p:sp>
        <p:nvSpPr>
          <p:cNvPr id="8" name="Text Placeholder 7">
            <a:extLst>
              <a:ext uri="{FF2B5EF4-FFF2-40B4-BE49-F238E27FC236}">
                <a16:creationId xmlns:a16="http://schemas.microsoft.com/office/drawing/2014/main" id="{81BFCB2B-7C3A-1F0E-4705-5020856D7B8E}"/>
              </a:ext>
            </a:extLst>
          </p:cNvPr>
          <p:cNvSpPr>
            <a:spLocks noGrp="1"/>
          </p:cNvSpPr>
          <p:nvPr>
            <p:ph type="body" idx="1"/>
          </p:nvPr>
        </p:nvSpPr>
        <p:spPr>
          <a:xfrm>
            <a:off x="106017" y="2417177"/>
            <a:ext cx="3823230" cy="1525588"/>
          </a:xfrm>
        </p:spPr>
        <p:txBody>
          <a:bodyPr>
            <a:noAutofit/>
          </a:bodyPr>
          <a:lstStyle/>
          <a:p>
            <a:r>
              <a:rPr lang="en-US" sz="2400" dirty="0"/>
              <a:t>This is a cut section of a nodular goiter showing nodules of various sizes with secondary   hemorrhage, necrosis and cystic change</a:t>
            </a:r>
          </a:p>
        </p:txBody>
      </p:sp>
      <p:pic>
        <p:nvPicPr>
          <p:cNvPr id="10" name="Picture 9">
            <a:extLst>
              <a:ext uri="{FF2B5EF4-FFF2-40B4-BE49-F238E27FC236}">
                <a16:creationId xmlns:a16="http://schemas.microsoft.com/office/drawing/2014/main" id="{9A88B68A-F71E-42CE-9BCD-A5632CC13719}"/>
              </a:ext>
            </a:extLst>
          </p:cNvPr>
          <p:cNvPicPr>
            <a:picLocks noChangeAspect="1"/>
          </p:cNvPicPr>
          <p:nvPr/>
        </p:nvPicPr>
        <p:blipFill>
          <a:blip r:embed="rId2"/>
          <a:stretch>
            <a:fillRect/>
          </a:stretch>
        </p:blipFill>
        <p:spPr>
          <a:xfrm>
            <a:off x="5015970" y="436388"/>
            <a:ext cx="3823230" cy="5487166"/>
          </a:xfrm>
          <a:prstGeom prst="rect">
            <a:avLst/>
          </a:prstGeom>
        </p:spPr>
      </p:pic>
    </p:spTree>
    <p:extLst>
      <p:ext uri="{BB962C8B-B14F-4D97-AF65-F5344CB8AC3E}">
        <p14:creationId xmlns:p14="http://schemas.microsoft.com/office/powerpoint/2010/main" val="1742861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284F-57DE-1F37-3558-DD9C723AF108}"/>
              </a:ext>
            </a:extLst>
          </p:cNvPr>
          <p:cNvSpPr>
            <a:spLocks noGrp="1"/>
          </p:cNvSpPr>
          <p:nvPr>
            <p:ph type="title"/>
          </p:nvPr>
        </p:nvSpPr>
        <p:spPr>
          <a:xfrm>
            <a:off x="1885156" y="517412"/>
            <a:ext cx="8421688" cy="646912"/>
          </a:xfrm>
        </p:spPr>
        <p:txBody>
          <a:bodyPr/>
          <a:lstStyle/>
          <a:p>
            <a:pPr algn="l"/>
            <a:r>
              <a:rPr lang="en-US" dirty="0"/>
              <a:t>Symptoms </a:t>
            </a:r>
          </a:p>
        </p:txBody>
      </p:sp>
      <p:sp>
        <p:nvSpPr>
          <p:cNvPr id="4" name="Content Placeholder 3">
            <a:extLst>
              <a:ext uri="{FF2B5EF4-FFF2-40B4-BE49-F238E27FC236}">
                <a16:creationId xmlns:a16="http://schemas.microsoft.com/office/drawing/2014/main" id="{486A8AA1-2BCF-A128-F48C-80C2093112E8}"/>
              </a:ext>
            </a:extLst>
          </p:cNvPr>
          <p:cNvSpPr>
            <a:spLocks noGrp="1"/>
          </p:cNvSpPr>
          <p:nvPr>
            <p:ph sz="half" idx="2"/>
          </p:nvPr>
        </p:nvSpPr>
        <p:spPr>
          <a:xfrm>
            <a:off x="1647891" y="1076645"/>
            <a:ext cx="9068877" cy="1239639"/>
          </a:xfrm>
        </p:spPr>
        <p:txBody>
          <a:bodyPr>
            <a:normAutofit lnSpcReduction="10000"/>
          </a:bodyPr>
          <a:lstStyle/>
          <a:p>
            <a:r>
              <a:rPr lang="en-US" sz="1800" dirty="0"/>
              <a:t>1.Cosmetic deformity: the patient’s main complaint is usually the cosmetic deformity or some respiratory obstruction.</a:t>
            </a:r>
          </a:p>
          <a:p>
            <a:r>
              <a:rPr lang="en-US" sz="1800" dirty="0"/>
              <a:t>2. Sudden enlargement: with the appearance of pain and tenderness usually results from hemorrhage into a nodule. </a:t>
            </a:r>
          </a:p>
          <a:p>
            <a:endParaRPr lang="en-US" dirty="0"/>
          </a:p>
        </p:txBody>
      </p:sp>
      <p:sp>
        <p:nvSpPr>
          <p:cNvPr id="7" name="Text Placeholder 6">
            <a:extLst>
              <a:ext uri="{FF2B5EF4-FFF2-40B4-BE49-F238E27FC236}">
                <a16:creationId xmlns:a16="http://schemas.microsoft.com/office/drawing/2014/main" id="{54A3C37A-8CC4-7D6B-FFF6-DE929AEFE518}"/>
              </a:ext>
            </a:extLst>
          </p:cNvPr>
          <p:cNvSpPr>
            <a:spLocks noGrp="1"/>
          </p:cNvSpPr>
          <p:nvPr>
            <p:ph type="body" idx="13"/>
          </p:nvPr>
        </p:nvSpPr>
        <p:spPr>
          <a:xfrm>
            <a:off x="1885156" y="2389802"/>
            <a:ext cx="2882475" cy="434427"/>
          </a:xfrm>
        </p:spPr>
        <p:txBody>
          <a:bodyPr/>
          <a:lstStyle/>
          <a:p>
            <a:r>
              <a:rPr lang="en-US" sz="2800" dirty="0"/>
              <a:t>Complication </a:t>
            </a:r>
          </a:p>
        </p:txBody>
      </p:sp>
      <p:sp>
        <p:nvSpPr>
          <p:cNvPr id="8" name="Content Placeholder 7">
            <a:extLst>
              <a:ext uri="{FF2B5EF4-FFF2-40B4-BE49-F238E27FC236}">
                <a16:creationId xmlns:a16="http://schemas.microsoft.com/office/drawing/2014/main" id="{4251ACF2-A599-5F2B-EABF-F0ADD59A919B}"/>
              </a:ext>
            </a:extLst>
          </p:cNvPr>
          <p:cNvSpPr>
            <a:spLocks noGrp="1"/>
          </p:cNvSpPr>
          <p:nvPr>
            <p:ph sz="half" idx="14"/>
          </p:nvPr>
        </p:nvSpPr>
        <p:spPr>
          <a:xfrm>
            <a:off x="1647890" y="3416110"/>
            <a:ext cx="8573632" cy="1997867"/>
          </a:xfrm>
        </p:spPr>
        <p:txBody>
          <a:bodyPr>
            <a:normAutofit/>
          </a:bodyPr>
          <a:lstStyle/>
          <a:p>
            <a:pPr marL="342900" indent="-342900">
              <a:buAutoNum type="arabicPeriod"/>
            </a:pPr>
            <a:r>
              <a:rPr lang="en-US" sz="1800" dirty="0"/>
              <a:t>Tracheal obstruction by compression</a:t>
            </a:r>
          </a:p>
          <a:p>
            <a:pPr marL="342900" indent="-342900">
              <a:buAutoNum type="arabicPeriod"/>
            </a:pPr>
            <a:r>
              <a:rPr lang="en-US" sz="1800" dirty="0"/>
              <a:t>Secondary thyrotoxicosis: may occur in up to 30% of cases.</a:t>
            </a:r>
          </a:p>
          <a:p>
            <a:pPr marL="342900" indent="-342900">
              <a:buAutoNum type="arabicPeriod"/>
            </a:pPr>
            <a:r>
              <a:rPr lang="en-US" sz="1800" dirty="0"/>
              <a:t>Malignancy: Occasionally follicular carcinoma may develop  3%.</a:t>
            </a:r>
          </a:p>
          <a:p>
            <a:pPr marL="342900" indent="-342900">
              <a:buAutoNum type="arabicPeriod"/>
            </a:pPr>
            <a:r>
              <a:rPr lang="en-US" sz="1800" dirty="0"/>
              <a:t>Cyst formation.</a:t>
            </a:r>
          </a:p>
          <a:p>
            <a:pPr marL="342900" indent="-342900">
              <a:buAutoNum type="arabicPeriod"/>
            </a:pPr>
            <a:r>
              <a:rPr lang="en-US" sz="1800" dirty="0"/>
              <a:t>Calcification; may occur in longstanding cases.</a:t>
            </a:r>
          </a:p>
        </p:txBody>
      </p:sp>
      <p:sp>
        <p:nvSpPr>
          <p:cNvPr id="9" name="Date Placeholder 8">
            <a:extLst>
              <a:ext uri="{FF2B5EF4-FFF2-40B4-BE49-F238E27FC236}">
                <a16:creationId xmlns:a16="http://schemas.microsoft.com/office/drawing/2014/main" id="{B08E5982-E90A-26B4-3165-1345AE6E1750}"/>
              </a:ext>
            </a:extLst>
          </p:cNvPr>
          <p:cNvSpPr>
            <a:spLocks noGrp="1"/>
          </p:cNvSpPr>
          <p:nvPr>
            <p:ph type="dt" sz="half" idx="10"/>
          </p:nvPr>
        </p:nvSpPr>
        <p:spPr/>
        <p:txBody>
          <a:bodyPr/>
          <a:lstStyle/>
          <a:p>
            <a:r>
              <a:rPr lang="en-US"/>
              <a:t>20XX</a:t>
            </a:r>
            <a:endParaRPr lang="en-US" dirty="0"/>
          </a:p>
        </p:txBody>
      </p:sp>
      <p:sp>
        <p:nvSpPr>
          <p:cNvPr id="11" name="Slide Number Placeholder 10">
            <a:extLst>
              <a:ext uri="{FF2B5EF4-FFF2-40B4-BE49-F238E27FC236}">
                <a16:creationId xmlns:a16="http://schemas.microsoft.com/office/drawing/2014/main" id="{7961B7CC-C1CB-7342-5BD1-136B24359077}"/>
              </a:ext>
            </a:extLst>
          </p:cNvPr>
          <p:cNvSpPr>
            <a:spLocks noGrp="1"/>
          </p:cNvSpPr>
          <p:nvPr>
            <p:ph type="sldNum" sz="quarter" idx="12"/>
          </p:nvPr>
        </p:nvSpPr>
        <p:spPr/>
        <p:txBody>
          <a:bodyPr/>
          <a:lstStyle/>
          <a:p>
            <a:fld id="{A49DFD55-3C28-40EF-9E31-A92D2E4017FF}" type="slidenum">
              <a:rPr lang="en-US" smtClean="0"/>
              <a:pPr/>
              <a:t>24</a:t>
            </a:fld>
            <a:endParaRPr lang="en-US" dirty="0"/>
          </a:p>
        </p:txBody>
      </p:sp>
    </p:spTree>
    <p:extLst>
      <p:ext uri="{BB962C8B-B14F-4D97-AF65-F5344CB8AC3E}">
        <p14:creationId xmlns:p14="http://schemas.microsoft.com/office/powerpoint/2010/main" val="2800829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2A46C4A-D036-4440-BB64-6754F4FF27C1}"/>
              </a:ext>
            </a:extLst>
          </p:cNvPr>
          <p:cNvSpPr>
            <a:spLocks noGrp="1"/>
          </p:cNvSpPr>
          <p:nvPr>
            <p:ph type="dt" sz="half" idx="10"/>
          </p:nvPr>
        </p:nvSpPr>
        <p:spPr>
          <a:xfrm>
            <a:off x="838200" y="6356350"/>
            <a:ext cx="2743200" cy="365125"/>
          </a:xfrm>
        </p:spPr>
        <p:txBody>
          <a:bodyPr/>
          <a:lstStyle/>
          <a:p>
            <a:r>
              <a:rPr lang="en-US" dirty="0"/>
              <a:t>20XX</a:t>
            </a:r>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25</a:t>
            </a:fld>
            <a:endParaRPr lang="en-US" dirty="0"/>
          </a:p>
        </p:txBody>
      </p:sp>
      <p:sp>
        <p:nvSpPr>
          <p:cNvPr id="11" name="Title 1">
            <a:extLst>
              <a:ext uri="{FF2B5EF4-FFF2-40B4-BE49-F238E27FC236}">
                <a16:creationId xmlns:a16="http://schemas.microsoft.com/office/drawing/2014/main" id="{EBEA309E-5306-1517-17FD-C768D89310E5}"/>
              </a:ext>
            </a:extLst>
          </p:cNvPr>
          <p:cNvSpPr>
            <a:spLocks noGrp="1"/>
          </p:cNvSpPr>
          <p:nvPr>
            <p:ph type="title"/>
          </p:nvPr>
        </p:nvSpPr>
        <p:spPr>
          <a:xfrm>
            <a:off x="2404479" y="463937"/>
            <a:ext cx="10515600" cy="1325563"/>
          </a:xfrm>
        </p:spPr>
        <p:txBody>
          <a:bodyPr/>
          <a:lstStyle/>
          <a:p>
            <a:r>
              <a:rPr lang="en-US" dirty="0"/>
              <a:t>Autonomous toxic nodule</a:t>
            </a:r>
          </a:p>
        </p:txBody>
      </p:sp>
      <p:sp>
        <p:nvSpPr>
          <p:cNvPr id="12" name="TextBox 11">
            <a:extLst>
              <a:ext uri="{FF2B5EF4-FFF2-40B4-BE49-F238E27FC236}">
                <a16:creationId xmlns:a16="http://schemas.microsoft.com/office/drawing/2014/main" id="{EA188766-CAF6-87FE-7B6B-6EA60D8CAD12}"/>
              </a:ext>
            </a:extLst>
          </p:cNvPr>
          <p:cNvSpPr txBox="1"/>
          <p:nvPr/>
        </p:nvSpPr>
        <p:spPr>
          <a:xfrm>
            <a:off x="1895061" y="2038272"/>
            <a:ext cx="8698579" cy="1631216"/>
          </a:xfrm>
          <a:prstGeom prst="rect">
            <a:avLst/>
          </a:prstGeom>
          <a:noFill/>
        </p:spPr>
        <p:txBody>
          <a:bodyPr wrap="square">
            <a:spAutoFit/>
          </a:bodyPr>
          <a:lstStyle/>
          <a:p>
            <a:r>
              <a:rPr lang="en-US" sz="2000" dirty="0"/>
              <a:t>Toxicity is due to </a:t>
            </a:r>
            <a:r>
              <a:rPr lang="en-US" sz="2000" b="1" dirty="0"/>
              <a:t>a solitary, hyperactive, autonomous nodule</a:t>
            </a:r>
            <a:r>
              <a:rPr lang="en-US" sz="2000" dirty="0"/>
              <a:t>.</a:t>
            </a:r>
          </a:p>
          <a:p>
            <a:r>
              <a:rPr lang="en-US" sz="2000" dirty="0"/>
              <a:t>results in excessive thyroid hormone production from a single nodule in the thyroid gland. The excess thyroid hormone production can no longer be controlled by the body thereby resulting in hyperthyroidism.</a:t>
            </a:r>
          </a:p>
          <a:p>
            <a:endParaRPr lang="en-US" sz="2000" dirty="0"/>
          </a:p>
        </p:txBody>
      </p:sp>
      <p:pic>
        <p:nvPicPr>
          <p:cNvPr id="4" name="Picture 3"/>
          <p:cNvPicPr>
            <a:picLocks noChangeAspect="1"/>
          </p:cNvPicPr>
          <p:nvPr/>
        </p:nvPicPr>
        <p:blipFill>
          <a:blip r:embed="rId2"/>
          <a:stretch>
            <a:fillRect/>
          </a:stretch>
        </p:blipFill>
        <p:spPr>
          <a:xfrm>
            <a:off x="7662279" y="3346400"/>
            <a:ext cx="4529721" cy="3511600"/>
          </a:xfrm>
          <a:prstGeom prst="rect">
            <a:avLst/>
          </a:prstGeom>
        </p:spPr>
      </p:pic>
      <p:sp>
        <p:nvSpPr>
          <p:cNvPr id="3" name="TextBox 2">
            <a:extLst>
              <a:ext uri="{FF2B5EF4-FFF2-40B4-BE49-F238E27FC236}">
                <a16:creationId xmlns:a16="http://schemas.microsoft.com/office/drawing/2014/main" id="{62FC4494-507E-A8DF-8989-71A65FCEA7C3}"/>
              </a:ext>
            </a:extLst>
          </p:cNvPr>
          <p:cNvSpPr txBox="1"/>
          <p:nvPr/>
        </p:nvSpPr>
        <p:spPr>
          <a:xfrm>
            <a:off x="1382997" y="3541472"/>
            <a:ext cx="6460236" cy="2708434"/>
          </a:xfrm>
          <a:prstGeom prst="rect">
            <a:avLst/>
          </a:prstGeom>
          <a:noFill/>
        </p:spPr>
        <p:txBody>
          <a:bodyPr wrap="square">
            <a:spAutoFit/>
          </a:bodyPr>
          <a:lstStyle/>
          <a:p>
            <a:r>
              <a:rPr lang="en-US" sz="2800" dirty="0"/>
              <a:t>Pathology:</a:t>
            </a:r>
          </a:p>
          <a:p>
            <a:r>
              <a:rPr lang="en-US" dirty="0"/>
              <a:t>Hyperplasia of the acini with high columnar epithelium.</a:t>
            </a:r>
          </a:p>
          <a:p>
            <a:endParaRPr lang="en-US" dirty="0"/>
          </a:p>
          <a:p>
            <a:r>
              <a:rPr lang="en-US" sz="2800" dirty="0"/>
              <a:t>History:</a:t>
            </a:r>
          </a:p>
          <a:p>
            <a:r>
              <a:rPr lang="en-US" dirty="0"/>
              <a:t>Hyperthyroid symptoms.</a:t>
            </a:r>
          </a:p>
          <a:p>
            <a:endParaRPr lang="en-US" dirty="0"/>
          </a:p>
          <a:p>
            <a:r>
              <a:rPr lang="en-US" sz="2400" dirty="0"/>
              <a:t>Physical examination:</a:t>
            </a:r>
          </a:p>
          <a:p>
            <a:r>
              <a:rPr lang="en-US" dirty="0"/>
              <a:t>Soft to firm, painless and bruit might be heard.</a:t>
            </a:r>
          </a:p>
        </p:txBody>
      </p:sp>
    </p:spTree>
    <p:extLst>
      <p:ext uri="{BB962C8B-B14F-4D97-AF65-F5344CB8AC3E}">
        <p14:creationId xmlns:p14="http://schemas.microsoft.com/office/powerpoint/2010/main" val="2491118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12C05-FFC0-6ED9-9961-D883C42AC3AF}"/>
              </a:ext>
            </a:extLst>
          </p:cNvPr>
          <p:cNvSpPr>
            <a:spLocks noGrp="1"/>
          </p:cNvSpPr>
          <p:nvPr>
            <p:ph type="title"/>
          </p:nvPr>
        </p:nvSpPr>
        <p:spPr/>
        <p:txBody>
          <a:bodyPr/>
          <a:lstStyle/>
          <a:p>
            <a:r>
              <a:rPr lang="en-US" dirty="0"/>
              <a:t>Granulomatous thyroiditis</a:t>
            </a:r>
          </a:p>
        </p:txBody>
      </p:sp>
      <p:sp>
        <p:nvSpPr>
          <p:cNvPr id="4" name="Content Placeholder 3">
            <a:extLst>
              <a:ext uri="{FF2B5EF4-FFF2-40B4-BE49-F238E27FC236}">
                <a16:creationId xmlns:a16="http://schemas.microsoft.com/office/drawing/2014/main" id="{27C917C9-8969-82E3-D524-4B69E59B495E}"/>
              </a:ext>
            </a:extLst>
          </p:cNvPr>
          <p:cNvSpPr>
            <a:spLocks noGrp="1"/>
          </p:cNvSpPr>
          <p:nvPr>
            <p:ph sz="half" idx="2"/>
          </p:nvPr>
        </p:nvSpPr>
        <p:spPr>
          <a:xfrm>
            <a:off x="2209800" y="1883664"/>
            <a:ext cx="8833104" cy="2907792"/>
          </a:xfrm>
        </p:spPr>
        <p:txBody>
          <a:bodyPr>
            <a:normAutofit fontScale="85000" lnSpcReduction="10000"/>
          </a:bodyPr>
          <a:lstStyle/>
          <a:p>
            <a:r>
              <a:rPr lang="en-US" sz="2800" dirty="0">
                <a:solidFill>
                  <a:srgbClr val="FF0000"/>
                </a:solidFill>
              </a:rPr>
              <a:t>Also called "Subacute thyroiditis</a:t>
            </a:r>
          </a:p>
          <a:p>
            <a:r>
              <a:rPr lang="en-US" sz="2400" dirty="0"/>
              <a:t>Subacute granulomatous thyroiditis is a self-limited inflammation of the thyroid gland. It is associated with a triphasic clinical course that lasts for a few weeks to many months, characterized by transient thyrotoxicosis, hypothyroidism, and then a return to normal thyroid function in &gt;90% of patients. The initial thyrotoxic phase is associated with thyroid pain, high serum thyroid hormone levels with a low radioiodine uptake, elevated ESR, elevated CRP, and a systemic illness similar to influenza, with fever, myalgia, </a:t>
            </a:r>
            <a:r>
              <a:rPr lang="en-US" sz="2400"/>
              <a:t>and malaise.</a:t>
            </a:r>
            <a:endParaRPr lang="en-US" sz="2400" dirty="0"/>
          </a:p>
          <a:p>
            <a:endParaRPr lang="en-US" dirty="0"/>
          </a:p>
        </p:txBody>
      </p:sp>
      <p:sp>
        <p:nvSpPr>
          <p:cNvPr id="7" name="Date Placeholder 6">
            <a:extLst>
              <a:ext uri="{FF2B5EF4-FFF2-40B4-BE49-F238E27FC236}">
                <a16:creationId xmlns:a16="http://schemas.microsoft.com/office/drawing/2014/main" id="{2102BF53-E6B4-A716-87F0-FF7102D179A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BBFE899F-D872-F5EC-75CB-9D647F26CF4A}"/>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BC3DD703-671D-D8A6-7A8C-A080BAFD6F91}"/>
              </a:ext>
            </a:extLst>
          </p:cNvPr>
          <p:cNvSpPr>
            <a:spLocks noGrp="1"/>
          </p:cNvSpPr>
          <p:nvPr>
            <p:ph type="sldNum" sz="quarter" idx="12"/>
          </p:nvPr>
        </p:nvSpPr>
        <p:spPr/>
        <p:txBody>
          <a:bodyPr/>
          <a:lstStyle/>
          <a:p>
            <a:fld id="{A49DFD55-3C28-40EF-9E31-A92D2E4017FF}" type="slidenum">
              <a:rPr lang="en-US" smtClean="0"/>
              <a:pPr/>
              <a:t>26</a:t>
            </a:fld>
            <a:endParaRPr lang="en-US" dirty="0"/>
          </a:p>
        </p:txBody>
      </p:sp>
      <p:pic>
        <p:nvPicPr>
          <p:cNvPr id="1026" name="Picture 2" descr="See the source image">
            <a:extLst>
              <a:ext uri="{FF2B5EF4-FFF2-40B4-BE49-F238E27FC236}">
                <a16:creationId xmlns:a16="http://schemas.microsoft.com/office/drawing/2014/main" id="{BA35085C-3224-E266-D61A-FEBB9A016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544" y="4453730"/>
            <a:ext cx="3195044" cy="2404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232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27</a:t>
            </a:fld>
            <a:endParaRPr lang="en-US" dirty="0"/>
          </a:p>
        </p:txBody>
      </p:sp>
      <p:sp>
        <p:nvSpPr>
          <p:cNvPr id="3" name="Text Placeholder 2"/>
          <p:cNvSpPr>
            <a:spLocks noGrp="1"/>
          </p:cNvSpPr>
          <p:nvPr>
            <p:ph type="body" sz="quarter" idx="3"/>
          </p:nvPr>
        </p:nvSpPr>
        <p:spPr>
          <a:xfrm>
            <a:off x="2077279" y="5400866"/>
            <a:ext cx="9144000" cy="823912"/>
          </a:xfrm>
        </p:spPr>
        <p:txBody>
          <a:bodyPr/>
          <a:lstStyle/>
          <a:p>
            <a:r>
              <a:rPr lang="en-US" sz="1800" dirty="0"/>
              <a:t>The descent of the developing thyroid gland forms the </a:t>
            </a:r>
            <a:r>
              <a:rPr lang="en-US" sz="1800" b="1" dirty="0" err="1"/>
              <a:t>thyroglossal</a:t>
            </a:r>
            <a:r>
              <a:rPr lang="en-US" sz="1800" b="1" dirty="0"/>
              <a:t> duct</a:t>
            </a:r>
            <a:r>
              <a:rPr lang="en-US" sz="1800" dirty="0"/>
              <a:t> – an epithelialized tract that connects the gland to its origin at the foramen cecum. It usually regresses by the 10th week of gestation but can persist in some individuals. If it fails to regress, the duct can give rise to cysts or fistulae.</a:t>
            </a:r>
          </a:p>
          <a:p>
            <a:r>
              <a:rPr lang="en-US" sz="1800" dirty="0"/>
              <a:t>A </a:t>
            </a:r>
            <a:r>
              <a:rPr lang="en-US" sz="1800" b="1" dirty="0" err="1"/>
              <a:t>thyroglossal</a:t>
            </a:r>
            <a:r>
              <a:rPr lang="en-US" sz="1800" b="1" dirty="0"/>
              <a:t> cyst</a:t>
            </a:r>
            <a:r>
              <a:rPr lang="en-US" sz="1800" dirty="0"/>
              <a:t> results from a build-up of secretions within the duct. It typically presents as a midline lump in the anterior neck which rises on tongue protrusion. If left untreated, this cyst can become infected, and form a cutaneous fistula – discharging out onto the skin of the anterior neck.</a:t>
            </a:r>
          </a:p>
          <a:p>
            <a:endParaRPr lang="en-US" sz="1800" dirty="0"/>
          </a:p>
        </p:txBody>
      </p:sp>
      <p:sp>
        <p:nvSpPr>
          <p:cNvPr id="10" name="Title 1">
            <a:extLst>
              <a:ext uri="{FF2B5EF4-FFF2-40B4-BE49-F238E27FC236}">
                <a16:creationId xmlns:a16="http://schemas.microsoft.com/office/drawing/2014/main" id="{09140014-73D5-419B-8867-972BB18D52D4}"/>
              </a:ext>
            </a:extLst>
          </p:cNvPr>
          <p:cNvSpPr txBox="1">
            <a:spLocks/>
          </p:cNvSpPr>
          <p:nvPr/>
        </p:nvSpPr>
        <p:spPr>
          <a:xfrm>
            <a:off x="2077279" y="1425518"/>
            <a:ext cx="842168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r>
              <a:rPr lang="en-US" sz="3600" dirty="0"/>
              <a:t> </a:t>
            </a:r>
            <a:r>
              <a:rPr lang="en-US" sz="3600" dirty="0" err="1"/>
              <a:t>Thyroglossal</a:t>
            </a:r>
            <a:r>
              <a:rPr lang="en-US" sz="3600" dirty="0"/>
              <a:t> Cyst:</a:t>
            </a:r>
          </a:p>
          <a:p>
            <a:br>
              <a:rPr lang="en-US" sz="3600" dirty="0"/>
            </a:br>
            <a:r>
              <a:rPr lang="en-US" sz="1800" dirty="0"/>
              <a:t>In the embryo, the thyroid gland begins development near the base of the tongue – in an area known as the</a:t>
            </a:r>
            <a:r>
              <a:rPr lang="en-US" sz="1800" b="1" dirty="0"/>
              <a:t> foramen cecum</a:t>
            </a:r>
            <a:r>
              <a:rPr lang="en-US" sz="1800" dirty="0"/>
              <a:t>. It descends during development and reaches its destination in the anterior neck by week 7.</a:t>
            </a:r>
            <a:br>
              <a:rPr lang="en-US" sz="1800" dirty="0"/>
            </a:br>
            <a:endParaRPr lang="en-US" sz="1800" dirty="0"/>
          </a:p>
        </p:txBody>
      </p:sp>
    </p:spTree>
    <p:extLst>
      <p:ext uri="{BB962C8B-B14F-4D97-AF65-F5344CB8AC3E}">
        <p14:creationId xmlns:p14="http://schemas.microsoft.com/office/powerpoint/2010/main" val="3870330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pPr/>
              <a:t>28</a:t>
            </a:fld>
            <a:endParaRPr lang="en-US" dirty="0"/>
          </a:p>
        </p:txBody>
      </p:sp>
      <p:pic>
        <p:nvPicPr>
          <p:cNvPr id="7" name="Picture 6"/>
          <p:cNvPicPr>
            <a:picLocks noChangeAspect="1"/>
          </p:cNvPicPr>
          <p:nvPr/>
        </p:nvPicPr>
        <p:blipFill>
          <a:blip r:embed="rId2"/>
          <a:stretch>
            <a:fillRect/>
          </a:stretch>
        </p:blipFill>
        <p:spPr>
          <a:xfrm>
            <a:off x="1881809" y="503583"/>
            <a:ext cx="8256104" cy="6217891"/>
          </a:xfrm>
          <a:prstGeom prst="rect">
            <a:avLst/>
          </a:prstGeom>
        </p:spPr>
      </p:pic>
    </p:spTree>
    <p:extLst>
      <p:ext uri="{BB962C8B-B14F-4D97-AF65-F5344CB8AC3E}">
        <p14:creationId xmlns:p14="http://schemas.microsoft.com/office/powerpoint/2010/main" val="1132654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9DFD55-3C28-40EF-9E31-A92D2E4017FF}" type="slidenum">
              <a:rPr lang="en-US" smtClean="0"/>
              <a:pPr/>
              <a:t>29</a:t>
            </a:fld>
            <a:endParaRPr lang="en-US" dirty="0"/>
          </a:p>
        </p:txBody>
      </p:sp>
      <p:sp>
        <p:nvSpPr>
          <p:cNvPr id="7" name="Content Placeholder 2">
            <a:extLst>
              <a:ext uri="{FF2B5EF4-FFF2-40B4-BE49-F238E27FC236}">
                <a16:creationId xmlns:a16="http://schemas.microsoft.com/office/drawing/2014/main" id="{F16FEA39-8AB8-4E74-AC57-62E090AA9374}"/>
              </a:ext>
            </a:extLst>
          </p:cNvPr>
          <p:cNvSpPr txBox="1">
            <a:spLocks/>
          </p:cNvSpPr>
          <p:nvPr/>
        </p:nvSpPr>
        <p:spPr>
          <a:xfrm>
            <a:off x="296565" y="597761"/>
            <a:ext cx="9934113" cy="4736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t>Thyroglossal duct cysts can affect children and adults, but most cysts are found in children aged 10 and younger. These cysts are almost always benign — less than 1% of all </a:t>
            </a:r>
            <a:r>
              <a:rPr lang="en-US" sz="2300" dirty="0" err="1"/>
              <a:t>thyroglossal</a:t>
            </a:r>
            <a:r>
              <a:rPr lang="en-US" sz="2300" dirty="0"/>
              <a:t> duct cysts become cancerous. Adults are more likely than children to develop TDC cancer. </a:t>
            </a:r>
            <a:r>
              <a:rPr lang="en-US" sz="2300" dirty="0" err="1"/>
              <a:t>Thyroglossal</a:t>
            </a:r>
            <a:r>
              <a:rPr lang="en-US" sz="2300" dirty="0"/>
              <a:t> duct cysts are treated with surgery. Once removed, most </a:t>
            </a:r>
            <a:r>
              <a:rPr lang="en-US" sz="2300" dirty="0" err="1"/>
              <a:t>thyroglossal</a:t>
            </a:r>
            <a:r>
              <a:rPr lang="en-US" sz="2300" dirty="0"/>
              <a:t> cysts don’t come back</a:t>
            </a:r>
            <a:endParaRPr lang="en-US" sz="2300" b="1" dirty="0"/>
          </a:p>
          <a:p>
            <a:r>
              <a:rPr lang="en-US" sz="2300" dirty="0"/>
              <a:t>Most </a:t>
            </a:r>
            <a:r>
              <a:rPr lang="en-US" sz="2300" dirty="0" err="1"/>
              <a:t>thyroglossal</a:t>
            </a:r>
            <a:r>
              <a:rPr lang="en-US" sz="2300" dirty="0"/>
              <a:t> duct cysts don’t cause serious medical problems. There are exceptions, though, including:</a:t>
            </a:r>
          </a:p>
          <a:p>
            <a:r>
              <a:rPr lang="en-US" sz="2300" dirty="0"/>
              <a:t>Very rarely, cysts become cancerous.</a:t>
            </a:r>
          </a:p>
          <a:p>
            <a:r>
              <a:rPr lang="en-US" sz="2300" dirty="0"/>
              <a:t>Some cysts cause </a:t>
            </a:r>
            <a:r>
              <a:rPr lang="en-US" sz="2300" dirty="0">
                <a:solidFill>
                  <a:srgbClr val="0070C0"/>
                </a:solidFill>
                <a:hlinkClick r:id="rId2">
                  <a:extLst>
                    <a:ext uri="{A12FA001-AC4F-418D-AE19-62706E023703}">
                      <ahyp:hlinkClr xmlns:ahyp="http://schemas.microsoft.com/office/drawing/2018/hyperlinkcolor" val="tx"/>
                    </a:ext>
                  </a:extLst>
                </a:hlinkClick>
              </a:rPr>
              <a:t>dysphagia</a:t>
            </a:r>
            <a:r>
              <a:rPr lang="en-US" sz="2300" dirty="0"/>
              <a:t> (problems swallowing food or liquid.)</a:t>
            </a:r>
          </a:p>
          <a:p>
            <a:r>
              <a:rPr lang="en-US" sz="2300" dirty="0"/>
              <a:t>Cysts can become infected. An infected cyst can hurt.</a:t>
            </a:r>
            <a:endParaRPr lang="en-US" sz="2300" b="1" dirty="0"/>
          </a:p>
          <a:p>
            <a:r>
              <a:rPr lang="en-US" sz="2300" dirty="0"/>
              <a:t> </a:t>
            </a:r>
            <a:r>
              <a:rPr lang="en-US" sz="2300" dirty="0" err="1"/>
              <a:t>thyroglossal</a:t>
            </a:r>
            <a:r>
              <a:rPr lang="en-US" sz="2300" dirty="0"/>
              <a:t> cysts remain in place until they’re removed with surgery.</a:t>
            </a:r>
          </a:p>
          <a:p>
            <a:r>
              <a:rPr lang="en-US" sz="2300" dirty="0">
                <a:solidFill>
                  <a:srgbClr val="FF0000"/>
                </a:solidFill>
              </a:rPr>
              <a:t>Treatment may include:</a:t>
            </a:r>
          </a:p>
          <a:p>
            <a:r>
              <a:rPr lang="en-US" sz="2300" dirty="0"/>
              <a:t>Antibiotic medication (to treat the infection)</a:t>
            </a:r>
          </a:p>
          <a:p>
            <a:r>
              <a:rPr lang="en-US" sz="2300" dirty="0"/>
              <a:t>Surgical removal of the cyst and the </a:t>
            </a:r>
            <a:r>
              <a:rPr lang="en-US" sz="2300" dirty="0" err="1"/>
              <a:t>thyroglossal</a:t>
            </a:r>
            <a:r>
              <a:rPr lang="en-US" sz="2300" dirty="0"/>
              <a:t> duct, called the </a:t>
            </a:r>
            <a:r>
              <a:rPr lang="en-US" sz="2300" dirty="0" err="1"/>
              <a:t>Sistrunk</a:t>
            </a:r>
            <a:r>
              <a:rPr lang="en-US" sz="2300" dirty="0"/>
              <a:t> procedure</a:t>
            </a:r>
          </a:p>
          <a:p>
            <a:endParaRPr lang="en-US" sz="2300" dirty="0"/>
          </a:p>
        </p:txBody>
      </p:sp>
    </p:spTree>
    <p:extLst>
      <p:ext uri="{BB962C8B-B14F-4D97-AF65-F5344CB8AC3E}">
        <p14:creationId xmlns:p14="http://schemas.microsoft.com/office/powerpoint/2010/main" val="3139931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THYROID GLAND:</a:t>
            </a:r>
            <a:br>
              <a:rPr lang="en-US" dirty="0"/>
            </a:b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pPr/>
              <a:t>3</a:t>
            </a:fld>
            <a:endParaRPr lang="en-US" dirty="0"/>
          </a:p>
        </p:txBody>
      </p:sp>
      <p:sp>
        <p:nvSpPr>
          <p:cNvPr id="7" name="Title 1">
            <a:extLst>
              <a:ext uri="{FF2B5EF4-FFF2-40B4-BE49-F238E27FC236}">
                <a16:creationId xmlns:a16="http://schemas.microsoft.com/office/drawing/2014/main" id="{EBD36F35-777D-4DE8-A048-27A57D2E348A}"/>
              </a:ext>
            </a:extLst>
          </p:cNvPr>
          <p:cNvSpPr txBox="1">
            <a:spLocks/>
          </p:cNvSpPr>
          <p:nvPr/>
        </p:nvSpPr>
        <p:spPr>
          <a:xfrm>
            <a:off x="516835" y="1156304"/>
            <a:ext cx="10336695" cy="16845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r>
              <a:rPr lang="en-US" sz="1800"/>
              <a:t>The </a:t>
            </a:r>
            <a:r>
              <a:rPr lang="en-US" sz="1800" b="1"/>
              <a:t>thyroid gland</a:t>
            </a:r>
            <a:r>
              <a:rPr lang="en-US" sz="1800"/>
              <a:t> is an endocrine structure located in the neck. It plays a key role in regulating the metabolic rate of the body.</a:t>
            </a:r>
            <a:br>
              <a:rPr lang="en-US" sz="1800"/>
            </a:br>
            <a:endParaRPr lang="en-US" sz="1800"/>
          </a:p>
        </p:txBody>
      </p:sp>
      <p:pic>
        <p:nvPicPr>
          <p:cNvPr id="8" name="Picture 7"/>
          <p:cNvPicPr>
            <a:picLocks noChangeAspect="1"/>
          </p:cNvPicPr>
          <p:nvPr/>
        </p:nvPicPr>
        <p:blipFill>
          <a:blip r:embed="rId2"/>
          <a:stretch>
            <a:fillRect/>
          </a:stretch>
        </p:blipFill>
        <p:spPr>
          <a:xfrm>
            <a:off x="3581400" y="2481867"/>
            <a:ext cx="4822354" cy="3493311"/>
          </a:xfrm>
          <a:prstGeom prst="rect">
            <a:avLst/>
          </a:prstGeom>
        </p:spPr>
      </p:pic>
    </p:spTree>
    <p:extLst>
      <p:ext uri="{BB962C8B-B14F-4D97-AF65-F5344CB8AC3E}">
        <p14:creationId xmlns:p14="http://schemas.microsoft.com/office/powerpoint/2010/main" val="2929481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9DFD55-3C28-40EF-9E31-A92D2E4017FF}" type="slidenum">
              <a:rPr lang="en-US" smtClean="0"/>
              <a:pPr/>
              <a:t>30</a:t>
            </a:fld>
            <a:endParaRPr lang="en-US" dirty="0"/>
          </a:p>
        </p:txBody>
      </p:sp>
      <p:sp>
        <p:nvSpPr>
          <p:cNvPr id="7" name="Content Placeholder 2">
            <a:extLst>
              <a:ext uri="{FF2B5EF4-FFF2-40B4-BE49-F238E27FC236}">
                <a16:creationId xmlns:a16="http://schemas.microsoft.com/office/drawing/2014/main" id="{FBD52CAD-523E-456A-B48F-A3CDDA0809D9}"/>
              </a:ext>
            </a:extLst>
          </p:cNvPr>
          <p:cNvSpPr txBox="1">
            <a:spLocks/>
          </p:cNvSpPr>
          <p:nvPr/>
        </p:nvSpPr>
        <p:spPr>
          <a:xfrm>
            <a:off x="838200" y="1172624"/>
            <a:ext cx="8797771" cy="461195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symptoms:</a:t>
            </a:r>
          </a:p>
          <a:p>
            <a:r>
              <a:rPr lang="en-US" dirty="0"/>
              <a:t>A small, soft, round mass in the center front of the neck</a:t>
            </a:r>
          </a:p>
          <a:p>
            <a:r>
              <a:rPr lang="en-US" dirty="0"/>
              <a:t>Tenderness, redness, and swelling of the mass, if infected</a:t>
            </a:r>
          </a:p>
          <a:p>
            <a:r>
              <a:rPr lang="en-US" dirty="0"/>
              <a:t>A small opening in the skin near the mass, with drainage of mucus from the cyst</a:t>
            </a:r>
          </a:p>
          <a:p>
            <a:r>
              <a:rPr lang="en-US" dirty="0"/>
              <a:t>Difficulty swallowing or breathing</a:t>
            </a:r>
          </a:p>
          <a:p>
            <a:r>
              <a:rPr lang="en-US" dirty="0" err="1"/>
              <a:t>Thyroglossal</a:t>
            </a:r>
            <a:r>
              <a:rPr lang="en-US" dirty="0"/>
              <a:t> duct cysts can be felt through your skin. If you touch the cyst, it may feel soft, smooth and round, like a tiny ball of cookie dough.</a:t>
            </a:r>
          </a:p>
          <a:p>
            <a:r>
              <a:rPr lang="en-US" dirty="0"/>
              <a:t>These cysts can swell and hurt if you or your child develops an upper respiratory tract infection that spreads to the cyst.</a:t>
            </a:r>
          </a:p>
          <a:p>
            <a:r>
              <a:rPr lang="en-US" dirty="0" err="1"/>
              <a:t>Thyroglossal</a:t>
            </a:r>
            <a:r>
              <a:rPr lang="en-US" dirty="0"/>
              <a:t> duct cysts can rupture, oozing fluid through your or your child’s skin.</a:t>
            </a:r>
          </a:p>
          <a:p>
            <a:r>
              <a:rPr lang="en-US" dirty="0"/>
              <a:t>These cysts can make it hard to swallow food or liquids.</a:t>
            </a:r>
          </a:p>
          <a:p>
            <a:endParaRPr lang="en-US" dirty="0"/>
          </a:p>
        </p:txBody>
      </p:sp>
    </p:spTree>
    <p:extLst>
      <p:ext uri="{BB962C8B-B14F-4D97-AF65-F5344CB8AC3E}">
        <p14:creationId xmlns:p14="http://schemas.microsoft.com/office/powerpoint/2010/main" val="1881533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9DFD55-3C28-40EF-9E31-A92D2E4017FF}" type="slidenum">
              <a:rPr lang="en-US" smtClean="0"/>
              <a:pPr/>
              <a:t>31</a:t>
            </a:fld>
            <a:endParaRPr lang="en-US" dirty="0"/>
          </a:p>
        </p:txBody>
      </p:sp>
      <p:pic>
        <p:nvPicPr>
          <p:cNvPr id="7" name="Picture 6"/>
          <p:cNvPicPr>
            <a:picLocks noChangeAspect="1"/>
          </p:cNvPicPr>
          <p:nvPr/>
        </p:nvPicPr>
        <p:blipFill>
          <a:blip r:embed="rId2"/>
          <a:stretch>
            <a:fillRect/>
          </a:stretch>
        </p:blipFill>
        <p:spPr>
          <a:xfrm>
            <a:off x="3886200" y="297617"/>
            <a:ext cx="3731814" cy="2887014"/>
          </a:xfrm>
          <a:prstGeom prst="rect">
            <a:avLst/>
          </a:prstGeom>
        </p:spPr>
      </p:pic>
      <p:pic>
        <p:nvPicPr>
          <p:cNvPr id="8" name="Picture 7"/>
          <p:cNvPicPr>
            <a:picLocks noChangeAspect="1"/>
          </p:cNvPicPr>
          <p:nvPr/>
        </p:nvPicPr>
        <p:blipFill>
          <a:blip r:embed="rId3"/>
          <a:stretch>
            <a:fillRect/>
          </a:stretch>
        </p:blipFill>
        <p:spPr>
          <a:xfrm>
            <a:off x="661281" y="3525078"/>
            <a:ext cx="4387797" cy="2596854"/>
          </a:xfrm>
          <a:prstGeom prst="rect">
            <a:avLst/>
          </a:prstGeom>
        </p:spPr>
      </p:pic>
      <p:pic>
        <p:nvPicPr>
          <p:cNvPr id="9" name="Picture 8"/>
          <p:cNvPicPr>
            <a:picLocks noChangeAspect="1"/>
          </p:cNvPicPr>
          <p:nvPr/>
        </p:nvPicPr>
        <p:blipFill>
          <a:blip r:embed="rId4"/>
          <a:stretch>
            <a:fillRect/>
          </a:stretch>
        </p:blipFill>
        <p:spPr>
          <a:xfrm>
            <a:off x="6217099" y="3419049"/>
            <a:ext cx="4252117" cy="2937301"/>
          </a:xfrm>
          <a:prstGeom prst="rect">
            <a:avLst/>
          </a:prstGeom>
        </p:spPr>
      </p:pic>
    </p:spTree>
    <p:extLst>
      <p:ext uri="{BB962C8B-B14F-4D97-AF65-F5344CB8AC3E}">
        <p14:creationId xmlns:p14="http://schemas.microsoft.com/office/powerpoint/2010/main" val="423200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20XX</a:t>
            </a: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pPr/>
              <a:t>32</a:t>
            </a:fld>
            <a:endParaRPr lang="en-US" dirty="0"/>
          </a:p>
        </p:txBody>
      </p:sp>
      <p:graphicFrame>
        <p:nvGraphicFramePr>
          <p:cNvPr id="7" name="Content Placeholder 5"/>
          <p:cNvGraphicFramePr>
            <a:graphicFrameLocks/>
          </p:cNvGraphicFramePr>
          <p:nvPr>
            <p:extLst>
              <p:ext uri="{D42A27DB-BD31-4B8C-83A1-F6EECF244321}">
                <p14:modId xmlns:p14="http://schemas.microsoft.com/office/powerpoint/2010/main" val="4043994640"/>
              </p:ext>
            </p:extLst>
          </p:nvPr>
        </p:nvGraphicFramePr>
        <p:xfrm>
          <a:off x="1179443" y="1351723"/>
          <a:ext cx="9965635" cy="5004626"/>
        </p:xfrm>
        <a:graphic>
          <a:graphicData uri="http://schemas.openxmlformats.org/drawingml/2006/table">
            <a:tbl>
              <a:tblPr firstRow="1">
                <a:tableStyleId>{5202B0CA-FC54-4496-8BCA-5EF66A818D29}</a:tableStyleId>
              </a:tblPr>
              <a:tblGrid>
                <a:gridCol w="4713342">
                  <a:extLst>
                    <a:ext uri="{9D8B030D-6E8A-4147-A177-3AD203B41FA5}">
                      <a16:colId xmlns:a16="http://schemas.microsoft.com/office/drawing/2014/main" val="20000"/>
                    </a:ext>
                  </a:extLst>
                </a:gridCol>
                <a:gridCol w="5252293">
                  <a:extLst>
                    <a:ext uri="{9D8B030D-6E8A-4147-A177-3AD203B41FA5}">
                      <a16:colId xmlns:a16="http://schemas.microsoft.com/office/drawing/2014/main" val="20001"/>
                    </a:ext>
                  </a:extLst>
                </a:gridCol>
              </a:tblGrid>
              <a:tr h="953117">
                <a:tc>
                  <a:txBody>
                    <a:bodyPr/>
                    <a:lstStyle/>
                    <a:p>
                      <a:pPr marL="90805">
                        <a:lnSpc>
                          <a:spcPct val="100000"/>
                        </a:lnSpc>
                        <a:spcBef>
                          <a:spcPts val="280"/>
                        </a:spcBef>
                      </a:pPr>
                      <a:r>
                        <a:rPr sz="2000" spc="-15" dirty="0"/>
                        <a:t>Benign</a:t>
                      </a:r>
                    </a:p>
                  </a:txBody>
                  <a:tcPr marL="0" marR="0" marT="355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2710">
                        <a:lnSpc>
                          <a:spcPct val="100000"/>
                        </a:lnSpc>
                        <a:spcBef>
                          <a:spcPts val="280"/>
                        </a:spcBef>
                      </a:pPr>
                      <a:r>
                        <a:rPr sz="2000" spc="-10" dirty="0"/>
                        <a:t>Malignant</a:t>
                      </a:r>
                      <a:endParaRPr sz="2000"/>
                    </a:p>
                    <a:p>
                      <a:pPr marL="92710">
                        <a:lnSpc>
                          <a:spcPct val="100000"/>
                        </a:lnSpc>
                      </a:pPr>
                      <a:r>
                        <a:rPr sz="2000" spc="-10" dirty="0"/>
                        <a:t>(from</a:t>
                      </a:r>
                      <a:r>
                        <a:rPr sz="2000" spc="-110" dirty="0"/>
                        <a:t> </a:t>
                      </a:r>
                      <a:r>
                        <a:rPr sz="2000" spc="-25" dirty="0"/>
                        <a:t>most</a:t>
                      </a:r>
                      <a:r>
                        <a:rPr sz="2000" spc="-65" dirty="0"/>
                        <a:t> </a:t>
                      </a:r>
                      <a:r>
                        <a:rPr sz="2000" spc="-25" dirty="0"/>
                        <a:t>common</a:t>
                      </a:r>
                      <a:r>
                        <a:rPr sz="2000" spc="-125" dirty="0"/>
                        <a:t> </a:t>
                      </a:r>
                      <a:r>
                        <a:rPr sz="2000" dirty="0"/>
                        <a:t>to</a:t>
                      </a:r>
                      <a:r>
                        <a:rPr sz="2000" spc="-50" dirty="0"/>
                        <a:t> </a:t>
                      </a:r>
                      <a:r>
                        <a:rPr sz="2000" spc="-15" dirty="0"/>
                        <a:t>least</a:t>
                      </a:r>
                      <a:r>
                        <a:rPr sz="2000" spc="-65" dirty="0"/>
                        <a:t> </a:t>
                      </a:r>
                      <a:r>
                        <a:rPr sz="2000" spc="-25" dirty="0"/>
                        <a:t>common)</a:t>
                      </a:r>
                    </a:p>
                  </a:txBody>
                  <a:tcPr marL="0" marR="0" marT="355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48119">
                <a:tc>
                  <a:txBody>
                    <a:bodyPr/>
                    <a:lstStyle/>
                    <a:p>
                      <a:pPr>
                        <a:lnSpc>
                          <a:spcPct val="100000"/>
                        </a:lnSpc>
                      </a:pPr>
                      <a:r>
                        <a:rPr lang="en-GB" sz="2000" dirty="0"/>
                        <a:t>1. Hashimoto’s thyroiditis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2075">
                        <a:lnSpc>
                          <a:spcPct val="100000"/>
                        </a:lnSpc>
                        <a:spcBef>
                          <a:spcPts val="285"/>
                        </a:spcBef>
                      </a:pPr>
                      <a:r>
                        <a:rPr lang="en-GB" sz="2000" spc="-15" dirty="0"/>
                        <a:t>1. </a:t>
                      </a:r>
                      <a:r>
                        <a:rPr sz="2000" spc="-15" dirty="0"/>
                        <a:t>Papillary </a:t>
                      </a:r>
                      <a:r>
                        <a:rPr sz="2000" spc="5" dirty="0"/>
                        <a:t>thyroid</a:t>
                      </a:r>
                      <a:r>
                        <a:rPr sz="2000" spc="-135" dirty="0"/>
                        <a:t> </a:t>
                      </a:r>
                      <a:r>
                        <a:rPr sz="2000" spc="-5" dirty="0"/>
                        <a:t>carcinoma</a:t>
                      </a:r>
                    </a:p>
                  </a:txBody>
                  <a:tcPr marL="0" marR="0" marT="361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30280">
                <a:tc>
                  <a:txBody>
                    <a:bodyPr/>
                    <a:lstStyle/>
                    <a:p>
                      <a:pPr marL="91440">
                        <a:lnSpc>
                          <a:spcPct val="100000"/>
                        </a:lnSpc>
                        <a:spcBef>
                          <a:spcPts val="285"/>
                        </a:spcBef>
                      </a:pPr>
                      <a:r>
                        <a:rPr lang="en-GB" sz="2000" spc="-5" dirty="0"/>
                        <a:t>2. </a:t>
                      </a:r>
                      <a:r>
                        <a:rPr sz="2000" spc="-5" dirty="0"/>
                        <a:t>Multinodular </a:t>
                      </a:r>
                      <a:r>
                        <a:rPr sz="2000" spc="10" dirty="0"/>
                        <a:t>goiter </a:t>
                      </a:r>
                      <a:r>
                        <a:rPr sz="2000" spc="-5" dirty="0"/>
                        <a:t>(colloid</a:t>
                      </a:r>
                      <a:r>
                        <a:rPr sz="2000" spc="-225" dirty="0"/>
                        <a:t> </a:t>
                      </a:r>
                      <a:r>
                        <a:rPr sz="2000" spc="-5" dirty="0"/>
                        <a:t>adenoma)</a:t>
                      </a:r>
                    </a:p>
                  </a:txBody>
                  <a:tcPr marL="0" marR="0" marT="361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2710">
                        <a:lnSpc>
                          <a:spcPct val="100000"/>
                        </a:lnSpc>
                        <a:spcBef>
                          <a:spcPts val="285"/>
                        </a:spcBef>
                      </a:pPr>
                      <a:r>
                        <a:rPr lang="en-GB" sz="2000" spc="-5" dirty="0"/>
                        <a:t>2. </a:t>
                      </a:r>
                      <a:r>
                        <a:rPr sz="2000" spc="-5" dirty="0"/>
                        <a:t>Follicular </a:t>
                      </a:r>
                      <a:r>
                        <a:rPr sz="2000" spc="5" dirty="0"/>
                        <a:t>thyroid</a:t>
                      </a:r>
                      <a:r>
                        <a:rPr sz="2000" spc="-135" dirty="0"/>
                        <a:t> </a:t>
                      </a:r>
                      <a:r>
                        <a:rPr sz="2000" spc="-5" dirty="0"/>
                        <a:t>carcinoma</a:t>
                      </a:r>
                    </a:p>
                  </a:txBody>
                  <a:tcPr marL="0" marR="0" marT="361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5835">
                <a:tc>
                  <a:txBody>
                    <a:bodyPr/>
                    <a:lstStyle/>
                    <a:p>
                      <a:pPr marL="90805">
                        <a:lnSpc>
                          <a:spcPct val="100000"/>
                        </a:lnSpc>
                        <a:spcBef>
                          <a:spcPts val="285"/>
                        </a:spcBef>
                      </a:pPr>
                      <a:r>
                        <a:rPr lang="en-GB" sz="2000" dirty="0"/>
                        <a:t>3. </a:t>
                      </a:r>
                      <a:r>
                        <a:rPr sz="2000" dirty="0"/>
                        <a:t>Colloid</a:t>
                      </a:r>
                      <a:r>
                        <a:rPr sz="2000" spc="-55" dirty="0"/>
                        <a:t> </a:t>
                      </a:r>
                      <a:r>
                        <a:rPr sz="2000" spc="-5" dirty="0"/>
                        <a:t>cysts</a:t>
                      </a:r>
                    </a:p>
                  </a:txBody>
                  <a:tcPr marL="0" marR="0" marT="361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2710">
                        <a:lnSpc>
                          <a:spcPct val="100000"/>
                        </a:lnSpc>
                        <a:spcBef>
                          <a:spcPts val="285"/>
                        </a:spcBef>
                      </a:pPr>
                      <a:r>
                        <a:rPr lang="en-GB" sz="2000" spc="-5" dirty="0"/>
                        <a:t>3. </a:t>
                      </a:r>
                      <a:r>
                        <a:rPr sz="2000" spc="-5" dirty="0"/>
                        <a:t>Medullary </a:t>
                      </a:r>
                      <a:r>
                        <a:rPr sz="2000" spc="5" dirty="0"/>
                        <a:t>thyroid</a:t>
                      </a:r>
                      <a:r>
                        <a:rPr sz="2000" spc="-135" dirty="0"/>
                        <a:t> </a:t>
                      </a:r>
                      <a:r>
                        <a:rPr sz="2000" spc="-5" dirty="0"/>
                        <a:t>carcinoma</a:t>
                      </a:r>
                    </a:p>
                  </a:txBody>
                  <a:tcPr marL="0" marR="0" marT="361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7356">
                <a:tc>
                  <a:txBody>
                    <a:bodyPr/>
                    <a:lstStyle/>
                    <a:p>
                      <a:pPr marL="91440">
                        <a:lnSpc>
                          <a:spcPct val="100000"/>
                        </a:lnSpc>
                        <a:spcBef>
                          <a:spcPts val="290"/>
                        </a:spcBef>
                      </a:pPr>
                      <a:r>
                        <a:rPr lang="en-GB" sz="2000" dirty="0"/>
                        <a:t>4. </a:t>
                      </a:r>
                      <a:r>
                        <a:rPr sz="2000" dirty="0"/>
                        <a:t>Hemorrhagic</a:t>
                      </a:r>
                      <a:r>
                        <a:rPr sz="2000" spc="-95" dirty="0"/>
                        <a:t> </a:t>
                      </a:r>
                      <a:r>
                        <a:rPr sz="2000" spc="-5" dirty="0"/>
                        <a:t>cysts</a:t>
                      </a:r>
                    </a:p>
                  </a:txBody>
                  <a:tcPr marL="0" marR="0" marT="368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2710">
                        <a:lnSpc>
                          <a:spcPct val="100000"/>
                        </a:lnSpc>
                        <a:spcBef>
                          <a:spcPts val="290"/>
                        </a:spcBef>
                      </a:pPr>
                      <a:r>
                        <a:rPr lang="en-GB" sz="2000" spc="-5" dirty="0"/>
                        <a:t>4. </a:t>
                      </a:r>
                      <a:r>
                        <a:rPr sz="2000" spc="-5" dirty="0"/>
                        <a:t>Anaplastic </a:t>
                      </a:r>
                      <a:r>
                        <a:rPr sz="2000" spc="5" dirty="0"/>
                        <a:t>thyroid</a:t>
                      </a:r>
                      <a:r>
                        <a:rPr sz="2000" spc="-145" dirty="0"/>
                        <a:t> </a:t>
                      </a:r>
                      <a:r>
                        <a:rPr sz="2000" spc="-5" dirty="0"/>
                        <a:t>cancer</a:t>
                      </a:r>
                    </a:p>
                  </a:txBody>
                  <a:tcPr marL="0" marR="0" marT="368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7356">
                <a:tc>
                  <a:txBody>
                    <a:bodyPr/>
                    <a:lstStyle/>
                    <a:p>
                      <a:pPr marL="90805">
                        <a:lnSpc>
                          <a:spcPct val="100000"/>
                        </a:lnSpc>
                        <a:spcBef>
                          <a:spcPts val="290"/>
                        </a:spcBef>
                      </a:pPr>
                      <a:r>
                        <a:rPr lang="en-GB" sz="2000" spc="-5" dirty="0"/>
                        <a:t>5. </a:t>
                      </a:r>
                      <a:r>
                        <a:rPr sz="2000" spc="-5" dirty="0"/>
                        <a:t>Follicular</a:t>
                      </a:r>
                      <a:r>
                        <a:rPr sz="2000" spc="-65" dirty="0"/>
                        <a:t> </a:t>
                      </a:r>
                      <a:r>
                        <a:rPr sz="2000" spc="-5" dirty="0"/>
                        <a:t>adenoma</a:t>
                      </a:r>
                    </a:p>
                  </a:txBody>
                  <a:tcPr marL="0" marR="0" marT="368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2075">
                        <a:lnSpc>
                          <a:spcPct val="100000"/>
                        </a:lnSpc>
                        <a:spcBef>
                          <a:spcPts val="290"/>
                        </a:spcBef>
                      </a:pPr>
                      <a:r>
                        <a:rPr lang="en-GB" sz="2000" spc="-15" dirty="0"/>
                        <a:t>5. </a:t>
                      </a:r>
                      <a:r>
                        <a:rPr sz="2000" spc="-15" dirty="0"/>
                        <a:t>Primary </a:t>
                      </a:r>
                      <a:r>
                        <a:rPr sz="2000" dirty="0"/>
                        <a:t>lymphoma </a:t>
                      </a:r>
                      <a:r>
                        <a:rPr sz="2000" spc="10" dirty="0"/>
                        <a:t>of</a:t>
                      </a:r>
                      <a:r>
                        <a:rPr sz="2000" spc="-200" dirty="0"/>
                        <a:t> </a:t>
                      </a:r>
                      <a:r>
                        <a:rPr sz="2000" spc="5" dirty="0"/>
                        <a:t>thyroid</a:t>
                      </a:r>
                    </a:p>
                  </a:txBody>
                  <a:tcPr marL="0" marR="0" marT="368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932563">
                <a:tc>
                  <a:txBody>
                    <a:bodyPr/>
                    <a:lstStyle/>
                    <a:p>
                      <a:pPr marL="91440">
                        <a:lnSpc>
                          <a:spcPct val="100000"/>
                        </a:lnSpc>
                        <a:spcBef>
                          <a:spcPts val="295"/>
                        </a:spcBef>
                      </a:pPr>
                      <a:r>
                        <a:rPr lang="en-GB" sz="2000" spc="5" dirty="0"/>
                        <a:t>6. </a:t>
                      </a:r>
                      <a:r>
                        <a:rPr sz="2000" spc="5" dirty="0"/>
                        <a:t>Hurthle </a:t>
                      </a:r>
                      <a:r>
                        <a:rPr sz="2000" spc="-5" dirty="0"/>
                        <a:t>cell</a:t>
                      </a:r>
                      <a:r>
                        <a:rPr sz="2000" spc="-105" dirty="0"/>
                        <a:t> </a:t>
                      </a:r>
                      <a:r>
                        <a:rPr sz="2000" spc="-5" dirty="0"/>
                        <a:t>adenoma</a:t>
                      </a:r>
                    </a:p>
                  </a:txBody>
                  <a:tcPr marL="0" marR="0" marT="374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2710" marR="288290" indent="-635">
                        <a:lnSpc>
                          <a:spcPct val="100000"/>
                        </a:lnSpc>
                        <a:spcBef>
                          <a:spcPts val="295"/>
                        </a:spcBef>
                      </a:pPr>
                      <a:r>
                        <a:rPr lang="en-GB" sz="2000" spc="-10" dirty="0"/>
                        <a:t>6. </a:t>
                      </a:r>
                      <a:r>
                        <a:rPr sz="2000" spc="-10" dirty="0"/>
                        <a:t>Metastases</a:t>
                      </a:r>
                      <a:r>
                        <a:rPr sz="2000" spc="-100" dirty="0"/>
                        <a:t> </a:t>
                      </a:r>
                      <a:r>
                        <a:rPr sz="2000" spc="-10" dirty="0"/>
                        <a:t>(melanoma,</a:t>
                      </a:r>
                      <a:r>
                        <a:rPr sz="2000" spc="-105" dirty="0"/>
                        <a:t> </a:t>
                      </a:r>
                      <a:r>
                        <a:rPr sz="2000" spc="-5" dirty="0"/>
                        <a:t>renal,</a:t>
                      </a:r>
                      <a:r>
                        <a:rPr sz="2000" spc="-90" dirty="0"/>
                        <a:t> </a:t>
                      </a:r>
                      <a:r>
                        <a:rPr sz="2000" spc="5" dirty="0"/>
                        <a:t>colon,</a:t>
                      </a:r>
                      <a:r>
                        <a:rPr sz="2000" spc="-75" dirty="0"/>
                        <a:t> </a:t>
                      </a:r>
                      <a:r>
                        <a:rPr sz="2000" spc="-10" dirty="0"/>
                        <a:t>breast  </a:t>
                      </a:r>
                      <a:r>
                        <a:rPr sz="2000" spc="-5" dirty="0"/>
                        <a:t>cancer)</a:t>
                      </a:r>
                    </a:p>
                  </a:txBody>
                  <a:tcPr marL="0" marR="0" marT="374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TextBox 2"/>
          <p:cNvSpPr txBox="1"/>
          <p:nvPr/>
        </p:nvSpPr>
        <p:spPr>
          <a:xfrm>
            <a:off x="1351722" y="463827"/>
            <a:ext cx="4691270" cy="523220"/>
          </a:xfrm>
          <a:prstGeom prst="rect">
            <a:avLst/>
          </a:prstGeom>
          <a:noFill/>
        </p:spPr>
        <p:txBody>
          <a:bodyPr wrap="square" rtlCol="0">
            <a:spAutoFit/>
          </a:bodyPr>
          <a:lstStyle/>
          <a:p>
            <a:r>
              <a:rPr lang="en-US" sz="2800" b="1" dirty="0"/>
              <a:t>THYROID TUMORS:</a:t>
            </a:r>
          </a:p>
        </p:txBody>
      </p:sp>
    </p:spTree>
    <p:extLst>
      <p:ext uri="{BB962C8B-B14F-4D97-AF65-F5344CB8AC3E}">
        <p14:creationId xmlns:p14="http://schemas.microsoft.com/office/powerpoint/2010/main" val="1014929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20XX</a:t>
            </a: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pPr/>
              <a:t>33</a:t>
            </a:fld>
            <a:endParaRPr lang="en-US" dirty="0"/>
          </a:p>
        </p:txBody>
      </p:sp>
      <p:sp>
        <p:nvSpPr>
          <p:cNvPr id="7" name="Content Placeholder 1"/>
          <p:cNvSpPr txBox="1">
            <a:spLocks/>
          </p:cNvSpPr>
          <p:nvPr/>
        </p:nvSpPr>
        <p:spPr>
          <a:xfrm>
            <a:off x="0" y="2107095"/>
            <a:ext cx="12192000" cy="299085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0" indent="-457200">
              <a:lnSpc>
                <a:spcPct val="120000"/>
              </a:lnSpc>
              <a:spcBef>
                <a:spcPts val="0"/>
              </a:spcBef>
              <a:buClr>
                <a:schemeClr val="dk1"/>
              </a:buClr>
              <a:buSzPts val="1700"/>
              <a:buFont typeface="Wingdings" panose="05000000000000000000" pitchFamily="2" charset="2"/>
              <a:buChar char="Ø"/>
            </a:pPr>
            <a:r>
              <a:rPr lang="en-US" sz="2600" dirty="0"/>
              <a:t>The thyroid gland gives rise to a variety of neoplasms, ranging from circumscribed, benign adenomas to highly aggressive, anaplastic carcinomas.</a:t>
            </a:r>
          </a:p>
          <a:p>
            <a:pPr marL="463550" indent="-457200">
              <a:lnSpc>
                <a:spcPct val="120000"/>
              </a:lnSpc>
              <a:spcBef>
                <a:spcPts val="300"/>
              </a:spcBef>
              <a:buClr>
                <a:schemeClr val="dk1"/>
              </a:buClr>
              <a:buSzPts val="1700"/>
              <a:buFont typeface="Wingdings" panose="05000000000000000000" pitchFamily="2" charset="2"/>
              <a:buChar char="Ø"/>
            </a:pPr>
            <a:r>
              <a:rPr lang="en-US" sz="2600" dirty="0"/>
              <a:t> Fortunately, most solitary nodules of the thyroid prove to be either </a:t>
            </a:r>
            <a:r>
              <a:rPr lang="en-US" sz="2600" b="1" dirty="0"/>
              <a:t>follicular adenomas </a:t>
            </a:r>
            <a:r>
              <a:rPr lang="en-US" sz="2600" dirty="0"/>
              <a:t>or </a:t>
            </a:r>
            <a:r>
              <a:rPr lang="en-US" sz="2600" b="1" dirty="0"/>
              <a:t>localized, non-neoplastic conditions </a:t>
            </a:r>
            <a:r>
              <a:rPr lang="en-US" sz="2600" dirty="0"/>
              <a:t>(e.g., a dominant nodule in multinodular goiter, simple cysts, or foci of thyroiditis).</a:t>
            </a:r>
          </a:p>
          <a:p>
            <a:pPr marL="463550" indent="-457200">
              <a:lnSpc>
                <a:spcPct val="120000"/>
              </a:lnSpc>
              <a:spcBef>
                <a:spcPts val="300"/>
              </a:spcBef>
              <a:buClr>
                <a:schemeClr val="dk1"/>
              </a:buClr>
              <a:buSzPts val="1700"/>
              <a:buFont typeface="Wingdings" panose="05000000000000000000" pitchFamily="2" charset="2"/>
              <a:buChar char="Ø"/>
            </a:pPr>
            <a:r>
              <a:rPr lang="en-US" sz="2600" dirty="0">
                <a:sym typeface="+mn-ea"/>
              </a:rPr>
              <a:t>Carcinomas of the thyroid, by contrast, are </a:t>
            </a:r>
            <a:r>
              <a:rPr lang="en-US" sz="2600" b="1" dirty="0">
                <a:sym typeface="+mn-ea"/>
              </a:rPr>
              <a:t>uncommon</a:t>
            </a:r>
            <a:r>
              <a:rPr lang="en-US" sz="2600" dirty="0">
                <a:sym typeface="+mn-ea"/>
              </a:rPr>
              <a:t>, accounting for much less than 1% of solitary thyroid nodules.</a:t>
            </a:r>
            <a:endParaRPr lang="en-US" sz="2600" dirty="0"/>
          </a:p>
        </p:txBody>
      </p:sp>
    </p:spTree>
    <p:extLst>
      <p:ext uri="{BB962C8B-B14F-4D97-AF65-F5344CB8AC3E}">
        <p14:creationId xmlns:p14="http://schemas.microsoft.com/office/powerpoint/2010/main" val="2486484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26">
            <a:extLst>
              <a:ext uri="{FF2B5EF4-FFF2-40B4-BE49-F238E27FC236}">
                <a16:creationId xmlns:a16="http://schemas.microsoft.com/office/drawing/2014/main" id="{0F66F8E5-9225-4A92-0006-474AA04129BC}"/>
              </a:ext>
            </a:extLst>
          </p:cNvPr>
          <p:cNvSpPr>
            <a:spLocks noGrp="1"/>
          </p:cNvSpPr>
          <p:nvPr>
            <p:ph type="dt" sz="half" idx="10"/>
          </p:nvPr>
        </p:nvSpPr>
        <p:spPr/>
        <p:txBody>
          <a:bodyPr/>
          <a:lstStyle/>
          <a:p>
            <a:r>
              <a:rPr lang="en-US"/>
              <a:t>20XX</a:t>
            </a:r>
            <a:endParaRPr lang="en-US" dirty="0"/>
          </a:p>
        </p:txBody>
      </p:sp>
      <p:sp>
        <p:nvSpPr>
          <p:cNvPr id="29" name="Slide Number Placeholder 28">
            <a:extLst>
              <a:ext uri="{FF2B5EF4-FFF2-40B4-BE49-F238E27FC236}">
                <a16:creationId xmlns:a16="http://schemas.microsoft.com/office/drawing/2014/main" id="{E1E6AE47-7B3E-1390-7921-C7A8BC717E86}"/>
              </a:ext>
            </a:extLst>
          </p:cNvPr>
          <p:cNvSpPr>
            <a:spLocks noGrp="1"/>
          </p:cNvSpPr>
          <p:nvPr>
            <p:ph type="sldNum" sz="quarter" idx="12"/>
          </p:nvPr>
        </p:nvSpPr>
        <p:spPr/>
        <p:txBody>
          <a:bodyPr/>
          <a:lstStyle/>
          <a:p>
            <a:fld id="{A49DFD55-3C28-40EF-9E31-A92D2E4017FF}" type="slidenum">
              <a:rPr lang="en-US" smtClean="0"/>
              <a:pPr/>
              <a:t>34</a:t>
            </a:fld>
            <a:endParaRPr lang="en-US" dirty="0"/>
          </a:p>
        </p:txBody>
      </p:sp>
      <p:sp>
        <p:nvSpPr>
          <p:cNvPr id="3" name="TextBox 2">
            <a:extLst>
              <a:ext uri="{FF2B5EF4-FFF2-40B4-BE49-F238E27FC236}">
                <a16:creationId xmlns:a16="http://schemas.microsoft.com/office/drawing/2014/main" id="{98F9B6F4-9E00-0086-5D18-0A457314C221}"/>
              </a:ext>
            </a:extLst>
          </p:cNvPr>
          <p:cNvSpPr txBox="1"/>
          <p:nvPr/>
        </p:nvSpPr>
        <p:spPr>
          <a:xfrm flipH="1">
            <a:off x="3008171" y="2739649"/>
            <a:ext cx="7922624" cy="830997"/>
          </a:xfrm>
          <a:prstGeom prst="rect">
            <a:avLst/>
          </a:prstGeom>
          <a:noFill/>
        </p:spPr>
        <p:txBody>
          <a:bodyPr wrap="square" rtlCol="0">
            <a:spAutoFit/>
          </a:bodyPr>
          <a:lstStyle/>
          <a:p>
            <a:r>
              <a:rPr lang="en-US" sz="4800" dirty="0"/>
              <a:t>Benign thyroid nodules</a:t>
            </a:r>
          </a:p>
        </p:txBody>
      </p:sp>
    </p:spTree>
    <p:extLst>
      <p:ext uri="{BB962C8B-B14F-4D97-AF65-F5344CB8AC3E}">
        <p14:creationId xmlns:p14="http://schemas.microsoft.com/office/powerpoint/2010/main" val="3012989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7B1B-F042-3BFF-498E-7C78838CC5A5}"/>
              </a:ext>
            </a:extLst>
          </p:cNvPr>
          <p:cNvSpPr>
            <a:spLocks noGrp="1"/>
          </p:cNvSpPr>
          <p:nvPr>
            <p:ph type="title"/>
          </p:nvPr>
        </p:nvSpPr>
        <p:spPr>
          <a:xfrm>
            <a:off x="2578100" y="1729383"/>
            <a:ext cx="8421688" cy="1325563"/>
          </a:xfrm>
        </p:spPr>
        <p:txBody>
          <a:bodyPr>
            <a:normAutofit/>
          </a:bodyPr>
          <a:lstStyle/>
          <a:p>
            <a:br>
              <a:rPr lang="en-US" dirty="0"/>
            </a:br>
            <a:br>
              <a:rPr lang="en-US" dirty="0"/>
            </a:br>
            <a:endParaRPr lang="en-US" dirty="0"/>
          </a:p>
        </p:txBody>
      </p:sp>
      <p:sp>
        <p:nvSpPr>
          <p:cNvPr id="4" name="Content Placeholder 3">
            <a:extLst>
              <a:ext uri="{FF2B5EF4-FFF2-40B4-BE49-F238E27FC236}">
                <a16:creationId xmlns:a16="http://schemas.microsoft.com/office/drawing/2014/main" id="{19F99C76-E6E4-3A62-E384-1C86C6C49D41}"/>
              </a:ext>
            </a:extLst>
          </p:cNvPr>
          <p:cNvSpPr>
            <a:spLocks noGrp="1"/>
          </p:cNvSpPr>
          <p:nvPr>
            <p:ph sz="half" idx="2"/>
          </p:nvPr>
        </p:nvSpPr>
        <p:spPr>
          <a:xfrm>
            <a:off x="2430018" y="868297"/>
            <a:ext cx="8074554" cy="1997867"/>
          </a:xfrm>
        </p:spPr>
        <p:txBody>
          <a:bodyPr>
            <a:noAutofit/>
          </a:bodyPr>
          <a:lstStyle/>
          <a:p>
            <a:r>
              <a:rPr lang="en-US" sz="2800" b="1" dirty="0"/>
              <a:t>A follicular adenoma: </a:t>
            </a:r>
            <a:r>
              <a:rPr lang="en-US" sz="2000" dirty="0"/>
              <a:t>is a non-cancerous thyroid tumor. The tumor is made up of the same kind of follicles found in the normal thyroid gland. The cells in a follicular adenoma are separated from the normal thyroid gland by a thick tissue barrier called a tumor capsule. Because the tumor is so well separated from the normal thyroid tissue, it usually forms a nodule that can be felt in the neck when the thyroid gland is examined. The nodule can also be seen when the thyroid gland is examined by ultrasound</a:t>
            </a:r>
            <a:r>
              <a:rPr lang="en-US" sz="1600" dirty="0"/>
              <a:t>.</a:t>
            </a:r>
          </a:p>
        </p:txBody>
      </p:sp>
      <p:sp>
        <p:nvSpPr>
          <p:cNvPr id="7" name="Date Placeholder 6">
            <a:extLst>
              <a:ext uri="{FF2B5EF4-FFF2-40B4-BE49-F238E27FC236}">
                <a16:creationId xmlns:a16="http://schemas.microsoft.com/office/drawing/2014/main" id="{199FBA57-3ADF-E6BE-F219-A5D5BB1915B2}"/>
              </a:ext>
            </a:extLst>
          </p:cNvPr>
          <p:cNvSpPr>
            <a:spLocks noGrp="1"/>
          </p:cNvSpPr>
          <p:nvPr>
            <p:ph type="dt" sz="half" idx="10"/>
          </p:nvPr>
        </p:nvSpPr>
        <p:spPr>
          <a:xfrm>
            <a:off x="884767" y="4037806"/>
            <a:ext cx="7725833" cy="365125"/>
          </a:xfrm>
        </p:spPr>
        <p:txBody>
          <a:bodyPr/>
          <a:lstStyle/>
          <a:p>
            <a:r>
              <a:rPr lang="en-US" sz="2000" dirty="0"/>
              <a:t>The typical thyroid adenoma is a solitary, spherical lesion that compresses the adjacent non-neoplastic thyroid.</a:t>
            </a:r>
          </a:p>
          <a:p>
            <a:endParaRPr lang="en-US" sz="1000" dirty="0"/>
          </a:p>
        </p:txBody>
      </p:sp>
      <p:sp>
        <p:nvSpPr>
          <p:cNvPr id="9" name="Slide Number Placeholder 8">
            <a:extLst>
              <a:ext uri="{FF2B5EF4-FFF2-40B4-BE49-F238E27FC236}">
                <a16:creationId xmlns:a16="http://schemas.microsoft.com/office/drawing/2014/main" id="{098AE96F-BB27-54C9-6097-E3DDA9486C47}"/>
              </a:ext>
            </a:extLst>
          </p:cNvPr>
          <p:cNvSpPr>
            <a:spLocks noGrp="1"/>
          </p:cNvSpPr>
          <p:nvPr>
            <p:ph type="sldNum" sz="quarter" idx="12"/>
          </p:nvPr>
        </p:nvSpPr>
        <p:spPr/>
        <p:txBody>
          <a:bodyPr/>
          <a:lstStyle/>
          <a:p>
            <a:fld id="{A49DFD55-3C28-40EF-9E31-A92D2E4017FF}" type="slidenum">
              <a:rPr lang="en-US" smtClean="0"/>
              <a:pPr/>
              <a:t>35</a:t>
            </a:fld>
            <a:endParaRPr lang="en-US" dirty="0"/>
          </a:p>
        </p:txBody>
      </p:sp>
      <p:pic>
        <p:nvPicPr>
          <p:cNvPr id="10" name="Picture 9">
            <a:extLst>
              <a:ext uri="{FF2B5EF4-FFF2-40B4-BE49-F238E27FC236}">
                <a16:creationId xmlns:a16="http://schemas.microsoft.com/office/drawing/2014/main" id="{32D2AC27-316E-8080-0C4A-3363E957502D}"/>
              </a:ext>
            </a:extLst>
          </p:cNvPr>
          <p:cNvPicPr>
            <a:picLocks noChangeAspect="1"/>
          </p:cNvPicPr>
          <p:nvPr/>
        </p:nvPicPr>
        <p:blipFill>
          <a:blip r:embed="rId2"/>
          <a:stretch>
            <a:fillRect/>
          </a:stretch>
        </p:blipFill>
        <p:spPr>
          <a:xfrm>
            <a:off x="7072227" y="4226588"/>
            <a:ext cx="3432345" cy="2359356"/>
          </a:xfrm>
          <a:prstGeom prst="rect">
            <a:avLst/>
          </a:prstGeom>
        </p:spPr>
      </p:pic>
    </p:spTree>
    <p:extLst>
      <p:ext uri="{BB962C8B-B14F-4D97-AF65-F5344CB8AC3E}">
        <p14:creationId xmlns:p14="http://schemas.microsoft.com/office/powerpoint/2010/main" val="2798444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6D94A602-D6B4-C3A4-B3BC-B36B17EC8129}"/>
              </a:ext>
            </a:extLst>
          </p:cNvPr>
          <p:cNvSpPr>
            <a:spLocks noGrp="1"/>
          </p:cNvSpPr>
          <p:nvPr>
            <p:ph type="dt" sz="half" idx="10"/>
          </p:nvPr>
        </p:nvSpPr>
        <p:spPr/>
        <p:txBody>
          <a:bodyPr/>
          <a:lstStyle/>
          <a:p>
            <a:r>
              <a:rPr lang="en-US"/>
              <a:t>20XX</a:t>
            </a:r>
            <a:endParaRPr lang="en-US" dirty="0"/>
          </a:p>
        </p:txBody>
      </p:sp>
      <p:sp>
        <p:nvSpPr>
          <p:cNvPr id="4" name="Text Placeholder 3">
            <a:extLst>
              <a:ext uri="{FF2B5EF4-FFF2-40B4-BE49-F238E27FC236}">
                <a16:creationId xmlns:a16="http://schemas.microsoft.com/office/drawing/2014/main" id="{D7FD401B-0B4A-4711-90AD-3E6BA3148304}"/>
              </a:ext>
            </a:extLst>
          </p:cNvPr>
          <p:cNvSpPr>
            <a:spLocks noGrp="1"/>
          </p:cNvSpPr>
          <p:nvPr>
            <p:ph type="body" idx="1"/>
          </p:nvPr>
        </p:nvSpPr>
        <p:spPr>
          <a:xfrm>
            <a:off x="1472953" y="2057843"/>
            <a:ext cx="8585447" cy="1502101"/>
          </a:xfrm>
        </p:spPr>
        <p:txBody>
          <a:bodyPr/>
          <a:lstStyle/>
          <a:p>
            <a:r>
              <a:rPr lang="en-US" dirty="0"/>
              <a:t>The diagnosis of follicular adenoma can only be made after the entire tumor is removed and sent to a pathologist for examination. When viewed under the microscope, the cells in a follicular adenoma can look very similar to the cells in a type of thyroid cancer called follicular carcinoma. The only difference between a follicular adenoma and a follicular carcinoma is that all the abnormal cells in a follicular adenoma are separated from the normal thyroid gland by a thin tissue barrier called a tumor capsule.</a:t>
            </a:r>
          </a:p>
        </p:txBody>
      </p:sp>
      <p:pic>
        <p:nvPicPr>
          <p:cNvPr id="6" name="Picture 5">
            <a:extLst>
              <a:ext uri="{FF2B5EF4-FFF2-40B4-BE49-F238E27FC236}">
                <a16:creationId xmlns:a16="http://schemas.microsoft.com/office/drawing/2014/main" id="{14EABEE4-81C6-E769-8C56-5FB75975A68B}"/>
              </a:ext>
            </a:extLst>
          </p:cNvPr>
          <p:cNvPicPr>
            <a:picLocks noChangeAspect="1"/>
          </p:cNvPicPr>
          <p:nvPr/>
        </p:nvPicPr>
        <p:blipFill>
          <a:blip r:embed="rId2"/>
          <a:stretch>
            <a:fillRect/>
          </a:stretch>
        </p:blipFill>
        <p:spPr>
          <a:xfrm>
            <a:off x="6096000" y="3429000"/>
            <a:ext cx="4753638" cy="2976978"/>
          </a:xfrm>
          <a:prstGeom prst="rect">
            <a:avLst/>
          </a:prstGeom>
        </p:spPr>
      </p:pic>
    </p:spTree>
    <p:extLst>
      <p:ext uri="{BB962C8B-B14F-4D97-AF65-F5344CB8AC3E}">
        <p14:creationId xmlns:p14="http://schemas.microsoft.com/office/powerpoint/2010/main" val="2528879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37</a:t>
            </a:fld>
            <a:endParaRPr lang="en-US" dirty="0"/>
          </a:p>
        </p:txBody>
      </p:sp>
      <p:sp>
        <p:nvSpPr>
          <p:cNvPr id="2" name="Rectangle 1"/>
          <p:cNvSpPr/>
          <p:nvPr/>
        </p:nvSpPr>
        <p:spPr>
          <a:xfrm>
            <a:off x="795129" y="1543772"/>
            <a:ext cx="9939131" cy="2968826"/>
          </a:xfrm>
          <a:prstGeom prst="rect">
            <a:avLst/>
          </a:prstGeom>
        </p:spPr>
        <p:txBody>
          <a:bodyPr wrap="square">
            <a:spAutoFit/>
          </a:bodyPr>
          <a:lstStyle/>
          <a:p>
            <a:pPr marL="338455" indent="-338455">
              <a:lnSpc>
                <a:spcPct val="115000"/>
              </a:lnSpc>
              <a:buClr>
                <a:schemeClr val="dk1"/>
              </a:buClr>
              <a:buSzPts val="2000"/>
              <a:buFont typeface="Noto Sans Symbols"/>
              <a:buChar char="❖"/>
            </a:pPr>
            <a:r>
              <a:rPr lang="en-US" sz="2665" b="1" u="sng" dirty="0">
                <a:solidFill>
                  <a:schemeClr val="dk1"/>
                </a:solidFill>
                <a:latin typeface="Arial" panose="020B0604020202020204"/>
                <a:ea typeface="Arial" panose="020B0604020202020204"/>
                <a:cs typeface="Arial" panose="020B0604020202020204"/>
                <a:sym typeface="Arial" panose="020B0604020202020204"/>
              </a:rPr>
              <a:t>Clinical presentation:</a:t>
            </a:r>
          </a:p>
          <a:p>
            <a:pPr marL="914400" lvl="1" indent="-448945">
              <a:lnSpc>
                <a:spcPct val="115000"/>
              </a:lnSpc>
              <a:buClr>
                <a:schemeClr val="dk1"/>
              </a:buClr>
              <a:buSzPts val="1700"/>
              <a:buFont typeface="Noto Sans Symbols"/>
              <a:buAutoNum type="arabicPeriod"/>
            </a:pPr>
            <a:r>
              <a:rPr lang="en-US" sz="2265" dirty="0">
                <a:solidFill>
                  <a:schemeClr val="dk1"/>
                </a:solidFill>
                <a:latin typeface="Arial" panose="020B0604020202020204"/>
                <a:ea typeface="Arial" panose="020B0604020202020204"/>
                <a:cs typeface="Arial" panose="020B0604020202020204"/>
                <a:sym typeface="Arial" panose="020B0604020202020204"/>
              </a:rPr>
              <a:t>Are painless nodules, often discovered during a routine physical examination.</a:t>
            </a:r>
          </a:p>
          <a:p>
            <a:pPr marL="914400" lvl="1" indent="-448945">
              <a:lnSpc>
                <a:spcPct val="115000"/>
              </a:lnSpc>
              <a:buClr>
                <a:schemeClr val="dk1"/>
              </a:buClr>
              <a:buSzPts val="1700"/>
              <a:buFont typeface="Noto Sans Symbols"/>
              <a:buAutoNum type="arabicPeriod"/>
            </a:pPr>
            <a:r>
              <a:rPr lang="en-US" sz="2265" dirty="0">
                <a:solidFill>
                  <a:schemeClr val="dk1"/>
                </a:solidFill>
                <a:latin typeface="Arial" panose="020B0604020202020204"/>
                <a:ea typeface="Arial" panose="020B0604020202020204"/>
                <a:cs typeface="Arial" panose="020B0604020202020204"/>
                <a:sym typeface="Arial" panose="020B0604020202020204"/>
              </a:rPr>
              <a:t>Larger masses may produce local symptoms such as difficulty in swallowing</a:t>
            </a:r>
          </a:p>
          <a:p>
            <a:pPr marL="914400" lvl="1" indent="-448945">
              <a:lnSpc>
                <a:spcPct val="115000"/>
              </a:lnSpc>
              <a:buClr>
                <a:schemeClr val="dk1"/>
              </a:buClr>
              <a:buSzPts val="1700"/>
              <a:buFont typeface="Noto Sans Symbols"/>
              <a:buAutoNum type="arabicPeriod"/>
            </a:pPr>
            <a:r>
              <a:rPr lang="en-US" sz="2265" dirty="0">
                <a:solidFill>
                  <a:schemeClr val="dk1"/>
                </a:solidFill>
                <a:latin typeface="Arial" panose="020B0604020202020204"/>
                <a:ea typeface="Arial" panose="020B0604020202020204"/>
                <a:cs typeface="Arial" panose="020B0604020202020204"/>
                <a:sym typeface="Arial" panose="020B0604020202020204"/>
              </a:rPr>
              <a:t>As previously stated, persons with toxic adenomas can present with features of thyrotoxicosis.</a:t>
            </a:r>
          </a:p>
        </p:txBody>
      </p:sp>
      <p:sp>
        <p:nvSpPr>
          <p:cNvPr id="3" name="Rectangle 2"/>
          <p:cNvSpPr/>
          <p:nvPr/>
        </p:nvSpPr>
        <p:spPr>
          <a:xfrm>
            <a:off x="795128" y="4972809"/>
            <a:ext cx="9939131" cy="1246495"/>
          </a:xfrm>
          <a:prstGeom prst="rect">
            <a:avLst/>
          </a:prstGeom>
        </p:spPr>
        <p:txBody>
          <a:bodyPr wrap="square">
            <a:spAutoFit/>
          </a:bodyPr>
          <a:lstStyle/>
          <a:p>
            <a:pPr marL="285750" indent="-285750">
              <a:buFont typeface="Wingdings" panose="05000000000000000000" pitchFamily="2" charset="2"/>
              <a:buChar char="v"/>
            </a:pPr>
            <a:r>
              <a:rPr lang="en-US" sz="2700" b="1" u="sng" dirty="0"/>
              <a:t>Management</a:t>
            </a:r>
            <a:r>
              <a:rPr lang="en-US" sz="2700" u="sng" dirty="0"/>
              <a:t>:</a:t>
            </a:r>
          </a:p>
          <a:p>
            <a:r>
              <a:rPr lang="en-US" dirty="0"/>
              <a:t> </a:t>
            </a:r>
            <a:r>
              <a:rPr lang="en-US" sz="2400" dirty="0"/>
              <a:t>Are removed surgically to exclude malignancy, are of an excellent       prognosis as the neither recur nor metastasize</a:t>
            </a:r>
          </a:p>
        </p:txBody>
      </p:sp>
    </p:spTree>
    <p:extLst>
      <p:ext uri="{BB962C8B-B14F-4D97-AF65-F5344CB8AC3E}">
        <p14:creationId xmlns:p14="http://schemas.microsoft.com/office/powerpoint/2010/main" val="2361665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26">
            <a:extLst>
              <a:ext uri="{FF2B5EF4-FFF2-40B4-BE49-F238E27FC236}">
                <a16:creationId xmlns:a16="http://schemas.microsoft.com/office/drawing/2014/main" id="{0F66F8E5-9225-4A92-0006-474AA04129BC}"/>
              </a:ext>
            </a:extLst>
          </p:cNvPr>
          <p:cNvSpPr>
            <a:spLocks noGrp="1"/>
          </p:cNvSpPr>
          <p:nvPr>
            <p:ph type="dt" sz="half" idx="10"/>
          </p:nvPr>
        </p:nvSpPr>
        <p:spPr/>
        <p:txBody>
          <a:bodyPr/>
          <a:lstStyle/>
          <a:p>
            <a:r>
              <a:rPr lang="en-US"/>
              <a:t>20XX</a:t>
            </a:r>
            <a:endParaRPr lang="en-US" dirty="0"/>
          </a:p>
        </p:txBody>
      </p:sp>
      <p:sp>
        <p:nvSpPr>
          <p:cNvPr id="29" name="Slide Number Placeholder 28">
            <a:extLst>
              <a:ext uri="{FF2B5EF4-FFF2-40B4-BE49-F238E27FC236}">
                <a16:creationId xmlns:a16="http://schemas.microsoft.com/office/drawing/2014/main" id="{E1E6AE47-7B3E-1390-7921-C7A8BC717E86}"/>
              </a:ext>
            </a:extLst>
          </p:cNvPr>
          <p:cNvSpPr>
            <a:spLocks noGrp="1"/>
          </p:cNvSpPr>
          <p:nvPr>
            <p:ph type="sldNum" sz="quarter" idx="12"/>
          </p:nvPr>
        </p:nvSpPr>
        <p:spPr/>
        <p:txBody>
          <a:bodyPr/>
          <a:lstStyle/>
          <a:p>
            <a:fld id="{A49DFD55-3C28-40EF-9E31-A92D2E4017FF}" type="slidenum">
              <a:rPr lang="en-US" smtClean="0"/>
              <a:pPr/>
              <a:t>38</a:t>
            </a:fld>
            <a:endParaRPr lang="en-US" dirty="0"/>
          </a:p>
        </p:txBody>
      </p:sp>
      <p:sp>
        <p:nvSpPr>
          <p:cNvPr id="3" name="TextBox 2">
            <a:extLst>
              <a:ext uri="{FF2B5EF4-FFF2-40B4-BE49-F238E27FC236}">
                <a16:creationId xmlns:a16="http://schemas.microsoft.com/office/drawing/2014/main" id="{98F9B6F4-9E00-0086-5D18-0A457314C221}"/>
              </a:ext>
            </a:extLst>
          </p:cNvPr>
          <p:cNvSpPr txBox="1"/>
          <p:nvPr/>
        </p:nvSpPr>
        <p:spPr>
          <a:xfrm flipH="1">
            <a:off x="2743127" y="2713145"/>
            <a:ext cx="7922624" cy="707886"/>
          </a:xfrm>
          <a:prstGeom prst="rect">
            <a:avLst/>
          </a:prstGeom>
          <a:noFill/>
        </p:spPr>
        <p:txBody>
          <a:bodyPr wrap="square" rtlCol="0">
            <a:spAutoFit/>
          </a:bodyPr>
          <a:lstStyle/>
          <a:p>
            <a:r>
              <a:rPr lang="en-US" sz="4000" dirty="0"/>
              <a:t>Malignant solitary nodules</a:t>
            </a:r>
          </a:p>
        </p:txBody>
      </p:sp>
    </p:spTree>
    <p:extLst>
      <p:ext uri="{BB962C8B-B14F-4D97-AF65-F5344CB8AC3E}">
        <p14:creationId xmlns:p14="http://schemas.microsoft.com/office/powerpoint/2010/main" val="456920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7B1B-F042-3BFF-498E-7C78838CC5A5}"/>
              </a:ext>
            </a:extLst>
          </p:cNvPr>
          <p:cNvSpPr>
            <a:spLocks noGrp="1"/>
          </p:cNvSpPr>
          <p:nvPr>
            <p:ph type="title"/>
          </p:nvPr>
        </p:nvSpPr>
        <p:spPr>
          <a:xfrm>
            <a:off x="2578100" y="1729383"/>
            <a:ext cx="8421688" cy="1325563"/>
          </a:xfrm>
        </p:spPr>
        <p:txBody>
          <a:bodyPr>
            <a:normAutofit/>
          </a:bodyPr>
          <a:lstStyle/>
          <a:p>
            <a:br>
              <a:rPr lang="en-US" dirty="0"/>
            </a:br>
            <a:br>
              <a:rPr lang="en-US" dirty="0"/>
            </a:br>
            <a:endParaRPr lang="en-US" dirty="0"/>
          </a:p>
        </p:txBody>
      </p:sp>
      <p:sp>
        <p:nvSpPr>
          <p:cNvPr id="9" name="Slide Number Placeholder 8">
            <a:extLst>
              <a:ext uri="{FF2B5EF4-FFF2-40B4-BE49-F238E27FC236}">
                <a16:creationId xmlns:a16="http://schemas.microsoft.com/office/drawing/2014/main" id="{098AE96F-BB27-54C9-6097-E3DDA9486C47}"/>
              </a:ext>
            </a:extLst>
          </p:cNvPr>
          <p:cNvSpPr>
            <a:spLocks noGrp="1"/>
          </p:cNvSpPr>
          <p:nvPr>
            <p:ph type="sldNum" sz="quarter" idx="12"/>
          </p:nvPr>
        </p:nvSpPr>
        <p:spPr/>
        <p:txBody>
          <a:bodyPr/>
          <a:lstStyle/>
          <a:p>
            <a:fld id="{A49DFD55-3C28-40EF-9E31-A92D2E4017FF}" type="slidenum">
              <a:rPr lang="en-US" smtClean="0"/>
              <a:pPr/>
              <a:t>39</a:t>
            </a:fld>
            <a:endParaRPr lang="en-US" dirty="0"/>
          </a:p>
        </p:txBody>
      </p:sp>
      <p:sp>
        <p:nvSpPr>
          <p:cNvPr id="4" name="Google Shape;233;p42"/>
          <p:cNvSpPr txBox="1">
            <a:spLocks noGrp="1"/>
          </p:cNvSpPr>
          <p:nvPr>
            <p:ph type="body" sz="half" idx="2"/>
          </p:nvPr>
        </p:nvSpPr>
        <p:spPr>
          <a:xfrm>
            <a:off x="2133599" y="808633"/>
            <a:ext cx="8271803" cy="4492625"/>
          </a:xfrm>
          <a:prstGeom prst="rect">
            <a:avLst/>
          </a:prstGeom>
          <a:noFill/>
          <a:ln>
            <a:noFill/>
          </a:ln>
        </p:spPr>
        <p:txBody>
          <a:bodyPr spcFirstLastPara="1" vert="horz" wrap="square" lIns="91433" tIns="45700" rIns="91433" bIns="45700" anchor="t" anchorCtr="0">
            <a:noAutofit/>
          </a:bodyPr>
          <a:lstStyle/>
          <a:p>
            <a:pPr marL="338455" lvl="0" indent="-347345" algn="l">
              <a:lnSpc>
                <a:spcPct val="120000"/>
              </a:lnSpc>
              <a:spcBef>
                <a:spcPts val="535"/>
              </a:spcBef>
              <a:buClr>
                <a:schemeClr val="dk1"/>
              </a:buClr>
              <a:buSzPts val="1900"/>
              <a:buFont typeface="Noto Sans Symbols"/>
              <a:buChar char="❖"/>
            </a:pPr>
            <a:r>
              <a:rPr lang="en-GB" sz="2300" dirty="0">
                <a:solidFill>
                  <a:schemeClr val="tx1">
                    <a:lumMod val="95000"/>
                    <a:lumOff val="5000"/>
                  </a:schemeClr>
                </a:solidFill>
                <a:latin typeface="Arial" panose="020B0604020202020204" pitchFamily="34" charset="0"/>
                <a:cs typeface="Arial" panose="020B0604020202020204" pitchFamily="34" charset="0"/>
              </a:rPr>
              <a:t>Most thyroid carcinomas (except medullary carcinomas) are derived from the thyroid follicular epithelium, and of these, the vast majority are well-differentiated lesions</a:t>
            </a:r>
            <a:endParaRPr sz="2300" dirty="0">
              <a:solidFill>
                <a:schemeClr val="tx1">
                  <a:lumMod val="95000"/>
                  <a:lumOff val="5000"/>
                </a:schemeClr>
              </a:solidFill>
              <a:latin typeface="Arial" panose="020B0604020202020204" pitchFamily="34" charset="0"/>
              <a:cs typeface="Arial" panose="020B0604020202020204" pitchFamily="34" charset="0"/>
            </a:endParaRPr>
          </a:p>
          <a:p>
            <a:pPr marL="338455" lvl="0" indent="-347345" algn="l">
              <a:lnSpc>
                <a:spcPct val="120000"/>
              </a:lnSpc>
              <a:spcBef>
                <a:spcPts val="535"/>
              </a:spcBef>
              <a:buClr>
                <a:schemeClr val="dk1"/>
              </a:buClr>
              <a:buSzPts val="1900"/>
              <a:buFont typeface="Noto Sans Symbols"/>
              <a:buChar char="❖"/>
            </a:pPr>
            <a:r>
              <a:rPr lang="en-GB" sz="2300" dirty="0">
                <a:solidFill>
                  <a:schemeClr val="tx1">
                    <a:lumMod val="95000"/>
                    <a:lumOff val="5000"/>
                  </a:schemeClr>
                </a:solidFill>
                <a:latin typeface="Arial" panose="020B0604020202020204" pitchFamily="34" charset="0"/>
                <a:cs typeface="Arial" panose="020B0604020202020204" pitchFamily="34" charset="0"/>
              </a:rPr>
              <a:t>Female predominance is higher in early and middle adult life, however, in childhood and late adult life the predominance is equally distributed between both genders.</a:t>
            </a:r>
            <a:endParaRPr sz="2300" dirty="0">
              <a:solidFill>
                <a:schemeClr val="tx1">
                  <a:lumMod val="95000"/>
                  <a:lumOff val="5000"/>
                </a:schemeClr>
              </a:solidFill>
              <a:latin typeface="Arial" panose="020B0604020202020204" pitchFamily="34" charset="0"/>
              <a:cs typeface="Arial" panose="020B0604020202020204" pitchFamily="34" charset="0"/>
            </a:endParaRPr>
          </a:p>
          <a:p>
            <a:pPr marL="338455" lvl="0" indent="-347345" algn="l">
              <a:lnSpc>
                <a:spcPct val="120000"/>
              </a:lnSpc>
              <a:spcBef>
                <a:spcPts val="535"/>
              </a:spcBef>
              <a:buClr>
                <a:schemeClr val="dk1"/>
              </a:buClr>
              <a:buSzPts val="1900"/>
              <a:buFont typeface="Noto Sans Symbols"/>
              <a:buChar char="❖"/>
            </a:pPr>
            <a:r>
              <a:rPr lang="en-GB" sz="2300" dirty="0">
                <a:solidFill>
                  <a:schemeClr val="tx1">
                    <a:lumMod val="95000"/>
                    <a:lumOff val="5000"/>
                  </a:schemeClr>
                </a:solidFill>
                <a:latin typeface="Arial" panose="020B0604020202020204" pitchFamily="34" charset="0"/>
                <a:cs typeface="Arial" panose="020B0604020202020204" pitchFamily="34" charset="0"/>
              </a:rPr>
              <a:t>Metastases to the thyroid, most commonly from kidney and breast, are rare.</a:t>
            </a:r>
            <a:endParaRPr sz="2300" dirty="0">
              <a:solidFill>
                <a:schemeClr val="tx1">
                  <a:lumMod val="95000"/>
                  <a:lumOff val="5000"/>
                </a:schemeClr>
              </a:solidFill>
              <a:latin typeface="Arial" panose="020B0604020202020204" pitchFamily="34" charset="0"/>
              <a:cs typeface="Arial" panose="020B0604020202020204" pitchFamily="34" charset="0"/>
            </a:endParaRPr>
          </a:p>
          <a:p>
            <a:pPr marL="338455" lvl="0" indent="-347345" algn="l">
              <a:lnSpc>
                <a:spcPct val="120000"/>
              </a:lnSpc>
              <a:spcBef>
                <a:spcPts val="535"/>
              </a:spcBef>
              <a:buClr>
                <a:schemeClr val="dk1"/>
              </a:buClr>
              <a:buSzPts val="1900"/>
              <a:buFont typeface="Noto Sans Symbols"/>
              <a:buChar char="❖"/>
            </a:pPr>
            <a:r>
              <a:rPr lang="en-GB" sz="2300" dirty="0">
                <a:solidFill>
                  <a:schemeClr val="tx1">
                    <a:lumMod val="95000"/>
                    <a:lumOff val="5000"/>
                  </a:schemeClr>
                </a:solidFill>
                <a:latin typeface="Arial" panose="020B0604020202020204" pitchFamily="34" charset="0"/>
                <a:cs typeface="Arial" panose="020B0604020202020204" pitchFamily="34" charset="0"/>
              </a:rPr>
              <a:t>Lymph node and blood-borne metastases to bone and lung occur and may be the mode of presentation </a:t>
            </a:r>
          </a:p>
        </p:txBody>
      </p:sp>
    </p:spTree>
    <p:extLst>
      <p:ext uri="{BB962C8B-B14F-4D97-AF65-F5344CB8AC3E}">
        <p14:creationId xmlns:p14="http://schemas.microsoft.com/office/powerpoint/2010/main" val="53044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0534"/>
            <a:ext cx="10515600" cy="1325563"/>
          </a:xfrm>
        </p:spPr>
        <p:txBody>
          <a:bodyPr/>
          <a:lstStyle/>
          <a:p>
            <a:pPr algn="l"/>
            <a:r>
              <a:rPr lang="en-US" dirty="0"/>
              <a:t>Anatomy:</a:t>
            </a:r>
            <a:br>
              <a:rPr lang="en-US" dirty="0"/>
            </a:b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pPr/>
              <a:t>4</a:t>
            </a:fld>
            <a:endParaRPr lang="en-US" dirty="0"/>
          </a:p>
        </p:txBody>
      </p:sp>
      <p:sp>
        <p:nvSpPr>
          <p:cNvPr id="7" name="Title 1">
            <a:extLst>
              <a:ext uri="{FF2B5EF4-FFF2-40B4-BE49-F238E27FC236}">
                <a16:creationId xmlns:a16="http://schemas.microsoft.com/office/drawing/2014/main" id="{EBD36F35-777D-4DE8-A048-27A57D2E348A}"/>
              </a:ext>
            </a:extLst>
          </p:cNvPr>
          <p:cNvSpPr txBox="1">
            <a:spLocks/>
          </p:cNvSpPr>
          <p:nvPr/>
        </p:nvSpPr>
        <p:spPr>
          <a:xfrm>
            <a:off x="516835" y="1156304"/>
            <a:ext cx="10336695" cy="16845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br>
              <a:rPr lang="en-US" sz="1800" dirty="0"/>
            </a:br>
            <a:endParaRPr lang="en-US" sz="1800" dirty="0"/>
          </a:p>
        </p:txBody>
      </p:sp>
      <p:sp>
        <p:nvSpPr>
          <p:cNvPr id="12" name="Rectangle 11"/>
          <p:cNvSpPr/>
          <p:nvPr/>
        </p:nvSpPr>
        <p:spPr>
          <a:xfrm>
            <a:off x="838200" y="2032670"/>
            <a:ext cx="6096000" cy="2831544"/>
          </a:xfrm>
          <a:prstGeom prst="rect">
            <a:avLst/>
          </a:prstGeom>
        </p:spPr>
        <p:txBody>
          <a:bodyPr>
            <a:spAutoFit/>
          </a:bodyPr>
          <a:lstStyle/>
          <a:p>
            <a:pPr marL="285750" indent="-285750">
              <a:buFont typeface="Wingdings" panose="05000000000000000000" pitchFamily="2" charset="2"/>
              <a:buChar char="Ø"/>
            </a:pPr>
            <a:r>
              <a:rPr lang="en-US" sz="2000" dirty="0"/>
              <a:t>The thyroid gland is located in the anterior neck and spans the C5-T1 vertebrae. It consists of two lobes (left and right), which are connected by a central isthmus anteriorly – this produces a butterfly-shape appearance.</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sz="2000" dirty="0"/>
              <a:t>The lobes of the thyroid gland are wrapped around the cricoid cartilage and superior rings of the trachea. </a:t>
            </a:r>
          </a:p>
        </p:txBody>
      </p:sp>
      <p:pic>
        <p:nvPicPr>
          <p:cNvPr id="13" name="Picture 12"/>
          <p:cNvPicPr>
            <a:picLocks noChangeAspect="1"/>
          </p:cNvPicPr>
          <p:nvPr/>
        </p:nvPicPr>
        <p:blipFill>
          <a:blip r:embed="rId2"/>
          <a:stretch>
            <a:fillRect/>
          </a:stretch>
        </p:blipFill>
        <p:spPr>
          <a:xfrm>
            <a:off x="8025018" y="1156304"/>
            <a:ext cx="3192118" cy="4902181"/>
          </a:xfrm>
          <a:prstGeom prst="rect">
            <a:avLst/>
          </a:prstGeom>
        </p:spPr>
      </p:pic>
    </p:spTree>
    <p:extLst>
      <p:ext uri="{BB962C8B-B14F-4D97-AF65-F5344CB8AC3E}">
        <p14:creationId xmlns:p14="http://schemas.microsoft.com/office/powerpoint/2010/main" val="515310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058F-B948-8BF6-5F1C-FBE23EC918CD}"/>
              </a:ext>
            </a:extLst>
          </p:cNvPr>
          <p:cNvSpPr>
            <a:spLocks noGrp="1"/>
          </p:cNvSpPr>
          <p:nvPr>
            <p:ph type="title"/>
          </p:nvPr>
        </p:nvSpPr>
        <p:spPr>
          <a:xfrm>
            <a:off x="1362074" y="1671639"/>
            <a:ext cx="7717917" cy="1204912"/>
          </a:xfrm>
        </p:spPr>
        <p:txBody>
          <a:bodyPr>
            <a:normAutofit fontScale="90000"/>
          </a:bodyPr>
          <a:lstStyle/>
          <a:p>
            <a:r>
              <a:rPr lang="en-US" dirty="0">
                <a:solidFill>
                  <a:srgbClr val="FF0000"/>
                </a:solidFill>
                <a:latin typeface="Roboto" panose="02000000000000000000" pitchFamily="2" charset="0"/>
              </a:rPr>
              <a:t>Findings that raise suspicion for</a:t>
            </a:r>
            <a:br>
              <a:rPr lang="en-US" dirty="0">
                <a:solidFill>
                  <a:srgbClr val="FF0000"/>
                </a:solidFill>
                <a:latin typeface="Roboto" panose="02000000000000000000" pitchFamily="2" charset="0"/>
              </a:rPr>
            </a:br>
            <a:r>
              <a:rPr lang="en-US" dirty="0">
                <a:solidFill>
                  <a:srgbClr val="FF0000"/>
                </a:solidFill>
                <a:latin typeface="Roboto" panose="02000000000000000000" pitchFamily="2" charset="0"/>
              </a:rPr>
              <a:t>malignancy</a:t>
            </a:r>
            <a:br>
              <a:rPr lang="en-US" dirty="0">
                <a:solidFill>
                  <a:srgbClr val="FF0000"/>
                </a:solidFill>
                <a:latin typeface="Roboto" panose="02000000000000000000" pitchFamily="2" charset="0"/>
              </a:rPr>
            </a:br>
            <a:endParaRPr lang="en-US" dirty="0">
              <a:solidFill>
                <a:srgbClr val="FF0000"/>
              </a:solidFill>
            </a:endParaRPr>
          </a:p>
        </p:txBody>
      </p:sp>
      <p:sp>
        <p:nvSpPr>
          <p:cNvPr id="3" name="Text Placeholder 2">
            <a:extLst>
              <a:ext uri="{FF2B5EF4-FFF2-40B4-BE49-F238E27FC236}">
                <a16:creationId xmlns:a16="http://schemas.microsoft.com/office/drawing/2014/main" id="{DCBC624A-A70A-D3A0-A4A6-C593DFA1C831}"/>
              </a:ext>
            </a:extLst>
          </p:cNvPr>
          <p:cNvSpPr>
            <a:spLocks noGrp="1"/>
          </p:cNvSpPr>
          <p:nvPr>
            <p:ph type="body" idx="1"/>
          </p:nvPr>
        </p:nvSpPr>
        <p:spPr/>
        <p:txBody>
          <a:bodyPr>
            <a:noAutofit/>
          </a:bodyPr>
          <a:lstStyle/>
          <a:p>
            <a:br>
              <a:rPr lang="en-US" sz="1600" dirty="0"/>
            </a:br>
            <a:endParaRPr lang="en-US" sz="1600" dirty="0"/>
          </a:p>
        </p:txBody>
      </p:sp>
      <p:sp>
        <p:nvSpPr>
          <p:cNvPr id="4" name="Date Placeholder 3">
            <a:extLst>
              <a:ext uri="{FF2B5EF4-FFF2-40B4-BE49-F238E27FC236}">
                <a16:creationId xmlns:a16="http://schemas.microsoft.com/office/drawing/2014/main" id="{49B1E724-6572-98CB-64D3-B8ACEF20CF70}"/>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BB80CB73-E976-B3E3-99DA-F72D8E7EAB5C}"/>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14B8B5DD-B040-A387-EDA3-A3E3EB66C759}"/>
              </a:ext>
            </a:extLst>
          </p:cNvPr>
          <p:cNvSpPr>
            <a:spLocks noGrp="1"/>
          </p:cNvSpPr>
          <p:nvPr>
            <p:ph type="sldNum" sz="quarter" idx="12"/>
          </p:nvPr>
        </p:nvSpPr>
        <p:spPr/>
        <p:txBody>
          <a:bodyPr/>
          <a:lstStyle/>
          <a:p>
            <a:fld id="{A49DFD55-3C28-40EF-9E31-A92D2E4017FF}" type="slidenum">
              <a:rPr lang="en-US" smtClean="0"/>
              <a:pPr/>
              <a:t>40</a:t>
            </a:fld>
            <a:endParaRPr lang="en-US" dirty="0"/>
          </a:p>
        </p:txBody>
      </p:sp>
      <p:sp>
        <p:nvSpPr>
          <p:cNvPr id="10" name="TextBox 9">
            <a:extLst>
              <a:ext uri="{FF2B5EF4-FFF2-40B4-BE49-F238E27FC236}">
                <a16:creationId xmlns:a16="http://schemas.microsoft.com/office/drawing/2014/main" id="{D28F9175-632F-C126-CF3D-78BFD48C36A7}"/>
              </a:ext>
            </a:extLst>
          </p:cNvPr>
          <p:cNvSpPr txBox="1"/>
          <p:nvPr/>
        </p:nvSpPr>
        <p:spPr>
          <a:xfrm>
            <a:off x="1447800" y="2509188"/>
            <a:ext cx="6112412" cy="2554545"/>
          </a:xfrm>
          <a:prstGeom prst="rect">
            <a:avLst/>
          </a:prstGeom>
          <a:noFill/>
        </p:spPr>
        <p:txBody>
          <a:bodyPr wrap="square">
            <a:spAutoFit/>
          </a:bodyPr>
          <a:lstStyle/>
          <a:p>
            <a:r>
              <a:rPr lang="en-US" sz="2000" dirty="0">
                <a:solidFill>
                  <a:srgbClr val="000000"/>
                </a:solidFill>
                <a:latin typeface="Roboto" panose="02000000000000000000" pitchFamily="2" charset="0"/>
              </a:rPr>
              <a:t>1. </a:t>
            </a:r>
            <a:r>
              <a:rPr lang="en-US" sz="2000" dirty="0" err="1">
                <a:solidFill>
                  <a:srgbClr val="000000"/>
                </a:solidFill>
                <a:latin typeface="Roboto" panose="02000000000000000000" pitchFamily="2" charset="0"/>
              </a:rPr>
              <a:t>Hx</a:t>
            </a:r>
            <a:r>
              <a:rPr lang="en-US" sz="2000" dirty="0">
                <a:solidFill>
                  <a:srgbClr val="000000"/>
                </a:solidFill>
                <a:latin typeface="Roboto" panose="02000000000000000000" pitchFamily="2" charset="0"/>
              </a:rPr>
              <a:t> of previous irradiation</a:t>
            </a:r>
            <a:br>
              <a:rPr lang="en-US" sz="2000" dirty="0">
                <a:solidFill>
                  <a:srgbClr val="000000"/>
                </a:solidFill>
                <a:latin typeface="Roboto" panose="02000000000000000000" pitchFamily="2" charset="0"/>
              </a:rPr>
            </a:br>
            <a:r>
              <a:rPr lang="en-US" sz="2000" dirty="0">
                <a:solidFill>
                  <a:srgbClr val="000000"/>
                </a:solidFill>
                <a:latin typeface="Roboto" panose="02000000000000000000" pitchFamily="2" charset="0"/>
              </a:rPr>
              <a:t>2. Young and elderly patients</a:t>
            </a:r>
            <a:br>
              <a:rPr lang="en-US" sz="2000" dirty="0">
                <a:solidFill>
                  <a:srgbClr val="000000"/>
                </a:solidFill>
                <a:latin typeface="Roboto" panose="02000000000000000000" pitchFamily="2" charset="0"/>
              </a:rPr>
            </a:br>
            <a:r>
              <a:rPr lang="en-US" sz="2000" dirty="0">
                <a:solidFill>
                  <a:srgbClr val="000000"/>
                </a:solidFill>
                <a:latin typeface="Roboto" panose="02000000000000000000" pitchFamily="2" charset="0"/>
              </a:rPr>
              <a:t>3. Family </a:t>
            </a:r>
            <a:r>
              <a:rPr lang="en-US" sz="2000" dirty="0" err="1">
                <a:solidFill>
                  <a:srgbClr val="000000"/>
                </a:solidFill>
                <a:latin typeface="Roboto" panose="02000000000000000000" pitchFamily="2" charset="0"/>
              </a:rPr>
              <a:t>hx</a:t>
            </a:r>
            <a:r>
              <a:rPr lang="en-US" sz="2000" dirty="0">
                <a:solidFill>
                  <a:srgbClr val="000000"/>
                </a:solidFill>
                <a:latin typeface="Roboto" panose="02000000000000000000" pitchFamily="2" charset="0"/>
              </a:rPr>
              <a:t> of MEN2</a:t>
            </a:r>
            <a:br>
              <a:rPr lang="en-US" sz="2000" dirty="0">
                <a:solidFill>
                  <a:srgbClr val="000000"/>
                </a:solidFill>
                <a:latin typeface="Roboto" panose="02000000000000000000" pitchFamily="2" charset="0"/>
              </a:rPr>
            </a:br>
            <a:r>
              <a:rPr lang="en-US" sz="2000" dirty="0">
                <a:solidFill>
                  <a:srgbClr val="000000"/>
                </a:solidFill>
                <a:latin typeface="Roboto" panose="02000000000000000000" pitchFamily="2" charset="0"/>
              </a:rPr>
              <a:t>4. Recent onset and rapid growth</a:t>
            </a:r>
            <a:br>
              <a:rPr lang="en-US" sz="2000" dirty="0">
                <a:solidFill>
                  <a:srgbClr val="000000"/>
                </a:solidFill>
                <a:latin typeface="Roboto" panose="02000000000000000000" pitchFamily="2" charset="0"/>
              </a:rPr>
            </a:br>
            <a:r>
              <a:rPr lang="en-US" sz="2000" dirty="0">
                <a:solidFill>
                  <a:srgbClr val="000000"/>
                </a:solidFill>
                <a:latin typeface="Roboto" panose="02000000000000000000" pitchFamily="2" charset="0"/>
              </a:rPr>
              <a:t>5. Painless, hard, irregular nodule</a:t>
            </a:r>
            <a:br>
              <a:rPr lang="en-US" sz="2000" dirty="0">
                <a:solidFill>
                  <a:srgbClr val="000000"/>
                </a:solidFill>
                <a:latin typeface="Roboto" panose="02000000000000000000" pitchFamily="2" charset="0"/>
              </a:rPr>
            </a:br>
            <a:r>
              <a:rPr lang="en-US" sz="2000" dirty="0">
                <a:solidFill>
                  <a:srgbClr val="000000"/>
                </a:solidFill>
                <a:latin typeface="Roboto" panose="02000000000000000000" pitchFamily="2" charset="0"/>
              </a:rPr>
              <a:t>with limited mobility</a:t>
            </a:r>
            <a:br>
              <a:rPr lang="en-US" sz="2000">
                <a:solidFill>
                  <a:srgbClr val="000000"/>
                </a:solidFill>
                <a:latin typeface="Roboto" panose="02000000000000000000" pitchFamily="2" charset="0"/>
              </a:rPr>
            </a:br>
            <a:r>
              <a:rPr lang="en-US" sz="2000">
                <a:solidFill>
                  <a:srgbClr val="000000"/>
                </a:solidFill>
                <a:latin typeface="Roboto" panose="02000000000000000000" pitchFamily="2" charset="0"/>
              </a:rPr>
              <a:t>6. </a:t>
            </a:r>
            <a:r>
              <a:rPr lang="en-US" sz="2000" dirty="0">
                <a:solidFill>
                  <a:srgbClr val="000000"/>
                </a:solidFill>
                <a:latin typeface="Roboto" panose="02000000000000000000" pitchFamily="2" charset="0"/>
              </a:rPr>
              <a:t>Local invasion or lymphatic or</a:t>
            </a:r>
            <a:br>
              <a:rPr lang="en-US" sz="2000" dirty="0">
                <a:solidFill>
                  <a:srgbClr val="000000"/>
                </a:solidFill>
                <a:latin typeface="Roboto" panose="02000000000000000000" pitchFamily="2" charset="0"/>
              </a:rPr>
            </a:br>
            <a:r>
              <a:rPr lang="en-US" sz="2000" dirty="0">
                <a:solidFill>
                  <a:srgbClr val="000000"/>
                </a:solidFill>
                <a:latin typeface="Roboto" panose="02000000000000000000" pitchFamily="2" charset="0"/>
              </a:rPr>
              <a:t>blood-borne metastases </a:t>
            </a:r>
          </a:p>
        </p:txBody>
      </p:sp>
      <p:sp>
        <p:nvSpPr>
          <p:cNvPr id="12" name="TextBox 11">
            <a:extLst>
              <a:ext uri="{FF2B5EF4-FFF2-40B4-BE49-F238E27FC236}">
                <a16:creationId xmlns:a16="http://schemas.microsoft.com/office/drawing/2014/main" id="{5FDD0FBA-91D2-76F3-86AD-2E022B538DF7}"/>
              </a:ext>
            </a:extLst>
          </p:cNvPr>
          <p:cNvSpPr txBox="1"/>
          <p:nvPr/>
        </p:nvSpPr>
        <p:spPr>
          <a:xfrm>
            <a:off x="6925994" y="2014597"/>
            <a:ext cx="6112412" cy="646331"/>
          </a:xfrm>
          <a:prstGeom prst="rect">
            <a:avLst/>
          </a:prstGeom>
          <a:noFill/>
        </p:spPr>
        <p:txBody>
          <a:bodyPr wrap="square">
            <a:spAutoFit/>
          </a:bodyPr>
          <a:lstStyle/>
          <a:p>
            <a:br>
              <a:rPr lang="en-US" dirty="0"/>
            </a:br>
            <a:endParaRPr lang="en-US" dirty="0"/>
          </a:p>
        </p:txBody>
      </p:sp>
    </p:spTree>
    <p:extLst>
      <p:ext uri="{BB962C8B-B14F-4D97-AF65-F5344CB8AC3E}">
        <p14:creationId xmlns:p14="http://schemas.microsoft.com/office/powerpoint/2010/main" val="46983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26">
            <a:extLst>
              <a:ext uri="{FF2B5EF4-FFF2-40B4-BE49-F238E27FC236}">
                <a16:creationId xmlns:a16="http://schemas.microsoft.com/office/drawing/2014/main" id="{0F66F8E5-9225-4A92-0006-474AA04129BC}"/>
              </a:ext>
            </a:extLst>
          </p:cNvPr>
          <p:cNvSpPr>
            <a:spLocks noGrp="1"/>
          </p:cNvSpPr>
          <p:nvPr>
            <p:ph type="dt" sz="half" idx="10"/>
          </p:nvPr>
        </p:nvSpPr>
        <p:spPr/>
        <p:txBody>
          <a:bodyPr/>
          <a:lstStyle/>
          <a:p>
            <a:r>
              <a:rPr lang="en-US"/>
              <a:t>20XX</a:t>
            </a:r>
            <a:endParaRPr lang="en-US" dirty="0"/>
          </a:p>
        </p:txBody>
      </p:sp>
      <p:sp>
        <p:nvSpPr>
          <p:cNvPr id="29" name="Slide Number Placeholder 28">
            <a:extLst>
              <a:ext uri="{FF2B5EF4-FFF2-40B4-BE49-F238E27FC236}">
                <a16:creationId xmlns:a16="http://schemas.microsoft.com/office/drawing/2014/main" id="{E1E6AE47-7B3E-1390-7921-C7A8BC717E86}"/>
              </a:ext>
            </a:extLst>
          </p:cNvPr>
          <p:cNvSpPr>
            <a:spLocks noGrp="1"/>
          </p:cNvSpPr>
          <p:nvPr>
            <p:ph type="sldNum" sz="quarter" idx="12"/>
          </p:nvPr>
        </p:nvSpPr>
        <p:spPr/>
        <p:txBody>
          <a:bodyPr/>
          <a:lstStyle/>
          <a:p>
            <a:fld id="{A49DFD55-3C28-40EF-9E31-A92D2E4017FF}" type="slidenum">
              <a:rPr lang="en-US" smtClean="0"/>
              <a:pPr/>
              <a:t>41</a:t>
            </a:fld>
            <a:endParaRPr lang="en-US" dirty="0"/>
          </a:p>
        </p:txBody>
      </p:sp>
      <p:sp>
        <p:nvSpPr>
          <p:cNvPr id="3" name="TextBox 2">
            <a:extLst>
              <a:ext uri="{FF2B5EF4-FFF2-40B4-BE49-F238E27FC236}">
                <a16:creationId xmlns:a16="http://schemas.microsoft.com/office/drawing/2014/main" id="{98F9B6F4-9E00-0086-5D18-0A457314C221}"/>
              </a:ext>
            </a:extLst>
          </p:cNvPr>
          <p:cNvSpPr txBox="1"/>
          <p:nvPr/>
        </p:nvSpPr>
        <p:spPr>
          <a:xfrm flipH="1">
            <a:off x="3431176" y="2527615"/>
            <a:ext cx="7922624" cy="923330"/>
          </a:xfrm>
          <a:prstGeom prst="rect">
            <a:avLst/>
          </a:prstGeom>
          <a:noFill/>
        </p:spPr>
        <p:txBody>
          <a:bodyPr wrap="square" rtlCol="0">
            <a:spAutoFit/>
          </a:bodyPr>
          <a:lstStyle/>
          <a:p>
            <a:r>
              <a:rPr lang="en-US" sz="5400" dirty="0"/>
              <a:t>Investigations</a:t>
            </a:r>
          </a:p>
        </p:txBody>
      </p:sp>
    </p:spTree>
    <p:extLst>
      <p:ext uri="{BB962C8B-B14F-4D97-AF65-F5344CB8AC3E}">
        <p14:creationId xmlns:p14="http://schemas.microsoft.com/office/powerpoint/2010/main" val="3546260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42</a:t>
            </a:fld>
            <a:endParaRPr lang="en-US" dirty="0"/>
          </a:p>
        </p:txBody>
      </p:sp>
      <p:sp>
        <p:nvSpPr>
          <p:cNvPr id="3" name="Content Placeholder 2">
            <a:extLst>
              <a:ext uri="{FF2B5EF4-FFF2-40B4-BE49-F238E27FC236}">
                <a16:creationId xmlns:a16="http://schemas.microsoft.com/office/drawing/2014/main" id="{9C508497-EABC-30F5-A75E-C1D1F01F925B}"/>
              </a:ext>
            </a:extLst>
          </p:cNvPr>
          <p:cNvSpPr>
            <a:spLocks noGrp="1"/>
          </p:cNvSpPr>
          <p:nvPr>
            <p:ph idx="1"/>
          </p:nvPr>
        </p:nvSpPr>
        <p:spPr>
          <a:xfrm>
            <a:off x="983974" y="0"/>
            <a:ext cx="10515600" cy="4351338"/>
          </a:xfrm>
        </p:spPr>
        <p:txBody>
          <a:bodyPr/>
          <a:lstStyle/>
          <a:p>
            <a:r>
              <a:rPr lang="en-US" dirty="0"/>
              <a:t>1- THYROID FUNCTION TEST (TFT)</a:t>
            </a:r>
          </a:p>
          <a:p>
            <a:r>
              <a:rPr lang="en-US" dirty="0"/>
              <a:t>2-RADIOISOTOPS SCAN</a:t>
            </a:r>
          </a:p>
          <a:p>
            <a:r>
              <a:rPr lang="en-US" dirty="0"/>
              <a:t>3-ULTRASOUND </a:t>
            </a:r>
          </a:p>
          <a:p>
            <a:r>
              <a:rPr lang="en-US" dirty="0"/>
              <a:t>4- FINE NEEDLE ASPIRATION BIOPSY (FNA) </a:t>
            </a:r>
          </a:p>
          <a:p>
            <a:pPr marL="0" indent="0">
              <a:buNone/>
            </a:pPr>
            <a:endParaRPr lang="en-US" dirty="0"/>
          </a:p>
        </p:txBody>
      </p:sp>
      <p:sp>
        <p:nvSpPr>
          <p:cNvPr id="4" name="Title 1">
            <a:extLst>
              <a:ext uri="{FF2B5EF4-FFF2-40B4-BE49-F238E27FC236}">
                <a16:creationId xmlns:a16="http://schemas.microsoft.com/office/drawing/2014/main" id="{7597EFDB-0C9F-F35C-2966-65B959F81BD5}"/>
              </a:ext>
            </a:extLst>
          </p:cNvPr>
          <p:cNvSpPr>
            <a:spLocks noGrp="1"/>
          </p:cNvSpPr>
          <p:nvPr>
            <p:ph type="title"/>
          </p:nvPr>
        </p:nvSpPr>
        <p:spPr>
          <a:xfrm>
            <a:off x="838200" y="365125"/>
            <a:ext cx="10515600" cy="1325563"/>
          </a:xfrm>
        </p:spPr>
        <p:txBody>
          <a:bodyPr/>
          <a:lstStyle/>
          <a:p>
            <a:r>
              <a:rPr lang="en-US" dirty="0"/>
              <a:t>Investigation of thyroid </a:t>
            </a:r>
          </a:p>
        </p:txBody>
      </p:sp>
    </p:spTree>
    <p:extLst>
      <p:ext uri="{BB962C8B-B14F-4D97-AF65-F5344CB8AC3E}">
        <p14:creationId xmlns:p14="http://schemas.microsoft.com/office/powerpoint/2010/main" val="3568127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48C18-E25F-0FC4-DFD0-057716C033F1}"/>
              </a:ext>
            </a:extLst>
          </p:cNvPr>
          <p:cNvSpPr>
            <a:spLocks noGrp="1"/>
          </p:cNvSpPr>
          <p:nvPr>
            <p:ph type="title"/>
          </p:nvPr>
        </p:nvSpPr>
        <p:spPr>
          <a:xfrm>
            <a:off x="667718" y="197011"/>
            <a:ext cx="10515600" cy="1325563"/>
          </a:xfrm>
        </p:spPr>
        <p:txBody>
          <a:bodyPr>
            <a:normAutofit/>
          </a:bodyPr>
          <a:lstStyle/>
          <a:p>
            <a:r>
              <a:rPr lang="en-US" sz="7200" dirty="0"/>
              <a:t>TFT</a:t>
            </a:r>
          </a:p>
        </p:txBody>
      </p:sp>
      <p:sp>
        <p:nvSpPr>
          <p:cNvPr id="4" name="Date Placeholder 3">
            <a:extLst>
              <a:ext uri="{FF2B5EF4-FFF2-40B4-BE49-F238E27FC236}">
                <a16:creationId xmlns:a16="http://schemas.microsoft.com/office/drawing/2014/main" id="{45CEB1A2-10DA-38CE-7ECC-FC930D847BD6}"/>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866EF29-5D74-29CA-E2AB-79EA2A8AAE7D}"/>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B66B46C0-D2AD-257F-5FBF-50A2F8FA3A30}"/>
              </a:ext>
            </a:extLst>
          </p:cNvPr>
          <p:cNvSpPr>
            <a:spLocks noGrp="1"/>
          </p:cNvSpPr>
          <p:nvPr>
            <p:ph type="sldNum" sz="quarter" idx="12"/>
          </p:nvPr>
        </p:nvSpPr>
        <p:spPr/>
        <p:txBody>
          <a:bodyPr/>
          <a:lstStyle/>
          <a:p>
            <a:fld id="{A49DFD55-3C28-40EF-9E31-A92D2E4017FF}" type="slidenum">
              <a:rPr lang="en-US" smtClean="0"/>
              <a:pPr/>
              <a:t>43</a:t>
            </a:fld>
            <a:endParaRPr lang="en-US" dirty="0"/>
          </a:p>
        </p:txBody>
      </p:sp>
      <p:sp>
        <p:nvSpPr>
          <p:cNvPr id="7" name="Rectangle 1">
            <a:extLst>
              <a:ext uri="{FF2B5EF4-FFF2-40B4-BE49-F238E27FC236}">
                <a16:creationId xmlns:a16="http://schemas.microsoft.com/office/drawing/2014/main" id="{61EA89AA-F6AD-C563-838F-3686C11C6651}"/>
              </a:ext>
            </a:extLst>
          </p:cNvPr>
          <p:cNvSpPr>
            <a:spLocks noChangeArrowheads="1"/>
          </p:cNvSpPr>
          <p:nvPr/>
        </p:nvSpPr>
        <p:spPr bwMode="auto">
          <a:xfrm>
            <a:off x="1007390" y="1367565"/>
            <a:ext cx="11144397"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400" dirty="0">
                <a:solidFill>
                  <a:srgbClr val="000000"/>
                </a:solidFill>
                <a:latin typeface="Roboto" panose="02000000000000000000" pitchFamily="2" charset="0"/>
              </a:rPr>
              <a:t>Thyroid </a:t>
            </a:r>
            <a:r>
              <a:rPr kumimoji="0" lang="en-US" altLang="en-US" sz="2400" b="0" i="0" u="none" strike="noStrike" cap="none" normalizeH="0" baseline="0" dirty="0">
                <a:ln>
                  <a:noFill/>
                </a:ln>
                <a:solidFill>
                  <a:srgbClr val="000000"/>
                </a:solidFill>
                <a:effectLst/>
                <a:latin typeface="Roboto" panose="02000000000000000000" pitchFamily="2" charset="0"/>
              </a:rPr>
              <a:t>function tests: will direct further approach and should precede</a:t>
            </a:r>
            <a:br>
              <a:rPr kumimoji="0" lang="en-US" altLang="en-US" sz="2400" b="0" i="0" u="none" strike="noStrike" cap="none" normalizeH="0" baseline="0" dirty="0">
                <a:ln>
                  <a:noFill/>
                </a:ln>
                <a:solidFill>
                  <a:srgbClr val="000000"/>
                </a:solidFill>
                <a:effectLst/>
                <a:latin typeface="Roboto" panose="02000000000000000000" pitchFamily="2" charset="0"/>
              </a:rPr>
            </a:br>
            <a:r>
              <a:rPr kumimoji="0" lang="en-US" altLang="en-US" sz="2400" b="0" i="0" u="none" strike="noStrike" cap="none" normalizeH="0" baseline="0" dirty="0">
                <a:ln>
                  <a:noFill/>
                </a:ln>
                <a:solidFill>
                  <a:srgbClr val="000000"/>
                </a:solidFill>
                <a:effectLst/>
                <a:latin typeface="Roboto" panose="02000000000000000000" pitchFamily="2" charset="0"/>
              </a:rPr>
              <a:t>consideration of imaging studies and FNA biopsy.</a:t>
            </a:r>
          </a:p>
          <a:p>
            <a:pPr lvl="0"/>
            <a:br>
              <a:rPr kumimoji="0" lang="en-US" altLang="en-US" sz="2400" b="0" i="0" u="none" strike="noStrike" cap="none" normalizeH="0" baseline="0" dirty="0">
                <a:ln>
                  <a:noFill/>
                </a:ln>
                <a:solidFill>
                  <a:srgbClr val="000000"/>
                </a:solidFill>
                <a:effectLst/>
                <a:latin typeface="Roboto" panose="02000000000000000000" pitchFamily="2" charset="0"/>
              </a:rPr>
            </a:br>
            <a:r>
              <a:rPr lang="en-US" altLang="en-US" sz="2400" dirty="0">
                <a:solidFill>
                  <a:srgbClr val="000000"/>
                </a:solidFill>
                <a:latin typeface="Roboto" panose="02000000000000000000" pitchFamily="2" charset="0"/>
              </a:rPr>
              <a:t>Most</a:t>
            </a:r>
            <a:r>
              <a:rPr kumimoji="0" lang="en-US" altLang="en-US" sz="2400" b="0" i="0" u="none" strike="noStrike" cap="none" normalizeH="0" baseline="0" dirty="0">
                <a:ln>
                  <a:noFill/>
                </a:ln>
                <a:solidFill>
                  <a:srgbClr val="000000"/>
                </a:solidFill>
                <a:effectLst/>
                <a:latin typeface="Roboto" panose="02000000000000000000" pitchFamily="2" charset="0"/>
              </a:rPr>
              <a:t> patients with thyroid nodules are euthyroid.</a:t>
            </a:r>
          </a:p>
          <a:p>
            <a:pPr lvl="0"/>
            <a:br>
              <a:rPr kumimoji="0" lang="en-US" altLang="en-US" sz="2400" b="0" i="0" u="none" strike="noStrike" cap="none" normalizeH="0" baseline="0" dirty="0">
                <a:ln>
                  <a:noFill/>
                </a:ln>
                <a:solidFill>
                  <a:srgbClr val="000000"/>
                </a:solidFill>
                <a:effectLst/>
                <a:latin typeface="Roboto" panose="02000000000000000000" pitchFamily="2" charset="0"/>
              </a:rPr>
            </a:br>
            <a:r>
              <a:rPr kumimoji="0" lang="en-US" altLang="en-US" sz="2400" b="0" i="0" u="none" strike="noStrike" cap="none" normalizeH="0" baseline="0" dirty="0">
                <a:ln>
                  <a:noFill/>
                </a:ln>
                <a:solidFill>
                  <a:srgbClr val="000000"/>
                </a:solidFill>
                <a:effectLst/>
                <a:latin typeface="Roboto" panose="02000000000000000000" pitchFamily="2" charset="0"/>
              </a:rPr>
              <a:t>Patients with a low TSH level (toxic nodules) should be considered for</a:t>
            </a:r>
            <a:br>
              <a:rPr kumimoji="0" lang="en-US" altLang="en-US" sz="2400" b="0" i="0" u="none" strike="noStrike" cap="none" normalizeH="0" baseline="0" dirty="0">
                <a:ln>
                  <a:noFill/>
                </a:ln>
                <a:solidFill>
                  <a:srgbClr val="000000"/>
                </a:solidFill>
                <a:effectLst/>
                <a:latin typeface="Roboto" panose="02000000000000000000" pitchFamily="2" charset="0"/>
              </a:rPr>
            </a:br>
            <a:r>
              <a:rPr lang="en-US" altLang="en-US" sz="2400" dirty="0">
                <a:solidFill>
                  <a:srgbClr val="000000"/>
                </a:solidFill>
                <a:latin typeface="Roboto" panose="02000000000000000000" pitchFamily="2" charset="0"/>
              </a:rPr>
              <a:t>radi</a:t>
            </a:r>
            <a:r>
              <a:rPr kumimoji="0" lang="en-US" altLang="en-US" sz="2400" b="0" i="0" u="none" strike="noStrike" cap="none" normalizeH="0" baseline="0" dirty="0">
                <a:ln>
                  <a:noFill/>
                </a:ln>
                <a:solidFill>
                  <a:srgbClr val="000000"/>
                </a:solidFill>
                <a:effectLst/>
                <a:latin typeface="Roboto" panose="02000000000000000000" pitchFamily="2" charset="0"/>
              </a:rPr>
              <a:t>oisotope scan.</a:t>
            </a:r>
          </a:p>
          <a:p>
            <a:pPr lvl="0"/>
            <a:br>
              <a:rPr kumimoji="0" lang="en-US" altLang="en-US" sz="2400" b="0" i="0" u="none" strike="noStrike" cap="none" normalizeH="0" baseline="0" dirty="0">
                <a:ln>
                  <a:noFill/>
                </a:ln>
                <a:solidFill>
                  <a:srgbClr val="000000"/>
                </a:solidFill>
                <a:effectLst/>
                <a:latin typeface="Roboto" panose="02000000000000000000" pitchFamily="2" charset="0"/>
              </a:rPr>
            </a:br>
            <a:r>
              <a:rPr kumimoji="0" lang="en-US" altLang="en-US" sz="2400" b="0" i="0" u="none" strike="noStrike" cap="none" normalizeH="0" baseline="0" dirty="0">
                <a:ln>
                  <a:noFill/>
                </a:ln>
                <a:solidFill>
                  <a:srgbClr val="000000"/>
                </a:solidFill>
                <a:effectLst/>
                <a:latin typeface="Roboto" panose="02000000000000000000" pitchFamily="2" charset="0"/>
              </a:rPr>
              <a:t>Patient with high TSH level check for </a:t>
            </a:r>
            <a:r>
              <a:rPr kumimoji="0" lang="en-US" altLang="en-US" sz="2400" b="0" i="0" u="none" strike="noStrike" cap="none" normalizeH="0" baseline="0" dirty="0" err="1">
                <a:ln>
                  <a:noFill/>
                </a:ln>
                <a:solidFill>
                  <a:srgbClr val="000000"/>
                </a:solidFill>
                <a:effectLst/>
                <a:latin typeface="Roboto" panose="02000000000000000000" pitchFamily="2" charset="0"/>
              </a:rPr>
              <a:t>hashimoto's</a:t>
            </a:r>
            <a:r>
              <a:rPr kumimoji="0" lang="en-US" altLang="en-US" sz="2400" b="0" i="0" u="none" strike="noStrike" cap="none" normalizeH="0" baseline="0" dirty="0">
                <a:ln>
                  <a:noFill/>
                </a:ln>
                <a:solidFill>
                  <a:srgbClr val="000000"/>
                </a:solidFill>
                <a:effectLst/>
                <a:latin typeface="Roboto" panose="02000000000000000000" pitchFamily="2" charset="0"/>
              </a:rPr>
              <a:t> disease antibodies ( anti TPO)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Roboto" panose="02000000000000000000"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Roboto" panose="02000000000000000000" pitchFamily="2" charset="0"/>
            </a:endParaRPr>
          </a:p>
          <a:p>
            <a:pPr lvl="0"/>
            <a:br>
              <a:rPr kumimoji="0" lang="en-US" altLang="en-US" sz="2400" b="0" i="0" u="none" strike="noStrike" cap="none" normalizeH="0" baseline="0" dirty="0">
                <a:ln>
                  <a:noFill/>
                </a:ln>
                <a:solidFill>
                  <a:schemeClr val="tx1"/>
                </a:solidFill>
                <a:effectLst/>
              </a:rPr>
            </a:br>
            <a:endParaRPr kumimoji="0" lang="en-US" altLang="en-US" sz="2400" b="0" i="0" u="none" strike="noStrike" cap="none" normalizeH="0" baseline="0" dirty="0">
              <a:ln>
                <a:noFill/>
              </a:ln>
              <a:solidFill>
                <a:schemeClr val="tx1"/>
              </a:solidFill>
              <a:effectLst/>
            </a:endParaRPr>
          </a:p>
        </p:txBody>
      </p:sp>
      <p:sp>
        <p:nvSpPr>
          <p:cNvPr id="8" name="AutoShape 2">
            <a:extLst>
              <a:ext uri="{FF2B5EF4-FFF2-40B4-BE49-F238E27FC236}">
                <a16:creationId xmlns:a16="http://schemas.microsoft.com/office/drawing/2014/main" id="{35D902DE-E95B-51A5-D437-13E67D573A6D}"/>
              </a:ext>
            </a:extLst>
          </p:cNvPr>
          <p:cNvSpPr>
            <a:spLocks noChangeAspect="1" noChangeArrowheads="1"/>
          </p:cNvSpPr>
          <p:nvPr/>
        </p:nvSpPr>
        <p:spPr bwMode="auto">
          <a:xfrm>
            <a:off x="1083590" y="36778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27899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44</a:t>
            </a:fld>
            <a:endParaRPr lang="en-US" dirty="0"/>
          </a:p>
        </p:txBody>
      </p:sp>
      <p:sp>
        <p:nvSpPr>
          <p:cNvPr id="3" name="Title 1">
            <a:extLst>
              <a:ext uri="{FF2B5EF4-FFF2-40B4-BE49-F238E27FC236}">
                <a16:creationId xmlns:a16="http://schemas.microsoft.com/office/drawing/2014/main" id="{52609055-7029-054A-25B4-7BBA961DBA2A}"/>
              </a:ext>
            </a:extLst>
          </p:cNvPr>
          <p:cNvSpPr>
            <a:spLocks noGrp="1"/>
          </p:cNvSpPr>
          <p:nvPr>
            <p:ph type="title"/>
          </p:nvPr>
        </p:nvSpPr>
        <p:spPr>
          <a:xfrm>
            <a:off x="308113" y="378378"/>
            <a:ext cx="10515600" cy="1325563"/>
          </a:xfrm>
        </p:spPr>
        <p:txBody>
          <a:bodyPr>
            <a:normAutofit/>
          </a:bodyPr>
          <a:lstStyle/>
          <a:p>
            <a:r>
              <a:rPr lang="en-US" sz="4000" dirty="0"/>
              <a:t>What is a thyroid scan?</a:t>
            </a:r>
            <a:br>
              <a:rPr lang="en-US" sz="1800" dirty="0"/>
            </a:br>
            <a:endParaRPr lang="en-US" sz="1800" dirty="0"/>
          </a:p>
        </p:txBody>
      </p:sp>
      <p:sp>
        <p:nvSpPr>
          <p:cNvPr id="4" name="Content Placeholder 2">
            <a:extLst>
              <a:ext uri="{FF2B5EF4-FFF2-40B4-BE49-F238E27FC236}">
                <a16:creationId xmlns:a16="http://schemas.microsoft.com/office/drawing/2014/main" id="{DFC6DCF7-718F-55BF-8D31-A423E5100028}"/>
              </a:ext>
            </a:extLst>
          </p:cNvPr>
          <p:cNvSpPr>
            <a:spLocks noGrp="1"/>
          </p:cNvSpPr>
          <p:nvPr>
            <p:ph idx="1"/>
          </p:nvPr>
        </p:nvSpPr>
        <p:spPr>
          <a:xfrm>
            <a:off x="1076739" y="1335294"/>
            <a:ext cx="10515600" cy="4351338"/>
          </a:xfrm>
        </p:spPr>
        <p:txBody>
          <a:bodyPr>
            <a:normAutofit/>
          </a:bodyPr>
          <a:lstStyle/>
          <a:p>
            <a:pPr marL="0" indent="0">
              <a:buNone/>
            </a:pPr>
            <a:endParaRPr lang="en-US" dirty="0"/>
          </a:p>
          <a:p>
            <a:r>
              <a:rPr lang="en-US" dirty="0"/>
              <a:t>The uptake of radioactive iodine is used as a substitute</a:t>
            </a:r>
          </a:p>
          <a:p>
            <a:pPr marL="0" indent="0">
              <a:buNone/>
            </a:pPr>
            <a:r>
              <a:rPr lang="en-US" dirty="0"/>
              <a:t>for thyroid tissue uptake</a:t>
            </a:r>
          </a:p>
          <a:p>
            <a:r>
              <a:rPr lang="en-US" dirty="0"/>
              <a:t>A thyroid scan does not involve surgery and is painless</a:t>
            </a:r>
          </a:p>
          <a:p>
            <a:r>
              <a:rPr lang="en-US" dirty="0"/>
              <a:t>It is used to help evaluate the structure and function of the thyroid</a:t>
            </a:r>
          </a:p>
          <a:p>
            <a:r>
              <a:rPr lang="en-US" dirty="0"/>
              <a:t>A whole body radioactive iodine scan is used to evaluate</a:t>
            </a:r>
          </a:p>
          <a:p>
            <a:pPr marL="0" indent="0">
              <a:buNone/>
            </a:pPr>
            <a:r>
              <a:rPr lang="en-US" dirty="0"/>
              <a:t>the distribution of metastatic thyroid tissue in the body</a:t>
            </a:r>
          </a:p>
          <a:p>
            <a:pPr marL="0" indent="0">
              <a:buNone/>
            </a:pPr>
            <a:endParaRPr lang="en-US" dirty="0"/>
          </a:p>
          <a:p>
            <a:endParaRPr lang="en-US" dirty="0"/>
          </a:p>
        </p:txBody>
      </p:sp>
    </p:spTree>
    <p:extLst>
      <p:ext uri="{BB962C8B-B14F-4D97-AF65-F5344CB8AC3E}">
        <p14:creationId xmlns:p14="http://schemas.microsoft.com/office/powerpoint/2010/main" val="2195034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45</a:t>
            </a:fld>
            <a:endParaRPr lang="en-US" dirty="0"/>
          </a:p>
        </p:txBody>
      </p:sp>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5533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46</a:t>
            </a:fld>
            <a:endParaRPr lang="en-US" dirty="0"/>
          </a:p>
        </p:txBody>
      </p:sp>
      <p:pic>
        <p:nvPicPr>
          <p:cNvPr id="3" name="Content Placeholder 4">
            <a:extLst>
              <a:ext uri="{FF2B5EF4-FFF2-40B4-BE49-F238E27FC236}">
                <a16:creationId xmlns:a16="http://schemas.microsoft.com/office/drawing/2014/main" id="{80FDB7C8-EAB8-2880-6AE1-DB345565FC2B}"/>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65708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47</a:t>
            </a:fld>
            <a:endParaRPr lang="en-US" dirty="0"/>
          </a:p>
        </p:txBody>
      </p:sp>
      <p:pic>
        <p:nvPicPr>
          <p:cNvPr id="3" name="Content Placeholder 4">
            <a:extLst>
              <a:ext uri="{FF2B5EF4-FFF2-40B4-BE49-F238E27FC236}">
                <a16:creationId xmlns:a16="http://schemas.microsoft.com/office/drawing/2014/main" id="{D7DA36C2-986A-41A7-B8F5-125583612527}"/>
              </a:ext>
            </a:extLst>
          </p:cNvPr>
          <p:cNvPicPr>
            <a:picLocks noGrp="1" noChangeAspect="1"/>
          </p:cNvPicPr>
          <p:nvPr>
            <p:ph idx="1"/>
          </p:nvPr>
        </p:nvPicPr>
        <p:blipFill>
          <a:blip r:embed="rId2"/>
          <a:stretch>
            <a:fillRect/>
          </a:stretch>
        </p:blipFill>
        <p:spPr>
          <a:xfrm>
            <a:off x="0" y="0"/>
            <a:ext cx="12192000" cy="6801009"/>
          </a:xfrm>
        </p:spPr>
      </p:pic>
    </p:spTree>
    <p:extLst>
      <p:ext uri="{BB962C8B-B14F-4D97-AF65-F5344CB8AC3E}">
        <p14:creationId xmlns:p14="http://schemas.microsoft.com/office/powerpoint/2010/main" val="2956066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48</a:t>
            </a:fld>
            <a:endParaRPr lang="en-US" dirty="0"/>
          </a:p>
        </p:txBody>
      </p:sp>
      <p:sp>
        <p:nvSpPr>
          <p:cNvPr id="3" name="Title 1">
            <a:extLst>
              <a:ext uri="{FF2B5EF4-FFF2-40B4-BE49-F238E27FC236}">
                <a16:creationId xmlns:a16="http://schemas.microsoft.com/office/drawing/2014/main" id="{1C150312-B08F-F4C1-92A5-8C3DB2FAE062}"/>
              </a:ext>
            </a:extLst>
          </p:cNvPr>
          <p:cNvSpPr>
            <a:spLocks noGrp="1"/>
          </p:cNvSpPr>
          <p:nvPr>
            <p:ph type="title"/>
          </p:nvPr>
        </p:nvSpPr>
        <p:spPr>
          <a:xfrm>
            <a:off x="589722" y="259107"/>
            <a:ext cx="8020878" cy="1325563"/>
          </a:xfrm>
        </p:spPr>
        <p:txBody>
          <a:bodyPr/>
          <a:lstStyle/>
          <a:p>
            <a:r>
              <a:rPr lang="en-US" dirty="0"/>
              <a:t>Ultrasonography:</a:t>
            </a:r>
          </a:p>
        </p:txBody>
      </p:sp>
      <p:sp>
        <p:nvSpPr>
          <p:cNvPr id="4" name="Content Placeholder 2">
            <a:extLst>
              <a:ext uri="{FF2B5EF4-FFF2-40B4-BE49-F238E27FC236}">
                <a16:creationId xmlns:a16="http://schemas.microsoft.com/office/drawing/2014/main" id="{3684ED8F-EF8D-66EC-9088-07AD23C333D9}"/>
              </a:ext>
            </a:extLst>
          </p:cNvPr>
          <p:cNvSpPr>
            <a:spLocks noGrp="1"/>
          </p:cNvSpPr>
          <p:nvPr>
            <p:ph idx="1"/>
          </p:nvPr>
        </p:nvSpPr>
        <p:spPr>
          <a:xfrm>
            <a:off x="364435" y="2584664"/>
            <a:ext cx="10515600" cy="4351338"/>
          </a:xfrm>
        </p:spPr>
        <p:txBody>
          <a:bodyPr/>
          <a:lstStyle/>
          <a:p>
            <a:pPr marL="342900" indent="-342900">
              <a:buFont typeface="Wingdings" panose="05000000000000000000" pitchFamily="2" charset="2"/>
              <a:buChar char="Ø"/>
            </a:pPr>
            <a:r>
              <a:rPr lang="en-US" dirty="0"/>
              <a:t>All patients who present with a thyroid nodule should undergo ultrasound evaluation.</a:t>
            </a:r>
          </a:p>
          <a:p>
            <a:r>
              <a:rPr lang="en-US" dirty="0"/>
              <a:t>Advantages :</a:t>
            </a:r>
          </a:p>
          <a:p>
            <a:pPr marL="342900" indent="-342900">
              <a:buFont typeface="Wingdings" panose="05000000000000000000" pitchFamily="2" charset="2"/>
              <a:buChar char="Ø"/>
            </a:pPr>
            <a:r>
              <a:rPr lang="en-US" dirty="0"/>
              <a:t>Unexpansive </a:t>
            </a:r>
          </a:p>
          <a:p>
            <a:pPr marL="342900" indent="-342900">
              <a:buFont typeface="Wingdings" panose="05000000000000000000" pitchFamily="2" charset="2"/>
              <a:buChar char="Ø"/>
            </a:pPr>
            <a:r>
              <a:rPr lang="en-US" dirty="0"/>
              <a:t>Available </a:t>
            </a:r>
          </a:p>
          <a:p>
            <a:pPr marL="342900" indent="-342900">
              <a:buFont typeface="Wingdings" panose="05000000000000000000" pitchFamily="2" charset="2"/>
              <a:buChar char="Ø"/>
            </a:pPr>
            <a:r>
              <a:rPr lang="en-US" dirty="0"/>
              <a:t>Noninvasive </a:t>
            </a:r>
          </a:p>
          <a:p>
            <a:endParaRPr lang="en-US" dirty="0"/>
          </a:p>
          <a:p>
            <a:pPr marL="342900" indent="-342900">
              <a:buFont typeface="Wingdings" panose="05000000000000000000" pitchFamily="2" charset="2"/>
              <a:buChar char="Ø"/>
            </a:pPr>
            <a:r>
              <a:rPr lang="en-US" dirty="0"/>
              <a:t>We determined:</a:t>
            </a:r>
          </a:p>
          <a:p>
            <a:pPr marL="342900" indent="-342900">
              <a:buFont typeface="Wingdings" panose="05000000000000000000" pitchFamily="2" charset="2"/>
              <a:buChar char="Ø"/>
            </a:pPr>
            <a:r>
              <a:rPr lang="en-US" dirty="0"/>
              <a:t>Nodular size </a:t>
            </a:r>
          </a:p>
          <a:p>
            <a:pPr marL="342900" indent="-342900">
              <a:buFont typeface="Wingdings" panose="05000000000000000000" pitchFamily="2" charset="2"/>
              <a:buChar char="Ø"/>
            </a:pPr>
            <a:r>
              <a:rPr lang="en-US" dirty="0"/>
              <a:t>If there is any suggestive of malignancy </a:t>
            </a:r>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endParaRPr lang="en-US" dirty="0"/>
          </a:p>
        </p:txBody>
      </p:sp>
      <p:sp>
        <p:nvSpPr>
          <p:cNvPr id="2" name="Rectangle 1"/>
          <p:cNvSpPr/>
          <p:nvPr/>
        </p:nvSpPr>
        <p:spPr>
          <a:xfrm>
            <a:off x="848139" y="1259101"/>
            <a:ext cx="10601739" cy="1015663"/>
          </a:xfrm>
          <a:prstGeom prst="rect">
            <a:avLst/>
          </a:prstGeom>
        </p:spPr>
        <p:txBody>
          <a:bodyPr wrap="square">
            <a:spAutoFit/>
          </a:bodyPr>
          <a:lstStyle/>
          <a:p>
            <a:r>
              <a:rPr lang="en-US" sz="2000" dirty="0"/>
              <a:t>is helpful for detecting no palpable thyroid nodules, differentiating solid from cystic nodules, identifying adjacent lymphadenopathy and differentiating single from multiple nodule .</a:t>
            </a:r>
            <a:endParaRPr lang="ar-JO" sz="2000" dirty="0"/>
          </a:p>
          <a:p>
            <a:endParaRPr lang="en-US" sz="2000" dirty="0"/>
          </a:p>
        </p:txBody>
      </p:sp>
      <p:pic>
        <p:nvPicPr>
          <p:cNvPr id="5" name="Picture 4"/>
          <p:cNvPicPr>
            <a:picLocks noChangeAspect="1"/>
          </p:cNvPicPr>
          <p:nvPr/>
        </p:nvPicPr>
        <p:blipFill>
          <a:blip r:embed="rId2"/>
          <a:stretch>
            <a:fillRect/>
          </a:stretch>
        </p:blipFill>
        <p:spPr>
          <a:xfrm>
            <a:off x="7076661" y="2955235"/>
            <a:ext cx="4581939" cy="3401115"/>
          </a:xfrm>
          <a:prstGeom prst="rect">
            <a:avLst/>
          </a:prstGeom>
        </p:spPr>
      </p:pic>
    </p:spTree>
    <p:extLst>
      <p:ext uri="{BB962C8B-B14F-4D97-AF65-F5344CB8AC3E}">
        <p14:creationId xmlns:p14="http://schemas.microsoft.com/office/powerpoint/2010/main" val="4201520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49</a:t>
            </a:fld>
            <a:endParaRPr lang="en-US" dirty="0"/>
          </a:p>
        </p:txBody>
      </p:sp>
      <p:sp>
        <p:nvSpPr>
          <p:cNvPr id="3" name="Content Placeholder 2"/>
          <p:cNvSpPr>
            <a:spLocks noGrp="1"/>
          </p:cNvSpPr>
          <p:nvPr>
            <p:ph idx="1"/>
          </p:nvPr>
        </p:nvSpPr>
        <p:spPr>
          <a:xfrm>
            <a:off x="1300344" y="2608844"/>
            <a:ext cx="10891656" cy="5409028"/>
          </a:xfrm>
        </p:spPr>
        <p:txBody>
          <a:bodyPr>
            <a:noAutofit/>
          </a:bodyPr>
          <a:lstStyle/>
          <a:p>
            <a:r>
              <a:rPr lang="en-US" b="1" dirty="0"/>
              <a:t> Fine needle aspiration biopsy : </a:t>
            </a:r>
            <a:endParaRPr lang="ar-JO" b="1" dirty="0"/>
          </a:p>
          <a:p>
            <a:endParaRPr lang="en-US" b="1" dirty="0"/>
          </a:p>
          <a:p>
            <a:r>
              <a:rPr lang="en-US" sz="1800" dirty="0"/>
              <a:t>A test of choice for initial evaluation of a thyroid nodule – often combined with ultrasound guidance for better diagnostic utility</a:t>
            </a:r>
            <a:endParaRPr lang="ar-JO" sz="1800" dirty="0"/>
          </a:p>
          <a:p>
            <a:endParaRPr lang="en-US" sz="1800" dirty="0"/>
          </a:p>
          <a:p>
            <a:r>
              <a:rPr lang="en-US" sz="1800" dirty="0"/>
              <a:t>This is the only test that can reliable differentiate between benign and malignant nodule and Has a sensitivity of 95% and a specificity of 95% </a:t>
            </a:r>
            <a:endParaRPr lang="ar-JO" sz="1800" dirty="0"/>
          </a:p>
          <a:p>
            <a:endParaRPr lang="en-US" sz="1800" dirty="0"/>
          </a:p>
          <a:p>
            <a:r>
              <a:rPr lang="en-US" sz="1800" dirty="0"/>
              <a:t>Reliability depend on: Operator , Cytopathologist and the specimen should be enough . have 5% false negative , and should  follow up with periodic FNA if thyroid nodularity persists</a:t>
            </a:r>
            <a:endParaRPr lang="ar-JO" sz="1800" dirty="0"/>
          </a:p>
          <a:p>
            <a:endParaRPr lang="en-US" sz="1800" dirty="0"/>
          </a:p>
          <a:p>
            <a:r>
              <a:rPr lang="en-US" sz="1800" dirty="0"/>
              <a:t>FNA IS RELIABLE for all cancer except follicular </a:t>
            </a:r>
            <a:endParaRPr lang="ar-JO" sz="1800" dirty="0"/>
          </a:p>
          <a:p>
            <a:endParaRPr lang="en-US" sz="1800" dirty="0"/>
          </a:p>
          <a:p>
            <a:r>
              <a:rPr lang="en-US" sz="1800" dirty="0"/>
              <a:t> complications : Local discomfort, Hematomas, Infection</a:t>
            </a:r>
          </a:p>
          <a:p>
            <a:endParaRPr lang="en-US" sz="1800" dirty="0"/>
          </a:p>
          <a:p>
            <a:endParaRPr lang="en-US" sz="1600" dirty="0"/>
          </a:p>
          <a:p>
            <a:endParaRPr lang="en-US" sz="1600" dirty="0"/>
          </a:p>
          <a:p>
            <a:pPr marL="137160" indent="0">
              <a:buNone/>
            </a:pPr>
            <a:endParaRPr lang="en-US" sz="1600" dirty="0"/>
          </a:p>
          <a:p>
            <a:endParaRPr lang="en-US" sz="300" dirty="0"/>
          </a:p>
          <a:p>
            <a:endParaRPr lang="en-US" sz="300" dirty="0"/>
          </a:p>
          <a:p>
            <a:endParaRPr lang="en-US" sz="300" dirty="0"/>
          </a:p>
          <a:p>
            <a:r>
              <a:rPr lang="en-US" sz="300" dirty="0"/>
              <a:t> </a:t>
            </a:r>
            <a:br>
              <a:rPr lang="en-US" sz="300" dirty="0"/>
            </a:br>
            <a:endParaRPr lang="en-US" sz="300" dirty="0"/>
          </a:p>
        </p:txBody>
      </p:sp>
      <p:pic>
        <p:nvPicPr>
          <p:cNvPr id="2" name="Picture 1">
            <a:extLst>
              <a:ext uri="{FF2B5EF4-FFF2-40B4-BE49-F238E27FC236}">
                <a16:creationId xmlns:a16="http://schemas.microsoft.com/office/drawing/2014/main" id="{980555DD-8422-6560-68BD-166810376CA8}"/>
              </a:ext>
            </a:extLst>
          </p:cNvPr>
          <p:cNvPicPr>
            <a:picLocks noChangeAspect="1"/>
          </p:cNvPicPr>
          <p:nvPr/>
        </p:nvPicPr>
        <p:blipFill>
          <a:blip r:embed="rId2"/>
          <a:stretch>
            <a:fillRect/>
          </a:stretch>
        </p:blipFill>
        <p:spPr>
          <a:xfrm>
            <a:off x="8398412" y="4136039"/>
            <a:ext cx="3374488" cy="2354638"/>
          </a:xfrm>
          <a:prstGeom prst="rect">
            <a:avLst/>
          </a:prstGeom>
        </p:spPr>
      </p:pic>
    </p:spTree>
    <p:extLst>
      <p:ext uri="{BB962C8B-B14F-4D97-AF65-F5344CB8AC3E}">
        <p14:creationId xmlns:p14="http://schemas.microsoft.com/office/powerpoint/2010/main" val="1498473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0534"/>
            <a:ext cx="10515600" cy="1325563"/>
          </a:xfrm>
        </p:spPr>
        <p:txBody>
          <a:bodyPr/>
          <a:lstStyle/>
          <a:p>
            <a:pPr algn="l"/>
            <a:br>
              <a:rPr lang="en-US" dirty="0"/>
            </a:b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pPr/>
              <a:t>5</a:t>
            </a:fld>
            <a:endParaRPr lang="en-US" dirty="0"/>
          </a:p>
        </p:txBody>
      </p:sp>
      <p:sp>
        <p:nvSpPr>
          <p:cNvPr id="7" name="Title 1">
            <a:extLst>
              <a:ext uri="{FF2B5EF4-FFF2-40B4-BE49-F238E27FC236}">
                <a16:creationId xmlns:a16="http://schemas.microsoft.com/office/drawing/2014/main" id="{EBD36F35-777D-4DE8-A048-27A57D2E348A}"/>
              </a:ext>
            </a:extLst>
          </p:cNvPr>
          <p:cNvSpPr txBox="1">
            <a:spLocks/>
          </p:cNvSpPr>
          <p:nvPr/>
        </p:nvSpPr>
        <p:spPr>
          <a:xfrm>
            <a:off x="516835" y="1156304"/>
            <a:ext cx="10336695" cy="16845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br>
              <a:rPr lang="en-US" sz="1800" dirty="0"/>
            </a:br>
            <a:endParaRPr lang="en-US" sz="1800" dirty="0"/>
          </a:p>
        </p:txBody>
      </p:sp>
      <p:sp>
        <p:nvSpPr>
          <p:cNvPr id="9" name="Content Placeholder 2">
            <a:extLst>
              <a:ext uri="{FF2B5EF4-FFF2-40B4-BE49-F238E27FC236}">
                <a16:creationId xmlns:a16="http://schemas.microsoft.com/office/drawing/2014/main" id="{151AD5E2-6885-4CFA-A9B7-EBC95DFF3B4B}"/>
              </a:ext>
            </a:extLst>
          </p:cNvPr>
          <p:cNvSpPr txBox="1">
            <a:spLocks/>
          </p:cNvSpPr>
          <p:nvPr/>
        </p:nvSpPr>
        <p:spPr>
          <a:xfrm>
            <a:off x="1048215" y="1851005"/>
            <a:ext cx="8776009" cy="3530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thyroid gland is closely associated with numerous other structures in the anterior neck:</a:t>
            </a:r>
          </a:p>
          <a:p>
            <a:r>
              <a:rPr lang="en-US" sz="2000" b="1" dirty="0"/>
              <a:t>Anteriorly</a:t>
            </a:r>
            <a:r>
              <a:rPr lang="en-US" sz="2000" dirty="0"/>
              <a:t> – infrahyoid muscles, namely the sternothyroid, superior belly of the omohyoid and sternohyoid</a:t>
            </a:r>
          </a:p>
          <a:p>
            <a:r>
              <a:rPr lang="en-US" sz="2000" b="1" dirty="0"/>
              <a:t>Laterally</a:t>
            </a:r>
            <a:r>
              <a:rPr lang="en-US" sz="2000" dirty="0"/>
              <a:t> – carotid sheath, containing the common carotid artery, internal jugular vein and </a:t>
            </a:r>
            <a:r>
              <a:rPr lang="en-US" sz="2000" dirty="0" err="1"/>
              <a:t>vagus</a:t>
            </a:r>
            <a:r>
              <a:rPr lang="en-US" sz="2000" dirty="0"/>
              <a:t> nerve</a:t>
            </a:r>
          </a:p>
          <a:p>
            <a:r>
              <a:rPr lang="en-US" sz="2000" b="1" dirty="0"/>
              <a:t>Medially </a:t>
            </a:r>
            <a:r>
              <a:rPr lang="en-US" sz="2000" dirty="0"/>
              <a:t>–</a:t>
            </a:r>
          </a:p>
          <a:p>
            <a:pPr lvl="1"/>
            <a:r>
              <a:rPr lang="en-US" sz="2000" dirty="0"/>
              <a:t>Organs – larynx, pharynx, </a:t>
            </a:r>
            <a:r>
              <a:rPr lang="en-US" sz="2000" b="1" u="sng" dirty="0"/>
              <a:t>trachea</a:t>
            </a:r>
            <a:r>
              <a:rPr lang="en-US" sz="2000" dirty="0"/>
              <a:t> and </a:t>
            </a:r>
            <a:r>
              <a:rPr lang="en-US" sz="2000" b="1" u="sng" dirty="0"/>
              <a:t>esophagus</a:t>
            </a:r>
          </a:p>
          <a:p>
            <a:pPr lvl="1"/>
            <a:r>
              <a:rPr lang="en-US" sz="2000" dirty="0"/>
              <a:t>Nerves – </a:t>
            </a:r>
            <a:r>
              <a:rPr lang="en-US" sz="2000" b="1" u="sng" dirty="0"/>
              <a:t>external laryngeal</a:t>
            </a:r>
            <a:r>
              <a:rPr lang="en-US" sz="2000" dirty="0"/>
              <a:t> and </a:t>
            </a:r>
            <a:r>
              <a:rPr lang="en-US" sz="2000" b="1" u="sng" dirty="0"/>
              <a:t>recurrent laryngeal nerves</a:t>
            </a:r>
          </a:p>
          <a:p>
            <a:endParaRPr lang="en-US" sz="2000" dirty="0"/>
          </a:p>
        </p:txBody>
      </p:sp>
    </p:spTree>
    <p:extLst>
      <p:ext uri="{BB962C8B-B14F-4D97-AF65-F5344CB8AC3E}">
        <p14:creationId xmlns:p14="http://schemas.microsoft.com/office/powerpoint/2010/main" val="2752266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26">
            <a:extLst>
              <a:ext uri="{FF2B5EF4-FFF2-40B4-BE49-F238E27FC236}">
                <a16:creationId xmlns:a16="http://schemas.microsoft.com/office/drawing/2014/main" id="{0F66F8E5-9225-4A92-0006-474AA04129BC}"/>
              </a:ext>
            </a:extLst>
          </p:cNvPr>
          <p:cNvSpPr>
            <a:spLocks noGrp="1"/>
          </p:cNvSpPr>
          <p:nvPr>
            <p:ph type="dt" sz="half" idx="10"/>
          </p:nvPr>
        </p:nvSpPr>
        <p:spPr/>
        <p:txBody>
          <a:bodyPr/>
          <a:lstStyle/>
          <a:p>
            <a:r>
              <a:rPr lang="en-US"/>
              <a:t>20XX</a:t>
            </a:r>
            <a:endParaRPr lang="en-US" dirty="0"/>
          </a:p>
        </p:txBody>
      </p:sp>
      <p:sp>
        <p:nvSpPr>
          <p:cNvPr id="29" name="Slide Number Placeholder 28">
            <a:extLst>
              <a:ext uri="{FF2B5EF4-FFF2-40B4-BE49-F238E27FC236}">
                <a16:creationId xmlns:a16="http://schemas.microsoft.com/office/drawing/2014/main" id="{E1E6AE47-7B3E-1390-7921-C7A8BC717E86}"/>
              </a:ext>
            </a:extLst>
          </p:cNvPr>
          <p:cNvSpPr>
            <a:spLocks noGrp="1"/>
          </p:cNvSpPr>
          <p:nvPr>
            <p:ph type="sldNum" sz="quarter" idx="12"/>
          </p:nvPr>
        </p:nvSpPr>
        <p:spPr/>
        <p:txBody>
          <a:bodyPr/>
          <a:lstStyle/>
          <a:p>
            <a:fld id="{A49DFD55-3C28-40EF-9E31-A92D2E4017FF}" type="slidenum">
              <a:rPr lang="en-US" smtClean="0"/>
              <a:pPr/>
              <a:t>50</a:t>
            </a:fld>
            <a:endParaRPr lang="en-US" dirty="0"/>
          </a:p>
        </p:txBody>
      </p:sp>
      <p:sp>
        <p:nvSpPr>
          <p:cNvPr id="3" name="TextBox 2">
            <a:extLst>
              <a:ext uri="{FF2B5EF4-FFF2-40B4-BE49-F238E27FC236}">
                <a16:creationId xmlns:a16="http://schemas.microsoft.com/office/drawing/2014/main" id="{98F9B6F4-9E00-0086-5D18-0A457314C221}"/>
              </a:ext>
            </a:extLst>
          </p:cNvPr>
          <p:cNvSpPr txBox="1"/>
          <p:nvPr/>
        </p:nvSpPr>
        <p:spPr>
          <a:xfrm flipH="1">
            <a:off x="4649288" y="2501112"/>
            <a:ext cx="7922624" cy="923330"/>
          </a:xfrm>
          <a:prstGeom prst="rect">
            <a:avLst/>
          </a:prstGeom>
          <a:noFill/>
        </p:spPr>
        <p:txBody>
          <a:bodyPr wrap="square" rtlCol="0">
            <a:spAutoFit/>
          </a:bodyPr>
          <a:lstStyle/>
          <a:p>
            <a:r>
              <a:rPr lang="en-US" sz="5400" dirty="0"/>
              <a:t>surgery</a:t>
            </a:r>
          </a:p>
        </p:txBody>
      </p:sp>
    </p:spTree>
    <p:extLst>
      <p:ext uri="{BB962C8B-B14F-4D97-AF65-F5344CB8AC3E}">
        <p14:creationId xmlns:p14="http://schemas.microsoft.com/office/powerpoint/2010/main" val="103006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51</a:t>
            </a:fld>
            <a:endParaRPr lang="en-US" dirty="0"/>
          </a:p>
        </p:txBody>
      </p:sp>
      <p:sp>
        <p:nvSpPr>
          <p:cNvPr id="3" name="Title 1"/>
          <p:cNvSpPr>
            <a:spLocks noGrp="1"/>
          </p:cNvSpPr>
          <p:nvPr>
            <p:ph type="title"/>
          </p:nvPr>
        </p:nvSpPr>
        <p:spPr>
          <a:xfrm>
            <a:off x="609600" y="274638"/>
            <a:ext cx="10972800" cy="1143000"/>
          </a:xfrm>
        </p:spPr>
        <p:txBody>
          <a:bodyPr/>
          <a:lstStyle/>
          <a:p>
            <a:r>
              <a:rPr lang="en-US" dirty="0"/>
              <a:t>Indication for surgery </a:t>
            </a:r>
          </a:p>
        </p:txBody>
      </p:sp>
      <p:sp>
        <p:nvSpPr>
          <p:cNvPr id="4" name="Content Placeholder 2"/>
          <p:cNvSpPr>
            <a:spLocks noGrp="1"/>
          </p:cNvSpPr>
          <p:nvPr>
            <p:ph idx="1"/>
          </p:nvPr>
        </p:nvSpPr>
        <p:spPr>
          <a:xfrm>
            <a:off x="609600" y="1600200"/>
            <a:ext cx="10972800" cy="4709160"/>
          </a:xfrm>
        </p:spPr>
        <p:txBody>
          <a:bodyPr>
            <a:normAutofit/>
          </a:bodyPr>
          <a:lstStyle/>
          <a:p>
            <a:pPr marL="0" lvl="0" indent="0" fontAlgn="base">
              <a:spcBef>
                <a:spcPct val="0"/>
              </a:spcBef>
              <a:spcAft>
                <a:spcPct val="0"/>
              </a:spcAft>
              <a:buNone/>
            </a:pPr>
            <a:r>
              <a:rPr lang="en-US" dirty="0">
                <a:latin typeface="Arial" panose="020B0604020202020204" pitchFamily="34" charset="0"/>
                <a:cs typeface="Arial" panose="020B0604020202020204" pitchFamily="34" charset="0"/>
              </a:rPr>
              <a:t>1- As therapy for patients with thyrotoxicosis .</a:t>
            </a:r>
          </a:p>
          <a:p>
            <a:pPr marL="0" lvl="0" indent="0" fontAlgn="base">
              <a:spcBef>
                <a:spcPct val="0"/>
              </a:spcBef>
              <a:spcAft>
                <a:spcPct val="0"/>
              </a:spcAft>
              <a:buNone/>
            </a:pPr>
            <a:endParaRPr lang="en-US" dirty="0">
              <a:latin typeface="Arial" panose="020B0604020202020204" pitchFamily="34" charset="0"/>
              <a:cs typeface="Arial" panose="020B0604020202020204" pitchFamily="34" charset="0"/>
            </a:endParaRPr>
          </a:p>
          <a:p>
            <a:pPr marL="0" lvl="0" indent="0" fontAlgn="base">
              <a:spcBef>
                <a:spcPct val="0"/>
              </a:spcBef>
              <a:spcAft>
                <a:spcPct val="0"/>
              </a:spcAft>
              <a:buNone/>
            </a:pPr>
            <a:r>
              <a:rPr lang="en-US" dirty="0">
                <a:latin typeface="Arial" panose="020B0604020202020204" pitchFamily="34" charset="0"/>
                <a:cs typeface="Arial" panose="020B0604020202020204" pitchFamily="34" charset="0"/>
              </a:rPr>
              <a:t>2-To treat benign and malignant thyroid tumors .</a:t>
            </a:r>
          </a:p>
          <a:p>
            <a:pPr marL="0" lvl="0" indent="0" fontAlgn="base">
              <a:spcBef>
                <a:spcPct val="0"/>
              </a:spcBef>
              <a:spcAft>
                <a:spcPct val="0"/>
              </a:spcAft>
              <a:buNone/>
            </a:pPr>
            <a:endParaRPr lang="en-US" b="1" dirty="0">
              <a:latin typeface="Arial" panose="020B0604020202020204" pitchFamily="34" charset="0"/>
              <a:cs typeface="Arial" panose="020B0604020202020204" pitchFamily="34" charset="0"/>
            </a:endParaRPr>
          </a:p>
          <a:p>
            <a:pPr marL="0" lvl="0" indent="0" fontAlgn="base">
              <a:spcBef>
                <a:spcPct val="0"/>
              </a:spcBef>
              <a:spcAft>
                <a:spcPct val="0"/>
              </a:spcAft>
              <a:buNone/>
            </a:pPr>
            <a:r>
              <a:rPr lang="en-US" dirty="0">
                <a:latin typeface="Arial" panose="020B0604020202020204" pitchFamily="34" charset="0"/>
                <a:cs typeface="Arial" panose="020B0604020202020204" pitchFamily="34" charset="0"/>
              </a:rPr>
              <a:t>3- for suspicious cyst and toxic adenoma   </a:t>
            </a:r>
          </a:p>
          <a:p>
            <a:pPr marL="0" lvl="0" indent="0" fontAlgn="base">
              <a:spcBef>
                <a:spcPct val="0"/>
              </a:spcBef>
              <a:spcAft>
                <a:spcPct val="0"/>
              </a:spcAft>
              <a:buNone/>
            </a:pPr>
            <a:endParaRPr lang="en-US" dirty="0">
              <a:latin typeface="Arial" panose="020B0604020202020204" pitchFamily="34" charset="0"/>
              <a:cs typeface="Arial" panose="020B0604020202020204" pitchFamily="34" charset="0"/>
            </a:endParaRPr>
          </a:p>
          <a:p>
            <a:pPr marL="0" lvl="0" indent="0" fontAlgn="base">
              <a:spcBef>
                <a:spcPct val="0"/>
              </a:spcBef>
              <a:spcAft>
                <a:spcPct val="0"/>
              </a:spcAft>
              <a:buNone/>
            </a:pPr>
            <a:r>
              <a:rPr lang="en-US" dirty="0">
                <a:latin typeface="Arial" panose="020B0604020202020204" pitchFamily="34" charset="0"/>
                <a:cs typeface="Arial" panose="020B0604020202020204" pitchFamily="34" charset="0"/>
              </a:rPr>
              <a:t>3- To relive pressure symptoms such as ( dyspnea , Dysphagia) . </a:t>
            </a:r>
          </a:p>
          <a:p>
            <a:pPr marL="0" lvl="0" indent="0" fontAlgn="base">
              <a:spcBef>
                <a:spcPct val="0"/>
              </a:spcBef>
              <a:spcAft>
                <a:spcPct val="0"/>
              </a:spcAft>
              <a:buNone/>
            </a:pPr>
            <a:endParaRPr lang="en-US" dirty="0">
              <a:latin typeface="Arial" panose="020B0604020202020204" pitchFamily="34" charset="0"/>
              <a:cs typeface="Arial" panose="020B0604020202020204" pitchFamily="34" charset="0"/>
            </a:endParaRPr>
          </a:p>
          <a:p>
            <a:pPr marL="0" lvl="0" indent="0" fontAlgn="base">
              <a:spcBef>
                <a:spcPct val="0"/>
              </a:spcBef>
              <a:spcAft>
                <a:spcPct val="0"/>
              </a:spcAft>
              <a:buNone/>
            </a:pPr>
            <a:r>
              <a:rPr lang="en-US" dirty="0">
                <a:latin typeface="Arial" panose="020B0604020202020204" pitchFamily="34" charset="0"/>
                <a:cs typeface="Arial" panose="020B0604020202020204" pitchFamily="34" charset="0"/>
              </a:rPr>
              <a:t>4-Cosmetic purpose.</a:t>
            </a:r>
          </a:p>
          <a:p>
            <a:pPr marL="0" lvl="0" indent="0" fontAlgn="base">
              <a:spcBef>
                <a:spcPct val="0"/>
              </a:spcBef>
              <a:spcAft>
                <a:spcPct val="0"/>
              </a:spcAft>
              <a:buNone/>
            </a:pPr>
            <a:endParaRPr lang="en-US" dirty="0">
              <a:latin typeface="Arial" panose="020B0604020202020204" pitchFamily="34" charset="0"/>
              <a:cs typeface="Arial" panose="020B0604020202020204" pitchFamily="34" charset="0"/>
            </a:endParaRPr>
          </a:p>
          <a:p>
            <a:pPr marL="0" lvl="0" indent="0" fontAlgn="base">
              <a:spcBef>
                <a:spcPct val="0"/>
              </a:spcBef>
              <a:spcAft>
                <a:spcPct val="0"/>
              </a:spcAft>
              <a:buNone/>
            </a:pPr>
            <a:r>
              <a:rPr lang="en-US" dirty="0">
                <a:latin typeface="Arial" panose="020B0604020202020204" pitchFamily="34" charset="0"/>
                <a:cs typeface="Arial" panose="020B0604020202020204" pitchFamily="34" charset="0"/>
              </a:rPr>
              <a:t>5-To establish a definitive diagnosis of a mass in the thyroid gland , especially when cytological results are indeterminate </a:t>
            </a:r>
            <a:endParaRPr lang="en-US" dirty="0"/>
          </a:p>
          <a:p>
            <a:endParaRPr lang="en-US" dirty="0"/>
          </a:p>
        </p:txBody>
      </p:sp>
    </p:spTree>
    <p:extLst>
      <p:ext uri="{BB962C8B-B14F-4D97-AF65-F5344CB8AC3E}">
        <p14:creationId xmlns:p14="http://schemas.microsoft.com/office/powerpoint/2010/main" val="2214006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52</a:t>
            </a:fld>
            <a:endParaRPr lang="en-US" dirty="0"/>
          </a:p>
        </p:txBody>
      </p:sp>
      <p:sp>
        <p:nvSpPr>
          <p:cNvPr id="3" name="Content Placeholder 2"/>
          <p:cNvSpPr>
            <a:spLocks noGrp="1"/>
          </p:cNvSpPr>
          <p:nvPr>
            <p:ph idx="1"/>
          </p:nvPr>
        </p:nvSpPr>
        <p:spPr>
          <a:xfrm>
            <a:off x="609600" y="1600200"/>
            <a:ext cx="10972800" cy="4709160"/>
          </a:xfrm>
        </p:spPr>
        <p:txBody>
          <a:bodyPr>
            <a:normAutofit/>
          </a:bodyPr>
          <a:lstStyle/>
          <a:p>
            <a:pPr>
              <a:buFont typeface="Wingdings" panose="05000000000000000000" pitchFamily="2" charset="2"/>
              <a:buChar char="Ø"/>
            </a:pPr>
            <a:r>
              <a:rPr lang="en-US" dirty="0"/>
              <a:t>Total thyroidectomy = 2 x total lobectomy + isthmusectomy</a:t>
            </a:r>
          </a:p>
          <a:p>
            <a:pPr>
              <a:buFont typeface="Wingdings" panose="05000000000000000000" pitchFamily="2" charset="2"/>
              <a:buChar char="Ø"/>
            </a:pPr>
            <a:endParaRPr lang="en-US" dirty="0"/>
          </a:p>
          <a:p>
            <a:pPr>
              <a:buFont typeface="Wingdings" panose="05000000000000000000" pitchFamily="2" charset="2"/>
              <a:buChar char="Ø"/>
            </a:pPr>
            <a:r>
              <a:rPr lang="en-US" dirty="0"/>
              <a:t>Subtotal thyroidectomy = 2 x subtotal lobectomy + isthmusectomy</a:t>
            </a:r>
          </a:p>
          <a:p>
            <a:pPr marL="137160" indent="0">
              <a:buNone/>
            </a:pPr>
            <a:r>
              <a:rPr lang="en-US" dirty="0"/>
              <a:t>(Mainly preserved  the upper pole to save at least one parathyroid gland ) </a:t>
            </a:r>
          </a:p>
          <a:p>
            <a:pPr>
              <a:buFont typeface="Wingdings" panose="05000000000000000000" pitchFamily="2" charset="2"/>
              <a:buChar char="Ø"/>
            </a:pPr>
            <a:endParaRPr lang="en-US" dirty="0"/>
          </a:p>
          <a:p>
            <a:pPr>
              <a:buFont typeface="Wingdings" panose="05000000000000000000" pitchFamily="2" charset="2"/>
              <a:buChar char="Ø"/>
            </a:pPr>
            <a:r>
              <a:rPr lang="en-US" dirty="0"/>
              <a:t>Near-total thyroidectomy = total lobectomy + isthmusectomy + subtotal lobectomy </a:t>
            </a:r>
          </a:p>
          <a:p>
            <a:pPr>
              <a:buFont typeface="Wingdings" panose="05000000000000000000" pitchFamily="2" charset="2"/>
              <a:buChar char="Ø"/>
            </a:pPr>
            <a:endParaRPr lang="en-US" dirty="0"/>
          </a:p>
          <a:p>
            <a:pPr>
              <a:buFont typeface="Wingdings" panose="05000000000000000000" pitchFamily="2" charset="2"/>
              <a:buChar char="Ø"/>
            </a:pPr>
            <a:r>
              <a:rPr lang="en-US" dirty="0"/>
              <a:t>Lobectomy = total lobectomy + isthmusectomy </a:t>
            </a:r>
          </a:p>
          <a:p>
            <a:endParaRPr lang="en-US" dirty="0"/>
          </a:p>
        </p:txBody>
      </p:sp>
      <p:sp>
        <p:nvSpPr>
          <p:cNvPr id="4" name="Title 1"/>
          <p:cNvSpPr>
            <a:spLocks noGrp="1"/>
          </p:cNvSpPr>
          <p:nvPr>
            <p:ph type="title"/>
          </p:nvPr>
        </p:nvSpPr>
        <p:spPr>
          <a:xfrm>
            <a:off x="609600" y="274638"/>
            <a:ext cx="10972800" cy="1143000"/>
          </a:xfrm>
        </p:spPr>
        <p:txBody>
          <a:bodyPr/>
          <a:lstStyle/>
          <a:p>
            <a:r>
              <a:rPr lang="en-US" dirty="0"/>
              <a:t>Procedures </a:t>
            </a:r>
          </a:p>
        </p:txBody>
      </p:sp>
    </p:spTree>
    <p:extLst>
      <p:ext uri="{BB962C8B-B14F-4D97-AF65-F5344CB8AC3E}">
        <p14:creationId xmlns:p14="http://schemas.microsoft.com/office/powerpoint/2010/main" val="2113322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53</a:t>
            </a:fld>
            <a:endParaRPr lang="en-US" dirty="0"/>
          </a:p>
        </p:txBody>
      </p:sp>
      <p:sp>
        <p:nvSpPr>
          <p:cNvPr id="3" name="عنصر نائب للمحتوى 3"/>
          <p:cNvSpPr>
            <a:spLocks noGrp="1"/>
          </p:cNvSpPr>
          <p:nvPr>
            <p:ph idx="1"/>
          </p:nvPr>
        </p:nvSpPr>
        <p:spPr>
          <a:xfrm>
            <a:off x="719084" y="1829752"/>
            <a:ext cx="10972800" cy="4709160"/>
          </a:xfrm>
          <a:prstGeom prst="rect">
            <a:avLst/>
          </a:prstGeom>
          <a:noFill/>
          <a:ln w="9525">
            <a:noFill/>
          </a:ln>
        </p:spPr>
        <p:txBody>
          <a:bodyPr>
            <a:normAutofit lnSpcReduction="10000"/>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0370" lvl="1" indent="-384175" eaLnBrk="0" fontAlgn="base" hangingPunct="0">
              <a:lnSpc>
                <a:spcPct val="90000"/>
              </a:lnSpc>
              <a:spcBef>
                <a:spcPts val="600"/>
              </a:spcBef>
              <a:spcAft>
                <a:spcPct val="0"/>
              </a:spcAft>
              <a:buClrTx/>
              <a:buSzPct val="80000"/>
              <a:buFont typeface="Wingdings" panose="05000000000000000000" pitchFamily="2" charset="2"/>
              <a:buChar char="v"/>
            </a:pPr>
            <a:r>
              <a:rPr lang="en-US" sz="2400" dirty="0">
                <a:latin typeface="Franklin Gothic Medium" panose="020B0603020102020204"/>
              </a:rPr>
              <a:t>In patients with low risk factors &amp; Benign nodules :</a:t>
            </a:r>
          </a:p>
          <a:p>
            <a:pPr marL="228600" lvl="0" indent="-228600" eaLnBrk="0" fontAlgn="base" hangingPunct="0">
              <a:lnSpc>
                <a:spcPct val="90000"/>
              </a:lnSpc>
              <a:spcBef>
                <a:spcPts val="1800"/>
              </a:spcBef>
              <a:spcAft>
                <a:spcPct val="0"/>
              </a:spcAft>
              <a:buClrTx/>
              <a:buSzPct val="100000"/>
              <a:buNone/>
            </a:pPr>
            <a:r>
              <a:rPr lang="en-US" sz="2400" dirty="0">
                <a:latin typeface="Franklin Gothic Medium" panose="020B0603020102020204"/>
              </a:rPr>
              <a:t>   - Lobectomy + isthmusectomy .</a:t>
            </a:r>
          </a:p>
          <a:p>
            <a:pPr marL="420370" lvl="1" indent="-384175" eaLnBrk="0" fontAlgn="base" hangingPunct="0">
              <a:lnSpc>
                <a:spcPct val="90000"/>
              </a:lnSpc>
              <a:spcBef>
                <a:spcPts val="600"/>
              </a:spcBef>
              <a:spcAft>
                <a:spcPct val="0"/>
              </a:spcAft>
              <a:buClrTx/>
              <a:buSzPct val="80000"/>
              <a:buFont typeface="Wingdings" panose="05000000000000000000" pitchFamily="2" charset="2"/>
              <a:buChar char="v"/>
            </a:pPr>
            <a:endParaRPr lang="en-US" sz="2400" dirty="0">
              <a:latin typeface="Franklin Gothic Medium" panose="020B0603020102020204"/>
            </a:endParaRPr>
          </a:p>
          <a:p>
            <a:pPr marL="420370" lvl="1" indent="-384175" eaLnBrk="0" fontAlgn="base" hangingPunct="0">
              <a:lnSpc>
                <a:spcPct val="90000"/>
              </a:lnSpc>
              <a:spcBef>
                <a:spcPts val="600"/>
              </a:spcBef>
              <a:spcAft>
                <a:spcPct val="0"/>
              </a:spcAft>
              <a:buClrTx/>
              <a:buSzPct val="80000"/>
              <a:buFont typeface="Wingdings" panose="05000000000000000000" pitchFamily="2" charset="2"/>
              <a:buChar char="v"/>
            </a:pPr>
            <a:r>
              <a:rPr lang="en-US" sz="2400" dirty="0">
                <a:latin typeface="Franklin Gothic Medium" panose="020B0603020102020204"/>
              </a:rPr>
              <a:t>In patients with high risk factors &amp; Benign nodules :</a:t>
            </a:r>
          </a:p>
          <a:p>
            <a:pPr marL="420370" lvl="1" indent="-384175" eaLnBrk="0" fontAlgn="base" hangingPunct="0">
              <a:lnSpc>
                <a:spcPct val="90000"/>
              </a:lnSpc>
              <a:spcBef>
                <a:spcPts val="600"/>
              </a:spcBef>
              <a:spcAft>
                <a:spcPct val="0"/>
              </a:spcAft>
              <a:buClrTx/>
              <a:buSzPct val="80000"/>
              <a:buNone/>
            </a:pPr>
            <a:r>
              <a:rPr lang="en-US" sz="2400" dirty="0">
                <a:latin typeface="Franklin Gothic Medium" panose="020B0603020102020204"/>
              </a:rPr>
              <a:t>   - Near-total or Total thyroidectomy .</a:t>
            </a:r>
          </a:p>
          <a:p>
            <a:pPr marL="420370" lvl="1" indent="-384175" eaLnBrk="0" fontAlgn="base" hangingPunct="0">
              <a:lnSpc>
                <a:spcPct val="90000"/>
              </a:lnSpc>
              <a:spcBef>
                <a:spcPts val="600"/>
              </a:spcBef>
              <a:spcAft>
                <a:spcPct val="0"/>
              </a:spcAft>
              <a:buClrTx/>
              <a:buSzPct val="80000"/>
              <a:buFont typeface="Wingdings" panose="05000000000000000000" pitchFamily="2" charset="2"/>
              <a:buChar char="v"/>
            </a:pPr>
            <a:endParaRPr lang="en-US" sz="2400" dirty="0">
              <a:latin typeface="Franklin Gothic Medium" panose="020B0603020102020204"/>
            </a:endParaRPr>
          </a:p>
          <a:p>
            <a:pPr marL="420370" lvl="1" indent="-384175" eaLnBrk="0" fontAlgn="base" hangingPunct="0">
              <a:lnSpc>
                <a:spcPct val="90000"/>
              </a:lnSpc>
              <a:spcBef>
                <a:spcPts val="600"/>
              </a:spcBef>
              <a:spcAft>
                <a:spcPct val="0"/>
              </a:spcAft>
              <a:buClrTx/>
              <a:buSzPct val="80000"/>
              <a:buFont typeface="Wingdings" panose="05000000000000000000" pitchFamily="2" charset="2"/>
              <a:buChar char="v"/>
            </a:pPr>
            <a:r>
              <a:rPr lang="en-US" sz="2400" dirty="0">
                <a:latin typeface="Franklin Gothic Medium" panose="020B0603020102020204"/>
              </a:rPr>
              <a:t>In Patients with Malignant nodules : </a:t>
            </a:r>
          </a:p>
          <a:p>
            <a:pPr marL="420370" lvl="1" indent="-384175" eaLnBrk="0" fontAlgn="base" hangingPunct="0">
              <a:lnSpc>
                <a:spcPct val="90000"/>
              </a:lnSpc>
              <a:spcBef>
                <a:spcPts val="600"/>
              </a:spcBef>
              <a:spcAft>
                <a:spcPct val="0"/>
              </a:spcAft>
              <a:buClrTx/>
              <a:buSzPct val="80000"/>
              <a:buNone/>
            </a:pPr>
            <a:r>
              <a:rPr lang="en-US" sz="2400" dirty="0">
                <a:latin typeface="Franklin Gothic Medium" panose="020B0603020102020204"/>
              </a:rPr>
              <a:t>    - Near-total or Total thyroidectomy .</a:t>
            </a:r>
          </a:p>
          <a:p>
            <a:pPr marL="420370" lvl="1" indent="-384175" eaLnBrk="0" fontAlgn="base" hangingPunct="0">
              <a:lnSpc>
                <a:spcPct val="90000"/>
              </a:lnSpc>
              <a:spcBef>
                <a:spcPts val="600"/>
              </a:spcBef>
              <a:spcAft>
                <a:spcPct val="0"/>
              </a:spcAft>
              <a:buClrTx/>
              <a:buSzPct val="80000"/>
              <a:buFont typeface="Wingdings" panose="05000000000000000000" pitchFamily="2" charset="2"/>
              <a:buChar char="v"/>
            </a:pPr>
            <a:endParaRPr lang="en-US" sz="2400" dirty="0">
              <a:latin typeface="Franklin Gothic Medium" panose="020B0603020102020204"/>
            </a:endParaRPr>
          </a:p>
          <a:p>
            <a:pPr marL="420370" lvl="1" indent="-384175" eaLnBrk="0" fontAlgn="base" hangingPunct="0">
              <a:lnSpc>
                <a:spcPct val="90000"/>
              </a:lnSpc>
              <a:spcBef>
                <a:spcPts val="600"/>
              </a:spcBef>
              <a:spcAft>
                <a:spcPct val="0"/>
              </a:spcAft>
              <a:buClrTx/>
              <a:buSzPct val="80000"/>
              <a:buFont typeface="Wingdings" panose="05000000000000000000" pitchFamily="2" charset="2"/>
              <a:buChar char="v"/>
            </a:pPr>
            <a:r>
              <a:rPr lang="en-US" sz="2400" dirty="0">
                <a:latin typeface="Franklin Gothic Medium" panose="020B0603020102020204"/>
              </a:rPr>
              <a:t>In Patients with Medullary thyroid Carcinoma : </a:t>
            </a:r>
          </a:p>
          <a:p>
            <a:pPr marL="420370" lvl="1" indent="-384175" eaLnBrk="0" fontAlgn="base" hangingPunct="0">
              <a:lnSpc>
                <a:spcPct val="90000"/>
              </a:lnSpc>
              <a:spcBef>
                <a:spcPts val="600"/>
              </a:spcBef>
              <a:spcAft>
                <a:spcPct val="0"/>
              </a:spcAft>
              <a:buClrTx/>
              <a:buSzPct val="80000"/>
              <a:buNone/>
            </a:pPr>
            <a:r>
              <a:rPr lang="en-US" sz="2400" dirty="0">
                <a:latin typeface="Franklin Gothic Medium" panose="020B0603020102020204"/>
              </a:rPr>
              <a:t>    - Total thyroidectomy + cervical clearance (central and bilateral LNs ) .</a:t>
            </a:r>
          </a:p>
          <a:p>
            <a:pPr marL="420370" lvl="1" indent="-384175" eaLnBrk="0" fontAlgn="base" hangingPunct="0">
              <a:lnSpc>
                <a:spcPct val="90000"/>
              </a:lnSpc>
              <a:spcBef>
                <a:spcPts val="600"/>
              </a:spcBef>
              <a:spcAft>
                <a:spcPct val="0"/>
              </a:spcAft>
              <a:buClrTx/>
              <a:buSzPct val="80000"/>
              <a:buNone/>
            </a:pPr>
            <a:r>
              <a:rPr lang="en-US" sz="2400" dirty="0">
                <a:latin typeface="Franklin Gothic Medium" panose="020B0603020102020204"/>
              </a:rPr>
              <a:t>  </a:t>
            </a:r>
          </a:p>
          <a:p>
            <a:endParaRPr lang="en-US" dirty="0"/>
          </a:p>
        </p:txBody>
      </p:sp>
    </p:spTree>
    <p:extLst>
      <p:ext uri="{BB962C8B-B14F-4D97-AF65-F5344CB8AC3E}">
        <p14:creationId xmlns:p14="http://schemas.microsoft.com/office/powerpoint/2010/main" val="451908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54</a:t>
            </a:fld>
            <a:endParaRPr lang="en-US" dirty="0"/>
          </a:p>
        </p:txBody>
      </p:sp>
      <p:sp>
        <p:nvSpPr>
          <p:cNvPr id="3" name="Content Placeholder 2"/>
          <p:cNvSpPr>
            <a:spLocks noGrp="1"/>
          </p:cNvSpPr>
          <p:nvPr>
            <p:ph idx="1"/>
          </p:nvPr>
        </p:nvSpPr>
        <p:spPr>
          <a:xfrm>
            <a:off x="783916" y="106018"/>
            <a:ext cx="10972800" cy="3474923"/>
          </a:xfrm>
        </p:spPr>
        <p:txBody>
          <a:bodyPr>
            <a:normAutofit/>
          </a:bodyPr>
          <a:lstStyle/>
          <a:p>
            <a:pPr marL="342900" lvl="0" indent="-342900" eaLnBrk="0" fontAlgn="base" hangingPunct="0">
              <a:lnSpc>
                <a:spcPct val="90000"/>
              </a:lnSpc>
              <a:spcBef>
                <a:spcPts val="1800"/>
              </a:spcBef>
              <a:spcAft>
                <a:spcPct val="0"/>
              </a:spcAft>
              <a:buSzPct val="100000"/>
              <a:buFont typeface="Wingdings" panose="05000000000000000000" pitchFamily="2" charset="2"/>
              <a:buChar char="Ø"/>
            </a:pPr>
            <a:r>
              <a:rPr lang="en-US" sz="2800" b="1" dirty="0">
                <a:latin typeface="+mj-lt"/>
              </a:rPr>
              <a:t>In Patients with anaplastic carcinoma </a:t>
            </a:r>
            <a:r>
              <a:rPr lang="en-US" sz="2400" b="1" dirty="0">
                <a:latin typeface="+mj-lt"/>
              </a:rPr>
              <a:t>: </a:t>
            </a:r>
            <a:endParaRPr lang="en-US" sz="1400" dirty="0">
              <a:latin typeface="+mj-lt"/>
            </a:endParaRPr>
          </a:p>
          <a:p>
            <a:pPr marL="342900" lvl="0" indent="-342900" eaLnBrk="0" fontAlgn="base" hangingPunct="0">
              <a:lnSpc>
                <a:spcPct val="90000"/>
              </a:lnSpc>
              <a:spcBef>
                <a:spcPts val="1800"/>
              </a:spcBef>
              <a:spcAft>
                <a:spcPct val="0"/>
              </a:spcAft>
              <a:buSzPct val="100000"/>
              <a:buFont typeface="Wingdings" panose="05000000000000000000" pitchFamily="2" charset="2"/>
              <a:buChar char="Ø"/>
            </a:pPr>
            <a:r>
              <a:rPr lang="en-US" dirty="0">
                <a:latin typeface="Franklin Gothic Medium" panose="020B0603020102020204"/>
              </a:rPr>
              <a:t>Resection is rarely possible but surgery can relieve tracheal compression.</a:t>
            </a:r>
          </a:p>
          <a:p>
            <a:pPr marL="342900" lvl="0" indent="-342900" eaLnBrk="0" fontAlgn="base" hangingPunct="0">
              <a:lnSpc>
                <a:spcPct val="90000"/>
              </a:lnSpc>
              <a:spcBef>
                <a:spcPts val="1800"/>
              </a:spcBef>
              <a:spcAft>
                <a:spcPct val="0"/>
              </a:spcAft>
              <a:buSzPct val="100000"/>
              <a:buFont typeface="Wingdings" panose="05000000000000000000" pitchFamily="2" charset="2"/>
              <a:buChar char="Ø"/>
            </a:pPr>
            <a:r>
              <a:rPr lang="en-US" dirty="0">
                <a:latin typeface="Franklin Gothic Medium" panose="020B0603020102020204"/>
              </a:rPr>
              <a:t>  Radiotherapy and chemotherapy are of marginal value  </a:t>
            </a:r>
          </a:p>
          <a:p>
            <a:pPr marL="342900" lvl="0" indent="-342900" eaLnBrk="0" fontAlgn="base" hangingPunct="0">
              <a:lnSpc>
                <a:spcPct val="90000"/>
              </a:lnSpc>
              <a:spcBef>
                <a:spcPts val="1800"/>
              </a:spcBef>
              <a:spcAft>
                <a:spcPct val="0"/>
              </a:spcAft>
              <a:buSzPct val="100000"/>
              <a:buFont typeface="Wingdings" panose="05000000000000000000" pitchFamily="2" charset="2"/>
              <a:buChar char="Ø"/>
            </a:pPr>
            <a:r>
              <a:rPr lang="en-US" dirty="0">
                <a:latin typeface="Franklin Gothic Medium" panose="020B0603020102020204"/>
              </a:rPr>
              <a:t>  tracheostomy.</a:t>
            </a:r>
          </a:p>
        </p:txBody>
      </p:sp>
      <p:sp>
        <p:nvSpPr>
          <p:cNvPr id="4" name="Content Placeholder 2"/>
          <p:cNvSpPr>
            <a:spLocks noGrp="1"/>
          </p:cNvSpPr>
          <p:nvPr>
            <p:ph idx="1"/>
          </p:nvPr>
        </p:nvSpPr>
        <p:spPr>
          <a:xfrm>
            <a:off x="783916" y="1829752"/>
            <a:ext cx="10972800" cy="4709160"/>
          </a:xfrm>
        </p:spPr>
        <p:txBody>
          <a:bodyPr/>
          <a:lstStyle/>
          <a:p>
            <a:pPr marL="342900" lvl="0" indent="-342900" eaLnBrk="0" fontAlgn="base" hangingPunct="0">
              <a:lnSpc>
                <a:spcPct val="90000"/>
              </a:lnSpc>
              <a:spcBef>
                <a:spcPts val="1800"/>
              </a:spcBef>
              <a:spcAft>
                <a:spcPct val="0"/>
              </a:spcAft>
              <a:buSzPct val="100000"/>
              <a:buFont typeface="Wingdings" panose="05000000000000000000" pitchFamily="2" charset="2"/>
              <a:buChar char="Ø"/>
            </a:pPr>
            <a:r>
              <a:rPr lang="en-US" sz="2800" b="1" dirty="0">
                <a:latin typeface="Franklin Gothic Medium" panose="020B0603020102020204"/>
              </a:rPr>
              <a:t>In Patients with Malignant lymphoma :</a:t>
            </a:r>
          </a:p>
          <a:p>
            <a:pPr marL="342900" lvl="0" indent="-342900" eaLnBrk="0" fontAlgn="base" hangingPunct="0">
              <a:lnSpc>
                <a:spcPct val="90000"/>
              </a:lnSpc>
              <a:spcBef>
                <a:spcPts val="1800"/>
              </a:spcBef>
              <a:spcAft>
                <a:spcPct val="0"/>
              </a:spcAft>
              <a:buSzPct val="100000"/>
              <a:buFont typeface="Wingdings" panose="05000000000000000000" pitchFamily="2" charset="2"/>
              <a:buChar char="Ø"/>
            </a:pPr>
            <a:endParaRPr lang="en-US" dirty="0">
              <a:latin typeface="Franklin Gothic Medium" panose="020B0603020102020204"/>
            </a:endParaRPr>
          </a:p>
          <a:p>
            <a:pPr marL="342900" lvl="0" indent="-342900" eaLnBrk="0" fontAlgn="base" hangingPunct="0">
              <a:lnSpc>
                <a:spcPct val="90000"/>
              </a:lnSpc>
              <a:spcBef>
                <a:spcPts val="1800"/>
              </a:spcBef>
              <a:spcAft>
                <a:spcPct val="0"/>
              </a:spcAft>
              <a:buSzPct val="100000"/>
              <a:buFont typeface="Wingdings" panose="05000000000000000000" pitchFamily="2" charset="2"/>
              <a:buChar char="Ø"/>
            </a:pPr>
            <a:r>
              <a:rPr lang="en-US" dirty="0">
                <a:latin typeface="Franklin Gothic Medium" panose="020B0603020102020204"/>
              </a:rPr>
              <a:t>  -if it is confined to the thyroid alone, it may be treated by thyroid lobectomy with subsequent adjuvant radiotherapy and chemotherapy; otherwise it is treated by chemoradiation alone.</a:t>
            </a:r>
            <a:endParaRPr lang="en-US" dirty="0"/>
          </a:p>
          <a:p>
            <a:pPr marL="342900" indent="-342900">
              <a:buFont typeface="Wingdings" panose="05000000000000000000" pitchFamily="2" charset="2"/>
              <a:buChar char="Ø"/>
            </a:pPr>
            <a:endParaRPr lang="en-US" dirty="0"/>
          </a:p>
        </p:txBody>
      </p:sp>
    </p:spTree>
    <p:extLst>
      <p:ext uri="{BB962C8B-B14F-4D97-AF65-F5344CB8AC3E}">
        <p14:creationId xmlns:p14="http://schemas.microsoft.com/office/powerpoint/2010/main" val="3097341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55</a:t>
            </a:fld>
            <a:endParaRPr lang="en-US" dirty="0"/>
          </a:p>
        </p:txBody>
      </p:sp>
      <p:sp>
        <p:nvSpPr>
          <p:cNvPr id="3" name="مستطيل 3"/>
          <p:cNvSpPr>
            <a:spLocks noGrp="1"/>
          </p:cNvSpPr>
          <p:nvPr>
            <p:ph idx="1"/>
          </p:nvPr>
        </p:nvSpPr>
        <p:spPr>
          <a:xfrm>
            <a:off x="609600" y="2597396"/>
            <a:ext cx="10972800" cy="20621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indent="-228600" eaLnBrk="0" fontAlgn="base" hangingPunct="0">
              <a:lnSpc>
                <a:spcPct val="90000"/>
              </a:lnSpc>
              <a:spcBef>
                <a:spcPts val="600"/>
              </a:spcBef>
              <a:spcAft>
                <a:spcPct val="0"/>
              </a:spcAft>
              <a:buSzPct val="100000"/>
              <a:buFont typeface="Arial" panose="020B0604020202020204" pitchFamily="34" charset="0"/>
              <a:buChar char="▪"/>
            </a:pPr>
            <a:r>
              <a:rPr lang="en-US" sz="2000" b="0" dirty="0">
                <a:latin typeface="Franklin Gothic Medium" panose="020B0603020102020204"/>
                <a:sym typeface="Wingdings" panose="05000000000000000000" pitchFamily="2" charset="2"/>
              </a:rPr>
              <a:t>Cyst : aspirate and follow up every 3 months .</a:t>
            </a:r>
          </a:p>
          <a:p>
            <a:pPr lvl="1" indent="-228600" eaLnBrk="0" fontAlgn="base" hangingPunct="0">
              <a:lnSpc>
                <a:spcPct val="90000"/>
              </a:lnSpc>
              <a:spcBef>
                <a:spcPts val="600"/>
              </a:spcBef>
              <a:spcAft>
                <a:spcPct val="0"/>
              </a:spcAft>
              <a:buSzPct val="100000"/>
              <a:buFont typeface="Arial" panose="020B0604020202020204" pitchFamily="34" charset="0"/>
              <a:buChar char="▪"/>
            </a:pPr>
            <a:endParaRPr lang="en-US" sz="2000" b="0" dirty="0">
              <a:latin typeface="Franklin Gothic Medium" panose="020B0603020102020204"/>
              <a:sym typeface="Wingdings" panose="05000000000000000000" pitchFamily="2" charset="2"/>
            </a:endParaRPr>
          </a:p>
          <a:p>
            <a:pPr lvl="1" indent="-228600" eaLnBrk="0" fontAlgn="base" hangingPunct="0">
              <a:lnSpc>
                <a:spcPct val="90000"/>
              </a:lnSpc>
              <a:spcBef>
                <a:spcPts val="600"/>
              </a:spcBef>
              <a:spcAft>
                <a:spcPct val="0"/>
              </a:spcAft>
              <a:buSzPct val="100000"/>
              <a:buFont typeface="Arial" panose="020B0604020202020204" pitchFamily="34" charset="0"/>
              <a:buChar char="▪"/>
            </a:pPr>
            <a:r>
              <a:rPr lang="en-US" sz="2000" b="0" dirty="0">
                <a:latin typeface="Franklin Gothic Medium" panose="020B0603020102020204"/>
                <a:sym typeface="Wingdings" panose="05000000000000000000" pitchFamily="2" charset="2"/>
              </a:rPr>
              <a:t>Recurrent cyst after 3 attempts of aspiration ,</a:t>
            </a:r>
          </a:p>
          <a:p>
            <a:pPr marL="228600" lvl="1" indent="0" eaLnBrk="0" fontAlgn="base" hangingPunct="0">
              <a:lnSpc>
                <a:spcPct val="90000"/>
              </a:lnSpc>
              <a:spcBef>
                <a:spcPts val="600"/>
              </a:spcBef>
              <a:spcAft>
                <a:spcPct val="0"/>
              </a:spcAft>
              <a:buSzPct val="100000"/>
              <a:buNone/>
            </a:pPr>
            <a:r>
              <a:rPr lang="en-US" sz="2000" b="0" dirty="0">
                <a:latin typeface="Franklin Gothic Medium" panose="020B0603020102020204"/>
                <a:sym typeface="Wingdings" panose="05000000000000000000" pitchFamily="2" charset="2"/>
              </a:rPr>
              <a:t>Large cyst &gt;3-4cm and complex cysts with solid and cystic components : unilateral thyroid lobectomy.</a:t>
            </a:r>
          </a:p>
          <a:p>
            <a:pPr lvl="1" indent="-228600" eaLnBrk="0" fontAlgn="base" hangingPunct="0">
              <a:lnSpc>
                <a:spcPct val="90000"/>
              </a:lnSpc>
              <a:spcBef>
                <a:spcPts val="600"/>
              </a:spcBef>
              <a:spcAft>
                <a:spcPct val="0"/>
              </a:spcAft>
              <a:buSzPct val="100000"/>
            </a:pPr>
            <a:endParaRPr lang="en-US" sz="2000" b="0" dirty="0">
              <a:latin typeface="Franklin Gothic Medium" panose="020B0603020102020204"/>
              <a:sym typeface="Wingdings" panose="05000000000000000000" pitchFamily="2" charset="2"/>
            </a:endParaRPr>
          </a:p>
        </p:txBody>
      </p:sp>
    </p:spTree>
    <p:extLst>
      <p:ext uri="{BB962C8B-B14F-4D97-AF65-F5344CB8AC3E}">
        <p14:creationId xmlns:p14="http://schemas.microsoft.com/office/powerpoint/2010/main" val="6823956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56</a:t>
            </a:fld>
            <a:endParaRPr lang="en-US" dirty="0"/>
          </a:p>
        </p:txBody>
      </p:sp>
      <p:sp>
        <p:nvSpPr>
          <p:cNvPr id="3" name="Content Placeholder 2"/>
          <p:cNvSpPr>
            <a:spLocks noGrp="1"/>
          </p:cNvSpPr>
          <p:nvPr>
            <p:ph idx="1"/>
          </p:nvPr>
        </p:nvSpPr>
        <p:spPr>
          <a:xfrm>
            <a:off x="609600" y="1600200"/>
            <a:ext cx="10972800" cy="4709160"/>
          </a:xfrm>
        </p:spPr>
        <p:txBody>
          <a:bodyPr/>
          <a:lstStyle/>
          <a:p>
            <a:pPr marL="109855" indent="0">
              <a:buNone/>
            </a:pPr>
            <a:r>
              <a:rPr lang="en-US" dirty="0"/>
              <a:t>1- hemorrhage </a:t>
            </a:r>
          </a:p>
          <a:p>
            <a:pPr marL="109855" indent="0">
              <a:buNone/>
            </a:pPr>
            <a:r>
              <a:rPr lang="en-US" dirty="0"/>
              <a:t>2- damage to the external branch of the superior laryngeal nerve.</a:t>
            </a:r>
          </a:p>
          <a:p>
            <a:pPr marL="109855" indent="0">
              <a:buNone/>
            </a:pPr>
            <a:r>
              <a:rPr lang="en-US" dirty="0"/>
              <a:t>3-Damage to the recurrent laryngeal nerve.</a:t>
            </a:r>
          </a:p>
          <a:p>
            <a:pPr marL="109855" indent="0">
              <a:buNone/>
            </a:pPr>
            <a:r>
              <a:rPr lang="en-US" dirty="0"/>
              <a:t>4-hypothyroidism. ( within 2-3weeks)</a:t>
            </a:r>
          </a:p>
          <a:p>
            <a:pPr marL="109855" indent="0">
              <a:buNone/>
            </a:pPr>
            <a:r>
              <a:rPr lang="en-US" dirty="0"/>
              <a:t>5-hypoparathyroidism.</a:t>
            </a:r>
          </a:p>
          <a:p>
            <a:pPr marL="109855" indent="0">
              <a:buNone/>
            </a:pPr>
            <a:r>
              <a:rPr lang="en-US" dirty="0"/>
              <a:t>6-respiratory obstruction </a:t>
            </a:r>
          </a:p>
          <a:p>
            <a:pPr marL="109855" indent="0">
              <a:buNone/>
            </a:pPr>
            <a:r>
              <a:rPr lang="en-US" dirty="0"/>
              <a:t>7- thyroid crisis ( in surgery  or immediately after it  ) </a:t>
            </a:r>
          </a:p>
          <a:p>
            <a:pPr marL="109855" indent="0">
              <a:buNone/>
            </a:pPr>
            <a:endParaRPr lang="en-US" dirty="0"/>
          </a:p>
          <a:p>
            <a:endParaRPr lang="en-US" dirty="0"/>
          </a:p>
        </p:txBody>
      </p:sp>
      <p:sp>
        <p:nvSpPr>
          <p:cNvPr id="4" name="Title 1"/>
          <p:cNvSpPr>
            <a:spLocks noGrp="1"/>
          </p:cNvSpPr>
          <p:nvPr>
            <p:ph type="title"/>
          </p:nvPr>
        </p:nvSpPr>
        <p:spPr>
          <a:xfrm>
            <a:off x="609600" y="870986"/>
            <a:ext cx="10972800" cy="1143000"/>
          </a:xfrm>
        </p:spPr>
        <p:txBody>
          <a:bodyPr/>
          <a:lstStyle/>
          <a:p>
            <a:r>
              <a:rPr lang="en-US" dirty="0"/>
              <a:t>Complication of surgery </a:t>
            </a:r>
          </a:p>
        </p:txBody>
      </p:sp>
    </p:spTree>
    <p:extLst>
      <p:ext uri="{BB962C8B-B14F-4D97-AF65-F5344CB8AC3E}">
        <p14:creationId xmlns:p14="http://schemas.microsoft.com/office/powerpoint/2010/main" val="260627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A49DFD55-3C28-40EF-9E31-A92D2E4017FF}" type="slidenum">
              <a:rPr lang="en-US" smtClean="0"/>
              <a:pPr/>
              <a:t>57</a:t>
            </a:fld>
            <a:endParaRPr lang="en-US" dirty="0"/>
          </a:p>
        </p:txBody>
      </p:sp>
      <p:sp>
        <p:nvSpPr>
          <p:cNvPr id="2" name="TextBox 1">
            <a:extLst>
              <a:ext uri="{FF2B5EF4-FFF2-40B4-BE49-F238E27FC236}">
                <a16:creationId xmlns:a16="http://schemas.microsoft.com/office/drawing/2014/main" id="{BAEDC5C3-4C5E-5603-ACA6-F23D3E05893C}"/>
              </a:ext>
            </a:extLst>
          </p:cNvPr>
          <p:cNvSpPr txBox="1"/>
          <p:nvPr/>
        </p:nvSpPr>
        <p:spPr>
          <a:xfrm>
            <a:off x="4416959" y="22539"/>
            <a:ext cx="5567881" cy="707886"/>
          </a:xfrm>
          <a:prstGeom prst="rect">
            <a:avLst/>
          </a:prstGeom>
          <a:noFill/>
        </p:spPr>
        <p:txBody>
          <a:bodyPr wrap="square" rtlCol="0">
            <a:spAutoFit/>
          </a:bodyPr>
          <a:lstStyle/>
          <a:p>
            <a:r>
              <a:rPr lang="en-US" sz="4000" dirty="0"/>
              <a:t>Management</a:t>
            </a:r>
            <a:endParaRPr lang="en-US" dirty="0"/>
          </a:p>
        </p:txBody>
      </p:sp>
      <p:sp>
        <p:nvSpPr>
          <p:cNvPr id="6" name="Rectangle 1">
            <a:extLst>
              <a:ext uri="{FF2B5EF4-FFF2-40B4-BE49-F238E27FC236}">
                <a16:creationId xmlns:a16="http://schemas.microsoft.com/office/drawing/2014/main" id="{AE9572FA-C7E1-EC92-65F9-3922052E4EF1}"/>
              </a:ext>
            </a:extLst>
          </p:cNvPr>
          <p:cNvSpPr>
            <a:spLocks noChangeArrowheads="1"/>
          </p:cNvSpPr>
          <p:nvPr/>
        </p:nvSpPr>
        <p:spPr bwMode="auto">
          <a:xfrm>
            <a:off x="0" y="0"/>
            <a:ext cx="12192000" cy="0"/>
          </a:xfrm>
          <a:prstGeom prst="rect">
            <a:avLst/>
          </a:prstGeom>
          <a:solidFill>
            <a:srgbClr val="99BA9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000000"/>
                </a:solidFill>
                <a:effectLst/>
                <a:latin typeface="Roboto" panose="02000000000000000000" pitchFamily="2" charset="0"/>
              </a:rPr>
            </a:br>
            <a:r>
              <a:rPr kumimoji="0" lang="en-US" altLang="en-US" sz="1200" b="0" i="0" u="none" strike="noStrike" cap="none" normalizeH="0" baseline="0">
                <a:ln>
                  <a:noFill/>
                </a:ln>
                <a:solidFill>
                  <a:srgbClr val="000000"/>
                </a:solidFill>
                <a:effectLst/>
                <a:latin typeface="Roboto" panose="02000000000000000000" pitchFamily="2" charset="0"/>
              </a:rPr>
              <a:t>  </a:t>
            </a:r>
            <a:r>
              <a:rPr kumimoji="0" lang="en-US" altLang="en-US" sz="9600" b="0" i="0" u="none" strike="noStrike" cap="none" normalizeH="0" baseline="0">
                <a:ln>
                  <a:noFill/>
                </a:ln>
                <a:solidFill>
                  <a:srgbClr val="000000"/>
                </a:solidFill>
                <a:effectLst/>
                <a:latin typeface="Roboto" panose="02000000000000000000" pitchFamily="2" charset="0"/>
              </a:rPr>
              <a:t>       </a:t>
            </a:r>
            <a:endParaRPr kumimoji="0" lang="en-US" altLang="en-US" sz="1200" b="0" i="0" u="none" strike="noStrike" cap="none" normalizeH="0" baseline="0">
              <a:ln>
                <a:noFill/>
              </a:ln>
              <a:solidFill>
                <a:srgbClr val="FFFFFF"/>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Roboto" panose="02000000000000000000" pitchFamily="2" charset="0"/>
              </a:rPr>
              <a:t>12:11 PM</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AutoShape 2">
            <a:extLst>
              <a:ext uri="{FF2B5EF4-FFF2-40B4-BE49-F238E27FC236}">
                <a16:creationId xmlns:a16="http://schemas.microsoft.com/office/drawing/2014/main" id="{33BE94CF-E790-AC99-AF4E-20B5BC156831}"/>
              </a:ext>
            </a:extLst>
          </p:cNvPr>
          <p:cNvSpPr>
            <a:spLocks noChangeAspect="1" noChangeArrowheads="1"/>
          </p:cNvSpPr>
          <p:nvPr/>
        </p:nvSpPr>
        <p:spPr bwMode="auto">
          <a:xfrm>
            <a:off x="76200" y="-952500"/>
            <a:ext cx="198120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3">
            <a:extLst>
              <a:ext uri="{FF2B5EF4-FFF2-40B4-BE49-F238E27FC236}">
                <a16:creationId xmlns:a16="http://schemas.microsoft.com/office/drawing/2014/main" id="{0BEFC809-4309-8B52-BCF1-2B2186944D48}"/>
              </a:ext>
            </a:extLst>
          </p:cNvPr>
          <p:cNvSpPr>
            <a:spLocks noChangeArrowheads="1"/>
          </p:cNvSpPr>
          <p:nvPr/>
        </p:nvSpPr>
        <p:spPr bwMode="auto">
          <a:xfrm>
            <a:off x="152400" y="152400"/>
            <a:ext cx="12192000" cy="0"/>
          </a:xfrm>
          <a:prstGeom prst="rect">
            <a:avLst/>
          </a:prstGeom>
          <a:solidFill>
            <a:srgbClr val="99BA9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rgbClr val="000000"/>
                </a:solidFill>
                <a:effectLst/>
                <a:latin typeface="Roboto" panose="02000000000000000000" pitchFamily="2" charset="0"/>
              </a:rPr>
            </a:br>
            <a:r>
              <a:rPr kumimoji="0" lang="en-US" altLang="en-US" sz="1200" b="0" i="0" u="none" strike="noStrike" cap="none" normalizeH="0" baseline="0" dirty="0">
                <a:ln>
                  <a:noFill/>
                </a:ln>
                <a:solidFill>
                  <a:srgbClr val="000000"/>
                </a:solidFill>
                <a:effectLst/>
                <a:latin typeface="Roboto" panose="02000000000000000000" pitchFamily="2" charset="0"/>
              </a:rPr>
              <a:t>  </a:t>
            </a:r>
            <a:r>
              <a:rPr kumimoji="0" lang="en-US" altLang="en-US" sz="9600" b="0" i="0" u="none" strike="noStrike" cap="none" normalizeH="0" baseline="0" dirty="0">
                <a:ln>
                  <a:noFill/>
                </a:ln>
                <a:solidFill>
                  <a:srgbClr val="000000"/>
                </a:solidFill>
                <a:effectLst/>
                <a:latin typeface="Roboto" panose="02000000000000000000" pitchFamily="2" charset="0"/>
              </a:rPr>
              <a:t>       </a:t>
            </a:r>
            <a:endParaRPr kumimoji="0" lang="en-US" altLang="en-US" sz="1200" b="0" i="0" u="none" strike="noStrike" cap="none" normalizeH="0" baseline="0" dirty="0">
              <a:ln>
                <a:noFill/>
              </a:ln>
              <a:solidFill>
                <a:srgbClr val="FFFFFF"/>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Roboto" panose="02000000000000000000" pitchFamily="2" charset="0"/>
              </a:rPr>
              <a:t>12:11 PM</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AutoShape 4">
            <a:extLst>
              <a:ext uri="{FF2B5EF4-FFF2-40B4-BE49-F238E27FC236}">
                <a16:creationId xmlns:a16="http://schemas.microsoft.com/office/drawing/2014/main" id="{6DEF91AF-D47F-A620-7A04-6FBEAEAC193F}"/>
              </a:ext>
            </a:extLst>
          </p:cNvPr>
          <p:cNvSpPr>
            <a:spLocks noChangeAspect="1" noChangeArrowheads="1"/>
          </p:cNvSpPr>
          <p:nvPr/>
        </p:nvSpPr>
        <p:spPr bwMode="auto">
          <a:xfrm>
            <a:off x="228600" y="-800100"/>
            <a:ext cx="198120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 Placeholder 13">
            <a:extLst>
              <a:ext uri="{FF2B5EF4-FFF2-40B4-BE49-F238E27FC236}">
                <a16:creationId xmlns:a16="http://schemas.microsoft.com/office/drawing/2014/main" id="{707DFF55-5DDC-B076-A1F5-7AC65ACA312A}"/>
              </a:ext>
            </a:extLst>
          </p:cNvPr>
          <p:cNvSpPr>
            <a:spLocks noGrp="1"/>
          </p:cNvSpPr>
          <p:nvPr>
            <p:ph type="body" idx="1"/>
          </p:nvPr>
        </p:nvSpPr>
        <p:spPr/>
        <p:txBody>
          <a:bodyPr/>
          <a:lstStyle/>
          <a:p>
            <a:endParaRPr lang="en-US" dirty="0"/>
          </a:p>
        </p:txBody>
      </p:sp>
      <p:pic>
        <p:nvPicPr>
          <p:cNvPr id="16" name="Picture 15">
            <a:extLst>
              <a:ext uri="{FF2B5EF4-FFF2-40B4-BE49-F238E27FC236}">
                <a16:creationId xmlns:a16="http://schemas.microsoft.com/office/drawing/2014/main" id="{1092AD3D-E4F3-1237-1778-D3C9B4442EF0}"/>
              </a:ext>
            </a:extLst>
          </p:cNvPr>
          <p:cNvPicPr>
            <a:picLocks noChangeAspect="1"/>
          </p:cNvPicPr>
          <p:nvPr/>
        </p:nvPicPr>
        <p:blipFill>
          <a:blip r:embed="rId3"/>
          <a:stretch>
            <a:fillRect/>
          </a:stretch>
        </p:blipFill>
        <p:spPr>
          <a:xfrm>
            <a:off x="0" y="1100381"/>
            <a:ext cx="12192000" cy="5757619"/>
          </a:xfrm>
          <a:prstGeom prst="rect">
            <a:avLst/>
          </a:prstGeom>
        </p:spPr>
      </p:pic>
    </p:spTree>
    <p:extLst>
      <p:ext uri="{BB962C8B-B14F-4D97-AF65-F5344CB8AC3E}">
        <p14:creationId xmlns:p14="http://schemas.microsoft.com/office/powerpoint/2010/main" val="1053247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Graphical user interface, text, application&#10;&#10;Description automatically generated">
            <a:extLst>
              <a:ext uri="{FF2B5EF4-FFF2-40B4-BE49-F238E27FC236}">
                <a16:creationId xmlns:a16="http://schemas.microsoft.com/office/drawing/2014/main" id="{D0B4A4E0-E38B-C455-E3C9-CE8DC7D445F6}"/>
              </a:ext>
            </a:extLst>
          </p:cNvPr>
          <p:cNvPicPr>
            <a:picLocks noGrp="1" noChangeAspect="1"/>
          </p:cNvPicPr>
          <p:nvPr>
            <p:ph sz="quarter" idx="4"/>
          </p:nvPr>
        </p:nvPicPr>
        <p:blipFill>
          <a:blip r:embed="rId2"/>
          <a:stretch>
            <a:fillRect/>
          </a:stretch>
        </p:blipFill>
        <p:spPr>
          <a:xfrm>
            <a:off x="0" y="0"/>
            <a:ext cx="12280337" cy="6993199"/>
          </a:xfrm>
        </p:spPr>
      </p:pic>
      <p:sp>
        <p:nvSpPr>
          <p:cNvPr id="9" name="Date Placeholder 8">
            <a:extLst>
              <a:ext uri="{FF2B5EF4-FFF2-40B4-BE49-F238E27FC236}">
                <a16:creationId xmlns:a16="http://schemas.microsoft.com/office/drawing/2014/main" id="{0EB3F362-2E5D-B903-8989-9D9DF7443DDA}"/>
              </a:ext>
            </a:extLst>
          </p:cNvPr>
          <p:cNvSpPr>
            <a:spLocks noGrp="1"/>
          </p:cNvSpPr>
          <p:nvPr>
            <p:ph type="dt" sz="half" idx="10"/>
          </p:nvPr>
        </p:nvSpPr>
        <p:spPr/>
        <p:txBody>
          <a:bodyPr/>
          <a:lstStyle/>
          <a:p>
            <a:r>
              <a:rPr lang="en-US"/>
              <a:t>20XX</a:t>
            </a:r>
            <a:endParaRPr lang="en-US" dirty="0"/>
          </a:p>
        </p:txBody>
      </p:sp>
      <p:sp>
        <p:nvSpPr>
          <p:cNvPr id="10" name="Footer Placeholder 9">
            <a:extLst>
              <a:ext uri="{FF2B5EF4-FFF2-40B4-BE49-F238E27FC236}">
                <a16:creationId xmlns:a16="http://schemas.microsoft.com/office/drawing/2014/main" id="{67D6D87A-CB79-56AC-FF87-72A59A7F7E06}"/>
              </a:ext>
            </a:extLst>
          </p:cNvPr>
          <p:cNvSpPr>
            <a:spLocks noGrp="1"/>
          </p:cNvSpPr>
          <p:nvPr>
            <p:ph type="ftr" sz="quarter" idx="11"/>
          </p:nvPr>
        </p:nvSpPr>
        <p:spPr/>
        <p:txBody>
          <a:bodyPr/>
          <a:lstStyle/>
          <a:p>
            <a:r>
              <a:rPr lang="en-US"/>
              <a:t>PRESENTATION TITLE</a:t>
            </a:r>
            <a:endParaRPr lang="en-US" dirty="0"/>
          </a:p>
        </p:txBody>
      </p:sp>
      <p:sp>
        <p:nvSpPr>
          <p:cNvPr id="11" name="Slide Number Placeholder 10">
            <a:extLst>
              <a:ext uri="{FF2B5EF4-FFF2-40B4-BE49-F238E27FC236}">
                <a16:creationId xmlns:a16="http://schemas.microsoft.com/office/drawing/2014/main" id="{4239B112-2BD6-8911-8711-64E0013588DA}"/>
              </a:ext>
            </a:extLst>
          </p:cNvPr>
          <p:cNvSpPr>
            <a:spLocks noGrp="1"/>
          </p:cNvSpPr>
          <p:nvPr>
            <p:ph type="sldNum" sz="quarter" idx="12"/>
          </p:nvPr>
        </p:nvSpPr>
        <p:spPr/>
        <p:txBody>
          <a:bodyPr/>
          <a:lstStyle/>
          <a:p>
            <a:fld id="{A49DFD55-3C28-40EF-9E31-A92D2E4017FF}" type="slidenum">
              <a:rPr lang="en-US" smtClean="0"/>
              <a:pPr/>
              <a:t>58</a:t>
            </a:fld>
            <a:endParaRPr lang="en-US" dirty="0"/>
          </a:p>
        </p:txBody>
      </p:sp>
    </p:spTree>
    <p:extLst>
      <p:ext uri="{BB962C8B-B14F-4D97-AF65-F5344CB8AC3E}">
        <p14:creationId xmlns:p14="http://schemas.microsoft.com/office/powerpoint/2010/main" val="1651553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ext">
            <a:extLst>
              <a:ext uri="{FF2B5EF4-FFF2-40B4-BE49-F238E27FC236}">
                <a16:creationId xmlns:a16="http://schemas.microsoft.com/office/drawing/2014/main" id="{CE69D097-EBD3-1639-DAA1-D11F343C81EC}"/>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510641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A49DFD55-3C28-40EF-9E31-A92D2E4017FF}" type="slidenum">
              <a:rPr lang="en-US" smtClean="0"/>
              <a:pPr/>
              <a:t>6</a:t>
            </a:fld>
            <a:endParaRPr lang="en-US" dirty="0"/>
          </a:p>
        </p:txBody>
      </p:sp>
      <p:pic>
        <p:nvPicPr>
          <p:cNvPr id="7" name="Picture 6"/>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9039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3590747" y="2437371"/>
            <a:ext cx="5777948" cy="1524735"/>
          </a:xfrm>
        </p:spPr>
        <p:txBody>
          <a:bodyPr/>
          <a:lstStyle/>
          <a:p>
            <a:r>
              <a:rPr lang="en-US" sz="7200" dirty="0"/>
              <a:t>THANK YOU</a:t>
            </a:r>
          </a:p>
        </p:txBody>
      </p:sp>
      <p:sp>
        <p:nvSpPr>
          <p:cNvPr id="6" name="Slide Number Placeholder 5">
            <a:extLst>
              <a:ext uri="{FF2B5EF4-FFF2-40B4-BE49-F238E27FC236}">
                <a16:creationId xmlns:a16="http://schemas.microsoft.com/office/drawing/2014/main" id="{4C127D99-645F-4FCF-9573-FDFE2A344FA9}"/>
              </a:ext>
            </a:extLst>
          </p:cNvPr>
          <p:cNvSpPr>
            <a:spLocks noGrp="1"/>
          </p:cNvSpPr>
          <p:nvPr>
            <p:ph type="sldNum" sz="quarter" idx="12"/>
          </p:nvPr>
        </p:nvSpPr>
        <p:spPr>
          <a:xfrm>
            <a:off x="9579428" y="6356350"/>
            <a:ext cx="1774371" cy="365125"/>
          </a:xfrm>
        </p:spPr>
        <p:txBody>
          <a:bodyPr/>
          <a:lstStyle/>
          <a:p>
            <a:fld id="{A49DFD55-3C28-40EF-9E31-A92D2E4017FF}" type="slidenum">
              <a:rPr lang="en-US" smtClean="0"/>
              <a:pPr/>
              <a:t>60</a:t>
            </a:fld>
            <a:endParaRPr lang="en-US" dirty="0"/>
          </a:p>
        </p:txBody>
      </p:sp>
    </p:spTree>
    <p:extLst>
      <p:ext uri="{BB962C8B-B14F-4D97-AF65-F5344CB8AC3E}">
        <p14:creationId xmlns:p14="http://schemas.microsoft.com/office/powerpoint/2010/main" val="1969787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9DFD55-3C28-40EF-9E31-A92D2E4017FF}" type="slidenum">
              <a:rPr lang="en-US" smtClean="0"/>
              <a:pPr/>
              <a:t>7</a:t>
            </a:fld>
            <a:endParaRPr lang="en-US" dirty="0"/>
          </a:p>
        </p:txBody>
      </p:sp>
      <p:pic>
        <p:nvPicPr>
          <p:cNvPr id="3" name="Picture 2"/>
          <p:cNvPicPr>
            <a:picLocks noChangeAspect="1"/>
          </p:cNvPicPr>
          <p:nvPr/>
        </p:nvPicPr>
        <p:blipFill>
          <a:blip r:embed="rId2"/>
          <a:stretch>
            <a:fillRect/>
          </a:stretch>
        </p:blipFill>
        <p:spPr>
          <a:xfrm>
            <a:off x="3412435" y="1219200"/>
            <a:ext cx="7010400" cy="5319712"/>
          </a:xfrm>
          <a:prstGeom prst="rect">
            <a:avLst/>
          </a:prstGeom>
        </p:spPr>
      </p:pic>
      <p:sp>
        <p:nvSpPr>
          <p:cNvPr id="9" name="عنوان 1"/>
          <p:cNvSpPr>
            <a:spLocks noGrp="1"/>
          </p:cNvSpPr>
          <p:nvPr>
            <p:ph type="title"/>
          </p:nvPr>
        </p:nvSpPr>
        <p:spPr>
          <a:xfrm>
            <a:off x="866764" y="369749"/>
            <a:ext cx="6343672" cy="709865"/>
          </a:xfrm>
        </p:spPr>
        <p:txBody>
          <a:bodyPr>
            <a:normAutofit/>
          </a:bodyPr>
          <a:lstStyle/>
          <a:p>
            <a:r>
              <a:rPr lang="en-US" dirty="0"/>
              <a:t>Recurrent laryngeal nerve: </a:t>
            </a:r>
          </a:p>
        </p:txBody>
      </p:sp>
    </p:spTree>
    <p:extLst>
      <p:ext uri="{BB962C8B-B14F-4D97-AF65-F5344CB8AC3E}">
        <p14:creationId xmlns:p14="http://schemas.microsoft.com/office/powerpoint/2010/main" val="2149035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9DFD55-3C28-40EF-9E31-A92D2E4017FF}" type="slidenum">
              <a:rPr lang="en-US" smtClean="0"/>
              <a:pPr/>
              <a:t>8</a:t>
            </a:fld>
            <a:endParaRPr lang="en-US" dirty="0"/>
          </a:p>
        </p:txBody>
      </p:sp>
      <p:sp>
        <p:nvSpPr>
          <p:cNvPr id="7" name="Content Placeholder 2">
            <a:extLst>
              <a:ext uri="{FF2B5EF4-FFF2-40B4-BE49-F238E27FC236}">
                <a16:creationId xmlns:a16="http://schemas.microsoft.com/office/drawing/2014/main" id="{CC3C6E6D-34D5-45BF-93AB-A6C7FDC4D997}"/>
              </a:ext>
            </a:extLst>
          </p:cNvPr>
          <p:cNvSpPr txBox="1">
            <a:spLocks/>
          </p:cNvSpPr>
          <p:nvPr/>
        </p:nvSpPr>
        <p:spPr>
          <a:xfrm>
            <a:off x="838201" y="779668"/>
            <a:ext cx="9644270" cy="23743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F0000"/>
                </a:solidFill>
              </a:rPr>
              <a:t>Arterial Supply</a:t>
            </a:r>
          </a:p>
          <a:p>
            <a:r>
              <a:rPr lang="en-US" sz="2000" dirty="0"/>
              <a:t>The arterial supply to the thyroid gland is via two main arteries:</a:t>
            </a:r>
          </a:p>
          <a:p>
            <a:r>
              <a:rPr lang="en-US" sz="2000" b="1" dirty="0"/>
              <a:t>Superior thyroid artery</a:t>
            </a:r>
            <a:r>
              <a:rPr lang="en-US" sz="2000" dirty="0"/>
              <a:t> – arises as the first branch of the external carotid artery. It lies in close proximity to the external branch of the superior laryngeal nerve (innervates the larynx).</a:t>
            </a:r>
          </a:p>
          <a:p>
            <a:r>
              <a:rPr lang="en-US" sz="2000" b="1" dirty="0"/>
              <a:t>Inferior thyroid artery</a:t>
            </a:r>
            <a:r>
              <a:rPr lang="en-US" sz="2000" dirty="0"/>
              <a:t> – arises from the </a:t>
            </a:r>
            <a:r>
              <a:rPr lang="en-US" sz="2000" dirty="0" err="1"/>
              <a:t>thyrocervical</a:t>
            </a:r>
            <a:r>
              <a:rPr lang="en-US" sz="2000" dirty="0"/>
              <a:t> trunk (a branch of the subclavian artery). It lies in close proximity to the recurrent laryngeal nerve (innervates the larynx).</a:t>
            </a:r>
          </a:p>
          <a:p>
            <a:r>
              <a:rPr lang="en-US" sz="2000" dirty="0"/>
              <a:t>In a small proportion of people (around 10%) there is an additional artery present – the </a:t>
            </a:r>
            <a:r>
              <a:rPr lang="en-US" sz="2000" b="1" dirty="0"/>
              <a:t>thyroid </a:t>
            </a:r>
            <a:r>
              <a:rPr lang="en-US" sz="2000" b="1" dirty="0" err="1"/>
              <a:t>ima</a:t>
            </a:r>
            <a:r>
              <a:rPr lang="en-US" sz="2000" b="1" dirty="0"/>
              <a:t> artery</a:t>
            </a:r>
            <a:r>
              <a:rPr lang="en-US" sz="2000" dirty="0"/>
              <a:t>. It arises from the brachiocephalic trunk and supplies the anterior surface and isthmus of the thyroid gland.</a:t>
            </a:r>
          </a:p>
          <a:p>
            <a:r>
              <a:rPr lang="en-US" b="1" dirty="0">
                <a:solidFill>
                  <a:srgbClr val="FF0000"/>
                </a:solidFill>
              </a:rPr>
              <a:t>Venous Drainage</a:t>
            </a:r>
          </a:p>
          <a:p>
            <a:r>
              <a:rPr lang="en-US" sz="2000" dirty="0"/>
              <a:t>Venous drainage is carried by the superior, middle, and inferior thyroid veins, which form a </a:t>
            </a:r>
            <a:r>
              <a:rPr lang="en-US" sz="2000" b="1" dirty="0"/>
              <a:t>venous plexus </a:t>
            </a:r>
            <a:r>
              <a:rPr lang="en-US" sz="2000" dirty="0"/>
              <a:t>around the thyroid gland.</a:t>
            </a:r>
          </a:p>
          <a:p>
            <a:r>
              <a:rPr lang="en-US" sz="2000" dirty="0"/>
              <a:t>The superior and middle veins drain into the internal jugular vein and the inferior empties into the brachiocephalic vein.</a:t>
            </a:r>
          </a:p>
          <a:p>
            <a:endParaRPr lang="en-US" dirty="0"/>
          </a:p>
        </p:txBody>
      </p:sp>
    </p:spTree>
    <p:extLst>
      <p:ext uri="{BB962C8B-B14F-4D97-AF65-F5344CB8AC3E}">
        <p14:creationId xmlns:p14="http://schemas.microsoft.com/office/powerpoint/2010/main" val="1689428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9DFD55-3C28-40EF-9E31-A92D2E4017FF}" type="slidenum">
              <a:rPr lang="en-US" smtClean="0"/>
              <a:pPr/>
              <a:t>9</a:t>
            </a:fld>
            <a:endParaRPr lang="en-US" dirty="0"/>
          </a:p>
        </p:txBody>
      </p:sp>
      <p:sp>
        <p:nvSpPr>
          <p:cNvPr id="7" name="Content Placeholder 2">
            <a:extLst>
              <a:ext uri="{FF2B5EF4-FFF2-40B4-BE49-F238E27FC236}">
                <a16:creationId xmlns:a16="http://schemas.microsoft.com/office/drawing/2014/main" id="{F76BA46C-3082-4622-9B5F-5B91C5D0EAA7}"/>
              </a:ext>
            </a:extLst>
          </p:cNvPr>
          <p:cNvSpPr txBox="1">
            <a:spLocks/>
          </p:cNvSpPr>
          <p:nvPr/>
        </p:nvSpPr>
        <p:spPr>
          <a:xfrm>
            <a:off x="921997" y="1177235"/>
            <a:ext cx="8924368" cy="3530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F0000"/>
                </a:solidFill>
              </a:rPr>
              <a:t>Innervation</a:t>
            </a:r>
          </a:p>
          <a:p>
            <a:r>
              <a:rPr lang="en-US" sz="2400" dirty="0"/>
              <a:t>The thyroid gland is innervated by branches derived from the</a:t>
            </a:r>
            <a:r>
              <a:rPr lang="en-US" sz="2400" b="1" dirty="0"/>
              <a:t> sympathetic trunk</a:t>
            </a:r>
            <a:r>
              <a:rPr lang="en-US" sz="2400" dirty="0"/>
              <a:t>.</a:t>
            </a:r>
          </a:p>
          <a:p>
            <a:r>
              <a:rPr lang="en-US" sz="2400" dirty="0"/>
              <a:t>These nerves do not control the secretory function of the gland – the release of thyroid hormones is regulated by the pituitary gland.</a:t>
            </a:r>
          </a:p>
          <a:p>
            <a:r>
              <a:rPr lang="en-US" b="1" dirty="0">
                <a:solidFill>
                  <a:srgbClr val="FF0000"/>
                </a:solidFill>
              </a:rPr>
              <a:t>Lymphatic Drainage</a:t>
            </a:r>
          </a:p>
          <a:p>
            <a:r>
              <a:rPr lang="en-US" sz="2400" dirty="0"/>
              <a:t>The lymphatic drainage of the thyroid is to the </a:t>
            </a:r>
            <a:r>
              <a:rPr lang="en-US" sz="2400" b="1" dirty="0" err="1"/>
              <a:t>paratracheal</a:t>
            </a:r>
            <a:r>
              <a:rPr lang="en-US" sz="2400" dirty="0"/>
              <a:t> and</a:t>
            </a:r>
            <a:r>
              <a:rPr lang="en-US" sz="2400" b="1" dirty="0"/>
              <a:t> deep cervical nodes</a:t>
            </a:r>
            <a:endParaRPr lang="en-US" sz="2400" dirty="0"/>
          </a:p>
          <a:p>
            <a:endParaRPr lang="en-US" sz="2400" dirty="0"/>
          </a:p>
        </p:txBody>
      </p:sp>
    </p:spTree>
    <p:extLst>
      <p:ext uri="{BB962C8B-B14F-4D97-AF65-F5344CB8AC3E}">
        <p14:creationId xmlns:p14="http://schemas.microsoft.com/office/powerpoint/2010/main" val="3333579564"/>
      </p:ext>
    </p:extLst>
  </p:cSld>
  <p:clrMapOvr>
    <a:masterClrMapping/>
  </p:clrMapOvr>
</p:sld>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_tm67328976_Win32_LW_SL_v3" id="{B5A5B451-F186-4F05-917D-430247B33515}" vid="{C0610F80-F57F-4E6B-A096-3AEBDD5FC5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C43685-694E-4579-B109-3C418D49DA6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0FD6FE22-81A0-4500-AFD0-342D21BB9A2C}">
  <ds:schemaRefs>
    <ds:schemaRef ds:uri="http://schemas.microsoft.com/sharepoint/v3/contenttype/forms"/>
  </ds:schemaRefs>
</ds:datastoreItem>
</file>

<file path=customXml/itemProps3.xml><?xml version="1.0" encoding="utf-8"?>
<ds:datastoreItem xmlns:ds="http://schemas.openxmlformats.org/officeDocument/2006/customXml" ds:itemID="{CC96B61E-1B64-430F-934F-7D1B900280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Minimalist presentation</Template>
  <TotalTime>808</TotalTime>
  <Words>3553</Words>
  <Application>Microsoft Office PowerPoint</Application>
  <PresentationFormat>Widescreen</PresentationFormat>
  <Paragraphs>405</Paragraphs>
  <Slides>60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Franklin Gothic Medium</vt:lpstr>
      <vt:lpstr>Noto Sans Symbols</vt:lpstr>
      <vt:lpstr>Roboto</vt:lpstr>
      <vt:lpstr>Tenorite</vt:lpstr>
      <vt:lpstr>Wingdings</vt:lpstr>
      <vt:lpstr>Office Theme</vt:lpstr>
      <vt:lpstr>Solitary thyroid nodule </vt:lpstr>
      <vt:lpstr>lecture topics:</vt:lpstr>
      <vt:lpstr>THYROID GLAND: </vt:lpstr>
      <vt:lpstr>Anatomy: </vt:lpstr>
      <vt:lpstr> </vt:lpstr>
      <vt:lpstr>PowerPoint Presentation</vt:lpstr>
      <vt:lpstr>Recurrent laryngeal nerve: </vt:lpstr>
      <vt:lpstr>PowerPoint Presentation</vt:lpstr>
      <vt:lpstr>PowerPoint Presentation</vt:lpstr>
      <vt:lpstr>Physiology of thyroid gland: </vt:lpstr>
      <vt:lpstr>PowerPoint Presentation</vt:lpstr>
      <vt:lpstr>PowerPoint Presentation</vt:lpstr>
      <vt:lpstr>Solitary thyroid nodule</vt:lpstr>
      <vt:lpstr>PowerPoint Presentation</vt:lpstr>
      <vt:lpstr>PowerPoint Presentation</vt:lpstr>
      <vt:lpstr>CLINICAL EVALUATION:</vt:lpstr>
      <vt:lpstr>History and Examination</vt:lpstr>
      <vt:lpstr>History and Examination</vt:lpstr>
      <vt:lpstr>History and Examination</vt:lpstr>
      <vt:lpstr>Common solitary thyroid condition:</vt:lpstr>
      <vt:lpstr>simple goiter (nontoxic): is an anatomical enlargement of the thyroid gland. It can be related with thyroid dysfunction or have normal thyroid function. </vt:lpstr>
      <vt:lpstr>Nodular goiter: </vt:lpstr>
      <vt:lpstr>PowerPoint Presentation</vt:lpstr>
      <vt:lpstr>Symptoms </vt:lpstr>
      <vt:lpstr>Autonomous toxic nodule</vt:lpstr>
      <vt:lpstr>Granulomatous thyroiditis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Findings that raise suspicion for malignancy </vt:lpstr>
      <vt:lpstr>PowerPoint Presentation</vt:lpstr>
      <vt:lpstr>Investigation of thyroid </vt:lpstr>
      <vt:lpstr>TFT</vt:lpstr>
      <vt:lpstr>What is a thyroid scan? </vt:lpstr>
      <vt:lpstr>PowerPoint Presentation</vt:lpstr>
      <vt:lpstr>PowerPoint Presentation</vt:lpstr>
      <vt:lpstr>PowerPoint Presentation</vt:lpstr>
      <vt:lpstr>Ultrasonography:</vt:lpstr>
      <vt:lpstr>PowerPoint Presentation</vt:lpstr>
      <vt:lpstr>PowerPoint Presentation</vt:lpstr>
      <vt:lpstr>Indication for surgery </vt:lpstr>
      <vt:lpstr>Procedures </vt:lpstr>
      <vt:lpstr>PowerPoint Presentation</vt:lpstr>
      <vt:lpstr>PowerPoint Presentation</vt:lpstr>
      <vt:lpstr>PowerPoint Presentation</vt:lpstr>
      <vt:lpstr>Complication of surgery </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bayan masoud-MULC</dc:creator>
  <cp:lastModifiedBy>bayan masoud-MULC</cp:lastModifiedBy>
  <cp:revision>54</cp:revision>
  <dcterms:created xsi:type="dcterms:W3CDTF">2022-09-15T14:20:20Z</dcterms:created>
  <dcterms:modified xsi:type="dcterms:W3CDTF">2022-09-18T08:44:29Z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